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70" r:id="rId2"/>
    <p:sldId id="10139" r:id="rId3"/>
    <p:sldId id="2236" r:id="rId4"/>
    <p:sldId id="10142" r:id="rId5"/>
    <p:sldId id="2239" r:id="rId6"/>
    <p:sldId id="2256" r:id="rId7"/>
    <p:sldId id="2240" r:id="rId8"/>
    <p:sldId id="2243" r:id="rId9"/>
    <p:sldId id="10144" r:id="rId10"/>
    <p:sldId id="10143" r:id="rId11"/>
    <p:sldId id="2447" r:id="rId12"/>
    <p:sldId id="2448" r:id="rId13"/>
    <p:sldId id="10145" r:id="rId14"/>
    <p:sldId id="10146" r:id="rId15"/>
    <p:sldId id="2250" r:id="rId16"/>
    <p:sldId id="10138" r:id="rId17"/>
    <p:sldId id="10140" r:id="rId18"/>
    <p:sldId id="10141" r:id="rId19"/>
    <p:sldId id="10137" r:id="rId20"/>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25A4C7C4-3A9D-4820-B533-7C1AFFEE8C58}">
          <p14:sldIdLst>
            <p14:sldId id="270"/>
            <p14:sldId id="10139"/>
            <p14:sldId id="2236"/>
          </p14:sldIdLst>
        </p14:section>
        <p14:section name="无标题节" id="{6FEA8DCE-CD6B-498E-92CF-C71F3551B9A3}">
          <p14:sldIdLst>
            <p14:sldId id="10142"/>
            <p14:sldId id="2239"/>
            <p14:sldId id="2256"/>
            <p14:sldId id="2240"/>
            <p14:sldId id="2243"/>
            <p14:sldId id="10144"/>
            <p14:sldId id="10143"/>
            <p14:sldId id="2447"/>
            <p14:sldId id="2448"/>
            <p14:sldId id="10145"/>
            <p14:sldId id="10146"/>
            <p14:sldId id="2250"/>
            <p14:sldId id="10138"/>
            <p14:sldId id="10140"/>
            <p14:sldId id="10141"/>
            <p14:sldId id="10137"/>
          </p14:sldIdLst>
        </p14:section>
      </p14:sectionLst>
    </p:ext>
    <p:ext uri="{EFAFB233-063F-42B5-8137-9DF3F51BA10A}">
      <p15:sldGuideLst xmlns:p15="http://schemas.microsoft.com/office/powerpoint/2012/main">
        <p15:guide id="1" orient="horz" pos="2206" userDrawn="1">
          <p15:clr>
            <a:srgbClr val="A4A3A4"/>
          </p15:clr>
        </p15:guide>
        <p15:guide id="2" pos="397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G" initials="R" lastIdx="1" clrIdx="0"/>
  <p:cmAuthor id="2" name="98289" initials="9" lastIdx="3" clrIdx="1"/>
  <p:cmAuthor id="3" name="浩然 陈" initials="浩陈" lastIdx="1" clrIdx="2">
    <p:extLst>
      <p:ext uri="{19B8F6BF-5375-455C-9EA6-DF929625EA0E}">
        <p15:presenceInfo xmlns:p15="http://schemas.microsoft.com/office/powerpoint/2012/main" userId="5893f04847d876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0001"/>
    <a:srgbClr val="000000"/>
    <a:srgbClr val="FFFFFF"/>
    <a:srgbClr val="A5640E"/>
    <a:srgbClr val="985710"/>
    <a:srgbClr val="CD7C11"/>
    <a:srgbClr val="325E02"/>
    <a:srgbClr val="386A02"/>
    <a:srgbClr val="026E21"/>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1860" autoAdjust="0"/>
  </p:normalViewPr>
  <p:slideViewPr>
    <p:cSldViewPr snapToGrid="0" showGuides="1">
      <p:cViewPr varScale="1">
        <p:scale>
          <a:sx n="77" d="100"/>
          <a:sy n="77" d="100"/>
        </p:scale>
        <p:origin x="588" y="54"/>
      </p:cViewPr>
      <p:guideLst>
        <p:guide orient="horz" pos="2206"/>
        <p:guide pos="3978"/>
      </p:guideLst>
    </p:cSldViewPr>
  </p:slideViewPr>
  <p:notesTextViewPr>
    <p:cViewPr>
      <p:scale>
        <a:sx n="125" d="100"/>
        <a:sy n="125" d="100"/>
      </p:scale>
      <p:origin x="0" y="0"/>
    </p:cViewPr>
  </p:notesTextViewPr>
  <p:notesViewPr>
    <p:cSldViewPr snapToGrid="0">
      <p:cViewPr varScale="1">
        <p:scale>
          <a:sx n="89" d="100"/>
          <a:sy n="89" d="100"/>
        </p:scale>
        <p:origin x="29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zh-CN" altLang="en-US"/>
          </a:p>
        </p:txBody>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核钟授时</a:t>
            </a:r>
            <a:endParaRPr lang="en-US" altLang="zh-CN" dirty="0"/>
          </a:p>
          <a:p>
            <a:r>
              <a:rPr lang="zh-CN" altLang="en-US" dirty="0"/>
              <a:t>以</a:t>
            </a:r>
            <a:r>
              <a:rPr lang="en-US" altLang="zh-CN" dirty="0"/>
              <a:t>229Th</a:t>
            </a:r>
            <a:r>
              <a:rPr lang="zh-CN" altLang="en-US" dirty="0"/>
              <a:t>为例，钍</a:t>
            </a:r>
            <a:r>
              <a:rPr lang="en-US" altLang="zh-CN" dirty="0"/>
              <a:t>229</a:t>
            </a:r>
            <a:r>
              <a:rPr lang="zh-CN" altLang="en-US" dirty="0"/>
              <a:t>的</a:t>
            </a:r>
            <a:r>
              <a:rPr lang="en-US" altLang="zh-CN" dirty="0"/>
              <a:t>isomer</a:t>
            </a:r>
            <a:r>
              <a:rPr lang="zh-CN" altLang="en-US" dirty="0"/>
              <a:t>态是</a:t>
            </a:r>
            <a:r>
              <a:rPr lang="en-US" altLang="zh-CN" dirty="0"/>
              <a:t>8ev</a:t>
            </a:r>
            <a:r>
              <a:rPr lang="zh-CN" altLang="en-US" dirty="0"/>
              <a:t>，非常小，可以用真空紫外激光进行直接激发，当真空紫外激光稳定的激发钍</a:t>
            </a:r>
            <a:r>
              <a:rPr lang="en-US" altLang="zh-CN" dirty="0"/>
              <a:t>229</a:t>
            </a:r>
            <a:r>
              <a:rPr lang="zh-CN" altLang="en-US" dirty="0"/>
              <a:t>时，钍原子核可以在基态与激发态中规律的上下摆动，产生一连串稳定的电磁波，用光学频率梳可以精确数出激光每秒钟震荡了多少周期，这个稳定的震荡次数就可以构成秒的概念。</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18</a:t>
            </a:fld>
            <a:endParaRPr lang="zh-CN" altLang="en-US"/>
          </a:p>
        </p:txBody>
      </p:sp>
    </p:spTree>
    <p:extLst>
      <p:ext uri="{BB962C8B-B14F-4D97-AF65-F5344CB8AC3E}">
        <p14:creationId xmlns:p14="http://schemas.microsoft.com/office/powerpoint/2010/main" val="3138302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19</a:t>
            </a:fld>
            <a:endParaRPr lang="zh-CN" altLang="en-US"/>
          </a:p>
        </p:txBody>
      </p:sp>
    </p:spTree>
    <p:extLst>
      <p:ext uri="{BB962C8B-B14F-4D97-AF65-F5344CB8AC3E}">
        <p14:creationId xmlns:p14="http://schemas.microsoft.com/office/powerpoint/2010/main" val="1372656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4</a:t>
            </a:fld>
            <a:endParaRPr lang="zh-CN" altLang="en-US"/>
          </a:p>
        </p:txBody>
      </p:sp>
    </p:spTree>
    <p:extLst>
      <p:ext uri="{BB962C8B-B14F-4D97-AF65-F5344CB8AC3E}">
        <p14:creationId xmlns:p14="http://schemas.microsoft.com/office/powerpoint/2010/main" val="2929914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5</a:t>
            </a:fld>
            <a:endParaRPr lang="zh-CN" altLang="en-US"/>
          </a:p>
        </p:txBody>
      </p:sp>
    </p:spTree>
    <p:extLst>
      <p:ext uri="{BB962C8B-B14F-4D97-AF65-F5344CB8AC3E}">
        <p14:creationId xmlns:p14="http://schemas.microsoft.com/office/powerpoint/2010/main" val="3619578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6</a:t>
            </a:fld>
            <a:endParaRPr lang="zh-CN" altLang="en-US"/>
          </a:p>
        </p:txBody>
      </p:sp>
    </p:spTree>
    <p:extLst>
      <p:ext uri="{BB962C8B-B14F-4D97-AF65-F5344CB8AC3E}">
        <p14:creationId xmlns:p14="http://schemas.microsoft.com/office/powerpoint/2010/main" val="3435081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7</a:t>
            </a:fld>
            <a:endParaRPr lang="zh-CN" altLang="en-US"/>
          </a:p>
        </p:txBody>
      </p:sp>
    </p:spTree>
    <p:extLst>
      <p:ext uri="{BB962C8B-B14F-4D97-AF65-F5344CB8AC3E}">
        <p14:creationId xmlns:p14="http://schemas.microsoft.com/office/powerpoint/2010/main" val="265452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9</a:t>
            </a:fld>
            <a:endParaRPr lang="zh-CN" altLang="en-US"/>
          </a:p>
        </p:txBody>
      </p:sp>
    </p:spTree>
    <p:extLst>
      <p:ext uri="{BB962C8B-B14F-4D97-AF65-F5344CB8AC3E}">
        <p14:creationId xmlns:p14="http://schemas.microsoft.com/office/powerpoint/2010/main" val="2933600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1563858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12</a:t>
            </a:fld>
            <a:endParaRPr lang="zh-CN" altLang="en-US"/>
          </a:p>
        </p:txBody>
      </p:sp>
    </p:spTree>
    <p:extLst>
      <p:ext uri="{BB962C8B-B14F-4D97-AF65-F5344CB8AC3E}">
        <p14:creationId xmlns:p14="http://schemas.microsoft.com/office/powerpoint/2010/main" val="530700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37311838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1">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stretch>
            <a:fillRect/>
          </a:stretch>
        </p:blipFill>
        <p:spPr>
          <a:xfrm>
            <a:off x="0" y="0"/>
            <a:ext cx="12192000" cy="3357217"/>
          </a:xfrm>
          <a:prstGeom prst="rect">
            <a:avLst/>
          </a:prstGeom>
        </p:spPr>
      </p:pic>
      <p:sp>
        <p:nvSpPr>
          <p:cNvPr id="4" name="矩形 3"/>
          <p:cNvSpPr/>
          <p:nvPr userDrawn="1"/>
        </p:nvSpPr>
        <p:spPr>
          <a:xfrm>
            <a:off x="-800" y="-7913"/>
            <a:ext cx="12192000" cy="3361208"/>
          </a:xfrm>
          <a:prstGeom prst="rect">
            <a:avLst/>
          </a:prstGeom>
          <a:solidFill>
            <a:srgbClr val="9A0001">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userDrawn="1"/>
        </p:nvSpPr>
        <p:spPr>
          <a:xfrm>
            <a:off x="5303520" y="2562096"/>
            <a:ext cx="1584960" cy="15849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userDrawn="1"/>
        </p:nvGrpSpPr>
        <p:grpSpPr>
          <a:xfrm>
            <a:off x="5410200" y="2670375"/>
            <a:ext cx="1371600" cy="1368402"/>
            <a:chOff x="2105799" y="20055838"/>
            <a:chExt cx="6748090" cy="6732363"/>
          </a:xfrm>
          <a:solidFill>
            <a:srgbClr val="8B0012">
              <a:alpha val="80000"/>
            </a:srgbClr>
          </a:solidFill>
        </p:grpSpPr>
        <p:sp>
          <p:nvSpPr>
            <p:cNvPr id="7"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8"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9"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0"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1"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2"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3"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4"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5"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6"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7"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8"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19"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0"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1"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2"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3"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4"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5"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6"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7"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8"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sp>
          <p:nvSpPr>
            <p:cNvPr id="29"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endParaRPr lang="zh-CN" altLang="en-US">
                <a:solidFill>
                  <a:srgbClr val="FF0000"/>
                </a:solidFill>
              </a:endParaRPr>
            </a:p>
          </p:txBody>
        </p:sp>
      </p:grpSp>
      <p:sp>
        <p:nvSpPr>
          <p:cNvPr id="36" name="文本占位符 35"/>
          <p:cNvSpPr>
            <a:spLocks noGrp="1"/>
          </p:cNvSpPr>
          <p:nvPr userDrawn="1">
            <p:ph type="body" sz="quarter" idx="10" hasCustomPrompt="1"/>
          </p:nvPr>
        </p:nvSpPr>
        <p:spPr>
          <a:xfrm>
            <a:off x="1606550" y="4264178"/>
            <a:ext cx="8975725" cy="781050"/>
          </a:xfrm>
        </p:spPr>
        <p:txBody>
          <a:bodyPr>
            <a:normAutofit/>
          </a:bodyPr>
          <a:lstStyle>
            <a:lvl1pPr marL="0" indent="0" algn="ctr" defTabSz="914400" rtl="0" eaLnBrk="1" latinLnBrk="0" hangingPunct="1">
              <a:lnSpc>
                <a:spcPct val="120000"/>
              </a:lnSpc>
              <a:buNone/>
              <a:defRPr lang="zh-CN" altLang="en-US" sz="4000" b="1" kern="1200" spc="300">
                <a:solidFill>
                  <a:schemeClr val="tx1">
                    <a:lumMod val="85000"/>
                    <a:lumOff val="15000"/>
                  </a:schemeClr>
                </a:solidFill>
                <a:latin typeface="+mn-lt"/>
                <a:ea typeface="Microsoft YaHei" panose="020B0503020204020204" charset="-122"/>
                <a:cs typeface="Microsoft YaHei" panose="020B0503020204020204" charset="-122"/>
              </a:defRPr>
            </a:lvl1pPr>
          </a:lstStyle>
          <a:p>
            <a:pPr algn="ctr">
              <a:lnSpc>
                <a:spcPct val="120000"/>
              </a:lnSpc>
              <a:defRPr/>
            </a:pPr>
            <a:r>
              <a:rPr lang="zh-CN" altLang="en-US" sz="4000" b="1" spc="300" dirty="0">
                <a:solidFill>
                  <a:schemeClr val="tx1">
                    <a:lumMod val="85000"/>
                    <a:lumOff val="15000"/>
                  </a:schemeClr>
                </a:solidFill>
                <a:latin typeface="Microsoft YaHei" panose="020B0503020204020204" charset="-122"/>
                <a:ea typeface="Microsoft YaHei" panose="020B0503020204020204" charset="-122"/>
                <a:cs typeface="经典圆体简" panose="02010609000101010101" pitchFamily="49" charset="-122"/>
                <a:sym typeface="Microsoft YaHei" panose="020B0503020204020204" charset="-122"/>
              </a:rPr>
              <a:t>北京大学学术答辩通用</a:t>
            </a:r>
            <a:r>
              <a:rPr lang="en-US" altLang="zh-CN" sz="4000" b="1" spc="300" dirty="0">
                <a:solidFill>
                  <a:schemeClr val="tx1">
                    <a:lumMod val="85000"/>
                    <a:lumOff val="15000"/>
                  </a:schemeClr>
                </a:solidFill>
                <a:latin typeface="Microsoft YaHei" panose="020B0503020204020204" charset="-122"/>
                <a:ea typeface="Microsoft YaHei" panose="020B0503020204020204" charset="-122"/>
                <a:cs typeface="经典圆体简" panose="02010609000101010101" pitchFamily="49" charset="-122"/>
                <a:sym typeface="Microsoft YaHei" panose="020B0503020204020204" charset="-122"/>
              </a:rPr>
              <a:t>PPT</a:t>
            </a:r>
            <a:r>
              <a:rPr lang="zh-CN" altLang="en-US" sz="4000" b="1" spc="300" dirty="0">
                <a:solidFill>
                  <a:schemeClr val="tx1">
                    <a:lumMod val="85000"/>
                    <a:lumOff val="15000"/>
                  </a:schemeClr>
                </a:solidFill>
                <a:latin typeface="Microsoft YaHei" panose="020B0503020204020204" charset="-122"/>
                <a:ea typeface="Microsoft YaHei" panose="020B0503020204020204" charset="-122"/>
                <a:cs typeface="经典圆体简" panose="02010609000101010101" pitchFamily="49" charset="-122"/>
                <a:sym typeface="Microsoft YaHei" panose="020B0503020204020204" charset="-122"/>
              </a:rPr>
              <a:t>模板</a:t>
            </a:r>
          </a:p>
        </p:txBody>
      </p:sp>
      <p:sp>
        <p:nvSpPr>
          <p:cNvPr id="41" name="文本占位符 37"/>
          <p:cNvSpPr>
            <a:spLocks noGrp="1"/>
          </p:cNvSpPr>
          <p:nvPr>
            <p:ph type="body" sz="quarter" idx="11" hasCustomPrompt="1"/>
          </p:nvPr>
        </p:nvSpPr>
        <p:spPr>
          <a:xfrm>
            <a:off x="2244991" y="5389156"/>
            <a:ext cx="1987550" cy="341632"/>
          </a:xfrm>
          <a:noFill/>
        </p:spPr>
        <p:txBody>
          <a:bodyPr wrap="square" rtlCol="0">
            <a:spAutoFit/>
          </a:bodyPr>
          <a:lstStyle>
            <a:lvl1pPr marL="0" indent="0">
              <a:buNone/>
              <a:defRPr lang="zh-CN" altLang="en-US" sz="1800" dirty="0">
                <a:solidFill>
                  <a:srgbClr val="222A35"/>
                </a:solidFill>
                <a:latin typeface="Microsoft YaHei" panose="020B0503020204020204" charset="-122"/>
                <a:ea typeface="Microsoft YaHei" panose="020B0503020204020204" charset="-122"/>
              </a:defRPr>
            </a:lvl1pPr>
          </a:lstStyle>
          <a:p>
            <a:pPr marL="0" lvl="0"/>
            <a:r>
              <a:rPr lang="zh-CN" altLang="en-US" dirty="0"/>
              <a:t>答辩人：</a:t>
            </a:r>
            <a:r>
              <a:rPr lang="en-US" altLang="zh-CN" dirty="0"/>
              <a:t>XXX</a:t>
            </a:r>
            <a:endParaRPr lang="zh-CN" altLang="en-US" dirty="0"/>
          </a:p>
        </p:txBody>
      </p:sp>
      <p:sp>
        <p:nvSpPr>
          <p:cNvPr id="42" name="文本占位符 37"/>
          <p:cNvSpPr>
            <a:spLocks noGrp="1"/>
          </p:cNvSpPr>
          <p:nvPr>
            <p:ph type="body" sz="quarter" idx="12" hasCustomPrompt="1"/>
          </p:nvPr>
        </p:nvSpPr>
        <p:spPr>
          <a:xfrm>
            <a:off x="5102225" y="5389156"/>
            <a:ext cx="1987550" cy="341632"/>
          </a:xfrm>
          <a:noFill/>
        </p:spPr>
        <p:txBody>
          <a:bodyPr wrap="square" rtlCol="0">
            <a:spAutoFit/>
          </a:bodyPr>
          <a:lstStyle>
            <a:lvl1pPr marL="0" indent="0" algn="ctr">
              <a:buNone/>
              <a:defRPr lang="zh-CN" altLang="en-US" sz="1800" dirty="0">
                <a:solidFill>
                  <a:srgbClr val="222A35"/>
                </a:solidFill>
                <a:latin typeface="Microsoft YaHei" panose="020B0503020204020204" charset="-122"/>
                <a:ea typeface="Microsoft YaHei" panose="020B0503020204020204" charset="-122"/>
              </a:defRPr>
            </a:lvl1pPr>
          </a:lstStyle>
          <a:p>
            <a:pPr marL="0" lvl="0"/>
            <a:r>
              <a:rPr lang="zh-CN" altLang="en-US" dirty="0"/>
              <a:t>指导教师：</a:t>
            </a:r>
            <a:r>
              <a:rPr lang="en-US" altLang="zh-CN" dirty="0"/>
              <a:t>XXX</a:t>
            </a:r>
            <a:endParaRPr lang="zh-CN" altLang="en-US" dirty="0"/>
          </a:p>
        </p:txBody>
      </p:sp>
      <p:sp>
        <p:nvSpPr>
          <p:cNvPr id="43" name="文本占位符 37"/>
          <p:cNvSpPr>
            <a:spLocks noGrp="1"/>
          </p:cNvSpPr>
          <p:nvPr>
            <p:ph type="body" sz="quarter" idx="13" hasCustomPrompt="1"/>
          </p:nvPr>
        </p:nvSpPr>
        <p:spPr>
          <a:xfrm>
            <a:off x="7959460" y="5389156"/>
            <a:ext cx="1987550" cy="341632"/>
          </a:xfrm>
          <a:noFill/>
        </p:spPr>
        <p:txBody>
          <a:bodyPr wrap="square" rtlCol="0">
            <a:spAutoFit/>
          </a:bodyPr>
          <a:lstStyle>
            <a:lvl1pPr marL="0" indent="0" algn="r">
              <a:buNone/>
              <a:defRPr lang="zh-CN" altLang="en-US" sz="1800" dirty="0">
                <a:solidFill>
                  <a:srgbClr val="222A35"/>
                </a:solidFill>
                <a:latin typeface="Microsoft YaHei" panose="020B0503020204020204" charset="-122"/>
                <a:ea typeface="Microsoft YaHei" panose="020B0503020204020204" charset="-122"/>
              </a:defRPr>
            </a:lvl1pPr>
          </a:lstStyle>
          <a:p>
            <a:pPr marL="0" lvl="0"/>
            <a:r>
              <a:rPr lang="zh-CN" altLang="en-US" dirty="0"/>
              <a:t>院系：</a:t>
            </a:r>
            <a:r>
              <a:rPr lang="en-US" altLang="zh-CN" dirty="0"/>
              <a:t>XXX</a:t>
            </a:r>
            <a:endParaRPr lang="zh-CN" alt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内容页-标题">
    <p:spTree>
      <p:nvGrpSpPr>
        <p:cNvPr id="1" name=""/>
        <p:cNvGrpSpPr/>
        <p:nvPr/>
      </p:nvGrpSpPr>
      <p:grpSpPr>
        <a:xfrm>
          <a:off x="0" y="0"/>
          <a:ext cx="0" cy="0"/>
          <a:chOff x="0" y="0"/>
          <a:chExt cx="0" cy="0"/>
        </a:xfrm>
      </p:grpSpPr>
      <p:cxnSp>
        <p:nvCxnSpPr>
          <p:cNvPr id="178" name="直接连接符 177"/>
          <p:cNvCxnSpPr/>
          <p:nvPr userDrawn="1"/>
        </p:nvCxnSpPr>
        <p:spPr>
          <a:xfrm>
            <a:off x="407893" y="867990"/>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a:cxnSpLocks/>
          </p:cNvCxnSpPr>
          <p:nvPr userDrawn="1"/>
        </p:nvCxnSpPr>
        <p:spPr>
          <a:xfrm flipV="1">
            <a:off x="24870" y="876710"/>
            <a:ext cx="12132000" cy="690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灯片编号占位符 8">
            <a:extLst>
              <a:ext uri="{FF2B5EF4-FFF2-40B4-BE49-F238E27FC236}">
                <a16:creationId xmlns:a16="http://schemas.microsoft.com/office/drawing/2014/main" id="{4BC0A031-4FB8-87CB-A686-E65BCC48B438}"/>
              </a:ext>
            </a:extLst>
          </p:cNvPr>
          <p:cNvSpPr>
            <a:spLocks noGrp="1"/>
          </p:cNvSpPr>
          <p:nvPr userDrawn="1">
            <p:ph type="sldNum" sz="quarter" idx="4"/>
          </p:nvPr>
        </p:nvSpPr>
        <p:spPr>
          <a:xfrm>
            <a:off x="9005791" y="6394353"/>
            <a:ext cx="2743200" cy="292196"/>
          </a:xfrm>
          <a:prstGeom prst="rect">
            <a:avLst/>
          </a:prstGeom>
        </p:spPr>
        <p:txBody>
          <a:bodyPr vert="horz" lIns="91440" tIns="45720" rIns="91440" bIns="45720" rtlCol="0" anchor="ctr"/>
          <a:lstStyle>
            <a:lvl1pPr algn="r">
              <a:defRPr sz="1400" b="1">
                <a:solidFill>
                  <a:schemeClr val="tx1"/>
                </a:solidFill>
              </a:defRPr>
            </a:lvl1pPr>
          </a:lstStyle>
          <a:p>
            <a:fld id="{A548B57D-AE10-4CF7-A9DF-59FEFA91B28E}" type="slidenum">
              <a:rPr lang="zh-CN" altLang="en-US" smtClean="0"/>
              <a:pPr/>
              <a:t>‹#›</a:t>
            </a:fld>
            <a:r>
              <a:rPr lang="zh-CN" altLang="en-US" dirty="0"/>
              <a:t> </a:t>
            </a:r>
          </a:p>
        </p:txBody>
      </p:sp>
      <p:sp>
        <p:nvSpPr>
          <p:cNvPr id="9" name="文本占位符 8">
            <a:extLst>
              <a:ext uri="{FF2B5EF4-FFF2-40B4-BE49-F238E27FC236}">
                <a16:creationId xmlns:a16="http://schemas.microsoft.com/office/drawing/2014/main" id="{9E10214C-3CB1-2C6B-FF3A-1A0C6E8ED9A0}"/>
              </a:ext>
            </a:extLst>
          </p:cNvPr>
          <p:cNvSpPr>
            <a:spLocks noGrp="1"/>
          </p:cNvSpPr>
          <p:nvPr>
            <p:ph type="body" sz="quarter" idx="10"/>
          </p:nvPr>
        </p:nvSpPr>
        <p:spPr>
          <a:xfrm>
            <a:off x="3818529" y="238527"/>
            <a:ext cx="4554942" cy="623888"/>
          </a:xfrm>
        </p:spPr>
        <p:txBody>
          <a:bodyPr anchor="ctr" anchorCtr="0"/>
          <a:lstStyle>
            <a:lvl1pPr algn="ctr">
              <a:buNone/>
              <a:defRPr b="1"/>
            </a:lvl1pPr>
          </a:lstStyle>
          <a:p>
            <a:pPr lvl="0"/>
            <a:r>
              <a:rPr lang="zh-CN" altLang="en-US" dirty="0"/>
              <a:t>单击此处编辑母版文本样式</a:t>
            </a:r>
          </a:p>
        </p:txBody>
      </p:sp>
      <p:pic>
        <p:nvPicPr>
          <p:cNvPr id="2" name="图片 1">
            <a:extLst>
              <a:ext uri="{FF2B5EF4-FFF2-40B4-BE49-F238E27FC236}">
                <a16:creationId xmlns:a16="http://schemas.microsoft.com/office/drawing/2014/main" id="{22C08F04-FDD8-C158-447E-87C4CF661C25}"/>
              </a:ext>
            </a:extLst>
          </p:cNvPr>
          <p:cNvPicPr>
            <a:picLocks noChangeAspect="1"/>
          </p:cNvPicPr>
          <p:nvPr userDrawn="1"/>
        </p:nvPicPr>
        <p:blipFill>
          <a:blip r:embed="rId2"/>
          <a:srcRect l="4349" t="8691" r="77562" b="9580"/>
          <a:stretch>
            <a:fillRect/>
          </a:stretch>
        </p:blipFill>
        <p:spPr>
          <a:xfrm>
            <a:off x="11351016" y="68236"/>
            <a:ext cx="792000" cy="764719"/>
          </a:xfrm>
          <a:prstGeom prst="rect">
            <a:avLst/>
          </a:prstGeom>
        </p:spPr>
      </p:pic>
      <p:pic>
        <p:nvPicPr>
          <p:cNvPr id="3" name="图片 2">
            <a:extLst>
              <a:ext uri="{FF2B5EF4-FFF2-40B4-BE49-F238E27FC236}">
                <a16:creationId xmlns:a16="http://schemas.microsoft.com/office/drawing/2014/main" id="{018E3D5C-5704-654E-3F8B-E8FFD7F15208}"/>
              </a:ext>
            </a:extLst>
          </p:cNvPr>
          <p:cNvPicPr>
            <a:picLocks noChangeAspect="1"/>
          </p:cNvPicPr>
          <p:nvPr userDrawn="1"/>
        </p:nvPicPr>
        <p:blipFill>
          <a:blip r:embed="rId3"/>
          <a:stretch>
            <a:fillRect/>
          </a:stretch>
        </p:blipFill>
        <p:spPr>
          <a:xfrm>
            <a:off x="49384" y="42550"/>
            <a:ext cx="787057" cy="787057"/>
          </a:xfrm>
          <a:prstGeom prst="rect">
            <a:avLst/>
          </a:prstGeom>
        </p:spPr>
      </p:pic>
    </p:spTree>
    <p:extLst>
      <p:ext uri="{BB962C8B-B14F-4D97-AF65-F5344CB8AC3E}">
        <p14:creationId xmlns:p14="http://schemas.microsoft.com/office/powerpoint/2010/main" val="44243616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页-标题">
    <p:spTree>
      <p:nvGrpSpPr>
        <p:cNvPr id="1" name=""/>
        <p:cNvGrpSpPr/>
        <p:nvPr/>
      </p:nvGrpSpPr>
      <p:grpSpPr>
        <a:xfrm>
          <a:off x="0" y="0"/>
          <a:ext cx="0" cy="0"/>
          <a:chOff x="0" y="0"/>
          <a:chExt cx="0" cy="0"/>
        </a:xfrm>
      </p:grpSpPr>
      <p:sp>
        <p:nvSpPr>
          <p:cNvPr id="176" name="标题 1"/>
          <p:cNvSpPr>
            <a:spLocks noGrp="1"/>
          </p:cNvSpPr>
          <p:nvPr>
            <p:ph type="title" hasCustomPrompt="1"/>
          </p:nvPr>
        </p:nvSpPr>
        <p:spPr>
          <a:xfrm>
            <a:off x="442913" y="243569"/>
            <a:ext cx="3282385"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400" b="1">
                <a:solidFill>
                  <a:schemeClr val="tx1"/>
                </a:solidFill>
              </a:defRPr>
            </a:lvl1pPr>
          </a:lstStyle>
          <a:p>
            <a:fld id="{A548B57D-AE10-4CF7-A9DF-59FEFA91B28E}" type="slidenum">
              <a:rPr lang="zh-CN" altLang="en-US" smtClean="0"/>
              <a:pPr/>
              <a:t>‹#›</a:t>
            </a:fld>
            <a:r>
              <a:rPr lang="zh-CN" altLang="en-US" dirty="0"/>
              <a:t> </a:t>
            </a:r>
          </a:p>
        </p:txBody>
      </p:sp>
      <p:grpSp>
        <p:nvGrpSpPr>
          <p:cNvPr id="27" name="组合 26">
            <a:extLst>
              <a:ext uri="{FF2B5EF4-FFF2-40B4-BE49-F238E27FC236}">
                <a16:creationId xmlns:a16="http://schemas.microsoft.com/office/drawing/2014/main" id="{CA89EE7F-54BC-A546-A129-7302A179E890}"/>
              </a:ext>
            </a:extLst>
          </p:cNvPr>
          <p:cNvGrpSpPr/>
          <p:nvPr userDrawn="1"/>
        </p:nvGrpSpPr>
        <p:grpSpPr>
          <a:xfrm>
            <a:off x="11352991" y="29417"/>
            <a:ext cx="792000" cy="792000"/>
            <a:chOff x="2105799" y="20055838"/>
            <a:chExt cx="6748090" cy="6732363"/>
          </a:xfrm>
          <a:solidFill>
            <a:schemeClr val="accent1">
              <a:alpha val="80000"/>
            </a:schemeClr>
          </a:solidFill>
        </p:grpSpPr>
        <p:sp>
          <p:nvSpPr>
            <p:cNvPr id="28" name="Freeform 8">
              <a:extLst>
                <a:ext uri="{FF2B5EF4-FFF2-40B4-BE49-F238E27FC236}">
                  <a16:creationId xmlns:a16="http://schemas.microsoft.com/office/drawing/2014/main" id="{94CEE42F-45CB-BE5B-BF5B-372990FAFC30}"/>
                </a:ext>
              </a:extLst>
            </p:cNvPr>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9" name="Freeform 42">
              <a:extLst>
                <a:ext uri="{FF2B5EF4-FFF2-40B4-BE49-F238E27FC236}">
                  <a16:creationId xmlns:a16="http://schemas.microsoft.com/office/drawing/2014/main" id="{F4C01BA7-4F94-DE46-F7B2-E4F430975933}"/>
                </a:ext>
              </a:extLst>
            </p:cNvPr>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0" name="Freeform 43">
              <a:extLst>
                <a:ext uri="{FF2B5EF4-FFF2-40B4-BE49-F238E27FC236}">
                  <a16:creationId xmlns:a16="http://schemas.microsoft.com/office/drawing/2014/main" id="{B6F5D0BB-9012-C855-B7A0-EC7E93085E74}"/>
                </a:ext>
              </a:extLst>
            </p:cNvPr>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1" name="Freeform 44">
              <a:extLst>
                <a:ext uri="{FF2B5EF4-FFF2-40B4-BE49-F238E27FC236}">
                  <a16:creationId xmlns:a16="http://schemas.microsoft.com/office/drawing/2014/main" id="{AFCFC8BF-8351-612F-C968-3BD75535941D}"/>
                </a:ext>
              </a:extLst>
            </p:cNvPr>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2" name="Freeform 45">
              <a:extLst>
                <a:ext uri="{FF2B5EF4-FFF2-40B4-BE49-F238E27FC236}">
                  <a16:creationId xmlns:a16="http://schemas.microsoft.com/office/drawing/2014/main" id="{400F59D8-7FAF-D6B1-2617-3A82B1472F39}"/>
                </a:ext>
              </a:extLst>
            </p:cNvPr>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3" name="Freeform 46">
              <a:extLst>
                <a:ext uri="{FF2B5EF4-FFF2-40B4-BE49-F238E27FC236}">
                  <a16:creationId xmlns:a16="http://schemas.microsoft.com/office/drawing/2014/main" id="{A48F131E-D228-94EE-94E9-66AF45E98732}"/>
                </a:ext>
              </a:extLst>
            </p:cNvPr>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4" name="Freeform 47">
              <a:extLst>
                <a:ext uri="{FF2B5EF4-FFF2-40B4-BE49-F238E27FC236}">
                  <a16:creationId xmlns:a16="http://schemas.microsoft.com/office/drawing/2014/main" id="{C4659D49-14DB-8DEA-7B6F-3E7CF3C9901C}"/>
                </a:ext>
              </a:extLst>
            </p:cNvPr>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5" name="Freeform 48">
              <a:extLst>
                <a:ext uri="{FF2B5EF4-FFF2-40B4-BE49-F238E27FC236}">
                  <a16:creationId xmlns:a16="http://schemas.microsoft.com/office/drawing/2014/main" id="{F5C335D2-2A03-57E4-D290-924086B5A90C}"/>
                </a:ext>
              </a:extLst>
            </p:cNvPr>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6" name="Freeform 49">
              <a:extLst>
                <a:ext uri="{FF2B5EF4-FFF2-40B4-BE49-F238E27FC236}">
                  <a16:creationId xmlns:a16="http://schemas.microsoft.com/office/drawing/2014/main" id="{572C4EDE-EA07-ECB5-A25B-91E1BF92D84D}"/>
                </a:ext>
              </a:extLst>
            </p:cNvPr>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7" name="Freeform 50">
              <a:extLst>
                <a:ext uri="{FF2B5EF4-FFF2-40B4-BE49-F238E27FC236}">
                  <a16:creationId xmlns:a16="http://schemas.microsoft.com/office/drawing/2014/main" id="{A4FC453F-5CB2-22C1-62A8-F44B292F00CD}"/>
                </a:ext>
              </a:extLst>
            </p:cNvPr>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8" name="Freeform 51">
              <a:extLst>
                <a:ext uri="{FF2B5EF4-FFF2-40B4-BE49-F238E27FC236}">
                  <a16:creationId xmlns:a16="http://schemas.microsoft.com/office/drawing/2014/main" id="{6D2E1367-10E6-0CC9-FF30-E87445CE5230}"/>
                </a:ext>
              </a:extLst>
            </p:cNvPr>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39" name="Freeform 52">
              <a:extLst>
                <a:ext uri="{FF2B5EF4-FFF2-40B4-BE49-F238E27FC236}">
                  <a16:creationId xmlns:a16="http://schemas.microsoft.com/office/drawing/2014/main" id="{10A1840C-6991-6817-A038-8B89747CC154}"/>
                </a:ext>
              </a:extLst>
            </p:cNvPr>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0" name="Freeform 53">
              <a:extLst>
                <a:ext uri="{FF2B5EF4-FFF2-40B4-BE49-F238E27FC236}">
                  <a16:creationId xmlns:a16="http://schemas.microsoft.com/office/drawing/2014/main" id="{E22D2C7A-88D6-1A4A-7552-36D6467F4609}"/>
                </a:ext>
              </a:extLst>
            </p:cNvPr>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1" name="Freeform 54">
              <a:extLst>
                <a:ext uri="{FF2B5EF4-FFF2-40B4-BE49-F238E27FC236}">
                  <a16:creationId xmlns:a16="http://schemas.microsoft.com/office/drawing/2014/main" id="{17DC97CB-2B17-5A37-681E-A2AEC6ED9C12}"/>
                </a:ext>
              </a:extLst>
            </p:cNvPr>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2" name="Freeform 55">
              <a:extLst>
                <a:ext uri="{FF2B5EF4-FFF2-40B4-BE49-F238E27FC236}">
                  <a16:creationId xmlns:a16="http://schemas.microsoft.com/office/drawing/2014/main" id="{AA516638-2793-9612-6007-88A3DB294CDB}"/>
                </a:ext>
              </a:extLst>
            </p:cNvPr>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3" name="Freeform 56">
              <a:extLst>
                <a:ext uri="{FF2B5EF4-FFF2-40B4-BE49-F238E27FC236}">
                  <a16:creationId xmlns:a16="http://schemas.microsoft.com/office/drawing/2014/main" id="{C2BE4A1C-133C-97C5-54EF-3647FB9DFF9B}"/>
                </a:ext>
              </a:extLst>
            </p:cNvPr>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4" name="Freeform 57">
              <a:extLst>
                <a:ext uri="{FF2B5EF4-FFF2-40B4-BE49-F238E27FC236}">
                  <a16:creationId xmlns:a16="http://schemas.microsoft.com/office/drawing/2014/main" id="{DB394389-54F0-4DE8-C1CF-A2F3CC2607C1}"/>
                </a:ext>
              </a:extLst>
            </p:cNvPr>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5" name="Freeform 58">
              <a:extLst>
                <a:ext uri="{FF2B5EF4-FFF2-40B4-BE49-F238E27FC236}">
                  <a16:creationId xmlns:a16="http://schemas.microsoft.com/office/drawing/2014/main" id="{D3FE020D-CE18-6C6B-014A-949D6C8C0D71}"/>
                </a:ext>
              </a:extLst>
            </p:cNvPr>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6" name="Freeform 59">
              <a:extLst>
                <a:ext uri="{FF2B5EF4-FFF2-40B4-BE49-F238E27FC236}">
                  <a16:creationId xmlns:a16="http://schemas.microsoft.com/office/drawing/2014/main" id="{D7CB3417-CF2B-CA05-3182-08EFDE04C0E3}"/>
                </a:ext>
              </a:extLst>
            </p:cNvPr>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7" name="Freeform 60">
              <a:extLst>
                <a:ext uri="{FF2B5EF4-FFF2-40B4-BE49-F238E27FC236}">
                  <a16:creationId xmlns:a16="http://schemas.microsoft.com/office/drawing/2014/main" id="{65B64E38-3BF3-6B92-AD49-4357EEC7026E}"/>
                </a:ext>
              </a:extLst>
            </p:cNvPr>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8" name="Freeform 61">
              <a:extLst>
                <a:ext uri="{FF2B5EF4-FFF2-40B4-BE49-F238E27FC236}">
                  <a16:creationId xmlns:a16="http://schemas.microsoft.com/office/drawing/2014/main" id="{25C23D78-3FBC-874E-4D13-515CD46D7F0A}"/>
                </a:ext>
              </a:extLst>
            </p:cNvPr>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49" name="Freeform 62">
              <a:extLst>
                <a:ext uri="{FF2B5EF4-FFF2-40B4-BE49-F238E27FC236}">
                  <a16:creationId xmlns:a16="http://schemas.microsoft.com/office/drawing/2014/main" id="{18BA14D5-0780-40B6-240C-FAF1E4EDCBC6}"/>
                </a:ext>
              </a:extLst>
            </p:cNvPr>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50" name="Freeform 71">
              <a:extLst>
                <a:ext uri="{FF2B5EF4-FFF2-40B4-BE49-F238E27FC236}">
                  <a16:creationId xmlns:a16="http://schemas.microsoft.com/office/drawing/2014/main" id="{FA29EA5C-1A74-E79E-E51E-16B118C9640C}"/>
                </a:ext>
              </a:extLst>
            </p:cNvPr>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cxnSp>
        <p:nvCxnSpPr>
          <p:cNvPr id="51" name="直接连接符 50">
            <a:extLst>
              <a:ext uri="{FF2B5EF4-FFF2-40B4-BE49-F238E27FC236}">
                <a16:creationId xmlns:a16="http://schemas.microsoft.com/office/drawing/2014/main" id="{DE7474DE-A26D-2CA9-892C-8A1BB2491083}"/>
              </a:ext>
            </a:extLst>
          </p:cNvPr>
          <p:cNvCxnSpPr>
            <a:cxnSpLocks/>
          </p:cNvCxnSpPr>
          <p:nvPr userDrawn="1"/>
        </p:nvCxnSpPr>
        <p:spPr>
          <a:xfrm flipV="1">
            <a:off x="24870" y="876710"/>
            <a:ext cx="12132000" cy="690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文本占位符 8">
            <a:extLst>
              <a:ext uri="{FF2B5EF4-FFF2-40B4-BE49-F238E27FC236}">
                <a16:creationId xmlns:a16="http://schemas.microsoft.com/office/drawing/2014/main" id="{2606AB5D-E982-E503-F57F-9C9273EA1E8F}"/>
              </a:ext>
            </a:extLst>
          </p:cNvPr>
          <p:cNvSpPr>
            <a:spLocks noGrp="1"/>
          </p:cNvSpPr>
          <p:nvPr>
            <p:ph type="body" sz="quarter" idx="10"/>
          </p:nvPr>
        </p:nvSpPr>
        <p:spPr>
          <a:xfrm>
            <a:off x="3818529" y="238527"/>
            <a:ext cx="4554942" cy="623888"/>
          </a:xfrm>
        </p:spPr>
        <p:txBody>
          <a:bodyPr anchor="ctr" anchorCtr="0"/>
          <a:lstStyle>
            <a:lvl1pPr algn="ctr">
              <a:buNone/>
              <a:defRPr b="1"/>
            </a:lvl1pPr>
          </a:lstStyle>
          <a:p>
            <a:pPr lvl="0"/>
            <a:r>
              <a:rPr lang="zh-CN" altLang="en-US" dirty="0"/>
              <a:t>单击此处编辑母版文本样式</a:t>
            </a: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内容页-标题&amp;副标题">
    <p:spTree>
      <p:nvGrpSpPr>
        <p:cNvPr id="1" name=""/>
        <p:cNvGrpSpPr/>
        <p:nvPr/>
      </p:nvGrpSpPr>
      <p:grpSpPr>
        <a:xfrm>
          <a:off x="0" y="0"/>
          <a:ext cx="0" cy="0"/>
          <a:chOff x="0" y="0"/>
          <a:chExt cx="0" cy="0"/>
        </a:xfrm>
      </p:grpSpPr>
      <p:sp>
        <p:nvSpPr>
          <p:cNvPr id="63"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3" name="文本占位符 2"/>
          <p:cNvSpPr>
            <a:spLocks noGrp="1"/>
          </p:cNvSpPr>
          <p:nvPr>
            <p:ph type="body" sz="quarter" idx="10" hasCustomPrompt="1"/>
          </p:nvPr>
        </p:nvSpPr>
        <p:spPr>
          <a:xfrm>
            <a:off x="442913" y="94461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p>
        </p:txBody>
      </p:sp>
      <p:sp>
        <p:nvSpPr>
          <p:cNvPr id="64" name="文本框 63"/>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grpSp>
        <p:nvGrpSpPr>
          <p:cNvPr id="2" name="组合 1">
            <a:extLst>
              <a:ext uri="{FF2B5EF4-FFF2-40B4-BE49-F238E27FC236}">
                <a16:creationId xmlns:a16="http://schemas.microsoft.com/office/drawing/2014/main" id="{38682395-443F-BAEA-8BC6-FE1EEEF2AAC0}"/>
              </a:ext>
            </a:extLst>
          </p:cNvPr>
          <p:cNvGrpSpPr/>
          <p:nvPr userDrawn="1"/>
        </p:nvGrpSpPr>
        <p:grpSpPr>
          <a:xfrm>
            <a:off x="11352991" y="29417"/>
            <a:ext cx="792000" cy="792000"/>
            <a:chOff x="2105799" y="20055838"/>
            <a:chExt cx="6748090" cy="6732363"/>
          </a:xfrm>
          <a:solidFill>
            <a:schemeClr val="accent1">
              <a:alpha val="80000"/>
            </a:schemeClr>
          </a:solidFill>
        </p:grpSpPr>
        <p:sp>
          <p:nvSpPr>
            <p:cNvPr id="4" name="Freeform 8">
              <a:extLst>
                <a:ext uri="{FF2B5EF4-FFF2-40B4-BE49-F238E27FC236}">
                  <a16:creationId xmlns:a16="http://schemas.microsoft.com/office/drawing/2014/main" id="{7CCF27B5-2BAE-FFCA-1BED-2C7D68E5B100}"/>
                </a:ext>
              </a:extLst>
            </p:cNvPr>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5" name="Freeform 42">
              <a:extLst>
                <a:ext uri="{FF2B5EF4-FFF2-40B4-BE49-F238E27FC236}">
                  <a16:creationId xmlns:a16="http://schemas.microsoft.com/office/drawing/2014/main" id="{40D5E823-441C-6F3A-DF58-FB59EE0AF477}"/>
                </a:ext>
              </a:extLst>
            </p:cNvPr>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6" name="Freeform 43">
              <a:extLst>
                <a:ext uri="{FF2B5EF4-FFF2-40B4-BE49-F238E27FC236}">
                  <a16:creationId xmlns:a16="http://schemas.microsoft.com/office/drawing/2014/main" id="{0581EAB4-DBF3-D3C5-F283-9F4B07955049}"/>
                </a:ext>
              </a:extLst>
            </p:cNvPr>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7" name="Freeform 44">
              <a:extLst>
                <a:ext uri="{FF2B5EF4-FFF2-40B4-BE49-F238E27FC236}">
                  <a16:creationId xmlns:a16="http://schemas.microsoft.com/office/drawing/2014/main" id="{D3258B83-2C88-A84F-4FFA-B89872D05A0E}"/>
                </a:ext>
              </a:extLst>
            </p:cNvPr>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8" name="Freeform 45">
              <a:extLst>
                <a:ext uri="{FF2B5EF4-FFF2-40B4-BE49-F238E27FC236}">
                  <a16:creationId xmlns:a16="http://schemas.microsoft.com/office/drawing/2014/main" id="{0DDFF617-00DF-F5B0-A2C5-90D2F4C82EFB}"/>
                </a:ext>
              </a:extLst>
            </p:cNvPr>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9" name="Freeform 46">
              <a:extLst>
                <a:ext uri="{FF2B5EF4-FFF2-40B4-BE49-F238E27FC236}">
                  <a16:creationId xmlns:a16="http://schemas.microsoft.com/office/drawing/2014/main" id="{44CA4AD2-66D5-48C8-8602-7C27ED45D04D}"/>
                </a:ext>
              </a:extLst>
            </p:cNvPr>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 name="Freeform 47">
              <a:extLst>
                <a:ext uri="{FF2B5EF4-FFF2-40B4-BE49-F238E27FC236}">
                  <a16:creationId xmlns:a16="http://schemas.microsoft.com/office/drawing/2014/main" id="{025F3CA7-4B0E-947A-3699-61AA07920CA0}"/>
                </a:ext>
              </a:extLst>
            </p:cNvPr>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 name="Freeform 48">
              <a:extLst>
                <a:ext uri="{FF2B5EF4-FFF2-40B4-BE49-F238E27FC236}">
                  <a16:creationId xmlns:a16="http://schemas.microsoft.com/office/drawing/2014/main" id="{21C50688-6089-D75D-53D2-818B8DF0A64C}"/>
                </a:ext>
              </a:extLst>
            </p:cNvPr>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 name="Freeform 49">
              <a:extLst>
                <a:ext uri="{FF2B5EF4-FFF2-40B4-BE49-F238E27FC236}">
                  <a16:creationId xmlns:a16="http://schemas.microsoft.com/office/drawing/2014/main" id="{28B7C31F-E3BF-7A70-9A65-046856E716DE}"/>
                </a:ext>
              </a:extLst>
            </p:cNvPr>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 name="Freeform 50">
              <a:extLst>
                <a:ext uri="{FF2B5EF4-FFF2-40B4-BE49-F238E27FC236}">
                  <a16:creationId xmlns:a16="http://schemas.microsoft.com/office/drawing/2014/main" id="{BF43510B-0673-7C03-2722-E7EB646BEBAC}"/>
                </a:ext>
              </a:extLst>
            </p:cNvPr>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 name="Freeform 51">
              <a:extLst>
                <a:ext uri="{FF2B5EF4-FFF2-40B4-BE49-F238E27FC236}">
                  <a16:creationId xmlns:a16="http://schemas.microsoft.com/office/drawing/2014/main" id="{522A196C-C55A-BF92-0895-7BB459C3E244}"/>
                </a:ext>
              </a:extLst>
            </p:cNvPr>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 name="Freeform 52">
              <a:extLst>
                <a:ext uri="{FF2B5EF4-FFF2-40B4-BE49-F238E27FC236}">
                  <a16:creationId xmlns:a16="http://schemas.microsoft.com/office/drawing/2014/main" id="{82512529-2837-E825-8A3E-2964D9876055}"/>
                </a:ext>
              </a:extLst>
            </p:cNvPr>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 name="Freeform 53">
              <a:extLst>
                <a:ext uri="{FF2B5EF4-FFF2-40B4-BE49-F238E27FC236}">
                  <a16:creationId xmlns:a16="http://schemas.microsoft.com/office/drawing/2014/main" id="{3FA42AF4-D2FD-B674-27D7-2A6EE6606AA3}"/>
                </a:ext>
              </a:extLst>
            </p:cNvPr>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7" name="Freeform 54">
              <a:extLst>
                <a:ext uri="{FF2B5EF4-FFF2-40B4-BE49-F238E27FC236}">
                  <a16:creationId xmlns:a16="http://schemas.microsoft.com/office/drawing/2014/main" id="{41687145-66DD-CD0B-1A48-AB36979E8448}"/>
                </a:ext>
              </a:extLst>
            </p:cNvPr>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8" name="Freeform 55">
              <a:extLst>
                <a:ext uri="{FF2B5EF4-FFF2-40B4-BE49-F238E27FC236}">
                  <a16:creationId xmlns:a16="http://schemas.microsoft.com/office/drawing/2014/main" id="{2DCE8C77-EB93-954F-7920-9284450D1D3C}"/>
                </a:ext>
              </a:extLst>
            </p:cNvPr>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9" name="Freeform 56">
              <a:extLst>
                <a:ext uri="{FF2B5EF4-FFF2-40B4-BE49-F238E27FC236}">
                  <a16:creationId xmlns:a16="http://schemas.microsoft.com/office/drawing/2014/main" id="{CE18EFD6-2DB6-A902-5121-90A031488851}"/>
                </a:ext>
              </a:extLst>
            </p:cNvPr>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0" name="Freeform 57">
              <a:extLst>
                <a:ext uri="{FF2B5EF4-FFF2-40B4-BE49-F238E27FC236}">
                  <a16:creationId xmlns:a16="http://schemas.microsoft.com/office/drawing/2014/main" id="{C96D9B98-760E-B00E-6714-462CCC1F895A}"/>
                </a:ext>
              </a:extLst>
            </p:cNvPr>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1" name="Freeform 58">
              <a:extLst>
                <a:ext uri="{FF2B5EF4-FFF2-40B4-BE49-F238E27FC236}">
                  <a16:creationId xmlns:a16="http://schemas.microsoft.com/office/drawing/2014/main" id="{DF02DC16-0489-5876-5EF9-0B3D428A5CFA}"/>
                </a:ext>
              </a:extLst>
            </p:cNvPr>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2" name="Freeform 59">
              <a:extLst>
                <a:ext uri="{FF2B5EF4-FFF2-40B4-BE49-F238E27FC236}">
                  <a16:creationId xmlns:a16="http://schemas.microsoft.com/office/drawing/2014/main" id="{6687CE30-35F0-AA11-B7BD-5BF1BC825D37}"/>
                </a:ext>
              </a:extLst>
            </p:cNvPr>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3" name="Freeform 60">
              <a:extLst>
                <a:ext uri="{FF2B5EF4-FFF2-40B4-BE49-F238E27FC236}">
                  <a16:creationId xmlns:a16="http://schemas.microsoft.com/office/drawing/2014/main" id="{5F1BC4BC-5ED8-52AF-3E61-9EF3400B3699}"/>
                </a:ext>
              </a:extLst>
            </p:cNvPr>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4" name="Freeform 61">
              <a:extLst>
                <a:ext uri="{FF2B5EF4-FFF2-40B4-BE49-F238E27FC236}">
                  <a16:creationId xmlns:a16="http://schemas.microsoft.com/office/drawing/2014/main" id="{ABB97C27-8494-B018-80D3-BB5367A4AA9D}"/>
                </a:ext>
              </a:extLst>
            </p:cNvPr>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5" name="Freeform 62">
              <a:extLst>
                <a:ext uri="{FF2B5EF4-FFF2-40B4-BE49-F238E27FC236}">
                  <a16:creationId xmlns:a16="http://schemas.microsoft.com/office/drawing/2014/main" id="{FEBB38C5-05F6-C93D-6D9B-C25A9DD12400}"/>
                </a:ext>
              </a:extLst>
            </p:cNvPr>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26" name="Freeform 71">
              <a:extLst>
                <a:ext uri="{FF2B5EF4-FFF2-40B4-BE49-F238E27FC236}">
                  <a16:creationId xmlns:a16="http://schemas.microsoft.com/office/drawing/2014/main" id="{4044BE81-1274-E558-2610-3D0C9C788B22}"/>
                </a:ext>
              </a:extLst>
            </p:cNvPr>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cxnSp>
        <p:nvCxnSpPr>
          <p:cNvPr id="27" name="直接连接符 26">
            <a:extLst>
              <a:ext uri="{FF2B5EF4-FFF2-40B4-BE49-F238E27FC236}">
                <a16:creationId xmlns:a16="http://schemas.microsoft.com/office/drawing/2014/main" id="{87682927-BE24-9C5F-69F5-98AAFC6C33BC}"/>
              </a:ext>
            </a:extLst>
          </p:cNvPr>
          <p:cNvCxnSpPr>
            <a:cxnSpLocks/>
          </p:cNvCxnSpPr>
          <p:nvPr userDrawn="1"/>
        </p:nvCxnSpPr>
        <p:spPr>
          <a:xfrm flipV="1">
            <a:off x="24870" y="876710"/>
            <a:ext cx="12132000" cy="690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页-上下横线">
    <p:spTree>
      <p:nvGrpSpPr>
        <p:cNvPr id="1" name=""/>
        <p:cNvGrpSpPr/>
        <p:nvPr/>
      </p:nvGrpSpPr>
      <p:grpSpPr>
        <a:xfrm>
          <a:off x="0" y="0"/>
          <a:ext cx="0" cy="0"/>
          <a:chOff x="0" y="0"/>
          <a:chExt cx="0" cy="0"/>
        </a:xfrm>
      </p:grpSpPr>
      <p:grpSp>
        <p:nvGrpSpPr>
          <p:cNvPr id="3" name="组合 2"/>
          <p:cNvGrpSpPr/>
          <p:nvPr userDrawn="1"/>
        </p:nvGrpSpPr>
        <p:grpSpPr>
          <a:xfrm>
            <a:off x="10177780" y="329882"/>
            <a:ext cx="1512002" cy="444892"/>
            <a:chOff x="9556201" y="498129"/>
            <a:chExt cx="1993881" cy="586680"/>
          </a:xfrm>
        </p:grpSpPr>
        <p:grpSp>
          <p:nvGrpSpPr>
            <p:cNvPr id="66" name="组合 65"/>
            <p:cNvGrpSpPr/>
            <p:nvPr userDrawn="1"/>
          </p:nvGrpSpPr>
          <p:grpSpPr>
            <a:xfrm>
              <a:off x="10239376" y="968937"/>
              <a:ext cx="1307697" cy="96254"/>
              <a:chOff x="4616246" y="3878362"/>
              <a:chExt cx="5571416" cy="410087"/>
            </a:xfrm>
            <a:solidFill>
              <a:schemeClr val="tx1">
                <a:alpha val="80000"/>
              </a:schemeClr>
            </a:solidFill>
          </p:grpSpPr>
          <p:sp>
            <p:nvSpPr>
              <p:cNvPr id="68"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69"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0"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2"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3"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4"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5"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6"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7"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8"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9"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0"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1"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2"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3"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4"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85" name="组合 84"/>
            <p:cNvGrpSpPr/>
            <p:nvPr userDrawn="1"/>
          </p:nvGrpSpPr>
          <p:grpSpPr>
            <a:xfrm>
              <a:off x="10237120" y="539555"/>
              <a:ext cx="1312962" cy="375239"/>
              <a:chOff x="4606634" y="2048989"/>
              <a:chExt cx="5593843" cy="1598699"/>
            </a:xfrm>
            <a:solidFill>
              <a:schemeClr val="accent1">
                <a:alpha val="80000"/>
              </a:schemeClr>
            </a:solidFill>
          </p:grpSpPr>
          <p:sp>
            <p:nvSpPr>
              <p:cNvPr id="86"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7"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8"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9"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0"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1"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2"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3"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4"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5"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6"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7"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98" name="组合 97"/>
            <p:cNvGrpSpPr/>
            <p:nvPr userDrawn="1"/>
          </p:nvGrpSpPr>
          <p:grpSpPr>
            <a:xfrm>
              <a:off x="9556201" y="498129"/>
              <a:ext cx="588050" cy="586680"/>
              <a:chOff x="2105799" y="20055838"/>
              <a:chExt cx="6748090" cy="6732363"/>
            </a:xfrm>
            <a:solidFill>
              <a:schemeClr val="accent1">
                <a:alpha val="80000"/>
              </a:schemeClr>
            </a:solidFill>
          </p:grpSpPr>
          <p:sp>
            <p:nvSpPr>
              <p:cNvPr id="99"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0"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1"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2"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3"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4"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5"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6"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7"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8"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9"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0"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1"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2"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3"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4"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5"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6"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7"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8"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9"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0"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1"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cxnSp>
        <p:nvCxnSpPr>
          <p:cNvPr id="122" name="直接连接符 121"/>
          <p:cNvCxnSpPr/>
          <p:nvPr userDrawn="1"/>
        </p:nvCxnSpPr>
        <p:spPr>
          <a:xfrm>
            <a:off x="438150" y="6381750"/>
            <a:ext cx="113157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3"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dirty="0"/>
              <a:t>&lt; </a:t>
            </a:r>
            <a:fld id="{A548B57D-AE10-4CF7-A9DF-59FEFA91B28E}" type="slidenum">
              <a:rPr lang="zh-CN" altLang="en-US" smtClean="0"/>
              <a:t>‹#›</a:t>
            </a:fld>
            <a:r>
              <a:rPr lang="zh-CN" altLang="en-US" dirty="0"/>
              <a:t> </a:t>
            </a:r>
            <a:r>
              <a:rPr lang="en-US" altLang="zh-CN" dirty="0"/>
              <a:t>&gt;</a:t>
            </a:r>
            <a:endParaRPr lang="zh-CN" altLang="en-US" dirty="0"/>
          </a:p>
        </p:txBody>
      </p:sp>
      <p:cxnSp>
        <p:nvCxnSpPr>
          <p:cNvPr id="71" name="直接连接符 70"/>
          <p:cNvCxnSpPr/>
          <p:nvPr userDrawn="1"/>
        </p:nvCxnSpPr>
        <p:spPr>
          <a:xfrm>
            <a:off x="745067" y="868363"/>
            <a:ext cx="1100878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528706" y="867990"/>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4"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页-上短下长">
    <p:spTree>
      <p:nvGrpSpPr>
        <p:cNvPr id="1" name=""/>
        <p:cNvGrpSpPr/>
        <p:nvPr/>
      </p:nvGrpSpPr>
      <p:grpSpPr>
        <a:xfrm>
          <a:off x="0" y="0"/>
          <a:ext cx="0" cy="0"/>
          <a:chOff x="0" y="0"/>
          <a:chExt cx="0" cy="0"/>
        </a:xfrm>
      </p:grpSpPr>
      <p:grpSp>
        <p:nvGrpSpPr>
          <p:cNvPr id="63" name="组合 62"/>
          <p:cNvGrpSpPr/>
          <p:nvPr userDrawn="1"/>
        </p:nvGrpSpPr>
        <p:grpSpPr>
          <a:xfrm>
            <a:off x="528706" y="867990"/>
            <a:ext cx="2433027" cy="0"/>
            <a:chOff x="7460343" y="1311756"/>
            <a:chExt cx="2433027" cy="0"/>
          </a:xfrm>
        </p:grpSpPr>
        <p:cxnSp>
          <p:nvCxnSpPr>
            <p:cNvPr id="64" name="直接连接符 63"/>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userDrawn="1"/>
        </p:nvGrpSpPr>
        <p:grpSpPr>
          <a:xfrm>
            <a:off x="10177780" y="329882"/>
            <a:ext cx="1512002" cy="444892"/>
            <a:chOff x="9556201" y="498129"/>
            <a:chExt cx="1993881" cy="586680"/>
          </a:xfrm>
        </p:grpSpPr>
        <p:grpSp>
          <p:nvGrpSpPr>
            <p:cNvPr id="66" name="组合 65"/>
            <p:cNvGrpSpPr/>
            <p:nvPr userDrawn="1"/>
          </p:nvGrpSpPr>
          <p:grpSpPr>
            <a:xfrm>
              <a:off x="10239376" y="968937"/>
              <a:ext cx="1307697" cy="96254"/>
              <a:chOff x="4616246" y="3878362"/>
              <a:chExt cx="5571416" cy="410087"/>
            </a:xfrm>
            <a:solidFill>
              <a:schemeClr val="tx1">
                <a:alpha val="80000"/>
              </a:schemeClr>
            </a:solidFill>
          </p:grpSpPr>
          <p:sp>
            <p:nvSpPr>
              <p:cNvPr id="68"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69"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0"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2"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3"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4"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5"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6"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7"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8"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9"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0"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1"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2"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3"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4"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85" name="组合 84"/>
            <p:cNvGrpSpPr/>
            <p:nvPr userDrawn="1"/>
          </p:nvGrpSpPr>
          <p:grpSpPr>
            <a:xfrm>
              <a:off x="10237120" y="539555"/>
              <a:ext cx="1312962" cy="375239"/>
              <a:chOff x="4606634" y="2048989"/>
              <a:chExt cx="5593843" cy="1598699"/>
            </a:xfrm>
            <a:solidFill>
              <a:schemeClr val="accent1">
                <a:alpha val="80000"/>
              </a:schemeClr>
            </a:solidFill>
          </p:grpSpPr>
          <p:sp>
            <p:nvSpPr>
              <p:cNvPr id="86"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7"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8"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89"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0"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1"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2"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3"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4"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5"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6"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97"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98" name="组合 97"/>
            <p:cNvGrpSpPr/>
            <p:nvPr userDrawn="1"/>
          </p:nvGrpSpPr>
          <p:grpSpPr>
            <a:xfrm>
              <a:off x="9556201" y="498129"/>
              <a:ext cx="588050" cy="586680"/>
              <a:chOff x="2105799" y="20055838"/>
              <a:chExt cx="6748090" cy="6732363"/>
            </a:xfrm>
            <a:solidFill>
              <a:schemeClr val="accent1">
                <a:alpha val="80000"/>
              </a:schemeClr>
            </a:solidFill>
          </p:grpSpPr>
          <p:sp>
            <p:nvSpPr>
              <p:cNvPr id="99"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0"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1"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2"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3"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4"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5"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6"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7"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8"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09"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0"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1"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2"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3"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4"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5"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6"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7"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8"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19"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0"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1"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cxnSp>
        <p:nvCxnSpPr>
          <p:cNvPr id="122" name="直接连接符 121"/>
          <p:cNvCxnSpPr/>
          <p:nvPr userDrawn="1"/>
        </p:nvCxnSpPr>
        <p:spPr>
          <a:xfrm>
            <a:off x="438150" y="6381750"/>
            <a:ext cx="113157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3"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dirty="0"/>
              <a:t>&lt; </a:t>
            </a:r>
            <a:fld id="{A548B57D-AE10-4CF7-A9DF-59FEFA91B28E}" type="slidenum">
              <a:rPr lang="zh-CN" altLang="en-US" smtClean="0"/>
              <a:t>‹#›</a:t>
            </a:fld>
            <a:r>
              <a:rPr lang="zh-CN" altLang="en-US" dirty="0"/>
              <a:t> </a:t>
            </a:r>
            <a:r>
              <a:rPr lang="en-US" altLang="zh-CN" dirty="0"/>
              <a:t>&gt;</a:t>
            </a:r>
            <a:endParaRPr lang="zh-CN" altLang="en-US" dirty="0"/>
          </a:p>
        </p:txBody>
      </p:sp>
      <p:sp>
        <p:nvSpPr>
          <p:cNvPr id="125"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sp>
        <p:nvSpPr>
          <p:cNvPr id="71" name="文本框 70"/>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页-仅logo">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sp>
        <p:nvSpPr>
          <p:cNvPr id="57"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图片占位1">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sp>
        <p:nvSpPr>
          <p:cNvPr id="3" name="文本占位符 2"/>
          <p:cNvSpPr>
            <a:spLocks noGrp="1"/>
          </p:cNvSpPr>
          <p:nvPr>
            <p:ph type="body" sz="quarter" idx="10" hasCustomPrompt="1"/>
          </p:nvPr>
        </p:nvSpPr>
        <p:spPr>
          <a:xfrm>
            <a:off x="442913" y="94461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p>
        </p:txBody>
      </p:sp>
      <p:sp>
        <p:nvSpPr>
          <p:cNvPr id="64" name="文本框 63"/>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2" name="图片占位符 1"/>
          <p:cNvSpPr>
            <a:spLocks noGrp="1"/>
          </p:cNvSpPr>
          <p:nvPr>
            <p:ph type="pic" sz="quarter" idx="11" hasCustomPrompt="1"/>
          </p:nvPr>
        </p:nvSpPr>
        <p:spPr>
          <a:xfrm>
            <a:off x="0" y="1432906"/>
            <a:ext cx="12192000" cy="2762250"/>
          </a:xfrm>
          <a:prstGeom prst="rect">
            <a:avLst/>
          </a:prstGeom>
        </p:spPr>
        <p:txBody>
          <a:bodyPr vert="horz" lIns="91440" tIns="45720" rIns="91440" bIns="45720" rtlCol="0" anchor="ctr">
            <a:normAutofit/>
          </a:bodyPr>
          <a:lstStyle>
            <a:lvl1pPr marL="0" indent="0">
              <a:buNone/>
              <a:defRPr lang="zh-CN" altLang="en-US"/>
            </a:lvl1pPr>
          </a:lstStyle>
          <a:p>
            <a:pPr lvl="0" algn="ctr"/>
            <a:r>
              <a:rPr lang="zh-CN" altLang="en-US" dirty="0"/>
              <a:t>单击此处修改图片</a:t>
            </a:r>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图片占位2">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sp>
        <p:nvSpPr>
          <p:cNvPr id="176"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2" name="图片占位符 1"/>
          <p:cNvSpPr>
            <a:spLocks noGrp="1"/>
          </p:cNvSpPr>
          <p:nvPr>
            <p:ph type="pic" idx="10" hasCustomPrompt="1"/>
          </p:nvPr>
        </p:nvSpPr>
        <p:spPr>
          <a:xfrm>
            <a:off x="0" y="1196753"/>
            <a:ext cx="12192000" cy="3121152"/>
          </a:xfrm>
        </p:spPr>
        <p:txBody>
          <a:bodyPr anchor="ctr"/>
          <a:lstStyle>
            <a:lvl1pPr algn="ctr">
              <a:defRPr/>
            </a:lvl1pPr>
          </a:lstStyle>
          <a:p>
            <a:r>
              <a:rPr lang="zh-CN" altLang="en-US" dirty="0"/>
              <a:t>单击此处修改图片</a:t>
            </a:r>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占位3">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sp>
        <p:nvSpPr>
          <p:cNvPr id="3" name="文本占位符 2"/>
          <p:cNvSpPr>
            <a:spLocks noGrp="1"/>
          </p:cNvSpPr>
          <p:nvPr>
            <p:ph type="body" sz="quarter" idx="10" hasCustomPrompt="1"/>
          </p:nvPr>
        </p:nvSpPr>
        <p:spPr>
          <a:xfrm>
            <a:off x="442913" y="94461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p>
        </p:txBody>
      </p:sp>
      <p:sp>
        <p:nvSpPr>
          <p:cNvPr id="64" name="文本框 63"/>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66" name="图片占位符 65"/>
          <p:cNvSpPr>
            <a:spLocks noGrp="1"/>
          </p:cNvSpPr>
          <p:nvPr>
            <p:ph type="pic" sz="quarter" idx="11" hasCustomPrompt="1"/>
          </p:nvPr>
        </p:nvSpPr>
        <p:spPr>
          <a:xfrm>
            <a:off x="4452445" y="1999139"/>
            <a:ext cx="3287111" cy="3287111"/>
          </a:xfrm>
          <a:custGeom>
            <a:avLst/>
            <a:gdLst>
              <a:gd name="connsiteX0" fmla="*/ 1643556 w 3287111"/>
              <a:gd name="connsiteY0" fmla="*/ 0 h 3287111"/>
              <a:gd name="connsiteX1" fmla="*/ 3278627 w 3287111"/>
              <a:gd name="connsiteY1" fmla="*/ 1475512 h 3287111"/>
              <a:gd name="connsiteX2" fmla="*/ 3287111 w 3287111"/>
              <a:gd name="connsiteY2" fmla="*/ 1643536 h 3287111"/>
              <a:gd name="connsiteX3" fmla="*/ 3287111 w 3287111"/>
              <a:gd name="connsiteY3" fmla="*/ 1643576 h 3287111"/>
              <a:gd name="connsiteX4" fmla="*/ 3278627 w 3287111"/>
              <a:gd name="connsiteY4" fmla="*/ 1811600 h 3287111"/>
              <a:gd name="connsiteX5" fmla="*/ 1811600 w 3287111"/>
              <a:gd name="connsiteY5" fmla="*/ 3278627 h 3287111"/>
              <a:gd name="connsiteX6" fmla="*/ 1643576 w 3287111"/>
              <a:gd name="connsiteY6" fmla="*/ 3287111 h 3287111"/>
              <a:gd name="connsiteX7" fmla="*/ 1643537 w 3287111"/>
              <a:gd name="connsiteY7" fmla="*/ 3287111 h 3287111"/>
              <a:gd name="connsiteX8" fmla="*/ 1475512 w 3287111"/>
              <a:gd name="connsiteY8" fmla="*/ 3278627 h 3287111"/>
              <a:gd name="connsiteX9" fmla="*/ 0 w 3287111"/>
              <a:gd name="connsiteY9" fmla="*/ 1643556 h 3287111"/>
              <a:gd name="connsiteX10" fmla="*/ 1643556 w 3287111"/>
              <a:gd name="connsiteY10" fmla="*/ 0 h 328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87111" h="3287111">
                <a:moveTo>
                  <a:pt x="1643556" y="0"/>
                </a:moveTo>
                <a:cubicBezTo>
                  <a:pt x="2494535" y="0"/>
                  <a:pt x="3194460" y="646739"/>
                  <a:pt x="3278627" y="1475512"/>
                </a:cubicBezTo>
                <a:lnTo>
                  <a:pt x="3287111" y="1643536"/>
                </a:lnTo>
                <a:lnTo>
                  <a:pt x="3287111" y="1643576"/>
                </a:lnTo>
                <a:lnTo>
                  <a:pt x="3278627" y="1811600"/>
                </a:lnTo>
                <a:cubicBezTo>
                  <a:pt x="3200071" y="2585122"/>
                  <a:pt x="2585122" y="3200071"/>
                  <a:pt x="1811600" y="3278627"/>
                </a:cubicBezTo>
                <a:lnTo>
                  <a:pt x="1643576" y="3287111"/>
                </a:lnTo>
                <a:lnTo>
                  <a:pt x="1643537" y="3287111"/>
                </a:lnTo>
                <a:lnTo>
                  <a:pt x="1475512" y="3278627"/>
                </a:lnTo>
                <a:cubicBezTo>
                  <a:pt x="646739" y="3194460"/>
                  <a:pt x="0" y="2494535"/>
                  <a:pt x="0" y="1643556"/>
                </a:cubicBezTo>
                <a:cubicBezTo>
                  <a:pt x="0" y="735845"/>
                  <a:pt x="735845" y="0"/>
                  <a:pt x="1643556" y="0"/>
                </a:cubicBezTo>
                <a:close/>
              </a:path>
            </a:pathLst>
          </a:custGeom>
        </p:spPr>
        <p:txBody>
          <a:bodyPr wrap="square" anchor="ctr">
            <a:noAutofit/>
          </a:bodyPr>
          <a:lstStyle>
            <a:lvl1pPr algn="ctr">
              <a:defRPr/>
            </a:lvl1pPr>
          </a:lstStyle>
          <a:p>
            <a:r>
              <a:rPr lang="zh-CN" altLang="en-US" dirty="0"/>
              <a:t>点击此处修改图片</a:t>
            </a:r>
          </a:p>
        </p:txBody>
      </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占位4">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sp>
        <p:nvSpPr>
          <p:cNvPr id="176"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2" name="图片占位符 1"/>
          <p:cNvSpPr>
            <a:spLocks noGrp="1"/>
          </p:cNvSpPr>
          <p:nvPr>
            <p:ph type="pic" idx="10" hasCustomPrompt="1"/>
          </p:nvPr>
        </p:nvSpPr>
        <p:spPr>
          <a:xfrm>
            <a:off x="1054101" y="1916642"/>
            <a:ext cx="4542217" cy="3568065"/>
          </a:xfrm>
          <a:ln>
            <a:noFill/>
          </a:ln>
          <a:effectLst>
            <a:outerShdw blurRad="190500" algn="tl" rotWithShape="0">
              <a:srgbClr val="000000">
                <a:alpha val="70000"/>
              </a:srgbClr>
            </a:outerShdw>
          </a:effectLst>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2800" kern="1200" dirty="0">
                <a:solidFill>
                  <a:schemeClr val="tx1"/>
                </a:solidFill>
                <a:latin typeface="+mn-ea"/>
                <a:ea typeface="+mn-ea"/>
                <a:cs typeface="+mn-cs"/>
              </a:defRPr>
            </a:lvl1pPr>
          </a:lstStyle>
          <a:p>
            <a:r>
              <a:rPr lang="zh-CN" altLang="en-US" dirty="0"/>
              <a:t>单击此处修改图片</a:t>
            </a:r>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目录-4部分">
    <p:spTree>
      <p:nvGrpSpPr>
        <p:cNvPr id="1" name=""/>
        <p:cNvGrpSpPr/>
        <p:nvPr/>
      </p:nvGrpSpPr>
      <p:grpSpPr>
        <a:xfrm>
          <a:off x="0" y="0"/>
          <a:ext cx="0" cy="0"/>
          <a:chOff x="0" y="0"/>
          <a:chExt cx="0" cy="0"/>
        </a:xfrm>
      </p:grpSpPr>
      <p:sp>
        <p:nvSpPr>
          <p:cNvPr id="55" name="矩形 54"/>
          <p:cNvSpPr/>
          <p:nvPr userDrawn="1"/>
        </p:nvSpPr>
        <p:spPr>
          <a:xfrm>
            <a:off x="-1" y="0"/>
            <a:ext cx="6096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pic>
        <p:nvPicPr>
          <p:cNvPr id="35" name="图形 34"/>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01832" y="3365787"/>
            <a:ext cx="6665290" cy="4818286"/>
          </a:xfrm>
          <a:prstGeom prst="rect">
            <a:avLst/>
          </a:prstGeom>
        </p:spPr>
      </p:pic>
      <p:sp>
        <p:nvSpPr>
          <p:cNvPr id="7" name="矩形 6"/>
          <p:cNvSpPr/>
          <p:nvPr userDrawn="1"/>
        </p:nvSpPr>
        <p:spPr>
          <a:xfrm>
            <a:off x="589281" y="476251"/>
            <a:ext cx="11013440" cy="5905500"/>
          </a:xfrm>
          <a:prstGeom prst="rect">
            <a:avLst/>
          </a:prstGeom>
          <a:solidFill>
            <a:schemeClr val="bg1"/>
          </a:solidFill>
          <a:ln>
            <a:noFill/>
          </a:ln>
          <a:effectLst>
            <a:glow rad="101600">
              <a:schemeClr val="tx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grpSp>
        <p:nvGrpSpPr>
          <p:cNvPr id="8" name="组合 7"/>
          <p:cNvGrpSpPr/>
          <p:nvPr userDrawn="1"/>
        </p:nvGrpSpPr>
        <p:grpSpPr>
          <a:xfrm>
            <a:off x="2296213" y="1033221"/>
            <a:ext cx="2354895" cy="1876405"/>
            <a:chOff x="2202591" y="1033221"/>
            <a:chExt cx="2354895" cy="1876405"/>
          </a:xfrm>
        </p:grpSpPr>
        <p:sp>
          <p:nvSpPr>
            <p:cNvPr id="9" name="标题 1"/>
            <p:cNvSpPr txBox="1"/>
            <p:nvPr/>
          </p:nvSpPr>
          <p:spPr>
            <a:xfrm>
              <a:off x="2202591" y="1033221"/>
              <a:ext cx="2165279" cy="1500655"/>
            </a:xfrm>
            <a:prstGeom prst="rect">
              <a:avLst/>
            </a:prstGeom>
          </p:spPr>
          <p:txBody>
            <a:bodyPr anchor="ctr">
              <a:normAutofit/>
            </a:bodyPr>
            <a:lstStyle>
              <a:lvl1pPr algn="l" defTabSz="914400" rtl="0" eaLnBrk="1" latinLnBrk="0" hangingPunct="1">
                <a:lnSpc>
                  <a:spcPct val="90000"/>
                </a:lnSpc>
                <a:spcBef>
                  <a:spcPct val="0"/>
                </a:spcBef>
                <a:buNone/>
                <a:defRPr sz="2800" b="1" kern="1200">
                  <a:solidFill>
                    <a:srgbClr val="0070C0"/>
                  </a:solidFill>
                  <a:latin typeface="+mj-lt"/>
                  <a:ea typeface="Microsoft YaHei" panose="020B050302020402020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zh-CN" altLang="en-US"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目  录</a:t>
              </a:r>
              <a:endParaRPr kumimoji="0" lang="en-US" altLang="zh-CN"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sp>
          <p:nvSpPr>
            <p:cNvPr id="10" name="文本框 9"/>
            <p:cNvSpPr txBox="1"/>
            <p:nvPr/>
          </p:nvSpPr>
          <p:spPr>
            <a:xfrm>
              <a:off x="2389402" y="2078629"/>
              <a:ext cx="216808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CONTENTS</a:t>
              </a:r>
              <a:endParaRPr kumimoji="0" lang="zh-CN" altLang="en-US"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grpSp>
      <p:sp>
        <p:nvSpPr>
          <p:cNvPr id="45" name="文本占位符 40"/>
          <p:cNvSpPr>
            <a:spLocks noGrp="1"/>
          </p:cNvSpPr>
          <p:nvPr>
            <p:ph type="body" sz="quarter" idx="10" hasCustomPrompt="1"/>
          </p:nvPr>
        </p:nvSpPr>
        <p:spPr>
          <a:xfrm>
            <a:off x="7246040" y="1901394"/>
            <a:ext cx="4290286"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6" name="文本占位符 40"/>
          <p:cNvSpPr>
            <a:spLocks noGrp="1"/>
          </p:cNvSpPr>
          <p:nvPr>
            <p:ph type="body" sz="quarter" idx="11" hasCustomPrompt="1"/>
          </p:nvPr>
        </p:nvSpPr>
        <p:spPr>
          <a:xfrm>
            <a:off x="7246040" y="2991148"/>
            <a:ext cx="4290286"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7" name="文本占位符 40"/>
          <p:cNvSpPr>
            <a:spLocks noGrp="1"/>
          </p:cNvSpPr>
          <p:nvPr>
            <p:ph type="body" sz="quarter" idx="12" hasCustomPrompt="1"/>
          </p:nvPr>
        </p:nvSpPr>
        <p:spPr>
          <a:xfrm>
            <a:off x="7246040" y="4080902"/>
            <a:ext cx="4290286"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50" name="文本框 49"/>
          <p:cNvSpPr txBox="1"/>
          <p:nvPr userDrawn="1"/>
        </p:nvSpPr>
        <p:spPr>
          <a:xfrm>
            <a:off x="6235392" y="1852846"/>
            <a:ext cx="675822" cy="584775"/>
          </a:xfrm>
          <a:prstGeom prst="rect">
            <a:avLst/>
          </a:prstGeom>
          <a:noFill/>
        </p:spPr>
        <p:txBody>
          <a:bodyPr wrap="square" rtlCol="0">
            <a:spAutoFit/>
          </a:bodyPr>
          <a:lstStyle/>
          <a:p>
            <a:r>
              <a:rPr lang="en-US" altLang="zh-CN" sz="3200" b="1" dirty="0">
                <a:solidFill>
                  <a:srgbClr val="9A0001"/>
                </a:solidFill>
              </a:rPr>
              <a:t>01.</a:t>
            </a:r>
            <a:endParaRPr lang="zh-CN" altLang="en-US" sz="3200" b="1" dirty="0">
              <a:solidFill>
                <a:srgbClr val="9A0001"/>
              </a:solidFill>
            </a:endParaRPr>
          </a:p>
        </p:txBody>
      </p:sp>
      <p:sp>
        <p:nvSpPr>
          <p:cNvPr id="51" name="文本框 50"/>
          <p:cNvSpPr txBox="1"/>
          <p:nvPr userDrawn="1"/>
        </p:nvSpPr>
        <p:spPr>
          <a:xfrm>
            <a:off x="6235392" y="2936292"/>
            <a:ext cx="675822" cy="584775"/>
          </a:xfrm>
          <a:prstGeom prst="rect">
            <a:avLst/>
          </a:prstGeom>
          <a:noFill/>
        </p:spPr>
        <p:txBody>
          <a:bodyPr wrap="square" rtlCol="0">
            <a:spAutoFit/>
          </a:bodyPr>
          <a:lstStyle/>
          <a:p>
            <a:r>
              <a:rPr lang="en-US" altLang="zh-CN" sz="3200" b="1" dirty="0">
                <a:solidFill>
                  <a:srgbClr val="9A0001"/>
                </a:solidFill>
              </a:rPr>
              <a:t>02.</a:t>
            </a:r>
            <a:endParaRPr lang="zh-CN" altLang="en-US" sz="3200" b="1" dirty="0">
              <a:solidFill>
                <a:srgbClr val="9A0001"/>
              </a:solidFill>
            </a:endParaRPr>
          </a:p>
        </p:txBody>
      </p:sp>
      <p:sp>
        <p:nvSpPr>
          <p:cNvPr id="52" name="文本框 51"/>
          <p:cNvSpPr txBox="1"/>
          <p:nvPr userDrawn="1"/>
        </p:nvSpPr>
        <p:spPr>
          <a:xfrm>
            <a:off x="6235392" y="4019738"/>
            <a:ext cx="675822" cy="584775"/>
          </a:xfrm>
          <a:prstGeom prst="rect">
            <a:avLst/>
          </a:prstGeom>
          <a:noFill/>
        </p:spPr>
        <p:txBody>
          <a:bodyPr wrap="square" rtlCol="0">
            <a:spAutoFit/>
          </a:bodyPr>
          <a:lstStyle/>
          <a:p>
            <a:r>
              <a:rPr lang="en-US" altLang="zh-CN" sz="3200" b="1" dirty="0">
                <a:solidFill>
                  <a:srgbClr val="9A0001"/>
                </a:solidFill>
              </a:rPr>
              <a:t>03.</a:t>
            </a:r>
            <a:endParaRPr lang="zh-CN" altLang="en-US" sz="3200" b="1" dirty="0">
              <a:solidFill>
                <a:srgbClr val="9A0001"/>
              </a:solidFill>
            </a:endParaRPr>
          </a:p>
        </p:txBody>
      </p:sp>
      <p:grpSp>
        <p:nvGrpSpPr>
          <p:cNvPr id="56" name="组合 55"/>
          <p:cNvGrpSpPr/>
          <p:nvPr userDrawn="1"/>
        </p:nvGrpSpPr>
        <p:grpSpPr>
          <a:xfrm>
            <a:off x="2425132" y="3183822"/>
            <a:ext cx="1945700" cy="1941162"/>
            <a:chOff x="2105799" y="20055838"/>
            <a:chExt cx="6748090" cy="6732363"/>
          </a:xfrm>
          <a:solidFill>
            <a:schemeClr val="accent1"/>
          </a:solidFill>
        </p:grpSpPr>
        <p:sp>
          <p:nvSpPr>
            <p:cNvPr id="57"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8"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9"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0"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1"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2"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3"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4"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5"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6"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7"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8"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9"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0"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1"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2"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3"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4"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5"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6"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7"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8"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9" name="Freeform 71"/>
            <p:cNvSpPr>
              <a:spLocks noEditPoints="1"/>
            </p:cNvSpPr>
            <p:nvPr/>
          </p:nvSpPr>
          <p:spPr bwMode="auto">
            <a:xfrm>
              <a:off x="3199024" y="21141193"/>
              <a:ext cx="4561647" cy="4553785"/>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ea"/>
                <a:sym typeface="+mn-lt"/>
              </a:endParaRPr>
            </a:p>
          </p:txBody>
        </p:sp>
      </p:grpSp>
    </p:spTree>
    <p:extLst>
      <p:ext uri="{BB962C8B-B14F-4D97-AF65-F5344CB8AC3E}">
        <p14:creationId xmlns:p14="http://schemas.microsoft.com/office/powerpoint/2010/main" val="424202612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占位5">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sp>
        <p:nvSpPr>
          <p:cNvPr id="176"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2" name="图片占位符 1"/>
          <p:cNvSpPr>
            <a:spLocks noGrp="1"/>
          </p:cNvSpPr>
          <p:nvPr>
            <p:ph type="pic" idx="10" hasCustomPrompt="1"/>
          </p:nvPr>
        </p:nvSpPr>
        <p:spPr>
          <a:xfrm>
            <a:off x="977935" y="1396022"/>
            <a:ext cx="1960330" cy="1957820"/>
          </a:xfr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3" name="图片占位符 2"/>
          <p:cNvSpPr>
            <a:spLocks noGrp="1"/>
          </p:cNvSpPr>
          <p:nvPr>
            <p:ph type="pic" sz="quarter" idx="11" hasCustomPrompt="1"/>
          </p:nvPr>
        </p:nvSpPr>
        <p:spPr>
          <a:xfrm>
            <a:off x="3741006" y="1396022"/>
            <a:ext cx="1951941"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4" name="图片占位符 3"/>
          <p:cNvSpPr>
            <a:spLocks noGrp="1"/>
          </p:cNvSpPr>
          <p:nvPr>
            <p:ph type="pic" sz="quarter" idx="12" hasCustomPrompt="1"/>
          </p:nvPr>
        </p:nvSpPr>
        <p:spPr>
          <a:xfrm>
            <a:off x="6495686" y="1396022"/>
            <a:ext cx="1957818" cy="1957818"/>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
        <p:nvSpPr>
          <p:cNvPr id="5" name="图片占位符 4"/>
          <p:cNvSpPr>
            <a:spLocks noGrp="1"/>
          </p:cNvSpPr>
          <p:nvPr>
            <p:ph type="pic" sz="quarter" idx="13" hasCustomPrompt="1"/>
          </p:nvPr>
        </p:nvSpPr>
        <p:spPr>
          <a:xfrm>
            <a:off x="9256243" y="1396022"/>
            <a:ext cx="1957820"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p>
        </p:txBody>
      </p:sp>
    </p:spTree>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占位6">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sp>
        <p:nvSpPr>
          <p:cNvPr id="3" name="文本占位符 2"/>
          <p:cNvSpPr>
            <a:spLocks noGrp="1"/>
          </p:cNvSpPr>
          <p:nvPr>
            <p:ph type="body" sz="quarter" idx="10" hasCustomPrompt="1"/>
          </p:nvPr>
        </p:nvSpPr>
        <p:spPr>
          <a:xfrm>
            <a:off x="442913" y="94461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p>
        </p:txBody>
      </p:sp>
      <p:sp>
        <p:nvSpPr>
          <p:cNvPr id="64" name="文本框 63"/>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2" name="图片占位符 1"/>
          <p:cNvSpPr>
            <a:spLocks noGrp="1"/>
          </p:cNvSpPr>
          <p:nvPr>
            <p:ph type="pic" sz="quarter" idx="11" hasCustomPrompt="1"/>
          </p:nvPr>
        </p:nvSpPr>
        <p:spPr>
          <a:xfrm>
            <a:off x="6291124" y="1821181"/>
            <a:ext cx="3733535" cy="3733535"/>
          </a:xfrm>
          <a:prstGeom prst="rect">
            <a:avLst/>
          </a:prstGeom>
        </p:spPr>
        <p:txBody>
          <a:bodyPr vert="horz" lIns="91440" tIns="45720" rIns="91440" bIns="45720" rtlCol="0" anchor="ctr">
            <a:normAutofit/>
          </a:bodyPr>
          <a:lstStyle>
            <a:lvl1pPr>
              <a:defRPr lang="zh-CN" altLang="en-US"/>
            </a:lvl1pPr>
          </a:lstStyle>
          <a:p>
            <a:pPr lvl="0" algn="ctr"/>
            <a:r>
              <a:rPr lang="zh-CN" altLang="en-US" dirty="0"/>
              <a:t>单击此处修改图片</a:t>
            </a:r>
          </a:p>
        </p:txBody>
      </p:sp>
    </p:spTree>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图片占位7">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sp>
        <p:nvSpPr>
          <p:cNvPr id="176"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2" name="图片占位符 1"/>
          <p:cNvSpPr>
            <a:spLocks noGrp="1"/>
          </p:cNvSpPr>
          <p:nvPr>
            <p:ph type="pic" idx="10"/>
          </p:nvPr>
        </p:nvSpPr>
        <p:spPr>
          <a:xfrm>
            <a:off x="2546350" y="1186670"/>
            <a:ext cx="6170930" cy="2242330"/>
          </a:xfrm>
        </p:spPr>
        <p:txBody>
          <a:bodyPr/>
          <a:lstStyle/>
          <a:p>
            <a:endParaRPr lang="zh-CN" altLang="en-US"/>
          </a:p>
        </p:txBody>
      </p:sp>
      <p:sp>
        <p:nvSpPr>
          <p:cNvPr id="3" name="图片占位符 2"/>
          <p:cNvSpPr>
            <a:spLocks noGrp="1"/>
          </p:cNvSpPr>
          <p:nvPr>
            <p:ph type="pic" sz="quarter" idx="11"/>
          </p:nvPr>
        </p:nvSpPr>
        <p:spPr>
          <a:xfrm>
            <a:off x="2546350" y="3551651"/>
            <a:ext cx="3022600" cy="2401016"/>
          </a:xfrm>
          <a:prstGeom prst="rect">
            <a:avLst/>
          </a:prstGeom>
        </p:spPr>
        <p:txBody>
          <a:bodyPr/>
          <a:lstStyle/>
          <a:p>
            <a:endParaRPr lang="zh-CN" altLang="en-US"/>
          </a:p>
        </p:txBody>
      </p:sp>
      <p:sp>
        <p:nvSpPr>
          <p:cNvPr id="4" name="图片占位符 3"/>
          <p:cNvSpPr>
            <a:spLocks noGrp="1"/>
          </p:cNvSpPr>
          <p:nvPr>
            <p:ph type="pic" sz="quarter" idx="12"/>
          </p:nvPr>
        </p:nvSpPr>
        <p:spPr>
          <a:xfrm>
            <a:off x="5693412" y="3550560"/>
            <a:ext cx="3023869" cy="2403201"/>
          </a:xfrm>
          <a:prstGeom prst="rect">
            <a:avLst/>
          </a:prstGeom>
        </p:spPr>
        <p:txBody>
          <a:bodyPr/>
          <a:lstStyle/>
          <a:p>
            <a:endParaRPr lang="zh-CN" altLang="en-US"/>
          </a:p>
        </p:txBody>
      </p:sp>
      <p:sp>
        <p:nvSpPr>
          <p:cNvPr id="5" name="图片占位符 4"/>
          <p:cNvSpPr>
            <a:spLocks noGrp="1"/>
          </p:cNvSpPr>
          <p:nvPr>
            <p:ph type="pic" sz="quarter" idx="13"/>
          </p:nvPr>
        </p:nvSpPr>
        <p:spPr>
          <a:xfrm>
            <a:off x="8839200" y="1186670"/>
            <a:ext cx="2499360" cy="4767090"/>
          </a:xfrm>
          <a:prstGeom prst="rect">
            <a:avLst/>
          </a:prstGeom>
        </p:spPr>
        <p:txBody>
          <a:bodyPr/>
          <a:lstStyle/>
          <a:p>
            <a:endParaRPr lang="zh-CN" altLang="en-US"/>
          </a:p>
        </p:txBody>
      </p:sp>
    </p:spTree>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图片占位8">
    <p:spTree>
      <p:nvGrpSpPr>
        <p:cNvPr id="1" name=""/>
        <p:cNvGrpSpPr/>
        <p:nvPr/>
      </p:nvGrpSpPr>
      <p:grpSpPr>
        <a:xfrm>
          <a:off x="0" y="0"/>
          <a:ext cx="0" cy="0"/>
          <a:chOff x="0" y="0"/>
          <a:chExt cx="0" cy="0"/>
        </a:xfrm>
      </p:grpSpPr>
      <p:grpSp>
        <p:nvGrpSpPr>
          <p:cNvPr id="121" name="组合 120"/>
          <p:cNvGrpSpPr/>
          <p:nvPr userDrawn="1"/>
        </p:nvGrpSpPr>
        <p:grpSpPr>
          <a:xfrm>
            <a:off x="10177780" y="329882"/>
            <a:ext cx="1512002" cy="444892"/>
            <a:chOff x="9556201" y="498129"/>
            <a:chExt cx="1993881" cy="586680"/>
          </a:xfrm>
        </p:grpSpPr>
        <p:grpSp>
          <p:nvGrpSpPr>
            <p:cNvPr id="122" name="组合 121"/>
            <p:cNvGrpSpPr/>
            <p:nvPr userDrawn="1"/>
          </p:nvGrpSpPr>
          <p:grpSpPr>
            <a:xfrm>
              <a:off x="10239376" y="968937"/>
              <a:ext cx="1307697" cy="96254"/>
              <a:chOff x="4616246" y="3878362"/>
              <a:chExt cx="5571416" cy="410087"/>
            </a:xfrm>
            <a:solidFill>
              <a:schemeClr val="tx1">
                <a:alpha val="80000"/>
              </a:schemeClr>
            </a:solidFill>
          </p:grpSpPr>
          <p:sp>
            <p:nvSpPr>
              <p:cNvPr id="160"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1"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2"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3"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4"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5"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6"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7"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8"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69"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0"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1"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2"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3"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4"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75"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3" name="组合 122"/>
            <p:cNvGrpSpPr/>
            <p:nvPr userDrawn="1"/>
          </p:nvGrpSpPr>
          <p:grpSpPr>
            <a:xfrm>
              <a:off x="10237120" y="539555"/>
              <a:ext cx="1312962" cy="375239"/>
              <a:chOff x="4606634" y="2048989"/>
              <a:chExt cx="5593843" cy="1598699"/>
            </a:xfrm>
            <a:solidFill>
              <a:schemeClr val="accent1">
                <a:alpha val="80000"/>
              </a:schemeClr>
            </a:solidFill>
          </p:grpSpPr>
          <p:sp>
            <p:nvSpPr>
              <p:cNvPr id="148"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1"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2"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3"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4"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5"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6"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7"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8"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9"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24" name="组合 123"/>
            <p:cNvGrpSpPr/>
            <p:nvPr userDrawn="1"/>
          </p:nvGrpSpPr>
          <p:grpSpPr>
            <a:xfrm>
              <a:off x="9556201" y="498129"/>
              <a:ext cx="588050" cy="58668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grpSp>
      <p:sp>
        <p:nvSpPr>
          <p:cNvPr id="176" name="标题 1"/>
          <p:cNvSpPr>
            <a:spLocks noGrp="1"/>
          </p:cNvSpPr>
          <p:nvPr>
            <p:ph type="title" hasCustomPrompt="1"/>
          </p:nvPr>
        </p:nvSpPr>
        <p:spPr>
          <a:xfrm>
            <a:off x="442913" y="243569"/>
            <a:ext cx="9056851"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grpSp>
        <p:nvGrpSpPr>
          <p:cNvPr id="177" name="组合 176"/>
          <p:cNvGrpSpPr/>
          <p:nvPr userDrawn="1"/>
        </p:nvGrpSpPr>
        <p:grpSpPr>
          <a:xfrm>
            <a:off x="528706" y="867990"/>
            <a:ext cx="2433027" cy="0"/>
            <a:chOff x="7460343" y="1311756"/>
            <a:chExt cx="2433027" cy="0"/>
          </a:xfrm>
        </p:grpSpPr>
        <p:cxnSp>
          <p:nvCxnSpPr>
            <p:cNvPr id="178" name="直接连接符 177"/>
            <p:cNvCxnSpPr/>
            <p:nvPr/>
          </p:nvCxnSpPr>
          <p:spPr>
            <a:xfrm>
              <a:off x="7460343" y="1311756"/>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a:off x="7460343" y="1311756"/>
              <a:ext cx="589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灯片编号占位符 8"/>
          <p:cNvSpPr>
            <a:spLocks noGrp="1"/>
          </p:cNvSpPr>
          <p:nvPr>
            <p:ph type="sldNum" sz="quarter" idx="4"/>
          </p:nvPr>
        </p:nvSpPr>
        <p:spPr>
          <a:xfrm>
            <a:off x="9005791" y="6394353"/>
            <a:ext cx="2743200" cy="292196"/>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ltLang="zh-CN"/>
              <a:t>&lt; </a:t>
            </a:r>
            <a:fld id="{A548B57D-AE10-4CF7-A9DF-59FEFA91B28E}" type="slidenum">
              <a:rPr lang="zh-CN" altLang="en-US" smtClean="0"/>
              <a:t>‹#›</a:t>
            </a:fld>
            <a:r>
              <a:rPr lang="zh-CN" altLang="en-US"/>
              <a:t> </a:t>
            </a:r>
            <a:r>
              <a:rPr lang="en-US" altLang="zh-CN"/>
              <a:t>&gt;</a:t>
            </a:r>
            <a:endParaRPr lang="zh-CN" altLang="en-US" dirty="0"/>
          </a:p>
        </p:txBody>
      </p: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2" name="图片占位符 1"/>
          <p:cNvSpPr>
            <a:spLocks noGrp="1"/>
          </p:cNvSpPr>
          <p:nvPr>
            <p:ph type="pic" idx="10"/>
          </p:nvPr>
        </p:nvSpPr>
        <p:spPr>
          <a:xfrm>
            <a:off x="5627650" y="1131849"/>
            <a:ext cx="2386361" cy="5157440"/>
          </a:xfrm>
          <a:prstGeom prst="roundRect">
            <a:avLst>
              <a:gd name="adj" fmla="val 10149"/>
            </a:avLst>
          </a:prstGeom>
        </p:spPr>
        <p:txBody>
          <a:bodyPr anchor="ctr"/>
          <a:lstStyle/>
          <a:p>
            <a:endParaRPr lang="zh-CN" alt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4部分">
    <p:spTree>
      <p:nvGrpSpPr>
        <p:cNvPr id="1" name=""/>
        <p:cNvGrpSpPr/>
        <p:nvPr/>
      </p:nvGrpSpPr>
      <p:grpSpPr>
        <a:xfrm>
          <a:off x="0" y="0"/>
          <a:ext cx="0" cy="0"/>
          <a:chOff x="0" y="0"/>
          <a:chExt cx="0" cy="0"/>
        </a:xfrm>
      </p:grpSpPr>
      <p:sp>
        <p:nvSpPr>
          <p:cNvPr id="55" name="矩形 54"/>
          <p:cNvSpPr/>
          <p:nvPr userDrawn="1"/>
        </p:nvSpPr>
        <p:spPr>
          <a:xfrm>
            <a:off x="-1" y="0"/>
            <a:ext cx="6096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pic>
        <p:nvPicPr>
          <p:cNvPr id="35" name="图形 34"/>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01832" y="3365787"/>
            <a:ext cx="6665290" cy="4818286"/>
          </a:xfrm>
          <a:prstGeom prst="rect">
            <a:avLst/>
          </a:prstGeom>
        </p:spPr>
      </p:pic>
      <p:sp>
        <p:nvSpPr>
          <p:cNvPr id="7" name="矩形 6"/>
          <p:cNvSpPr/>
          <p:nvPr userDrawn="1"/>
        </p:nvSpPr>
        <p:spPr>
          <a:xfrm>
            <a:off x="589281" y="476251"/>
            <a:ext cx="11013440" cy="5905500"/>
          </a:xfrm>
          <a:prstGeom prst="rect">
            <a:avLst/>
          </a:prstGeom>
          <a:solidFill>
            <a:schemeClr val="bg1"/>
          </a:solidFill>
          <a:ln>
            <a:noFill/>
          </a:ln>
          <a:effectLst>
            <a:glow rad="101600">
              <a:schemeClr val="tx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grpSp>
        <p:nvGrpSpPr>
          <p:cNvPr id="8" name="组合 7"/>
          <p:cNvGrpSpPr/>
          <p:nvPr userDrawn="1"/>
        </p:nvGrpSpPr>
        <p:grpSpPr>
          <a:xfrm>
            <a:off x="2296213" y="1033221"/>
            <a:ext cx="2354895" cy="1876405"/>
            <a:chOff x="2202591" y="1033221"/>
            <a:chExt cx="2354895" cy="1876405"/>
          </a:xfrm>
        </p:grpSpPr>
        <p:sp>
          <p:nvSpPr>
            <p:cNvPr id="9" name="标题 1"/>
            <p:cNvSpPr txBox="1"/>
            <p:nvPr/>
          </p:nvSpPr>
          <p:spPr>
            <a:xfrm>
              <a:off x="2202591" y="1033221"/>
              <a:ext cx="2165279" cy="1500655"/>
            </a:xfrm>
            <a:prstGeom prst="rect">
              <a:avLst/>
            </a:prstGeom>
          </p:spPr>
          <p:txBody>
            <a:bodyPr anchor="ctr">
              <a:normAutofit/>
            </a:bodyPr>
            <a:lstStyle>
              <a:lvl1pPr algn="l" defTabSz="914400" rtl="0" eaLnBrk="1" latinLnBrk="0" hangingPunct="1">
                <a:lnSpc>
                  <a:spcPct val="90000"/>
                </a:lnSpc>
                <a:spcBef>
                  <a:spcPct val="0"/>
                </a:spcBef>
                <a:buNone/>
                <a:defRPr sz="2800" b="1" kern="1200">
                  <a:solidFill>
                    <a:srgbClr val="0070C0"/>
                  </a:solidFill>
                  <a:latin typeface="+mj-lt"/>
                  <a:ea typeface="Microsoft YaHei" panose="020B050302020402020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zh-CN" altLang="en-US"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目  录</a:t>
              </a:r>
              <a:endParaRPr kumimoji="0" lang="en-US" altLang="zh-CN"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sp>
          <p:nvSpPr>
            <p:cNvPr id="10" name="文本框 9"/>
            <p:cNvSpPr txBox="1"/>
            <p:nvPr/>
          </p:nvSpPr>
          <p:spPr>
            <a:xfrm>
              <a:off x="2389402" y="2078629"/>
              <a:ext cx="216808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CONTENTS</a:t>
              </a:r>
              <a:endParaRPr kumimoji="0" lang="zh-CN" altLang="en-US"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grpSp>
      <p:sp>
        <p:nvSpPr>
          <p:cNvPr id="45" name="文本占位符 40"/>
          <p:cNvSpPr>
            <a:spLocks noGrp="1"/>
          </p:cNvSpPr>
          <p:nvPr>
            <p:ph type="body" sz="quarter" idx="10" hasCustomPrompt="1"/>
          </p:nvPr>
        </p:nvSpPr>
        <p:spPr>
          <a:xfrm>
            <a:off x="7212770" y="1561152"/>
            <a:ext cx="4184236"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6" name="文本占位符 40"/>
          <p:cNvSpPr>
            <a:spLocks noGrp="1"/>
          </p:cNvSpPr>
          <p:nvPr>
            <p:ph type="body" sz="quarter" idx="11" hasCustomPrompt="1"/>
          </p:nvPr>
        </p:nvSpPr>
        <p:spPr>
          <a:xfrm>
            <a:off x="7212770" y="2650906"/>
            <a:ext cx="4184236"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7" name="文本占位符 40"/>
          <p:cNvSpPr>
            <a:spLocks noGrp="1"/>
          </p:cNvSpPr>
          <p:nvPr>
            <p:ph type="body" sz="quarter" idx="12" hasCustomPrompt="1"/>
          </p:nvPr>
        </p:nvSpPr>
        <p:spPr>
          <a:xfrm>
            <a:off x="7212770" y="3740660"/>
            <a:ext cx="4184236"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9" name="文本占位符 40"/>
          <p:cNvSpPr>
            <a:spLocks noGrp="1"/>
          </p:cNvSpPr>
          <p:nvPr>
            <p:ph type="body" sz="quarter" idx="14" hasCustomPrompt="1"/>
          </p:nvPr>
        </p:nvSpPr>
        <p:spPr>
          <a:xfrm>
            <a:off x="7212770" y="4830414"/>
            <a:ext cx="4184236"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50" name="文本框 49"/>
          <p:cNvSpPr txBox="1"/>
          <p:nvPr userDrawn="1"/>
        </p:nvSpPr>
        <p:spPr>
          <a:xfrm>
            <a:off x="6202122" y="1512604"/>
            <a:ext cx="675822" cy="584775"/>
          </a:xfrm>
          <a:prstGeom prst="rect">
            <a:avLst/>
          </a:prstGeom>
          <a:noFill/>
        </p:spPr>
        <p:txBody>
          <a:bodyPr wrap="square" rtlCol="0">
            <a:spAutoFit/>
          </a:bodyPr>
          <a:lstStyle/>
          <a:p>
            <a:r>
              <a:rPr lang="en-US" altLang="zh-CN" sz="3200" b="1" dirty="0">
                <a:solidFill>
                  <a:srgbClr val="9A0001"/>
                </a:solidFill>
              </a:rPr>
              <a:t>01.</a:t>
            </a:r>
            <a:endParaRPr lang="zh-CN" altLang="en-US" sz="3200" b="1" dirty="0">
              <a:solidFill>
                <a:srgbClr val="9A0001"/>
              </a:solidFill>
            </a:endParaRPr>
          </a:p>
        </p:txBody>
      </p:sp>
      <p:sp>
        <p:nvSpPr>
          <p:cNvPr id="51" name="文本框 50"/>
          <p:cNvSpPr txBox="1"/>
          <p:nvPr userDrawn="1"/>
        </p:nvSpPr>
        <p:spPr>
          <a:xfrm>
            <a:off x="6202122" y="2596050"/>
            <a:ext cx="675822" cy="584775"/>
          </a:xfrm>
          <a:prstGeom prst="rect">
            <a:avLst/>
          </a:prstGeom>
          <a:noFill/>
        </p:spPr>
        <p:txBody>
          <a:bodyPr wrap="square" rtlCol="0">
            <a:spAutoFit/>
          </a:bodyPr>
          <a:lstStyle/>
          <a:p>
            <a:r>
              <a:rPr lang="en-US" altLang="zh-CN" sz="3200" b="1" dirty="0">
                <a:solidFill>
                  <a:srgbClr val="9A0001"/>
                </a:solidFill>
              </a:rPr>
              <a:t>02.</a:t>
            </a:r>
            <a:endParaRPr lang="zh-CN" altLang="en-US" sz="3200" b="1" dirty="0">
              <a:solidFill>
                <a:srgbClr val="9A0001"/>
              </a:solidFill>
            </a:endParaRPr>
          </a:p>
        </p:txBody>
      </p:sp>
      <p:sp>
        <p:nvSpPr>
          <p:cNvPr id="52" name="文本框 51"/>
          <p:cNvSpPr txBox="1"/>
          <p:nvPr userDrawn="1"/>
        </p:nvSpPr>
        <p:spPr>
          <a:xfrm>
            <a:off x="6202122" y="3679496"/>
            <a:ext cx="675822" cy="584775"/>
          </a:xfrm>
          <a:prstGeom prst="rect">
            <a:avLst/>
          </a:prstGeom>
          <a:noFill/>
        </p:spPr>
        <p:txBody>
          <a:bodyPr wrap="square" rtlCol="0">
            <a:spAutoFit/>
          </a:bodyPr>
          <a:lstStyle/>
          <a:p>
            <a:r>
              <a:rPr lang="en-US" altLang="zh-CN" sz="3200" b="1" dirty="0">
                <a:solidFill>
                  <a:srgbClr val="9A0001"/>
                </a:solidFill>
              </a:rPr>
              <a:t>03.</a:t>
            </a:r>
            <a:endParaRPr lang="zh-CN" altLang="en-US" sz="3200" b="1" dirty="0">
              <a:solidFill>
                <a:srgbClr val="9A0001"/>
              </a:solidFill>
            </a:endParaRPr>
          </a:p>
        </p:txBody>
      </p:sp>
      <p:sp>
        <p:nvSpPr>
          <p:cNvPr id="53" name="文本框 52"/>
          <p:cNvSpPr txBox="1"/>
          <p:nvPr userDrawn="1"/>
        </p:nvSpPr>
        <p:spPr>
          <a:xfrm>
            <a:off x="6202122" y="4762941"/>
            <a:ext cx="675822" cy="584775"/>
          </a:xfrm>
          <a:prstGeom prst="rect">
            <a:avLst/>
          </a:prstGeom>
          <a:noFill/>
        </p:spPr>
        <p:txBody>
          <a:bodyPr wrap="square" rtlCol="0">
            <a:spAutoFit/>
          </a:bodyPr>
          <a:lstStyle/>
          <a:p>
            <a:r>
              <a:rPr lang="en-US" altLang="zh-CN" sz="3200" b="1" dirty="0">
                <a:solidFill>
                  <a:srgbClr val="9A0001"/>
                </a:solidFill>
              </a:rPr>
              <a:t>04.</a:t>
            </a:r>
            <a:endParaRPr lang="zh-CN" altLang="en-US" sz="3200" b="1" dirty="0">
              <a:solidFill>
                <a:srgbClr val="9A0001"/>
              </a:solidFill>
            </a:endParaRPr>
          </a:p>
        </p:txBody>
      </p:sp>
      <p:grpSp>
        <p:nvGrpSpPr>
          <p:cNvPr id="56" name="组合 55"/>
          <p:cNvGrpSpPr/>
          <p:nvPr userDrawn="1"/>
        </p:nvGrpSpPr>
        <p:grpSpPr>
          <a:xfrm>
            <a:off x="2425132" y="3183822"/>
            <a:ext cx="1945700" cy="1941162"/>
            <a:chOff x="2105799" y="20055838"/>
            <a:chExt cx="6748090" cy="6732363"/>
          </a:xfrm>
          <a:solidFill>
            <a:schemeClr val="accent1"/>
          </a:solidFill>
        </p:grpSpPr>
        <p:sp>
          <p:nvSpPr>
            <p:cNvPr id="57"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8"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9"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0"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1"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2"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3"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4"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5"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6"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7"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8"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9"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0"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1"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2"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3"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4"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5"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6"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7"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8"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9" name="Freeform 71"/>
            <p:cNvSpPr>
              <a:spLocks noEditPoints="1"/>
            </p:cNvSpPr>
            <p:nvPr/>
          </p:nvSpPr>
          <p:spPr bwMode="auto">
            <a:xfrm>
              <a:off x="3199024" y="21141193"/>
              <a:ext cx="4561647" cy="4553785"/>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ea"/>
                <a:sym typeface="+mn-lt"/>
              </a:endParaRPr>
            </a:p>
          </p:txBody>
        </p:sp>
      </p:gr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5部分">
    <p:spTree>
      <p:nvGrpSpPr>
        <p:cNvPr id="1" name=""/>
        <p:cNvGrpSpPr/>
        <p:nvPr/>
      </p:nvGrpSpPr>
      <p:grpSpPr>
        <a:xfrm>
          <a:off x="0" y="0"/>
          <a:ext cx="0" cy="0"/>
          <a:chOff x="0" y="0"/>
          <a:chExt cx="0" cy="0"/>
        </a:xfrm>
      </p:grpSpPr>
      <p:sp>
        <p:nvSpPr>
          <p:cNvPr id="6" name="矩形 5"/>
          <p:cNvSpPr/>
          <p:nvPr userDrawn="1"/>
        </p:nvSpPr>
        <p:spPr>
          <a:xfrm>
            <a:off x="-1" y="0"/>
            <a:ext cx="6096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sp>
        <p:nvSpPr>
          <p:cNvPr id="71" name="矩形 70"/>
          <p:cNvSpPr/>
          <p:nvPr userDrawn="1"/>
        </p:nvSpPr>
        <p:spPr>
          <a:xfrm>
            <a:off x="589281" y="476251"/>
            <a:ext cx="11013440" cy="5905500"/>
          </a:xfrm>
          <a:prstGeom prst="rect">
            <a:avLst/>
          </a:prstGeom>
          <a:solidFill>
            <a:schemeClr val="bg1"/>
          </a:solidFill>
          <a:ln>
            <a:noFill/>
          </a:ln>
          <a:effectLst>
            <a:glow rad="101600">
              <a:schemeClr val="tx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pic>
        <p:nvPicPr>
          <p:cNvPr id="35" name="图形 34"/>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01832" y="3365787"/>
            <a:ext cx="6665290" cy="4818286"/>
          </a:xfrm>
          <a:prstGeom prst="rect">
            <a:avLst/>
          </a:prstGeom>
        </p:spPr>
      </p:pic>
      <p:grpSp>
        <p:nvGrpSpPr>
          <p:cNvPr id="8" name="组合 7"/>
          <p:cNvGrpSpPr/>
          <p:nvPr userDrawn="1"/>
        </p:nvGrpSpPr>
        <p:grpSpPr>
          <a:xfrm>
            <a:off x="2296213" y="1033221"/>
            <a:ext cx="2354895" cy="1876405"/>
            <a:chOff x="2202591" y="1033221"/>
            <a:chExt cx="2354895" cy="1876405"/>
          </a:xfrm>
        </p:grpSpPr>
        <p:sp>
          <p:nvSpPr>
            <p:cNvPr id="9" name="标题 1"/>
            <p:cNvSpPr txBox="1"/>
            <p:nvPr/>
          </p:nvSpPr>
          <p:spPr>
            <a:xfrm>
              <a:off x="2202591" y="1033221"/>
              <a:ext cx="2165279" cy="1500655"/>
            </a:xfrm>
            <a:prstGeom prst="rect">
              <a:avLst/>
            </a:prstGeom>
          </p:spPr>
          <p:txBody>
            <a:bodyPr anchor="ctr">
              <a:normAutofit/>
            </a:bodyPr>
            <a:lstStyle>
              <a:lvl1pPr algn="l" defTabSz="914400" rtl="0" eaLnBrk="1" latinLnBrk="0" hangingPunct="1">
                <a:lnSpc>
                  <a:spcPct val="90000"/>
                </a:lnSpc>
                <a:spcBef>
                  <a:spcPct val="0"/>
                </a:spcBef>
                <a:buNone/>
                <a:defRPr sz="2800" b="1" kern="1200">
                  <a:solidFill>
                    <a:srgbClr val="0070C0"/>
                  </a:solidFill>
                  <a:latin typeface="+mj-lt"/>
                  <a:ea typeface="Microsoft YaHei" panose="020B050302020402020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zh-CN" altLang="en-US"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目  录</a:t>
              </a:r>
              <a:endParaRPr kumimoji="0" lang="en-US" altLang="zh-CN"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sp>
          <p:nvSpPr>
            <p:cNvPr id="10" name="文本框 9"/>
            <p:cNvSpPr txBox="1"/>
            <p:nvPr/>
          </p:nvSpPr>
          <p:spPr>
            <a:xfrm>
              <a:off x="2389402" y="2078629"/>
              <a:ext cx="216808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CONTENTS</a:t>
              </a:r>
              <a:endParaRPr kumimoji="0" lang="zh-CN" altLang="en-US"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grpSp>
      <p:sp>
        <p:nvSpPr>
          <p:cNvPr id="41" name="文本占位符 40"/>
          <p:cNvSpPr>
            <a:spLocks noGrp="1"/>
          </p:cNvSpPr>
          <p:nvPr>
            <p:ph type="body" sz="quarter" idx="10" hasCustomPrompt="1"/>
          </p:nvPr>
        </p:nvSpPr>
        <p:spPr>
          <a:xfrm>
            <a:off x="7819905" y="1408752"/>
            <a:ext cx="307161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2" name="文本占位符 40"/>
          <p:cNvSpPr>
            <a:spLocks noGrp="1"/>
          </p:cNvSpPr>
          <p:nvPr>
            <p:ph type="body" sz="quarter" idx="11" hasCustomPrompt="1"/>
          </p:nvPr>
        </p:nvSpPr>
        <p:spPr>
          <a:xfrm>
            <a:off x="7819905" y="2302202"/>
            <a:ext cx="307161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3" name="文本占位符 40"/>
          <p:cNvSpPr>
            <a:spLocks noGrp="1"/>
          </p:cNvSpPr>
          <p:nvPr>
            <p:ph type="body" sz="quarter" idx="12" hasCustomPrompt="1"/>
          </p:nvPr>
        </p:nvSpPr>
        <p:spPr>
          <a:xfrm>
            <a:off x="7819905" y="3195652"/>
            <a:ext cx="307161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4" name="文本占位符 40"/>
          <p:cNvSpPr>
            <a:spLocks noGrp="1"/>
          </p:cNvSpPr>
          <p:nvPr>
            <p:ph type="body" sz="quarter" idx="13" hasCustomPrompt="1"/>
          </p:nvPr>
        </p:nvSpPr>
        <p:spPr>
          <a:xfrm>
            <a:off x="7819905" y="4982551"/>
            <a:ext cx="307161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36" name="文本占位符 40"/>
          <p:cNvSpPr>
            <a:spLocks noGrp="1"/>
          </p:cNvSpPr>
          <p:nvPr>
            <p:ph type="body" sz="quarter" idx="14" hasCustomPrompt="1"/>
          </p:nvPr>
        </p:nvSpPr>
        <p:spPr>
          <a:xfrm>
            <a:off x="7819905" y="4089102"/>
            <a:ext cx="307161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2" name="文本框 1"/>
          <p:cNvSpPr txBox="1"/>
          <p:nvPr userDrawn="1"/>
        </p:nvSpPr>
        <p:spPr>
          <a:xfrm>
            <a:off x="6809256" y="1360204"/>
            <a:ext cx="675822" cy="584775"/>
          </a:xfrm>
          <a:prstGeom prst="rect">
            <a:avLst/>
          </a:prstGeom>
          <a:noFill/>
        </p:spPr>
        <p:txBody>
          <a:bodyPr wrap="square" rtlCol="0">
            <a:spAutoFit/>
          </a:bodyPr>
          <a:lstStyle/>
          <a:p>
            <a:r>
              <a:rPr lang="en-US" altLang="zh-CN" sz="3200" b="1" dirty="0">
                <a:solidFill>
                  <a:srgbClr val="9A0001"/>
                </a:solidFill>
              </a:rPr>
              <a:t>01.</a:t>
            </a:r>
            <a:endParaRPr lang="zh-CN" altLang="en-US" sz="3200" b="1" dirty="0">
              <a:solidFill>
                <a:srgbClr val="9A0001"/>
              </a:solidFill>
            </a:endParaRPr>
          </a:p>
        </p:txBody>
      </p:sp>
      <p:sp>
        <p:nvSpPr>
          <p:cNvPr id="39" name="文本框 38"/>
          <p:cNvSpPr txBox="1"/>
          <p:nvPr userDrawn="1"/>
        </p:nvSpPr>
        <p:spPr>
          <a:xfrm>
            <a:off x="6809256" y="2253654"/>
            <a:ext cx="675822" cy="584775"/>
          </a:xfrm>
          <a:prstGeom prst="rect">
            <a:avLst/>
          </a:prstGeom>
          <a:noFill/>
        </p:spPr>
        <p:txBody>
          <a:bodyPr wrap="square" rtlCol="0">
            <a:spAutoFit/>
          </a:bodyPr>
          <a:lstStyle/>
          <a:p>
            <a:r>
              <a:rPr lang="en-US" altLang="zh-CN" sz="3200" b="1" dirty="0">
                <a:solidFill>
                  <a:srgbClr val="9A0001"/>
                </a:solidFill>
              </a:rPr>
              <a:t>02.</a:t>
            </a:r>
            <a:endParaRPr lang="zh-CN" altLang="en-US" sz="3200" b="1" dirty="0">
              <a:solidFill>
                <a:srgbClr val="9A0001"/>
              </a:solidFill>
            </a:endParaRPr>
          </a:p>
        </p:txBody>
      </p:sp>
      <p:sp>
        <p:nvSpPr>
          <p:cNvPr id="40" name="文本框 39"/>
          <p:cNvSpPr txBox="1"/>
          <p:nvPr userDrawn="1"/>
        </p:nvSpPr>
        <p:spPr>
          <a:xfrm>
            <a:off x="6809256" y="3148379"/>
            <a:ext cx="675822" cy="584775"/>
          </a:xfrm>
          <a:prstGeom prst="rect">
            <a:avLst/>
          </a:prstGeom>
          <a:noFill/>
        </p:spPr>
        <p:txBody>
          <a:bodyPr wrap="square" rtlCol="0">
            <a:spAutoFit/>
          </a:bodyPr>
          <a:lstStyle/>
          <a:p>
            <a:r>
              <a:rPr lang="en-US" altLang="zh-CN" sz="3200" b="1" dirty="0">
                <a:solidFill>
                  <a:srgbClr val="9A0001"/>
                </a:solidFill>
              </a:rPr>
              <a:t>03.</a:t>
            </a:r>
            <a:endParaRPr lang="zh-CN" altLang="en-US" sz="3200" b="1" dirty="0">
              <a:solidFill>
                <a:srgbClr val="9A0001"/>
              </a:solidFill>
            </a:endParaRPr>
          </a:p>
        </p:txBody>
      </p:sp>
      <p:sp>
        <p:nvSpPr>
          <p:cNvPr id="45" name="文本框 44"/>
          <p:cNvSpPr txBox="1"/>
          <p:nvPr userDrawn="1"/>
        </p:nvSpPr>
        <p:spPr>
          <a:xfrm>
            <a:off x="6809256" y="4021629"/>
            <a:ext cx="675822" cy="584775"/>
          </a:xfrm>
          <a:prstGeom prst="rect">
            <a:avLst/>
          </a:prstGeom>
          <a:noFill/>
        </p:spPr>
        <p:txBody>
          <a:bodyPr wrap="square" rtlCol="0">
            <a:spAutoFit/>
          </a:bodyPr>
          <a:lstStyle/>
          <a:p>
            <a:r>
              <a:rPr lang="en-US" altLang="zh-CN" sz="3200" b="1" dirty="0">
                <a:solidFill>
                  <a:srgbClr val="9A0001"/>
                </a:solidFill>
              </a:rPr>
              <a:t>04.</a:t>
            </a:r>
            <a:endParaRPr lang="zh-CN" altLang="en-US" sz="3200" b="1" dirty="0">
              <a:solidFill>
                <a:srgbClr val="9A0001"/>
              </a:solidFill>
            </a:endParaRPr>
          </a:p>
        </p:txBody>
      </p:sp>
      <p:sp>
        <p:nvSpPr>
          <p:cNvPr id="46" name="文本框 45"/>
          <p:cNvSpPr txBox="1"/>
          <p:nvPr userDrawn="1"/>
        </p:nvSpPr>
        <p:spPr>
          <a:xfrm>
            <a:off x="6809256" y="4921514"/>
            <a:ext cx="675822" cy="584775"/>
          </a:xfrm>
          <a:prstGeom prst="rect">
            <a:avLst/>
          </a:prstGeom>
          <a:noFill/>
        </p:spPr>
        <p:txBody>
          <a:bodyPr wrap="square" rtlCol="0">
            <a:spAutoFit/>
          </a:bodyPr>
          <a:lstStyle/>
          <a:p>
            <a:r>
              <a:rPr lang="en-US" altLang="zh-CN" sz="3200" b="1" dirty="0">
                <a:solidFill>
                  <a:srgbClr val="9A0001"/>
                </a:solidFill>
              </a:rPr>
              <a:t>05.</a:t>
            </a:r>
            <a:endParaRPr lang="zh-CN" altLang="en-US" sz="3200" b="1" dirty="0">
              <a:solidFill>
                <a:srgbClr val="9A0001"/>
              </a:solidFill>
            </a:endParaRPr>
          </a:p>
        </p:txBody>
      </p:sp>
      <p:grpSp>
        <p:nvGrpSpPr>
          <p:cNvPr id="47" name="组合 46"/>
          <p:cNvGrpSpPr/>
          <p:nvPr userDrawn="1"/>
        </p:nvGrpSpPr>
        <p:grpSpPr>
          <a:xfrm>
            <a:off x="2425132" y="3183822"/>
            <a:ext cx="1945700" cy="1941162"/>
            <a:chOff x="2105799" y="20055838"/>
            <a:chExt cx="6748090" cy="6732363"/>
          </a:xfrm>
          <a:solidFill>
            <a:schemeClr val="accent1"/>
          </a:solidFill>
        </p:grpSpPr>
        <p:sp>
          <p:nvSpPr>
            <p:cNvPr id="48"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49"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0"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1"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2"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3"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4"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5"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6"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7"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8"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59"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0"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1"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2"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3"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4"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5"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6"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7"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8"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9"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0" name="Freeform 71"/>
            <p:cNvSpPr>
              <a:spLocks noEditPoints="1"/>
            </p:cNvSpPr>
            <p:nvPr/>
          </p:nvSpPr>
          <p:spPr bwMode="auto">
            <a:xfrm>
              <a:off x="3199024" y="21141193"/>
              <a:ext cx="4561647" cy="4553785"/>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ea"/>
                <a:sym typeface="+mn-lt"/>
              </a:endParaRP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目录-6部分">
    <p:spTree>
      <p:nvGrpSpPr>
        <p:cNvPr id="1" name=""/>
        <p:cNvGrpSpPr/>
        <p:nvPr/>
      </p:nvGrpSpPr>
      <p:grpSpPr>
        <a:xfrm>
          <a:off x="0" y="0"/>
          <a:ext cx="0" cy="0"/>
          <a:chOff x="0" y="0"/>
          <a:chExt cx="0" cy="0"/>
        </a:xfrm>
      </p:grpSpPr>
      <p:sp>
        <p:nvSpPr>
          <p:cNvPr id="6" name="矩形 5"/>
          <p:cNvSpPr/>
          <p:nvPr userDrawn="1"/>
        </p:nvSpPr>
        <p:spPr>
          <a:xfrm>
            <a:off x="-1" y="0"/>
            <a:ext cx="6096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pic>
        <p:nvPicPr>
          <p:cNvPr id="35" name="图形 34"/>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01832" y="3365787"/>
            <a:ext cx="6665290" cy="4818286"/>
          </a:xfrm>
          <a:prstGeom prst="rect">
            <a:avLst/>
          </a:prstGeom>
        </p:spPr>
      </p:pic>
      <p:sp>
        <p:nvSpPr>
          <p:cNvPr id="49" name="矩形 48"/>
          <p:cNvSpPr/>
          <p:nvPr userDrawn="1"/>
        </p:nvSpPr>
        <p:spPr>
          <a:xfrm>
            <a:off x="589281" y="476251"/>
            <a:ext cx="11013440" cy="5905500"/>
          </a:xfrm>
          <a:prstGeom prst="rect">
            <a:avLst/>
          </a:prstGeom>
          <a:solidFill>
            <a:schemeClr val="bg1"/>
          </a:solidFill>
          <a:ln>
            <a:noFill/>
          </a:ln>
          <a:effectLst>
            <a:glow rad="101600">
              <a:schemeClr val="tx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grpSp>
        <p:nvGrpSpPr>
          <p:cNvPr id="8" name="组合 7"/>
          <p:cNvGrpSpPr/>
          <p:nvPr userDrawn="1"/>
        </p:nvGrpSpPr>
        <p:grpSpPr>
          <a:xfrm>
            <a:off x="2296213" y="1033221"/>
            <a:ext cx="2354895" cy="1876405"/>
            <a:chOff x="2202591" y="1033221"/>
            <a:chExt cx="2354895" cy="1876405"/>
          </a:xfrm>
        </p:grpSpPr>
        <p:sp>
          <p:nvSpPr>
            <p:cNvPr id="9" name="标题 1"/>
            <p:cNvSpPr txBox="1"/>
            <p:nvPr/>
          </p:nvSpPr>
          <p:spPr>
            <a:xfrm>
              <a:off x="2202591" y="1033221"/>
              <a:ext cx="2165279" cy="1500655"/>
            </a:xfrm>
            <a:prstGeom prst="rect">
              <a:avLst/>
            </a:prstGeom>
          </p:spPr>
          <p:txBody>
            <a:bodyPr anchor="ctr">
              <a:normAutofit/>
            </a:bodyPr>
            <a:lstStyle>
              <a:lvl1pPr algn="l" defTabSz="914400" rtl="0" eaLnBrk="1" latinLnBrk="0" hangingPunct="1">
                <a:lnSpc>
                  <a:spcPct val="90000"/>
                </a:lnSpc>
                <a:spcBef>
                  <a:spcPct val="0"/>
                </a:spcBef>
                <a:buNone/>
                <a:defRPr sz="2800" b="1" kern="1200">
                  <a:solidFill>
                    <a:srgbClr val="0070C0"/>
                  </a:solidFill>
                  <a:latin typeface="+mj-lt"/>
                  <a:ea typeface="Microsoft YaHei" panose="020B0503020204020204" charset="-122"/>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zh-CN" altLang="en-US"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目  录</a:t>
              </a:r>
              <a:endParaRPr kumimoji="0" lang="en-US" altLang="zh-CN" sz="5400" b="1" i="0" u="none" strike="noStrike" kern="2200" cap="none" spc="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sp>
          <p:nvSpPr>
            <p:cNvPr id="10" name="文本框 9"/>
            <p:cNvSpPr txBox="1"/>
            <p:nvPr/>
          </p:nvSpPr>
          <p:spPr>
            <a:xfrm>
              <a:off x="2389402" y="2078629"/>
              <a:ext cx="216808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rPr>
                <a:t>CONTENTS</a:t>
              </a:r>
              <a:endParaRPr kumimoji="0" lang="zh-CN" altLang="en-US" sz="2400" b="0" i="0" u="none" strike="noStrike" kern="2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20" normalizeH="0" baseline="0" noProof="0" dirty="0">
                <a:ln>
                  <a:noFill/>
                </a:ln>
                <a:solidFill>
                  <a:schemeClr val="accent1"/>
                </a:solidFill>
                <a:effectLst/>
                <a:uLnTx/>
                <a:uFillTx/>
                <a:latin typeface="Arial" panose="020B0604020202020204"/>
                <a:ea typeface="Microsoft YaHei" panose="020B0503020204020204" charset="-122"/>
                <a:cs typeface="+mn-ea"/>
                <a:sym typeface="+mn-lt"/>
              </a:endParaRPr>
            </a:p>
          </p:txBody>
        </p:sp>
      </p:grpSp>
      <p:grpSp>
        <p:nvGrpSpPr>
          <p:cNvPr id="11" name="组合 10"/>
          <p:cNvGrpSpPr/>
          <p:nvPr userDrawn="1"/>
        </p:nvGrpSpPr>
        <p:grpSpPr>
          <a:xfrm>
            <a:off x="2425132" y="3183822"/>
            <a:ext cx="1945700" cy="1941162"/>
            <a:chOff x="2105799" y="20055838"/>
            <a:chExt cx="6748090" cy="6732363"/>
          </a:xfrm>
          <a:solidFill>
            <a:schemeClr val="accent1"/>
          </a:solidFill>
        </p:grpSpPr>
        <p:sp>
          <p:nvSpPr>
            <p:cNvPr id="12"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5"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6"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7"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8"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9"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0"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1"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2"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3"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4"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5"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6"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7"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8"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29"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30"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31"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32"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33"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34" name="Freeform 71"/>
            <p:cNvSpPr>
              <a:spLocks noEditPoints="1"/>
            </p:cNvSpPr>
            <p:nvPr/>
          </p:nvSpPr>
          <p:spPr bwMode="auto">
            <a:xfrm>
              <a:off x="3199024" y="21141193"/>
              <a:ext cx="4561647" cy="4553785"/>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ea"/>
                <a:sym typeface="+mn-lt"/>
              </a:endParaRPr>
            </a:p>
          </p:txBody>
        </p:sp>
      </p:grpSp>
      <p:sp>
        <p:nvSpPr>
          <p:cNvPr id="41" name="文本占位符 40"/>
          <p:cNvSpPr>
            <a:spLocks noGrp="1"/>
          </p:cNvSpPr>
          <p:nvPr>
            <p:ph type="body" sz="quarter" idx="10" hasCustomPrompt="1"/>
          </p:nvPr>
        </p:nvSpPr>
        <p:spPr>
          <a:xfrm>
            <a:off x="7819905" y="1317312"/>
            <a:ext cx="306145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2" name="文本占位符 40"/>
          <p:cNvSpPr>
            <a:spLocks noGrp="1"/>
          </p:cNvSpPr>
          <p:nvPr>
            <p:ph type="body" sz="quarter" idx="11" hasCustomPrompt="1"/>
          </p:nvPr>
        </p:nvSpPr>
        <p:spPr>
          <a:xfrm>
            <a:off x="7819905" y="2067882"/>
            <a:ext cx="306145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3" name="文本占位符 40"/>
          <p:cNvSpPr>
            <a:spLocks noGrp="1"/>
          </p:cNvSpPr>
          <p:nvPr>
            <p:ph type="body" sz="quarter" idx="12" hasCustomPrompt="1"/>
          </p:nvPr>
        </p:nvSpPr>
        <p:spPr>
          <a:xfrm>
            <a:off x="7819905" y="2818452"/>
            <a:ext cx="306145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4" name="文本占位符 40"/>
          <p:cNvSpPr>
            <a:spLocks noGrp="1"/>
          </p:cNvSpPr>
          <p:nvPr>
            <p:ph type="body" sz="quarter" idx="13" hasCustomPrompt="1"/>
          </p:nvPr>
        </p:nvSpPr>
        <p:spPr>
          <a:xfrm>
            <a:off x="7819905" y="4319592"/>
            <a:ext cx="306145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36" name="文本占位符 40"/>
          <p:cNvSpPr>
            <a:spLocks noGrp="1"/>
          </p:cNvSpPr>
          <p:nvPr>
            <p:ph type="body" sz="quarter" idx="14" hasCustomPrompt="1"/>
          </p:nvPr>
        </p:nvSpPr>
        <p:spPr>
          <a:xfrm>
            <a:off x="7819905" y="3569022"/>
            <a:ext cx="306145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2" name="文本框 1"/>
          <p:cNvSpPr txBox="1"/>
          <p:nvPr userDrawn="1"/>
        </p:nvSpPr>
        <p:spPr>
          <a:xfrm>
            <a:off x="6809256" y="1268764"/>
            <a:ext cx="675822" cy="584775"/>
          </a:xfrm>
          <a:prstGeom prst="rect">
            <a:avLst/>
          </a:prstGeom>
          <a:noFill/>
        </p:spPr>
        <p:txBody>
          <a:bodyPr wrap="square" rtlCol="0">
            <a:spAutoFit/>
          </a:bodyPr>
          <a:lstStyle/>
          <a:p>
            <a:r>
              <a:rPr lang="en-US" altLang="zh-CN" sz="3200" b="1" dirty="0">
                <a:solidFill>
                  <a:srgbClr val="9A0001"/>
                </a:solidFill>
              </a:rPr>
              <a:t>01.</a:t>
            </a:r>
            <a:endParaRPr lang="zh-CN" altLang="en-US" sz="3200" b="1" dirty="0">
              <a:solidFill>
                <a:srgbClr val="9A0001"/>
              </a:solidFill>
            </a:endParaRPr>
          </a:p>
        </p:txBody>
      </p:sp>
      <p:sp>
        <p:nvSpPr>
          <p:cNvPr id="39" name="文本框 38"/>
          <p:cNvSpPr txBox="1"/>
          <p:nvPr userDrawn="1"/>
        </p:nvSpPr>
        <p:spPr>
          <a:xfrm>
            <a:off x="6809256" y="2016836"/>
            <a:ext cx="675822" cy="584775"/>
          </a:xfrm>
          <a:prstGeom prst="rect">
            <a:avLst/>
          </a:prstGeom>
          <a:noFill/>
        </p:spPr>
        <p:txBody>
          <a:bodyPr wrap="square" rtlCol="0">
            <a:spAutoFit/>
          </a:bodyPr>
          <a:lstStyle/>
          <a:p>
            <a:r>
              <a:rPr lang="en-US" altLang="zh-CN" sz="3200" b="1" dirty="0">
                <a:solidFill>
                  <a:srgbClr val="9A0001"/>
                </a:solidFill>
              </a:rPr>
              <a:t>02.</a:t>
            </a:r>
            <a:endParaRPr lang="zh-CN" altLang="en-US" sz="3200" b="1" dirty="0">
              <a:solidFill>
                <a:srgbClr val="9A0001"/>
              </a:solidFill>
            </a:endParaRPr>
          </a:p>
        </p:txBody>
      </p:sp>
      <p:sp>
        <p:nvSpPr>
          <p:cNvPr id="40" name="文本框 39"/>
          <p:cNvSpPr txBox="1"/>
          <p:nvPr userDrawn="1"/>
        </p:nvSpPr>
        <p:spPr>
          <a:xfrm>
            <a:off x="6809256" y="2764908"/>
            <a:ext cx="675822" cy="584775"/>
          </a:xfrm>
          <a:prstGeom prst="rect">
            <a:avLst/>
          </a:prstGeom>
          <a:noFill/>
        </p:spPr>
        <p:txBody>
          <a:bodyPr wrap="square" rtlCol="0">
            <a:spAutoFit/>
          </a:bodyPr>
          <a:lstStyle/>
          <a:p>
            <a:r>
              <a:rPr lang="en-US" altLang="zh-CN" sz="3200" b="1" dirty="0">
                <a:solidFill>
                  <a:srgbClr val="9A0001"/>
                </a:solidFill>
              </a:rPr>
              <a:t>03.</a:t>
            </a:r>
            <a:endParaRPr lang="zh-CN" altLang="en-US" sz="3200" b="1" dirty="0">
              <a:solidFill>
                <a:srgbClr val="9A0001"/>
              </a:solidFill>
            </a:endParaRPr>
          </a:p>
        </p:txBody>
      </p:sp>
      <p:sp>
        <p:nvSpPr>
          <p:cNvPr id="45" name="文本框 44"/>
          <p:cNvSpPr txBox="1"/>
          <p:nvPr userDrawn="1"/>
        </p:nvSpPr>
        <p:spPr>
          <a:xfrm>
            <a:off x="6809256" y="3512980"/>
            <a:ext cx="675822" cy="584775"/>
          </a:xfrm>
          <a:prstGeom prst="rect">
            <a:avLst/>
          </a:prstGeom>
          <a:noFill/>
        </p:spPr>
        <p:txBody>
          <a:bodyPr wrap="square" rtlCol="0">
            <a:spAutoFit/>
          </a:bodyPr>
          <a:lstStyle/>
          <a:p>
            <a:r>
              <a:rPr lang="en-US" altLang="zh-CN" sz="3200" b="1" dirty="0">
                <a:solidFill>
                  <a:srgbClr val="9A0001"/>
                </a:solidFill>
              </a:rPr>
              <a:t>04.</a:t>
            </a:r>
            <a:endParaRPr lang="zh-CN" altLang="en-US" sz="3200" b="1" dirty="0">
              <a:solidFill>
                <a:srgbClr val="9A0001"/>
              </a:solidFill>
            </a:endParaRPr>
          </a:p>
        </p:txBody>
      </p:sp>
      <p:sp>
        <p:nvSpPr>
          <p:cNvPr id="46" name="文本框 45"/>
          <p:cNvSpPr txBox="1"/>
          <p:nvPr userDrawn="1"/>
        </p:nvSpPr>
        <p:spPr>
          <a:xfrm>
            <a:off x="6809256" y="4261052"/>
            <a:ext cx="675822" cy="584775"/>
          </a:xfrm>
          <a:prstGeom prst="rect">
            <a:avLst/>
          </a:prstGeom>
          <a:noFill/>
        </p:spPr>
        <p:txBody>
          <a:bodyPr wrap="square" rtlCol="0">
            <a:spAutoFit/>
          </a:bodyPr>
          <a:lstStyle/>
          <a:p>
            <a:r>
              <a:rPr lang="en-US" altLang="zh-CN" sz="3200" b="1" dirty="0">
                <a:solidFill>
                  <a:srgbClr val="9A0001"/>
                </a:solidFill>
              </a:rPr>
              <a:t>05.</a:t>
            </a:r>
            <a:endParaRPr lang="zh-CN" altLang="en-US" sz="3200" b="1" dirty="0">
              <a:solidFill>
                <a:srgbClr val="9A0001"/>
              </a:solidFill>
            </a:endParaRPr>
          </a:p>
        </p:txBody>
      </p:sp>
      <p:sp>
        <p:nvSpPr>
          <p:cNvPr id="47" name="文本占位符 40"/>
          <p:cNvSpPr>
            <a:spLocks noGrp="1"/>
          </p:cNvSpPr>
          <p:nvPr>
            <p:ph type="body" sz="quarter" idx="15" hasCustomPrompt="1"/>
          </p:nvPr>
        </p:nvSpPr>
        <p:spPr>
          <a:xfrm>
            <a:off x="7819905" y="5070163"/>
            <a:ext cx="3061455" cy="487680"/>
          </a:xfrm>
        </p:spPr>
        <p:txBody>
          <a:bodyPr>
            <a:normAutofit/>
          </a:bodyPr>
          <a:lstStyle>
            <a:lvl1pPr marL="0" indent="0" algn="l" defTabSz="914400" rtl="0" eaLnBrk="1" latinLnBrk="0" hangingPunct="1">
              <a:buNone/>
              <a:defRPr lang="zh-CN" altLang="en-US" sz="2800" kern="1200" dirty="0" smtClean="0">
                <a:solidFill>
                  <a:srgbClr val="000000">
                    <a:lumMod val="85000"/>
                    <a:lumOff val="15000"/>
                  </a:srgbClr>
                </a:solidFill>
                <a:latin typeface="Microsoft YaHei" panose="020B0503020204020204" charset="-122"/>
                <a:ea typeface="+mn-ea"/>
                <a:cs typeface="+mn-cs"/>
              </a:defRPr>
            </a:lvl1pPr>
            <a:lvl2pPr marL="457200" indent="0">
              <a:buNone/>
              <a:defRPr/>
            </a:lvl2pPr>
          </a:lstStyle>
          <a:p>
            <a:pPr lvl="0"/>
            <a:r>
              <a:rPr lang="zh-CN" altLang="en-US" dirty="0"/>
              <a:t>输入目录标题</a:t>
            </a:r>
          </a:p>
        </p:txBody>
      </p:sp>
      <p:sp>
        <p:nvSpPr>
          <p:cNvPr id="48" name="文本框 47"/>
          <p:cNvSpPr txBox="1"/>
          <p:nvPr userDrawn="1"/>
        </p:nvSpPr>
        <p:spPr>
          <a:xfrm>
            <a:off x="6809256" y="5009126"/>
            <a:ext cx="675822" cy="584775"/>
          </a:xfrm>
          <a:prstGeom prst="rect">
            <a:avLst/>
          </a:prstGeom>
          <a:noFill/>
        </p:spPr>
        <p:txBody>
          <a:bodyPr wrap="square" rtlCol="0">
            <a:spAutoFit/>
          </a:bodyPr>
          <a:lstStyle/>
          <a:p>
            <a:r>
              <a:rPr lang="en-US" altLang="zh-CN" sz="3200" b="1" dirty="0">
                <a:solidFill>
                  <a:srgbClr val="9A0001"/>
                </a:solidFill>
              </a:rPr>
              <a:t>06.</a:t>
            </a:r>
            <a:endParaRPr lang="zh-CN" altLang="en-US" sz="3200" b="1" dirty="0">
              <a:solidFill>
                <a:srgbClr val="9A0001"/>
              </a:solidFill>
            </a:endParaRPr>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章节页">
    <p:spTree>
      <p:nvGrpSpPr>
        <p:cNvPr id="1" name=""/>
        <p:cNvGrpSpPr/>
        <p:nvPr/>
      </p:nvGrpSpPr>
      <p:grpSpPr>
        <a:xfrm>
          <a:off x="0" y="0"/>
          <a:ext cx="0" cy="0"/>
          <a:chOff x="0" y="0"/>
          <a:chExt cx="0" cy="0"/>
        </a:xfrm>
      </p:grpSpPr>
      <p:sp>
        <p:nvSpPr>
          <p:cNvPr id="66" name="矩形 65"/>
          <p:cNvSpPr/>
          <p:nvPr userDrawn="1"/>
        </p:nvSpPr>
        <p:spPr>
          <a:xfrm>
            <a:off x="0" y="1764872"/>
            <a:ext cx="12192000" cy="3328257"/>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cxnSp>
        <p:nvCxnSpPr>
          <p:cNvPr id="70" name="直接连接符 69"/>
          <p:cNvCxnSpPr/>
          <p:nvPr/>
        </p:nvCxnSpPr>
        <p:spPr>
          <a:xfrm>
            <a:off x="996403" y="3428999"/>
            <a:ext cx="3773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文本占位符 3"/>
          <p:cNvSpPr>
            <a:spLocks noGrp="1"/>
          </p:cNvSpPr>
          <p:nvPr userDrawn="1">
            <p:ph type="body" sz="quarter" idx="10" hasCustomPrompt="1"/>
          </p:nvPr>
        </p:nvSpPr>
        <p:spPr>
          <a:xfrm>
            <a:off x="2465501" y="2552244"/>
            <a:ext cx="5716686" cy="707886"/>
          </a:xfrm>
        </p:spPr>
        <p:txBody>
          <a:bodyPr anchor="ctr" anchorCtr="0">
            <a:normAutofit/>
          </a:bodyPr>
          <a:lstStyle>
            <a:lvl1pPr marL="0" indent="0">
              <a:buFontTx/>
              <a:buNone/>
              <a:defRPr kumimoji="0" lang="zh-CN" altLang="en-US" sz="4000" b="1" i="0" u="none" strike="noStrike" kern="1200" cap="none" spc="0" normalizeH="0" baseline="0" dirty="0" smtClean="0">
                <a:ln>
                  <a:noFill/>
                </a:ln>
                <a:solidFill>
                  <a:prstClr val="white"/>
                </a:solidFill>
                <a:effectLst/>
                <a:uLnTx/>
                <a:uFillTx/>
                <a:latin typeface="Arial" panose="020B0604020202020204"/>
                <a:ea typeface="Microsoft YaHei" panose="020B0503020204020204" charset="-122"/>
                <a:cs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XX</a:t>
            </a:r>
            <a:endParaRPr lang="zh-CN" altLang="en-US" dirty="0"/>
          </a:p>
        </p:txBody>
      </p:sp>
      <p:sp>
        <p:nvSpPr>
          <p:cNvPr id="127" name="文本占位符 3"/>
          <p:cNvSpPr>
            <a:spLocks noGrp="1"/>
          </p:cNvSpPr>
          <p:nvPr>
            <p:ph type="body" sz="quarter" idx="11" hasCustomPrompt="1"/>
          </p:nvPr>
        </p:nvSpPr>
        <p:spPr>
          <a:xfrm>
            <a:off x="882188" y="3684327"/>
            <a:ext cx="7299999" cy="887667"/>
          </a:xfrm>
        </p:spPr>
        <p:txBody>
          <a:bodyPr>
            <a:noAutofit/>
          </a:bodyPr>
          <a:lstStyle>
            <a:lvl1pPr marL="0" indent="0">
              <a:buFontTx/>
              <a:buNone/>
              <a:defRPr lang="zh-CN" altLang="en-US" sz="4800" b="1" kern="1200" spc="400" dirty="0" smtClean="0">
                <a:solidFill>
                  <a:prstClr val="white"/>
                </a:solidFill>
                <a:latin typeface="Arial" panose="020B0604020202020204"/>
                <a:ea typeface="Microsoft YaHei" panose="020B0503020204020204" charset="-122"/>
                <a:cs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输入标题文本</a:t>
            </a:r>
          </a:p>
        </p:txBody>
      </p:sp>
      <p:pic>
        <p:nvPicPr>
          <p:cNvPr id="128" name="图形 127"/>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63687" y="1559486"/>
            <a:ext cx="5172316" cy="3739027"/>
          </a:xfrm>
          <a:prstGeom prst="rect">
            <a:avLst/>
          </a:prstGeom>
        </p:spPr>
      </p:pic>
      <p:grpSp>
        <p:nvGrpSpPr>
          <p:cNvPr id="62" name="组合 61"/>
          <p:cNvGrpSpPr/>
          <p:nvPr userDrawn="1"/>
        </p:nvGrpSpPr>
        <p:grpSpPr>
          <a:xfrm>
            <a:off x="1654090" y="1145460"/>
            <a:ext cx="1477533" cy="108755"/>
            <a:chOff x="4616246" y="3878362"/>
            <a:chExt cx="5571416" cy="410087"/>
          </a:xfrm>
          <a:solidFill>
            <a:schemeClr val="tx1">
              <a:alpha val="80000"/>
            </a:schemeClr>
          </a:solidFill>
        </p:grpSpPr>
        <p:sp>
          <p:nvSpPr>
            <p:cNvPr id="63" name="Freeform 17"/>
            <p:cNvSpPr>
              <a:spLocks noEditPoints="1"/>
            </p:cNvSpPr>
            <p:nvPr/>
          </p:nvSpPr>
          <p:spPr bwMode="auto">
            <a:xfrm>
              <a:off x="8617798" y="3887973"/>
              <a:ext cx="362030" cy="387660"/>
            </a:xfrm>
            <a:custGeom>
              <a:avLst/>
              <a:gdLst>
                <a:gd name="T0" fmla="*/ 34 w 127"/>
                <a:gd name="T1" fmla="*/ 71 h 136"/>
                <a:gd name="T2" fmla="*/ 34 w 127"/>
                <a:gd name="T3" fmla="*/ 81 h 136"/>
                <a:gd name="T4" fmla="*/ 34 w 127"/>
                <a:gd name="T5" fmla="*/ 114 h 136"/>
                <a:gd name="T6" fmla="*/ 35 w 127"/>
                <a:gd name="T7" fmla="*/ 122 h 136"/>
                <a:gd name="T8" fmla="*/ 40 w 127"/>
                <a:gd name="T9" fmla="*/ 127 h 136"/>
                <a:gd name="T10" fmla="*/ 49 w 127"/>
                <a:gd name="T11" fmla="*/ 128 h 136"/>
                <a:gd name="T12" fmla="*/ 49 w 127"/>
                <a:gd name="T13" fmla="*/ 135 h 136"/>
                <a:gd name="T14" fmla="*/ 1 w 127"/>
                <a:gd name="T15" fmla="*/ 135 h 136"/>
                <a:gd name="T16" fmla="*/ 0 w 127"/>
                <a:gd name="T17" fmla="*/ 132 h 136"/>
                <a:gd name="T18" fmla="*/ 0 w 127"/>
                <a:gd name="T19" fmla="*/ 128 h 136"/>
                <a:gd name="T20" fmla="*/ 9 w 127"/>
                <a:gd name="T21" fmla="*/ 127 h 136"/>
                <a:gd name="T22" fmla="*/ 16 w 127"/>
                <a:gd name="T23" fmla="*/ 120 h 136"/>
                <a:gd name="T24" fmla="*/ 17 w 127"/>
                <a:gd name="T25" fmla="*/ 111 h 136"/>
                <a:gd name="T26" fmla="*/ 17 w 127"/>
                <a:gd name="T27" fmla="*/ 22 h 136"/>
                <a:gd name="T28" fmla="*/ 16 w 127"/>
                <a:gd name="T29" fmla="*/ 15 h 136"/>
                <a:gd name="T30" fmla="*/ 9 w 127"/>
                <a:gd name="T31" fmla="*/ 9 h 136"/>
                <a:gd name="T32" fmla="*/ 0 w 127"/>
                <a:gd name="T33" fmla="*/ 8 h 136"/>
                <a:gd name="T34" fmla="*/ 0 w 127"/>
                <a:gd name="T35" fmla="*/ 1 h 136"/>
                <a:gd name="T36" fmla="*/ 4 w 127"/>
                <a:gd name="T37" fmla="*/ 0 h 136"/>
                <a:gd name="T38" fmla="*/ 71 w 127"/>
                <a:gd name="T39" fmla="*/ 0 h 136"/>
                <a:gd name="T40" fmla="*/ 94 w 127"/>
                <a:gd name="T41" fmla="*/ 4 h 136"/>
                <a:gd name="T42" fmla="*/ 116 w 127"/>
                <a:gd name="T43" fmla="*/ 32 h 136"/>
                <a:gd name="T44" fmla="*/ 97 w 127"/>
                <a:gd name="T45" fmla="*/ 66 h 136"/>
                <a:gd name="T46" fmla="*/ 80 w 127"/>
                <a:gd name="T47" fmla="*/ 70 h 136"/>
                <a:gd name="T48" fmla="*/ 71 w 127"/>
                <a:gd name="T49" fmla="*/ 71 h 136"/>
                <a:gd name="T50" fmla="*/ 73 w 127"/>
                <a:gd name="T51" fmla="*/ 75 h 136"/>
                <a:gd name="T52" fmla="*/ 104 w 127"/>
                <a:gd name="T53" fmla="*/ 114 h 136"/>
                <a:gd name="T54" fmla="*/ 105 w 127"/>
                <a:gd name="T55" fmla="*/ 116 h 136"/>
                <a:gd name="T56" fmla="*/ 127 w 127"/>
                <a:gd name="T57" fmla="*/ 128 h 136"/>
                <a:gd name="T58" fmla="*/ 127 w 127"/>
                <a:gd name="T59" fmla="*/ 135 h 136"/>
                <a:gd name="T60" fmla="*/ 116 w 127"/>
                <a:gd name="T61" fmla="*/ 135 h 136"/>
                <a:gd name="T62" fmla="*/ 102 w 127"/>
                <a:gd name="T63" fmla="*/ 136 h 136"/>
                <a:gd name="T64" fmla="*/ 96 w 127"/>
                <a:gd name="T65" fmla="*/ 132 h 136"/>
                <a:gd name="T66" fmla="*/ 59 w 127"/>
                <a:gd name="T67" fmla="*/ 82 h 136"/>
                <a:gd name="T68" fmla="*/ 52 w 127"/>
                <a:gd name="T69" fmla="*/ 73 h 136"/>
                <a:gd name="T70" fmla="*/ 49 w 127"/>
                <a:gd name="T71" fmla="*/ 71 h 136"/>
                <a:gd name="T72" fmla="*/ 34 w 127"/>
                <a:gd name="T73" fmla="*/ 71 h 136"/>
                <a:gd name="T74" fmla="*/ 34 w 127"/>
                <a:gd name="T75" fmla="*/ 61 h 136"/>
                <a:gd name="T76" fmla="*/ 36 w 127"/>
                <a:gd name="T77" fmla="*/ 62 h 136"/>
                <a:gd name="T78" fmla="*/ 66 w 127"/>
                <a:gd name="T79" fmla="*/ 62 h 136"/>
                <a:gd name="T80" fmla="*/ 82 w 127"/>
                <a:gd name="T81" fmla="*/ 59 h 136"/>
                <a:gd name="T82" fmla="*/ 96 w 127"/>
                <a:gd name="T83" fmla="*/ 44 h 136"/>
                <a:gd name="T84" fmla="*/ 96 w 127"/>
                <a:gd name="T85" fmla="*/ 29 h 136"/>
                <a:gd name="T86" fmla="*/ 81 w 127"/>
                <a:gd name="T87" fmla="*/ 12 h 136"/>
                <a:gd name="T88" fmla="*/ 70 w 127"/>
                <a:gd name="T89" fmla="*/ 11 h 136"/>
                <a:gd name="T90" fmla="*/ 37 w 127"/>
                <a:gd name="T91" fmla="*/ 11 h 136"/>
                <a:gd name="T92" fmla="*/ 34 w 127"/>
                <a:gd name="T93" fmla="*/ 11 h 136"/>
                <a:gd name="T94" fmla="*/ 34 w 127"/>
                <a:gd name="T95" fmla="*/ 6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 h="136">
                  <a:moveTo>
                    <a:pt x="34" y="71"/>
                  </a:moveTo>
                  <a:cubicBezTo>
                    <a:pt x="34" y="75"/>
                    <a:pt x="34" y="78"/>
                    <a:pt x="34" y="81"/>
                  </a:cubicBezTo>
                  <a:cubicBezTo>
                    <a:pt x="34" y="92"/>
                    <a:pt x="34" y="103"/>
                    <a:pt x="34" y="114"/>
                  </a:cubicBezTo>
                  <a:cubicBezTo>
                    <a:pt x="34" y="117"/>
                    <a:pt x="34" y="119"/>
                    <a:pt x="35" y="122"/>
                  </a:cubicBezTo>
                  <a:cubicBezTo>
                    <a:pt x="35" y="125"/>
                    <a:pt x="37" y="127"/>
                    <a:pt x="40" y="127"/>
                  </a:cubicBezTo>
                  <a:cubicBezTo>
                    <a:pt x="43" y="127"/>
                    <a:pt x="46" y="128"/>
                    <a:pt x="49" y="128"/>
                  </a:cubicBezTo>
                  <a:cubicBezTo>
                    <a:pt x="49" y="130"/>
                    <a:pt x="49" y="133"/>
                    <a:pt x="49" y="135"/>
                  </a:cubicBezTo>
                  <a:cubicBezTo>
                    <a:pt x="33" y="135"/>
                    <a:pt x="17" y="135"/>
                    <a:pt x="1" y="135"/>
                  </a:cubicBezTo>
                  <a:cubicBezTo>
                    <a:pt x="0" y="134"/>
                    <a:pt x="0" y="133"/>
                    <a:pt x="0" y="132"/>
                  </a:cubicBezTo>
                  <a:cubicBezTo>
                    <a:pt x="0" y="131"/>
                    <a:pt x="0" y="130"/>
                    <a:pt x="0" y="128"/>
                  </a:cubicBezTo>
                  <a:cubicBezTo>
                    <a:pt x="3" y="128"/>
                    <a:pt x="6" y="128"/>
                    <a:pt x="9" y="127"/>
                  </a:cubicBezTo>
                  <a:cubicBezTo>
                    <a:pt x="14" y="126"/>
                    <a:pt x="15" y="125"/>
                    <a:pt x="16" y="120"/>
                  </a:cubicBezTo>
                  <a:cubicBezTo>
                    <a:pt x="16" y="117"/>
                    <a:pt x="17" y="114"/>
                    <a:pt x="17" y="111"/>
                  </a:cubicBezTo>
                  <a:cubicBezTo>
                    <a:pt x="17" y="81"/>
                    <a:pt x="17" y="52"/>
                    <a:pt x="17" y="22"/>
                  </a:cubicBezTo>
                  <a:cubicBezTo>
                    <a:pt x="17" y="20"/>
                    <a:pt x="16" y="17"/>
                    <a:pt x="16" y="15"/>
                  </a:cubicBezTo>
                  <a:cubicBezTo>
                    <a:pt x="15" y="11"/>
                    <a:pt x="13" y="9"/>
                    <a:pt x="9" y="9"/>
                  </a:cubicBezTo>
                  <a:cubicBezTo>
                    <a:pt x="6" y="8"/>
                    <a:pt x="3" y="8"/>
                    <a:pt x="0" y="8"/>
                  </a:cubicBezTo>
                  <a:cubicBezTo>
                    <a:pt x="0" y="5"/>
                    <a:pt x="0" y="3"/>
                    <a:pt x="0" y="1"/>
                  </a:cubicBezTo>
                  <a:cubicBezTo>
                    <a:pt x="2" y="1"/>
                    <a:pt x="3" y="0"/>
                    <a:pt x="4" y="0"/>
                  </a:cubicBezTo>
                  <a:cubicBezTo>
                    <a:pt x="26" y="0"/>
                    <a:pt x="49" y="0"/>
                    <a:pt x="71" y="0"/>
                  </a:cubicBezTo>
                  <a:cubicBezTo>
                    <a:pt x="79" y="0"/>
                    <a:pt x="86" y="1"/>
                    <a:pt x="94" y="4"/>
                  </a:cubicBezTo>
                  <a:cubicBezTo>
                    <a:pt x="108" y="9"/>
                    <a:pt x="115" y="18"/>
                    <a:pt x="116" y="32"/>
                  </a:cubicBezTo>
                  <a:cubicBezTo>
                    <a:pt x="117" y="48"/>
                    <a:pt x="110" y="60"/>
                    <a:pt x="97" y="66"/>
                  </a:cubicBezTo>
                  <a:cubicBezTo>
                    <a:pt x="91" y="68"/>
                    <a:pt x="86" y="70"/>
                    <a:pt x="80" y="70"/>
                  </a:cubicBezTo>
                  <a:cubicBezTo>
                    <a:pt x="77" y="70"/>
                    <a:pt x="74" y="71"/>
                    <a:pt x="71" y="71"/>
                  </a:cubicBezTo>
                  <a:cubicBezTo>
                    <a:pt x="72" y="73"/>
                    <a:pt x="73" y="74"/>
                    <a:pt x="73" y="75"/>
                  </a:cubicBezTo>
                  <a:cubicBezTo>
                    <a:pt x="84" y="88"/>
                    <a:pt x="94" y="101"/>
                    <a:pt x="104" y="114"/>
                  </a:cubicBezTo>
                  <a:cubicBezTo>
                    <a:pt x="105" y="115"/>
                    <a:pt x="105" y="115"/>
                    <a:pt x="105" y="116"/>
                  </a:cubicBezTo>
                  <a:cubicBezTo>
                    <a:pt x="111" y="122"/>
                    <a:pt x="117" y="128"/>
                    <a:pt x="127" y="128"/>
                  </a:cubicBezTo>
                  <a:cubicBezTo>
                    <a:pt x="127" y="130"/>
                    <a:pt x="127" y="133"/>
                    <a:pt x="127" y="135"/>
                  </a:cubicBezTo>
                  <a:cubicBezTo>
                    <a:pt x="124" y="135"/>
                    <a:pt x="120" y="135"/>
                    <a:pt x="116" y="135"/>
                  </a:cubicBezTo>
                  <a:cubicBezTo>
                    <a:pt x="111" y="135"/>
                    <a:pt x="107" y="135"/>
                    <a:pt x="102" y="136"/>
                  </a:cubicBezTo>
                  <a:cubicBezTo>
                    <a:pt x="99" y="136"/>
                    <a:pt x="97" y="134"/>
                    <a:pt x="96" y="132"/>
                  </a:cubicBezTo>
                  <a:cubicBezTo>
                    <a:pt x="83" y="115"/>
                    <a:pt x="71" y="99"/>
                    <a:pt x="59" y="82"/>
                  </a:cubicBezTo>
                  <a:cubicBezTo>
                    <a:pt x="57" y="79"/>
                    <a:pt x="54" y="76"/>
                    <a:pt x="52" y="73"/>
                  </a:cubicBezTo>
                  <a:cubicBezTo>
                    <a:pt x="51" y="72"/>
                    <a:pt x="50" y="71"/>
                    <a:pt x="49" y="71"/>
                  </a:cubicBezTo>
                  <a:cubicBezTo>
                    <a:pt x="44" y="71"/>
                    <a:pt x="39" y="71"/>
                    <a:pt x="34" y="71"/>
                  </a:cubicBezTo>
                  <a:close/>
                  <a:moveTo>
                    <a:pt x="34" y="61"/>
                  </a:moveTo>
                  <a:cubicBezTo>
                    <a:pt x="35" y="62"/>
                    <a:pt x="36" y="62"/>
                    <a:pt x="36" y="62"/>
                  </a:cubicBezTo>
                  <a:cubicBezTo>
                    <a:pt x="46" y="62"/>
                    <a:pt x="56" y="62"/>
                    <a:pt x="66" y="62"/>
                  </a:cubicBezTo>
                  <a:cubicBezTo>
                    <a:pt x="72" y="61"/>
                    <a:pt x="77" y="60"/>
                    <a:pt x="82" y="59"/>
                  </a:cubicBezTo>
                  <a:cubicBezTo>
                    <a:pt x="90" y="56"/>
                    <a:pt x="94" y="51"/>
                    <a:pt x="96" y="44"/>
                  </a:cubicBezTo>
                  <a:cubicBezTo>
                    <a:pt x="96" y="39"/>
                    <a:pt x="97" y="34"/>
                    <a:pt x="96" y="29"/>
                  </a:cubicBezTo>
                  <a:cubicBezTo>
                    <a:pt x="95" y="20"/>
                    <a:pt x="90" y="15"/>
                    <a:pt x="81" y="12"/>
                  </a:cubicBezTo>
                  <a:cubicBezTo>
                    <a:pt x="77" y="11"/>
                    <a:pt x="74" y="11"/>
                    <a:pt x="70" y="11"/>
                  </a:cubicBezTo>
                  <a:cubicBezTo>
                    <a:pt x="59" y="10"/>
                    <a:pt x="48" y="11"/>
                    <a:pt x="37" y="11"/>
                  </a:cubicBezTo>
                  <a:cubicBezTo>
                    <a:pt x="36" y="11"/>
                    <a:pt x="35" y="11"/>
                    <a:pt x="34" y="11"/>
                  </a:cubicBezTo>
                  <a:cubicBezTo>
                    <a:pt x="34" y="28"/>
                    <a:pt x="34" y="44"/>
                    <a:pt x="34" y="6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64" name="Freeform 18"/>
            <p:cNvSpPr/>
            <p:nvPr/>
          </p:nvSpPr>
          <p:spPr bwMode="auto">
            <a:xfrm>
              <a:off x="5333898" y="3887973"/>
              <a:ext cx="362030" cy="384457"/>
            </a:xfrm>
            <a:custGeom>
              <a:avLst/>
              <a:gdLst>
                <a:gd name="T0" fmla="*/ 50 w 127"/>
                <a:gd name="T1" fmla="*/ 70 h 135"/>
                <a:gd name="T2" fmla="*/ 34 w 127"/>
                <a:gd name="T3" fmla="*/ 87 h 135"/>
                <a:gd name="T4" fmla="*/ 33 w 127"/>
                <a:gd name="T5" fmla="*/ 90 h 135"/>
                <a:gd name="T6" fmla="*/ 33 w 127"/>
                <a:gd name="T7" fmla="*/ 116 h 135"/>
                <a:gd name="T8" fmla="*/ 34 w 127"/>
                <a:gd name="T9" fmla="*/ 120 h 135"/>
                <a:gd name="T10" fmla="*/ 41 w 127"/>
                <a:gd name="T11" fmla="*/ 127 h 135"/>
                <a:gd name="T12" fmla="*/ 49 w 127"/>
                <a:gd name="T13" fmla="*/ 128 h 135"/>
                <a:gd name="T14" fmla="*/ 49 w 127"/>
                <a:gd name="T15" fmla="*/ 135 h 135"/>
                <a:gd name="T16" fmla="*/ 0 w 127"/>
                <a:gd name="T17" fmla="*/ 135 h 135"/>
                <a:gd name="T18" fmla="*/ 0 w 127"/>
                <a:gd name="T19" fmla="*/ 128 h 135"/>
                <a:gd name="T20" fmla="*/ 7 w 127"/>
                <a:gd name="T21" fmla="*/ 128 h 135"/>
                <a:gd name="T22" fmla="*/ 16 w 127"/>
                <a:gd name="T23" fmla="*/ 118 h 135"/>
                <a:gd name="T24" fmla="*/ 16 w 127"/>
                <a:gd name="T25" fmla="*/ 111 h 135"/>
                <a:gd name="T26" fmla="*/ 16 w 127"/>
                <a:gd name="T27" fmla="*/ 24 h 135"/>
                <a:gd name="T28" fmla="*/ 16 w 127"/>
                <a:gd name="T29" fmla="*/ 16 h 135"/>
                <a:gd name="T30" fmla="*/ 8 w 127"/>
                <a:gd name="T31" fmla="*/ 9 h 135"/>
                <a:gd name="T32" fmla="*/ 0 w 127"/>
                <a:gd name="T33" fmla="*/ 8 h 135"/>
                <a:gd name="T34" fmla="*/ 0 w 127"/>
                <a:gd name="T35" fmla="*/ 1 h 135"/>
                <a:gd name="T36" fmla="*/ 49 w 127"/>
                <a:gd name="T37" fmla="*/ 1 h 135"/>
                <a:gd name="T38" fmla="*/ 50 w 127"/>
                <a:gd name="T39" fmla="*/ 8 h 135"/>
                <a:gd name="T40" fmla="*/ 41 w 127"/>
                <a:gd name="T41" fmla="*/ 9 h 135"/>
                <a:gd name="T42" fmla="*/ 34 w 127"/>
                <a:gd name="T43" fmla="*/ 16 h 135"/>
                <a:gd name="T44" fmla="*/ 33 w 127"/>
                <a:gd name="T45" fmla="*/ 23 h 135"/>
                <a:gd name="T46" fmla="*/ 33 w 127"/>
                <a:gd name="T47" fmla="*/ 70 h 135"/>
                <a:gd name="T48" fmla="*/ 33 w 127"/>
                <a:gd name="T49" fmla="*/ 73 h 135"/>
                <a:gd name="T50" fmla="*/ 36 w 127"/>
                <a:gd name="T51" fmla="*/ 71 h 135"/>
                <a:gd name="T52" fmla="*/ 83 w 127"/>
                <a:gd name="T53" fmla="*/ 19 h 135"/>
                <a:gd name="T54" fmla="*/ 86 w 127"/>
                <a:gd name="T55" fmla="*/ 14 h 135"/>
                <a:gd name="T56" fmla="*/ 84 w 127"/>
                <a:gd name="T57" fmla="*/ 9 h 135"/>
                <a:gd name="T58" fmla="*/ 76 w 127"/>
                <a:gd name="T59" fmla="*/ 8 h 135"/>
                <a:gd name="T60" fmla="*/ 76 w 127"/>
                <a:gd name="T61" fmla="*/ 1 h 135"/>
                <a:gd name="T62" fmla="*/ 122 w 127"/>
                <a:gd name="T63" fmla="*/ 1 h 135"/>
                <a:gd name="T64" fmla="*/ 122 w 127"/>
                <a:gd name="T65" fmla="*/ 8 h 135"/>
                <a:gd name="T66" fmla="*/ 118 w 127"/>
                <a:gd name="T67" fmla="*/ 8 h 135"/>
                <a:gd name="T68" fmla="*/ 99 w 127"/>
                <a:gd name="T69" fmla="*/ 18 h 135"/>
                <a:gd name="T70" fmla="*/ 77 w 127"/>
                <a:gd name="T71" fmla="*/ 41 h 135"/>
                <a:gd name="T72" fmla="*/ 62 w 127"/>
                <a:gd name="T73" fmla="*/ 57 h 135"/>
                <a:gd name="T74" fmla="*/ 64 w 127"/>
                <a:gd name="T75" fmla="*/ 61 h 135"/>
                <a:gd name="T76" fmla="*/ 102 w 127"/>
                <a:gd name="T77" fmla="*/ 113 h 135"/>
                <a:gd name="T78" fmla="*/ 108 w 127"/>
                <a:gd name="T79" fmla="*/ 120 h 135"/>
                <a:gd name="T80" fmla="*/ 123 w 127"/>
                <a:gd name="T81" fmla="*/ 127 h 135"/>
                <a:gd name="T82" fmla="*/ 127 w 127"/>
                <a:gd name="T83" fmla="*/ 128 h 135"/>
                <a:gd name="T84" fmla="*/ 127 w 127"/>
                <a:gd name="T85" fmla="*/ 135 h 135"/>
                <a:gd name="T86" fmla="*/ 73 w 127"/>
                <a:gd name="T87" fmla="*/ 135 h 135"/>
                <a:gd name="T88" fmla="*/ 73 w 127"/>
                <a:gd name="T89" fmla="*/ 128 h 135"/>
                <a:gd name="T90" fmla="*/ 80 w 127"/>
                <a:gd name="T91" fmla="*/ 127 h 135"/>
                <a:gd name="T92" fmla="*/ 84 w 127"/>
                <a:gd name="T93" fmla="*/ 120 h 135"/>
                <a:gd name="T94" fmla="*/ 82 w 127"/>
                <a:gd name="T95" fmla="*/ 115 h 135"/>
                <a:gd name="T96" fmla="*/ 51 w 127"/>
                <a:gd name="T97" fmla="*/ 72 h 135"/>
                <a:gd name="T98" fmla="*/ 50 w 127"/>
                <a:gd name="T99" fmla="*/ 7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 h="135">
                  <a:moveTo>
                    <a:pt x="50" y="70"/>
                  </a:moveTo>
                  <a:cubicBezTo>
                    <a:pt x="44" y="76"/>
                    <a:pt x="39" y="81"/>
                    <a:pt x="34" y="87"/>
                  </a:cubicBezTo>
                  <a:cubicBezTo>
                    <a:pt x="33" y="88"/>
                    <a:pt x="33" y="89"/>
                    <a:pt x="33" y="90"/>
                  </a:cubicBezTo>
                  <a:cubicBezTo>
                    <a:pt x="33" y="99"/>
                    <a:pt x="33" y="107"/>
                    <a:pt x="33" y="116"/>
                  </a:cubicBezTo>
                  <a:cubicBezTo>
                    <a:pt x="33" y="117"/>
                    <a:pt x="33" y="118"/>
                    <a:pt x="34" y="120"/>
                  </a:cubicBezTo>
                  <a:cubicBezTo>
                    <a:pt x="35" y="125"/>
                    <a:pt x="36" y="126"/>
                    <a:pt x="41" y="127"/>
                  </a:cubicBezTo>
                  <a:cubicBezTo>
                    <a:pt x="44" y="127"/>
                    <a:pt x="46" y="128"/>
                    <a:pt x="49" y="128"/>
                  </a:cubicBezTo>
                  <a:cubicBezTo>
                    <a:pt x="49" y="130"/>
                    <a:pt x="49" y="133"/>
                    <a:pt x="49" y="135"/>
                  </a:cubicBezTo>
                  <a:cubicBezTo>
                    <a:pt x="33" y="135"/>
                    <a:pt x="17" y="135"/>
                    <a:pt x="0" y="135"/>
                  </a:cubicBezTo>
                  <a:cubicBezTo>
                    <a:pt x="0" y="133"/>
                    <a:pt x="0" y="131"/>
                    <a:pt x="0" y="128"/>
                  </a:cubicBezTo>
                  <a:cubicBezTo>
                    <a:pt x="2" y="128"/>
                    <a:pt x="5" y="128"/>
                    <a:pt x="7" y="128"/>
                  </a:cubicBezTo>
                  <a:cubicBezTo>
                    <a:pt x="14" y="127"/>
                    <a:pt x="16" y="125"/>
                    <a:pt x="16" y="118"/>
                  </a:cubicBezTo>
                  <a:cubicBezTo>
                    <a:pt x="16" y="115"/>
                    <a:pt x="16" y="113"/>
                    <a:pt x="16" y="111"/>
                  </a:cubicBezTo>
                  <a:cubicBezTo>
                    <a:pt x="16" y="82"/>
                    <a:pt x="16" y="53"/>
                    <a:pt x="16" y="24"/>
                  </a:cubicBezTo>
                  <a:cubicBezTo>
                    <a:pt x="16" y="21"/>
                    <a:pt x="16" y="18"/>
                    <a:pt x="16" y="16"/>
                  </a:cubicBezTo>
                  <a:cubicBezTo>
                    <a:pt x="15" y="11"/>
                    <a:pt x="13" y="9"/>
                    <a:pt x="8" y="9"/>
                  </a:cubicBezTo>
                  <a:cubicBezTo>
                    <a:pt x="5" y="8"/>
                    <a:pt x="3" y="8"/>
                    <a:pt x="0" y="8"/>
                  </a:cubicBezTo>
                  <a:cubicBezTo>
                    <a:pt x="0" y="5"/>
                    <a:pt x="0" y="3"/>
                    <a:pt x="0" y="1"/>
                  </a:cubicBezTo>
                  <a:cubicBezTo>
                    <a:pt x="4" y="0"/>
                    <a:pt x="40" y="0"/>
                    <a:pt x="49" y="1"/>
                  </a:cubicBezTo>
                  <a:cubicBezTo>
                    <a:pt x="49" y="3"/>
                    <a:pt x="50" y="5"/>
                    <a:pt x="50" y="8"/>
                  </a:cubicBezTo>
                  <a:cubicBezTo>
                    <a:pt x="47" y="8"/>
                    <a:pt x="44" y="8"/>
                    <a:pt x="41" y="9"/>
                  </a:cubicBezTo>
                  <a:cubicBezTo>
                    <a:pt x="37" y="9"/>
                    <a:pt x="34" y="11"/>
                    <a:pt x="34" y="16"/>
                  </a:cubicBezTo>
                  <a:cubicBezTo>
                    <a:pt x="33" y="18"/>
                    <a:pt x="33" y="20"/>
                    <a:pt x="33" y="23"/>
                  </a:cubicBezTo>
                  <a:cubicBezTo>
                    <a:pt x="33" y="39"/>
                    <a:pt x="33" y="54"/>
                    <a:pt x="33" y="70"/>
                  </a:cubicBezTo>
                  <a:cubicBezTo>
                    <a:pt x="33" y="71"/>
                    <a:pt x="33" y="72"/>
                    <a:pt x="33" y="73"/>
                  </a:cubicBezTo>
                  <a:cubicBezTo>
                    <a:pt x="35" y="72"/>
                    <a:pt x="36" y="72"/>
                    <a:pt x="36" y="71"/>
                  </a:cubicBezTo>
                  <a:cubicBezTo>
                    <a:pt x="52" y="54"/>
                    <a:pt x="67" y="37"/>
                    <a:pt x="83" y="19"/>
                  </a:cubicBezTo>
                  <a:cubicBezTo>
                    <a:pt x="84" y="18"/>
                    <a:pt x="85" y="16"/>
                    <a:pt x="86" y="14"/>
                  </a:cubicBezTo>
                  <a:cubicBezTo>
                    <a:pt x="88" y="12"/>
                    <a:pt x="87" y="10"/>
                    <a:pt x="84" y="9"/>
                  </a:cubicBezTo>
                  <a:cubicBezTo>
                    <a:pt x="81" y="8"/>
                    <a:pt x="79" y="8"/>
                    <a:pt x="76" y="8"/>
                  </a:cubicBezTo>
                  <a:cubicBezTo>
                    <a:pt x="76" y="5"/>
                    <a:pt x="76" y="3"/>
                    <a:pt x="76" y="1"/>
                  </a:cubicBezTo>
                  <a:cubicBezTo>
                    <a:pt x="79" y="0"/>
                    <a:pt x="114" y="0"/>
                    <a:pt x="122" y="1"/>
                  </a:cubicBezTo>
                  <a:cubicBezTo>
                    <a:pt x="122" y="3"/>
                    <a:pt x="122" y="5"/>
                    <a:pt x="122" y="8"/>
                  </a:cubicBezTo>
                  <a:cubicBezTo>
                    <a:pt x="121" y="8"/>
                    <a:pt x="120" y="8"/>
                    <a:pt x="118" y="8"/>
                  </a:cubicBezTo>
                  <a:cubicBezTo>
                    <a:pt x="111" y="9"/>
                    <a:pt x="104" y="12"/>
                    <a:pt x="99" y="18"/>
                  </a:cubicBezTo>
                  <a:cubicBezTo>
                    <a:pt x="92" y="25"/>
                    <a:pt x="85" y="33"/>
                    <a:pt x="77" y="41"/>
                  </a:cubicBezTo>
                  <a:cubicBezTo>
                    <a:pt x="72" y="46"/>
                    <a:pt x="67" y="52"/>
                    <a:pt x="62" y="57"/>
                  </a:cubicBezTo>
                  <a:cubicBezTo>
                    <a:pt x="63" y="58"/>
                    <a:pt x="64" y="59"/>
                    <a:pt x="64" y="61"/>
                  </a:cubicBezTo>
                  <a:cubicBezTo>
                    <a:pt x="77" y="78"/>
                    <a:pt x="90" y="95"/>
                    <a:pt x="102" y="113"/>
                  </a:cubicBezTo>
                  <a:cubicBezTo>
                    <a:pt x="104" y="115"/>
                    <a:pt x="106" y="118"/>
                    <a:pt x="108" y="120"/>
                  </a:cubicBezTo>
                  <a:cubicBezTo>
                    <a:pt x="112" y="124"/>
                    <a:pt x="117" y="127"/>
                    <a:pt x="123" y="127"/>
                  </a:cubicBezTo>
                  <a:cubicBezTo>
                    <a:pt x="124" y="128"/>
                    <a:pt x="125" y="128"/>
                    <a:pt x="127" y="128"/>
                  </a:cubicBezTo>
                  <a:cubicBezTo>
                    <a:pt x="127" y="130"/>
                    <a:pt x="127" y="133"/>
                    <a:pt x="127" y="135"/>
                  </a:cubicBezTo>
                  <a:cubicBezTo>
                    <a:pt x="109" y="135"/>
                    <a:pt x="91" y="135"/>
                    <a:pt x="73" y="135"/>
                  </a:cubicBezTo>
                  <a:cubicBezTo>
                    <a:pt x="73" y="133"/>
                    <a:pt x="73" y="131"/>
                    <a:pt x="73" y="128"/>
                  </a:cubicBezTo>
                  <a:cubicBezTo>
                    <a:pt x="75" y="128"/>
                    <a:pt x="78" y="128"/>
                    <a:pt x="80" y="127"/>
                  </a:cubicBezTo>
                  <a:cubicBezTo>
                    <a:pt x="85" y="127"/>
                    <a:pt x="86" y="125"/>
                    <a:pt x="84" y="120"/>
                  </a:cubicBezTo>
                  <a:cubicBezTo>
                    <a:pt x="84" y="118"/>
                    <a:pt x="83" y="117"/>
                    <a:pt x="82" y="115"/>
                  </a:cubicBezTo>
                  <a:cubicBezTo>
                    <a:pt x="72" y="101"/>
                    <a:pt x="61" y="86"/>
                    <a:pt x="51" y="72"/>
                  </a:cubicBezTo>
                  <a:cubicBezTo>
                    <a:pt x="51" y="71"/>
                    <a:pt x="50" y="71"/>
                    <a:pt x="50" y="7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65" name="Freeform 19"/>
            <p:cNvSpPr/>
            <p:nvPr/>
          </p:nvSpPr>
          <p:spPr bwMode="auto">
            <a:xfrm>
              <a:off x="7278607" y="3887973"/>
              <a:ext cx="358826" cy="384457"/>
            </a:xfrm>
            <a:custGeom>
              <a:avLst/>
              <a:gdLst>
                <a:gd name="T0" fmla="*/ 28 w 126"/>
                <a:gd name="T1" fmla="*/ 16 h 135"/>
                <a:gd name="T2" fmla="*/ 28 w 126"/>
                <a:gd name="T3" fmla="*/ 20 h 135"/>
                <a:gd name="T4" fmla="*/ 28 w 126"/>
                <a:gd name="T5" fmla="*/ 109 h 135"/>
                <a:gd name="T6" fmla="*/ 28 w 126"/>
                <a:gd name="T7" fmla="*/ 119 h 135"/>
                <a:gd name="T8" fmla="*/ 37 w 126"/>
                <a:gd name="T9" fmla="*/ 127 h 135"/>
                <a:gd name="T10" fmla="*/ 44 w 126"/>
                <a:gd name="T11" fmla="*/ 128 h 135"/>
                <a:gd name="T12" fmla="*/ 44 w 126"/>
                <a:gd name="T13" fmla="*/ 135 h 135"/>
                <a:gd name="T14" fmla="*/ 0 w 126"/>
                <a:gd name="T15" fmla="*/ 135 h 135"/>
                <a:gd name="T16" fmla="*/ 0 w 126"/>
                <a:gd name="T17" fmla="*/ 128 h 135"/>
                <a:gd name="T18" fmla="*/ 8 w 126"/>
                <a:gd name="T19" fmla="*/ 127 h 135"/>
                <a:gd name="T20" fmla="*/ 16 w 126"/>
                <a:gd name="T21" fmla="*/ 120 h 135"/>
                <a:gd name="T22" fmla="*/ 16 w 126"/>
                <a:gd name="T23" fmla="*/ 113 h 135"/>
                <a:gd name="T24" fmla="*/ 16 w 126"/>
                <a:gd name="T25" fmla="*/ 19 h 135"/>
                <a:gd name="T26" fmla="*/ 16 w 126"/>
                <a:gd name="T27" fmla="*/ 15 h 135"/>
                <a:gd name="T28" fmla="*/ 9 w 126"/>
                <a:gd name="T29" fmla="*/ 9 h 135"/>
                <a:gd name="T30" fmla="*/ 5 w 126"/>
                <a:gd name="T31" fmla="*/ 8 h 135"/>
                <a:gd name="T32" fmla="*/ 1 w 126"/>
                <a:gd name="T33" fmla="*/ 8 h 135"/>
                <a:gd name="T34" fmla="*/ 1 w 126"/>
                <a:gd name="T35" fmla="*/ 1 h 135"/>
                <a:gd name="T36" fmla="*/ 40 w 126"/>
                <a:gd name="T37" fmla="*/ 1 h 135"/>
                <a:gd name="T38" fmla="*/ 98 w 126"/>
                <a:gd name="T39" fmla="*/ 100 h 135"/>
                <a:gd name="T40" fmla="*/ 99 w 126"/>
                <a:gd name="T41" fmla="*/ 100 h 135"/>
                <a:gd name="T42" fmla="*/ 99 w 126"/>
                <a:gd name="T43" fmla="*/ 96 h 135"/>
                <a:gd name="T44" fmla="*/ 99 w 126"/>
                <a:gd name="T45" fmla="*/ 24 h 135"/>
                <a:gd name="T46" fmla="*/ 98 w 126"/>
                <a:gd name="T47" fmla="*/ 16 h 135"/>
                <a:gd name="T48" fmla="*/ 90 w 126"/>
                <a:gd name="T49" fmla="*/ 9 h 135"/>
                <a:gd name="T50" fmla="*/ 83 w 126"/>
                <a:gd name="T51" fmla="*/ 8 h 135"/>
                <a:gd name="T52" fmla="*/ 83 w 126"/>
                <a:gd name="T53" fmla="*/ 1 h 135"/>
                <a:gd name="T54" fmla="*/ 126 w 126"/>
                <a:gd name="T55" fmla="*/ 1 h 135"/>
                <a:gd name="T56" fmla="*/ 126 w 126"/>
                <a:gd name="T57" fmla="*/ 8 h 135"/>
                <a:gd name="T58" fmla="*/ 119 w 126"/>
                <a:gd name="T59" fmla="*/ 9 h 135"/>
                <a:gd name="T60" fmla="*/ 111 w 126"/>
                <a:gd name="T61" fmla="*/ 16 h 135"/>
                <a:gd name="T62" fmla="*/ 110 w 126"/>
                <a:gd name="T63" fmla="*/ 27 h 135"/>
                <a:gd name="T64" fmla="*/ 110 w 126"/>
                <a:gd name="T65" fmla="*/ 129 h 135"/>
                <a:gd name="T66" fmla="*/ 110 w 126"/>
                <a:gd name="T67" fmla="*/ 135 h 135"/>
                <a:gd name="T68" fmla="*/ 99 w 126"/>
                <a:gd name="T69" fmla="*/ 135 h 135"/>
                <a:gd name="T70" fmla="*/ 29 w 126"/>
                <a:gd name="T71" fmla="*/ 15 h 135"/>
                <a:gd name="T72" fmla="*/ 28 w 126"/>
                <a:gd name="T73"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6" h="135">
                  <a:moveTo>
                    <a:pt x="28" y="16"/>
                  </a:moveTo>
                  <a:cubicBezTo>
                    <a:pt x="28" y="17"/>
                    <a:pt x="28" y="19"/>
                    <a:pt x="28" y="20"/>
                  </a:cubicBezTo>
                  <a:cubicBezTo>
                    <a:pt x="28" y="50"/>
                    <a:pt x="28" y="79"/>
                    <a:pt x="28" y="109"/>
                  </a:cubicBezTo>
                  <a:cubicBezTo>
                    <a:pt x="28" y="112"/>
                    <a:pt x="28" y="115"/>
                    <a:pt x="28" y="119"/>
                  </a:cubicBezTo>
                  <a:cubicBezTo>
                    <a:pt x="29" y="124"/>
                    <a:pt x="31" y="126"/>
                    <a:pt x="37" y="127"/>
                  </a:cubicBezTo>
                  <a:cubicBezTo>
                    <a:pt x="39" y="127"/>
                    <a:pt x="41" y="128"/>
                    <a:pt x="44" y="128"/>
                  </a:cubicBezTo>
                  <a:cubicBezTo>
                    <a:pt x="44" y="130"/>
                    <a:pt x="44" y="133"/>
                    <a:pt x="44" y="135"/>
                  </a:cubicBezTo>
                  <a:cubicBezTo>
                    <a:pt x="29" y="135"/>
                    <a:pt x="15" y="135"/>
                    <a:pt x="0" y="135"/>
                  </a:cubicBezTo>
                  <a:cubicBezTo>
                    <a:pt x="0" y="133"/>
                    <a:pt x="0" y="131"/>
                    <a:pt x="0" y="128"/>
                  </a:cubicBezTo>
                  <a:cubicBezTo>
                    <a:pt x="3" y="128"/>
                    <a:pt x="5" y="127"/>
                    <a:pt x="8" y="127"/>
                  </a:cubicBezTo>
                  <a:cubicBezTo>
                    <a:pt x="12" y="127"/>
                    <a:pt x="15" y="124"/>
                    <a:pt x="16" y="120"/>
                  </a:cubicBezTo>
                  <a:cubicBezTo>
                    <a:pt x="16" y="118"/>
                    <a:pt x="16" y="115"/>
                    <a:pt x="16" y="113"/>
                  </a:cubicBezTo>
                  <a:cubicBezTo>
                    <a:pt x="16" y="82"/>
                    <a:pt x="16" y="50"/>
                    <a:pt x="16" y="19"/>
                  </a:cubicBezTo>
                  <a:cubicBezTo>
                    <a:pt x="16" y="18"/>
                    <a:pt x="16" y="17"/>
                    <a:pt x="16" y="15"/>
                  </a:cubicBezTo>
                  <a:cubicBezTo>
                    <a:pt x="16" y="11"/>
                    <a:pt x="14" y="9"/>
                    <a:pt x="9" y="9"/>
                  </a:cubicBezTo>
                  <a:cubicBezTo>
                    <a:pt x="8" y="8"/>
                    <a:pt x="7" y="8"/>
                    <a:pt x="5" y="8"/>
                  </a:cubicBezTo>
                  <a:cubicBezTo>
                    <a:pt x="4" y="8"/>
                    <a:pt x="2" y="8"/>
                    <a:pt x="1" y="8"/>
                  </a:cubicBezTo>
                  <a:cubicBezTo>
                    <a:pt x="1" y="5"/>
                    <a:pt x="1" y="3"/>
                    <a:pt x="1" y="1"/>
                  </a:cubicBezTo>
                  <a:cubicBezTo>
                    <a:pt x="14" y="1"/>
                    <a:pt x="27" y="1"/>
                    <a:pt x="40" y="1"/>
                  </a:cubicBezTo>
                  <a:cubicBezTo>
                    <a:pt x="59" y="34"/>
                    <a:pt x="79" y="67"/>
                    <a:pt x="98" y="100"/>
                  </a:cubicBezTo>
                  <a:cubicBezTo>
                    <a:pt x="98" y="100"/>
                    <a:pt x="99" y="100"/>
                    <a:pt x="99" y="100"/>
                  </a:cubicBezTo>
                  <a:cubicBezTo>
                    <a:pt x="99" y="99"/>
                    <a:pt x="99" y="97"/>
                    <a:pt x="99" y="96"/>
                  </a:cubicBezTo>
                  <a:cubicBezTo>
                    <a:pt x="99" y="72"/>
                    <a:pt x="99" y="48"/>
                    <a:pt x="99" y="24"/>
                  </a:cubicBezTo>
                  <a:cubicBezTo>
                    <a:pt x="99" y="21"/>
                    <a:pt x="99" y="19"/>
                    <a:pt x="98" y="16"/>
                  </a:cubicBezTo>
                  <a:cubicBezTo>
                    <a:pt x="97" y="12"/>
                    <a:pt x="94" y="9"/>
                    <a:pt x="90" y="9"/>
                  </a:cubicBezTo>
                  <a:cubicBezTo>
                    <a:pt x="88" y="8"/>
                    <a:pt x="86" y="8"/>
                    <a:pt x="83" y="8"/>
                  </a:cubicBezTo>
                  <a:cubicBezTo>
                    <a:pt x="83" y="5"/>
                    <a:pt x="83" y="3"/>
                    <a:pt x="83" y="1"/>
                  </a:cubicBezTo>
                  <a:cubicBezTo>
                    <a:pt x="87" y="0"/>
                    <a:pt x="115" y="0"/>
                    <a:pt x="126" y="1"/>
                  </a:cubicBezTo>
                  <a:cubicBezTo>
                    <a:pt x="126" y="3"/>
                    <a:pt x="126" y="5"/>
                    <a:pt x="126" y="8"/>
                  </a:cubicBezTo>
                  <a:cubicBezTo>
                    <a:pt x="124" y="8"/>
                    <a:pt x="122" y="8"/>
                    <a:pt x="119" y="9"/>
                  </a:cubicBezTo>
                  <a:cubicBezTo>
                    <a:pt x="115" y="9"/>
                    <a:pt x="112" y="12"/>
                    <a:pt x="111" y="16"/>
                  </a:cubicBezTo>
                  <a:cubicBezTo>
                    <a:pt x="111" y="20"/>
                    <a:pt x="110" y="23"/>
                    <a:pt x="110" y="27"/>
                  </a:cubicBezTo>
                  <a:cubicBezTo>
                    <a:pt x="110" y="61"/>
                    <a:pt x="110" y="95"/>
                    <a:pt x="110" y="129"/>
                  </a:cubicBezTo>
                  <a:cubicBezTo>
                    <a:pt x="110" y="131"/>
                    <a:pt x="110" y="133"/>
                    <a:pt x="110" y="135"/>
                  </a:cubicBezTo>
                  <a:cubicBezTo>
                    <a:pt x="106" y="135"/>
                    <a:pt x="103" y="135"/>
                    <a:pt x="99" y="135"/>
                  </a:cubicBezTo>
                  <a:cubicBezTo>
                    <a:pt x="76" y="95"/>
                    <a:pt x="52" y="55"/>
                    <a:pt x="29" y="15"/>
                  </a:cubicBezTo>
                  <a:cubicBezTo>
                    <a:pt x="28" y="15"/>
                    <a:pt x="28" y="15"/>
                    <a:pt x="28" y="1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67" name="Freeform 20"/>
            <p:cNvSpPr/>
            <p:nvPr/>
          </p:nvSpPr>
          <p:spPr bwMode="auto">
            <a:xfrm>
              <a:off x="8233341" y="3887973"/>
              <a:ext cx="352419" cy="384457"/>
            </a:xfrm>
            <a:custGeom>
              <a:avLst/>
              <a:gdLst>
                <a:gd name="T0" fmla="*/ 0 w 124"/>
                <a:gd name="T1" fmla="*/ 8 h 135"/>
                <a:gd name="T2" fmla="*/ 0 w 124"/>
                <a:gd name="T3" fmla="*/ 1 h 135"/>
                <a:gd name="T4" fmla="*/ 105 w 124"/>
                <a:gd name="T5" fmla="*/ 1 h 135"/>
                <a:gd name="T6" fmla="*/ 117 w 124"/>
                <a:gd name="T7" fmla="*/ 35 h 135"/>
                <a:gd name="T8" fmla="*/ 110 w 124"/>
                <a:gd name="T9" fmla="*/ 39 h 135"/>
                <a:gd name="T10" fmla="*/ 107 w 124"/>
                <a:gd name="T11" fmla="*/ 33 h 135"/>
                <a:gd name="T12" fmla="*/ 78 w 124"/>
                <a:gd name="T13" fmla="*/ 11 h 135"/>
                <a:gd name="T14" fmla="*/ 34 w 124"/>
                <a:gd name="T15" fmla="*/ 11 h 135"/>
                <a:gd name="T16" fmla="*/ 34 w 124"/>
                <a:gd name="T17" fmla="*/ 61 h 135"/>
                <a:gd name="T18" fmla="*/ 55 w 124"/>
                <a:gd name="T19" fmla="*/ 60 h 135"/>
                <a:gd name="T20" fmla="*/ 69 w 124"/>
                <a:gd name="T21" fmla="*/ 45 h 135"/>
                <a:gd name="T22" fmla="*/ 70 w 124"/>
                <a:gd name="T23" fmla="*/ 36 h 135"/>
                <a:gd name="T24" fmla="*/ 78 w 124"/>
                <a:gd name="T25" fmla="*/ 36 h 135"/>
                <a:gd name="T26" fmla="*/ 78 w 124"/>
                <a:gd name="T27" fmla="*/ 95 h 135"/>
                <a:gd name="T28" fmla="*/ 74 w 124"/>
                <a:gd name="T29" fmla="*/ 95 h 135"/>
                <a:gd name="T30" fmla="*/ 70 w 124"/>
                <a:gd name="T31" fmla="*/ 95 h 135"/>
                <a:gd name="T32" fmla="*/ 70 w 124"/>
                <a:gd name="T33" fmla="*/ 88 h 135"/>
                <a:gd name="T34" fmla="*/ 68 w 124"/>
                <a:gd name="T35" fmla="*/ 81 h 135"/>
                <a:gd name="T36" fmla="*/ 58 w 124"/>
                <a:gd name="T37" fmla="*/ 71 h 135"/>
                <a:gd name="T38" fmla="*/ 34 w 124"/>
                <a:gd name="T39" fmla="*/ 70 h 135"/>
                <a:gd name="T40" fmla="*/ 33 w 124"/>
                <a:gd name="T41" fmla="*/ 74 h 135"/>
                <a:gd name="T42" fmla="*/ 33 w 124"/>
                <a:gd name="T43" fmla="*/ 115 h 135"/>
                <a:gd name="T44" fmla="*/ 43 w 124"/>
                <a:gd name="T45" fmla="*/ 125 h 135"/>
                <a:gd name="T46" fmla="*/ 69 w 124"/>
                <a:gd name="T47" fmla="*/ 125 h 135"/>
                <a:gd name="T48" fmla="*/ 112 w 124"/>
                <a:gd name="T49" fmla="*/ 97 h 135"/>
                <a:gd name="T50" fmla="*/ 115 w 124"/>
                <a:gd name="T51" fmla="*/ 90 h 135"/>
                <a:gd name="T52" fmla="*/ 124 w 124"/>
                <a:gd name="T53" fmla="*/ 93 h 135"/>
                <a:gd name="T54" fmla="*/ 109 w 124"/>
                <a:gd name="T55" fmla="*/ 135 h 135"/>
                <a:gd name="T56" fmla="*/ 0 w 124"/>
                <a:gd name="T57" fmla="*/ 135 h 135"/>
                <a:gd name="T58" fmla="*/ 0 w 124"/>
                <a:gd name="T59" fmla="*/ 128 h 135"/>
                <a:gd name="T60" fmla="*/ 8 w 124"/>
                <a:gd name="T61" fmla="*/ 127 h 135"/>
                <a:gd name="T62" fmla="*/ 15 w 124"/>
                <a:gd name="T63" fmla="*/ 120 h 135"/>
                <a:gd name="T64" fmla="*/ 16 w 124"/>
                <a:gd name="T65" fmla="*/ 113 h 135"/>
                <a:gd name="T66" fmla="*/ 16 w 124"/>
                <a:gd name="T67" fmla="*/ 21 h 135"/>
                <a:gd name="T68" fmla="*/ 16 w 124"/>
                <a:gd name="T69" fmla="*/ 16 h 135"/>
                <a:gd name="T70" fmla="*/ 8 w 124"/>
                <a:gd name="T71" fmla="*/ 9 h 135"/>
                <a:gd name="T72" fmla="*/ 4 w 124"/>
                <a:gd name="T73" fmla="*/ 8 h 135"/>
                <a:gd name="T74" fmla="*/ 0 w 124"/>
                <a:gd name="T75" fmla="*/ 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35">
                  <a:moveTo>
                    <a:pt x="0" y="8"/>
                  </a:moveTo>
                  <a:cubicBezTo>
                    <a:pt x="0" y="5"/>
                    <a:pt x="0" y="3"/>
                    <a:pt x="0" y="1"/>
                  </a:cubicBezTo>
                  <a:cubicBezTo>
                    <a:pt x="3" y="0"/>
                    <a:pt x="98" y="0"/>
                    <a:pt x="105" y="1"/>
                  </a:cubicBezTo>
                  <a:cubicBezTo>
                    <a:pt x="109" y="12"/>
                    <a:pt x="113" y="24"/>
                    <a:pt x="117" y="35"/>
                  </a:cubicBezTo>
                  <a:cubicBezTo>
                    <a:pt x="115" y="37"/>
                    <a:pt x="112" y="38"/>
                    <a:pt x="110" y="39"/>
                  </a:cubicBezTo>
                  <a:cubicBezTo>
                    <a:pt x="109" y="36"/>
                    <a:pt x="108" y="35"/>
                    <a:pt x="107" y="33"/>
                  </a:cubicBezTo>
                  <a:cubicBezTo>
                    <a:pt x="101" y="20"/>
                    <a:pt x="92" y="13"/>
                    <a:pt x="78" y="11"/>
                  </a:cubicBezTo>
                  <a:cubicBezTo>
                    <a:pt x="63" y="10"/>
                    <a:pt x="48" y="11"/>
                    <a:pt x="34" y="11"/>
                  </a:cubicBezTo>
                  <a:cubicBezTo>
                    <a:pt x="33" y="15"/>
                    <a:pt x="33" y="55"/>
                    <a:pt x="34" y="61"/>
                  </a:cubicBezTo>
                  <a:cubicBezTo>
                    <a:pt x="41" y="61"/>
                    <a:pt x="48" y="61"/>
                    <a:pt x="55" y="60"/>
                  </a:cubicBezTo>
                  <a:cubicBezTo>
                    <a:pt x="64" y="59"/>
                    <a:pt x="68" y="54"/>
                    <a:pt x="69" y="45"/>
                  </a:cubicBezTo>
                  <a:cubicBezTo>
                    <a:pt x="70" y="42"/>
                    <a:pt x="70" y="39"/>
                    <a:pt x="70" y="36"/>
                  </a:cubicBezTo>
                  <a:cubicBezTo>
                    <a:pt x="73" y="36"/>
                    <a:pt x="75" y="36"/>
                    <a:pt x="78" y="36"/>
                  </a:cubicBezTo>
                  <a:cubicBezTo>
                    <a:pt x="78" y="56"/>
                    <a:pt x="78" y="75"/>
                    <a:pt x="78" y="95"/>
                  </a:cubicBezTo>
                  <a:cubicBezTo>
                    <a:pt x="77" y="95"/>
                    <a:pt x="76" y="95"/>
                    <a:pt x="74" y="95"/>
                  </a:cubicBezTo>
                  <a:cubicBezTo>
                    <a:pt x="73" y="95"/>
                    <a:pt x="72" y="95"/>
                    <a:pt x="70" y="95"/>
                  </a:cubicBezTo>
                  <a:cubicBezTo>
                    <a:pt x="70" y="93"/>
                    <a:pt x="70" y="90"/>
                    <a:pt x="70" y="88"/>
                  </a:cubicBezTo>
                  <a:cubicBezTo>
                    <a:pt x="69" y="86"/>
                    <a:pt x="69" y="83"/>
                    <a:pt x="68" y="81"/>
                  </a:cubicBezTo>
                  <a:cubicBezTo>
                    <a:pt x="67" y="75"/>
                    <a:pt x="64" y="72"/>
                    <a:pt x="58" y="71"/>
                  </a:cubicBezTo>
                  <a:cubicBezTo>
                    <a:pt x="50" y="69"/>
                    <a:pt x="42" y="70"/>
                    <a:pt x="34" y="70"/>
                  </a:cubicBezTo>
                  <a:cubicBezTo>
                    <a:pt x="33" y="72"/>
                    <a:pt x="33" y="73"/>
                    <a:pt x="33" y="74"/>
                  </a:cubicBezTo>
                  <a:cubicBezTo>
                    <a:pt x="33" y="88"/>
                    <a:pt x="33" y="102"/>
                    <a:pt x="33" y="115"/>
                  </a:cubicBezTo>
                  <a:cubicBezTo>
                    <a:pt x="33" y="124"/>
                    <a:pt x="34" y="125"/>
                    <a:pt x="43" y="125"/>
                  </a:cubicBezTo>
                  <a:cubicBezTo>
                    <a:pt x="52" y="125"/>
                    <a:pt x="60" y="125"/>
                    <a:pt x="69" y="125"/>
                  </a:cubicBezTo>
                  <a:cubicBezTo>
                    <a:pt x="89" y="125"/>
                    <a:pt x="104" y="115"/>
                    <a:pt x="112" y="97"/>
                  </a:cubicBezTo>
                  <a:cubicBezTo>
                    <a:pt x="113" y="95"/>
                    <a:pt x="114" y="93"/>
                    <a:pt x="115" y="90"/>
                  </a:cubicBezTo>
                  <a:cubicBezTo>
                    <a:pt x="118" y="91"/>
                    <a:pt x="121" y="92"/>
                    <a:pt x="124" y="93"/>
                  </a:cubicBezTo>
                  <a:cubicBezTo>
                    <a:pt x="119" y="108"/>
                    <a:pt x="114" y="121"/>
                    <a:pt x="109" y="135"/>
                  </a:cubicBezTo>
                  <a:cubicBezTo>
                    <a:pt x="73" y="135"/>
                    <a:pt x="37" y="135"/>
                    <a:pt x="0" y="135"/>
                  </a:cubicBezTo>
                  <a:cubicBezTo>
                    <a:pt x="0" y="133"/>
                    <a:pt x="0" y="131"/>
                    <a:pt x="0" y="128"/>
                  </a:cubicBezTo>
                  <a:cubicBezTo>
                    <a:pt x="3" y="128"/>
                    <a:pt x="6" y="128"/>
                    <a:pt x="8" y="127"/>
                  </a:cubicBezTo>
                  <a:cubicBezTo>
                    <a:pt x="13" y="126"/>
                    <a:pt x="15" y="125"/>
                    <a:pt x="15" y="120"/>
                  </a:cubicBezTo>
                  <a:cubicBezTo>
                    <a:pt x="16" y="118"/>
                    <a:pt x="16" y="115"/>
                    <a:pt x="16" y="113"/>
                  </a:cubicBezTo>
                  <a:cubicBezTo>
                    <a:pt x="16" y="82"/>
                    <a:pt x="16" y="52"/>
                    <a:pt x="16" y="21"/>
                  </a:cubicBezTo>
                  <a:cubicBezTo>
                    <a:pt x="16" y="20"/>
                    <a:pt x="16" y="18"/>
                    <a:pt x="16" y="16"/>
                  </a:cubicBezTo>
                  <a:cubicBezTo>
                    <a:pt x="15" y="11"/>
                    <a:pt x="13" y="9"/>
                    <a:pt x="8" y="9"/>
                  </a:cubicBezTo>
                  <a:cubicBezTo>
                    <a:pt x="7" y="9"/>
                    <a:pt x="6" y="8"/>
                    <a:pt x="4" y="8"/>
                  </a:cubicBezTo>
                  <a:cubicBezTo>
                    <a:pt x="3" y="8"/>
                    <a:pt x="2" y="8"/>
                    <a:pt x="0" y="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68" name="Freeform 21"/>
            <p:cNvSpPr/>
            <p:nvPr/>
          </p:nvSpPr>
          <p:spPr bwMode="auto">
            <a:xfrm>
              <a:off x="4949441" y="3891177"/>
              <a:ext cx="352419" cy="381253"/>
            </a:xfrm>
            <a:custGeom>
              <a:avLst/>
              <a:gdLst>
                <a:gd name="T0" fmla="*/ 33 w 123"/>
                <a:gd name="T1" fmla="*/ 60 h 134"/>
                <a:gd name="T2" fmla="*/ 55 w 123"/>
                <a:gd name="T3" fmla="*/ 59 h 134"/>
                <a:gd name="T4" fmla="*/ 68 w 123"/>
                <a:gd name="T5" fmla="*/ 45 h 134"/>
                <a:gd name="T6" fmla="*/ 70 w 123"/>
                <a:gd name="T7" fmla="*/ 35 h 134"/>
                <a:gd name="T8" fmla="*/ 77 w 123"/>
                <a:gd name="T9" fmla="*/ 35 h 134"/>
                <a:gd name="T10" fmla="*/ 77 w 123"/>
                <a:gd name="T11" fmla="*/ 94 h 134"/>
                <a:gd name="T12" fmla="*/ 75 w 123"/>
                <a:gd name="T13" fmla="*/ 94 h 134"/>
                <a:gd name="T14" fmla="*/ 70 w 123"/>
                <a:gd name="T15" fmla="*/ 94 h 134"/>
                <a:gd name="T16" fmla="*/ 69 w 123"/>
                <a:gd name="T17" fmla="*/ 83 h 134"/>
                <a:gd name="T18" fmla="*/ 54 w 123"/>
                <a:gd name="T19" fmla="*/ 69 h 134"/>
                <a:gd name="T20" fmla="*/ 33 w 123"/>
                <a:gd name="T21" fmla="*/ 69 h 134"/>
                <a:gd name="T22" fmla="*/ 33 w 123"/>
                <a:gd name="T23" fmla="*/ 73 h 134"/>
                <a:gd name="T24" fmla="*/ 33 w 123"/>
                <a:gd name="T25" fmla="*/ 114 h 134"/>
                <a:gd name="T26" fmla="*/ 43 w 123"/>
                <a:gd name="T27" fmla="*/ 124 h 134"/>
                <a:gd name="T28" fmla="*/ 68 w 123"/>
                <a:gd name="T29" fmla="*/ 124 h 134"/>
                <a:gd name="T30" fmla="*/ 112 w 123"/>
                <a:gd name="T31" fmla="*/ 96 h 134"/>
                <a:gd name="T32" fmla="*/ 115 w 123"/>
                <a:gd name="T33" fmla="*/ 90 h 134"/>
                <a:gd name="T34" fmla="*/ 115 w 123"/>
                <a:gd name="T35" fmla="*/ 90 h 134"/>
                <a:gd name="T36" fmla="*/ 123 w 123"/>
                <a:gd name="T37" fmla="*/ 92 h 134"/>
                <a:gd name="T38" fmla="*/ 109 w 123"/>
                <a:gd name="T39" fmla="*/ 134 h 134"/>
                <a:gd name="T40" fmla="*/ 0 w 123"/>
                <a:gd name="T41" fmla="*/ 134 h 134"/>
                <a:gd name="T42" fmla="*/ 0 w 123"/>
                <a:gd name="T43" fmla="*/ 127 h 134"/>
                <a:gd name="T44" fmla="*/ 8 w 123"/>
                <a:gd name="T45" fmla="*/ 126 h 134"/>
                <a:gd name="T46" fmla="*/ 15 w 123"/>
                <a:gd name="T47" fmla="*/ 120 h 134"/>
                <a:gd name="T48" fmla="*/ 16 w 123"/>
                <a:gd name="T49" fmla="*/ 113 h 134"/>
                <a:gd name="T50" fmla="*/ 16 w 123"/>
                <a:gd name="T51" fmla="*/ 20 h 134"/>
                <a:gd name="T52" fmla="*/ 5 w 123"/>
                <a:gd name="T53" fmla="*/ 7 h 134"/>
                <a:gd name="T54" fmla="*/ 0 w 123"/>
                <a:gd name="T55" fmla="*/ 7 h 134"/>
                <a:gd name="T56" fmla="*/ 0 w 123"/>
                <a:gd name="T57" fmla="*/ 0 h 134"/>
                <a:gd name="T58" fmla="*/ 105 w 123"/>
                <a:gd name="T59" fmla="*/ 0 h 134"/>
                <a:gd name="T60" fmla="*/ 117 w 123"/>
                <a:gd name="T61" fmla="*/ 35 h 134"/>
                <a:gd name="T62" fmla="*/ 109 w 123"/>
                <a:gd name="T63" fmla="*/ 38 h 134"/>
                <a:gd name="T64" fmla="*/ 107 w 123"/>
                <a:gd name="T65" fmla="*/ 34 h 134"/>
                <a:gd name="T66" fmla="*/ 105 w 123"/>
                <a:gd name="T67" fmla="*/ 29 h 134"/>
                <a:gd name="T68" fmla="*/ 78 w 123"/>
                <a:gd name="T69" fmla="*/ 11 h 134"/>
                <a:gd name="T70" fmla="*/ 42 w 123"/>
                <a:gd name="T71" fmla="*/ 10 h 134"/>
                <a:gd name="T72" fmla="*/ 33 w 123"/>
                <a:gd name="T73" fmla="*/ 10 h 134"/>
                <a:gd name="T74" fmla="*/ 33 w 123"/>
                <a:gd name="T75"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4">
                  <a:moveTo>
                    <a:pt x="33" y="60"/>
                  </a:moveTo>
                  <a:cubicBezTo>
                    <a:pt x="41" y="60"/>
                    <a:pt x="48" y="61"/>
                    <a:pt x="55" y="59"/>
                  </a:cubicBezTo>
                  <a:cubicBezTo>
                    <a:pt x="63" y="57"/>
                    <a:pt x="67" y="53"/>
                    <a:pt x="68" y="45"/>
                  </a:cubicBezTo>
                  <a:cubicBezTo>
                    <a:pt x="69" y="42"/>
                    <a:pt x="69" y="39"/>
                    <a:pt x="70" y="35"/>
                  </a:cubicBezTo>
                  <a:cubicBezTo>
                    <a:pt x="72" y="35"/>
                    <a:pt x="75" y="35"/>
                    <a:pt x="77" y="35"/>
                  </a:cubicBezTo>
                  <a:cubicBezTo>
                    <a:pt x="77" y="55"/>
                    <a:pt x="77" y="74"/>
                    <a:pt x="77" y="94"/>
                  </a:cubicBezTo>
                  <a:cubicBezTo>
                    <a:pt x="76" y="94"/>
                    <a:pt x="75" y="94"/>
                    <a:pt x="75" y="94"/>
                  </a:cubicBezTo>
                  <a:cubicBezTo>
                    <a:pt x="73" y="94"/>
                    <a:pt x="71" y="94"/>
                    <a:pt x="70" y="94"/>
                  </a:cubicBezTo>
                  <a:cubicBezTo>
                    <a:pt x="69" y="90"/>
                    <a:pt x="69" y="86"/>
                    <a:pt x="69" y="83"/>
                  </a:cubicBezTo>
                  <a:cubicBezTo>
                    <a:pt x="67" y="74"/>
                    <a:pt x="63" y="70"/>
                    <a:pt x="54" y="69"/>
                  </a:cubicBezTo>
                  <a:cubicBezTo>
                    <a:pt x="47" y="69"/>
                    <a:pt x="40" y="69"/>
                    <a:pt x="33" y="69"/>
                  </a:cubicBezTo>
                  <a:cubicBezTo>
                    <a:pt x="33" y="71"/>
                    <a:pt x="33" y="72"/>
                    <a:pt x="33" y="73"/>
                  </a:cubicBezTo>
                  <a:cubicBezTo>
                    <a:pt x="33" y="87"/>
                    <a:pt x="33" y="101"/>
                    <a:pt x="33" y="114"/>
                  </a:cubicBezTo>
                  <a:cubicBezTo>
                    <a:pt x="33" y="123"/>
                    <a:pt x="34" y="124"/>
                    <a:pt x="43" y="124"/>
                  </a:cubicBezTo>
                  <a:cubicBezTo>
                    <a:pt x="51" y="124"/>
                    <a:pt x="60" y="124"/>
                    <a:pt x="68" y="124"/>
                  </a:cubicBezTo>
                  <a:cubicBezTo>
                    <a:pt x="89" y="124"/>
                    <a:pt x="103" y="114"/>
                    <a:pt x="112" y="96"/>
                  </a:cubicBezTo>
                  <a:cubicBezTo>
                    <a:pt x="113" y="94"/>
                    <a:pt x="114" y="92"/>
                    <a:pt x="115" y="90"/>
                  </a:cubicBezTo>
                  <a:cubicBezTo>
                    <a:pt x="115" y="90"/>
                    <a:pt x="115" y="90"/>
                    <a:pt x="115" y="90"/>
                  </a:cubicBezTo>
                  <a:cubicBezTo>
                    <a:pt x="118" y="90"/>
                    <a:pt x="120" y="91"/>
                    <a:pt x="123" y="92"/>
                  </a:cubicBezTo>
                  <a:cubicBezTo>
                    <a:pt x="118" y="107"/>
                    <a:pt x="113" y="120"/>
                    <a:pt x="109" y="134"/>
                  </a:cubicBezTo>
                  <a:cubicBezTo>
                    <a:pt x="72" y="134"/>
                    <a:pt x="36" y="134"/>
                    <a:pt x="0" y="134"/>
                  </a:cubicBezTo>
                  <a:cubicBezTo>
                    <a:pt x="0" y="132"/>
                    <a:pt x="0" y="130"/>
                    <a:pt x="0" y="127"/>
                  </a:cubicBezTo>
                  <a:cubicBezTo>
                    <a:pt x="2" y="127"/>
                    <a:pt x="5" y="126"/>
                    <a:pt x="8" y="126"/>
                  </a:cubicBezTo>
                  <a:cubicBezTo>
                    <a:pt x="12" y="126"/>
                    <a:pt x="14" y="124"/>
                    <a:pt x="15" y="120"/>
                  </a:cubicBezTo>
                  <a:cubicBezTo>
                    <a:pt x="15" y="118"/>
                    <a:pt x="16" y="115"/>
                    <a:pt x="16" y="113"/>
                  </a:cubicBezTo>
                  <a:cubicBezTo>
                    <a:pt x="16" y="82"/>
                    <a:pt x="16" y="51"/>
                    <a:pt x="16" y="20"/>
                  </a:cubicBezTo>
                  <a:cubicBezTo>
                    <a:pt x="16" y="10"/>
                    <a:pt x="14" y="8"/>
                    <a:pt x="5" y="7"/>
                  </a:cubicBezTo>
                  <a:cubicBezTo>
                    <a:pt x="3" y="7"/>
                    <a:pt x="1" y="7"/>
                    <a:pt x="0" y="7"/>
                  </a:cubicBezTo>
                  <a:cubicBezTo>
                    <a:pt x="0" y="4"/>
                    <a:pt x="0" y="2"/>
                    <a:pt x="0" y="0"/>
                  </a:cubicBezTo>
                  <a:cubicBezTo>
                    <a:pt x="34" y="0"/>
                    <a:pt x="69" y="0"/>
                    <a:pt x="105" y="0"/>
                  </a:cubicBezTo>
                  <a:cubicBezTo>
                    <a:pt x="109" y="11"/>
                    <a:pt x="112" y="22"/>
                    <a:pt x="117" y="35"/>
                  </a:cubicBezTo>
                  <a:cubicBezTo>
                    <a:pt x="114" y="36"/>
                    <a:pt x="112" y="37"/>
                    <a:pt x="109" y="38"/>
                  </a:cubicBezTo>
                  <a:cubicBezTo>
                    <a:pt x="108" y="36"/>
                    <a:pt x="108" y="35"/>
                    <a:pt x="107" y="34"/>
                  </a:cubicBezTo>
                  <a:cubicBezTo>
                    <a:pt x="107" y="32"/>
                    <a:pt x="106" y="31"/>
                    <a:pt x="105" y="29"/>
                  </a:cubicBezTo>
                  <a:cubicBezTo>
                    <a:pt x="100" y="18"/>
                    <a:pt x="90" y="11"/>
                    <a:pt x="78" y="11"/>
                  </a:cubicBezTo>
                  <a:cubicBezTo>
                    <a:pt x="66" y="10"/>
                    <a:pt x="54" y="10"/>
                    <a:pt x="42" y="10"/>
                  </a:cubicBezTo>
                  <a:cubicBezTo>
                    <a:pt x="39" y="10"/>
                    <a:pt x="36" y="10"/>
                    <a:pt x="33" y="10"/>
                  </a:cubicBezTo>
                  <a:cubicBezTo>
                    <a:pt x="33" y="26"/>
                    <a:pt x="33" y="43"/>
                    <a:pt x="33" y="6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69" name="Freeform 22"/>
            <p:cNvSpPr/>
            <p:nvPr/>
          </p:nvSpPr>
          <p:spPr bwMode="auto">
            <a:xfrm>
              <a:off x="5897767" y="3891177"/>
              <a:ext cx="358826" cy="381253"/>
            </a:xfrm>
            <a:custGeom>
              <a:avLst/>
              <a:gdLst>
                <a:gd name="T0" fmla="*/ 43 w 126"/>
                <a:gd name="T1" fmla="*/ 134 h 134"/>
                <a:gd name="T2" fmla="*/ 0 w 126"/>
                <a:gd name="T3" fmla="*/ 134 h 134"/>
                <a:gd name="T4" fmla="*/ 0 w 126"/>
                <a:gd name="T5" fmla="*/ 127 h 134"/>
                <a:gd name="T6" fmla="*/ 7 w 126"/>
                <a:gd name="T7" fmla="*/ 126 h 134"/>
                <a:gd name="T8" fmla="*/ 16 w 126"/>
                <a:gd name="T9" fmla="*/ 118 h 134"/>
                <a:gd name="T10" fmla="*/ 16 w 126"/>
                <a:gd name="T11" fmla="*/ 110 h 134"/>
                <a:gd name="T12" fmla="*/ 16 w 126"/>
                <a:gd name="T13" fmla="*/ 18 h 134"/>
                <a:gd name="T14" fmla="*/ 5 w 126"/>
                <a:gd name="T15" fmla="*/ 7 h 134"/>
                <a:gd name="T16" fmla="*/ 0 w 126"/>
                <a:gd name="T17" fmla="*/ 7 h 134"/>
                <a:gd name="T18" fmla="*/ 0 w 126"/>
                <a:gd name="T19" fmla="*/ 0 h 134"/>
                <a:gd name="T20" fmla="*/ 40 w 126"/>
                <a:gd name="T21" fmla="*/ 0 h 134"/>
                <a:gd name="T22" fmla="*/ 98 w 126"/>
                <a:gd name="T23" fmla="*/ 100 h 134"/>
                <a:gd name="T24" fmla="*/ 99 w 126"/>
                <a:gd name="T25" fmla="*/ 96 h 134"/>
                <a:gd name="T26" fmla="*/ 99 w 126"/>
                <a:gd name="T27" fmla="*/ 24 h 134"/>
                <a:gd name="T28" fmla="*/ 98 w 126"/>
                <a:gd name="T29" fmla="*/ 17 h 134"/>
                <a:gd name="T30" fmla="*/ 89 w 126"/>
                <a:gd name="T31" fmla="*/ 7 h 134"/>
                <a:gd name="T32" fmla="*/ 83 w 126"/>
                <a:gd name="T33" fmla="*/ 7 h 134"/>
                <a:gd name="T34" fmla="*/ 83 w 126"/>
                <a:gd name="T35" fmla="*/ 4 h 134"/>
                <a:gd name="T36" fmla="*/ 83 w 126"/>
                <a:gd name="T37" fmla="*/ 0 h 134"/>
                <a:gd name="T38" fmla="*/ 125 w 126"/>
                <a:gd name="T39" fmla="*/ 0 h 134"/>
                <a:gd name="T40" fmla="*/ 126 w 126"/>
                <a:gd name="T41" fmla="*/ 3 h 134"/>
                <a:gd name="T42" fmla="*/ 126 w 126"/>
                <a:gd name="T43" fmla="*/ 7 h 134"/>
                <a:gd name="T44" fmla="*/ 120 w 126"/>
                <a:gd name="T45" fmla="*/ 7 h 134"/>
                <a:gd name="T46" fmla="*/ 110 w 126"/>
                <a:gd name="T47" fmla="*/ 16 h 134"/>
                <a:gd name="T48" fmla="*/ 110 w 126"/>
                <a:gd name="T49" fmla="*/ 26 h 134"/>
                <a:gd name="T50" fmla="*/ 110 w 126"/>
                <a:gd name="T51" fmla="*/ 128 h 134"/>
                <a:gd name="T52" fmla="*/ 110 w 126"/>
                <a:gd name="T53" fmla="*/ 134 h 134"/>
                <a:gd name="T54" fmla="*/ 98 w 126"/>
                <a:gd name="T55" fmla="*/ 134 h 134"/>
                <a:gd name="T56" fmla="*/ 28 w 126"/>
                <a:gd name="T57" fmla="*/ 14 h 134"/>
                <a:gd name="T58" fmla="*/ 28 w 126"/>
                <a:gd name="T59" fmla="*/ 14 h 134"/>
                <a:gd name="T60" fmla="*/ 27 w 126"/>
                <a:gd name="T61" fmla="*/ 17 h 134"/>
                <a:gd name="T62" fmla="*/ 27 w 126"/>
                <a:gd name="T63" fmla="*/ 110 h 134"/>
                <a:gd name="T64" fmla="*/ 28 w 126"/>
                <a:gd name="T65" fmla="*/ 118 h 134"/>
                <a:gd name="T66" fmla="*/ 36 w 126"/>
                <a:gd name="T67" fmla="*/ 126 h 134"/>
                <a:gd name="T68" fmla="*/ 43 w 126"/>
                <a:gd name="T69" fmla="*/ 127 h 134"/>
                <a:gd name="T70" fmla="*/ 43 w 126"/>
                <a:gd name="T7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6" h="134">
                  <a:moveTo>
                    <a:pt x="43" y="134"/>
                  </a:moveTo>
                  <a:cubicBezTo>
                    <a:pt x="29" y="134"/>
                    <a:pt x="14" y="134"/>
                    <a:pt x="0" y="134"/>
                  </a:cubicBezTo>
                  <a:cubicBezTo>
                    <a:pt x="0" y="132"/>
                    <a:pt x="0" y="130"/>
                    <a:pt x="0" y="127"/>
                  </a:cubicBezTo>
                  <a:cubicBezTo>
                    <a:pt x="2" y="127"/>
                    <a:pt x="5" y="127"/>
                    <a:pt x="7" y="126"/>
                  </a:cubicBezTo>
                  <a:cubicBezTo>
                    <a:pt x="13" y="125"/>
                    <a:pt x="15" y="123"/>
                    <a:pt x="16" y="118"/>
                  </a:cubicBezTo>
                  <a:cubicBezTo>
                    <a:pt x="16" y="115"/>
                    <a:pt x="16" y="113"/>
                    <a:pt x="16" y="110"/>
                  </a:cubicBezTo>
                  <a:cubicBezTo>
                    <a:pt x="16" y="80"/>
                    <a:pt x="16" y="49"/>
                    <a:pt x="16" y="18"/>
                  </a:cubicBezTo>
                  <a:cubicBezTo>
                    <a:pt x="16" y="9"/>
                    <a:pt x="14" y="8"/>
                    <a:pt x="5" y="7"/>
                  </a:cubicBezTo>
                  <a:cubicBezTo>
                    <a:pt x="4" y="7"/>
                    <a:pt x="2" y="7"/>
                    <a:pt x="0" y="7"/>
                  </a:cubicBezTo>
                  <a:cubicBezTo>
                    <a:pt x="0" y="4"/>
                    <a:pt x="0" y="2"/>
                    <a:pt x="0" y="0"/>
                  </a:cubicBezTo>
                  <a:cubicBezTo>
                    <a:pt x="13" y="0"/>
                    <a:pt x="26" y="0"/>
                    <a:pt x="40" y="0"/>
                  </a:cubicBezTo>
                  <a:cubicBezTo>
                    <a:pt x="59" y="33"/>
                    <a:pt x="78" y="66"/>
                    <a:pt x="98" y="100"/>
                  </a:cubicBezTo>
                  <a:cubicBezTo>
                    <a:pt x="98" y="98"/>
                    <a:pt x="99" y="97"/>
                    <a:pt x="99" y="96"/>
                  </a:cubicBezTo>
                  <a:cubicBezTo>
                    <a:pt x="99" y="72"/>
                    <a:pt x="99" y="48"/>
                    <a:pt x="99" y="24"/>
                  </a:cubicBezTo>
                  <a:cubicBezTo>
                    <a:pt x="99" y="22"/>
                    <a:pt x="99" y="19"/>
                    <a:pt x="98" y="17"/>
                  </a:cubicBezTo>
                  <a:cubicBezTo>
                    <a:pt x="97" y="11"/>
                    <a:pt x="95" y="8"/>
                    <a:pt x="89" y="7"/>
                  </a:cubicBezTo>
                  <a:cubicBezTo>
                    <a:pt x="87" y="7"/>
                    <a:pt x="85" y="7"/>
                    <a:pt x="83" y="7"/>
                  </a:cubicBezTo>
                  <a:cubicBezTo>
                    <a:pt x="83" y="6"/>
                    <a:pt x="83" y="5"/>
                    <a:pt x="83" y="4"/>
                  </a:cubicBezTo>
                  <a:cubicBezTo>
                    <a:pt x="83" y="2"/>
                    <a:pt x="83" y="1"/>
                    <a:pt x="83" y="0"/>
                  </a:cubicBezTo>
                  <a:cubicBezTo>
                    <a:pt x="97" y="0"/>
                    <a:pt x="111" y="0"/>
                    <a:pt x="125" y="0"/>
                  </a:cubicBezTo>
                  <a:cubicBezTo>
                    <a:pt x="125" y="1"/>
                    <a:pt x="126" y="2"/>
                    <a:pt x="126" y="3"/>
                  </a:cubicBezTo>
                  <a:cubicBezTo>
                    <a:pt x="126" y="4"/>
                    <a:pt x="126" y="5"/>
                    <a:pt x="126" y="7"/>
                  </a:cubicBezTo>
                  <a:cubicBezTo>
                    <a:pt x="124" y="7"/>
                    <a:pt x="122" y="7"/>
                    <a:pt x="120" y="7"/>
                  </a:cubicBezTo>
                  <a:cubicBezTo>
                    <a:pt x="114" y="8"/>
                    <a:pt x="111" y="11"/>
                    <a:pt x="110" y="16"/>
                  </a:cubicBezTo>
                  <a:cubicBezTo>
                    <a:pt x="110" y="20"/>
                    <a:pt x="110" y="23"/>
                    <a:pt x="110" y="26"/>
                  </a:cubicBezTo>
                  <a:cubicBezTo>
                    <a:pt x="110" y="60"/>
                    <a:pt x="110" y="94"/>
                    <a:pt x="110" y="128"/>
                  </a:cubicBezTo>
                  <a:cubicBezTo>
                    <a:pt x="110" y="130"/>
                    <a:pt x="110" y="132"/>
                    <a:pt x="110" y="134"/>
                  </a:cubicBezTo>
                  <a:cubicBezTo>
                    <a:pt x="106" y="134"/>
                    <a:pt x="102" y="134"/>
                    <a:pt x="98" y="134"/>
                  </a:cubicBezTo>
                  <a:cubicBezTo>
                    <a:pt x="75" y="94"/>
                    <a:pt x="52" y="54"/>
                    <a:pt x="28" y="14"/>
                  </a:cubicBezTo>
                  <a:cubicBezTo>
                    <a:pt x="28" y="14"/>
                    <a:pt x="28" y="14"/>
                    <a:pt x="28" y="14"/>
                  </a:cubicBezTo>
                  <a:cubicBezTo>
                    <a:pt x="27" y="15"/>
                    <a:pt x="27" y="16"/>
                    <a:pt x="27" y="17"/>
                  </a:cubicBezTo>
                  <a:cubicBezTo>
                    <a:pt x="27" y="48"/>
                    <a:pt x="27" y="79"/>
                    <a:pt x="27" y="110"/>
                  </a:cubicBezTo>
                  <a:cubicBezTo>
                    <a:pt x="27" y="113"/>
                    <a:pt x="27" y="116"/>
                    <a:pt x="28" y="118"/>
                  </a:cubicBezTo>
                  <a:cubicBezTo>
                    <a:pt x="29" y="123"/>
                    <a:pt x="31" y="125"/>
                    <a:pt x="36" y="126"/>
                  </a:cubicBezTo>
                  <a:cubicBezTo>
                    <a:pt x="38" y="126"/>
                    <a:pt x="41" y="127"/>
                    <a:pt x="43" y="127"/>
                  </a:cubicBezTo>
                  <a:cubicBezTo>
                    <a:pt x="43" y="129"/>
                    <a:pt x="43" y="132"/>
                    <a:pt x="43"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71" name="Freeform 23"/>
            <p:cNvSpPr/>
            <p:nvPr/>
          </p:nvSpPr>
          <p:spPr bwMode="auto">
            <a:xfrm>
              <a:off x="6285428" y="3878362"/>
              <a:ext cx="397272" cy="410087"/>
            </a:xfrm>
            <a:custGeom>
              <a:avLst/>
              <a:gdLst>
                <a:gd name="T0" fmla="*/ 87 w 139"/>
                <a:gd name="T1" fmla="*/ 79 h 144"/>
                <a:gd name="T2" fmla="*/ 87 w 139"/>
                <a:gd name="T3" fmla="*/ 71 h 144"/>
                <a:gd name="T4" fmla="*/ 139 w 139"/>
                <a:gd name="T5" fmla="*/ 71 h 144"/>
                <a:gd name="T6" fmla="*/ 139 w 139"/>
                <a:gd name="T7" fmla="*/ 79 h 144"/>
                <a:gd name="T8" fmla="*/ 133 w 139"/>
                <a:gd name="T9" fmla="*/ 79 h 144"/>
                <a:gd name="T10" fmla="*/ 124 w 139"/>
                <a:gd name="T11" fmla="*/ 88 h 144"/>
                <a:gd name="T12" fmla="*/ 124 w 139"/>
                <a:gd name="T13" fmla="*/ 95 h 144"/>
                <a:gd name="T14" fmla="*/ 124 w 139"/>
                <a:gd name="T15" fmla="*/ 134 h 144"/>
                <a:gd name="T16" fmla="*/ 124 w 139"/>
                <a:gd name="T17" fmla="*/ 139 h 144"/>
                <a:gd name="T18" fmla="*/ 115 w 139"/>
                <a:gd name="T19" fmla="*/ 139 h 144"/>
                <a:gd name="T20" fmla="*/ 110 w 139"/>
                <a:gd name="T21" fmla="*/ 128 h 144"/>
                <a:gd name="T22" fmla="*/ 105 w 139"/>
                <a:gd name="T23" fmla="*/ 131 h 144"/>
                <a:gd name="T24" fmla="*/ 56 w 139"/>
                <a:gd name="T25" fmla="*/ 141 h 144"/>
                <a:gd name="T26" fmla="*/ 10 w 139"/>
                <a:gd name="T27" fmla="*/ 103 h 144"/>
                <a:gd name="T28" fmla="*/ 15 w 139"/>
                <a:gd name="T29" fmla="*/ 33 h 144"/>
                <a:gd name="T30" fmla="*/ 56 w 139"/>
                <a:gd name="T31" fmla="*/ 3 h 144"/>
                <a:gd name="T32" fmla="*/ 99 w 139"/>
                <a:gd name="T33" fmla="*/ 11 h 144"/>
                <a:gd name="T34" fmla="*/ 102 w 139"/>
                <a:gd name="T35" fmla="*/ 13 h 144"/>
                <a:gd name="T36" fmla="*/ 105 w 139"/>
                <a:gd name="T37" fmla="*/ 5 h 144"/>
                <a:gd name="T38" fmla="*/ 112 w 139"/>
                <a:gd name="T39" fmla="*/ 5 h 144"/>
                <a:gd name="T40" fmla="*/ 122 w 139"/>
                <a:gd name="T41" fmla="*/ 46 h 144"/>
                <a:gd name="T42" fmla="*/ 114 w 139"/>
                <a:gd name="T43" fmla="*/ 49 h 144"/>
                <a:gd name="T44" fmla="*/ 112 w 139"/>
                <a:gd name="T45" fmla="*/ 44 h 144"/>
                <a:gd name="T46" fmla="*/ 100 w 139"/>
                <a:gd name="T47" fmla="*/ 25 h 144"/>
                <a:gd name="T48" fmla="*/ 42 w 139"/>
                <a:gd name="T49" fmla="*/ 23 h 144"/>
                <a:gd name="T50" fmla="*/ 24 w 139"/>
                <a:gd name="T51" fmla="*/ 62 h 144"/>
                <a:gd name="T52" fmla="*/ 34 w 139"/>
                <a:gd name="T53" fmla="*/ 109 h 144"/>
                <a:gd name="T54" fmla="*/ 77 w 139"/>
                <a:gd name="T55" fmla="*/ 131 h 144"/>
                <a:gd name="T56" fmla="*/ 101 w 139"/>
                <a:gd name="T57" fmla="*/ 120 h 144"/>
                <a:gd name="T58" fmla="*/ 106 w 139"/>
                <a:gd name="T59" fmla="*/ 109 h 144"/>
                <a:gd name="T60" fmla="*/ 106 w 139"/>
                <a:gd name="T61" fmla="*/ 90 h 144"/>
                <a:gd name="T62" fmla="*/ 96 w 139"/>
                <a:gd name="T63" fmla="*/ 79 h 144"/>
                <a:gd name="T64" fmla="*/ 87 w 139"/>
                <a:gd name="T65" fmla="*/ 7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9" h="144">
                  <a:moveTo>
                    <a:pt x="87" y="79"/>
                  </a:moveTo>
                  <a:cubicBezTo>
                    <a:pt x="87" y="76"/>
                    <a:pt x="87" y="74"/>
                    <a:pt x="87" y="71"/>
                  </a:cubicBezTo>
                  <a:cubicBezTo>
                    <a:pt x="105" y="71"/>
                    <a:pt x="122" y="71"/>
                    <a:pt x="139" y="71"/>
                  </a:cubicBezTo>
                  <a:cubicBezTo>
                    <a:pt x="139" y="74"/>
                    <a:pt x="139" y="76"/>
                    <a:pt x="139" y="79"/>
                  </a:cubicBezTo>
                  <a:cubicBezTo>
                    <a:pt x="137" y="79"/>
                    <a:pt x="135" y="79"/>
                    <a:pt x="133" y="79"/>
                  </a:cubicBezTo>
                  <a:cubicBezTo>
                    <a:pt x="127" y="79"/>
                    <a:pt x="125" y="81"/>
                    <a:pt x="124" y="88"/>
                  </a:cubicBezTo>
                  <a:cubicBezTo>
                    <a:pt x="124" y="90"/>
                    <a:pt x="124" y="93"/>
                    <a:pt x="124" y="95"/>
                  </a:cubicBezTo>
                  <a:cubicBezTo>
                    <a:pt x="124" y="108"/>
                    <a:pt x="124" y="121"/>
                    <a:pt x="124" y="134"/>
                  </a:cubicBezTo>
                  <a:cubicBezTo>
                    <a:pt x="124" y="135"/>
                    <a:pt x="124" y="137"/>
                    <a:pt x="124" y="139"/>
                  </a:cubicBezTo>
                  <a:cubicBezTo>
                    <a:pt x="121" y="139"/>
                    <a:pt x="118" y="139"/>
                    <a:pt x="115" y="139"/>
                  </a:cubicBezTo>
                  <a:cubicBezTo>
                    <a:pt x="113" y="136"/>
                    <a:pt x="112" y="132"/>
                    <a:pt x="110" y="128"/>
                  </a:cubicBezTo>
                  <a:cubicBezTo>
                    <a:pt x="108" y="129"/>
                    <a:pt x="107" y="130"/>
                    <a:pt x="105" y="131"/>
                  </a:cubicBezTo>
                  <a:cubicBezTo>
                    <a:pt x="90" y="140"/>
                    <a:pt x="74" y="144"/>
                    <a:pt x="56" y="141"/>
                  </a:cubicBezTo>
                  <a:cubicBezTo>
                    <a:pt x="34" y="137"/>
                    <a:pt x="18" y="124"/>
                    <a:pt x="10" y="103"/>
                  </a:cubicBezTo>
                  <a:cubicBezTo>
                    <a:pt x="0" y="79"/>
                    <a:pt x="1" y="55"/>
                    <a:pt x="15" y="33"/>
                  </a:cubicBezTo>
                  <a:cubicBezTo>
                    <a:pt x="24" y="17"/>
                    <a:pt x="38" y="6"/>
                    <a:pt x="56" y="3"/>
                  </a:cubicBezTo>
                  <a:cubicBezTo>
                    <a:pt x="71" y="0"/>
                    <a:pt x="86" y="2"/>
                    <a:pt x="99" y="11"/>
                  </a:cubicBezTo>
                  <a:cubicBezTo>
                    <a:pt x="100" y="12"/>
                    <a:pt x="101" y="12"/>
                    <a:pt x="102" y="13"/>
                  </a:cubicBezTo>
                  <a:cubicBezTo>
                    <a:pt x="103" y="10"/>
                    <a:pt x="104" y="7"/>
                    <a:pt x="105" y="5"/>
                  </a:cubicBezTo>
                  <a:cubicBezTo>
                    <a:pt x="107" y="5"/>
                    <a:pt x="109" y="5"/>
                    <a:pt x="112" y="5"/>
                  </a:cubicBezTo>
                  <a:cubicBezTo>
                    <a:pt x="115" y="18"/>
                    <a:pt x="119" y="32"/>
                    <a:pt x="122" y="46"/>
                  </a:cubicBezTo>
                  <a:cubicBezTo>
                    <a:pt x="120" y="47"/>
                    <a:pt x="117" y="48"/>
                    <a:pt x="114" y="49"/>
                  </a:cubicBezTo>
                  <a:cubicBezTo>
                    <a:pt x="114" y="47"/>
                    <a:pt x="113" y="45"/>
                    <a:pt x="112" y="44"/>
                  </a:cubicBezTo>
                  <a:cubicBezTo>
                    <a:pt x="109" y="37"/>
                    <a:pt x="105" y="30"/>
                    <a:pt x="100" y="25"/>
                  </a:cubicBezTo>
                  <a:cubicBezTo>
                    <a:pt x="84" y="8"/>
                    <a:pt x="59" y="7"/>
                    <a:pt x="42" y="23"/>
                  </a:cubicBezTo>
                  <a:cubicBezTo>
                    <a:pt x="31" y="34"/>
                    <a:pt x="25" y="47"/>
                    <a:pt x="24" y="62"/>
                  </a:cubicBezTo>
                  <a:cubicBezTo>
                    <a:pt x="22" y="79"/>
                    <a:pt x="25" y="95"/>
                    <a:pt x="34" y="109"/>
                  </a:cubicBezTo>
                  <a:cubicBezTo>
                    <a:pt x="44" y="125"/>
                    <a:pt x="59" y="132"/>
                    <a:pt x="77" y="131"/>
                  </a:cubicBezTo>
                  <a:cubicBezTo>
                    <a:pt x="86" y="130"/>
                    <a:pt x="94" y="127"/>
                    <a:pt x="101" y="120"/>
                  </a:cubicBezTo>
                  <a:cubicBezTo>
                    <a:pt x="104" y="117"/>
                    <a:pt x="106" y="114"/>
                    <a:pt x="106" y="109"/>
                  </a:cubicBezTo>
                  <a:cubicBezTo>
                    <a:pt x="106" y="103"/>
                    <a:pt x="107" y="96"/>
                    <a:pt x="106" y="90"/>
                  </a:cubicBezTo>
                  <a:cubicBezTo>
                    <a:pt x="106" y="82"/>
                    <a:pt x="104" y="81"/>
                    <a:pt x="96" y="79"/>
                  </a:cubicBezTo>
                  <a:cubicBezTo>
                    <a:pt x="94" y="79"/>
                    <a:pt x="91" y="79"/>
                    <a:pt x="87" y="7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29" name="Freeform 25"/>
            <p:cNvSpPr/>
            <p:nvPr/>
          </p:nvSpPr>
          <p:spPr bwMode="auto">
            <a:xfrm>
              <a:off x="9005458" y="3884769"/>
              <a:ext cx="323584" cy="397272"/>
            </a:xfrm>
            <a:custGeom>
              <a:avLst/>
              <a:gdLst>
                <a:gd name="T0" fmla="*/ 103 w 113"/>
                <a:gd name="T1" fmla="*/ 44 h 140"/>
                <a:gd name="T2" fmla="*/ 95 w 113"/>
                <a:gd name="T3" fmla="*/ 46 h 140"/>
                <a:gd name="T4" fmla="*/ 92 w 113"/>
                <a:gd name="T5" fmla="*/ 41 h 140"/>
                <a:gd name="T6" fmla="*/ 72 w 113"/>
                <a:gd name="T7" fmla="*/ 18 h 140"/>
                <a:gd name="T8" fmla="*/ 38 w 113"/>
                <a:gd name="T9" fmla="*/ 12 h 140"/>
                <a:gd name="T10" fmla="*/ 25 w 113"/>
                <a:gd name="T11" fmla="*/ 19 h 140"/>
                <a:gd name="T12" fmla="*/ 26 w 113"/>
                <a:gd name="T13" fmla="*/ 44 h 140"/>
                <a:gd name="T14" fmla="*/ 42 w 113"/>
                <a:gd name="T15" fmla="*/ 53 h 140"/>
                <a:gd name="T16" fmla="*/ 70 w 113"/>
                <a:gd name="T17" fmla="*/ 62 h 140"/>
                <a:gd name="T18" fmla="*/ 90 w 113"/>
                <a:gd name="T19" fmla="*/ 70 h 140"/>
                <a:gd name="T20" fmla="*/ 97 w 113"/>
                <a:gd name="T21" fmla="*/ 125 h 140"/>
                <a:gd name="T22" fmla="*/ 56 w 113"/>
                <a:gd name="T23" fmla="*/ 140 h 140"/>
                <a:gd name="T24" fmla="*/ 25 w 113"/>
                <a:gd name="T25" fmla="*/ 128 h 140"/>
                <a:gd name="T26" fmla="*/ 21 w 113"/>
                <a:gd name="T27" fmla="*/ 125 h 140"/>
                <a:gd name="T28" fmla="*/ 16 w 113"/>
                <a:gd name="T29" fmla="*/ 137 h 140"/>
                <a:gd name="T30" fmla="*/ 10 w 113"/>
                <a:gd name="T31" fmla="*/ 137 h 140"/>
                <a:gd name="T32" fmla="*/ 1 w 113"/>
                <a:gd name="T33" fmla="*/ 89 h 140"/>
                <a:gd name="T34" fmla="*/ 10 w 113"/>
                <a:gd name="T35" fmla="*/ 87 h 140"/>
                <a:gd name="T36" fmla="*/ 13 w 113"/>
                <a:gd name="T37" fmla="*/ 95 h 140"/>
                <a:gd name="T38" fmla="*/ 36 w 113"/>
                <a:gd name="T39" fmla="*/ 122 h 140"/>
                <a:gd name="T40" fmla="*/ 69 w 113"/>
                <a:gd name="T41" fmla="*/ 128 h 140"/>
                <a:gd name="T42" fmla="*/ 85 w 113"/>
                <a:gd name="T43" fmla="*/ 119 h 140"/>
                <a:gd name="T44" fmla="*/ 81 w 113"/>
                <a:gd name="T45" fmla="*/ 86 h 140"/>
                <a:gd name="T46" fmla="*/ 63 w 113"/>
                <a:gd name="T47" fmla="*/ 79 h 140"/>
                <a:gd name="T48" fmla="*/ 38 w 113"/>
                <a:gd name="T49" fmla="*/ 71 h 140"/>
                <a:gd name="T50" fmla="*/ 19 w 113"/>
                <a:gd name="T51" fmla="*/ 62 h 140"/>
                <a:gd name="T52" fmla="*/ 15 w 113"/>
                <a:gd name="T53" fmla="*/ 13 h 140"/>
                <a:gd name="T54" fmla="*/ 51 w 113"/>
                <a:gd name="T55" fmla="*/ 0 h 140"/>
                <a:gd name="T56" fmla="*/ 81 w 113"/>
                <a:gd name="T57" fmla="*/ 10 h 140"/>
                <a:gd name="T58" fmla="*/ 82 w 113"/>
                <a:gd name="T59" fmla="*/ 11 h 140"/>
                <a:gd name="T60" fmla="*/ 83 w 113"/>
                <a:gd name="T61" fmla="*/ 11 h 140"/>
                <a:gd name="T62" fmla="*/ 87 w 113"/>
                <a:gd name="T63" fmla="*/ 2 h 140"/>
                <a:gd name="T64" fmla="*/ 93 w 113"/>
                <a:gd name="T65" fmla="*/ 2 h 140"/>
                <a:gd name="T66" fmla="*/ 103 w 113"/>
                <a:gd name="T67" fmla="*/ 4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140">
                  <a:moveTo>
                    <a:pt x="103" y="44"/>
                  </a:moveTo>
                  <a:cubicBezTo>
                    <a:pt x="100" y="45"/>
                    <a:pt x="98" y="45"/>
                    <a:pt x="95" y="46"/>
                  </a:cubicBezTo>
                  <a:cubicBezTo>
                    <a:pt x="94" y="44"/>
                    <a:pt x="93" y="43"/>
                    <a:pt x="92" y="41"/>
                  </a:cubicBezTo>
                  <a:cubicBezTo>
                    <a:pt x="87" y="32"/>
                    <a:pt x="81" y="24"/>
                    <a:pt x="72" y="18"/>
                  </a:cubicBezTo>
                  <a:cubicBezTo>
                    <a:pt x="61" y="11"/>
                    <a:pt x="50" y="9"/>
                    <a:pt x="38" y="12"/>
                  </a:cubicBezTo>
                  <a:cubicBezTo>
                    <a:pt x="33" y="13"/>
                    <a:pt x="28" y="16"/>
                    <a:pt x="25" y="19"/>
                  </a:cubicBezTo>
                  <a:cubicBezTo>
                    <a:pt x="18" y="27"/>
                    <a:pt x="19" y="38"/>
                    <a:pt x="26" y="44"/>
                  </a:cubicBezTo>
                  <a:cubicBezTo>
                    <a:pt x="31" y="49"/>
                    <a:pt x="36" y="51"/>
                    <a:pt x="42" y="53"/>
                  </a:cubicBezTo>
                  <a:cubicBezTo>
                    <a:pt x="51" y="56"/>
                    <a:pt x="61" y="59"/>
                    <a:pt x="70" y="62"/>
                  </a:cubicBezTo>
                  <a:cubicBezTo>
                    <a:pt x="77" y="64"/>
                    <a:pt x="84" y="67"/>
                    <a:pt x="90" y="70"/>
                  </a:cubicBezTo>
                  <a:cubicBezTo>
                    <a:pt x="113" y="83"/>
                    <a:pt x="112" y="111"/>
                    <a:pt x="97" y="125"/>
                  </a:cubicBezTo>
                  <a:cubicBezTo>
                    <a:pt x="85" y="137"/>
                    <a:pt x="71" y="140"/>
                    <a:pt x="56" y="140"/>
                  </a:cubicBezTo>
                  <a:cubicBezTo>
                    <a:pt x="44" y="139"/>
                    <a:pt x="34" y="135"/>
                    <a:pt x="25" y="128"/>
                  </a:cubicBezTo>
                  <a:cubicBezTo>
                    <a:pt x="24" y="127"/>
                    <a:pt x="23" y="126"/>
                    <a:pt x="21" y="125"/>
                  </a:cubicBezTo>
                  <a:cubicBezTo>
                    <a:pt x="19" y="129"/>
                    <a:pt x="18" y="133"/>
                    <a:pt x="16" y="137"/>
                  </a:cubicBezTo>
                  <a:cubicBezTo>
                    <a:pt x="14" y="137"/>
                    <a:pt x="12" y="137"/>
                    <a:pt x="10" y="137"/>
                  </a:cubicBezTo>
                  <a:cubicBezTo>
                    <a:pt x="7" y="121"/>
                    <a:pt x="4" y="105"/>
                    <a:pt x="1" y="89"/>
                  </a:cubicBezTo>
                  <a:cubicBezTo>
                    <a:pt x="4" y="88"/>
                    <a:pt x="7" y="88"/>
                    <a:pt x="10" y="87"/>
                  </a:cubicBezTo>
                  <a:cubicBezTo>
                    <a:pt x="11" y="90"/>
                    <a:pt x="12" y="93"/>
                    <a:pt x="13" y="95"/>
                  </a:cubicBezTo>
                  <a:cubicBezTo>
                    <a:pt x="18" y="106"/>
                    <a:pt x="26" y="116"/>
                    <a:pt x="36" y="122"/>
                  </a:cubicBezTo>
                  <a:cubicBezTo>
                    <a:pt x="46" y="129"/>
                    <a:pt x="57" y="131"/>
                    <a:pt x="69" y="128"/>
                  </a:cubicBezTo>
                  <a:cubicBezTo>
                    <a:pt x="75" y="127"/>
                    <a:pt x="80" y="123"/>
                    <a:pt x="85" y="119"/>
                  </a:cubicBezTo>
                  <a:cubicBezTo>
                    <a:pt x="94" y="110"/>
                    <a:pt x="94" y="93"/>
                    <a:pt x="81" y="86"/>
                  </a:cubicBezTo>
                  <a:cubicBezTo>
                    <a:pt x="75" y="83"/>
                    <a:pt x="69" y="81"/>
                    <a:pt x="63" y="79"/>
                  </a:cubicBezTo>
                  <a:cubicBezTo>
                    <a:pt x="55" y="76"/>
                    <a:pt x="46" y="74"/>
                    <a:pt x="38" y="71"/>
                  </a:cubicBezTo>
                  <a:cubicBezTo>
                    <a:pt x="31" y="69"/>
                    <a:pt x="25" y="66"/>
                    <a:pt x="19" y="62"/>
                  </a:cubicBezTo>
                  <a:cubicBezTo>
                    <a:pt x="1" y="51"/>
                    <a:pt x="0" y="27"/>
                    <a:pt x="15" y="13"/>
                  </a:cubicBezTo>
                  <a:cubicBezTo>
                    <a:pt x="25" y="3"/>
                    <a:pt x="37" y="0"/>
                    <a:pt x="51" y="0"/>
                  </a:cubicBezTo>
                  <a:cubicBezTo>
                    <a:pt x="62" y="0"/>
                    <a:pt x="72" y="3"/>
                    <a:pt x="81" y="10"/>
                  </a:cubicBezTo>
                  <a:cubicBezTo>
                    <a:pt x="81" y="10"/>
                    <a:pt x="81" y="11"/>
                    <a:pt x="82" y="11"/>
                  </a:cubicBezTo>
                  <a:cubicBezTo>
                    <a:pt x="82" y="11"/>
                    <a:pt x="82" y="11"/>
                    <a:pt x="83" y="11"/>
                  </a:cubicBezTo>
                  <a:cubicBezTo>
                    <a:pt x="84" y="8"/>
                    <a:pt x="85" y="5"/>
                    <a:pt x="87" y="2"/>
                  </a:cubicBezTo>
                  <a:cubicBezTo>
                    <a:pt x="89" y="2"/>
                    <a:pt x="91" y="2"/>
                    <a:pt x="93" y="2"/>
                  </a:cubicBezTo>
                  <a:cubicBezTo>
                    <a:pt x="96" y="16"/>
                    <a:pt x="100" y="30"/>
                    <a:pt x="103" y="4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0" name="Freeform 27"/>
            <p:cNvSpPr>
              <a:spLocks noEditPoints="1"/>
            </p:cNvSpPr>
            <p:nvPr/>
          </p:nvSpPr>
          <p:spPr bwMode="auto">
            <a:xfrm>
              <a:off x="4616246" y="3887973"/>
              <a:ext cx="323584" cy="384457"/>
            </a:xfrm>
            <a:custGeom>
              <a:avLst/>
              <a:gdLst>
                <a:gd name="T0" fmla="*/ 33 w 113"/>
                <a:gd name="T1" fmla="*/ 78 h 135"/>
                <a:gd name="T2" fmla="*/ 33 w 113"/>
                <a:gd name="T3" fmla="*/ 82 h 135"/>
                <a:gd name="T4" fmla="*/ 33 w 113"/>
                <a:gd name="T5" fmla="*/ 114 h 135"/>
                <a:gd name="T6" fmla="*/ 33 w 113"/>
                <a:gd name="T7" fmla="*/ 118 h 135"/>
                <a:gd name="T8" fmla="*/ 43 w 113"/>
                <a:gd name="T9" fmla="*/ 128 h 135"/>
                <a:gd name="T10" fmla="*/ 49 w 113"/>
                <a:gd name="T11" fmla="*/ 128 h 135"/>
                <a:gd name="T12" fmla="*/ 49 w 113"/>
                <a:gd name="T13" fmla="*/ 135 h 135"/>
                <a:gd name="T14" fmla="*/ 0 w 113"/>
                <a:gd name="T15" fmla="*/ 135 h 135"/>
                <a:gd name="T16" fmla="*/ 0 w 113"/>
                <a:gd name="T17" fmla="*/ 128 h 135"/>
                <a:gd name="T18" fmla="*/ 8 w 113"/>
                <a:gd name="T19" fmla="*/ 127 h 135"/>
                <a:gd name="T20" fmla="*/ 15 w 113"/>
                <a:gd name="T21" fmla="*/ 120 h 135"/>
                <a:gd name="T22" fmla="*/ 15 w 113"/>
                <a:gd name="T23" fmla="*/ 114 h 135"/>
                <a:gd name="T24" fmla="*/ 15 w 113"/>
                <a:gd name="T25" fmla="*/ 21 h 135"/>
                <a:gd name="T26" fmla="*/ 15 w 113"/>
                <a:gd name="T27" fmla="*/ 14 h 135"/>
                <a:gd name="T28" fmla="*/ 9 w 113"/>
                <a:gd name="T29" fmla="*/ 9 h 135"/>
                <a:gd name="T30" fmla="*/ 0 w 113"/>
                <a:gd name="T31" fmla="*/ 8 h 135"/>
                <a:gd name="T32" fmla="*/ 0 w 113"/>
                <a:gd name="T33" fmla="*/ 1 h 135"/>
                <a:gd name="T34" fmla="*/ 4 w 113"/>
                <a:gd name="T35" fmla="*/ 0 h 135"/>
                <a:gd name="T36" fmla="*/ 56 w 113"/>
                <a:gd name="T37" fmla="*/ 0 h 135"/>
                <a:gd name="T38" fmla="*/ 73 w 113"/>
                <a:gd name="T39" fmla="*/ 1 h 135"/>
                <a:gd name="T40" fmla="*/ 106 w 113"/>
                <a:gd name="T41" fmla="*/ 50 h 135"/>
                <a:gd name="T42" fmla="*/ 78 w 113"/>
                <a:gd name="T43" fmla="*/ 76 h 135"/>
                <a:gd name="T44" fmla="*/ 55 w 113"/>
                <a:gd name="T45" fmla="*/ 78 h 135"/>
                <a:gd name="T46" fmla="*/ 33 w 113"/>
                <a:gd name="T47" fmla="*/ 78 h 135"/>
                <a:gd name="T48" fmla="*/ 33 w 113"/>
                <a:gd name="T49" fmla="*/ 68 h 135"/>
                <a:gd name="T50" fmla="*/ 67 w 113"/>
                <a:gd name="T51" fmla="*/ 67 h 135"/>
                <a:gd name="T52" fmla="*/ 85 w 113"/>
                <a:gd name="T53" fmla="*/ 52 h 135"/>
                <a:gd name="T54" fmla="*/ 87 w 113"/>
                <a:gd name="T55" fmla="*/ 29 h 135"/>
                <a:gd name="T56" fmla="*/ 66 w 113"/>
                <a:gd name="T57" fmla="*/ 11 h 135"/>
                <a:gd name="T58" fmla="*/ 34 w 113"/>
                <a:gd name="T59" fmla="*/ 11 h 135"/>
                <a:gd name="T60" fmla="*/ 33 w 113"/>
                <a:gd name="T61" fmla="*/ 11 h 135"/>
                <a:gd name="T62" fmla="*/ 33 w 113"/>
                <a:gd name="T63" fmla="*/ 6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35">
                  <a:moveTo>
                    <a:pt x="33" y="78"/>
                  </a:moveTo>
                  <a:cubicBezTo>
                    <a:pt x="33" y="80"/>
                    <a:pt x="33" y="81"/>
                    <a:pt x="33" y="82"/>
                  </a:cubicBezTo>
                  <a:cubicBezTo>
                    <a:pt x="33" y="93"/>
                    <a:pt x="33" y="103"/>
                    <a:pt x="33" y="114"/>
                  </a:cubicBezTo>
                  <a:cubicBezTo>
                    <a:pt x="33" y="115"/>
                    <a:pt x="33" y="117"/>
                    <a:pt x="33" y="118"/>
                  </a:cubicBezTo>
                  <a:cubicBezTo>
                    <a:pt x="34" y="125"/>
                    <a:pt x="35" y="127"/>
                    <a:pt x="43" y="128"/>
                  </a:cubicBezTo>
                  <a:cubicBezTo>
                    <a:pt x="45" y="128"/>
                    <a:pt x="47" y="128"/>
                    <a:pt x="49" y="128"/>
                  </a:cubicBezTo>
                  <a:cubicBezTo>
                    <a:pt x="49" y="130"/>
                    <a:pt x="49" y="133"/>
                    <a:pt x="49" y="135"/>
                  </a:cubicBezTo>
                  <a:cubicBezTo>
                    <a:pt x="33" y="135"/>
                    <a:pt x="16" y="135"/>
                    <a:pt x="0" y="135"/>
                  </a:cubicBezTo>
                  <a:cubicBezTo>
                    <a:pt x="0" y="133"/>
                    <a:pt x="0" y="131"/>
                    <a:pt x="0" y="128"/>
                  </a:cubicBezTo>
                  <a:cubicBezTo>
                    <a:pt x="2" y="128"/>
                    <a:pt x="5" y="128"/>
                    <a:pt x="8" y="127"/>
                  </a:cubicBezTo>
                  <a:cubicBezTo>
                    <a:pt x="13" y="126"/>
                    <a:pt x="14" y="125"/>
                    <a:pt x="15" y="120"/>
                  </a:cubicBezTo>
                  <a:cubicBezTo>
                    <a:pt x="15" y="118"/>
                    <a:pt x="15" y="116"/>
                    <a:pt x="15" y="114"/>
                  </a:cubicBezTo>
                  <a:cubicBezTo>
                    <a:pt x="16" y="83"/>
                    <a:pt x="16" y="52"/>
                    <a:pt x="15" y="21"/>
                  </a:cubicBezTo>
                  <a:cubicBezTo>
                    <a:pt x="15" y="19"/>
                    <a:pt x="15" y="16"/>
                    <a:pt x="15" y="14"/>
                  </a:cubicBezTo>
                  <a:cubicBezTo>
                    <a:pt x="14" y="11"/>
                    <a:pt x="12" y="9"/>
                    <a:pt x="9" y="9"/>
                  </a:cubicBezTo>
                  <a:cubicBezTo>
                    <a:pt x="6" y="8"/>
                    <a:pt x="3" y="8"/>
                    <a:pt x="0" y="8"/>
                  </a:cubicBezTo>
                  <a:cubicBezTo>
                    <a:pt x="0" y="5"/>
                    <a:pt x="0" y="3"/>
                    <a:pt x="0" y="1"/>
                  </a:cubicBezTo>
                  <a:cubicBezTo>
                    <a:pt x="1" y="0"/>
                    <a:pt x="3" y="0"/>
                    <a:pt x="4" y="0"/>
                  </a:cubicBezTo>
                  <a:cubicBezTo>
                    <a:pt x="21" y="0"/>
                    <a:pt x="39" y="0"/>
                    <a:pt x="56" y="0"/>
                  </a:cubicBezTo>
                  <a:cubicBezTo>
                    <a:pt x="62" y="0"/>
                    <a:pt x="68" y="1"/>
                    <a:pt x="73" y="1"/>
                  </a:cubicBezTo>
                  <a:cubicBezTo>
                    <a:pt x="98" y="4"/>
                    <a:pt x="113" y="26"/>
                    <a:pt x="106" y="50"/>
                  </a:cubicBezTo>
                  <a:cubicBezTo>
                    <a:pt x="102" y="64"/>
                    <a:pt x="93" y="73"/>
                    <a:pt x="78" y="76"/>
                  </a:cubicBezTo>
                  <a:cubicBezTo>
                    <a:pt x="70" y="77"/>
                    <a:pt x="63" y="77"/>
                    <a:pt x="55" y="78"/>
                  </a:cubicBezTo>
                  <a:cubicBezTo>
                    <a:pt x="48" y="78"/>
                    <a:pt x="41" y="78"/>
                    <a:pt x="33" y="78"/>
                  </a:cubicBezTo>
                  <a:close/>
                  <a:moveTo>
                    <a:pt x="33" y="68"/>
                  </a:moveTo>
                  <a:cubicBezTo>
                    <a:pt x="45" y="67"/>
                    <a:pt x="56" y="68"/>
                    <a:pt x="67" y="67"/>
                  </a:cubicBezTo>
                  <a:cubicBezTo>
                    <a:pt x="76" y="66"/>
                    <a:pt x="82" y="60"/>
                    <a:pt x="85" y="52"/>
                  </a:cubicBezTo>
                  <a:cubicBezTo>
                    <a:pt x="89" y="45"/>
                    <a:pt x="89" y="37"/>
                    <a:pt x="87" y="29"/>
                  </a:cubicBezTo>
                  <a:cubicBezTo>
                    <a:pt x="84" y="19"/>
                    <a:pt x="78" y="12"/>
                    <a:pt x="66" y="11"/>
                  </a:cubicBezTo>
                  <a:cubicBezTo>
                    <a:pt x="56" y="11"/>
                    <a:pt x="45" y="11"/>
                    <a:pt x="34" y="11"/>
                  </a:cubicBezTo>
                  <a:cubicBezTo>
                    <a:pt x="34" y="11"/>
                    <a:pt x="34" y="11"/>
                    <a:pt x="33" y="11"/>
                  </a:cubicBezTo>
                  <a:cubicBezTo>
                    <a:pt x="33" y="30"/>
                    <a:pt x="33" y="48"/>
                    <a:pt x="33"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1" name="Freeform 29"/>
            <p:cNvSpPr/>
            <p:nvPr/>
          </p:nvSpPr>
          <p:spPr bwMode="auto">
            <a:xfrm>
              <a:off x="6858909" y="3891177"/>
              <a:ext cx="381253" cy="394068"/>
            </a:xfrm>
            <a:custGeom>
              <a:avLst/>
              <a:gdLst>
                <a:gd name="T0" fmla="*/ 49 w 133"/>
                <a:gd name="T1" fmla="*/ 0 h 138"/>
                <a:gd name="T2" fmla="*/ 49 w 133"/>
                <a:gd name="T3" fmla="*/ 7 h 138"/>
                <a:gd name="T4" fmla="*/ 41 w 133"/>
                <a:gd name="T5" fmla="*/ 8 h 138"/>
                <a:gd name="T6" fmla="*/ 34 w 133"/>
                <a:gd name="T7" fmla="*/ 15 h 138"/>
                <a:gd name="T8" fmla="*/ 33 w 133"/>
                <a:gd name="T9" fmla="*/ 23 h 138"/>
                <a:gd name="T10" fmla="*/ 33 w 133"/>
                <a:gd name="T11" fmla="*/ 83 h 138"/>
                <a:gd name="T12" fmla="*/ 34 w 133"/>
                <a:gd name="T13" fmla="*/ 96 h 138"/>
                <a:gd name="T14" fmla="*/ 60 w 133"/>
                <a:gd name="T15" fmla="*/ 124 h 138"/>
                <a:gd name="T16" fmla="*/ 100 w 133"/>
                <a:gd name="T17" fmla="*/ 110 h 138"/>
                <a:gd name="T18" fmla="*/ 106 w 133"/>
                <a:gd name="T19" fmla="*/ 94 h 138"/>
                <a:gd name="T20" fmla="*/ 107 w 133"/>
                <a:gd name="T21" fmla="*/ 80 h 138"/>
                <a:gd name="T22" fmla="*/ 107 w 133"/>
                <a:gd name="T23" fmla="*/ 24 h 138"/>
                <a:gd name="T24" fmla="*/ 106 w 133"/>
                <a:gd name="T25" fmla="*/ 15 h 138"/>
                <a:gd name="T26" fmla="*/ 97 w 133"/>
                <a:gd name="T27" fmla="*/ 8 h 138"/>
                <a:gd name="T28" fmla="*/ 91 w 133"/>
                <a:gd name="T29" fmla="*/ 7 h 138"/>
                <a:gd name="T30" fmla="*/ 91 w 133"/>
                <a:gd name="T31" fmla="*/ 0 h 138"/>
                <a:gd name="T32" fmla="*/ 133 w 133"/>
                <a:gd name="T33" fmla="*/ 0 h 138"/>
                <a:gd name="T34" fmla="*/ 133 w 133"/>
                <a:gd name="T35" fmla="*/ 7 h 138"/>
                <a:gd name="T36" fmla="*/ 126 w 133"/>
                <a:gd name="T37" fmla="*/ 8 h 138"/>
                <a:gd name="T38" fmla="*/ 118 w 133"/>
                <a:gd name="T39" fmla="*/ 15 h 138"/>
                <a:gd name="T40" fmla="*/ 118 w 133"/>
                <a:gd name="T41" fmla="*/ 25 h 138"/>
                <a:gd name="T42" fmla="*/ 117 w 133"/>
                <a:gd name="T43" fmla="*/ 88 h 138"/>
                <a:gd name="T44" fmla="*/ 114 w 133"/>
                <a:gd name="T45" fmla="*/ 105 h 138"/>
                <a:gd name="T46" fmla="*/ 74 w 133"/>
                <a:gd name="T47" fmla="*/ 136 h 138"/>
                <a:gd name="T48" fmla="*/ 35 w 133"/>
                <a:gd name="T49" fmla="*/ 127 h 138"/>
                <a:gd name="T50" fmla="*/ 17 w 133"/>
                <a:gd name="T51" fmla="*/ 96 h 138"/>
                <a:gd name="T52" fmla="*/ 16 w 133"/>
                <a:gd name="T53" fmla="*/ 83 h 138"/>
                <a:gd name="T54" fmla="*/ 16 w 133"/>
                <a:gd name="T55" fmla="*/ 25 h 138"/>
                <a:gd name="T56" fmla="*/ 16 w 133"/>
                <a:gd name="T57" fmla="*/ 15 h 138"/>
                <a:gd name="T58" fmla="*/ 8 w 133"/>
                <a:gd name="T59" fmla="*/ 8 h 138"/>
                <a:gd name="T60" fmla="*/ 0 w 133"/>
                <a:gd name="T61" fmla="*/ 7 h 138"/>
                <a:gd name="T62" fmla="*/ 0 w 133"/>
                <a:gd name="T63" fmla="*/ 0 h 138"/>
                <a:gd name="T64" fmla="*/ 49 w 133"/>
                <a:gd name="T6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38">
                  <a:moveTo>
                    <a:pt x="49" y="0"/>
                  </a:moveTo>
                  <a:cubicBezTo>
                    <a:pt x="49" y="2"/>
                    <a:pt x="49" y="4"/>
                    <a:pt x="49" y="7"/>
                  </a:cubicBezTo>
                  <a:cubicBezTo>
                    <a:pt x="46" y="7"/>
                    <a:pt x="44" y="7"/>
                    <a:pt x="41" y="8"/>
                  </a:cubicBezTo>
                  <a:cubicBezTo>
                    <a:pt x="36" y="8"/>
                    <a:pt x="34" y="10"/>
                    <a:pt x="34" y="15"/>
                  </a:cubicBezTo>
                  <a:cubicBezTo>
                    <a:pt x="33" y="17"/>
                    <a:pt x="33" y="20"/>
                    <a:pt x="33" y="23"/>
                  </a:cubicBezTo>
                  <a:cubicBezTo>
                    <a:pt x="33" y="43"/>
                    <a:pt x="33" y="63"/>
                    <a:pt x="33" y="83"/>
                  </a:cubicBezTo>
                  <a:cubicBezTo>
                    <a:pt x="33" y="87"/>
                    <a:pt x="33" y="92"/>
                    <a:pt x="34" y="96"/>
                  </a:cubicBezTo>
                  <a:cubicBezTo>
                    <a:pt x="36" y="112"/>
                    <a:pt x="46" y="120"/>
                    <a:pt x="60" y="124"/>
                  </a:cubicBezTo>
                  <a:cubicBezTo>
                    <a:pt x="76" y="128"/>
                    <a:pt x="89" y="123"/>
                    <a:pt x="100" y="110"/>
                  </a:cubicBezTo>
                  <a:cubicBezTo>
                    <a:pt x="104" y="106"/>
                    <a:pt x="105" y="100"/>
                    <a:pt x="106" y="94"/>
                  </a:cubicBezTo>
                  <a:cubicBezTo>
                    <a:pt x="106" y="90"/>
                    <a:pt x="106" y="85"/>
                    <a:pt x="107" y="80"/>
                  </a:cubicBezTo>
                  <a:cubicBezTo>
                    <a:pt x="107" y="62"/>
                    <a:pt x="107" y="43"/>
                    <a:pt x="107" y="24"/>
                  </a:cubicBezTo>
                  <a:cubicBezTo>
                    <a:pt x="107" y="21"/>
                    <a:pt x="106" y="18"/>
                    <a:pt x="106" y="15"/>
                  </a:cubicBezTo>
                  <a:cubicBezTo>
                    <a:pt x="105" y="10"/>
                    <a:pt x="103" y="8"/>
                    <a:pt x="97" y="8"/>
                  </a:cubicBezTo>
                  <a:cubicBezTo>
                    <a:pt x="95" y="7"/>
                    <a:pt x="93" y="7"/>
                    <a:pt x="91" y="7"/>
                  </a:cubicBezTo>
                  <a:cubicBezTo>
                    <a:pt x="91" y="4"/>
                    <a:pt x="91" y="2"/>
                    <a:pt x="91" y="0"/>
                  </a:cubicBezTo>
                  <a:cubicBezTo>
                    <a:pt x="105" y="0"/>
                    <a:pt x="119" y="0"/>
                    <a:pt x="133" y="0"/>
                  </a:cubicBezTo>
                  <a:cubicBezTo>
                    <a:pt x="133" y="2"/>
                    <a:pt x="133" y="4"/>
                    <a:pt x="133" y="7"/>
                  </a:cubicBezTo>
                  <a:cubicBezTo>
                    <a:pt x="131" y="7"/>
                    <a:pt x="128" y="7"/>
                    <a:pt x="126" y="8"/>
                  </a:cubicBezTo>
                  <a:cubicBezTo>
                    <a:pt x="121" y="8"/>
                    <a:pt x="119" y="11"/>
                    <a:pt x="118" y="15"/>
                  </a:cubicBezTo>
                  <a:cubicBezTo>
                    <a:pt x="118" y="18"/>
                    <a:pt x="118" y="22"/>
                    <a:pt x="118" y="25"/>
                  </a:cubicBezTo>
                  <a:cubicBezTo>
                    <a:pt x="117" y="46"/>
                    <a:pt x="118" y="67"/>
                    <a:pt x="117" y="88"/>
                  </a:cubicBezTo>
                  <a:cubicBezTo>
                    <a:pt x="117" y="94"/>
                    <a:pt x="116" y="99"/>
                    <a:pt x="114" y="105"/>
                  </a:cubicBezTo>
                  <a:cubicBezTo>
                    <a:pt x="108" y="124"/>
                    <a:pt x="94" y="134"/>
                    <a:pt x="74" y="136"/>
                  </a:cubicBezTo>
                  <a:cubicBezTo>
                    <a:pt x="60" y="138"/>
                    <a:pt x="47" y="135"/>
                    <a:pt x="35" y="127"/>
                  </a:cubicBezTo>
                  <a:cubicBezTo>
                    <a:pt x="24" y="120"/>
                    <a:pt x="18" y="109"/>
                    <a:pt x="17" y="96"/>
                  </a:cubicBezTo>
                  <a:cubicBezTo>
                    <a:pt x="16" y="92"/>
                    <a:pt x="16" y="87"/>
                    <a:pt x="16" y="83"/>
                  </a:cubicBezTo>
                  <a:cubicBezTo>
                    <a:pt x="16" y="64"/>
                    <a:pt x="16" y="45"/>
                    <a:pt x="16" y="25"/>
                  </a:cubicBezTo>
                  <a:cubicBezTo>
                    <a:pt x="16" y="22"/>
                    <a:pt x="16" y="18"/>
                    <a:pt x="16" y="15"/>
                  </a:cubicBezTo>
                  <a:cubicBezTo>
                    <a:pt x="15" y="10"/>
                    <a:pt x="13" y="8"/>
                    <a:pt x="8" y="8"/>
                  </a:cubicBezTo>
                  <a:cubicBezTo>
                    <a:pt x="5" y="7"/>
                    <a:pt x="3" y="7"/>
                    <a:pt x="0" y="7"/>
                  </a:cubicBezTo>
                  <a:cubicBezTo>
                    <a:pt x="0" y="4"/>
                    <a:pt x="0" y="2"/>
                    <a:pt x="0" y="0"/>
                  </a:cubicBezTo>
                  <a:cubicBezTo>
                    <a:pt x="16" y="0"/>
                    <a:pt x="32" y="0"/>
                    <a:pt x="49"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2" name="Freeform 30"/>
            <p:cNvSpPr/>
            <p:nvPr/>
          </p:nvSpPr>
          <p:spPr bwMode="auto">
            <a:xfrm>
              <a:off x="7832866" y="3891177"/>
              <a:ext cx="378049" cy="390864"/>
            </a:xfrm>
            <a:custGeom>
              <a:avLst/>
              <a:gdLst>
                <a:gd name="T0" fmla="*/ 73 w 133"/>
                <a:gd name="T1" fmla="*/ 137 h 137"/>
                <a:gd name="T2" fmla="*/ 64 w 133"/>
                <a:gd name="T3" fmla="*/ 137 h 137"/>
                <a:gd name="T4" fmla="*/ 58 w 133"/>
                <a:gd name="T5" fmla="*/ 133 h 137"/>
                <a:gd name="T6" fmla="*/ 39 w 133"/>
                <a:gd name="T7" fmla="*/ 80 h 137"/>
                <a:gd name="T8" fmla="*/ 17 w 133"/>
                <a:gd name="T9" fmla="*/ 23 h 137"/>
                <a:gd name="T10" fmla="*/ 13 w 133"/>
                <a:gd name="T11" fmla="*/ 14 h 137"/>
                <a:gd name="T12" fmla="*/ 4 w 133"/>
                <a:gd name="T13" fmla="*/ 7 h 137"/>
                <a:gd name="T14" fmla="*/ 0 w 133"/>
                <a:gd name="T15" fmla="*/ 7 h 137"/>
                <a:gd name="T16" fmla="*/ 0 w 133"/>
                <a:gd name="T17" fmla="*/ 0 h 137"/>
                <a:gd name="T18" fmla="*/ 47 w 133"/>
                <a:gd name="T19" fmla="*/ 0 h 137"/>
                <a:gd name="T20" fmla="*/ 47 w 133"/>
                <a:gd name="T21" fmla="*/ 7 h 137"/>
                <a:gd name="T22" fmla="*/ 39 w 133"/>
                <a:gd name="T23" fmla="*/ 8 h 137"/>
                <a:gd name="T24" fmla="*/ 34 w 133"/>
                <a:gd name="T25" fmla="*/ 15 h 137"/>
                <a:gd name="T26" fmla="*/ 35 w 133"/>
                <a:gd name="T27" fmla="*/ 20 h 137"/>
                <a:gd name="T28" fmla="*/ 68 w 133"/>
                <a:gd name="T29" fmla="*/ 112 h 137"/>
                <a:gd name="T30" fmla="*/ 70 w 133"/>
                <a:gd name="T31" fmla="*/ 116 h 137"/>
                <a:gd name="T32" fmla="*/ 72 w 133"/>
                <a:gd name="T33" fmla="*/ 113 h 137"/>
                <a:gd name="T34" fmla="*/ 106 w 133"/>
                <a:gd name="T35" fmla="*/ 18 h 137"/>
                <a:gd name="T36" fmla="*/ 106 w 133"/>
                <a:gd name="T37" fmla="*/ 16 h 137"/>
                <a:gd name="T38" fmla="*/ 101 w 133"/>
                <a:gd name="T39" fmla="*/ 7 h 137"/>
                <a:gd name="T40" fmla="*/ 94 w 133"/>
                <a:gd name="T41" fmla="*/ 7 h 137"/>
                <a:gd name="T42" fmla="*/ 94 w 133"/>
                <a:gd name="T43" fmla="*/ 0 h 137"/>
                <a:gd name="T44" fmla="*/ 133 w 133"/>
                <a:gd name="T45" fmla="*/ 0 h 137"/>
                <a:gd name="T46" fmla="*/ 133 w 133"/>
                <a:gd name="T47" fmla="*/ 7 h 137"/>
                <a:gd name="T48" fmla="*/ 130 w 133"/>
                <a:gd name="T49" fmla="*/ 7 h 137"/>
                <a:gd name="T50" fmla="*/ 119 w 133"/>
                <a:gd name="T51" fmla="*/ 16 h 137"/>
                <a:gd name="T52" fmla="*/ 110 w 133"/>
                <a:gd name="T53" fmla="*/ 38 h 137"/>
                <a:gd name="T54" fmla="*/ 74 w 133"/>
                <a:gd name="T55" fmla="*/ 133 h 137"/>
                <a:gd name="T56" fmla="*/ 73 w 133"/>
                <a:gd name="T57"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137">
                  <a:moveTo>
                    <a:pt x="73" y="137"/>
                  </a:moveTo>
                  <a:cubicBezTo>
                    <a:pt x="69" y="137"/>
                    <a:pt x="66" y="137"/>
                    <a:pt x="64" y="137"/>
                  </a:cubicBezTo>
                  <a:cubicBezTo>
                    <a:pt x="61" y="137"/>
                    <a:pt x="59" y="136"/>
                    <a:pt x="58" y="133"/>
                  </a:cubicBezTo>
                  <a:cubicBezTo>
                    <a:pt x="52" y="115"/>
                    <a:pt x="45" y="98"/>
                    <a:pt x="39" y="80"/>
                  </a:cubicBezTo>
                  <a:cubicBezTo>
                    <a:pt x="31" y="61"/>
                    <a:pt x="24" y="42"/>
                    <a:pt x="17" y="23"/>
                  </a:cubicBezTo>
                  <a:cubicBezTo>
                    <a:pt x="16" y="20"/>
                    <a:pt x="15" y="17"/>
                    <a:pt x="13" y="14"/>
                  </a:cubicBezTo>
                  <a:cubicBezTo>
                    <a:pt x="11" y="10"/>
                    <a:pt x="8" y="8"/>
                    <a:pt x="4" y="7"/>
                  </a:cubicBezTo>
                  <a:cubicBezTo>
                    <a:pt x="3" y="7"/>
                    <a:pt x="2" y="7"/>
                    <a:pt x="0" y="7"/>
                  </a:cubicBezTo>
                  <a:cubicBezTo>
                    <a:pt x="0" y="4"/>
                    <a:pt x="0" y="2"/>
                    <a:pt x="0" y="0"/>
                  </a:cubicBezTo>
                  <a:cubicBezTo>
                    <a:pt x="16" y="0"/>
                    <a:pt x="31" y="0"/>
                    <a:pt x="47" y="0"/>
                  </a:cubicBezTo>
                  <a:cubicBezTo>
                    <a:pt x="47" y="2"/>
                    <a:pt x="47" y="4"/>
                    <a:pt x="47" y="7"/>
                  </a:cubicBezTo>
                  <a:cubicBezTo>
                    <a:pt x="44" y="7"/>
                    <a:pt x="42" y="7"/>
                    <a:pt x="39" y="8"/>
                  </a:cubicBezTo>
                  <a:cubicBezTo>
                    <a:pt x="34" y="8"/>
                    <a:pt x="33" y="10"/>
                    <a:pt x="34" y="15"/>
                  </a:cubicBezTo>
                  <a:cubicBezTo>
                    <a:pt x="34" y="17"/>
                    <a:pt x="35" y="19"/>
                    <a:pt x="35" y="20"/>
                  </a:cubicBezTo>
                  <a:cubicBezTo>
                    <a:pt x="46" y="51"/>
                    <a:pt x="57" y="81"/>
                    <a:pt x="68" y="112"/>
                  </a:cubicBezTo>
                  <a:cubicBezTo>
                    <a:pt x="69" y="113"/>
                    <a:pt x="69" y="114"/>
                    <a:pt x="70" y="116"/>
                  </a:cubicBezTo>
                  <a:cubicBezTo>
                    <a:pt x="71" y="114"/>
                    <a:pt x="71" y="113"/>
                    <a:pt x="72" y="113"/>
                  </a:cubicBezTo>
                  <a:cubicBezTo>
                    <a:pt x="83" y="81"/>
                    <a:pt x="94" y="50"/>
                    <a:pt x="106" y="18"/>
                  </a:cubicBezTo>
                  <a:cubicBezTo>
                    <a:pt x="106" y="17"/>
                    <a:pt x="106" y="17"/>
                    <a:pt x="106" y="16"/>
                  </a:cubicBezTo>
                  <a:cubicBezTo>
                    <a:pt x="107" y="10"/>
                    <a:pt x="106" y="8"/>
                    <a:pt x="101" y="7"/>
                  </a:cubicBezTo>
                  <a:cubicBezTo>
                    <a:pt x="98" y="7"/>
                    <a:pt x="96" y="7"/>
                    <a:pt x="94" y="7"/>
                  </a:cubicBezTo>
                  <a:cubicBezTo>
                    <a:pt x="94" y="4"/>
                    <a:pt x="94" y="2"/>
                    <a:pt x="94" y="0"/>
                  </a:cubicBezTo>
                  <a:cubicBezTo>
                    <a:pt x="106" y="0"/>
                    <a:pt x="119" y="0"/>
                    <a:pt x="133" y="0"/>
                  </a:cubicBezTo>
                  <a:cubicBezTo>
                    <a:pt x="133" y="2"/>
                    <a:pt x="133" y="4"/>
                    <a:pt x="133" y="7"/>
                  </a:cubicBezTo>
                  <a:cubicBezTo>
                    <a:pt x="132" y="7"/>
                    <a:pt x="131" y="7"/>
                    <a:pt x="130" y="7"/>
                  </a:cubicBezTo>
                  <a:cubicBezTo>
                    <a:pt x="124" y="8"/>
                    <a:pt x="121" y="11"/>
                    <a:pt x="119" y="16"/>
                  </a:cubicBezTo>
                  <a:cubicBezTo>
                    <a:pt x="116" y="24"/>
                    <a:pt x="113" y="31"/>
                    <a:pt x="110" y="38"/>
                  </a:cubicBezTo>
                  <a:cubicBezTo>
                    <a:pt x="98" y="70"/>
                    <a:pt x="86" y="101"/>
                    <a:pt x="74" y="133"/>
                  </a:cubicBezTo>
                  <a:cubicBezTo>
                    <a:pt x="74" y="134"/>
                    <a:pt x="73" y="135"/>
                    <a:pt x="73" y="1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3" name="Freeform 31"/>
            <p:cNvSpPr/>
            <p:nvPr/>
          </p:nvSpPr>
          <p:spPr bwMode="auto">
            <a:xfrm>
              <a:off x="9844855" y="3891177"/>
              <a:ext cx="342807" cy="384457"/>
            </a:xfrm>
            <a:custGeom>
              <a:avLst/>
              <a:gdLst>
                <a:gd name="T0" fmla="*/ 85 w 120"/>
                <a:gd name="T1" fmla="*/ 127 h 135"/>
                <a:gd name="T2" fmla="*/ 85 w 120"/>
                <a:gd name="T3" fmla="*/ 134 h 135"/>
                <a:gd name="T4" fmla="*/ 35 w 120"/>
                <a:gd name="T5" fmla="*/ 134 h 135"/>
                <a:gd name="T6" fmla="*/ 35 w 120"/>
                <a:gd name="T7" fmla="*/ 127 h 135"/>
                <a:gd name="T8" fmla="*/ 44 w 120"/>
                <a:gd name="T9" fmla="*/ 126 h 135"/>
                <a:gd name="T10" fmla="*/ 50 w 120"/>
                <a:gd name="T11" fmla="*/ 120 h 135"/>
                <a:gd name="T12" fmla="*/ 51 w 120"/>
                <a:gd name="T13" fmla="*/ 113 h 135"/>
                <a:gd name="T14" fmla="*/ 51 w 120"/>
                <a:gd name="T15" fmla="*/ 85 h 135"/>
                <a:gd name="T16" fmla="*/ 50 w 120"/>
                <a:gd name="T17" fmla="*/ 79 h 135"/>
                <a:gd name="T18" fmla="*/ 17 w 120"/>
                <a:gd name="T19" fmla="*/ 19 h 135"/>
                <a:gd name="T20" fmla="*/ 15 w 120"/>
                <a:gd name="T21" fmla="*/ 15 h 135"/>
                <a:gd name="T22" fmla="*/ 3 w 120"/>
                <a:gd name="T23" fmla="*/ 7 h 135"/>
                <a:gd name="T24" fmla="*/ 0 w 120"/>
                <a:gd name="T25" fmla="*/ 7 h 135"/>
                <a:gd name="T26" fmla="*/ 0 w 120"/>
                <a:gd name="T27" fmla="*/ 0 h 135"/>
                <a:gd name="T28" fmla="*/ 48 w 120"/>
                <a:gd name="T29" fmla="*/ 0 h 135"/>
                <a:gd name="T30" fmla="*/ 48 w 120"/>
                <a:gd name="T31" fmla="*/ 7 h 135"/>
                <a:gd name="T32" fmla="*/ 40 w 120"/>
                <a:gd name="T33" fmla="*/ 7 h 135"/>
                <a:gd name="T34" fmla="*/ 36 w 120"/>
                <a:gd name="T35" fmla="*/ 14 h 135"/>
                <a:gd name="T36" fmla="*/ 37 w 120"/>
                <a:gd name="T37" fmla="*/ 18 h 135"/>
                <a:gd name="T38" fmla="*/ 61 w 120"/>
                <a:gd name="T39" fmla="*/ 64 h 135"/>
                <a:gd name="T40" fmla="*/ 63 w 120"/>
                <a:gd name="T41" fmla="*/ 68 h 135"/>
                <a:gd name="T42" fmla="*/ 66 w 120"/>
                <a:gd name="T43" fmla="*/ 64 h 135"/>
                <a:gd name="T44" fmla="*/ 91 w 120"/>
                <a:gd name="T45" fmla="*/ 18 h 135"/>
                <a:gd name="T46" fmla="*/ 93 w 120"/>
                <a:gd name="T47" fmla="*/ 12 h 135"/>
                <a:gd name="T48" fmla="*/ 90 w 120"/>
                <a:gd name="T49" fmla="*/ 8 h 135"/>
                <a:gd name="T50" fmla="*/ 81 w 120"/>
                <a:gd name="T51" fmla="*/ 7 h 135"/>
                <a:gd name="T52" fmla="*/ 81 w 120"/>
                <a:gd name="T53" fmla="*/ 0 h 135"/>
                <a:gd name="T54" fmla="*/ 120 w 120"/>
                <a:gd name="T55" fmla="*/ 0 h 135"/>
                <a:gd name="T56" fmla="*/ 120 w 120"/>
                <a:gd name="T57" fmla="*/ 7 h 135"/>
                <a:gd name="T58" fmla="*/ 115 w 120"/>
                <a:gd name="T59" fmla="*/ 8 h 135"/>
                <a:gd name="T60" fmla="*/ 108 w 120"/>
                <a:gd name="T61" fmla="*/ 12 h 135"/>
                <a:gd name="T62" fmla="*/ 103 w 120"/>
                <a:gd name="T63" fmla="*/ 19 h 135"/>
                <a:gd name="T64" fmla="*/ 71 w 120"/>
                <a:gd name="T65" fmla="*/ 75 h 135"/>
                <a:gd name="T66" fmla="*/ 69 w 120"/>
                <a:gd name="T67" fmla="*/ 82 h 135"/>
                <a:gd name="T68" fmla="*/ 69 w 120"/>
                <a:gd name="T69" fmla="*/ 111 h 135"/>
                <a:gd name="T70" fmla="*/ 69 w 120"/>
                <a:gd name="T71" fmla="*/ 118 h 135"/>
                <a:gd name="T72" fmla="*/ 77 w 120"/>
                <a:gd name="T73" fmla="*/ 126 h 135"/>
                <a:gd name="T74" fmla="*/ 85 w 120"/>
                <a:gd name="T75" fmla="*/ 12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35">
                  <a:moveTo>
                    <a:pt x="85" y="127"/>
                  </a:moveTo>
                  <a:cubicBezTo>
                    <a:pt x="85" y="130"/>
                    <a:pt x="85" y="132"/>
                    <a:pt x="85" y="134"/>
                  </a:cubicBezTo>
                  <a:cubicBezTo>
                    <a:pt x="81" y="135"/>
                    <a:pt x="44" y="135"/>
                    <a:pt x="35" y="134"/>
                  </a:cubicBezTo>
                  <a:cubicBezTo>
                    <a:pt x="35" y="132"/>
                    <a:pt x="35" y="130"/>
                    <a:pt x="35" y="127"/>
                  </a:cubicBezTo>
                  <a:cubicBezTo>
                    <a:pt x="38" y="127"/>
                    <a:pt x="41" y="126"/>
                    <a:pt x="44" y="126"/>
                  </a:cubicBezTo>
                  <a:cubicBezTo>
                    <a:pt x="48" y="126"/>
                    <a:pt x="50" y="124"/>
                    <a:pt x="50" y="120"/>
                  </a:cubicBezTo>
                  <a:cubicBezTo>
                    <a:pt x="51" y="118"/>
                    <a:pt x="51" y="115"/>
                    <a:pt x="51" y="113"/>
                  </a:cubicBezTo>
                  <a:cubicBezTo>
                    <a:pt x="51" y="104"/>
                    <a:pt x="51" y="95"/>
                    <a:pt x="51" y="85"/>
                  </a:cubicBezTo>
                  <a:cubicBezTo>
                    <a:pt x="51" y="83"/>
                    <a:pt x="51" y="81"/>
                    <a:pt x="50" y="79"/>
                  </a:cubicBezTo>
                  <a:cubicBezTo>
                    <a:pt x="39" y="59"/>
                    <a:pt x="28" y="39"/>
                    <a:pt x="17" y="19"/>
                  </a:cubicBezTo>
                  <a:cubicBezTo>
                    <a:pt x="16" y="17"/>
                    <a:pt x="15" y="16"/>
                    <a:pt x="15" y="15"/>
                  </a:cubicBezTo>
                  <a:cubicBezTo>
                    <a:pt x="12" y="10"/>
                    <a:pt x="9" y="7"/>
                    <a:pt x="3" y="7"/>
                  </a:cubicBezTo>
                  <a:cubicBezTo>
                    <a:pt x="2" y="7"/>
                    <a:pt x="1" y="7"/>
                    <a:pt x="0" y="7"/>
                  </a:cubicBezTo>
                  <a:cubicBezTo>
                    <a:pt x="0" y="4"/>
                    <a:pt x="0" y="2"/>
                    <a:pt x="0" y="0"/>
                  </a:cubicBezTo>
                  <a:cubicBezTo>
                    <a:pt x="16" y="0"/>
                    <a:pt x="31" y="0"/>
                    <a:pt x="48" y="0"/>
                  </a:cubicBezTo>
                  <a:cubicBezTo>
                    <a:pt x="48" y="2"/>
                    <a:pt x="48" y="4"/>
                    <a:pt x="48" y="7"/>
                  </a:cubicBezTo>
                  <a:cubicBezTo>
                    <a:pt x="45" y="7"/>
                    <a:pt x="42" y="7"/>
                    <a:pt x="40" y="7"/>
                  </a:cubicBezTo>
                  <a:cubicBezTo>
                    <a:pt x="35" y="8"/>
                    <a:pt x="34" y="10"/>
                    <a:pt x="36" y="14"/>
                  </a:cubicBezTo>
                  <a:cubicBezTo>
                    <a:pt x="36" y="15"/>
                    <a:pt x="37" y="17"/>
                    <a:pt x="37" y="18"/>
                  </a:cubicBezTo>
                  <a:cubicBezTo>
                    <a:pt x="45" y="33"/>
                    <a:pt x="53" y="49"/>
                    <a:pt x="61" y="64"/>
                  </a:cubicBezTo>
                  <a:cubicBezTo>
                    <a:pt x="61" y="65"/>
                    <a:pt x="62" y="66"/>
                    <a:pt x="63" y="68"/>
                  </a:cubicBezTo>
                  <a:cubicBezTo>
                    <a:pt x="64" y="66"/>
                    <a:pt x="65" y="65"/>
                    <a:pt x="66" y="64"/>
                  </a:cubicBezTo>
                  <a:cubicBezTo>
                    <a:pt x="74" y="49"/>
                    <a:pt x="82" y="34"/>
                    <a:pt x="91" y="18"/>
                  </a:cubicBezTo>
                  <a:cubicBezTo>
                    <a:pt x="92" y="16"/>
                    <a:pt x="93" y="14"/>
                    <a:pt x="93" y="12"/>
                  </a:cubicBezTo>
                  <a:cubicBezTo>
                    <a:pt x="94" y="9"/>
                    <a:pt x="93" y="8"/>
                    <a:pt x="90" y="8"/>
                  </a:cubicBezTo>
                  <a:cubicBezTo>
                    <a:pt x="87" y="7"/>
                    <a:pt x="85" y="7"/>
                    <a:pt x="81" y="7"/>
                  </a:cubicBezTo>
                  <a:cubicBezTo>
                    <a:pt x="81" y="4"/>
                    <a:pt x="81" y="2"/>
                    <a:pt x="81" y="0"/>
                  </a:cubicBezTo>
                  <a:cubicBezTo>
                    <a:pt x="94" y="0"/>
                    <a:pt x="107" y="0"/>
                    <a:pt x="120" y="0"/>
                  </a:cubicBezTo>
                  <a:cubicBezTo>
                    <a:pt x="120" y="2"/>
                    <a:pt x="120" y="4"/>
                    <a:pt x="120" y="7"/>
                  </a:cubicBezTo>
                  <a:cubicBezTo>
                    <a:pt x="119" y="7"/>
                    <a:pt x="117" y="7"/>
                    <a:pt x="115" y="8"/>
                  </a:cubicBezTo>
                  <a:cubicBezTo>
                    <a:pt x="112" y="8"/>
                    <a:pt x="109" y="9"/>
                    <a:pt x="108" y="12"/>
                  </a:cubicBezTo>
                  <a:cubicBezTo>
                    <a:pt x="106" y="14"/>
                    <a:pt x="104" y="17"/>
                    <a:pt x="103" y="19"/>
                  </a:cubicBezTo>
                  <a:cubicBezTo>
                    <a:pt x="92" y="38"/>
                    <a:pt x="81" y="56"/>
                    <a:pt x="71" y="75"/>
                  </a:cubicBezTo>
                  <a:cubicBezTo>
                    <a:pt x="69" y="77"/>
                    <a:pt x="68" y="80"/>
                    <a:pt x="69" y="82"/>
                  </a:cubicBezTo>
                  <a:cubicBezTo>
                    <a:pt x="69" y="92"/>
                    <a:pt x="69" y="102"/>
                    <a:pt x="69" y="111"/>
                  </a:cubicBezTo>
                  <a:cubicBezTo>
                    <a:pt x="69" y="114"/>
                    <a:pt x="69" y="116"/>
                    <a:pt x="69" y="118"/>
                  </a:cubicBezTo>
                  <a:cubicBezTo>
                    <a:pt x="70" y="124"/>
                    <a:pt x="71" y="125"/>
                    <a:pt x="77" y="126"/>
                  </a:cubicBezTo>
                  <a:cubicBezTo>
                    <a:pt x="80" y="126"/>
                    <a:pt x="82" y="127"/>
                    <a:pt x="85" y="1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4" name="Freeform 32"/>
            <p:cNvSpPr/>
            <p:nvPr/>
          </p:nvSpPr>
          <p:spPr bwMode="auto">
            <a:xfrm>
              <a:off x="9514863" y="3878362"/>
              <a:ext cx="329992" cy="394068"/>
            </a:xfrm>
            <a:custGeom>
              <a:avLst/>
              <a:gdLst>
                <a:gd name="T0" fmla="*/ 108 w 116"/>
                <a:gd name="T1" fmla="*/ 42 h 139"/>
                <a:gd name="T2" fmla="*/ 102 w 116"/>
                <a:gd name="T3" fmla="*/ 29 h 139"/>
                <a:gd name="T4" fmla="*/ 72 w 116"/>
                <a:gd name="T5" fmla="*/ 14 h 139"/>
                <a:gd name="T6" fmla="*/ 67 w 116"/>
                <a:gd name="T7" fmla="*/ 18 h 139"/>
                <a:gd name="T8" fmla="*/ 66 w 116"/>
                <a:gd name="T9" fmla="*/ 24 h 139"/>
                <a:gd name="T10" fmla="*/ 66 w 116"/>
                <a:gd name="T11" fmla="*/ 115 h 139"/>
                <a:gd name="T12" fmla="*/ 67 w 116"/>
                <a:gd name="T13" fmla="*/ 123 h 139"/>
                <a:gd name="T14" fmla="*/ 75 w 116"/>
                <a:gd name="T15" fmla="*/ 131 h 139"/>
                <a:gd name="T16" fmla="*/ 83 w 116"/>
                <a:gd name="T17" fmla="*/ 132 h 139"/>
                <a:gd name="T18" fmla="*/ 83 w 116"/>
                <a:gd name="T19" fmla="*/ 139 h 139"/>
                <a:gd name="T20" fmla="*/ 33 w 116"/>
                <a:gd name="T21" fmla="*/ 139 h 139"/>
                <a:gd name="T22" fmla="*/ 33 w 116"/>
                <a:gd name="T23" fmla="*/ 132 h 139"/>
                <a:gd name="T24" fmla="*/ 41 w 116"/>
                <a:gd name="T25" fmla="*/ 131 h 139"/>
                <a:gd name="T26" fmla="*/ 49 w 116"/>
                <a:gd name="T27" fmla="*/ 123 h 139"/>
                <a:gd name="T28" fmla="*/ 49 w 116"/>
                <a:gd name="T29" fmla="*/ 118 h 139"/>
                <a:gd name="T30" fmla="*/ 49 w 116"/>
                <a:gd name="T31" fmla="*/ 22 h 139"/>
                <a:gd name="T32" fmla="*/ 41 w 116"/>
                <a:gd name="T33" fmla="*/ 14 h 139"/>
                <a:gd name="T34" fmla="*/ 32 w 116"/>
                <a:gd name="T35" fmla="*/ 15 h 139"/>
                <a:gd name="T36" fmla="*/ 18 w 116"/>
                <a:gd name="T37" fmla="*/ 23 h 139"/>
                <a:gd name="T38" fmla="*/ 11 w 116"/>
                <a:gd name="T39" fmla="*/ 36 h 139"/>
                <a:gd name="T40" fmla="*/ 8 w 116"/>
                <a:gd name="T41" fmla="*/ 42 h 139"/>
                <a:gd name="T42" fmla="*/ 0 w 116"/>
                <a:gd name="T43" fmla="*/ 39 h 139"/>
                <a:gd name="T44" fmla="*/ 13 w 116"/>
                <a:gd name="T45" fmla="*/ 0 h 139"/>
                <a:gd name="T46" fmla="*/ 19 w 116"/>
                <a:gd name="T47" fmla="*/ 0 h 139"/>
                <a:gd name="T48" fmla="*/ 21 w 116"/>
                <a:gd name="T49" fmla="*/ 4 h 139"/>
                <a:gd name="T50" fmla="*/ 95 w 116"/>
                <a:gd name="T51" fmla="*/ 4 h 139"/>
                <a:gd name="T52" fmla="*/ 97 w 116"/>
                <a:gd name="T53" fmla="*/ 0 h 139"/>
                <a:gd name="T54" fmla="*/ 103 w 116"/>
                <a:gd name="T55" fmla="*/ 0 h 139"/>
                <a:gd name="T56" fmla="*/ 116 w 116"/>
                <a:gd name="T57" fmla="*/ 39 h 139"/>
                <a:gd name="T58" fmla="*/ 108 w 116"/>
                <a:gd name="T59"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39">
                  <a:moveTo>
                    <a:pt x="108" y="42"/>
                  </a:moveTo>
                  <a:cubicBezTo>
                    <a:pt x="106" y="37"/>
                    <a:pt x="104" y="33"/>
                    <a:pt x="102" y="29"/>
                  </a:cubicBezTo>
                  <a:cubicBezTo>
                    <a:pt x="96" y="17"/>
                    <a:pt x="85" y="13"/>
                    <a:pt x="72" y="14"/>
                  </a:cubicBezTo>
                  <a:cubicBezTo>
                    <a:pt x="68" y="14"/>
                    <a:pt x="67" y="15"/>
                    <a:pt x="67" y="18"/>
                  </a:cubicBezTo>
                  <a:cubicBezTo>
                    <a:pt x="66" y="20"/>
                    <a:pt x="66" y="22"/>
                    <a:pt x="66" y="24"/>
                  </a:cubicBezTo>
                  <a:cubicBezTo>
                    <a:pt x="66" y="54"/>
                    <a:pt x="66" y="85"/>
                    <a:pt x="66" y="115"/>
                  </a:cubicBezTo>
                  <a:cubicBezTo>
                    <a:pt x="66" y="118"/>
                    <a:pt x="67" y="120"/>
                    <a:pt x="67" y="123"/>
                  </a:cubicBezTo>
                  <a:cubicBezTo>
                    <a:pt x="68" y="128"/>
                    <a:pt x="70" y="130"/>
                    <a:pt x="75" y="131"/>
                  </a:cubicBezTo>
                  <a:cubicBezTo>
                    <a:pt x="78" y="131"/>
                    <a:pt x="80" y="132"/>
                    <a:pt x="83" y="132"/>
                  </a:cubicBezTo>
                  <a:cubicBezTo>
                    <a:pt x="83" y="134"/>
                    <a:pt x="83" y="137"/>
                    <a:pt x="83" y="139"/>
                  </a:cubicBezTo>
                  <a:cubicBezTo>
                    <a:pt x="66" y="139"/>
                    <a:pt x="50" y="139"/>
                    <a:pt x="33" y="139"/>
                  </a:cubicBezTo>
                  <a:cubicBezTo>
                    <a:pt x="33" y="137"/>
                    <a:pt x="33" y="135"/>
                    <a:pt x="33" y="132"/>
                  </a:cubicBezTo>
                  <a:cubicBezTo>
                    <a:pt x="36" y="132"/>
                    <a:pt x="39" y="131"/>
                    <a:pt x="41" y="131"/>
                  </a:cubicBezTo>
                  <a:cubicBezTo>
                    <a:pt x="47" y="130"/>
                    <a:pt x="49" y="128"/>
                    <a:pt x="49" y="123"/>
                  </a:cubicBezTo>
                  <a:cubicBezTo>
                    <a:pt x="49" y="121"/>
                    <a:pt x="49" y="120"/>
                    <a:pt x="49" y="118"/>
                  </a:cubicBezTo>
                  <a:cubicBezTo>
                    <a:pt x="49" y="86"/>
                    <a:pt x="49" y="54"/>
                    <a:pt x="49" y="22"/>
                  </a:cubicBezTo>
                  <a:cubicBezTo>
                    <a:pt x="49" y="14"/>
                    <a:pt x="49" y="13"/>
                    <a:pt x="41" y="14"/>
                  </a:cubicBezTo>
                  <a:cubicBezTo>
                    <a:pt x="38" y="14"/>
                    <a:pt x="35" y="14"/>
                    <a:pt x="32" y="15"/>
                  </a:cubicBezTo>
                  <a:cubicBezTo>
                    <a:pt x="26" y="16"/>
                    <a:pt x="21" y="18"/>
                    <a:pt x="18" y="23"/>
                  </a:cubicBezTo>
                  <a:cubicBezTo>
                    <a:pt x="15" y="27"/>
                    <a:pt x="13" y="32"/>
                    <a:pt x="11" y="36"/>
                  </a:cubicBezTo>
                  <a:cubicBezTo>
                    <a:pt x="10" y="38"/>
                    <a:pt x="9" y="40"/>
                    <a:pt x="8" y="42"/>
                  </a:cubicBezTo>
                  <a:cubicBezTo>
                    <a:pt x="5" y="41"/>
                    <a:pt x="3" y="40"/>
                    <a:pt x="0" y="39"/>
                  </a:cubicBezTo>
                  <a:cubicBezTo>
                    <a:pt x="5" y="26"/>
                    <a:pt x="9" y="13"/>
                    <a:pt x="13" y="0"/>
                  </a:cubicBezTo>
                  <a:cubicBezTo>
                    <a:pt x="15" y="0"/>
                    <a:pt x="17" y="0"/>
                    <a:pt x="19" y="0"/>
                  </a:cubicBezTo>
                  <a:cubicBezTo>
                    <a:pt x="20" y="1"/>
                    <a:pt x="20" y="3"/>
                    <a:pt x="21" y="4"/>
                  </a:cubicBezTo>
                  <a:cubicBezTo>
                    <a:pt x="46" y="4"/>
                    <a:pt x="70" y="4"/>
                    <a:pt x="95" y="4"/>
                  </a:cubicBezTo>
                  <a:cubicBezTo>
                    <a:pt x="95" y="3"/>
                    <a:pt x="96" y="1"/>
                    <a:pt x="97" y="0"/>
                  </a:cubicBezTo>
                  <a:cubicBezTo>
                    <a:pt x="98" y="0"/>
                    <a:pt x="100" y="0"/>
                    <a:pt x="103" y="0"/>
                  </a:cubicBezTo>
                  <a:cubicBezTo>
                    <a:pt x="107" y="13"/>
                    <a:pt x="112" y="26"/>
                    <a:pt x="116" y="39"/>
                  </a:cubicBezTo>
                  <a:cubicBezTo>
                    <a:pt x="113" y="40"/>
                    <a:pt x="111" y="41"/>
                    <a:pt x="108" y="4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5" name="Freeform 33"/>
            <p:cNvSpPr/>
            <p:nvPr/>
          </p:nvSpPr>
          <p:spPr bwMode="auto">
            <a:xfrm>
              <a:off x="5715150" y="3891177"/>
              <a:ext cx="140967" cy="381253"/>
            </a:xfrm>
            <a:custGeom>
              <a:avLst/>
              <a:gdLst>
                <a:gd name="T0" fmla="*/ 0 w 50"/>
                <a:gd name="T1" fmla="*/ 134 h 134"/>
                <a:gd name="T2" fmla="*/ 0 w 50"/>
                <a:gd name="T3" fmla="*/ 127 h 134"/>
                <a:gd name="T4" fmla="*/ 9 w 50"/>
                <a:gd name="T5" fmla="*/ 126 h 134"/>
                <a:gd name="T6" fmla="*/ 16 w 50"/>
                <a:gd name="T7" fmla="*/ 119 h 134"/>
                <a:gd name="T8" fmla="*/ 16 w 50"/>
                <a:gd name="T9" fmla="*/ 113 h 134"/>
                <a:gd name="T10" fmla="*/ 16 w 50"/>
                <a:gd name="T11" fmla="*/ 21 h 134"/>
                <a:gd name="T12" fmla="*/ 16 w 50"/>
                <a:gd name="T13" fmla="*/ 13 h 134"/>
                <a:gd name="T14" fmla="*/ 9 w 50"/>
                <a:gd name="T15" fmla="*/ 8 h 134"/>
                <a:gd name="T16" fmla="*/ 1 w 50"/>
                <a:gd name="T17" fmla="*/ 7 h 134"/>
                <a:gd name="T18" fmla="*/ 1 w 50"/>
                <a:gd name="T19" fmla="*/ 0 h 134"/>
                <a:gd name="T20" fmla="*/ 49 w 50"/>
                <a:gd name="T21" fmla="*/ 0 h 134"/>
                <a:gd name="T22" fmla="*/ 49 w 50"/>
                <a:gd name="T23" fmla="*/ 7 h 134"/>
                <a:gd name="T24" fmla="*/ 42 w 50"/>
                <a:gd name="T25" fmla="*/ 8 h 134"/>
                <a:gd name="T26" fmla="*/ 34 w 50"/>
                <a:gd name="T27" fmla="*/ 15 h 134"/>
                <a:gd name="T28" fmla="*/ 33 w 50"/>
                <a:gd name="T29" fmla="*/ 23 h 134"/>
                <a:gd name="T30" fmla="*/ 33 w 50"/>
                <a:gd name="T31" fmla="*/ 113 h 134"/>
                <a:gd name="T32" fmla="*/ 46 w 50"/>
                <a:gd name="T33" fmla="*/ 127 h 134"/>
                <a:gd name="T34" fmla="*/ 49 w 50"/>
                <a:gd name="T35" fmla="*/ 127 h 134"/>
                <a:gd name="T36" fmla="*/ 50 w 50"/>
                <a:gd name="T37" fmla="*/ 131 h 134"/>
                <a:gd name="T38" fmla="*/ 49 w 50"/>
                <a:gd name="T39" fmla="*/ 134 h 134"/>
                <a:gd name="T40" fmla="*/ 0 w 50"/>
                <a:gd name="T4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134">
                  <a:moveTo>
                    <a:pt x="0" y="134"/>
                  </a:moveTo>
                  <a:cubicBezTo>
                    <a:pt x="0" y="132"/>
                    <a:pt x="0" y="130"/>
                    <a:pt x="0" y="127"/>
                  </a:cubicBezTo>
                  <a:cubicBezTo>
                    <a:pt x="3" y="127"/>
                    <a:pt x="6" y="127"/>
                    <a:pt x="9" y="126"/>
                  </a:cubicBezTo>
                  <a:cubicBezTo>
                    <a:pt x="13" y="125"/>
                    <a:pt x="15" y="124"/>
                    <a:pt x="16" y="119"/>
                  </a:cubicBezTo>
                  <a:cubicBezTo>
                    <a:pt x="16" y="117"/>
                    <a:pt x="16" y="115"/>
                    <a:pt x="16" y="113"/>
                  </a:cubicBezTo>
                  <a:cubicBezTo>
                    <a:pt x="16" y="82"/>
                    <a:pt x="16" y="52"/>
                    <a:pt x="16" y="21"/>
                  </a:cubicBezTo>
                  <a:cubicBezTo>
                    <a:pt x="16" y="18"/>
                    <a:pt x="16" y="16"/>
                    <a:pt x="16" y="13"/>
                  </a:cubicBezTo>
                  <a:cubicBezTo>
                    <a:pt x="15" y="10"/>
                    <a:pt x="13" y="8"/>
                    <a:pt x="9" y="8"/>
                  </a:cubicBezTo>
                  <a:cubicBezTo>
                    <a:pt x="6" y="7"/>
                    <a:pt x="4" y="7"/>
                    <a:pt x="1" y="7"/>
                  </a:cubicBezTo>
                  <a:cubicBezTo>
                    <a:pt x="1" y="4"/>
                    <a:pt x="1" y="2"/>
                    <a:pt x="1" y="0"/>
                  </a:cubicBezTo>
                  <a:cubicBezTo>
                    <a:pt x="17" y="0"/>
                    <a:pt x="33" y="0"/>
                    <a:pt x="49" y="0"/>
                  </a:cubicBezTo>
                  <a:cubicBezTo>
                    <a:pt x="49" y="2"/>
                    <a:pt x="49" y="4"/>
                    <a:pt x="49" y="7"/>
                  </a:cubicBezTo>
                  <a:cubicBezTo>
                    <a:pt x="47" y="7"/>
                    <a:pt x="44" y="7"/>
                    <a:pt x="42" y="8"/>
                  </a:cubicBezTo>
                  <a:cubicBezTo>
                    <a:pt x="38" y="8"/>
                    <a:pt x="35" y="10"/>
                    <a:pt x="34" y="15"/>
                  </a:cubicBezTo>
                  <a:cubicBezTo>
                    <a:pt x="34" y="17"/>
                    <a:pt x="33" y="20"/>
                    <a:pt x="33" y="23"/>
                  </a:cubicBezTo>
                  <a:cubicBezTo>
                    <a:pt x="33" y="53"/>
                    <a:pt x="33" y="83"/>
                    <a:pt x="33" y="113"/>
                  </a:cubicBezTo>
                  <a:cubicBezTo>
                    <a:pt x="33" y="124"/>
                    <a:pt x="36" y="126"/>
                    <a:pt x="46" y="127"/>
                  </a:cubicBezTo>
                  <a:cubicBezTo>
                    <a:pt x="47" y="127"/>
                    <a:pt x="48" y="127"/>
                    <a:pt x="49" y="127"/>
                  </a:cubicBezTo>
                  <a:cubicBezTo>
                    <a:pt x="49" y="128"/>
                    <a:pt x="50" y="129"/>
                    <a:pt x="50" y="131"/>
                  </a:cubicBezTo>
                  <a:cubicBezTo>
                    <a:pt x="50" y="132"/>
                    <a:pt x="49" y="133"/>
                    <a:pt x="49" y="134"/>
                  </a:cubicBezTo>
                  <a:cubicBezTo>
                    <a:pt x="33" y="134"/>
                    <a:pt x="17" y="134"/>
                    <a:pt x="0" y="1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6" name="Freeform 34"/>
            <p:cNvSpPr/>
            <p:nvPr/>
          </p:nvSpPr>
          <p:spPr bwMode="auto">
            <a:xfrm>
              <a:off x="9354673" y="3891177"/>
              <a:ext cx="137764" cy="384457"/>
            </a:xfrm>
            <a:custGeom>
              <a:avLst/>
              <a:gdLst>
                <a:gd name="T0" fmla="*/ 0 w 49"/>
                <a:gd name="T1" fmla="*/ 7 h 135"/>
                <a:gd name="T2" fmla="*/ 0 w 49"/>
                <a:gd name="T3" fmla="*/ 0 h 135"/>
                <a:gd name="T4" fmla="*/ 49 w 49"/>
                <a:gd name="T5" fmla="*/ 0 h 135"/>
                <a:gd name="T6" fmla="*/ 49 w 49"/>
                <a:gd name="T7" fmla="*/ 7 h 135"/>
                <a:gd name="T8" fmla="*/ 42 w 49"/>
                <a:gd name="T9" fmla="*/ 8 h 135"/>
                <a:gd name="T10" fmla="*/ 34 w 49"/>
                <a:gd name="T11" fmla="*/ 15 h 135"/>
                <a:gd name="T12" fmla="*/ 33 w 49"/>
                <a:gd name="T13" fmla="*/ 23 h 135"/>
                <a:gd name="T14" fmla="*/ 33 w 49"/>
                <a:gd name="T15" fmla="*/ 113 h 135"/>
                <a:gd name="T16" fmla="*/ 46 w 49"/>
                <a:gd name="T17" fmla="*/ 127 h 135"/>
                <a:gd name="T18" fmla="*/ 49 w 49"/>
                <a:gd name="T19" fmla="*/ 127 h 135"/>
                <a:gd name="T20" fmla="*/ 49 w 49"/>
                <a:gd name="T21" fmla="*/ 134 h 135"/>
                <a:gd name="T22" fmla="*/ 0 w 49"/>
                <a:gd name="T23" fmla="*/ 134 h 135"/>
                <a:gd name="T24" fmla="*/ 0 w 49"/>
                <a:gd name="T25" fmla="*/ 127 h 135"/>
                <a:gd name="T26" fmla="*/ 7 w 49"/>
                <a:gd name="T27" fmla="*/ 126 h 135"/>
                <a:gd name="T28" fmla="*/ 16 w 49"/>
                <a:gd name="T29" fmla="*/ 118 h 135"/>
                <a:gd name="T30" fmla="*/ 16 w 49"/>
                <a:gd name="T31" fmla="*/ 113 h 135"/>
                <a:gd name="T32" fmla="*/ 16 w 49"/>
                <a:gd name="T33" fmla="*/ 20 h 135"/>
                <a:gd name="T34" fmla="*/ 15 w 49"/>
                <a:gd name="T35" fmla="*/ 13 h 135"/>
                <a:gd name="T36" fmla="*/ 9 w 49"/>
                <a:gd name="T37" fmla="*/ 8 h 135"/>
                <a:gd name="T38" fmla="*/ 0 w 49"/>
                <a:gd name="T39" fmla="*/ 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5">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5" y="10"/>
                    <a:pt x="34" y="15"/>
                  </a:cubicBezTo>
                  <a:cubicBezTo>
                    <a:pt x="33" y="18"/>
                    <a:pt x="33" y="20"/>
                    <a:pt x="33" y="23"/>
                  </a:cubicBezTo>
                  <a:cubicBezTo>
                    <a:pt x="33" y="53"/>
                    <a:pt x="33" y="83"/>
                    <a:pt x="33" y="113"/>
                  </a:cubicBezTo>
                  <a:cubicBezTo>
                    <a:pt x="33" y="124"/>
                    <a:pt x="35" y="126"/>
                    <a:pt x="46" y="127"/>
                  </a:cubicBezTo>
                  <a:cubicBezTo>
                    <a:pt x="47" y="127"/>
                    <a:pt x="48" y="127"/>
                    <a:pt x="49" y="127"/>
                  </a:cubicBezTo>
                  <a:cubicBezTo>
                    <a:pt x="49" y="129"/>
                    <a:pt x="49" y="132"/>
                    <a:pt x="49" y="134"/>
                  </a:cubicBezTo>
                  <a:cubicBezTo>
                    <a:pt x="45" y="135"/>
                    <a:pt x="9" y="135"/>
                    <a:pt x="0" y="134"/>
                  </a:cubicBezTo>
                  <a:cubicBezTo>
                    <a:pt x="0" y="132"/>
                    <a:pt x="0" y="130"/>
                    <a:pt x="0" y="127"/>
                  </a:cubicBezTo>
                  <a:cubicBezTo>
                    <a:pt x="3" y="127"/>
                    <a:pt x="5" y="127"/>
                    <a:pt x="7" y="126"/>
                  </a:cubicBezTo>
                  <a:cubicBezTo>
                    <a:pt x="13" y="126"/>
                    <a:pt x="15" y="124"/>
                    <a:pt x="16" y="118"/>
                  </a:cubicBezTo>
                  <a:cubicBezTo>
                    <a:pt x="16" y="117"/>
                    <a:pt x="16" y="115"/>
                    <a:pt x="16" y="113"/>
                  </a:cubicBezTo>
                  <a:cubicBezTo>
                    <a:pt x="16" y="82"/>
                    <a:pt x="16" y="51"/>
                    <a:pt x="16" y="20"/>
                  </a:cubicBezTo>
                  <a:cubicBezTo>
                    <a:pt x="16" y="18"/>
                    <a:pt x="15" y="16"/>
                    <a:pt x="15" y="13"/>
                  </a:cubicBezTo>
                  <a:cubicBezTo>
                    <a:pt x="14" y="10"/>
                    <a:pt x="12" y="8"/>
                    <a:pt x="9" y="8"/>
                  </a:cubicBezTo>
                  <a:cubicBezTo>
                    <a:pt x="6"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37" name="Freeform 35"/>
            <p:cNvSpPr/>
            <p:nvPr/>
          </p:nvSpPr>
          <p:spPr bwMode="auto">
            <a:xfrm>
              <a:off x="7675879" y="3891177"/>
              <a:ext cx="137764" cy="381253"/>
            </a:xfrm>
            <a:custGeom>
              <a:avLst/>
              <a:gdLst>
                <a:gd name="T0" fmla="*/ 0 w 49"/>
                <a:gd name="T1" fmla="*/ 7 h 134"/>
                <a:gd name="T2" fmla="*/ 0 w 49"/>
                <a:gd name="T3" fmla="*/ 0 h 134"/>
                <a:gd name="T4" fmla="*/ 49 w 49"/>
                <a:gd name="T5" fmla="*/ 0 h 134"/>
                <a:gd name="T6" fmla="*/ 49 w 49"/>
                <a:gd name="T7" fmla="*/ 7 h 134"/>
                <a:gd name="T8" fmla="*/ 42 w 49"/>
                <a:gd name="T9" fmla="*/ 8 h 134"/>
                <a:gd name="T10" fmla="*/ 34 w 49"/>
                <a:gd name="T11" fmla="*/ 15 h 134"/>
                <a:gd name="T12" fmla="*/ 33 w 49"/>
                <a:gd name="T13" fmla="*/ 23 h 134"/>
                <a:gd name="T14" fmla="*/ 33 w 49"/>
                <a:gd name="T15" fmla="*/ 112 h 134"/>
                <a:gd name="T16" fmla="*/ 34 w 49"/>
                <a:gd name="T17" fmla="*/ 120 h 134"/>
                <a:gd name="T18" fmla="*/ 40 w 49"/>
                <a:gd name="T19" fmla="*/ 126 h 134"/>
                <a:gd name="T20" fmla="*/ 49 w 49"/>
                <a:gd name="T21" fmla="*/ 127 h 134"/>
                <a:gd name="T22" fmla="*/ 49 w 49"/>
                <a:gd name="T23" fmla="*/ 134 h 134"/>
                <a:gd name="T24" fmla="*/ 0 w 49"/>
                <a:gd name="T25" fmla="*/ 134 h 134"/>
                <a:gd name="T26" fmla="*/ 0 w 49"/>
                <a:gd name="T27" fmla="*/ 127 h 134"/>
                <a:gd name="T28" fmla="*/ 8 w 49"/>
                <a:gd name="T29" fmla="*/ 126 h 134"/>
                <a:gd name="T30" fmla="*/ 15 w 49"/>
                <a:gd name="T31" fmla="*/ 119 h 134"/>
                <a:gd name="T32" fmla="*/ 16 w 49"/>
                <a:gd name="T33" fmla="*/ 110 h 134"/>
                <a:gd name="T34" fmla="*/ 16 w 49"/>
                <a:gd name="T35" fmla="*/ 25 h 134"/>
                <a:gd name="T36" fmla="*/ 15 w 49"/>
                <a:gd name="T37" fmla="*/ 15 h 134"/>
                <a:gd name="T38" fmla="*/ 8 w 49"/>
                <a:gd name="T39" fmla="*/ 8 h 134"/>
                <a:gd name="T40" fmla="*/ 0 w 49"/>
                <a:gd name="T41" fmla="*/ 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34">
                  <a:moveTo>
                    <a:pt x="0" y="7"/>
                  </a:moveTo>
                  <a:cubicBezTo>
                    <a:pt x="0" y="4"/>
                    <a:pt x="0" y="2"/>
                    <a:pt x="0" y="0"/>
                  </a:cubicBezTo>
                  <a:cubicBezTo>
                    <a:pt x="16" y="0"/>
                    <a:pt x="32" y="0"/>
                    <a:pt x="49" y="0"/>
                  </a:cubicBezTo>
                  <a:cubicBezTo>
                    <a:pt x="49" y="2"/>
                    <a:pt x="49" y="4"/>
                    <a:pt x="49" y="7"/>
                  </a:cubicBezTo>
                  <a:cubicBezTo>
                    <a:pt x="46" y="7"/>
                    <a:pt x="44" y="7"/>
                    <a:pt x="42" y="8"/>
                  </a:cubicBezTo>
                  <a:cubicBezTo>
                    <a:pt x="37" y="8"/>
                    <a:pt x="34" y="10"/>
                    <a:pt x="34" y="15"/>
                  </a:cubicBezTo>
                  <a:cubicBezTo>
                    <a:pt x="33" y="18"/>
                    <a:pt x="33" y="21"/>
                    <a:pt x="33" y="23"/>
                  </a:cubicBezTo>
                  <a:cubicBezTo>
                    <a:pt x="33" y="53"/>
                    <a:pt x="33" y="83"/>
                    <a:pt x="33" y="112"/>
                  </a:cubicBezTo>
                  <a:cubicBezTo>
                    <a:pt x="33" y="115"/>
                    <a:pt x="33" y="118"/>
                    <a:pt x="34" y="120"/>
                  </a:cubicBezTo>
                  <a:cubicBezTo>
                    <a:pt x="34" y="124"/>
                    <a:pt x="36" y="126"/>
                    <a:pt x="40" y="126"/>
                  </a:cubicBezTo>
                  <a:cubicBezTo>
                    <a:pt x="43" y="126"/>
                    <a:pt x="45" y="127"/>
                    <a:pt x="49" y="127"/>
                  </a:cubicBezTo>
                  <a:cubicBezTo>
                    <a:pt x="49" y="129"/>
                    <a:pt x="49" y="132"/>
                    <a:pt x="49" y="134"/>
                  </a:cubicBezTo>
                  <a:cubicBezTo>
                    <a:pt x="33" y="134"/>
                    <a:pt x="16" y="134"/>
                    <a:pt x="0" y="134"/>
                  </a:cubicBezTo>
                  <a:cubicBezTo>
                    <a:pt x="0" y="132"/>
                    <a:pt x="0" y="130"/>
                    <a:pt x="0" y="127"/>
                  </a:cubicBezTo>
                  <a:cubicBezTo>
                    <a:pt x="3" y="127"/>
                    <a:pt x="6" y="127"/>
                    <a:pt x="8" y="126"/>
                  </a:cubicBezTo>
                  <a:cubicBezTo>
                    <a:pt x="13" y="125"/>
                    <a:pt x="15" y="123"/>
                    <a:pt x="15" y="119"/>
                  </a:cubicBezTo>
                  <a:cubicBezTo>
                    <a:pt x="16" y="116"/>
                    <a:pt x="16" y="113"/>
                    <a:pt x="16" y="110"/>
                  </a:cubicBezTo>
                  <a:cubicBezTo>
                    <a:pt x="16" y="81"/>
                    <a:pt x="16" y="53"/>
                    <a:pt x="16" y="25"/>
                  </a:cubicBezTo>
                  <a:cubicBezTo>
                    <a:pt x="16" y="21"/>
                    <a:pt x="16" y="18"/>
                    <a:pt x="15" y="15"/>
                  </a:cubicBezTo>
                  <a:cubicBezTo>
                    <a:pt x="15" y="10"/>
                    <a:pt x="13" y="8"/>
                    <a:pt x="8" y="8"/>
                  </a:cubicBezTo>
                  <a:cubicBezTo>
                    <a:pt x="5" y="7"/>
                    <a:pt x="3" y="7"/>
                    <a:pt x="0"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38" name="组合 137"/>
          <p:cNvGrpSpPr/>
          <p:nvPr userDrawn="1"/>
        </p:nvGrpSpPr>
        <p:grpSpPr>
          <a:xfrm>
            <a:off x="1651541" y="660313"/>
            <a:ext cx="1483481" cy="423973"/>
            <a:chOff x="4606634" y="2048989"/>
            <a:chExt cx="5593843" cy="1598699"/>
          </a:xfrm>
          <a:solidFill>
            <a:schemeClr val="accent1">
              <a:alpha val="80000"/>
            </a:schemeClr>
          </a:solidFill>
        </p:grpSpPr>
        <p:sp>
          <p:nvSpPr>
            <p:cNvPr id="139" name="Freeform 9"/>
            <p:cNvSpPr>
              <a:spLocks noEditPoints="1"/>
            </p:cNvSpPr>
            <p:nvPr/>
          </p:nvSpPr>
          <p:spPr bwMode="auto">
            <a:xfrm>
              <a:off x="9274578" y="2071415"/>
              <a:ext cx="925899" cy="1034829"/>
            </a:xfrm>
            <a:custGeom>
              <a:avLst/>
              <a:gdLst>
                <a:gd name="T0" fmla="*/ 324 w 325"/>
                <a:gd name="T1" fmla="*/ 106 h 363"/>
                <a:gd name="T2" fmla="*/ 283 w 325"/>
                <a:gd name="T3" fmla="*/ 179 h 363"/>
                <a:gd name="T4" fmla="*/ 247 w 325"/>
                <a:gd name="T5" fmla="*/ 214 h 363"/>
                <a:gd name="T6" fmla="*/ 241 w 325"/>
                <a:gd name="T7" fmla="*/ 228 h 363"/>
                <a:gd name="T8" fmla="*/ 271 w 325"/>
                <a:gd name="T9" fmla="*/ 230 h 363"/>
                <a:gd name="T10" fmla="*/ 282 w 325"/>
                <a:gd name="T11" fmla="*/ 240 h 363"/>
                <a:gd name="T12" fmla="*/ 269 w 325"/>
                <a:gd name="T13" fmla="*/ 277 h 363"/>
                <a:gd name="T14" fmla="*/ 223 w 325"/>
                <a:gd name="T15" fmla="*/ 316 h 363"/>
                <a:gd name="T16" fmla="*/ 176 w 325"/>
                <a:gd name="T17" fmla="*/ 340 h 363"/>
                <a:gd name="T18" fmla="*/ 160 w 325"/>
                <a:gd name="T19" fmla="*/ 339 h 363"/>
                <a:gd name="T20" fmla="*/ 165 w 325"/>
                <a:gd name="T21" fmla="*/ 329 h 363"/>
                <a:gd name="T22" fmla="*/ 195 w 325"/>
                <a:gd name="T23" fmla="*/ 302 h 363"/>
                <a:gd name="T24" fmla="*/ 214 w 325"/>
                <a:gd name="T25" fmla="*/ 282 h 363"/>
                <a:gd name="T26" fmla="*/ 223 w 325"/>
                <a:gd name="T27" fmla="*/ 265 h 363"/>
                <a:gd name="T28" fmla="*/ 220 w 325"/>
                <a:gd name="T29" fmla="*/ 257 h 363"/>
                <a:gd name="T30" fmla="*/ 179 w 325"/>
                <a:gd name="T31" fmla="*/ 289 h 363"/>
                <a:gd name="T32" fmla="*/ 106 w 325"/>
                <a:gd name="T33" fmla="*/ 335 h 363"/>
                <a:gd name="T34" fmla="*/ 20 w 325"/>
                <a:gd name="T35" fmla="*/ 363 h 363"/>
                <a:gd name="T36" fmla="*/ 4 w 325"/>
                <a:gd name="T37" fmla="*/ 360 h 363"/>
                <a:gd name="T38" fmla="*/ 78 w 325"/>
                <a:gd name="T39" fmla="*/ 306 h 363"/>
                <a:gd name="T40" fmla="*/ 102 w 325"/>
                <a:gd name="T41" fmla="*/ 295 h 363"/>
                <a:gd name="T42" fmla="*/ 208 w 325"/>
                <a:gd name="T43" fmla="*/ 238 h 363"/>
                <a:gd name="T44" fmla="*/ 207 w 325"/>
                <a:gd name="T45" fmla="*/ 232 h 363"/>
                <a:gd name="T46" fmla="*/ 171 w 325"/>
                <a:gd name="T47" fmla="*/ 243 h 363"/>
                <a:gd name="T48" fmla="*/ 163 w 325"/>
                <a:gd name="T49" fmla="*/ 239 h 363"/>
                <a:gd name="T50" fmla="*/ 170 w 325"/>
                <a:gd name="T51" fmla="*/ 226 h 363"/>
                <a:gd name="T52" fmla="*/ 154 w 325"/>
                <a:gd name="T53" fmla="*/ 206 h 363"/>
                <a:gd name="T54" fmla="*/ 122 w 325"/>
                <a:gd name="T55" fmla="*/ 224 h 363"/>
                <a:gd name="T56" fmla="*/ 99 w 325"/>
                <a:gd name="T57" fmla="*/ 236 h 363"/>
                <a:gd name="T58" fmla="*/ 100 w 325"/>
                <a:gd name="T59" fmla="*/ 222 h 363"/>
                <a:gd name="T60" fmla="*/ 116 w 325"/>
                <a:gd name="T61" fmla="*/ 204 h 363"/>
                <a:gd name="T62" fmla="*/ 118 w 325"/>
                <a:gd name="T63" fmla="*/ 183 h 363"/>
                <a:gd name="T64" fmla="*/ 116 w 325"/>
                <a:gd name="T65" fmla="*/ 174 h 363"/>
                <a:gd name="T66" fmla="*/ 143 w 325"/>
                <a:gd name="T67" fmla="*/ 167 h 363"/>
                <a:gd name="T68" fmla="*/ 158 w 325"/>
                <a:gd name="T69" fmla="*/ 145 h 363"/>
                <a:gd name="T70" fmla="*/ 147 w 325"/>
                <a:gd name="T71" fmla="*/ 144 h 363"/>
                <a:gd name="T72" fmla="*/ 132 w 325"/>
                <a:gd name="T73" fmla="*/ 141 h 363"/>
                <a:gd name="T74" fmla="*/ 141 w 325"/>
                <a:gd name="T75" fmla="*/ 129 h 363"/>
                <a:gd name="T76" fmla="*/ 140 w 325"/>
                <a:gd name="T77" fmla="*/ 115 h 363"/>
                <a:gd name="T78" fmla="*/ 112 w 325"/>
                <a:gd name="T79" fmla="*/ 96 h 363"/>
                <a:gd name="T80" fmla="*/ 127 w 325"/>
                <a:gd name="T81" fmla="*/ 92 h 363"/>
                <a:gd name="T82" fmla="*/ 167 w 325"/>
                <a:gd name="T83" fmla="*/ 81 h 363"/>
                <a:gd name="T84" fmla="*/ 203 w 325"/>
                <a:gd name="T85" fmla="*/ 36 h 363"/>
                <a:gd name="T86" fmla="*/ 204 w 325"/>
                <a:gd name="T87" fmla="*/ 10 h 363"/>
                <a:gd name="T88" fmla="*/ 216 w 325"/>
                <a:gd name="T89" fmla="*/ 3 h 363"/>
                <a:gd name="T90" fmla="*/ 224 w 325"/>
                <a:gd name="T91" fmla="*/ 56 h 363"/>
                <a:gd name="T92" fmla="*/ 205 w 325"/>
                <a:gd name="T93" fmla="*/ 91 h 363"/>
                <a:gd name="T94" fmla="*/ 208 w 325"/>
                <a:gd name="T95" fmla="*/ 105 h 363"/>
                <a:gd name="T96" fmla="*/ 267 w 325"/>
                <a:gd name="T97" fmla="*/ 87 h 363"/>
                <a:gd name="T98" fmla="*/ 297 w 325"/>
                <a:gd name="T99" fmla="*/ 85 h 363"/>
                <a:gd name="T100" fmla="*/ 309 w 325"/>
                <a:gd name="T101" fmla="*/ 86 h 363"/>
                <a:gd name="T102" fmla="*/ 325 w 325"/>
                <a:gd name="T103" fmla="*/ 104 h 363"/>
                <a:gd name="T104" fmla="*/ 198 w 325"/>
                <a:gd name="T105" fmla="*/ 126 h 363"/>
                <a:gd name="T106" fmla="*/ 164 w 325"/>
                <a:gd name="T107" fmla="*/ 175 h 363"/>
                <a:gd name="T108" fmla="*/ 181 w 325"/>
                <a:gd name="T109" fmla="*/ 191 h 363"/>
                <a:gd name="T110" fmla="*/ 186 w 325"/>
                <a:gd name="T111" fmla="*/ 173 h 363"/>
                <a:gd name="T112" fmla="*/ 199 w 325"/>
                <a:gd name="T113" fmla="*/ 170 h 363"/>
                <a:gd name="T114" fmla="*/ 206 w 325"/>
                <a:gd name="T115" fmla="*/ 204 h 363"/>
                <a:gd name="T116" fmla="*/ 217 w 325"/>
                <a:gd name="T117" fmla="*/ 206 h 363"/>
                <a:gd name="T118" fmla="*/ 229 w 325"/>
                <a:gd name="T119" fmla="*/ 188 h 363"/>
                <a:gd name="T120" fmla="*/ 261 w 325"/>
                <a:gd name="T121" fmla="*/ 141 h 363"/>
                <a:gd name="T122" fmla="*/ 250 w 325"/>
                <a:gd name="T123" fmla="*/ 134 h 363"/>
                <a:gd name="T124" fmla="*/ 206 w 325"/>
                <a:gd name="T125" fmla="*/ 1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5" h="363">
                  <a:moveTo>
                    <a:pt x="325" y="104"/>
                  </a:moveTo>
                  <a:cubicBezTo>
                    <a:pt x="325" y="104"/>
                    <a:pt x="324" y="105"/>
                    <a:pt x="324" y="106"/>
                  </a:cubicBezTo>
                  <a:cubicBezTo>
                    <a:pt x="323" y="108"/>
                    <a:pt x="323" y="111"/>
                    <a:pt x="322" y="114"/>
                  </a:cubicBezTo>
                  <a:cubicBezTo>
                    <a:pt x="312" y="138"/>
                    <a:pt x="300" y="160"/>
                    <a:pt x="283" y="179"/>
                  </a:cubicBezTo>
                  <a:cubicBezTo>
                    <a:pt x="275" y="188"/>
                    <a:pt x="267" y="197"/>
                    <a:pt x="259" y="205"/>
                  </a:cubicBezTo>
                  <a:cubicBezTo>
                    <a:pt x="255" y="209"/>
                    <a:pt x="251" y="211"/>
                    <a:pt x="247" y="214"/>
                  </a:cubicBezTo>
                  <a:cubicBezTo>
                    <a:pt x="244" y="217"/>
                    <a:pt x="241" y="219"/>
                    <a:pt x="239" y="223"/>
                  </a:cubicBezTo>
                  <a:cubicBezTo>
                    <a:pt x="237" y="226"/>
                    <a:pt x="238" y="227"/>
                    <a:pt x="241" y="228"/>
                  </a:cubicBezTo>
                  <a:cubicBezTo>
                    <a:pt x="243" y="228"/>
                    <a:pt x="245" y="228"/>
                    <a:pt x="246" y="228"/>
                  </a:cubicBezTo>
                  <a:cubicBezTo>
                    <a:pt x="255" y="229"/>
                    <a:pt x="263" y="230"/>
                    <a:pt x="271" y="230"/>
                  </a:cubicBezTo>
                  <a:cubicBezTo>
                    <a:pt x="272" y="230"/>
                    <a:pt x="274" y="231"/>
                    <a:pt x="275" y="231"/>
                  </a:cubicBezTo>
                  <a:cubicBezTo>
                    <a:pt x="280" y="233"/>
                    <a:pt x="282" y="235"/>
                    <a:pt x="282" y="240"/>
                  </a:cubicBezTo>
                  <a:cubicBezTo>
                    <a:pt x="283" y="247"/>
                    <a:pt x="282" y="253"/>
                    <a:pt x="279" y="259"/>
                  </a:cubicBezTo>
                  <a:cubicBezTo>
                    <a:pt x="277" y="265"/>
                    <a:pt x="273" y="271"/>
                    <a:pt x="269" y="277"/>
                  </a:cubicBezTo>
                  <a:cubicBezTo>
                    <a:pt x="260" y="289"/>
                    <a:pt x="248" y="298"/>
                    <a:pt x="237" y="307"/>
                  </a:cubicBezTo>
                  <a:cubicBezTo>
                    <a:pt x="233" y="311"/>
                    <a:pt x="228" y="314"/>
                    <a:pt x="223" y="316"/>
                  </a:cubicBezTo>
                  <a:cubicBezTo>
                    <a:pt x="213" y="321"/>
                    <a:pt x="203" y="327"/>
                    <a:pt x="193" y="332"/>
                  </a:cubicBezTo>
                  <a:cubicBezTo>
                    <a:pt x="187" y="334"/>
                    <a:pt x="182" y="337"/>
                    <a:pt x="176" y="340"/>
                  </a:cubicBezTo>
                  <a:cubicBezTo>
                    <a:pt x="173" y="341"/>
                    <a:pt x="169" y="341"/>
                    <a:pt x="166" y="342"/>
                  </a:cubicBezTo>
                  <a:cubicBezTo>
                    <a:pt x="164" y="342"/>
                    <a:pt x="161" y="341"/>
                    <a:pt x="160" y="339"/>
                  </a:cubicBezTo>
                  <a:cubicBezTo>
                    <a:pt x="159" y="337"/>
                    <a:pt x="160" y="335"/>
                    <a:pt x="162" y="333"/>
                  </a:cubicBezTo>
                  <a:cubicBezTo>
                    <a:pt x="163" y="332"/>
                    <a:pt x="164" y="330"/>
                    <a:pt x="165" y="329"/>
                  </a:cubicBezTo>
                  <a:cubicBezTo>
                    <a:pt x="173" y="323"/>
                    <a:pt x="181" y="316"/>
                    <a:pt x="189" y="310"/>
                  </a:cubicBezTo>
                  <a:cubicBezTo>
                    <a:pt x="192" y="307"/>
                    <a:pt x="194" y="305"/>
                    <a:pt x="195" y="302"/>
                  </a:cubicBezTo>
                  <a:cubicBezTo>
                    <a:pt x="196" y="300"/>
                    <a:pt x="198" y="297"/>
                    <a:pt x="200" y="295"/>
                  </a:cubicBezTo>
                  <a:cubicBezTo>
                    <a:pt x="205" y="291"/>
                    <a:pt x="210" y="287"/>
                    <a:pt x="214" y="282"/>
                  </a:cubicBezTo>
                  <a:cubicBezTo>
                    <a:pt x="217" y="280"/>
                    <a:pt x="218" y="278"/>
                    <a:pt x="219" y="275"/>
                  </a:cubicBezTo>
                  <a:cubicBezTo>
                    <a:pt x="219" y="271"/>
                    <a:pt x="221" y="268"/>
                    <a:pt x="223" y="265"/>
                  </a:cubicBezTo>
                  <a:cubicBezTo>
                    <a:pt x="225" y="263"/>
                    <a:pt x="227" y="261"/>
                    <a:pt x="229" y="259"/>
                  </a:cubicBezTo>
                  <a:cubicBezTo>
                    <a:pt x="227" y="256"/>
                    <a:pt x="224" y="256"/>
                    <a:pt x="220" y="257"/>
                  </a:cubicBezTo>
                  <a:cubicBezTo>
                    <a:pt x="212" y="260"/>
                    <a:pt x="205" y="264"/>
                    <a:pt x="199" y="270"/>
                  </a:cubicBezTo>
                  <a:cubicBezTo>
                    <a:pt x="192" y="276"/>
                    <a:pt x="186" y="282"/>
                    <a:pt x="179" y="289"/>
                  </a:cubicBezTo>
                  <a:cubicBezTo>
                    <a:pt x="169" y="299"/>
                    <a:pt x="157" y="307"/>
                    <a:pt x="144" y="314"/>
                  </a:cubicBezTo>
                  <a:cubicBezTo>
                    <a:pt x="131" y="320"/>
                    <a:pt x="119" y="328"/>
                    <a:pt x="106" y="335"/>
                  </a:cubicBezTo>
                  <a:cubicBezTo>
                    <a:pt x="89" y="344"/>
                    <a:pt x="72" y="352"/>
                    <a:pt x="53" y="357"/>
                  </a:cubicBezTo>
                  <a:cubicBezTo>
                    <a:pt x="43" y="361"/>
                    <a:pt x="32" y="363"/>
                    <a:pt x="20" y="363"/>
                  </a:cubicBezTo>
                  <a:cubicBezTo>
                    <a:pt x="16" y="362"/>
                    <a:pt x="12" y="361"/>
                    <a:pt x="7" y="361"/>
                  </a:cubicBezTo>
                  <a:cubicBezTo>
                    <a:pt x="6" y="361"/>
                    <a:pt x="5" y="360"/>
                    <a:pt x="4" y="360"/>
                  </a:cubicBezTo>
                  <a:cubicBezTo>
                    <a:pt x="0" y="358"/>
                    <a:pt x="0" y="355"/>
                    <a:pt x="4" y="352"/>
                  </a:cubicBezTo>
                  <a:cubicBezTo>
                    <a:pt x="28" y="337"/>
                    <a:pt x="53" y="321"/>
                    <a:pt x="78" y="306"/>
                  </a:cubicBezTo>
                  <a:cubicBezTo>
                    <a:pt x="84" y="302"/>
                    <a:pt x="91" y="298"/>
                    <a:pt x="98" y="297"/>
                  </a:cubicBezTo>
                  <a:cubicBezTo>
                    <a:pt x="100" y="296"/>
                    <a:pt x="101" y="295"/>
                    <a:pt x="102" y="295"/>
                  </a:cubicBezTo>
                  <a:cubicBezTo>
                    <a:pt x="135" y="275"/>
                    <a:pt x="169" y="257"/>
                    <a:pt x="204" y="241"/>
                  </a:cubicBezTo>
                  <a:cubicBezTo>
                    <a:pt x="205" y="240"/>
                    <a:pt x="207" y="239"/>
                    <a:pt x="208" y="238"/>
                  </a:cubicBezTo>
                  <a:cubicBezTo>
                    <a:pt x="209" y="237"/>
                    <a:pt x="210" y="235"/>
                    <a:pt x="210" y="234"/>
                  </a:cubicBezTo>
                  <a:cubicBezTo>
                    <a:pt x="210" y="233"/>
                    <a:pt x="208" y="232"/>
                    <a:pt x="207" y="232"/>
                  </a:cubicBezTo>
                  <a:cubicBezTo>
                    <a:pt x="201" y="231"/>
                    <a:pt x="196" y="233"/>
                    <a:pt x="190" y="235"/>
                  </a:cubicBezTo>
                  <a:cubicBezTo>
                    <a:pt x="184" y="238"/>
                    <a:pt x="178" y="240"/>
                    <a:pt x="171" y="243"/>
                  </a:cubicBezTo>
                  <a:cubicBezTo>
                    <a:pt x="170" y="243"/>
                    <a:pt x="169" y="244"/>
                    <a:pt x="168" y="244"/>
                  </a:cubicBezTo>
                  <a:cubicBezTo>
                    <a:pt x="164" y="244"/>
                    <a:pt x="163" y="244"/>
                    <a:pt x="163" y="239"/>
                  </a:cubicBezTo>
                  <a:cubicBezTo>
                    <a:pt x="163" y="236"/>
                    <a:pt x="164" y="233"/>
                    <a:pt x="166" y="231"/>
                  </a:cubicBezTo>
                  <a:cubicBezTo>
                    <a:pt x="167" y="229"/>
                    <a:pt x="169" y="228"/>
                    <a:pt x="170" y="226"/>
                  </a:cubicBezTo>
                  <a:cubicBezTo>
                    <a:pt x="172" y="222"/>
                    <a:pt x="172" y="218"/>
                    <a:pt x="168" y="215"/>
                  </a:cubicBezTo>
                  <a:cubicBezTo>
                    <a:pt x="164" y="212"/>
                    <a:pt x="159" y="209"/>
                    <a:pt x="154" y="206"/>
                  </a:cubicBezTo>
                  <a:cubicBezTo>
                    <a:pt x="148" y="203"/>
                    <a:pt x="143" y="205"/>
                    <a:pt x="138" y="210"/>
                  </a:cubicBezTo>
                  <a:cubicBezTo>
                    <a:pt x="133" y="215"/>
                    <a:pt x="128" y="219"/>
                    <a:pt x="122" y="224"/>
                  </a:cubicBezTo>
                  <a:cubicBezTo>
                    <a:pt x="118" y="228"/>
                    <a:pt x="112" y="231"/>
                    <a:pt x="107" y="235"/>
                  </a:cubicBezTo>
                  <a:cubicBezTo>
                    <a:pt x="105" y="236"/>
                    <a:pt x="102" y="238"/>
                    <a:pt x="99" y="236"/>
                  </a:cubicBezTo>
                  <a:cubicBezTo>
                    <a:pt x="97" y="234"/>
                    <a:pt x="97" y="231"/>
                    <a:pt x="98" y="229"/>
                  </a:cubicBezTo>
                  <a:cubicBezTo>
                    <a:pt x="98" y="226"/>
                    <a:pt x="99" y="224"/>
                    <a:pt x="100" y="222"/>
                  </a:cubicBezTo>
                  <a:cubicBezTo>
                    <a:pt x="102" y="219"/>
                    <a:pt x="105" y="217"/>
                    <a:pt x="107" y="214"/>
                  </a:cubicBezTo>
                  <a:cubicBezTo>
                    <a:pt x="110" y="211"/>
                    <a:pt x="113" y="208"/>
                    <a:pt x="116" y="204"/>
                  </a:cubicBezTo>
                  <a:cubicBezTo>
                    <a:pt x="118" y="202"/>
                    <a:pt x="119" y="198"/>
                    <a:pt x="120" y="195"/>
                  </a:cubicBezTo>
                  <a:cubicBezTo>
                    <a:pt x="122" y="191"/>
                    <a:pt x="122" y="187"/>
                    <a:pt x="118" y="183"/>
                  </a:cubicBezTo>
                  <a:cubicBezTo>
                    <a:pt x="116" y="182"/>
                    <a:pt x="115" y="181"/>
                    <a:pt x="115" y="179"/>
                  </a:cubicBezTo>
                  <a:cubicBezTo>
                    <a:pt x="113" y="177"/>
                    <a:pt x="113" y="175"/>
                    <a:pt x="116" y="174"/>
                  </a:cubicBezTo>
                  <a:cubicBezTo>
                    <a:pt x="123" y="173"/>
                    <a:pt x="130" y="171"/>
                    <a:pt x="137" y="170"/>
                  </a:cubicBezTo>
                  <a:cubicBezTo>
                    <a:pt x="140" y="170"/>
                    <a:pt x="141" y="169"/>
                    <a:pt x="143" y="167"/>
                  </a:cubicBezTo>
                  <a:cubicBezTo>
                    <a:pt x="146" y="163"/>
                    <a:pt x="150" y="159"/>
                    <a:pt x="153" y="155"/>
                  </a:cubicBezTo>
                  <a:cubicBezTo>
                    <a:pt x="155" y="152"/>
                    <a:pt x="157" y="149"/>
                    <a:pt x="158" y="145"/>
                  </a:cubicBezTo>
                  <a:cubicBezTo>
                    <a:pt x="159" y="141"/>
                    <a:pt x="157" y="140"/>
                    <a:pt x="154" y="141"/>
                  </a:cubicBezTo>
                  <a:cubicBezTo>
                    <a:pt x="151" y="141"/>
                    <a:pt x="149" y="142"/>
                    <a:pt x="147" y="144"/>
                  </a:cubicBezTo>
                  <a:cubicBezTo>
                    <a:pt x="144" y="146"/>
                    <a:pt x="140" y="146"/>
                    <a:pt x="137" y="145"/>
                  </a:cubicBezTo>
                  <a:cubicBezTo>
                    <a:pt x="134" y="145"/>
                    <a:pt x="133" y="144"/>
                    <a:pt x="132" y="141"/>
                  </a:cubicBezTo>
                  <a:cubicBezTo>
                    <a:pt x="132" y="139"/>
                    <a:pt x="132" y="137"/>
                    <a:pt x="134" y="135"/>
                  </a:cubicBezTo>
                  <a:cubicBezTo>
                    <a:pt x="137" y="133"/>
                    <a:pt x="139" y="131"/>
                    <a:pt x="141" y="129"/>
                  </a:cubicBezTo>
                  <a:cubicBezTo>
                    <a:pt x="143" y="126"/>
                    <a:pt x="144" y="123"/>
                    <a:pt x="144" y="119"/>
                  </a:cubicBezTo>
                  <a:cubicBezTo>
                    <a:pt x="144" y="116"/>
                    <a:pt x="143" y="115"/>
                    <a:pt x="140" y="115"/>
                  </a:cubicBezTo>
                  <a:cubicBezTo>
                    <a:pt x="136" y="115"/>
                    <a:pt x="132" y="115"/>
                    <a:pt x="129" y="114"/>
                  </a:cubicBezTo>
                  <a:cubicBezTo>
                    <a:pt x="119" y="112"/>
                    <a:pt x="114" y="106"/>
                    <a:pt x="112" y="96"/>
                  </a:cubicBezTo>
                  <a:cubicBezTo>
                    <a:pt x="112" y="91"/>
                    <a:pt x="113" y="90"/>
                    <a:pt x="118" y="91"/>
                  </a:cubicBezTo>
                  <a:cubicBezTo>
                    <a:pt x="121" y="91"/>
                    <a:pt x="124" y="91"/>
                    <a:pt x="127" y="92"/>
                  </a:cubicBezTo>
                  <a:cubicBezTo>
                    <a:pt x="137" y="93"/>
                    <a:pt x="146" y="92"/>
                    <a:pt x="155" y="86"/>
                  </a:cubicBezTo>
                  <a:cubicBezTo>
                    <a:pt x="158" y="83"/>
                    <a:pt x="163" y="82"/>
                    <a:pt x="167" y="81"/>
                  </a:cubicBezTo>
                  <a:cubicBezTo>
                    <a:pt x="174" y="79"/>
                    <a:pt x="180" y="76"/>
                    <a:pt x="184" y="70"/>
                  </a:cubicBezTo>
                  <a:cubicBezTo>
                    <a:pt x="193" y="60"/>
                    <a:pt x="200" y="49"/>
                    <a:pt x="203" y="36"/>
                  </a:cubicBezTo>
                  <a:cubicBezTo>
                    <a:pt x="204" y="30"/>
                    <a:pt x="205" y="23"/>
                    <a:pt x="205" y="17"/>
                  </a:cubicBezTo>
                  <a:cubicBezTo>
                    <a:pt x="204" y="15"/>
                    <a:pt x="204" y="13"/>
                    <a:pt x="204" y="10"/>
                  </a:cubicBezTo>
                  <a:cubicBezTo>
                    <a:pt x="204" y="7"/>
                    <a:pt x="204" y="4"/>
                    <a:pt x="207" y="2"/>
                  </a:cubicBezTo>
                  <a:cubicBezTo>
                    <a:pt x="211" y="0"/>
                    <a:pt x="213" y="2"/>
                    <a:pt x="216" y="3"/>
                  </a:cubicBezTo>
                  <a:cubicBezTo>
                    <a:pt x="230" y="11"/>
                    <a:pt x="236" y="28"/>
                    <a:pt x="230" y="43"/>
                  </a:cubicBezTo>
                  <a:cubicBezTo>
                    <a:pt x="229" y="48"/>
                    <a:pt x="226" y="52"/>
                    <a:pt x="224" y="56"/>
                  </a:cubicBezTo>
                  <a:cubicBezTo>
                    <a:pt x="219" y="64"/>
                    <a:pt x="214" y="72"/>
                    <a:pt x="209" y="80"/>
                  </a:cubicBezTo>
                  <a:cubicBezTo>
                    <a:pt x="207" y="83"/>
                    <a:pt x="206" y="87"/>
                    <a:pt x="205" y="91"/>
                  </a:cubicBezTo>
                  <a:cubicBezTo>
                    <a:pt x="204" y="93"/>
                    <a:pt x="203" y="95"/>
                    <a:pt x="203" y="98"/>
                  </a:cubicBezTo>
                  <a:cubicBezTo>
                    <a:pt x="203" y="102"/>
                    <a:pt x="205" y="104"/>
                    <a:pt x="208" y="105"/>
                  </a:cubicBezTo>
                  <a:cubicBezTo>
                    <a:pt x="213" y="106"/>
                    <a:pt x="217" y="105"/>
                    <a:pt x="221" y="104"/>
                  </a:cubicBezTo>
                  <a:cubicBezTo>
                    <a:pt x="236" y="97"/>
                    <a:pt x="251" y="91"/>
                    <a:pt x="267" y="87"/>
                  </a:cubicBezTo>
                  <a:cubicBezTo>
                    <a:pt x="274" y="85"/>
                    <a:pt x="280" y="84"/>
                    <a:pt x="287" y="82"/>
                  </a:cubicBezTo>
                  <a:cubicBezTo>
                    <a:pt x="290" y="82"/>
                    <a:pt x="294" y="82"/>
                    <a:pt x="297" y="85"/>
                  </a:cubicBezTo>
                  <a:cubicBezTo>
                    <a:pt x="299" y="86"/>
                    <a:pt x="301" y="86"/>
                    <a:pt x="304" y="86"/>
                  </a:cubicBezTo>
                  <a:cubicBezTo>
                    <a:pt x="305" y="87"/>
                    <a:pt x="307" y="86"/>
                    <a:pt x="309" y="86"/>
                  </a:cubicBezTo>
                  <a:cubicBezTo>
                    <a:pt x="317" y="86"/>
                    <a:pt x="323" y="89"/>
                    <a:pt x="325" y="97"/>
                  </a:cubicBezTo>
                  <a:cubicBezTo>
                    <a:pt x="325" y="99"/>
                    <a:pt x="325" y="101"/>
                    <a:pt x="325" y="104"/>
                  </a:cubicBezTo>
                  <a:close/>
                  <a:moveTo>
                    <a:pt x="206" y="122"/>
                  </a:moveTo>
                  <a:cubicBezTo>
                    <a:pt x="203" y="122"/>
                    <a:pt x="200" y="123"/>
                    <a:pt x="198" y="126"/>
                  </a:cubicBezTo>
                  <a:cubicBezTo>
                    <a:pt x="189" y="138"/>
                    <a:pt x="179" y="150"/>
                    <a:pt x="169" y="162"/>
                  </a:cubicBezTo>
                  <a:cubicBezTo>
                    <a:pt x="166" y="166"/>
                    <a:pt x="164" y="170"/>
                    <a:pt x="164" y="175"/>
                  </a:cubicBezTo>
                  <a:cubicBezTo>
                    <a:pt x="162" y="184"/>
                    <a:pt x="165" y="188"/>
                    <a:pt x="173" y="193"/>
                  </a:cubicBezTo>
                  <a:cubicBezTo>
                    <a:pt x="176" y="195"/>
                    <a:pt x="179" y="194"/>
                    <a:pt x="181" y="191"/>
                  </a:cubicBezTo>
                  <a:cubicBezTo>
                    <a:pt x="183" y="188"/>
                    <a:pt x="183" y="186"/>
                    <a:pt x="184" y="183"/>
                  </a:cubicBezTo>
                  <a:cubicBezTo>
                    <a:pt x="185" y="180"/>
                    <a:pt x="185" y="176"/>
                    <a:pt x="186" y="173"/>
                  </a:cubicBezTo>
                  <a:cubicBezTo>
                    <a:pt x="187" y="171"/>
                    <a:pt x="188" y="168"/>
                    <a:pt x="190" y="167"/>
                  </a:cubicBezTo>
                  <a:cubicBezTo>
                    <a:pt x="194" y="164"/>
                    <a:pt x="197" y="165"/>
                    <a:pt x="199" y="170"/>
                  </a:cubicBezTo>
                  <a:cubicBezTo>
                    <a:pt x="199" y="171"/>
                    <a:pt x="199" y="171"/>
                    <a:pt x="199" y="172"/>
                  </a:cubicBezTo>
                  <a:cubicBezTo>
                    <a:pt x="202" y="183"/>
                    <a:pt x="205" y="193"/>
                    <a:pt x="206" y="204"/>
                  </a:cubicBezTo>
                  <a:cubicBezTo>
                    <a:pt x="206" y="206"/>
                    <a:pt x="207" y="209"/>
                    <a:pt x="210" y="210"/>
                  </a:cubicBezTo>
                  <a:cubicBezTo>
                    <a:pt x="214" y="210"/>
                    <a:pt x="215" y="208"/>
                    <a:pt x="217" y="206"/>
                  </a:cubicBezTo>
                  <a:cubicBezTo>
                    <a:pt x="217" y="205"/>
                    <a:pt x="217" y="205"/>
                    <a:pt x="218" y="204"/>
                  </a:cubicBezTo>
                  <a:cubicBezTo>
                    <a:pt x="221" y="199"/>
                    <a:pt x="225" y="193"/>
                    <a:pt x="229" y="188"/>
                  </a:cubicBezTo>
                  <a:cubicBezTo>
                    <a:pt x="237" y="177"/>
                    <a:pt x="246" y="167"/>
                    <a:pt x="255" y="157"/>
                  </a:cubicBezTo>
                  <a:cubicBezTo>
                    <a:pt x="259" y="152"/>
                    <a:pt x="261" y="147"/>
                    <a:pt x="261" y="141"/>
                  </a:cubicBezTo>
                  <a:cubicBezTo>
                    <a:pt x="261" y="137"/>
                    <a:pt x="259" y="135"/>
                    <a:pt x="255" y="134"/>
                  </a:cubicBezTo>
                  <a:cubicBezTo>
                    <a:pt x="253" y="134"/>
                    <a:pt x="251" y="134"/>
                    <a:pt x="250" y="134"/>
                  </a:cubicBezTo>
                  <a:cubicBezTo>
                    <a:pt x="240" y="131"/>
                    <a:pt x="231" y="129"/>
                    <a:pt x="221" y="126"/>
                  </a:cubicBezTo>
                  <a:cubicBezTo>
                    <a:pt x="216" y="125"/>
                    <a:pt x="211" y="123"/>
                    <a:pt x="206" y="1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0" name="Freeform 10"/>
            <p:cNvSpPr/>
            <p:nvPr/>
          </p:nvSpPr>
          <p:spPr bwMode="auto">
            <a:xfrm>
              <a:off x="7550931" y="2257236"/>
              <a:ext cx="1089293" cy="1169389"/>
            </a:xfrm>
            <a:custGeom>
              <a:avLst/>
              <a:gdLst>
                <a:gd name="T0" fmla="*/ 83 w 383"/>
                <a:gd name="T1" fmla="*/ 410 h 411"/>
                <a:gd name="T2" fmla="*/ 111 w 383"/>
                <a:gd name="T3" fmla="*/ 380 h 411"/>
                <a:gd name="T4" fmla="*/ 136 w 383"/>
                <a:gd name="T5" fmla="*/ 371 h 411"/>
                <a:gd name="T6" fmla="*/ 198 w 383"/>
                <a:gd name="T7" fmla="*/ 294 h 411"/>
                <a:gd name="T8" fmla="*/ 201 w 383"/>
                <a:gd name="T9" fmla="*/ 280 h 411"/>
                <a:gd name="T10" fmla="*/ 197 w 383"/>
                <a:gd name="T11" fmla="*/ 274 h 411"/>
                <a:gd name="T12" fmla="*/ 166 w 383"/>
                <a:gd name="T13" fmla="*/ 283 h 411"/>
                <a:gd name="T14" fmla="*/ 144 w 383"/>
                <a:gd name="T15" fmla="*/ 291 h 411"/>
                <a:gd name="T16" fmla="*/ 123 w 383"/>
                <a:gd name="T17" fmla="*/ 305 h 411"/>
                <a:gd name="T18" fmla="*/ 62 w 383"/>
                <a:gd name="T19" fmla="*/ 344 h 411"/>
                <a:gd name="T20" fmla="*/ 34 w 383"/>
                <a:gd name="T21" fmla="*/ 353 h 411"/>
                <a:gd name="T22" fmla="*/ 9 w 383"/>
                <a:gd name="T23" fmla="*/ 344 h 411"/>
                <a:gd name="T24" fmla="*/ 1 w 383"/>
                <a:gd name="T25" fmla="*/ 322 h 411"/>
                <a:gd name="T26" fmla="*/ 0 w 383"/>
                <a:gd name="T27" fmla="*/ 288 h 411"/>
                <a:gd name="T28" fmla="*/ 1 w 383"/>
                <a:gd name="T29" fmla="*/ 283 h 411"/>
                <a:gd name="T30" fmla="*/ 6 w 383"/>
                <a:gd name="T31" fmla="*/ 282 h 411"/>
                <a:gd name="T32" fmla="*/ 8 w 383"/>
                <a:gd name="T33" fmla="*/ 285 h 411"/>
                <a:gd name="T34" fmla="*/ 10 w 383"/>
                <a:gd name="T35" fmla="*/ 290 h 411"/>
                <a:gd name="T36" fmla="*/ 32 w 383"/>
                <a:gd name="T37" fmla="*/ 298 h 411"/>
                <a:gd name="T38" fmla="*/ 46 w 383"/>
                <a:gd name="T39" fmla="*/ 293 h 411"/>
                <a:gd name="T40" fmla="*/ 53 w 383"/>
                <a:gd name="T41" fmla="*/ 291 h 411"/>
                <a:gd name="T42" fmla="*/ 65 w 383"/>
                <a:gd name="T43" fmla="*/ 288 h 411"/>
                <a:gd name="T44" fmla="*/ 100 w 383"/>
                <a:gd name="T45" fmla="*/ 268 h 411"/>
                <a:gd name="T46" fmla="*/ 156 w 383"/>
                <a:gd name="T47" fmla="*/ 244 h 411"/>
                <a:gd name="T48" fmla="*/ 197 w 383"/>
                <a:gd name="T49" fmla="*/ 229 h 411"/>
                <a:gd name="T50" fmla="*/ 203 w 383"/>
                <a:gd name="T51" fmla="*/ 226 h 411"/>
                <a:gd name="T52" fmla="*/ 219 w 383"/>
                <a:gd name="T53" fmla="*/ 204 h 411"/>
                <a:gd name="T54" fmla="*/ 222 w 383"/>
                <a:gd name="T55" fmla="*/ 124 h 411"/>
                <a:gd name="T56" fmla="*/ 210 w 383"/>
                <a:gd name="T57" fmla="*/ 69 h 411"/>
                <a:gd name="T58" fmla="*/ 197 w 383"/>
                <a:gd name="T59" fmla="*/ 36 h 411"/>
                <a:gd name="T60" fmla="*/ 194 w 383"/>
                <a:gd name="T61" fmla="*/ 10 h 411"/>
                <a:gd name="T62" fmla="*/ 205 w 383"/>
                <a:gd name="T63" fmla="*/ 2 h 411"/>
                <a:gd name="T64" fmla="*/ 230 w 383"/>
                <a:gd name="T65" fmla="*/ 7 h 411"/>
                <a:gd name="T66" fmla="*/ 237 w 383"/>
                <a:gd name="T67" fmla="*/ 10 h 411"/>
                <a:gd name="T68" fmla="*/ 248 w 383"/>
                <a:gd name="T69" fmla="*/ 19 h 411"/>
                <a:gd name="T70" fmla="*/ 265 w 383"/>
                <a:gd name="T71" fmla="*/ 29 h 411"/>
                <a:gd name="T72" fmla="*/ 280 w 383"/>
                <a:gd name="T73" fmla="*/ 49 h 411"/>
                <a:gd name="T74" fmla="*/ 278 w 383"/>
                <a:gd name="T75" fmla="*/ 66 h 411"/>
                <a:gd name="T76" fmla="*/ 273 w 383"/>
                <a:gd name="T77" fmla="*/ 72 h 411"/>
                <a:gd name="T78" fmla="*/ 270 w 383"/>
                <a:gd name="T79" fmla="*/ 77 h 411"/>
                <a:gd name="T80" fmla="*/ 271 w 383"/>
                <a:gd name="T81" fmla="*/ 158 h 411"/>
                <a:gd name="T82" fmla="*/ 273 w 383"/>
                <a:gd name="T83" fmla="*/ 179 h 411"/>
                <a:gd name="T84" fmla="*/ 278 w 383"/>
                <a:gd name="T85" fmla="*/ 182 h 411"/>
                <a:gd name="T86" fmla="*/ 313 w 383"/>
                <a:gd name="T87" fmla="*/ 160 h 411"/>
                <a:gd name="T88" fmla="*/ 325 w 383"/>
                <a:gd name="T89" fmla="*/ 144 h 411"/>
                <a:gd name="T90" fmla="*/ 341 w 383"/>
                <a:gd name="T91" fmla="*/ 128 h 411"/>
                <a:gd name="T92" fmla="*/ 369 w 383"/>
                <a:gd name="T93" fmla="*/ 122 h 411"/>
                <a:gd name="T94" fmla="*/ 380 w 383"/>
                <a:gd name="T95" fmla="*/ 141 h 411"/>
                <a:gd name="T96" fmla="*/ 372 w 383"/>
                <a:gd name="T97" fmla="*/ 154 h 411"/>
                <a:gd name="T98" fmla="*/ 355 w 383"/>
                <a:gd name="T99" fmla="*/ 169 h 411"/>
                <a:gd name="T100" fmla="*/ 314 w 383"/>
                <a:gd name="T101" fmla="*/ 199 h 411"/>
                <a:gd name="T102" fmla="*/ 275 w 383"/>
                <a:gd name="T103" fmla="*/ 229 h 411"/>
                <a:gd name="T104" fmla="*/ 271 w 383"/>
                <a:gd name="T105" fmla="*/ 238 h 411"/>
                <a:gd name="T106" fmla="*/ 254 w 383"/>
                <a:gd name="T107" fmla="*/ 310 h 411"/>
                <a:gd name="T108" fmla="*/ 250 w 383"/>
                <a:gd name="T109" fmla="*/ 320 h 411"/>
                <a:gd name="T110" fmla="*/ 247 w 383"/>
                <a:gd name="T111" fmla="*/ 325 h 411"/>
                <a:gd name="T112" fmla="*/ 173 w 383"/>
                <a:gd name="T113" fmla="*/ 386 h 411"/>
                <a:gd name="T114" fmla="*/ 95 w 383"/>
                <a:gd name="T115" fmla="*/ 410 h 411"/>
                <a:gd name="T116" fmla="*/ 88 w 383"/>
                <a:gd name="T117" fmla="*/ 411 h 411"/>
                <a:gd name="T118" fmla="*/ 83 w 383"/>
                <a:gd name="T1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3" h="411">
                  <a:moveTo>
                    <a:pt x="83" y="410"/>
                  </a:moveTo>
                  <a:cubicBezTo>
                    <a:pt x="89" y="396"/>
                    <a:pt x="96" y="385"/>
                    <a:pt x="111" y="380"/>
                  </a:cubicBezTo>
                  <a:cubicBezTo>
                    <a:pt x="120" y="378"/>
                    <a:pt x="128" y="375"/>
                    <a:pt x="136" y="371"/>
                  </a:cubicBezTo>
                  <a:cubicBezTo>
                    <a:pt x="168" y="355"/>
                    <a:pt x="188" y="328"/>
                    <a:pt x="198" y="294"/>
                  </a:cubicBezTo>
                  <a:cubicBezTo>
                    <a:pt x="199" y="289"/>
                    <a:pt x="200" y="284"/>
                    <a:pt x="201" y="280"/>
                  </a:cubicBezTo>
                  <a:cubicBezTo>
                    <a:pt x="202" y="275"/>
                    <a:pt x="201" y="274"/>
                    <a:pt x="197" y="274"/>
                  </a:cubicBezTo>
                  <a:cubicBezTo>
                    <a:pt x="186" y="275"/>
                    <a:pt x="176" y="278"/>
                    <a:pt x="166" y="283"/>
                  </a:cubicBezTo>
                  <a:cubicBezTo>
                    <a:pt x="159" y="286"/>
                    <a:pt x="152" y="289"/>
                    <a:pt x="144" y="291"/>
                  </a:cubicBezTo>
                  <a:cubicBezTo>
                    <a:pt x="136" y="294"/>
                    <a:pt x="130" y="300"/>
                    <a:pt x="123" y="305"/>
                  </a:cubicBezTo>
                  <a:cubicBezTo>
                    <a:pt x="105" y="321"/>
                    <a:pt x="84" y="334"/>
                    <a:pt x="62" y="344"/>
                  </a:cubicBezTo>
                  <a:cubicBezTo>
                    <a:pt x="53" y="348"/>
                    <a:pt x="43" y="351"/>
                    <a:pt x="34" y="353"/>
                  </a:cubicBezTo>
                  <a:cubicBezTo>
                    <a:pt x="24" y="356"/>
                    <a:pt x="15" y="352"/>
                    <a:pt x="9" y="344"/>
                  </a:cubicBezTo>
                  <a:cubicBezTo>
                    <a:pt x="4" y="338"/>
                    <a:pt x="1" y="330"/>
                    <a:pt x="1" y="322"/>
                  </a:cubicBezTo>
                  <a:cubicBezTo>
                    <a:pt x="1" y="310"/>
                    <a:pt x="0" y="299"/>
                    <a:pt x="0" y="288"/>
                  </a:cubicBezTo>
                  <a:cubicBezTo>
                    <a:pt x="0" y="286"/>
                    <a:pt x="0" y="284"/>
                    <a:pt x="1" y="283"/>
                  </a:cubicBezTo>
                  <a:cubicBezTo>
                    <a:pt x="1" y="280"/>
                    <a:pt x="4" y="279"/>
                    <a:pt x="6" y="282"/>
                  </a:cubicBezTo>
                  <a:cubicBezTo>
                    <a:pt x="7" y="283"/>
                    <a:pt x="7" y="284"/>
                    <a:pt x="8" y="285"/>
                  </a:cubicBezTo>
                  <a:cubicBezTo>
                    <a:pt x="9" y="286"/>
                    <a:pt x="9" y="288"/>
                    <a:pt x="10" y="290"/>
                  </a:cubicBezTo>
                  <a:cubicBezTo>
                    <a:pt x="16" y="297"/>
                    <a:pt x="23" y="301"/>
                    <a:pt x="32" y="298"/>
                  </a:cubicBezTo>
                  <a:cubicBezTo>
                    <a:pt x="37" y="297"/>
                    <a:pt x="41" y="295"/>
                    <a:pt x="46" y="293"/>
                  </a:cubicBezTo>
                  <a:cubicBezTo>
                    <a:pt x="48" y="292"/>
                    <a:pt x="51" y="291"/>
                    <a:pt x="53" y="291"/>
                  </a:cubicBezTo>
                  <a:cubicBezTo>
                    <a:pt x="58" y="292"/>
                    <a:pt x="61" y="290"/>
                    <a:pt x="65" y="288"/>
                  </a:cubicBezTo>
                  <a:cubicBezTo>
                    <a:pt x="77" y="282"/>
                    <a:pt x="89" y="275"/>
                    <a:pt x="100" y="268"/>
                  </a:cubicBezTo>
                  <a:cubicBezTo>
                    <a:pt x="118" y="258"/>
                    <a:pt x="137" y="251"/>
                    <a:pt x="156" y="244"/>
                  </a:cubicBezTo>
                  <a:cubicBezTo>
                    <a:pt x="169" y="239"/>
                    <a:pt x="183" y="234"/>
                    <a:pt x="197" y="229"/>
                  </a:cubicBezTo>
                  <a:cubicBezTo>
                    <a:pt x="199" y="228"/>
                    <a:pt x="201" y="227"/>
                    <a:pt x="203" y="226"/>
                  </a:cubicBezTo>
                  <a:cubicBezTo>
                    <a:pt x="212" y="222"/>
                    <a:pt x="218" y="215"/>
                    <a:pt x="219" y="204"/>
                  </a:cubicBezTo>
                  <a:cubicBezTo>
                    <a:pt x="221" y="178"/>
                    <a:pt x="223" y="151"/>
                    <a:pt x="222" y="124"/>
                  </a:cubicBezTo>
                  <a:cubicBezTo>
                    <a:pt x="221" y="105"/>
                    <a:pt x="218" y="87"/>
                    <a:pt x="210" y="69"/>
                  </a:cubicBezTo>
                  <a:cubicBezTo>
                    <a:pt x="205" y="58"/>
                    <a:pt x="201" y="47"/>
                    <a:pt x="197" y="36"/>
                  </a:cubicBezTo>
                  <a:cubicBezTo>
                    <a:pt x="194" y="28"/>
                    <a:pt x="193" y="19"/>
                    <a:pt x="194" y="10"/>
                  </a:cubicBezTo>
                  <a:cubicBezTo>
                    <a:pt x="194" y="4"/>
                    <a:pt x="199" y="0"/>
                    <a:pt x="205" y="2"/>
                  </a:cubicBezTo>
                  <a:cubicBezTo>
                    <a:pt x="213" y="4"/>
                    <a:pt x="222" y="5"/>
                    <a:pt x="230" y="7"/>
                  </a:cubicBezTo>
                  <a:cubicBezTo>
                    <a:pt x="233" y="7"/>
                    <a:pt x="235" y="9"/>
                    <a:pt x="237" y="10"/>
                  </a:cubicBezTo>
                  <a:cubicBezTo>
                    <a:pt x="241" y="13"/>
                    <a:pt x="244" y="16"/>
                    <a:pt x="248" y="19"/>
                  </a:cubicBezTo>
                  <a:cubicBezTo>
                    <a:pt x="253" y="23"/>
                    <a:pt x="259" y="26"/>
                    <a:pt x="265" y="29"/>
                  </a:cubicBezTo>
                  <a:cubicBezTo>
                    <a:pt x="274" y="33"/>
                    <a:pt x="279" y="40"/>
                    <a:pt x="280" y="49"/>
                  </a:cubicBezTo>
                  <a:cubicBezTo>
                    <a:pt x="280" y="55"/>
                    <a:pt x="280" y="60"/>
                    <a:pt x="278" y="66"/>
                  </a:cubicBezTo>
                  <a:cubicBezTo>
                    <a:pt x="277" y="68"/>
                    <a:pt x="275" y="70"/>
                    <a:pt x="273" y="72"/>
                  </a:cubicBezTo>
                  <a:cubicBezTo>
                    <a:pt x="271" y="74"/>
                    <a:pt x="270" y="75"/>
                    <a:pt x="270" y="77"/>
                  </a:cubicBezTo>
                  <a:cubicBezTo>
                    <a:pt x="271" y="104"/>
                    <a:pt x="271" y="131"/>
                    <a:pt x="271" y="158"/>
                  </a:cubicBezTo>
                  <a:cubicBezTo>
                    <a:pt x="272" y="165"/>
                    <a:pt x="272" y="172"/>
                    <a:pt x="273" y="179"/>
                  </a:cubicBezTo>
                  <a:cubicBezTo>
                    <a:pt x="274" y="183"/>
                    <a:pt x="275" y="184"/>
                    <a:pt x="278" y="182"/>
                  </a:cubicBezTo>
                  <a:cubicBezTo>
                    <a:pt x="291" y="176"/>
                    <a:pt x="303" y="170"/>
                    <a:pt x="313" y="160"/>
                  </a:cubicBezTo>
                  <a:cubicBezTo>
                    <a:pt x="317" y="155"/>
                    <a:pt x="321" y="150"/>
                    <a:pt x="325" y="144"/>
                  </a:cubicBezTo>
                  <a:cubicBezTo>
                    <a:pt x="330" y="138"/>
                    <a:pt x="335" y="132"/>
                    <a:pt x="341" y="128"/>
                  </a:cubicBezTo>
                  <a:cubicBezTo>
                    <a:pt x="350" y="122"/>
                    <a:pt x="359" y="120"/>
                    <a:pt x="369" y="122"/>
                  </a:cubicBezTo>
                  <a:cubicBezTo>
                    <a:pt x="379" y="124"/>
                    <a:pt x="383" y="131"/>
                    <a:pt x="380" y="141"/>
                  </a:cubicBezTo>
                  <a:cubicBezTo>
                    <a:pt x="379" y="146"/>
                    <a:pt x="376" y="151"/>
                    <a:pt x="372" y="154"/>
                  </a:cubicBezTo>
                  <a:cubicBezTo>
                    <a:pt x="367" y="160"/>
                    <a:pt x="361" y="165"/>
                    <a:pt x="355" y="169"/>
                  </a:cubicBezTo>
                  <a:cubicBezTo>
                    <a:pt x="341" y="178"/>
                    <a:pt x="328" y="189"/>
                    <a:pt x="314" y="199"/>
                  </a:cubicBezTo>
                  <a:cubicBezTo>
                    <a:pt x="301" y="209"/>
                    <a:pt x="289" y="219"/>
                    <a:pt x="275" y="229"/>
                  </a:cubicBezTo>
                  <a:cubicBezTo>
                    <a:pt x="272" y="232"/>
                    <a:pt x="271" y="234"/>
                    <a:pt x="271" y="238"/>
                  </a:cubicBezTo>
                  <a:cubicBezTo>
                    <a:pt x="267" y="263"/>
                    <a:pt x="262" y="287"/>
                    <a:pt x="254" y="310"/>
                  </a:cubicBezTo>
                  <a:cubicBezTo>
                    <a:pt x="253" y="314"/>
                    <a:pt x="251" y="317"/>
                    <a:pt x="250" y="320"/>
                  </a:cubicBezTo>
                  <a:cubicBezTo>
                    <a:pt x="249" y="322"/>
                    <a:pt x="249" y="324"/>
                    <a:pt x="247" y="325"/>
                  </a:cubicBezTo>
                  <a:cubicBezTo>
                    <a:pt x="226" y="349"/>
                    <a:pt x="202" y="371"/>
                    <a:pt x="173" y="386"/>
                  </a:cubicBezTo>
                  <a:cubicBezTo>
                    <a:pt x="149" y="400"/>
                    <a:pt x="123" y="408"/>
                    <a:pt x="95" y="410"/>
                  </a:cubicBezTo>
                  <a:cubicBezTo>
                    <a:pt x="93" y="410"/>
                    <a:pt x="90" y="411"/>
                    <a:pt x="88" y="411"/>
                  </a:cubicBezTo>
                  <a:cubicBezTo>
                    <a:pt x="87" y="411"/>
                    <a:pt x="85" y="411"/>
                    <a:pt x="83" y="4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1" name="Freeform 11"/>
            <p:cNvSpPr>
              <a:spLocks noEditPoints="1"/>
            </p:cNvSpPr>
            <p:nvPr/>
          </p:nvSpPr>
          <p:spPr bwMode="auto">
            <a:xfrm>
              <a:off x="4606634" y="2270052"/>
              <a:ext cx="551054" cy="1278318"/>
            </a:xfrm>
            <a:custGeom>
              <a:avLst/>
              <a:gdLst>
                <a:gd name="T0" fmla="*/ 127 w 193"/>
                <a:gd name="T1" fmla="*/ 371 h 449"/>
                <a:gd name="T2" fmla="*/ 63 w 193"/>
                <a:gd name="T3" fmla="*/ 417 h 449"/>
                <a:gd name="T4" fmla="*/ 47 w 193"/>
                <a:gd name="T5" fmla="*/ 433 h 449"/>
                <a:gd name="T6" fmla="*/ 7 w 193"/>
                <a:gd name="T7" fmla="*/ 434 h 449"/>
                <a:gd name="T8" fmla="*/ 1 w 193"/>
                <a:gd name="T9" fmla="*/ 383 h 449"/>
                <a:gd name="T10" fmla="*/ 33 w 193"/>
                <a:gd name="T11" fmla="*/ 331 h 449"/>
                <a:gd name="T12" fmla="*/ 49 w 193"/>
                <a:gd name="T13" fmla="*/ 286 h 449"/>
                <a:gd name="T14" fmla="*/ 50 w 193"/>
                <a:gd name="T15" fmla="*/ 233 h 449"/>
                <a:gd name="T16" fmla="*/ 38 w 193"/>
                <a:gd name="T17" fmla="*/ 207 h 449"/>
                <a:gd name="T18" fmla="*/ 54 w 193"/>
                <a:gd name="T19" fmla="*/ 201 h 449"/>
                <a:gd name="T20" fmla="*/ 75 w 193"/>
                <a:gd name="T21" fmla="*/ 209 h 449"/>
                <a:gd name="T22" fmla="*/ 107 w 193"/>
                <a:gd name="T23" fmla="*/ 223 h 449"/>
                <a:gd name="T24" fmla="*/ 126 w 193"/>
                <a:gd name="T25" fmla="*/ 233 h 449"/>
                <a:gd name="T26" fmla="*/ 133 w 193"/>
                <a:gd name="T27" fmla="*/ 231 h 449"/>
                <a:gd name="T28" fmla="*/ 135 w 193"/>
                <a:gd name="T29" fmla="*/ 200 h 449"/>
                <a:gd name="T30" fmla="*/ 133 w 193"/>
                <a:gd name="T31" fmla="*/ 99 h 449"/>
                <a:gd name="T32" fmla="*/ 105 w 193"/>
                <a:gd name="T33" fmla="*/ 55 h 449"/>
                <a:gd name="T34" fmla="*/ 77 w 193"/>
                <a:gd name="T35" fmla="*/ 9 h 449"/>
                <a:gd name="T36" fmla="*/ 95 w 193"/>
                <a:gd name="T37" fmla="*/ 6 h 449"/>
                <a:gd name="T38" fmla="*/ 165 w 193"/>
                <a:gd name="T39" fmla="*/ 52 h 449"/>
                <a:gd name="T40" fmla="*/ 189 w 193"/>
                <a:gd name="T41" fmla="*/ 83 h 449"/>
                <a:gd name="T42" fmla="*/ 189 w 193"/>
                <a:gd name="T43" fmla="*/ 292 h 449"/>
                <a:gd name="T44" fmla="*/ 165 w 193"/>
                <a:gd name="T45" fmla="*/ 409 h 449"/>
                <a:gd name="T46" fmla="*/ 145 w 193"/>
                <a:gd name="T47" fmla="*/ 428 h 449"/>
                <a:gd name="T48" fmla="*/ 134 w 193"/>
                <a:gd name="T49" fmla="*/ 415 h 449"/>
                <a:gd name="T50" fmla="*/ 131 w 193"/>
                <a:gd name="T51" fmla="*/ 367 h 449"/>
                <a:gd name="T52" fmla="*/ 124 w 193"/>
                <a:gd name="T53" fmla="*/ 264 h 449"/>
                <a:gd name="T54" fmla="*/ 102 w 193"/>
                <a:gd name="T55" fmla="*/ 280 h 449"/>
                <a:gd name="T56" fmla="*/ 81 w 193"/>
                <a:gd name="T57" fmla="*/ 296 h 449"/>
                <a:gd name="T58" fmla="*/ 59 w 193"/>
                <a:gd name="T59" fmla="*/ 331 h 449"/>
                <a:gd name="T60" fmla="*/ 31 w 193"/>
                <a:gd name="T61" fmla="*/ 373 h 449"/>
                <a:gd name="T62" fmla="*/ 46 w 193"/>
                <a:gd name="T63" fmla="*/ 382 h 449"/>
                <a:gd name="T64" fmla="*/ 78 w 193"/>
                <a:gd name="T65" fmla="*/ 363 h 449"/>
                <a:gd name="T66" fmla="*/ 114 w 193"/>
                <a:gd name="T67" fmla="*/ 346 h 449"/>
                <a:gd name="T68" fmla="*/ 133 w 193"/>
                <a:gd name="T69" fmla="*/ 325 h 449"/>
                <a:gd name="T70" fmla="*/ 132 w 193"/>
                <a:gd name="T71" fmla="*/ 2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3" h="449">
                  <a:moveTo>
                    <a:pt x="131" y="367"/>
                  </a:moveTo>
                  <a:cubicBezTo>
                    <a:pt x="129" y="369"/>
                    <a:pt x="128" y="370"/>
                    <a:pt x="127" y="371"/>
                  </a:cubicBezTo>
                  <a:cubicBezTo>
                    <a:pt x="112" y="385"/>
                    <a:pt x="97" y="397"/>
                    <a:pt x="80" y="408"/>
                  </a:cubicBezTo>
                  <a:cubicBezTo>
                    <a:pt x="74" y="411"/>
                    <a:pt x="69" y="414"/>
                    <a:pt x="63" y="417"/>
                  </a:cubicBezTo>
                  <a:cubicBezTo>
                    <a:pt x="61" y="419"/>
                    <a:pt x="59" y="420"/>
                    <a:pt x="57" y="422"/>
                  </a:cubicBezTo>
                  <a:cubicBezTo>
                    <a:pt x="54" y="426"/>
                    <a:pt x="50" y="430"/>
                    <a:pt x="47" y="433"/>
                  </a:cubicBezTo>
                  <a:cubicBezTo>
                    <a:pt x="44" y="436"/>
                    <a:pt x="41" y="439"/>
                    <a:pt x="38" y="441"/>
                  </a:cubicBezTo>
                  <a:cubicBezTo>
                    <a:pt x="27" y="449"/>
                    <a:pt x="13" y="446"/>
                    <a:pt x="7" y="434"/>
                  </a:cubicBezTo>
                  <a:cubicBezTo>
                    <a:pt x="4" y="428"/>
                    <a:pt x="2" y="421"/>
                    <a:pt x="1" y="415"/>
                  </a:cubicBezTo>
                  <a:cubicBezTo>
                    <a:pt x="0" y="404"/>
                    <a:pt x="0" y="394"/>
                    <a:pt x="1" y="383"/>
                  </a:cubicBezTo>
                  <a:cubicBezTo>
                    <a:pt x="2" y="379"/>
                    <a:pt x="3" y="374"/>
                    <a:pt x="7" y="372"/>
                  </a:cubicBezTo>
                  <a:cubicBezTo>
                    <a:pt x="20" y="361"/>
                    <a:pt x="28" y="346"/>
                    <a:pt x="33" y="331"/>
                  </a:cubicBezTo>
                  <a:cubicBezTo>
                    <a:pt x="36" y="325"/>
                    <a:pt x="37" y="319"/>
                    <a:pt x="39" y="313"/>
                  </a:cubicBezTo>
                  <a:cubicBezTo>
                    <a:pt x="42" y="304"/>
                    <a:pt x="45" y="294"/>
                    <a:pt x="49" y="286"/>
                  </a:cubicBezTo>
                  <a:cubicBezTo>
                    <a:pt x="56" y="272"/>
                    <a:pt x="56" y="258"/>
                    <a:pt x="53" y="244"/>
                  </a:cubicBezTo>
                  <a:cubicBezTo>
                    <a:pt x="52" y="240"/>
                    <a:pt x="51" y="237"/>
                    <a:pt x="50" y="233"/>
                  </a:cubicBezTo>
                  <a:cubicBezTo>
                    <a:pt x="49" y="229"/>
                    <a:pt x="47" y="225"/>
                    <a:pt x="44" y="221"/>
                  </a:cubicBezTo>
                  <a:cubicBezTo>
                    <a:pt x="42" y="217"/>
                    <a:pt x="39" y="212"/>
                    <a:pt x="38" y="207"/>
                  </a:cubicBezTo>
                  <a:cubicBezTo>
                    <a:pt x="36" y="202"/>
                    <a:pt x="38" y="199"/>
                    <a:pt x="44" y="199"/>
                  </a:cubicBezTo>
                  <a:cubicBezTo>
                    <a:pt x="48" y="199"/>
                    <a:pt x="51" y="199"/>
                    <a:pt x="54" y="201"/>
                  </a:cubicBezTo>
                  <a:cubicBezTo>
                    <a:pt x="55" y="202"/>
                    <a:pt x="56" y="203"/>
                    <a:pt x="57" y="203"/>
                  </a:cubicBezTo>
                  <a:cubicBezTo>
                    <a:pt x="62" y="208"/>
                    <a:pt x="68" y="209"/>
                    <a:pt x="75" y="209"/>
                  </a:cubicBezTo>
                  <a:cubicBezTo>
                    <a:pt x="83" y="209"/>
                    <a:pt x="90" y="212"/>
                    <a:pt x="96" y="218"/>
                  </a:cubicBezTo>
                  <a:cubicBezTo>
                    <a:pt x="99" y="221"/>
                    <a:pt x="103" y="223"/>
                    <a:pt x="107" y="223"/>
                  </a:cubicBezTo>
                  <a:cubicBezTo>
                    <a:pt x="110" y="223"/>
                    <a:pt x="112" y="224"/>
                    <a:pt x="115" y="225"/>
                  </a:cubicBezTo>
                  <a:cubicBezTo>
                    <a:pt x="120" y="226"/>
                    <a:pt x="124" y="229"/>
                    <a:pt x="126" y="233"/>
                  </a:cubicBezTo>
                  <a:cubicBezTo>
                    <a:pt x="126" y="234"/>
                    <a:pt x="127" y="235"/>
                    <a:pt x="128" y="236"/>
                  </a:cubicBezTo>
                  <a:cubicBezTo>
                    <a:pt x="131" y="236"/>
                    <a:pt x="132" y="234"/>
                    <a:pt x="133" y="231"/>
                  </a:cubicBezTo>
                  <a:cubicBezTo>
                    <a:pt x="134" y="229"/>
                    <a:pt x="134" y="227"/>
                    <a:pt x="134" y="225"/>
                  </a:cubicBezTo>
                  <a:cubicBezTo>
                    <a:pt x="134" y="217"/>
                    <a:pt x="134" y="208"/>
                    <a:pt x="135" y="200"/>
                  </a:cubicBezTo>
                  <a:cubicBezTo>
                    <a:pt x="137" y="176"/>
                    <a:pt x="139" y="151"/>
                    <a:pt x="137" y="127"/>
                  </a:cubicBezTo>
                  <a:cubicBezTo>
                    <a:pt x="137" y="118"/>
                    <a:pt x="135" y="109"/>
                    <a:pt x="133" y="99"/>
                  </a:cubicBezTo>
                  <a:cubicBezTo>
                    <a:pt x="132" y="90"/>
                    <a:pt x="127" y="81"/>
                    <a:pt x="121" y="74"/>
                  </a:cubicBezTo>
                  <a:cubicBezTo>
                    <a:pt x="116" y="67"/>
                    <a:pt x="111" y="61"/>
                    <a:pt x="105" y="55"/>
                  </a:cubicBezTo>
                  <a:cubicBezTo>
                    <a:pt x="98" y="46"/>
                    <a:pt x="90" y="36"/>
                    <a:pt x="83" y="27"/>
                  </a:cubicBezTo>
                  <a:cubicBezTo>
                    <a:pt x="79" y="22"/>
                    <a:pt x="77" y="15"/>
                    <a:pt x="77" y="9"/>
                  </a:cubicBezTo>
                  <a:cubicBezTo>
                    <a:pt x="77" y="3"/>
                    <a:pt x="80" y="0"/>
                    <a:pt x="86" y="2"/>
                  </a:cubicBezTo>
                  <a:cubicBezTo>
                    <a:pt x="89" y="2"/>
                    <a:pt x="92" y="4"/>
                    <a:pt x="95" y="6"/>
                  </a:cubicBezTo>
                  <a:cubicBezTo>
                    <a:pt x="105" y="15"/>
                    <a:pt x="116" y="22"/>
                    <a:pt x="128" y="28"/>
                  </a:cubicBezTo>
                  <a:cubicBezTo>
                    <a:pt x="141" y="35"/>
                    <a:pt x="154" y="43"/>
                    <a:pt x="165" y="52"/>
                  </a:cubicBezTo>
                  <a:cubicBezTo>
                    <a:pt x="172" y="58"/>
                    <a:pt x="179" y="64"/>
                    <a:pt x="184" y="72"/>
                  </a:cubicBezTo>
                  <a:cubicBezTo>
                    <a:pt x="186" y="75"/>
                    <a:pt x="188" y="78"/>
                    <a:pt x="189" y="83"/>
                  </a:cubicBezTo>
                  <a:cubicBezTo>
                    <a:pt x="192" y="122"/>
                    <a:pt x="193" y="162"/>
                    <a:pt x="193" y="202"/>
                  </a:cubicBezTo>
                  <a:cubicBezTo>
                    <a:pt x="193" y="232"/>
                    <a:pt x="192" y="262"/>
                    <a:pt x="189" y="292"/>
                  </a:cubicBezTo>
                  <a:cubicBezTo>
                    <a:pt x="186" y="321"/>
                    <a:pt x="183" y="350"/>
                    <a:pt x="176" y="378"/>
                  </a:cubicBezTo>
                  <a:cubicBezTo>
                    <a:pt x="173" y="388"/>
                    <a:pt x="170" y="399"/>
                    <a:pt x="165" y="409"/>
                  </a:cubicBezTo>
                  <a:cubicBezTo>
                    <a:pt x="162" y="414"/>
                    <a:pt x="159" y="419"/>
                    <a:pt x="155" y="423"/>
                  </a:cubicBezTo>
                  <a:cubicBezTo>
                    <a:pt x="152" y="426"/>
                    <a:pt x="149" y="428"/>
                    <a:pt x="145" y="428"/>
                  </a:cubicBezTo>
                  <a:cubicBezTo>
                    <a:pt x="140" y="429"/>
                    <a:pt x="136" y="427"/>
                    <a:pt x="135" y="422"/>
                  </a:cubicBezTo>
                  <a:cubicBezTo>
                    <a:pt x="135" y="420"/>
                    <a:pt x="135" y="418"/>
                    <a:pt x="134" y="415"/>
                  </a:cubicBezTo>
                  <a:cubicBezTo>
                    <a:pt x="134" y="407"/>
                    <a:pt x="135" y="399"/>
                    <a:pt x="135" y="391"/>
                  </a:cubicBezTo>
                  <a:cubicBezTo>
                    <a:pt x="134" y="383"/>
                    <a:pt x="134" y="375"/>
                    <a:pt x="131" y="367"/>
                  </a:cubicBezTo>
                  <a:close/>
                  <a:moveTo>
                    <a:pt x="132" y="255"/>
                  </a:moveTo>
                  <a:cubicBezTo>
                    <a:pt x="127" y="257"/>
                    <a:pt x="125" y="260"/>
                    <a:pt x="124" y="264"/>
                  </a:cubicBezTo>
                  <a:cubicBezTo>
                    <a:pt x="123" y="267"/>
                    <a:pt x="122" y="271"/>
                    <a:pt x="119" y="273"/>
                  </a:cubicBezTo>
                  <a:cubicBezTo>
                    <a:pt x="114" y="277"/>
                    <a:pt x="108" y="280"/>
                    <a:pt x="102" y="280"/>
                  </a:cubicBezTo>
                  <a:cubicBezTo>
                    <a:pt x="97" y="280"/>
                    <a:pt x="94" y="282"/>
                    <a:pt x="91" y="285"/>
                  </a:cubicBezTo>
                  <a:cubicBezTo>
                    <a:pt x="87" y="289"/>
                    <a:pt x="84" y="292"/>
                    <a:pt x="81" y="296"/>
                  </a:cubicBezTo>
                  <a:cubicBezTo>
                    <a:pt x="78" y="299"/>
                    <a:pt x="76" y="302"/>
                    <a:pt x="75" y="305"/>
                  </a:cubicBezTo>
                  <a:cubicBezTo>
                    <a:pt x="71" y="315"/>
                    <a:pt x="66" y="323"/>
                    <a:pt x="59" y="331"/>
                  </a:cubicBezTo>
                  <a:cubicBezTo>
                    <a:pt x="54" y="337"/>
                    <a:pt x="50" y="343"/>
                    <a:pt x="45" y="349"/>
                  </a:cubicBezTo>
                  <a:cubicBezTo>
                    <a:pt x="39" y="356"/>
                    <a:pt x="34" y="364"/>
                    <a:pt x="31" y="373"/>
                  </a:cubicBezTo>
                  <a:cubicBezTo>
                    <a:pt x="29" y="377"/>
                    <a:pt x="29" y="379"/>
                    <a:pt x="34" y="381"/>
                  </a:cubicBezTo>
                  <a:cubicBezTo>
                    <a:pt x="38" y="382"/>
                    <a:pt x="42" y="383"/>
                    <a:pt x="46" y="382"/>
                  </a:cubicBezTo>
                  <a:cubicBezTo>
                    <a:pt x="53" y="381"/>
                    <a:pt x="59" y="378"/>
                    <a:pt x="64" y="374"/>
                  </a:cubicBezTo>
                  <a:cubicBezTo>
                    <a:pt x="69" y="371"/>
                    <a:pt x="73" y="367"/>
                    <a:pt x="78" y="363"/>
                  </a:cubicBezTo>
                  <a:cubicBezTo>
                    <a:pt x="81" y="361"/>
                    <a:pt x="83" y="359"/>
                    <a:pt x="87" y="358"/>
                  </a:cubicBezTo>
                  <a:cubicBezTo>
                    <a:pt x="97" y="356"/>
                    <a:pt x="106" y="351"/>
                    <a:pt x="114" y="346"/>
                  </a:cubicBezTo>
                  <a:cubicBezTo>
                    <a:pt x="119" y="343"/>
                    <a:pt x="123" y="340"/>
                    <a:pt x="127" y="338"/>
                  </a:cubicBezTo>
                  <a:cubicBezTo>
                    <a:pt x="131" y="335"/>
                    <a:pt x="133" y="331"/>
                    <a:pt x="133" y="325"/>
                  </a:cubicBezTo>
                  <a:cubicBezTo>
                    <a:pt x="132" y="304"/>
                    <a:pt x="132" y="282"/>
                    <a:pt x="132" y="260"/>
                  </a:cubicBezTo>
                  <a:cubicBezTo>
                    <a:pt x="132" y="259"/>
                    <a:pt x="132" y="257"/>
                    <a:pt x="132"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2" name="Freeform 12"/>
            <p:cNvSpPr/>
            <p:nvPr/>
          </p:nvSpPr>
          <p:spPr bwMode="auto">
            <a:xfrm>
              <a:off x="5375547" y="2443057"/>
              <a:ext cx="650372" cy="900269"/>
            </a:xfrm>
            <a:custGeom>
              <a:avLst/>
              <a:gdLst>
                <a:gd name="T0" fmla="*/ 34 w 229"/>
                <a:gd name="T1" fmla="*/ 0 h 316"/>
                <a:gd name="T2" fmla="*/ 37 w 229"/>
                <a:gd name="T3" fmla="*/ 2 h 316"/>
                <a:gd name="T4" fmla="*/ 69 w 229"/>
                <a:gd name="T5" fmla="*/ 32 h 316"/>
                <a:gd name="T6" fmla="*/ 73 w 229"/>
                <a:gd name="T7" fmla="*/ 38 h 316"/>
                <a:gd name="T8" fmla="*/ 99 w 229"/>
                <a:gd name="T9" fmla="*/ 117 h 316"/>
                <a:gd name="T10" fmla="*/ 101 w 229"/>
                <a:gd name="T11" fmla="*/ 128 h 316"/>
                <a:gd name="T12" fmla="*/ 112 w 229"/>
                <a:gd name="T13" fmla="*/ 132 h 316"/>
                <a:gd name="T14" fmla="*/ 120 w 229"/>
                <a:gd name="T15" fmla="*/ 127 h 316"/>
                <a:gd name="T16" fmla="*/ 145 w 229"/>
                <a:gd name="T17" fmla="*/ 109 h 316"/>
                <a:gd name="T18" fmla="*/ 148 w 229"/>
                <a:gd name="T19" fmla="*/ 103 h 316"/>
                <a:gd name="T20" fmla="*/ 148 w 229"/>
                <a:gd name="T21" fmla="*/ 80 h 316"/>
                <a:gd name="T22" fmla="*/ 159 w 229"/>
                <a:gd name="T23" fmla="*/ 69 h 316"/>
                <a:gd name="T24" fmla="*/ 162 w 229"/>
                <a:gd name="T25" fmla="*/ 71 h 316"/>
                <a:gd name="T26" fmla="*/ 164 w 229"/>
                <a:gd name="T27" fmla="*/ 75 h 316"/>
                <a:gd name="T28" fmla="*/ 171 w 229"/>
                <a:gd name="T29" fmla="*/ 86 h 316"/>
                <a:gd name="T30" fmla="*/ 204 w 229"/>
                <a:gd name="T31" fmla="*/ 104 h 316"/>
                <a:gd name="T32" fmla="*/ 209 w 229"/>
                <a:gd name="T33" fmla="*/ 112 h 316"/>
                <a:gd name="T34" fmla="*/ 169 w 229"/>
                <a:gd name="T35" fmla="*/ 170 h 316"/>
                <a:gd name="T36" fmla="*/ 128 w 229"/>
                <a:gd name="T37" fmla="*/ 175 h 316"/>
                <a:gd name="T38" fmla="*/ 114 w 229"/>
                <a:gd name="T39" fmla="*/ 190 h 316"/>
                <a:gd name="T40" fmla="*/ 115 w 229"/>
                <a:gd name="T41" fmla="*/ 196 h 316"/>
                <a:gd name="T42" fmla="*/ 115 w 229"/>
                <a:gd name="T43" fmla="*/ 219 h 316"/>
                <a:gd name="T44" fmla="*/ 109 w 229"/>
                <a:gd name="T45" fmla="*/ 226 h 316"/>
                <a:gd name="T46" fmla="*/ 89 w 229"/>
                <a:gd name="T47" fmla="*/ 246 h 316"/>
                <a:gd name="T48" fmla="*/ 95 w 229"/>
                <a:gd name="T49" fmla="*/ 260 h 316"/>
                <a:gd name="T50" fmla="*/ 113 w 229"/>
                <a:gd name="T51" fmla="*/ 259 h 316"/>
                <a:gd name="T52" fmla="*/ 148 w 229"/>
                <a:gd name="T53" fmla="*/ 248 h 316"/>
                <a:gd name="T54" fmla="*/ 170 w 229"/>
                <a:gd name="T55" fmla="*/ 243 h 316"/>
                <a:gd name="T56" fmla="*/ 187 w 229"/>
                <a:gd name="T57" fmla="*/ 237 h 316"/>
                <a:gd name="T58" fmla="*/ 212 w 229"/>
                <a:gd name="T59" fmla="*/ 229 h 316"/>
                <a:gd name="T60" fmla="*/ 220 w 229"/>
                <a:gd name="T61" fmla="*/ 229 h 316"/>
                <a:gd name="T62" fmla="*/ 227 w 229"/>
                <a:gd name="T63" fmla="*/ 241 h 316"/>
                <a:gd name="T64" fmla="*/ 214 w 229"/>
                <a:gd name="T65" fmla="*/ 267 h 316"/>
                <a:gd name="T66" fmla="*/ 203 w 229"/>
                <a:gd name="T67" fmla="*/ 277 h 316"/>
                <a:gd name="T68" fmla="*/ 174 w 229"/>
                <a:gd name="T69" fmla="*/ 289 h 316"/>
                <a:gd name="T70" fmla="*/ 140 w 229"/>
                <a:gd name="T71" fmla="*/ 298 h 316"/>
                <a:gd name="T72" fmla="*/ 127 w 229"/>
                <a:gd name="T73" fmla="*/ 298 h 316"/>
                <a:gd name="T74" fmla="*/ 116 w 229"/>
                <a:gd name="T75" fmla="*/ 301 h 316"/>
                <a:gd name="T76" fmla="*/ 55 w 229"/>
                <a:gd name="T77" fmla="*/ 304 h 316"/>
                <a:gd name="T78" fmla="*/ 44 w 229"/>
                <a:gd name="T79" fmla="*/ 292 h 316"/>
                <a:gd name="T80" fmla="*/ 27 w 229"/>
                <a:gd name="T81" fmla="*/ 257 h 316"/>
                <a:gd name="T82" fmla="*/ 25 w 229"/>
                <a:gd name="T83" fmla="*/ 252 h 316"/>
                <a:gd name="T84" fmla="*/ 18 w 229"/>
                <a:gd name="T85" fmla="*/ 217 h 316"/>
                <a:gd name="T86" fmla="*/ 18 w 229"/>
                <a:gd name="T87" fmla="*/ 210 h 316"/>
                <a:gd name="T88" fmla="*/ 1 w 229"/>
                <a:gd name="T89" fmla="*/ 140 h 316"/>
                <a:gd name="T90" fmla="*/ 0 w 229"/>
                <a:gd name="T91" fmla="*/ 134 h 316"/>
                <a:gd name="T92" fmla="*/ 18 w 229"/>
                <a:gd name="T93" fmla="*/ 50 h 316"/>
                <a:gd name="T94" fmla="*/ 32 w 229"/>
                <a:gd name="T95" fmla="*/ 4 h 316"/>
                <a:gd name="T96" fmla="*/ 34 w 229"/>
                <a:gd name="T9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316">
                  <a:moveTo>
                    <a:pt x="34" y="0"/>
                  </a:moveTo>
                  <a:cubicBezTo>
                    <a:pt x="35" y="1"/>
                    <a:pt x="36" y="2"/>
                    <a:pt x="37" y="2"/>
                  </a:cubicBezTo>
                  <a:cubicBezTo>
                    <a:pt x="48" y="12"/>
                    <a:pt x="58" y="22"/>
                    <a:pt x="69" y="32"/>
                  </a:cubicBezTo>
                  <a:cubicBezTo>
                    <a:pt x="71" y="34"/>
                    <a:pt x="72" y="36"/>
                    <a:pt x="73" y="38"/>
                  </a:cubicBezTo>
                  <a:cubicBezTo>
                    <a:pt x="86" y="63"/>
                    <a:pt x="94" y="89"/>
                    <a:pt x="99" y="117"/>
                  </a:cubicBezTo>
                  <a:cubicBezTo>
                    <a:pt x="99" y="120"/>
                    <a:pt x="100" y="124"/>
                    <a:pt x="101" y="128"/>
                  </a:cubicBezTo>
                  <a:cubicBezTo>
                    <a:pt x="103" y="133"/>
                    <a:pt x="107" y="134"/>
                    <a:pt x="112" y="132"/>
                  </a:cubicBezTo>
                  <a:cubicBezTo>
                    <a:pt x="115" y="130"/>
                    <a:pt x="117" y="129"/>
                    <a:pt x="120" y="127"/>
                  </a:cubicBezTo>
                  <a:cubicBezTo>
                    <a:pt x="128" y="121"/>
                    <a:pt x="136" y="115"/>
                    <a:pt x="145" y="109"/>
                  </a:cubicBezTo>
                  <a:cubicBezTo>
                    <a:pt x="147" y="108"/>
                    <a:pt x="148" y="106"/>
                    <a:pt x="148" y="103"/>
                  </a:cubicBezTo>
                  <a:cubicBezTo>
                    <a:pt x="148" y="95"/>
                    <a:pt x="148" y="88"/>
                    <a:pt x="148" y="80"/>
                  </a:cubicBezTo>
                  <a:cubicBezTo>
                    <a:pt x="148" y="75"/>
                    <a:pt x="153" y="69"/>
                    <a:pt x="159" y="69"/>
                  </a:cubicBezTo>
                  <a:cubicBezTo>
                    <a:pt x="160" y="69"/>
                    <a:pt x="162" y="70"/>
                    <a:pt x="162" y="71"/>
                  </a:cubicBezTo>
                  <a:cubicBezTo>
                    <a:pt x="163" y="72"/>
                    <a:pt x="164" y="73"/>
                    <a:pt x="164" y="75"/>
                  </a:cubicBezTo>
                  <a:cubicBezTo>
                    <a:pt x="164" y="79"/>
                    <a:pt x="167" y="83"/>
                    <a:pt x="171" y="86"/>
                  </a:cubicBezTo>
                  <a:cubicBezTo>
                    <a:pt x="181" y="94"/>
                    <a:pt x="192" y="100"/>
                    <a:pt x="204" y="104"/>
                  </a:cubicBezTo>
                  <a:cubicBezTo>
                    <a:pt x="208" y="106"/>
                    <a:pt x="209" y="108"/>
                    <a:pt x="209" y="112"/>
                  </a:cubicBezTo>
                  <a:cubicBezTo>
                    <a:pt x="210" y="140"/>
                    <a:pt x="196" y="160"/>
                    <a:pt x="169" y="170"/>
                  </a:cubicBezTo>
                  <a:cubicBezTo>
                    <a:pt x="156" y="175"/>
                    <a:pt x="142" y="177"/>
                    <a:pt x="128" y="175"/>
                  </a:cubicBezTo>
                  <a:cubicBezTo>
                    <a:pt x="119" y="173"/>
                    <a:pt x="112" y="182"/>
                    <a:pt x="114" y="190"/>
                  </a:cubicBezTo>
                  <a:cubicBezTo>
                    <a:pt x="114" y="192"/>
                    <a:pt x="115" y="194"/>
                    <a:pt x="115" y="196"/>
                  </a:cubicBezTo>
                  <a:cubicBezTo>
                    <a:pt x="118" y="203"/>
                    <a:pt x="118" y="211"/>
                    <a:pt x="115" y="219"/>
                  </a:cubicBezTo>
                  <a:cubicBezTo>
                    <a:pt x="114" y="222"/>
                    <a:pt x="112" y="224"/>
                    <a:pt x="109" y="226"/>
                  </a:cubicBezTo>
                  <a:cubicBezTo>
                    <a:pt x="101" y="231"/>
                    <a:pt x="95" y="238"/>
                    <a:pt x="89" y="246"/>
                  </a:cubicBezTo>
                  <a:cubicBezTo>
                    <a:pt x="84" y="254"/>
                    <a:pt x="85" y="258"/>
                    <a:pt x="95" y="260"/>
                  </a:cubicBezTo>
                  <a:cubicBezTo>
                    <a:pt x="101" y="261"/>
                    <a:pt x="107" y="261"/>
                    <a:pt x="113" y="259"/>
                  </a:cubicBezTo>
                  <a:cubicBezTo>
                    <a:pt x="125" y="256"/>
                    <a:pt x="137" y="252"/>
                    <a:pt x="148" y="248"/>
                  </a:cubicBezTo>
                  <a:cubicBezTo>
                    <a:pt x="155" y="245"/>
                    <a:pt x="162" y="243"/>
                    <a:pt x="170" y="243"/>
                  </a:cubicBezTo>
                  <a:cubicBezTo>
                    <a:pt x="176" y="242"/>
                    <a:pt x="182" y="240"/>
                    <a:pt x="187" y="237"/>
                  </a:cubicBezTo>
                  <a:cubicBezTo>
                    <a:pt x="195" y="234"/>
                    <a:pt x="203" y="230"/>
                    <a:pt x="212" y="229"/>
                  </a:cubicBezTo>
                  <a:cubicBezTo>
                    <a:pt x="214" y="229"/>
                    <a:pt x="217" y="229"/>
                    <a:pt x="220" y="229"/>
                  </a:cubicBezTo>
                  <a:cubicBezTo>
                    <a:pt x="226" y="230"/>
                    <a:pt x="229" y="236"/>
                    <a:pt x="227" y="241"/>
                  </a:cubicBezTo>
                  <a:cubicBezTo>
                    <a:pt x="223" y="250"/>
                    <a:pt x="218" y="259"/>
                    <a:pt x="214" y="267"/>
                  </a:cubicBezTo>
                  <a:cubicBezTo>
                    <a:pt x="211" y="271"/>
                    <a:pt x="207" y="274"/>
                    <a:pt x="203" y="277"/>
                  </a:cubicBezTo>
                  <a:cubicBezTo>
                    <a:pt x="194" y="282"/>
                    <a:pt x="184" y="286"/>
                    <a:pt x="174" y="289"/>
                  </a:cubicBezTo>
                  <a:cubicBezTo>
                    <a:pt x="163" y="292"/>
                    <a:pt x="151" y="295"/>
                    <a:pt x="140" y="298"/>
                  </a:cubicBezTo>
                  <a:cubicBezTo>
                    <a:pt x="136" y="299"/>
                    <a:pt x="131" y="298"/>
                    <a:pt x="127" y="298"/>
                  </a:cubicBezTo>
                  <a:cubicBezTo>
                    <a:pt x="122" y="298"/>
                    <a:pt x="119" y="299"/>
                    <a:pt x="116" y="301"/>
                  </a:cubicBezTo>
                  <a:cubicBezTo>
                    <a:pt x="97" y="315"/>
                    <a:pt x="74" y="316"/>
                    <a:pt x="55" y="304"/>
                  </a:cubicBezTo>
                  <a:cubicBezTo>
                    <a:pt x="51" y="301"/>
                    <a:pt x="47" y="297"/>
                    <a:pt x="44" y="292"/>
                  </a:cubicBezTo>
                  <a:cubicBezTo>
                    <a:pt x="37" y="281"/>
                    <a:pt x="32" y="269"/>
                    <a:pt x="27" y="257"/>
                  </a:cubicBezTo>
                  <a:cubicBezTo>
                    <a:pt x="26" y="255"/>
                    <a:pt x="26" y="254"/>
                    <a:pt x="25" y="252"/>
                  </a:cubicBezTo>
                  <a:cubicBezTo>
                    <a:pt x="20" y="241"/>
                    <a:pt x="17" y="230"/>
                    <a:pt x="18" y="217"/>
                  </a:cubicBezTo>
                  <a:cubicBezTo>
                    <a:pt x="19" y="215"/>
                    <a:pt x="18" y="213"/>
                    <a:pt x="18" y="210"/>
                  </a:cubicBezTo>
                  <a:cubicBezTo>
                    <a:pt x="12" y="187"/>
                    <a:pt x="6" y="163"/>
                    <a:pt x="1" y="140"/>
                  </a:cubicBezTo>
                  <a:cubicBezTo>
                    <a:pt x="0" y="138"/>
                    <a:pt x="0" y="136"/>
                    <a:pt x="0" y="134"/>
                  </a:cubicBezTo>
                  <a:cubicBezTo>
                    <a:pt x="6" y="106"/>
                    <a:pt x="12" y="78"/>
                    <a:pt x="18" y="50"/>
                  </a:cubicBezTo>
                  <a:cubicBezTo>
                    <a:pt x="22" y="35"/>
                    <a:pt x="26" y="19"/>
                    <a:pt x="32" y="4"/>
                  </a:cubicBezTo>
                  <a:cubicBezTo>
                    <a:pt x="33" y="2"/>
                    <a:pt x="33" y="1"/>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3" name="Freeform 13"/>
            <p:cNvSpPr/>
            <p:nvPr/>
          </p:nvSpPr>
          <p:spPr bwMode="auto">
            <a:xfrm>
              <a:off x="6355912" y="2792272"/>
              <a:ext cx="772117" cy="855416"/>
            </a:xfrm>
            <a:custGeom>
              <a:avLst/>
              <a:gdLst>
                <a:gd name="T0" fmla="*/ 194 w 271"/>
                <a:gd name="T1" fmla="*/ 98 h 300"/>
                <a:gd name="T2" fmla="*/ 236 w 271"/>
                <a:gd name="T3" fmla="*/ 96 h 300"/>
                <a:gd name="T4" fmla="*/ 237 w 271"/>
                <a:gd name="T5" fmla="*/ 111 h 300"/>
                <a:gd name="T6" fmla="*/ 175 w 271"/>
                <a:gd name="T7" fmla="*/ 150 h 300"/>
                <a:gd name="T8" fmla="*/ 169 w 271"/>
                <a:gd name="T9" fmla="*/ 195 h 300"/>
                <a:gd name="T10" fmla="*/ 177 w 271"/>
                <a:gd name="T11" fmla="*/ 299 h 300"/>
                <a:gd name="T12" fmla="*/ 159 w 271"/>
                <a:gd name="T13" fmla="*/ 285 h 300"/>
                <a:gd name="T14" fmla="*/ 150 w 271"/>
                <a:gd name="T15" fmla="*/ 266 h 300"/>
                <a:gd name="T16" fmla="*/ 133 w 271"/>
                <a:gd name="T17" fmla="*/ 260 h 300"/>
                <a:gd name="T18" fmla="*/ 132 w 271"/>
                <a:gd name="T19" fmla="*/ 243 h 300"/>
                <a:gd name="T20" fmla="*/ 149 w 271"/>
                <a:gd name="T21" fmla="*/ 232 h 300"/>
                <a:gd name="T22" fmla="*/ 139 w 271"/>
                <a:gd name="T23" fmla="*/ 197 h 300"/>
                <a:gd name="T24" fmla="*/ 117 w 271"/>
                <a:gd name="T25" fmla="*/ 216 h 300"/>
                <a:gd name="T26" fmla="*/ 101 w 271"/>
                <a:gd name="T27" fmla="*/ 235 h 300"/>
                <a:gd name="T28" fmla="*/ 26 w 271"/>
                <a:gd name="T29" fmla="*/ 293 h 300"/>
                <a:gd name="T30" fmla="*/ 0 w 271"/>
                <a:gd name="T31" fmla="*/ 243 h 300"/>
                <a:gd name="T32" fmla="*/ 9 w 271"/>
                <a:gd name="T33" fmla="*/ 237 h 300"/>
                <a:gd name="T34" fmla="*/ 32 w 271"/>
                <a:gd name="T35" fmla="*/ 234 h 300"/>
                <a:gd name="T36" fmla="*/ 59 w 271"/>
                <a:gd name="T37" fmla="*/ 219 h 300"/>
                <a:gd name="T38" fmla="*/ 116 w 271"/>
                <a:gd name="T39" fmla="*/ 185 h 300"/>
                <a:gd name="T40" fmla="*/ 145 w 271"/>
                <a:gd name="T41" fmla="*/ 155 h 300"/>
                <a:gd name="T42" fmla="*/ 133 w 271"/>
                <a:gd name="T43" fmla="*/ 142 h 300"/>
                <a:gd name="T44" fmla="*/ 145 w 271"/>
                <a:gd name="T45" fmla="*/ 112 h 300"/>
                <a:gd name="T46" fmla="*/ 143 w 271"/>
                <a:gd name="T47" fmla="*/ 104 h 300"/>
                <a:gd name="T48" fmla="*/ 124 w 271"/>
                <a:gd name="T49" fmla="*/ 108 h 300"/>
                <a:gd name="T50" fmla="*/ 121 w 271"/>
                <a:gd name="T51" fmla="*/ 140 h 300"/>
                <a:gd name="T52" fmla="*/ 87 w 271"/>
                <a:gd name="T53" fmla="*/ 188 h 300"/>
                <a:gd name="T54" fmla="*/ 73 w 271"/>
                <a:gd name="T55" fmla="*/ 176 h 300"/>
                <a:gd name="T56" fmla="*/ 67 w 271"/>
                <a:gd name="T57" fmla="*/ 159 h 300"/>
                <a:gd name="T58" fmla="*/ 66 w 271"/>
                <a:gd name="T59" fmla="*/ 63 h 300"/>
                <a:gd name="T60" fmla="*/ 72 w 271"/>
                <a:gd name="T61" fmla="*/ 47 h 300"/>
                <a:gd name="T62" fmla="*/ 88 w 271"/>
                <a:gd name="T63" fmla="*/ 55 h 300"/>
                <a:gd name="T64" fmla="*/ 109 w 271"/>
                <a:gd name="T65" fmla="*/ 63 h 300"/>
                <a:gd name="T66" fmla="*/ 160 w 271"/>
                <a:gd name="T67" fmla="*/ 28 h 300"/>
                <a:gd name="T68" fmla="*/ 187 w 271"/>
                <a:gd name="T69" fmla="*/ 16 h 300"/>
                <a:gd name="T70" fmla="*/ 258 w 271"/>
                <a:gd name="T71" fmla="*/ 4 h 300"/>
                <a:gd name="T72" fmla="*/ 271 w 271"/>
                <a:gd name="T73" fmla="*/ 16 h 300"/>
                <a:gd name="T74" fmla="*/ 248 w 271"/>
                <a:gd name="T75" fmla="*/ 37 h 300"/>
                <a:gd name="T76" fmla="*/ 215 w 271"/>
                <a:gd name="T77" fmla="*/ 67 h 300"/>
                <a:gd name="T78" fmla="*/ 186 w 271"/>
                <a:gd name="T79" fmla="*/ 9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1" h="300">
                  <a:moveTo>
                    <a:pt x="185" y="102"/>
                  </a:moveTo>
                  <a:cubicBezTo>
                    <a:pt x="188" y="101"/>
                    <a:pt x="191" y="99"/>
                    <a:pt x="194" y="98"/>
                  </a:cubicBezTo>
                  <a:cubicBezTo>
                    <a:pt x="200" y="94"/>
                    <a:pt x="206" y="91"/>
                    <a:pt x="213" y="90"/>
                  </a:cubicBezTo>
                  <a:cubicBezTo>
                    <a:pt x="221" y="89"/>
                    <a:pt x="229" y="92"/>
                    <a:pt x="236" y="96"/>
                  </a:cubicBezTo>
                  <a:cubicBezTo>
                    <a:pt x="237" y="97"/>
                    <a:pt x="238" y="98"/>
                    <a:pt x="239" y="99"/>
                  </a:cubicBezTo>
                  <a:cubicBezTo>
                    <a:pt x="242" y="103"/>
                    <a:pt x="242" y="108"/>
                    <a:pt x="237" y="111"/>
                  </a:cubicBezTo>
                  <a:cubicBezTo>
                    <a:pt x="220" y="127"/>
                    <a:pt x="200" y="139"/>
                    <a:pt x="179" y="148"/>
                  </a:cubicBezTo>
                  <a:cubicBezTo>
                    <a:pt x="178" y="149"/>
                    <a:pt x="176" y="149"/>
                    <a:pt x="175" y="150"/>
                  </a:cubicBezTo>
                  <a:cubicBezTo>
                    <a:pt x="167" y="153"/>
                    <a:pt x="164" y="159"/>
                    <a:pt x="163" y="168"/>
                  </a:cubicBezTo>
                  <a:cubicBezTo>
                    <a:pt x="163" y="177"/>
                    <a:pt x="165" y="187"/>
                    <a:pt x="169" y="195"/>
                  </a:cubicBezTo>
                  <a:cubicBezTo>
                    <a:pt x="182" y="226"/>
                    <a:pt x="186" y="259"/>
                    <a:pt x="185" y="292"/>
                  </a:cubicBezTo>
                  <a:cubicBezTo>
                    <a:pt x="185" y="298"/>
                    <a:pt x="183" y="300"/>
                    <a:pt x="177" y="299"/>
                  </a:cubicBezTo>
                  <a:cubicBezTo>
                    <a:pt x="171" y="299"/>
                    <a:pt x="165" y="297"/>
                    <a:pt x="161" y="292"/>
                  </a:cubicBezTo>
                  <a:cubicBezTo>
                    <a:pt x="159" y="290"/>
                    <a:pt x="159" y="287"/>
                    <a:pt x="159" y="285"/>
                  </a:cubicBezTo>
                  <a:cubicBezTo>
                    <a:pt x="159" y="284"/>
                    <a:pt x="159" y="282"/>
                    <a:pt x="159" y="281"/>
                  </a:cubicBezTo>
                  <a:cubicBezTo>
                    <a:pt x="159" y="274"/>
                    <a:pt x="156" y="269"/>
                    <a:pt x="150" y="266"/>
                  </a:cubicBezTo>
                  <a:cubicBezTo>
                    <a:pt x="146" y="263"/>
                    <a:pt x="141" y="262"/>
                    <a:pt x="136" y="260"/>
                  </a:cubicBezTo>
                  <a:cubicBezTo>
                    <a:pt x="135" y="260"/>
                    <a:pt x="134" y="260"/>
                    <a:pt x="133" y="260"/>
                  </a:cubicBezTo>
                  <a:cubicBezTo>
                    <a:pt x="129" y="258"/>
                    <a:pt x="126" y="255"/>
                    <a:pt x="126" y="252"/>
                  </a:cubicBezTo>
                  <a:cubicBezTo>
                    <a:pt x="125" y="248"/>
                    <a:pt x="128" y="244"/>
                    <a:pt x="132" y="243"/>
                  </a:cubicBezTo>
                  <a:cubicBezTo>
                    <a:pt x="134" y="242"/>
                    <a:pt x="136" y="242"/>
                    <a:pt x="138" y="242"/>
                  </a:cubicBezTo>
                  <a:cubicBezTo>
                    <a:pt x="144" y="241"/>
                    <a:pt x="147" y="238"/>
                    <a:pt x="149" y="232"/>
                  </a:cubicBezTo>
                  <a:cubicBezTo>
                    <a:pt x="153" y="220"/>
                    <a:pt x="151" y="208"/>
                    <a:pt x="144" y="197"/>
                  </a:cubicBezTo>
                  <a:cubicBezTo>
                    <a:pt x="142" y="195"/>
                    <a:pt x="141" y="195"/>
                    <a:pt x="139" y="197"/>
                  </a:cubicBezTo>
                  <a:cubicBezTo>
                    <a:pt x="138" y="197"/>
                    <a:pt x="137" y="198"/>
                    <a:pt x="136" y="199"/>
                  </a:cubicBezTo>
                  <a:cubicBezTo>
                    <a:pt x="129" y="205"/>
                    <a:pt x="123" y="210"/>
                    <a:pt x="117" y="216"/>
                  </a:cubicBezTo>
                  <a:cubicBezTo>
                    <a:pt x="112" y="220"/>
                    <a:pt x="108" y="225"/>
                    <a:pt x="105" y="231"/>
                  </a:cubicBezTo>
                  <a:cubicBezTo>
                    <a:pt x="104" y="232"/>
                    <a:pt x="103" y="233"/>
                    <a:pt x="101" y="235"/>
                  </a:cubicBezTo>
                  <a:cubicBezTo>
                    <a:pt x="84" y="253"/>
                    <a:pt x="66" y="270"/>
                    <a:pt x="48" y="288"/>
                  </a:cubicBezTo>
                  <a:cubicBezTo>
                    <a:pt x="41" y="296"/>
                    <a:pt x="35" y="297"/>
                    <a:pt x="26" y="293"/>
                  </a:cubicBezTo>
                  <a:cubicBezTo>
                    <a:pt x="20" y="291"/>
                    <a:pt x="16" y="287"/>
                    <a:pt x="13" y="282"/>
                  </a:cubicBezTo>
                  <a:cubicBezTo>
                    <a:pt x="4" y="271"/>
                    <a:pt x="1" y="257"/>
                    <a:pt x="0" y="243"/>
                  </a:cubicBezTo>
                  <a:cubicBezTo>
                    <a:pt x="0" y="240"/>
                    <a:pt x="1" y="239"/>
                    <a:pt x="3" y="239"/>
                  </a:cubicBezTo>
                  <a:cubicBezTo>
                    <a:pt x="5" y="238"/>
                    <a:pt x="7" y="237"/>
                    <a:pt x="9" y="237"/>
                  </a:cubicBezTo>
                  <a:cubicBezTo>
                    <a:pt x="13" y="235"/>
                    <a:pt x="16" y="235"/>
                    <a:pt x="20" y="237"/>
                  </a:cubicBezTo>
                  <a:cubicBezTo>
                    <a:pt x="24" y="239"/>
                    <a:pt x="28" y="238"/>
                    <a:pt x="32" y="234"/>
                  </a:cubicBezTo>
                  <a:cubicBezTo>
                    <a:pt x="34" y="233"/>
                    <a:pt x="37" y="231"/>
                    <a:pt x="39" y="230"/>
                  </a:cubicBezTo>
                  <a:cubicBezTo>
                    <a:pt x="46" y="226"/>
                    <a:pt x="52" y="222"/>
                    <a:pt x="59" y="219"/>
                  </a:cubicBezTo>
                  <a:cubicBezTo>
                    <a:pt x="60" y="218"/>
                    <a:pt x="62" y="217"/>
                    <a:pt x="63" y="216"/>
                  </a:cubicBezTo>
                  <a:cubicBezTo>
                    <a:pt x="81" y="206"/>
                    <a:pt x="98" y="195"/>
                    <a:pt x="116" y="185"/>
                  </a:cubicBezTo>
                  <a:cubicBezTo>
                    <a:pt x="122" y="181"/>
                    <a:pt x="128" y="177"/>
                    <a:pt x="134" y="172"/>
                  </a:cubicBezTo>
                  <a:cubicBezTo>
                    <a:pt x="139" y="168"/>
                    <a:pt x="143" y="163"/>
                    <a:pt x="145" y="155"/>
                  </a:cubicBezTo>
                  <a:cubicBezTo>
                    <a:pt x="143" y="155"/>
                    <a:pt x="142" y="154"/>
                    <a:pt x="140" y="154"/>
                  </a:cubicBezTo>
                  <a:cubicBezTo>
                    <a:pt x="134" y="152"/>
                    <a:pt x="132" y="148"/>
                    <a:pt x="133" y="142"/>
                  </a:cubicBezTo>
                  <a:cubicBezTo>
                    <a:pt x="134" y="140"/>
                    <a:pt x="135" y="137"/>
                    <a:pt x="136" y="135"/>
                  </a:cubicBezTo>
                  <a:cubicBezTo>
                    <a:pt x="139" y="127"/>
                    <a:pt x="142" y="119"/>
                    <a:pt x="145" y="112"/>
                  </a:cubicBezTo>
                  <a:cubicBezTo>
                    <a:pt x="145" y="111"/>
                    <a:pt x="146" y="110"/>
                    <a:pt x="146" y="109"/>
                  </a:cubicBezTo>
                  <a:cubicBezTo>
                    <a:pt x="147" y="105"/>
                    <a:pt x="146" y="104"/>
                    <a:pt x="143" y="104"/>
                  </a:cubicBezTo>
                  <a:cubicBezTo>
                    <a:pt x="140" y="104"/>
                    <a:pt x="138" y="104"/>
                    <a:pt x="135" y="105"/>
                  </a:cubicBezTo>
                  <a:cubicBezTo>
                    <a:pt x="132" y="106"/>
                    <a:pt x="128" y="107"/>
                    <a:pt x="124" y="108"/>
                  </a:cubicBezTo>
                  <a:cubicBezTo>
                    <a:pt x="122" y="109"/>
                    <a:pt x="121" y="111"/>
                    <a:pt x="121" y="113"/>
                  </a:cubicBezTo>
                  <a:cubicBezTo>
                    <a:pt x="121" y="122"/>
                    <a:pt x="121" y="131"/>
                    <a:pt x="121" y="140"/>
                  </a:cubicBezTo>
                  <a:cubicBezTo>
                    <a:pt x="121" y="142"/>
                    <a:pt x="120" y="144"/>
                    <a:pt x="119" y="146"/>
                  </a:cubicBezTo>
                  <a:cubicBezTo>
                    <a:pt x="108" y="160"/>
                    <a:pt x="98" y="174"/>
                    <a:pt x="87" y="188"/>
                  </a:cubicBezTo>
                  <a:cubicBezTo>
                    <a:pt x="87" y="189"/>
                    <a:pt x="86" y="189"/>
                    <a:pt x="86" y="190"/>
                  </a:cubicBezTo>
                  <a:cubicBezTo>
                    <a:pt x="81" y="185"/>
                    <a:pt x="77" y="181"/>
                    <a:pt x="73" y="176"/>
                  </a:cubicBezTo>
                  <a:cubicBezTo>
                    <a:pt x="70" y="173"/>
                    <a:pt x="69" y="170"/>
                    <a:pt x="69" y="166"/>
                  </a:cubicBezTo>
                  <a:cubicBezTo>
                    <a:pt x="68" y="164"/>
                    <a:pt x="68" y="161"/>
                    <a:pt x="67" y="159"/>
                  </a:cubicBezTo>
                  <a:cubicBezTo>
                    <a:pt x="58" y="138"/>
                    <a:pt x="57" y="117"/>
                    <a:pt x="63" y="95"/>
                  </a:cubicBezTo>
                  <a:cubicBezTo>
                    <a:pt x="67" y="84"/>
                    <a:pt x="67" y="74"/>
                    <a:pt x="66" y="63"/>
                  </a:cubicBezTo>
                  <a:cubicBezTo>
                    <a:pt x="66" y="60"/>
                    <a:pt x="66" y="57"/>
                    <a:pt x="66" y="54"/>
                  </a:cubicBezTo>
                  <a:cubicBezTo>
                    <a:pt x="66" y="50"/>
                    <a:pt x="68" y="47"/>
                    <a:pt x="72" y="47"/>
                  </a:cubicBezTo>
                  <a:cubicBezTo>
                    <a:pt x="75" y="46"/>
                    <a:pt x="78" y="47"/>
                    <a:pt x="80" y="48"/>
                  </a:cubicBezTo>
                  <a:cubicBezTo>
                    <a:pt x="83" y="50"/>
                    <a:pt x="85" y="52"/>
                    <a:pt x="88" y="55"/>
                  </a:cubicBezTo>
                  <a:cubicBezTo>
                    <a:pt x="90" y="57"/>
                    <a:pt x="91" y="59"/>
                    <a:pt x="93" y="61"/>
                  </a:cubicBezTo>
                  <a:cubicBezTo>
                    <a:pt x="99" y="66"/>
                    <a:pt x="103" y="67"/>
                    <a:pt x="109" y="63"/>
                  </a:cubicBezTo>
                  <a:cubicBezTo>
                    <a:pt x="117" y="58"/>
                    <a:pt x="125" y="53"/>
                    <a:pt x="133" y="48"/>
                  </a:cubicBezTo>
                  <a:cubicBezTo>
                    <a:pt x="142" y="41"/>
                    <a:pt x="151" y="35"/>
                    <a:pt x="160" y="28"/>
                  </a:cubicBezTo>
                  <a:cubicBezTo>
                    <a:pt x="163" y="25"/>
                    <a:pt x="167" y="24"/>
                    <a:pt x="171" y="23"/>
                  </a:cubicBezTo>
                  <a:cubicBezTo>
                    <a:pt x="177" y="23"/>
                    <a:pt x="182" y="20"/>
                    <a:pt x="187" y="16"/>
                  </a:cubicBezTo>
                  <a:cubicBezTo>
                    <a:pt x="196" y="6"/>
                    <a:pt x="208" y="2"/>
                    <a:pt x="221" y="1"/>
                  </a:cubicBezTo>
                  <a:cubicBezTo>
                    <a:pt x="233" y="0"/>
                    <a:pt x="246" y="0"/>
                    <a:pt x="258" y="4"/>
                  </a:cubicBezTo>
                  <a:cubicBezTo>
                    <a:pt x="261" y="5"/>
                    <a:pt x="264" y="7"/>
                    <a:pt x="267" y="9"/>
                  </a:cubicBezTo>
                  <a:cubicBezTo>
                    <a:pt x="270" y="10"/>
                    <a:pt x="271" y="13"/>
                    <a:pt x="271" y="16"/>
                  </a:cubicBezTo>
                  <a:cubicBezTo>
                    <a:pt x="271" y="18"/>
                    <a:pt x="271" y="19"/>
                    <a:pt x="269" y="21"/>
                  </a:cubicBezTo>
                  <a:cubicBezTo>
                    <a:pt x="262" y="26"/>
                    <a:pt x="255" y="31"/>
                    <a:pt x="248" y="37"/>
                  </a:cubicBezTo>
                  <a:cubicBezTo>
                    <a:pt x="240" y="43"/>
                    <a:pt x="232" y="50"/>
                    <a:pt x="226" y="58"/>
                  </a:cubicBezTo>
                  <a:cubicBezTo>
                    <a:pt x="223" y="62"/>
                    <a:pt x="219" y="65"/>
                    <a:pt x="215" y="67"/>
                  </a:cubicBezTo>
                  <a:cubicBezTo>
                    <a:pt x="213" y="68"/>
                    <a:pt x="212" y="69"/>
                    <a:pt x="211" y="70"/>
                  </a:cubicBezTo>
                  <a:cubicBezTo>
                    <a:pt x="202" y="79"/>
                    <a:pt x="194" y="87"/>
                    <a:pt x="186" y="95"/>
                  </a:cubicBezTo>
                  <a:cubicBezTo>
                    <a:pt x="184" y="97"/>
                    <a:pt x="183" y="99"/>
                    <a:pt x="185"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4" name="Freeform 14"/>
            <p:cNvSpPr/>
            <p:nvPr/>
          </p:nvSpPr>
          <p:spPr bwMode="auto">
            <a:xfrm>
              <a:off x="9143222" y="3099837"/>
              <a:ext cx="797747" cy="506201"/>
            </a:xfrm>
            <a:custGeom>
              <a:avLst/>
              <a:gdLst>
                <a:gd name="T0" fmla="*/ 16 w 280"/>
                <a:gd name="T1" fmla="*/ 133 h 178"/>
                <a:gd name="T2" fmla="*/ 14 w 280"/>
                <a:gd name="T3" fmla="*/ 124 h 178"/>
                <a:gd name="T4" fmla="*/ 2 w 280"/>
                <a:gd name="T5" fmla="*/ 103 h 178"/>
                <a:gd name="T6" fmla="*/ 6 w 280"/>
                <a:gd name="T7" fmla="*/ 81 h 178"/>
                <a:gd name="T8" fmla="*/ 16 w 280"/>
                <a:gd name="T9" fmla="*/ 77 h 178"/>
                <a:gd name="T10" fmla="*/ 22 w 280"/>
                <a:gd name="T11" fmla="*/ 77 h 178"/>
                <a:gd name="T12" fmla="*/ 40 w 280"/>
                <a:gd name="T13" fmla="*/ 71 h 178"/>
                <a:gd name="T14" fmla="*/ 54 w 280"/>
                <a:gd name="T15" fmla="*/ 64 h 178"/>
                <a:gd name="T16" fmla="*/ 63 w 280"/>
                <a:gd name="T17" fmla="*/ 61 h 178"/>
                <a:gd name="T18" fmla="*/ 144 w 280"/>
                <a:gd name="T19" fmla="*/ 25 h 178"/>
                <a:gd name="T20" fmla="*/ 169 w 280"/>
                <a:gd name="T21" fmla="*/ 16 h 178"/>
                <a:gd name="T22" fmla="*/ 186 w 280"/>
                <a:gd name="T23" fmla="*/ 13 h 178"/>
                <a:gd name="T24" fmla="*/ 209 w 280"/>
                <a:gd name="T25" fmla="*/ 9 h 178"/>
                <a:gd name="T26" fmla="*/ 224 w 280"/>
                <a:gd name="T27" fmla="*/ 3 h 178"/>
                <a:gd name="T28" fmla="*/ 233 w 280"/>
                <a:gd name="T29" fmla="*/ 0 h 178"/>
                <a:gd name="T30" fmla="*/ 265 w 280"/>
                <a:gd name="T31" fmla="*/ 5 h 178"/>
                <a:gd name="T32" fmla="*/ 274 w 280"/>
                <a:gd name="T33" fmla="*/ 29 h 178"/>
                <a:gd name="T34" fmla="*/ 256 w 280"/>
                <a:gd name="T35" fmla="*/ 50 h 178"/>
                <a:gd name="T36" fmla="*/ 245 w 280"/>
                <a:gd name="T37" fmla="*/ 53 h 178"/>
                <a:gd name="T38" fmla="*/ 220 w 280"/>
                <a:gd name="T39" fmla="*/ 56 h 178"/>
                <a:gd name="T40" fmla="*/ 213 w 280"/>
                <a:gd name="T41" fmla="*/ 58 h 178"/>
                <a:gd name="T42" fmla="*/ 208 w 280"/>
                <a:gd name="T43" fmla="*/ 67 h 178"/>
                <a:gd name="T44" fmla="*/ 210 w 280"/>
                <a:gd name="T45" fmla="*/ 76 h 178"/>
                <a:gd name="T46" fmla="*/ 218 w 280"/>
                <a:gd name="T47" fmla="*/ 92 h 178"/>
                <a:gd name="T48" fmla="*/ 224 w 280"/>
                <a:gd name="T49" fmla="*/ 115 h 178"/>
                <a:gd name="T50" fmla="*/ 220 w 280"/>
                <a:gd name="T51" fmla="*/ 146 h 178"/>
                <a:gd name="T52" fmla="*/ 197 w 280"/>
                <a:gd name="T53" fmla="*/ 163 h 178"/>
                <a:gd name="T54" fmla="*/ 189 w 280"/>
                <a:gd name="T55" fmla="*/ 163 h 178"/>
                <a:gd name="T56" fmla="*/ 181 w 280"/>
                <a:gd name="T57" fmla="*/ 167 h 178"/>
                <a:gd name="T58" fmla="*/ 178 w 280"/>
                <a:gd name="T59" fmla="*/ 170 h 178"/>
                <a:gd name="T60" fmla="*/ 156 w 280"/>
                <a:gd name="T61" fmla="*/ 175 h 178"/>
                <a:gd name="T62" fmla="*/ 140 w 280"/>
                <a:gd name="T63" fmla="*/ 166 h 178"/>
                <a:gd name="T64" fmla="*/ 126 w 280"/>
                <a:gd name="T65" fmla="*/ 162 h 178"/>
                <a:gd name="T66" fmla="*/ 119 w 280"/>
                <a:gd name="T67" fmla="*/ 160 h 178"/>
                <a:gd name="T68" fmla="*/ 113 w 280"/>
                <a:gd name="T69" fmla="*/ 150 h 178"/>
                <a:gd name="T70" fmla="*/ 115 w 280"/>
                <a:gd name="T71" fmla="*/ 147 h 178"/>
                <a:gd name="T72" fmla="*/ 122 w 280"/>
                <a:gd name="T73" fmla="*/ 147 h 178"/>
                <a:gd name="T74" fmla="*/ 166 w 280"/>
                <a:gd name="T75" fmla="*/ 141 h 178"/>
                <a:gd name="T76" fmla="*/ 185 w 280"/>
                <a:gd name="T77" fmla="*/ 129 h 178"/>
                <a:gd name="T78" fmla="*/ 188 w 280"/>
                <a:gd name="T79" fmla="*/ 120 h 178"/>
                <a:gd name="T80" fmla="*/ 185 w 280"/>
                <a:gd name="T81" fmla="*/ 92 h 178"/>
                <a:gd name="T82" fmla="*/ 184 w 280"/>
                <a:gd name="T83" fmla="*/ 77 h 178"/>
                <a:gd name="T84" fmla="*/ 179 w 280"/>
                <a:gd name="T85" fmla="*/ 71 h 178"/>
                <a:gd name="T86" fmla="*/ 163 w 280"/>
                <a:gd name="T87" fmla="*/ 75 h 178"/>
                <a:gd name="T88" fmla="*/ 158 w 280"/>
                <a:gd name="T89" fmla="*/ 79 h 178"/>
                <a:gd name="T90" fmla="*/ 145 w 280"/>
                <a:gd name="T91" fmla="*/ 82 h 178"/>
                <a:gd name="T92" fmla="*/ 116 w 280"/>
                <a:gd name="T93" fmla="*/ 91 h 178"/>
                <a:gd name="T94" fmla="*/ 80 w 280"/>
                <a:gd name="T95" fmla="*/ 118 h 178"/>
                <a:gd name="T96" fmla="*/ 52 w 280"/>
                <a:gd name="T97" fmla="*/ 135 h 178"/>
                <a:gd name="T98" fmla="*/ 22 w 280"/>
                <a:gd name="T99" fmla="*/ 136 h 178"/>
                <a:gd name="T100" fmla="*/ 18 w 280"/>
                <a:gd name="T101" fmla="*/ 134 h 178"/>
                <a:gd name="T102" fmla="*/ 16 w 280"/>
                <a:gd name="T103" fmla="*/ 13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0" h="178">
                  <a:moveTo>
                    <a:pt x="16" y="133"/>
                  </a:moveTo>
                  <a:cubicBezTo>
                    <a:pt x="18" y="129"/>
                    <a:pt x="16" y="127"/>
                    <a:pt x="14" y="124"/>
                  </a:cubicBezTo>
                  <a:cubicBezTo>
                    <a:pt x="9" y="118"/>
                    <a:pt x="5" y="111"/>
                    <a:pt x="2" y="103"/>
                  </a:cubicBezTo>
                  <a:cubicBezTo>
                    <a:pt x="0" y="95"/>
                    <a:pt x="1" y="88"/>
                    <a:pt x="6" y="81"/>
                  </a:cubicBezTo>
                  <a:cubicBezTo>
                    <a:pt x="9" y="78"/>
                    <a:pt x="12" y="76"/>
                    <a:pt x="16" y="77"/>
                  </a:cubicBezTo>
                  <a:cubicBezTo>
                    <a:pt x="18" y="77"/>
                    <a:pt x="20" y="76"/>
                    <a:pt x="22" y="77"/>
                  </a:cubicBezTo>
                  <a:cubicBezTo>
                    <a:pt x="29" y="79"/>
                    <a:pt x="36" y="76"/>
                    <a:pt x="40" y="71"/>
                  </a:cubicBezTo>
                  <a:cubicBezTo>
                    <a:pt x="44" y="67"/>
                    <a:pt x="49" y="65"/>
                    <a:pt x="54" y="64"/>
                  </a:cubicBezTo>
                  <a:cubicBezTo>
                    <a:pt x="57" y="64"/>
                    <a:pt x="60" y="62"/>
                    <a:pt x="63" y="61"/>
                  </a:cubicBezTo>
                  <a:cubicBezTo>
                    <a:pt x="89" y="47"/>
                    <a:pt x="116" y="35"/>
                    <a:pt x="144" y="25"/>
                  </a:cubicBezTo>
                  <a:cubicBezTo>
                    <a:pt x="152" y="22"/>
                    <a:pt x="161" y="19"/>
                    <a:pt x="169" y="16"/>
                  </a:cubicBezTo>
                  <a:cubicBezTo>
                    <a:pt x="174" y="14"/>
                    <a:pt x="180" y="14"/>
                    <a:pt x="186" y="13"/>
                  </a:cubicBezTo>
                  <a:cubicBezTo>
                    <a:pt x="194" y="12"/>
                    <a:pt x="201" y="11"/>
                    <a:pt x="209" y="9"/>
                  </a:cubicBezTo>
                  <a:cubicBezTo>
                    <a:pt x="214" y="8"/>
                    <a:pt x="219" y="5"/>
                    <a:pt x="224" y="3"/>
                  </a:cubicBezTo>
                  <a:cubicBezTo>
                    <a:pt x="227" y="1"/>
                    <a:pt x="230" y="0"/>
                    <a:pt x="233" y="0"/>
                  </a:cubicBezTo>
                  <a:cubicBezTo>
                    <a:pt x="244" y="0"/>
                    <a:pt x="255" y="1"/>
                    <a:pt x="265" y="5"/>
                  </a:cubicBezTo>
                  <a:cubicBezTo>
                    <a:pt x="276" y="9"/>
                    <a:pt x="280" y="19"/>
                    <a:pt x="274" y="29"/>
                  </a:cubicBezTo>
                  <a:cubicBezTo>
                    <a:pt x="270" y="38"/>
                    <a:pt x="263" y="45"/>
                    <a:pt x="256" y="50"/>
                  </a:cubicBezTo>
                  <a:cubicBezTo>
                    <a:pt x="252" y="53"/>
                    <a:pt x="249" y="53"/>
                    <a:pt x="245" y="53"/>
                  </a:cubicBezTo>
                  <a:cubicBezTo>
                    <a:pt x="236" y="54"/>
                    <a:pt x="228" y="55"/>
                    <a:pt x="220" y="56"/>
                  </a:cubicBezTo>
                  <a:cubicBezTo>
                    <a:pt x="218" y="57"/>
                    <a:pt x="215" y="57"/>
                    <a:pt x="213" y="58"/>
                  </a:cubicBezTo>
                  <a:cubicBezTo>
                    <a:pt x="209" y="60"/>
                    <a:pt x="208" y="63"/>
                    <a:pt x="208" y="67"/>
                  </a:cubicBezTo>
                  <a:cubicBezTo>
                    <a:pt x="208" y="70"/>
                    <a:pt x="209" y="73"/>
                    <a:pt x="210" y="76"/>
                  </a:cubicBezTo>
                  <a:cubicBezTo>
                    <a:pt x="213" y="82"/>
                    <a:pt x="215" y="87"/>
                    <a:pt x="218" y="92"/>
                  </a:cubicBezTo>
                  <a:cubicBezTo>
                    <a:pt x="221" y="100"/>
                    <a:pt x="224" y="107"/>
                    <a:pt x="224" y="115"/>
                  </a:cubicBezTo>
                  <a:cubicBezTo>
                    <a:pt x="224" y="126"/>
                    <a:pt x="223" y="136"/>
                    <a:pt x="220" y="146"/>
                  </a:cubicBezTo>
                  <a:cubicBezTo>
                    <a:pt x="216" y="157"/>
                    <a:pt x="209" y="162"/>
                    <a:pt x="197" y="163"/>
                  </a:cubicBezTo>
                  <a:cubicBezTo>
                    <a:pt x="194" y="163"/>
                    <a:pt x="192" y="163"/>
                    <a:pt x="189" y="163"/>
                  </a:cubicBezTo>
                  <a:cubicBezTo>
                    <a:pt x="186" y="163"/>
                    <a:pt x="183" y="163"/>
                    <a:pt x="181" y="167"/>
                  </a:cubicBezTo>
                  <a:cubicBezTo>
                    <a:pt x="180" y="168"/>
                    <a:pt x="179" y="169"/>
                    <a:pt x="178" y="170"/>
                  </a:cubicBezTo>
                  <a:cubicBezTo>
                    <a:pt x="171" y="176"/>
                    <a:pt x="164" y="178"/>
                    <a:pt x="156" y="175"/>
                  </a:cubicBezTo>
                  <a:cubicBezTo>
                    <a:pt x="151" y="172"/>
                    <a:pt x="145" y="169"/>
                    <a:pt x="140" y="166"/>
                  </a:cubicBezTo>
                  <a:cubicBezTo>
                    <a:pt x="136" y="163"/>
                    <a:pt x="132" y="162"/>
                    <a:pt x="126" y="162"/>
                  </a:cubicBezTo>
                  <a:cubicBezTo>
                    <a:pt x="124" y="162"/>
                    <a:pt x="121" y="163"/>
                    <a:pt x="119" y="160"/>
                  </a:cubicBezTo>
                  <a:cubicBezTo>
                    <a:pt x="116" y="157"/>
                    <a:pt x="114" y="154"/>
                    <a:pt x="113" y="150"/>
                  </a:cubicBezTo>
                  <a:cubicBezTo>
                    <a:pt x="112" y="148"/>
                    <a:pt x="113" y="147"/>
                    <a:pt x="115" y="147"/>
                  </a:cubicBezTo>
                  <a:cubicBezTo>
                    <a:pt x="117" y="147"/>
                    <a:pt x="120" y="147"/>
                    <a:pt x="122" y="147"/>
                  </a:cubicBezTo>
                  <a:cubicBezTo>
                    <a:pt x="137" y="148"/>
                    <a:pt x="152" y="146"/>
                    <a:pt x="166" y="141"/>
                  </a:cubicBezTo>
                  <a:cubicBezTo>
                    <a:pt x="173" y="138"/>
                    <a:pt x="179" y="134"/>
                    <a:pt x="185" y="129"/>
                  </a:cubicBezTo>
                  <a:cubicBezTo>
                    <a:pt x="188" y="126"/>
                    <a:pt x="189" y="123"/>
                    <a:pt x="188" y="120"/>
                  </a:cubicBezTo>
                  <a:cubicBezTo>
                    <a:pt x="187" y="111"/>
                    <a:pt x="186" y="102"/>
                    <a:pt x="185" y="92"/>
                  </a:cubicBezTo>
                  <a:cubicBezTo>
                    <a:pt x="184" y="87"/>
                    <a:pt x="184" y="82"/>
                    <a:pt x="184" y="77"/>
                  </a:cubicBezTo>
                  <a:cubicBezTo>
                    <a:pt x="184" y="73"/>
                    <a:pt x="183" y="71"/>
                    <a:pt x="179" y="71"/>
                  </a:cubicBezTo>
                  <a:cubicBezTo>
                    <a:pt x="173" y="70"/>
                    <a:pt x="168" y="70"/>
                    <a:pt x="163" y="75"/>
                  </a:cubicBezTo>
                  <a:cubicBezTo>
                    <a:pt x="162" y="76"/>
                    <a:pt x="160" y="77"/>
                    <a:pt x="158" y="79"/>
                  </a:cubicBezTo>
                  <a:cubicBezTo>
                    <a:pt x="154" y="81"/>
                    <a:pt x="150" y="83"/>
                    <a:pt x="145" y="82"/>
                  </a:cubicBezTo>
                  <a:cubicBezTo>
                    <a:pt x="134" y="82"/>
                    <a:pt x="124" y="85"/>
                    <a:pt x="116" y="91"/>
                  </a:cubicBezTo>
                  <a:cubicBezTo>
                    <a:pt x="104" y="100"/>
                    <a:pt x="92" y="109"/>
                    <a:pt x="80" y="118"/>
                  </a:cubicBezTo>
                  <a:cubicBezTo>
                    <a:pt x="71" y="124"/>
                    <a:pt x="62" y="131"/>
                    <a:pt x="52" y="135"/>
                  </a:cubicBezTo>
                  <a:cubicBezTo>
                    <a:pt x="42" y="139"/>
                    <a:pt x="32" y="140"/>
                    <a:pt x="22" y="136"/>
                  </a:cubicBezTo>
                  <a:cubicBezTo>
                    <a:pt x="20" y="136"/>
                    <a:pt x="19" y="135"/>
                    <a:pt x="18" y="134"/>
                  </a:cubicBezTo>
                  <a:cubicBezTo>
                    <a:pt x="17" y="134"/>
                    <a:pt x="17" y="134"/>
                    <a:pt x="16"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5" name="Freeform 15"/>
            <p:cNvSpPr/>
            <p:nvPr/>
          </p:nvSpPr>
          <p:spPr bwMode="auto">
            <a:xfrm>
              <a:off x="6548140" y="2449465"/>
              <a:ext cx="605519" cy="323584"/>
            </a:xfrm>
            <a:custGeom>
              <a:avLst/>
              <a:gdLst>
                <a:gd name="T0" fmla="*/ 197 w 212"/>
                <a:gd name="T1" fmla="*/ 0 h 114"/>
                <a:gd name="T2" fmla="*/ 205 w 212"/>
                <a:gd name="T3" fmla="*/ 0 h 114"/>
                <a:gd name="T4" fmla="*/ 211 w 212"/>
                <a:gd name="T5" fmla="*/ 9 h 114"/>
                <a:gd name="T6" fmla="*/ 191 w 212"/>
                <a:gd name="T7" fmla="*/ 29 h 114"/>
                <a:gd name="T8" fmla="*/ 187 w 212"/>
                <a:gd name="T9" fmla="*/ 29 h 114"/>
                <a:gd name="T10" fmla="*/ 174 w 212"/>
                <a:gd name="T11" fmla="*/ 33 h 114"/>
                <a:gd name="T12" fmla="*/ 132 w 212"/>
                <a:gd name="T13" fmla="*/ 67 h 114"/>
                <a:gd name="T14" fmla="*/ 109 w 212"/>
                <a:gd name="T15" fmla="*/ 91 h 114"/>
                <a:gd name="T16" fmla="*/ 71 w 212"/>
                <a:gd name="T17" fmla="*/ 112 h 114"/>
                <a:gd name="T18" fmla="*/ 40 w 212"/>
                <a:gd name="T19" fmla="*/ 108 h 114"/>
                <a:gd name="T20" fmla="*/ 9 w 212"/>
                <a:gd name="T21" fmla="*/ 90 h 114"/>
                <a:gd name="T22" fmla="*/ 8 w 212"/>
                <a:gd name="T23" fmla="*/ 89 h 114"/>
                <a:gd name="T24" fmla="*/ 11 w 212"/>
                <a:gd name="T25" fmla="*/ 64 h 114"/>
                <a:gd name="T26" fmla="*/ 15 w 212"/>
                <a:gd name="T27" fmla="*/ 62 h 114"/>
                <a:gd name="T28" fmla="*/ 114 w 212"/>
                <a:gd name="T29" fmla="*/ 23 h 114"/>
                <a:gd name="T30" fmla="*/ 130 w 212"/>
                <a:gd name="T31" fmla="*/ 18 h 114"/>
                <a:gd name="T32" fmla="*/ 164 w 212"/>
                <a:gd name="T33" fmla="*/ 7 h 114"/>
                <a:gd name="T34" fmla="*/ 197 w 212"/>
                <a:gd name="T3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114">
                  <a:moveTo>
                    <a:pt x="197" y="0"/>
                  </a:moveTo>
                  <a:cubicBezTo>
                    <a:pt x="199" y="0"/>
                    <a:pt x="202" y="0"/>
                    <a:pt x="205" y="0"/>
                  </a:cubicBezTo>
                  <a:cubicBezTo>
                    <a:pt x="209" y="1"/>
                    <a:pt x="212" y="5"/>
                    <a:pt x="211" y="9"/>
                  </a:cubicBezTo>
                  <a:cubicBezTo>
                    <a:pt x="207" y="18"/>
                    <a:pt x="200" y="25"/>
                    <a:pt x="191" y="29"/>
                  </a:cubicBezTo>
                  <a:cubicBezTo>
                    <a:pt x="189" y="29"/>
                    <a:pt x="188" y="29"/>
                    <a:pt x="187" y="29"/>
                  </a:cubicBezTo>
                  <a:cubicBezTo>
                    <a:pt x="182" y="28"/>
                    <a:pt x="178" y="30"/>
                    <a:pt x="174" y="33"/>
                  </a:cubicBezTo>
                  <a:cubicBezTo>
                    <a:pt x="158" y="43"/>
                    <a:pt x="144" y="54"/>
                    <a:pt x="132" y="67"/>
                  </a:cubicBezTo>
                  <a:cubicBezTo>
                    <a:pt x="124" y="75"/>
                    <a:pt x="116" y="83"/>
                    <a:pt x="109" y="91"/>
                  </a:cubicBezTo>
                  <a:cubicBezTo>
                    <a:pt x="99" y="102"/>
                    <a:pt x="86" y="110"/>
                    <a:pt x="71" y="112"/>
                  </a:cubicBezTo>
                  <a:cubicBezTo>
                    <a:pt x="61" y="114"/>
                    <a:pt x="50" y="112"/>
                    <a:pt x="40" y="108"/>
                  </a:cubicBezTo>
                  <a:cubicBezTo>
                    <a:pt x="29" y="104"/>
                    <a:pt x="19" y="98"/>
                    <a:pt x="9" y="90"/>
                  </a:cubicBezTo>
                  <a:cubicBezTo>
                    <a:pt x="9" y="90"/>
                    <a:pt x="9" y="89"/>
                    <a:pt x="8" y="89"/>
                  </a:cubicBezTo>
                  <a:cubicBezTo>
                    <a:pt x="0" y="81"/>
                    <a:pt x="2" y="70"/>
                    <a:pt x="11" y="64"/>
                  </a:cubicBezTo>
                  <a:cubicBezTo>
                    <a:pt x="12" y="63"/>
                    <a:pt x="14" y="63"/>
                    <a:pt x="15" y="62"/>
                  </a:cubicBezTo>
                  <a:cubicBezTo>
                    <a:pt x="48" y="49"/>
                    <a:pt x="81" y="36"/>
                    <a:pt x="114" y="23"/>
                  </a:cubicBezTo>
                  <a:cubicBezTo>
                    <a:pt x="119" y="21"/>
                    <a:pt x="125" y="19"/>
                    <a:pt x="130" y="18"/>
                  </a:cubicBezTo>
                  <a:cubicBezTo>
                    <a:pt x="142" y="15"/>
                    <a:pt x="153" y="12"/>
                    <a:pt x="164" y="7"/>
                  </a:cubicBezTo>
                  <a:cubicBezTo>
                    <a:pt x="175" y="2"/>
                    <a:pt x="186" y="0"/>
                    <a:pt x="19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6" name="Freeform 16"/>
            <p:cNvSpPr/>
            <p:nvPr/>
          </p:nvSpPr>
          <p:spPr bwMode="auto">
            <a:xfrm>
              <a:off x="6746776" y="2048989"/>
              <a:ext cx="323584" cy="358826"/>
            </a:xfrm>
            <a:custGeom>
              <a:avLst/>
              <a:gdLst>
                <a:gd name="T0" fmla="*/ 114 w 114"/>
                <a:gd name="T1" fmla="*/ 70 h 126"/>
                <a:gd name="T2" fmla="*/ 101 w 114"/>
                <a:gd name="T3" fmla="*/ 91 h 126"/>
                <a:gd name="T4" fmla="*/ 78 w 114"/>
                <a:gd name="T5" fmla="*/ 97 h 126"/>
                <a:gd name="T6" fmla="*/ 58 w 114"/>
                <a:gd name="T7" fmla="*/ 106 h 126"/>
                <a:gd name="T8" fmla="*/ 40 w 114"/>
                <a:gd name="T9" fmla="*/ 121 h 126"/>
                <a:gd name="T10" fmla="*/ 31 w 114"/>
                <a:gd name="T11" fmla="*/ 125 h 126"/>
                <a:gd name="T12" fmla="*/ 23 w 114"/>
                <a:gd name="T13" fmla="*/ 122 h 126"/>
                <a:gd name="T14" fmla="*/ 23 w 114"/>
                <a:gd name="T15" fmla="*/ 112 h 126"/>
                <a:gd name="T16" fmla="*/ 26 w 114"/>
                <a:gd name="T17" fmla="*/ 68 h 126"/>
                <a:gd name="T18" fmla="*/ 16 w 114"/>
                <a:gd name="T19" fmla="*/ 50 h 126"/>
                <a:gd name="T20" fmla="*/ 11 w 114"/>
                <a:gd name="T21" fmla="*/ 39 h 126"/>
                <a:gd name="T22" fmla="*/ 3 w 114"/>
                <a:gd name="T23" fmla="*/ 21 h 126"/>
                <a:gd name="T24" fmla="*/ 3 w 114"/>
                <a:gd name="T25" fmla="*/ 6 h 126"/>
                <a:gd name="T26" fmla="*/ 12 w 114"/>
                <a:gd name="T27" fmla="*/ 0 h 126"/>
                <a:gd name="T28" fmla="*/ 18 w 114"/>
                <a:gd name="T29" fmla="*/ 1 h 126"/>
                <a:gd name="T30" fmla="*/ 50 w 114"/>
                <a:gd name="T31" fmla="*/ 12 h 126"/>
                <a:gd name="T32" fmla="*/ 86 w 114"/>
                <a:gd name="T33" fmla="*/ 31 h 126"/>
                <a:gd name="T34" fmla="*/ 106 w 114"/>
                <a:gd name="T35" fmla="*/ 48 h 126"/>
                <a:gd name="T36" fmla="*/ 114 w 114"/>
                <a:gd name="T37"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26">
                  <a:moveTo>
                    <a:pt x="114" y="70"/>
                  </a:moveTo>
                  <a:cubicBezTo>
                    <a:pt x="114" y="79"/>
                    <a:pt x="109" y="86"/>
                    <a:pt x="101" y="91"/>
                  </a:cubicBezTo>
                  <a:cubicBezTo>
                    <a:pt x="94" y="95"/>
                    <a:pt x="86" y="97"/>
                    <a:pt x="78" y="97"/>
                  </a:cubicBezTo>
                  <a:cubicBezTo>
                    <a:pt x="64" y="97"/>
                    <a:pt x="66" y="98"/>
                    <a:pt x="58" y="106"/>
                  </a:cubicBezTo>
                  <a:cubicBezTo>
                    <a:pt x="52" y="111"/>
                    <a:pt x="46" y="116"/>
                    <a:pt x="40" y="121"/>
                  </a:cubicBezTo>
                  <a:cubicBezTo>
                    <a:pt x="38" y="123"/>
                    <a:pt x="35" y="124"/>
                    <a:pt x="31" y="125"/>
                  </a:cubicBezTo>
                  <a:cubicBezTo>
                    <a:pt x="28" y="126"/>
                    <a:pt x="25" y="125"/>
                    <a:pt x="23" y="122"/>
                  </a:cubicBezTo>
                  <a:cubicBezTo>
                    <a:pt x="22" y="118"/>
                    <a:pt x="21" y="115"/>
                    <a:pt x="23" y="112"/>
                  </a:cubicBezTo>
                  <a:cubicBezTo>
                    <a:pt x="33" y="98"/>
                    <a:pt x="33" y="83"/>
                    <a:pt x="26" y="68"/>
                  </a:cubicBezTo>
                  <a:cubicBezTo>
                    <a:pt x="23" y="61"/>
                    <a:pt x="19" y="56"/>
                    <a:pt x="16" y="50"/>
                  </a:cubicBezTo>
                  <a:cubicBezTo>
                    <a:pt x="14" y="46"/>
                    <a:pt x="12" y="43"/>
                    <a:pt x="11" y="39"/>
                  </a:cubicBezTo>
                  <a:cubicBezTo>
                    <a:pt x="9" y="33"/>
                    <a:pt x="7" y="27"/>
                    <a:pt x="3" y="21"/>
                  </a:cubicBezTo>
                  <a:cubicBezTo>
                    <a:pt x="0" y="17"/>
                    <a:pt x="0" y="12"/>
                    <a:pt x="3" y="6"/>
                  </a:cubicBezTo>
                  <a:cubicBezTo>
                    <a:pt x="5" y="2"/>
                    <a:pt x="8" y="0"/>
                    <a:pt x="12" y="0"/>
                  </a:cubicBezTo>
                  <a:cubicBezTo>
                    <a:pt x="14" y="0"/>
                    <a:pt x="16" y="1"/>
                    <a:pt x="18" y="1"/>
                  </a:cubicBezTo>
                  <a:cubicBezTo>
                    <a:pt x="29" y="3"/>
                    <a:pt x="40" y="7"/>
                    <a:pt x="50" y="12"/>
                  </a:cubicBezTo>
                  <a:cubicBezTo>
                    <a:pt x="62" y="19"/>
                    <a:pt x="74" y="25"/>
                    <a:pt x="86" y="31"/>
                  </a:cubicBezTo>
                  <a:cubicBezTo>
                    <a:pt x="94" y="36"/>
                    <a:pt x="101" y="41"/>
                    <a:pt x="106" y="48"/>
                  </a:cubicBezTo>
                  <a:cubicBezTo>
                    <a:pt x="111" y="54"/>
                    <a:pt x="114" y="61"/>
                    <a:pt x="114"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7" name="Freeform 24"/>
            <p:cNvSpPr/>
            <p:nvPr/>
          </p:nvSpPr>
          <p:spPr bwMode="auto">
            <a:xfrm>
              <a:off x="9216909" y="2378981"/>
              <a:ext cx="317177" cy="429310"/>
            </a:xfrm>
            <a:custGeom>
              <a:avLst/>
              <a:gdLst>
                <a:gd name="T0" fmla="*/ 111 w 111"/>
                <a:gd name="T1" fmla="*/ 118 h 150"/>
                <a:gd name="T2" fmla="*/ 108 w 111"/>
                <a:gd name="T3" fmla="*/ 125 h 150"/>
                <a:gd name="T4" fmla="*/ 94 w 111"/>
                <a:gd name="T5" fmla="*/ 142 h 150"/>
                <a:gd name="T6" fmla="*/ 80 w 111"/>
                <a:gd name="T7" fmla="*/ 149 h 150"/>
                <a:gd name="T8" fmla="*/ 72 w 111"/>
                <a:gd name="T9" fmla="*/ 144 h 150"/>
                <a:gd name="T10" fmla="*/ 66 w 111"/>
                <a:gd name="T11" fmla="*/ 117 h 150"/>
                <a:gd name="T12" fmla="*/ 59 w 111"/>
                <a:gd name="T13" fmla="*/ 90 h 150"/>
                <a:gd name="T14" fmla="*/ 50 w 111"/>
                <a:gd name="T15" fmla="*/ 75 h 150"/>
                <a:gd name="T16" fmla="*/ 19 w 111"/>
                <a:gd name="T17" fmla="*/ 40 h 150"/>
                <a:gd name="T18" fmla="*/ 6 w 111"/>
                <a:gd name="T19" fmla="*/ 27 h 150"/>
                <a:gd name="T20" fmla="*/ 0 w 111"/>
                <a:gd name="T21" fmla="*/ 10 h 150"/>
                <a:gd name="T22" fmla="*/ 0 w 111"/>
                <a:gd name="T23" fmla="*/ 8 h 150"/>
                <a:gd name="T24" fmla="*/ 9 w 111"/>
                <a:gd name="T25" fmla="*/ 2 h 150"/>
                <a:gd name="T26" fmla="*/ 18 w 111"/>
                <a:gd name="T27" fmla="*/ 7 h 150"/>
                <a:gd name="T28" fmla="*/ 27 w 111"/>
                <a:gd name="T29" fmla="*/ 15 h 150"/>
                <a:gd name="T30" fmla="*/ 44 w 111"/>
                <a:gd name="T31" fmla="*/ 26 h 150"/>
                <a:gd name="T32" fmla="*/ 85 w 111"/>
                <a:gd name="T33" fmla="*/ 57 h 150"/>
                <a:gd name="T34" fmla="*/ 110 w 111"/>
                <a:gd name="T35" fmla="*/ 114 h 150"/>
                <a:gd name="T36" fmla="*/ 110 w 111"/>
                <a:gd name="T37" fmla="*/ 117 h 150"/>
                <a:gd name="T38" fmla="*/ 111 w 111"/>
                <a:gd name="T39"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1" h="150">
                  <a:moveTo>
                    <a:pt x="111" y="118"/>
                  </a:moveTo>
                  <a:cubicBezTo>
                    <a:pt x="110" y="120"/>
                    <a:pt x="109" y="123"/>
                    <a:pt x="108" y="125"/>
                  </a:cubicBezTo>
                  <a:cubicBezTo>
                    <a:pt x="103" y="131"/>
                    <a:pt x="99" y="136"/>
                    <a:pt x="94" y="142"/>
                  </a:cubicBezTo>
                  <a:cubicBezTo>
                    <a:pt x="90" y="146"/>
                    <a:pt x="86" y="148"/>
                    <a:pt x="80" y="149"/>
                  </a:cubicBezTo>
                  <a:cubicBezTo>
                    <a:pt x="75" y="150"/>
                    <a:pt x="73" y="149"/>
                    <a:pt x="72" y="144"/>
                  </a:cubicBezTo>
                  <a:cubicBezTo>
                    <a:pt x="70" y="135"/>
                    <a:pt x="68" y="126"/>
                    <a:pt x="66" y="117"/>
                  </a:cubicBezTo>
                  <a:cubicBezTo>
                    <a:pt x="64" y="108"/>
                    <a:pt x="63" y="99"/>
                    <a:pt x="59" y="90"/>
                  </a:cubicBezTo>
                  <a:cubicBezTo>
                    <a:pt x="57" y="85"/>
                    <a:pt x="54" y="80"/>
                    <a:pt x="50" y="75"/>
                  </a:cubicBezTo>
                  <a:cubicBezTo>
                    <a:pt x="40" y="63"/>
                    <a:pt x="29" y="51"/>
                    <a:pt x="19" y="40"/>
                  </a:cubicBezTo>
                  <a:cubicBezTo>
                    <a:pt x="15" y="35"/>
                    <a:pt x="11" y="31"/>
                    <a:pt x="6" y="27"/>
                  </a:cubicBezTo>
                  <a:cubicBezTo>
                    <a:pt x="1" y="22"/>
                    <a:pt x="0" y="17"/>
                    <a:pt x="0" y="10"/>
                  </a:cubicBezTo>
                  <a:cubicBezTo>
                    <a:pt x="0" y="9"/>
                    <a:pt x="0" y="9"/>
                    <a:pt x="0" y="8"/>
                  </a:cubicBezTo>
                  <a:cubicBezTo>
                    <a:pt x="2" y="1"/>
                    <a:pt x="3" y="0"/>
                    <a:pt x="9" y="2"/>
                  </a:cubicBezTo>
                  <a:cubicBezTo>
                    <a:pt x="12" y="4"/>
                    <a:pt x="15" y="5"/>
                    <a:pt x="18" y="7"/>
                  </a:cubicBezTo>
                  <a:cubicBezTo>
                    <a:pt x="21" y="10"/>
                    <a:pt x="24" y="12"/>
                    <a:pt x="27" y="15"/>
                  </a:cubicBezTo>
                  <a:cubicBezTo>
                    <a:pt x="32" y="20"/>
                    <a:pt x="38" y="24"/>
                    <a:pt x="44" y="26"/>
                  </a:cubicBezTo>
                  <a:cubicBezTo>
                    <a:pt x="61" y="33"/>
                    <a:pt x="74" y="43"/>
                    <a:pt x="85" y="57"/>
                  </a:cubicBezTo>
                  <a:cubicBezTo>
                    <a:pt x="98" y="73"/>
                    <a:pt x="107" y="92"/>
                    <a:pt x="110" y="114"/>
                  </a:cubicBezTo>
                  <a:cubicBezTo>
                    <a:pt x="110" y="115"/>
                    <a:pt x="110" y="116"/>
                    <a:pt x="110" y="117"/>
                  </a:cubicBezTo>
                  <a:cubicBezTo>
                    <a:pt x="110" y="117"/>
                    <a:pt x="110" y="118"/>
                    <a:pt x="111"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8" name="Freeform 26"/>
            <p:cNvSpPr/>
            <p:nvPr/>
          </p:nvSpPr>
          <p:spPr bwMode="auto">
            <a:xfrm>
              <a:off x="7022303" y="3189544"/>
              <a:ext cx="230674" cy="281935"/>
            </a:xfrm>
            <a:custGeom>
              <a:avLst/>
              <a:gdLst>
                <a:gd name="T0" fmla="*/ 0 w 81"/>
                <a:gd name="T1" fmla="*/ 18 h 99"/>
                <a:gd name="T2" fmla="*/ 1 w 81"/>
                <a:gd name="T3" fmla="*/ 9 h 99"/>
                <a:gd name="T4" fmla="*/ 11 w 81"/>
                <a:gd name="T5" fmla="*/ 1 h 99"/>
                <a:gd name="T6" fmla="*/ 50 w 81"/>
                <a:gd name="T7" fmla="*/ 12 h 99"/>
                <a:gd name="T8" fmla="*/ 78 w 81"/>
                <a:gd name="T9" fmla="*/ 44 h 99"/>
                <a:gd name="T10" fmla="*/ 80 w 81"/>
                <a:gd name="T11" fmla="*/ 51 h 99"/>
                <a:gd name="T12" fmla="*/ 77 w 81"/>
                <a:gd name="T13" fmla="*/ 79 h 99"/>
                <a:gd name="T14" fmla="*/ 43 w 81"/>
                <a:gd name="T15" fmla="*/ 92 h 99"/>
                <a:gd name="T16" fmla="*/ 30 w 81"/>
                <a:gd name="T17" fmla="*/ 81 h 99"/>
                <a:gd name="T18" fmla="*/ 12 w 81"/>
                <a:gd name="T19" fmla="*/ 60 h 99"/>
                <a:gd name="T20" fmla="*/ 1 w 81"/>
                <a:gd name="T21" fmla="*/ 24 h 99"/>
                <a:gd name="T22" fmla="*/ 1 w 81"/>
                <a:gd name="T23" fmla="*/ 18 h 99"/>
                <a:gd name="T24" fmla="*/ 0 w 81"/>
                <a:gd name="T25" fmla="*/ 1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99">
                  <a:moveTo>
                    <a:pt x="0" y="18"/>
                  </a:moveTo>
                  <a:cubicBezTo>
                    <a:pt x="1" y="15"/>
                    <a:pt x="1" y="12"/>
                    <a:pt x="1" y="9"/>
                  </a:cubicBezTo>
                  <a:cubicBezTo>
                    <a:pt x="2" y="4"/>
                    <a:pt x="5" y="1"/>
                    <a:pt x="11" y="1"/>
                  </a:cubicBezTo>
                  <a:cubicBezTo>
                    <a:pt x="25" y="0"/>
                    <a:pt x="39" y="2"/>
                    <a:pt x="50" y="12"/>
                  </a:cubicBezTo>
                  <a:cubicBezTo>
                    <a:pt x="62" y="21"/>
                    <a:pt x="70" y="32"/>
                    <a:pt x="78" y="44"/>
                  </a:cubicBezTo>
                  <a:cubicBezTo>
                    <a:pt x="79" y="46"/>
                    <a:pt x="80" y="49"/>
                    <a:pt x="80" y="51"/>
                  </a:cubicBezTo>
                  <a:cubicBezTo>
                    <a:pt x="81" y="61"/>
                    <a:pt x="80" y="70"/>
                    <a:pt x="77" y="79"/>
                  </a:cubicBezTo>
                  <a:cubicBezTo>
                    <a:pt x="74" y="89"/>
                    <a:pt x="57" y="99"/>
                    <a:pt x="43" y="92"/>
                  </a:cubicBezTo>
                  <a:cubicBezTo>
                    <a:pt x="38" y="89"/>
                    <a:pt x="33" y="86"/>
                    <a:pt x="30" y="81"/>
                  </a:cubicBezTo>
                  <a:cubicBezTo>
                    <a:pt x="24" y="74"/>
                    <a:pt x="18" y="67"/>
                    <a:pt x="12" y="60"/>
                  </a:cubicBezTo>
                  <a:cubicBezTo>
                    <a:pt x="4" y="49"/>
                    <a:pt x="2" y="37"/>
                    <a:pt x="1" y="24"/>
                  </a:cubicBezTo>
                  <a:cubicBezTo>
                    <a:pt x="1" y="22"/>
                    <a:pt x="1" y="20"/>
                    <a:pt x="1" y="18"/>
                  </a:cubicBezTo>
                  <a:cubicBezTo>
                    <a:pt x="1" y="18"/>
                    <a:pt x="1" y="18"/>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49" name="Freeform 28"/>
            <p:cNvSpPr/>
            <p:nvPr/>
          </p:nvSpPr>
          <p:spPr bwMode="auto">
            <a:xfrm>
              <a:off x="8502460" y="3122264"/>
              <a:ext cx="246693" cy="285139"/>
            </a:xfrm>
            <a:custGeom>
              <a:avLst/>
              <a:gdLst>
                <a:gd name="T0" fmla="*/ 38 w 87"/>
                <a:gd name="T1" fmla="*/ 100 h 100"/>
                <a:gd name="T2" fmla="*/ 27 w 87"/>
                <a:gd name="T3" fmla="*/ 98 h 100"/>
                <a:gd name="T4" fmla="*/ 22 w 87"/>
                <a:gd name="T5" fmla="*/ 91 h 100"/>
                <a:gd name="T6" fmla="*/ 17 w 87"/>
                <a:gd name="T7" fmla="*/ 65 h 100"/>
                <a:gd name="T8" fmla="*/ 1 w 87"/>
                <a:gd name="T9" fmla="*/ 16 h 100"/>
                <a:gd name="T10" fmla="*/ 0 w 87"/>
                <a:gd name="T11" fmla="*/ 4 h 100"/>
                <a:gd name="T12" fmla="*/ 4 w 87"/>
                <a:gd name="T13" fmla="*/ 0 h 100"/>
                <a:gd name="T14" fmla="*/ 12 w 87"/>
                <a:gd name="T15" fmla="*/ 0 h 100"/>
                <a:gd name="T16" fmla="*/ 20 w 87"/>
                <a:gd name="T17" fmla="*/ 4 h 100"/>
                <a:gd name="T18" fmla="*/ 31 w 87"/>
                <a:gd name="T19" fmla="*/ 12 h 100"/>
                <a:gd name="T20" fmla="*/ 65 w 87"/>
                <a:gd name="T21" fmla="*/ 41 h 100"/>
                <a:gd name="T22" fmla="*/ 78 w 87"/>
                <a:gd name="T23" fmla="*/ 56 h 100"/>
                <a:gd name="T24" fmla="*/ 73 w 87"/>
                <a:gd name="T25" fmla="*/ 87 h 100"/>
                <a:gd name="T26" fmla="*/ 38 w 87"/>
                <a:gd name="T2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100">
                  <a:moveTo>
                    <a:pt x="38" y="100"/>
                  </a:moveTo>
                  <a:cubicBezTo>
                    <a:pt x="34" y="99"/>
                    <a:pt x="31" y="99"/>
                    <a:pt x="27" y="98"/>
                  </a:cubicBezTo>
                  <a:cubicBezTo>
                    <a:pt x="24" y="97"/>
                    <a:pt x="22" y="94"/>
                    <a:pt x="22" y="91"/>
                  </a:cubicBezTo>
                  <a:cubicBezTo>
                    <a:pt x="23" y="81"/>
                    <a:pt x="20" y="73"/>
                    <a:pt x="17" y="65"/>
                  </a:cubicBezTo>
                  <a:cubicBezTo>
                    <a:pt x="11" y="49"/>
                    <a:pt x="4" y="33"/>
                    <a:pt x="1" y="16"/>
                  </a:cubicBezTo>
                  <a:cubicBezTo>
                    <a:pt x="0" y="12"/>
                    <a:pt x="0" y="8"/>
                    <a:pt x="0" y="4"/>
                  </a:cubicBezTo>
                  <a:cubicBezTo>
                    <a:pt x="0" y="2"/>
                    <a:pt x="2" y="0"/>
                    <a:pt x="4" y="0"/>
                  </a:cubicBezTo>
                  <a:cubicBezTo>
                    <a:pt x="7" y="0"/>
                    <a:pt x="10" y="0"/>
                    <a:pt x="12" y="0"/>
                  </a:cubicBezTo>
                  <a:cubicBezTo>
                    <a:pt x="15" y="1"/>
                    <a:pt x="18" y="2"/>
                    <a:pt x="20" y="4"/>
                  </a:cubicBezTo>
                  <a:cubicBezTo>
                    <a:pt x="24" y="7"/>
                    <a:pt x="28" y="9"/>
                    <a:pt x="31" y="12"/>
                  </a:cubicBezTo>
                  <a:cubicBezTo>
                    <a:pt x="42" y="22"/>
                    <a:pt x="54" y="31"/>
                    <a:pt x="65" y="41"/>
                  </a:cubicBezTo>
                  <a:cubicBezTo>
                    <a:pt x="70" y="45"/>
                    <a:pt x="74" y="51"/>
                    <a:pt x="78" y="56"/>
                  </a:cubicBezTo>
                  <a:cubicBezTo>
                    <a:pt x="87" y="69"/>
                    <a:pt x="85" y="78"/>
                    <a:pt x="73" y="87"/>
                  </a:cubicBezTo>
                  <a:cubicBezTo>
                    <a:pt x="64" y="95"/>
                    <a:pt x="50" y="100"/>
                    <a:pt x="38"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sp>
          <p:nvSpPr>
            <p:cNvPr id="150" name="Freeform 36"/>
            <p:cNvSpPr/>
            <p:nvPr/>
          </p:nvSpPr>
          <p:spPr bwMode="auto">
            <a:xfrm>
              <a:off x="9207298" y="2724992"/>
              <a:ext cx="128152" cy="246693"/>
            </a:xfrm>
            <a:custGeom>
              <a:avLst/>
              <a:gdLst>
                <a:gd name="T0" fmla="*/ 6 w 44"/>
                <a:gd name="T1" fmla="*/ 57 h 87"/>
                <a:gd name="T2" fmla="*/ 2 w 44"/>
                <a:gd name="T3" fmla="*/ 8 h 87"/>
                <a:gd name="T4" fmla="*/ 3 w 44"/>
                <a:gd name="T5" fmla="*/ 2 h 87"/>
                <a:gd name="T6" fmla="*/ 10 w 44"/>
                <a:gd name="T7" fmla="*/ 2 h 87"/>
                <a:gd name="T8" fmla="*/ 15 w 44"/>
                <a:gd name="T9" fmla="*/ 6 h 87"/>
                <a:gd name="T10" fmla="*/ 29 w 44"/>
                <a:gd name="T11" fmla="*/ 22 h 87"/>
                <a:gd name="T12" fmla="*/ 39 w 44"/>
                <a:gd name="T13" fmla="*/ 36 h 87"/>
                <a:gd name="T14" fmla="*/ 43 w 44"/>
                <a:gd name="T15" fmla="*/ 52 h 87"/>
                <a:gd name="T16" fmla="*/ 38 w 44"/>
                <a:gd name="T17" fmla="*/ 74 h 87"/>
                <a:gd name="T18" fmla="*/ 16 w 44"/>
                <a:gd name="T19" fmla="*/ 87 h 87"/>
                <a:gd name="T20" fmla="*/ 8 w 44"/>
                <a:gd name="T21" fmla="*/ 81 h 87"/>
                <a:gd name="T22" fmla="*/ 6 w 44"/>
                <a:gd name="T23" fmla="*/ 65 h 87"/>
                <a:gd name="T24" fmla="*/ 6 w 44"/>
                <a:gd name="T2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87">
                  <a:moveTo>
                    <a:pt x="6" y="57"/>
                  </a:moveTo>
                  <a:cubicBezTo>
                    <a:pt x="7" y="39"/>
                    <a:pt x="5" y="23"/>
                    <a:pt x="2" y="8"/>
                  </a:cubicBezTo>
                  <a:cubicBezTo>
                    <a:pt x="1" y="6"/>
                    <a:pt x="0" y="3"/>
                    <a:pt x="3" y="2"/>
                  </a:cubicBezTo>
                  <a:cubicBezTo>
                    <a:pt x="5" y="0"/>
                    <a:pt x="7" y="0"/>
                    <a:pt x="10" y="2"/>
                  </a:cubicBezTo>
                  <a:cubicBezTo>
                    <a:pt x="12" y="3"/>
                    <a:pt x="14" y="4"/>
                    <a:pt x="15" y="6"/>
                  </a:cubicBezTo>
                  <a:cubicBezTo>
                    <a:pt x="20" y="11"/>
                    <a:pt x="25" y="17"/>
                    <a:pt x="29" y="22"/>
                  </a:cubicBezTo>
                  <a:cubicBezTo>
                    <a:pt x="33" y="27"/>
                    <a:pt x="36" y="32"/>
                    <a:pt x="39" y="36"/>
                  </a:cubicBezTo>
                  <a:cubicBezTo>
                    <a:pt x="42" y="41"/>
                    <a:pt x="44" y="46"/>
                    <a:pt x="43" y="52"/>
                  </a:cubicBezTo>
                  <a:cubicBezTo>
                    <a:pt x="42" y="59"/>
                    <a:pt x="41" y="67"/>
                    <a:pt x="38" y="74"/>
                  </a:cubicBezTo>
                  <a:cubicBezTo>
                    <a:pt x="33" y="83"/>
                    <a:pt x="27" y="87"/>
                    <a:pt x="16" y="87"/>
                  </a:cubicBezTo>
                  <a:cubicBezTo>
                    <a:pt x="12" y="87"/>
                    <a:pt x="10" y="85"/>
                    <a:pt x="8" y="81"/>
                  </a:cubicBezTo>
                  <a:cubicBezTo>
                    <a:pt x="6" y="76"/>
                    <a:pt x="6" y="71"/>
                    <a:pt x="6" y="65"/>
                  </a:cubicBezTo>
                  <a:cubicBezTo>
                    <a:pt x="6" y="62"/>
                    <a:pt x="6" y="59"/>
                    <a:pt x="6" y="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Microsoft YaHei" panose="020B0503020204020204" charset="-122"/>
                <a:cs typeface="+mn-cs"/>
              </a:endParaRPr>
            </a:p>
          </p:txBody>
        </p:sp>
      </p:grpSp>
      <p:grpSp>
        <p:nvGrpSpPr>
          <p:cNvPr id="151" name="组合 150"/>
          <p:cNvGrpSpPr/>
          <p:nvPr userDrawn="1"/>
        </p:nvGrpSpPr>
        <p:grpSpPr>
          <a:xfrm>
            <a:off x="882188" y="613507"/>
            <a:ext cx="664422" cy="662874"/>
            <a:chOff x="2105799" y="20055838"/>
            <a:chExt cx="6748090" cy="6732363"/>
          </a:xfrm>
          <a:solidFill>
            <a:schemeClr val="accent1">
              <a:alpha val="80000"/>
            </a:schemeClr>
          </a:solidFill>
        </p:grpSpPr>
        <p:sp>
          <p:nvSpPr>
            <p:cNvPr id="152"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3"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4"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5"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6"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7"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8"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59"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0"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1"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2"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3"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4"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5"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6"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7"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8"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69"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70"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71"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72"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73"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74"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sp>
        <p:nvSpPr>
          <p:cNvPr id="5" name="矩形 4"/>
          <p:cNvSpPr/>
          <p:nvPr userDrawn="1"/>
        </p:nvSpPr>
        <p:spPr>
          <a:xfrm>
            <a:off x="875308" y="2536911"/>
            <a:ext cx="1503040" cy="707886"/>
          </a:xfrm>
          <a:prstGeom prst="rect">
            <a:avLst/>
          </a:prstGeom>
        </p:spPr>
        <p:txBody>
          <a:bodyPr wrap="none">
            <a:spAutoFit/>
          </a:bodyPr>
          <a:lstStyle/>
          <a:p>
            <a:r>
              <a:rPr kumimoji="0" lang="en-US" altLang="zh-CN" sz="4000" b="0" i="0" u="none" strike="noStrike" kern="1200" cap="none" spc="0" normalizeH="0" baseline="0" dirty="0">
                <a:ln>
                  <a:noFill/>
                </a:ln>
                <a:solidFill>
                  <a:prstClr val="white"/>
                </a:solidFill>
                <a:effectLst/>
                <a:uLnTx/>
                <a:uFillTx/>
                <a:latin typeface="Arial" panose="020B0604020202020204"/>
                <a:ea typeface="Microsoft YaHei" panose="020B0503020204020204" charset="-122"/>
                <a:cs typeface="+mn-ea"/>
              </a:rPr>
              <a:t>PART</a:t>
            </a:r>
            <a:endParaRPr kumimoji="0" lang="zh-CN" altLang="en-US" sz="4000" b="0" i="0" u="none" strike="noStrike" kern="1200" cap="none" spc="0" normalizeH="0" baseline="0" dirty="0">
              <a:ln>
                <a:noFill/>
              </a:ln>
              <a:solidFill>
                <a:prstClr val="white"/>
              </a:solidFill>
              <a:effectLst/>
              <a:uLnTx/>
              <a:uFillTx/>
              <a:latin typeface="Arial" panose="020B0604020202020204"/>
              <a:ea typeface="Microsoft YaHei" panose="020B0503020204020204" charset="-122"/>
              <a:cs typeface="+mn-ea"/>
            </a:endParaRP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结尾">
    <p:spTree>
      <p:nvGrpSpPr>
        <p:cNvPr id="1" name=""/>
        <p:cNvGrpSpPr/>
        <p:nvPr/>
      </p:nvGrpSpPr>
      <p:grpSpPr>
        <a:xfrm>
          <a:off x="0" y="0"/>
          <a:ext cx="0" cy="0"/>
          <a:chOff x="0" y="0"/>
          <a:chExt cx="0" cy="0"/>
        </a:xfrm>
      </p:grpSpPr>
      <p:sp>
        <p:nvSpPr>
          <p:cNvPr id="66" name="矩形 65"/>
          <p:cNvSpPr/>
          <p:nvPr userDrawn="1"/>
        </p:nvSpPr>
        <p:spPr>
          <a:xfrm>
            <a:off x="0" y="1764872"/>
            <a:ext cx="12192000" cy="3328257"/>
          </a:xfrm>
          <a:prstGeom prst="rect">
            <a:avLst/>
          </a:prstGeom>
          <a:solidFill>
            <a:schemeClr val="accent1"/>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sp>
        <p:nvSpPr>
          <p:cNvPr id="63" name="椭圆 62"/>
          <p:cNvSpPr/>
          <p:nvPr/>
        </p:nvSpPr>
        <p:spPr>
          <a:xfrm>
            <a:off x="5197121" y="624817"/>
            <a:ext cx="1826782" cy="18267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ea"/>
              <a:sym typeface="+mn-lt"/>
            </a:endParaRPr>
          </a:p>
        </p:txBody>
      </p:sp>
      <p:grpSp>
        <p:nvGrpSpPr>
          <p:cNvPr id="64" name="组合 63"/>
          <p:cNvGrpSpPr/>
          <p:nvPr/>
        </p:nvGrpSpPr>
        <p:grpSpPr>
          <a:xfrm>
            <a:off x="5317814" y="741574"/>
            <a:ext cx="1614432" cy="1610666"/>
            <a:chOff x="2105799" y="20055838"/>
            <a:chExt cx="6748090" cy="6732363"/>
          </a:xfrm>
          <a:solidFill>
            <a:schemeClr val="accent1"/>
          </a:solidFill>
        </p:grpSpPr>
        <p:sp>
          <p:nvSpPr>
            <p:cNvPr id="6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7"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8"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69"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71"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29"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0"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1"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2"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3"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4"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5"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6"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7"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8"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39"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0"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1"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2"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3"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4"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5"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sp>
          <p:nvSpPr>
            <p:cNvPr id="146"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ea"/>
                <a:sym typeface="+mn-lt"/>
              </a:endParaRPr>
            </a:p>
          </p:txBody>
        </p:sp>
      </p:grpSp>
      <p:sp>
        <p:nvSpPr>
          <p:cNvPr id="147" name="标题 1"/>
          <p:cNvSpPr>
            <a:spLocks noGrp="1"/>
          </p:cNvSpPr>
          <p:nvPr userDrawn="1">
            <p:ph type="ctrTitle" hasCustomPrompt="1"/>
          </p:nvPr>
        </p:nvSpPr>
        <p:spPr>
          <a:xfrm>
            <a:off x="1615440" y="2929530"/>
            <a:ext cx="8961120" cy="1213643"/>
          </a:xfrm>
        </p:spPr>
        <p:txBody>
          <a:bodyPr anchor="ctr">
            <a:noAutofit/>
          </a:bodyPr>
          <a:lstStyle>
            <a:lvl1pPr algn="ctr">
              <a:defRPr kumimoji="0" lang="zh-CN" altLang="en-US" sz="6000" b="1" i="0" u="none" strike="noStrike" kern="1200" cap="none" spc="400" normalizeH="0" baseline="0" dirty="0">
                <a:ln>
                  <a:noFill/>
                </a:ln>
                <a:solidFill>
                  <a:prstClr val="white"/>
                </a:solidFill>
                <a:effectLst/>
                <a:uLnTx/>
                <a:uFillTx/>
                <a:latin typeface="Arial" panose="020B0604020202020204"/>
                <a:ea typeface="Microsoft YaHei" panose="020B0503020204020204" charset="-122"/>
                <a:cs typeface="+mn-ea"/>
              </a:defRPr>
            </a:lvl1pPr>
          </a:lstStyle>
          <a:p>
            <a:pPr marL="0" marR="0" lvl="0" indent="0" algn="ctr" defTabSz="914400" rtl="0" eaLnBrk="1" fontAlgn="auto" latinLnBrk="0" hangingPunct="1">
              <a:lnSpc>
                <a:spcPct val="110000"/>
              </a:lnSpc>
              <a:spcBef>
                <a:spcPts val="0"/>
              </a:spcBef>
              <a:spcAft>
                <a:spcPts val="0"/>
              </a:spcAft>
              <a:buClrTx/>
              <a:buSzTx/>
              <a:buFontTx/>
              <a:buNone/>
              <a:defRPr/>
            </a:pPr>
            <a:r>
              <a:rPr lang="zh-CN" altLang="en-US" dirty="0"/>
              <a:t>单击此处编辑结束语</a:t>
            </a:r>
          </a:p>
        </p:txBody>
      </p:sp>
      <p:sp>
        <p:nvSpPr>
          <p:cNvPr id="148" name="副标题 2"/>
          <p:cNvSpPr>
            <a:spLocks noGrp="1"/>
          </p:cNvSpPr>
          <p:nvPr userDrawn="1">
            <p:ph type="subTitle" idx="1" hasCustomPrompt="1"/>
          </p:nvPr>
        </p:nvSpPr>
        <p:spPr>
          <a:xfrm>
            <a:off x="3105150" y="5630308"/>
            <a:ext cx="5981700" cy="360071"/>
          </a:xfrm>
        </p:spPr>
        <p:txBody>
          <a:bodyPr>
            <a:normAutofit/>
          </a:bodyPr>
          <a:lstStyle>
            <a:lvl1pPr marL="0" indent="0" algn="ctr">
              <a:buNone/>
              <a:defRPr lang="zh-CN" altLang="en-US" sz="1800" kern="1200" dirty="0">
                <a:solidFill>
                  <a:prstClr val="black">
                    <a:lumMod val="75000"/>
                    <a:lumOff val="25000"/>
                  </a:prstClr>
                </a:solidFill>
                <a:latin typeface="Arial" panose="020B0604020202020204"/>
                <a:ea typeface="Microsoft YaHei" panose="020B0503020204020204" charset="-122"/>
                <a:cs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单击此处编辑作者信息</a:t>
            </a: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内容页-标题">
    <p:spTree>
      <p:nvGrpSpPr>
        <p:cNvPr id="1" name=""/>
        <p:cNvGrpSpPr/>
        <p:nvPr/>
      </p:nvGrpSpPr>
      <p:grpSpPr>
        <a:xfrm>
          <a:off x="0" y="0"/>
          <a:ext cx="0" cy="0"/>
          <a:chOff x="0" y="0"/>
          <a:chExt cx="0" cy="0"/>
        </a:xfrm>
      </p:grpSpPr>
      <p:cxnSp>
        <p:nvCxnSpPr>
          <p:cNvPr id="178" name="直接连接符 177"/>
          <p:cNvCxnSpPr/>
          <p:nvPr userDrawn="1"/>
        </p:nvCxnSpPr>
        <p:spPr>
          <a:xfrm>
            <a:off x="407893" y="867990"/>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a:cxnSpLocks/>
          </p:cNvCxnSpPr>
          <p:nvPr userDrawn="1"/>
        </p:nvCxnSpPr>
        <p:spPr>
          <a:xfrm flipV="1">
            <a:off x="24870" y="876710"/>
            <a:ext cx="12132000" cy="690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6" name="灯片编号占位符 8">
            <a:extLst>
              <a:ext uri="{FF2B5EF4-FFF2-40B4-BE49-F238E27FC236}">
                <a16:creationId xmlns:a16="http://schemas.microsoft.com/office/drawing/2014/main" id="{4BC0A031-4FB8-87CB-A686-E65BCC48B438}"/>
              </a:ext>
            </a:extLst>
          </p:cNvPr>
          <p:cNvSpPr>
            <a:spLocks noGrp="1"/>
          </p:cNvSpPr>
          <p:nvPr userDrawn="1">
            <p:ph type="sldNum" sz="quarter" idx="4"/>
          </p:nvPr>
        </p:nvSpPr>
        <p:spPr>
          <a:xfrm>
            <a:off x="9005791" y="6394353"/>
            <a:ext cx="2743200" cy="292196"/>
          </a:xfrm>
          <a:prstGeom prst="rect">
            <a:avLst/>
          </a:prstGeom>
        </p:spPr>
        <p:txBody>
          <a:bodyPr vert="horz" lIns="91440" tIns="45720" rIns="91440" bIns="45720" rtlCol="0" anchor="ctr"/>
          <a:lstStyle>
            <a:lvl1pPr algn="r">
              <a:defRPr sz="1400" b="1">
                <a:solidFill>
                  <a:schemeClr val="tx1"/>
                </a:solidFill>
              </a:defRPr>
            </a:lvl1pPr>
          </a:lstStyle>
          <a:p>
            <a:fld id="{A548B57D-AE10-4CF7-A9DF-59FEFA91B28E}" type="slidenum">
              <a:rPr lang="zh-CN" altLang="en-US" smtClean="0"/>
              <a:pPr/>
              <a:t>‹#›</a:t>
            </a:fld>
            <a:r>
              <a:rPr lang="zh-CN" altLang="en-US" dirty="0"/>
              <a:t> </a:t>
            </a:r>
          </a:p>
        </p:txBody>
      </p:sp>
      <p:sp>
        <p:nvSpPr>
          <p:cNvPr id="9" name="文本占位符 8">
            <a:extLst>
              <a:ext uri="{FF2B5EF4-FFF2-40B4-BE49-F238E27FC236}">
                <a16:creationId xmlns:a16="http://schemas.microsoft.com/office/drawing/2014/main" id="{9E10214C-3CB1-2C6B-FF3A-1A0C6E8ED9A0}"/>
              </a:ext>
            </a:extLst>
          </p:cNvPr>
          <p:cNvSpPr>
            <a:spLocks noGrp="1"/>
          </p:cNvSpPr>
          <p:nvPr>
            <p:ph type="body" sz="quarter" idx="10"/>
          </p:nvPr>
        </p:nvSpPr>
        <p:spPr>
          <a:xfrm>
            <a:off x="3818529" y="238527"/>
            <a:ext cx="4554942" cy="623888"/>
          </a:xfrm>
        </p:spPr>
        <p:txBody>
          <a:bodyPr anchor="ctr" anchorCtr="0"/>
          <a:lstStyle>
            <a:lvl1pPr algn="ctr">
              <a:buNone/>
              <a:defRPr b="1"/>
            </a:lvl1pPr>
          </a:lstStyle>
          <a:p>
            <a:pPr lvl="0"/>
            <a:r>
              <a:rPr lang="zh-CN" altLang="en-US" dirty="0"/>
              <a:t>单击此处编辑母版文本样式</a:t>
            </a:r>
          </a:p>
        </p:txBody>
      </p:sp>
      <p:pic>
        <p:nvPicPr>
          <p:cNvPr id="2" name="图片 1">
            <a:extLst>
              <a:ext uri="{FF2B5EF4-FFF2-40B4-BE49-F238E27FC236}">
                <a16:creationId xmlns:a16="http://schemas.microsoft.com/office/drawing/2014/main" id="{22C08F04-FDD8-C158-447E-87C4CF661C25}"/>
              </a:ext>
            </a:extLst>
          </p:cNvPr>
          <p:cNvPicPr>
            <a:picLocks noChangeAspect="1"/>
          </p:cNvPicPr>
          <p:nvPr userDrawn="1"/>
        </p:nvPicPr>
        <p:blipFill>
          <a:blip r:embed="rId2"/>
          <a:srcRect l="4349" t="8691" r="77562" b="9580"/>
          <a:stretch>
            <a:fillRect/>
          </a:stretch>
        </p:blipFill>
        <p:spPr>
          <a:xfrm>
            <a:off x="11351016" y="68236"/>
            <a:ext cx="792000" cy="764719"/>
          </a:xfrm>
          <a:prstGeom prst="rect">
            <a:avLst/>
          </a:prstGeom>
        </p:spPr>
      </p:pic>
      <p:pic>
        <p:nvPicPr>
          <p:cNvPr id="3" name="图片 2">
            <a:extLst>
              <a:ext uri="{FF2B5EF4-FFF2-40B4-BE49-F238E27FC236}">
                <a16:creationId xmlns:a16="http://schemas.microsoft.com/office/drawing/2014/main" id="{018E3D5C-5704-654E-3F8B-E8FFD7F15208}"/>
              </a:ext>
            </a:extLst>
          </p:cNvPr>
          <p:cNvPicPr>
            <a:picLocks noChangeAspect="1"/>
          </p:cNvPicPr>
          <p:nvPr userDrawn="1"/>
        </p:nvPicPr>
        <p:blipFill>
          <a:blip r:embed="rId3"/>
          <a:stretch>
            <a:fillRect/>
          </a:stretch>
        </p:blipFill>
        <p:spPr>
          <a:xfrm>
            <a:off x="49384" y="42550"/>
            <a:ext cx="787057" cy="787057"/>
          </a:xfrm>
          <a:prstGeom prst="rect">
            <a:avLst/>
          </a:prstGeom>
        </p:spPr>
      </p:pic>
    </p:spTree>
    <p:extLst>
      <p:ext uri="{BB962C8B-B14F-4D97-AF65-F5344CB8AC3E}">
        <p14:creationId xmlns:p14="http://schemas.microsoft.com/office/powerpoint/2010/main" val="118174256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内容页-标题">
    <p:spTree>
      <p:nvGrpSpPr>
        <p:cNvPr id="1" name=""/>
        <p:cNvGrpSpPr/>
        <p:nvPr/>
      </p:nvGrpSpPr>
      <p:grpSpPr>
        <a:xfrm>
          <a:off x="0" y="0"/>
          <a:ext cx="0" cy="0"/>
          <a:chOff x="0" y="0"/>
          <a:chExt cx="0" cy="0"/>
        </a:xfrm>
      </p:grpSpPr>
      <p:grpSp>
        <p:nvGrpSpPr>
          <p:cNvPr id="124" name="组合 123"/>
          <p:cNvGrpSpPr/>
          <p:nvPr userDrawn="1"/>
        </p:nvGrpSpPr>
        <p:grpSpPr>
          <a:xfrm>
            <a:off x="11352991" y="29417"/>
            <a:ext cx="792000" cy="792000"/>
            <a:chOff x="2105799" y="20055838"/>
            <a:chExt cx="6748090" cy="6732363"/>
          </a:xfrm>
          <a:solidFill>
            <a:schemeClr val="accent1">
              <a:alpha val="80000"/>
            </a:schemeClr>
          </a:solidFill>
        </p:grpSpPr>
        <p:sp>
          <p:nvSpPr>
            <p:cNvPr id="125" name="Freeform 8"/>
            <p:cNvSpPr>
              <a:spLocks noEditPoints="1"/>
            </p:cNvSpPr>
            <p:nvPr/>
          </p:nvSpPr>
          <p:spPr bwMode="auto">
            <a:xfrm>
              <a:off x="2105799" y="20055838"/>
              <a:ext cx="6748090" cy="6732363"/>
            </a:xfrm>
            <a:custGeom>
              <a:avLst/>
              <a:gdLst>
                <a:gd name="T0" fmla="*/ 0 w 965"/>
                <a:gd name="T1" fmla="*/ 465 h 963"/>
                <a:gd name="T2" fmla="*/ 1 w 965"/>
                <a:gd name="T3" fmla="*/ 453 h 963"/>
                <a:gd name="T4" fmla="*/ 10 w 965"/>
                <a:gd name="T5" fmla="*/ 384 h 963"/>
                <a:gd name="T6" fmla="*/ 50 w 965"/>
                <a:gd name="T7" fmla="*/ 269 h 963"/>
                <a:gd name="T8" fmla="*/ 220 w 965"/>
                <a:gd name="T9" fmla="*/ 78 h 963"/>
                <a:gd name="T10" fmla="*/ 368 w 965"/>
                <a:gd name="T11" fmla="*/ 14 h 963"/>
                <a:gd name="T12" fmla="*/ 459 w 965"/>
                <a:gd name="T13" fmla="*/ 1 h 963"/>
                <a:gd name="T14" fmla="*/ 465 w 965"/>
                <a:gd name="T15" fmla="*/ 0 h 963"/>
                <a:gd name="T16" fmla="*/ 498 w 965"/>
                <a:gd name="T17" fmla="*/ 0 h 963"/>
                <a:gd name="T18" fmla="*/ 503 w 965"/>
                <a:gd name="T19" fmla="*/ 1 h 963"/>
                <a:gd name="T20" fmla="*/ 746 w 965"/>
                <a:gd name="T21" fmla="*/ 80 h 963"/>
                <a:gd name="T22" fmla="*/ 941 w 965"/>
                <a:gd name="T23" fmla="*/ 338 h 963"/>
                <a:gd name="T24" fmla="*/ 962 w 965"/>
                <a:gd name="T25" fmla="*/ 447 h 963"/>
                <a:gd name="T26" fmla="*/ 945 w 965"/>
                <a:gd name="T27" fmla="*/ 612 h 963"/>
                <a:gd name="T28" fmla="*/ 857 w 965"/>
                <a:gd name="T29" fmla="*/ 782 h 963"/>
                <a:gd name="T30" fmla="*/ 722 w 965"/>
                <a:gd name="T31" fmla="*/ 897 h 963"/>
                <a:gd name="T32" fmla="*/ 584 w 965"/>
                <a:gd name="T33" fmla="*/ 951 h 963"/>
                <a:gd name="T34" fmla="*/ 502 w 965"/>
                <a:gd name="T35" fmla="*/ 962 h 963"/>
                <a:gd name="T36" fmla="*/ 497 w 965"/>
                <a:gd name="T37" fmla="*/ 963 h 963"/>
                <a:gd name="T38" fmla="*/ 466 w 965"/>
                <a:gd name="T39" fmla="*/ 963 h 963"/>
                <a:gd name="T40" fmla="*/ 449 w 965"/>
                <a:gd name="T41" fmla="*/ 961 h 963"/>
                <a:gd name="T42" fmla="*/ 332 w 965"/>
                <a:gd name="T43" fmla="*/ 938 h 963"/>
                <a:gd name="T44" fmla="*/ 51 w 965"/>
                <a:gd name="T45" fmla="*/ 695 h 963"/>
                <a:gd name="T46" fmla="*/ 8 w 965"/>
                <a:gd name="T47" fmla="*/ 564 h 963"/>
                <a:gd name="T48" fmla="*/ 1 w 965"/>
                <a:gd name="T49" fmla="*/ 510 h 963"/>
                <a:gd name="T50" fmla="*/ 0 w 965"/>
                <a:gd name="T51" fmla="*/ 497 h 963"/>
                <a:gd name="T52" fmla="*/ 0 w 965"/>
                <a:gd name="T53" fmla="*/ 465 h 963"/>
                <a:gd name="T54" fmla="*/ 481 w 965"/>
                <a:gd name="T55" fmla="*/ 946 h 963"/>
                <a:gd name="T56" fmla="*/ 946 w 965"/>
                <a:gd name="T57" fmla="*/ 481 h 963"/>
                <a:gd name="T58" fmla="*/ 482 w 965"/>
                <a:gd name="T59" fmla="*/ 17 h 963"/>
                <a:gd name="T60" fmla="*/ 17 w 965"/>
                <a:gd name="T61" fmla="*/ 480 h 963"/>
                <a:gd name="T62" fmla="*/ 481 w 965"/>
                <a:gd name="T63" fmla="*/ 94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5" h="963">
                  <a:moveTo>
                    <a:pt x="0" y="465"/>
                  </a:moveTo>
                  <a:cubicBezTo>
                    <a:pt x="0" y="461"/>
                    <a:pt x="1" y="457"/>
                    <a:pt x="1" y="453"/>
                  </a:cubicBezTo>
                  <a:cubicBezTo>
                    <a:pt x="3" y="430"/>
                    <a:pt x="6" y="407"/>
                    <a:pt x="10" y="384"/>
                  </a:cubicBezTo>
                  <a:cubicBezTo>
                    <a:pt x="19" y="344"/>
                    <a:pt x="32" y="306"/>
                    <a:pt x="50" y="269"/>
                  </a:cubicBezTo>
                  <a:cubicBezTo>
                    <a:pt x="89" y="190"/>
                    <a:pt x="146" y="127"/>
                    <a:pt x="220" y="78"/>
                  </a:cubicBezTo>
                  <a:cubicBezTo>
                    <a:pt x="265" y="48"/>
                    <a:pt x="315" y="27"/>
                    <a:pt x="368" y="14"/>
                  </a:cubicBezTo>
                  <a:cubicBezTo>
                    <a:pt x="398" y="6"/>
                    <a:pt x="429" y="2"/>
                    <a:pt x="459" y="1"/>
                  </a:cubicBezTo>
                  <a:cubicBezTo>
                    <a:pt x="461" y="1"/>
                    <a:pt x="463" y="0"/>
                    <a:pt x="465" y="0"/>
                  </a:cubicBezTo>
                  <a:cubicBezTo>
                    <a:pt x="476" y="0"/>
                    <a:pt x="487" y="0"/>
                    <a:pt x="498" y="0"/>
                  </a:cubicBezTo>
                  <a:cubicBezTo>
                    <a:pt x="500" y="0"/>
                    <a:pt x="501" y="1"/>
                    <a:pt x="503" y="1"/>
                  </a:cubicBezTo>
                  <a:cubicBezTo>
                    <a:pt x="592" y="5"/>
                    <a:pt x="673" y="31"/>
                    <a:pt x="746" y="80"/>
                  </a:cubicBezTo>
                  <a:cubicBezTo>
                    <a:pt x="841" y="143"/>
                    <a:pt x="906" y="229"/>
                    <a:pt x="941" y="338"/>
                  </a:cubicBezTo>
                  <a:cubicBezTo>
                    <a:pt x="952" y="373"/>
                    <a:pt x="959" y="410"/>
                    <a:pt x="962" y="447"/>
                  </a:cubicBezTo>
                  <a:cubicBezTo>
                    <a:pt x="965" y="503"/>
                    <a:pt x="960" y="558"/>
                    <a:pt x="945" y="612"/>
                  </a:cubicBezTo>
                  <a:cubicBezTo>
                    <a:pt x="927" y="674"/>
                    <a:pt x="897" y="731"/>
                    <a:pt x="857" y="782"/>
                  </a:cubicBezTo>
                  <a:cubicBezTo>
                    <a:pt x="819" y="829"/>
                    <a:pt x="774" y="867"/>
                    <a:pt x="722" y="897"/>
                  </a:cubicBezTo>
                  <a:cubicBezTo>
                    <a:pt x="679" y="923"/>
                    <a:pt x="633" y="940"/>
                    <a:pt x="584" y="951"/>
                  </a:cubicBezTo>
                  <a:cubicBezTo>
                    <a:pt x="557" y="957"/>
                    <a:pt x="530" y="960"/>
                    <a:pt x="502" y="962"/>
                  </a:cubicBezTo>
                  <a:cubicBezTo>
                    <a:pt x="500" y="962"/>
                    <a:pt x="498" y="962"/>
                    <a:pt x="497" y="963"/>
                  </a:cubicBezTo>
                  <a:cubicBezTo>
                    <a:pt x="487" y="963"/>
                    <a:pt x="476" y="963"/>
                    <a:pt x="466" y="963"/>
                  </a:cubicBezTo>
                  <a:cubicBezTo>
                    <a:pt x="460" y="962"/>
                    <a:pt x="455" y="961"/>
                    <a:pt x="449" y="961"/>
                  </a:cubicBezTo>
                  <a:cubicBezTo>
                    <a:pt x="409" y="958"/>
                    <a:pt x="370" y="951"/>
                    <a:pt x="332" y="938"/>
                  </a:cubicBezTo>
                  <a:cubicBezTo>
                    <a:pt x="206" y="895"/>
                    <a:pt x="112" y="814"/>
                    <a:pt x="51" y="695"/>
                  </a:cubicBezTo>
                  <a:cubicBezTo>
                    <a:pt x="30" y="654"/>
                    <a:pt x="16" y="610"/>
                    <a:pt x="8" y="564"/>
                  </a:cubicBezTo>
                  <a:cubicBezTo>
                    <a:pt x="4" y="546"/>
                    <a:pt x="2" y="528"/>
                    <a:pt x="1" y="510"/>
                  </a:cubicBezTo>
                  <a:cubicBezTo>
                    <a:pt x="1" y="506"/>
                    <a:pt x="0" y="501"/>
                    <a:pt x="0" y="497"/>
                  </a:cubicBezTo>
                  <a:cubicBezTo>
                    <a:pt x="0" y="486"/>
                    <a:pt x="0" y="475"/>
                    <a:pt x="0" y="465"/>
                  </a:cubicBezTo>
                  <a:close/>
                  <a:moveTo>
                    <a:pt x="481" y="946"/>
                  </a:moveTo>
                  <a:cubicBezTo>
                    <a:pt x="738" y="946"/>
                    <a:pt x="946" y="736"/>
                    <a:pt x="946" y="481"/>
                  </a:cubicBezTo>
                  <a:cubicBezTo>
                    <a:pt x="947" y="228"/>
                    <a:pt x="740" y="17"/>
                    <a:pt x="482" y="17"/>
                  </a:cubicBezTo>
                  <a:cubicBezTo>
                    <a:pt x="226" y="16"/>
                    <a:pt x="17" y="225"/>
                    <a:pt x="17" y="480"/>
                  </a:cubicBezTo>
                  <a:cubicBezTo>
                    <a:pt x="16" y="736"/>
                    <a:pt x="225" y="945"/>
                    <a:pt x="481" y="94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6" name="Freeform 42"/>
            <p:cNvSpPr>
              <a:spLocks noEditPoints="1"/>
            </p:cNvSpPr>
            <p:nvPr/>
          </p:nvSpPr>
          <p:spPr bwMode="auto">
            <a:xfrm>
              <a:off x="2986668" y="20928842"/>
              <a:ext cx="4978486" cy="4970622"/>
            </a:xfrm>
            <a:custGeom>
              <a:avLst/>
              <a:gdLst>
                <a:gd name="T0" fmla="*/ 711 w 711"/>
                <a:gd name="T1" fmla="*/ 356 h 711"/>
                <a:gd name="T2" fmla="*/ 355 w 711"/>
                <a:gd name="T3" fmla="*/ 711 h 711"/>
                <a:gd name="T4" fmla="*/ 0 w 711"/>
                <a:gd name="T5" fmla="*/ 357 h 711"/>
                <a:gd name="T6" fmla="*/ 354 w 711"/>
                <a:gd name="T7" fmla="*/ 1 h 711"/>
                <a:gd name="T8" fmla="*/ 711 w 711"/>
                <a:gd name="T9" fmla="*/ 356 h 711"/>
                <a:gd name="T10" fmla="*/ 355 w 711"/>
                <a:gd name="T11" fmla="*/ 700 h 711"/>
                <a:gd name="T12" fmla="*/ 700 w 711"/>
                <a:gd name="T13" fmla="*/ 356 h 711"/>
                <a:gd name="T14" fmla="*/ 355 w 711"/>
                <a:gd name="T15" fmla="*/ 12 h 711"/>
                <a:gd name="T16" fmla="*/ 11 w 711"/>
                <a:gd name="T17" fmla="*/ 356 h 711"/>
                <a:gd name="T18" fmla="*/ 355 w 711"/>
                <a:gd name="T19" fmla="*/ 700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1" h="711">
                  <a:moveTo>
                    <a:pt x="711" y="356"/>
                  </a:moveTo>
                  <a:cubicBezTo>
                    <a:pt x="711" y="552"/>
                    <a:pt x="551" y="711"/>
                    <a:pt x="355" y="711"/>
                  </a:cubicBezTo>
                  <a:cubicBezTo>
                    <a:pt x="159" y="711"/>
                    <a:pt x="1" y="551"/>
                    <a:pt x="0" y="357"/>
                  </a:cubicBezTo>
                  <a:cubicBezTo>
                    <a:pt x="0" y="162"/>
                    <a:pt x="158" y="2"/>
                    <a:pt x="354" y="1"/>
                  </a:cubicBezTo>
                  <a:cubicBezTo>
                    <a:pt x="551" y="0"/>
                    <a:pt x="711" y="159"/>
                    <a:pt x="711" y="356"/>
                  </a:cubicBezTo>
                  <a:close/>
                  <a:moveTo>
                    <a:pt x="355" y="700"/>
                  </a:moveTo>
                  <a:cubicBezTo>
                    <a:pt x="545" y="701"/>
                    <a:pt x="700" y="546"/>
                    <a:pt x="700" y="356"/>
                  </a:cubicBezTo>
                  <a:cubicBezTo>
                    <a:pt x="700" y="166"/>
                    <a:pt x="545" y="12"/>
                    <a:pt x="355" y="12"/>
                  </a:cubicBezTo>
                  <a:cubicBezTo>
                    <a:pt x="166" y="12"/>
                    <a:pt x="11" y="166"/>
                    <a:pt x="11" y="356"/>
                  </a:cubicBezTo>
                  <a:cubicBezTo>
                    <a:pt x="11" y="545"/>
                    <a:pt x="166" y="700"/>
                    <a:pt x="355" y="70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7" name="Freeform 43"/>
            <p:cNvSpPr>
              <a:spLocks noEditPoints="1"/>
            </p:cNvSpPr>
            <p:nvPr/>
          </p:nvSpPr>
          <p:spPr bwMode="auto">
            <a:xfrm>
              <a:off x="7508990" y="21424332"/>
              <a:ext cx="550543" cy="660652"/>
            </a:xfrm>
            <a:custGeom>
              <a:avLst/>
              <a:gdLst>
                <a:gd name="T0" fmla="*/ 37 w 79"/>
                <a:gd name="T1" fmla="*/ 41 h 94"/>
                <a:gd name="T2" fmla="*/ 21 w 79"/>
                <a:gd name="T3" fmla="*/ 55 h 94"/>
                <a:gd name="T4" fmla="*/ 19 w 79"/>
                <a:gd name="T5" fmla="*/ 62 h 94"/>
                <a:gd name="T6" fmla="*/ 20 w 79"/>
                <a:gd name="T7" fmla="*/ 66 h 94"/>
                <a:gd name="T8" fmla="*/ 0 w 79"/>
                <a:gd name="T9" fmla="*/ 40 h 94"/>
                <a:gd name="T10" fmla="*/ 3 w 79"/>
                <a:gd name="T11" fmla="*/ 42 h 94"/>
                <a:gd name="T12" fmla="*/ 12 w 79"/>
                <a:gd name="T13" fmla="*/ 42 h 94"/>
                <a:gd name="T14" fmla="*/ 48 w 79"/>
                <a:gd name="T15" fmla="*/ 12 h 94"/>
                <a:gd name="T16" fmla="*/ 50 w 79"/>
                <a:gd name="T17" fmla="*/ 2 h 94"/>
                <a:gd name="T18" fmla="*/ 50 w 79"/>
                <a:gd name="T19" fmla="*/ 0 h 94"/>
                <a:gd name="T20" fmla="*/ 52 w 79"/>
                <a:gd name="T21" fmla="*/ 2 h 94"/>
                <a:gd name="T22" fmla="*/ 70 w 79"/>
                <a:gd name="T23" fmla="*/ 26 h 94"/>
                <a:gd name="T24" fmla="*/ 77 w 79"/>
                <a:gd name="T25" fmla="*/ 40 h 94"/>
                <a:gd name="T26" fmla="*/ 75 w 79"/>
                <a:gd name="T27" fmla="*/ 54 h 94"/>
                <a:gd name="T28" fmla="*/ 57 w 79"/>
                <a:gd name="T29" fmla="*/ 59 h 94"/>
                <a:gd name="T30" fmla="*/ 50 w 79"/>
                <a:gd name="T31" fmla="*/ 56 h 94"/>
                <a:gd name="T32" fmla="*/ 40 w 79"/>
                <a:gd name="T33" fmla="*/ 94 h 94"/>
                <a:gd name="T34" fmla="*/ 38 w 79"/>
                <a:gd name="T35" fmla="*/ 92 h 94"/>
                <a:gd name="T36" fmla="*/ 31 w 79"/>
                <a:gd name="T37" fmla="*/ 82 h 94"/>
                <a:gd name="T38" fmla="*/ 29 w 79"/>
                <a:gd name="T39" fmla="*/ 75 h 94"/>
                <a:gd name="T40" fmla="*/ 38 w 79"/>
                <a:gd name="T41" fmla="*/ 47 h 94"/>
                <a:gd name="T42" fmla="*/ 37 w 79"/>
                <a:gd name="T43" fmla="*/ 41 h 94"/>
                <a:gd name="T44" fmla="*/ 40 w 79"/>
                <a:gd name="T45" fmla="*/ 39 h 94"/>
                <a:gd name="T46" fmla="*/ 45 w 79"/>
                <a:gd name="T47" fmla="*/ 45 h 94"/>
                <a:gd name="T48" fmla="*/ 61 w 79"/>
                <a:gd name="T49" fmla="*/ 45 h 94"/>
                <a:gd name="T50" fmla="*/ 65 w 79"/>
                <a:gd name="T51" fmla="*/ 43 h 94"/>
                <a:gd name="T52" fmla="*/ 65 w 79"/>
                <a:gd name="T53" fmla="*/ 24 h 94"/>
                <a:gd name="T54" fmla="*/ 59 w 79"/>
                <a:gd name="T55" fmla="*/ 24 h 94"/>
                <a:gd name="T56" fmla="*/ 45 w 79"/>
                <a:gd name="T57" fmla="*/ 35 h 94"/>
                <a:gd name="T58" fmla="*/ 40 w 79"/>
                <a:gd name="T59"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94">
                  <a:moveTo>
                    <a:pt x="37" y="41"/>
                  </a:moveTo>
                  <a:cubicBezTo>
                    <a:pt x="32" y="46"/>
                    <a:pt x="26" y="50"/>
                    <a:pt x="21" y="55"/>
                  </a:cubicBezTo>
                  <a:cubicBezTo>
                    <a:pt x="18" y="57"/>
                    <a:pt x="18" y="60"/>
                    <a:pt x="19" y="62"/>
                  </a:cubicBezTo>
                  <a:cubicBezTo>
                    <a:pt x="20" y="64"/>
                    <a:pt x="20" y="65"/>
                    <a:pt x="20" y="66"/>
                  </a:cubicBezTo>
                  <a:cubicBezTo>
                    <a:pt x="17" y="65"/>
                    <a:pt x="3" y="47"/>
                    <a:pt x="0" y="40"/>
                  </a:cubicBezTo>
                  <a:cubicBezTo>
                    <a:pt x="2" y="41"/>
                    <a:pt x="2" y="41"/>
                    <a:pt x="3" y="42"/>
                  </a:cubicBezTo>
                  <a:cubicBezTo>
                    <a:pt x="7" y="44"/>
                    <a:pt x="9" y="44"/>
                    <a:pt x="12" y="42"/>
                  </a:cubicBezTo>
                  <a:cubicBezTo>
                    <a:pt x="24" y="32"/>
                    <a:pt x="36" y="22"/>
                    <a:pt x="48" y="12"/>
                  </a:cubicBezTo>
                  <a:cubicBezTo>
                    <a:pt x="52" y="9"/>
                    <a:pt x="52" y="7"/>
                    <a:pt x="50" y="2"/>
                  </a:cubicBezTo>
                  <a:cubicBezTo>
                    <a:pt x="50" y="1"/>
                    <a:pt x="50" y="1"/>
                    <a:pt x="50" y="0"/>
                  </a:cubicBezTo>
                  <a:cubicBezTo>
                    <a:pt x="51" y="1"/>
                    <a:pt x="52" y="1"/>
                    <a:pt x="52" y="2"/>
                  </a:cubicBezTo>
                  <a:cubicBezTo>
                    <a:pt x="58" y="10"/>
                    <a:pt x="64" y="18"/>
                    <a:pt x="70" y="26"/>
                  </a:cubicBezTo>
                  <a:cubicBezTo>
                    <a:pt x="73" y="30"/>
                    <a:pt x="75" y="35"/>
                    <a:pt x="77" y="40"/>
                  </a:cubicBezTo>
                  <a:cubicBezTo>
                    <a:pt x="79" y="45"/>
                    <a:pt x="79" y="50"/>
                    <a:pt x="75" y="54"/>
                  </a:cubicBezTo>
                  <a:cubicBezTo>
                    <a:pt x="71" y="60"/>
                    <a:pt x="64" y="62"/>
                    <a:pt x="57" y="59"/>
                  </a:cubicBezTo>
                  <a:cubicBezTo>
                    <a:pt x="55" y="58"/>
                    <a:pt x="53" y="57"/>
                    <a:pt x="50" y="56"/>
                  </a:cubicBezTo>
                  <a:cubicBezTo>
                    <a:pt x="47" y="69"/>
                    <a:pt x="42" y="81"/>
                    <a:pt x="40" y="94"/>
                  </a:cubicBezTo>
                  <a:cubicBezTo>
                    <a:pt x="40" y="94"/>
                    <a:pt x="39" y="93"/>
                    <a:pt x="38" y="92"/>
                  </a:cubicBezTo>
                  <a:cubicBezTo>
                    <a:pt x="36" y="89"/>
                    <a:pt x="33" y="85"/>
                    <a:pt x="31" y="82"/>
                  </a:cubicBezTo>
                  <a:cubicBezTo>
                    <a:pt x="29" y="80"/>
                    <a:pt x="29" y="78"/>
                    <a:pt x="29" y="75"/>
                  </a:cubicBezTo>
                  <a:cubicBezTo>
                    <a:pt x="33" y="66"/>
                    <a:pt x="36" y="56"/>
                    <a:pt x="38" y="47"/>
                  </a:cubicBezTo>
                  <a:cubicBezTo>
                    <a:pt x="39" y="45"/>
                    <a:pt x="40" y="43"/>
                    <a:pt x="37" y="41"/>
                  </a:cubicBezTo>
                  <a:close/>
                  <a:moveTo>
                    <a:pt x="40" y="39"/>
                  </a:moveTo>
                  <a:cubicBezTo>
                    <a:pt x="42" y="41"/>
                    <a:pt x="43" y="43"/>
                    <a:pt x="45" y="45"/>
                  </a:cubicBezTo>
                  <a:cubicBezTo>
                    <a:pt x="50" y="50"/>
                    <a:pt x="55" y="50"/>
                    <a:pt x="61" y="45"/>
                  </a:cubicBezTo>
                  <a:cubicBezTo>
                    <a:pt x="63" y="45"/>
                    <a:pt x="64" y="44"/>
                    <a:pt x="65" y="43"/>
                  </a:cubicBezTo>
                  <a:cubicBezTo>
                    <a:pt x="71" y="37"/>
                    <a:pt x="71" y="31"/>
                    <a:pt x="65" y="24"/>
                  </a:cubicBezTo>
                  <a:cubicBezTo>
                    <a:pt x="63" y="22"/>
                    <a:pt x="62" y="21"/>
                    <a:pt x="59" y="24"/>
                  </a:cubicBezTo>
                  <a:cubicBezTo>
                    <a:pt x="54" y="27"/>
                    <a:pt x="50" y="31"/>
                    <a:pt x="45" y="35"/>
                  </a:cubicBezTo>
                  <a:cubicBezTo>
                    <a:pt x="44" y="36"/>
                    <a:pt x="42" y="38"/>
                    <a:pt x="40" y="3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8" name="Freeform 44"/>
            <p:cNvSpPr/>
            <p:nvPr/>
          </p:nvSpPr>
          <p:spPr bwMode="auto">
            <a:xfrm>
              <a:off x="2373206" y="22674853"/>
              <a:ext cx="526949" cy="566274"/>
            </a:xfrm>
            <a:custGeom>
              <a:avLst/>
              <a:gdLst>
                <a:gd name="T0" fmla="*/ 0 w 76"/>
                <a:gd name="T1" fmla="*/ 68 h 80"/>
                <a:gd name="T2" fmla="*/ 5 w 76"/>
                <a:gd name="T3" fmla="*/ 36 h 80"/>
                <a:gd name="T4" fmla="*/ 7 w 76"/>
                <a:gd name="T5" fmla="*/ 36 h 80"/>
                <a:gd name="T6" fmla="*/ 7 w 76"/>
                <a:gd name="T7" fmla="*/ 39 h 80"/>
                <a:gd name="T8" fmla="*/ 13 w 76"/>
                <a:gd name="T9" fmla="*/ 46 h 80"/>
                <a:gd name="T10" fmla="*/ 35 w 76"/>
                <a:gd name="T11" fmla="*/ 50 h 80"/>
                <a:gd name="T12" fmla="*/ 33 w 76"/>
                <a:gd name="T13" fmla="*/ 47 h 80"/>
                <a:gd name="T14" fmla="*/ 18 w 76"/>
                <a:gd name="T15" fmla="*/ 24 h 80"/>
                <a:gd name="T16" fmla="*/ 17 w 76"/>
                <a:gd name="T17" fmla="*/ 22 h 80"/>
                <a:gd name="T18" fmla="*/ 10 w 76"/>
                <a:gd name="T19" fmla="*/ 23 h 80"/>
                <a:gd name="T20" fmla="*/ 8 w 76"/>
                <a:gd name="T21" fmla="*/ 29 h 80"/>
                <a:gd name="T22" fmla="*/ 12 w 76"/>
                <a:gd name="T23" fmla="*/ 0 h 80"/>
                <a:gd name="T24" fmla="*/ 13 w 76"/>
                <a:gd name="T25" fmla="*/ 1 h 80"/>
                <a:gd name="T26" fmla="*/ 19 w 76"/>
                <a:gd name="T27" fmla="*/ 19 h 80"/>
                <a:gd name="T28" fmla="*/ 29 w 76"/>
                <a:gd name="T29" fmla="*/ 35 h 80"/>
                <a:gd name="T30" fmla="*/ 33 w 76"/>
                <a:gd name="T31" fmla="*/ 34 h 80"/>
                <a:gd name="T32" fmla="*/ 69 w 76"/>
                <a:gd name="T33" fmla="*/ 13 h 80"/>
                <a:gd name="T34" fmla="*/ 75 w 76"/>
                <a:gd name="T35" fmla="*/ 8 h 80"/>
                <a:gd name="T36" fmla="*/ 74 w 76"/>
                <a:gd name="T37" fmla="*/ 18 h 80"/>
                <a:gd name="T38" fmla="*/ 72 w 76"/>
                <a:gd name="T39" fmla="*/ 30 h 80"/>
                <a:gd name="T40" fmla="*/ 70 w 76"/>
                <a:gd name="T41" fmla="*/ 40 h 80"/>
                <a:gd name="T42" fmla="*/ 69 w 76"/>
                <a:gd name="T43" fmla="*/ 40 h 80"/>
                <a:gd name="T44" fmla="*/ 68 w 76"/>
                <a:gd name="T45" fmla="*/ 32 h 80"/>
                <a:gd name="T46" fmla="*/ 64 w 76"/>
                <a:gd name="T47" fmla="*/ 33 h 80"/>
                <a:gd name="T48" fmla="*/ 39 w 76"/>
                <a:gd name="T49" fmla="*/ 48 h 80"/>
                <a:gd name="T50" fmla="*/ 42 w 76"/>
                <a:gd name="T51" fmla="*/ 51 h 80"/>
                <a:gd name="T52" fmla="*/ 60 w 76"/>
                <a:gd name="T53" fmla="*/ 55 h 80"/>
                <a:gd name="T54" fmla="*/ 66 w 76"/>
                <a:gd name="T55" fmla="*/ 51 h 80"/>
                <a:gd name="T56" fmla="*/ 68 w 76"/>
                <a:gd name="T57" fmla="*/ 48 h 80"/>
                <a:gd name="T58" fmla="*/ 63 w 76"/>
                <a:gd name="T59" fmla="*/ 80 h 80"/>
                <a:gd name="T60" fmla="*/ 62 w 76"/>
                <a:gd name="T61" fmla="*/ 80 h 80"/>
                <a:gd name="T62" fmla="*/ 62 w 76"/>
                <a:gd name="T63" fmla="*/ 77 h 80"/>
                <a:gd name="T64" fmla="*/ 55 w 76"/>
                <a:gd name="T65" fmla="*/ 70 h 80"/>
                <a:gd name="T66" fmla="*/ 11 w 76"/>
                <a:gd name="T67" fmla="*/ 62 h 80"/>
                <a:gd name="T68" fmla="*/ 3 w 76"/>
                <a:gd name="T69" fmla="*/ 66 h 80"/>
                <a:gd name="T70" fmla="*/ 1 w 76"/>
                <a:gd name="T71" fmla="*/ 68 h 80"/>
                <a:gd name="T72" fmla="*/ 0 w 76"/>
                <a:gd name="T7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80">
                  <a:moveTo>
                    <a:pt x="0" y="68"/>
                  </a:moveTo>
                  <a:cubicBezTo>
                    <a:pt x="2" y="57"/>
                    <a:pt x="4" y="47"/>
                    <a:pt x="5" y="36"/>
                  </a:cubicBezTo>
                  <a:cubicBezTo>
                    <a:pt x="6" y="36"/>
                    <a:pt x="6" y="36"/>
                    <a:pt x="7" y="36"/>
                  </a:cubicBezTo>
                  <a:cubicBezTo>
                    <a:pt x="7" y="37"/>
                    <a:pt x="7" y="38"/>
                    <a:pt x="7" y="39"/>
                  </a:cubicBezTo>
                  <a:cubicBezTo>
                    <a:pt x="8" y="43"/>
                    <a:pt x="9" y="45"/>
                    <a:pt x="13" y="46"/>
                  </a:cubicBezTo>
                  <a:cubicBezTo>
                    <a:pt x="20" y="48"/>
                    <a:pt x="27" y="49"/>
                    <a:pt x="35" y="50"/>
                  </a:cubicBezTo>
                  <a:cubicBezTo>
                    <a:pt x="34" y="49"/>
                    <a:pt x="34" y="48"/>
                    <a:pt x="33" y="47"/>
                  </a:cubicBezTo>
                  <a:cubicBezTo>
                    <a:pt x="28" y="39"/>
                    <a:pt x="23" y="32"/>
                    <a:pt x="18" y="24"/>
                  </a:cubicBezTo>
                  <a:cubicBezTo>
                    <a:pt x="18" y="24"/>
                    <a:pt x="17" y="23"/>
                    <a:pt x="17" y="22"/>
                  </a:cubicBezTo>
                  <a:cubicBezTo>
                    <a:pt x="14" y="19"/>
                    <a:pt x="12" y="20"/>
                    <a:pt x="10" y="23"/>
                  </a:cubicBezTo>
                  <a:cubicBezTo>
                    <a:pt x="10" y="25"/>
                    <a:pt x="9" y="26"/>
                    <a:pt x="8" y="29"/>
                  </a:cubicBezTo>
                  <a:cubicBezTo>
                    <a:pt x="7" y="24"/>
                    <a:pt x="10" y="4"/>
                    <a:pt x="12" y="0"/>
                  </a:cubicBezTo>
                  <a:cubicBezTo>
                    <a:pt x="13" y="0"/>
                    <a:pt x="13" y="1"/>
                    <a:pt x="13" y="1"/>
                  </a:cubicBezTo>
                  <a:cubicBezTo>
                    <a:pt x="13" y="8"/>
                    <a:pt x="16" y="14"/>
                    <a:pt x="19" y="19"/>
                  </a:cubicBezTo>
                  <a:cubicBezTo>
                    <a:pt x="22" y="25"/>
                    <a:pt x="26" y="30"/>
                    <a:pt x="29" y="35"/>
                  </a:cubicBezTo>
                  <a:cubicBezTo>
                    <a:pt x="31" y="35"/>
                    <a:pt x="32" y="34"/>
                    <a:pt x="33" y="34"/>
                  </a:cubicBezTo>
                  <a:cubicBezTo>
                    <a:pt x="45" y="27"/>
                    <a:pt x="57" y="20"/>
                    <a:pt x="69" y="13"/>
                  </a:cubicBezTo>
                  <a:cubicBezTo>
                    <a:pt x="71" y="12"/>
                    <a:pt x="73" y="10"/>
                    <a:pt x="75" y="8"/>
                  </a:cubicBezTo>
                  <a:cubicBezTo>
                    <a:pt x="76" y="12"/>
                    <a:pt x="74" y="15"/>
                    <a:pt x="74" y="18"/>
                  </a:cubicBezTo>
                  <a:cubicBezTo>
                    <a:pt x="73" y="22"/>
                    <a:pt x="73" y="26"/>
                    <a:pt x="72" y="30"/>
                  </a:cubicBezTo>
                  <a:cubicBezTo>
                    <a:pt x="71" y="33"/>
                    <a:pt x="71" y="37"/>
                    <a:pt x="70" y="40"/>
                  </a:cubicBezTo>
                  <a:cubicBezTo>
                    <a:pt x="69" y="40"/>
                    <a:pt x="69" y="40"/>
                    <a:pt x="69" y="40"/>
                  </a:cubicBezTo>
                  <a:cubicBezTo>
                    <a:pt x="68" y="38"/>
                    <a:pt x="68" y="35"/>
                    <a:pt x="68" y="32"/>
                  </a:cubicBezTo>
                  <a:cubicBezTo>
                    <a:pt x="66" y="32"/>
                    <a:pt x="65" y="33"/>
                    <a:pt x="64" y="33"/>
                  </a:cubicBezTo>
                  <a:cubicBezTo>
                    <a:pt x="55" y="38"/>
                    <a:pt x="47" y="43"/>
                    <a:pt x="39" y="48"/>
                  </a:cubicBezTo>
                  <a:cubicBezTo>
                    <a:pt x="39" y="50"/>
                    <a:pt x="40" y="51"/>
                    <a:pt x="42" y="51"/>
                  </a:cubicBezTo>
                  <a:cubicBezTo>
                    <a:pt x="48" y="53"/>
                    <a:pt x="54" y="54"/>
                    <a:pt x="60" y="55"/>
                  </a:cubicBezTo>
                  <a:cubicBezTo>
                    <a:pt x="63" y="55"/>
                    <a:pt x="64" y="54"/>
                    <a:pt x="66" y="51"/>
                  </a:cubicBezTo>
                  <a:cubicBezTo>
                    <a:pt x="66" y="50"/>
                    <a:pt x="67" y="49"/>
                    <a:pt x="68" y="48"/>
                  </a:cubicBezTo>
                  <a:cubicBezTo>
                    <a:pt x="67" y="58"/>
                    <a:pt x="65" y="69"/>
                    <a:pt x="63" y="80"/>
                  </a:cubicBezTo>
                  <a:cubicBezTo>
                    <a:pt x="63" y="80"/>
                    <a:pt x="63" y="80"/>
                    <a:pt x="62" y="80"/>
                  </a:cubicBezTo>
                  <a:cubicBezTo>
                    <a:pt x="62" y="79"/>
                    <a:pt x="62" y="78"/>
                    <a:pt x="62" y="77"/>
                  </a:cubicBezTo>
                  <a:cubicBezTo>
                    <a:pt x="61" y="72"/>
                    <a:pt x="60" y="71"/>
                    <a:pt x="55" y="70"/>
                  </a:cubicBezTo>
                  <a:cubicBezTo>
                    <a:pt x="40" y="67"/>
                    <a:pt x="26" y="64"/>
                    <a:pt x="11" y="62"/>
                  </a:cubicBezTo>
                  <a:cubicBezTo>
                    <a:pt x="6" y="61"/>
                    <a:pt x="5" y="62"/>
                    <a:pt x="3" y="66"/>
                  </a:cubicBezTo>
                  <a:cubicBezTo>
                    <a:pt x="2" y="67"/>
                    <a:pt x="2" y="68"/>
                    <a:pt x="1" y="68"/>
                  </a:cubicBezTo>
                  <a:cubicBezTo>
                    <a:pt x="1" y="68"/>
                    <a:pt x="1" y="68"/>
                    <a:pt x="0"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29" name="Freeform 45"/>
            <p:cNvSpPr/>
            <p:nvPr/>
          </p:nvSpPr>
          <p:spPr bwMode="auto">
            <a:xfrm>
              <a:off x="6989906" y="20865924"/>
              <a:ext cx="574138" cy="613463"/>
            </a:xfrm>
            <a:custGeom>
              <a:avLst/>
              <a:gdLst>
                <a:gd name="T0" fmla="*/ 61 w 82"/>
                <a:gd name="T1" fmla="*/ 37 h 87"/>
                <a:gd name="T2" fmla="*/ 42 w 82"/>
                <a:gd name="T3" fmla="*/ 65 h 87"/>
                <a:gd name="T4" fmla="*/ 44 w 82"/>
                <a:gd name="T5" fmla="*/ 59 h 87"/>
                <a:gd name="T6" fmla="*/ 37 w 82"/>
                <a:gd name="T7" fmla="*/ 42 h 87"/>
                <a:gd name="T8" fmla="*/ 36 w 82"/>
                <a:gd name="T9" fmla="*/ 44 h 87"/>
                <a:gd name="T10" fmla="*/ 24 w 82"/>
                <a:gd name="T11" fmla="*/ 61 h 87"/>
                <a:gd name="T12" fmla="*/ 25 w 82"/>
                <a:gd name="T13" fmla="*/ 68 h 87"/>
                <a:gd name="T14" fmla="*/ 54 w 82"/>
                <a:gd name="T15" fmla="*/ 74 h 87"/>
                <a:gd name="T16" fmla="*/ 59 w 82"/>
                <a:gd name="T17" fmla="*/ 73 h 87"/>
                <a:gd name="T18" fmla="*/ 45 w 82"/>
                <a:gd name="T19" fmla="*/ 87 h 87"/>
                <a:gd name="T20" fmla="*/ 0 w 82"/>
                <a:gd name="T21" fmla="*/ 52 h 87"/>
                <a:gd name="T22" fmla="*/ 4 w 82"/>
                <a:gd name="T23" fmla="*/ 54 h 87"/>
                <a:gd name="T24" fmla="*/ 12 w 82"/>
                <a:gd name="T25" fmla="*/ 51 h 87"/>
                <a:gd name="T26" fmla="*/ 39 w 82"/>
                <a:gd name="T27" fmla="*/ 12 h 87"/>
                <a:gd name="T28" fmla="*/ 39 w 82"/>
                <a:gd name="T29" fmla="*/ 3 h 87"/>
                <a:gd name="T30" fmla="*/ 37 w 82"/>
                <a:gd name="T31" fmla="*/ 0 h 87"/>
                <a:gd name="T32" fmla="*/ 82 w 82"/>
                <a:gd name="T33" fmla="*/ 33 h 87"/>
                <a:gd name="T34" fmla="*/ 70 w 82"/>
                <a:gd name="T35" fmla="*/ 48 h 87"/>
                <a:gd name="T36" fmla="*/ 70 w 82"/>
                <a:gd name="T37" fmla="*/ 46 h 87"/>
                <a:gd name="T38" fmla="*/ 65 w 82"/>
                <a:gd name="T39" fmla="*/ 24 h 87"/>
                <a:gd name="T40" fmla="*/ 58 w 82"/>
                <a:gd name="T41" fmla="*/ 19 h 87"/>
                <a:gd name="T42" fmla="*/ 53 w 82"/>
                <a:gd name="T43" fmla="*/ 20 h 87"/>
                <a:gd name="T44" fmla="*/ 41 w 82"/>
                <a:gd name="T45" fmla="*/ 36 h 87"/>
                <a:gd name="T46" fmla="*/ 40 w 82"/>
                <a:gd name="T47" fmla="*/ 39 h 87"/>
                <a:gd name="T48" fmla="*/ 51 w 82"/>
                <a:gd name="T49" fmla="*/ 43 h 87"/>
                <a:gd name="T50" fmla="*/ 61 w 82"/>
                <a:gd name="T51" fmla="*/ 3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87">
                  <a:moveTo>
                    <a:pt x="61" y="37"/>
                  </a:moveTo>
                  <a:cubicBezTo>
                    <a:pt x="60" y="41"/>
                    <a:pt x="46" y="62"/>
                    <a:pt x="42" y="65"/>
                  </a:cubicBezTo>
                  <a:cubicBezTo>
                    <a:pt x="43" y="62"/>
                    <a:pt x="43" y="60"/>
                    <a:pt x="44" y="59"/>
                  </a:cubicBezTo>
                  <a:cubicBezTo>
                    <a:pt x="46" y="52"/>
                    <a:pt x="44" y="46"/>
                    <a:pt x="37" y="42"/>
                  </a:cubicBezTo>
                  <a:cubicBezTo>
                    <a:pt x="37" y="42"/>
                    <a:pt x="36" y="43"/>
                    <a:pt x="36" y="44"/>
                  </a:cubicBezTo>
                  <a:cubicBezTo>
                    <a:pt x="32" y="50"/>
                    <a:pt x="28" y="55"/>
                    <a:pt x="24" y="61"/>
                  </a:cubicBezTo>
                  <a:cubicBezTo>
                    <a:pt x="22" y="64"/>
                    <a:pt x="22" y="66"/>
                    <a:pt x="25" y="68"/>
                  </a:cubicBezTo>
                  <a:cubicBezTo>
                    <a:pt x="33" y="76"/>
                    <a:pt x="42" y="80"/>
                    <a:pt x="54" y="74"/>
                  </a:cubicBezTo>
                  <a:cubicBezTo>
                    <a:pt x="56" y="73"/>
                    <a:pt x="56" y="73"/>
                    <a:pt x="59" y="73"/>
                  </a:cubicBezTo>
                  <a:cubicBezTo>
                    <a:pt x="57" y="76"/>
                    <a:pt x="50" y="84"/>
                    <a:pt x="45" y="87"/>
                  </a:cubicBezTo>
                  <a:cubicBezTo>
                    <a:pt x="36" y="82"/>
                    <a:pt x="2" y="56"/>
                    <a:pt x="0" y="52"/>
                  </a:cubicBezTo>
                  <a:cubicBezTo>
                    <a:pt x="2" y="53"/>
                    <a:pt x="3" y="53"/>
                    <a:pt x="4" y="54"/>
                  </a:cubicBezTo>
                  <a:cubicBezTo>
                    <a:pt x="8" y="55"/>
                    <a:pt x="10" y="54"/>
                    <a:pt x="12" y="51"/>
                  </a:cubicBezTo>
                  <a:cubicBezTo>
                    <a:pt x="21" y="38"/>
                    <a:pt x="30" y="25"/>
                    <a:pt x="39" y="12"/>
                  </a:cubicBezTo>
                  <a:cubicBezTo>
                    <a:pt x="42" y="8"/>
                    <a:pt x="41" y="6"/>
                    <a:pt x="39" y="3"/>
                  </a:cubicBezTo>
                  <a:cubicBezTo>
                    <a:pt x="38" y="2"/>
                    <a:pt x="38" y="1"/>
                    <a:pt x="37" y="0"/>
                  </a:cubicBezTo>
                  <a:cubicBezTo>
                    <a:pt x="40" y="1"/>
                    <a:pt x="76" y="27"/>
                    <a:pt x="82" y="33"/>
                  </a:cubicBezTo>
                  <a:cubicBezTo>
                    <a:pt x="79" y="38"/>
                    <a:pt x="73" y="46"/>
                    <a:pt x="70" y="48"/>
                  </a:cubicBezTo>
                  <a:cubicBezTo>
                    <a:pt x="70" y="47"/>
                    <a:pt x="70" y="46"/>
                    <a:pt x="70" y="46"/>
                  </a:cubicBezTo>
                  <a:cubicBezTo>
                    <a:pt x="74" y="36"/>
                    <a:pt x="72" y="30"/>
                    <a:pt x="65" y="24"/>
                  </a:cubicBezTo>
                  <a:cubicBezTo>
                    <a:pt x="63" y="22"/>
                    <a:pt x="61" y="20"/>
                    <a:pt x="58" y="19"/>
                  </a:cubicBezTo>
                  <a:cubicBezTo>
                    <a:pt x="56" y="17"/>
                    <a:pt x="54" y="18"/>
                    <a:pt x="53" y="20"/>
                  </a:cubicBezTo>
                  <a:cubicBezTo>
                    <a:pt x="49" y="25"/>
                    <a:pt x="45" y="30"/>
                    <a:pt x="41" y="36"/>
                  </a:cubicBezTo>
                  <a:cubicBezTo>
                    <a:pt x="41" y="37"/>
                    <a:pt x="40" y="38"/>
                    <a:pt x="40" y="39"/>
                  </a:cubicBezTo>
                  <a:cubicBezTo>
                    <a:pt x="43" y="42"/>
                    <a:pt x="46" y="44"/>
                    <a:pt x="51" y="43"/>
                  </a:cubicBezTo>
                  <a:cubicBezTo>
                    <a:pt x="54" y="42"/>
                    <a:pt x="58" y="39"/>
                    <a:pt x="61" y="3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0" name="Freeform 46"/>
            <p:cNvSpPr/>
            <p:nvPr/>
          </p:nvSpPr>
          <p:spPr bwMode="auto">
            <a:xfrm>
              <a:off x="2373206" y="23555723"/>
              <a:ext cx="495489" cy="471895"/>
            </a:xfrm>
            <a:custGeom>
              <a:avLst/>
              <a:gdLst>
                <a:gd name="T0" fmla="*/ 49 w 71"/>
                <a:gd name="T1" fmla="*/ 20 h 68"/>
                <a:gd name="T2" fmla="*/ 37 w 71"/>
                <a:gd name="T3" fmla="*/ 29 h 68"/>
                <a:gd name="T4" fmla="*/ 38 w 71"/>
                <a:gd name="T5" fmla="*/ 39 h 68"/>
                <a:gd name="T6" fmla="*/ 44 w 71"/>
                <a:gd name="T7" fmla="*/ 38 h 68"/>
                <a:gd name="T8" fmla="*/ 60 w 71"/>
                <a:gd name="T9" fmla="*/ 36 h 68"/>
                <a:gd name="T10" fmla="*/ 65 w 71"/>
                <a:gd name="T11" fmla="*/ 30 h 68"/>
                <a:gd name="T12" fmla="*/ 48 w 71"/>
                <a:gd name="T13" fmla="*/ 4 h 68"/>
                <a:gd name="T14" fmla="*/ 44 w 71"/>
                <a:gd name="T15" fmla="*/ 0 h 68"/>
                <a:gd name="T16" fmla="*/ 63 w 71"/>
                <a:gd name="T17" fmla="*/ 1 h 68"/>
                <a:gd name="T18" fmla="*/ 70 w 71"/>
                <a:gd name="T19" fmla="*/ 59 h 68"/>
                <a:gd name="T20" fmla="*/ 68 w 71"/>
                <a:gd name="T21" fmla="*/ 55 h 68"/>
                <a:gd name="T22" fmla="*/ 62 w 71"/>
                <a:gd name="T23" fmla="*/ 51 h 68"/>
                <a:gd name="T24" fmla="*/ 16 w 71"/>
                <a:gd name="T25" fmla="*/ 58 h 68"/>
                <a:gd name="T26" fmla="*/ 9 w 71"/>
                <a:gd name="T27" fmla="*/ 65 h 68"/>
                <a:gd name="T28" fmla="*/ 9 w 71"/>
                <a:gd name="T29" fmla="*/ 68 h 68"/>
                <a:gd name="T30" fmla="*/ 1 w 71"/>
                <a:gd name="T31" fmla="*/ 11 h 68"/>
                <a:gd name="T32" fmla="*/ 18 w 71"/>
                <a:gd name="T33" fmla="*/ 9 h 68"/>
                <a:gd name="T34" fmla="*/ 19 w 71"/>
                <a:gd name="T35" fmla="*/ 10 h 68"/>
                <a:gd name="T36" fmla="*/ 17 w 71"/>
                <a:gd name="T37" fmla="*/ 11 h 68"/>
                <a:gd name="T38" fmla="*/ 6 w 71"/>
                <a:gd name="T39" fmla="*/ 30 h 68"/>
                <a:gd name="T40" fmla="*/ 7 w 71"/>
                <a:gd name="T41" fmla="*/ 38 h 68"/>
                <a:gd name="T42" fmla="*/ 13 w 71"/>
                <a:gd name="T43" fmla="*/ 42 h 68"/>
                <a:gd name="T44" fmla="*/ 33 w 71"/>
                <a:gd name="T45" fmla="*/ 39 h 68"/>
                <a:gd name="T46" fmla="*/ 29 w 71"/>
                <a:gd name="T47" fmla="*/ 28 h 68"/>
                <a:gd name="T48" fmla="*/ 18 w 71"/>
                <a:gd name="T49" fmla="*/ 24 h 68"/>
                <a:gd name="T50" fmla="*/ 19 w 71"/>
                <a:gd name="T51" fmla="*/ 22 h 68"/>
                <a:gd name="T52" fmla="*/ 49 w 71"/>
                <a:gd name="T53" fmla="*/ 18 h 68"/>
                <a:gd name="T54" fmla="*/ 49 w 71"/>
                <a:gd name="T55" fmla="*/ 2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8">
                  <a:moveTo>
                    <a:pt x="49" y="20"/>
                  </a:moveTo>
                  <a:cubicBezTo>
                    <a:pt x="44" y="22"/>
                    <a:pt x="39" y="24"/>
                    <a:pt x="37" y="29"/>
                  </a:cubicBezTo>
                  <a:cubicBezTo>
                    <a:pt x="36" y="32"/>
                    <a:pt x="36" y="35"/>
                    <a:pt x="38" y="39"/>
                  </a:cubicBezTo>
                  <a:cubicBezTo>
                    <a:pt x="40" y="38"/>
                    <a:pt x="42" y="38"/>
                    <a:pt x="44" y="38"/>
                  </a:cubicBezTo>
                  <a:cubicBezTo>
                    <a:pt x="49" y="37"/>
                    <a:pt x="54" y="36"/>
                    <a:pt x="60" y="36"/>
                  </a:cubicBezTo>
                  <a:cubicBezTo>
                    <a:pt x="63" y="35"/>
                    <a:pt x="64" y="34"/>
                    <a:pt x="65" y="30"/>
                  </a:cubicBezTo>
                  <a:cubicBezTo>
                    <a:pt x="65" y="18"/>
                    <a:pt x="59" y="8"/>
                    <a:pt x="48" y="4"/>
                  </a:cubicBezTo>
                  <a:cubicBezTo>
                    <a:pt x="47" y="3"/>
                    <a:pt x="45" y="3"/>
                    <a:pt x="44" y="0"/>
                  </a:cubicBezTo>
                  <a:cubicBezTo>
                    <a:pt x="51" y="0"/>
                    <a:pt x="57" y="1"/>
                    <a:pt x="63" y="1"/>
                  </a:cubicBezTo>
                  <a:cubicBezTo>
                    <a:pt x="65" y="5"/>
                    <a:pt x="71" y="54"/>
                    <a:pt x="70" y="59"/>
                  </a:cubicBezTo>
                  <a:cubicBezTo>
                    <a:pt x="69" y="57"/>
                    <a:pt x="69" y="56"/>
                    <a:pt x="68" y="55"/>
                  </a:cubicBezTo>
                  <a:cubicBezTo>
                    <a:pt x="67" y="52"/>
                    <a:pt x="65" y="51"/>
                    <a:pt x="62" y="51"/>
                  </a:cubicBezTo>
                  <a:cubicBezTo>
                    <a:pt x="46" y="53"/>
                    <a:pt x="31" y="55"/>
                    <a:pt x="16" y="58"/>
                  </a:cubicBezTo>
                  <a:cubicBezTo>
                    <a:pt x="12" y="58"/>
                    <a:pt x="10" y="60"/>
                    <a:pt x="9" y="65"/>
                  </a:cubicBezTo>
                  <a:cubicBezTo>
                    <a:pt x="9" y="66"/>
                    <a:pt x="9" y="67"/>
                    <a:pt x="9" y="68"/>
                  </a:cubicBezTo>
                  <a:cubicBezTo>
                    <a:pt x="7" y="65"/>
                    <a:pt x="0" y="17"/>
                    <a:pt x="1" y="11"/>
                  </a:cubicBezTo>
                  <a:cubicBezTo>
                    <a:pt x="7" y="10"/>
                    <a:pt x="12" y="9"/>
                    <a:pt x="18" y="9"/>
                  </a:cubicBezTo>
                  <a:cubicBezTo>
                    <a:pt x="18" y="9"/>
                    <a:pt x="19" y="9"/>
                    <a:pt x="19" y="10"/>
                  </a:cubicBezTo>
                  <a:cubicBezTo>
                    <a:pt x="18" y="10"/>
                    <a:pt x="18" y="11"/>
                    <a:pt x="17" y="11"/>
                  </a:cubicBezTo>
                  <a:cubicBezTo>
                    <a:pt x="8" y="14"/>
                    <a:pt x="5" y="21"/>
                    <a:pt x="6" y="30"/>
                  </a:cubicBezTo>
                  <a:cubicBezTo>
                    <a:pt x="6" y="32"/>
                    <a:pt x="6" y="35"/>
                    <a:pt x="7" y="38"/>
                  </a:cubicBezTo>
                  <a:cubicBezTo>
                    <a:pt x="7" y="42"/>
                    <a:pt x="8" y="43"/>
                    <a:pt x="13" y="42"/>
                  </a:cubicBezTo>
                  <a:cubicBezTo>
                    <a:pt x="20" y="41"/>
                    <a:pt x="26" y="40"/>
                    <a:pt x="33" y="39"/>
                  </a:cubicBezTo>
                  <a:cubicBezTo>
                    <a:pt x="34" y="34"/>
                    <a:pt x="33" y="30"/>
                    <a:pt x="29" y="28"/>
                  </a:cubicBezTo>
                  <a:cubicBezTo>
                    <a:pt x="26" y="26"/>
                    <a:pt x="22" y="25"/>
                    <a:pt x="18" y="24"/>
                  </a:cubicBezTo>
                  <a:cubicBezTo>
                    <a:pt x="18" y="23"/>
                    <a:pt x="19" y="23"/>
                    <a:pt x="19" y="22"/>
                  </a:cubicBezTo>
                  <a:cubicBezTo>
                    <a:pt x="29" y="21"/>
                    <a:pt x="39" y="20"/>
                    <a:pt x="49" y="18"/>
                  </a:cubicBezTo>
                  <a:cubicBezTo>
                    <a:pt x="49" y="19"/>
                    <a:pt x="49" y="19"/>
                    <a:pt x="49" y="2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1" name="Freeform 47"/>
            <p:cNvSpPr>
              <a:spLocks noEditPoints="1"/>
            </p:cNvSpPr>
            <p:nvPr/>
          </p:nvSpPr>
          <p:spPr bwMode="auto">
            <a:xfrm>
              <a:off x="4897841" y="26009575"/>
              <a:ext cx="346056" cy="495489"/>
            </a:xfrm>
            <a:custGeom>
              <a:avLst/>
              <a:gdLst>
                <a:gd name="T0" fmla="*/ 17 w 50"/>
                <a:gd name="T1" fmla="*/ 35 h 70"/>
                <a:gd name="T2" fmla="*/ 10 w 50"/>
                <a:gd name="T3" fmla="*/ 27 h 70"/>
                <a:gd name="T4" fmla="*/ 8 w 50"/>
                <a:gd name="T5" fmla="*/ 11 h 70"/>
                <a:gd name="T6" fmla="*/ 19 w 50"/>
                <a:gd name="T7" fmla="*/ 1 h 70"/>
                <a:gd name="T8" fmla="*/ 39 w 50"/>
                <a:gd name="T9" fmla="*/ 3 h 70"/>
                <a:gd name="T10" fmla="*/ 48 w 50"/>
                <a:gd name="T11" fmla="*/ 12 h 70"/>
                <a:gd name="T12" fmla="*/ 42 w 50"/>
                <a:gd name="T13" fmla="*/ 27 h 70"/>
                <a:gd name="T14" fmla="*/ 34 w 50"/>
                <a:gd name="T15" fmla="*/ 30 h 70"/>
                <a:gd name="T16" fmla="*/ 37 w 50"/>
                <a:gd name="T17" fmla="*/ 33 h 70"/>
                <a:gd name="T18" fmla="*/ 44 w 50"/>
                <a:gd name="T19" fmla="*/ 44 h 70"/>
                <a:gd name="T20" fmla="*/ 30 w 50"/>
                <a:gd name="T21" fmla="*/ 69 h 70"/>
                <a:gd name="T22" fmla="*/ 9 w 50"/>
                <a:gd name="T23" fmla="*/ 65 h 70"/>
                <a:gd name="T24" fmla="*/ 1 w 50"/>
                <a:gd name="T25" fmla="*/ 51 h 70"/>
                <a:gd name="T26" fmla="*/ 11 w 50"/>
                <a:gd name="T27" fmla="*/ 38 h 70"/>
                <a:gd name="T28" fmla="*/ 17 w 50"/>
                <a:gd name="T29" fmla="*/ 35 h 70"/>
                <a:gd name="T30" fmla="*/ 20 w 50"/>
                <a:gd name="T31" fmla="*/ 38 h 70"/>
                <a:gd name="T32" fmla="*/ 14 w 50"/>
                <a:gd name="T33" fmla="*/ 61 h 70"/>
                <a:gd name="T34" fmla="*/ 22 w 50"/>
                <a:gd name="T35" fmla="*/ 67 h 70"/>
                <a:gd name="T36" fmla="*/ 30 w 50"/>
                <a:gd name="T37" fmla="*/ 61 h 70"/>
                <a:gd name="T38" fmla="*/ 20 w 50"/>
                <a:gd name="T39" fmla="*/ 38 h 70"/>
                <a:gd name="T40" fmla="*/ 31 w 50"/>
                <a:gd name="T41" fmla="*/ 27 h 70"/>
                <a:gd name="T42" fmla="*/ 36 w 50"/>
                <a:gd name="T43" fmla="*/ 8 h 70"/>
                <a:gd name="T44" fmla="*/ 28 w 50"/>
                <a:gd name="T45" fmla="*/ 3 h 70"/>
                <a:gd name="T46" fmla="*/ 21 w 50"/>
                <a:gd name="T47" fmla="*/ 8 h 70"/>
                <a:gd name="T48" fmla="*/ 22 w 50"/>
                <a:gd name="T49" fmla="*/ 18 h 70"/>
                <a:gd name="T50" fmla="*/ 31 w 50"/>
                <a:gd name="T51"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70">
                  <a:moveTo>
                    <a:pt x="17" y="35"/>
                  </a:moveTo>
                  <a:cubicBezTo>
                    <a:pt x="15" y="33"/>
                    <a:pt x="12" y="30"/>
                    <a:pt x="10" y="27"/>
                  </a:cubicBezTo>
                  <a:cubicBezTo>
                    <a:pt x="7" y="22"/>
                    <a:pt x="6" y="17"/>
                    <a:pt x="8" y="11"/>
                  </a:cubicBezTo>
                  <a:cubicBezTo>
                    <a:pt x="10" y="6"/>
                    <a:pt x="14" y="3"/>
                    <a:pt x="19" y="1"/>
                  </a:cubicBezTo>
                  <a:cubicBezTo>
                    <a:pt x="26" y="0"/>
                    <a:pt x="33" y="0"/>
                    <a:pt x="39" y="3"/>
                  </a:cubicBezTo>
                  <a:cubicBezTo>
                    <a:pt x="43" y="5"/>
                    <a:pt x="46" y="8"/>
                    <a:pt x="48" y="12"/>
                  </a:cubicBezTo>
                  <a:cubicBezTo>
                    <a:pt x="50" y="18"/>
                    <a:pt x="48" y="24"/>
                    <a:pt x="42" y="27"/>
                  </a:cubicBezTo>
                  <a:cubicBezTo>
                    <a:pt x="39" y="28"/>
                    <a:pt x="37" y="29"/>
                    <a:pt x="34" y="30"/>
                  </a:cubicBezTo>
                  <a:cubicBezTo>
                    <a:pt x="35" y="31"/>
                    <a:pt x="36" y="32"/>
                    <a:pt x="37" y="33"/>
                  </a:cubicBezTo>
                  <a:cubicBezTo>
                    <a:pt x="40" y="37"/>
                    <a:pt x="43" y="40"/>
                    <a:pt x="44" y="44"/>
                  </a:cubicBezTo>
                  <a:cubicBezTo>
                    <a:pt x="48" y="55"/>
                    <a:pt x="42" y="66"/>
                    <a:pt x="30" y="69"/>
                  </a:cubicBezTo>
                  <a:cubicBezTo>
                    <a:pt x="23" y="70"/>
                    <a:pt x="16" y="69"/>
                    <a:pt x="9" y="65"/>
                  </a:cubicBezTo>
                  <a:cubicBezTo>
                    <a:pt x="3" y="62"/>
                    <a:pt x="0" y="57"/>
                    <a:pt x="1" y="51"/>
                  </a:cubicBezTo>
                  <a:cubicBezTo>
                    <a:pt x="1" y="44"/>
                    <a:pt x="5" y="40"/>
                    <a:pt x="11" y="38"/>
                  </a:cubicBezTo>
                  <a:cubicBezTo>
                    <a:pt x="13" y="37"/>
                    <a:pt x="15" y="36"/>
                    <a:pt x="17" y="35"/>
                  </a:cubicBezTo>
                  <a:close/>
                  <a:moveTo>
                    <a:pt x="20" y="38"/>
                  </a:moveTo>
                  <a:cubicBezTo>
                    <a:pt x="13" y="44"/>
                    <a:pt x="10" y="54"/>
                    <a:pt x="14" y="61"/>
                  </a:cubicBezTo>
                  <a:cubicBezTo>
                    <a:pt x="15" y="65"/>
                    <a:pt x="18" y="67"/>
                    <a:pt x="22" y="67"/>
                  </a:cubicBezTo>
                  <a:cubicBezTo>
                    <a:pt x="26" y="67"/>
                    <a:pt x="28" y="64"/>
                    <a:pt x="30" y="61"/>
                  </a:cubicBezTo>
                  <a:cubicBezTo>
                    <a:pt x="33" y="53"/>
                    <a:pt x="29" y="44"/>
                    <a:pt x="20" y="38"/>
                  </a:cubicBezTo>
                  <a:close/>
                  <a:moveTo>
                    <a:pt x="31" y="27"/>
                  </a:moveTo>
                  <a:cubicBezTo>
                    <a:pt x="37" y="23"/>
                    <a:pt x="39" y="14"/>
                    <a:pt x="36" y="8"/>
                  </a:cubicBezTo>
                  <a:cubicBezTo>
                    <a:pt x="35" y="4"/>
                    <a:pt x="32" y="3"/>
                    <a:pt x="28" y="3"/>
                  </a:cubicBezTo>
                  <a:cubicBezTo>
                    <a:pt x="25" y="3"/>
                    <a:pt x="23" y="5"/>
                    <a:pt x="21" y="8"/>
                  </a:cubicBezTo>
                  <a:cubicBezTo>
                    <a:pt x="20" y="11"/>
                    <a:pt x="20" y="15"/>
                    <a:pt x="22" y="18"/>
                  </a:cubicBezTo>
                  <a:cubicBezTo>
                    <a:pt x="24" y="22"/>
                    <a:pt x="27" y="25"/>
                    <a:pt x="31"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2" name="Freeform 48"/>
            <p:cNvSpPr>
              <a:spLocks noEditPoints="1"/>
            </p:cNvSpPr>
            <p:nvPr/>
          </p:nvSpPr>
          <p:spPr bwMode="auto">
            <a:xfrm>
              <a:off x="2569829" y="24342214"/>
              <a:ext cx="511219" cy="440435"/>
            </a:xfrm>
            <a:custGeom>
              <a:avLst/>
              <a:gdLst>
                <a:gd name="T0" fmla="*/ 16 w 74"/>
                <a:gd name="T1" fmla="*/ 63 h 63"/>
                <a:gd name="T2" fmla="*/ 14 w 74"/>
                <a:gd name="T3" fmla="*/ 60 h 63"/>
                <a:gd name="T4" fmla="*/ 3 w 74"/>
                <a:gd name="T5" fmla="*/ 34 h 63"/>
                <a:gd name="T6" fmla="*/ 0 w 74"/>
                <a:gd name="T7" fmla="*/ 18 h 63"/>
                <a:gd name="T8" fmla="*/ 8 w 74"/>
                <a:gd name="T9" fmla="*/ 3 h 63"/>
                <a:gd name="T10" fmla="*/ 25 w 74"/>
                <a:gd name="T11" fmla="*/ 4 h 63"/>
                <a:gd name="T12" fmla="*/ 33 w 74"/>
                <a:gd name="T13" fmla="*/ 13 h 63"/>
                <a:gd name="T14" fmla="*/ 38 w 74"/>
                <a:gd name="T15" fmla="*/ 26 h 63"/>
                <a:gd name="T16" fmla="*/ 42 w 74"/>
                <a:gd name="T17" fmla="*/ 25 h 63"/>
                <a:gd name="T18" fmla="*/ 55 w 74"/>
                <a:gd name="T19" fmla="*/ 19 h 63"/>
                <a:gd name="T20" fmla="*/ 61 w 74"/>
                <a:gd name="T21" fmla="*/ 9 h 63"/>
                <a:gd name="T22" fmla="*/ 61 w 74"/>
                <a:gd name="T23" fmla="*/ 6 h 63"/>
                <a:gd name="T24" fmla="*/ 66 w 74"/>
                <a:gd name="T25" fmla="*/ 16 h 63"/>
                <a:gd name="T26" fmla="*/ 70 w 74"/>
                <a:gd name="T27" fmla="*/ 27 h 63"/>
                <a:gd name="T28" fmla="*/ 73 w 74"/>
                <a:gd name="T29" fmla="*/ 38 h 63"/>
                <a:gd name="T30" fmla="*/ 70 w 74"/>
                <a:gd name="T31" fmla="*/ 34 h 63"/>
                <a:gd name="T32" fmla="*/ 64 w 74"/>
                <a:gd name="T33" fmla="*/ 32 h 63"/>
                <a:gd name="T34" fmla="*/ 58 w 74"/>
                <a:gd name="T35" fmla="*/ 35 h 63"/>
                <a:gd name="T36" fmla="*/ 22 w 74"/>
                <a:gd name="T37" fmla="*/ 50 h 63"/>
                <a:gd name="T38" fmla="*/ 16 w 74"/>
                <a:gd name="T39" fmla="*/ 61 h 63"/>
                <a:gd name="T40" fmla="*/ 16 w 74"/>
                <a:gd name="T41" fmla="*/ 63 h 63"/>
                <a:gd name="T42" fmla="*/ 36 w 74"/>
                <a:gd name="T43" fmla="*/ 27 h 63"/>
                <a:gd name="T44" fmla="*/ 32 w 74"/>
                <a:gd name="T45" fmla="*/ 20 h 63"/>
                <a:gd name="T46" fmla="*/ 21 w 74"/>
                <a:gd name="T47" fmla="*/ 16 h 63"/>
                <a:gd name="T48" fmla="*/ 10 w 74"/>
                <a:gd name="T49" fmla="*/ 21 h 63"/>
                <a:gd name="T50" fmla="*/ 7 w 74"/>
                <a:gd name="T51" fmla="*/ 35 h 63"/>
                <a:gd name="T52" fmla="*/ 13 w 74"/>
                <a:gd name="T53" fmla="*/ 38 h 63"/>
                <a:gd name="T54" fmla="*/ 36 w 74"/>
                <a:gd name="T5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63">
                  <a:moveTo>
                    <a:pt x="16" y="63"/>
                  </a:moveTo>
                  <a:cubicBezTo>
                    <a:pt x="15" y="62"/>
                    <a:pt x="14" y="61"/>
                    <a:pt x="14" y="60"/>
                  </a:cubicBezTo>
                  <a:cubicBezTo>
                    <a:pt x="10" y="51"/>
                    <a:pt x="7" y="42"/>
                    <a:pt x="3" y="34"/>
                  </a:cubicBezTo>
                  <a:cubicBezTo>
                    <a:pt x="1" y="29"/>
                    <a:pt x="0" y="23"/>
                    <a:pt x="0" y="18"/>
                  </a:cubicBezTo>
                  <a:cubicBezTo>
                    <a:pt x="0" y="11"/>
                    <a:pt x="2" y="6"/>
                    <a:pt x="8" y="3"/>
                  </a:cubicBezTo>
                  <a:cubicBezTo>
                    <a:pt x="14" y="0"/>
                    <a:pt x="19" y="1"/>
                    <a:pt x="25" y="4"/>
                  </a:cubicBezTo>
                  <a:cubicBezTo>
                    <a:pt x="28" y="6"/>
                    <a:pt x="31" y="10"/>
                    <a:pt x="33" y="13"/>
                  </a:cubicBezTo>
                  <a:cubicBezTo>
                    <a:pt x="35" y="17"/>
                    <a:pt x="36" y="22"/>
                    <a:pt x="38" y="26"/>
                  </a:cubicBezTo>
                  <a:cubicBezTo>
                    <a:pt x="40" y="25"/>
                    <a:pt x="41" y="25"/>
                    <a:pt x="42" y="25"/>
                  </a:cubicBezTo>
                  <a:cubicBezTo>
                    <a:pt x="46" y="23"/>
                    <a:pt x="51" y="21"/>
                    <a:pt x="55" y="19"/>
                  </a:cubicBezTo>
                  <a:cubicBezTo>
                    <a:pt x="61" y="16"/>
                    <a:pt x="62" y="15"/>
                    <a:pt x="61" y="9"/>
                  </a:cubicBezTo>
                  <a:cubicBezTo>
                    <a:pt x="61" y="8"/>
                    <a:pt x="61" y="7"/>
                    <a:pt x="61" y="6"/>
                  </a:cubicBezTo>
                  <a:cubicBezTo>
                    <a:pt x="64" y="9"/>
                    <a:pt x="64" y="13"/>
                    <a:pt x="66" y="16"/>
                  </a:cubicBezTo>
                  <a:cubicBezTo>
                    <a:pt x="67" y="20"/>
                    <a:pt x="69" y="23"/>
                    <a:pt x="70" y="27"/>
                  </a:cubicBezTo>
                  <a:cubicBezTo>
                    <a:pt x="71" y="30"/>
                    <a:pt x="74" y="33"/>
                    <a:pt x="73" y="38"/>
                  </a:cubicBezTo>
                  <a:cubicBezTo>
                    <a:pt x="72" y="36"/>
                    <a:pt x="71" y="35"/>
                    <a:pt x="70" y="34"/>
                  </a:cubicBezTo>
                  <a:cubicBezTo>
                    <a:pt x="68" y="32"/>
                    <a:pt x="66" y="31"/>
                    <a:pt x="64" y="32"/>
                  </a:cubicBezTo>
                  <a:cubicBezTo>
                    <a:pt x="62" y="33"/>
                    <a:pt x="60" y="34"/>
                    <a:pt x="58" y="35"/>
                  </a:cubicBezTo>
                  <a:cubicBezTo>
                    <a:pt x="46" y="40"/>
                    <a:pt x="34" y="45"/>
                    <a:pt x="22" y="50"/>
                  </a:cubicBezTo>
                  <a:cubicBezTo>
                    <a:pt x="16" y="53"/>
                    <a:pt x="16" y="54"/>
                    <a:pt x="16" y="61"/>
                  </a:cubicBezTo>
                  <a:cubicBezTo>
                    <a:pt x="16" y="62"/>
                    <a:pt x="16" y="62"/>
                    <a:pt x="16" y="63"/>
                  </a:cubicBezTo>
                  <a:close/>
                  <a:moveTo>
                    <a:pt x="36" y="27"/>
                  </a:moveTo>
                  <a:cubicBezTo>
                    <a:pt x="34" y="25"/>
                    <a:pt x="34" y="22"/>
                    <a:pt x="32" y="20"/>
                  </a:cubicBezTo>
                  <a:cubicBezTo>
                    <a:pt x="29" y="16"/>
                    <a:pt x="25" y="14"/>
                    <a:pt x="21" y="16"/>
                  </a:cubicBezTo>
                  <a:cubicBezTo>
                    <a:pt x="17" y="17"/>
                    <a:pt x="13" y="19"/>
                    <a:pt x="10" y="21"/>
                  </a:cubicBezTo>
                  <a:cubicBezTo>
                    <a:pt x="5" y="24"/>
                    <a:pt x="4" y="30"/>
                    <a:pt x="7" y="35"/>
                  </a:cubicBezTo>
                  <a:cubicBezTo>
                    <a:pt x="9" y="38"/>
                    <a:pt x="10" y="39"/>
                    <a:pt x="13" y="38"/>
                  </a:cubicBezTo>
                  <a:cubicBezTo>
                    <a:pt x="20" y="34"/>
                    <a:pt x="28" y="31"/>
                    <a:pt x="36"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3" name="Freeform 49"/>
            <p:cNvSpPr/>
            <p:nvPr/>
          </p:nvSpPr>
          <p:spPr bwMode="auto">
            <a:xfrm>
              <a:off x="2868695" y="21353548"/>
              <a:ext cx="605598" cy="660652"/>
            </a:xfrm>
            <a:custGeom>
              <a:avLst/>
              <a:gdLst>
                <a:gd name="T0" fmla="*/ 0 w 87"/>
                <a:gd name="T1" fmla="*/ 51 h 95"/>
                <a:gd name="T2" fmla="*/ 6 w 87"/>
                <a:gd name="T3" fmla="*/ 43 h 95"/>
                <a:gd name="T4" fmla="*/ 22 w 87"/>
                <a:gd name="T5" fmla="*/ 36 h 95"/>
                <a:gd name="T6" fmla="*/ 59 w 87"/>
                <a:gd name="T7" fmla="*/ 36 h 95"/>
                <a:gd name="T8" fmla="*/ 64 w 87"/>
                <a:gd name="T9" fmla="*/ 36 h 95"/>
                <a:gd name="T10" fmla="*/ 62 w 87"/>
                <a:gd name="T11" fmla="*/ 33 h 95"/>
                <a:gd name="T12" fmla="*/ 44 w 87"/>
                <a:gd name="T13" fmla="*/ 18 h 95"/>
                <a:gd name="T14" fmla="*/ 30 w 87"/>
                <a:gd name="T15" fmla="*/ 16 h 95"/>
                <a:gd name="T16" fmla="*/ 29 w 87"/>
                <a:gd name="T17" fmla="*/ 16 h 95"/>
                <a:gd name="T18" fmla="*/ 42 w 87"/>
                <a:gd name="T19" fmla="*/ 0 h 95"/>
                <a:gd name="T20" fmla="*/ 42 w 87"/>
                <a:gd name="T21" fmla="*/ 3 h 95"/>
                <a:gd name="T22" fmla="*/ 44 w 87"/>
                <a:gd name="T23" fmla="*/ 13 h 95"/>
                <a:gd name="T24" fmla="*/ 74 w 87"/>
                <a:gd name="T25" fmla="*/ 38 h 95"/>
                <a:gd name="T26" fmla="*/ 87 w 87"/>
                <a:gd name="T27" fmla="*/ 50 h 95"/>
                <a:gd name="T28" fmla="*/ 83 w 87"/>
                <a:gd name="T29" fmla="*/ 52 h 95"/>
                <a:gd name="T30" fmla="*/ 77 w 87"/>
                <a:gd name="T31" fmla="*/ 52 h 95"/>
                <a:gd name="T32" fmla="*/ 25 w 87"/>
                <a:gd name="T33" fmla="*/ 51 h 95"/>
                <a:gd name="T34" fmla="*/ 19 w 87"/>
                <a:gd name="T35" fmla="*/ 51 h 95"/>
                <a:gd name="T36" fmla="*/ 22 w 87"/>
                <a:gd name="T37" fmla="*/ 55 h 95"/>
                <a:gd name="T38" fmla="*/ 47 w 87"/>
                <a:gd name="T39" fmla="*/ 77 h 95"/>
                <a:gd name="T40" fmla="*/ 61 w 87"/>
                <a:gd name="T41" fmla="*/ 78 h 95"/>
                <a:gd name="T42" fmla="*/ 61 w 87"/>
                <a:gd name="T43" fmla="*/ 77 h 95"/>
                <a:gd name="T44" fmla="*/ 48 w 87"/>
                <a:gd name="T45" fmla="*/ 95 h 95"/>
                <a:gd name="T46" fmla="*/ 49 w 87"/>
                <a:gd name="T47" fmla="*/ 91 h 95"/>
                <a:gd name="T48" fmla="*/ 47 w 87"/>
                <a:gd name="T49" fmla="*/ 82 h 95"/>
                <a:gd name="T50" fmla="*/ 30 w 87"/>
                <a:gd name="T51" fmla="*/ 67 h 95"/>
                <a:gd name="T52" fmla="*/ 15 w 87"/>
                <a:gd name="T53" fmla="*/ 54 h 95"/>
                <a:gd name="T54" fmla="*/ 7 w 87"/>
                <a:gd name="T55" fmla="*/ 51 h 95"/>
                <a:gd name="T56" fmla="*/ 1 w 87"/>
                <a:gd name="T57" fmla="*/ 52 h 95"/>
                <a:gd name="T58" fmla="*/ 0 w 87"/>
                <a:gd name="T59" fmla="*/ 5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95">
                  <a:moveTo>
                    <a:pt x="0" y="51"/>
                  </a:moveTo>
                  <a:cubicBezTo>
                    <a:pt x="2" y="49"/>
                    <a:pt x="5" y="46"/>
                    <a:pt x="6" y="43"/>
                  </a:cubicBezTo>
                  <a:cubicBezTo>
                    <a:pt x="10" y="37"/>
                    <a:pt x="15" y="35"/>
                    <a:pt x="22" y="36"/>
                  </a:cubicBezTo>
                  <a:cubicBezTo>
                    <a:pt x="34" y="36"/>
                    <a:pt x="47" y="36"/>
                    <a:pt x="59" y="36"/>
                  </a:cubicBezTo>
                  <a:cubicBezTo>
                    <a:pt x="61" y="36"/>
                    <a:pt x="62" y="36"/>
                    <a:pt x="64" y="36"/>
                  </a:cubicBezTo>
                  <a:cubicBezTo>
                    <a:pt x="63" y="35"/>
                    <a:pt x="63" y="34"/>
                    <a:pt x="62" y="33"/>
                  </a:cubicBezTo>
                  <a:cubicBezTo>
                    <a:pt x="56" y="28"/>
                    <a:pt x="50" y="23"/>
                    <a:pt x="44" y="18"/>
                  </a:cubicBezTo>
                  <a:cubicBezTo>
                    <a:pt x="38" y="12"/>
                    <a:pt x="37" y="12"/>
                    <a:pt x="30" y="16"/>
                  </a:cubicBezTo>
                  <a:cubicBezTo>
                    <a:pt x="30" y="17"/>
                    <a:pt x="30" y="16"/>
                    <a:pt x="29" y="16"/>
                  </a:cubicBezTo>
                  <a:cubicBezTo>
                    <a:pt x="30" y="13"/>
                    <a:pt x="38" y="3"/>
                    <a:pt x="42" y="0"/>
                  </a:cubicBezTo>
                  <a:cubicBezTo>
                    <a:pt x="42" y="2"/>
                    <a:pt x="42" y="2"/>
                    <a:pt x="42" y="3"/>
                  </a:cubicBezTo>
                  <a:cubicBezTo>
                    <a:pt x="40" y="7"/>
                    <a:pt x="41" y="10"/>
                    <a:pt x="44" y="13"/>
                  </a:cubicBezTo>
                  <a:cubicBezTo>
                    <a:pt x="54" y="21"/>
                    <a:pt x="64" y="30"/>
                    <a:pt x="74" y="38"/>
                  </a:cubicBezTo>
                  <a:cubicBezTo>
                    <a:pt x="78" y="42"/>
                    <a:pt x="82" y="46"/>
                    <a:pt x="87" y="50"/>
                  </a:cubicBezTo>
                  <a:cubicBezTo>
                    <a:pt x="85" y="51"/>
                    <a:pt x="84" y="52"/>
                    <a:pt x="83" y="52"/>
                  </a:cubicBezTo>
                  <a:cubicBezTo>
                    <a:pt x="81" y="52"/>
                    <a:pt x="79" y="52"/>
                    <a:pt x="77" y="52"/>
                  </a:cubicBezTo>
                  <a:cubicBezTo>
                    <a:pt x="60" y="52"/>
                    <a:pt x="42" y="52"/>
                    <a:pt x="25" y="51"/>
                  </a:cubicBezTo>
                  <a:cubicBezTo>
                    <a:pt x="23" y="51"/>
                    <a:pt x="22" y="51"/>
                    <a:pt x="19" y="51"/>
                  </a:cubicBezTo>
                  <a:cubicBezTo>
                    <a:pt x="20" y="53"/>
                    <a:pt x="21" y="54"/>
                    <a:pt x="22" y="55"/>
                  </a:cubicBezTo>
                  <a:cubicBezTo>
                    <a:pt x="30" y="62"/>
                    <a:pt x="39" y="69"/>
                    <a:pt x="47" y="77"/>
                  </a:cubicBezTo>
                  <a:cubicBezTo>
                    <a:pt x="51" y="81"/>
                    <a:pt x="55" y="83"/>
                    <a:pt x="61" y="78"/>
                  </a:cubicBezTo>
                  <a:cubicBezTo>
                    <a:pt x="61" y="77"/>
                    <a:pt x="61" y="77"/>
                    <a:pt x="61" y="77"/>
                  </a:cubicBezTo>
                  <a:cubicBezTo>
                    <a:pt x="61" y="80"/>
                    <a:pt x="52" y="92"/>
                    <a:pt x="48" y="95"/>
                  </a:cubicBezTo>
                  <a:cubicBezTo>
                    <a:pt x="48" y="93"/>
                    <a:pt x="48" y="92"/>
                    <a:pt x="49" y="91"/>
                  </a:cubicBezTo>
                  <a:cubicBezTo>
                    <a:pt x="51" y="87"/>
                    <a:pt x="50" y="85"/>
                    <a:pt x="47" y="82"/>
                  </a:cubicBezTo>
                  <a:cubicBezTo>
                    <a:pt x="41" y="77"/>
                    <a:pt x="35" y="72"/>
                    <a:pt x="30" y="67"/>
                  </a:cubicBezTo>
                  <a:cubicBezTo>
                    <a:pt x="25" y="62"/>
                    <a:pt x="20" y="58"/>
                    <a:pt x="15" y="54"/>
                  </a:cubicBezTo>
                  <a:cubicBezTo>
                    <a:pt x="12" y="51"/>
                    <a:pt x="10" y="51"/>
                    <a:pt x="7" y="51"/>
                  </a:cubicBezTo>
                  <a:cubicBezTo>
                    <a:pt x="5" y="52"/>
                    <a:pt x="3" y="52"/>
                    <a:pt x="1" y="52"/>
                  </a:cubicBezTo>
                  <a:cubicBezTo>
                    <a:pt x="0" y="52"/>
                    <a:pt x="0" y="52"/>
                    <a:pt x="0"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4" name="Freeform 50"/>
            <p:cNvSpPr>
              <a:spLocks noEditPoints="1"/>
            </p:cNvSpPr>
            <p:nvPr/>
          </p:nvSpPr>
          <p:spPr bwMode="auto">
            <a:xfrm>
              <a:off x="6423633" y="25797222"/>
              <a:ext cx="424705" cy="487624"/>
            </a:xfrm>
            <a:custGeom>
              <a:avLst/>
              <a:gdLst>
                <a:gd name="T0" fmla="*/ 36 w 61"/>
                <a:gd name="T1" fmla="*/ 26 h 70"/>
                <a:gd name="T2" fmla="*/ 46 w 61"/>
                <a:gd name="T3" fmla="*/ 29 h 70"/>
                <a:gd name="T4" fmla="*/ 60 w 61"/>
                <a:gd name="T5" fmla="*/ 45 h 70"/>
                <a:gd name="T6" fmla="*/ 55 w 61"/>
                <a:gd name="T7" fmla="*/ 59 h 70"/>
                <a:gd name="T8" fmla="*/ 34 w 61"/>
                <a:gd name="T9" fmla="*/ 69 h 70"/>
                <a:gd name="T10" fmla="*/ 21 w 61"/>
                <a:gd name="T11" fmla="*/ 62 h 70"/>
                <a:gd name="T12" fmla="*/ 21 w 61"/>
                <a:gd name="T13" fmla="*/ 46 h 70"/>
                <a:gd name="T14" fmla="*/ 26 w 61"/>
                <a:gd name="T15" fmla="*/ 39 h 70"/>
                <a:gd name="T16" fmla="*/ 17 w 61"/>
                <a:gd name="T17" fmla="*/ 37 h 70"/>
                <a:gd name="T18" fmla="*/ 11 w 61"/>
                <a:gd name="T19" fmla="*/ 8 h 70"/>
                <a:gd name="T20" fmla="*/ 28 w 61"/>
                <a:gd name="T21" fmla="*/ 0 h 70"/>
                <a:gd name="T22" fmla="*/ 42 w 61"/>
                <a:gd name="T23" fmla="*/ 7 h 70"/>
                <a:gd name="T24" fmla="*/ 40 w 61"/>
                <a:gd name="T25" fmla="*/ 21 h 70"/>
                <a:gd name="T26" fmla="*/ 36 w 61"/>
                <a:gd name="T27" fmla="*/ 26 h 70"/>
                <a:gd name="T28" fmla="*/ 29 w 61"/>
                <a:gd name="T29" fmla="*/ 40 h 70"/>
                <a:gd name="T30" fmla="*/ 28 w 61"/>
                <a:gd name="T31" fmla="*/ 48 h 70"/>
                <a:gd name="T32" fmla="*/ 37 w 61"/>
                <a:gd name="T33" fmla="*/ 63 h 70"/>
                <a:gd name="T34" fmla="*/ 46 w 61"/>
                <a:gd name="T35" fmla="*/ 64 h 70"/>
                <a:gd name="T36" fmla="*/ 50 w 61"/>
                <a:gd name="T37" fmla="*/ 55 h 70"/>
                <a:gd name="T38" fmla="*/ 41 w 61"/>
                <a:gd name="T39" fmla="*/ 43 h 70"/>
                <a:gd name="T40" fmla="*/ 29 w 61"/>
                <a:gd name="T41" fmla="*/ 40 h 70"/>
                <a:gd name="T42" fmla="*/ 33 w 61"/>
                <a:gd name="T43" fmla="*/ 26 h 70"/>
                <a:gd name="T44" fmla="*/ 28 w 61"/>
                <a:gd name="T45" fmla="*/ 7 h 70"/>
                <a:gd name="T46" fmla="*/ 22 w 61"/>
                <a:gd name="T47" fmla="*/ 5 h 70"/>
                <a:gd name="T48" fmla="*/ 14 w 61"/>
                <a:gd name="T49" fmla="*/ 10 h 70"/>
                <a:gd name="T50" fmla="*/ 16 w 61"/>
                <a:gd name="T51" fmla="*/ 19 h 70"/>
                <a:gd name="T52" fmla="*/ 33 w 61"/>
                <a:gd name="T53" fmla="*/ 2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70">
                  <a:moveTo>
                    <a:pt x="36" y="26"/>
                  </a:moveTo>
                  <a:cubicBezTo>
                    <a:pt x="40" y="27"/>
                    <a:pt x="43" y="28"/>
                    <a:pt x="46" y="29"/>
                  </a:cubicBezTo>
                  <a:cubicBezTo>
                    <a:pt x="54" y="31"/>
                    <a:pt x="59" y="37"/>
                    <a:pt x="60" y="45"/>
                  </a:cubicBezTo>
                  <a:cubicBezTo>
                    <a:pt x="61" y="51"/>
                    <a:pt x="59" y="55"/>
                    <a:pt x="55" y="59"/>
                  </a:cubicBezTo>
                  <a:cubicBezTo>
                    <a:pt x="50" y="65"/>
                    <a:pt x="42" y="69"/>
                    <a:pt x="34" y="69"/>
                  </a:cubicBezTo>
                  <a:cubicBezTo>
                    <a:pt x="28" y="70"/>
                    <a:pt x="24" y="67"/>
                    <a:pt x="21" y="62"/>
                  </a:cubicBezTo>
                  <a:cubicBezTo>
                    <a:pt x="17" y="57"/>
                    <a:pt x="17" y="51"/>
                    <a:pt x="21" y="46"/>
                  </a:cubicBezTo>
                  <a:cubicBezTo>
                    <a:pt x="22" y="44"/>
                    <a:pt x="24" y="42"/>
                    <a:pt x="26" y="39"/>
                  </a:cubicBezTo>
                  <a:cubicBezTo>
                    <a:pt x="23" y="39"/>
                    <a:pt x="20" y="38"/>
                    <a:pt x="17" y="37"/>
                  </a:cubicBezTo>
                  <a:cubicBezTo>
                    <a:pt x="3" y="32"/>
                    <a:pt x="0" y="17"/>
                    <a:pt x="11" y="8"/>
                  </a:cubicBezTo>
                  <a:cubicBezTo>
                    <a:pt x="16" y="4"/>
                    <a:pt x="22" y="1"/>
                    <a:pt x="28" y="0"/>
                  </a:cubicBezTo>
                  <a:cubicBezTo>
                    <a:pt x="34" y="0"/>
                    <a:pt x="39" y="2"/>
                    <a:pt x="42" y="7"/>
                  </a:cubicBezTo>
                  <a:cubicBezTo>
                    <a:pt x="45" y="12"/>
                    <a:pt x="43" y="17"/>
                    <a:pt x="40" y="21"/>
                  </a:cubicBezTo>
                  <a:cubicBezTo>
                    <a:pt x="39" y="23"/>
                    <a:pt x="38" y="24"/>
                    <a:pt x="36" y="26"/>
                  </a:cubicBezTo>
                  <a:close/>
                  <a:moveTo>
                    <a:pt x="29" y="40"/>
                  </a:moveTo>
                  <a:cubicBezTo>
                    <a:pt x="29" y="43"/>
                    <a:pt x="28" y="46"/>
                    <a:pt x="28" y="48"/>
                  </a:cubicBezTo>
                  <a:cubicBezTo>
                    <a:pt x="29" y="54"/>
                    <a:pt x="32" y="59"/>
                    <a:pt x="37" y="63"/>
                  </a:cubicBezTo>
                  <a:cubicBezTo>
                    <a:pt x="40" y="65"/>
                    <a:pt x="43" y="66"/>
                    <a:pt x="46" y="64"/>
                  </a:cubicBezTo>
                  <a:cubicBezTo>
                    <a:pt x="50" y="62"/>
                    <a:pt x="51" y="58"/>
                    <a:pt x="50" y="55"/>
                  </a:cubicBezTo>
                  <a:cubicBezTo>
                    <a:pt x="49" y="49"/>
                    <a:pt x="46" y="45"/>
                    <a:pt x="41" y="43"/>
                  </a:cubicBezTo>
                  <a:cubicBezTo>
                    <a:pt x="37" y="41"/>
                    <a:pt x="34" y="41"/>
                    <a:pt x="29" y="40"/>
                  </a:cubicBezTo>
                  <a:close/>
                  <a:moveTo>
                    <a:pt x="33" y="26"/>
                  </a:moveTo>
                  <a:cubicBezTo>
                    <a:pt x="35" y="18"/>
                    <a:pt x="33" y="12"/>
                    <a:pt x="28" y="7"/>
                  </a:cubicBezTo>
                  <a:cubicBezTo>
                    <a:pt x="26" y="5"/>
                    <a:pt x="24" y="5"/>
                    <a:pt x="22" y="5"/>
                  </a:cubicBezTo>
                  <a:cubicBezTo>
                    <a:pt x="18" y="5"/>
                    <a:pt x="16" y="7"/>
                    <a:pt x="14" y="10"/>
                  </a:cubicBezTo>
                  <a:cubicBezTo>
                    <a:pt x="13" y="13"/>
                    <a:pt x="14" y="16"/>
                    <a:pt x="16" y="19"/>
                  </a:cubicBezTo>
                  <a:cubicBezTo>
                    <a:pt x="21" y="24"/>
                    <a:pt x="26" y="25"/>
                    <a:pt x="33" y="26"/>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5" name="Freeform 51"/>
            <p:cNvSpPr/>
            <p:nvPr/>
          </p:nvSpPr>
          <p:spPr bwMode="auto">
            <a:xfrm>
              <a:off x="3442833" y="20803004"/>
              <a:ext cx="574138" cy="558409"/>
            </a:xfrm>
            <a:custGeom>
              <a:avLst/>
              <a:gdLst>
                <a:gd name="T0" fmla="*/ 44 w 82"/>
                <a:gd name="T1" fmla="*/ 0 h 80"/>
                <a:gd name="T2" fmla="*/ 57 w 82"/>
                <a:gd name="T3" fmla="*/ 19 h 80"/>
                <a:gd name="T4" fmla="*/ 53 w 82"/>
                <a:gd name="T5" fmla="*/ 18 h 80"/>
                <a:gd name="T6" fmla="*/ 38 w 82"/>
                <a:gd name="T7" fmla="*/ 14 h 80"/>
                <a:gd name="T8" fmla="*/ 21 w 82"/>
                <a:gd name="T9" fmla="*/ 35 h 80"/>
                <a:gd name="T10" fmla="*/ 44 w 82"/>
                <a:gd name="T11" fmla="*/ 68 h 80"/>
                <a:gd name="T12" fmla="*/ 67 w 82"/>
                <a:gd name="T13" fmla="*/ 66 h 80"/>
                <a:gd name="T14" fmla="*/ 68 w 82"/>
                <a:gd name="T15" fmla="*/ 56 h 80"/>
                <a:gd name="T16" fmla="*/ 62 w 82"/>
                <a:gd name="T17" fmla="*/ 48 h 80"/>
                <a:gd name="T18" fmla="*/ 53 w 82"/>
                <a:gd name="T19" fmla="*/ 46 h 80"/>
                <a:gd name="T20" fmla="*/ 50 w 82"/>
                <a:gd name="T21" fmla="*/ 47 h 80"/>
                <a:gd name="T22" fmla="*/ 58 w 82"/>
                <a:gd name="T23" fmla="*/ 40 h 80"/>
                <a:gd name="T24" fmla="*/ 67 w 82"/>
                <a:gd name="T25" fmla="*/ 33 h 80"/>
                <a:gd name="T26" fmla="*/ 75 w 82"/>
                <a:gd name="T27" fmla="*/ 27 h 80"/>
                <a:gd name="T28" fmla="*/ 76 w 82"/>
                <a:gd name="T29" fmla="*/ 28 h 80"/>
                <a:gd name="T30" fmla="*/ 75 w 82"/>
                <a:gd name="T31" fmla="*/ 29 h 80"/>
                <a:gd name="T32" fmla="*/ 75 w 82"/>
                <a:gd name="T33" fmla="*/ 40 h 80"/>
                <a:gd name="T34" fmla="*/ 82 w 82"/>
                <a:gd name="T35" fmla="*/ 50 h 80"/>
                <a:gd name="T36" fmla="*/ 82 w 82"/>
                <a:gd name="T37" fmla="*/ 52 h 80"/>
                <a:gd name="T38" fmla="*/ 49 w 82"/>
                <a:gd name="T39" fmla="*/ 78 h 80"/>
                <a:gd name="T40" fmla="*/ 31 w 82"/>
                <a:gd name="T41" fmla="*/ 76 h 80"/>
                <a:gd name="T42" fmla="*/ 24 w 82"/>
                <a:gd name="T43" fmla="*/ 15 h 80"/>
                <a:gd name="T44" fmla="*/ 36 w 82"/>
                <a:gd name="T45" fmla="*/ 10 h 80"/>
                <a:gd name="T46" fmla="*/ 39 w 82"/>
                <a:gd name="T47" fmla="*/ 9 h 80"/>
                <a:gd name="T48" fmla="*/ 44 w 82"/>
                <a:gd name="T49" fmla="*/ 2 h 80"/>
                <a:gd name="T50" fmla="*/ 44 w 82"/>
                <a:gd name="T51" fmla="*/ 1 h 80"/>
                <a:gd name="T52" fmla="*/ 44 w 82"/>
                <a:gd name="T5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80">
                  <a:moveTo>
                    <a:pt x="44" y="0"/>
                  </a:moveTo>
                  <a:cubicBezTo>
                    <a:pt x="47" y="2"/>
                    <a:pt x="56" y="14"/>
                    <a:pt x="57" y="19"/>
                  </a:cubicBezTo>
                  <a:cubicBezTo>
                    <a:pt x="56" y="20"/>
                    <a:pt x="55" y="18"/>
                    <a:pt x="53" y="18"/>
                  </a:cubicBezTo>
                  <a:cubicBezTo>
                    <a:pt x="48" y="15"/>
                    <a:pt x="43" y="14"/>
                    <a:pt x="38" y="14"/>
                  </a:cubicBezTo>
                  <a:cubicBezTo>
                    <a:pt x="26" y="14"/>
                    <a:pt x="18" y="23"/>
                    <a:pt x="21" y="35"/>
                  </a:cubicBezTo>
                  <a:cubicBezTo>
                    <a:pt x="25" y="48"/>
                    <a:pt x="33" y="60"/>
                    <a:pt x="44" y="68"/>
                  </a:cubicBezTo>
                  <a:cubicBezTo>
                    <a:pt x="52" y="74"/>
                    <a:pt x="60" y="73"/>
                    <a:pt x="67" y="66"/>
                  </a:cubicBezTo>
                  <a:cubicBezTo>
                    <a:pt x="70" y="63"/>
                    <a:pt x="71" y="60"/>
                    <a:pt x="68" y="56"/>
                  </a:cubicBezTo>
                  <a:cubicBezTo>
                    <a:pt x="66" y="54"/>
                    <a:pt x="64" y="51"/>
                    <a:pt x="62" y="48"/>
                  </a:cubicBezTo>
                  <a:cubicBezTo>
                    <a:pt x="59" y="44"/>
                    <a:pt x="58" y="44"/>
                    <a:pt x="53" y="46"/>
                  </a:cubicBezTo>
                  <a:cubicBezTo>
                    <a:pt x="52" y="47"/>
                    <a:pt x="51" y="47"/>
                    <a:pt x="50" y="47"/>
                  </a:cubicBezTo>
                  <a:cubicBezTo>
                    <a:pt x="52" y="44"/>
                    <a:pt x="55" y="42"/>
                    <a:pt x="58" y="40"/>
                  </a:cubicBezTo>
                  <a:cubicBezTo>
                    <a:pt x="61" y="38"/>
                    <a:pt x="64" y="35"/>
                    <a:pt x="67" y="33"/>
                  </a:cubicBezTo>
                  <a:cubicBezTo>
                    <a:pt x="70" y="31"/>
                    <a:pt x="72" y="29"/>
                    <a:pt x="75" y="27"/>
                  </a:cubicBezTo>
                  <a:cubicBezTo>
                    <a:pt x="76" y="27"/>
                    <a:pt x="76" y="27"/>
                    <a:pt x="76" y="28"/>
                  </a:cubicBezTo>
                  <a:cubicBezTo>
                    <a:pt x="76" y="28"/>
                    <a:pt x="75" y="29"/>
                    <a:pt x="75" y="29"/>
                  </a:cubicBezTo>
                  <a:cubicBezTo>
                    <a:pt x="72" y="34"/>
                    <a:pt x="71" y="36"/>
                    <a:pt x="75" y="40"/>
                  </a:cubicBezTo>
                  <a:cubicBezTo>
                    <a:pt x="77" y="44"/>
                    <a:pt x="80" y="47"/>
                    <a:pt x="82" y="50"/>
                  </a:cubicBezTo>
                  <a:cubicBezTo>
                    <a:pt x="82" y="51"/>
                    <a:pt x="82" y="51"/>
                    <a:pt x="82" y="52"/>
                  </a:cubicBezTo>
                  <a:cubicBezTo>
                    <a:pt x="74" y="64"/>
                    <a:pt x="64" y="74"/>
                    <a:pt x="49" y="78"/>
                  </a:cubicBezTo>
                  <a:cubicBezTo>
                    <a:pt x="43" y="80"/>
                    <a:pt x="37" y="79"/>
                    <a:pt x="31" y="76"/>
                  </a:cubicBezTo>
                  <a:cubicBezTo>
                    <a:pt x="11" y="66"/>
                    <a:pt x="0" y="35"/>
                    <a:pt x="24" y="15"/>
                  </a:cubicBezTo>
                  <a:cubicBezTo>
                    <a:pt x="27" y="13"/>
                    <a:pt x="32" y="12"/>
                    <a:pt x="36" y="10"/>
                  </a:cubicBezTo>
                  <a:cubicBezTo>
                    <a:pt x="37" y="9"/>
                    <a:pt x="38" y="9"/>
                    <a:pt x="39" y="9"/>
                  </a:cubicBezTo>
                  <a:cubicBezTo>
                    <a:pt x="44" y="7"/>
                    <a:pt x="44" y="7"/>
                    <a:pt x="44" y="2"/>
                  </a:cubicBezTo>
                  <a:cubicBezTo>
                    <a:pt x="44" y="2"/>
                    <a:pt x="44" y="2"/>
                    <a:pt x="44" y="1"/>
                  </a:cubicBezTo>
                  <a:cubicBezTo>
                    <a:pt x="44" y="1"/>
                    <a:pt x="44" y="1"/>
                    <a:pt x="44" y="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6" name="Freeform 52"/>
            <p:cNvSpPr/>
            <p:nvPr/>
          </p:nvSpPr>
          <p:spPr bwMode="auto">
            <a:xfrm>
              <a:off x="5141653" y="20291785"/>
              <a:ext cx="456165" cy="495489"/>
            </a:xfrm>
            <a:custGeom>
              <a:avLst/>
              <a:gdLst>
                <a:gd name="T0" fmla="*/ 58 w 65"/>
                <a:gd name="T1" fmla="*/ 69 h 70"/>
                <a:gd name="T2" fmla="*/ 53 w 65"/>
                <a:gd name="T3" fmla="*/ 66 h 70"/>
                <a:gd name="T4" fmla="*/ 25 w 65"/>
                <a:gd name="T5" fmla="*/ 31 h 70"/>
                <a:gd name="T6" fmla="*/ 13 w 65"/>
                <a:gd name="T7" fmla="*/ 17 h 70"/>
                <a:gd name="T8" fmla="*/ 12 w 65"/>
                <a:gd name="T9" fmla="*/ 21 h 70"/>
                <a:gd name="T10" fmla="*/ 12 w 65"/>
                <a:gd name="T11" fmla="*/ 56 h 70"/>
                <a:gd name="T12" fmla="*/ 20 w 65"/>
                <a:gd name="T13" fmla="*/ 66 h 70"/>
                <a:gd name="T14" fmla="*/ 21 w 65"/>
                <a:gd name="T15" fmla="*/ 68 h 70"/>
                <a:gd name="T16" fmla="*/ 0 w 65"/>
                <a:gd name="T17" fmla="*/ 68 h 70"/>
                <a:gd name="T18" fmla="*/ 3 w 65"/>
                <a:gd name="T19" fmla="*/ 66 h 70"/>
                <a:gd name="T20" fmla="*/ 9 w 65"/>
                <a:gd name="T21" fmla="*/ 58 h 70"/>
                <a:gd name="T22" fmla="*/ 9 w 65"/>
                <a:gd name="T23" fmla="*/ 14 h 70"/>
                <a:gd name="T24" fmla="*/ 6 w 65"/>
                <a:gd name="T25" fmla="*/ 8 h 70"/>
                <a:gd name="T26" fmla="*/ 0 w 65"/>
                <a:gd name="T27" fmla="*/ 2 h 70"/>
                <a:gd name="T28" fmla="*/ 10 w 65"/>
                <a:gd name="T29" fmla="*/ 1 h 70"/>
                <a:gd name="T30" fmla="*/ 27 w 65"/>
                <a:gd name="T31" fmla="*/ 9 h 70"/>
                <a:gd name="T32" fmla="*/ 50 w 65"/>
                <a:gd name="T33" fmla="*/ 39 h 70"/>
                <a:gd name="T34" fmla="*/ 54 w 65"/>
                <a:gd name="T35" fmla="*/ 42 h 70"/>
                <a:gd name="T36" fmla="*/ 54 w 65"/>
                <a:gd name="T37" fmla="*/ 38 h 70"/>
                <a:gd name="T38" fmla="*/ 54 w 65"/>
                <a:gd name="T39" fmla="*/ 15 h 70"/>
                <a:gd name="T40" fmla="*/ 46 w 65"/>
                <a:gd name="T41" fmla="*/ 3 h 70"/>
                <a:gd name="T42" fmla="*/ 45 w 65"/>
                <a:gd name="T43" fmla="*/ 3 h 70"/>
                <a:gd name="T44" fmla="*/ 65 w 65"/>
                <a:gd name="T45" fmla="*/ 2 h 70"/>
                <a:gd name="T46" fmla="*/ 63 w 65"/>
                <a:gd name="T47" fmla="*/ 4 h 70"/>
                <a:gd name="T48" fmla="*/ 58 w 65"/>
                <a:gd name="T49" fmla="*/ 12 h 70"/>
                <a:gd name="T50" fmla="*/ 58 w 65"/>
                <a:gd name="T51" fmla="*/ 26 h 70"/>
                <a:gd name="T52" fmla="*/ 58 w 65"/>
                <a:gd name="T53" fmla="*/ 64 h 70"/>
                <a:gd name="T54" fmla="*/ 58 w 65"/>
                <a:gd name="T55"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 h="70">
                  <a:moveTo>
                    <a:pt x="58" y="69"/>
                  </a:moveTo>
                  <a:cubicBezTo>
                    <a:pt x="54" y="70"/>
                    <a:pt x="54" y="68"/>
                    <a:pt x="53" y="66"/>
                  </a:cubicBezTo>
                  <a:cubicBezTo>
                    <a:pt x="43" y="55"/>
                    <a:pt x="34" y="43"/>
                    <a:pt x="25" y="31"/>
                  </a:cubicBezTo>
                  <a:cubicBezTo>
                    <a:pt x="21" y="27"/>
                    <a:pt x="17" y="22"/>
                    <a:pt x="13" y="17"/>
                  </a:cubicBezTo>
                  <a:cubicBezTo>
                    <a:pt x="13" y="19"/>
                    <a:pt x="12" y="20"/>
                    <a:pt x="12" y="21"/>
                  </a:cubicBezTo>
                  <a:cubicBezTo>
                    <a:pt x="12" y="33"/>
                    <a:pt x="12" y="44"/>
                    <a:pt x="12" y="56"/>
                  </a:cubicBezTo>
                  <a:cubicBezTo>
                    <a:pt x="12" y="63"/>
                    <a:pt x="13" y="64"/>
                    <a:pt x="20" y="66"/>
                  </a:cubicBezTo>
                  <a:cubicBezTo>
                    <a:pt x="20" y="67"/>
                    <a:pt x="21" y="67"/>
                    <a:pt x="21" y="68"/>
                  </a:cubicBezTo>
                  <a:cubicBezTo>
                    <a:pt x="18" y="69"/>
                    <a:pt x="5" y="69"/>
                    <a:pt x="0" y="68"/>
                  </a:cubicBezTo>
                  <a:cubicBezTo>
                    <a:pt x="1" y="67"/>
                    <a:pt x="2" y="66"/>
                    <a:pt x="3" y="66"/>
                  </a:cubicBezTo>
                  <a:cubicBezTo>
                    <a:pt x="7" y="65"/>
                    <a:pt x="9" y="63"/>
                    <a:pt x="9" y="58"/>
                  </a:cubicBezTo>
                  <a:cubicBezTo>
                    <a:pt x="9" y="44"/>
                    <a:pt x="9" y="29"/>
                    <a:pt x="9" y="14"/>
                  </a:cubicBezTo>
                  <a:cubicBezTo>
                    <a:pt x="9" y="11"/>
                    <a:pt x="7" y="9"/>
                    <a:pt x="6" y="8"/>
                  </a:cubicBezTo>
                  <a:cubicBezTo>
                    <a:pt x="4" y="6"/>
                    <a:pt x="2" y="4"/>
                    <a:pt x="0" y="2"/>
                  </a:cubicBezTo>
                  <a:cubicBezTo>
                    <a:pt x="4" y="1"/>
                    <a:pt x="7" y="2"/>
                    <a:pt x="10" y="1"/>
                  </a:cubicBezTo>
                  <a:cubicBezTo>
                    <a:pt x="18" y="0"/>
                    <a:pt x="22" y="3"/>
                    <a:pt x="27" y="9"/>
                  </a:cubicBezTo>
                  <a:cubicBezTo>
                    <a:pt x="34" y="19"/>
                    <a:pt x="42" y="29"/>
                    <a:pt x="50" y="39"/>
                  </a:cubicBezTo>
                  <a:cubicBezTo>
                    <a:pt x="51" y="40"/>
                    <a:pt x="52" y="41"/>
                    <a:pt x="54" y="42"/>
                  </a:cubicBezTo>
                  <a:cubicBezTo>
                    <a:pt x="54" y="41"/>
                    <a:pt x="54" y="39"/>
                    <a:pt x="54" y="38"/>
                  </a:cubicBezTo>
                  <a:cubicBezTo>
                    <a:pt x="54" y="30"/>
                    <a:pt x="54" y="23"/>
                    <a:pt x="54" y="15"/>
                  </a:cubicBezTo>
                  <a:cubicBezTo>
                    <a:pt x="54" y="9"/>
                    <a:pt x="53" y="4"/>
                    <a:pt x="46" y="3"/>
                  </a:cubicBezTo>
                  <a:cubicBezTo>
                    <a:pt x="46" y="3"/>
                    <a:pt x="45" y="3"/>
                    <a:pt x="45" y="3"/>
                  </a:cubicBezTo>
                  <a:cubicBezTo>
                    <a:pt x="48" y="1"/>
                    <a:pt x="61" y="1"/>
                    <a:pt x="65" y="2"/>
                  </a:cubicBezTo>
                  <a:cubicBezTo>
                    <a:pt x="64" y="3"/>
                    <a:pt x="64" y="3"/>
                    <a:pt x="63" y="4"/>
                  </a:cubicBezTo>
                  <a:cubicBezTo>
                    <a:pt x="59" y="5"/>
                    <a:pt x="57" y="8"/>
                    <a:pt x="58" y="12"/>
                  </a:cubicBezTo>
                  <a:cubicBezTo>
                    <a:pt x="58" y="17"/>
                    <a:pt x="58" y="22"/>
                    <a:pt x="58" y="26"/>
                  </a:cubicBezTo>
                  <a:cubicBezTo>
                    <a:pt x="58" y="39"/>
                    <a:pt x="58" y="51"/>
                    <a:pt x="58" y="64"/>
                  </a:cubicBezTo>
                  <a:cubicBezTo>
                    <a:pt x="58" y="66"/>
                    <a:pt x="58" y="67"/>
                    <a:pt x="58"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7" name="Freeform 53"/>
            <p:cNvSpPr>
              <a:spLocks noEditPoints="1"/>
            </p:cNvSpPr>
            <p:nvPr/>
          </p:nvSpPr>
          <p:spPr bwMode="auto">
            <a:xfrm>
              <a:off x="5700062" y="26009575"/>
              <a:ext cx="353921" cy="503354"/>
            </a:xfrm>
            <a:custGeom>
              <a:avLst/>
              <a:gdLst>
                <a:gd name="T0" fmla="*/ 9 w 50"/>
                <a:gd name="T1" fmla="*/ 71 h 71"/>
                <a:gd name="T2" fmla="*/ 31 w 50"/>
                <a:gd name="T3" fmla="*/ 41 h 71"/>
                <a:gd name="T4" fmla="*/ 23 w 50"/>
                <a:gd name="T5" fmla="*/ 44 h 71"/>
                <a:gd name="T6" fmla="*/ 3 w 50"/>
                <a:gd name="T7" fmla="*/ 33 h 71"/>
                <a:gd name="T8" fmla="*/ 3 w 50"/>
                <a:gd name="T9" fmla="*/ 13 h 71"/>
                <a:gd name="T10" fmla="*/ 21 w 50"/>
                <a:gd name="T11" fmla="*/ 1 h 71"/>
                <a:gd name="T12" fmla="*/ 41 w 50"/>
                <a:gd name="T13" fmla="*/ 11 h 71"/>
                <a:gd name="T14" fmla="*/ 34 w 50"/>
                <a:gd name="T15" fmla="*/ 59 h 71"/>
                <a:gd name="T16" fmla="*/ 9 w 50"/>
                <a:gd name="T17" fmla="*/ 71 h 71"/>
                <a:gd name="T18" fmla="*/ 31 w 50"/>
                <a:gd name="T19" fmla="*/ 32 h 71"/>
                <a:gd name="T20" fmla="*/ 32 w 50"/>
                <a:gd name="T21" fmla="*/ 32 h 71"/>
                <a:gd name="T22" fmla="*/ 28 w 50"/>
                <a:gd name="T23" fmla="*/ 12 h 71"/>
                <a:gd name="T24" fmla="*/ 25 w 50"/>
                <a:gd name="T25" fmla="*/ 6 h 71"/>
                <a:gd name="T26" fmla="*/ 19 w 50"/>
                <a:gd name="T27" fmla="*/ 3 h 71"/>
                <a:gd name="T28" fmla="*/ 15 w 50"/>
                <a:gd name="T29" fmla="*/ 8 h 71"/>
                <a:gd name="T30" fmla="*/ 14 w 50"/>
                <a:gd name="T31" fmla="*/ 10 h 71"/>
                <a:gd name="T32" fmla="*/ 18 w 50"/>
                <a:gd name="T33" fmla="*/ 32 h 71"/>
                <a:gd name="T34" fmla="*/ 21 w 50"/>
                <a:gd name="T35" fmla="*/ 37 h 71"/>
                <a:gd name="T36" fmla="*/ 29 w 50"/>
                <a:gd name="T37" fmla="*/ 39 h 71"/>
                <a:gd name="T38" fmla="*/ 31 w 50"/>
                <a:gd name="T39" fmla="*/ 33 h 71"/>
                <a:gd name="T40" fmla="*/ 31 w 50"/>
                <a:gd name="T41"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 h="71">
                  <a:moveTo>
                    <a:pt x="9" y="71"/>
                  </a:moveTo>
                  <a:cubicBezTo>
                    <a:pt x="22" y="66"/>
                    <a:pt x="29" y="55"/>
                    <a:pt x="31" y="41"/>
                  </a:cubicBezTo>
                  <a:cubicBezTo>
                    <a:pt x="28" y="42"/>
                    <a:pt x="26" y="43"/>
                    <a:pt x="23" y="44"/>
                  </a:cubicBezTo>
                  <a:cubicBezTo>
                    <a:pt x="14" y="46"/>
                    <a:pt x="7" y="42"/>
                    <a:pt x="3" y="33"/>
                  </a:cubicBezTo>
                  <a:cubicBezTo>
                    <a:pt x="0" y="26"/>
                    <a:pt x="1" y="19"/>
                    <a:pt x="3" y="13"/>
                  </a:cubicBezTo>
                  <a:cubicBezTo>
                    <a:pt x="7" y="5"/>
                    <a:pt x="13" y="1"/>
                    <a:pt x="21" y="1"/>
                  </a:cubicBezTo>
                  <a:cubicBezTo>
                    <a:pt x="29" y="0"/>
                    <a:pt x="36" y="3"/>
                    <a:pt x="41" y="11"/>
                  </a:cubicBezTo>
                  <a:cubicBezTo>
                    <a:pt x="50" y="26"/>
                    <a:pt x="47" y="47"/>
                    <a:pt x="34" y="59"/>
                  </a:cubicBezTo>
                  <a:cubicBezTo>
                    <a:pt x="28" y="65"/>
                    <a:pt x="17" y="70"/>
                    <a:pt x="9" y="71"/>
                  </a:cubicBezTo>
                  <a:close/>
                  <a:moveTo>
                    <a:pt x="31" y="32"/>
                  </a:moveTo>
                  <a:cubicBezTo>
                    <a:pt x="31" y="32"/>
                    <a:pt x="31" y="32"/>
                    <a:pt x="32" y="32"/>
                  </a:cubicBezTo>
                  <a:cubicBezTo>
                    <a:pt x="30" y="25"/>
                    <a:pt x="29" y="19"/>
                    <a:pt x="28" y="12"/>
                  </a:cubicBezTo>
                  <a:cubicBezTo>
                    <a:pt x="27" y="10"/>
                    <a:pt x="26" y="8"/>
                    <a:pt x="25" y="6"/>
                  </a:cubicBezTo>
                  <a:cubicBezTo>
                    <a:pt x="24" y="4"/>
                    <a:pt x="22" y="3"/>
                    <a:pt x="19" y="3"/>
                  </a:cubicBezTo>
                  <a:cubicBezTo>
                    <a:pt x="17" y="4"/>
                    <a:pt x="15" y="5"/>
                    <a:pt x="15" y="8"/>
                  </a:cubicBezTo>
                  <a:cubicBezTo>
                    <a:pt x="15" y="9"/>
                    <a:pt x="14" y="10"/>
                    <a:pt x="14" y="10"/>
                  </a:cubicBezTo>
                  <a:cubicBezTo>
                    <a:pt x="15" y="18"/>
                    <a:pt x="16" y="25"/>
                    <a:pt x="18" y="32"/>
                  </a:cubicBezTo>
                  <a:cubicBezTo>
                    <a:pt x="19" y="34"/>
                    <a:pt x="20" y="35"/>
                    <a:pt x="21" y="37"/>
                  </a:cubicBezTo>
                  <a:cubicBezTo>
                    <a:pt x="23" y="39"/>
                    <a:pt x="25" y="39"/>
                    <a:pt x="29" y="39"/>
                  </a:cubicBezTo>
                  <a:cubicBezTo>
                    <a:pt x="32" y="38"/>
                    <a:pt x="31" y="35"/>
                    <a:pt x="31" y="33"/>
                  </a:cubicBezTo>
                  <a:cubicBezTo>
                    <a:pt x="31" y="33"/>
                    <a:pt x="31" y="32"/>
                    <a:pt x="31"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8" name="Freeform 54"/>
            <p:cNvSpPr/>
            <p:nvPr/>
          </p:nvSpPr>
          <p:spPr bwMode="auto">
            <a:xfrm>
              <a:off x="4323703" y="20386164"/>
              <a:ext cx="471894" cy="534814"/>
            </a:xfrm>
            <a:custGeom>
              <a:avLst/>
              <a:gdLst>
                <a:gd name="T0" fmla="*/ 42 w 68"/>
                <a:gd name="T1" fmla="*/ 7 h 77"/>
                <a:gd name="T2" fmla="*/ 62 w 68"/>
                <a:gd name="T3" fmla="*/ 0 h 77"/>
                <a:gd name="T4" fmla="*/ 60 w 68"/>
                <a:gd name="T5" fmla="*/ 3 h 77"/>
                <a:gd name="T6" fmla="*/ 57 w 68"/>
                <a:gd name="T7" fmla="*/ 12 h 77"/>
                <a:gd name="T8" fmla="*/ 65 w 68"/>
                <a:gd name="T9" fmla="*/ 40 h 77"/>
                <a:gd name="T10" fmla="*/ 67 w 68"/>
                <a:gd name="T11" fmla="*/ 55 h 77"/>
                <a:gd name="T12" fmla="*/ 62 w 68"/>
                <a:gd name="T13" fmla="*/ 68 h 77"/>
                <a:gd name="T14" fmla="*/ 34 w 68"/>
                <a:gd name="T15" fmla="*/ 76 h 77"/>
                <a:gd name="T16" fmla="*/ 21 w 68"/>
                <a:gd name="T17" fmla="*/ 66 h 77"/>
                <a:gd name="T18" fmla="*/ 19 w 68"/>
                <a:gd name="T19" fmla="*/ 60 h 77"/>
                <a:gd name="T20" fmla="*/ 10 w 68"/>
                <a:gd name="T21" fmla="*/ 27 h 77"/>
                <a:gd name="T22" fmla="*/ 9 w 68"/>
                <a:gd name="T23" fmla="*/ 25 h 77"/>
                <a:gd name="T24" fmla="*/ 2 w 68"/>
                <a:gd name="T25" fmla="*/ 20 h 77"/>
                <a:gd name="T26" fmla="*/ 0 w 68"/>
                <a:gd name="T27" fmla="*/ 19 h 77"/>
                <a:gd name="T28" fmla="*/ 27 w 68"/>
                <a:gd name="T29" fmla="*/ 10 h 77"/>
                <a:gd name="T30" fmla="*/ 30 w 68"/>
                <a:gd name="T31" fmla="*/ 10 h 77"/>
                <a:gd name="T32" fmla="*/ 30 w 68"/>
                <a:gd name="T33" fmla="*/ 11 h 77"/>
                <a:gd name="T34" fmla="*/ 27 w 68"/>
                <a:gd name="T35" fmla="*/ 12 h 77"/>
                <a:gd name="T36" fmla="*/ 24 w 68"/>
                <a:gd name="T37" fmla="*/ 20 h 77"/>
                <a:gd name="T38" fmla="*/ 34 w 68"/>
                <a:gd name="T39" fmla="*/ 59 h 77"/>
                <a:gd name="T40" fmla="*/ 35 w 68"/>
                <a:gd name="T41" fmla="*/ 61 h 77"/>
                <a:gd name="T42" fmla="*/ 50 w 68"/>
                <a:gd name="T43" fmla="*/ 70 h 77"/>
                <a:gd name="T44" fmla="*/ 64 w 68"/>
                <a:gd name="T45" fmla="*/ 55 h 77"/>
                <a:gd name="T46" fmla="*/ 63 w 68"/>
                <a:gd name="T47" fmla="*/ 45 h 77"/>
                <a:gd name="T48" fmla="*/ 54 w 68"/>
                <a:gd name="T49" fmla="*/ 15 h 77"/>
                <a:gd name="T50" fmla="*/ 44 w 68"/>
                <a:gd name="T51" fmla="*/ 7 h 77"/>
                <a:gd name="T52" fmla="*/ 42 w 68"/>
                <a:gd name="T53"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77">
                  <a:moveTo>
                    <a:pt x="42" y="7"/>
                  </a:moveTo>
                  <a:cubicBezTo>
                    <a:pt x="45" y="4"/>
                    <a:pt x="57" y="1"/>
                    <a:pt x="62" y="0"/>
                  </a:cubicBezTo>
                  <a:cubicBezTo>
                    <a:pt x="61" y="1"/>
                    <a:pt x="61" y="2"/>
                    <a:pt x="60" y="3"/>
                  </a:cubicBezTo>
                  <a:cubicBezTo>
                    <a:pt x="57" y="5"/>
                    <a:pt x="56" y="8"/>
                    <a:pt x="57" y="12"/>
                  </a:cubicBezTo>
                  <a:cubicBezTo>
                    <a:pt x="60" y="21"/>
                    <a:pt x="63" y="31"/>
                    <a:pt x="65" y="40"/>
                  </a:cubicBezTo>
                  <a:cubicBezTo>
                    <a:pt x="66" y="45"/>
                    <a:pt x="67" y="50"/>
                    <a:pt x="67" y="55"/>
                  </a:cubicBezTo>
                  <a:cubicBezTo>
                    <a:pt x="68" y="61"/>
                    <a:pt x="66" y="65"/>
                    <a:pt x="62" y="68"/>
                  </a:cubicBezTo>
                  <a:cubicBezTo>
                    <a:pt x="54" y="74"/>
                    <a:pt x="44" y="77"/>
                    <a:pt x="34" y="76"/>
                  </a:cubicBezTo>
                  <a:cubicBezTo>
                    <a:pt x="28" y="75"/>
                    <a:pt x="24" y="72"/>
                    <a:pt x="21" y="66"/>
                  </a:cubicBezTo>
                  <a:cubicBezTo>
                    <a:pt x="20" y="64"/>
                    <a:pt x="19" y="62"/>
                    <a:pt x="19" y="60"/>
                  </a:cubicBezTo>
                  <a:cubicBezTo>
                    <a:pt x="16" y="49"/>
                    <a:pt x="13" y="38"/>
                    <a:pt x="10" y="27"/>
                  </a:cubicBezTo>
                  <a:cubicBezTo>
                    <a:pt x="10" y="27"/>
                    <a:pt x="9" y="26"/>
                    <a:pt x="9" y="25"/>
                  </a:cubicBezTo>
                  <a:cubicBezTo>
                    <a:pt x="8" y="22"/>
                    <a:pt x="6" y="20"/>
                    <a:pt x="2" y="20"/>
                  </a:cubicBezTo>
                  <a:cubicBezTo>
                    <a:pt x="1" y="20"/>
                    <a:pt x="1" y="20"/>
                    <a:pt x="0" y="19"/>
                  </a:cubicBezTo>
                  <a:cubicBezTo>
                    <a:pt x="8" y="15"/>
                    <a:pt x="18" y="13"/>
                    <a:pt x="27" y="10"/>
                  </a:cubicBezTo>
                  <a:cubicBezTo>
                    <a:pt x="28" y="10"/>
                    <a:pt x="29" y="10"/>
                    <a:pt x="30" y="10"/>
                  </a:cubicBezTo>
                  <a:cubicBezTo>
                    <a:pt x="30" y="10"/>
                    <a:pt x="30" y="10"/>
                    <a:pt x="30" y="11"/>
                  </a:cubicBezTo>
                  <a:cubicBezTo>
                    <a:pt x="29" y="11"/>
                    <a:pt x="28" y="12"/>
                    <a:pt x="27" y="12"/>
                  </a:cubicBezTo>
                  <a:cubicBezTo>
                    <a:pt x="24" y="14"/>
                    <a:pt x="23" y="16"/>
                    <a:pt x="24" y="20"/>
                  </a:cubicBezTo>
                  <a:cubicBezTo>
                    <a:pt x="27" y="33"/>
                    <a:pt x="31" y="46"/>
                    <a:pt x="34" y="59"/>
                  </a:cubicBezTo>
                  <a:cubicBezTo>
                    <a:pt x="35" y="60"/>
                    <a:pt x="35" y="60"/>
                    <a:pt x="35" y="61"/>
                  </a:cubicBezTo>
                  <a:cubicBezTo>
                    <a:pt x="38" y="68"/>
                    <a:pt x="43" y="71"/>
                    <a:pt x="50" y="70"/>
                  </a:cubicBezTo>
                  <a:cubicBezTo>
                    <a:pt x="59" y="68"/>
                    <a:pt x="64" y="63"/>
                    <a:pt x="64" y="55"/>
                  </a:cubicBezTo>
                  <a:cubicBezTo>
                    <a:pt x="64" y="51"/>
                    <a:pt x="63" y="48"/>
                    <a:pt x="63" y="45"/>
                  </a:cubicBezTo>
                  <a:cubicBezTo>
                    <a:pt x="60" y="35"/>
                    <a:pt x="57" y="25"/>
                    <a:pt x="54" y="15"/>
                  </a:cubicBezTo>
                  <a:cubicBezTo>
                    <a:pt x="52" y="8"/>
                    <a:pt x="51" y="7"/>
                    <a:pt x="44" y="7"/>
                  </a:cubicBezTo>
                  <a:cubicBezTo>
                    <a:pt x="43" y="7"/>
                    <a:pt x="43" y="7"/>
                    <a:pt x="42" y="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39" name="Freeform 55"/>
            <p:cNvSpPr/>
            <p:nvPr/>
          </p:nvSpPr>
          <p:spPr bwMode="auto">
            <a:xfrm>
              <a:off x="7894371" y="22195094"/>
              <a:ext cx="550543" cy="440435"/>
            </a:xfrm>
            <a:custGeom>
              <a:avLst/>
              <a:gdLst>
                <a:gd name="T0" fmla="*/ 0 w 79"/>
                <a:gd name="T1" fmla="*/ 22 h 63"/>
                <a:gd name="T2" fmla="*/ 20 w 79"/>
                <a:gd name="T3" fmla="*/ 13 h 63"/>
                <a:gd name="T4" fmla="*/ 20 w 79"/>
                <a:gd name="T5" fmla="*/ 17 h 63"/>
                <a:gd name="T6" fmla="*/ 12 w 79"/>
                <a:gd name="T7" fmla="*/ 26 h 63"/>
                <a:gd name="T8" fmla="*/ 13 w 79"/>
                <a:gd name="T9" fmla="*/ 46 h 63"/>
                <a:gd name="T10" fmla="*/ 24 w 79"/>
                <a:gd name="T11" fmla="*/ 50 h 63"/>
                <a:gd name="T12" fmla="*/ 32 w 79"/>
                <a:gd name="T13" fmla="*/ 42 h 63"/>
                <a:gd name="T14" fmla="*/ 32 w 79"/>
                <a:gd name="T15" fmla="*/ 35 h 63"/>
                <a:gd name="T16" fmla="*/ 35 w 79"/>
                <a:gd name="T17" fmla="*/ 14 h 63"/>
                <a:gd name="T18" fmla="*/ 51 w 79"/>
                <a:gd name="T19" fmla="*/ 1 h 63"/>
                <a:gd name="T20" fmla="*/ 66 w 79"/>
                <a:gd name="T21" fmla="*/ 7 h 63"/>
                <a:gd name="T22" fmla="*/ 73 w 79"/>
                <a:gd name="T23" fmla="*/ 24 h 63"/>
                <a:gd name="T24" fmla="*/ 73 w 79"/>
                <a:gd name="T25" fmla="*/ 28 h 63"/>
                <a:gd name="T26" fmla="*/ 76 w 79"/>
                <a:gd name="T27" fmla="*/ 32 h 63"/>
                <a:gd name="T28" fmla="*/ 79 w 79"/>
                <a:gd name="T29" fmla="*/ 34 h 63"/>
                <a:gd name="T30" fmla="*/ 59 w 79"/>
                <a:gd name="T31" fmla="*/ 42 h 63"/>
                <a:gd name="T32" fmla="*/ 62 w 79"/>
                <a:gd name="T33" fmla="*/ 38 h 63"/>
                <a:gd name="T34" fmla="*/ 69 w 79"/>
                <a:gd name="T35" fmla="*/ 26 h 63"/>
                <a:gd name="T36" fmla="*/ 65 w 79"/>
                <a:gd name="T37" fmla="*/ 12 h 63"/>
                <a:gd name="T38" fmla="*/ 50 w 79"/>
                <a:gd name="T39" fmla="*/ 14 h 63"/>
                <a:gd name="T40" fmla="*/ 49 w 79"/>
                <a:gd name="T41" fmla="*/ 21 h 63"/>
                <a:gd name="T42" fmla="*/ 48 w 79"/>
                <a:gd name="T43" fmla="*/ 39 h 63"/>
                <a:gd name="T44" fmla="*/ 45 w 79"/>
                <a:gd name="T45" fmla="*/ 50 h 63"/>
                <a:gd name="T46" fmla="*/ 15 w 79"/>
                <a:gd name="T47" fmla="*/ 53 h 63"/>
                <a:gd name="T48" fmla="*/ 7 w 79"/>
                <a:gd name="T49" fmla="*/ 34 h 63"/>
                <a:gd name="T50" fmla="*/ 0 w 79"/>
                <a:gd name="T5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63">
                  <a:moveTo>
                    <a:pt x="0" y="22"/>
                  </a:moveTo>
                  <a:cubicBezTo>
                    <a:pt x="7" y="19"/>
                    <a:pt x="14" y="16"/>
                    <a:pt x="20" y="13"/>
                  </a:cubicBezTo>
                  <a:cubicBezTo>
                    <a:pt x="22" y="15"/>
                    <a:pt x="21" y="16"/>
                    <a:pt x="20" y="17"/>
                  </a:cubicBezTo>
                  <a:cubicBezTo>
                    <a:pt x="17" y="20"/>
                    <a:pt x="14" y="23"/>
                    <a:pt x="12" y="26"/>
                  </a:cubicBezTo>
                  <a:cubicBezTo>
                    <a:pt x="8" y="33"/>
                    <a:pt x="9" y="39"/>
                    <a:pt x="13" y="46"/>
                  </a:cubicBezTo>
                  <a:cubicBezTo>
                    <a:pt x="16" y="50"/>
                    <a:pt x="19" y="51"/>
                    <a:pt x="24" y="50"/>
                  </a:cubicBezTo>
                  <a:cubicBezTo>
                    <a:pt x="28" y="49"/>
                    <a:pt x="31" y="46"/>
                    <a:pt x="32" y="42"/>
                  </a:cubicBezTo>
                  <a:cubicBezTo>
                    <a:pt x="32" y="40"/>
                    <a:pt x="32" y="37"/>
                    <a:pt x="32" y="35"/>
                  </a:cubicBezTo>
                  <a:cubicBezTo>
                    <a:pt x="33" y="28"/>
                    <a:pt x="33" y="21"/>
                    <a:pt x="35" y="14"/>
                  </a:cubicBezTo>
                  <a:cubicBezTo>
                    <a:pt x="37" y="6"/>
                    <a:pt x="43" y="2"/>
                    <a:pt x="51" y="1"/>
                  </a:cubicBezTo>
                  <a:cubicBezTo>
                    <a:pt x="57" y="0"/>
                    <a:pt x="62" y="3"/>
                    <a:pt x="66" y="7"/>
                  </a:cubicBezTo>
                  <a:cubicBezTo>
                    <a:pt x="70" y="12"/>
                    <a:pt x="72" y="18"/>
                    <a:pt x="73" y="24"/>
                  </a:cubicBezTo>
                  <a:cubicBezTo>
                    <a:pt x="73" y="26"/>
                    <a:pt x="73" y="27"/>
                    <a:pt x="73" y="28"/>
                  </a:cubicBezTo>
                  <a:cubicBezTo>
                    <a:pt x="73" y="30"/>
                    <a:pt x="74" y="32"/>
                    <a:pt x="76" y="32"/>
                  </a:cubicBezTo>
                  <a:cubicBezTo>
                    <a:pt x="77" y="32"/>
                    <a:pt x="78" y="33"/>
                    <a:pt x="79" y="34"/>
                  </a:cubicBezTo>
                  <a:cubicBezTo>
                    <a:pt x="75" y="37"/>
                    <a:pt x="63" y="42"/>
                    <a:pt x="59" y="42"/>
                  </a:cubicBezTo>
                  <a:cubicBezTo>
                    <a:pt x="60" y="40"/>
                    <a:pt x="61" y="39"/>
                    <a:pt x="62" y="38"/>
                  </a:cubicBezTo>
                  <a:cubicBezTo>
                    <a:pt x="65" y="34"/>
                    <a:pt x="68" y="31"/>
                    <a:pt x="69" y="26"/>
                  </a:cubicBezTo>
                  <a:cubicBezTo>
                    <a:pt x="70" y="21"/>
                    <a:pt x="69" y="16"/>
                    <a:pt x="65" y="12"/>
                  </a:cubicBezTo>
                  <a:cubicBezTo>
                    <a:pt x="61" y="7"/>
                    <a:pt x="53" y="8"/>
                    <a:pt x="50" y="14"/>
                  </a:cubicBezTo>
                  <a:cubicBezTo>
                    <a:pt x="49" y="16"/>
                    <a:pt x="49" y="19"/>
                    <a:pt x="49" y="21"/>
                  </a:cubicBezTo>
                  <a:cubicBezTo>
                    <a:pt x="48" y="27"/>
                    <a:pt x="49" y="33"/>
                    <a:pt x="48" y="39"/>
                  </a:cubicBezTo>
                  <a:cubicBezTo>
                    <a:pt x="47" y="42"/>
                    <a:pt x="47" y="46"/>
                    <a:pt x="45" y="50"/>
                  </a:cubicBezTo>
                  <a:cubicBezTo>
                    <a:pt x="39" y="60"/>
                    <a:pt x="24" y="63"/>
                    <a:pt x="15" y="53"/>
                  </a:cubicBezTo>
                  <a:cubicBezTo>
                    <a:pt x="11" y="47"/>
                    <a:pt x="8" y="41"/>
                    <a:pt x="7" y="34"/>
                  </a:cubicBezTo>
                  <a:cubicBezTo>
                    <a:pt x="5" y="27"/>
                    <a:pt x="5" y="27"/>
                    <a:pt x="0" y="2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0" name="Freeform 56"/>
            <p:cNvSpPr/>
            <p:nvPr/>
          </p:nvSpPr>
          <p:spPr bwMode="auto">
            <a:xfrm>
              <a:off x="7902235" y="24263565"/>
              <a:ext cx="542679" cy="503354"/>
            </a:xfrm>
            <a:custGeom>
              <a:avLst/>
              <a:gdLst>
                <a:gd name="T0" fmla="*/ 64 w 77"/>
                <a:gd name="T1" fmla="*/ 40 h 72"/>
                <a:gd name="T2" fmla="*/ 65 w 77"/>
                <a:gd name="T3" fmla="*/ 37 h 72"/>
                <a:gd name="T4" fmla="*/ 59 w 77"/>
                <a:gd name="T5" fmla="*/ 30 h 72"/>
                <a:gd name="T6" fmla="*/ 45 w 77"/>
                <a:gd name="T7" fmla="*/ 32 h 72"/>
                <a:gd name="T8" fmla="*/ 37 w 77"/>
                <a:gd name="T9" fmla="*/ 32 h 72"/>
                <a:gd name="T10" fmla="*/ 33 w 77"/>
                <a:gd name="T11" fmla="*/ 33 h 72"/>
                <a:gd name="T12" fmla="*/ 39 w 77"/>
                <a:gd name="T13" fmla="*/ 41 h 72"/>
                <a:gd name="T14" fmla="*/ 47 w 77"/>
                <a:gd name="T15" fmla="*/ 52 h 72"/>
                <a:gd name="T16" fmla="*/ 50 w 77"/>
                <a:gd name="T17" fmla="*/ 56 h 72"/>
                <a:gd name="T18" fmla="*/ 57 w 77"/>
                <a:gd name="T19" fmla="*/ 55 h 72"/>
                <a:gd name="T20" fmla="*/ 60 w 77"/>
                <a:gd name="T21" fmla="*/ 51 h 72"/>
                <a:gd name="T22" fmla="*/ 53 w 77"/>
                <a:gd name="T23" fmla="*/ 72 h 72"/>
                <a:gd name="T24" fmla="*/ 52 w 77"/>
                <a:gd name="T25" fmla="*/ 71 h 72"/>
                <a:gd name="T26" fmla="*/ 48 w 77"/>
                <a:gd name="T27" fmla="*/ 60 h 72"/>
                <a:gd name="T28" fmla="*/ 31 w 77"/>
                <a:gd name="T29" fmla="*/ 37 h 72"/>
                <a:gd name="T30" fmla="*/ 26 w 77"/>
                <a:gd name="T31" fmla="*/ 33 h 72"/>
                <a:gd name="T32" fmla="*/ 13 w 77"/>
                <a:gd name="T33" fmla="*/ 27 h 72"/>
                <a:gd name="T34" fmla="*/ 2 w 77"/>
                <a:gd name="T35" fmla="*/ 31 h 72"/>
                <a:gd name="T36" fmla="*/ 1 w 77"/>
                <a:gd name="T37" fmla="*/ 32 h 72"/>
                <a:gd name="T38" fmla="*/ 0 w 77"/>
                <a:gd name="T39" fmla="*/ 30 h 72"/>
                <a:gd name="T40" fmla="*/ 12 w 77"/>
                <a:gd name="T41" fmla="*/ 1 h 72"/>
                <a:gd name="T42" fmla="*/ 13 w 77"/>
                <a:gd name="T43" fmla="*/ 0 h 72"/>
                <a:gd name="T44" fmla="*/ 13 w 77"/>
                <a:gd name="T45" fmla="*/ 3 h 72"/>
                <a:gd name="T46" fmla="*/ 18 w 77"/>
                <a:gd name="T47" fmla="*/ 12 h 72"/>
                <a:gd name="T48" fmla="*/ 30 w 77"/>
                <a:gd name="T49" fmla="*/ 17 h 72"/>
                <a:gd name="T50" fmla="*/ 34 w 77"/>
                <a:gd name="T51" fmla="*/ 18 h 72"/>
                <a:gd name="T52" fmla="*/ 67 w 77"/>
                <a:gd name="T53" fmla="*/ 14 h 72"/>
                <a:gd name="T54" fmla="*/ 76 w 77"/>
                <a:gd name="T55" fmla="*/ 8 h 72"/>
                <a:gd name="T56" fmla="*/ 77 w 77"/>
                <a:gd name="T57" fmla="*/ 10 h 72"/>
                <a:gd name="T58" fmla="*/ 66 w 77"/>
                <a:gd name="T59" fmla="*/ 39 h 72"/>
                <a:gd name="T60" fmla="*/ 64 w 77"/>
                <a:gd name="T61" fmla="*/ 4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72">
                  <a:moveTo>
                    <a:pt x="64" y="40"/>
                  </a:moveTo>
                  <a:cubicBezTo>
                    <a:pt x="65" y="39"/>
                    <a:pt x="65" y="38"/>
                    <a:pt x="65" y="37"/>
                  </a:cubicBezTo>
                  <a:cubicBezTo>
                    <a:pt x="67" y="31"/>
                    <a:pt x="66" y="30"/>
                    <a:pt x="59" y="30"/>
                  </a:cubicBezTo>
                  <a:cubicBezTo>
                    <a:pt x="54" y="31"/>
                    <a:pt x="50" y="31"/>
                    <a:pt x="45" y="32"/>
                  </a:cubicBezTo>
                  <a:cubicBezTo>
                    <a:pt x="42" y="32"/>
                    <a:pt x="40" y="32"/>
                    <a:pt x="37" y="32"/>
                  </a:cubicBezTo>
                  <a:cubicBezTo>
                    <a:pt x="36" y="33"/>
                    <a:pt x="35" y="33"/>
                    <a:pt x="33" y="33"/>
                  </a:cubicBezTo>
                  <a:cubicBezTo>
                    <a:pt x="35" y="36"/>
                    <a:pt x="37" y="39"/>
                    <a:pt x="39" y="41"/>
                  </a:cubicBezTo>
                  <a:cubicBezTo>
                    <a:pt x="41" y="45"/>
                    <a:pt x="44" y="48"/>
                    <a:pt x="47" y="52"/>
                  </a:cubicBezTo>
                  <a:cubicBezTo>
                    <a:pt x="48" y="53"/>
                    <a:pt x="49" y="55"/>
                    <a:pt x="50" y="56"/>
                  </a:cubicBezTo>
                  <a:cubicBezTo>
                    <a:pt x="53" y="58"/>
                    <a:pt x="55" y="58"/>
                    <a:pt x="57" y="55"/>
                  </a:cubicBezTo>
                  <a:cubicBezTo>
                    <a:pt x="58" y="54"/>
                    <a:pt x="59" y="53"/>
                    <a:pt x="60" y="51"/>
                  </a:cubicBezTo>
                  <a:cubicBezTo>
                    <a:pt x="60" y="55"/>
                    <a:pt x="56" y="68"/>
                    <a:pt x="53" y="72"/>
                  </a:cubicBezTo>
                  <a:cubicBezTo>
                    <a:pt x="53" y="71"/>
                    <a:pt x="52" y="71"/>
                    <a:pt x="52" y="71"/>
                  </a:cubicBezTo>
                  <a:cubicBezTo>
                    <a:pt x="52" y="67"/>
                    <a:pt x="50" y="64"/>
                    <a:pt x="48" y="60"/>
                  </a:cubicBezTo>
                  <a:cubicBezTo>
                    <a:pt x="42" y="53"/>
                    <a:pt x="37" y="45"/>
                    <a:pt x="31" y="37"/>
                  </a:cubicBezTo>
                  <a:cubicBezTo>
                    <a:pt x="30" y="35"/>
                    <a:pt x="29" y="34"/>
                    <a:pt x="26" y="33"/>
                  </a:cubicBezTo>
                  <a:cubicBezTo>
                    <a:pt x="22" y="31"/>
                    <a:pt x="17" y="29"/>
                    <a:pt x="13" y="27"/>
                  </a:cubicBezTo>
                  <a:cubicBezTo>
                    <a:pt x="7" y="25"/>
                    <a:pt x="6" y="25"/>
                    <a:pt x="2" y="31"/>
                  </a:cubicBezTo>
                  <a:cubicBezTo>
                    <a:pt x="2" y="31"/>
                    <a:pt x="1" y="31"/>
                    <a:pt x="1" y="32"/>
                  </a:cubicBezTo>
                  <a:cubicBezTo>
                    <a:pt x="1" y="31"/>
                    <a:pt x="0" y="31"/>
                    <a:pt x="0" y="30"/>
                  </a:cubicBezTo>
                  <a:cubicBezTo>
                    <a:pt x="4" y="20"/>
                    <a:pt x="8" y="11"/>
                    <a:pt x="12" y="1"/>
                  </a:cubicBezTo>
                  <a:cubicBezTo>
                    <a:pt x="12" y="1"/>
                    <a:pt x="12" y="0"/>
                    <a:pt x="13" y="0"/>
                  </a:cubicBezTo>
                  <a:cubicBezTo>
                    <a:pt x="13" y="1"/>
                    <a:pt x="13" y="2"/>
                    <a:pt x="13" y="3"/>
                  </a:cubicBezTo>
                  <a:cubicBezTo>
                    <a:pt x="12" y="8"/>
                    <a:pt x="13" y="10"/>
                    <a:pt x="18" y="12"/>
                  </a:cubicBezTo>
                  <a:cubicBezTo>
                    <a:pt x="22" y="14"/>
                    <a:pt x="26" y="16"/>
                    <a:pt x="30" y="17"/>
                  </a:cubicBezTo>
                  <a:cubicBezTo>
                    <a:pt x="31" y="18"/>
                    <a:pt x="33" y="18"/>
                    <a:pt x="34" y="18"/>
                  </a:cubicBezTo>
                  <a:cubicBezTo>
                    <a:pt x="45" y="17"/>
                    <a:pt x="56" y="15"/>
                    <a:pt x="67" y="14"/>
                  </a:cubicBezTo>
                  <a:cubicBezTo>
                    <a:pt x="70" y="13"/>
                    <a:pt x="74" y="12"/>
                    <a:pt x="76" y="8"/>
                  </a:cubicBezTo>
                  <a:cubicBezTo>
                    <a:pt x="77" y="9"/>
                    <a:pt x="77" y="10"/>
                    <a:pt x="77" y="10"/>
                  </a:cubicBezTo>
                  <a:cubicBezTo>
                    <a:pt x="74" y="20"/>
                    <a:pt x="70" y="29"/>
                    <a:pt x="66" y="39"/>
                  </a:cubicBezTo>
                  <a:cubicBezTo>
                    <a:pt x="66" y="39"/>
                    <a:pt x="66" y="39"/>
                    <a:pt x="64" y="4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1" name="Freeform 57"/>
            <p:cNvSpPr/>
            <p:nvPr/>
          </p:nvSpPr>
          <p:spPr bwMode="auto">
            <a:xfrm>
              <a:off x="8098858" y="23484939"/>
              <a:ext cx="479759" cy="424705"/>
            </a:xfrm>
            <a:custGeom>
              <a:avLst/>
              <a:gdLst>
                <a:gd name="T0" fmla="*/ 5 w 68"/>
                <a:gd name="T1" fmla="*/ 10 h 61"/>
                <a:gd name="T2" fmla="*/ 5 w 68"/>
                <a:gd name="T3" fmla="*/ 13 h 61"/>
                <a:gd name="T4" fmla="*/ 12 w 68"/>
                <a:gd name="T5" fmla="*/ 20 h 61"/>
                <a:gd name="T6" fmla="*/ 37 w 68"/>
                <a:gd name="T7" fmla="*/ 22 h 61"/>
                <a:gd name="T8" fmla="*/ 61 w 68"/>
                <a:gd name="T9" fmla="*/ 23 h 61"/>
                <a:gd name="T10" fmla="*/ 64 w 68"/>
                <a:gd name="T11" fmla="*/ 23 h 61"/>
                <a:gd name="T12" fmla="*/ 63 w 68"/>
                <a:gd name="T13" fmla="*/ 14 h 61"/>
                <a:gd name="T14" fmla="*/ 58 w 68"/>
                <a:gd name="T15" fmla="*/ 6 h 61"/>
                <a:gd name="T16" fmla="*/ 50 w 68"/>
                <a:gd name="T17" fmla="*/ 1 h 61"/>
                <a:gd name="T18" fmla="*/ 68 w 68"/>
                <a:gd name="T19" fmla="*/ 2 h 61"/>
                <a:gd name="T20" fmla="*/ 64 w 68"/>
                <a:gd name="T21" fmla="*/ 61 h 61"/>
                <a:gd name="T22" fmla="*/ 46 w 68"/>
                <a:gd name="T23" fmla="*/ 60 h 61"/>
                <a:gd name="T24" fmla="*/ 47 w 68"/>
                <a:gd name="T25" fmla="*/ 57 h 61"/>
                <a:gd name="T26" fmla="*/ 49 w 68"/>
                <a:gd name="T27" fmla="*/ 57 h 61"/>
                <a:gd name="T28" fmla="*/ 63 w 68"/>
                <a:gd name="T29" fmla="*/ 40 h 61"/>
                <a:gd name="T30" fmla="*/ 60 w 68"/>
                <a:gd name="T31" fmla="*/ 39 h 61"/>
                <a:gd name="T32" fmla="*/ 17 w 68"/>
                <a:gd name="T33" fmla="*/ 36 h 61"/>
                <a:gd name="T34" fmla="*/ 12 w 68"/>
                <a:gd name="T35" fmla="*/ 35 h 61"/>
                <a:gd name="T36" fmla="*/ 3 w 68"/>
                <a:gd name="T37" fmla="*/ 41 h 61"/>
                <a:gd name="T38" fmla="*/ 2 w 68"/>
                <a:gd name="T39" fmla="*/ 45 h 61"/>
                <a:gd name="T40" fmla="*/ 2 w 68"/>
                <a:gd name="T41" fmla="*/ 36 h 61"/>
                <a:gd name="T42" fmla="*/ 2 w 68"/>
                <a:gd name="T43" fmla="*/ 27 h 61"/>
                <a:gd name="T44" fmla="*/ 3 w 68"/>
                <a:gd name="T45" fmla="*/ 18 h 61"/>
                <a:gd name="T46" fmla="*/ 4 w 68"/>
                <a:gd name="T47" fmla="*/ 9 h 61"/>
                <a:gd name="T48" fmla="*/ 5 w 68"/>
                <a:gd name="T49"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61">
                  <a:moveTo>
                    <a:pt x="5" y="10"/>
                  </a:moveTo>
                  <a:cubicBezTo>
                    <a:pt x="5" y="11"/>
                    <a:pt x="5" y="12"/>
                    <a:pt x="5" y="13"/>
                  </a:cubicBezTo>
                  <a:cubicBezTo>
                    <a:pt x="6" y="17"/>
                    <a:pt x="8" y="19"/>
                    <a:pt x="12" y="20"/>
                  </a:cubicBezTo>
                  <a:cubicBezTo>
                    <a:pt x="20" y="20"/>
                    <a:pt x="29" y="21"/>
                    <a:pt x="37" y="22"/>
                  </a:cubicBezTo>
                  <a:cubicBezTo>
                    <a:pt x="45" y="22"/>
                    <a:pt x="53" y="23"/>
                    <a:pt x="61" y="23"/>
                  </a:cubicBezTo>
                  <a:cubicBezTo>
                    <a:pt x="62" y="23"/>
                    <a:pt x="63" y="23"/>
                    <a:pt x="64" y="23"/>
                  </a:cubicBezTo>
                  <a:cubicBezTo>
                    <a:pt x="65" y="20"/>
                    <a:pt x="64" y="17"/>
                    <a:pt x="63" y="14"/>
                  </a:cubicBezTo>
                  <a:cubicBezTo>
                    <a:pt x="62" y="10"/>
                    <a:pt x="61" y="8"/>
                    <a:pt x="58" y="6"/>
                  </a:cubicBezTo>
                  <a:cubicBezTo>
                    <a:pt x="55" y="4"/>
                    <a:pt x="52" y="3"/>
                    <a:pt x="50" y="1"/>
                  </a:cubicBezTo>
                  <a:cubicBezTo>
                    <a:pt x="56" y="0"/>
                    <a:pt x="62" y="1"/>
                    <a:pt x="68" y="2"/>
                  </a:cubicBezTo>
                  <a:cubicBezTo>
                    <a:pt x="67" y="21"/>
                    <a:pt x="65" y="41"/>
                    <a:pt x="64" y="61"/>
                  </a:cubicBezTo>
                  <a:cubicBezTo>
                    <a:pt x="58" y="61"/>
                    <a:pt x="52" y="61"/>
                    <a:pt x="46" y="60"/>
                  </a:cubicBezTo>
                  <a:cubicBezTo>
                    <a:pt x="46" y="59"/>
                    <a:pt x="46" y="58"/>
                    <a:pt x="47" y="57"/>
                  </a:cubicBezTo>
                  <a:cubicBezTo>
                    <a:pt x="47" y="57"/>
                    <a:pt x="48" y="57"/>
                    <a:pt x="49" y="57"/>
                  </a:cubicBezTo>
                  <a:cubicBezTo>
                    <a:pt x="58" y="55"/>
                    <a:pt x="63" y="50"/>
                    <a:pt x="63" y="40"/>
                  </a:cubicBezTo>
                  <a:cubicBezTo>
                    <a:pt x="62" y="39"/>
                    <a:pt x="61" y="39"/>
                    <a:pt x="60" y="39"/>
                  </a:cubicBezTo>
                  <a:cubicBezTo>
                    <a:pt x="46" y="38"/>
                    <a:pt x="31" y="37"/>
                    <a:pt x="17" y="36"/>
                  </a:cubicBezTo>
                  <a:cubicBezTo>
                    <a:pt x="15" y="36"/>
                    <a:pt x="13" y="35"/>
                    <a:pt x="12" y="35"/>
                  </a:cubicBezTo>
                  <a:cubicBezTo>
                    <a:pt x="7" y="35"/>
                    <a:pt x="4" y="36"/>
                    <a:pt x="3" y="41"/>
                  </a:cubicBezTo>
                  <a:cubicBezTo>
                    <a:pt x="3" y="42"/>
                    <a:pt x="3" y="43"/>
                    <a:pt x="2" y="45"/>
                  </a:cubicBezTo>
                  <a:cubicBezTo>
                    <a:pt x="0" y="41"/>
                    <a:pt x="2" y="38"/>
                    <a:pt x="2" y="36"/>
                  </a:cubicBezTo>
                  <a:cubicBezTo>
                    <a:pt x="2" y="33"/>
                    <a:pt x="2" y="30"/>
                    <a:pt x="2" y="27"/>
                  </a:cubicBezTo>
                  <a:cubicBezTo>
                    <a:pt x="2" y="24"/>
                    <a:pt x="2" y="21"/>
                    <a:pt x="3" y="18"/>
                  </a:cubicBezTo>
                  <a:cubicBezTo>
                    <a:pt x="3" y="15"/>
                    <a:pt x="2" y="12"/>
                    <a:pt x="4" y="9"/>
                  </a:cubicBezTo>
                  <a:cubicBezTo>
                    <a:pt x="4" y="9"/>
                    <a:pt x="4" y="10"/>
                    <a:pt x="5" y="10"/>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2" name="Freeform 58"/>
            <p:cNvSpPr/>
            <p:nvPr/>
          </p:nvSpPr>
          <p:spPr bwMode="auto">
            <a:xfrm>
              <a:off x="6510147" y="20480543"/>
              <a:ext cx="432570" cy="542679"/>
            </a:xfrm>
            <a:custGeom>
              <a:avLst/>
              <a:gdLst>
                <a:gd name="T0" fmla="*/ 6 w 61"/>
                <a:gd name="T1" fmla="*/ 77 h 77"/>
                <a:gd name="T2" fmla="*/ 5 w 61"/>
                <a:gd name="T3" fmla="*/ 71 h 77"/>
                <a:gd name="T4" fmla="*/ 5 w 61"/>
                <a:gd name="T5" fmla="*/ 14 h 77"/>
                <a:gd name="T6" fmla="*/ 0 w 61"/>
                <a:gd name="T7" fmla="*/ 1 h 77"/>
                <a:gd name="T8" fmla="*/ 29 w 61"/>
                <a:gd name="T9" fmla="*/ 14 h 77"/>
                <a:gd name="T10" fmla="*/ 25 w 61"/>
                <a:gd name="T11" fmla="*/ 13 h 77"/>
                <a:gd name="T12" fmla="*/ 20 w 61"/>
                <a:gd name="T13" fmla="*/ 16 h 77"/>
                <a:gd name="T14" fmla="*/ 20 w 61"/>
                <a:gd name="T15" fmla="*/ 19 h 77"/>
                <a:gd name="T16" fmla="*/ 19 w 61"/>
                <a:gd name="T17" fmla="*/ 55 h 77"/>
                <a:gd name="T18" fmla="*/ 20 w 61"/>
                <a:gd name="T19" fmla="*/ 57 h 77"/>
                <a:gd name="T20" fmla="*/ 21 w 61"/>
                <a:gd name="T21" fmla="*/ 57 h 77"/>
                <a:gd name="T22" fmla="*/ 45 w 61"/>
                <a:gd name="T23" fmla="*/ 31 h 77"/>
                <a:gd name="T24" fmla="*/ 45 w 61"/>
                <a:gd name="T25" fmla="*/ 31 h 77"/>
                <a:gd name="T26" fmla="*/ 44 w 61"/>
                <a:gd name="T27" fmla="*/ 21 h 77"/>
                <a:gd name="T28" fmla="*/ 43 w 61"/>
                <a:gd name="T29" fmla="*/ 19 h 77"/>
                <a:gd name="T30" fmla="*/ 61 w 61"/>
                <a:gd name="T31" fmla="*/ 26 h 77"/>
                <a:gd name="T32" fmla="*/ 59 w 61"/>
                <a:gd name="T33" fmla="*/ 27 h 77"/>
                <a:gd name="T34" fmla="*/ 49 w 61"/>
                <a:gd name="T35" fmla="*/ 32 h 77"/>
                <a:gd name="T36" fmla="*/ 10 w 61"/>
                <a:gd name="T37" fmla="*/ 73 h 77"/>
                <a:gd name="T38" fmla="*/ 6 w 61"/>
                <a:gd name="T3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77">
                  <a:moveTo>
                    <a:pt x="6" y="77"/>
                  </a:moveTo>
                  <a:cubicBezTo>
                    <a:pt x="5" y="74"/>
                    <a:pt x="5" y="73"/>
                    <a:pt x="5" y="71"/>
                  </a:cubicBezTo>
                  <a:cubicBezTo>
                    <a:pt x="5" y="52"/>
                    <a:pt x="5" y="33"/>
                    <a:pt x="5" y="14"/>
                  </a:cubicBezTo>
                  <a:cubicBezTo>
                    <a:pt x="5" y="9"/>
                    <a:pt x="5" y="4"/>
                    <a:pt x="0" y="1"/>
                  </a:cubicBezTo>
                  <a:cubicBezTo>
                    <a:pt x="4" y="0"/>
                    <a:pt x="26" y="10"/>
                    <a:pt x="29" y="14"/>
                  </a:cubicBezTo>
                  <a:cubicBezTo>
                    <a:pt x="28" y="13"/>
                    <a:pt x="27" y="13"/>
                    <a:pt x="25" y="13"/>
                  </a:cubicBezTo>
                  <a:cubicBezTo>
                    <a:pt x="22" y="12"/>
                    <a:pt x="21" y="13"/>
                    <a:pt x="20" y="16"/>
                  </a:cubicBezTo>
                  <a:cubicBezTo>
                    <a:pt x="20" y="17"/>
                    <a:pt x="20" y="18"/>
                    <a:pt x="20" y="19"/>
                  </a:cubicBezTo>
                  <a:cubicBezTo>
                    <a:pt x="19" y="31"/>
                    <a:pt x="19" y="43"/>
                    <a:pt x="19" y="55"/>
                  </a:cubicBezTo>
                  <a:cubicBezTo>
                    <a:pt x="19" y="55"/>
                    <a:pt x="19" y="56"/>
                    <a:pt x="20" y="57"/>
                  </a:cubicBezTo>
                  <a:cubicBezTo>
                    <a:pt x="20" y="57"/>
                    <a:pt x="21" y="57"/>
                    <a:pt x="21" y="57"/>
                  </a:cubicBezTo>
                  <a:cubicBezTo>
                    <a:pt x="29" y="48"/>
                    <a:pt x="37" y="40"/>
                    <a:pt x="45" y="31"/>
                  </a:cubicBezTo>
                  <a:cubicBezTo>
                    <a:pt x="45" y="31"/>
                    <a:pt x="45" y="31"/>
                    <a:pt x="45" y="31"/>
                  </a:cubicBezTo>
                  <a:cubicBezTo>
                    <a:pt x="49" y="26"/>
                    <a:pt x="49" y="24"/>
                    <a:pt x="44" y="21"/>
                  </a:cubicBezTo>
                  <a:cubicBezTo>
                    <a:pt x="43" y="20"/>
                    <a:pt x="43" y="20"/>
                    <a:pt x="43" y="19"/>
                  </a:cubicBezTo>
                  <a:cubicBezTo>
                    <a:pt x="49" y="20"/>
                    <a:pt x="55" y="23"/>
                    <a:pt x="61" y="26"/>
                  </a:cubicBezTo>
                  <a:cubicBezTo>
                    <a:pt x="60" y="27"/>
                    <a:pt x="60" y="27"/>
                    <a:pt x="59" y="27"/>
                  </a:cubicBezTo>
                  <a:cubicBezTo>
                    <a:pt x="55" y="27"/>
                    <a:pt x="52" y="29"/>
                    <a:pt x="49" y="32"/>
                  </a:cubicBezTo>
                  <a:cubicBezTo>
                    <a:pt x="36" y="46"/>
                    <a:pt x="23" y="60"/>
                    <a:pt x="10" y="73"/>
                  </a:cubicBezTo>
                  <a:cubicBezTo>
                    <a:pt x="9" y="74"/>
                    <a:pt x="8" y="75"/>
                    <a:pt x="6" y="7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3" name="Freeform 59"/>
            <p:cNvSpPr/>
            <p:nvPr/>
          </p:nvSpPr>
          <p:spPr bwMode="auto">
            <a:xfrm>
              <a:off x="2585558" y="22053525"/>
              <a:ext cx="495489" cy="432570"/>
            </a:xfrm>
            <a:custGeom>
              <a:avLst/>
              <a:gdLst>
                <a:gd name="T0" fmla="*/ 0 w 71"/>
                <a:gd name="T1" fmla="*/ 32 h 61"/>
                <a:gd name="T2" fmla="*/ 15 w 71"/>
                <a:gd name="T3" fmla="*/ 0 h 61"/>
                <a:gd name="T4" fmla="*/ 14 w 71"/>
                <a:gd name="T5" fmla="*/ 3 h 61"/>
                <a:gd name="T6" fmla="*/ 19 w 71"/>
                <a:gd name="T7" fmla="*/ 13 h 61"/>
                <a:gd name="T8" fmla="*/ 58 w 71"/>
                <a:gd name="T9" fmla="*/ 33 h 61"/>
                <a:gd name="T10" fmla="*/ 68 w 71"/>
                <a:gd name="T11" fmla="*/ 31 h 61"/>
                <a:gd name="T12" fmla="*/ 71 w 71"/>
                <a:gd name="T13" fmla="*/ 28 h 61"/>
                <a:gd name="T14" fmla="*/ 56 w 71"/>
                <a:gd name="T15" fmla="*/ 61 h 61"/>
                <a:gd name="T16" fmla="*/ 56 w 71"/>
                <a:gd name="T17" fmla="*/ 57 h 61"/>
                <a:gd name="T18" fmla="*/ 52 w 71"/>
                <a:gd name="T19" fmla="*/ 47 h 61"/>
                <a:gd name="T20" fmla="*/ 13 w 71"/>
                <a:gd name="T21" fmla="*/ 28 h 61"/>
                <a:gd name="T22" fmla="*/ 1 w 71"/>
                <a:gd name="T23" fmla="*/ 30 h 61"/>
                <a:gd name="T24" fmla="*/ 0 w 71"/>
                <a:gd name="T25" fmla="*/ 3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1">
                  <a:moveTo>
                    <a:pt x="0" y="32"/>
                  </a:moveTo>
                  <a:cubicBezTo>
                    <a:pt x="0" y="27"/>
                    <a:pt x="11" y="4"/>
                    <a:pt x="15" y="0"/>
                  </a:cubicBezTo>
                  <a:cubicBezTo>
                    <a:pt x="14" y="1"/>
                    <a:pt x="14" y="2"/>
                    <a:pt x="14" y="3"/>
                  </a:cubicBezTo>
                  <a:cubicBezTo>
                    <a:pt x="13" y="9"/>
                    <a:pt x="14" y="11"/>
                    <a:pt x="19" y="13"/>
                  </a:cubicBezTo>
                  <a:cubicBezTo>
                    <a:pt x="32" y="20"/>
                    <a:pt x="45" y="27"/>
                    <a:pt x="58" y="33"/>
                  </a:cubicBezTo>
                  <a:cubicBezTo>
                    <a:pt x="63" y="36"/>
                    <a:pt x="65" y="35"/>
                    <a:pt x="68" y="31"/>
                  </a:cubicBezTo>
                  <a:cubicBezTo>
                    <a:pt x="69" y="30"/>
                    <a:pt x="70" y="29"/>
                    <a:pt x="71" y="28"/>
                  </a:cubicBezTo>
                  <a:cubicBezTo>
                    <a:pt x="70" y="32"/>
                    <a:pt x="60" y="56"/>
                    <a:pt x="56" y="61"/>
                  </a:cubicBezTo>
                  <a:cubicBezTo>
                    <a:pt x="56" y="59"/>
                    <a:pt x="56" y="58"/>
                    <a:pt x="56" y="57"/>
                  </a:cubicBezTo>
                  <a:cubicBezTo>
                    <a:pt x="57" y="52"/>
                    <a:pt x="56" y="50"/>
                    <a:pt x="52" y="47"/>
                  </a:cubicBezTo>
                  <a:cubicBezTo>
                    <a:pt x="39" y="41"/>
                    <a:pt x="26" y="34"/>
                    <a:pt x="13" y="28"/>
                  </a:cubicBezTo>
                  <a:cubicBezTo>
                    <a:pt x="7" y="25"/>
                    <a:pt x="6" y="25"/>
                    <a:pt x="1" y="30"/>
                  </a:cubicBezTo>
                  <a:cubicBezTo>
                    <a:pt x="1" y="31"/>
                    <a:pt x="1" y="31"/>
                    <a:pt x="0" y="3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4" name="Freeform 60"/>
            <p:cNvSpPr/>
            <p:nvPr/>
          </p:nvSpPr>
          <p:spPr bwMode="auto">
            <a:xfrm>
              <a:off x="8090993" y="22863611"/>
              <a:ext cx="479759" cy="314596"/>
            </a:xfrm>
            <a:custGeom>
              <a:avLst/>
              <a:gdLst>
                <a:gd name="T0" fmla="*/ 5 w 69"/>
                <a:gd name="T1" fmla="*/ 45 h 45"/>
                <a:gd name="T2" fmla="*/ 0 w 69"/>
                <a:gd name="T3" fmla="*/ 13 h 45"/>
                <a:gd name="T4" fmla="*/ 1 w 69"/>
                <a:gd name="T5" fmla="*/ 11 h 45"/>
                <a:gd name="T6" fmla="*/ 3 w 69"/>
                <a:gd name="T7" fmla="*/ 15 h 45"/>
                <a:gd name="T8" fmla="*/ 11 w 69"/>
                <a:gd name="T9" fmla="*/ 19 h 45"/>
                <a:gd name="T10" fmla="*/ 47 w 69"/>
                <a:gd name="T11" fmla="*/ 13 h 45"/>
                <a:gd name="T12" fmla="*/ 55 w 69"/>
                <a:gd name="T13" fmla="*/ 12 h 45"/>
                <a:gd name="T14" fmla="*/ 62 w 69"/>
                <a:gd name="T15" fmla="*/ 5 h 45"/>
                <a:gd name="T16" fmla="*/ 62 w 69"/>
                <a:gd name="T17" fmla="*/ 0 h 45"/>
                <a:gd name="T18" fmla="*/ 64 w 69"/>
                <a:gd name="T19" fmla="*/ 3 h 45"/>
                <a:gd name="T20" fmla="*/ 69 w 69"/>
                <a:gd name="T21" fmla="*/ 35 h 45"/>
                <a:gd name="T22" fmla="*/ 67 w 69"/>
                <a:gd name="T23" fmla="*/ 35 h 45"/>
                <a:gd name="T24" fmla="*/ 66 w 69"/>
                <a:gd name="T25" fmla="*/ 33 h 45"/>
                <a:gd name="T26" fmla="*/ 57 w 69"/>
                <a:gd name="T27" fmla="*/ 27 h 45"/>
                <a:gd name="T28" fmla="*/ 14 w 69"/>
                <a:gd name="T29" fmla="*/ 35 h 45"/>
                <a:gd name="T30" fmla="*/ 7 w 69"/>
                <a:gd name="T31" fmla="*/ 42 h 45"/>
                <a:gd name="T32" fmla="*/ 6 w 69"/>
                <a:gd name="T33" fmla="*/ 45 h 45"/>
                <a:gd name="T34" fmla="*/ 5 w 69"/>
                <a:gd name="T3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45">
                  <a:moveTo>
                    <a:pt x="5" y="45"/>
                  </a:moveTo>
                  <a:cubicBezTo>
                    <a:pt x="3" y="35"/>
                    <a:pt x="2" y="24"/>
                    <a:pt x="0" y="13"/>
                  </a:cubicBezTo>
                  <a:cubicBezTo>
                    <a:pt x="0" y="13"/>
                    <a:pt x="0" y="12"/>
                    <a:pt x="1" y="11"/>
                  </a:cubicBezTo>
                  <a:cubicBezTo>
                    <a:pt x="2" y="13"/>
                    <a:pt x="2" y="14"/>
                    <a:pt x="3" y="15"/>
                  </a:cubicBezTo>
                  <a:cubicBezTo>
                    <a:pt x="5" y="19"/>
                    <a:pt x="6" y="20"/>
                    <a:pt x="11" y="19"/>
                  </a:cubicBezTo>
                  <a:cubicBezTo>
                    <a:pt x="23" y="17"/>
                    <a:pt x="35" y="15"/>
                    <a:pt x="47" y="13"/>
                  </a:cubicBezTo>
                  <a:cubicBezTo>
                    <a:pt x="50" y="13"/>
                    <a:pt x="52" y="12"/>
                    <a:pt x="55" y="12"/>
                  </a:cubicBezTo>
                  <a:cubicBezTo>
                    <a:pt x="60" y="11"/>
                    <a:pt x="61" y="9"/>
                    <a:pt x="62" y="5"/>
                  </a:cubicBezTo>
                  <a:cubicBezTo>
                    <a:pt x="62" y="4"/>
                    <a:pt x="62" y="3"/>
                    <a:pt x="62" y="0"/>
                  </a:cubicBezTo>
                  <a:cubicBezTo>
                    <a:pt x="63" y="2"/>
                    <a:pt x="64" y="3"/>
                    <a:pt x="64" y="3"/>
                  </a:cubicBezTo>
                  <a:cubicBezTo>
                    <a:pt x="65" y="14"/>
                    <a:pt x="67" y="24"/>
                    <a:pt x="69" y="35"/>
                  </a:cubicBezTo>
                  <a:cubicBezTo>
                    <a:pt x="68" y="35"/>
                    <a:pt x="68" y="35"/>
                    <a:pt x="67" y="35"/>
                  </a:cubicBezTo>
                  <a:cubicBezTo>
                    <a:pt x="67" y="35"/>
                    <a:pt x="66" y="34"/>
                    <a:pt x="66" y="33"/>
                  </a:cubicBezTo>
                  <a:cubicBezTo>
                    <a:pt x="64" y="28"/>
                    <a:pt x="62" y="27"/>
                    <a:pt x="57" y="27"/>
                  </a:cubicBezTo>
                  <a:cubicBezTo>
                    <a:pt x="43" y="30"/>
                    <a:pt x="28" y="32"/>
                    <a:pt x="14" y="35"/>
                  </a:cubicBezTo>
                  <a:cubicBezTo>
                    <a:pt x="9" y="35"/>
                    <a:pt x="7" y="37"/>
                    <a:pt x="7" y="42"/>
                  </a:cubicBezTo>
                  <a:cubicBezTo>
                    <a:pt x="7" y="43"/>
                    <a:pt x="6" y="44"/>
                    <a:pt x="6" y="45"/>
                  </a:cubicBezTo>
                  <a:cubicBezTo>
                    <a:pt x="6" y="45"/>
                    <a:pt x="5" y="45"/>
                    <a:pt x="5" y="4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5" name="Freeform 61"/>
            <p:cNvSpPr/>
            <p:nvPr/>
          </p:nvSpPr>
          <p:spPr bwMode="auto">
            <a:xfrm>
              <a:off x="5865225" y="20346840"/>
              <a:ext cx="291002" cy="487624"/>
            </a:xfrm>
            <a:custGeom>
              <a:avLst/>
              <a:gdLst>
                <a:gd name="T0" fmla="*/ 1 w 42"/>
                <a:gd name="T1" fmla="*/ 64 h 70"/>
                <a:gd name="T2" fmla="*/ 4 w 42"/>
                <a:gd name="T3" fmla="*/ 64 h 70"/>
                <a:gd name="T4" fmla="*/ 10 w 42"/>
                <a:gd name="T5" fmla="*/ 57 h 70"/>
                <a:gd name="T6" fmla="*/ 13 w 42"/>
                <a:gd name="T7" fmla="*/ 41 h 70"/>
                <a:gd name="T8" fmla="*/ 16 w 42"/>
                <a:gd name="T9" fmla="*/ 14 h 70"/>
                <a:gd name="T10" fmla="*/ 17 w 42"/>
                <a:gd name="T11" fmla="*/ 10 h 70"/>
                <a:gd name="T12" fmla="*/ 11 w 42"/>
                <a:gd name="T13" fmla="*/ 2 h 70"/>
                <a:gd name="T14" fmla="*/ 9 w 42"/>
                <a:gd name="T15" fmla="*/ 0 h 70"/>
                <a:gd name="T16" fmla="*/ 42 w 42"/>
                <a:gd name="T17" fmla="*/ 4 h 70"/>
                <a:gd name="T18" fmla="*/ 42 w 42"/>
                <a:gd name="T19" fmla="*/ 5 h 70"/>
                <a:gd name="T20" fmla="*/ 39 w 42"/>
                <a:gd name="T21" fmla="*/ 6 h 70"/>
                <a:gd name="T22" fmla="*/ 32 w 42"/>
                <a:gd name="T23" fmla="*/ 13 h 70"/>
                <a:gd name="T24" fmla="*/ 27 w 42"/>
                <a:gd name="T25" fmla="*/ 47 h 70"/>
                <a:gd name="T26" fmla="*/ 25 w 42"/>
                <a:gd name="T27" fmla="*/ 58 h 70"/>
                <a:gd name="T28" fmla="*/ 31 w 42"/>
                <a:gd name="T29" fmla="*/ 68 h 70"/>
                <a:gd name="T30" fmla="*/ 33 w 42"/>
                <a:gd name="T31" fmla="*/ 69 h 70"/>
                <a:gd name="T32" fmla="*/ 33 w 42"/>
                <a:gd name="T33" fmla="*/ 70 h 70"/>
                <a:gd name="T34" fmla="*/ 0 w 42"/>
                <a:gd name="T35" fmla="*/ 66 h 70"/>
                <a:gd name="T36" fmla="*/ 1 w 42"/>
                <a:gd name="T37"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0">
                  <a:moveTo>
                    <a:pt x="1" y="64"/>
                  </a:moveTo>
                  <a:cubicBezTo>
                    <a:pt x="2" y="64"/>
                    <a:pt x="3" y="64"/>
                    <a:pt x="4" y="64"/>
                  </a:cubicBezTo>
                  <a:cubicBezTo>
                    <a:pt x="8" y="63"/>
                    <a:pt x="10" y="62"/>
                    <a:pt x="10" y="57"/>
                  </a:cubicBezTo>
                  <a:cubicBezTo>
                    <a:pt x="11" y="52"/>
                    <a:pt x="12" y="47"/>
                    <a:pt x="13" y="41"/>
                  </a:cubicBezTo>
                  <a:cubicBezTo>
                    <a:pt x="14" y="32"/>
                    <a:pt x="15" y="23"/>
                    <a:pt x="16" y="14"/>
                  </a:cubicBezTo>
                  <a:cubicBezTo>
                    <a:pt x="16" y="13"/>
                    <a:pt x="17" y="12"/>
                    <a:pt x="17" y="10"/>
                  </a:cubicBezTo>
                  <a:cubicBezTo>
                    <a:pt x="17" y="5"/>
                    <a:pt x="16" y="4"/>
                    <a:pt x="11" y="2"/>
                  </a:cubicBezTo>
                  <a:cubicBezTo>
                    <a:pt x="10" y="1"/>
                    <a:pt x="10" y="1"/>
                    <a:pt x="9" y="0"/>
                  </a:cubicBezTo>
                  <a:cubicBezTo>
                    <a:pt x="20" y="1"/>
                    <a:pt x="31" y="2"/>
                    <a:pt x="42" y="4"/>
                  </a:cubicBezTo>
                  <a:cubicBezTo>
                    <a:pt x="42" y="5"/>
                    <a:pt x="42" y="5"/>
                    <a:pt x="42" y="5"/>
                  </a:cubicBezTo>
                  <a:cubicBezTo>
                    <a:pt x="41" y="5"/>
                    <a:pt x="40" y="6"/>
                    <a:pt x="39" y="6"/>
                  </a:cubicBezTo>
                  <a:cubicBezTo>
                    <a:pt x="34" y="6"/>
                    <a:pt x="32" y="7"/>
                    <a:pt x="32" y="13"/>
                  </a:cubicBezTo>
                  <a:cubicBezTo>
                    <a:pt x="30" y="24"/>
                    <a:pt x="28" y="36"/>
                    <a:pt x="27" y="47"/>
                  </a:cubicBezTo>
                  <a:cubicBezTo>
                    <a:pt x="26" y="51"/>
                    <a:pt x="26" y="55"/>
                    <a:pt x="25" y="58"/>
                  </a:cubicBezTo>
                  <a:cubicBezTo>
                    <a:pt x="25" y="64"/>
                    <a:pt x="26" y="66"/>
                    <a:pt x="31" y="68"/>
                  </a:cubicBezTo>
                  <a:cubicBezTo>
                    <a:pt x="32" y="68"/>
                    <a:pt x="32" y="69"/>
                    <a:pt x="33" y="69"/>
                  </a:cubicBezTo>
                  <a:cubicBezTo>
                    <a:pt x="33" y="69"/>
                    <a:pt x="33" y="69"/>
                    <a:pt x="33" y="70"/>
                  </a:cubicBezTo>
                  <a:cubicBezTo>
                    <a:pt x="22" y="69"/>
                    <a:pt x="11" y="68"/>
                    <a:pt x="0" y="66"/>
                  </a:cubicBezTo>
                  <a:cubicBezTo>
                    <a:pt x="1" y="65"/>
                    <a:pt x="1" y="65"/>
                    <a:pt x="1" y="6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6" name="Freeform 62"/>
            <p:cNvSpPr/>
            <p:nvPr/>
          </p:nvSpPr>
          <p:spPr bwMode="auto">
            <a:xfrm>
              <a:off x="4087756" y="25828682"/>
              <a:ext cx="361786" cy="471895"/>
            </a:xfrm>
            <a:custGeom>
              <a:avLst/>
              <a:gdLst>
                <a:gd name="T0" fmla="*/ 1 w 52"/>
                <a:gd name="T1" fmla="*/ 51 h 67"/>
                <a:gd name="T2" fmla="*/ 5 w 52"/>
                <a:gd name="T3" fmla="*/ 52 h 67"/>
                <a:gd name="T4" fmla="*/ 16 w 52"/>
                <a:gd name="T5" fmla="*/ 47 h 67"/>
                <a:gd name="T6" fmla="*/ 32 w 52"/>
                <a:gd name="T7" fmla="*/ 12 h 67"/>
                <a:gd name="T8" fmla="*/ 33 w 52"/>
                <a:gd name="T9" fmla="*/ 9 h 67"/>
                <a:gd name="T10" fmla="*/ 29 w 52"/>
                <a:gd name="T11" fmla="*/ 2 h 67"/>
                <a:gd name="T12" fmla="*/ 23 w 52"/>
                <a:gd name="T13" fmla="*/ 1 h 67"/>
                <a:gd name="T14" fmla="*/ 52 w 52"/>
                <a:gd name="T15" fmla="*/ 1 h 67"/>
                <a:gd name="T16" fmla="*/ 51 w 52"/>
                <a:gd name="T17" fmla="*/ 4 h 67"/>
                <a:gd name="T18" fmla="*/ 29 w 52"/>
                <a:gd name="T19" fmla="*/ 52 h 67"/>
                <a:gd name="T20" fmla="*/ 33 w 52"/>
                <a:gd name="T21" fmla="*/ 65 h 67"/>
                <a:gd name="T22" fmla="*/ 34 w 52"/>
                <a:gd name="T23" fmla="*/ 66 h 67"/>
                <a:gd name="T24" fmla="*/ 34 w 52"/>
                <a:gd name="T25" fmla="*/ 67 h 67"/>
                <a:gd name="T26" fmla="*/ 33 w 52"/>
                <a:gd name="T27" fmla="*/ 67 h 67"/>
                <a:gd name="T28" fmla="*/ 2 w 52"/>
                <a:gd name="T29" fmla="*/ 53 h 67"/>
                <a:gd name="T30" fmla="*/ 0 w 52"/>
                <a:gd name="T31" fmla="*/ 52 h 67"/>
                <a:gd name="T32" fmla="*/ 1 w 52"/>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67">
                  <a:moveTo>
                    <a:pt x="1" y="51"/>
                  </a:moveTo>
                  <a:cubicBezTo>
                    <a:pt x="2" y="51"/>
                    <a:pt x="4" y="51"/>
                    <a:pt x="5" y="52"/>
                  </a:cubicBezTo>
                  <a:cubicBezTo>
                    <a:pt x="10" y="53"/>
                    <a:pt x="13" y="52"/>
                    <a:pt x="16" y="47"/>
                  </a:cubicBezTo>
                  <a:cubicBezTo>
                    <a:pt x="21" y="35"/>
                    <a:pt x="27" y="23"/>
                    <a:pt x="32" y="12"/>
                  </a:cubicBezTo>
                  <a:cubicBezTo>
                    <a:pt x="33" y="11"/>
                    <a:pt x="33" y="10"/>
                    <a:pt x="33" y="9"/>
                  </a:cubicBezTo>
                  <a:cubicBezTo>
                    <a:pt x="34" y="5"/>
                    <a:pt x="33" y="3"/>
                    <a:pt x="29" y="2"/>
                  </a:cubicBezTo>
                  <a:cubicBezTo>
                    <a:pt x="28" y="2"/>
                    <a:pt x="26" y="2"/>
                    <a:pt x="23" y="1"/>
                  </a:cubicBezTo>
                  <a:cubicBezTo>
                    <a:pt x="27" y="0"/>
                    <a:pt x="44" y="0"/>
                    <a:pt x="52" y="1"/>
                  </a:cubicBezTo>
                  <a:cubicBezTo>
                    <a:pt x="52" y="2"/>
                    <a:pt x="52" y="3"/>
                    <a:pt x="51" y="4"/>
                  </a:cubicBezTo>
                  <a:cubicBezTo>
                    <a:pt x="44" y="20"/>
                    <a:pt x="37" y="36"/>
                    <a:pt x="29" y="52"/>
                  </a:cubicBezTo>
                  <a:cubicBezTo>
                    <a:pt x="26" y="59"/>
                    <a:pt x="26" y="61"/>
                    <a:pt x="33" y="65"/>
                  </a:cubicBezTo>
                  <a:cubicBezTo>
                    <a:pt x="33" y="65"/>
                    <a:pt x="34" y="66"/>
                    <a:pt x="34" y="66"/>
                  </a:cubicBezTo>
                  <a:cubicBezTo>
                    <a:pt x="34" y="66"/>
                    <a:pt x="34" y="67"/>
                    <a:pt x="34" y="67"/>
                  </a:cubicBezTo>
                  <a:cubicBezTo>
                    <a:pt x="34" y="67"/>
                    <a:pt x="33" y="67"/>
                    <a:pt x="33" y="67"/>
                  </a:cubicBezTo>
                  <a:cubicBezTo>
                    <a:pt x="23" y="62"/>
                    <a:pt x="13" y="58"/>
                    <a:pt x="2" y="53"/>
                  </a:cubicBezTo>
                  <a:cubicBezTo>
                    <a:pt x="1" y="53"/>
                    <a:pt x="1" y="52"/>
                    <a:pt x="0" y="52"/>
                  </a:cubicBezTo>
                  <a:cubicBezTo>
                    <a:pt x="1" y="51"/>
                    <a:pt x="1" y="51"/>
                    <a:pt x="1" y="5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sp>
          <p:nvSpPr>
            <p:cNvPr id="147" name="Freeform 71"/>
            <p:cNvSpPr>
              <a:spLocks noEditPoints="1"/>
            </p:cNvSpPr>
            <p:nvPr/>
          </p:nvSpPr>
          <p:spPr bwMode="auto">
            <a:xfrm>
              <a:off x="3199023" y="21141194"/>
              <a:ext cx="4561646" cy="4553784"/>
            </a:xfrm>
            <a:custGeom>
              <a:avLst/>
              <a:gdLst>
                <a:gd name="T0" fmla="*/ 326 w 652"/>
                <a:gd name="T1" fmla="*/ 652 h 652"/>
                <a:gd name="T2" fmla="*/ 326 w 652"/>
                <a:gd name="T3" fmla="*/ 0 h 652"/>
                <a:gd name="T4" fmla="*/ 300 w 652"/>
                <a:gd name="T5" fmla="*/ 368 h 652"/>
                <a:gd name="T6" fmla="*/ 300 w 652"/>
                <a:gd name="T7" fmla="*/ 408 h 652"/>
                <a:gd name="T8" fmla="*/ 292 w 652"/>
                <a:gd name="T9" fmla="*/ 425 h 652"/>
                <a:gd name="T10" fmla="*/ 239 w 652"/>
                <a:gd name="T11" fmla="*/ 475 h 652"/>
                <a:gd name="T12" fmla="*/ 208 w 652"/>
                <a:gd name="T13" fmla="*/ 558 h 652"/>
                <a:gd name="T14" fmla="*/ 256 w 652"/>
                <a:gd name="T15" fmla="*/ 566 h 652"/>
                <a:gd name="T16" fmla="*/ 264 w 652"/>
                <a:gd name="T17" fmla="*/ 540 h 652"/>
                <a:gd name="T18" fmla="*/ 312 w 652"/>
                <a:gd name="T19" fmla="*/ 473 h 652"/>
                <a:gd name="T20" fmla="*/ 346 w 652"/>
                <a:gd name="T21" fmla="*/ 477 h 652"/>
                <a:gd name="T22" fmla="*/ 390 w 652"/>
                <a:gd name="T23" fmla="*/ 550 h 652"/>
                <a:gd name="T24" fmla="*/ 410 w 652"/>
                <a:gd name="T25" fmla="*/ 582 h 652"/>
                <a:gd name="T26" fmla="*/ 439 w 652"/>
                <a:gd name="T27" fmla="*/ 536 h 652"/>
                <a:gd name="T28" fmla="*/ 360 w 652"/>
                <a:gd name="T29" fmla="*/ 425 h 652"/>
                <a:gd name="T30" fmla="*/ 351 w 652"/>
                <a:gd name="T31" fmla="*/ 372 h 652"/>
                <a:gd name="T32" fmla="*/ 357 w 652"/>
                <a:gd name="T33" fmla="*/ 369 h 652"/>
                <a:gd name="T34" fmla="*/ 453 w 652"/>
                <a:gd name="T35" fmla="*/ 459 h 652"/>
                <a:gd name="T36" fmla="*/ 489 w 652"/>
                <a:gd name="T37" fmla="*/ 522 h 652"/>
                <a:gd name="T38" fmla="*/ 526 w 652"/>
                <a:gd name="T39" fmla="*/ 508 h 652"/>
                <a:gd name="T40" fmla="*/ 512 w 652"/>
                <a:gd name="T41" fmla="*/ 460 h 652"/>
                <a:gd name="T42" fmla="*/ 373 w 652"/>
                <a:gd name="T43" fmla="*/ 322 h 652"/>
                <a:gd name="T44" fmla="*/ 351 w 652"/>
                <a:gd name="T45" fmla="*/ 304 h 652"/>
                <a:gd name="T46" fmla="*/ 306 w 652"/>
                <a:gd name="T47" fmla="*/ 286 h 652"/>
                <a:gd name="T48" fmla="*/ 300 w 652"/>
                <a:gd name="T49" fmla="*/ 316 h 652"/>
                <a:gd name="T50" fmla="*/ 210 w 652"/>
                <a:gd name="T51" fmla="*/ 361 h 652"/>
                <a:gd name="T52" fmla="*/ 128 w 652"/>
                <a:gd name="T53" fmla="*/ 483 h 652"/>
                <a:gd name="T54" fmla="*/ 140 w 652"/>
                <a:gd name="T55" fmla="*/ 526 h 652"/>
                <a:gd name="T56" fmla="*/ 172 w 652"/>
                <a:gd name="T57" fmla="*/ 509 h 652"/>
                <a:gd name="T58" fmla="*/ 246 w 652"/>
                <a:gd name="T59" fmla="*/ 399 h 652"/>
                <a:gd name="T60" fmla="*/ 300 w 652"/>
                <a:gd name="T61" fmla="*/ 368 h 652"/>
                <a:gd name="T62" fmla="*/ 249 w 652"/>
                <a:gd name="T63" fmla="*/ 114 h 652"/>
                <a:gd name="T64" fmla="*/ 123 w 652"/>
                <a:gd name="T65" fmla="*/ 169 h 652"/>
                <a:gd name="T66" fmla="*/ 75 w 652"/>
                <a:gd name="T67" fmla="*/ 214 h 652"/>
                <a:gd name="T68" fmla="*/ 108 w 652"/>
                <a:gd name="T69" fmla="*/ 242 h 652"/>
                <a:gd name="T70" fmla="*/ 158 w 652"/>
                <a:gd name="T71" fmla="*/ 210 h 652"/>
                <a:gd name="T72" fmla="*/ 253 w 652"/>
                <a:gd name="T73" fmla="*/ 164 h 652"/>
                <a:gd name="T74" fmla="*/ 250 w 652"/>
                <a:gd name="T75" fmla="*/ 222 h 652"/>
                <a:gd name="T76" fmla="*/ 65 w 652"/>
                <a:gd name="T77" fmla="*/ 383 h 652"/>
                <a:gd name="T78" fmla="*/ 80 w 652"/>
                <a:gd name="T79" fmla="*/ 422 h 652"/>
                <a:gd name="T80" fmla="*/ 113 w 652"/>
                <a:gd name="T81" fmla="*/ 400 h 652"/>
                <a:gd name="T82" fmla="*/ 215 w 652"/>
                <a:gd name="T83" fmla="*/ 296 h 652"/>
                <a:gd name="T84" fmla="*/ 304 w 652"/>
                <a:gd name="T85" fmla="*/ 240 h 652"/>
                <a:gd name="T86" fmla="*/ 303 w 652"/>
                <a:gd name="T87" fmla="*/ 78 h 652"/>
                <a:gd name="T88" fmla="*/ 269 w 652"/>
                <a:gd name="T89" fmla="*/ 56 h 652"/>
                <a:gd name="T90" fmla="*/ 253 w 652"/>
                <a:gd name="T91" fmla="*/ 90 h 652"/>
                <a:gd name="T92" fmla="*/ 398 w 652"/>
                <a:gd name="T93" fmla="*/ 112 h 652"/>
                <a:gd name="T94" fmla="*/ 398 w 652"/>
                <a:gd name="T95" fmla="*/ 82 h 652"/>
                <a:gd name="T96" fmla="*/ 368 w 652"/>
                <a:gd name="T97" fmla="*/ 54 h 652"/>
                <a:gd name="T98" fmla="*/ 347 w 652"/>
                <a:gd name="T99" fmla="*/ 85 h 652"/>
                <a:gd name="T100" fmla="*/ 347 w 652"/>
                <a:gd name="T101" fmla="*/ 243 h 652"/>
                <a:gd name="T102" fmla="*/ 369 w 652"/>
                <a:gd name="T103" fmla="*/ 264 h 652"/>
                <a:gd name="T104" fmla="*/ 493 w 652"/>
                <a:gd name="T105" fmla="*/ 344 h 652"/>
                <a:gd name="T106" fmla="*/ 549 w 652"/>
                <a:gd name="T107" fmla="*/ 416 h 652"/>
                <a:gd name="T108" fmla="*/ 587 w 652"/>
                <a:gd name="T109" fmla="*/ 384 h 652"/>
                <a:gd name="T110" fmla="*/ 407 w 652"/>
                <a:gd name="T111" fmla="*/ 224 h 652"/>
                <a:gd name="T112" fmla="*/ 398 w 652"/>
                <a:gd name="T113" fmla="*/ 164 h 652"/>
                <a:gd name="T114" fmla="*/ 403 w 652"/>
                <a:gd name="T115" fmla="*/ 165 h 652"/>
                <a:gd name="T116" fmla="*/ 532 w 652"/>
                <a:gd name="T117" fmla="*/ 236 h 652"/>
                <a:gd name="T118" fmla="*/ 575 w 652"/>
                <a:gd name="T119" fmla="*/ 211 h 652"/>
                <a:gd name="T120" fmla="*/ 509 w 652"/>
                <a:gd name="T121" fmla="*/ 157 h 652"/>
                <a:gd name="T122" fmla="*/ 398 w 652"/>
                <a:gd name="T123" fmla="*/ 11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2" h="652">
                  <a:moveTo>
                    <a:pt x="652" y="326"/>
                  </a:moveTo>
                  <a:cubicBezTo>
                    <a:pt x="652" y="505"/>
                    <a:pt x="506" y="652"/>
                    <a:pt x="326" y="652"/>
                  </a:cubicBezTo>
                  <a:cubicBezTo>
                    <a:pt x="147" y="652"/>
                    <a:pt x="0" y="507"/>
                    <a:pt x="0" y="326"/>
                  </a:cubicBezTo>
                  <a:cubicBezTo>
                    <a:pt x="0" y="146"/>
                    <a:pt x="146" y="0"/>
                    <a:pt x="326" y="0"/>
                  </a:cubicBezTo>
                  <a:cubicBezTo>
                    <a:pt x="506" y="0"/>
                    <a:pt x="652" y="147"/>
                    <a:pt x="652" y="326"/>
                  </a:cubicBezTo>
                  <a:close/>
                  <a:moveTo>
                    <a:pt x="300" y="368"/>
                  </a:moveTo>
                  <a:cubicBezTo>
                    <a:pt x="300" y="370"/>
                    <a:pt x="300" y="371"/>
                    <a:pt x="300" y="373"/>
                  </a:cubicBezTo>
                  <a:cubicBezTo>
                    <a:pt x="300" y="385"/>
                    <a:pt x="300" y="396"/>
                    <a:pt x="300" y="408"/>
                  </a:cubicBezTo>
                  <a:cubicBezTo>
                    <a:pt x="300" y="409"/>
                    <a:pt x="300" y="410"/>
                    <a:pt x="300" y="411"/>
                  </a:cubicBezTo>
                  <a:cubicBezTo>
                    <a:pt x="300" y="417"/>
                    <a:pt x="297" y="422"/>
                    <a:pt x="292" y="425"/>
                  </a:cubicBezTo>
                  <a:cubicBezTo>
                    <a:pt x="290" y="426"/>
                    <a:pt x="288" y="428"/>
                    <a:pt x="285" y="429"/>
                  </a:cubicBezTo>
                  <a:cubicBezTo>
                    <a:pt x="267" y="441"/>
                    <a:pt x="252" y="457"/>
                    <a:pt x="239" y="475"/>
                  </a:cubicBezTo>
                  <a:cubicBezTo>
                    <a:pt x="225" y="496"/>
                    <a:pt x="216" y="520"/>
                    <a:pt x="210" y="544"/>
                  </a:cubicBezTo>
                  <a:cubicBezTo>
                    <a:pt x="209" y="549"/>
                    <a:pt x="208" y="553"/>
                    <a:pt x="208" y="558"/>
                  </a:cubicBezTo>
                  <a:cubicBezTo>
                    <a:pt x="207" y="571"/>
                    <a:pt x="215" y="581"/>
                    <a:pt x="228" y="583"/>
                  </a:cubicBezTo>
                  <a:cubicBezTo>
                    <a:pt x="239" y="585"/>
                    <a:pt x="252" y="581"/>
                    <a:pt x="256" y="566"/>
                  </a:cubicBezTo>
                  <a:cubicBezTo>
                    <a:pt x="256" y="565"/>
                    <a:pt x="257" y="563"/>
                    <a:pt x="257" y="562"/>
                  </a:cubicBezTo>
                  <a:cubicBezTo>
                    <a:pt x="260" y="555"/>
                    <a:pt x="262" y="547"/>
                    <a:pt x="264" y="540"/>
                  </a:cubicBezTo>
                  <a:cubicBezTo>
                    <a:pt x="270" y="523"/>
                    <a:pt x="278" y="508"/>
                    <a:pt x="289" y="493"/>
                  </a:cubicBezTo>
                  <a:cubicBezTo>
                    <a:pt x="295" y="485"/>
                    <a:pt x="303" y="478"/>
                    <a:pt x="312" y="473"/>
                  </a:cubicBezTo>
                  <a:cubicBezTo>
                    <a:pt x="321" y="468"/>
                    <a:pt x="330" y="468"/>
                    <a:pt x="339" y="473"/>
                  </a:cubicBezTo>
                  <a:cubicBezTo>
                    <a:pt x="341" y="474"/>
                    <a:pt x="344" y="475"/>
                    <a:pt x="346" y="477"/>
                  </a:cubicBezTo>
                  <a:cubicBezTo>
                    <a:pt x="355" y="483"/>
                    <a:pt x="362" y="491"/>
                    <a:pt x="368" y="500"/>
                  </a:cubicBezTo>
                  <a:cubicBezTo>
                    <a:pt x="378" y="516"/>
                    <a:pt x="385" y="533"/>
                    <a:pt x="390" y="550"/>
                  </a:cubicBezTo>
                  <a:cubicBezTo>
                    <a:pt x="392" y="556"/>
                    <a:pt x="394" y="563"/>
                    <a:pt x="396" y="569"/>
                  </a:cubicBezTo>
                  <a:cubicBezTo>
                    <a:pt x="399" y="576"/>
                    <a:pt x="403" y="580"/>
                    <a:pt x="410" y="582"/>
                  </a:cubicBezTo>
                  <a:cubicBezTo>
                    <a:pt x="425" y="588"/>
                    <a:pt x="446" y="577"/>
                    <a:pt x="443" y="555"/>
                  </a:cubicBezTo>
                  <a:cubicBezTo>
                    <a:pt x="442" y="548"/>
                    <a:pt x="440" y="542"/>
                    <a:pt x="439" y="536"/>
                  </a:cubicBezTo>
                  <a:cubicBezTo>
                    <a:pt x="433" y="515"/>
                    <a:pt x="426" y="496"/>
                    <a:pt x="414" y="478"/>
                  </a:cubicBezTo>
                  <a:cubicBezTo>
                    <a:pt x="400" y="456"/>
                    <a:pt x="382" y="439"/>
                    <a:pt x="360" y="425"/>
                  </a:cubicBezTo>
                  <a:cubicBezTo>
                    <a:pt x="354" y="422"/>
                    <a:pt x="351" y="417"/>
                    <a:pt x="351" y="410"/>
                  </a:cubicBezTo>
                  <a:cubicBezTo>
                    <a:pt x="351" y="397"/>
                    <a:pt x="351" y="385"/>
                    <a:pt x="351" y="372"/>
                  </a:cubicBezTo>
                  <a:cubicBezTo>
                    <a:pt x="351" y="371"/>
                    <a:pt x="351" y="370"/>
                    <a:pt x="352" y="368"/>
                  </a:cubicBezTo>
                  <a:cubicBezTo>
                    <a:pt x="354" y="368"/>
                    <a:pt x="355" y="369"/>
                    <a:pt x="357" y="369"/>
                  </a:cubicBezTo>
                  <a:cubicBezTo>
                    <a:pt x="376" y="376"/>
                    <a:pt x="392" y="386"/>
                    <a:pt x="406" y="400"/>
                  </a:cubicBezTo>
                  <a:cubicBezTo>
                    <a:pt x="425" y="417"/>
                    <a:pt x="439" y="437"/>
                    <a:pt x="453" y="459"/>
                  </a:cubicBezTo>
                  <a:cubicBezTo>
                    <a:pt x="462" y="475"/>
                    <a:pt x="471" y="492"/>
                    <a:pt x="479" y="509"/>
                  </a:cubicBezTo>
                  <a:cubicBezTo>
                    <a:pt x="481" y="514"/>
                    <a:pt x="484" y="518"/>
                    <a:pt x="489" y="522"/>
                  </a:cubicBezTo>
                  <a:cubicBezTo>
                    <a:pt x="494" y="526"/>
                    <a:pt x="501" y="529"/>
                    <a:pt x="508" y="527"/>
                  </a:cubicBezTo>
                  <a:cubicBezTo>
                    <a:pt x="518" y="524"/>
                    <a:pt x="524" y="518"/>
                    <a:pt x="526" y="508"/>
                  </a:cubicBezTo>
                  <a:cubicBezTo>
                    <a:pt x="528" y="500"/>
                    <a:pt x="527" y="493"/>
                    <a:pt x="524" y="486"/>
                  </a:cubicBezTo>
                  <a:cubicBezTo>
                    <a:pt x="520" y="477"/>
                    <a:pt x="516" y="469"/>
                    <a:pt x="512" y="460"/>
                  </a:cubicBezTo>
                  <a:cubicBezTo>
                    <a:pt x="498" y="429"/>
                    <a:pt x="480" y="400"/>
                    <a:pt x="456" y="375"/>
                  </a:cubicBezTo>
                  <a:cubicBezTo>
                    <a:pt x="432" y="351"/>
                    <a:pt x="405" y="333"/>
                    <a:pt x="373" y="322"/>
                  </a:cubicBezTo>
                  <a:cubicBezTo>
                    <a:pt x="366" y="320"/>
                    <a:pt x="359" y="318"/>
                    <a:pt x="351" y="316"/>
                  </a:cubicBezTo>
                  <a:cubicBezTo>
                    <a:pt x="351" y="312"/>
                    <a:pt x="351" y="308"/>
                    <a:pt x="351" y="304"/>
                  </a:cubicBezTo>
                  <a:cubicBezTo>
                    <a:pt x="350" y="298"/>
                    <a:pt x="349" y="291"/>
                    <a:pt x="345" y="286"/>
                  </a:cubicBezTo>
                  <a:cubicBezTo>
                    <a:pt x="335" y="271"/>
                    <a:pt x="316" y="271"/>
                    <a:pt x="306" y="286"/>
                  </a:cubicBezTo>
                  <a:cubicBezTo>
                    <a:pt x="302" y="292"/>
                    <a:pt x="301" y="299"/>
                    <a:pt x="301" y="305"/>
                  </a:cubicBezTo>
                  <a:cubicBezTo>
                    <a:pt x="300" y="309"/>
                    <a:pt x="300" y="312"/>
                    <a:pt x="300" y="316"/>
                  </a:cubicBezTo>
                  <a:cubicBezTo>
                    <a:pt x="299" y="317"/>
                    <a:pt x="298" y="317"/>
                    <a:pt x="296" y="317"/>
                  </a:cubicBezTo>
                  <a:cubicBezTo>
                    <a:pt x="264" y="325"/>
                    <a:pt x="235" y="339"/>
                    <a:pt x="210" y="361"/>
                  </a:cubicBezTo>
                  <a:cubicBezTo>
                    <a:pt x="191" y="378"/>
                    <a:pt x="175" y="398"/>
                    <a:pt x="161" y="420"/>
                  </a:cubicBezTo>
                  <a:cubicBezTo>
                    <a:pt x="148" y="440"/>
                    <a:pt x="138" y="462"/>
                    <a:pt x="128" y="483"/>
                  </a:cubicBezTo>
                  <a:cubicBezTo>
                    <a:pt x="126" y="490"/>
                    <a:pt x="124" y="497"/>
                    <a:pt x="125" y="504"/>
                  </a:cubicBezTo>
                  <a:cubicBezTo>
                    <a:pt x="126" y="515"/>
                    <a:pt x="130" y="522"/>
                    <a:pt x="140" y="526"/>
                  </a:cubicBezTo>
                  <a:cubicBezTo>
                    <a:pt x="150" y="530"/>
                    <a:pt x="159" y="526"/>
                    <a:pt x="165" y="519"/>
                  </a:cubicBezTo>
                  <a:cubicBezTo>
                    <a:pt x="168" y="516"/>
                    <a:pt x="170" y="512"/>
                    <a:pt x="172" y="509"/>
                  </a:cubicBezTo>
                  <a:cubicBezTo>
                    <a:pt x="181" y="493"/>
                    <a:pt x="189" y="476"/>
                    <a:pt x="198" y="461"/>
                  </a:cubicBezTo>
                  <a:cubicBezTo>
                    <a:pt x="211" y="438"/>
                    <a:pt x="227" y="417"/>
                    <a:pt x="246" y="399"/>
                  </a:cubicBezTo>
                  <a:cubicBezTo>
                    <a:pt x="260" y="386"/>
                    <a:pt x="276" y="376"/>
                    <a:pt x="294" y="370"/>
                  </a:cubicBezTo>
                  <a:cubicBezTo>
                    <a:pt x="296" y="369"/>
                    <a:pt x="298" y="368"/>
                    <a:pt x="300" y="368"/>
                  </a:cubicBezTo>
                  <a:close/>
                  <a:moveTo>
                    <a:pt x="253" y="112"/>
                  </a:moveTo>
                  <a:cubicBezTo>
                    <a:pt x="252" y="113"/>
                    <a:pt x="250" y="113"/>
                    <a:pt x="249" y="114"/>
                  </a:cubicBezTo>
                  <a:cubicBezTo>
                    <a:pt x="240" y="117"/>
                    <a:pt x="231" y="119"/>
                    <a:pt x="222" y="122"/>
                  </a:cubicBezTo>
                  <a:cubicBezTo>
                    <a:pt x="187" y="134"/>
                    <a:pt x="154" y="149"/>
                    <a:pt x="123" y="169"/>
                  </a:cubicBezTo>
                  <a:cubicBezTo>
                    <a:pt x="110" y="178"/>
                    <a:pt x="97" y="188"/>
                    <a:pt x="85" y="200"/>
                  </a:cubicBezTo>
                  <a:cubicBezTo>
                    <a:pt x="81" y="204"/>
                    <a:pt x="77" y="208"/>
                    <a:pt x="75" y="214"/>
                  </a:cubicBezTo>
                  <a:cubicBezTo>
                    <a:pt x="71" y="225"/>
                    <a:pt x="76" y="237"/>
                    <a:pt x="87" y="241"/>
                  </a:cubicBezTo>
                  <a:cubicBezTo>
                    <a:pt x="94" y="244"/>
                    <a:pt x="101" y="244"/>
                    <a:pt x="108" y="242"/>
                  </a:cubicBezTo>
                  <a:cubicBezTo>
                    <a:pt x="114" y="240"/>
                    <a:pt x="118" y="237"/>
                    <a:pt x="123" y="234"/>
                  </a:cubicBezTo>
                  <a:cubicBezTo>
                    <a:pt x="134" y="226"/>
                    <a:pt x="146" y="217"/>
                    <a:pt x="158" y="210"/>
                  </a:cubicBezTo>
                  <a:cubicBezTo>
                    <a:pt x="186" y="191"/>
                    <a:pt x="216" y="176"/>
                    <a:pt x="249" y="165"/>
                  </a:cubicBezTo>
                  <a:cubicBezTo>
                    <a:pt x="250" y="165"/>
                    <a:pt x="252" y="164"/>
                    <a:pt x="253" y="164"/>
                  </a:cubicBezTo>
                  <a:cubicBezTo>
                    <a:pt x="253" y="183"/>
                    <a:pt x="253" y="202"/>
                    <a:pt x="253" y="220"/>
                  </a:cubicBezTo>
                  <a:cubicBezTo>
                    <a:pt x="252" y="221"/>
                    <a:pt x="251" y="221"/>
                    <a:pt x="250" y="222"/>
                  </a:cubicBezTo>
                  <a:cubicBezTo>
                    <a:pt x="185" y="247"/>
                    <a:pt x="131" y="288"/>
                    <a:pt x="90" y="345"/>
                  </a:cubicBezTo>
                  <a:cubicBezTo>
                    <a:pt x="81" y="357"/>
                    <a:pt x="73" y="370"/>
                    <a:pt x="65" y="383"/>
                  </a:cubicBezTo>
                  <a:cubicBezTo>
                    <a:pt x="62" y="387"/>
                    <a:pt x="60" y="391"/>
                    <a:pt x="60" y="395"/>
                  </a:cubicBezTo>
                  <a:cubicBezTo>
                    <a:pt x="60" y="408"/>
                    <a:pt x="68" y="419"/>
                    <a:pt x="80" y="422"/>
                  </a:cubicBezTo>
                  <a:cubicBezTo>
                    <a:pt x="90" y="425"/>
                    <a:pt x="98" y="422"/>
                    <a:pt x="104" y="413"/>
                  </a:cubicBezTo>
                  <a:cubicBezTo>
                    <a:pt x="107" y="409"/>
                    <a:pt x="110" y="404"/>
                    <a:pt x="113" y="400"/>
                  </a:cubicBezTo>
                  <a:cubicBezTo>
                    <a:pt x="127" y="380"/>
                    <a:pt x="143" y="361"/>
                    <a:pt x="160" y="343"/>
                  </a:cubicBezTo>
                  <a:cubicBezTo>
                    <a:pt x="177" y="325"/>
                    <a:pt x="195" y="309"/>
                    <a:pt x="215" y="296"/>
                  </a:cubicBezTo>
                  <a:cubicBezTo>
                    <a:pt x="237" y="282"/>
                    <a:pt x="261" y="271"/>
                    <a:pt x="286" y="264"/>
                  </a:cubicBezTo>
                  <a:cubicBezTo>
                    <a:pt x="300" y="260"/>
                    <a:pt x="304" y="253"/>
                    <a:pt x="304" y="240"/>
                  </a:cubicBezTo>
                  <a:cubicBezTo>
                    <a:pt x="304" y="189"/>
                    <a:pt x="304" y="138"/>
                    <a:pt x="304" y="88"/>
                  </a:cubicBezTo>
                  <a:cubicBezTo>
                    <a:pt x="304" y="84"/>
                    <a:pt x="304" y="81"/>
                    <a:pt x="303" y="78"/>
                  </a:cubicBezTo>
                  <a:cubicBezTo>
                    <a:pt x="303" y="74"/>
                    <a:pt x="302" y="69"/>
                    <a:pt x="299" y="65"/>
                  </a:cubicBezTo>
                  <a:cubicBezTo>
                    <a:pt x="293" y="55"/>
                    <a:pt x="280" y="51"/>
                    <a:pt x="269" y="56"/>
                  </a:cubicBezTo>
                  <a:cubicBezTo>
                    <a:pt x="261" y="61"/>
                    <a:pt x="256" y="68"/>
                    <a:pt x="254" y="77"/>
                  </a:cubicBezTo>
                  <a:cubicBezTo>
                    <a:pt x="254" y="81"/>
                    <a:pt x="254" y="85"/>
                    <a:pt x="253" y="90"/>
                  </a:cubicBezTo>
                  <a:cubicBezTo>
                    <a:pt x="253" y="97"/>
                    <a:pt x="253" y="105"/>
                    <a:pt x="253" y="112"/>
                  </a:cubicBezTo>
                  <a:close/>
                  <a:moveTo>
                    <a:pt x="398" y="112"/>
                  </a:moveTo>
                  <a:cubicBezTo>
                    <a:pt x="398" y="110"/>
                    <a:pt x="398" y="108"/>
                    <a:pt x="398" y="106"/>
                  </a:cubicBezTo>
                  <a:cubicBezTo>
                    <a:pt x="398" y="98"/>
                    <a:pt x="398" y="90"/>
                    <a:pt x="398" y="82"/>
                  </a:cubicBezTo>
                  <a:cubicBezTo>
                    <a:pt x="397" y="76"/>
                    <a:pt x="396" y="70"/>
                    <a:pt x="392" y="65"/>
                  </a:cubicBezTo>
                  <a:cubicBezTo>
                    <a:pt x="386" y="57"/>
                    <a:pt x="378" y="53"/>
                    <a:pt x="368" y="54"/>
                  </a:cubicBezTo>
                  <a:cubicBezTo>
                    <a:pt x="358" y="56"/>
                    <a:pt x="352" y="62"/>
                    <a:pt x="349" y="71"/>
                  </a:cubicBezTo>
                  <a:cubicBezTo>
                    <a:pt x="348" y="75"/>
                    <a:pt x="347" y="80"/>
                    <a:pt x="347" y="85"/>
                  </a:cubicBezTo>
                  <a:cubicBezTo>
                    <a:pt x="347" y="137"/>
                    <a:pt x="347" y="189"/>
                    <a:pt x="347" y="242"/>
                  </a:cubicBezTo>
                  <a:cubicBezTo>
                    <a:pt x="347" y="242"/>
                    <a:pt x="347" y="243"/>
                    <a:pt x="347" y="243"/>
                  </a:cubicBezTo>
                  <a:cubicBezTo>
                    <a:pt x="347" y="251"/>
                    <a:pt x="351" y="257"/>
                    <a:pt x="358" y="260"/>
                  </a:cubicBezTo>
                  <a:cubicBezTo>
                    <a:pt x="361" y="262"/>
                    <a:pt x="365" y="263"/>
                    <a:pt x="369" y="264"/>
                  </a:cubicBezTo>
                  <a:cubicBezTo>
                    <a:pt x="387" y="270"/>
                    <a:pt x="405" y="277"/>
                    <a:pt x="421" y="286"/>
                  </a:cubicBezTo>
                  <a:cubicBezTo>
                    <a:pt x="449" y="301"/>
                    <a:pt x="473" y="321"/>
                    <a:pt x="493" y="344"/>
                  </a:cubicBezTo>
                  <a:cubicBezTo>
                    <a:pt x="513" y="365"/>
                    <a:pt x="530" y="388"/>
                    <a:pt x="546" y="412"/>
                  </a:cubicBezTo>
                  <a:cubicBezTo>
                    <a:pt x="547" y="413"/>
                    <a:pt x="548" y="415"/>
                    <a:pt x="549" y="416"/>
                  </a:cubicBezTo>
                  <a:cubicBezTo>
                    <a:pt x="553" y="421"/>
                    <a:pt x="558" y="423"/>
                    <a:pt x="564" y="423"/>
                  </a:cubicBezTo>
                  <a:cubicBezTo>
                    <a:pt x="584" y="423"/>
                    <a:pt x="598" y="402"/>
                    <a:pt x="587" y="384"/>
                  </a:cubicBezTo>
                  <a:cubicBezTo>
                    <a:pt x="581" y="374"/>
                    <a:pt x="576" y="365"/>
                    <a:pt x="569" y="355"/>
                  </a:cubicBezTo>
                  <a:cubicBezTo>
                    <a:pt x="528" y="296"/>
                    <a:pt x="474" y="251"/>
                    <a:pt x="407" y="224"/>
                  </a:cubicBezTo>
                  <a:cubicBezTo>
                    <a:pt x="404" y="223"/>
                    <a:pt x="401" y="222"/>
                    <a:pt x="398" y="220"/>
                  </a:cubicBezTo>
                  <a:cubicBezTo>
                    <a:pt x="398" y="201"/>
                    <a:pt x="398" y="183"/>
                    <a:pt x="398" y="164"/>
                  </a:cubicBezTo>
                  <a:cubicBezTo>
                    <a:pt x="399" y="164"/>
                    <a:pt x="399" y="164"/>
                    <a:pt x="399" y="164"/>
                  </a:cubicBezTo>
                  <a:cubicBezTo>
                    <a:pt x="401" y="165"/>
                    <a:pt x="402" y="165"/>
                    <a:pt x="403" y="165"/>
                  </a:cubicBezTo>
                  <a:cubicBezTo>
                    <a:pt x="439" y="177"/>
                    <a:pt x="473" y="195"/>
                    <a:pt x="504" y="217"/>
                  </a:cubicBezTo>
                  <a:cubicBezTo>
                    <a:pt x="513" y="223"/>
                    <a:pt x="522" y="230"/>
                    <a:pt x="532" y="236"/>
                  </a:cubicBezTo>
                  <a:cubicBezTo>
                    <a:pt x="539" y="242"/>
                    <a:pt x="547" y="244"/>
                    <a:pt x="556" y="243"/>
                  </a:cubicBezTo>
                  <a:cubicBezTo>
                    <a:pt x="573" y="242"/>
                    <a:pt x="582" y="226"/>
                    <a:pt x="575" y="211"/>
                  </a:cubicBezTo>
                  <a:cubicBezTo>
                    <a:pt x="572" y="206"/>
                    <a:pt x="569" y="202"/>
                    <a:pt x="566" y="199"/>
                  </a:cubicBezTo>
                  <a:cubicBezTo>
                    <a:pt x="549" y="182"/>
                    <a:pt x="529" y="169"/>
                    <a:pt x="509" y="157"/>
                  </a:cubicBezTo>
                  <a:cubicBezTo>
                    <a:pt x="480" y="141"/>
                    <a:pt x="450" y="129"/>
                    <a:pt x="418" y="119"/>
                  </a:cubicBezTo>
                  <a:cubicBezTo>
                    <a:pt x="412" y="116"/>
                    <a:pt x="405" y="114"/>
                    <a:pt x="398" y="112"/>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Arial" panose="020B0604020202020204"/>
                <a:ea typeface="Microsoft YaHei" panose="020B0503020204020204" charset="-122"/>
                <a:cs typeface="+mn-cs"/>
              </a:endParaRPr>
            </a:p>
          </p:txBody>
        </p:sp>
      </p:grpSp>
      <p:sp>
        <p:nvSpPr>
          <p:cNvPr id="176" name="标题 1"/>
          <p:cNvSpPr>
            <a:spLocks noGrp="1"/>
          </p:cNvSpPr>
          <p:nvPr userDrawn="1">
            <p:ph type="title" hasCustomPrompt="1"/>
          </p:nvPr>
        </p:nvSpPr>
        <p:spPr>
          <a:xfrm>
            <a:off x="442913" y="243569"/>
            <a:ext cx="3406073" cy="617518"/>
          </a:xfrm>
        </p:spPr>
        <p:txBody>
          <a:bodyPr>
            <a:normAutofit/>
          </a:bodyPr>
          <a:lstStyle>
            <a:lvl1pPr algn="l" defTabSz="914400" rtl="0" eaLnBrk="1" latinLnBrk="0" hangingPunct="1">
              <a:lnSpc>
                <a:spcPct val="90000"/>
              </a:lnSpc>
              <a:spcBef>
                <a:spcPct val="0"/>
              </a:spcBef>
              <a:buNone/>
              <a:defRPr lang="zh-CN" altLang="en-US" sz="2400" b="1" kern="1200" baseline="0" dirty="0">
                <a:solidFill>
                  <a:schemeClr val="accent1"/>
                </a:solidFill>
                <a:latin typeface="Arial" panose="020B0604020202020204" pitchFamily="34" charset="0"/>
                <a:ea typeface="Microsoft YaHei" panose="020B0503020204020204" charset="-122"/>
                <a:cs typeface="+mn-ea"/>
              </a:defRPr>
            </a:lvl1pPr>
          </a:lstStyle>
          <a:p>
            <a:r>
              <a:rPr lang="en-US" altLang="zh-CN" dirty="0"/>
              <a:t>X.X  </a:t>
            </a:r>
            <a:r>
              <a:rPr lang="zh-CN" altLang="en-US" dirty="0"/>
              <a:t>单击此处输入标题</a:t>
            </a:r>
          </a:p>
        </p:txBody>
      </p:sp>
      <p:cxnSp>
        <p:nvCxnSpPr>
          <p:cNvPr id="178" name="直接连接符 177"/>
          <p:cNvCxnSpPr/>
          <p:nvPr userDrawn="1"/>
        </p:nvCxnSpPr>
        <p:spPr>
          <a:xfrm>
            <a:off x="407893" y="867990"/>
            <a:ext cx="243302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a:cxnSpLocks/>
          </p:cNvCxnSpPr>
          <p:nvPr userDrawn="1"/>
        </p:nvCxnSpPr>
        <p:spPr>
          <a:xfrm flipV="1">
            <a:off x="24870" y="876710"/>
            <a:ext cx="12132000" cy="690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3" name="文本框 62"/>
          <p:cNvSpPr txBox="1"/>
          <p:nvPr userDrawn="1"/>
        </p:nvSpPr>
        <p:spPr>
          <a:xfrm>
            <a:off x="442913" y="6394353"/>
            <a:ext cx="1545907" cy="276999"/>
          </a:xfrm>
          <a:prstGeom prst="rect">
            <a:avLst/>
          </a:prstGeom>
          <a:noFill/>
        </p:spPr>
        <p:txBody>
          <a:bodyPr wrap="square" rtlCol="0">
            <a:spAutoFit/>
          </a:bodyPr>
          <a:lstStyle/>
          <a:p>
            <a:r>
              <a:rPr lang="zh-CN" altLang="en-US" sz="1200" dirty="0">
                <a:solidFill>
                  <a:schemeClr val="tx1">
                    <a:lumMod val="50000"/>
                    <a:lumOff val="50000"/>
                  </a:schemeClr>
                </a:solidFill>
                <a:cs typeface="+mn-ea"/>
                <a:sym typeface="+mn-lt"/>
              </a:rPr>
              <a:t>思想自由 兼容并包</a:t>
            </a:r>
          </a:p>
        </p:txBody>
      </p:sp>
      <p:sp>
        <p:nvSpPr>
          <p:cNvPr id="6" name="灯片编号占位符 8">
            <a:extLst>
              <a:ext uri="{FF2B5EF4-FFF2-40B4-BE49-F238E27FC236}">
                <a16:creationId xmlns:a16="http://schemas.microsoft.com/office/drawing/2014/main" id="{4BC0A031-4FB8-87CB-A686-E65BCC48B438}"/>
              </a:ext>
            </a:extLst>
          </p:cNvPr>
          <p:cNvSpPr>
            <a:spLocks noGrp="1"/>
          </p:cNvSpPr>
          <p:nvPr userDrawn="1">
            <p:ph type="sldNum" sz="quarter" idx="4"/>
          </p:nvPr>
        </p:nvSpPr>
        <p:spPr>
          <a:xfrm>
            <a:off x="9005791" y="6394353"/>
            <a:ext cx="2743200" cy="292196"/>
          </a:xfrm>
          <a:prstGeom prst="rect">
            <a:avLst/>
          </a:prstGeom>
        </p:spPr>
        <p:txBody>
          <a:bodyPr vert="horz" lIns="91440" tIns="45720" rIns="91440" bIns="45720" rtlCol="0" anchor="ctr"/>
          <a:lstStyle>
            <a:lvl1pPr algn="r">
              <a:defRPr sz="1400" b="1">
                <a:solidFill>
                  <a:schemeClr val="tx1"/>
                </a:solidFill>
              </a:defRPr>
            </a:lvl1pPr>
          </a:lstStyle>
          <a:p>
            <a:fld id="{A548B57D-AE10-4CF7-A9DF-59FEFA91B28E}" type="slidenum">
              <a:rPr lang="zh-CN" altLang="en-US" smtClean="0"/>
              <a:pPr/>
              <a:t>‹#›</a:t>
            </a:fld>
            <a:r>
              <a:rPr lang="zh-CN" altLang="en-US" dirty="0"/>
              <a:t> </a:t>
            </a:r>
          </a:p>
        </p:txBody>
      </p:sp>
      <p:sp>
        <p:nvSpPr>
          <p:cNvPr id="9" name="文本占位符 8">
            <a:extLst>
              <a:ext uri="{FF2B5EF4-FFF2-40B4-BE49-F238E27FC236}">
                <a16:creationId xmlns:a16="http://schemas.microsoft.com/office/drawing/2014/main" id="{9E10214C-3CB1-2C6B-FF3A-1A0C6E8ED9A0}"/>
              </a:ext>
            </a:extLst>
          </p:cNvPr>
          <p:cNvSpPr>
            <a:spLocks noGrp="1"/>
          </p:cNvSpPr>
          <p:nvPr>
            <p:ph type="body" sz="quarter" idx="10"/>
          </p:nvPr>
        </p:nvSpPr>
        <p:spPr>
          <a:xfrm>
            <a:off x="3818529" y="238527"/>
            <a:ext cx="4554942" cy="623888"/>
          </a:xfrm>
        </p:spPr>
        <p:txBody>
          <a:bodyPr anchor="ctr" anchorCtr="0"/>
          <a:lstStyle>
            <a:lvl1pPr algn="ctr">
              <a:buNone/>
              <a:defRPr b="1"/>
            </a:lvl1pPr>
          </a:lstStyle>
          <a:p>
            <a:pPr lvl="0"/>
            <a:r>
              <a:rPr lang="zh-CN" altLang="en-US" dirty="0"/>
              <a:t>单击此处编辑母版文本样式</a:t>
            </a:r>
          </a:p>
        </p:txBody>
      </p:sp>
    </p:spTree>
    <p:extLst>
      <p:ext uri="{BB962C8B-B14F-4D97-AF65-F5344CB8AC3E}">
        <p14:creationId xmlns:p14="http://schemas.microsoft.com/office/powerpoint/2010/main" val="71677655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 bg1="lt1" tx1="dk1" bg2="lt2" tx2="dk2" accent1="accent1" accent2="accent2" accent3="accent3" accent4="accent4" accent5="accent5" accent6="accent6" hlink="hlink" folHlink="folHlink"/>
  <p:sldLayoutIdLst>
    <p:sldLayoutId id="2147483649" r:id="rId1"/>
    <p:sldLayoutId id="2147483675" r:id="rId2"/>
    <p:sldLayoutId id="2147483650" r:id="rId3"/>
    <p:sldLayoutId id="2147483651" r:id="rId4"/>
    <p:sldLayoutId id="2147483652" r:id="rId5"/>
    <p:sldLayoutId id="2147483653" r:id="rId6"/>
    <p:sldLayoutId id="2147483654" r:id="rId7"/>
    <p:sldLayoutId id="2147483673" r:id="rId8"/>
    <p:sldLayoutId id="2147483671" r:id="rId9"/>
    <p:sldLayoutId id="2147483674" r:id="rId10"/>
    <p:sldLayoutId id="2147483655" r:id="rId11"/>
    <p:sldLayoutId id="2147483656" r:id="rId12"/>
    <p:sldLayoutId id="2147483657" r:id="rId13"/>
    <p:sldLayoutId id="2147483658" r:id="rId14"/>
    <p:sldLayoutId id="2147483659"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mn-ea"/>
          <a:ea typeface="+mn-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e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ea"/>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ea"/>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1394351" y="4264177"/>
            <a:ext cx="9403299" cy="1003281"/>
          </a:xfrm>
        </p:spPr>
        <p:txBody>
          <a:bodyPr anchor="ctr" anchorCtr="0">
            <a:normAutofit/>
          </a:bodyPr>
          <a:lstStyle/>
          <a:p>
            <a:r>
              <a:rPr lang="zh-CN" altLang="en-US" sz="3200" dirty="0"/>
              <a:t>核钟进展与钍缪探测研究</a:t>
            </a:r>
            <a:endParaRPr sz="3200" dirty="0"/>
          </a:p>
        </p:txBody>
      </p:sp>
      <p:sp>
        <p:nvSpPr>
          <p:cNvPr id="4" name="文本占位符 2">
            <a:extLst>
              <a:ext uri="{FF2B5EF4-FFF2-40B4-BE49-F238E27FC236}">
                <a16:creationId xmlns:a16="http://schemas.microsoft.com/office/drawing/2014/main" id="{C6241129-85C6-72EB-F40B-869ABF85DAC2}"/>
              </a:ext>
            </a:extLst>
          </p:cNvPr>
          <p:cNvSpPr>
            <a:spLocks noGrp="1"/>
          </p:cNvSpPr>
          <p:nvPr>
            <p:ph type="body" sz="quarter" idx="11"/>
          </p:nvPr>
        </p:nvSpPr>
        <p:spPr>
          <a:xfrm>
            <a:off x="1809773" y="5487940"/>
            <a:ext cx="8572454" cy="581057"/>
          </a:xfrm>
        </p:spPr>
        <p:txBody>
          <a:bodyPr/>
          <a:lstStyle/>
          <a:p>
            <a:pPr algn="ctr">
              <a:lnSpc>
                <a:spcPct val="150000"/>
              </a:lnSpc>
            </a:pPr>
            <a:r>
              <a:rPr lang="zh-CN" altLang="en-US" sz="2400" b="1" dirty="0"/>
              <a:t>王美植，吴笛，蓝浩洋，陈忠义，颜学庆</a:t>
            </a:r>
            <a:r>
              <a:rPr lang="en-US" altLang="zh-CN" sz="2400" b="1" dirty="0"/>
              <a:t>*</a:t>
            </a:r>
            <a:endParaRPr lang="zh-CN" altLang="en-US" sz="2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BAEC683-3419-564E-C5E5-1022F2AAB502}"/>
              </a:ext>
            </a:extLst>
          </p:cNvPr>
          <p:cNvSpPr>
            <a:spLocks noGrp="1"/>
          </p:cNvSpPr>
          <p:nvPr>
            <p:ph type="sldNum" sz="quarter" idx="4"/>
          </p:nvPr>
        </p:nvSpPr>
        <p:spPr/>
        <p:txBody>
          <a:bodyPr/>
          <a:lstStyle/>
          <a:p>
            <a:fld id="{A548B57D-AE10-4CF7-A9DF-59FEFA91B28E}" type="slidenum">
              <a:rPr lang="zh-CN" altLang="en-US" smtClean="0"/>
              <a:pPr/>
              <a:t>10</a:t>
            </a:fld>
            <a:r>
              <a:rPr lang="zh-CN" altLang="en-US"/>
              <a:t> </a:t>
            </a:r>
            <a:endParaRPr lang="zh-CN" altLang="en-US" dirty="0"/>
          </a:p>
        </p:txBody>
      </p:sp>
      <p:sp>
        <p:nvSpPr>
          <p:cNvPr id="3" name="文本占位符 2">
            <a:extLst>
              <a:ext uri="{FF2B5EF4-FFF2-40B4-BE49-F238E27FC236}">
                <a16:creationId xmlns:a16="http://schemas.microsoft.com/office/drawing/2014/main" id="{72D31282-BA83-9451-4F48-21E0DA49E913}"/>
              </a:ext>
            </a:extLst>
          </p:cNvPr>
          <p:cNvSpPr>
            <a:spLocks noGrp="1"/>
          </p:cNvSpPr>
          <p:nvPr>
            <p:ph type="body" sz="quarter" idx="10"/>
          </p:nvPr>
        </p:nvSpPr>
        <p:spPr/>
        <p:txBody>
          <a:bodyPr>
            <a:normAutofit fontScale="92500"/>
          </a:bodyPr>
          <a:lstStyle/>
          <a:p>
            <a:r>
              <a:rPr lang="zh-CN" altLang="en-US" dirty="0"/>
              <a:t>晶体环境下的</a:t>
            </a:r>
            <a:r>
              <a:rPr lang="en-US" altLang="zh-CN" baseline="30000" dirty="0"/>
              <a:t>229m</a:t>
            </a:r>
            <a:r>
              <a:rPr lang="en-US" altLang="zh-CN" dirty="0"/>
              <a:t>Th</a:t>
            </a:r>
            <a:r>
              <a:rPr lang="zh-CN" altLang="en-US" dirty="0"/>
              <a:t>产生模拟</a:t>
            </a:r>
          </a:p>
        </p:txBody>
      </p:sp>
      <p:sp>
        <p:nvSpPr>
          <p:cNvPr id="4" name="矩形: 圆角 3">
            <a:extLst>
              <a:ext uri="{FF2B5EF4-FFF2-40B4-BE49-F238E27FC236}">
                <a16:creationId xmlns:a16="http://schemas.microsoft.com/office/drawing/2014/main" id="{441BF2B0-43F6-69EF-538B-79A3360DE0BF}"/>
              </a:ext>
            </a:extLst>
          </p:cNvPr>
          <p:cNvSpPr/>
          <p:nvPr/>
        </p:nvSpPr>
        <p:spPr>
          <a:xfrm>
            <a:off x="2516395" y="4949681"/>
            <a:ext cx="7159210" cy="108144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anose="05000000000000000000" pitchFamily="2" charset="2"/>
              <a:buChar char="Ø"/>
            </a:pPr>
            <a:r>
              <a:rPr lang="en-US" altLang="zh-CN"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148 nm</a:t>
            </a:r>
            <a:r>
              <a:rPr lang="zh-CN" altLang="en-US"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紫外光子计数约</a:t>
            </a:r>
            <a:r>
              <a:rPr lang="en-US" altLang="zh-CN"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10</a:t>
            </a:r>
            <a:r>
              <a:rPr lang="en-US" altLang="zh-CN" sz="2000" baseline="30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5</a:t>
            </a:r>
            <a:r>
              <a:rPr lang="zh-CN" altLang="en-US"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，且</a:t>
            </a:r>
            <a:r>
              <a:rPr lang="en-US" altLang="zh-CN"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SrF₂</a:t>
            </a:r>
            <a:r>
              <a:rPr lang="zh-CN" altLang="en-US"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晶体计数较高；</a:t>
            </a:r>
          </a:p>
          <a:p>
            <a:pPr marL="342900" indent="-342900">
              <a:lnSpc>
                <a:spcPct val="150000"/>
              </a:lnSpc>
              <a:buFont typeface="Wingdings" panose="05000000000000000000" pitchFamily="2" charset="2"/>
              <a:buChar char="Ø"/>
            </a:pPr>
            <a:r>
              <a:rPr lang="zh-CN" altLang="en-US"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电子能量大于</a:t>
            </a:r>
            <a:r>
              <a:rPr lang="en-US" altLang="zh-CN"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30 MeV</a:t>
            </a:r>
            <a:r>
              <a:rPr lang="zh-CN" altLang="en-US"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时，信号计数基本稳定在约</a:t>
            </a:r>
            <a:r>
              <a:rPr lang="en-US" altLang="zh-CN"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10</a:t>
            </a:r>
            <a:r>
              <a:rPr lang="en-US" altLang="zh-CN" sz="2000" baseline="30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5</a:t>
            </a:r>
            <a:r>
              <a:rPr lang="en-US" altLang="zh-CN"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a:t>
            </a:r>
          </a:p>
        </p:txBody>
      </p:sp>
      <p:grpSp>
        <p:nvGrpSpPr>
          <p:cNvPr id="5" name="组合 4">
            <a:extLst>
              <a:ext uri="{FF2B5EF4-FFF2-40B4-BE49-F238E27FC236}">
                <a16:creationId xmlns:a16="http://schemas.microsoft.com/office/drawing/2014/main" id="{5A1B71BB-9F94-B0D0-2798-BE0C8C2BD88C}"/>
              </a:ext>
            </a:extLst>
          </p:cNvPr>
          <p:cNvGrpSpPr/>
          <p:nvPr/>
        </p:nvGrpSpPr>
        <p:grpSpPr>
          <a:xfrm>
            <a:off x="262350" y="1275807"/>
            <a:ext cx="11667297" cy="3271026"/>
            <a:chOff x="187830" y="2772081"/>
            <a:chExt cx="11667297" cy="3271026"/>
          </a:xfrm>
        </p:grpSpPr>
        <p:grpSp>
          <p:nvGrpSpPr>
            <p:cNvPr id="6" name="组合 5">
              <a:extLst>
                <a:ext uri="{FF2B5EF4-FFF2-40B4-BE49-F238E27FC236}">
                  <a16:creationId xmlns:a16="http://schemas.microsoft.com/office/drawing/2014/main" id="{27273D94-E45F-A1D9-A14D-C964C3E108AF}"/>
                </a:ext>
              </a:extLst>
            </p:cNvPr>
            <p:cNvGrpSpPr/>
            <p:nvPr/>
          </p:nvGrpSpPr>
          <p:grpSpPr>
            <a:xfrm>
              <a:off x="187830" y="2772081"/>
              <a:ext cx="3193882" cy="3271026"/>
              <a:chOff x="228652" y="2441810"/>
              <a:chExt cx="3193882" cy="3271026"/>
            </a:xfrm>
          </p:grpSpPr>
          <p:pic>
            <p:nvPicPr>
              <p:cNvPr id="22" name="图片 21">
                <a:extLst>
                  <a:ext uri="{FF2B5EF4-FFF2-40B4-BE49-F238E27FC236}">
                    <a16:creationId xmlns:a16="http://schemas.microsoft.com/office/drawing/2014/main" id="{A74D9BFF-4ED7-7796-20BF-5F21239F71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747" t="429" r="13705" b="11465"/>
              <a:stretch>
                <a:fillRect/>
              </a:stretch>
            </p:blipFill>
            <p:spPr bwMode="auto">
              <a:xfrm>
                <a:off x="228652" y="2755197"/>
                <a:ext cx="3193882" cy="29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文本框 22">
                <a:extLst>
                  <a:ext uri="{FF2B5EF4-FFF2-40B4-BE49-F238E27FC236}">
                    <a16:creationId xmlns:a16="http://schemas.microsoft.com/office/drawing/2014/main" id="{2C8AD77D-ED1B-C04C-AD32-C1A2518B581E}"/>
                  </a:ext>
                </a:extLst>
              </p:cNvPr>
              <p:cNvSpPr txBox="1"/>
              <p:nvPr/>
            </p:nvSpPr>
            <p:spPr>
              <a:xfrm>
                <a:off x="1301043" y="2441810"/>
                <a:ext cx="1678209" cy="338554"/>
              </a:xfrm>
              <a:prstGeom prst="rect">
                <a:avLst/>
              </a:prstGeom>
              <a:noFill/>
              <a:ln>
                <a:noFill/>
              </a:ln>
            </p:spPr>
            <p:txBody>
              <a:bodyPr wrap="square">
                <a:spAutoFit/>
              </a:bodyPr>
              <a:lstStyle/>
              <a:p>
                <a:r>
                  <a:rPr lang="zh-CN" altLang="en-US" sz="1600" b="1" dirty="0">
                    <a:latin typeface="Arial" panose="020B0604020202020204" pitchFamily="34" charset="0"/>
                    <a:ea typeface="微软雅黑" panose="020B0503020204020204" pitchFamily="34" charset="-122"/>
                  </a:rPr>
                  <a:t>波长</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透过率关系</a:t>
                </a:r>
                <a:endParaRPr lang="zh-CN" altLang="en-US" sz="1600" b="1" dirty="0"/>
              </a:p>
            </p:txBody>
          </p:sp>
        </p:grpSp>
        <p:grpSp>
          <p:nvGrpSpPr>
            <p:cNvPr id="7" name="组合 6">
              <a:extLst>
                <a:ext uri="{FF2B5EF4-FFF2-40B4-BE49-F238E27FC236}">
                  <a16:creationId xmlns:a16="http://schemas.microsoft.com/office/drawing/2014/main" id="{604D898D-17BD-2248-661A-049968BD3CFF}"/>
                </a:ext>
              </a:extLst>
            </p:cNvPr>
            <p:cNvGrpSpPr/>
            <p:nvPr/>
          </p:nvGrpSpPr>
          <p:grpSpPr>
            <a:xfrm>
              <a:off x="3488868" y="2772081"/>
              <a:ext cx="4324353" cy="3226568"/>
              <a:chOff x="3529690" y="2441810"/>
              <a:chExt cx="4324353" cy="3226568"/>
            </a:xfrm>
          </p:grpSpPr>
          <p:pic>
            <p:nvPicPr>
              <p:cNvPr id="20" name="图片 19">
                <a:extLst>
                  <a:ext uri="{FF2B5EF4-FFF2-40B4-BE49-F238E27FC236}">
                    <a16:creationId xmlns:a16="http://schemas.microsoft.com/office/drawing/2014/main" id="{7CC3EFB8-0EEE-F24A-C699-B49254CFA709}"/>
                  </a:ext>
                </a:extLst>
              </p:cNvPr>
              <p:cNvPicPr>
                <a:picLocks noChangeAspect="1"/>
              </p:cNvPicPr>
              <p:nvPr/>
            </p:nvPicPr>
            <p:blipFill>
              <a:blip r:embed="rId3"/>
              <a:stretch>
                <a:fillRect/>
              </a:stretch>
            </p:blipFill>
            <p:spPr>
              <a:xfrm>
                <a:off x="3529690" y="2475724"/>
                <a:ext cx="4324353" cy="3192654"/>
              </a:xfrm>
              <a:prstGeom prst="rect">
                <a:avLst/>
              </a:prstGeom>
            </p:spPr>
          </p:pic>
          <p:sp>
            <p:nvSpPr>
              <p:cNvPr id="21" name="文本框 20">
                <a:extLst>
                  <a:ext uri="{FF2B5EF4-FFF2-40B4-BE49-F238E27FC236}">
                    <a16:creationId xmlns:a16="http://schemas.microsoft.com/office/drawing/2014/main" id="{27C26DF6-8A78-2DAC-6FC2-C0FE528F8724}"/>
                  </a:ext>
                </a:extLst>
              </p:cNvPr>
              <p:cNvSpPr txBox="1"/>
              <p:nvPr/>
            </p:nvSpPr>
            <p:spPr>
              <a:xfrm>
                <a:off x="5033142" y="2441810"/>
                <a:ext cx="1927692" cy="338554"/>
              </a:xfrm>
              <a:prstGeom prst="rect">
                <a:avLst/>
              </a:prstGeom>
              <a:noFill/>
              <a:ln>
                <a:noFill/>
              </a:ln>
            </p:spPr>
            <p:txBody>
              <a:bodyPr wrap="square">
                <a:spAutoFit/>
              </a:bodyPr>
              <a:lstStyle/>
              <a:p>
                <a:r>
                  <a:rPr lang="zh-CN" altLang="en-US" sz="1600" b="1" dirty="0">
                    <a:latin typeface="Arial" panose="020B0604020202020204" pitchFamily="34" charset="0"/>
                    <a:ea typeface="微软雅黑" panose="020B0503020204020204" pitchFamily="34" charset="-122"/>
                  </a:rPr>
                  <a:t>衰变光子波长</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计数</a:t>
                </a:r>
                <a:endParaRPr lang="zh-CN" altLang="en-US" sz="1600" b="1" dirty="0"/>
              </a:p>
            </p:txBody>
          </p:sp>
        </p:grpSp>
        <p:grpSp>
          <p:nvGrpSpPr>
            <p:cNvPr id="8" name="组合 7">
              <a:extLst>
                <a:ext uri="{FF2B5EF4-FFF2-40B4-BE49-F238E27FC236}">
                  <a16:creationId xmlns:a16="http://schemas.microsoft.com/office/drawing/2014/main" id="{2943052B-4A51-0CDB-4F76-5EDC6CCB173B}"/>
                </a:ext>
              </a:extLst>
            </p:cNvPr>
            <p:cNvGrpSpPr/>
            <p:nvPr/>
          </p:nvGrpSpPr>
          <p:grpSpPr>
            <a:xfrm>
              <a:off x="7994426" y="2772081"/>
              <a:ext cx="3860701" cy="3196118"/>
              <a:chOff x="8035248" y="2441810"/>
              <a:chExt cx="3860701" cy="3196118"/>
            </a:xfrm>
          </p:grpSpPr>
          <p:grpSp>
            <p:nvGrpSpPr>
              <p:cNvPr id="9" name="组合 8">
                <a:extLst>
                  <a:ext uri="{FF2B5EF4-FFF2-40B4-BE49-F238E27FC236}">
                    <a16:creationId xmlns:a16="http://schemas.microsoft.com/office/drawing/2014/main" id="{BC03D252-1359-27F9-E05F-DE0CC3180505}"/>
                  </a:ext>
                </a:extLst>
              </p:cNvPr>
              <p:cNvGrpSpPr/>
              <p:nvPr/>
            </p:nvGrpSpPr>
            <p:grpSpPr>
              <a:xfrm>
                <a:off x="8035248" y="2675988"/>
                <a:ext cx="3860701" cy="2961940"/>
                <a:chOff x="3502477" y="3103661"/>
                <a:chExt cx="3860701" cy="2961940"/>
              </a:xfrm>
            </p:grpSpPr>
            <p:pic>
              <p:nvPicPr>
                <p:cNvPr id="11" name="图片 10">
                  <a:extLst>
                    <a:ext uri="{FF2B5EF4-FFF2-40B4-BE49-F238E27FC236}">
                      <a16:creationId xmlns:a16="http://schemas.microsoft.com/office/drawing/2014/main" id="{1E0FD61B-E916-74E7-CA7B-9B127CF7AF27}"/>
                    </a:ext>
                  </a:extLst>
                </p:cNvPr>
                <p:cNvPicPr>
                  <a:picLocks noChangeAspect="1"/>
                </p:cNvPicPr>
                <p:nvPr/>
              </p:nvPicPr>
              <p:blipFill>
                <a:blip r:embed="rId4"/>
                <a:stretch>
                  <a:fillRect/>
                </a:stretch>
              </p:blipFill>
              <p:spPr>
                <a:xfrm>
                  <a:off x="3502477" y="3103661"/>
                  <a:ext cx="3860701" cy="2961940"/>
                </a:xfrm>
                <a:prstGeom prst="rect">
                  <a:avLst/>
                </a:prstGeom>
              </p:spPr>
            </p:pic>
            <p:grpSp>
              <p:nvGrpSpPr>
                <p:cNvPr id="12" name="组合 11">
                  <a:extLst>
                    <a:ext uri="{FF2B5EF4-FFF2-40B4-BE49-F238E27FC236}">
                      <a16:creationId xmlns:a16="http://schemas.microsoft.com/office/drawing/2014/main" id="{42380008-234A-8B75-0146-9235DE3FCFA3}"/>
                    </a:ext>
                  </a:extLst>
                </p:cNvPr>
                <p:cNvGrpSpPr/>
                <p:nvPr/>
              </p:nvGrpSpPr>
              <p:grpSpPr>
                <a:xfrm>
                  <a:off x="4090988" y="3231193"/>
                  <a:ext cx="688182" cy="577866"/>
                  <a:chOff x="4090988" y="3231193"/>
                  <a:chExt cx="688182" cy="577866"/>
                </a:xfrm>
              </p:grpSpPr>
              <p:grpSp>
                <p:nvGrpSpPr>
                  <p:cNvPr id="13" name="组合 12">
                    <a:extLst>
                      <a:ext uri="{FF2B5EF4-FFF2-40B4-BE49-F238E27FC236}">
                        <a16:creationId xmlns:a16="http://schemas.microsoft.com/office/drawing/2014/main" id="{4E4217E6-2125-707F-4A8A-BAE00417703F}"/>
                      </a:ext>
                    </a:extLst>
                  </p:cNvPr>
                  <p:cNvGrpSpPr/>
                  <p:nvPr/>
                </p:nvGrpSpPr>
                <p:grpSpPr>
                  <a:xfrm>
                    <a:off x="4090988" y="3262313"/>
                    <a:ext cx="688182" cy="530359"/>
                    <a:chOff x="4090988" y="3262313"/>
                    <a:chExt cx="688182" cy="530359"/>
                  </a:xfrm>
                </p:grpSpPr>
                <p:pic>
                  <p:nvPicPr>
                    <p:cNvPr id="18" name="图片 17">
                      <a:extLst>
                        <a:ext uri="{FF2B5EF4-FFF2-40B4-BE49-F238E27FC236}">
                          <a16:creationId xmlns:a16="http://schemas.microsoft.com/office/drawing/2014/main" id="{FEA35FB5-EC6C-C2B1-E883-59A9BBFD2A8E}"/>
                        </a:ext>
                      </a:extLst>
                    </p:cNvPr>
                    <p:cNvPicPr>
                      <a:picLocks noChangeAspect="1"/>
                    </p:cNvPicPr>
                    <p:nvPr/>
                  </p:nvPicPr>
                  <p:blipFill>
                    <a:blip r:embed="rId5"/>
                    <a:srcRect l="4482" t="1408" r="8055" b="6819"/>
                    <a:stretch>
                      <a:fillRect/>
                    </a:stretch>
                  </p:blipFill>
                  <p:spPr>
                    <a:xfrm>
                      <a:off x="4090988" y="3262313"/>
                      <a:ext cx="688182" cy="530359"/>
                    </a:xfrm>
                    <a:prstGeom prst="rect">
                      <a:avLst/>
                    </a:prstGeom>
                  </p:spPr>
                </p:pic>
                <p:sp>
                  <p:nvSpPr>
                    <p:cNvPr id="19" name="矩形 18">
                      <a:extLst>
                        <a:ext uri="{FF2B5EF4-FFF2-40B4-BE49-F238E27FC236}">
                          <a16:creationId xmlns:a16="http://schemas.microsoft.com/office/drawing/2014/main" id="{12E94239-DCA3-6493-1DC0-0AE766E68EBE}"/>
                        </a:ext>
                      </a:extLst>
                    </p:cNvPr>
                    <p:cNvSpPr/>
                    <p:nvPr/>
                  </p:nvSpPr>
                  <p:spPr>
                    <a:xfrm>
                      <a:off x="4564856" y="3262313"/>
                      <a:ext cx="107158" cy="53035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a:extLst>
                      <a:ext uri="{FF2B5EF4-FFF2-40B4-BE49-F238E27FC236}">
                        <a16:creationId xmlns:a16="http://schemas.microsoft.com/office/drawing/2014/main" id="{4E846889-A17D-0F2E-AB00-D99C588D8E50}"/>
                      </a:ext>
                    </a:extLst>
                  </p:cNvPr>
                  <p:cNvSpPr txBox="1"/>
                  <p:nvPr/>
                </p:nvSpPr>
                <p:spPr>
                  <a:xfrm>
                    <a:off x="4476072" y="3231193"/>
                    <a:ext cx="303098" cy="215444"/>
                  </a:xfrm>
                  <a:prstGeom prst="rect">
                    <a:avLst/>
                  </a:prstGeom>
                  <a:noFill/>
                  <a:ln>
                    <a:noFill/>
                  </a:ln>
                </p:spPr>
                <p:txBody>
                  <a:bodyPr wrap="square" rtlCol="0">
                    <a:spAutoFit/>
                  </a:bodyPr>
                  <a:lstStyle/>
                  <a:p>
                    <a:pPr algn="ctr"/>
                    <a:r>
                      <a:rPr lang="en-US" altLang="zh-CN" sz="8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Ca</a:t>
                    </a:r>
                    <a:endParaRPr lang="zh-CN" altLang="en-US" sz="800" dirty="0">
                      <a:solidFill>
                        <a:srgbClr val="000000"/>
                      </a:solidFill>
                      <a:latin typeface="Calibri" panose="020F0502020204030204" pitchFamily="34" charset="0"/>
                      <a:ea typeface="Adobe 宋体 Std L" panose="02020300000000000000" pitchFamily="18" charset="-122"/>
                      <a:cs typeface="Calibri" panose="020F0502020204030204" pitchFamily="34" charset="0"/>
                      <a:sym typeface="Arial" panose="020B0604020202020204" pitchFamily="34" charset="0"/>
                    </a:endParaRPr>
                  </a:p>
                </p:txBody>
              </p:sp>
              <p:sp>
                <p:nvSpPr>
                  <p:cNvPr id="15" name="文本框 14">
                    <a:extLst>
                      <a:ext uri="{FF2B5EF4-FFF2-40B4-BE49-F238E27FC236}">
                        <a16:creationId xmlns:a16="http://schemas.microsoft.com/office/drawing/2014/main" id="{33824448-8631-C78C-7F56-9FE970BA2091}"/>
                      </a:ext>
                    </a:extLst>
                  </p:cNvPr>
                  <p:cNvSpPr txBox="1"/>
                  <p:nvPr/>
                </p:nvSpPr>
                <p:spPr>
                  <a:xfrm>
                    <a:off x="4466886" y="3355302"/>
                    <a:ext cx="303098" cy="215444"/>
                  </a:xfrm>
                  <a:prstGeom prst="rect">
                    <a:avLst/>
                  </a:prstGeom>
                  <a:noFill/>
                  <a:ln>
                    <a:noFill/>
                  </a:ln>
                </p:spPr>
                <p:txBody>
                  <a:bodyPr wrap="square" rtlCol="0">
                    <a:spAutoFit/>
                  </a:bodyPr>
                  <a:lstStyle/>
                  <a:p>
                    <a:pPr algn="ctr"/>
                    <a:r>
                      <a:rPr lang="en-US" altLang="zh-CN" sz="8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Ca</a:t>
                    </a:r>
                    <a:endParaRPr lang="zh-CN" altLang="en-US" sz="800" dirty="0">
                      <a:solidFill>
                        <a:srgbClr val="000000"/>
                      </a:solidFill>
                      <a:latin typeface="Calibri" panose="020F0502020204030204" pitchFamily="34" charset="0"/>
                      <a:ea typeface="Adobe 宋体 Std L" panose="02020300000000000000" pitchFamily="18" charset="-122"/>
                      <a:cs typeface="Calibri" panose="020F0502020204030204" pitchFamily="34" charset="0"/>
                      <a:sym typeface="Arial" panose="020B0604020202020204" pitchFamily="34" charset="0"/>
                    </a:endParaRPr>
                  </a:p>
                </p:txBody>
              </p:sp>
              <p:sp>
                <p:nvSpPr>
                  <p:cNvPr id="16" name="文本框 15">
                    <a:extLst>
                      <a:ext uri="{FF2B5EF4-FFF2-40B4-BE49-F238E27FC236}">
                        <a16:creationId xmlns:a16="http://schemas.microsoft.com/office/drawing/2014/main" id="{85A1F926-C3C3-30E7-9DD3-E93B2D5350D0}"/>
                      </a:ext>
                    </a:extLst>
                  </p:cNvPr>
                  <p:cNvSpPr txBox="1"/>
                  <p:nvPr/>
                </p:nvSpPr>
                <p:spPr>
                  <a:xfrm>
                    <a:off x="4466886" y="3479411"/>
                    <a:ext cx="303098" cy="215444"/>
                  </a:xfrm>
                  <a:prstGeom prst="rect">
                    <a:avLst/>
                  </a:prstGeom>
                  <a:noFill/>
                  <a:ln>
                    <a:noFill/>
                  </a:ln>
                </p:spPr>
                <p:txBody>
                  <a:bodyPr wrap="square" rtlCol="0">
                    <a:spAutoFit/>
                  </a:bodyPr>
                  <a:lstStyle/>
                  <a:p>
                    <a:pPr algn="ctr"/>
                    <a:r>
                      <a:rPr lang="en-US" altLang="zh-CN" sz="800" dirty="0">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Ca</a:t>
                    </a:r>
                    <a:endParaRPr lang="zh-CN" altLang="en-US" sz="800" dirty="0">
                      <a:latin typeface="Calibri" panose="020F0502020204030204" pitchFamily="34" charset="0"/>
                      <a:ea typeface="Adobe 宋体 Std L" panose="02020300000000000000" pitchFamily="18" charset="-122"/>
                      <a:cs typeface="Calibri" panose="020F0502020204030204" pitchFamily="34" charset="0"/>
                      <a:sym typeface="Arial" panose="020B0604020202020204" pitchFamily="34" charset="0"/>
                    </a:endParaRPr>
                  </a:p>
                </p:txBody>
              </p:sp>
              <p:sp>
                <p:nvSpPr>
                  <p:cNvPr id="17" name="文本框 16">
                    <a:extLst>
                      <a:ext uri="{FF2B5EF4-FFF2-40B4-BE49-F238E27FC236}">
                        <a16:creationId xmlns:a16="http://schemas.microsoft.com/office/drawing/2014/main" id="{891CA047-39E4-4DC5-953F-038E97B3A09E}"/>
                      </a:ext>
                    </a:extLst>
                  </p:cNvPr>
                  <p:cNvSpPr txBox="1"/>
                  <p:nvPr/>
                </p:nvSpPr>
                <p:spPr>
                  <a:xfrm>
                    <a:off x="4471650" y="3593615"/>
                    <a:ext cx="303098" cy="215444"/>
                  </a:xfrm>
                  <a:prstGeom prst="rect">
                    <a:avLst/>
                  </a:prstGeom>
                  <a:noFill/>
                  <a:ln>
                    <a:noFill/>
                  </a:ln>
                </p:spPr>
                <p:txBody>
                  <a:bodyPr wrap="square" rtlCol="0">
                    <a:spAutoFit/>
                  </a:bodyPr>
                  <a:lstStyle/>
                  <a:p>
                    <a:pPr algn="ctr"/>
                    <a:r>
                      <a:rPr lang="en-US" altLang="zh-CN" sz="800" dirty="0">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Ca</a:t>
                    </a:r>
                    <a:endParaRPr lang="zh-CN" altLang="en-US" sz="800" dirty="0">
                      <a:latin typeface="Calibri" panose="020F0502020204030204" pitchFamily="34" charset="0"/>
                      <a:ea typeface="Adobe 宋体 Std L" panose="02020300000000000000" pitchFamily="18" charset="-122"/>
                      <a:cs typeface="Calibri" panose="020F0502020204030204" pitchFamily="34" charset="0"/>
                      <a:sym typeface="Arial" panose="020B0604020202020204" pitchFamily="34" charset="0"/>
                    </a:endParaRPr>
                  </a:p>
                </p:txBody>
              </p:sp>
            </p:grpSp>
          </p:grpSp>
          <p:sp>
            <p:nvSpPr>
              <p:cNvPr id="10" name="文本框 9">
                <a:extLst>
                  <a:ext uri="{FF2B5EF4-FFF2-40B4-BE49-F238E27FC236}">
                    <a16:creationId xmlns:a16="http://schemas.microsoft.com/office/drawing/2014/main" id="{54B48F34-BD6E-C1A9-1216-37BA0B9E3B5F}"/>
                  </a:ext>
                </a:extLst>
              </p:cNvPr>
              <p:cNvSpPr txBox="1"/>
              <p:nvPr/>
            </p:nvSpPr>
            <p:spPr>
              <a:xfrm>
                <a:off x="9189481" y="2441810"/>
                <a:ext cx="2091015" cy="338554"/>
              </a:xfrm>
              <a:prstGeom prst="rect">
                <a:avLst/>
              </a:prstGeom>
              <a:noFill/>
              <a:ln>
                <a:noFill/>
              </a:ln>
            </p:spPr>
            <p:txBody>
              <a:bodyPr wrap="square">
                <a:spAutoFit/>
              </a:bodyPr>
              <a:lstStyle/>
              <a:p>
                <a:r>
                  <a:rPr lang="zh-CN" altLang="en-US" sz="1600" b="1" dirty="0">
                    <a:latin typeface="Arial" panose="020B0604020202020204" pitchFamily="34" charset="0"/>
                    <a:ea typeface="微软雅黑" panose="020B0503020204020204" pitchFamily="34" charset="-122"/>
                  </a:rPr>
                  <a:t>电子能量</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信噪比关系</a:t>
                </a:r>
                <a:endParaRPr lang="zh-CN" altLang="en-US" sz="1600" b="1" dirty="0"/>
              </a:p>
            </p:txBody>
          </p:sp>
        </p:grpSp>
      </p:grpSp>
    </p:spTree>
    <p:extLst>
      <p:ext uri="{BB962C8B-B14F-4D97-AF65-F5344CB8AC3E}">
        <p14:creationId xmlns:p14="http://schemas.microsoft.com/office/powerpoint/2010/main" val="3124004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64">
            <a:extLst>
              <a:ext uri="{FF2B5EF4-FFF2-40B4-BE49-F238E27FC236}">
                <a16:creationId xmlns:a16="http://schemas.microsoft.com/office/drawing/2014/main" id="{231428F3-D597-1124-178F-767DFF8E2CC7}"/>
              </a:ext>
            </a:extLst>
          </p:cNvPr>
          <p:cNvPicPr>
            <a:picLocks noChangeAspect="1"/>
          </p:cNvPicPr>
          <p:nvPr/>
        </p:nvPicPr>
        <p:blipFill>
          <a:blip r:embed="rId3"/>
          <a:stretch>
            <a:fillRect/>
          </a:stretch>
        </p:blipFill>
        <p:spPr>
          <a:xfrm>
            <a:off x="5900133" y="2517914"/>
            <a:ext cx="4946676" cy="3998587"/>
          </a:xfrm>
          <a:prstGeom prst="rect">
            <a:avLst/>
          </a:prstGeom>
        </p:spPr>
      </p:pic>
      <p:sp>
        <p:nvSpPr>
          <p:cNvPr id="2" name="灯片编号占位符 1">
            <a:extLst>
              <a:ext uri="{FF2B5EF4-FFF2-40B4-BE49-F238E27FC236}">
                <a16:creationId xmlns:a16="http://schemas.microsoft.com/office/drawing/2014/main" id="{10733107-519C-3043-3E1C-0A218C8F3EEF}"/>
              </a:ext>
            </a:extLst>
          </p:cNvPr>
          <p:cNvSpPr>
            <a:spLocks noGrp="1"/>
          </p:cNvSpPr>
          <p:nvPr>
            <p:ph type="sldNum" sz="quarter" idx="4"/>
          </p:nvPr>
        </p:nvSpPr>
        <p:spPr/>
        <p:txBody>
          <a:bodyPr/>
          <a:lstStyle/>
          <a:p>
            <a:fld id="{A548B57D-AE10-4CF7-A9DF-59FEFA91B28E}" type="slidenum">
              <a:rPr lang="zh-CN" altLang="en-US" smtClean="0"/>
              <a:pPr/>
              <a:t>11</a:t>
            </a:fld>
            <a:r>
              <a:rPr lang="zh-CN" altLang="en-US"/>
              <a:t> </a:t>
            </a:r>
            <a:endParaRPr lang="zh-CN" altLang="en-US" dirty="0"/>
          </a:p>
        </p:txBody>
      </p:sp>
      <p:sp>
        <p:nvSpPr>
          <p:cNvPr id="3" name="文本占位符 2">
            <a:extLst>
              <a:ext uri="{FF2B5EF4-FFF2-40B4-BE49-F238E27FC236}">
                <a16:creationId xmlns:a16="http://schemas.microsoft.com/office/drawing/2014/main" id="{06FCE331-DFBF-9C94-B6D8-B8D238528D07}"/>
              </a:ext>
            </a:extLst>
          </p:cNvPr>
          <p:cNvSpPr>
            <a:spLocks noGrp="1"/>
          </p:cNvSpPr>
          <p:nvPr>
            <p:ph type="body" sz="quarter" idx="10"/>
          </p:nvPr>
        </p:nvSpPr>
        <p:spPr>
          <a:xfrm>
            <a:off x="3818529" y="238527"/>
            <a:ext cx="4554942" cy="623888"/>
          </a:xfrm>
        </p:spPr>
        <p:txBody>
          <a:bodyPr/>
          <a:lstStyle/>
          <a:p>
            <a:r>
              <a:rPr lang="zh-CN" altLang="en-US" dirty="0">
                <a:latin typeface="Times New Roman" panose="02020603050405020304" pitchFamily="18" charset="0"/>
              </a:rPr>
              <a:t>实验设置及紫外光谱</a:t>
            </a:r>
          </a:p>
        </p:txBody>
      </p:sp>
      <p:grpSp>
        <p:nvGrpSpPr>
          <p:cNvPr id="4" name="组合 3">
            <a:extLst>
              <a:ext uri="{FF2B5EF4-FFF2-40B4-BE49-F238E27FC236}">
                <a16:creationId xmlns:a16="http://schemas.microsoft.com/office/drawing/2014/main" id="{AC5BEC00-6FC1-32C7-6633-F71BD4D352C9}"/>
              </a:ext>
            </a:extLst>
          </p:cNvPr>
          <p:cNvGrpSpPr/>
          <p:nvPr/>
        </p:nvGrpSpPr>
        <p:grpSpPr>
          <a:xfrm>
            <a:off x="632264" y="1328229"/>
            <a:ext cx="4357710" cy="5406731"/>
            <a:chOff x="324782" y="1394629"/>
            <a:chExt cx="4105457" cy="5117776"/>
          </a:xfrm>
        </p:grpSpPr>
        <p:sp>
          <p:nvSpPr>
            <p:cNvPr id="5" name="文本框 4">
              <a:extLst>
                <a:ext uri="{FF2B5EF4-FFF2-40B4-BE49-F238E27FC236}">
                  <a16:creationId xmlns:a16="http://schemas.microsoft.com/office/drawing/2014/main" id="{6E6C74B1-20B3-361E-A2F8-366D6FF849B6}"/>
                </a:ext>
              </a:extLst>
            </p:cNvPr>
            <p:cNvSpPr txBox="1"/>
            <p:nvPr/>
          </p:nvSpPr>
          <p:spPr>
            <a:xfrm>
              <a:off x="3422634" y="4645833"/>
              <a:ext cx="937651" cy="266869"/>
            </a:xfrm>
            <a:prstGeom prst="rect">
              <a:avLst/>
            </a:prstGeom>
            <a:noFill/>
          </p:spPr>
          <p:txBody>
            <a:bodyPr wrap="square" rtlCol="0">
              <a:spAutoFit/>
            </a:bodyPr>
            <a:lstStyle/>
            <a:p>
              <a:pPr algn="ctr">
                <a:lnSpc>
                  <a:spcPts val="1400"/>
                </a:lnSpc>
              </a:pP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光谱仪</a:t>
              </a:r>
            </a:p>
          </p:txBody>
        </p:sp>
        <p:sp>
          <p:nvSpPr>
            <p:cNvPr id="6" name="梯形 5">
              <a:extLst>
                <a:ext uri="{FF2B5EF4-FFF2-40B4-BE49-F238E27FC236}">
                  <a16:creationId xmlns:a16="http://schemas.microsoft.com/office/drawing/2014/main" id="{FAF8FB61-AF18-CC6C-1EC7-CB678A4B3D16}"/>
                </a:ext>
              </a:extLst>
            </p:cNvPr>
            <p:cNvSpPr/>
            <p:nvPr/>
          </p:nvSpPr>
          <p:spPr>
            <a:xfrm rot="16200000">
              <a:off x="2973466" y="3935563"/>
              <a:ext cx="494990" cy="753457"/>
            </a:xfrm>
            <a:prstGeom prst="trapezoid">
              <a:avLst>
                <a:gd name="adj" fmla="val 43455"/>
              </a:avLst>
            </a:prstGeom>
            <a:solidFill>
              <a:schemeClr val="bg1">
                <a:lumMod val="85000"/>
                <a:alpha val="80000"/>
              </a:schemeClr>
            </a:solidFill>
            <a:ln w="9525" algn="ctr">
              <a:solidFill>
                <a:schemeClr val="tx1">
                  <a:lumMod val="75000"/>
                  <a:lumOff val="25000"/>
                </a:schemeClr>
              </a:solidFill>
              <a:round/>
            </a:ln>
            <a:scene3d>
              <a:camera prst="orthographicFront"/>
              <a:lightRig rig="balanced" dir="t">
                <a:rot lat="0" lon="0" rev="0"/>
              </a:lightRig>
            </a:scene3d>
            <a:sp3d prstMaterial="metal"/>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7" name="梯形 6">
              <a:extLst>
                <a:ext uri="{FF2B5EF4-FFF2-40B4-BE49-F238E27FC236}">
                  <a16:creationId xmlns:a16="http://schemas.microsoft.com/office/drawing/2014/main" id="{3FB74A51-4D00-9018-129D-362A25468B69}"/>
                </a:ext>
              </a:extLst>
            </p:cNvPr>
            <p:cNvSpPr/>
            <p:nvPr/>
          </p:nvSpPr>
          <p:spPr>
            <a:xfrm rot="16200000">
              <a:off x="3188823" y="3927942"/>
              <a:ext cx="261930" cy="753457"/>
            </a:xfrm>
            <a:prstGeom prst="trapezoid">
              <a:avLst>
                <a:gd name="adj" fmla="val 43455"/>
              </a:avLst>
            </a:prstGeom>
            <a:solidFill>
              <a:srgbClr val="9D71E5"/>
            </a:solidFill>
            <a:ln w="9525" algn="ctr">
              <a:noFill/>
              <a:round/>
            </a:ln>
            <a:scene3d>
              <a:camera prst="orthographicFront"/>
              <a:lightRig rig="balanced" dir="t">
                <a:rot lat="0" lon="0" rev="0"/>
              </a:lightRig>
            </a:scene3d>
            <a:sp3d prstMaterial="metal"/>
          </p:spPr>
          <p:txBody>
            <a:bodyPr rtlCol="0" anchor="ctr"/>
            <a:lstStyle/>
            <a:p>
              <a:pPr algn="ctr" eaLnBrk="1" hangingPunct="1"/>
              <a:endParaRPr lang="zh-CN" altLang="en-US" sz="2000" b="1" dirty="0">
                <a:solidFill>
                  <a:srgbClr val="FF0000"/>
                </a:solidFill>
                <a:ea typeface="宋体" panose="02010600030101010101" pitchFamily="2" charset="-122"/>
              </a:endParaRPr>
            </a:p>
          </p:txBody>
        </p:sp>
        <p:grpSp>
          <p:nvGrpSpPr>
            <p:cNvPr id="8" name="组合 7">
              <a:extLst>
                <a:ext uri="{FF2B5EF4-FFF2-40B4-BE49-F238E27FC236}">
                  <a16:creationId xmlns:a16="http://schemas.microsoft.com/office/drawing/2014/main" id="{A234A769-9450-7131-B43E-F3F027373A9F}"/>
                </a:ext>
              </a:extLst>
            </p:cNvPr>
            <p:cNvGrpSpPr/>
            <p:nvPr/>
          </p:nvGrpSpPr>
          <p:grpSpPr>
            <a:xfrm>
              <a:off x="897393" y="4124375"/>
              <a:ext cx="417581" cy="412048"/>
              <a:chOff x="4673286" y="3792780"/>
              <a:chExt cx="332191" cy="327134"/>
            </a:xfrm>
            <a:solidFill>
              <a:srgbClr val="325E02"/>
            </a:solidFill>
          </p:grpSpPr>
          <p:sp>
            <p:nvSpPr>
              <p:cNvPr id="60" name="立方体 59">
                <a:extLst>
                  <a:ext uri="{FF2B5EF4-FFF2-40B4-BE49-F238E27FC236}">
                    <a16:creationId xmlns:a16="http://schemas.microsoft.com/office/drawing/2014/main" id="{D3FD8C03-FD75-B8E4-2E8A-969E57EF1F58}"/>
                  </a:ext>
                </a:extLst>
              </p:cNvPr>
              <p:cNvSpPr/>
              <p:nvPr/>
            </p:nvSpPr>
            <p:spPr>
              <a:xfrm>
                <a:off x="4673286" y="3792780"/>
                <a:ext cx="319988" cy="327134"/>
              </a:xfrm>
              <a:prstGeom prst="cube">
                <a:avLst/>
              </a:prstGeom>
              <a:grpFill/>
              <a:ln w="9525" algn="ctr">
                <a:no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61" name="圆柱体 60">
                <a:extLst>
                  <a:ext uri="{FF2B5EF4-FFF2-40B4-BE49-F238E27FC236}">
                    <a16:creationId xmlns:a16="http://schemas.microsoft.com/office/drawing/2014/main" id="{5F1A34EA-C5D9-CACB-2041-B4DFCCBD96C7}"/>
                  </a:ext>
                </a:extLst>
              </p:cNvPr>
              <p:cNvSpPr/>
              <p:nvPr/>
            </p:nvSpPr>
            <p:spPr>
              <a:xfrm rot="5400000">
                <a:off x="4886070" y="3917440"/>
                <a:ext cx="184376" cy="54438"/>
              </a:xfrm>
              <a:prstGeom prst="can">
                <a:avLst/>
              </a:prstGeom>
              <a:grpFill/>
              <a:ln w="9525" algn="ctr">
                <a:solidFill>
                  <a:schemeClr val="tx1">
                    <a:lumMod val="75000"/>
                    <a:lumOff val="2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grpSp>
        <p:sp>
          <p:nvSpPr>
            <p:cNvPr id="9" name="椭圆 8">
              <a:extLst>
                <a:ext uri="{FF2B5EF4-FFF2-40B4-BE49-F238E27FC236}">
                  <a16:creationId xmlns:a16="http://schemas.microsoft.com/office/drawing/2014/main" id="{A36223B2-2A50-908B-AA1C-23203A0567CB}"/>
                </a:ext>
              </a:extLst>
            </p:cNvPr>
            <p:cNvSpPr/>
            <p:nvPr/>
          </p:nvSpPr>
          <p:spPr>
            <a:xfrm>
              <a:off x="1334589" y="3655376"/>
              <a:ext cx="1350001" cy="1348892"/>
            </a:xfrm>
            <a:prstGeom prst="ellipse">
              <a:avLst/>
            </a:prstGeom>
            <a:solidFill>
              <a:schemeClr val="bg1">
                <a:lumMod val="85000"/>
              </a:schemeClr>
            </a:solidFill>
            <a:ln w="9525" algn="ctr">
              <a:solidFill>
                <a:schemeClr val="tx1">
                  <a:lumMod val="65000"/>
                  <a:lumOff val="3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10" name="等腰三角形 9">
              <a:extLst>
                <a:ext uri="{FF2B5EF4-FFF2-40B4-BE49-F238E27FC236}">
                  <a16:creationId xmlns:a16="http://schemas.microsoft.com/office/drawing/2014/main" id="{3149387D-652D-0264-B0BB-283F179F8F6C}"/>
                </a:ext>
              </a:extLst>
            </p:cNvPr>
            <p:cNvSpPr/>
            <p:nvPr/>
          </p:nvSpPr>
          <p:spPr>
            <a:xfrm rot="16200000">
              <a:off x="2258057" y="2003910"/>
              <a:ext cx="174086" cy="627324"/>
            </a:xfrm>
            <a:prstGeom prst="triangle">
              <a:avLst/>
            </a:prstGeom>
            <a:gradFill flip="none" rotWithShape="1">
              <a:gsLst>
                <a:gs pos="0">
                  <a:schemeClr val="accent2">
                    <a:lumMod val="40000"/>
                    <a:lumOff val="60000"/>
                  </a:schemeClr>
                </a:gs>
                <a:gs pos="53000">
                  <a:srgbClr val="FF0909"/>
                </a:gs>
                <a:gs pos="47000">
                  <a:srgbClr val="FF0909"/>
                </a:gs>
                <a:gs pos="100000">
                  <a:schemeClr val="accent2">
                    <a:lumMod val="40000"/>
                    <a:lumOff val="60000"/>
                  </a:schemeClr>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a:p>
          </p:txBody>
        </p:sp>
        <p:sp>
          <p:nvSpPr>
            <p:cNvPr id="11" name="等腰三角形 10">
              <a:extLst>
                <a:ext uri="{FF2B5EF4-FFF2-40B4-BE49-F238E27FC236}">
                  <a16:creationId xmlns:a16="http://schemas.microsoft.com/office/drawing/2014/main" id="{01704D81-4BE7-E274-D673-96DD1545E4D6}"/>
                </a:ext>
              </a:extLst>
            </p:cNvPr>
            <p:cNvSpPr/>
            <p:nvPr/>
          </p:nvSpPr>
          <p:spPr>
            <a:xfrm rot="16200000">
              <a:off x="1774648" y="1688106"/>
              <a:ext cx="85083" cy="1265852"/>
            </a:xfrm>
            <a:prstGeom prst="triangle">
              <a:avLst/>
            </a:prstGeom>
            <a:solidFill>
              <a:schemeClr val="accent3">
                <a:lumMod val="60000"/>
                <a:lumOff val="4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2" name="立方体 11">
              <a:extLst>
                <a:ext uri="{FF2B5EF4-FFF2-40B4-BE49-F238E27FC236}">
                  <a16:creationId xmlns:a16="http://schemas.microsoft.com/office/drawing/2014/main" id="{8274DC2E-7D0F-702A-D558-7CC6FDAEF00F}"/>
                </a:ext>
              </a:extLst>
            </p:cNvPr>
            <p:cNvSpPr/>
            <p:nvPr/>
          </p:nvSpPr>
          <p:spPr>
            <a:xfrm>
              <a:off x="2041878" y="1394629"/>
              <a:ext cx="661769" cy="1656772"/>
            </a:xfrm>
            <a:prstGeom prst="cube">
              <a:avLst>
                <a:gd name="adj" fmla="val 79875"/>
              </a:avLst>
            </a:prstGeom>
            <a:solidFill>
              <a:schemeClr val="tx1">
                <a:lumMod val="65000"/>
                <a:lumOff val="35000"/>
                <a:alpha val="80000"/>
              </a:schemeClr>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3" name="立方体 12">
              <a:extLst>
                <a:ext uri="{FF2B5EF4-FFF2-40B4-BE49-F238E27FC236}">
                  <a16:creationId xmlns:a16="http://schemas.microsoft.com/office/drawing/2014/main" id="{938BADB8-C094-AD97-D2CC-6D16EBB4BDE3}"/>
                </a:ext>
              </a:extLst>
            </p:cNvPr>
            <p:cNvSpPr/>
            <p:nvPr/>
          </p:nvSpPr>
          <p:spPr>
            <a:xfrm>
              <a:off x="2250172" y="1753687"/>
              <a:ext cx="395504" cy="985683"/>
            </a:xfrm>
            <a:prstGeom prst="cube">
              <a:avLst>
                <a:gd name="adj" fmla="val 74710"/>
              </a:avLst>
            </a:prstGeom>
            <a:solidFill>
              <a:schemeClr val="bg1">
                <a:alpha val="70000"/>
              </a:schemeClr>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4" name="梯形 13">
              <a:extLst>
                <a:ext uri="{FF2B5EF4-FFF2-40B4-BE49-F238E27FC236}">
                  <a16:creationId xmlns:a16="http://schemas.microsoft.com/office/drawing/2014/main" id="{4F923995-3BAD-4A5F-0E45-16D92A17EFE5}"/>
                </a:ext>
              </a:extLst>
            </p:cNvPr>
            <p:cNvSpPr/>
            <p:nvPr/>
          </p:nvSpPr>
          <p:spPr>
            <a:xfrm rot="16200000">
              <a:off x="2732965" y="1940845"/>
              <a:ext cx="305250" cy="753456"/>
            </a:xfrm>
            <a:prstGeom prst="trapezoid">
              <a:avLst/>
            </a:prstGeom>
            <a:gradFill>
              <a:gsLst>
                <a:gs pos="0">
                  <a:srgbClr val="FF7C80"/>
                </a:gs>
                <a:gs pos="53000">
                  <a:srgbClr val="FF0909">
                    <a:alpha val="90000"/>
                  </a:srgbClr>
                </a:gs>
                <a:gs pos="47000">
                  <a:srgbClr val="FF0909">
                    <a:alpha val="90000"/>
                  </a:srgbClr>
                </a:gs>
                <a:gs pos="100000">
                  <a:srgbClr val="FF7C80"/>
                </a:gs>
              </a:gsLst>
              <a:lin ang="10800000" scaled="0"/>
            </a:gradFill>
            <a:ln w="9525" algn="ctr">
              <a:no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15" name="立方体 14">
              <a:extLst>
                <a:ext uri="{FF2B5EF4-FFF2-40B4-BE49-F238E27FC236}">
                  <a16:creationId xmlns:a16="http://schemas.microsoft.com/office/drawing/2014/main" id="{F59A47EE-CAA9-DBBF-9605-E71151FA0836}"/>
                </a:ext>
              </a:extLst>
            </p:cNvPr>
            <p:cNvSpPr/>
            <p:nvPr/>
          </p:nvSpPr>
          <p:spPr>
            <a:xfrm>
              <a:off x="3096574" y="1535028"/>
              <a:ext cx="600174" cy="1395483"/>
            </a:xfrm>
            <a:prstGeom prst="cube">
              <a:avLst>
                <a:gd name="adj" fmla="val 81715"/>
              </a:avLst>
            </a:prstGeom>
            <a:solidFill>
              <a:srgbClr val="CD7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6" name="立方体 15">
              <a:extLst>
                <a:ext uri="{FF2B5EF4-FFF2-40B4-BE49-F238E27FC236}">
                  <a16:creationId xmlns:a16="http://schemas.microsoft.com/office/drawing/2014/main" id="{733A4382-B61D-5C11-3CA8-241331C25F01}"/>
                </a:ext>
              </a:extLst>
            </p:cNvPr>
            <p:cNvSpPr/>
            <p:nvPr/>
          </p:nvSpPr>
          <p:spPr>
            <a:xfrm rot="5400000" flipH="1">
              <a:off x="743288" y="5486146"/>
              <a:ext cx="689899" cy="1106279"/>
            </a:xfrm>
            <a:prstGeom prst="cube">
              <a:avLst/>
            </a:prstGeom>
            <a:solidFill>
              <a:schemeClr val="accent4">
                <a:lumMod val="20000"/>
                <a:lumOff val="80000"/>
              </a:schemeClr>
            </a:solidFill>
            <a:ln w="19050">
              <a:solidFill>
                <a:srgbClr val="644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7" name="立方体 16">
              <a:extLst>
                <a:ext uri="{FF2B5EF4-FFF2-40B4-BE49-F238E27FC236}">
                  <a16:creationId xmlns:a16="http://schemas.microsoft.com/office/drawing/2014/main" id="{E830E989-BD6D-A41F-A939-C30B93315FDD}"/>
                </a:ext>
              </a:extLst>
            </p:cNvPr>
            <p:cNvSpPr/>
            <p:nvPr/>
          </p:nvSpPr>
          <p:spPr>
            <a:xfrm>
              <a:off x="1395642" y="6122249"/>
              <a:ext cx="1482515" cy="390156"/>
            </a:xfrm>
            <a:prstGeom prst="cube">
              <a:avLst>
                <a:gd name="adj" fmla="val 93233"/>
              </a:avLst>
            </a:prstGeom>
            <a:solidFill>
              <a:srgbClr val="42423F"/>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8" name="立方体 17">
              <a:extLst>
                <a:ext uri="{FF2B5EF4-FFF2-40B4-BE49-F238E27FC236}">
                  <a16:creationId xmlns:a16="http://schemas.microsoft.com/office/drawing/2014/main" id="{DA05BC11-67A9-A7B5-ED4F-5F07308ADDFB}"/>
                </a:ext>
              </a:extLst>
            </p:cNvPr>
            <p:cNvSpPr/>
            <p:nvPr/>
          </p:nvSpPr>
          <p:spPr>
            <a:xfrm>
              <a:off x="1771880" y="5467275"/>
              <a:ext cx="1106278" cy="689898"/>
            </a:xfrm>
            <a:prstGeom prst="cube">
              <a:avLst>
                <a:gd name="adj" fmla="val 1237"/>
              </a:avLst>
            </a:prstGeom>
            <a:solidFill>
              <a:schemeClr val="tx1">
                <a:lumMod val="65000"/>
                <a:lumOff val="35000"/>
              </a:schemeClr>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9" name="立方体 18">
              <a:extLst>
                <a:ext uri="{FF2B5EF4-FFF2-40B4-BE49-F238E27FC236}">
                  <a16:creationId xmlns:a16="http://schemas.microsoft.com/office/drawing/2014/main" id="{DEE36B58-4377-216C-BEBC-77F81369670B}"/>
                </a:ext>
              </a:extLst>
            </p:cNvPr>
            <p:cNvSpPr/>
            <p:nvPr/>
          </p:nvSpPr>
          <p:spPr>
            <a:xfrm>
              <a:off x="1395641" y="5469352"/>
              <a:ext cx="400050" cy="1043053"/>
            </a:xfrm>
            <a:prstGeom prst="cube">
              <a:avLst>
                <a:gd name="adj" fmla="val 91778"/>
              </a:avLst>
            </a:prstGeom>
            <a:solidFill>
              <a:srgbClr val="42423F">
                <a:alpha val="90000"/>
              </a:srgbClr>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20" name="矩形 19">
              <a:extLst>
                <a:ext uri="{FF2B5EF4-FFF2-40B4-BE49-F238E27FC236}">
                  <a16:creationId xmlns:a16="http://schemas.microsoft.com/office/drawing/2014/main" id="{D5474727-023F-8B5A-C773-263253857C40}"/>
                </a:ext>
              </a:extLst>
            </p:cNvPr>
            <p:cNvSpPr/>
            <p:nvPr/>
          </p:nvSpPr>
          <p:spPr>
            <a:xfrm rot="5400000">
              <a:off x="2580096" y="4213380"/>
              <a:ext cx="494990" cy="182383"/>
            </a:xfrm>
            <a:prstGeom prst="rect">
              <a:avLst/>
            </a:prstGeom>
            <a:solidFill>
              <a:schemeClr val="bg1">
                <a:lumMod val="85000"/>
              </a:schemeClr>
            </a:solidFill>
            <a:ln w="9525" algn="ctr">
              <a:solidFill>
                <a:schemeClr val="bg1">
                  <a:lumMod val="7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21" name="矩形 20">
              <a:extLst>
                <a:ext uri="{FF2B5EF4-FFF2-40B4-BE49-F238E27FC236}">
                  <a16:creationId xmlns:a16="http://schemas.microsoft.com/office/drawing/2014/main" id="{F3423A42-191F-2169-C8BA-E80957075B56}"/>
                </a:ext>
              </a:extLst>
            </p:cNvPr>
            <p:cNvSpPr/>
            <p:nvPr/>
          </p:nvSpPr>
          <p:spPr>
            <a:xfrm>
              <a:off x="1890388" y="4935165"/>
              <a:ext cx="471901" cy="191307"/>
            </a:xfrm>
            <a:prstGeom prst="rect">
              <a:avLst/>
            </a:prstGeom>
            <a:solidFill>
              <a:schemeClr val="bg1">
                <a:lumMod val="85000"/>
              </a:schemeClr>
            </a:solidFill>
            <a:ln w="9525" algn="ctr">
              <a:solidFill>
                <a:schemeClr val="bg1">
                  <a:lumMod val="7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22" name="圆柱体 21">
              <a:extLst>
                <a:ext uri="{FF2B5EF4-FFF2-40B4-BE49-F238E27FC236}">
                  <a16:creationId xmlns:a16="http://schemas.microsoft.com/office/drawing/2014/main" id="{59EA5EB1-CB0B-628D-0B87-298F5F3AE110}"/>
                </a:ext>
              </a:extLst>
            </p:cNvPr>
            <p:cNvSpPr/>
            <p:nvPr/>
          </p:nvSpPr>
          <p:spPr>
            <a:xfrm>
              <a:off x="2079570" y="3466243"/>
              <a:ext cx="69616" cy="65442"/>
            </a:xfrm>
            <a:prstGeom prst="can">
              <a:avLst/>
            </a:prstGeom>
            <a:solidFill>
              <a:srgbClr val="D9D9D9"/>
            </a:solidFill>
            <a:ln w="9525" algn="ctr">
              <a:solidFill>
                <a:schemeClr val="tx1">
                  <a:lumMod val="50000"/>
                  <a:lumOff val="50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23" name="圆柱体 22">
              <a:extLst>
                <a:ext uri="{FF2B5EF4-FFF2-40B4-BE49-F238E27FC236}">
                  <a16:creationId xmlns:a16="http://schemas.microsoft.com/office/drawing/2014/main" id="{BE0BE9F1-C05E-D71E-E9EB-FC26320E3D4C}"/>
                </a:ext>
              </a:extLst>
            </p:cNvPr>
            <p:cNvSpPr/>
            <p:nvPr/>
          </p:nvSpPr>
          <p:spPr>
            <a:xfrm>
              <a:off x="2048167" y="3425954"/>
              <a:ext cx="131973" cy="54000"/>
            </a:xfrm>
            <a:prstGeom prst="can">
              <a:avLst/>
            </a:prstGeom>
            <a:solidFill>
              <a:srgbClr val="D9D9D9"/>
            </a:solidFill>
            <a:ln w="9525" algn="ctr">
              <a:solidFill>
                <a:schemeClr val="tx1">
                  <a:lumMod val="75000"/>
                  <a:lumOff val="2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cxnSp>
          <p:nvCxnSpPr>
            <p:cNvPr id="24" name="直接连接符 23">
              <a:extLst>
                <a:ext uri="{FF2B5EF4-FFF2-40B4-BE49-F238E27FC236}">
                  <a16:creationId xmlns:a16="http://schemas.microsoft.com/office/drawing/2014/main" id="{2F8CE3AB-BAA3-5AEA-E2A0-65AF24777B46}"/>
                </a:ext>
              </a:extLst>
            </p:cNvPr>
            <p:cNvCxnSpPr/>
            <p:nvPr/>
          </p:nvCxnSpPr>
          <p:spPr>
            <a:xfrm flipV="1">
              <a:off x="2928308" y="4250055"/>
              <a:ext cx="0" cy="1260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C978FFA2-84BD-04E6-4F4C-BA770777DCB6}"/>
                </a:ext>
              </a:extLst>
            </p:cNvPr>
            <p:cNvSpPr/>
            <p:nvPr/>
          </p:nvSpPr>
          <p:spPr>
            <a:xfrm>
              <a:off x="1873127" y="3523305"/>
              <a:ext cx="471901" cy="191307"/>
            </a:xfrm>
            <a:prstGeom prst="rect">
              <a:avLst/>
            </a:prstGeom>
            <a:solidFill>
              <a:schemeClr val="bg1">
                <a:lumMod val="75000"/>
              </a:schemeClr>
            </a:solidFill>
            <a:ln w="9525" algn="ctr">
              <a:no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26" name="矩形 25">
              <a:extLst>
                <a:ext uri="{FF2B5EF4-FFF2-40B4-BE49-F238E27FC236}">
                  <a16:creationId xmlns:a16="http://schemas.microsoft.com/office/drawing/2014/main" id="{484C1D39-220C-098D-33BC-D8591D4C7769}"/>
                </a:ext>
              </a:extLst>
            </p:cNvPr>
            <p:cNvSpPr/>
            <p:nvPr/>
          </p:nvSpPr>
          <p:spPr>
            <a:xfrm rot="16200000">
              <a:off x="1160304" y="4221476"/>
              <a:ext cx="494990" cy="182383"/>
            </a:xfrm>
            <a:prstGeom prst="rect">
              <a:avLst/>
            </a:prstGeom>
            <a:solidFill>
              <a:schemeClr val="bg1">
                <a:lumMod val="85000"/>
              </a:schemeClr>
            </a:solidFill>
            <a:ln w="9525" algn="ctr">
              <a:solidFill>
                <a:schemeClr val="bg1">
                  <a:lumMod val="7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27" name="立方体 26">
              <a:extLst>
                <a:ext uri="{FF2B5EF4-FFF2-40B4-BE49-F238E27FC236}">
                  <a16:creationId xmlns:a16="http://schemas.microsoft.com/office/drawing/2014/main" id="{8EF1DD24-4245-D132-495B-3F4BFCC7E380}"/>
                </a:ext>
              </a:extLst>
            </p:cNvPr>
            <p:cNvSpPr/>
            <p:nvPr/>
          </p:nvSpPr>
          <p:spPr>
            <a:xfrm>
              <a:off x="3164464" y="5558293"/>
              <a:ext cx="370423" cy="799901"/>
            </a:xfrm>
            <a:prstGeom prst="cube">
              <a:avLst>
                <a:gd name="adj" fmla="val 75489"/>
              </a:avLst>
            </a:prstGeom>
            <a:solidFill>
              <a:srgbClr val="A564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28" name="圆柱体 266">
              <a:extLst>
                <a:ext uri="{FF2B5EF4-FFF2-40B4-BE49-F238E27FC236}">
                  <a16:creationId xmlns:a16="http://schemas.microsoft.com/office/drawing/2014/main" id="{F6AF5BDF-CE8E-0804-B268-EA808B77B4F6}"/>
                </a:ext>
              </a:extLst>
            </p:cNvPr>
            <p:cNvSpPr/>
            <p:nvPr/>
          </p:nvSpPr>
          <p:spPr>
            <a:xfrm rot="5400000" flipH="1">
              <a:off x="1663317" y="5823670"/>
              <a:ext cx="125704" cy="400049"/>
            </a:xfrm>
            <a:prstGeom prst="can">
              <a:avLst>
                <a:gd name="adj" fmla="val 42991"/>
              </a:avLst>
            </a:prstGeom>
            <a:solidFill>
              <a:schemeClr val="accent2">
                <a:lumMod val="50000"/>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29" name="圆柱体 266">
              <a:extLst>
                <a:ext uri="{FF2B5EF4-FFF2-40B4-BE49-F238E27FC236}">
                  <a16:creationId xmlns:a16="http://schemas.microsoft.com/office/drawing/2014/main" id="{ADC1B6D5-85ED-09D8-E81A-1C029E50D37F}"/>
                </a:ext>
              </a:extLst>
            </p:cNvPr>
            <p:cNvSpPr/>
            <p:nvPr/>
          </p:nvSpPr>
          <p:spPr>
            <a:xfrm rot="5400000" flipH="1">
              <a:off x="1908618" y="5734545"/>
              <a:ext cx="313252" cy="586729"/>
            </a:xfrm>
            <a:prstGeom prst="can">
              <a:avLst>
                <a:gd name="adj" fmla="val 42991"/>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30" name="椭圆 29">
              <a:extLst>
                <a:ext uri="{FF2B5EF4-FFF2-40B4-BE49-F238E27FC236}">
                  <a16:creationId xmlns:a16="http://schemas.microsoft.com/office/drawing/2014/main" id="{979D49E7-68D6-15CD-C7E9-9CA1EFBB203B}"/>
                </a:ext>
              </a:extLst>
            </p:cNvPr>
            <p:cNvSpPr/>
            <p:nvPr/>
          </p:nvSpPr>
          <p:spPr>
            <a:xfrm>
              <a:off x="1442682" y="3660640"/>
              <a:ext cx="1350001" cy="1348892"/>
            </a:xfrm>
            <a:prstGeom prst="ellipse">
              <a:avLst/>
            </a:prstGeom>
            <a:solidFill>
              <a:schemeClr val="bg1">
                <a:lumMod val="95000"/>
                <a:alpha val="97000"/>
              </a:schemeClr>
            </a:solidFill>
            <a:ln w="9525" algn="ctr">
              <a:solidFill>
                <a:schemeClr val="tx1">
                  <a:lumMod val="75000"/>
                  <a:lumOff val="2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31" name="立方体 30">
              <a:extLst>
                <a:ext uri="{FF2B5EF4-FFF2-40B4-BE49-F238E27FC236}">
                  <a16:creationId xmlns:a16="http://schemas.microsoft.com/office/drawing/2014/main" id="{7582D80E-566B-C3F4-68B3-64B5A4658D6B}"/>
                </a:ext>
              </a:extLst>
            </p:cNvPr>
            <p:cNvSpPr/>
            <p:nvPr/>
          </p:nvSpPr>
          <p:spPr>
            <a:xfrm>
              <a:off x="2422411" y="5711935"/>
              <a:ext cx="267878" cy="637108"/>
            </a:xfrm>
            <a:prstGeom prst="cube">
              <a:avLst>
                <a:gd name="adj" fmla="val 74710"/>
              </a:avLst>
            </a:prstGeom>
            <a:solidFill>
              <a:schemeClr val="bg1">
                <a:lumMod val="95000"/>
                <a:alpha val="90000"/>
              </a:schemeClr>
            </a:solidFill>
            <a:ln>
              <a:solidFill>
                <a:srgbClr val="FFFFFF"/>
              </a:solidFill>
              <a:prstDash val="solid"/>
            </a:ln>
            <a:effectLst>
              <a:glow rad="12700">
                <a:srgbClr val="C0A9F4">
                  <a:alpha val="46000"/>
                </a:srgbClr>
              </a:glow>
            </a:effectLst>
            <a:scene3d>
              <a:camera prst="orthographicFront"/>
              <a:lightRig rig="threePt" dir="t"/>
            </a:scene3d>
            <a:sp3d prstMaterial="meta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32" name="立方体 31">
              <a:extLst>
                <a:ext uri="{FF2B5EF4-FFF2-40B4-BE49-F238E27FC236}">
                  <a16:creationId xmlns:a16="http://schemas.microsoft.com/office/drawing/2014/main" id="{49D02259-0427-60D1-C26D-55F0304175A6}"/>
                </a:ext>
              </a:extLst>
            </p:cNvPr>
            <p:cNvSpPr/>
            <p:nvPr/>
          </p:nvSpPr>
          <p:spPr>
            <a:xfrm>
              <a:off x="1395640" y="5452784"/>
              <a:ext cx="1482515" cy="397682"/>
            </a:xfrm>
            <a:prstGeom prst="cube">
              <a:avLst>
                <a:gd name="adj" fmla="val 93233"/>
              </a:avLst>
            </a:prstGeom>
            <a:solidFill>
              <a:schemeClr val="tx1">
                <a:lumMod val="85000"/>
                <a:lumOff val="15000"/>
                <a:alpha val="70000"/>
              </a:schemeClr>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33" name="立方体 32">
              <a:extLst>
                <a:ext uri="{FF2B5EF4-FFF2-40B4-BE49-F238E27FC236}">
                  <a16:creationId xmlns:a16="http://schemas.microsoft.com/office/drawing/2014/main" id="{E49E4460-AA77-F65B-E8B3-E8F2B1FB8367}"/>
                </a:ext>
              </a:extLst>
            </p:cNvPr>
            <p:cNvSpPr/>
            <p:nvPr/>
          </p:nvSpPr>
          <p:spPr>
            <a:xfrm>
              <a:off x="3297601" y="3942565"/>
              <a:ext cx="1132638" cy="634027"/>
            </a:xfrm>
            <a:prstGeom prst="cube">
              <a:avLst>
                <a:gd name="adj" fmla="val 66108"/>
              </a:avLst>
            </a:pr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path path="circle">
                <a:fillToRect l="100000" t="100000"/>
              </a:path>
              <a:tileRect r="-100000" b="-100000"/>
            </a:gradFill>
            <a:ln w="9525" algn="ctr">
              <a:solidFill>
                <a:schemeClr val="tx1">
                  <a:lumMod val="75000"/>
                  <a:lumOff val="25000"/>
                </a:schemeClr>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cxnSp>
          <p:nvCxnSpPr>
            <p:cNvPr id="34" name="直接箭头连接符 33">
              <a:extLst>
                <a:ext uri="{FF2B5EF4-FFF2-40B4-BE49-F238E27FC236}">
                  <a16:creationId xmlns:a16="http://schemas.microsoft.com/office/drawing/2014/main" id="{55FD528E-EFB2-F484-82A2-3B4A3837C06E}"/>
                </a:ext>
              </a:extLst>
            </p:cNvPr>
            <p:cNvCxnSpPr/>
            <p:nvPr/>
          </p:nvCxnSpPr>
          <p:spPr>
            <a:xfrm>
              <a:off x="3378586" y="2838880"/>
              <a:ext cx="15432" cy="2676801"/>
            </a:xfrm>
            <a:prstGeom prst="straightConnector1">
              <a:avLst/>
            </a:prstGeom>
            <a:ln w="22225">
              <a:solidFill>
                <a:srgbClr val="C00000">
                  <a:alpha val="80000"/>
                </a:srgb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5" name="文本框 34">
              <a:extLst>
                <a:ext uri="{FF2B5EF4-FFF2-40B4-BE49-F238E27FC236}">
                  <a16:creationId xmlns:a16="http://schemas.microsoft.com/office/drawing/2014/main" id="{2DC172A7-6BE0-8CC8-B64A-054F2F9671A3}"/>
                </a:ext>
              </a:extLst>
            </p:cNvPr>
            <p:cNvSpPr txBox="1"/>
            <p:nvPr/>
          </p:nvSpPr>
          <p:spPr>
            <a:xfrm>
              <a:off x="877339" y="1957459"/>
              <a:ext cx="457116" cy="400110"/>
            </a:xfrm>
            <a:prstGeom prst="rect">
              <a:avLst/>
            </a:prstGeom>
            <a:noFill/>
          </p:spPr>
          <p:txBody>
            <a:bodyPr wrap="square" rtlCol="0">
              <a:spAutoFit/>
            </a:bodyPr>
            <a:lstStyle/>
            <a:p>
              <a:r>
                <a:rPr lang="en-US" altLang="zh-CN" sz="2000" b="1" dirty="0">
                  <a:latin typeface="Times New Roman" panose="02020603050405020304" pitchFamily="18" charset="0"/>
                  <a:cs typeface="Times New Roman" panose="02020603050405020304" pitchFamily="18" charset="0"/>
                </a:rPr>
                <a:t>e</a:t>
              </a:r>
              <a:r>
                <a:rPr lang="en-US" altLang="zh-CN" sz="2000" b="1" baseline="30000" dirty="0">
                  <a:latin typeface="Times New Roman" panose="02020603050405020304" pitchFamily="18" charset="0"/>
                  <a:cs typeface="Times New Roman" panose="02020603050405020304" pitchFamily="18" charset="0"/>
                </a:rPr>
                <a:t>-</a:t>
              </a:r>
              <a:endParaRPr lang="zh-CN" altLang="en-US" sz="2000" b="1" baseline="30000" dirty="0">
                <a:latin typeface="Times New Roman" panose="02020603050405020304" pitchFamily="18" charset="0"/>
                <a:cs typeface="Times New Roman" panose="02020603050405020304" pitchFamily="18" charset="0"/>
              </a:endParaRPr>
            </a:p>
          </p:txBody>
        </p:sp>
        <p:sp>
          <p:nvSpPr>
            <p:cNvPr id="36" name="文本框 35">
              <a:extLst>
                <a:ext uri="{FF2B5EF4-FFF2-40B4-BE49-F238E27FC236}">
                  <a16:creationId xmlns:a16="http://schemas.microsoft.com/office/drawing/2014/main" id="{03EAD8B9-3D96-5D46-8DA8-03DCA4BE8C8F}"/>
                </a:ext>
              </a:extLst>
            </p:cNvPr>
            <p:cNvSpPr txBox="1"/>
            <p:nvPr/>
          </p:nvSpPr>
          <p:spPr>
            <a:xfrm>
              <a:off x="2707463" y="2367533"/>
              <a:ext cx="457116" cy="378727"/>
            </a:xfrm>
            <a:prstGeom prst="rect">
              <a:avLst/>
            </a:prstGeom>
            <a:noFill/>
          </p:spPr>
          <p:txBody>
            <a:bodyPr wrap="square" rtlCol="0">
              <a:spAutoFit/>
            </a:bodyPr>
            <a:lstStyle/>
            <a:p>
              <a:r>
                <a:rPr lang="en-US" altLang="zh-CN" sz="2000" b="1" dirty="0">
                  <a:latin typeface="Arial" panose="020B0604020202020204" pitchFamily="34" charset="0"/>
                  <a:cs typeface="Arial" panose="020B0604020202020204" pitchFamily="34" charset="0"/>
                </a:rPr>
                <a:t>γ</a:t>
              </a:r>
              <a:endParaRPr lang="zh-CN" altLang="en-US" sz="2000" b="1" dirty="0">
                <a:latin typeface="Arial" panose="020B0604020202020204" pitchFamily="34" charset="0"/>
                <a:cs typeface="Arial" panose="020B0604020202020204" pitchFamily="34" charset="0"/>
              </a:endParaRPr>
            </a:p>
          </p:txBody>
        </p:sp>
        <p:sp>
          <p:nvSpPr>
            <p:cNvPr id="37" name="文本框 36">
              <a:extLst>
                <a:ext uri="{FF2B5EF4-FFF2-40B4-BE49-F238E27FC236}">
                  <a16:creationId xmlns:a16="http://schemas.microsoft.com/office/drawing/2014/main" id="{3A385B4B-37D5-EAAA-96CE-55A0443AF9F6}"/>
                </a:ext>
              </a:extLst>
            </p:cNvPr>
            <p:cNvSpPr txBox="1"/>
            <p:nvPr/>
          </p:nvSpPr>
          <p:spPr>
            <a:xfrm>
              <a:off x="1633689" y="1823336"/>
              <a:ext cx="522425"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Ta</a:t>
              </a:r>
              <a:endParaRPr lang="zh-CN" altLang="en-US" b="1" dirty="0">
                <a:latin typeface="Times New Roman" panose="02020603050405020304" pitchFamily="18" charset="0"/>
                <a:cs typeface="Times New Roman" panose="02020603050405020304" pitchFamily="18" charset="0"/>
              </a:endParaRPr>
            </a:p>
          </p:txBody>
        </p:sp>
        <p:sp>
          <p:nvSpPr>
            <p:cNvPr id="38" name="文本框 37">
              <a:extLst>
                <a:ext uri="{FF2B5EF4-FFF2-40B4-BE49-F238E27FC236}">
                  <a16:creationId xmlns:a16="http://schemas.microsoft.com/office/drawing/2014/main" id="{6D422271-57BE-8536-5B2F-EC3DF9166009}"/>
                </a:ext>
              </a:extLst>
            </p:cNvPr>
            <p:cNvSpPr txBox="1"/>
            <p:nvPr/>
          </p:nvSpPr>
          <p:spPr>
            <a:xfrm>
              <a:off x="2347468" y="1851794"/>
              <a:ext cx="658690"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cs typeface="Times New Roman" panose="02020603050405020304" pitchFamily="18" charset="0"/>
                </a:rPr>
                <a:t>晶体</a:t>
              </a:r>
            </a:p>
          </p:txBody>
        </p:sp>
        <p:sp>
          <p:nvSpPr>
            <p:cNvPr id="39" name="文本框 38">
              <a:extLst>
                <a:ext uri="{FF2B5EF4-FFF2-40B4-BE49-F238E27FC236}">
                  <a16:creationId xmlns:a16="http://schemas.microsoft.com/office/drawing/2014/main" id="{B3660FE3-B208-A6F3-05EF-2AC0CAB164B8}"/>
                </a:ext>
              </a:extLst>
            </p:cNvPr>
            <p:cNvSpPr txBox="1"/>
            <p:nvPr/>
          </p:nvSpPr>
          <p:spPr>
            <a:xfrm>
              <a:off x="3651429" y="1823336"/>
              <a:ext cx="753456" cy="349594"/>
            </a:xfrm>
            <a:prstGeom prst="rect">
              <a:avLst/>
            </a:prstGeom>
            <a:noFill/>
          </p:spPr>
          <p:txBody>
            <a:bodyPr wrap="square" rtlCol="0">
              <a:spAutoFit/>
            </a:bodyPr>
            <a:lstStyle/>
            <a:p>
              <a:r>
                <a:rPr lang="en-US" altLang="zh-CN" b="1" dirty="0">
                  <a:latin typeface="Arial" panose="020B0604020202020204" pitchFamily="34" charset="0"/>
                  <a:cs typeface="Arial" panose="020B0604020202020204" pitchFamily="34" charset="0"/>
                </a:rPr>
                <a:t>ThO</a:t>
              </a:r>
              <a:r>
                <a:rPr lang="en-US" altLang="zh-CN" b="1" baseline="-25000" dirty="0">
                  <a:latin typeface="Arial" panose="020B0604020202020204" pitchFamily="34" charset="0"/>
                  <a:cs typeface="Arial" panose="020B0604020202020204" pitchFamily="34" charset="0"/>
                </a:rPr>
                <a:t>2</a:t>
              </a:r>
              <a:endParaRPr lang="zh-CN" altLang="en-US" b="1" baseline="-25000" dirty="0">
                <a:latin typeface="Arial" panose="020B0604020202020204" pitchFamily="34" charset="0"/>
                <a:cs typeface="Arial" panose="020B0604020202020204" pitchFamily="34" charset="0"/>
              </a:endParaRPr>
            </a:p>
          </p:txBody>
        </p:sp>
        <p:sp>
          <p:nvSpPr>
            <p:cNvPr id="40" name="文本框 39">
              <a:extLst>
                <a:ext uri="{FF2B5EF4-FFF2-40B4-BE49-F238E27FC236}">
                  <a16:creationId xmlns:a16="http://schemas.microsoft.com/office/drawing/2014/main" id="{750B6F91-9EA8-5EE8-B481-FA522D620DFB}"/>
                </a:ext>
              </a:extLst>
            </p:cNvPr>
            <p:cNvSpPr txBox="1"/>
            <p:nvPr/>
          </p:nvSpPr>
          <p:spPr>
            <a:xfrm>
              <a:off x="1542878" y="5558293"/>
              <a:ext cx="1106278" cy="287002"/>
            </a:xfrm>
            <a:prstGeom prst="rect">
              <a:avLst/>
            </a:prstGeom>
            <a:noFill/>
          </p:spPr>
          <p:txBody>
            <a:bodyPr wrap="square" rtlCol="0">
              <a:spAutoFit/>
            </a:bodyPr>
            <a:lstStyle/>
            <a:p>
              <a:pPr algn="ctr">
                <a:lnSpc>
                  <a:spcPts val="1400"/>
                </a:lnSpc>
              </a:pP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铅屏蔽</a:t>
              </a:r>
            </a:p>
          </p:txBody>
        </p:sp>
        <p:sp>
          <p:nvSpPr>
            <p:cNvPr id="41" name="文本框 40">
              <a:extLst>
                <a:ext uri="{FF2B5EF4-FFF2-40B4-BE49-F238E27FC236}">
                  <a16:creationId xmlns:a16="http://schemas.microsoft.com/office/drawing/2014/main" id="{B47BAD56-4DB2-5EF5-AFE2-75822878BEB9}"/>
                </a:ext>
              </a:extLst>
            </p:cNvPr>
            <p:cNvSpPr txBox="1"/>
            <p:nvPr/>
          </p:nvSpPr>
          <p:spPr>
            <a:xfrm>
              <a:off x="628376" y="5936289"/>
              <a:ext cx="675488"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液氮</a:t>
              </a:r>
            </a:p>
          </p:txBody>
        </p:sp>
        <p:sp>
          <p:nvSpPr>
            <p:cNvPr id="42" name="文本框 41">
              <a:extLst>
                <a:ext uri="{FF2B5EF4-FFF2-40B4-BE49-F238E27FC236}">
                  <a16:creationId xmlns:a16="http://schemas.microsoft.com/office/drawing/2014/main" id="{95253511-7837-BF2B-98C8-51D8E191DA00}"/>
                </a:ext>
              </a:extLst>
            </p:cNvPr>
            <p:cNvSpPr txBox="1"/>
            <p:nvPr/>
          </p:nvSpPr>
          <p:spPr>
            <a:xfrm>
              <a:off x="1665673" y="5935129"/>
              <a:ext cx="808323" cy="264623"/>
            </a:xfrm>
            <a:prstGeom prst="rect">
              <a:avLst/>
            </a:prstGeom>
            <a:noFill/>
          </p:spPr>
          <p:txBody>
            <a:bodyPr wrap="square" rtlCol="0">
              <a:spAutoFit/>
            </a:bodyPr>
            <a:lstStyle/>
            <a:p>
              <a:pPr algn="ctr">
                <a:lnSpc>
                  <a:spcPts val="1400"/>
                </a:lnSpc>
              </a:pPr>
              <a:r>
                <a:rPr lang="en-US" altLang="zh-CN" b="1" dirty="0">
                  <a:latin typeface="Arial" panose="020B0604020202020204" pitchFamily="34" charset="0"/>
                  <a:cs typeface="Arial" panose="020B0604020202020204" pitchFamily="34" charset="0"/>
                </a:rPr>
                <a:t>HPGe</a:t>
              </a:r>
              <a:endParaRPr lang="zh-CN" altLang="en-US" b="1" dirty="0">
                <a:latin typeface="Arial" panose="020B0604020202020204" pitchFamily="34" charset="0"/>
                <a:cs typeface="Arial" panose="020B0604020202020204" pitchFamily="34" charset="0"/>
              </a:endParaRPr>
            </a:p>
          </p:txBody>
        </p:sp>
        <p:sp>
          <p:nvSpPr>
            <p:cNvPr id="43" name="文本框 42">
              <a:extLst>
                <a:ext uri="{FF2B5EF4-FFF2-40B4-BE49-F238E27FC236}">
                  <a16:creationId xmlns:a16="http://schemas.microsoft.com/office/drawing/2014/main" id="{CFF0D851-0606-AACA-B09D-D7CEDBF44A30}"/>
                </a:ext>
              </a:extLst>
            </p:cNvPr>
            <p:cNvSpPr txBox="1"/>
            <p:nvPr/>
          </p:nvSpPr>
          <p:spPr>
            <a:xfrm>
              <a:off x="2792683" y="3873003"/>
              <a:ext cx="684049" cy="349594"/>
            </a:xfrm>
            <a:prstGeom prst="rect">
              <a:avLst/>
            </a:prstGeom>
            <a:noFill/>
          </p:spPr>
          <p:txBody>
            <a:bodyPr wrap="square">
              <a:spAutoFit/>
            </a:bodyPr>
            <a:lstStyle/>
            <a:p>
              <a:r>
                <a:rPr lang="en-US" altLang="zh-CN" b="1" dirty="0">
                  <a:solidFill>
                    <a:srgbClr val="3C1A56"/>
                  </a:solidFill>
                  <a:latin typeface="Arial" panose="020B0604020202020204" pitchFamily="34" charset="0"/>
                  <a:cs typeface="Arial" panose="020B0604020202020204" pitchFamily="34" charset="0"/>
                </a:rPr>
                <a:t>VUV</a:t>
              </a:r>
              <a:endParaRPr lang="zh-CN" altLang="en-US" dirty="0">
                <a:solidFill>
                  <a:srgbClr val="3C1A56"/>
                </a:solidFill>
                <a:latin typeface="Arial" panose="020B0604020202020204" pitchFamily="34" charset="0"/>
                <a:cs typeface="Arial" panose="020B0604020202020204" pitchFamily="34" charset="0"/>
              </a:endParaRPr>
            </a:p>
          </p:txBody>
        </p:sp>
        <p:sp>
          <p:nvSpPr>
            <p:cNvPr id="44" name="文本框 43">
              <a:extLst>
                <a:ext uri="{FF2B5EF4-FFF2-40B4-BE49-F238E27FC236}">
                  <a16:creationId xmlns:a16="http://schemas.microsoft.com/office/drawing/2014/main" id="{BC31A52F-3AFF-76D2-9461-F9987CC12791}"/>
                </a:ext>
              </a:extLst>
            </p:cNvPr>
            <p:cNvSpPr txBox="1"/>
            <p:nvPr/>
          </p:nvSpPr>
          <p:spPr>
            <a:xfrm>
              <a:off x="1592517" y="3741224"/>
              <a:ext cx="1059304" cy="369332"/>
            </a:xfrm>
            <a:prstGeom prst="rect">
              <a:avLst/>
            </a:prstGeom>
            <a:noFill/>
          </p:spPr>
          <p:txBody>
            <a:bodyPr wrap="square" rtlCol="0">
              <a:spAutoFit/>
            </a:bodyPr>
            <a:lstStyle/>
            <a:p>
              <a:r>
                <a:rPr lang="en-US" altLang="zh-CN"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真空腔</a:t>
              </a: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5" name="等腰三角形 44">
              <a:extLst>
                <a:ext uri="{FF2B5EF4-FFF2-40B4-BE49-F238E27FC236}">
                  <a16:creationId xmlns:a16="http://schemas.microsoft.com/office/drawing/2014/main" id="{215FF40D-AF0C-C6E0-FA1E-D7D0D880C615}"/>
                </a:ext>
              </a:extLst>
            </p:cNvPr>
            <p:cNvSpPr/>
            <p:nvPr/>
          </p:nvSpPr>
          <p:spPr>
            <a:xfrm rot="16200000">
              <a:off x="1920455" y="3684088"/>
              <a:ext cx="327134" cy="1254437"/>
            </a:xfrm>
            <a:prstGeom prst="triangle">
              <a:avLst/>
            </a:prstGeom>
            <a:gradFill flip="none" rotWithShape="1">
              <a:gsLst>
                <a:gs pos="45000">
                  <a:srgbClr val="AF93E6"/>
                </a:gs>
                <a:gs pos="0">
                  <a:srgbClr val="9E7BF5"/>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a:p>
          </p:txBody>
        </p:sp>
        <p:grpSp>
          <p:nvGrpSpPr>
            <p:cNvPr id="46" name="组合 45">
              <a:extLst>
                <a:ext uri="{FF2B5EF4-FFF2-40B4-BE49-F238E27FC236}">
                  <a16:creationId xmlns:a16="http://schemas.microsoft.com/office/drawing/2014/main" id="{5BA3EDE9-B78C-2765-7422-3F0028295A20}"/>
                </a:ext>
              </a:extLst>
            </p:cNvPr>
            <p:cNvGrpSpPr/>
            <p:nvPr/>
          </p:nvGrpSpPr>
          <p:grpSpPr>
            <a:xfrm>
              <a:off x="2216178" y="4354792"/>
              <a:ext cx="541808" cy="372048"/>
              <a:chOff x="1704551" y="3624014"/>
              <a:chExt cx="643522" cy="426206"/>
            </a:xfrm>
          </p:grpSpPr>
          <p:sp>
            <p:nvSpPr>
              <p:cNvPr id="55" name="矩形 54">
                <a:extLst>
                  <a:ext uri="{FF2B5EF4-FFF2-40B4-BE49-F238E27FC236}">
                    <a16:creationId xmlns:a16="http://schemas.microsoft.com/office/drawing/2014/main" id="{2AF58515-CDC7-B00D-9739-2B9FD8539B71}"/>
                  </a:ext>
                </a:extLst>
              </p:cNvPr>
              <p:cNvSpPr/>
              <p:nvPr/>
            </p:nvSpPr>
            <p:spPr>
              <a:xfrm rot="16951417" flipH="1">
                <a:off x="1950848" y="3680738"/>
                <a:ext cx="45719" cy="358628"/>
              </a:xfrm>
              <a:prstGeom prst="rect">
                <a:avLst/>
              </a:prstGeom>
              <a:solidFill>
                <a:schemeClr val="tx1">
                  <a:lumMod val="65000"/>
                  <a:lumOff val="3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立方体 55">
                <a:extLst>
                  <a:ext uri="{FF2B5EF4-FFF2-40B4-BE49-F238E27FC236}">
                    <a16:creationId xmlns:a16="http://schemas.microsoft.com/office/drawing/2014/main" id="{6086FBBE-8627-E24B-9373-521AC92528BE}"/>
                  </a:ext>
                </a:extLst>
              </p:cNvPr>
              <p:cNvSpPr/>
              <p:nvPr/>
            </p:nvSpPr>
            <p:spPr>
              <a:xfrm>
                <a:off x="1704551" y="3624014"/>
                <a:ext cx="643522" cy="224522"/>
              </a:xfrm>
              <a:prstGeom prst="cube">
                <a:avLst>
                  <a:gd name="adj" fmla="val 75908"/>
                </a:avLst>
              </a:prstGeom>
              <a:solidFill>
                <a:schemeClr val="tx1">
                  <a:lumMod val="50000"/>
                  <a:lumOff val="5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a:extLst>
                  <a:ext uri="{FF2B5EF4-FFF2-40B4-BE49-F238E27FC236}">
                    <a16:creationId xmlns:a16="http://schemas.microsoft.com/office/drawing/2014/main" id="{02E4A203-8836-26C9-BF5F-3C943CD94B33}"/>
                  </a:ext>
                </a:extLst>
              </p:cNvPr>
              <p:cNvSpPr/>
              <p:nvPr/>
            </p:nvSpPr>
            <p:spPr>
              <a:xfrm rot="5010176" flipH="1">
                <a:off x="1959361" y="3749992"/>
                <a:ext cx="45719" cy="324726"/>
              </a:xfrm>
              <a:prstGeom prst="rect">
                <a:avLst/>
              </a:prstGeom>
              <a:solidFill>
                <a:schemeClr val="tx1">
                  <a:lumMod val="65000"/>
                  <a:lumOff val="3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 name="矩形 57">
                <a:extLst>
                  <a:ext uri="{FF2B5EF4-FFF2-40B4-BE49-F238E27FC236}">
                    <a16:creationId xmlns:a16="http://schemas.microsoft.com/office/drawing/2014/main" id="{1623B9DC-BD5E-3F92-A152-5284F9BC2158}"/>
                  </a:ext>
                </a:extLst>
              </p:cNvPr>
              <p:cNvSpPr/>
              <p:nvPr/>
            </p:nvSpPr>
            <p:spPr>
              <a:xfrm rot="16743848" flipH="1">
                <a:off x="1959360" y="3794983"/>
                <a:ext cx="45719" cy="321446"/>
              </a:xfrm>
              <a:prstGeom prst="rect">
                <a:avLst/>
              </a:prstGeom>
              <a:solidFill>
                <a:schemeClr val="tx1">
                  <a:lumMod val="65000"/>
                  <a:lumOff val="3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a:extLst>
                  <a:ext uri="{FF2B5EF4-FFF2-40B4-BE49-F238E27FC236}">
                    <a16:creationId xmlns:a16="http://schemas.microsoft.com/office/drawing/2014/main" id="{142C48C3-48F3-0F47-ACE2-C569332DDDB7}"/>
                  </a:ext>
                </a:extLst>
              </p:cNvPr>
              <p:cNvSpPr/>
              <p:nvPr/>
            </p:nvSpPr>
            <p:spPr>
              <a:xfrm rot="5400000">
                <a:off x="1960105" y="3783857"/>
                <a:ext cx="78531" cy="454196"/>
              </a:xfrm>
              <a:prstGeom prst="rect">
                <a:avLst/>
              </a:prstGeom>
              <a:solidFill>
                <a:schemeClr val="tx1">
                  <a:lumMod val="65000"/>
                  <a:lumOff val="3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47" name="直接箭头连接符 46">
              <a:extLst>
                <a:ext uri="{FF2B5EF4-FFF2-40B4-BE49-F238E27FC236}">
                  <a16:creationId xmlns:a16="http://schemas.microsoft.com/office/drawing/2014/main" id="{DA16A298-4BD3-D421-AB9C-B4208AE00441}"/>
                </a:ext>
              </a:extLst>
            </p:cNvPr>
            <p:cNvCxnSpPr/>
            <p:nvPr/>
          </p:nvCxnSpPr>
          <p:spPr>
            <a:xfrm>
              <a:off x="2576725" y="4574771"/>
              <a:ext cx="14620" cy="1044000"/>
            </a:xfrm>
            <a:prstGeom prst="straightConnector1">
              <a:avLst/>
            </a:prstGeom>
            <a:ln w="22225">
              <a:solidFill>
                <a:srgbClr val="C00000">
                  <a:alpha val="80000"/>
                </a:srgb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8" name="直接箭头连接符 47">
              <a:extLst>
                <a:ext uri="{FF2B5EF4-FFF2-40B4-BE49-F238E27FC236}">
                  <a16:creationId xmlns:a16="http://schemas.microsoft.com/office/drawing/2014/main" id="{ABF312D7-2F10-A482-A0CA-2BA1D887D2F4}"/>
                </a:ext>
              </a:extLst>
            </p:cNvPr>
            <p:cNvCxnSpPr>
              <a:endCxn id="56" idx="0"/>
            </p:cNvCxnSpPr>
            <p:nvPr/>
          </p:nvCxnSpPr>
          <p:spPr>
            <a:xfrm>
              <a:off x="2547695" y="2580785"/>
              <a:ext cx="13774" cy="1692000"/>
            </a:xfrm>
            <a:prstGeom prst="straightConnector1">
              <a:avLst/>
            </a:prstGeom>
            <a:ln w="22225">
              <a:solidFill>
                <a:srgbClr val="C00000">
                  <a:alpha val="80000"/>
                </a:srgb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9" name="文本框 48">
              <a:extLst>
                <a:ext uri="{FF2B5EF4-FFF2-40B4-BE49-F238E27FC236}">
                  <a16:creationId xmlns:a16="http://schemas.microsoft.com/office/drawing/2014/main" id="{62D59836-9B0B-7DD3-D355-62547465B093}"/>
                </a:ext>
              </a:extLst>
            </p:cNvPr>
            <p:cNvSpPr txBox="1"/>
            <p:nvPr/>
          </p:nvSpPr>
          <p:spPr>
            <a:xfrm>
              <a:off x="750235" y="3744269"/>
              <a:ext cx="642428"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cs typeface="Times New Roman" panose="02020603050405020304" pitchFamily="18" charset="0"/>
                </a:rPr>
                <a:t>氘灯</a:t>
              </a:r>
            </a:p>
          </p:txBody>
        </p:sp>
        <p:sp>
          <p:nvSpPr>
            <p:cNvPr id="50" name="文本框 49">
              <a:extLst>
                <a:ext uri="{FF2B5EF4-FFF2-40B4-BE49-F238E27FC236}">
                  <a16:creationId xmlns:a16="http://schemas.microsoft.com/office/drawing/2014/main" id="{D76C1FAA-CCDC-9A7F-F588-4C3A73C541A6}"/>
                </a:ext>
              </a:extLst>
            </p:cNvPr>
            <p:cNvSpPr txBox="1"/>
            <p:nvPr/>
          </p:nvSpPr>
          <p:spPr>
            <a:xfrm>
              <a:off x="1709313" y="4531878"/>
              <a:ext cx="642428"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cs typeface="Times New Roman" panose="02020603050405020304" pitchFamily="18" charset="0"/>
                </a:rPr>
                <a:t>靶架</a:t>
              </a:r>
            </a:p>
          </p:txBody>
        </p:sp>
        <p:sp>
          <p:nvSpPr>
            <p:cNvPr id="51" name="文本框 50">
              <a:extLst>
                <a:ext uri="{FF2B5EF4-FFF2-40B4-BE49-F238E27FC236}">
                  <a16:creationId xmlns:a16="http://schemas.microsoft.com/office/drawing/2014/main" id="{858CB431-99F8-C667-1FA0-BA8F3D7807C0}"/>
                </a:ext>
              </a:extLst>
            </p:cNvPr>
            <p:cNvSpPr txBox="1"/>
            <p:nvPr/>
          </p:nvSpPr>
          <p:spPr>
            <a:xfrm>
              <a:off x="324782" y="1746942"/>
              <a:ext cx="522425"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(a)</a:t>
              </a:r>
              <a:endParaRPr lang="zh-CN" altLang="en-US" b="1" dirty="0">
                <a:latin typeface="Times New Roman" panose="02020603050405020304" pitchFamily="18" charset="0"/>
                <a:cs typeface="Times New Roman" panose="02020603050405020304" pitchFamily="18" charset="0"/>
              </a:endParaRPr>
            </a:p>
          </p:txBody>
        </p:sp>
        <p:sp>
          <p:nvSpPr>
            <p:cNvPr id="52" name="文本框 51">
              <a:extLst>
                <a:ext uri="{FF2B5EF4-FFF2-40B4-BE49-F238E27FC236}">
                  <a16:creationId xmlns:a16="http://schemas.microsoft.com/office/drawing/2014/main" id="{3BF8B642-B8DC-7F22-EEA1-DC2943ED67F1}"/>
                </a:ext>
              </a:extLst>
            </p:cNvPr>
            <p:cNvSpPr txBox="1"/>
            <p:nvPr/>
          </p:nvSpPr>
          <p:spPr>
            <a:xfrm>
              <a:off x="324782" y="3369002"/>
              <a:ext cx="522425"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(b)</a:t>
              </a:r>
              <a:endParaRPr lang="zh-CN" altLang="en-US" b="1" dirty="0">
                <a:latin typeface="Times New Roman" panose="02020603050405020304" pitchFamily="18" charset="0"/>
                <a:cs typeface="Times New Roman" panose="02020603050405020304" pitchFamily="18" charset="0"/>
              </a:endParaRPr>
            </a:p>
          </p:txBody>
        </p:sp>
        <p:sp>
          <p:nvSpPr>
            <p:cNvPr id="53" name="文本框 52">
              <a:extLst>
                <a:ext uri="{FF2B5EF4-FFF2-40B4-BE49-F238E27FC236}">
                  <a16:creationId xmlns:a16="http://schemas.microsoft.com/office/drawing/2014/main" id="{F5A585E3-B424-1FBF-5AC2-D7CBB81DBB93}"/>
                </a:ext>
              </a:extLst>
            </p:cNvPr>
            <p:cNvSpPr txBox="1"/>
            <p:nvPr/>
          </p:nvSpPr>
          <p:spPr>
            <a:xfrm>
              <a:off x="324782" y="5246390"/>
              <a:ext cx="522425"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(c)</a:t>
              </a:r>
              <a:endParaRPr lang="zh-CN" altLang="en-US" b="1" dirty="0">
                <a:latin typeface="Times New Roman" panose="02020603050405020304" pitchFamily="18" charset="0"/>
                <a:cs typeface="Times New Roman" panose="02020603050405020304" pitchFamily="18" charset="0"/>
              </a:endParaRPr>
            </a:p>
          </p:txBody>
        </p:sp>
      </p:grpSp>
      <p:sp>
        <p:nvSpPr>
          <p:cNvPr id="63" name="文本框 37">
            <a:extLst>
              <a:ext uri="{FF2B5EF4-FFF2-40B4-BE49-F238E27FC236}">
                <a16:creationId xmlns:a16="http://schemas.microsoft.com/office/drawing/2014/main" id="{7E8EFB80-204F-797D-7485-E433AA7890EF}"/>
              </a:ext>
            </a:extLst>
          </p:cNvPr>
          <p:cNvSpPr txBox="1">
            <a:spLocks noChangeArrowheads="1"/>
          </p:cNvSpPr>
          <p:nvPr/>
        </p:nvSpPr>
        <p:spPr bwMode="auto">
          <a:xfrm>
            <a:off x="5193642" y="1027843"/>
            <a:ext cx="6819788" cy="142244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9pPr>
          </a:lstStyle>
          <a:p>
            <a:pPr>
              <a:lnSpc>
                <a:spcPct val="150000"/>
              </a:lnSpc>
              <a:spcBef>
                <a:spcPct val="0"/>
              </a:spcBef>
              <a:buFont typeface="Arial" panose="020B0604020202020204" pitchFamily="34" charset="0"/>
              <a:buNone/>
            </a:pPr>
            <a:r>
              <a:rPr lang="zh-CN" altLang="en-US" sz="2000" dirty="0">
                <a:latin typeface="Arial" panose="020B0604020202020204" pitchFamily="34" charset="0"/>
                <a:ea typeface="微软雅黑" panose="020B0503020204020204" pitchFamily="34" charset="-122"/>
                <a:cs typeface="Times New Roman" panose="02020603050405020304" pitchFamily="18" charset="0"/>
              </a:rPr>
              <a:t>北京大学</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CLAPA</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激光加速器</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(~80 MeV, 100 pC/</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发</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/7.5s)</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a:t>
            </a:r>
            <a:endParaRPr lang="en-US" altLang="zh-CN" sz="2000" dirty="0">
              <a:latin typeface="Arial" panose="020B0604020202020204" pitchFamily="34" charset="0"/>
              <a:ea typeface="微软雅黑" panose="020B0503020204020204" pitchFamily="34" charset="-122"/>
              <a:cs typeface="Times New Roman" panose="02020603050405020304" pitchFamily="18" charset="0"/>
            </a:endParaRPr>
          </a:p>
          <a:p>
            <a:pPr>
              <a:lnSpc>
                <a:spcPct val="150000"/>
              </a:lnSpc>
              <a:spcBef>
                <a:spcPct val="0"/>
              </a:spcBef>
              <a:buFont typeface="Arial" panose="020B0604020202020204" pitchFamily="34" charset="0"/>
              <a:buNone/>
            </a:pPr>
            <a:r>
              <a:rPr lang="zh-CN" altLang="en-US" sz="2000" dirty="0">
                <a:latin typeface="Arial" panose="020B0604020202020204" pitchFamily="34" charset="0"/>
                <a:ea typeface="微软雅黑" panose="020B0503020204020204" pitchFamily="34" charset="-122"/>
                <a:cs typeface="Times New Roman" panose="02020603050405020304" pitchFamily="18" charset="0"/>
              </a:rPr>
              <a:t>清华大学</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VIGAS</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装置</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(45 MeV, 50 pC/</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发</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 </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10 Hz)</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a:t>
            </a:r>
            <a:endParaRPr lang="en-US" altLang="zh-CN" sz="2000" dirty="0">
              <a:latin typeface="Arial" panose="020B0604020202020204" pitchFamily="34" charset="0"/>
              <a:ea typeface="微软雅黑" panose="020B0503020204020204" pitchFamily="34" charset="-122"/>
              <a:cs typeface="Times New Roman" panose="02020603050405020304" pitchFamily="18" charset="0"/>
            </a:endParaRPr>
          </a:p>
          <a:p>
            <a:pPr>
              <a:lnSpc>
                <a:spcPct val="150000"/>
              </a:lnSpc>
              <a:spcBef>
                <a:spcPct val="0"/>
              </a:spcBef>
              <a:buNone/>
            </a:pPr>
            <a:r>
              <a:rPr lang="zh-CN" altLang="en-US" sz="2000" dirty="0">
                <a:latin typeface="Arial" panose="020B0604020202020204" pitchFamily="34" charset="0"/>
                <a:ea typeface="微软雅黑" panose="020B0503020204020204" pitchFamily="34" charset="-122"/>
                <a:cs typeface="Times New Roman" panose="02020603050405020304" pitchFamily="18" charset="0"/>
              </a:rPr>
              <a:t>靶材：</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2 mmTa+ Th:CaF</a:t>
            </a:r>
            <a:r>
              <a:rPr lang="en-US" altLang="zh-CN" sz="2000" baseline="-25000" dirty="0">
                <a:latin typeface="Arial" panose="020B0604020202020204" pitchFamily="34" charset="0"/>
                <a:ea typeface="微软雅黑" panose="020B0503020204020204" pitchFamily="34" charset="-122"/>
                <a:cs typeface="Times New Roman" panose="02020603050405020304" pitchFamily="18" charset="0"/>
              </a:rPr>
              <a:t>2</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或</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Th:SrF</a:t>
            </a:r>
            <a:r>
              <a:rPr lang="en-US" altLang="zh-CN" sz="2000" baseline="-25000" dirty="0">
                <a:latin typeface="Arial" panose="020B0604020202020204" pitchFamily="34" charset="0"/>
                <a:ea typeface="微软雅黑" panose="020B0503020204020204" pitchFamily="34" charset="-122"/>
                <a:cs typeface="Times New Roman" panose="02020603050405020304" pitchFamily="18" charset="0"/>
              </a:rPr>
              <a:t>2</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晶体</a:t>
            </a:r>
            <a:r>
              <a:rPr lang="en-US" altLang="zh-CN" sz="2000" dirty="0">
                <a:latin typeface="Arial" panose="020B0604020202020204" pitchFamily="34" charset="0"/>
                <a:ea typeface="微软雅黑" panose="020B0503020204020204" pitchFamily="34" charset="-122"/>
                <a:cs typeface="Times New Roman" panose="02020603050405020304" pitchFamily="18" charset="0"/>
              </a:rPr>
              <a:t>+ThO</a:t>
            </a:r>
            <a:r>
              <a:rPr lang="en-US" altLang="zh-CN" sz="2000" baseline="-25000" dirty="0">
                <a:latin typeface="Arial" panose="020B0604020202020204" pitchFamily="34" charset="0"/>
                <a:ea typeface="微软雅黑" panose="020B0503020204020204" pitchFamily="34" charset="-122"/>
                <a:cs typeface="Times New Roman" panose="02020603050405020304" pitchFamily="18" charset="0"/>
              </a:rPr>
              <a:t>2</a:t>
            </a:r>
            <a:r>
              <a:rPr lang="zh-CN" altLang="en-US" sz="2000" dirty="0">
                <a:latin typeface="Arial" panose="020B0604020202020204" pitchFamily="34" charset="0"/>
                <a:ea typeface="微软雅黑" panose="020B0503020204020204" pitchFamily="34" charset="-122"/>
                <a:cs typeface="Times New Roman" panose="02020603050405020304" pitchFamily="18" charset="0"/>
              </a:rPr>
              <a:t>薄靶。</a:t>
            </a:r>
            <a:endParaRPr lang="en-US" altLang="zh-CN" sz="2000" dirty="0">
              <a:latin typeface="Arial" panose="020B0604020202020204" pitchFamily="34" charset="0"/>
              <a:ea typeface="微软雅黑" panose="020B0503020204020204" pitchFamily="34" charset="-122"/>
              <a:cs typeface="Times New Roman" panose="02020603050405020304" pitchFamily="18" charset="0"/>
            </a:endParaRPr>
          </a:p>
        </p:txBody>
      </p:sp>
      <p:sp>
        <p:nvSpPr>
          <p:cNvPr id="67" name="文本框 66">
            <a:extLst>
              <a:ext uri="{FF2B5EF4-FFF2-40B4-BE49-F238E27FC236}">
                <a16:creationId xmlns:a16="http://schemas.microsoft.com/office/drawing/2014/main" id="{96B14EA6-DB54-FDFC-BD51-A0F948B2D27D}"/>
              </a:ext>
            </a:extLst>
          </p:cNvPr>
          <p:cNvSpPr txBox="1"/>
          <p:nvPr/>
        </p:nvSpPr>
        <p:spPr>
          <a:xfrm>
            <a:off x="7059475" y="6592204"/>
            <a:ext cx="2913720" cy="281744"/>
          </a:xfrm>
          <a:prstGeom prst="rect">
            <a:avLst/>
          </a:prstGeom>
          <a:noFill/>
        </p:spPr>
        <p:txBody>
          <a:bodyPr wrap="square" rtlCol="0">
            <a:spAutoFit/>
          </a:bodyPr>
          <a:lstStyle/>
          <a:p>
            <a:pPr algn="ctr">
              <a:lnSpc>
                <a:spcPts val="1400"/>
              </a:lnSpc>
            </a:pPr>
            <a:r>
              <a:rPr lang="en-US" altLang="zh-CN" dirty="0">
                <a:latin typeface="Times New Roman" panose="02020603050405020304" pitchFamily="18" charset="0"/>
                <a:cs typeface="Times New Roman" panose="02020603050405020304" pitchFamily="18" charset="0"/>
              </a:rPr>
              <a:t>VUV</a:t>
            </a:r>
            <a:r>
              <a:rPr lang="zh-CN" altLang="en-US" dirty="0">
                <a:latin typeface="Times New Roman" panose="02020603050405020304" pitchFamily="18" charset="0"/>
                <a:cs typeface="Times New Roman" panose="02020603050405020304" pitchFamily="18" charset="0"/>
              </a:rPr>
              <a:t>能谱及半衰期分析</a:t>
            </a:r>
            <a:endParaRPr lang="zh-CN" altLang="en-US"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4" name="矩形: 圆角 53">
            <a:extLst>
              <a:ext uri="{FF2B5EF4-FFF2-40B4-BE49-F238E27FC236}">
                <a16:creationId xmlns:a16="http://schemas.microsoft.com/office/drawing/2014/main" id="{AC2EB1F8-95F4-DFFC-AE2B-20DABA605378}"/>
              </a:ext>
            </a:extLst>
          </p:cNvPr>
          <p:cNvSpPr/>
          <p:nvPr/>
        </p:nvSpPr>
        <p:spPr>
          <a:xfrm>
            <a:off x="123509" y="972616"/>
            <a:ext cx="2803914" cy="41590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solidFill>
                <a:latin typeface="Arial" panose="020B0604020202020204" pitchFamily="34" charset="0"/>
                <a:ea typeface="微软雅黑" panose="020B0503020204020204" pitchFamily="34" charset="-122"/>
              </a:rPr>
              <a:t>光核激发</a:t>
            </a:r>
            <a:r>
              <a:rPr lang="en-US" altLang="zh-CN" sz="2000" baseline="30000" dirty="0">
                <a:solidFill>
                  <a:schemeClr val="tx1"/>
                </a:solidFill>
                <a:latin typeface="Arial" panose="020B0604020202020204" pitchFamily="34" charset="0"/>
                <a:ea typeface="微软雅黑" panose="020B0503020204020204" pitchFamily="34" charset="-122"/>
              </a:rPr>
              <a:t>229m</a:t>
            </a:r>
            <a:r>
              <a:rPr lang="en-US" altLang="zh-CN" sz="2000" dirty="0">
                <a:solidFill>
                  <a:schemeClr val="tx1"/>
                </a:solidFill>
                <a:latin typeface="Arial" panose="020B0604020202020204" pitchFamily="34" charset="0"/>
                <a:ea typeface="微软雅黑" panose="020B0503020204020204" pitchFamily="34" charset="-122"/>
              </a:rPr>
              <a:t>Th</a:t>
            </a:r>
            <a:r>
              <a:rPr lang="zh-CN" altLang="en-US" sz="2000" dirty="0">
                <a:solidFill>
                  <a:schemeClr val="tx1"/>
                </a:solidFill>
                <a:latin typeface="Arial" panose="020B0604020202020204" pitchFamily="34" charset="0"/>
                <a:ea typeface="微软雅黑" panose="020B0503020204020204" pitchFamily="34" charset="-122"/>
              </a:rPr>
              <a:t>示意图</a:t>
            </a:r>
          </a:p>
        </p:txBody>
      </p:sp>
    </p:spTree>
    <p:extLst>
      <p:ext uri="{BB962C8B-B14F-4D97-AF65-F5344CB8AC3E}">
        <p14:creationId xmlns:p14="http://schemas.microsoft.com/office/powerpoint/2010/main" val="1049739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4F6727F9-26DC-2BC0-AA21-DC97DF76F279}"/>
              </a:ext>
            </a:extLst>
          </p:cNvPr>
          <p:cNvSpPr/>
          <p:nvPr/>
        </p:nvSpPr>
        <p:spPr>
          <a:xfrm>
            <a:off x="7513522" y="2414090"/>
            <a:ext cx="4308112" cy="202982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u"/>
            </a:pPr>
            <a:r>
              <a:rPr lang="zh-CN" altLang="en-US" sz="2000" dirty="0">
                <a:solidFill>
                  <a:schemeClr val="tx1"/>
                </a:solidFill>
                <a:latin typeface="Arial" panose="020B0604020202020204" pitchFamily="34" charset="0"/>
                <a:ea typeface="微软雅黑" panose="020B0503020204020204" pitchFamily="34" charset="-122"/>
              </a:rPr>
              <a:t>由</a:t>
            </a:r>
            <a:r>
              <a:rPr lang="en-US" altLang="zh-CN" sz="2000" baseline="30000" dirty="0">
                <a:solidFill>
                  <a:schemeClr val="tx1"/>
                </a:solidFill>
              </a:rPr>
              <a:t>232</a:t>
            </a:r>
            <a:r>
              <a:rPr lang="en-US" altLang="zh-CN" sz="2000" dirty="0">
                <a:solidFill>
                  <a:schemeClr val="tx1"/>
                </a:solidFill>
              </a:rPr>
              <a:t>ThO</a:t>
            </a:r>
            <a:r>
              <a:rPr lang="en-US" altLang="zh-CN" sz="2000" baseline="-25000" dirty="0">
                <a:solidFill>
                  <a:schemeClr val="tx1"/>
                </a:solidFill>
              </a:rPr>
              <a:t>2</a:t>
            </a:r>
            <a:r>
              <a:rPr lang="zh-CN" altLang="en-US" sz="2000" dirty="0">
                <a:solidFill>
                  <a:schemeClr val="tx1"/>
                </a:solidFill>
              </a:rPr>
              <a:t>靶确认</a:t>
            </a:r>
            <a:r>
              <a:rPr lang="en-US" altLang="zh-CN" sz="2000" baseline="30000" dirty="0">
                <a:solidFill>
                  <a:schemeClr val="tx1"/>
                </a:solidFill>
              </a:rPr>
              <a:t>229</a:t>
            </a:r>
            <a:r>
              <a:rPr lang="en-US" altLang="zh-CN" sz="2000" dirty="0">
                <a:solidFill>
                  <a:schemeClr val="tx1"/>
                </a:solidFill>
              </a:rPr>
              <a:t>Th</a:t>
            </a:r>
            <a:r>
              <a:rPr lang="zh-CN" altLang="en-US" sz="2000" dirty="0">
                <a:solidFill>
                  <a:schemeClr val="tx1"/>
                </a:solidFill>
              </a:rPr>
              <a:t>的产额，根据束流尺寸算出</a:t>
            </a:r>
            <a:r>
              <a:rPr lang="en-US" altLang="zh-CN" sz="2000" baseline="30000" dirty="0">
                <a:solidFill>
                  <a:schemeClr val="tx1"/>
                </a:solidFill>
              </a:rPr>
              <a:t>229</a:t>
            </a:r>
            <a:r>
              <a:rPr lang="en-US" altLang="zh-CN" sz="2000" dirty="0">
                <a:solidFill>
                  <a:schemeClr val="tx1"/>
                </a:solidFill>
              </a:rPr>
              <a:t>Th</a:t>
            </a:r>
            <a:r>
              <a:rPr lang="zh-CN" altLang="en-US" sz="2000" dirty="0">
                <a:solidFill>
                  <a:schemeClr val="tx1"/>
                </a:solidFill>
              </a:rPr>
              <a:t>掺杂浓度。</a:t>
            </a:r>
            <a:r>
              <a:rPr lang="zh-CN" altLang="en-US" sz="2000" dirty="0">
                <a:solidFill>
                  <a:schemeClr val="tx1"/>
                </a:solidFill>
                <a:latin typeface="Arial" panose="020B0604020202020204" pitchFamily="34" charset="0"/>
                <a:ea typeface="微软雅黑" panose="020B0503020204020204" pitchFamily="34" charset="-122"/>
              </a:rPr>
              <a:t>在</a:t>
            </a:r>
            <a:r>
              <a:rPr lang="en-US" altLang="zh-CN" sz="2000" dirty="0">
                <a:solidFill>
                  <a:schemeClr val="tx1"/>
                </a:solidFill>
                <a:latin typeface="Arial" panose="020B0604020202020204" pitchFamily="34" charset="0"/>
                <a:ea typeface="微软雅黑" panose="020B0503020204020204" pitchFamily="34" charset="-122"/>
              </a:rPr>
              <a:t>CaF</a:t>
            </a:r>
            <a:r>
              <a:rPr lang="en-US" altLang="zh-CN" sz="2000" baseline="-25000" dirty="0">
                <a:solidFill>
                  <a:schemeClr val="tx1"/>
                </a:solidFill>
                <a:latin typeface="Arial" panose="020B0604020202020204" pitchFamily="34" charset="0"/>
                <a:ea typeface="微软雅黑" panose="020B0503020204020204" pitchFamily="34" charset="-122"/>
              </a:rPr>
              <a:t>2</a:t>
            </a:r>
            <a:r>
              <a:rPr lang="zh-CN" altLang="en-US" sz="2000" dirty="0">
                <a:solidFill>
                  <a:schemeClr val="tx1"/>
                </a:solidFill>
                <a:latin typeface="Arial" panose="020B0604020202020204" pitchFamily="34" charset="0"/>
                <a:ea typeface="微软雅黑" panose="020B0503020204020204" pitchFamily="34" charset="-122"/>
              </a:rPr>
              <a:t>晶体中有</a:t>
            </a:r>
            <a:r>
              <a:rPr lang="en-US" altLang="zh-CN" sz="2000" dirty="0">
                <a:solidFill>
                  <a:schemeClr val="tx1"/>
                </a:solidFill>
                <a:latin typeface="Arial" panose="020B0604020202020204" pitchFamily="34" charset="0"/>
                <a:ea typeface="微软雅黑" panose="020B0503020204020204" pitchFamily="34" charset="-122"/>
              </a:rPr>
              <a:t>8.4*</a:t>
            </a:r>
            <a:r>
              <a:rPr lang="en-US" altLang="zh-CN" sz="2000" b="1" dirty="0">
                <a:solidFill>
                  <a:schemeClr val="tx1"/>
                </a:solidFill>
                <a:latin typeface="Arial" panose="020B0604020202020204" pitchFamily="34" charset="0"/>
                <a:ea typeface="微软雅黑" panose="020B0503020204020204" pitchFamily="34" charset="-122"/>
              </a:rPr>
              <a:t>10</a:t>
            </a:r>
            <a:r>
              <a:rPr lang="en-US" altLang="zh-CN" sz="2000" b="1" baseline="30000" dirty="0">
                <a:solidFill>
                  <a:schemeClr val="tx1"/>
                </a:solidFill>
                <a:latin typeface="Arial" panose="020B0604020202020204" pitchFamily="34" charset="0"/>
                <a:ea typeface="微软雅黑" panose="020B0503020204020204" pitchFamily="34" charset="-122"/>
              </a:rPr>
              <a:t>8</a:t>
            </a:r>
            <a:r>
              <a:rPr lang="en-US" altLang="zh-CN" sz="2000" baseline="30000" dirty="0">
                <a:solidFill>
                  <a:schemeClr val="tx1"/>
                </a:solidFill>
                <a:latin typeface="Arial" panose="020B0604020202020204" pitchFamily="34" charset="0"/>
                <a:ea typeface="微软雅黑" panose="020B0503020204020204" pitchFamily="34" charset="-122"/>
              </a:rPr>
              <a:t> </a:t>
            </a:r>
            <a:r>
              <a:rPr lang="en-US" altLang="zh-CN" sz="2000" dirty="0">
                <a:solidFill>
                  <a:schemeClr val="tx1"/>
                </a:solidFill>
                <a:latin typeface="Arial" panose="020B0604020202020204" pitchFamily="34" charset="0"/>
                <a:ea typeface="微软雅黑" panose="020B0503020204020204" pitchFamily="34" charset="-122"/>
              </a:rPr>
              <a:t>/cm</a:t>
            </a:r>
            <a:r>
              <a:rPr lang="en-US" altLang="zh-CN" sz="2000" baseline="30000" dirty="0">
                <a:solidFill>
                  <a:schemeClr val="tx1"/>
                </a:solidFill>
                <a:latin typeface="Arial" panose="020B0604020202020204" pitchFamily="34" charset="0"/>
                <a:ea typeface="微软雅黑" panose="020B0503020204020204" pitchFamily="34" charset="-122"/>
              </a:rPr>
              <a:t>3</a:t>
            </a:r>
            <a:r>
              <a:rPr lang="zh-CN" altLang="en-US" sz="2000" dirty="0">
                <a:solidFill>
                  <a:schemeClr val="tx1"/>
                </a:solidFill>
                <a:latin typeface="Arial" panose="020B0604020202020204" pitchFamily="34" charset="0"/>
                <a:ea typeface="微软雅黑" panose="020B0503020204020204" pitchFamily="34" charset="-122"/>
              </a:rPr>
              <a:t>，在</a:t>
            </a:r>
            <a:r>
              <a:rPr lang="en-US" altLang="zh-CN" sz="2000" dirty="0">
                <a:solidFill>
                  <a:schemeClr val="tx1"/>
                </a:solidFill>
                <a:latin typeface="Arial" panose="020B0604020202020204" pitchFamily="34" charset="0"/>
                <a:ea typeface="微软雅黑" panose="020B0503020204020204" pitchFamily="34" charset="-122"/>
              </a:rPr>
              <a:t>SrF</a:t>
            </a:r>
            <a:r>
              <a:rPr lang="en-US" altLang="zh-CN" sz="2000" baseline="-25000" dirty="0">
                <a:solidFill>
                  <a:schemeClr val="tx1"/>
                </a:solidFill>
                <a:latin typeface="Arial" panose="020B0604020202020204" pitchFamily="34" charset="0"/>
                <a:ea typeface="微软雅黑" panose="020B0503020204020204" pitchFamily="34" charset="-122"/>
              </a:rPr>
              <a:t>2</a:t>
            </a:r>
            <a:r>
              <a:rPr lang="zh-CN" altLang="en-US" sz="2000" dirty="0">
                <a:solidFill>
                  <a:schemeClr val="tx1"/>
                </a:solidFill>
                <a:latin typeface="Arial" panose="020B0604020202020204" pitchFamily="34" charset="0"/>
                <a:ea typeface="微软雅黑" panose="020B0503020204020204" pitchFamily="34" charset="-122"/>
              </a:rPr>
              <a:t>晶体中达</a:t>
            </a:r>
            <a:r>
              <a:rPr lang="en-US" altLang="zh-CN" sz="2000" dirty="0">
                <a:solidFill>
                  <a:schemeClr val="tx1"/>
                </a:solidFill>
                <a:latin typeface="Arial" panose="020B0604020202020204" pitchFamily="34" charset="0"/>
                <a:ea typeface="微软雅黑" panose="020B0503020204020204" pitchFamily="34" charset="-122"/>
              </a:rPr>
              <a:t>2.0*</a:t>
            </a:r>
            <a:r>
              <a:rPr lang="en-US" altLang="zh-CN" sz="2000" b="1" dirty="0">
                <a:solidFill>
                  <a:schemeClr val="tx1"/>
                </a:solidFill>
                <a:latin typeface="Arial" panose="020B0604020202020204" pitchFamily="34" charset="0"/>
                <a:ea typeface="微软雅黑" panose="020B0503020204020204" pitchFamily="34" charset="-122"/>
              </a:rPr>
              <a:t>10</a:t>
            </a:r>
            <a:r>
              <a:rPr lang="en-US" altLang="zh-CN" sz="2000" b="1" baseline="30000" dirty="0">
                <a:solidFill>
                  <a:schemeClr val="tx1"/>
                </a:solidFill>
                <a:latin typeface="Arial" panose="020B0604020202020204" pitchFamily="34" charset="0"/>
                <a:ea typeface="微软雅黑" panose="020B0503020204020204" pitchFamily="34" charset="-122"/>
              </a:rPr>
              <a:t>9</a:t>
            </a:r>
            <a:r>
              <a:rPr lang="en-US" altLang="zh-CN" sz="2000" dirty="0">
                <a:solidFill>
                  <a:schemeClr val="tx1"/>
                </a:solidFill>
                <a:latin typeface="Arial" panose="020B0604020202020204" pitchFamily="34" charset="0"/>
                <a:ea typeface="微软雅黑" panose="020B0503020204020204" pitchFamily="34" charset="-122"/>
              </a:rPr>
              <a:t> /cm</a:t>
            </a:r>
            <a:r>
              <a:rPr lang="en-US" altLang="zh-CN" sz="2000" baseline="30000" dirty="0">
                <a:solidFill>
                  <a:schemeClr val="tx1"/>
                </a:solidFill>
                <a:latin typeface="Arial" panose="020B0604020202020204" pitchFamily="34" charset="0"/>
                <a:ea typeface="微软雅黑" panose="020B0503020204020204" pitchFamily="34" charset="-122"/>
              </a:rPr>
              <a:t>3</a:t>
            </a:r>
            <a:r>
              <a:rPr lang="zh-CN" altLang="en-US" sz="2000" dirty="0">
                <a:solidFill>
                  <a:schemeClr val="tx1"/>
                </a:solidFill>
                <a:latin typeface="Arial" panose="020B0604020202020204" pitchFamily="34" charset="0"/>
                <a:ea typeface="微软雅黑" panose="020B0503020204020204" pitchFamily="34" charset="-122"/>
              </a:rPr>
              <a:t>。</a:t>
            </a:r>
          </a:p>
        </p:txBody>
      </p:sp>
      <p:sp>
        <p:nvSpPr>
          <p:cNvPr id="2" name="灯片编号占位符 1">
            <a:extLst>
              <a:ext uri="{FF2B5EF4-FFF2-40B4-BE49-F238E27FC236}">
                <a16:creationId xmlns:a16="http://schemas.microsoft.com/office/drawing/2014/main" id="{9FE8295D-7447-B501-C69A-8C5AA31FA8D9}"/>
              </a:ext>
            </a:extLst>
          </p:cNvPr>
          <p:cNvSpPr>
            <a:spLocks noGrp="1"/>
          </p:cNvSpPr>
          <p:nvPr>
            <p:ph type="sldNum" sz="quarter" idx="4"/>
          </p:nvPr>
        </p:nvSpPr>
        <p:spPr/>
        <p:txBody>
          <a:bodyPr/>
          <a:lstStyle/>
          <a:p>
            <a:fld id="{A548B57D-AE10-4CF7-A9DF-59FEFA91B28E}" type="slidenum">
              <a:rPr lang="zh-CN" altLang="en-US" smtClean="0"/>
              <a:pPr/>
              <a:t>12</a:t>
            </a:fld>
            <a:r>
              <a:rPr lang="zh-CN" altLang="en-US"/>
              <a:t> </a:t>
            </a:r>
            <a:endParaRPr lang="zh-CN" altLang="en-US" dirty="0"/>
          </a:p>
        </p:txBody>
      </p:sp>
      <p:sp>
        <p:nvSpPr>
          <p:cNvPr id="3" name="文本占位符 2">
            <a:extLst>
              <a:ext uri="{FF2B5EF4-FFF2-40B4-BE49-F238E27FC236}">
                <a16:creationId xmlns:a16="http://schemas.microsoft.com/office/drawing/2014/main" id="{E958170A-F476-AA4A-8708-1D66E50434F1}"/>
              </a:ext>
            </a:extLst>
          </p:cNvPr>
          <p:cNvSpPr>
            <a:spLocks noGrp="1"/>
          </p:cNvSpPr>
          <p:nvPr>
            <p:ph type="body" sz="quarter" idx="10"/>
          </p:nvPr>
        </p:nvSpPr>
        <p:spPr/>
        <p:txBody>
          <a:bodyPr/>
          <a:lstStyle/>
          <a:p>
            <a:r>
              <a:rPr lang="en-US" altLang="zh-CN" baseline="30000" dirty="0">
                <a:latin typeface="Arial" panose="020B0604020202020204" pitchFamily="34" charset="0"/>
                <a:cs typeface="Arial" panose="020B0604020202020204" pitchFamily="34" charset="0"/>
              </a:rPr>
              <a:t>229</a:t>
            </a:r>
            <a:r>
              <a:rPr lang="en-US" altLang="zh-CN" dirty="0">
                <a:latin typeface="Arial" panose="020B0604020202020204" pitchFamily="34" charset="0"/>
                <a:cs typeface="Arial" panose="020B0604020202020204" pitchFamily="34" charset="0"/>
              </a:rPr>
              <a:t>Th</a:t>
            </a:r>
            <a:r>
              <a:rPr lang="zh-CN" altLang="en-US" dirty="0">
                <a:latin typeface="Times New Roman" panose="02020603050405020304" pitchFamily="18" charset="0"/>
              </a:rPr>
              <a:t>产额计算</a:t>
            </a:r>
          </a:p>
        </p:txBody>
      </p:sp>
      <p:pic>
        <p:nvPicPr>
          <p:cNvPr id="6" name="图片 5">
            <a:extLst>
              <a:ext uri="{FF2B5EF4-FFF2-40B4-BE49-F238E27FC236}">
                <a16:creationId xmlns:a16="http://schemas.microsoft.com/office/drawing/2014/main" id="{6E8CB03D-8188-07BF-DACE-FA00E8479262}"/>
              </a:ext>
            </a:extLst>
          </p:cNvPr>
          <p:cNvPicPr>
            <a:picLocks noChangeAspect="1"/>
          </p:cNvPicPr>
          <p:nvPr/>
        </p:nvPicPr>
        <p:blipFill>
          <a:blip r:embed="rId3"/>
          <a:stretch>
            <a:fillRect/>
          </a:stretch>
        </p:blipFill>
        <p:spPr>
          <a:xfrm>
            <a:off x="370366" y="1069131"/>
            <a:ext cx="6896326" cy="5380552"/>
          </a:xfrm>
          <a:prstGeom prst="rect">
            <a:avLst/>
          </a:prstGeom>
        </p:spPr>
      </p:pic>
      <p:sp>
        <p:nvSpPr>
          <p:cNvPr id="10" name="文本框 9">
            <a:extLst>
              <a:ext uri="{FF2B5EF4-FFF2-40B4-BE49-F238E27FC236}">
                <a16:creationId xmlns:a16="http://schemas.microsoft.com/office/drawing/2014/main" id="{8744B3C8-5A5E-29A1-D3C5-573D9B8BEF63}"/>
              </a:ext>
            </a:extLst>
          </p:cNvPr>
          <p:cNvSpPr txBox="1"/>
          <p:nvPr/>
        </p:nvSpPr>
        <p:spPr>
          <a:xfrm>
            <a:off x="2773954" y="6355345"/>
            <a:ext cx="2089150" cy="400110"/>
          </a:xfrm>
          <a:prstGeom prst="rect">
            <a:avLst/>
          </a:prstGeom>
          <a:noFill/>
        </p:spPr>
        <p:txBody>
          <a:bodyPr wrap="square">
            <a:spAutoFit/>
          </a:bodyPr>
          <a:lstStyle/>
          <a:p>
            <a:pPr algn="ctr"/>
            <a:r>
              <a:rPr lang="en-US" altLang="zh-CN" sz="2000" baseline="30000" dirty="0"/>
              <a:t>232</a:t>
            </a:r>
            <a:r>
              <a:rPr lang="en-US" altLang="zh-CN" sz="2000" dirty="0"/>
              <a:t>ThO</a:t>
            </a:r>
            <a:r>
              <a:rPr lang="en-US" altLang="zh-CN" sz="2000" baseline="-25000" dirty="0"/>
              <a:t>2</a:t>
            </a:r>
            <a:r>
              <a:rPr lang="zh-CN" altLang="en-US" sz="2000" dirty="0"/>
              <a:t>活化能谱</a:t>
            </a:r>
          </a:p>
        </p:txBody>
      </p:sp>
      <p:sp>
        <p:nvSpPr>
          <p:cNvPr id="9" name="文本框 8">
            <a:extLst>
              <a:ext uri="{FF2B5EF4-FFF2-40B4-BE49-F238E27FC236}">
                <a16:creationId xmlns:a16="http://schemas.microsoft.com/office/drawing/2014/main" id="{7B2D0D8E-0023-0E68-2506-272A03222EFD}"/>
              </a:ext>
            </a:extLst>
          </p:cNvPr>
          <p:cNvSpPr txBox="1"/>
          <p:nvPr/>
        </p:nvSpPr>
        <p:spPr>
          <a:xfrm>
            <a:off x="7616371" y="5780235"/>
            <a:ext cx="4102414" cy="338554"/>
          </a:xfrm>
          <a:prstGeom prst="rect">
            <a:avLst/>
          </a:prstGeom>
          <a:noFill/>
        </p:spPr>
        <p:txBody>
          <a:bodyPr wrap="square">
            <a:spAutoFit/>
          </a:bodyPr>
          <a:lstStyle/>
          <a:p>
            <a:r>
              <a:rPr lang="en-US" altLang="zh-CN" sz="1600" dirty="0">
                <a:latin typeface="Arial" panose="020B0604020202020204" pitchFamily="34" charset="0"/>
                <a:ea typeface="黑体" panose="02010609060101010101" pitchFamily="49" charset="-122"/>
                <a:cs typeface="Times New Roman" panose="02020603050405020304" pitchFamily="18" charset="0"/>
              </a:rPr>
              <a:t>Wu Di,</a:t>
            </a:r>
            <a:r>
              <a:rPr lang="zh-CN" altLang="en-US" sz="1600" dirty="0">
                <a:latin typeface="Arial" panose="020B0604020202020204" pitchFamily="34" charset="0"/>
                <a:ea typeface="黑体" panose="02010609060101010101" pitchFamily="49" charset="-122"/>
                <a:cs typeface="Times New Roman" panose="02020603050405020304" pitchFamily="18" charset="0"/>
              </a:rPr>
              <a:t> </a:t>
            </a:r>
            <a:r>
              <a:rPr lang="en-US" altLang="zh-CN" sz="1600" i="1" dirty="0">
                <a:latin typeface="Arial" panose="020B0604020202020204" pitchFamily="34" charset="0"/>
                <a:ea typeface="黑体" panose="02010609060101010101" pitchFamily="49" charset="-122"/>
                <a:cs typeface="Times New Roman" panose="02020603050405020304" pitchFamily="18" charset="0"/>
              </a:rPr>
              <a:t>et al., Nat. Phys</a:t>
            </a:r>
            <a:r>
              <a:rPr lang="en-US" altLang="zh-CN" sz="1600" dirty="0">
                <a:latin typeface="Arial" panose="020B0604020202020204" pitchFamily="34" charset="0"/>
                <a:ea typeface="黑体" panose="02010609060101010101" pitchFamily="49" charset="-122"/>
                <a:cs typeface="Times New Roman" panose="02020603050405020304" pitchFamily="18" charset="0"/>
              </a:rPr>
              <a:t>.,</a:t>
            </a:r>
            <a:r>
              <a:rPr lang="zh-CN" altLang="en-US" sz="1600" dirty="0">
                <a:latin typeface="Arial" panose="020B0604020202020204" pitchFamily="34" charset="0"/>
                <a:ea typeface="黑体" panose="02010609060101010101" pitchFamily="49" charset="-122"/>
                <a:cs typeface="Times New Roman" panose="02020603050405020304" pitchFamily="18" charset="0"/>
              </a:rPr>
              <a:t> </a:t>
            </a:r>
            <a:r>
              <a:rPr lang="en-US" altLang="zh-CN" sz="1600" dirty="0">
                <a:latin typeface="Arial" panose="020B0604020202020204" pitchFamily="34" charset="0"/>
                <a:ea typeface="黑体" panose="02010609060101010101" pitchFamily="49" charset="-122"/>
                <a:cs typeface="Times New Roman" panose="02020603050405020304" pitchFamily="18" charset="0"/>
              </a:rPr>
              <a:t>in review</a:t>
            </a:r>
            <a:r>
              <a:rPr lang="en-US" altLang="zh-CN" sz="1600" dirty="0">
                <a:latin typeface="Arial" panose="020B0604020202020204" pitchFamily="34" charset="0"/>
                <a:ea typeface="黑体" panose="02010609060101010101" pitchFamily="49" charset="-122"/>
                <a:cs typeface="Arial" panose="020B0604020202020204" pitchFamily="34" charset="0"/>
              </a:rPr>
              <a:t>,</a:t>
            </a:r>
            <a:r>
              <a:rPr lang="zh-CN" altLang="en-US" sz="1600" dirty="0">
                <a:latin typeface="Arial" panose="020B0604020202020204" pitchFamily="34" charset="0"/>
                <a:ea typeface="黑体" panose="02010609060101010101" pitchFamily="49" charset="-122"/>
                <a:cs typeface="Arial" panose="020B0604020202020204" pitchFamily="34" charset="0"/>
              </a:rPr>
              <a:t> </a:t>
            </a:r>
            <a:r>
              <a:rPr lang="en-US" altLang="zh-CN" sz="1600" dirty="0">
                <a:latin typeface="Arial" panose="020B0604020202020204" pitchFamily="34" charset="0"/>
                <a:ea typeface="黑体" panose="02010609060101010101" pitchFamily="49" charset="-122"/>
                <a:cs typeface="Times New Roman" panose="02020603050405020304" pitchFamily="18" charset="0"/>
              </a:rPr>
              <a:t>(</a:t>
            </a:r>
            <a:r>
              <a:rPr lang="en-US" altLang="zh-CN" sz="1600" dirty="0">
                <a:latin typeface="Arial" panose="020B0604020202020204" pitchFamily="34" charset="0"/>
                <a:cs typeface="Times New Roman" panose="02020603050405020304" pitchFamily="18" charset="0"/>
              </a:rPr>
              <a:t>2026).</a:t>
            </a:r>
            <a:endParaRPr lang="zh-CN" altLang="en-US" sz="1600" dirty="0"/>
          </a:p>
        </p:txBody>
      </p:sp>
    </p:spTree>
    <p:extLst>
      <p:ext uri="{BB962C8B-B14F-4D97-AF65-F5344CB8AC3E}">
        <p14:creationId xmlns:p14="http://schemas.microsoft.com/office/powerpoint/2010/main" val="1089919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E78D827-D09B-FEDE-5CA3-617D83B6898F}"/>
              </a:ext>
            </a:extLst>
          </p:cNvPr>
          <p:cNvSpPr>
            <a:spLocks noGrp="1"/>
          </p:cNvSpPr>
          <p:nvPr>
            <p:ph type="sldNum" sz="quarter" idx="4"/>
          </p:nvPr>
        </p:nvSpPr>
        <p:spPr/>
        <p:txBody>
          <a:bodyPr/>
          <a:lstStyle/>
          <a:p>
            <a:fld id="{A548B57D-AE10-4CF7-A9DF-59FEFA91B28E}" type="slidenum">
              <a:rPr lang="zh-CN" altLang="en-US" smtClean="0"/>
              <a:pPr/>
              <a:t>13</a:t>
            </a:fld>
            <a:r>
              <a:rPr lang="zh-CN" altLang="en-US"/>
              <a:t> </a:t>
            </a:r>
            <a:endParaRPr lang="zh-CN" altLang="en-US" dirty="0"/>
          </a:p>
        </p:txBody>
      </p:sp>
      <p:sp>
        <p:nvSpPr>
          <p:cNvPr id="3" name="文本占位符 2">
            <a:extLst>
              <a:ext uri="{FF2B5EF4-FFF2-40B4-BE49-F238E27FC236}">
                <a16:creationId xmlns:a16="http://schemas.microsoft.com/office/drawing/2014/main" id="{18866F60-768D-ED3D-29F5-3032CD6D720E}"/>
              </a:ext>
            </a:extLst>
          </p:cNvPr>
          <p:cNvSpPr>
            <a:spLocks noGrp="1"/>
          </p:cNvSpPr>
          <p:nvPr>
            <p:ph type="body" sz="quarter" idx="10"/>
          </p:nvPr>
        </p:nvSpPr>
        <p:spPr/>
        <p:txBody>
          <a:bodyPr>
            <a:normAutofit/>
          </a:bodyPr>
          <a:lstStyle/>
          <a:p>
            <a:r>
              <a:rPr lang="zh-CN" altLang="en-US" dirty="0"/>
              <a:t>高浓度</a:t>
            </a:r>
            <a:r>
              <a:rPr lang="en-US" altLang="zh-CN" baseline="30000" dirty="0"/>
              <a:t>229</a:t>
            </a:r>
            <a:r>
              <a:rPr lang="en-US" altLang="zh-CN" dirty="0"/>
              <a:t>Th</a:t>
            </a:r>
            <a:r>
              <a:rPr lang="zh-CN" altLang="en-US" dirty="0"/>
              <a:t>晶体生长</a:t>
            </a:r>
          </a:p>
        </p:txBody>
      </p:sp>
      <p:grpSp>
        <p:nvGrpSpPr>
          <p:cNvPr id="4" name="组合 3">
            <a:extLst>
              <a:ext uri="{FF2B5EF4-FFF2-40B4-BE49-F238E27FC236}">
                <a16:creationId xmlns:a16="http://schemas.microsoft.com/office/drawing/2014/main" id="{559E7CE5-58A3-022C-EA69-4AB606A7D65D}"/>
              </a:ext>
            </a:extLst>
          </p:cNvPr>
          <p:cNvGrpSpPr>
            <a:grpSpLocks/>
          </p:cNvGrpSpPr>
          <p:nvPr/>
        </p:nvGrpSpPr>
        <p:grpSpPr bwMode="auto">
          <a:xfrm>
            <a:off x="618415" y="1499660"/>
            <a:ext cx="10955165" cy="2573782"/>
            <a:chOff x="6096000" y="3497403"/>
            <a:chExt cx="5683250" cy="1586316"/>
          </a:xfrm>
        </p:grpSpPr>
        <p:pic>
          <p:nvPicPr>
            <p:cNvPr id="5" name="图片 4">
              <a:extLst>
                <a:ext uri="{FF2B5EF4-FFF2-40B4-BE49-F238E27FC236}">
                  <a16:creationId xmlns:a16="http://schemas.microsoft.com/office/drawing/2014/main" id="{3068FB31-C47A-D506-0C57-FE889B6D27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486" t="37924" r="14769" b="40576"/>
            <a:stretch>
              <a:fillRect/>
            </a:stretch>
          </p:blipFill>
          <p:spPr bwMode="auto">
            <a:xfrm>
              <a:off x="6096000" y="3497403"/>
              <a:ext cx="5683250" cy="158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a:extLst>
                <a:ext uri="{FF2B5EF4-FFF2-40B4-BE49-F238E27FC236}">
                  <a16:creationId xmlns:a16="http://schemas.microsoft.com/office/drawing/2014/main" id="{45756555-4397-63C2-F02B-99EA181809DB}"/>
                </a:ext>
              </a:extLst>
            </p:cNvPr>
            <p:cNvSpPr/>
            <p:nvPr/>
          </p:nvSpPr>
          <p:spPr>
            <a:xfrm>
              <a:off x="9305925" y="4095445"/>
              <a:ext cx="79375" cy="426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 name="矩形 6">
              <a:extLst>
                <a:ext uri="{FF2B5EF4-FFF2-40B4-BE49-F238E27FC236}">
                  <a16:creationId xmlns:a16="http://schemas.microsoft.com/office/drawing/2014/main" id="{B92E6552-4F4B-2DA7-BE7B-9CE1B21F7175}"/>
                </a:ext>
              </a:extLst>
            </p:cNvPr>
            <p:cNvSpPr/>
            <p:nvPr/>
          </p:nvSpPr>
          <p:spPr>
            <a:xfrm>
              <a:off x="9394825" y="4231868"/>
              <a:ext cx="377825" cy="15228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 name="文本框 3">
              <a:extLst>
                <a:ext uri="{FF2B5EF4-FFF2-40B4-BE49-F238E27FC236}">
                  <a16:creationId xmlns:a16="http://schemas.microsoft.com/office/drawing/2014/main" id="{D29B5DF4-D9F6-646E-2FE0-CA881CEC6AAC}"/>
                </a:ext>
              </a:extLst>
            </p:cNvPr>
            <p:cNvSpPr txBox="1">
              <a:spLocks noChangeArrowheads="1"/>
            </p:cNvSpPr>
            <p:nvPr/>
          </p:nvSpPr>
          <p:spPr bwMode="auto">
            <a:xfrm>
              <a:off x="9123363" y="3662168"/>
              <a:ext cx="444500" cy="358932"/>
            </a:xfrm>
            <a:prstGeom prst="rect">
              <a:avLst/>
            </a:prstGeom>
            <a:solidFill>
              <a:schemeClr val="bg1">
                <a:lumMod val="85000"/>
              </a:schemeClr>
            </a:solidFill>
            <a:ln>
              <a:noFill/>
            </a:ln>
          </p:spPr>
          <p:txBody>
            <a:bodyPr wrap="square">
              <a:spAutoFit/>
            </a:bodyPr>
            <a:lstStyle>
              <a:lvl1pPr indent="3048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9pPr>
            </a:lstStyle>
            <a:p>
              <a:pPr indent="0" algn="ctr">
                <a:lnSpc>
                  <a:spcPct val="100000"/>
                </a:lnSpc>
                <a:buFont typeface="Arial" panose="020B0604020202020204" pitchFamily="34" charset="0"/>
                <a:buNone/>
                <a:defRPr/>
              </a:pPr>
              <a:r>
                <a:rPr lang="en-US" altLang="zh-CN" sz="2400" dirty="0">
                  <a:latin typeface="Times New Roman" panose="02020603050405020304" pitchFamily="18" charset="0"/>
                  <a:cs typeface="Times New Roman" panose="02020603050405020304" pitchFamily="18" charset="0"/>
                </a:rPr>
                <a:t>Ta</a:t>
              </a:r>
              <a:endParaRPr lang="en-US" altLang="zh-CN" sz="2000" dirty="0">
                <a:latin typeface="Times New Roman" panose="02020603050405020304" pitchFamily="18" charset="0"/>
                <a:ea typeface="+mn-ea"/>
                <a:cs typeface="Times New Roman" panose="02020603050405020304" pitchFamily="18" charset="0"/>
              </a:endParaRPr>
            </a:p>
          </p:txBody>
        </p:sp>
        <p:sp>
          <p:nvSpPr>
            <p:cNvPr id="9" name="文本框 3">
              <a:extLst>
                <a:ext uri="{FF2B5EF4-FFF2-40B4-BE49-F238E27FC236}">
                  <a16:creationId xmlns:a16="http://schemas.microsoft.com/office/drawing/2014/main" id="{8693E54E-C4D2-3467-91A1-D2ABA09D260F}"/>
                </a:ext>
              </a:extLst>
            </p:cNvPr>
            <p:cNvSpPr txBox="1">
              <a:spLocks noChangeArrowheads="1"/>
            </p:cNvSpPr>
            <p:nvPr/>
          </p:nvSpPr>
          <p:spPr bwMode="auto">
            <a:xfrm>
              <a:off x="9583737" y="3841634"/>
              <a:ext cx="836949" cy="311074"/>
            </a:xfrm>
            <a:prstGeom prst="rect">
              <a:avLst/>
            </a:prstGeom>
            <a:solidFill>
              <a:schemeClr val="bg1">
                <a:lumMod val="85000"/>
              </a:schemeClr>
            </a:solidFill>
            <a:ln>
              <a:noFill/>
            </a:ln>
          </p:spPr>
          <p:txBody>
            <a:bodyPr wrap="square">
              <a:spAutoFit/>
            </a:bodyPr>
            <a:lstStyle>
              <a:lvl1pPr indent="3048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9pPr>
            </a:lstStyle>
            <a:p>
              <a:pPr indent="0" algn="ctr">
                <a:lnSpc>
                  <a:spcPct val="100000"/>
                </a:lnSpc>
                <a:buFont typeface="Arial" panose="020B0604020202020204" pitchFamily="34" charset="0"/>
                <a:buNone/>
                <a:defRPr/>
              </a:pPr>
              <a:r>
                <a:rPr lang="en-US" altLang="zh-CN" sz="2000" dirty="0">
                  <a:solidFill>
                    <a:schemeClr val="accent1"/>
                  </a:solidFill>
                  <a:latin typeface="Times New Roman" panose="02020603050405020304" pitchFamily="18" charset="0"/>
                  <a:cs typeface="Times New Roman" panose="02020603050405020304" pitchFamily="18" charset="0"/>
                </a:rPr>
                <a:t>Crystal</a:t>
              </a:r>
              <a:endParaRPr lang="en-US" altLang="zh-CN" sz="1800" dirty="0">
                <a:solidFill>
                  <a:schemeClr val="accent1"/>
                </a:solidFill>
                <a:latin typeface="Times New Roman" panose="02020603050405020304" pitchFamily="18" charset="0"/>
                <a:ea typeface="+mn-ea"/>
                <a:cs typeface="Times New Roman" panose="02020603050405020304" pitchFamily="18" charset="0"/>
              </a:endParaRPr>
            </a:p>
          </p:txBody>
        </p:sp>
      </p:grpSp>
      <p:sp>
        <p:nvSpPr>
          <p:cNvPr id="12" name="文本框 11">
            <a:extLst>
              <a:ext uri="{FF2B5EF4-FFF2-40B4-BE49-F238E27FC236}">
                <a16:creationId xmlns:a16="http://schemas.microsoft.com/office/drawing/2014/main" id="{9D39A9C7-D973-808C-D3AA-BFE43AB33F68}"/>
              </a:ext>
            </a:extLst>
          </p:cNvPr>
          <p:cNvSpPr txBox="1"/>
          <p:nvPr/>
        </p:nvSpPr>
        <p:spPr>
          <a:xfrm>
            <a:off x="3047998" y="4071449"/>
            <a:ext cx="6096000" cy="580865"/>
          </a:xfrm>
          <a:prstGeom prst="rect">
            <a:avLst/>
          </a:prstGeom>
          <a:noFill/>
        </p:spPr>
        <p:txBody>
          <a:bodyPr wrap="square">
            <a:spAutoFit/>
          </a:bodyPr>
          <a:lstStyle/>
          <a:p>
            <a:pPr algn="ctr">
              <a:lnSpc>
                <a:spcPct val="150000"/>
              </a:lnSpc>
              <a:spcBef>
                <a:spcPct val="0"/>
              </a:spcBef>
              <a:buFont typeface="Arial" panose="020B0604020202020204" pitchFamily="34" charset="0"/>
              <a:buNone/>
            </a:pPr>
            <a:r>
              <a:rPr lang="zh-CN" altLang="en-US" sz="2400" dirty="0">
                <a:latin typeface="Times New Roman" panose="02020603050405020304" pitchFamily="18" charset="0"/>
                <a:cs typeface="Times New Roman" panose="02020603050405020304" pitchFamily="18" charset="0"/>
              </a:rPr>
              <a:t>长期辐照平台</a:t>
            </a:r>
            <a:endParaRPr lang="en-US" altLang="zh-CN" sz="2400" dirty="0">
              <a:latin typeface="Times New Roman" panose="02020603050405020304" pitchFamily="18" charset="0"/>
              <a:cs typeface="Times New Roman" panose="02020603050405020304" pitchFamily="18" charset="0"/>
            </a:endParaRPr>
          </a:p>
        </p:txBody>
      </p:sp>
      <p:sp>
        <p:nvSpPr>
          <p:cNvPr id="14" name="矩形: 圆角 13">
            <a:extLst>
              <a:ext uri="{FF2B5EF4-FFF2-40B4-BE49-F238E27FC236}">
                <a16:creationId xmlns:a16="http://schemas.microsoft.com/office/drawing/2014/main" id="{31D83CF3-9FD3-76F4-7B01-8D188404CFC2}"/>
              </a:ext>
            </a:extLst>
          </p:cNvPr>
          <p:cNvSpPr/>
          <p:nvPr/>
        </p:nvSpPr>
        <p:spPr>
          <a:xfrm>
            <a:off x="755304" y="4929724"/>
            <a:ext cx="10681392" cy="119570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anose="05000000000000000000" pitchFamily="2" charset="2"/>
              <a:buChar char="Ø"/>
            </a:pP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使用</a:t>
            </a:r>
            <a:r>
              <a:rPr kumimoji="0" lang="en-US" altLang="zh-CN"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5 nA</a:t>
            </a: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a:t>
            </a:r>
            <a:r>
              <a:rPr kumimoji="0" lang="en-US" altLang="zh-CN"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~350 MeV</a:t>
            </a: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电子束辐照</a:t>
            </a:r>
            <a:r>
              <a:rPr kumimoji="0" lang="en-US" altLang="zh-CN"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60</a:t>
            </a: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天，晶体浓度达到</a:t>
            </a:r>
            <a:r>
              <a:rPr kumimoji="0" lang="en-US" altLang="zh-CN"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10</a:t>
            </a:r>
            <a:r>
              <a:rPr kumimoji="0" lang="en-US" altLang="zh-CN" sz="22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rPr>
              <a:t>12-13</a:t>
            </a:r>
            <a:r>
              <a:rPr kumimoji="0" lang="en-US" altLang="zh-CN"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 cm</a:t>
            </a:r>
            <a:r>
              <a:rPr kumimoji="0" lang="en-US" altLang="zh-CN" sz="22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rPr>
              <a:t>−3</a:t>
            </a: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a:t>
            </a:r>
            <a:r>
              <a:rPr kumimoji="0" lang="zh-CN" altLang="en-US"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mn-ea"/>
              </a:rPr>
              <a:t>基本满足激光直接激发需求</a:t>
            </a: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a:t>
            </a:r>
            <a:r>
              <a:rPr kumimoji="0" lang="zh-CN" altLang="en-US" sz="22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mn-ea"/>
              </a:rPr>
              <a:t>亚毫安流强电子束可直接快速生产核钟所需晶体</a:t>
            </a: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a:t>
            </a:r>
            <a:r>
              <a:rPr kumimoji="0" lang="en-US" altLang="zh-CN"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10</a:t>
            </a:r>
            <a:r>
              <a:rPr kumimoji="0" lang="en-US" altLang="zh-CN" sz="22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15 </a:t>
            </a:r>
            <a:r>
              <a:rPr kumimoji="0" lang="en-US" altLang="zh-CN"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/cm</a:t>
            </a:r>
            <a:r>
              <a:rPr kumimoji="0" lang="en-US" altLang="zh-CN" sz="22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3</a:t>
            </a:r>
            <a:r>
              <a:rPr kumimoji="0" lang="zh-CN" altLang="en-US" sz="2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mn-ea"/>
              </a:rPr>
              <a:t>）。</a:t>
            </a:r>
            <a:endParaRPr lang="en-US" altLang="zh-CN" sz="2000" dirty="0">
              <a:solidFill>
                <a:schemeClr val="tx1"/>
              </a:solidFill>
              <a:latin typeface="Arial" panose="020B060402020202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00282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263C429-753A-73EC-CAE2-FEC9A88091C1}"/>
              </a:ext>
            </a:extLst>
          </p:cNvPr>
          <p:cNvSpPr>
            <a:spLocks noGrp="1"/>
          </p:cNvSpPr>
          <p:nvPr>
            <p:ph type="sldNum" sz="quarter" idx="4"/>
          </p:nvPr>
        </p:nvSpPr>
        <p:spPr/>
        <p:txBody>
          <a:bodyPr/>
          <a:lstStyle/>
          <a:p>
            <a:fld id="{A548B57D-AE10-4CF7-A9DF-59FEFA91B28E}" type="slidenum">
              <a:rPr lang="zh-CN" altLang="en-US" smtClean="0"/>
              <a:pPr/>
              <a:t>14</a:t>
            </a:fld>
            <a:r>
              <a:rPr lang="zh-CN" altLang="en-US"/>
              <a:t> </a:t>
            </a:r>
            <a:endParaRPr lang="zh-CN" altLang="en-US" dirty="0"/>
          </a:p>
        </p:txBody>
      </p:sp>
      <p:sp>
        <p:nvSpPr>
          <p:cNvPr id="3" name="文本占位符 2">
            <a:extLst>
              <a:ext uri="{FF2B5EF4-FFF2-40B4-BE49-F238E27FC236}">
                <a16:creationId xmlns:a16="http://schemas.microsoft.com/office/drawing/2014/main" id="{01AEE1A7-C900-54DC-138E-89B8ADF40F13}"/>
              </a:ext>
            </a:extLst>
          </p:cNvPr>
          <p:cNvSpPr>
            <a:spLocks noGrp="1"/>
          </p:cNvSpPr>
          <p:nvPr>
            <p:ph type="body" sz="quarter" idx="10"/>
          </p:nvPr>
        </p:nvSpPr>
        <p:spPr/>
        <p:txBody>
          <a:bodyPr/>
          <a:lstStyle/>
          <a:p>
            <a:r>
              <a:rPr lang="zh-CN" altLang="en-US" dirty="0"/>
              <a:t>晶体透过率自恢复</a:t>
            </a:r>
          </a:p>
        </p:txBody>
      </p:sp>
      <p:sp>
        <p:nvSpPr>
          <p:cNvPr id="34" name="文本框 33">
            <a:extLst>
              <a:ext uri="{FF2B5EF4-FFF2-40B4-BE49-F238E27FC236}">
                <a16:creationId xmlns:a16="http://schemas.microsoft.com/office/drawing/2014/main" id="{3FD7421D-DCA2-C234-CB18-7A8AD15D2EF4}"/>
              </a:ext>
            </a:extLst>
          </p:cNvPr>
          <p:cNvSpPr txBox="1"/>
          <p:nvPr/>
        </p:nvSpPr>
        <p:spPr>
          <a:xfrm>
            <a:off x="4317691" y="6434807"/>
            <a:ext cx="6316624"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148 nm</a:t>
            </a:r>
            <a:r>
              <a:rPr lang="zh-CN" altLang="en-US" dirty="0">
                <a:latin typeface="微软雅黑" panose="020B0503020204020204" pitchFamily="34" charset="-122"/>
                <a:ea typeface="微软雅黑" panose="020B0503020204020204" pitchFamily="34" charset="-122"/>
                <a:cs typeface="Times New Roman" panose="02020603050405020304" pitchFamily="18" charset="0"/>
              </a:rPr>
              <a:t>紫外光子在晶体辐照前后透过率对比</a:t>
            </a:r>
          </a:p>
        </p:txBody>
      </p:sp>
      <p:grpSp>
        <p:nvGrpSpPr>
          <p:cNvPr id="35" name="组合 34">
            <a:extLst>
              <a:ext uri="{FF2B5EF4-FFF2-40B4-BE49-F238E27FC236}">
                <a16:creationId xmlns:a16="http://schemas.microsoft.com/office/drawing/2014/main" id="{B64A5591-BD84-90B5-A931-438EBE090FA3}"/>
              </a:ext>
            </a:extLst>
          </p:cNvPr>
          <p:cNvGrpSpPr/>
          <p:nvPr/>
        </p:nvGrpSpPr>
        <p:grpSpPr>
          <a:xfrm>
            <a:off x="5885794" y="1057233"/>
            <a:ext cx="3180418" cy="5333459"/>
            <a:chOff x="5989519" y="1041844"/>
            <a:chExt cx="3180418" cy="5333459"/>
          </a:xfrm>
        </p:grpSpPr>
        <p:grpSp>
          <p:nvGrpSpPr>
            <p:cNvPr id="36" name="组合 35">
              <a:extLst>
                <a:ext uri="{FF2B5EF4-FFF2-40B4-BE49-F238E27FC236}">
                  <a16:creationId xmlns:a16="http://schemas.microsoft.com/office/drawing/2014/main" id="{D3E9C315-3BBC-54F6-9259-312C231C75B1}"/>
                </a:ext>
              </a:extLst>
            </p:cNvPr>
            <p:cNvGrpSpPr/>
            <p:nvPr/>
          </p:nvGrpSpPr>
          <p:grpSpPr>
            <a:xfrm>
              <a:off x="5989519" y="1041844"/>
              <a:ext cx="3180418" cy="2595427"/>
              <a:chOff x="3300041" y="928746"/>
              <a:chExt cx="4325372" cy="3436010"/>
            </a:xfrm>
          </p:grpSpPr>
          <p:pic>
            <p:nvPicPr>
              <p:cNvPr id="38" name="图片 37">
                <a:extLst>
                  <a:ext uri="{FF2B5EF4-FFF2-40B4-BE49-F238E27FC236}">
                    <a16:creationId xmlns:a16="http://schemas.microsoft.com/office/drawing/2014/main" id="{128F4E41-591F-E77B-CF7F-421DF3FDF7B2}"/>
                  </a:ext>
                </a:extLst>
              </p:cNvPr>
              <p:cNvPicPr>
                <a:picLocks noChangeAspect="1"/>
              </p:cNvPicPr>
              <p:nvPr/>
            </p:nvPicPr>
            <p:blipFill>
              <a:blip r:embed="rId2"/>
              <a:srcRect l="50438"/>
              <a:stretch>
                <a:fillRect/>
              </a:stretch>
            </p:blipFill>
            <p:spPr>
              <a:xfrm>
                <a:off x="3300041" y="928746"/>
                <a:ext cx="4325372" cy="3436010"/>
              </a:xfrm>
              <a:prstGeom prst="rect">
                <a:avLst/>
              </a:prstGeom>
            </p:spPr>
          </p:pic>
          <p:sp>
            <p:nvSpPr>
              <p:cNvPr id="39" name="矩形 38">
                <a:extLst>
                  <a:ext uri="{FF2B5EF4-FFF2-40B4-BE49-F238E27FC236}">
                    <a16:creationId xmlns:a16="http://schemas.microsoft.com/office/drawing/2014/main" id="{5D85694F-2D16-CDF1-0AA3-5AEA5405DD05}"/>
                  </a:ext>
                </a:extLst>
              </p:cNvPr>
              <p:cNvSpPr/>
              <p:nvPr/>
            </p:nvSpPr>
            <p:spPr>
              <a:xfrm>
                <a:off x="4055073" y="1225841"/>
                <a:ext cx="467834" cy="2012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37" name="图片 10">
              <a:extLst>
                <a:ext uri="{FF2B5EF4-FFF2-40B4-BE49-F238E27FC236}">
                  <a16:creationId xmlns:a16="http://schemas.microsoft.com/office/drawing/2014/main" id="{B69CBBD0-F30C-18A8-A5BF-81193F47E6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9519" y="3820915"/>
              <a:ext cx="3180418" cy="25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0" name="组合 39">
            <a:extLst>
              <a:ext uri="{FF2B5EF4-FFF2-40B4-BE49-F238E27FC236}">
                <a16:creationId xmlns:a16="http://schemas.microsoft.com/office/drawing/2014/main" id="{0EC4094C-C187-BBA5-CC47-3D30519B39DE}"/>
              </a:ext>
            </a:extLst>
          </p:cNvPr>
          <p:cNvGrpSpPr/>
          <p:nvPr/>
        </p:nvGrpSpPr>
        <p:grpSpPr>
          <a:xfrm>
            <a:off x="764279" y="1181684"/>
            <a:ext cx="4325006" cy="2460474"/>
            <a:chOff x="952107" y="1370930"/>
            <a:chExt cx="4325006" cy="2460474"/>
          </a:xfrm>
        </p:grpSpPr>
        <p:grpSp>
          <p:nvGrpSpPr>
            <p:cNvPr id="41" name="组合 40">
              <a:extLst>
                <a:ext uri="{FF2B5EF4-FFF2-40B4-BE49-F238E27FC236}">
                  <a16:creationId xmlns:a16="http://schemas.microsoft.com/office/drawing/2014/main" id="{D4E29163-D096-AB31-8BF3-5FCBA10ACD44}"/>
                </a:ext>
              </a:extLst>
            </p:cNvPr>
            <p:cNvGrpSpPr/>
            <p:nvPr/>
          </p:nvGrpSpPr>
          <p:grpSpPr>
            <a:xfrm>
              <a:off x="952107" y="1370930"/>
              <a:ext cx="4325006" cy="1980000"/>
              <a:chOff x="562815" y="1272280"/>
              <a:chExt cx="4325006" cy="1980000"/>
            </a:xfrm>
          </p:grpSpPr>
          <p:grpSp>
            <p:nvGrpSpPr>
              <p:cNvPr id="43" name="组合 42">
                <a:extLst>
                  <a:ext uri="{FF2B5EF4-FFF2-40B4-BE49-F238E27FC236}">
                    <a16:creationId xmlns:a16="http://schemas.microsoft.com/office/drawing/2014/main" id="{8A199EA8-2BF3-B6CD-A4C4-460A85BD3DE3}"/>
                  </a:ext>
                </a:extLst>
              </p:cNvPr>
              <p:cNvGrpSpPr/>
              <p:nvPr/>
            </p:nvGrpSpPr>
            <p:grpSpPr>
              <a:xfrm>
                <a:off x="562815" y="1272280"/>
                <a:ext cx="2160000" cy="1980000"/>
                <a:chOff x="548569" y="1183720"/>
                <a:chExt cx="2226461" cy="2088000"/>
              </a:xfrm>
            </p:grpSpPr>
            <p:pic>
              <p:nvPicPr>
                <p:cNvPr id="47" name="图片 46">
                  <a:extLst>
                    <a:ext uri="{FF2B5EF4-FFF2-40B4-BE49-F238E27FC236}">
                      <a16:creationId xmlns:a16="http://schemas.microsoft.com/office/drawing/2014/main" id="{B751A31A-BC0E-8198-1520-FD7EDAE25EA5}"/>
                    </a:ext>
                  </a:extLst>
                </p:cNvPr>
                <p:cNvPicPr>
                  <a:picLocks/>
                </p:cNvPicPr>
                <p:nvPr/>
              </p:nvPicPr>
              <p:blipFill>
                <a:blip r:embed="rId4"/>
                <a:srcRect l="50385" t="27491" r="28361" b="45155"/>
                <a:stretch>
                  <a:fillRect/>
                </a:stretch>
              </p:blipFill>
              <p:spPr>
                <a:xfrm>
                  <a:off x="548569" y="1183720"/>
                  <a:ext cx="2226461" cy="2088000"/>
                </a:xfrm>
                <a:prstGeom prst="rect">
                  <a:avLst/>
                </a:prstGeom>
              </p:spPr>
            </p:pic>
            <p:sp>
              <p:nvSpPr>
                <p:cNvPr id="48" name="文本框 47">
                  <a:extLst>
                    <a:ext uri="{FF2B5EF4-FFF2-40B4-BE49-F238E27FC236}">
                      <a16:creationId xmlns:a16="http://schemas.microsoft.com/office/drawing/2014/main" id="{182553B2-033D-8642-EC9D-1D7D1A70378B}"/>
                    </a:ext>
                  </a:extLst>
                </p:cNvPr>
                <p:cNvSpPr txBox="1"/>
                <p:nvPr/>
              </p:nvSpPr>
              <p:spPr>
                <a:xfrm>
                  <a:off x="1024580" y="2837234"/>
                  <a:ext cx="1160900"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辐照前</a:t>
                  </a:r>
                </a:p>
              </p:txBody>
            </p:sp>
          </p:grpSp>
          <p:grpSp>
            <p:nvGrpSpPr>
              <p:cNvPr id="44" name="组合 43">
                <a:extLst>
                  <a:ext uri="{FF2B5EF4-FFF2-40B4-BE49-F238E27FC236}">
                    <a16:creationId xmlns:a16="http://schemas.microsoft.com/office/drawing/2014/main" id="{FF575775-91F7-32A6-EEB6-AB957961B9AB}"/>
                  </a:ext>
                </a:extLst>
              </p:cNvPr>
              <p:cNvGrpSpPr/>
              <p:nvPr/>
            </p:nvGrpSpPr>
            <p:grpSpPr>
              <a:xfrm rot="10800000">
                <a:off x="2727821" y="1272280"/>
                <a:ext cx="2160000" cy="1980000"/>
                <a:chOff x="1453216" y="3909298"/>
                <a:chExt cx="2160000" cy="1980000"/>
              </a:xfrm>
            </p:grpSpPr>
            <p:pic>
              <p:nvPicPr>
                <p:cNvPr id="45" name="图片 44">
                  <a:extLst>
                    <a:ext uri="{FF2B5EF4-FFF2-40B4-BE49-F238E27FC236}">
                      <a16:creationId xmlns:a16="http://schemas.microsoft.com/office/drawing/2014/main" id="{D4DA5D30-E632-333E-27BB-FA6DA83B4875}"/>
                    </a:ext>
                  </a:extLst>
                </p:cNvPr>
                <p:cNvPicPr>
                  <a:picLocks/>
                </p:cNvPicPr>
                <p:nvPr/>
              </p:nvPicPr>
              <p:blipFill>
                <a:blip r:embed="rId5"/>
                <a:srcRect l="7822" r="13014"/>
                <a:stretch>
                  <a:fillRect/>
                </a:stretch>
              </p:blipFill>
              <p:spPr>
                <a:xfrm rot="10800000">
                  <a:off x="1453216" y="3909298"/>
                  <a:ext cx="2160000" cy="1980000"/>
                </a:xfrm>
                <a:prstGeom prst="rect">
                  <a:avLst/>
                </a:prstGeom>
              </p:spPr>
            </p:pic>
            <p:sp>
              <p:nvSpPr>
                <p:cNvPr id="46" name="文本框 45">
                  <a:extLst>
                    <a:ext uri="{FF2B5EF4-FFF2-40B4-BE49-F238E27FC236}">
                      <a16:creationId xmlns:a16="http://schemas.microsoft.com/office/drawing/2014/main" id="{F5F44652-ED8F-FD5A-D2D4-6C49A99CFFB6}"/>
                    </a:ext>
                  </a:extLst>
                </p:cNvPr>
                <p:cNvSpPr txBox="1"/>
                <p:nvPr/>
              </p:nvSpPr>
              <p:spPr>
                <a:xfrm rot="10800000">
                  <a:off x="1790766" y="3938371"/>
                  <a:ext cx="1160900"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辐照后</a:t>
                  </a:r>
                </a:p>
              </p:txBody>
            </p:sp>
          </p:grpSp>
        </p:grpSp>
        <p:sp>
          <p:nvSpPr>
            <p:cNvPr id="42" name="文本框 41">
              <a:extLst>
                <a:ext uri="{FF2B5EF4-FFF2-40B4-BE49-F238E27FC236}">
                  <a16:creationId xmlns:a16="http://schemas.microsoft.com/office/drawing/2014/main" id="{08A8D1C1-7955-A98C-2806-A376C50335B0}"/>
                </a:ext>
              </a:extLst>
            </p:cNvPr>
            <p:cNvSpPr txBox="1"/>
            <p:nvPr/>
          </p:nvSpPr>
          <p:spPr>
            <a:xfrm>
              <a:off x="2224921" y="3369739"/>
              <a:ext cx="1774371" cy="461665"/>
            </a:xfrm>
            <a:prstGeom prst="rect">
              <a:avLst/>
            </a:prstGeom>
            <a:noFill/>
          </p:spPr>
          <p:txBody>
            <a:bodyPr wrap="square">
              <a:spAutoFit/>
            </a:bodyPr>
            <a:lstStyle/>
            <a:p>
              <a:r>
                <a:rPr kumimoji="0" lang="en-US" altLang="zh-CN" sz="24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rPr>
                <a:t>232</a:t>
              </a:r>
              <a:r>
                <a:rPr kumimoji="0" lang="en-US" altLang="zh-CN"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Th:CaF</a:t>
              </a:r>
              <a:r>
                <a:rPr kumimoji="0" lang="en-US" altLang="zh-CN" sz="2400" b="0" i="0" u="none" strike="noStrike" kern="1200" cap="none" spc="0" normalizeH="0" baseline="-25000" noProof="0" dirty="0">
                  <a:ln>
                    <a:noFill/>
                  </a:ln>
                  <a:solidFill>
                    <a:srgbClr val="000000"/>
                  </a:solidFill>
                  <a:effectLst/>
                  <a:uLnTx/>
                  <a:uFillTx/>
                  <a:latin typeface="Arial" panose="020B0604020202020204" pitchFamily="34" charset="0"/>
                  <a:ea typeface="微软雅黑" panose="020B0503020204020204" pitchFamily="34" charset="-122"/>
                  <a:cs typeface="+mn-cs"/>
                </a:rPr>
                <a:t>2</a:t>
              </a:r>
              <a:endParaRPr lang="zh-CN" altLang="en-US" dirty="0"/>
            </a:p>
          </p:txBody>
        </p:sp>
      </p:grpSp>
      <p:grpSp>
        <p:nvGrpSpPr>
          <p:cNvPr id="49" name="组合 48">
            <a:extLst>
              <a:ext uri="{FF2B5EF4-FFF2-40B4-BE49-F238E27FC236}">
                <a16:creationId xmlns:a16="http://schemas.microsoft.com/office/drawing/2014/main" id="{BFC9979F-F475-8CAA-EEC5-DF16D610372E}"/>
              </a:ext>
            </a:extLst>
          </p:cNvPr>
          <p:cNvGrpSpPr/>
          <p:nvPr/>
        </p:nvGrpSpPr>
        <p:grpSpPr>
          <a:xfrm>
            <a:off x="744414" y="4035575"/>
            <a:ext cx="4327067" cy="2460474"/>
            <a:chOff x="744414" y="4035575"/>
            <a:chExt cx="4327067" cy="2460474"/>
          </a:xfrm>
        </p:grpSpPr>
        <p:grpSp>
          <p:nvGrpSpPr>
            <p:cNvPr id="50" name="组合 49">
              <a:extLst>
                <a:ext uri="{FF2B5EF4-FFF2-40B4-BE49-F238E27FC236}">
                  <a16:creationId xmlns:a16="http://schemas.microsoft.com/office/drawing/2014/main" id="{2DE8DB79-7046-CD2E-306F-336FEE01AC7A}"/>
                </a:ext>
              </a:extLst>
            </p:cNvPr>
            <p:cNvGrpSpPr/>
            <p:nvPr/>
          </p:nvGrpSpPr>
          <p:grpSpPr>
            <a:xfrm>
              <a:off x="2911481" y="4035575"/>
              <a:ext cx="2160000" cy="1980000"/>
              <a:chOff x="764279" y="4035575"/>
              <a:chExt cx="2160000" cy="1980000"/>
            </a:xfrm>
          </p:grpSpPr>
          <p:pic>
            <p:nvPicPr>
              <p:cNvPr id="55" name="图片 54">
                <a:extLst>
                  <a:ext uri="{FF2B5EF4-FFF2-40B4-BE49-F238E27FC236}">
                    <a16:creationId xmlns:a16="http://schemas.microsoft.com/office/drawing/2014/main" id="{23F91EA5-D87D-8445-7B9A-77D5DF00568A}"/>
                  </a:ext>
                </a:extLst>
              </p:cNvPr>
              <p:cNvPicPr>
                <a:picLocks noChangeArrowheads="1"/>
              </p:cNvPicPr>
              <p:nvPr/>
            </p:nvPicPr>
            <p:blipFill rotWithShape="1">
              <a:blip r:embed="rId6">
                <a:extLst>
                  <a:ext uri="{28A0092B-C50C-407E-A947-70E740481C1C}">
                    <a14:useLocalDpi xmlns:a14="http://schemas.microsoft.com/office/drawing/2010/main" val="0"/>
                  </a:ext>
                </a:extLst>
              </a:blip>
              <a:srcRect l="65164" t="12989" r="9750" b="13308"/>
              <a:stretch>
                <a:fillRect/>
              </a:stretch>
            </p:blipFill>
            <p:spPr bwMode="auto">
              <a:xfrm>
                <a:off x="764279" y="4035575"/>
                <a:ext cx="2160000" cy="19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文本框 55">
                <a:extLst>
                  <a:ext uri="{FF2B5EF4-FFF2-40B4-BE49-F238E27FC236}">
                    <a16:creationId xmlns:a16="http://schemas.microsoft.com/office/drawing/2014/main" id="{239E7094-88F7-3682-B570-C82994591247}"/>
                  </a:ext>
                </a:extLst>
              </p:cNvPr>
              <p:cNvSpPr txBox="1"/>
              <p:nvPr/>
            </p:nvSpPr>
            <p:spPr>
              <a:xfrm>
                <a:off x="1226082" y="5605430"/>
                <a:ext cx="1126246"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放置后</a:t>
                </a:r>
              </a:p>
            </p:txBody>
          </p:sp>
        </p:grpSp>
        <p:grpSp>
          <p:nvGrpSpPr>
            <p:cNvPr id="51" name="组合 50">
              <a:extLst>
                <a:ext uri="{FF2B5EF4-FFF2-40B4-BE49-F238E27FC236}">
                  <a16:creationId xmlns:a16="http://schemas.microsoft.com/office/drawing/2014/main" id="{82FAACEC-6D0A-3DA9-2F65-E8E2AD6CEBAE}"/>
                </a:ext>
              </a:extLst>
            </p:cNvPr>
            <p:cNvGrpSpPr/>
            <p:nvPr/>
          </p:nvGrpSpPr>
          <p:grpSpPr>
            <a:xfrm>
              <a:off x="744414" y="4035575"/>
              <a:ext cx="2160000" cy="1992670"/>
              <a:chOff x="2924279" y="4035575"/>
              <a:chExt cx="2160000" cy="1992670"/>
            </a:xfrm>
          </p:grpSpPr>
          <p:pic>
            <p:nvPicPr>
              <p:cNvPr id="53" name="图片 52">
                <a:extLst>
                  <a:ext uri="{FF2B5EF4-FFF2-40B4-BE49-F238E27FC236}">
                    <a16:creationId xmlns:a16="http://schemas.microsoft.com/office/drawing/2014/main" id="{8457EBF0-F8F4-2652-E130-7CF7F952A3C5}"/>
                  </a:ext>
                </a:extLst>
              </p:cNvPr>
              <p:cNvPicPr>
                <a:picLocks noChangeArrowheads="1"/>
              </p:cNvPicPr>
              <p:nvPr/>
            </p:nvPicPr>
            <p:blipFill rotWithShape="1">
              <a:blip r:embed="rId6">
                <a:extLst>
                  <a:ext uri="{28A0092B-C50C-407E-A947-70E740481C1C}">
                    <a14:useLocalDpi xmlns:a14="http://schemas.microsoft.com/office/drawing/2010/main" val="0"/>
                  </a:ext>
                </a:extLst>
              </a:blip>
              <a:srcRect l="2048" t="1468" r="51064" b="7909"/>
              <a:stretch>
                <a:fillRect/>
              </a:stretch>
            </p:blipFill>
            <p:spPr bwMode="auto">
              <a:xfrm>
                <a:off x="2924279" y="4035575"/>
                <a:ext cx="2160000" cy="19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文本框 53">
                <a:extLst>
                  <a:ext uri="{FF2B5EF4-FFF2-40B4-BE49-F238E27FC236}">
                    <a16:creationId xmlns:a16="http://schemas.microsoft.com/office/drawing/2014/main" id="{1936B24F-9EBA-E42C-7A12-2A6444CE804D}"/>
                  </a:ext>
                </a:extLst>
              </p:cNvPr>
              <p:cNvSpPr txBox="1"/>
              <p:nvPr/>
            </p:nvSpPr>
            <p:spPr>
              <a:xfrm>
                <a:off x="3425178" y="5628135"/>
                <a:ext cx="1160900"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辐照后</a:t>
                </a:r>
              </a:p>
            </p:txBody>
          </p:sp>
        </p:grpSp>
        <p:sp>
          <p:nvSpPr>
            <p:cNvPr id="52" name="文本框 51">
              <a:extLst>
                <a:ext uri="{FF2B5EF4-FFF2-40B4-BE49-F238E27FC236}">
                  <a16:creationId xmlns:a16="http://schemas.microsoft.com/office/drawing/2014/main" id="{821D84AF-516A-5912-7917-C02EC0B71907}"/>
                </a:ext>
              </a:extLst>
            </p:cNvPr>
            <p:cNvSpPr txBox="1"/>
            <p:nvPr/>
          </p:nvSpPr>
          <p:spPr>
            <a:xfrm>
              <a:off x="2088865" y="6034384"/>
              <a:ext cx="1670957" cy="461665"/>
            </a:xfrm>
            <a:prstGeom prst="rect">
              <a:avLst/>
            </a:prstGeom>
            <a:noFill/>
          </p:spPr>
          <p:txBody>
            <a:bodyPr wrap="square">
              <a:spAutoFit/>
            </a:bodyPr>
            <a:lstStyle/>
            <a:p>
              <a:r>
                <a:rPr kumimoji="0" lang="en-US" altLang="zh-CN" sz="24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rPr>
                <a:t>232</a:t>
              </a:r>
              <a:r>
                <a:rPr kumimoji="0" lang="en-US" altLang="zh-CN"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Th:SrF</a:t>
              </a:r>
              <a:r>
                <a:rPr kumimoji="0" lang="en-US" altLang="zh-CN" sz="2400" b="0" i="0" u="none" strike="noStrike" kern="1200" cap="none" spc="0" normalizeH="0" baseline="-25000" noProof="0" dirty="0">
                  <a:ln>
                    <a:noFill/>
                  </a:ln>
                  <a:solidFill>
                    <a:srgbClr val="000000"/>
                  </a:solidFill>
                  <a:effectLst/>
                  <a:uLnTx/>
                  <a:uFillTx/>
                  <a:latin typeface="Arial" panose="020B0604020202020204" pitchFamily="34" charset="0"/>
                  <a:ea typeface="微软雅黑" panose="020B0503020204020204" pitchFamily="34" charset="-122"/>
                  <a:cs typeface="+mn-cs"/>
                </a:rPr>
                <a:t>2</a:t>
              </a:r>
              <a:endParaRPr lang="zh-CN" altLang="en-US" dirty="0"/>
            </a:p>
          </p:txBody>
        </p:sp>
      </p:grpSp>
      <p:sp>
        <p:nvSpPr>
          <p:cNvPr id="58" name="矩形: 圆角 57">
            <a:extLst>
              <a:ext uri="{FF2B5EF4-FFF2-40B4-BE49-F238E27FC236}">
                <a16:creationId xmlns:a16="http://schemas.microsoft.com/office/drawing/2014/main" id="{E6405213-5741-5FF5-2F9A-3F8ACB30D3CC}"/>
              </a:ext>
            </a:extLst>
          </p:cNvPr>
          <p:cNvSpPr/>
          <p:nvPr/>
        </p:nvSpPr>
        <p:spPr>
          <a:xfrm>
            <a:off x="9262715" y="2668505"/>
            <a:ext cx="2743200" cy="1520989"/>
          </a:xfrm>
          <a:prstGeom prst="round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marL="342900" indent="-342900" algn="just">
              <a:lnSpc>
                <a:spcPct val="150000"/>
              </a:lnSpc>
              <a:buFont typeface="Wingdings" panose="05000000000000000000" pitchFamily="2" charset="2"/>
              <a:buChar char="l"/>
            </a:pPr>
            <a:r>
              <a:rPr lang="en-US" altLang="zh-CN" sz="2000" dirty="0">
                <a:solidFill>
                  <a:schemeClr val="tx1"/>
                </a:solidFill>
                <a:latin typeface="Arial" panose="020B0604020202020204" pitchFamily="34" charset="0"/>
                <a:ea typeface="微软雅黑" panose="020B0503020204020204" pitchFamily="34" charset="-122"/>
                <a:sym typeface="+mn-ea"/>
              </a:rPr>
              <a:t>SrF</a:t>
            </a:r>
            <a:r>
              <a:rPr lang="en-US" altLang="zh-CN" sz="2000" baseline="-25000" dirty="0">
                <a:solidFill>
                  <a:schemeClr val="tx1"/>
                </a:solidFill>
                <a:latin typeface="Arial" panose="020B0604020202020204" pitchFamily="34" charset="0"/>
                <a:ea typeface="微软雅黑" panose="020B0503020204020204" pitchFamily="34" charset="-122"/>
                <a:sym typeface="+mn-ea"/>
              </a:rPr>
              <a:t>2</a:t>
            </a:r>
            <a:r>
              <a:rPr lang="zh-CN" altLang="en-US" sz="2000" dirty="0">
                <a:solidFill>
                  <a:schemeClr val="tx1"/>
                </a:solidFill>
                <a:latin typeface="Arial" panose="020B0604020202020204" pitchFamily="34" charset="0"/>
                <a:ea typeface="微软雅黑" panose="020B0503020204020204" pitchFamily="34" charset="-122"/>
                <a:sym typeface="+mn-ea"/>
              </a:rPr>
              <a:t>晶体在</a:t>
            </a:r>
            <a:r>
              <a:rPr lang="zh-CN" altLang="en-US" sz="2000" b="1" dirty="0">
                <a:solidFill>
                  <a:schemeClr val="tx1"/>
                </a:solidFill>
                <a:latin typeface="Arial" panose="020B0604020202020204" pitchFamily="34" charset="0"/>
                <a:ea typeface="微软雅黑" panose="020B0503020204020204" pitchFamily="34" charset="-122"/>
                <a:sym typeface="+mn-ea"/>
              </a:rPr>
              <a:t>室温</a:t>
            </a:r>
            <a:r>
              <a:rPr lang="zh-CN" altLang="en-US" sz="2000" dirty="0">
                <a:solidFill>
                  <a:schemeClr val="tx1"/>
                </a:solidFill>
                <a:latin typeface="Arial" panose="020B0604020202020204" pitchFamily="34" charset="0"/>
                <a:ea typeface="微软雅黑" panose="020B0503020204020204" pitchFamily="34" charset="-122"/>
                <a:sym typeface="+mn-ea"/>
              </a:rPr>
              <a:t>下放置</a:t>
            </a:r>
            <a:r>
              <a:rPr lang="en-US" altLang="zh-CN" sz="2000" dirty="0">
                <a:solidFill>
                  <a:schemeClr val="tx1"/>
                </a:solidFill>
                <a:latin typeface="Arial" panose="020B0604020202020204" pitchFamily="34" charset="0"/>
                <a:ea typeface="微软雅黑" panose="020B0503020204020204" pitchFamily="34" charset="-122"/>
                <a:sym typeface="+mn-ea"/>
              </a:rPr>
              <a:t>~100</a:t>
            </a:r>
            <a:r>
              <a:rPr lang="zh-CN" altLang="en-US" sz="2000" dirty="0">
                <a:solidFill>
                  <a:schemeClr val="tx1"/>
                </a:solidFill>
                <a:latin typeface="Arial" panose="020B0604020202020204" pitchFamily="34" charset="0"/>
                <a:ea typeface="微软雅黑" panose="020B0503020204020204" pitchFamily="34" charset="-122"/>
                <a:sym typeface="+mn-ea"/>
              </a:rPr>
              <a:t>天，透过率</a:t>
            </a:r>
            <a:r>
              <a:rPr lang="zh-CN" altLang="en-US" sz="2000" b="1" dirty="0">
                <a:solidFill>
                  <a:srgbClr val="9A0001"/>
                </a:solidFill>
                <a:latin typeface="Arial" panose="020B0604020202020204" pitchFamily="34" charset="0"/>
                <a:ea typeface="微软雅黑" panose="020B0503020204020204" pitchFamily="34" charset="-122"/>
                <a:sym typeface="+mn-ea"/>
              </a:rPr>
              <a:t>完全自恢复</a:t>
            </a:r>
            <a:r>
              <a:rPr lang="zh-CN" altLang="en-US" sz="2000" dirty="0">
                <a:solidFill>
                  <a:schemeClr val="tx1"/>
                </a:solidFill>
                <a:latin typeface="Arial" panose="020B0604020202020204" pitchFamily="34" charset="0"/>
                <a:ea typeface="微软雅黑" panose="020B0503020204020204" pitchFamily="34" charset="-122"/>
                <a:sym typeface="+mn-ea"/>
              </a:rPr>
              <a:t>。</a:t>
            </a:r>
          </a:p>
        </p:txBody>
      </p:sp>
      <p:sp>
        <p:nvSpPr>
          <p:cNvPr id="60" name="矩形 59">
            <a:extLst>
              <a:ext uri="{FF2B5EF4-FFF2-40B4-BE49-F238E27FC236}">
                <a16:creationId xmlns:a16="http://schemas.microsoft.com/office/drawing/2014/main" id="{BCDE4F97-88D6-C4F9-2D73-F848BE534778}"/>
              </a:ext>
            </a:extLst>
          </p:cNvPr>
          <p:cNvSpPr/>
          <p:nvPr/>
        </p:nvSpPr>
        <p:spPr>
          <a:xfrm>
            <a:off x="6440964" y="4037499"/>
            <a:ext cx="343995" cy="151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4157801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4B5E0D8E-226D-E18E-F847-CD63EE62893E}"/>
              </a:ext>
            </a:extLst>
          </p:cNvPr>
          <p:cNvSpPr>
            <a:spLocks noGrp="1"/>
          </p:cNvSpPr>
          <p:nvPr>
            <p:ph type="body" sz="quarter" idx="10"/>
          </p:nvPr>
        </p:nvSpPr>
        <p:spPr/>
        <p:txBody>
          <a:bodyPr/>
          <a:lstStyle/>
          <a:p>
            <a:r>
              <a:rPr lang="en-US" altLang="zh-CN" dirty="0"/>
              <a:t>THREE</a:t>
            </a:r>
            <a:endParaRPr lang="zh-CN" altLang="en-US" dirty="0"/>
          </a:p>
        </p:txBody>
      </p:sp>
      <p:sp>
        <p:nvSpPr>
          <p:cNvPr id="3" name="文本占位符 2">
            <a:extLst>
              <a:ext uri="{FF2B5EF4-FFF2-40B4-BE49-F238E27FC236}">
                <a16:creationId xmlns:a16="http://schemas.microsoft.com/office/drawing/2014/main" id="{8317F2F3-0ACB-E8EA-E482-31F3A8022749}"/>
              </a:ext>
            </a:extLst>
          </p:cNvPr>
          <p:cNvSpPr>
            <a:spLocks noGrp="1"/>
          </p:cNvSpPr>
          <p:nvPr>
            <p:ph type="body" sz="quarter" idx="11"/>
          </p:nvPr>
        </p:nvSpPr>
        <p:spPr/>
        <p:txBody>
          <a:bodyPr/>
          <a:lstStyle/>
          <a:p>
            <a:r>
              <a:rPr lang="zh-CN" altLang="en-US" dirty="0"/>
              <a:t>钍缪原子探测</a:t>
            </a:r>
          </a:p>
        </p:txBody>
      </p:sp>
    </p:spTree>
    <p:extLst>
      <p:ext uri="{BB962C8B-B14F-4D97-AF65-F5344CB8AC3E}">
        <p14:creationId xmlns:p14="http://schemas.microsoft.com/office/powerpoint/2010/main" val="3730723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9308DAE-868E-6525-73A9-5FF79ACFD9A3}"/>
              </a:ext>
            </a:extLst>
          </p:cNvPr>
          <p:cNvSpPr>
            <a:spLocks noGrp="1"/>
          </p:cNvSpPr>
          <p:nvPr>
            <p:ph type="sldNum" sz="quarter" idx="4"/>
          </p:nvPr>
        </p:nvSpPr>
        <p:spPr/>
        <p:txBody>
          <a:bodyPr/>
          <a:lstStyle/>
          <a:p>
            <a:fld id="{A548B57D-AE10-4CF7-A9DF-59FEFA91B28E}" type="slidenum">
              <a:rPr lang="zh-CN" altLang="en-US" smtClean="0"/>
              <a:pPr/>
              <a:t>16</a:t>
            </a:fld>
            <a:r>
              <a:rPr lang="zh-CN" altLang="en-US"/>
              <a:t> </a:t>
            </a:r>
            <a:endParaRPr lang="zh-CN" altLang="en-US" dirty="0"/>
          </a:p>
        </p:txBody>
      </p:sp>
      <p:sp>
        <p:nvSpPr>
          <p:cNvPr id="3" name="文本占位符 2">
            <a:extLst>
              <a:ext uri="{FF2B5EF4-FFF2-40B4-BE49-F238E27FC236}">
                <a16:creationId xmlns:a16="http://schemas.microsoft.com/office/drawing/2014/main" id="{0C30E319-44B3-E31B-314D-AFA0BB652589}"/>
              </a:ext>
            </a:extLst>
          </p:cNvPr>
          <p:cNvSpPr>
            <a:spLocks noGrp="1"/>
          </p:cNvSpPr>
          <p:nvPr>
            <p:ph type="body" sz="quarter" idx="10"/>
          </p:nvPr>
        </p:nvSpPr>
        <p:spPr/>
        <p:txBody>
          <a:bodyPr/>
          <a:lstStyle/>
          <a:p>
            <a:r>
              <a:rPr lang="zh-CN" altLang="en-US" dirty="0"/>
              <a:t>钍缪探测</a:t>
            </a:r>
          </a:p>
        </p:txBody>
      </p:sp>
      <p:grpSp>
        <p:nvGrpSpPr>
          <p:cNvPr id="37" name="组合 36">
            <a:extLst>
              <a:ext uri="{FF2B5EF4-FFF2-40B4-BE49-F238E27FC236}">
                <a16:creationId xmlns:a16="http://schemas.microsoft.com/office/drawing/2014/main" id="{3D44AD4D-8C50-4B73-17B5-D3B31972538D}"/>
              </a:ext>
            </a:extLst>
          </p:cNvPr>
          <p:cNvGrpSpPr/>
          <p:nvPr/>
        </p:nvGrpSpPr>
        <p:grpSpPr>
          <a:xfrm>
            <a:off x="5678005" y="1904771"/>
            <a:ext cx="6414105" cy="3048457"/>
            <a:chOff x="3131395" y="2347230"/>
            <a:chExt cx="6414105" cy="3048457"/>
          </a:xfrm>
        </p:grpSpPr>
        <p:sp>
          <p:nvSpPr>
            <p:cNvPr id="24" name="等腰三角形 23">
              <a:extLst>
                <a:ext uri="{FF2B5EF4-FFF2-40B4-BE49-F238E27FC236}">
                  <a16:creationId xmlns:a16="http://schemas.microsoft.com/office/drawing/2014/main" id="{B708941F-56B6-995A-1148-114457FE4D44}"/>
                </a:ext>
              </a:extLst>
            </p:cNvPr>
            <p:cNvSpPr/>
            <p:nvPr/>
          </p:nvSpPr>
          <p:spPr>
            <a:xfrm rot="16200000">
              <a:off x="4169013" y="3195567"/>
              <a:ext cx="89887" cy="1343630"/>
            </a:xfrm>
            <a:prstGeom prst="triangle">
              <a:avLst/>
            </a:prstGeom>
            <a:solidFill>
              <a:srgbClr val="9A00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5" name="立方体 4">
              <a:extLst>
                <a:ext uri="{FF2B5EF4-FFF2-40B4-BE49-F238E27FC236}">
                  <a16:creationId xmlns:a16="http://schemas.microsoft.com/office/drawing/2014/main" id="{5698CBC7-3145-E008-EC19-A97C8DB42019}"/>
                </a:ext>
              </a:extLst>
            </p:cNvPr>
            <p:cNvSpPr/>
            <p:nvPr/>
          </p:nvSpPr>
          <p:spPr>
            <a:xfrm>
              <a:off x="4813935" y="3359241"/>
              <a:ext cx="371475" cy="869315"/>
            </a:xfrm>
            <a:prstGeom prst="cube">
              <a:avLst>
                <a:gd name="adj" fmla="val 74710"/>
              </a:avLst>
            </a:prstGeom>
            <a:solidFill>
              <a:srgbClr val="C8C4BC"/>
            </a:solidFill>
            <a:ln>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55" b="0" i="0" u="none" strike="noStrike" kern="1200" cap="none" spc="0" normalizeH="0" baseline="0" noProof="0" dirty="0">
                <a:ln>
                  <a:noFill/>
                </a:ln>
                <a:solidFill>
                  <a:schemeClr val="lt1"/>
                </a:solidFill>
                <a:effectLst/>
                <a:uLnTx/>
                <a:uFillTx/>
                <a:latin typeface="+mn-lt"/>
                <a:ea typeface="+mn-ea"/>
                <a:cs typeface="+mn-cs"/>
              </a:endParaRPr>
            </a:p>
          </p:txBody>
        </p:sp>
        <p:sp>
          <p:nvSpPr>
            <p:cNvPr id="7" name="文本框 37">
              <a:extLst>
                <a:ext uri="{FF2B5EF4-FFF2-40B4-BE49-F238E27FC236}">
                  <a16:creationId xmlns:a16="http://schemas.microsoft.com/office/drawing/2014/main" id="{1D65EC18-9052-B63B-7E91-44ED0D82AA24}"/>
                </a:ext>
              </a:extLst>
            </p:cNvPr>
            <p:cNvSpPr txBox="1"/>
            <p:nvPr/>
          </p:nvSpPr>
          <p:spPr>
            <a:xfrm>
              <a:off x="3131395" y="3222222"/>
              <a:ext cx="863600" cy="645160"/>
            </a:xfrm>
            <a:prstGeom prst="rect">
              <a:avLst/>
            </a:prstGeom>
            <a:noFill/>
            <a:ln w="9525">
              <a:noFill/>
            </a:ln>
          </p:spPr>
          <p:txBody>
            <a:bodyPr wrap="square">
              <a:spAutoFit/>
            </a:bodyPr>
            <a:lstStyle>
              <a:lvl1pPr marL="227330" indent="-22733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530" indent="-22733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730" indent="-22733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9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4pPr>
              <a:lvl5pPr marL="20561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5pPr>
            </a:lstStyle>
            <a:p>
              <a:pPr marL="0" lvl="0" indent="0" algn="ctr">
                <a:lnSpc>
                  <a:spcPct val="150000"/>
                </a:lnSpc>
                <a:spcBef>
                  <a:spcPct val="0"/>
                </a:spcBef>
                <a:buNone/>
              </a:pPr>
              <a:r>
                <a:rPr lang="en-US" altLang="zh-CN" sz="2400" dirty="0">
                  <a:latin typeface="Times New Roman" panose="02020603050405020304" pitchFamily="18" charset="0"/>
                  <a:cs typeface="Times New Roman" panose="02020603050405020304" pitchFamily="18" charset="0"/>
                </a:rPr>
                <a:t>μ</a:t>
              </a:r>
            </a:p>
          </p:txBody>
        </p:sp>
        <p:sp>
          <p:nvSpPr>
            <p:cNvPr id="8" name="文本框 37">
              <a:extLst>
                <a:ext uri="{FF2B5EF4-FFF2-40B4-BE49-F238E27FC236}">
                  <a16:creationId xmlns:a16="http://schemas.microsoft.com/office/drawing/2014/main" id="{EF9A18CD-2E09-C96F-8E5B-77E574010448}"/>
                </a:ext>
              </a:extLst>
            </p:cNvPr>
            <p:cNvSpPr txBox="1"/>
            <p:nvPr/>
          </p:nvSpPr>
          <p:spPr>
            <a:xfrm>
              <a:off x="4164807" y="2808873"/>
              <a:ext cx="1650365" cy="553085"/>
            </a:xfrm>
            <a:prstGeom prst="rect">
              <a:avLst/>
            </a:prstGeom>
            <a:noFill/>
            <a:ln w="9525">
              <a:noFill/>
            </a:ln>
          </p:spPr>
          <p:txBody>
            <a:bodyPr wrap="square">
              <a:spAutoFit/>
            </a:bodyPr>
            <a:lstStyle>
              <a:lvl1pPr marL="227330" indent="-22733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530" indent="-22733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730" indent="-22733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9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4pPr>
              <a:lvl5pPr marL="20561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5pPr>
            </a:lstStyle>
            <a:p>
              <a:pPr marL="0" lvl="0" indent="0" algn="ctr">
                <a:lnSpc>
                  <a:spcPct val="150000"/>
                </a:lnSpc>
                <a:spcBef>
                  <a:spcPct val="0"/>
                </a:spcBef>
                <a:buNone/>
              </a:pPr>
              <a:r>
                <a:rPr lang="en-US" altLang="zh-CN" sz="2000" baseline="30000" dirty="0">
                  <a:latin typeface="Times New Roman" panose="02020603050405020304" pitchFamily="18" charset="0"/>
                  <a:cs typeface="Times New Roman" panose="02020603050405020304" pitchFamily="18" charset="0"/>
                </a:rPr>
                <a:t>229</a:t>
              </a:r>
              <a:r>
                <a:rPr lang="en-US" altLang="zh-CN" sz="2000" dirty="0">
                  <a:latin typeface="Times New Roman" panose="02020603050405020304" pitchFamily="18" charset="0"/>
                  <a:cs typeface="Times New Roman" panose="02020603050405020304" pitchFamily="18" charset="0"/>
                </a:rPr>
                <a:t>Th</a:t>
              </a:r>
              <a:r>
                <a:rPr lang="zh-CN" altLang="en-US" sz="2000" dirty="0">
                  <a:latin typeface="Times New Roman" panose="02020603050405020304" pitchFamily="18" charset="0"/>
                  <a:cs typeface="Times New Roman" panose="02020603050405020304" pitchFamily="18" charset="0"/>
                </a:rPr>
                <a:t>晶体</a:t>
              </a:r>
            </a:p>
          </p:txBody>
        </p:sp>
        <p:sp>
          <p:nvSpPr>
            <p:cNvPr id="9" name="文本框 37">
              <a:extLst>
                <a:ext uri="{FF2B5EF4-FFF2-40B4-BE49-F238E27FC236}">
                  <a16:creationId xmlns:a16="http://schemas.microsoft.com/office/drawing/2014/main" id="{0EF2CF7E-9DDF-F387-3E37-215A9E3F8EDB}"/>
                </a:ext>
              </a:extLst>
            </p:cNvPr>
            <p:cNvSpPr txBox="1"/>
            <p:nvPr/>
          </p:nvSpPr>
          <p:spPr>
            <a:xfrm>
              <a:off x="4429120" y="4365552"/>
              <a:ext cx="2001067" cy="706755"/>
            </a:xfrm>
            <a:prstGeom prst="rect">
              <a:avLst/>
            </a:prstGeom>
            <a:noFill/>
            <a:ln w="9525">
              <a:noFill/>
            </a:ln>
          </p:spPr>
          <p:txBody>
            <a:bodyPr wrap="square">
              <a:spAutoFit/>
            </a:bodyPr>
            <a:lstStyle>
              <a:lvl1pPr marL="227330" indent="-22733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530" indent="-22733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730" indent="-22733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9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4pPr>
              <a:lvl5pPr marL="20561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5pPr>
            </a:lstStyle>
            <a:p>
              <a:pPr marL="0" lvl="0" indent="0" algn="ctr">
                <a:lnSpc>
                  <a:spcPct val="100000"/>
                </a:lnSpc>
                <a:spcBef>
                  <a:spcPct val="0"/>
                </a:spcBef>
                <a:buNone/>
              </a:pPr>
              <a:r>
                <a:rPr lang="en-US" altLang="zh-CN" sz="2000" baseline="30000" dirty="0">
                  <a:latin typeface="Times New Roman" panose="02020603050405020304" pitchFamily="18" charset="0"/>
                  <a:cs typeface="Times New Roman" panose="02020603050405020304" pitchFamily="18" charset="0"/>
                </a:rPr>
                <a:t>229</a:t>
              </a:r>
              <a:r>
                <a:rPr lang="en-US" altLang="zh-CN" sz="2000" dirty="0">
                  <a:latin typeface="Times New Roman" panose="02020603050405020304" pitchFamily="18" charset="0"/>
                  <a:cs typeface="Times New Roman" panose="02020603050405020304" pitchFamily="18" charset="0"/>
                </a:rPr>
                <a:t>Th-μ</a:t>
              </a:r>
              <a:r>
                <a:rPr lang="zh-CN" altLang="en-US" sz="2000" dirty="0">
                  <a:latin typeface="Times New Roman" panose="02020603050405020304" pitchFamily="18" charset="0"/>
                  <a:cs typeface="Times New Roman" panose="02020603050405020304" pitchFamily="18" charset="0"/>
                </a:rPr>
                <a:t>原子</a:t>
              </a:r>
            </a:p>
            <a:p>
              <a:pPr marL="0" lvl="0" indent="0" algn="ctr">
                <a:lnSpc>
                  <a:spcPct val="100000"/>
                </a:lnSpc>
                <a:spcBef>
                  <a:spcPct val="0"/>
                </a:spcBef>
                <a:buNone/>
              </a:pPr>
              <a:r>
                <a:rPr lang="zh-CN" altLang="en-US" sz="2000" dirty="0">
                  <a:latin typeface="Times New Roman" panose="02020603050405020304" pitchFamily="18" charset="0"/>
                  <a:cs typeface="Times New Roman" panose="02020603050405020304" pitchFamily="18" charset="0"/>
                </a:rPr>
                <a:t>退激</a:t>
              </a:r>
            </a:p>
          </p:txBody>
        </p:sp>
        <p:sp>
          <p:nvSpPr>
            <p:cNvPr id="11" name="文本框 37">
              <a:extLst>
                <a:ext uri="{FF2B5EF4-FFF2-40B4-BE49-F238E27FC236}">
                  <a16:creationId xmlns:a16="http://schemas.microsoft.com/office/drawing/2014/main" id="{54E53BF5-AE60-A617-2AF1-52B661762ED8}"/>
                </a:ext>
              </a:extLst>
            </p:cNvPr>
            <p:cNvSpPr txBox="1"/>
            <p:nvPr/>
          </p:nvSpPr>
          <p:spPr>
            <a:xfrm>
              <a:off x="5383898" y="2347230"/>
              <a:ext cx="863600" cy="645160"/>
            </a:xfrm>
            <a:prstGeom prst="rect">
              <a:avLst/>
            </a:prstGeom>
            <a:noFill/>
            <a:ln w="9525">
              <a:noFill/>
            </a:ln>
          </p:spPr>
          <p:txBody>
            <a:bodyPr wrap="square">
              <a:spAutoFit/>
            </a:bodyPr>
            <a:lstStyle>
              <a:lvl1pPr marL="227330" indent="-22733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530" indent="-22733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730" indent="-22733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9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4pPr>
              <a:lvl5pPr marL="20561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5pPr>
            </a:lstStyle>
            <a:p>
              <a:pPr marL="0" lvl="0" indent="0" algn="ctr">
                <a:lnSpc>
                  <a:spcPct val="150000"/>
                </a:lnSpc>
                <a:spcBef>
                  <a:spcPct val="0"/>
                </a:spcBef>
                <a:buNone/>
              </a:pPr>
              <a:r>
                <a:rPr lang="en-US" altLang="zh-CN" sz="2400" dirty="0">
                  <a:latin typeface="Times New Roman" panose="02020603050405020304" pitchFamily="18" charset="0"/>
                  <a:cs typeface="Times New Roman" panose="02020603050405020304" pitchFamily="18" charset="0"/>
                </a:rPr>
                <a:t>γ</a:t>
              </a:r>
            </a:p>
          </p:txBody>
        </p:sp>
        <p:sp>
          <p:nvSpPr>
            <p:cNvPr id="13" name="文本框 37">
              <a:extLst>
                <a:ext uri="{FF2B5EF4-FFF2-40B4-BE49-F238E27FC236}">
                  <a16:creationId xmlns:a16="http://schemas.microsoft.com/office/drawing/2014/main" id="{F989E993-4B5C-7CB6-8A43-93395BD7E4F4}"/>
                </a:ext>
              </a:extLst>
            </p:cNvPr>
            <p:cNvSpPr txBox="1"/>
            <p:nvPr/>
          </p:nvSpPr>
          <p:spPr>
            <a:xfrm>
              <a:off x="5595483" y="3521567"/>
              <a:ext cx="863600" cy="579967"/>
            </a:xfrm>
            <a:prstGeom prst="rect">
              <a:avLst/>
            </a:prstGeom>
            <a:noFill/>
            <a:ln w="9525">
              <a:noFill/>
            </a:ln>
          </p:spPr>
          <p:txBody>
            <a:bodyPr wrap="square">
              <a:spAutoFit/>
            </a:bodyPr>
            <a:lstStyle>
              <a:lvl1pPr marL="227330" indent="-22733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530" indent="-22733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730" indent="-22733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9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4pPr>
              <a:lvl5pPr marL="2056130" indent="-227330" algn="l" rtl="0" eaLnBrk="0" fontAlgn="base" hangingPunct="0">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5pPr>
            </a:lstStyle>
            <a:p>
              <a:pPr marL="0" lvl="0" indent="0" algn="ctr">
                <a:lnSpc>
                  <a:spcPct val="150000"/>
                </a:lnSpc>
                <a:spcBef>
                  <a:spcPct val="0"/>
                </a:spcBef>
                <a:buNone/>
              </a:pPr>
              <a:r>
                <a:rPr lang="en-US" altLang="zh-CN" sz="2400" dirty="0">
                  <a:latin typeface="Times New Roman" panose="02020603050405020304" pitchFamily="18" charset="0"/>
                  <a:cs typeface="Times New Roman" panose="02020603050405020304" pitchFamily="18" charset="0"/>
                </a:rPr>
                <a:t>UV</a:t>
              </a:r>
            </a:p>
          </p:txBody>
        </p:sp>
        <p:sp>
          <p:nvSpPr>
            <p:cNvPr id="15" name="文本框 10">
              <a:extLst>
                <a:ext uri="{FF2B5EF4-FFF2-40B4-BE49-F238E27FC236}">
                  <a16:creationId xmlns:a16="http://schemas.microsoft.com/office/drawing/2014/main" id="{3DDBDC44-C1D6-BD6B-1B4B-CE1C2D6174BB}"/>
                </a:ext>
              </a:extLst>
            </p:cNvPr>
            <p:cNvSpPr txBox="1"/>
            <p:nvPr/>
          </p:nvSpPr>
          <p:spPr>
            <a:xfrm>
              <a:off x="6459083" y="5125177"/>
              <a:ext cx="995045" cy="270510"/>
            </a:xfrm>
            <a:prstGeom prst="rect">
              <a:avLst/>
            </a:prstGeom>
            <a:noFill/>
            <a:ln w="9525">
              <a:noFill/>
            </a:ln>
          </p:spPr>
          <p:txBody>
            <a:bodyPr>
              <a:spAutoFit/>
            </a:bodyPr>
            <a:lstStyle/>
            <a:p>
              <a:pPr algn="ctr">
                <a:lnSpc>
                  <a:spcPts val="1400"/>
                </a:lnSpc>
                <a:buNone/>
              </a:pPr>
              <a:r>
                <a:rPr lang="zh-CN" altLang="en-US" sz="2000" dirty="0">
                  <a:latin typeface="+mn-ea"/>
                  <a:ea typeface="+mn-ea"/>
                </a:rPr>
                <a:t>光谱仪</a:t>
              </a:r>
            </a:p>
          </p:txBody>
        </p:sp>
        <p:sp>
          <p:nvSpPr>
            <p:cNvPr id="16" name="圆柱体 266">
              <a:extLst>
                <a:ext uri="{FF2B5EF4-FFF2-40B4-BE49-F238E27FC236}">
                  <a16:creationId xmlns:a16="http://schemas.microsoft.com/office/drawing/2014/main" id="{DABBFE5E-CB1E-0DCC-5BC4-83BB94686806}"/>
                </a:ext>
              </a:extLst>
            </p:cNvPr>
            <p:cNvSpPr/>
            <p:nvPr/>
          </p:nvSpPr>
          <p:spPr>
            <a:xfrm rot="16200000" flipH="1">
              <a:off x="6699666" y="2351857"/>
              <a:ext cx="407351" cy="844550"/>
            </a:xfrm>
            <a:prstGeom prst="can">
              <a:avLst>
                <a:gd name="adj" fmla="val 42991"/>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55" b="0" i="0" u="none" strike="noStrike" kern="1200" cap="none" spc="0" normalizeH="0" baseline="0" noProof="0" dirty="0">
                <a:ln>
                  <a:noFill/>
                </a:ln>
                <a:solidFill>
                  <a:schemeClr val="lt1"/>
                </a:solidFill>
                <a:effectLst/>
                <a:uLnTx/>
                <a:uFillTx/>
                <a:latin typeface="+mn-lt"/>
                <a:ea typeface="+mn-ea"/>
                <a:cs typeface="+mn-cs"/>
              </a:endParaRPr>
            </a:p>
          </p:txBody>
        </p:sp>
        <p:sp>
          <p:nvSpPr>
            <p:cNvPr id="17" name="文本框 10">
              <a:extLst>
                <a:ext uri="{FF2B5EF4-FFF2-40B4-BE49-F238E27FC236}">
                  <a16:creationId xmlns:a16="http://schemas.microsoft.com/office/drawing/2014/main" id="{BA8CCBBD-E20B-9270-8687-227748D9EF7F}"/>
                </a:ext>
              </a:extLst>
            </p:cNvPr>
            <p:cNvSpPr txBox="1"/>
            <p:nvPr/>
          </p:nvSpPr>
          <p:spPr>
            <a:xfrm>
              <a:off x="6495415" y="2690586"/>
              <a:ext cx="995045" cy="270510"/>
            </a:xfrm>
            <a:prstGeom prst="rect">
              <a:avLst/>
            </a:prstGeom>
            <a:noFill/>
            <a:ln w="9525">
              <a:noFill/>
            </a:ln>
          </p:spPr>
          <p:txBody>
            <a:bodyPr>
              <a:spAutoFit/>
            </a:bodyPr>
            <a:lstStyle/>
            <a:p>
              <a:pPr algn="ctr">
                <a:lnSpc>
                  <a:spcPts val="1400"/>
                </a:lnSpc>
                <a:buNone/>
              </a:pPr>
              <a:r>
                <a:rPr lang="en-US" altLang="zh-CN" sz="2000" dirty="0">
                  <a:latin typeface="Times New Roman" panose="02020603050405020304" pitchFamily="18" charset="0"/>
                  <a:ea typeface="+mn-ea"/>
                  <a:cs typeface="Times New Roman" panose="02020603050405020304" pitchFamily="18" charset="0"/>
                </a:rPr>
                <a:t>HPGe</a:t>
              </a:r>
            </a:p>
          </p:txBody>
        </p:sp>
        <p:cxnSp>
          <p:nvCxnSpPr>
            <p:cNvPr id="18" name="直接连接符 17">
              <a:extLst>
                <a:ext uri="{FF2B5EF4-FFF2-40B4-BE49-F238E27FC236}">
                  <a16:creationId xmlns:a16="http://schemas.microsoft.com/office/drawing/2014/main" id="{F4C79FC9-AD6D-17C1-13F1-0BA87075AF32}"/>
                </a:ext>
              </a:extLst>
            </p:cNvPr>
            <p:cNvCxnSpPr>
              <a:cxnSpLocks/>
              <a:stCxn id="16" idx="3"/>
            </p:cNvCxnSpPr>
            <p:nvPr/>
          </p:nvCxnSpPr>
          <p:spPr>
            <a:xfrm>
              <a:off x="7325617" y="2774133"/>
              <a:ext cx="538161"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cxnSp>
          <p:nvCxnSpPr>
            <p:cNvPr id="19" name="直接连接符 18">
              <a:extLst>
                <a:ext uri="{FF2B5EF4-FFF2-40B4-BE49-F238E27FC236}">
                  <a16:creationId xmlns:a16="http://schemas.microsoft.com/office/drawing/2014/main" id="{3E36AA19-4A66-F22D-1DB4-51031DA36FEC}"/>
                </a:ext>
              </a:extLst>
            </p:cNvPr>
            <p:cNvCxnSpPr/>
            <p:nvPr/>
          </p:nvCxnSpPr>
          <p:spPr>
            <a:xfrm>
              <a:off x="7335303" y="4680946"/>
              <a:ext cx="537845" cy="5715"/>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cxnSp>
          <p:nvCxnSpPr>
            <p:cNvPr id="20" name="直接连接符 19">
              <a:extLst>
                <a:ext uri="{FF2B5EF4-FFF2-40B4-BE49-F238E27FC236}">
                  <a16:creationId xmlns:a16="http://schemas.microsoft.com/office/drawing/2014/main" id="{716EC677-9788-BF27-25EC-4B8626812B36}"/>
                </a:ext>
              </a:extLst>
            </p:cNvPr>
            <p:cNvCxnSpPr>
              <a:cxnSpLocks/>
            </p:cNvCxnSpPr>
            <p:nvPr/>
          </p:nvCxnSpPr>
          <p:spPr>
            <a:xfrm>
              <a:off x="7863778" y="2774133"/>
              <a:ext cx="24192" cy="1906813"/>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cxnSp>
          <p:nvCxnSpPr>
            <p:cNvPr id="21" name="直接连接符 20">
              <a:extLst>
                <a:ext uri="{FF2B5EF4-FFF2-40B4-BE49-F238E27FC236}">
                  <a16:creationId xmlns:a16="http://schemas.microsoft.com/office/drawing/2014/main" id="{7806832B-D340-C2D3-63E4-2187624EF177}"/>
                </a:ext>
              </a:extLst>
            </p:cNvPr>
            <p:cNvCxnSpPr>
              <a:cxnSpLocks/>
            </p:cNvCxnSpPr>
            <p:nvPr/>
          </p:nvCxnSpPr>
          <p:spPr>
            <a:xfrm>
              <a:off x="7888817" y="3727539"/>
              <a:ext cx="372471" cy="2177"/>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sp>
          <p:nvSpPr>
            <p:cNvPr id="22" name="文本框 10">
              <a:extLst>
                <a:ext uri="{FF2B5EF4-FFF2-40B4-BE49-F238E27FC236}">
                  <a16:creationId xmlns:a16="http://schemas.microsoft.com/office/drawing/2014/main" id="{95DB85BF-9BFA-B461-9544-19D6A96ED0AA}"/>
                </a:ext>
              </a:extLst>
            </p:cNvPr>
            <p:cNvSpPr txBox="1"/>
            <p:nvPr/>
          </p:nvSpPr>
          <p:spPr>
            <a:xfrm>
              <a:off x="8187235" y="3648917"/>
              <a:ext cx="1358265" cy="384175"/>
            </a:xfrm>
            <a:prstGeom prst="rect">
              <a:avLst/>
            </a:prstGeom>
            <a:noFill/>
            <a:ln w="9525">
              <a:noFill/>
            </a:ln>
          </p:spPr>
          <p:txBody>
            <a:bodyPr wrap="square">
              <a:noAutofit/>
            </a:bodyPr>
            <a:lstStyle/>
            <a:p>
              <a:pPr algn="ctr">
                <a:lnSpc>
                  <a:spcPts val="1400"/>
                </a:lnSpc>
                <a:buNone/>
              </a:pPr>
              <a:r>
                <a:rPr lang="zh-CN" altLang="en-US" sz="2000" dirty="0">
                  <a:latin typeface="Times New Roman" panose="02020603050405020304" pitchFamily="18" charset="0"/>
                  <a:ea typeface="+mn-ea"/>
                  <a:cs typeface="Times New Roman" panose="02020603050405020304" pitchFamily="18" charset="0"/>
                </a:rPr>
                <a:t>获取系统</a:t>
              </a:r>
            </a:p>
          </p:txBody>
        </p:sp>
        <p:sp>
          <p:nvSpPr>
            <p:cNvPr id="26" name="等腰三角形 25">
              <a:extLst>
                <a:ext uri="{FF2B5EF4-FFF2-40B4-BE49-F238E27FC236}">
                  <a16:creationId xmlns:a16="http://schemas.microsoft.com/office/drawing/2014/main" id="{DF7DEB83-F71F-323E-EFBD-141BD2D176E3}"/>
                </a:ext>
              </a:extLst>
            </p:cNvPr>
            <p:cNvSpPr/>
            <p:nvPr/>
          </p:nvSpPr>
          <p:spPr>
            <a:xfrm rot="14204790">
              <a:off x="5539066" y="2514334"/>
              <a:ext cx="390138" cy="1646785"/>
            </a:xfrm>
            <a:prstGeom prst="triangl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29" name="等腰三角形 28">
              <a:extLst>
                <a:ext uri="{FF2B5EF4-FFF2-40B4-BE49-F238E27FC236}">
                  <a16:creationId xmlns:a16="http://schemas.microsoft.com/office/drawing/2014/main" id="{EEED662E-3E33-9DFB-BAA5-A8124B11346F}"/>
                </a:ext>
              </a:extLst>
            </p:cNvPr>
            <p:cNvSpPr/>
            <p:nvPr/>
          </p:nvSpPr>
          <p:spPr>
            <a:xfrm rot="17629843">
              <a:off x="5603843" y="3336566"/>
              <a:ext cx="312702" cy="1581831"/>
            </a:xfrm>
            <a:prstGeom prst="triangle">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55" dirty="0"/>
            </a:p>
          </p:txBody>
        </p:sp>
        <p:sp>
          <p:nvSpPr>
            <p:cNvPr id="14" name="立方体 13">
              <a:extLst>
                <a:ext uri="{FF2B5EF4-FFF2-40B4-BE49-F238E27FC236}">
                  <a16:creationId xmlns:a16="http://schemas.microsoft.com/office/drawing/2014/main" id="{C906D60C-F668-8408-8937-AEFC0586D83D}"/>
                </a:ext>
              </a:extLst>
            </p:cNvPr>
            <p:cNvSpPr/>
            <p:nvPr/>
          </p:nvSpPr>
          <p:spPr>
            <a:xfrm>
              <a:off x="6288405" y="4314569"/>
              <a:ext cx="1202055" cy="669925"/>
            </a:xfrm>
            <a:prstGeom prst="cube">
              <a:avLst>
                <a:gd name="adj" fmla="val 66108"/>
              </a:avLst>
            </a:pr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path path="circle">
                <a:fillToRect l="100000" t="100000"/>
              </a:path>
              <a:tileRect r="-100000" b="-100000"/>
            </a:gradFill>
            <a:ln w="9525" algn="ctr">
              <a:solidFill>
                <a:schemeClr val="tx1">
                  <a:lumMod val="75000"/>
                  <a:lumOff val="25000"/>
                </a:schemeClr>
              </a:solidFill>
              <a:rou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dirty="0">
                <a:ln>
                  <a:noFill/>
                </a:ln>
                <a:solidFill>
                  <a:srgbClr val="FF0000"/>
                </a:solidFill>
                <a:effectLst/>
                <a:uLnTx/>
                <a:uFillTx/>
                <a:latin typeface="Calibri" panose="020F0502020204030204" pitchFamily="34" charset="0"/>
                <a:ea typeface="宋体" panose="02010600030101010101" pitchFamily="2" charset="-122"/>
                <a:cs typeface="+mn-cs"/>
              </a:endParaRPr>
            </a:p>
          </p:txBody>
        </p:sp>
      </p:grpSp>
      <p:sp>
        <p:nvSpPr>
          <p:cNvPr id="39" name="文本框 37">
            <a:extLst>
              <a:ext uri="{FF2B5EF4-FFF2-40B4-BE49-F238E27FC236}">
                <a16:creationId xmlns:a16="http://schemas.microsoft.com/office/drawing/2014/main" id="{DEF8B3DF-093C-79B3-4D8C-924B67D70125}"/>
              </a:ext>
            </a:extLst>
          </p:cNvPr>
          <p:cNvSpPr txBox="1">
            <a:spLocks noChangeArrowheads="1"/>
          </p:cNvSpPr>
          <p:nvPr/>
        </p:nvSpPr>
        <p:spPr bwMode="auto">
          <a:xfrm>
            <a:off x="208807" y="1878903"/>
            <a:ext cx="5648669" cy="3730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9pPr>
          </a:lstStyle>
          <a:p>
            <a:pPr marL="342900" indent="-342900" algn="just">
              <a:lnSpc>
                <a:spcPct val="150000"/>
              </a:lnSpc>
              <a:spcBef>
                <a:spcPct val="0"/>
              </a:spcBef>
              <a:buFont typeface="Wingdings" panose="05000000000000000000" pitchFamily="2" charset="2"/>
              <a:buChar char="Ø"/>
            </a:pPr>
            <a:r>
              <a:rPr lang="zh-CN" altLang="en-US" sz="2000" dirty="0">
                <a:latin typeface="Arial" panose="020B0604020202020204" pitchFamily="34" charset="0"/>
                <a:ea typeface="微软雅黑" panose="020B0503020204020204" pitchFamily="34" charset="-122"/>
              </a:rPr>
              <a:t>探测目标：激发态</a:t>
            </a:r>
            <a:r>
              <a:rPr lang="en-US" altLang="zh-CN" sz="2000" baseline="30000" dirty="0">
                <a:latin typeface="Arial" panose="020B0604020202020204" pitchFamily="34" charset="0"/>
                <a:ea typeface="微软雅黑" panose="020B0503020204020204" pitchFamily="34" charset="-122"/>
              </a:rPr>
              <a:t>229</a:t>
            </a:r>
            <a:r>
              <a:rPr lang="en-US" altLang="zh-CN" sz="2000" dirty="0">
                <a:latin typeface="Arial" panose="020B0604020202020204" pitchFamily="34" charset="0"/>
                <a:ea typeface="微软雅黑" panose="020B0503020204020204" pitchFamily="34" charset="-122"/>
              </a:rPr>
              <a:t>Th</a:t>
            </a:r>
            <a:r>
              <a:rPr lang="zh-CN" altLang="en-US" sz="2000" dirty="0">
                <a:latin typeface="Arial" panose="020B0604020202020204" pitchFamily="34" charset="0"/>
                <a:ea typeface="微软雅黑" panose="020B0503020204020204" pitchFamily="34" charset="-122"/>
              </a:rPr>
              <a:t>缪子原子和</a:t>
            </a:r>
            <a:r>
              <a:rPr lang="en-US" altLang="zh-CN" sz="2000" baseline="30000" dirty="0">
                <a:latin typeface="Arial" panose="020B0604020202020204" pitchFamily="34" charset="0"/>
                <a:ea typeface="微软雅黑" panose="020B0503020204020204" pitchFamily="34" charset="-122"/>
              </a:rPr>
              <a:t>229</a:t>
            </a:r>
            <a:r>
              <a:rPr lang="en-US" altLang="zh-CN" sz="2000" dirty="0">
                <a:latin typeface="Arial" panose="020B0604020202020204" pitchFamily="34" charset="0"/>
                <a:ea typeface="微软雅黑" panose="020B0503020204020204" pitchFamily="34" charset="-122"/>
              </a:rPr>
              <a:t>Th</a:t>
            </a:r>
            <a:r>
              <a:rPr lang="zh-CN" altLang="en-US" sz="2000" dirty="0">
                <a:latin typeface="Arial" panose="020B0604020202020204" pitchFamily="34" charset="0"/>
                <a:ea typeface="微软雅黑" panose="020B0503020204020204" pitchFamily="34" charset="-122"/>
              </a:rPr>
              <a:t>退激产生的特征</a:t>
            </a:r>
            <a:r>
              <a:rPr lang="en-US" altLang="zh-CN" sz="2000" dirty="0">
                <a:latin typeface="Arial" panose="020B0604020202020204" pitchFamily="34" charset="0"/>
                <a:ea typeface="微软雅黑" panose="020B0503020204020204" pitchFamily="34" charset="-122"/>
              </a:rPr>
              <a:t>X/γ</a:t>
            </a:r>
            <a:r>
              <a:rPr lang="zh-CN" altLang="en-US" sz="2000" dirty="0">
                <a:latin typeface="Arial" panose="020B0604020202020204" pitchFamily="34" charset="0"/>
                <a:ea typeface="微软雅黑" panose="020B0503020204020204" pitchFamily="34" charset="-122"/>
              </a:rPr>
              <a:t>射线；</a:t>
            </a:r>
            <a:endParaRPr lang="en-US" altLang="zh-CN" sz="2000" dirty="0">
              <a:latin typeface="Arial" panose="020B0604020202020204" pitchFamily="34" charset="0"/>
              <a:ea typeface="微软雅黑" panose="020B0503020204020204" pitchFamily="34" charset="-122"/>
            </a:endParaRPr>
          </a:p>
          <a:p>
            <a:pPr marL="342900" indent="-342900" algn="just">
              <a:lnSpc>
                <a:spcPct val="150000"/>
              </a:lnSpc>
              <a:spcBef>
                <a:spcPct val="0"/>
              </a:spcBef>
              <a:buFont typeface="Wingdings" panose="05000000000000000000" pitchFamily="2" charset="2"/>
              <a:buChar char="Ø"/>
            </a:pPr>
            <a:r>
              <a:rPr lang="zh-CN" altLang="en-US" sz="2000" dirty="0">
                <a:latin typeface="Arial" panose="020B0604020202020204" pitchFamily="34" charset="0"/>
                <a:ea typeface="微软雅黑" panose="020B0503020204020204" pitchFamily="34" charset="-122"/>
              </a:rPr>
              <a:t>探测器：高纯锗探测器和</a:t>
            </a:r>
            <a:r>
              <a:rPr lang="en-US" altLang="zh-CN" sz="2000" dirty="0">
                <a:latin typeface="Arial" panose="020B0604020202020204" pitchFamily="34" charset="0"/>
                <a:ea typeface="微软雅黑" panose="020B0503020204020204" pitchFamily="34" charset="-122"/>
              </a:rPr>
              <a:t>UV</a:t>
            </a:r>
            <a:r>
              <a:rPr lang="zh-CN" altLang="en-US" sz="2000" dirty="0">
                <a:latin typeface="Arial" panose="020B0604020202020204" pitchFamily="34" charset="0"/>
                <a:ea typeface="微软雅黑" panose="020B0503020204020204" pitchFamily="34" charset="-122"/>
              </a:rPr>
              <a:t>光谱仪；</a:t>
            </a:r>
            <a:endParaRPr lang="en-US" altLang="zh-CN" sz="2000" dirty="0">
              <a:latin typeface="Arial" panose="020B0604020202020204" pitchFamily="34" charset="0"/>
              <a:ea typeface="微软雅黑" panose="020B0503020204020204" pitchFamily="34" charset="-122"/>
            </a:endParaRPr>
          </a:p>
          <a:p>
            <a:pPr marL="342900" indent="-342900" algn="just">
              <a:lnSpc>
                <a:spcPct val="150000"/>
              </a:lnSpc>
              <a:spcBef>
                <a:spcPct val="0"/>
              </a:spcBef>
              <a:buFont typeface="Wingdings" panose="05000000000000000000" pitchFamily="2" charset="2"/>
              <a:buChar char="Ø"/>
            </a:pPr>
            <a:r>
              <a:rPr lang="zh-CN" altLang="en-US" sz="2000" dirty="0">
                <a:latin typeface="Arial" panose="020B0604020202020204" pitchFamily="34" charset="0"/>
                <a:ea typeface="微软雅黑" panose="020B0503020204020204" pitchFamily="34" charset="-122"/>
              </a:rPr>
              <a:t>计数率（模拟）：在</a:t>
            </a:r>
            <a:r>
              <a:rPr lang="en-US" altLang="zh-CN" sz="2000" dirty="0">
                <a:latin typeface="Arial" panose="020B0604020202020204" pitchFamily="34" charset="0"/>
                <a:ea typeface="微软雅黑" panose="020B0503020204020204" pitchFamily="34" charset="-122"/>
              </a:rPr>
              <a:t>10</a:t>
            </a:r>
            <a:r>
              <a:rPr lang="en-US" altLang="zh-CN" sz="2000" baseline="30000" dirty="0">
                <a:latin typeface="Arial" panose="020B0604020202020204" pitchFamily="34" charset="0"/>
                <a:ea typeface="微软雅黑" panose="020B0503020204020204" pitchFamily="34" charset="-122"/>
              </a:rPr>
              <a:t>4</a:t>
            </a:r>
            <a:r>
              <a:rPr lang="zh-CN" altLang="en-US" sz="2000" dirty="0">
                <a:latin typeface="Arial" panose="020B0604020202020204" pitchFamily="34" charset="0"/>
                <a:ea typeface="微软雅黑" panose="020B0503020204020204" pitchFamily="34" charset="-122"/>
              </a:rPr>
              <a:t>缪子脉冲下，</a:t>
            </a:r>
            <a:r>
              <a:rPr lang="en-US" altLang="zh-CN" sz="2000" dirty="0">
                <a:latin typeface="Arial" panose="020B0604020202020204" pitchFamily="34" charset="0"/>
                <a:ea typeface="微软雅黑" panose="020B0503020204020204" pitchFamily="34" charset="-122"/>
              </a:rPr>
              <a:t>X</a:t>
            </a:r>
            <a:r>
              <a:rPr lang="zh-CN" altLang="en-US" sz="2000" dirty="0">
                <a:latin typeface="Arial" panose="020B0604020202020204" pitchFamily="34" charset="0"/>
                <a:ea typeface="微软雅黑" panose="020B0503020204020204" pitchFamily="34" charset="-122"/>
              </a:rPr>
              <a:t>射线计数率约</a:t>
            </a:r>
            <a:r>
              <a:rPr lang="en-US" altLang="zh-CN" sz="2000" dirty="0">
                <a:latin typeface="Arial" panose="020B0604020202020204" pitchFamily="34" charset="0"/>
                <a:ea typeface="微软雅黑" panose="020B0503020204020204" pitchFamily="34" charset="-122"/>
              </a:rPr>
              <a:t>1-3</a:t>
            </a:r>
            <a:r>
              <a:rPr lang="zh-CN" altLang="en-US" sz="2000" dirty="0">
                <a:latin typeface="Arial" panose="020B0604020202020204" pitchFamily="34" charset="0"/>
                <a:ea typeface="微软雅黑" panose="020B0503020204020204" pitchFamily="34" charset="-122"/>
              </a:rPr>
              <a:t>个</a:t>
            </a:r>
            <a:r>
              <a:rPr lang="en-US" altLang="zh-CN" sz="2000" dirty="0">
                <a:latin typeface="Arial" panose="020B0604020202020204" pitchFamily="34" charset="0"/>
                <a:ea typeface="微软雅黑" panose="020B0503020204020204" pitchFamily="34" charset="-122"/>
              </a:rPr>
              <a:t>/</a:t>
            </a:r>
            <a:r>
              <a:rPr lang="zh-CN" altLang="en-US" sz="2000" dirty="0">
                <a:latin typeface="Arial" panose="020B0604020202020204" pitchFamily="34" charset="0"/>
                <a:ea typeface="微软雅黑" panose="020B0503020204020204" pitchFamily="34" charset="-122"/>
              </a:rPr>
              <a:t>秒。计划采用多探测器阵列提高计数率。</a:t>
            </a:r>
          </a:p>
          <a:p>
            <a:pPr marL="342900" indent="-342900" algn="just">
              <a:lnSpc>
                <a:spcPct val="150000"/>
              </a:lnSpc>
              <a:spcBef>
                <a:spcPct val="0"/>
              </a:spcBef>
              <a:buFont typeface="Wingdings" panose="05000000000000000000" pitchFamily="2" charset="2"/>
              <a:buChar char="Ø"/>
            </a:pPr>
            <a:endParaRPr lang="en-US" altLang="zh-CN" sz="2000" dirty="0">
              <a:latin typeface="Arial" panose="020B0604020202020204" pitchFamily="34" charset="0"/>
              <a:ea typeface="微软雅黑" panose="020B0503020204020204" pitchFamily="34" charset="-122"/>
            </a:endParaRPr>
          </a:p>
          <a:p>
            <a:pPr marL="342900" indent="-342900" algn="just">
              <a:lnSpc>
                <a:spcPct val="150000"/>
              </a:lnSpc>
              <a:spcBef>
                <a:spcPct val="0"/>
              </a:spcBef>
              <a:buFont typeface="Wingdings" panose="05000000000000000000" pitchFamily="2" charset="2"/>
              <a:buChar char="Ø"/>
            </a:pPr>
            <a:r>
              <a:rPr lang="zh-CN" altLang="en-US" sz="2000" dirty="0">
                <a:latin typeface="Arial" panose="020B0604020202020204" pitchFamily="34" charset="0"/>
                <a:ea typeface="微软雅黑" panose="020B0503020204020204" pitchFamily="34" charset="-122"/>
              </a:rPr>
              <a:t>合作：李强教授团队和惠州</a:t>
            </a:r>
            <a:r>
              <a:rPr lang="en-US" altLang="zh-CN" sz="2000" dirty="0">
                <a:latin typeface="Arial" panose="020B0604020202020204" pitchFamily="34" charset="0"/>
                <a:ea typeface="微软雅黑" panose="020B0503020204020204" pitchFamily="34" charset="-122"/>
              </a:rPr>
              <a:t>HIAF</a:t>
            </a:r>
            <a:r>
              <a:rPr lang="zh-CN" altLang="en-US" sz="2000" dirty="0">
                <a:latin typeface="Arial" panose="020B0604020202020204" pitchFamily="34" charset="0"/>
                <a:ea typeface="微软雅黑" panose="020B0503020204020204" pitchFamily="34" charset="-122"/>
              </a:rPr>
              <a:t>束流装置。</a:t>
            </a:r>
            <a:endParaRPr lang="en-US" altLang="zh-CN" sz="2000" dirty="0">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521548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2649B-19CA-B2CD-30B7-5B1C488C0A9E}"/>
            </a:ext>
          </a:extLst>
        </p:cNvPr>
        <p:cNvGrpSpPr/>
        <p:nvPr/>
      </p:nvGrpSpPr>
      <p:grpSpPr>
        <a:xfrm>
          <a:off x="0" y="0"/>
          <a:ext cx="0" cy="0"/>
          <a:chOff x="0" y="0"/>
          <a:chExt cx="0" cy="0"/>
        </a:xfrm>
      </p:grpSpPr>
      <p:sp>
        <p:nvSpPr>
          <p:cNvPr id="2" name="文本占位符 1">
            <a:extLst>
              <a:ext uri="{FF2B5EF4-FFF2-40B4-BE49-F238E27FC236}">
                <a16:creationId xmlns:a16="http://schemas.microsoft.com/office/drawing/2014/main" id="{B0B1CB71-2314-9DDA-D679-3550BD13B6DE}"/>
              </a:ext>
            </a:extLst>
          </p:cNvPr>
          <p:cNvSpPr>
            <a:spLocks noGrp="1"/>
          </p:cNvSpPr>
          <p:nvPr>
            <p:ph type="body" sz="quarter" idx="10"/>
          </p:nvPr>
        </p:nvSpPr>
        <p:spPr/>
        <p:txBody>
          <a:bodyPr/>
          <a:lstStyle/>
          <a:p>
            <a:r>
              <a:rPr lang="en-US" altLang="zh-CN" dirty="0"/>
              <a:t>FOUR</a:t>
            </a:r>
            <a:endParaRPr lang="zh-CN" altLang="en-US" dirty="0"/>
          </a:p>
        </p:txBody>
      </p:sp>
      <p:sp>
        <p:nvSpPr>
          <p:cNvPr id="3" name="文本占位符 2">
            <a:extLst>
              <a:ext uri="{FF2B5EF4-FFF2-40B4-BE49-F238E27FC236}">
                <a16:creationId xmlns:a16="http://schemas.microsoft.com/office/drawing/2014/main" id="{CEF76E8C-FD9C-2D47-24AB-9CF0EF0D66F6}"/>
              </a:ext>
            </a:extLst>
          </p:cNvPr>
          <p:cNvSpPr>
            <a:spLocks noGrp="1"/>
          </p:cNvSpPr>
          <p:nvPr>
            <p:ph type="body" sz="quarter" idx="11"/>
          </p:nvPr>
        </p:nvSpPr>
        <p:spPr/>
        <p:txBody>
          <a:bodyPr/>
          <a:lstStyle/>
          <a:p>
            <a:r>
              <a:rPr lang="zh-CN" altLang="en-US" dirty="0"/>
              <a:t>总结与展望</a:t>
            </a:r>
          </a:p>
        </p:txBody>
      </p:sp>
    </p:spTree>
    <p:extLst>
      <p:ext uri="{BB962C8B-B14F-4D97-AF65-F5344CB8AC3E}">
        <p14:creationId xmlns:p14="http://schemas.microsoft.com/office/powerpoint/2010/main" val="247298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0763E32-A196-29EE-EFC4-42C358DE2D3C}"/>
              </a:ext>
            </a:extLst>
          </p:cNvPr>
          <p:cNvSpPr>
            <a:spLocks noGrp="1"/>
          </p:cNvSpPr>
          <p:nvPr>
            <p:ph type="sldNum" sz="quarter" idx="4"/>
          </p:nvPr>
        </p:nvSpPr>
        <p:spPr/>
        <p:txBody>
          <a:bodyPr/>
          <a:lstStyle/>
          <a:p>
            <a:fld id="{A548B57D-AE10-4CF7-A9DF-59FEFA91B28E}" type="slidenum">
              <a:rPr lang="zh-CN" altLang="en-US" smtClean="0"/>
              <a:pPr/>
              <a:t>18</a:t>
            </a:fld>
            <a:r>
              <a:rPr lang="zh-CN" altLang="en-US"/>
              <a:t> </a:t>
            </a:r>
            <a:endParaRPr lang="zh-CN" altLang="en-US" dirty="0"/>
          </a:p>
        </p:txBody>
      </p:sp>
      <p:sp>
        <p:nvSpPr>
          <p:cNvPr id="3" name="文本占位符 2">
            <a:extLst>
              <a:ext uri="{FF2B5EF4-FFF2-40B4-BE49-F238E27FC236}">
                <a16:creationId xmlns:a16="http://schemas.microsoft.com/office/drawing/2014/main" id="{14B77CD6-8D4B-E722-D318-7D5E7083F024}"/>
              </a:ext>
            </a:extLst>
          </p:cNvPr>
          <p:cNvSpPr>
            <a:spLocks noGrp="1"/>
          </p:cNvSpPr>
          <p:nvPr>
            <p:ph type="body" sz="quarter" idx="10"/>
          </p:nvPr>
        </p:nvSpPr>
        <p:spPr/>
        <p:txBody>
          <a:bodyPr/>
          <a:lstStyle/>
          <a:p>
            <a:r>
              <a:rPr lang="zh-CN" altLang="en-US" dirty="0"/>
              <a:t>总结与展望</a:t>
            </a:r>
          </a:p>
        </p:txBody>
      </p:sp>
      <p:sp>
        <p:nvSpPr>
          <p:cNvPr id="5" name="文本框 37">
            <a:extLst>
              <a:ext uri="{FF2B5EF4-FFF2-40B4-BE49-F238E27FC236}">
                <a16:creationId xmlns:a16="http://schemas.microsoft.com/office/drawing/2014/main" id="{0B316A60-B20E-EED3-30D3-88C8AD477D36}"/>
              </a:ext>
            </a:extLst>
          </p:cNvPr>
          <p:cNvSpPr txBox="1">
            <a:spLocks noChangeArrowheads="1"/>
          </p:cNvSpPr>
          <p:nvPr/>
        </p:nvSpPr>
        <p:spPr bwMode="auto">
          <a:xfrm>
            <a:off x="802267" y="1742674"/>
            <a:ext cx="10587466" cy="1688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Calibri" panose="020F0502020204030204" pitchFamily="34" charset="0"/>
                <a:ea typeface="宋体" panose="02010600030101010101" pitchFamily="2" charset="-122"/>
              </a:defRPr>
            </a:lvl9pPr>
          </a:lstStyle>
          <a:p>
            <a:pPr marL="342900" indent="-342900" algn="just">
              <a:lnSpc>
                <a:spcPct val="150000"/>
              </a:lnSpc>
              <a:spcBef>
                <a:spcPct val="0"/>
              </a:spcBef>
              <a:buFont typeface="Wingdings" panose="05000000000000000000" pitchFamily="2" charset="2"/>
              <a:buChar char="Ø"/>
            </a:pPr>
            <a:r>
              <a:rPr lang="zh-CN" altLang="en-US" sz="2400" dirty="0">
                <a:latin typeface="Arial" panose="020B0604020202020204" pitchFamily="34" charset="0"/>
                <a:ea typeface="微软雅黑" panose="020B0503020204020204" pitchFamily="34" charset="-122"/>
                <a:cs typeface="Times New Roman" panose="02020603050405020304" pitchFamily="18" charset="0"/>
              </a:rPr>
              <a:t>天然钍光核反应生产</a:t>
            </a:r>
            <a:r>
              <a:rPr lang="en-US" altLang="zh-CN" sz="2400" baseline="30000" dirty="0">
                <a:latin typeface="Arial" panose="020B0604020202020204" pitchFamily="34" charset="0"/>
                <a:ea typeface="微软雅黑" panose="020B0503020204020204" pitchFamily="34" charset="-122"/>
                <a:cs typeface="Times New Roman" panose="02020603050405020304" pitchFamily="18" charset="0"/>
              </a:rPr>
              <a:t>229</a:t>
            </a:r>
            <a:r>
              <a:rPr lang="en-US" altLang="zh-CN" sz="2400" dirty="0">
                <a:latin typeface="Arial" panose="020B0604020202020204" pitchFamily="34" charset="0"/>
                <a:ea typeface="微软雅黑" panose="020B0503020204020204" pitchFamily="34" charset="-122"/>
                <a:cs typeface="Times New Roman" panose="02020603050405020304" pitchFamily="18" charset="0"/>
              </a:rPr>
              <a:t>Th</a:t>
            </a:r>
            <a:r>
              <a:rPr lang="zh-CN" altLang="en-US" sz="2400" dirty="0">
                <a:latin typeface="Arial" panose="020B0604020202020204" pitchFamily="34" charset="0"/>
                <a:ea typeface="微软雅黑" panose="020B0503020204020204" pitchFamily="34" charset="-122"/>
                <a:cs typeface="Times New Roman" panose="02020603050405020304" pitchFamily="18" charset="0"/>
              </a:rPr>
              <a:t>可行性，大幅降低了对稀缺原材料</a:t>
            </a:r>
            <a:r>
              <a:rPr lang="en-US" altLang="zh-CN" sz="2400" baseline="30000" dirty="0">
                <a:latin typeface="Arial" panose="020B0604020202020204" pitchFamily="34" charset="0"/>
                <a:ea typeface="微软雅黑" panose="020B0503020204020204" pitchFamily="34" charset="-122"/>
                <a:cs typeface="Times New Roman" panose="02020603050405020304" pitchFamily="18" charset="0"/>
              </a:rPr>
              <a:t>233</a:t>
            </a:r>
            <a:r>
              <a:rPr lang="en-US" altLang="zh-CN" sz="2400" dirty="0">
                <a:latin typeface="Arial" panose="020B0604020202020204" pitchFamily="34" charset="0"/>
                <a:ea typeface="微软雅黑" panose="020B0503020204020204" pitchFamily="34" charset="-122"/>
                <a:cs typeface="Times New Roman" panose="02020603050405020304" pitchFamily="18" charset="0"/>
              </a:rPr>
              <a:t>U</a:t>
            </a:r>
            <a:r>
              <a:rPr lang="zh-CN" altLang="en-US" sz="2400" dirty="0">
                <a:latin typeface="Arial" panose="020B0604020202020204" pitchFamily="34" charset="0"/>
                <a:ea typeface="微软雅黑" panose="020B0503020204020204" pitchFamily="34" charset="-122"/>
                <a:cs typeface="Times New Roman" panose="02020603050405020304" pitchFamily="18" charset="0"/>
              </a:rPr>
              <a:t>等的依赖；</a:t>
            </a:r>
            <a:endParaRPr lang="en-US" altLang="zh-CN" sz="2400" dirty="0">
              <a:latin typeface="Arial" panose="020B0604020202020204" pitchFamily="34" charset="0"/>
              <a:ea typeface="微软雅黑" panose="020B0503020204020204" pitchFamily="34" charset="-122"/>
              <a:cs typeface="Times New Roman" panose="02020603050405020304" pitchFamily="18" charset="0"/>
            </a:endParaRPr>
          </a:p>
          <a:p>
            <a:pPr marL="342900" indent="-342900" algn="just">
              <a:lnSpc>
                <a:spcPct val="150000"/>
              </a:lnSpc>
              <a:spcBef>
                <a:spcPct val="0"/>
              </a:spcBef>
              <a:buFont typeface="Wingdings" panose="05000000000000000000" pitchFamily="2" charset="2"/>
              <a:buChar char="Ø"/>
            </a:pPr>
            <a:r>
              <a:rPr lang="en-US" altLang="zh-CN" sz="2400" dirty="0">
                <a:latin typeface="Arial" panose="020B0604020202020204" pitchFamily="34" charset="0"/>
                <a:ea typeface="微软雅黑" panose="020B0503020204020204" pitchFamily="34" charset="-122"/>
                <a:cs typeface="Times New Roman" panose="02020603050405020304" pitchFamily="18" charset="0"/>
              </a:rPr>
              <a:t>SrF</a:t>
            </a:r>
            <a:r>
              <a:rPr lang="en-US" altLang="zh-CN" sz="2400" baseline="-25000" dirty="0">
                <a:latin typeface="Arial" panose="020B0604020202020204" pitchFamily="34" charset="0"/>
                <a:ea typeface="微软雅黑" panose="020B0503020204020204" pitchFamily="34" charset="-122"/>
                <a:cs typeface="Times New Roman" panose="02020603050405020304" pitchFamily="18" charset="0"/>
              </a:rPr>
              <a:t>2</a:t>
            </a:r>
            <a:r>
              <a:rPr lang="zh-CN" altLang="en-US" sz="2400" dirty="0">
                <a:latin typeface="Arial" panose="020B0604020202020204" pitchFamily="34" charset="0"/>
                <a:ea typeface="微软雅黑" panose="020B0503020204020204" pitchFamily="34" charset="-122"/>
                <a:cs typeface="Times New Roman" panose="02020603050405020304" pitchFamily="18" charset="0"/>
              </a:rPr>
              <a:t>晶体具有优异的透过率自恢复效果，是核钟晶体掺杂的优选；</a:t>
            </a:r>
            <a:endParaRPr lang="en-US" altLang="zh-CN" sz="2400" dirty="0">
              <a:latin typeface="Arial" panose="020B0604020202020204" pitchFamily="34" charset="0"/>
              <a:ea typeface="微软雅黑" panose="020B0503020204020204" pitchFamily="34" charset="-122"/>
              <a:cs typeface="Times New Roman" panose="02020603050405020304" pitchFamily="18" charset="0"/>
            </a:endParaRPr>
          </a:p>
          <a:p>
            <a:pPr marL="342900" indent="-342900" algn="just">
              <a:lnSpc>
                <a:spcPct val="150000"/>
              </a:lnSpc>
              <a:spcBef>
                <a:spcPct val="0"/>
              </a:spcBef>
              <a:buFont typeface="Wingdings" panose="05000000000000000000" pitchFamily="2" charset="2"/>
              <a:buChar char="Ø"/>
            </a:pPr>
            <a:r>
              <a:rPr lang="zh-CN" altLang="en-US" sz="2400" dirty="0">
                <a:latin typeface="Arial" panose="020B0604020202020204" pitchFamily="34" charset="0"/>
                <a:ea typeface="微软雅黑" panose="020B0503020204020204" pitchFamily="34" charset="-122"/>
                <a:cs typeface="Times New Roman" panose="02020603050405020304" pitchFamily="18" charset="0"/>
              </a:rPr>
              <a:t>生产的高浓度晶体可作为钍缪原子的研究基础。</a:t>
            </a:r>
          </a:p>
        </p:txBody>
      </p:sp>
      <p:sp>
        <p:nvSpPr>
          <p:cNvPr id="7" name="文本占位符 2">
            <a:extLst>
              <a:ext uri="{FF2B5EF4-FFF2-40B4-BE49-F238E27FC236}">
                <a16:creationId xmlns:a16="http://schemas.microsoft.com/office/drawing/2014/main" id="{93626876-4D23-2265-1443-2232DE4A5454}"/>
              </a:ext>
            </a:extLst>
          </p:cNvPr>
          <p:cNvSpPr txBox="1">
            <a:spLocks/>
          </p:cNvSpPr>
          <p:nvPr/>
        </p:nvSpPr>
        <p:spPr>
          <a:xfrm>
            <a:off x="0" y="998023"/>
            <a:ext cx="1300318" cy="623888"/>
          </a:xfrm>
          <a:prstGeom prst="rect">
            <a:avLst/>
          </a:prstGeom>
        </p:spPr>
        <p:txBody>
          <a:bodyPr vert="horz" lIns="91440" tIns="45720" rIns="91440" bIns="45720" rtlCol="0" anchor="ctr" anchorCtr="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e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ea"/>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ea"/>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t>总结</a:t>
            </a:r>
          </a:p>
        </p:txBody>
      </p:sp>
      <p:sp>
        <p:nvSpPr>
          <p:cNvPr id="9" name="文本占位符 2">
            <a:extLst>
              <a:ext uri="{FF2B5EF4-FFF2-40B4-BE49-F238E27FC236}">
                <a16:creationId xmlns:a16="http://schemas.microsoft.com/office/drawing/2014/main" id="{A36C87A8-AD39-88D4-7248-CCBA5A5C4A2A}"/>
              </a:ext>
            </a:extLst>
          </p:cNvPr>
          <p:cNvSpPr txBox="1">
            <a:spLocks/>
          </p:cNvSpPr>
          <p:nvPr/>
        </p:nvSpPr>
        <p:spPr>
          <a:xfrm>
            <a:off x="0" y="4098897"/>
            <a:ext cx="1300318" cy="623888"/>
          </a:xfrm>
          <a:prstGeom prst="rect">
            <a:avLst/>
          </a:prstGeom>
        </p:spPr>
        <p:txBody>
          <a:bodyPr vert="horz" lIns="91440" tIns="45720" rIns="91440" bIns="45720" rtlCol="0" anchor="ctr" anchorCtr="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e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ea"/>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ea"/>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t>展望</a:t>
            </a:r>
          </a:p>
        </p:txBody>
      </p:sp>
      <p:sp>
        <p:nvSpPr>
          <p:cNvPr id="13" name="文本框 12">
            <a:extLst>
              <a:ext uri="{FF2B5EF4-FFF2-40B4-BE49-F238E27FC236}">
                <a16:creationId xmlns:a16="http://schemas.microsoft.com/office/drawing/2014/main" id="{4E25E295-F1B7-4F4D-DF8F-88FD5FCDA08E}"/>
              </a:ext>
            </a:extLst>
          </p:cNvPr>
          <p:cNvSpPr txBox="1"/>
          <p:nvPr/>
        </p:nvSpPr>
        <p:spPr>
          <a:xfrm>
            <a:off x="892629" y="4823390"/>
            <a:ext cx="10406742" cy="1134413"/>
          </a:xfrm>
          <a:prstGeom prst="rect">
            <a:avLst/>
          </a:prstGeom>
          <a:noFill/>
        </p:spPr>
        <p:txBody>
          <a:bodyPr wrap="square">
            <a:spAutoFit/>
          </a:bodyPr>
          <a:lstStyle/>
          <a:p>
            <a:pPr marR="0" lvl="0" algn="just" defTabSz="914400" rtl="0" eaLnBrk="1" fontAlgn="auto" latinLnBrk="0" hangingPunct="1">
              <a:lnSpc>
                <a:spcPct val="150000"/>
              </a:lnSpc>
              <a:spcBef>
                <a:spcPct val="0"/>
              </a:spcBef>
              <a:spcAft>
                <a:spcPts val="0"/>
              </a:spcAft>
              <a:buClrTx/>
              <a:buSzTx/>
              <a:tabLst/>
              <a:defRPr/>
            </a:pPr>
            <a:r>
              <a:rPr kumimoji="0" lang="zh-CN" altLang="en-US"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rPr>
              <a:t>        在</a:t>
            </a:r>
            <a:r>
              <a:rPr kumimoji="0" lang="en-US" altLang="zh-CN"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rPr>
              <a:t>CLAPA Ⅱ</a:t>
            </a:r>
            <a:r>
              <a:rPr kumimoji="0" lang="zh-CN" altLang="en-US"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rPr>
              <a:t>装置、</a:t>
            </a:r>
            <a:r>
              <a:rPr kumimoji="0" lang="en-US" altLang="zh-CN"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rPr>
              <a:t>MT</a:t>
            </a:r>
            <a:r>
              <a:rPr kumimoji="0" lang="zh-CN" altLang="en-US"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rPr>
              <a:t>研究所和</a:t>
            </a:r>
            <a:r>
              <a:rPr kumimoji="0" lang="en-US" altLang="zh-CN"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rPr>
              <a:t>Th-μ</a:t>
            </a:r>
            <a:r>
              <a:rPr kumimoji="0" lang="zh-CN" altLang="en-US"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rPr>
              <a:t>合作组的支持下做进一步研究：钍缪原子超精细能谱结构、晶体透过率自恢复，紫外激光直接激发等方向。</a:t>
            </a:r>
            <a:endParaRPr kumimoji="0" lang="en-US" altLang="zh-CN"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07422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请勿抄袭搬运！盗版必究！微信DAJU_PPT">
            <a:extLst>
              <a:ext uri="{FF2B5EF4-FFF2-40B4-BE49-F238E27FC236}">
                <a16:creationId xmlns:a16="http://schemas.microsoft.com/office/drawing/2014/main" id="{FF48C61C-C405-4829-EC34-D8FC5C49A578}"/>
              </a:ext>
            </a:extLst>
          </p:cNvPr>
          <p:cNvSpPr/>
          <p:nvPr/>
        </p:nvSpPr>
        <p:spPr>
          <a:xfrm>
            <a:off x="-619432" y="3551413"/>
            <a:ext cx="12710613" cy="3156658"/>
          </a:xfrm>
          <a:prstGeom prst="rect">
            <a:avLst/>
          </a:prstGeom>
          <a:noFill/>
        </p:spPr>
        <p:txBody>
          <a:bodyPr wrap="square" lIns="0" tIns="0" rIns="0" bIns="0">
            <a:spAutoFit/>
          </a:bodyPr>
          <a:lstStyle/>
          <a:p>
            <a:pPr algn="ctr" fontAlgn="base"/>
            <a:r>
              <a:rPr lang="en-US" altLang="zh-CN" sz="19900" b="1" dirty="0">
                <a:solidFill>
                  <a:schemeClr val="accent5">
                    <a:lumMod val="60000"/>
                    <a:lumOff val="40000"/>
                    <a:alpha val="50000"/>
                  </a:schemeClr>
                </a:solidFill>
                <a:latin typeface="Segoe Print" panose="02000600000000000000" pitchFamily="2" charset="0"/>
                <a:ea typeface="+mj-ea"/>
                <a:cs typeface="Times New Roman" panose="02020603050405020304" pitchFamily="18" charset="0"/>
              </a:rPr>
              <a:t>THANKS</a:t>
            </a:r>
            <a:endParaRPr lang="zh-CN" altLang="en-US" sz="59500" b="1" dirty="0">
              <a:solidFill>
                <a:schemeClr val="accent5">
                  <a:lumMod val="60000"/>
                  <a:lumOff val="40000"/>
                  <a:alpha val="50000"/>
                </a:schemeClr>
              </a:solidFill>
              <a:latin typeface="Segoe Print" panose="02000600000000000000" pitchFamily="2" charset="0"/>
              <a:ea typeface="+mj-ea"/>
              <a:cs typeface="Times New Roman" panose="02020603050405020304" pitchFamily="18" charset="0"/>
            </a:endParaRPr>
          </a:p>
        </p:txBody>
      </p:sp>
      <p:sp>
        <p:nvSpPr>
          <p:cNvPr id="2" name="标题 1">
            <a:extLst>
              <a:ext uri="{FF2B5EF4-FFF2-40B4-BE49-F238E27FC236}">
                <a16:creationId xmlns:a16="http://schemas.microsoft.com/office/drawing/2014/main" id="{FB1FEF81-6E07-8421-3541-7770A3B41ECF}"/>
              </a:ext>
            </a:extLst>
          </p:cNvPr>
          <p:cNvSpPr>
            <a:spLocks noGrp="1"/>
          </p:cNvSpPr>
          <p:nvPr>
            <p:ph type="ctrTitle"/>
          </p:nvPr>
        </p:nvSpPr>
        <p:spPr>
          <a:xfrm>
            <a:off x="1942556" y="2583910"/>
            <a:ext cx="8306889" cy="1213643"/>
          </a:xfrm>
        </p:spPr>
        <p:txBody>
          <a:bodyPr/>
          <a:lstStyle/>
          <a:p>
            <a:pPr fontAlgn="base"/>
            <a:r>
              <a:rPr lang="zh-CN" altLang="en-US" spc="600" dirty="0">
                <a:solidFill>
                  <a:schemeClr val="bg1"/>
                </a:solidFill>
                <a:latin typeface="Times New Roman" panose="02020603050405020304" pitchFamily="18" charset="0"/>
              </a:rPr>
              <a:t>请大家批评指正！</a:t>
            </a:r>
          </a:p>
        </p:txBody>
      </p:sp>
    </p:spTree>
    <p:extLst>
      <p:ext uri="{BB962C8B-B14F-4D97-AF65-F5344CB8AC3E}">
        <p14:creationId xmlns:p14="http://schemas.microsoft.com/office/powerpoint/2010/main" val="3446567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B2E5DC5B-7211-E3AA-A608-427BE5CFD1BC}"/>
              </a:ext>
            </a:extLst>
          </p:cNvPr>
          <p:cNvSpPr>
            <a:spLocks noGrp="1"/>
          </p:cNvSpPr>
          <p:nvPr>
            <p:ph type="body" sz="quarter" idx="10"/>
          </p:nvPr>
        </p:nvSpPr>
        <p:spPr/>
        <p:txBody>
          <a:bodyPr/>
          <a:lstStyle/>
          <a:p>
            <a:r>
              <a:rPr lang="zh-CN" altLang="en-US" dirty="0"/>
              <a:t>研究背景与现状</a:t>
            </a:r>
          </a:p>
        </p:txBody>
      </p:sp>
      <p:sp>
        <p:nvSpPr>
          <p:cNvPr id="3" name="文本占位符 2">
            <a:extLst>
              <a:ext uri="{FF2B5EF4-FFF2-40B4-BE49-F238E27FC236}">
                <a16:creationId xmlns:a16="http://schemas.microsoft.com/office/drawing/2014/main" id="{BF15C906-61C0-271B-1CC2-21769A6CF46B}"/>
              </a:ext>
            </a:extLst>
          </p:cNvPr>
          <p:cNvSpPr>
            <a:spLocks noGrp="1"/>
          </p:cNvSpPr>
          <p:nvPr>
            <p:ph type="body" sz="quarter" idx="11"/>
          </p:nvPr>
        </p:nvSpPr>
        <p:spPr>
          <a:xfrm>
            <a:off x="7212770" y="2650906"/>
            <a:ext cx="4366486" cy="487680"/>
          </a:xfrm>
        </p:spPr>
        <p:txBody>
          <a:bodyPr>
            <a:normAutofit fontScale="92500"/>
          </a:bodyPr>
          <a:lstStyle/>
          <a:p>
            <a:r>
              <a:rPr lang="zh-CN" altLang="en-US" dirty="0"/>
              <a:t>光核反应测量与生产</a:t>
            </a:r>
            <a:r>
              <a:rPr lang="en-US" altLang="zh-CN" baseline="30000" dirty="0"/>
              <a:t>229m</a:t>
            </a:r>
            <a:r>
              <a:rPr lang="en-US" altLang="zh-CN" dirty="0"/>
              <a:t>Th</a:t>
            </a:r>
            <a:endParaRPr lang="zh-CN" altLang="en-US" dirty="0"/>
          </a:p>
        </p:txBody>
      </p:sp>
      <p:sp>
        <p:nvSpPr>
          <p:cNvPr id="4" name="文本占位符 3">
            <a:extLst>
              <a:ext uri="{FF2B5EF4-FFF2-40B4-BE49-F238E27FC236}">
                <a16:creationId xmlns:a16="http://schemas.microsoft.com/office/drawing/2014/main" id="{7F1A1D50-D0E5-BAD8-02B5-1EEF1DF7EB8B}"/>
              </a:ext>
            </a:extLst>
          </p:cNvPr>
          <p:cNvSpPr>
            <a:spLocks noGrp="1"/>
          </p:cNvSpPr>
          <p:nvPr>
            <p:ph type="body" sz="quarter" idx="12"/>
          </p:nvPr>
        </p:nvSpPr>
        <p:spPr/>
        <p:txBody>
          <a:bodyPr/>
          <a:lstStyle/>
          <a:p>
            <a:r>
              <a:rPr lang="zh-CN" altLang="en-US" dirty="0"/>
              <a:t>钍缪原子探测</a:t>
            </a:r>
          </a:p>
        </p:txBody>
      </p:sp>
      <p:sp>
        <p:nvSpPr>
          <p:cNvPr id="5" name="文本占位符 4">
            <a:extLst>
              <a:ext uri="{FF2B5EF4-FFF2-40B4-BE49-F238E27FC236}">
                <a16:creationId xmlns:a16="http://schemas.microsoft.com/office/drawing/2014/main" id="{8B3D63BA-FFF5-C2DA-A402-861095784F7A}"/>
              </a:ext>
            </a:extLst>
          </p:cNvPr>
          <p:cNvSpPr>
            <a:spLocks noGrp="1"/>
          </p:cNvSpPr>
          <p:nvPr>
            <p:ph type="body" sz="quarter" idx="14"/>
          </p:nvPr>
        </p:nvSpPr>
        <p:spPr/>
        <p:txBody>
          <a:bodyPr/>
          <a:lstStyle/>
          <a:p>
            <a:r>
              <a:rPr lang="zh-CN" altLang="en-US" dirty="0"/>
              <a:t>总结与展望</a:t>
            </a:r>
          </a:p>
        </p:txBody>
      </p:sp>
    </p:spTree>
    <p:extLst>
      <p:ext uri="{BB962C8B-B14F-4D97-AF65-F5344CB8AC3E}">
        <p14:creationId xmlns:p14="http://schemas.microsoft.com/office/powerpoint/2010/main" val="3468136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5998B448-1200-10EA-AA2C-E3FB8E758FB7}"/>
              </a:ext>
            </a:extLst>
          </p:cNvPr>
          <p:cNvSpPr>
            <a:spLocks noGrp="1"/>
          </p:cNvSpPr>
          <p:nvPr>
            <p:ph type="body" sz="quarter" idx="10"/>
          </p:nvPr>
        </p:nvSpPr>
        <p:spPr/>
        <p:txBody>
          <a:bodyPr/>
          <a:lstStyle/>
          <a:p>
            <a:r>
              <a:rPr lang="en-US" altLang="zh-CN" b="0" dirty="0"/>
              <a:t>ONE</a:t>
            </a:r>
            <a:endParaRPr lang="zh-CN" altLang="en-US" b="0" dirty="0"/>
          </a:p>
        </p:txBody>
      </p:sp>
      <p:sp>
        <p:nvSpPr>
          <p:cNvPr id="3" name="文本占位符 2">
            <a:extLst>
              <a:ext uri="{FF2B5EF4-FFF2-40B4-BE49-F238E27FC236}">
                <a16:creationId xmlns:a16="http://schemas.microsoft.com/office/drawing/2014/main" id="{BDE4DA6C-2662-09EE-7472-A5920338CAE8}"/>
              </a:ext>
            </a:extLst>
          </p:cNvPr>
          <p:cNvSpPr>
            <a:spLocks noGrp="1"/>
          </p:cNvSpPr>
          <p:nvPr>
            <p:ph type="body" sz="quarter" idx="11"/>
          </p:nvPr>
        </p:nvSpPr>
        <p:spPr/>
        <p:txBody>
          <a:bodyPr/>
          <a:lstStyle/>
          <a:p>
            <a:r>
              <a:rPr lang="zh-CN" altLang="en-US" dirty="0"/>
              <a:t>研究背景与现状</a:t>
            </a:r>
          </a:p>
          <a:p>
            <a:endParaRPr lang="zh-CN" altLang="en-US" dirty="0"/>
          </a:p>
        </p:txBody>
      </p:sp>
    </p:spTree>
    <p:extLst>
      <p:ext uri="{BB962C8B-B14F-4D97-AF65-F5344CB8AC3E}">
        <p14:creationId xmlns:p14="http://schemas.microsoft.com/office/powerpoint/2010/main" val="1222700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AB5678A-9C89-EFB3-0B07-0451CA66CD7F}"/>
              </a:ext>
            </a:extLst>
          </p:cNvPr>
          <p:cNvSpPr>
            <a:spLocks noGrp="1"/>
          </p:cNvSpPr>
          <p:nvPr>
            <p:ph type="sldNum" sz="quarter" idx="4"/>
          </p:nvPr>
        </p:nvSpPr>
        <p:spPr/>
        <p:txBody>
          <a:bodyPr/>
          <a:lstStyle/>
          <a:p>
            <a:fld id="{A548B57D-AE10-4CF7-A9DF-59FEFA91B28E}" type="slidenum">
              <a:rPr lang="zh-CN" altLang="en-US" smtClean="0"/>
              <a:pPr/>
              <a:t>4</a:t>
            </a:fld>
            <a:r>
              <a:rPr lang="zh-CN" altLang="en-US"/>
              <a:t> </a:t>
            </a:r>
            <a:endParaRPr lang="zh-CN" altLang="en-US" dirty="0"/>
          </a:p>
        </p:txBody>
      </p:sp>
      <p:sp>
        <p:nvSpPr>
          <p:cNvPr id="3" name="文本占位符 2">
            <a:extLst>
              <a:ext uri="{FF2B5EF4-FFF2-40B4-BE49-F238E27FC236}">
                <a16:creationId xmlns:a16="http://schemas.microsoft.com/office/drawing/2014/main" id="{B8021377-22B1-73F0-1823-496423329763}"/>
              </a:ext>
            </a:extLst>
          </p:cNvPr>
          <p:cNvSpPr>
            <a:spLocks noGrp="1"/>
          </p:cNvSpPr>
          <p:nvPr>
            <p:ph type="body" sz="quarter" idx="10"/>
          </p:nvPr>
        </p:nvSpPr>
        <p:spPr/>
        <p:txBody>
          <a:bodyPr/>
          <a:lstStyle/>
          <a:p>
            <a:r>
              <a:rPr lang="en-US" altLang="zh-CN" baseline="30000" dirty="0"/>
              <a:t>229</a:t>
            </a:r>
            <a:r>
              <a:rPr lang="en-US" altLang="zh-CN" dirty="0"/>
              <a:t>Th</a:t>
            </a:r>
            <a:r>
              <a:rPr lang="zh-CN" altLang="en-US" dirty="0"/>
              <a:t>核钟</a:t>
            </a:r>
          </a:p>
        </p:txBody>
      </p:sp>
      <p:grpSp>
        <p:nvGrpSpPr>
          <p:cNvPr id="4" name="组合 3">
            <a:extLst>
              <a:ext uri="{FF2B5EF4-FFF2-40B4-BE49-F238E27FC236}">
                <a16:creationId xmlns:a16="http://schemas.microsoft.com/office/drawing/2014/main" id="{D89A03D7-E6EA-8B33-3709-AB0FD63D080E}"/>
              </a:ext>
            </a:extLst>
          </p:cNvPr>
          <p:cNvGrpSpPr/>
          <p:nvPr/>
        </p:nvGrpSpPr>
        <p:grpSpPr>
          <a:xfrm>
            <a:off x="775084" y="2092268"/>
            <a:ext cx="5261601" cy="4270018"/>
            <a:chOff x="591802" y="1876976"/>
            <a:chExt cx="5281241" cy="4225555"/>
          </a:xfrm>
        </p:grpSpPr>
        <p:pic>
          <p:nvPicPr>
            <p:cNvPr id="5" name="图片 4">
              <a:extLst>
                <a:ext uri="{FF2B5EF4-FFF2-40B4-BE49-F238E27FC236}">
                  <a16:creationId xmlns:a16="http://schemas.microsoft.com/office/drawing/2014/main" id="{03F579A6-9782-981A-B7D9-376C4666B0C1}"/>
                </a:ext>
              </a:extLst>
            </p:cNvPr>
            <p:cNvPicPr>
              <a:picLocks noChangeAspect="1"/>
            </p:cNvPicPr>
            <p:nvPr/>
          </p:nvPicPr>
          <p:blipFill>
            <a:blip r:embed="rId3"/>
            <a:srcRect l="3529" t="996"/>
            <a:stretch>
              <a:fillRect/>
            </a:stretch>
          </p:blipFill>
          <p:spPr>
            <a:xfrm>
              <a:off x="591802" y="1876976"/>
              <a:ext cx="5281241" cy="4225555"/>
            </a:xfrm>
            <a:prstGeom prst="rect">
              <a:avLst/>
            </a:prstGeom>
          </p:spPr>
        </p:pic>
        <p:sp>
          <p:nvSpPr>
            <p:cNvPr id="6" name="矩形 5">
              <a:extLst>
                <a:ext uri="{FF2B5EF4-FFF2-40B4-BE49-F238E27FC236}">
                  <a16:creationId xmlns:a16="http://schemas.microsoft.com/office/drawing/2014/main" id="{7DEFD5B3-D45F-24AD-51CE-ADCF6D9D60CF}"/>
                </a:ext>
              </a:extLst>
            </p:cNvPr>
            <p:cNvSpPr/>
            <p:nvPr/>
          </p:nvSpPr>
          <p:spPr>
            <a:xfrm>
              <a:off x="2801151" y="4791864"/>
              <a:ext cx="623843" cy="299103"/>
            </a:xfrm>
            <a:prstGeom prst="rect">
              <a:avLst/>
            </a:prstGeom>
            <a:noFill/>
            <a:ln w="28575" algn="ctr">
              <a:solidFill>
                <a:srgbClr val="C00000"/>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grpSp>
      <p:sp>
        <p:nvSpPr>
          <p:cNvPr id="7" name="矩形: 圆角 6">
            <a:extLst>
              <a:ext uri="{FF2B5EF4-FFF2-40B4-BE49-F238E27FC236}">
                <a16:creationId xmlns:a16="http://schemas.microsoft.com/office/drawing/2014/main" id="{DA08F5CC-D77B-43FA-88B1-A0B8D0911FFF}"/>
              </a:ext>
            </a:extLst>
          </p:cNvPr>
          <p:cNvSpPr/>
          <p:nvPr/>
        </p:nvSpPr>
        <p:spPr>
          <a:xfrm>
            <a:off x="6667003" y="1076741"/>
            <a:ext cx="4682322" cy="1203857"/>
          </a:xfrm>
          <a:prstGeom prst="roundRect">
            <a:avLst/>
          </a:prstGeom>
          <a:noFill/>
          <a:ln w="9525" algn="ctr">
            <a:solidFill>
              <a:schemeClr val="accent1"/>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grpSp>
        <p:nvGrpSpPr>
          <p:cNvPr id="8" name="组合 7">
            <a:extLst>
              <a:ext uri="{FF2B5EF4-FFF2-40B4-BE49-F238E27FC236}">
                <a16:creationId xmlns:a16="http://schemas.microsoft.com/office/drawing/2014/main" id="{4647C164-C3C1-A591-669F-35CA1DC9939B}"/>
              </a:ext>
            </a:extLst>
          </p:cNvPr>
          <p:cNvGrpSpPr/>
          <p:nvPr/>
        </p:nvGrpSpPr>
        <p:grpSpPr>
          <a:xfrm>
            <a:off x="6761006" y="1147799"/>
            <a:ext cx="1211574" cy="1058903"/>
            <a:chOff x="2905570" y="461473"/>
            <a:chExt cx="6870819" cy="5894878"/>
          </a:xfrm>
        </p:grpSpPr>
        <p:pic>
          <p:nvPicPr>
            <p:cNvPr id="9" name="图片 8">
              <a:extLst>
                <a:ext uri="{FF2B5EF4-FFF2-40B4-BE49-F238E27FC236}">
                  <a16:creationId xmlns:a16="http://schemas.microsoft.com/office/drawing/2014/main" id="{828A2C15-FF86-28EF-6932-383CEA4188ED}"/>
                </a:ext>
              </a:extLst>
            </p:cNvPr>
            <p:cNvPicPr>
              <a:picLocks noChangeAspect="1"/>
            </p:cNvPicPr>
            <p:nvPr/>
          </p:nvPicPr>
          <p:blipFill>
            <a:blip r:embed="rId4"/>
            <a:srcRect l="5960" t="6729" b="7315"/>
            <a:stretch>
              <a:fillRect/>
            </a:stretch>
          </p:blipFill>
          <p:spPr>
            <a:xfrm>
              <a:off x="2905570" y="461473"/>
              <a:ext cx="6812666" cy="5894878"/>
            </a:xfrm>
            <a:prstGeom prst="rect">
              <a:avLst/>
            </a:prstGeom>
          </p:spPr>
        </p:pic>
        <p:sp>
          <p:nvSpPr>
            <p:cNvPr id="10" name="矩形 9">
              <a:extLst>
                <a:ext uri="{FF2B5EF4-FFF2-40B4-BE49-F238E27FC236}">
                  <a16:creationId xmlns:a16="http://schemas.microsoft.com/office/drawing/2014/main" id="{0BD56250-4BF9-2B27-96F0-12DB5164EACC}"/>
                </a:ext>
              </a:extLst>
            </p:cNvPr>
            <p:cNvSpPr/>
            <p:nvPr/>
          </p:nvSpPr>
          <p:spPr>
            <a:xfrm>
              <a:off x="8938901" y="711999"/>
              <a:ext cx="837488" cy="920248"/>
            </a:xfrm>
            <a:prstGeom prst="rect">
              <a:avLst/>
            </a:prstGeom>
            <a:solidFill>
              <a:srgbClr val="FFFFFF"/>
            </a:solidFill>
            <a:ln w="9525" algn="ctr">
              <a:no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grpSp>
      <p:cxnSp>
        <p:nvCxnSpPr>
          <p:cNvPr id="11" name="直接箭头连接符 10">
            <a:extLst>
              <a:ext uri="{FF2B5EF4-FFF2-40B4-BE49-F238E27FC236}">
                <a16:creationId xmlns:a16="http://schemas.microsoft.com/office/drawing/2014/main" id="{C53EE929-34E2-957D-524F-CCC1842E9BC3}"/>
              </a:ext>
            </a:extLst>
          </p:cNvPr>
          <p:cNvCxnSpPr>
            <a:cxnSpLocks/>
          </p:cNvCxnSpPr>
          <p:nvPr/>
        </p:nvCxnSpPr>
        <p:spPr>
          <a:xfrm>
            <a:off x="8147918" y="1677250"/>
            <a:ext cx="2510861" cy="0"/>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pic>
        <p:nvPicPr>
          <p:cNvPr id="12" name="图片 11">
            <a:extLst>
              <a:ext uri="{FF2B5EF4-FFF2-40B4-BE49-F238E27FC236}">
                <a16:creationId xmlns:a16="http://schemas.microsoft.com/office/drawing/2014/main" id="{00805794-4497-86F8-5C57-183FCCB57B22}"/>
              </a:ext>
            </a:extLst>
          </p:cNvPr>
          <p:cNvPicPr>
            <a:picLocks noChangeAspect="1"/>
          </p:cNvPicPr>
          <p:nvPr/>
        </p:nvPicPr>
        <p:blipFill>
          <a:blip r:embed="rId5"/>
          <a:srcRect l="15360" t="4194"/>
          <a:stretch>
            <a:fillRect/>
          </a:stretch>
        </p:blipFill>
        <p:spPr>
          <a:xfrm>
            <a:off x="10775481" y="1532768"/>
            <a:ext cx="286859" cy="301933"/>
          </a:xfrm>
          <a:prstGeom prst="rect">
            <a:avLst/>
          </a:prstGeom>
        </p:spPr>
      </p:pic>
      <p:sp>
        <p:nvSpPr>
          <p:cNvPr id="13" name="文本框 12">
            <a:extLst>
              <a:ext uri="{FF2B5EF4-FFF2-40B4-BE49-F238E27FC236}">
                <a16:creationId xmlns:a16="http://schemas.microsoft.com/office/drawing/2014/main" id="{F6944804-8DE6-57E5-62B3-0D8C00CDC218}"/>
              </a:ext>
            </a:extLst>
          </p:cNvPr>
          <p:cNvSpPr txBox="1"/>
          <p:nvPr/>
        </p:nvSpPr>
        <p:spPr>
          <a:xfrm>
            <a:off x="8017574" y="1145712"/>
            <a:ext cx="2671801" cy="458459"/>
          </a:xfrm>
          <a:prstGeom prst="rect">
            <a:avLst/>
          </a:prstGeom>
          <a:noFill/>
        </p:spPr>
        <p:txBody>
          <a:bodyPr wrap="square">
            <a:spAutoFit/>
          </a:bodyPr>
          <a:lstStyle/>
          <a:p>
            <a:pPr algn="ctr">
              <a:lnSpc>
                <a:spcPct val="150000"/>
              </a:lnSpc>
            </a:pPr>
            <a:r>
              <a:rPr lang="zh-CN" altLang="en-US" dirty="0">
                <a:solidFill>
                  <a:schemeClr val="accent1"/>
                </a:solidFill>
                <a:latin typeface="Arial" panose="020B0604020202020204" pitchFamily="34" charset="0"/>
                <a:ea typeface="微软雅黑" panose="020B0503020204020204" pitchFamily="34" charset="-122"/>
              </a:rPr>
              <a:t>高精度</a:t>
            </a:r>
            <a:r>
              <a:rPr lang="en-US" altLang="zh-CN" dirty="0">
                <a:solidFill>
                  <a:schemeClr val="accent1"/>
                </a:solidFill>
                <a:latin typeface="Arial" panose="020B0604020202020204" pitchFamily="34" charset="0"/>
                <a:ea typeface="微软雅黑" panose="020B0503020204020204" pitchFamily="34" charset="-122"/>
              </a:rPr>
              <a:t>(10</a:t>
            </a:r>
            <a:r>
              <a:rPr lang="en-US" altLang="zh-CN" baseline="30000" dirty="0">
                <a:solidFill>
                  <a:schemeClr val="accent1"/>
                </a:solidFill>
                <a:latin typeface="Arial" panose="020B0604020202020204" pitchFamily="34" charset="0"/>
                <a:ea typeface="微软雅黑" panose="020B0503020204020204" pitchFamily="34" charset="-122"/>
              </a:rPr>
              <a:t>-19</a:t>
            </a:r>
            <a:r>
              <a:rPr lang="en-US" altLang="zh-CN" dirty="0">
                <a:solidFill>
                  <a:schemeClr val="accent1"/>
                </a:solidFill>
                <a:latin typeface="Arial" panose="020B0604020202020204" pitchFamily="34" charset="0"/>
                <a:ea typeface="微软雅黑" panose="020B0503020204020204" pitchFamily="34" charset="-122"/>
              </a:rPr>
              <a:t>)&amp;</a:t>
            </a:r>
            <a:r>
              <a:rPr lang="zh-CN" altLang="en-US" dirty="0">
                <a:solidFill>
                  <a:schemeClr val="accent1"/>
                </a:solidFill>
                <a:latin typeface="Arial" panose="020B0604020202020204" pitchFamily="34" charset="0"/>
                <a:ea typeface="微软雅黑" panose="020B0503020204020204" pitchFamily="34" charset="-122"/>
              </a:rPr>
              <a:t>高稳定性</a:t>
            </a:r>
            <a:endParaRPr lang="en-US" altLang="zh-CN" dirty="0">
              <a:solidFill>
                <a:schemeClr val="accent1"/>
              </a:solidFill>
              <a:latin typeface="Arial" panose="020B0604020202020204" pitchFamily="34" charset="0"/>
              <a:ea typeface="微软雅黑" panose="020B0503020204020204" pitchFamily="34" charset="-122"/>
            </a:endParaRPr>
          </a:p>
        </p:txBody>
      </p:sp>
      <p:sp>
        <p:nvSpPr>
          <p:cNvPr id="14" name="文本框 13">
            <a:extLst>
              <a:ext uri="{FF2B5EF4-FFF2-40B4-BE49-F238E27FC236}">
                <a16:creationId xmlns:a16="http://schemas.microsoft.com/office/drawing/2014/main" id="{B3077319-D97E-20A3-78F8-0DF8EA2216FB}"/>
              </a:ext>
            </a:extLst>
          </p:cNvPr>
          <p:cNvSpPr txBox="1"/>
          <p:nvPr/>
        </p:nvSpPr>
        <p:spPr>
          <a:xfrm>
            <a:off x="8438272" y="1686642"/>
            <a:ext cx="2036364" cy="438069"/>
          </a:xfrm>
          <a:prstGeom prst="rect">
            <a:avLst/>
          </a:prstGeom>
          <a:noFill/>
        </p:spPr>
        <p:txBody>
          <a:bodyPr wrap="square">
            <a:spAutoFit/>
          </a:bodyPr>
          <a:lstStyle/>
          <a:p>
            <a:pPr algn="ctr">
              <a:lnSpc>
                <a:spcPct val="150000"/>
              </a:lnSpc>
            </a:pPr>
            <a:r>
              <a:rPr lang="en-US" altLang="zh-CN" sz="1700" dirty="0">
                <a:latin typeface="Arial" panose="020B0604020202020204" pitchFamily="34" charset="0"/>
                <a:ea typeface="微软雅黑" panose="020B0503020204020204" pitchFamily="34" charset="-122"/>
              </a:rPr>
              <a:t>8.3eV</a:t>
            </a:r>
            <a:r>
              <a:rPr lang="zh-CN" altLang="en-US" sz="1700" dirty="0">
                <a:latin typeface="Arial" panose="020B0604020202020204" pitchFamily="34" charset="0"/>
                <a:ea typeface="微软雅黑" panose="020B0503020204020204" pitchFamily="34" charset="-122"/>
              </a:rPr>
              <a:t>原子核跃迁；</a:t>
            </a:r>
            <a:endParaRPr lang="en-US" altLang="zh-CN" sz="1700" dirty="0">
              <a:latin typeface="Arial" panose="020B0604020202020204" pitchFamily="34" charset="0"/>
              <a:ea typeface="微软雅黑" panose="020B0503020204020204" pitchFamily="34" charset="-122"/>
            </a:endParaRPr>
          </a:p>
        </p:txBody>
      </p:sp>
      <p:grpSp>
        <p:nvGrpSpPr>
          <p:cNvPr id="15" name="组合 14">
            <a:extLst>
              <a:ext uri="{FF2B5EF4-FFF2-40B4-BE49-F238E27FC236}">
                <a16:creationId xmlns:a16="http://schemas.microsoft.com/office/drawing/2014/main" id="{CBE4A83F-CA3B-8E68-120F-DC11F8EAD439}"/>
              </a:ext>
            </a:extLst>
          </p:cNvPr>
          <p:cNvGrpSpPr/>
          <p:nvPr/>
        </p:nvGrpSpPr>
        <p:grpSpPr>
          <a:xfrm>
            <a:off x="6667003" y="3891872"/>
            <a:ext cx="4682322" cy="1203857"/>
            <a:chOff x="6667003" y="2329078"/>
            <a:chExt cx="4682322" cy="1203857"/>
          </a:xfrm>
        </p:grpSpPr>
        <p:sp>
          <p:nvSpPr>
            <p:cNvPr id="16" name="矩形: 圆角 15">
              <a:extLst>
                <a:ext uri="{FF2B5EF4-FFF2-40B4-BE49-F238E27FC236}">
                  <a16:creationId xmlns:a16="http://schemas.microsoft.com/office/drawing/2014/main" id="{10E3455B-3174-57B4-4DD5-100553BDFA5F}"/>
                </a:ext>
              </a:extLst>
            </p:cNvPr>
            <p:cNvSpPr/>
            <p:nvPr/>
          </p:nvSpPr>
          <p:spPr>
            <a:xfrm>
              <a:off x="6667003" y="2329078"/>
              <a:ext cx="4682322" cy="1203857"/>
            </a:xfrm>
            <a:prstGeom prst="roundRect">
              <a:avLst/>
            </a:prstGeom>
            <a:noFill/>
            <a:ln w="9525" algn="ctr">
              <a:solidFill>
                <a:schemeClr val="accent1"/>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pic>
          <p:nvPicPr>
            <p:cNvPr id="17" name="图片 16">
              <a:extLst>
                <a:ext uri="{FF2B5EF4-FFF2-40B4-BE49-F238E27FC236}">
                  <a16:creationId xmlns:a16="http://schemas.microsoft.com/office/drawing/2014/main" id="{7A32FA0A-D97A-B550-E4D6-A4EBA7FBDB86}"/>
                </a:ext>
              </a:extLst>
            </p:cNvPr>
            <p:cNvPicPr>
              <a:picLocks noChangeAspect="1"/>
            </p:cNvPicPr>
            <p:nvPr/>
          </p:nvPicPr>
          <p:blipFill>
            <a:blip r:embed="rId6"/>
            <a:srcRect l="3213" t="4207" r="5882"/>
            <a:stretch>
              <a:fillRect/>
            </a:stretch>
          </p:blipFill>
          <p:spPr>
            <a:xfrm>
              <a:off x="6911374" y="2376981"/>
              <a:ext cx="992173" cy="1125268"/>
            </a:xfrm>
            <a:prstGeom prst="rect">
              <a:avLst/>
            </a:prstGeom>
          </p:spPr>
        </p:pic>
        <p:sp>
          <p:nvSpPr>
            <p:cNvPr id="18" name="文本框 17">
              <a:extLst>
                <a:ext uri="{FF2B5EF4-FFF2-40B4-BE49-F238E27FC236}">
                  <a16:creationId xmlns:a16="http://schemas.microsoft.com/office/drawing/2014/main" id="{50CFE279-1F76-416C-FE60-0A615742DC8F}"/>
                </a:ext>
              </a:extLst>
            </p:cNvPr>
            <p:cNvSpPr txBox="1"/>
            <p:nvPr/>
          </p:nvSpPr>
          <p:spPr>
            <a:xfrm>
              <a:off x="9054163" y="2435354"/>
              <a:ext cx="1144545" cy="458259"/>
            </a:xfrm>
            <a:prstGeom prst="rect">
              <a:avLst/>
            </a:prstGeom>
            <a:noFill/>
          </p:spPr>
          <p:txBody>
            <a:bodyPr wrap="square">
              <a:spAutoFit/>
            </a:bodyPr>
            <a:lstStyle/>
            <a:p>
              <a:pPr algn="ctr">
                <a:lnSpc>
                  <a:spcPct val="150000"/>
                </a:lnSpc>
              </a:pPr>
              <a:r>
                <a:rPr lang="zh-CN" altLang="en-US" dirty="0">
                  <a:solidFill>
                    <a:schemeClr val="accent1"/>
                  </a:solidFill>
                  <a:latin typeface="Arial" panose="020B0604020202020204" pitchFamily="34" charset="0"/>
                  <a:ea typeface="微软雅黑" panose="020B0503020204020204" pitchFamily="34" charset="-122"/>
                </a:rPr>
                <a:t>固态光钟</a:t>
              </a:r>
              <a:endParaRPr lang="en-US" altLang="zh-CN" b="1" dirty="0">
                <a:solidFill>
                  <a:schemeClr val="accent1"/>
                </a:solidFill>
                <a:latin typeface="Arial" panose="020B0604020202020204" pitchFamily="34" charset="0"/>
                <a:ea typeface="微软雅黑" panose="020B0503020204020204" pitchFamily="34" charset="-122"/>
              </a:endParaRPr>
            </a:p>
          </p:txBody>
        </p:sp>
        <p:sp>
          <p:nvSpPr>
            <p:cNvPr id="19" name="文本框 18">
              <a:extLst>
                <a:ext uri="{FF2B5EF4-FFF2-40B4-BE49-F238E27FC236}">
                  <a16:creationId xmlns:a16="http://schemas.microsoft.com/office/drawing/2014/main" id="{B2C31267-9D08-BD9E-A385-23DD87A4787D}"/>
                </a:ext>
              </a:extLst>
            </p:cNvPr>
            <p:cNvSpPr txBox="1"/>
            <p:nvPr/>
          </p:nvSpPr>
          <p:spPr>
            <a:xfrm>
              <a:off x="8270196" y="2960241"/>
              <a:ext cx="2792144" cy="403444"/>
            </a:xfrm>
            <a:prstGeom prst="rect">
              <a:avLst/>
            </a:prstGeom>
            <a:noFill/>
          </p:spPr>
          <p:txBody>
            <a:bodyPr wrap="square">
              <a:spAutoFit/>
            </a:bodyPr>
            <a:lstStyle/>
            <a:p>
              <a:pPr algn="ctr">
                <a:lnSpc>
                  <a:spcPts val="2700"/>
                </a:lnSpc>
              </a:pPr>
              <a:r>
                <a:rPr lang="zh-CN" altLang="en-US" sz="1700" dirty="0">
                  <a:latin typeface="Arial" panose="020B0604020202020204" pitchFamily="34" charset="0"/>
                  <a:ea typeface="微软雅黑" panose="020B0503020204020204" pitchFamily="34" charset="-122"/>
                </a:rPr>
                <a:t>晶体掺杂技术，便携式光钟；</a:t>
              </a:r>
              <a:endParaRPr lang="en-US" altLang="zh-CN" sz="1700" dirty="0">
                <a:latin typeface="Arial" panose="020B0604020202020204" pitchFamily="34" charset="0"/>
                <a:ea typeface="微软雅黑" panose="020B0503020204020204" pitchFamily="34" charset="-122"/>
              </a:endParaRPr>
            </a:p>
          </p:txBody>
        </p:sp>
      </p:grpSp>
      <p:grpSp>
        <p:nvGrpSpPr>
          <p:cNvPr id="20" name="组合 19">
            <a:extLst>
              <a:ext uri="{FF2B5EF4-FFF2-40B4-BE49-F238E27FC236}">
                <a16:creationId xmlns:a16="http://schemas.microsoft.com/office/drawing/2014/main" id="{9D584264-D017-260A-655F-1502234CAC2F}"/>
              </a:ext>
            </a:extLst>
          </p:cNvPr>
          <p:cNvGrpSpPr/>
          <p:nvPr/>
        </p:nvGrpSpPr>
        <p:grpSpPr>
          <a:xfrm>
            <a:off x="6667003" y="2408006"/>
            <a:ext cx="4684856" cy="1344872"/>
            <a:chOff x="6667003" y="3662848"/>
            <a:chExt cx="4684856" cy="1344872"/>
          </a:xfrm>
        </p:grpSpPr>
        <p:grpSp>
          <p:nvGrpSpPr>
            <p:cNvPr id="21" name="组合 20">
              <a:extLst>
                <a:ext uri="{FF2B5EF4-FFF2-40B4-BE49-F238E27FC236}">
                  <a16:creationId xmlns:a16="http://schemas.microsoft.com/office/drawing/2014/main" id="{845E0D44-AC73-8EA8-E902-3317C8672CDB}"/>
                </a:ext>
              </a:extLst>
            </p:cNvPr>
            <p:cNvGrpSpPr/>
            <p:nvPr/>
          </p:nvGrpSpPr>
          <p:grpSpPr>
            <a:xfrm>
              <a:off x="6685615" y="3891977"/>
              <a:ext cx="2364362" cy="1039992"/>
              <a:chOff x="2354067" y="3190155"/>
              <a:chExt cx="6681666" cy="2842002"/>
            </a:xfrm>
          </p:grpSpPr>
          <p:pic>
            <p:nvPicPr>
              <p:cNvPr id="25" name="图片 24">
                <a:extLst>
                  <a:ext uri="{FF2B5EF4-FFF2-40B4-BE49-F238E27FC236}">
                    <a16:creationId xmlns:a16="http://schemas.microsoft.com/office/drawing/2014/main" id="{72CCE87E-5FC6-0328-92FD-251033AF531B}"/>
                  </a:ext>
                </a:extLst>
              </p:cNvPr>
              <p:cNvPicPr>
                <a:picLocks noChangeAspect="1"/>
              </p:cNvPicPr>
              <p:nvPr/>
            </p:nvPicPr>
            <p:blipFill>
              <a:blip r:embed="rId7"/>
              <a:srcRect t="9515" b="1217"/>
              <a:stretch>
                <a:fillRect/>
              </a:stretch>
            </p:blipFill>
            <p:spPr>
              <a:xfrm>
                <a:off x="2354067" y="3190155"/>
                <a:ext cx="6681666" cy="2842002"/>
              </a:xfrm>
              <a:prstGeom prst="rect">
                <a:avLst/>
              </a:prstGeom>
            </p:spPr>
          </p:pic>
          <p:sp>
            <p:nvSpPr>
              <p:cNvPr id="26" name="矩形 25">
                <a:extLst>
                  <a:ext uri="{FF2B5EF4-FFF2-40B4-BE49-F238E27FC236}">
                    <a16:creationId xmlns:a16="http://schemas.microsoft.com/office/drawing/2014/main" id="{CDD3C3FF-EF88-62BA-69D4-6589E2B2593A}"/>
                  </a:ext>
                </a:extLst>
              </p:cNvPr>
              <p:cNvSpPr/>
              <p:nvPr/>
            </p:nvSpPr>
            <p:spPr>
              <a:xfrm>
                <a:off x="8451029" y="3589495"/>
                <a:ext cx="570377" cy="1532766"/>
              </a:xfrm>
              <a:prstGeom prst="rect">
                <a:avLst/>
              </a:prstGeom>
              <a:gradFill>
                <a:gsLst>
                  <a:gs pos="0">
                    <a:schemeClr val="accent1">
                      <a:lumMod val="5000"/>
                      <a:lumOff val="95000"/>
                    </a:schemeClr>
                  </a:gs>
                  <a:gs pos="100000">
                    <a:srgbClr val="F0F0F0"/>
                  </a:gs>
                </a:gsLst>
                <a:lin ang="5400000" scaled="1"/>
              </a:gradFill>
              <a:ln w="9525" algn="ctr">
                <a:no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grpSp>
        <p:sp>
          <p:nvSpPr>
            <p:cNvPr id="22" name="矩形: 圆角 21">
              <a:extLst>
                <a:ext uri="{FF2B5EF4-FFF2-40B4-BE49-F238E27FC236}">
                  <a16:creationId xmlns:a16="http://schemas.microsoft.com/office/drawing/2014/main" id="{CB0D16F1-9B66-2F7B-F725-BAE36ECB727D}"/>
                </a:ext>
              </a:extLst>
            </p:cNvPr>
            <p:cNvSpPr/>
            <p:nvPr/>
          </p:nvSpPr>
          <p:spPr>
            <a:xfrm>
              <a:off x="6667003" y="3662848"/>
              <a:ext cx="4682322" cy="1344872"/>
            </a:xfrm>
            <a:prstGeom prst="roundRect">
              <a:avLst/>
            </a:prstGeom>
            <a:noFill/>
            <a:ln w="9525" algn="ctr">
              <a:solidFill>
                <a:schemeClr val="accent1"/>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23" name="文本框 22">
              <a:extLst>
                <a:ext uri="{FF2B5EF4-FFF2-40B4-BE49-F238E27FC236}">
                  <a16:creationId xmlns:a16="http://schemas.microsoft.com/office/drawing/2014/main" id="{58F229B5-FA45-43FB-B686-86FA6DAA2F65}"/>
                </a:ext>
              </a:extLst>
            </p:cNvPr>
            <p:cNvSpPr txBox="1"/>
            <p:nvPr/>
          </p:nvSpPr>
          <p:spPr>
            <a:xfrm>
              <a:off x="8824968" y="3805577"/>
              <a:ext cx="2519611" cy="458459"/>
            </a:xfrm>
            <a:prstGeom prst="rect">
              <a:avLst/>
            </a:prstGeom>
            <a:noFill/>
          </p:spPr>
          <p:txBody>
            <a:bodyPr wrap="square">
              <a:spAutoFit/>
            </a:bodyPr>
            <a:lstStyle/>
            <a:p>
              <a:pPr algn="ctr">
                <a:lnSpc>
                  <a:spcPct val="150000"/>
                </a:lnSpc>
              </a:pPr>
              <a:r>
                <a:rPr lang="en-US" altLang="zh-CN" dirty="0">
                  <a:solidFill>
                    <a:schemeClr val="accent1"/>
                  </a:solidFill>
                  <a:latin typeface="Arial" panose="020B0604020202020204" pitchFamily="34" charset="0"/>
                  <a:ea typeface="微软雅黑" panose="020B0503020204020204" pitchFamily="34" charset="-122"/>
                </a:rPr>
                <a:t>&lt;1mHz</a:t>
              </a:r>
              <a:r>
                <a:rPr lang="zh-CN" altLang="en-US" dirty="0">
                  <a:solidFill>
                    <a:schemeClr val="accent1"/>
                  </a:solidFill>
                  <a:latin typeface="Arial" panose="020B0604020202020204" pitchFamily="34" charset="0"/>
                  <a:ea typeface="微软雅黑" panose="020B0503020204020204" pitchFamily="34" charset="-122"/>
                </a:rPr>
                <a:t>高精度物理探针</a:t>
              </a:r>
              <a:endParaRPr lang="en-US" altLang="zh-CN" dirty="0">
                <a:solidFill>
                  <a:schemeClr val="accent1"/>
                </a:solidFill>
                <a:latin typeface="Arial" panose="020B0604020202020204" pitchFamily="34" charset="0"/>
                <a:ea typeface="微软雅黑" panose="020B0503020204020204" pitchFamily="34" charset="-122"/>
              </a:endParaRPr>
            </a:p>
          </p:txBody>
        </p:sp>
        <p:sp>
          <p:nvSpPr>
            <p:cNvPr id="24" name="文本框 23">
              <a:extLst>
                <a:ext uri="{FF2B5EF4-FFF2-40B4-BE49-F238E27FC236}">
                  <a16:creationId xmlns:a16="http://schemas.microsoft.com/office/drawing/2014/main" id="{B15643D4-1A77-C8DA-FA5B-956CBE79569B}"/>
                </a:ext>
              </a:extLst>
            </p:cNvPr>
            <p:cNvSpPr txBox="1"/>
            <p:nvPr/>
          </p:nvSpPr>
          <p:spPr>
            <a:xfrm>
              <a:off x="8987496" y="4280246"/>
              <a:ext cx="2364363" cy="659924"/>
            </a:xfrm>
            <a:prstGeom prst="rect">
              <a:avLst/>
            </a:prstGeom>
            <a:noFill/>
          </p:spPr>
          <p:txBody>
            <a:bodyPr wrap="square">
              <a:spAutoFit/>
            </a:bodyPr>
            <a:lstStyle/>
            <a:p>
              <a:pPr algn="ctr">
                <a:lnSpc>
                  <a:spcPts val="2300"/>
                </a:lnSpc>
              </a:pPr>
              <a:r>
                <a:rPr lang="zh-CN" altLang="en-US" sz="1700" dirty="0">
                  <a:latin typeface="Arial" panose="020B0604020202020204" pitchFamily="34" charset="0"/>
                  <a:ea typeface="微软雅黑" panose="020B0503020204020204" pitchFamily="34" charset="-122"/>
                </a:rPr>
                <a:t>对基础常数时间变化的增强灵敏度</a:t>
              </a:r>
              <a:endParaRPr lang="en-US" altLang="zh-CN" sz="1700" dirty="0">
                <a:latin typeface="Arial" panose="020B0604020202020204" pitchFamily="34" charset="0"/>
                <a:ea typeface="微软雅黑" panose="020B0503020204020204" pitchFamily="34" charset="-122"/>
                <a:cs typeface="Arial" panose="020B0604020202020204" pitchFamily="34" charset="0"/>
              </a:endParaRPr>
            </a:p>
          </p:txBody>
        </p:sp>
      </p:grpSp>
      <p:sp>
        <p:nvSpPr>
          <p:cNvPr id="27" name="矩形: 圆角 26">
            <a:extLst>
              <a:ext uri="{FF2B5EF4-FFF2-40B4-BE49-F238E27FC236}">
                <a16:creationId xmlns:a16="http://schemas.microsoft.com/office/drawing/2014/main" id="{CE0FBB91-27EF-B545-E48F-F69B475E3CDE}"/>
              </a:ext>
            </a:extLst>
          </p:cNvPr>
          <p:cNvSpPr/>
          <p:nvPr/>
        </p:nvSpPr>
        <p:spPr>
          <a:xfrm>
            <a:off x="6662257" y="5243765"/>
            <a:ext cx="4682322" cy="1203857"/>
          </a:xfrm>
          <a:prstGeom prst="roundRect">
            <a:avLst/>
          </a:prstGeom>
          <a:noFill/>
          <a:ln w="9525" algn="ctr">
            <a:solidFill>
              <a:schemeClr val="accent1"/>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
        <p:nvSpPr>
          <p:cNvPr id="28" name="文本框 27">
            <a:extLst>
              <a:ext uri="{FF2B5EF4-FFF2-40B4-BE49-F238E27FC236}">
                <a16:creationId xmlns:a16="http://schemas.microsoft.com/office/drawing/2014/main" id="{000F4CBF-3239-37CF-CB54-2F5890646BFB}"/>
              </a:ext>
            </a:extLst>
          </p:cNvPr>
          <p:cNvSpPr txBox="1"/>
          <p:nvPr/>
        </p:nvSpPr>
        <p:spPr>
          <a:xfrm>
            <a:off x="8725649" y="5326489"/>
            <a:ext cx="1801572" cy="458459"/>
          </a:xfrm>
          <a:prstGeom prst="rect">
            <a:avLst/>
          </a:prstGeom>
          <a:noFill/>
        </p:spPr>
        <p:txBody>
          <a:bodyPr wrap="square">
            <a:spAutoFit/>
          </a:bodyPr>
          <a:lstStyle/>
          <a:p>
            <a:pPr algn="ctr">
              <a:lnSpc>
                <a:spcPct val="150000"/>
              </a:lnSpc>
            </a:pPr>
            <a:r>
              <a:rPr lang="zh-CN" altLang="en-US" dirty="0">
                <a:solidFill>
                  <a:schemeClr val="accent1"/>
                </a:solidFill>
                <a:latin typeface="Arial" panose="020B0604020202020204" pitchFamily="34" charset="0"/>
                <a:ea typeface="微软雅黑" panose="020B0503020204020204" pitchFamily="34" charset="-122"/>
              </a:rPr>
              <a:t>钍缪原子</a:t>
            </a:r>
            <a:endParaRPr lang="en-US" altLang="zh-CN" dirty="0">
              <a:solidFill>
                <a:schemeClr val="accent1"/>
              </a:solidFill>
              <a:latin typeface="Arial" panose="020B0604020202020204" pitchFamily="34" charset="0"/>
              <a:ea typeface="微软雅黑" panose="020B0503020204020204" pitchFamily="34" charset="-122"/>
            </a:endParaRPr>
          </a:p>
        </p:txBody>
      </p:sp>
      <p:sp>
        <p:nvSpPr>
          <p:cNvPr id="29" name="文本框 28">
            <a:extLst>
              <a:ext uri="{FF2B5EF4-FFF2-40B4-BE49-F238E27FC236}">
                <a16:creationId xmlns:a16="http://schemas.microsoft.com/office/drawing/2014/main" id="{A40F0DDE-1608-F472-ED3D-8AE01CCD7A83}"/>
              </a:ext>
            </a:extLst>
          </p:cNvPr>
          <p:cNvSpPr txBox="1"/>
          <p:nvPr/>
        </p:nvSpPr>
        <p:spPr>
          <a:xfrm>
            <a:off x="8482024" y="5858879"/>
            <a:ext cx="2669885" cy="364972"/>
          </a:xfrm>
          <a:prstGeom prst="rect">
            <a:avLst/>
          </a:prstGeom>
          <a:noFill/>
        </p:spPr>
        <p:txBody>
          <a:bodyPr wrap="square">
            <a:spAutoFit/>
          </a:bodyPr>
          <a:lstStyle/>
          <a:p>
            <a:pPr algn="ctr">
              <a:lnSpc>
                <a:spcPts val="2300"/>
              </a:lnSpc>
            </a:pPr>
            <a:r>
              <a:rPr lang="zh-CN" altLang="en-US" sz="1700" dirty="0">
                <a:latin typeface="Arial" panose="020B0604020202020204" pitchFamily="34" charset="0"/>
                <a:ea typeface="微软雅黑" panose="020B0503020204020204" pitchFamily="34" charset="-122"/>
              </a:rPr>
              <a:t>超级核探针，超精细结构</a:t>
            </a:r>
          </a:p>
        </p:txBody>
      </p:sp>
      <p:sp>
        <p:nvSpPr>
          <p:cNvPr id="30" name="文本框 29">
            <a:extLst>
              <a:ext uri="{FF2B5EF4-FFF2-40B4-BE49-F238E27FC236}">
                <a16:creationId xmlns:a16="http://schemas.microsoft.com/office/drawing/2014/main" id="{475E0879-5447-4436-F101-F52EBD7ACE94}"/>
              </a:ext>
            </a:extLst>
          </p:cNvPr>
          <p:cNvSpPr txBox="1"/>
          <p:nvPr/>
        </p:nvSpPr>
        <p:spPr>
          <a:xfrm>
            <a:off x="1049332" y="1328300"/>
            <a:ext cx="5085723" cy="461665"/>
          </a:xfrm>
          <a:prstGeom prst="rect">
            <a:avLst/>
          </a:prstGeom>
          <a:noFill/>
          <a:ln>
            <a:noFill/>
          </a:ln>
        </p:spPr>
        <p:txBody>
          <a:bodyPr wrap="square">
            <a:spAutoFit/>
          </a:bodyPr>
          <a:lstStyle/>
          <a:p>
            <a:r>
              <a:rPr lang="zh-CN" altLang="en-US" sz="2400" b="1" dirty="0">
                <a:solidFill>
                  <a:schemeClr val="accent1"/>
                </a:solidFill>
                <a:latin typeface="+mn-ea"/>
                <a:cs typeface="Times New Roman" panose="02020603050405020304" pitchFamily="18" charset="0"/>
              </a:rPr>
              <a:t>高稳定，抗干扰，高精度</a:t>
            </a:r>
            <a:r>
              <a:rPr lang="en-US" altLang="zh-CN" sz="2400" b="1" baseline="30000" dirty="0">
                <a:solidFill>
                  <a:schemeClr val="accent1"/>
                </a:solidFill>
                <a:latin typeface="+mn-ea"/>
                <a:cs typeface="Times New Roman" panose="02020603050405020304" pitchFamily="18" charset="0"/>
              </a:rPr>
              <a:t>229</a:t>
            </a:r>
            <a:r>
              <a:rPr lang="en-US" altLang="zh-CN" sz="2400" b="1" dirty="0">
                <a:solidFill>
                  <a:schemeClr val="accent1"/>
                </a:solidFill>
                <a:latin typeface="+mn-ea"/>
                <a:cs typeface="Times New Roman" panose="02020603050405020304" pitchFamily="18" charset="0"/>
              </a:rPr>
              <a:t>Th</a:t>
            </a:r>
            <a:r>
              <a:rPr lang="zh-CN" altLang="en-US" sz="2400" b="1" dirty="0">
                <a:solidFill>
                  <a:schemeClr val="accent1"/>
                </a:solidFill>
                <a:latin typeface="+mn-ea"/>
                <a:cs typeface="Times New Roman" panose="02020603050405020304" pitchFamily="18" charset="0"/>
              </a:rPr>
              <a:t>核钟！</a:t>
            </a:r>
          </a:p>
        </p:txBody>
      </p:sp>
      <p:grpSp>
        <p:nvGrpSpPr>
          <p:cNvPr id="31" name="组合 30">
            <a:extLst>
              <a:ext uri="{FF2B5EF4-FFF2-40B4-BE49-F238E27FC236}">
                <a16:creationId xmlns:a16="http://schemas.microsoft.com/office/drawing/2014/main" id="{8745E167-6D50-972D-F20D-B9F26BFCE723}"/>
              </a:ext>
            </a:extLst>
          </p:cNvPr>
          <p:cNvGrpSpPr/>
          <p:nvPr/>
        </p:nvGrpSpPr>
        <p:grpSpPr>
          <a:xfrm>
            <a:off x="6807024" y="5479508"/>
            <a:ext cx="1773858" cy="720000"/>
            <a:chOff x="7097022" y="1556602"/>
            <a:chExt cx="1773858" cy="720000"/>
          </a:xfrm>
        </p:grpSpPr>
        <p:grpSp>
          <p:nvGrpSpPr>
            <p:cNvPr id="32" name="组合 31">
              <a:extLst>
                <a:ext uri="{FF2B5EF4-FFF2-40B4-BE49-F238E27FC236}">
                  <a16:creationId xmlns:a16="http://schemas.microsoft.com/office/drawing/2014/main" id="{C8CE5DCA-E723-8163-9903-7E919127E992}"/>
                </a:ext>
              </a:extLst>
            </p:cNvPr>
            <p:cNvGrpSpPr/>
            <p:nvPr/>
          </p:nvGrpSpPr>
          <p:grpSpPr>
            <a:xfrm>
              <a:off x="7097022" y="1678075"/>
              <a:ext cx="586181" cy="477054"/>
              <a:chOff x="1880975" y="2498671"/>
              <a:chExt cx="626952" cy="533875"/>
            </a:xfrm>
          </p:grpSpPr>
          <p:sp>
            <p:nvSpPr>
              <p:cNvPr id="37" name="椭圆 36">
                <a:extLst>
                  <a:ext uri="{FF2B5EF4-FFF2-40B4-BE49-F238E27FC236}">
                    <a16:creationId xmlns:a16="http://schemas.microsoft.com/office/drawing/2014/main" id="{6A1128AC-DAF0-A0C6-FB5E-C22BF717B69B}"/>
                  </a:ext>
                </a:extLst>
              </p:cNvPr>
              <p:cNvSpPr>
                <a:spLocks/>
              </p:cNvSpPr>
              <p:nvPr/>
            </p:nvSpPr>
            <p:spPr>
              <a:xfrm>
                <a:off x="1928030" y="2590678"/>
                <a:ext cx="385039" cy="402879"/>
              </a:xfrm>
              <a:prstGeom prst="ellipse">
                <a:avLst/>
              </a:prstGeom>
              <a:gradFill flip="none" rotWithShape="1">
                <a:gsLst>
                  <a:gs pos="0">
                    <a:schemeClr val="accent1">
                      <a:lumMod val="5000"/>
                      <a:lumOff val="95000"/>
                    </a:schemeClr>
                  </a:gs>
                  <a:gs pos="9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10904">
                  <a:defRPr/>
                </a:pPr>
                <a:endParaRPr lang="zh-CN" altLang="en-US" sz="2578" dirty="0">
                  <a:solidFill>
                    <a:prstClr val="white"/>
                  </a:solidFill>
                  <a:latin typeface="等线" panose="020F0502020204030204"/>
                  <a:ea typeface="等线" panose="02010600030101010101" pitchFamily="2" charset="-122"/>
                </a:endParaRPr>
              </a:p>
            </p:txBody>
          </p:sp>
          <p:sp>
            <p:nvSpPr>
              <p:cNvPr id="38" name="文本框 37">
                <a:extLst>
                  <a:ext uri="{FF2B5EF4-FFF2-40B4-BE49-F238E27FC236}">
                    <a16:creationId xmlns:a16="http://schemas.microsoft.com/office/drawing/2014/main" id="{CDB80ABA-88A2-7000-01F0-30C950E6E441}"/>
                  </a:ext>
                </a:extLst>
              </p:cNvPr>
              <p:cNvSpPr txBox="1"/>
              <p:nvPr/>
            </p:nvSpPr>
            <p:spPr>
              <a:xfrm>
                <a:off x="1880975" y="2498671"/>
                <a:ext cx="626952" cy="533875"/>
              </a:xfrm>
              <a:prstGeom prst="rect">
                <a:avLst/>
              </a:prstGeom>
              <a:noFill/>
            </p:spPr>
            <p:txBody>
              <a:bodyPr wrap="square" tIns="0" anchor="t" anchorCtr="0">
                <a:spAutoFit/>
              </a:bodyPr>
              <a:lstStyle/>
              <a:p>
                <a:r>
                  <a:rPr lang="en-US" altLang="zh-CN" sz="2800" dirty="0">
                    <a:latin typeface="Arial" panose="020B0604020202020204" pitchFamily="34" charset="0"/>
                    <a:ea typeface="微软雅黑" panose="020B0503020204020204" pitchFamily="34" charset="-122"/>
                  </a:rPr>
                  <a:t>μ</a:t>
                </a:r>
                <a:r>
                  <a:rPr lang="en-US" altLang="zh-CN" sz="2800" baseline="30000" dirty="0">
                    <a:latin typeface="Arial" panose="020B0604020202020204" pitchFamily="34" charset="0"/>
                    <a:ea typeface="微软雅黑" panose="020B0503020204020204" pitchFamily="34" charset="-122"/>
                  </a:rPr>
                  <a:t>-</a:t>
                </a:r>
                <a:endParaRPr lang="zh-CN" altLang="en-US" sz="2400" baseline="30000" dirty="0"/>
              </a:p>
            </p:txBody>
          </p:sp>
        </p:grpSp>
        <p:grpSp>
          <p:nvGrpSpPr>
            <p:cNvPr id="33" name="组合 32">
              <a:extLst>
                <a:ext uri="{FF2B5EF4-FFF2-40B4-BE49-F238E27FC236}">
                  <a16:creationId xmlns:a16="http://schemas.microsoft.com/office/drawing/2014/main" id="{5C22DF8D-769A-B72A-B98A-C0A3567CD8E9}"/>
                </a:ext>
              </a:extLst>
            </p:cNvPr>
            <p:cNvGrpSpPr/>
            <p:nvPr/>
          </p:nvGrpSpPr>
          <p:grpSpPr>
            <a:xfrm>
              <a:off x="7874352" y="1556602"/>
              <a:ext cx="996528" cy="720000"/>
              <a:chOff x="7836645" y="1529548"/>
              <a:chExt cx="996528" cy="720000"/>
            </a:xfrm>
          </p:grpSpPr>
          <p:sp>
            <p:nvSpPr>
              <p:cNvPr id="35" name="椭圆 34">
                <a:extLst>
                  <a:ext uri="{FF2B5EF4-FFF2-40B4-BE49-F238E27FC236}">
                    <a16:creationId xmlns:a16="http://schemas.microsoft.com/office/drawing/2014/main" id="{6A2CA686-58D2-FAA5-667C-78DB6E9F7DB5}"/>
                  </a:ext>
                </a:extLst>
              </p:cNvPr>
              <p:cNvSpPr>
                <a:spLocks/>
              </p:cNvSpPr>
              <p:nvPr/>
            </p:nvSpPr>
            <p:spPr>
              <a:xfrm>
                <a:off x="7845608" y="1529548"/>
                <a:ext cx="720000" cy="720000"/>
              </a:xfrm>
              <a:prstGeom prst="ellipse">
                <a:avLst/>
              </a:prstGeom>
              <a:gradFill flip="none" rotWithShape="1">
                <a:gsLst>
                  <a:gs pos="0">
                    <a:schemeClr val="accent1">
                      <a:lumMod val="5000"/>
                      <a:lumOff val="95000"/>
                    </a:schemeClr>
                  </a:gs>
                  <a:gs pos="83000">
                    <a:schemeClr val="accent3">
                      <a:lumMod val="60000"/>
                      <a:lumOff val="40000"/>
                    </a:schemeClr>
                  </a:gs>
                  <a:gs pos="100000">
                    <a:schemeClr val="accent3">
                      <a:lumMod val="20000"/>
                      <a:lumOff val="8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10904">
                  <a:defRPr/>
                </a:pPr>
                <a:endParaRPr lang="zh-CN" altLang="en-US" sz="2578" dirty="0">
                  <a:solidFill>
                    <a:prstClr val="white"/>
                  </a:solidFill>
                  <a:latin typeface="等线" panose="020F0502020204030204"/>
                  <a:ea typeface="等线" panose="02010600030101010101" pitchFamily="2" charset="-122"/>
                </a:endParaRPr>
              </a:p>
            </p:txBody>
          </p:sp>
          <p:sp>
            <p:nvSpPr>
              <p:cNvPr id="36" name="文本框 35">
                <a:extLst>
                  <a:ext uri="{FF2B5EF4-FFF2-40B4-BE49-F238E27FC236}">
                    <a16:creationId xmlns:a16="http://schemas.microsoft.com/office/drawing/2014/main" id="{DF7E7089-05A6-1A87-4BA3-1F3B2A1737B9}"/>
                  </a:ext>
                </a:extLst>
              </p:cNvPr>
              <p:cNvSpPr txBox="1"/>
              <p:nvPr/>
            </p:nvSpPr>
            <p:spPr>
              <a:xfrm>
                <a:off x="7836645" y="1717839"/>
                <a:ext cx="996528" cy="353943"/>
              </a:xfrm>
              <a:prstGeom prst="rect">
                <a:avLst/>
              </a:prstGeom>
              <a:noFill/>
            </p:spPr>
            <p:txBody>
              <a:bodyPr wrap="square" tIns="0" anchor="t" anchorCtr="0">
                <a:spAutoFit/>
              </a:bodyPr>
              <a:lstStyle/>
              <a:p>
                <a:r>
                  <a:rPr lang="en-US" altLang="zh-CN" sz="2000" baseline="30000" dirty="0">
                    <a:latin typeface="Arial" panose="020B0604020202020204" pitchFamily="34" charset="0"/>
                    <a:ea typeface="微软雅黑" panose="020B0503020204020204" pitchFamily="34" charset="-122"/>
                  </a:rPr>
                  <a:t>229</a:t>
                </a:r>
                <a:r>
                  <a:rPr lang="en-US" altLang="zh-CN" sz="2000" dirty="0">
                    <a:latin typeface="Arial" panose="020B0604020202020204" pitchFamily="34" charset="0"/>
                    <a:ea typeface="微软雅黑" panose="020B0503020204020204" pitchFamily="34" charset="-122"/>
                  </a:rPr>
                  <a:t>Th</a:t>
                </a:r>
                <a:endParaRPr lang="zh-CN" altLang="en-US" baseline="30000" dirty="0"/>
              </a:p>
            </p:txBody>
          </p:sp>
        </p:grpSp>
        <p:sp>
          <p:nvSpPr>
            <p:cNvPr id="34" name="加号 33">
              <a:extLst>
                <a:ext uri="{FF2B5EF4-FFF2-40B4-BE49-F238E27FC236}">
                  <a16:creationId xmlns:a16="http://schemas.microsoft.com/office/drawing/2014/main" id="{43DB3BE0-D1BB-6EE2-7988-38391D0D959D}"/>
                </a:ext>
              </a:extLst>
            </p:cNvPr>
            <p:cNvSpPr/>
            <p:nvPr/>
          </p:nvSpPr>
          <p:spPr>
            <a:xfrm>
              <a:off x="7541801" y="1760290"/>
              <a:ext cx="282804" cy="312624"/>
            </a:xfrm>
            <a:prstGeom prst="mathPlus">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737989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535A906F-59E9-0E41-FE0B-C36D9EC8C4FC}"/>
              </a:ext>
            </a:extLst>
          </p:cNvPr>
          <p:cNvSpPr>
            <a:spLocks noGrp="1"/>
          </p:cNvSpPr>
          <p:nvPr>
            <p:ph type="sldNum" sz="quarter" idx="4"/>
          </p:nvPr>
        </p:nvSpPr>
        <p:spPr/>
        <p:txBody>
          <a:bodyPr/>
          <a:lstStyle/>
          <a:p>
            <a:fld id="{A548B57D-AE10-4CF7-A9DF-59FEFA91B28E}" type="slidenum">
              <a:rPr lang="zh-CN" altLang="en-US" smtClean="0"/>
              <a:pPr/>
              <a:t>5</a:t>
            </a:fld>
            <a:r>
              <a:rPr lang="zh-CN" altLang="en-US"/>
              <a:t> </a:t>
            </a:r>
            <a:endParaRPr lang="zh-CN" altLang="en-US" dirty="0"/>
          </a:p>
        </p:txBody>
      </p:sp>
      <p:sp>
        <p:nvSpPr>
          <p:cNvPr id="3" name="文本占位符 2">
            <a:extLst>
              <a:ext uri="{FF2B5EF4-FFF2-40B4-BE49-F238E27FC236}">
                <a16:creationId xmlns:a16="http://schemas.microsoft.com/office/drawing/2014/main" id="{5AA3DC64-83FC-0527-4367-4AC4729CA592}"/>
              </a:ext>
            </a:extLst>
          </p:cNvPr>
          <p:cNvSpPr>
            <a:spLocks noGrp="1"/>
          </p:cNvSpPr>
          <p:nvPr>
            <p:ph type="body" sz="quarter" idx="10"/>
          </p:nvPr>
        </p:nvSpPr>
        <p:spPr>
          <a:xfrm>
            <a:off x="3331211" y="171451"/>
            <a:ext cx="5529578" cy="690964"/>
          </a:xfrm>
        </p:spPr>
        <p:txBody>
          <a:bodyPr>
            <a:normAutofit/>
          </a:bodyPr>
          <a:lstStyle/>
          <a:p>
            <a:r>
              <a:rPr lang="en-US" altLang="zh-CN" baseline="30000" dirty="0"/>
              <a:t>229m</a:t>
            </a:r>
            <a:r>
              <a:rPr lang="en-US" altLang="zh-CN" dirty="0"/>
              <a:t>Th</a:t>
            </a:r>
            <a:r>
              <a:rPr lang="zh-CN" altLang="en-US" dirty="0"/>
              <a:t>核钟的产生</a:t>
            </a:r>
            <a:r>
              <a:rPr lang="en-US" altLang="zh-CN" dirty="0"/>
              <a:t>/</a:t>
            </a:r>
            <a:r>
              <a:rPr lang="zh-CN" altLang="en-US" dirty="0"/>
              <a:t>激发手段</a:t>
            </a:r>
          </a:p>
        </p:txBody>
      </p:sp>
      <p:grpSp>
        <p:nvGrpSpPr>
          <p:cNvPr id="5" name="组合 4">
            <a:extLst>
              <a:ext uri="{FF2B5EF4-FFF2-40B4-BE49-F238E27FC236}">
                <a16:creationId xmlns:a16="http://schemas.microsoft.com/office/drawing/2014/main" id="{A2E32560-8A45-2FF5-526B-192B022B23E2}"/>
              </a:ext>
            </a:extLst>
          </p:cNvPr>
          <p:cNvGrpSpPr/>
          <p:nvPr/>
        </p:nvGrpSpPr>
        <p:grpSpPr>
          <a:xfrm>
            <a:off x="70550" y="4198143"/>
            <a:ext cx="3418682" cy="2524440"/>
            <a:chOff x="4838735" y="4545079"/>
            <a:chExt cx="3418682" cy="2524440"/>
          </a:xfrm>
        </p:grpSpPr>
        <p:sp>
          <p:nvSpPr>
            <p:cNvPr id="6" name="文本框 5">
              <a:extLst>
                <a:ext uri="{FF2B5EF4-FFF2-40B4-BE49-F238E27FC236}">
                  <a16:creationId xmlns:a16="http://schemas.microsoft.com/office/drawing/2014/main" id="{99B07FC7-0E86-B39C-F1B6-1A6F324CDE5E}"/>
                </a:ext>
              </a:extLst>
            </p:cNvPr>
            <p:cNvSpPr txBox="1"/>
            <p:nvPr/>
          </p:nvSpPr>
          <p:spPr>
            <a:xfrm>
              <a:off x="4979402" y="4545079"/>
              <a:ext cx="3187091" cy="338554"/>
            </a:xfrm>
            <a:prstGeom prst="rect">
              <a:avLst/>
            </a:prstGeom>
            <a:solidFill>
              <a:schemeClr val="bg2">
                <a:lumMod val="90000"/>
              </a:schemeClr>
            </a:solidFill>
          </p:spPr>
          <p:txBody>
            <a:bodyPr wrap="square" rtlCol="0">
              <a:spAutoFit/>
            </a:bodyPr>
            <a:lstStyle/>
            <a:p>
              <a:pPr algn="ct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 激光等离子体中的电子激发</a:t>
              </a:r>
            </a:p>
          </p:txBody>
        </p:sp>
        <p:grpSp>
          <p:nvGrpSpPr>
            <p:cNvPr id="7" name="组合 6">
              <a:extLst>
                <a:ext uri="{FF2B5EF4-FFF2-40B4-BE49-F238E27FC236}">
                  <a16:creationId xmlns:a16="http://schemas.microsoft.com/office/drawing/2014/main" id="{13C4D2C5-06B1-F79C-7F63-A740D9F45EA6}"/>
                </a:ext>
              </a:extLst>
            </p:cNvPr>
            <p:cNvGrpSpPr/>
            <p:nvPr/>
          </p:nvGrpSpPr>
          <p:grpSpPr>
            <a:xfrm>
              <a:off x="4838735" y="4973625"/>
              <a:ext cx="3418682" cy="1576148"/>
              <a:chOff x="4272027" y="5005829"/>
              <a:chExt cx="3316879" cy="1508327"/>
            </a:xfrm>
          </p:grpSpPr>
          <p:pic>
            <p:nvPicPr>
              <p:cNvPr id="9" name="图片 8">
                <a:extLst>
                  <a:ext uri="{FF2B5EF4-FFF2-40B4-BE49-F238E27FC236}">
                    <a16:creationId xmlns:a16="http://schemas.microsoft.com/office/drawing/2014/main" id="{407B4ABE-27EA-F419-5C70-063FD4E65B24}"/>
                  </a:ext>
                </a:extLst>
              </p:cNvPr>
              <p:cNvPicPr>
                <a:picLocks noChangeAspect="1"/>
              </p:cNvPicPr>
              <p:nvPr/>
            </p:nvPicPr>
            <p:blipFill>
              <a:blip r:embed="rId3">
                <a:extLst>
                  <a:ext uri="{28A0092B-C50C-407E-A947-70E740481C1C}">
                    <a14:useLocalDpi xmlns:a14="http://schemas.microsoft.com/office/drawing/2010/main" val="0"/>
                  </a:ext>
                </a:extLst>
              </a:blip>
              <a:srcRect l="2790"/>
              <a:stretch/>
            </p:blipFill>
            <p:spPr>
              <a:xfrm>
                <a:off x="4272027" y="5005829"/>
                <a:ext cx="1931144" cy="1508327"/>
              </a:xfrm>
              <a:prstGeom prst="rect">
                <a:avLst/>
              </a:prstGeom>
            </p:spPr>
          </p:pic>
          <p:pic>
            <p:nvPicPr>
              <p:cNvPr id="10" name="图片 9">
                <a:extLst>
                  <a:ext uri="{FF2B5EF4-FFF2-40B4-BE49-F238E27FC236}">
                    <a16:creationId xmlns:a16="http://schemas.microsoft.com/office/drawing/2014/main" id="{BE15DD81-38EF-9ACB-2F27-FB71107CCC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3171" y="5089234"/>
                <a:ext cx="1385735" cy="1341509"/>
              </a:xfrm>
              <a:prstGeom prst="rect">
                <a:avLst/>
              </a:prstGeom>
            </p:spPr>
          </p:pic>
        </p:grpSp>
        <p:sp>
          <p:nvSpPr>
            <p:cNvPr id="8" name="文本框 7">
              <a:extLst>
                <a:ext uri="{FF2B5EF4-FFF2-40B4-BE49-F238E27FC236}">
                  <a16:creationId xmlns:a16="http://schemas.microsoft.com/office/drawing/2014/main" id="{469F6E7B-2D80-3F99-4675-E0065A2287F4}"/>
                </a:ext>
              </a:extLst>
            </p:cNvPr>
            <p:cNvSpPr txBox="1"/>
            <p:nvPr/>
          </p:nvSpPr>
          <p:spPr>
            <a:xfrm>
              <a:off x="5454024" y="6546299"/>
              <a:ext cx="2183323" cy="523220"/>
            </a:xfrm>
            <a:prstGeom prst="rect">
              <a:avLst/>
            </a:prstGeom>
            <a:noFill/>
          </p:spPr>
          <p:txBody>
            <a:bodyPr wrap="square">
              <a:spAutoFit/>
            </a:bodyPr>
            <a:lstStyle>
              <a:defPPr>
                <a:defRPr lang="en-US"/>
              </a:defPPr>
              <a:lvl1pPr>
                <a:defRPr sz="1400" i="1">
                  <a:solidFill>
                    <a:srgbClr val="222222"/>
                  </a:solidFill>
                  <a:effectLst/>
                  <a:latin typeface="Arial" panose="020B0604020202020204" pitchFamily="34" charset="0"/>
                </a:defRPr>
              </a:lvl1pPr>
            </a:lstStyle>
            <a:p>
              <a:pPr algn="ctr"/>
              <a:r>
                <a:rPr lang="en-US" altLang="zh-CN" dirty="0"/>
                <a:t>PRL </a:t>
              </a:r>
              <a:r>
                <a:rPr lang="en-US" altLang="zh-CN" i="0" dirty="0"/>
                <a:t>127 (2021) 052501 </a:t>
              </a:r>
            </a:p>
            <a:p>
              <a:pPr algn="ctr"/>
              <a:r>
                <a:rPr lang="en-US" altLang="zh-CN" dirty="0"/>
                <a:t>PRL</a:t>
              </a:r>
              <a:r>
                <a:rPr lang="en-US" altLang="zh-CN" i="0" dirty="0"/>
                <a:t> 130, 112501 (2023)</a:t>
              </a:r>
            </a:p>
          </p:txBody>
        </p:sp>
      </p:grpSp>
      <p:grpSp>
        <p:nvGrpSpPr>
          <p:cNvPr id="11" name="组合 10">
            <a:extLst>
              <a:ext uri="{FF2B5EF4-FFF2-40B4-BE49-F238E27FC236}">
                <a16:creationId xmlns:a16="http://schemas.microsoft.com/office/drawing/2014/main" id="{04CA0879-801A-F31A-B561-1570DCC974C1}"/>
              </a:ext>
            </a:extLst>
          </p:cNvPr>
          <p:cNvGrpSpPr/>
          <p:nvPr/>
        </p:nvGrpSpPr>
        <p:grpSpPr>
          <a:xfrm>
            <a:off x="211218" y="1682873"/>
            <a:ext cx="3187091" cy="2456056"/>
            <a:chOff x="4893426" y="1301385"/>
            <a:chExt cx="3187091" cy="2456056"/>
          </a:xfrm>
        </p:grpSpPr>
        <p:grpSp>
          <p:nvGrpSpPr>
            <p:cNvPr id="12" name="组合 11">
              <a:extLst>
                <a:ext uri="{FF2B5EF4-FFF2-40B4-BE49-F238E27FC236}">
                  <a16:creationId xmlns:a16="http://schemas.microsoft.com/office/drawing/2014/main" id="{99AE4DEA-7182-5002-AC72-5C49BED434C8}"/>
                </a:ext>
              </a:extLst>
            </p:cNvPr>
            <p:cNvGrpSpPr/>
            <p:nvPr/>
          </p:nvGrpSpPr>
          <p:grpSpPr>
            <a:xfrm>
              <a:off x="4893426" y="1301385"/>
              <a:ext cx="3187091" cy="2203364"/>
              <a:chOff x="4893358" y="1329902"/>
              <a:chExt cx="3187091" cy="2203364"/>
            </a:xfrm>
          </p:grpSpPr>
          <p:pic>
            <p:nvPicPr>
              <p:cNvPr id="14" name="图片 13">
                <a:extLst>
                  <a:ext uri="{FF2B5EF4-FFF2-40B4-BE49-F238E27FC236}">
                    <a16:creationId xmlns:a16="http://schemas.microsoft.com/office/drawing/2014/main" id="{A9E82F22-F3CE-9D4B-D1E2-6EF666FEFBF0}"/>
                  </a:ext>
                </a:extLst>
              </p:cNvPr>
              <p:cNvPicPr>
                <a:picLocks noChangeAspect="1"/>
              </p:cNvPicPr>
              <p:nvPr/>
            </p:nvPicPr>
            <p:blipFill rotWithShape="1">
              <a:blip r:embed="rId5">
                <a:extLst>
                  <a:ext uri="{28A0092B-C50C-407E-A947-70E740481C1C}">
                    <a14:useLocalDpi xmlns:a14="http://schemas.microsoft.com/office/drawing/2010/main" val="0"/>
                  </a:ext>
                </a:extLst>
              </a:blip>
              <a:srcRect l="3080"/>
              <a:stretch/>
            </p:blipFill>
            <p:spPr>
              <a:xfrm>
                <a:off x="5143065" y="1624230"/>
                <a:ext cx="2667856" cy="1909036"/>
              </a:xfrm>
              <a:prstGeom prst="rect">
                <a:avLst/>
              </a:prstGeom>
            </p:spPr>
          </p:pic>
          <p:sp>
            <p:nvSpPr>
              <p:cNvPr id="15" name="文本框 14">
                <a:extLst>
                  <a:ext uri="{FF2B5EF4-FFF2-40B4-BE49-F238E27FC236}">
                    <a16:creationId xmlns:a16="http://schemas.microsoft.com/office/drawing/2014/main" id="{E8DC8A42-BE06-D1B8-24BF-CAA96CA9BCFA}"/>
                  </a:ext>
                </a:extLst>
              </p:cNvPr>
              <p:cNvSpPr txBox="1"/>
              <p:nvPr/>
            </p:nvSpPr>
            <p:spPr>
              <a:xfrm>
                <a:off x="4893358" y="1329902"/>
                <a:ext cx="3187091" cy="338554"/>
              </a:xfrm>
              <a:prstGeom prst="rect">
                <a:avLst/>
              </a:prstGeom>
              <a:solidFill>
                <a:schemeClr val="bg2">
                  <a:lumMod val="90000"/>
                </a:schemeClr>
              </a:solidFill>
            </p:spPr>
            <p:txBody>
              <a:bodyPr wrap="none" rtlCol="0">
                <a:spAutoFit/>
              </a:bodyPr>
              <a:lstStyle/>
              <a:p>
                <a:r>
                  <a:rPr lang="en-US" altLang="zh-CN" sz="1600" dirty="0">
                    <a:latin typeface="Arial" panose="020B0604020202020204" pitchFamily="34" charset="0"/>
                    <a:ea typeface="微软雅黑" panose="020B0503020204020204" pitchFamily="34" charset="-122"/>
                  </a:rPr>
                  <a:t>1)</a:t>
                </a:r>
                <a:r>
                  <a:rPr lang="zh-CN" altLang="en-US" sz="1600" dirty="0">
                    <a:latin typeface="Arial" panose="020B0604020202020204" pitchFamily="34" charset="0"/>
                    <a:ea typeface="微软雅黑" panose="020B0503020204020204" pitchFamily="34" charset="-122"/>
                  </a:rPr>
                  <a:t> </a:t>
                </a:r>
                <a:r>
                  <a:rPr lang="en-US" altLang="zh-CN" sz="1600" baseline="30000" dirty="0">
                    <a:latin typeface="Arial" panose="020B0604020202020204" pitchFamily="34" charset="0"/>
                    <a:ea typeface="微软雅黑" panose="020B0503020204020204" pitchFamily="34" charset="-122"/>
                  </a:rPr>
                  <a:t>233</a:t>
                </a:r>
                <a:r>
                  <a:rPr lang="en-US" altLang="zh-CN" sz="1600" dirty="0">
                    <a:latin typeface="Arial" panose="020B0604020202020204" pitchFamily="34" charset="0"/>
                    <a:ea typeface="微软雅黑" panose="020B0503020204020204" pitchFamily="34" charset="-122"/>
                  </a:rPr>
                  <a:t>U</a:t>
                </a:r>
                <a:r>
                  <a:rPr lang="zh-CN" altLang="en-US" sz="1600" dirty="0">
                    <a:latin typeface="Arial" panose="020B0604020202020204" pitchFamily="34" charset="0"/>
                    <a:ea typeface="微软雅黑" panose="020B0503020204020204" pitchFamily="34" charset="-122"/>
                  </a:rPr>
                  <a:t>的</a:t>
                </a:r>
                <a:r>
                  <a:rPr lang="en-US" altLang="zh-CN" sz="1600" dirty="0">
                    <a:latin typeface="Arial" panose="020B0604020202020204" pitchFamily="34" charset="0"/>
                    <a:ea typeface="微软雅黑" panose="020B0503020204020204" pitchFamily="34" charset="-122"/>
                  </a:rPr>
                  <a:t>α</a:t>
                </a:r>
                <a:r>
                  <a:rPr lang="zh-CN" altLang="en-US" sz="1600" dirty="0">
                    <a:latin typeface="Arial" panose="020B0604020202020204" pitchFamily="34" charset="0"/>
                    <a:ea typeface="微软雅黑" panose="020B0503020204020204" pitchFamily="34" charset="-122"/>
                  </a:rPr>
                  <a:t>衰变，</a:t>
                </a:r>
                <a:r>
                  <a:rPr lang="en-US" altLang="zh-CN" sz="1600" i="1" dirty="0">
                    <a:latin typeface="Arial" panose="020B0604020202020204" pitchFamily="34" charset="0"/>
                    <a:ea typeface="微软雅黑" panose="020B0503020204020204" pitchFamily="34" charset="-122"/>
                  </a:rPr>
                  <a:t>T</a:t>
                </a:r>
                <a:r>
                  <a:rPr lang="en-US" altLang="zh-CN" sz="1600" baseline="-25000" dirty="0">
                    <a:latin typeface="Arial" panose="020B0604020202020204" pitchFamily="34" charset="0"/>
                    <a:ea typeface="微软雅黑" panose="020B0503020204020204" pitchFamily="34" charset="-122"/>
                  </a:rPr>
                  <a:t>1/2</a:t>
                </a:r>
                <a:r>
                  <a:rPr lang="en-US" altLang="zh-CN" sz="1600" dirty="0">
                    <a:latin typeface="Arial" panose="020B0604020202020204" pitchFamily="34" charset="0"/>
                    <a:ea typeface="微软雅黑" panose="020B0503020204020204" pitchFamily="34" charset="-122"/>
                  </a:rPr>
                  <a:t>=1.59×10</a:t>
                </a:r>
                <a:r>
                  <a:rPr lang="en-US" altLang="zh-CN" sz="1600" baseline="30000" dirty="0">
                    <a:latin typeface="Arial" panose="020B0604020202020204" pitchFamily="34" charset="0"/>
                    <a:ea typeface="微软雅黑" panose="020B0503020204020204" pitchFamily="34" charset="-122"/>
                  </a:rPr>
                  <a:t>5</a:t>
                </a:r>
                <a:r>
                  <a:rPr lang="zh-CN" altLang="en-US" sz="1600" dirty="0">
                    <a:latin typeface="Arial" panose="020B0604020202020204" pitchFamily="34" charset="0"/>
                    <a:ea typeface="微软雅黑" panose="020B0503020204020204" pitchFamily="34" charset="-122"/>
                  </a:rPr>
                  <a:t> </a:t>
                </a:r>
                <a:r>
                  <a:rPr lang="en-US" altLang="zh-CN" sz="1600" dirty="0">
                    <a:latin typeface="Arial" panose="020B0604020202020204" pitchFamily="34" charset="0"/>
                    <a:ea typeface="微软雅黑" panose="020B0503020204020204" pitchFamily="34" charset="-122"/>
                  </a:rPr>
                  <a:t>y</a:t>
                </a:r>
                <a:endParaRPr lang="zh-CN" altLang="en-US" sz="1600" dirty="0">
                  <a:latin typeface="Arial" panose="020B0604020202020204" pitchFamily="34" charset="0"/>
                  <a:ea typeface="微软雅黑" panose="020B0503020204020204" pitchFamily="34" charset="-122"/>
                </a:endParaRPr>
              </a:p>
            </p:txBody>
          </p:sp>
        </p:grpSp>
        <p:sp>
          <p:nvSpPr>
            <p:cNvPr id="13" name="文本框 12">
              <a:extLst>
                <a:ext uri="{FF2B5EF4-FFF2-40B4-BE49-F238E27FC236}">
                  <a16:creationId xmlns:a16="http://schemas.microsoft.com/office/drawing/2014/main" id="{072649A8-49AE-0393-953D-B7886A65D724}"/>
                </a:ext>
              </a:extLst>
            </p:cNvPr>
            <p:cNvSpPr txBox="1"/>
            <p:nvPr/>
          </p:nvSpPr>
          <p:spPr>
            <a:xfrm>
              <a:off x="5471389" y="3449664"/>
              <a:ext cx="2097427" cy="307777"/>
            </a:xfrm>
            <a:prstGeom prst="rect">
              <a:avLst/>
            </a:prstGeom>
            <a:noFill/>
          </p:spPr>
          <p:txBody>
            <a:bodyPr wrap="square">
              <a:spAutoFit/>
            </a:bodyPr>
            <a:lstStyle>
              <a:defPPr>
                <a:defRPr lang="en-US"/>
              </a:defPPr>
              <a:lvl1pPr>
                <a:defRPr sz="1400" i="1">
                  <a:solidFill>
                    <a:srgbClr val="222222"/>
                  </a:solidFill>
                  <a:effectLst/>
                  <a:latin typeface="Arial" panose="020B0604020202020204" pitchFamily="34" charset="0"/>
                </a:defRPr>
              </a:lvl1pPr>
            </a:lstStyle>
            <a:p>
              <a:r>
                <a:rPr lang="en-US" altLang="zh-CN" dirty="0"/>
                <a:t>PRL</a:t>
              </a:r>
              <a:r>
                <a:rPr lang="zh-CN" altLang="en-US" dirty="0"/>
                <a:t> </a:t>
              </a:r>
              <a:r>
                <a:rPr lang="en-US" altLang="zh-CN" i="0" dirty="0"/>
                <a:t>109 (2007) 142501 </a:t>
              </a:r>
              <a:endParaRPr lang="zh-CN" altLang="en-US" i="0" dirty="0"/>
            </a:p>
          </p:txBody>
        </p:sp>
      </p:grpSp>
      <p:grpSp>
        <p:nvGrpSpPr>
          <p:cNvPr id="16" name="组合 15">
            <a:extLst>
              <a:ext uri="{FF2B5EF4-FFF2-40B4-BE49-F238E27FC236}">
                <a16:creationId xmlns:a16="http://schemas.microsoft.com/office/drawing/2014/main" id="{5CB7BECF-E256-F15B-62C1-75E6758C7CCD}"/>
              </a:ext>
            </a:extLst>
          </p:cNvPr>
          <p:cNvGrpSpPr/>
          <p:nvPr/>
        </p:nvGrpSpPr>
        <p:grpSpPr>
          <a:xfrm>
            <a:off x="3617411" y="1682873"/>
            <a:ext cx="3143809" cy="2455430"/>
            <a:chOff x="8530060" y="1381349"/>
            <a:chExt cx="3143809" cy="2455430"/>
          </a:xfrm>
        </p:grpSpPr>
        <p:pic>
          <p:nvPicPr>
            <p:cNvPr id="17" name="Picture 5">
              <a:extLst>
                <a:ext uri="{FF2B5EF4-FFF2-40B4-BE49-F238E27FC236}">
                  <a16:creationId xmlns:a16="http://schemas.microsoft.com/office/drawing/2014/main" id="{7618AE59-74DC-F967-73D1-6AA0CCFF96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66739" y="1878764"/>
              <a:ext cx="2910521" cy="1695281"/>
            </a:xfrm>
            <a:prstGeom prst="rect">
              <a:avLst/>
            </a:prstGeom>
          </p:spPr>
        </p:pic>
        <p:sp>
          <p:nvSpPr>
            <p:cNvPr id="18" name="文本框 17">
              <a:extLst>
                <a:ext uri="{FF2B5EF4-FFF2-40B4-BE49-F238E27FC236}">
                  <a16:creationId xmlns:a16="http://schemas.microsoft.com/office/drawing/2014/main" id="{29E7B842-BDBA-B82E-DE77-1E93F1EAC852}"/>
                </a:ext>
              </a:extLst>
            </p:cNvPr>
            <p:cNvSpPr txBox="1"/>
            <p:nvPr/>
          </p:nvSpPr>
          <p:spPr>
            <a:xfrm>
              <a:off x="8530060" y="1381349"/>
              <a:ext cx="3143809" cy="338554"/>
            </a:xfrm>
            <a:prstGeom prst="rect">
              <a:avLst/>
            </a:prstGeom>
            <a:solidFill>
              <a:schemeClr val="bg2">
                <a:lumMod val="90000"/>
              </a:schemeClr>
            </a:solidFill>
          </p:spPr>
          <p:txBody>
            <a:bodyPr wrap="none" rtlCol="0">
              <a:spAutoFit/>
            </a:bodyPr>
            <a:lstStyle/>
            <a:p>
              <a:r>
                <a:rPr lang="en-US" altLang="zh-CN" sz="1600" dirty="0">
                  <a:latin typeface="Arial" panose="020B0604020202020204" pitchFamily="34" charset="0"/>
                  <a:ea typeface="微软雅黑" panose="020B0503020204020204" pitchFamily="34" charset="-122"/>
                </a:rPr>
                <a:t>2) </a:t>
              </a:r>
              <a:r>
                <a:rPr lang="en-US" altLang="zh-CN" sz="1600" baseline="30000" dirty="0">
                  <a:latin typeface="Arial" panose="020B0604020202020204" pitchFamily="34" charset="0"/>
                  <a:ea typeface="微软雅黑" panose="020B0503020204020204" pitchFamily="34" charset="-122"/>
                </a:rPr>
                <a:t>229</a:t>
              </a:r>
              <a:r>
                <a:rPr lang="en-US" altLang="zh-CN" sz="1600" dirty="0">
                  <a:latin typeface="Arial" panose="020B0604020202020204" pitchFamily="34" charset="0"/>
                  <a:ea typeface="微软雅黑" panose="020B0503020204020204" pitchFamily="34" charset="-122"/>
                </a:rPr>
                <a:t>Ac</a:t>
              </a:r>
              <a:r>
                <a:rPr lang="zh-CN" altLang="en-US" sz="1600" dirty="0"/>
                <a:t>的</a:t>
              </a:r>
              <a:r>
                <a:rPr lang="en-US" altLang="zh-CN" sz="1600" dirty="0"/>
                <a:t>β</a:t>
              </a:r>
              <a:r>
                <a:rPr lang="zh-CN" altLang="en-US" sz="1600" dirty="0"/>
                <a:t>衰变，</a:t>
              </a:r>
              <a:r>
                <a:rPr lang="en-US" altLang="zh-CN" sz="1600" i="1" dirty="0"/>
                <a:t>T</a:t>
              </a:r>
              <a:r>
                <a:rPr lang="en-US" altLang="zh-CN" sz="1600" baseline="-25000" dirty="0"/>
                <a:t>1/2</a:t>
              </a:r>
              <a:r>
                <a:rPr lang="en-US" altLang="zh-CN" sz="1600" dirty="0"/>
                <a:t>=62.7(5) m</a:t>
              </a:r>
              <a:endParaRPr lang="zh-CN" altLang="en-US" sz="1600" dirty="0"/>
            </a:p>
          </p:txBody>
        </p:sp>
        <p:sp>
          <p:nvSpPr>
            <p:cNvPr id="19" name="文本框 18">
              <a:extLst>
                <a:ext uri="{FF2B5EF4-FFF2-40B4-BE49-F238E27FC236}">
                  <a16:creationId xmlns:a16="http://schemas.microsoft.com/office/drawing/2014/main" id="{DEBF2347-EF7C-FC26-5D0D-D220CE290C19}"/>
                </a:ext>
              </a:extLst>
            </p:cNvPr>
            <p:cNvSpPr txBox="1"/>
            <p:nvPr/>
          </p:nvSpPr>
          <p:spPr>
            <a:xfrm>
              <a:off x="9039840" y="3529002"/>
              <a:ext cx="2164327" cy="307777"/>
            </a:xfrm>
            <a:prstGeom prst="rect">
              <a:avLst/>
            </a:prstGeom>
            <a:noFill/>
          </p:spPr>
          <p:txBody>
            <a:bodyPr wrap="square">
              <a:spAutoFit/>
            </a:bodyPr>
            <a:lstStyle/>
            <a:p>
              <a:pPr algn="ctr"/>
              <a:r>
                <a:rPr lang="en-US" altLang="zh-CN" sz="1400" i="1" dirty="0">
                  <a:solidFill>
                    <a:srgbClr val="222222"/>
                  </a:solidFill>
                  <a:effectLst/>
                  <a:latin typeface="Arial" panose="020B0604020202020204" pitchFamily="34" charset="0"/>
                </a:rPr>
                <a:t>Nature</a:t>
              </a:r>
              <a:r>
                <a:rPr lang="en-US" altLang="zh-CN" sz="1400" i="0" dirty="0">
                  <a:solidFill>
                    <a:srgbClr val="222222"/>
                  </a:solidFill>
                  <a:effectLst/>
                  <a:latin typeface="Arial" panose="020B0604020202020204" pitchFamily="34" charset="0"/>
                </a:rPr>
                <a:t> 617 (2023) 7962</a:t>
              </a:r>
              <a:endParaRPr lang="zh-CN" altLang="en-US" sz="1400" dirty="0"/>
            </a:p>
          </p:txBody>
        </p:sp>
      </p:grpSp>
      <p:grpSp>
        <p:nvGrpSpPr>
          <p:cNvPr id="20" name="组合 19">
            <a:extLst>
              <a:ext uri="{FF2B5EF4-FFF2-40B4-BE49-F238E27FC236}">
                <a16:creationId xmlns:a16="http://schemas.microsoft.com/office/drawing/2014/main" id="{09D1192B-6226-2960-B12B-FE18B0A2DC13}"/>
              </a:ext>
            </a:extLst>
          </p:cNvPr>
          <p:cNvGrpSpPr/>
          <p:nvPr/>
        </p:nvGrpSpPr>
        <p:grpSpPr>
          <a:xfrm>
            <a:off x="3617411" y="4201742"/>
            <a:ext cx="3139480" cy="2520841"/>
            <a:chOff x="3681833" y="4265534"/>
            <a:chExt cx="3139480" cy="2520841"/>
          </a:xfrm>
        </p:grpSpPr>
        <p:pic>
          <p:nvPicPr>
            <p:cNvPr id="21" name="图片 20">
              <a:extLst>
                <a:ext uri="{FF2B5EF4-FFF2-40B4-BE49-F238E27FC236}">
                  <a16:creationId xmlns:a16="http://schemas.microsoft.com/office/drawing/2014/main" id="{32C952D3-CE24-8FAF-198D-6F861DDDCB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6758" y="4714536"/>
              <a:ext cx="2749145" cy="1533159"/>
            </a:xfrm>
            <a:prstGeom prst="rect">
              <a:avLst/>
            </a:prstGeom>
          </p:spPr>
        </p:pic>
        <p:sp>
          <p:nvSpPr>
            <p:cNvPr id="22" name="文本框 21">
              <a:extLst>
                <a:ext uri="{FF2B5EF4-FFF2-40B4-BE49-F238E27FC236}">
                  <a16:creationId xmlns:a16="http://schemas.microsoft.com/office/drawing/2014/main" id="{C39FA44F-5778-6E0F-53C9-21A10ADCDDF1}"/>
                </a:ext>
              </a:extLst>
            </p:cNvPr>
            <p:cNvSpPr txBox="1"/>
            <p:nvPr/>
          </p:nvSpPr>
          <p:spPr>
            <a:xfrm>
              <a:off x="3681833" y="4265534"/>
              <a:ext cx="3139480" cy="338554"/>
            </a:xfrm>
            <a:prstGeom prst="rect">
              <a:avLst/>
            </a:prstGeom>
            <a:solidFill>
              <a:srgbClr val="D8D8D8"/>
            </a:solidFill>
          </p:spPr>
          <p:txBody>
            <a:bodyPr wrap="square" rtlCol="0">
              <a:spAutoFit/>
            </a:bodyPr>
            <a:lstStyle/>
            <a:p>
              <a:pPr algn="ctr"/>
              <a:r>
                <a:rPr lang="en-US" altLang="zh-CN" sz="1600" dirty="0">
                  <a:latin typeface="微软雅黑" panose="020B0503020204020204" pitchFamily="34" charset="-122"/>
                  <a:ea typeface="微软雅黑" panose="020B0503020204020204" pitchFamily="34" charset="-122"/>
                </a:rPr>
                <a:t>4) </a:t>
              </a:r>
              <a:r>
                <a:rPr lang="zh-CN" altLang="en-US" sz="1600" dirty="0">
                  <a:latin typeface="微软雅黑" panose="020B0503020204020204" pitchFamily="34" charset="-122"/>
                  <a:ea typeface="微软雅黑" panose="020B0503020204020204" pitchFamily="34" charset="-122"/>
                </a:rPr>
                <a:t>紫外高次谐波直接激发</a:t>
              </a:r>
            </a:p>
          </p:txBody>
        </p:sp>
        <p:sp>
          <p:nvSpPr>
            <p:cNvPr id="23" name="文本框 22">
              <a:extLst>
                <a:ext uri="{FF2B5EF4-FFF2-40B4-BE49-F238E27FC236}">
                  <a16:creationId xmlns:a16="http://schemas.microsoft.com/office/drawing/2014/main" id="{5192CB35-F5B8-A1E3-C4DC-6337DAD7797A}"/>
                </a:ext>
              </a:extLst>
            </p:cNvPr>
            <p:cNvSpPr txBox="1"/>
            <p:nvPr/>
          </p:nvSpPr>
          <p:spPr>
            <a:xfrm>
              <a:off x="4047591" y="6263155"/>
              <a:ext cx="2615015" cy="523220"/>
            </a:xfrm>
            <a:prstGeom prst="rect">
              <a:avLst/>
            </a:prstGeom>
            <a:noFill/>
          </p:spPr>
          <p:txBody>
            <a:bodyPr wrap="square">
              <a:spAutoFit/>
            </a:bodyPr>
            <a:lstStyle>
              <a:defPPr>
                <a:defRPr lang="en-US"/>
              </a:defPPr>
              <a:lvl1pPr>
                <a:defRPr sz="1400" i="1">
                  <a:solidFill>
                    <a:srgbClr val="222222"/>
                  </a:solidFill>
                  <a:effectLst/>
                  <a:latin typeface="Arial" panose="020B0604020202020204" pitchFamily="34" charset="0"/>
                </a:defRPr>
              </a:lvl1pPr>
            </a:lstStyle>
            <a:p>
              <a:pPr algn="ctr"/>
              <a:r>
                <a:rPr lang="en-US" altLang="zh-CN" dirty="0"/>
                <a:t>Nature</a:t>
              </a:r>
              <a:r>
                <a:rPr lang="en-US" altLang="zh-CN" i="0" dirty="0"/>
                <a:t> 633.8028 (2024) 63-70</a:t>
              </a:r>
            </a:p>
            <a:p>
              <a:pPr algn="ctr"/>
              <a:r>
                <a:rPr lang="en-US" altLang="zh-CN" dirty="0"/>
                <a:t>PRL </a:t>
              </a:r>
              <a:r>
                <a:rPr lang="en-US" altLang="zh-CN" i="0" dirty="0"/>
                <a:t>132 (2024)182501</a:t>
              </a:r>
            </a:p>
          </p:txBody>
        </p:sp>
      </p:grpSp>
      <p:sp>
        <p:nvSpPr>
          <p:cNvPr id="24" name="文本框 23">
            <a:extLst>
              <a:ext uri="{FF2B5EF4-FFF2-40B4-BE49-F238E27FC236}">
                <a16:creationId xmlns:a16="http://schemas.microsoft.com/office/drawing/2014/main" id="{8BC15AA7-9ED5-5288-54D7-7A37A701E5DC}"/>
              </a:ext>
            </a:extLst>
          </p:cNvPr>
          <p:cNvSpPr txBox="1"/>
          <p:nvPr/>
        </p:nvSpPr>
        <p:spPr>
          <a:xfrm>
            <a:off x="242231" y="907698"/>
            <a:ext cx="6312156" cy="580415"/>
          </a:xfrm>
          <a:prstGeom prst="rect">
            <a:avLst/>
          </a:prstGeom>
          <a:noFill/>
        </p:spPr>
        <p:txBody>
          <a:bodyPr wrap="square">
            <a:spAutoFit/>
          </a:bodyPr>
          <a:lstStyle/>
          <a:p>
            <a:pPr algn="ctr">
              <a:lnSpc>
                <a:spcPct val="150000"/>
              </a:lnSpc>
            </a:pPr>
            <a:r>
              <a:rPr lang="zh-CN" altLang="en-US" sz="2400" b="1" dirty="0">
                <a:solidFill>
                  <a:schemeClr val="accent1"/>
                </a:solidFill>
                <a:latin typeface="Arial" panose="020B0604020202020204" pitchFamily="34" charset="0"/>
                <a:ea typeface="微软雅黑" panose="020B0503020204020204" pitchFamily="34" charset="-122"/>
              </a:rPr>
              <a:t>原材料稀缺昂贵，对光源要求苛刻</a:t>
            </a:r>
            <a:endParaRPr lang="en-US" altLang="zh-CN" sz="2400" b="1" dirty="0">
              <a:solidFill>
                <a:schemeClr val="accent1"/>
              </a:solidFill>
              <a:latin typeface="Arial" panose="020B0604020202020204" pitchFamily="34" charset="0"/>
              <a:ea typeface="微软雅黑" panose="020B0503020204020204" pitchFamily="34" charset="-122"/>
            </a:endParaRPr>
          </a:p>
        </p:txBody>
      </p:sp>
      <p:pic>
        <p:nvPicPr>
          <p:cNvPr id="25" name="图片 24">
            <a:extLst>
              <a:ext uri="{FF2B5EF4-FFF2-40B4-BE49-F238E27FC236}">
                <a16:creationId xmlns:a16="http://schemas.microsoft.com/office/drawing/2014/main" id="{2D82FE7C-4A0F-1FDD-0A58-1509F4D76A70}"/>
              </a:ext>
            </a:extLst>
          </p:cNvPr>
          <p:cNvPicPr>
            <a:picLocks noChangeAspect="1"/>
          </p:cNvPicPr>
          <p:nvPr/>
        </p:nvPicPr>
        <p:blipFill>
          <a:blip r:embed="rId8"/>
          <a:stretch>
            <a:fillRect/>
          </a:stretch>
        </p:blipFill>
        <p:spPr>
          <a:xfrm>
            <a:off x="7871720" y="3599368"/>
            <a:ext cx="3139480" cy="2635851"/>
          </a:xfrm>
          <a:prstGeom prst="rect">
            <a:avLst/>
          </a:prstGeom>
        </p:spPr>
      </p:pic>
      <p:sp>
        <p:nvSpPr>
          <p:cNvPr id="26" name="文本框 25">
            <a:extLst>
              <a:ext uri="{FF2B5EF4-FFF2-40B4-BE49-F238E27FC236}">
                <a16:creationId xmlns:a16="http://schemas.microsoft.com/office/drawing/2014/main" id="{99014B7F-8239-D308-C2ED-92A6EF21A562}"/>
              </a:ext>
            </a:extLst>
          </p:cNvPr>
          <p:cNvSpPr txBox="1"/>
          <p:nvPr/>
        </p:nvSpPr>
        <p:spPr>
          <a:xfrm>
            <a:off x="6834858" y="1143822"/>
            <a:ext cx="5355676" cy="1884106"/>
          </a:xfrm>
          <a:prstGeom prst="rect">
            <a:avLst/>
          </a:prstGeom>
          <a:noFill/>
          <a:ln>
            <a:solidFill>
              <a:schemeClr val="accent1">
                <a:lumMod val="75000"/>
              </a:schemeClr>
            </a:solidFill>
          </a:ln>
        </p:spPr>
        <p:txBody>
          <a:bodyPr wrap="square">
            <a:spAutoFit/>
          </a:bodyPr>
          <a:lstStyle/>
          <a:p>
            <a:pPr>
              <a:lnSpc>
                <a:spcPct val="150000"/>
              </a:lnSpc>
            </a:pPr>
            <a:r>
              <a:rPr lang="en-US" altLang="zh-CN" sz="2000" baseline="30000" dirty="0">
                <a:latin typeface="Arial" panose="020B0604020202020204" pitchFamily="34" charset="0"/>
                <a:ea typeface="微软雅黑" panose="020B0503020204020204" pitchFamily="34" charset="-122"/>
              </a:rPr>
              <a:t>229</a:t>
            </a:r>
            <a:r>
              <a:rPr lang="en-US" altLang="zh-CN" sz="2000" dirty="0">
                <a:latin typeface="Arial" panose="020B0604020202020204" pitchFamily="34" charset="0"/>
                <a:ea typeface="微软雅黑" panose="020B0503020204020204" pitchFamily="34" charset="-122"/>
              </a:rPr>
              <a:t>Th</a:t>
            </a:r>
            <a:r>
              <a:rPr lang="zh-CN" altLang="en-US" sz="2000" dirty="0">
                <a:latin typeface="Arial" panose="020B0604020202020204" pitchFamily="34" charset="0"/>
                <a:ea typeface="微软雅黑" panose="020B0503020204020204" pitchFamily="34" charset="-122"/>
              </a:rPr>
              <a:t>衰变特征</a:t>
            </a:r>
            <a:endParaRPr lang="en-US" altLang="zh-CN" sz="2000" dirty="0">
              <a:latin typeface="Arial" panose="020B0604020202020204" pitchFamily="34" charset="0"/>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sz="2000" dirty="0">
                <a:latin typeface="Arial" panose="020B0604020202020204" pitchFamily="34" charset="0"/>
                <a:ea typeface="微软雅黑" panose="020B0503020204020204" pitchFamily="34" charset="-122"/>
              </a:rPr>
              <a:t>能级能量：</a:t>
            </a:r>
            <a:r>
              <a:rPr lang="en-US" altLang="zh-CN" sz="2000" dirty="0">
                <a:latin typeface="Arial" panose="020B0604020202020204" pitchFamily="34" charset="0"/>
                <a:ea typeface="微软雅黑" panose="020B0503020204020204" pitchFamily="34" charset="-122"/>
              </a:rPr>
              <a:t>~8.3 eV</a:t>
            </a:r>
            <a:r>
              <a:rPr lang="zh-CN" altLang="en-US" sz="2000" dirty="0">
                <a:latin typeface="Arial" panose="020B0604020202020204" pitchFamily="34" charset="0"/>
                <a:ea typeface="微软雅黑" panose="020B0503020204020204" pitchFamily="34" charset="-122"/>
              </a:rPr>
              <a:t>，</a:t>
            </a:r>
            <a:r>
              <a:rPr lang="en-US" altLang="zh-CN" sz="2000" dirty="0">
                <a:latin typeface="Arial" panose="020B0604020202020204" pitchFamily="34" charset="0"/>
                <a:ea typeface="微软雅黑" panose="020B0503020204020204" pitchFamily="34" charset="-122"/>
              </a:rPr>
              <a:t>148 nm</a:t>
            </a:r>
          </a:p>
          <a:p>
            <a:pPr marL="342900" indent="-342900">
              <a:lnSpc>
                <a:spcPct val="150000"/>
              </a:lnSpc>
              <a:buFont typeface="Wingdings" panose="05000000000000000000" pitchFamily="2" charset="2"/>
              <a:buChar char="l"/>
            </a:pPr>
            <a:r>
              <a:rPr lang="zh-CN" altLang="en-US" sz="2000" dirty="0">
                <a:latin typeface="Arial" panose="020B0604020202020204" pitchFamily="34" charset="0"/>
                <a:ea typeface="微软雅黑" panose="020B0503020204020204" pitchFamily="34" charset="-122"/>
              </a:rPr>
              <a:t>内转换半衰期：</a:t>
            </a:r>
            <a:r>
              <a:rPr lang="en-US" altLang="zh-CN" sz="2000" dirty="0">
                <a:latin typeface="Arial" panose="020B0604020202020204" pitchFamily="34" charset="0"/>
                <a:ea typeface="微软雅黑" panose="020B0503020204020204" pitchFamily="34" charset="-122"/>
              </a:rPr>
              <a:t>~7μs</a:t>
            </a:r>
            <a:r>
              <a:rPr lang="zh-CN" altLang="en-US" sz="2000" dirty="0">
                <a:latin typeface="Arial" panose="020B0604020202020204" pitchFamily="34" charset="0"/>
                <a:ea typeface="微软雅黑" panose="020B0503020204020204" pitchFamily="34" charset="-122"/>
              </a:rPr>
              <a:t>，内转换系数</a:t>
            </a:r>
            <a:r>
              <a:rPr lang="en-US" altLang="zh-CN" sz="2000" dirty="0">
                <a:latin typeface="Arial" panose="020B0604020202020204" pitchFamily="34" charset="0"/>
                <a:ea typeface="微软雅黑" panose="020B0503020204020204" pitchFamily="34" charset="-122"/>
              </a:rPr>
              <a:t>:</a:t>
            </a:r>
            <a:r>
              <a:rPr lang="zh-CN" altLang="en-US" sz="2000" dirty="0">
                <a:latin typeface="Arial" panose="020B0604020202020204" pitchFamily="34" charset="0"/>
                <a:ea typeface="微软雅黑" panose="020B0503020204020204" pitchFamily="34" charset="-122"/>
              </a:rPr>
              <a:t> </a:t>
            </a:r>
            <a:r>
              <a:rPr lang="en-US" altLang="zh-CN" sz="2000" dirty="0">
                <a:latin typeface="Arial" panose="020B0604020202020204" pitchFamily="34" charset="0"/>
                <a:ea typeface="微软雅黑" panose="020B0503020204020204" pitchFamily="34" charset="-122"/>
              </a:rPr>
              <a:t>~10</a:t>
            </a:r>
            <a:r>
              <a:rPr lang="en-US" altLang="zh-CN" sz="2000" baseline="30000" dirty="0">
                <a:latin typeface="Arial" panose="020B0604020202020204" pitchFamily="34" charset="0"/>
                <a:ea typeface="微软雅黑" panose="020B0503020204020204" pitchFamily="34" charset="-122"/>
              </a:rPr>
              <a:t>9</a:t>
            </a:r>
            <a:endParaRPr lang="en-US" altLang="zh-CN" sz="2000" dirty="0">
              <a:latin typeface="Arial" panose="020B0604020202020204" pitchFamily="34" charset="0"/>
              <a:ea typeface="微软雅黑" panose="020B0503020204020204" pitchFamily="34" charset="-122"/>
            </a:endParaRPr>
          </a:p>
          <a:p>
            <a:pPr marL="342900" indent="-342900">
              <a:lnSpc>
                <a:spcPct val="150000"/>
              </a:lnSpc>
              <a:buFont typeface="Wingdings" panose="05000000000000000000" pitchFamily="2" charset="2"/>
              <a:buChar char="l"/>
            </a:pPr>
            <a:r>
              <a:rPr lang="zh-CN" altLang="en-US" sz="2000" dirty="0">
                <a:latin typeface="Arial" panose="020B0604020202020204" pitchFamily="34" charset="0"/>
                <a:ea typeface="微软雅黑" panose="020B0503020204020204" pitchFamily="34" charset="-122"/>
              </a:rPr>
              <a:t>晶格结构内</a:t>
            </a:r>
            <a:r>
              <a:rPr lang="en-US" altLang="zh-CN" sz="2000" dirty="0">
                <a:latin typeface="Arial" panose="020B0604020202020204" pitchFamily="34" charset="0"/>
                <a:ea typeface="微软雅黑" panose="020B0503020204020204" pitchFamily="34" charset="-122"/>
              </a:rPr>
              <a:t>γ</a:t>
            </a:r>
            <a:r>
              <a:rPr lang="zh-CN" altLang="en-US" sz="2000" dirty="0">
                <a:latin typeface="Arial" panose="020B0604020202020204" pitchFamily="34" charset="0"/>
                <a:ea typeface="微软雅黑" panose="020B0503020204020204" pitchFamily="34" charset="-122"/>
              </a:rPr>
              <a:t>退激半衰期：</a:t>
            </a:r>
            <a:r>
              <a:rPr lang="en-US" altLang="zh-CN" sz="2000" dirty="0">
                <a:latin typeface="Arial" panose="020B0604020202020204" pitchFamily="34" charset="0"/>
                <a:ea typeface="微软雅黑" panose="020B0503020204020204" pitchFamily="34" charset="-122"/>
              </a:rPr>
              <a:t> ~ 447(25) s</a:t>
            </a:r>
          </a:p>
        </p:txBody>
      </p:sp>
      <p:sp>
        <p:nvSpPr>
          <p:cNvPr id="27" name="文本框 26">
            <a:extLst>
              <a:ext uri="{FF2B5EF4-FFF2-40B4-BE49-F238E27FC236}">
                <a16:creationId xmlns:a16="http://schemas.microsoft.com/office/drawing/2014/main" id="{B58A112F-21A7-13CD-6ECD-5AF6EE76B9FA}"/>
              </a:ext>
            </a:extLst>
          </p:cNvPr>
          <p:cNvSpPr txBox="1"/>
          <p:nvPr/>
        </p:nvSpPr>
        <p:spPr>
          <a:xfrm>
            <a:off x="7734641" y="6235219"/>
            <a:ext cx="3556110" cy="523220"/>
          </a:xfrm>
          <a:prstGeom prst="rect">
            <a:avLst/>
          </a:prstGeom>
          <a:noFill/>
        </p:spPr>
        <p:txBody>
          <a:bodyPr wrap="square">
            <a:spAutoFit/>
          </a:bodyPr>
          <a:lstStyle/>
          <a:p>
            <a:pPr algn="ctr"/>
            <a:r>
              <a:rPr lang="en-US" altLang="zh-CN" sz="1400" b="0" i="1" dirty="0">
                <a:solidFill>
                  <a:srgbClr val="222222"/>
                </a:solidFill>
                <a:effectLst/>
                <a:latin typeface="Arial" panose="020B0604020202020204" pitchFamily="34" charset="0"/>
              </a:rPr>
              <a:t>Nature</a:t>
            </a:r>
            <a:r>
              <a:rPr lang="en-US" altLang="zh-CN" sz="1400" b="0" i="0" dirty="0">
                <a:solidFill>
                  <a:srgbClr val="222222"/>
                </a:solidFill>
                <a:effectLst/>
                <a:latin typeface="Arial" panose="020B0604020202020204" pitchFamily="34" charset="0"/>
              </a:rPr>
              <a:t> 573.7773 (2019): 238 </a:t>
            </a:r>
            <a:r>
              <a:rPr lang="en-US" altLang="zh-CN" sz="1400" dirty="0">
                <a:solidFill>
                  <a:srgbClr val="222222"/>
                </a:solidFill>
                <a:latin typeface="Arial" panose="020B0604020202020204" pitchFamily="34" charset="0"/>
              </a:rPr>
              <a:t>;</a:t>
            </a:r>
            <a:endParaRPr lang="en-US" altLang="zh-CN" sz="1400" b="0" i="0" dirty="0">
              <a:solidFill>
                <a:srgbClr val="222222"/>
              </a:solidFill>
              <a:effectLst/>
              <a:latin typeface="Arial" panose="020B0604020202020204" pitchFamily="34" charset="0"/>
            </a:endParaRPr>
          </a:p>
          <a:p>
            <a:pPr algn="ctr"/>
            <a:r>
              <a:rPr lang="fr-FR" altLang="zh-CN" sz="1400" b="0" i="1" dirty="0">
                <a:solidFill>
                  <a:srgbClr val="222222"/>
                </a:solidFill>
                <a:effectLst/>
                <a:latin typeface="Arial" panose="020B0604020202020204" pitchFamily="34" charset="0"/>
              </a:rPr>
              <a:t>Nature Communications</a:t>
            </a:r>
            <a:r>
              <a:rPr lang="fr-FR" altLang="zh-CN" sz="1400" b="0" i="0" dirty="0">
                <a:solidFill>
                  <a:srgbClr val="222222"/>
                </a:solidFill>
                <a:effectLst/>
                <a:latin typeface="Arial" panose="020B0604020202020204" pitchFamily="34" charset="0"/>
              </a:rPr>
              <a:t> 15.1 (2024): 5536.</a:t>
            </a:r>
            <a:endParaRPr lang="zh-CN" altLang="en-US" sz="1400" dirty="0">
              <a:solidFill>
                <a:srgbClr val="222222"/>
              </a:solidFill>
              <a:latin typeface="Arial" panose="020B0604020202020204" pitchFamily="34" charset="0"/>
            </a:endParaRPr>
          </a:p>
        </p:txBody>
      </p:sp>
      <p:sp>
        <p:nvSpPr>
          <p:cNvPr id="28" name="文本框 27">
            <a:extLst>
              <a:ext uri="{FF2B5EF4-FFF2-40B4-BE49-F238E27FC236}">
                <a16:creationId xmlns:a16="http://schemas.microsoft.com/office/drawing/2014/main" id="{E20BD1F2-4FA8-03BB-69A0-5BC7CF9E9E68}"/>
              </a:ext>
            </a:extLst>
          </p:cNvPr>
          <p:cNvSpPr txBox="1"/>
          <p:nvPr/>
        </p:nvSpPr>
        <p:spPr>
          <a:xfrm>
            <a:off x="9002036" y="3409682"/>
            <a:ext cx="2271062" cy="369332"/>
          </a:xfrm>
          <a:prstGeom prst="rect">
            <a:avLst/>
          </a:prstGeom>
          <a:solidFill>
            <a:schemeClr val="accent1"/>
          </a:solidFill>
        </p:spPr>
        <p:txBody>
          <a:bodyPr wrap="square">
            <a:spAutoFit/>
          </a:bodyPr>
          <a:lstStyle/>
          <a:p>
            <a:pPr algn="ctr"/>
            <a:r>
              <a:rPr lang="en-US" altLang="zh-CN" sz="1800" dirty="0">
                <a:solidFill>
                  <a:srgbClr val="FFFFFF"/>
                </a:solidFill>
                <a:latin typeface="Arial" panose="020B0604020202020204" pitchFamily="34" charset="0"/>
                <a:ea typeface="微软雅黑" panose="020B0503020204020204" pitchFamily="34" charset="-122"/>
                <a:sym typeface="+mn-ea"/>
              </a:rPr>
              <a:t>5</a:t>
            </a:r>
            <a:r>
              <a:rPr lang="zh-CN" altLang="en-US" sz="1800" dirty="0">
                <a:solidFill>
                  <a:srgbClr val="FFFFFF"/>
                </a:solidFill>
                <a:latin typeface="Arial" panose="020B0604020202020204" pitchFamily="34" charset="0"/>
                <a:ea typeface="微软雅黑" panose="020B0503020204020204" pitchFamily="34" charset="-122"/>
                <a:sym typeface="+mn-ea"/>
              </a:rPr>
              <a:t>）</a:t>
            </a:r>
            <a:r>
              <a:rPr lang="en-US" altLang="zh-CN" sz="1800" dirty="0">
                <a:solidFill>
                  <a:srgbClr val="FFFFFF"/>
                </a:solidFill>
                <a:latin typeface="Arial" panose="020B0604020202020204" pitchFamily="34" charset="0"/>
                <a:ea typeface="微软雅黑" panose="020B0503020204020204" pitchFamily="34" charset="-122"/>
                <a:sym typeface="+mn-ea"/>
              </a:rPr>
              <a:t>X-ray</a:t>
            </a:r>
            <a:r>
              <a:rPr lang="zh-CN" altLang="en-US" sz="1800" dirty="0">
                <a:solidFill>
                  <a:srgbClr val="FFFFFF"/>
                </a:solidFill>
                <a:latin typeface="Arial" panose="020B0604020202020204" pitchFamily="34" charset="0"/>
                <a:ea typeface="微软雅黑" panose="020B0503020204020204" pitchFamily="34" charset="-122"/>
                <a:sym typeface="+mn-ea"/>
              </a:rPr>
              <a:t>激发</a:t>
            </a:r>
            <a:r>
              <a:rPr lang="en-US" altLang="zh-CN" sz="1800" baseline="30000" dirty="0">
                <a:solidFill>
                  <a:srgbClr val="FFFFFF"/>
                </a:solidFill>
                <a:latin typeface="Arial" panose="020B0604020202020204" pitchFamily="34" charset="0"/>
                <a:ea typeface="微软雅黑" panose="020B0503020204020204" pitchFamily="34" charset="-122"/>
                <a:cs typeface="宋体" panose="02010600030101010101" pitchFamily="2" charset="-122"/>
                <a:sym typeface="+mn-ea"/>
              </a:rPr>
              <a:t>229m</a:t>
            </a:r>
            <a:r>
              <a:rPr lang="en-US" altLang="zh-CN" sz="1800" dirty="0">
                <a:solidFill>
                  <a:srgbClr val="FFFFFF"/>
                </a:solidFill>
                <a:latin typeface="Arial" panose="020B0604020202020204" pitchFamily="34" charset="0"/>
                <a:ea typeface="微软雅黑" panose="020B0503020204020204" pitchFamily="34" charset="-122"/>
                <a:cs typeface="宋体" panose="02010600030101010101" pitchFamily="2" charset="-122"/>
                <a:sym typeface="+mn-ea"/>
              </a:rPr>
              <a:t>Th</a:t>
            </a:r>
            <a:endParaRPr lang="zh-CN" altLang="en-US" sz="1800" dirty="0">
              <a:solidFill>
                <a:srgbClr val="FFFFFF"/>
              </a:solidFill>
              <a:latin typeface="Arial" panose="020B0604020202020204" pitchFamily="34" charset="0"/>
              <a:ea typeface="微软雅黑" panose="020B0503020204020204" pitchFamily="34" charset="-122"/>
              <a:sym typeface="+mn-ea"/>
            </a:endParaRPr>
          </a:p>
        </p:txBody>
      </p:sp>
      <p:sp>
        <p:nvSpPr>
          <p:cNvPr id="29" name="箭头: 上 28">
            <a:extLst>
              <a:ext uri="{FF2B5EF4-FFF2-40B4-BE49-F238E27FC236}">
                <a16:creationId xmlns:a16="http://schemas.microsoft.com/office/drawing/2014/main" id="{E1DF48E6-A901-580B-6D13-4BCEB001A3A6}"/>
              </a:ext>
            </a:extLst>
          </p:cNvPr>
          <p:cNvSpPr/>
          <p:nvPr/>
        </p:nvSpPr>
        <p:spPr>
          <a:xfrm>
            <a:off x="9878329" y="3035563"/>
            <a:ext cx="518475" cy="369332"/>
          </a:xfrm>
          <a:prstGeom prst="upArrow">
            <a:avLst/>
          </a:prstGeom>
          <a:solidFill>
            <a:schemeClr val="accent1"/>
          </a:solidFill>
          <a:ln w="9525" algn="ctr">
            <a:solidFill>
              <a:srgbClr val="FFFFFF"/>
            </a:solidFill>
            <a:round/>
          </a:ln>
        </p:spPr>
        <p:txBody>
          <a:bodyPr rtlCol="0" anchor="ctr"/>
          <a:lstStyle/>
          <a:p>
            <a:pPr algn="ctr" eaLnBrk="1" hangingPunct="1"/>
            <a:endParaRPr lang="zh-CN" altLang="en-US" sz="2000" b="1" dirty="0">
              <a:solidFill>
                <a:srgbClr val="FF0000"/>
              </a:solidFill>
              <a:ea typeface="宋体" panose="02010600030101010101" pitchFamily="2" charset="-122"/>
            </a:endParaRPr>
          </a:p>
        </p:txBody>
      </p:sp>
    </p:spTree>
    <p:extLst>
      <p:ext uri="{BB962C8B-B14F-4D97-AF65-F5344CB8AC3E}">
        <p14:creationId xmlns:p14="http://schemas.microsoft.com/office/powerpoint/2010/main" val="2761376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6530CA3-3EEA-0BEB-A9E1-D092DDA52D06}"/>
              </a:ext>
            </a:extLst>
          </p:cNvPr>
          <p:cNvSpPr>
            <a:spLocks noGrp="1"/>
          </p:cNvSpPr>
          <p:nvPr>
            <p:ph type="sldNum" sz="quarter" idx="4"/>
          </p:nvPr>
        </p:nvSpPr>
        <p:spPr/>
        <p:txBody>
          <a:bodyPr/>
          <a:lstStyle/>
          <a:p>
            <a:fld id="{A548B57D-AE10-4CF7-A9DF-59FEFA91B28E}" type="slidenum">
              <a:rPr lang="zh-CN" altLang="en-US" smtClean="0"/>
              <a:pPr/>
              <a:t>6</a:t>
            </a:fld>
            <a:r>
              <a:rPr lang="zh-CN" altLang="en-US"/>
              <a:t> </a:t>
            </a:r>
            <a:endParaRPr lang="zh-CN" altLang="en-US" dirty="0"/>
          </a:p>
        </p:txBody>
      </p:sp>
      <p:sp>
        <p:nvSpPr>
          <p:cNvPr id="3" name="文本占位符 2">
            <a:extLst>
              <a:ext uri="{FF2B5EF4-FFF2-40B4-BE49-F238E27FC236}">
                <a16:creationId xmlns:a16="http://schemas.microsoft.com/office/drawing/2014/main" id="{69076027-F0E8-6366-1222-C64C8F5901F3}"/>
              </a:ext>
            </a:extLst>
          </p:cNvPr>
          <p:cNvSpPr>
            <a:spLocks noGrp="1"/>
          </p:cNvSpPr>
          <p:nvPr>
            <p:ph type="body" sz="quarter" idx="10"/>
          </p:nvPr>
        </p:nvSpPr>
        <p:spPr>
          <a:xfrm>
            <a:off x="3259400" y="238527"/>
            <a:ext cx="5673201" cy="623888"/>
          </a:xfrm>
        </p:spPr>
        <p:txBody>
          <a:bodyPr>
            <a:normAutofit/>
          </a:bodyPr>
          <a:lstStyle/>
          <a:p>
            <a:r>
              <a:rPr lang="zh-CN" altLang="en-US" dirty="0"/>
              <a:t>掺杂晶体</a:t>
            </a:r>
          </a:p>
        </p:txBody>
      </p:sp>
      <p:sp>
        <p:nvSpPr>
          <p:cNvPr id="5" name="文本框 4">
            <a:extLst>
              <a:ext uri="{FF2B5EF4-FFF2-40B4-BE49-F238E27FC236}">
                <a16:creationId xmlns:a16="http://schemas.microsoft.com/office/drawing/2014/main" id="{07406F53-DD14-924F-2EBF-15C0DA2EDCF5}"/>
              </a:ext>
            </a:extLst>
          </p:cNvPr>
          <p:cNvSpPr txBox="1"/>
          <p:nvPr/>
        </p:nvSpPr>
        <p:spPr>
          <a:xfrm>
            <a:off x="1010000" y="1366969"/>
            <a:ext cx="10172000" cy="1688411"/>
          </a:xfrm>
          <a:prstGeom prst="rect">
            <a:avLst/>
          </a:prstGeom>
          <a:noFill/>
        </p:spPr>
        <p:txBody>
          <a:bodyPr wrap="square">
            <a:spAutoFit/>
          </a:bodyPr>
          <a:lstStyle/>
          <a:p>
            <a:pPr marL="342900" indent="-342900">
              <a:lnSpc>
                <a:spcPct val="150000"/>
              </a:lnSpc>
              <a:buFont typeface="Wingdings" panose="05000000000000000000" pitchFamily="2" charset="2"/>
              <a:buChar char="Ø"/>
            </a:pPr>
            <a:r>
              <a:rPr lang="zh-CN" altLang="en-US" sz="2400" dirty="0">
                <a:latin typeface="Arial" panose="020B0604020202020204" pitchFamily="34" charset="0"/>
                <a:ea typeface="微软雅黑" panose="020B0503020204020204" pitchFamily="34" charset="-122"/>
              </a:rPr>
              <a:t>掺杂晶体以氟化物为主，欧美多采用</a:t>
            </a:r>
            <a:r>
              <a:rPr lang="en-US" altLang="zh-CN" sz="2400" dirty="0">
                <a:latin typeface="Arial" panose="020B0604020202020204" pitchFamily="34" charset="0"/>
                <a:ea typeface="微软雅黑" panose="020B0503020204020204" pitchFamily="34" charset="-122"/>
              </a:rPr>
              <a:t>PTB</a:t>
            </a:r>
            <a:r>
              <a:rPr lang="zh-CN" altLang="en-US" sz="2400" dirty="0">
                <a:latin typeface="Arial" panose="020B0604020202020204" pitchFamily="34" charset="0"/>
                <a:ea typeface="微软雅黑" panose="020B0503020204020204" pitchFamily="34" charset="-122"/>
              </a:rPr>
              <a:t>生产的</a:t>
            </a:r>
            <a:r>
              <a:rPr lang="en-US" altLang="zh-CN" sz="2400" baseline="30000" dirty="0">
                <a:latin typeface="Arial" panose="020B0604020202020204" pitchFamily="34" charset="0"/>
                <a:ea typeface="微软雅黑" panose="020B0503020204020204" pitchFamily="34" charset="-122"/>
              </a:rPr>
              <a:t>229</a:t>
            </a:r>
            <a:r>
              <a:rPr lang="en-US" altLang="zh-CN" sz="2400" dirty="0">
                <a:latin typeface="Arial" panose="020B0604020202020204" pitchFamily="34" charset="0"/>
                <a:ea typeface="微软雅黑" panose="020B0503020204020204" pitchFamily="34" charset="-122"/>
              </a:rPr>
              <a:t>Th:CaF</a:t>
            </a:r>
            <a:r>
              <a:rPr lang="en-US" altLang="zh-CN" sz="2400" baseline="-25000" dirty="0">
                <a:latin typeface="Arial" panose="020B0604020202020204" pitchFamily="34" charset="0"/>
                <a:ea typeface="微软雅黑" panose="020B0503020204020204" pitchFamily="34" charset="-122"/>
              </a:rPr>
              <a:t>2</a:t>
            </a:r>
            <a:r>
              <a:rPr lang="zh-CN" altLang="en-US" sz="2400" dirty="0">
                <a:latin typeface="Arial" panose="020B0604020202020204" pitchFamily="34" charset="0"/>
                <a:ea typeface="微软雅黑" panose="020B0503020204020204" pitchFamily="34" charset="-122"/>
              </a:rPr>
              <a:t>晶体，长期辐照下会发生色心效应，需定期退火恢复透光性。</a:t>
            </a:r>
          </a:p>
          <a:p>
            <a:pPr marL="342900" indent="-342900">
              <a:lnSpc>
                <a:spcPct val="150000"/>
              </a:lnSpc>
              <a:buFont typeface="Wingdings" panose="05000000000000000000" pitchFamily="2" charset="2"/>
              <a:buChar char="Ø"/>
            </a:pPr>
            <a:r>
              <a:rPr lang="zh-CN" altLang="en-US" sz="2400" dirty="0">
                <a:latin typeface="Arial" panose="020B0604020202020204" pitchFamily="34" charset="0"/>
                <a:ea typeface="微软雅黑" panose="020B0503020204020204" pitchFamily="34" charset="-122"/>
              </a:rPr>
              <a:t>国内上海光机所目前已成功制备掺</a:t>
            </a:r>
            <a:r>
              <a:rPr lang="en-US" altLang="zh-CN" sz="2400" baseline="30000" dirty="0">
                <a:latin typeface="Arial" panose="020B0604020202020204" pitchFamily="34" charset="0"/>
                <a:ea typeface="微软雅黑" panose="020B0503020204020204" pitchFamily="34" charset="-122"/>
              </a:rPr>
              <a:t>232</a:t>
            </a:r>
            <a:r>
              <a:rPr lang="en-US" altLang="zh-CN" sz="2400" dirty="0">
                <a:latin typeface="Arial" panose="020B0604020202020204" pitchFamily="34" charset="0"/>
                <a:ea typeface="微软雅黑" panose="020B0503020204020204" pitchFamily="34" charset="-122"/>
              </a:rPr>
              <a:t>Th</a:t>
            </a:r>
            <a:r>
              <a:rPr lang="zh-CN" altLang="en-US" sz="2400" dirty="0">
                <a:latin typeface="Arial" panose="020B0604020202020204" pitchFamily="34" charset="0"/>
                <a:ea typeface="微软雅黑" panose="020B0503020204020204" pitchFamily="34" charset="-122"/>
              </a:rPr>
              <a:t>的</a:t>
            </a:r>
            <a:r>
              <a:rPr lang="en-US" altLang="zh-CN" sz="2400" dirty="0">
                <a:latin typeface="Arial" panose="020B0604020202020204" pitchFamily="34" charset="0"/>
                <a:ea typeface="微软雅黑" panose="020B0503020204020204" pitchFamily="34" charset="-122"/>
              </a:rPr>
              <a:t>CaF</a:t>
            </a:r>
            <a:r>
              <a:rPr lang="en-US" altLang="zh-CN" sz="2400" baseline="-25000" dirty="0">
                <a:latin typeface="Arial" panose="020B0604020202020204" pitchFamily="34" charset="0"/>
                <a:ea typeface="微软雅黑" panose="020B0503020204020204" pitchFamily="34" charset="-122"/>
              </a:rPr>
              <a:t>2</a:t>
            </a:r>
            <a:r>
              <a:rPr lang="zh-CN" altLang="en-US" sz="2400" dirty="0">
                <a:latin typeface="Arial" panose="020B0604020202020204" pitchFamily="34" charset="0"/>
                <a:ea typeface="微软雅黑" panose="020B0503020204020204" pitchFamily="34" charset="-122"/>
              </a:rPr>
              <a:t>与</a:t>
            </a:r>
            <a:r>
              <a:rPr lang="en-US" altLang="zh-CN" sz="2400" dirty="0">
                <a:latin typeface="Arial" panose="020B0604020202020204" pitchFamily="34" charset="0"/>
                <a:ea typeface="微软雅黑" panose="020B0503020204020204" pitchFamily="34" charset="-122"/>
              </a:rPr>
              <a:t>SrF</a:t>
            </a:r>
            <a:r>
              <a:rPr lang="en-US" altLang="zh-CN" sz="2400" baseline="-25000" dirty="0">
                <a:latin typeface="Arial" panose="020B0604020202020204" pitchFamily="34" charset="0"/>
                <a:ea typeface="微软雅黑" panose="020B0503020204020204" pitchFamily="34" charset="-122"/>
              </a:rPr>
              <a:t>2</a:t>
            </a:r>
            <a:r>
              <a:rPr lang="zh-CN" altLang="en-US" sz="2400" dirty="0">
                <a:latin typeface="Arial" panose="020B0604020202020204" pitchFamily="34" charset="0"/>
                <a:ea typeface="微软雅黑" panose="020B0503020204020204" pitchFamily="34" charset="-122"/>
              </a:rPr>
              <a:t>晶体。</a:t>
            </a:r>
          </a:p>
        </p:txBody>
      </p:sp>
      <p:pic>
        <p:nvPicPr>
          <p:cNvPr id="6" name="图片 4">
            <a:extLst>
              <a:ext uri="{FF2B5EF4-FFF2-40B4-BE49-F238E27FC236}">
                <a16:creationId xmlns:a16="http://schemas.microsoft.com/office/drawing/2014/main" id="{D1D580BA-01C4-41B6-9B38-26449DC93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631" y="3505891"/>
            <a:ext cx="5790738" cy="223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a:extLst>
              <a:ext uri="{FF2B5EF4-FFF2-40B4-BE49-F238E27FC236}">
                <a16:creationId xmlns:a16="http://schemas.microsoft.com/office/drawing/2014/main" id="{00C4AF18-17C2-AB0A-D528-3B0737A8D54A}"/>
              </a:ext>
            </a:extLst>
          </p:cNvPr>
          <p:cNvSpPr txBox="1"/>
          <p:nvPr/>
        </p:nvSpPr>
        <p:spPr>
          <a:xfrm>
            <a:off x="4940927" y="5834144"/>
            <a:ext cx="2310147" cy="461665"/>
          </a:xfrm>
          <a:prstGeom prst="rect">
            <a:avLst/>
          </a:prstGeom>
          <a:noFill/>
        </p:spPr>
        <p:txBody>
          <a:bodyPr wrap="square">
            <a:spAutoFit/>
          </a:bodyPr>
          <a:lstStyle/>
          <a:p>
            <a:r>
              <a:rPr kumimoji="0" lang="en-US" altLang="zh-CN" sz="24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rPr>
              <a:t>229</a:t>
            </a:r>
            <a:r>
              <a:rPr kumimoji="0" lang="en-US" altLang="zh-CN"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Th:CaF</a:t>
            </a:r>
            <a:r>
              <a:rPr kumimoji="0" lang="en-US" altLang="zh-CN" sz="2400" b="0" i="0" u="none" strike="noStrike" kern="1200" cap="none" spc="0" normalizeH="0" baseline="-25000" noProof="0" dirty="0">
                <a:ln>
                  <a:noFill/>
                </a:ln>
                <a:solidFill>
                  <a:srgbClr val="000000"/>
                </a:solidFill>
                <a:effectLst/>
                <a:uLnTx/>
                <a:uFillTx/>
                <a:latin typeface="Arial" panose="020B0604020202020204" pitchFamily="34" charset="0"/>
                <a:ea typeface="微软雅黑" panose="020B0503020204020204" pitchFamily="34" charset="-122"/>
                <a:cs typeface="+mn-cs"/>
              </a:rPr>
              <a:t>2</a:t>
            </a:r>
            <a:r>
              <a:rPr kumimoji="0" lang="zh-CN" altLang="en-US" sz="2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晶体</a:t>
            </a:r>
            <a:endParaRPr lang="zh-CN" altLang="en-US" dirty="0"/>
          </a:p>
        </p:txBody>
      </p:sp>
      <p:sp>
        <p:nvSpPr>
          <p:cNvPr id="7" name="文本框 6">
            <a:extLst>
              <a:ext uri="{FF2B5EF4-FFF2-40B4-BE49-F238E27FC236}">
                <a16:creationId xmlns:a16="http://schemas.microsoft.com/office/drawing/2014/main" id="{783DAE2E-67F9-C68C-B864-0582B90972F3}"/>
              </a:ext>
            </a:extLst>
          </p:cNvPr>
          <p:cNvSpPr txBox="1"/>
          <p:nvPr/>
        </p:nvSpPr>
        <p:spPr>
          <a:xfrm>
            <a:off x="6747687" y="6245500"/>
            <a:ext cx="4778007" cy="369332"/>
          </a:xfrm>
          <a:prstGeom prst="rect">
            <a:avLst/>
          </a:prstGeom>
          <a:noFill/>
        </p:spPr>
        <p:txBody>
          <a:bodyPr wrap="square">
            <a:spAutoFit/>
          </a:bodyPr>
          <a:lstStyle/>
          <a:p>
            <a:r>
              <a:rPr lang="en-US" altLang="zh-CN" i="1" dirty="0"/>
              <a:t>ACS Appl. Mater. Interfaces</a:t>
            </a:r>
            <a:r>
              <a:rPr lang="en-US" altLang="zh-CN" dirty="0"/>
              <a:t>,14,32675(2022)</a:t>
            </a:r>
            <a:endParaRPr lang="zh-CN" altLang="en-US" dirty="0"/>
          </a:p>
        </p:txBody>
      </p:sp>
    </p:spTree>
    <p:extLst>
      <p:ext uri="{BB962C8B-B14F-4D97-AF65-F5344CB8AC3E}">
        <p14:creationId xmlns:p14="http://schemas.microsoft.com/office/powerpoint/2010/main" val="2767831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9B0A4B99-E1A1-3BF3-DE8C-556BE95A3A9E}"/>
              </a:ext>
            </a:extLst>
          </p:cNvPr>
          <p:cNvSpPr>
            <a:spLocks noGrp="1"/>
          </p:cNvSpPr>
          <p:nvPr>
            <p:ph type="body" sz="quarter" idx="10"/>
          </p:nvPr>
        </p:nvSpPr>
        <p:spPr>
          <a:xfrm>
            <a:off x="2551522" y="238527"/>
            <a:ext cx="7088957" cy="623888"/>
          </a:xfrm>
        </p:spPr>
        <p:txBody>
          <a:bodyPr>
            <a:normAutofit fontScale="92500"/>
          </a:bodyPr>
          <a:lstStyle/>
          <a:p>
            <a:r>
              <a:rPr lang="zh-CN" altLang="en-US" dirty="0">
                <a:latin typeface="Arial" panose="020B0604020202020204" pitchFamily="34" charset="0"/>
                <a:ea typeface="微软雅黑" panose="020B0503020204020204" pitchFamily="34" charset="-122"/>
              </a:rPr>
              <a:t>轫致辐射</a:t>
            </a:r>
            <a:r>
              <a:rPr lang="en-US" altLang="zh-CN" dirty="0">
                <a:latin typeface="Arial" panose="020B0604020202020204" pitchFamily="34" charset="0"/>
                <a:ea typeface="微软雅黑" panose="020B0503020204020204" pitchFamily="34" charset="-122"/>
              </a:rPr>
              <a:t>γ</a:t>
            </a:r>
            <a:r>
              <a:rPr lang="zh-CN" altLang="en-US" dirty="0">
                <a:latin typeface="Arial" panose="020B0604020202020204" pitchFamily="34" charset="0"/>
                <a:ea typeface="微软雅黑" panose="020B0503020204020204" pitchFamily="34" charset="-122"/>
              </a:rPr>
              <a:t>源与天然</a:t>
            </a:r>
            <a:r>
              <a:rPr lang="en-US" altLang="zh-CN" baseline="30000" dirty="0">
                <a:latin typeface="Arial" panose="020B0604020202020204" pitchFamily="34" charset="0"/>
                <a:ea typeface="微软雅黑" panose="020B0503020204020204" pitchFamily="34" charset="-122"/>
              </a:rPr>
              <a:t>232</a:t>
            </a:r>
            <a:r>
              <a:rPr lang="en-US" altLang="zh-CN" dirty="0">
                <a:latin typeface="Arial" panose="020B0604020202020204" pitchFamily="34" charset="0"/>
                <a:ea typeface="微软雅黑" panose="020B0503020204020204" pitchFamily="34" charset="-122"/>
              </a:rPr>
              <a:t>Th</a:t>
            </a:r>
            <a:r>
              <a:rPr lang="zh-CN" altLang="en-US" dirty="0">
                <a:latin typeface="Arial" panose="020B0604020202020204" pitchFamily="34" charset="0"/>
                <a:ea typeface="微软雅黑" panose="020B0503020204020204" pitchFamily="34" charset="-122"/>
              </a:rPr>
              <a:t>光核反应生产</a:t>
            </a:r>
            <a:r>
              <a:rPr lang="en-US" altLang="zh-CN" baseline="30000" dirty="0">
                <a:latin typeface="Arial" panose="020B0604020202020204" pitchFamily="34" charset="0"/>
                <a:ea typeface="微软雅黑" panose="020B0503020204020204" pitchFamily="34" charset="-122"/>
              </a:rPr>
              <a:t>229m</a:t>
            </a:r>
            <a:r>
              <a:rPr lang="en-US" altLang="zh-CN" dirty="0">
                <a:latin typeface="Arial" panose="020B0604020202020204" pitchFamily="34" charset="0"/>
                <a:ea typeface="微软雅黑" panose="020B0503020204020204" pitchFamily="34" charset="-122"/>
              </a:rPr>
              <a:t>Th</a:t>
            </a:r>
          </a:p>
        </p:txBody>
      </p:sp>
      <p:sp>
        <p:nvSpPr>
          <p:cNvPr id="4" name="灯片编号占位符 2">
            <a:extLst>
              <a:ext uri="{FF2B5EF4-FFF2-40B4-BE49-F238E27FC236}">
                <a16:creationId xmlns:a16="http://schemas.microsoft.com/office/drawing/2014/main" id="{5898FB60-0A71-F203-C99B-DAE7C7BA5AC9}"/>
              </a:ext>
            </a:extLst>
          </p:cNvPr>
          <p:cNvSpPr txBox="1">
            <a:spLocks/>
          </p:cNvSpPr>
          <p:nvPr/>
        </p:nvSpPr>
        <p:spPr>
          <a:xfrm>
            <a:off x="9354308" y="6530232"/>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4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548B57D-AE10-4CF7-A9DF-59FEFA91B28E}" type="slidenum">
              <a:rPr lang="zh-CN" altLang="en-US" smtClean="0"/>
              <a:pPr/>
              <a:t>7</a:t>
            </a:fld>
            <a:r>
              <a:rPr lang="zh-CN" altLang="en-US"/>
              <a:t> </a:t>
            </a:r>
            <a:endParaRPr lang="zh-CN" altLang="en-US" dirty="0"/>
          </a:p>
        </p:txBody>
      </p:sp>
      <p:sp>
        <p:nvSpPr>
          <p:cNvPr id="5" name="文本框 4">
            <a:extLst>
              <a:ext uri="{FF2B5EF4-FFF2-40B4-BE49-F238E27FC236}">
                <a16:creationId xmlns:a16="http://schemas.microsoft.com/office/drawing/2014/main" id="{6D4369F7-421D-0A04-E31F-FF10ACBE047D}"/>
              </a:ext>
            </a:extLst>
          </p:cNvPr>
          <p:cNvSpPr txBox="1"/>
          <p:nvPr/>
        </p:nvSpPr>
        <p:spPr>
          <a:xfrm>
            <a:off x="8437339" y="6367874"/>
            <a:ext cx="3286477" cy="338554"/>
          </a:xfrm>
          <a:prstGeom prst="rect">
            <a:avLst/>
          </a:prstGeom>
          <a:noFill/>
        </p:spPr>
        <p:txBody>
          <a:bodyPr wrap="none" rtlCol="0">
            <a:spAutoFit/>
          </a:bodyPr>
          <a:lstStyle/>
          <a:p>
            <a:pPr algn="ctr"/>
            <a:r>
              <a:rPr lang="en-US" altLang="zh-CN" sz="1600" baseline="30000" dirty="0">
                <a:latin typeface="Arial" panose="020B0604020202020204" pitchFamily="34" charset="0"/>
                <a:ea typeface="微软雅黑" panose="020B0503020204020204" pitchFamily="34" charset="-122"/>
              </a:rPr>
              <a:t>229</a:t>
            </a:r>
            <a:r>
              <a:rPr lang="en-US" altLang="zh-CN" sz="1600" dirty="0">
                <a:latin typeface="Arial" panose="020B0604020202020204" pitchFamily="34" charset="0"/>
                <a:ea typeface="微软雅黑" panose="020B0503020204020204" pitchFamily="34" charset="-122"/>
              </a:rPr>
              <a:t>Th</a:t>
            </a:r>
            <a:r>
              <a:rPr lang="zh-CN" altLang="en-US" sz="1600" dirty="0">
                <a:latin typeface="Arial" panose="020B0604020202020204" pitchFamily="34" charset="0"/>
                <a:ea typeface="微软雅黑" panose="020B0503020204020204" pitchFamily="34" charset="-122"/>
              </a:rPr>
              <a:t>第二激发态的单能级共振截面</a:t>
            </a:r>
          </a:p>
        </p:txBody>
      </p:sp>
      <p:pic>
        <p:nvPicPr>
          <p:cNvPr id="6" name="图片 5">
            <a:extLst>
              <a:ext uri="{FF2B5EF4-FFF2-40B4-BE49-F238E27FC236}">
                <a16:creationId xmlns:a16="http://schemas.microsoft.com/office/drawing/2014/main" id="{EEDD9B54-D054-C2E8-0444-0BE1A16B4C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50" y="947068"/>
            <a:ext cx="7184329" cy="3519290"/>
          </a:xfrm>
          <a:prstGeom prst="rect">
            <a:avLst/>
          </a:prstGeom>
          <a:noFill/>
          <a:ln>
            <a:noFill/>
          </a:ln>
        </p:spPr>
      </p:pic>
      <p:sp>
        <p:nvSpPr>
          <p:cNvPr id="7" name="文本框 6">
            <a:extLst>
              <a:ext uri="{FF2B5EF4-FFF2-40B4-BE49-F238E27FC236}">
                <a16:creationId xmlns:a16="http://schemas.microsoft.com/office/drawing/2014/main" id="{E1CF3C61-7241-7B9A-9855-526E82827F9B}"/>
              </a:ext>
            </a:extLst>
          </p:cNvPr>
          <p:cNvSpPr txBox="1"/>
          <p:nvPr/>
        </p:nvSpPr>
        <p:spPr>
          <a:xfrm>
            <a:off x="2673762" y="4266303"/>
            <a:ext cx="2962671" cy="400110"/>
          </a:xfrm>
          <a:prstGeom prst="rect">
            <a:avLst/>
          </a:prstGeom>
          <a:noFill/>
        </p:spPr>
        <p:txBody>
          <a:bodyPr wrap="none" rtlCol="0">
            <a:spAutoFit/>
          </a:bodyPr>
          <a:lstStyle/>
          <a:p>
            <a:r>
              <a:rPr lang="zh-CN" altLang="en-US" sz="2000" dirty="0">
                <a:latin typeface="Arial" panose="020B0604020202020204" pitchFamily="34" charset="0"/>
                <a:ea typeface="微软雅黑" panose="020B0503020204020204" pitchFamily="34" charset="-122"/>
              </a:rPr>
              <a:t>光核激发</a:t>
            </a:r>
            <a:r>
              <a:rPr lang="en-US" altLang="zh-CN" sz="2000" baseline="30000" dirty="0">
                <a:latin typeface="Arial" panose="020B0604020202020204" pitchFamily="34" charset="0"/>
                <a:ea typeface="微软雅黑" panose="020B0503020204020204" pitchFamily="34" charset="-122"/>
              </a:rPr>
              <a:t>229m</a:t>
            </a:r>
            <a:r>
              <a:rPr lang="en-US" altLang="zh-CN" sz="2000" dirty="0">
                <a:latin typeface="Arial" panose="020B0604020202020204" pitchFamily="34" charset="0"/>
                <a:ea typeface="微软雅黑" panose="020B0503020204020204" pitchFamily="34" charset="-122"/>
              </a:rPr>
              <a:t>Th</a:t>
            </a:r>
            <a:r>
              <a:rPr lang="zh-CN" altLang="en-US" sz="2000" dirty="0">
                <a:latin typeface="Arial" panose="020B0604020202020204" pitchFamily="34" charset="0"/>
                <a:ea typeface="微软雅黑" panose="020B0503020204020204" pitchFamily="34" charset="-122"/>
              </a:rPr>
              <a:t>反应路径</a:t>
            </a:r>
          </a:p>
        </p:txBody>
      </p:sp>
      <p:sp>
        <p:nvSpPr>
          <p:cNvPr id="10" name="文本框 9">
            <a:extLst>
              <a:ext uri="{FF2B5EF4-FFF2-40B4-BE49-F238E27FC236}">
                <a16:creationId xmlns:a16="http://schemas.microsoft.com/office/drawing/2014/main" id="{6B337284-14CF-209D-7BE8-BD829FA937C6}"/>
              </a:ext>
            </a:extLst>
          </p:cNvPr>
          <p:cNvSpPr txBox="1"/>
          <p:nvPr/>
        </p:nvSpPr>
        <p:spPr>
          <a:xfrm>
            <a:off x="9077403" y="3598571"/>
            <a:ext cx="2085827" cy="338554"/>
          </a:xfrm>
          <a:prstGeom prst="rect">
            <a:avLst/>
          </a:prstGeom>
          <a:noFill/>
        </p:spPr>
        <p:txBody>
          <a:bodyPr wrap="none" rtlCol="0">
            <a:spAutoFit/>
          </a:bodyPr>
          <a:lstStyle/>
          <a:p>
            <a:pPr algn="ctr"/>
            <a:r>
              <a:rPr lang="zh-CN" altLang="en-US" sz="1600" dirty="0">
                <a:latin typeface="Arial" panose="020B0604020202020204" pitchFamily="34" charset="0"/>
                <a:ea typeface="微软雅黑" panose="020B0503020204020204" pitchFamily="34" charset="-122"/>
              </a:rPr>
              <a:t>光核激发</a:t>
            </a:r>
            <a:r>
              <a:rPr lang="en-US" altLang="zh-CN" sz="1600" baseline="30000" dirty="0">
                <a:latin typeface="Arial" panose="020B0604020202020204" pitchFamily="34" charset="0"/>
                <a:ea typeface="微软雅黑" panose="020B0503020204020204" pitchFamily="34" charset="-122"/>
              </a:rPr>
              <a:t>229</a:t>
            </a:r>
            <a:r>
              <a:rPr lang="en-US" altLang="zh-CN" sz="1600" dirty="0">
                <a:latin typeface="Arial" panose="020B0604020202020204" pitchFamily="34" charset="0"/>
                <a:ea typeface="微软雅黑" panose="020B0503020204020204" pitchFamily="34" charset="-122"/>
              </a:rPr>
              <a:t>Th</a:t>
            </a:r>
            <a:r>
              <a:rPr lang="zh-CN" altLang="en-US" sz="1600" dirty="0">
                <a:latin typeface="Arial" panose="020B0604020202020204" pitchFamily="34" charset="0"/>
                <a:ea typeface="微软雅黑" panose="020B0503020204020204" pitchFamily="34" charset="-122"/>
              </a:rPr>
              <a:t>的截面</a:t>
            </a:r>
          </a:p>
        </p:txBody>
      </p:sp>
      <p:pic>
        <p:nvPicPr>
          <p:cNvPr id="11" name="图片 10">
            <a:extLst>
              <a:ext uri="{FF2B5EF4-FFF2-40B4-BE49-F238E27FC236}">
                <a16:creationId xmlns:a16="http://schemas.microsoft.com/office/drawing/2014/main" id="{8929BF82-7E1B-7811-FBE3-6EAF7D23BD22}"/>
              </a:ext>
            </a:extLst>
          </p:cNvPr>
          <p:cNvPicPr>
            <a:picLocks noChangeAspect="1"/>
          </p:cNvPicPr>
          <p:nvPr/>
        </p:nvPicPr>
        <p:blipFill>
          <a:blip r:embed="rId4"/>
          <a:stretch>
            <a:fillRect/>
          </a:stretch>
        </p:blipFill>
        <p:spPr>
          <a:xfrm>
            <a:off x="8425509" y="3915977"/>
            <a:ext cx="3383506" cy="2468225"/>
          </a:xfrm>
          <a:prstGeom prst="rect">
            <a:avLst/>
          </a:prstGeom>
        </p:spPr>
      </p:pic>
      <p:pic>
        <p:nvPicPr>
          <p:cNvPr id="14" name="图片 13">
            <a:extLst>
              <a:ext uri="{FF2B5EF4-FFF2-40B4-BE49-F238E27FC236}">
                <a16:creationId xmlns:a16="http://schemas.microsoft.com/office/drawing/2014/main" id="{A869B750-6732-697C-0623-774A312F3A57}"/>
              </a:ext>
            </a:extLst>
          </p:cNvPr>
          <p:cNvPicPr>
            <a:picLocks noChangeAspect="1"/>
          </p:cNvPicPr>
          <p:nvPr/>
        </p:nvPicPr>
        <p:blipFill>
          <a:blip r:embed="rId5"/>
          <a:stretch>
            <a:fillRect/>
          </a:stretch>
        </p:blipFill>
        <p:spPr>
          <a:xfrm>
            <a:off x="8156883" y="1059769"/>
            <a:ext cx="3621338" cy="2566638"/>
          </a:xfrm>
          <a:prstGeom prst="rect">
            <a:avLst/>
          </a:prstGeom>
        </p:spPr>
      </p:pic>
      <p:sp>
        <p:nvSpPr>
          <p:cNvPr id="16" name="文本框 15">
            <a:extLst>
              <a:ext uri="{FF2B5EF4-FFF2-40B4-BE49-F238E27FC236}">
                <a16:creationId xmlns:a16="http://schemas.microsoft.com/office/drawing/2014/main" id="{FCE4194E-67B9-2412-C870-33A408D7EEAF}"/>
              </a:ext>
            </a:extLst>
          </p:cNvPr>
          <p:cNvSpPr txBox="1"/>
          <p:nvPr/>
        </p:nvSpPr>
        <p:spPr>
          <a:xfrm>
            <a:off x="339502" y="4782828"/>
            <a:ext cx="8053224" cy="188410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2000" b="1" dirty="0">
                <a:solidFill>
                  <a:schemeClr val="accent1"/>
                </a:solidFill>
                <a:latin typeface="Arial" panose="020B0604020202020204" pitchFamily="34" charset="0"/>
                <a:ea typeface="微软雅黑" panose="020B0503020204020204" pitchFamily="34" charset="-122"/>
              </a:rPr>
              <a:t>原材料充足</a:t>
            </a:r>
            <a:r>
              <a:rPr lang="zh-CN" altLang="en-US" sz="2000" b="1" dirty="0">
                <a:latin typeface="Arial" panose="020B0604020202020204" pitchFamily="34" charset="0"/>
                <a:ea typeface="微软雅黑" panose="020B0503020204020204" pitchFamily="34" charset="-122"/>
              </a:rPr>
              <a:t>，造价适中：</a:t>
            </a:r>
            <a:r>
              <a:rPr lang="zh-CN" altLang="en-US" sz="2000" dirty="0">
                <a:latin typeface="Arial" panose="020B0604020202020204" pitchFamily="34" charset="0"/>
                <a:ea typeface="微软雅黑" panose="020B0503020204020204" pitchFamily="34" charset="-122"/>
              </a:rPr>
              <a:t>靶材不再仅限</a:t>
            </a:r>
            <a:r>
              <a:rPr lang="en-US" altLang="zh-CN" sz="2000" baseline="30000" dirty="0">
                <a:latin typeface="Arial" panose="020B0604020202020204" pitchFamily="34" charset="0"/>
                <a:ea typeface="微软雅黑" panose="020B0503020204020204" pitchFamily="34" charset="-122"/>
              </a:rPr>
              <a:t>229</a:t>
            </a:r>
            <a:r>
              <a:rPr lang="en-US" altLang="zh-CN" sz="2000" dirty="0">
                <a:latin typeface="Arial" panose="020B0604020202020204" pitchFamily="34" charset="0"/>
                <a:ea typeface="微软雅黑" panose="020B0503020204020204" pitchFamily="34" charset="-122"/>
              </a:rPr>
              <a:t>Th</a:t>
            </a:r>
            <a:r>
              <a:rPr lang="zh-CN" altLang="en-US" sz="2000" dirty="0">
                <a:latin typeface="Arial" panose="020B0604020202020204" pitchFamily="34" charset="0"/>
                <a:ea typeface="微软雅黑" panose="020B0503020204020204" pitchFamily="34" charset="-122"/>
              </a:rPr>
              <a:t>或</a:t>
            </a:r>
            <a:r>
              <a:rPr lang="en-US" altLang="zh-CN" sz="2000" baseline="30000" dirty="0">
                <a:latin typeface="Arial" panose="020B0604020202020204" pitchFamily="34" charset="0"/>
                <a:ea typeface="微软雅黑" panose="020B0503020204020204" pitchFamily="34" charset="-122"/>
              </a:rPr>
              <a:t>233</a:t>
            </a:r>
            <a:r>
              <a:rPr lang="en-US" altLang="zh-CN" sz="2000" dirty="0">
                <a:latin typeface="Arial" panose="020B0604020202020204" pitchFamily="34" charset="0"/>
                <a:ea typeface="微软雅黑" panose="020B0503020204020204" pitchFamily="34" charset="-122"/>
              </a:rPr>
              <a:t>U</a:t>
            </a:r>
            <a:r>
              <a:rPr lang="zh-CN" altLang="en-US" sz="2000" dirty="0">
                <a:latin typeface="Arial" panose="020B0604020202020204" pitchFamily="34" charset="0"/>
                <a:ea typeface="微软雅黑" panose="020B0503020204020204" pitchFamily="34" charset="-122"/>
              </a:rPr>
              <a:t>，采用天然</a:t>
            </a:r>
            <a:r>
              <a:rPr lang="en-US" altLang="zh-CN" sz="2000" baseline="30000" dirty="0">
                <a:latin typeface="Arial" panose="020B0604020202020204" pitchFamily="34" charset="0"/>
                <a:ea typeface="微软雅黑" panose="020B0503020204020204" pitchFamily="34" charset="-122"/>
              </a:rPr>
              <a:t>232</a:t>
            </a:r>
            <a:r>
              <a:rPr lang="en-US" altLang="zh-CN" sz="2000" dirty="0">
                <a:latin typeface="Arial" panose="020B0604020202020204" pitchFamily="34" charset="0"/>
                <a:ea typeface="微软雅黑" panose="020B0503020204020204" pitchFamily="34" charset="-122"/>
              </a:rPr>
              <a:t>Th</a:t>
            </a:r>
            <a:r>
              <a:rPr lang="zh-CN" altLang="en-US" sz="2000" dirty="0">
                <a:latin typeface="Arial" panose="020B0604020202020204" pitchFamily="34" charset="0"/>
                <a:ea typeface="微软雅黑" panose="020B0503020204020204" pitchFamily="34" charset="-122"/>
              </a:rPr>
              <a:t>；</a:t>
            </a:r>
            <a:endParaRPr lang="en-US" altLang="zh-CN" sz="2000" b="1" dirty="0">
              <a:solidFill>
                <a:srgbClr val="FF0000"/>
              </a:solidFill>
              <a:latin typeface="Arial" panose="020B0604020202020204" pitchFamily="34" charset="0"/>
              <a:ea typeface="微软雅黑" panose="020B0503020204020204" pitchFamily="34" charset="-122"/>
            </a:endParaRPr>
          </a:p>
          <a:p>
            <a:pPr marL="285750" indent="-285750">
              <a:lnSpc>
                <a:spcPct val="150000"/>
              </a:lnSpc>
              <a:buFont typeface="Arial" panose="020B0604020202020204" pitchFamily="34" charset="0"/>
              <a:buChar char="•"/>
            </a:pPr>
            <a:r>
              <a:rPr lang="zh-CN" altLang="en-US" sz="2000" b="1" dirty="0">
                <a:latin typeface="Arial" panose="020B0604020202020204" pitchFamily="34" charset="0"/>
                <a:ea typeface="微软雅黑" panose="020B0503020204020204" pitchFamily="34" charset="-122"/>
              </a:rPr>
              <a:t>对</a:t>
            </a:r>
            <a:r>
              <a:rPr lang="zh-CN" altLang="en-US" sz="2000" b="1" dirty="0">
                <a:solidFill>
                  <a:schemeClr val="accent1"/>
                </a:solidFill>
                <a:latin typeface="Arial" panose="020B0604020202020204" pitchFamily="34" charset="0"/>
                <a:ea typeface="微软雅黑" panose="020B0503020204020204" pitchFamily="34" charset="-122"/>
              </a:rPr>
              <a:t>光源适应性高</a:t>
            </a:r>
            <a:r>
              <a:rPr lang="zh-CN" altLang="en-US" sz="2000" b="1" dirty="0">
                <a:latin typeface="Arial" panose="020B0604020202020204" pitchFamily="34" charset="0"/>
                <a:ea typeface="微软雅黑" panose="020B0503020204020204" pitchFamily="34" charset="-122"/>
              </a:rPr>
              <a:t>，装置紧凑：</a:t>
            </a:r>
            <a:r>
              <a:rPr lang="zh-CN" altLang="en-US" sz="2000" dirty="0">
                <a:latin typeface="Arial" panose="020B0604020202020204" pitchFamily="34" charset="0"/>
                <a:ea typeface="微软雅黑" panose="020B0503020204020204" pitchFamily="34" charset="-122"/>
              </a:rPr>
              <a:t>轫致辐射</a:t>
            </a:r>
            <a:r>
              <a:rPr lang="en-US" altLang="zh-CN" sz="2000" dirty="0">
                <a:latin typeface="Arial" panose="020B0604020202020204" pitchFamily="34" charset="0"/>
                <a:ea typeface="微软雅黑" panose="020B0503020204020204" pitchFamily="34" charset="-122"/>
              </a:rPr>
              <a:t>γ</a:t>
            </a:r>
            <a:r>
              <a:rPr lang="zh-CN" altLang="en-US" sz="2000" dirty="0">
                <a:latin typeface="Arial" panose="020B0604020202020204" pitchFamily="34" charset="0"/>
                <a:ea typeface="微软雅黑" panose="020B0503020204020204" pitchFamily="34" charset="-122"/>
              </a:rPr>
              <a:t>源装置较同步辐射更为紧凑；</a:t>
            </a:r>
            <a:endParaRPr lang="en-US" altLang="zh-CN" sz="2000" b="1" dirty="0">
              <a:solidFill>
                <a:srgbClr val="FF0000"/>
              </a:solidFill>
              <a:latin typeface="Arial" panose="020B0604020202020204" pitchFamily="34" charset="0"/>
              <a:ea typeface="微软雅黑" panose="020B0503020204020204" pitchFamily="34" charset="-122"/>
            </a:endParaRPr>
          </a:p>
          <a:p>
            <a:pPr marL="285750" indent="-285750">
              <a:lnSpc>
                <a:spcPct val="150000"/>
              </a:lnSpc>
              <a:buFont typeface="Arial" panose="020B0604020202020204" pitchFamily="34" charset="0"/>
              <a:buChar char="•"/>
            </a:pPr>
            <a:r>
              <a:rPr lang="zh-CN" altLang="en-US" sz="2000" b="1" dirty="0">
                <a:latin typeface="Arial" panose="020B0604020202020204" pitchFamily="34" charset="0"/>
                <a:ea typeface="微软雅黑" panose="020B0503020204020204" pitchFamily="34" charset="-122"/>
              </a:rPr>
              <a:t>更</a:t>
            </a:r>
            <a:r>
              <a:rPr lang="zh-CN" altLang="en-US" sz="2000" b="1" dirty="0">
                <a:solidFill>
                  <a:srgbClr val="000000"/>
                </a:solidFill>
                <a:latin typeface="Arial" panose="020B0604020202020204" pitchFamily="34" charset="0"/>
                <a:ea typeface="微软雅黑" panose="020B0503020204020204" pitchFamily="34" charset="-122"/>
              </a:rPr>
              <a:t>高产额：</a:t>
            </a:r>
            <a:r>
              <a:rPr lang="zh-CN" altLang="en-US" sz="2000" dirty="0">
                <a:latin typeface="Arial" panose="020B0604020202020204" pitchFamily="34" charset="0"/>
                <a:ea typeface="微软雅黑" panose="020B0503020204020204" pitchFamily="34" charset="-122"/>
              </a:rPr>
              <a:t>伽马射线穿透力强，增加靶厚可获得更高的产额；</a:t>
            </a:r>
            <a:endParaRPr lang="en-US" altLang="zh-CN" sz="2000" b="1" dirty="0">
              <a:solidFill>
                <a:srgbClr val="FF0000"/>
              </a:solidFill>
              <a:latin typeface="Arial" panose="020B0604020202020204" pitchFamily="34" charset="0"/>
              <a:ea typeface="微软雅黑" panose="020B0503020204020204" pitchFamily="34" charset="-122"/>
            </a:endParaRPr>
          </a:p>
          <a:p>
            <a:pPr marL="285750" indent="-285750">
              <a:lnSpc>
                <a:spcPct val="150000"/>
              </a:lnSpc>
              <a:buFont typeface="Arial" panose="020B0604020202020204" pitchFamily="34" charset="0"/>
              <a:buChar char="•"/>
            </a:pPr>
            <a:r>
              <a:rPr lang="zh-CN" altLang="en-US" sz="2000" b="1" dirty="0">
                <a:latin typeface="Arial" panose="020B0604020202020204" pitchFamily="34" charset="0"/>
                <a:ea typeface="微软雅黑" panose="020B0503020204020204" pitchFamily="34" charset="-122"/>
              </a:rPr>
              <a:t>更</a:t>
            </a:r>
            <a:r>
              <a:rPr lang="zh-CN" altLang="en-US" sz="2000" b="1" dirty="0">
                <a:solidFill>
                  <a:srgbClr val="000000"/>
                </a:solidFill>
                <a:latin typeface="Arial" panose="020B0604020202020204" pitchFamily="34" charset="0"/>
                <a:ea typeface="微软雅黑" panose="020B0503020204020204" pitchFamily="34" charset="-122"/>
              </a:rPr>
              <a:t>大截面：</a:t>
            </a:r>
            <a:r>
              <a:rPr lang="zh-CN" altLang="en-US" sz="2000" dirty="0">
                <a:latin typeface="Arial" panose="020B0604020202020204" pitchFamily="34" charset="0"/>
                <a:ea typeface="微软雅黑" panose="020B0503020204020204" pitchFamily="34" charset="-122"/>
              </a:rPr>
              <a:t>共振宽度远大于</a:t>
            </a:r>
            <a:r>
              <a:rPr lang="en-US" altLang="zh-CN" sz="2000" dirty="0">
                <a:latin typeface="Arial" panose="020B0604020202020204" pitchFamily="34" charset="0"/>
                <a:ea typeface="微软雅黑" panose="020B0503020204020204" pitchFamily="34" charset="-122"/>
              </a:rPr>
              <a:t>x</a:t>
            </a:r>
            <a:r>
              <a:rPr lang="zh-CN" altLang="en-US" sz="2000" dirty="0">
                <a:latin typeface="Arial" panose="020B0604020202020204" pitchFamily="34" charset="0"/>
                <a:ea typeface="微软雅黑" panose="020B0503020204020204" pitchFamily="34" charset="-122"/>
              </a:rPr>
              <a:t>射线引发的核共振荧光反应。</a:t>
            </a:r>
            <a:endParaRPr lang="en-US" altLang="zh-CN" sz="2000" dirty="0">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1885003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4E58EA0F-C53D-1533-2870-B7FFBF74690B}"/>
              </a:ext>
            </a:extLst>
          </p:cNvPr>
          <p:cNvSpPr>
            <a:spLocks noGrp="1"/>
          </p:cNvSpPr>
          <p:nvPr>
            <p:ph type="body" sz="quarter" idx="10"/>
          </p:nvPr>
        </p:nvSpPr>
        <p:spPr/>
        <p:txBody>
          <a:bodyPr/>
          <a:lstStyle/>
          <a:p>
            <a:r>
              <a:rPr lang="en-US" altLang="zh-CN" dirty="0"/>
              <a:t>TWO</a:t>
            </a:r>
            <a:endParaRPr lang="zh-CN" altLang="en-US" dirty="0"/>
          </a:p>
        </p:txBody>
      </p:sp>
      <p:sp>
        <p:nvSpPr>
          <p:cNvPr id="3" name="文本占位符 2">
            <a:extLst>
              <a:ext uri="{FF2B5EF4-FFF2-40B4-BE49-F238E27FC236}">
                <a16:creationId xmlns:a16="http://schemas.microsoft.com/office/drawing/2014/main" id="{2E4211CC-26D8-91C9-7765-7252B60AAB7F}"/>
              </a:ext>
            </a:extLst>
          </p:cNvPr>
          <p:cNvSpPr>
            <a:spLocks noGrp="1"/>
          </p:cNvSpPr>
          <p:nvPr>
            <p:ph type="body" sz="quarter" idx="11"/>
          </p:nvPr>
        </p:nvSpPr>
        <p:spPr>
          <a:xfrm>
            <a:off x="882188" y="3684327"/>
            <a:ext cx="8194700" cy="887667"/>
          </a:xfrm>
        </p:spPr>
        <p:txBody>
          <a:bodyPr/>
          <a:lstStyle/>
          <a:p>
            <a:r>
              <a:rPr lang="zh-CN" altLang="en-US" dirty="0"/>
              <a:t>光核反应测量与生产</a:t>
            </a:r>
            <a:r>
              <a:rPr lang="en-US" altLang="zh-CN" baseline="30000" dirty="0"/>
              <a:t>229m</a:t>
            </a:r>
            <a:r>
              <a:rPr lang="en-US" altLang="zh-CN" dirty="0"/>
              <a:t>Th</a:t>
            </a:r>
            <a:endParaRPr lang="zh-CN" altLang="en-US" dirty="0"/>
          </a:p>
        </p:txBody>
      </p:sp>
    </p:spTree>
    <p:extLst>
      <p:ext uri="{BB962C8B-B14F-4D97-AF65-F5344CB8AC3E}">
        <p14:creationId xmlns:p14="http://schemas.microsoft.com/office/powerpoint/2010/main" val="3780993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4C2D142-47D0-DDD6-4B18-68D2DD1D098A}"/>
              </a:ext>
            </a:extLst>
          </p:cNvPr>
          <p:cNvSpPr>
            <a:spLocks noGrp="1"/>
          </p:cNvSpPr>
          <p:nvPr>
            <p:ph type="sldNum" sz="quarter" idx="4"/>
          </p:nvPr>
        </p:nvSpPr>
        <p:spPr/>
        <p:txBody>
          <a:bodyPr/>
          <a:lstStyle/>
          <a:p>
            <a:fld id="{A548B57D-AE10-4CF7-A9DF-59FEFA91B28E}" type="slidenum">
              <a:rPr lang="zh-CN" altLang="en-US" smtClean="0"/>
              <a:pPr/>
              <a:t>9</a:t>
            </a:fld>
            <a:r>
              <a:rPr lang="zh-CN" altLang="en-US"/>
              <a:t> </a:t>
            </a:r>
            <a:endParaRPr lang="zh-CN" altLang="en-US" dirty="0"/>
          </a:p>
        </p:txBody>
      </p:sp>
      <p:sp>
        <p:nvSpPr>
          <p:cNvPr id="3" name="文本占位符 2">
            <a:extLst>
              <a:ext uri="{FF2B5EF4-FFF2-40B4-BE49-F238E27FC236}">
                <a16:creationId xmlns:a16="http://schemas.microsoft.com/office/drawing/2014/main" id="{6682F018-8685-FAEF-BBB8-F1F64530E0EB}"/>
              </a:ext>
            </a:extLst>
          </p:cNvPr>
          <p:cNvSpPr>
            <a:spLocks noGrp="1"/>
          </p:cNvSpPr>
          <p:nvPr>
            <p:ph type="body" sz="quarter" idx="10"/>
          </p:nvPr>
        </p:nvSpPr>
        <p:spPr/>
        <p:txBody>
          <a:bodyPr>
            <a:normAutofit fontScale="92500"/>
          </a:bodyPr>
          <a:lstStyle/>
          <a:p>
            <a:r>
              <a:rPr lang="zh-CN" altLang="en-US" dirty="0"/>
              <a:t>晶体环境下的</a:t>
            </a:r>
            <a:r>
              <a:rPr lang="en-US" altLang="zh-CN" baseline="30000" dirty="0"/>
              <a:t>229m</a:t>
            </a:r>
            <a:r>
              <a:rPr lang="en-US" altLang="zh-CN" dirty="0"/>
              <a:t>Th</a:t>
            </a:r>
            <a:r>
              <a:rPr lang="zh-CN" altLang="en-US" dirty="0"/>
              <a:t>产生模拟</a:t>
            </a:r>
          </a:p>
        </p:txBody>
      </p:sp>
      <p:sp>
        <p:nvSpPr>
          <p:cNvPr id="4" name="矩形: 圆角 3">
            <a:extLst>
              <a:ext uri="{FF2B5EF4-FFF2-40B4-BE49-F238E27FC236}">
                <a16:creationId xmlns:a16="http://schemas.microsoft.com/office/drawing/2014/main" id="{4F0614DD-28D8-A494-4812-82903D9EFBDE}"/>
              </a:ext>
            </a:extLst>
          </p:cNvPr>
          <p:cNvSpPr/>
          <p:nvPr/>
        </p:nvSpPr>
        <p:spPr>
          <a:xfrm>
            <a:off x="336784" y="2301949"/>
            <a:ext cx="3629012" cy="225410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anose="05000000000000000000" pitchFamily="2" charset="2"/>
              <a:buChar char="l"/>
            </a:pPr>
            <a:r>
              <a:rPr lang="en-US" altLang="zh-CN" dirty="0">
                <a:solidFill>
                  <a:schemeClr val="tx1"/>
                </a:solidFill>
                <a:latin typeface="Arial" panose="020B0604020202020204" pitchFamily="34" charset="0"/>
                <a:ea typeface="Microsoft YaHei" panose="020B0503020204020204" charset="-122"/>
                <a:cs typeface="+mn-ea"/>
                <a:sym typeface="Arial" panose="020B0604020202020204" pitchFamily="34" charset="0"/>
              </a:rPr>
              <a:t>Geant4</a:t>
            </a:r>
            <a:r>
              <a:rPr lang="zh-CN" altLang="en-US" dirty="0">
                <a:solidFill>
                  <a:schemeClr val="tx1"/>
                </a:solidFill>
                <a:latin typeface="Arial" panose="020B0604020202020204" pitchFamily="34" charset="0"/>
                <a:ea typeface="Microsoft YaHei" panose="020B0503020204020204" charset="-122"/>
                <a:cs typeface="+mn-ea"/>
                <a:sym typeface="Arial" panose="020B0604020202020204" pitchFamily="34" charset="0"/>
              </a:rPr>
              <a:t>模拟了轫致辐射辐照</a:t>
            </a:r>
            <a:r>
              <a:rPr lang="en-US" altLang="zh-CN" baseline="30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232</a:t>
            </a:r>
            <a:r>
              <a:rPr lang="en-US" altLang="zh-CN"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Th:CaF</a:t>
            </a:r>
            <a:r>
              <a:rPr lang="en-US" altLang="zh-CN" baseline="-25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2</a:t>
            </a:r>
            <a:r>
              <a:rPr lang="zh-CN" altLang="en-US"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和</a:t>
            </a:r>
            <a:r>
              <a:rPr lang="en-US" altLang="zh-CN" baseline="30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232</a:t>
            </a:r>
            <a:r>
              <a:rPr lang="en-US" altLang="zh-CN"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Th:SrF</a:t>
            </a:r>
            <a:r>
              <a:rPr lang="en-US" altLang="zh-CN" baseline="-250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2</a:t>
            </a:r>
            <a:r>
              <a:rPr lang="zh-CN" altLang="en-US"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晶体，对衰变光子信号与本底辐射进行诊断，</a:t>
            </a:r>
            <a:r>
              <a:rPr lang="zh-CN" altLang="en-US" dirty="0">
                <a:solidFill>
                  <a:srgbClr val="9A0001"/>
                </a:solidFill>
                <a:latin typeface="Arial" panose="020B0604020202020204" pitchFamily="34" charset="0"/>
                <a:ea typeface="微软雅黑" panose="020B0503020204020204" pitchFamily="34" charset="-122"/>
                <a:cs typeface="Times New Roman" panose="02020603050405020304" pitchFamily="18" charset="0"/>
              </a:rPr>
              <a:t>验证了直接观测衰变信号的可行性。</a:t>
            </a:r>
            <a:endParaRPr lang="en-US" altLang="zh-CN" dirty="0">
              <a:latin typeface="Arial" panose="020B0604020202020204" pitchFamily="34" charset="0"/>
              <a:ea typeface="微软雅黑" panose="020B0503020204020204" pitchFamily="34" charset="-122"/>
              <a:cs typeface="Times New Roman" panose="02020603050405020304" pitchFamily="18" charset="0"/>
            </a:endParaRPr>
          </a:p>
        </p:txBody>
      </p:sp>
      <p:grpSp>
        <p:nvGrpSpPr>
          <p:cNvPr id="5" name="组合 4">
            <a:extLst>
              <a:ext uri="{FF2B5EF4-FFF2-40B4-BE49-F238E27FC236}">
                <a16:creationId xmlns:a16="http://schemas.microsoft.com/office/drawing/2014/main" id="{6DD27AFD-91AF-6EBC-C9F0-C6AFDA91ECEC}"/>
              </a:ext>
            </a:extLst>
          </p:cNvPr>
          <p:cNvGrpSpPr/>
          <p:nvPr/>
        </p:nvGrpSpPr>
        <p:grpSpPr>
          <a:xfrm>
            <a:off x="4164323" y="1067500"/>
            <a:ext cx="3781714" cy="2730167"/>
            <a:chOff x="4343400" y="2846340"/>
            <a:chExt cx="3603171" cy="2730167"/>
          </a:xfrm>
        </p:grpSpPr>
        <p:pic>
          <p:nvPicPr>
            <p:cNvPr id="6" name="图片 5">
              <a:extLst>
                <a:ext uri="{FF2B5EF4-FFF2-40B4-BE49-F238E27FC236}">
                  <a16:creationId xmlns:a16="http://schemas.microsoft.com/office/drawing/2014/main" id="{EB474A3A-4629-1DA7-A782-9C00C2F9BA85}"/>
                </a:ext>
              </a:extLst>
            </p:cNvPr>
            <p:cNvPicPr>
              <a:picLocks noChangeAspect="1"/>
            </p:cNvPicPr>
            <p:nvPr/>
          </p:nvPicPr>
          <p:blipFill>
            <a:blip r:embed="rId3"/>
            <a:srcRect l="51431" b="49741"/>
            <a:stretch>
              <a:fillRect/>
            </a:stretch>
          </p:blipFill>
          <p:spPr>
            <a:xfrm>
              <a:off x="4343400" y="2945919"/>
              <a:ext cx="3603171" cy="2630588"/>
            </a:xfrm>
            <a:prstGeom prst="rect">
              <a:avLst/>
            </a:prstGeom>
          </p:spPr>
        </p:pic>
        <p:sp>
          <p:nvSpPr>
            <p:cNvPr id="7" name="文本框 6">
              <a:extLst>
                <a:ext uri="{FF2B5EF4-FFF2-40B4-BE49-F238E27FC236}">
                  <a16:creationId xmlns:a16="http://schemas.microsoft.com/office/drawing/2014/main" id="{CC20680E-AACC-410F-0FE4-21F51B566A1C}"/>
                </a:ext>
              </a:extLst>
            </p:cNvPr>
            <p:cNvSpPr txBox="1"/>
            <p:nvPr/>
          </p:nvSpPr>
          <p:spPr>
            <a:xfrm>
              <a:off x="5001497" y="2846340"/>
              <a:ext cx="2286977" cy="338554"/>
            </a:xfrm>
            <a:prstGeom prst="rect">
              <a:avLst/>
            </a:prstGeom>
            <a:solidFill>
              <a:schemeClr val="bg1"/>
            </a:solidFill>
            <a:ln>
              <a:noFill/>
            </a:ln>
          </p:spPr>
          <p:txBody>
            <a:bodyPr wrap="square">
              <a:spAutoFit/>
            </a:bodyPr>
            <a:lstStyle/>
            <a:p>
              <a:pPr algn="ctr"/>
              <a:r>
                <a:rPr lang="en-US" altLang="zh-CN" sz="1600" b="1" dirty="0">
                  <a:latin typeface="Arial" panose="020B0604020202020204" pitchFamily="34" charset="0"/>
                  <a:ea typeface="微软雅黑" panose="020B0503020204020204" pitchFamily="34" charset="-122"/>
                </a:rPr>
                <a:t>γ</a:t>
              </a:r>
              <a:r>
                <a:rPr lang="zh-CN" altLang="en-US" sz="1600" b="1" dirty="0">
                  <a:latin typeface="Arial" panose="020B0604020202020204" pitchFamily="34" charset="0"/>
                  <a:ea typeface="微软雅黑" panose="020B0503020204020204" pitchFamily="34" charset="-122"/>
                </a:rPr>
                <a:t>衰变能量</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时间分布</a:t>
              </a:r>
              <a:endParaRPr lang="zh-CN" altLang="en-US" sz="1600" b="1" dirty="0"/>
            </a:p>
          </p:txBody>
        </p:sp>
      </p:grpSp>
      <p:grpSp>
        <p:nvGrpSpPr>
          <p:cNvPr id="8" name="组合 7">
            <a:extLst>
              <a:ext uri="{FF2B5EF4-FFF2-40B4-BE49-F238E27FC236}">
                <a16:creationId xmlns:a16="http://schemas.microsoft.com/office/drawing/2014/main" id="{DE6510BE-B2F1-2031-BD82-99DB313341F4}"/>
              </a:ext>
            </a:extLst>
          </p:cNvPr>
          <p:cNvGrpSpPr/>
          <p:nvPr/>
        </p:nvGrpSpPr>
        <p:grpSpPr>
          <a:xfrm>
            <a:off x="8061993" y="3962066"/>
            <a:ext cx="3781714" cy="2768142"/>
            <a:chOff x="8061993" y="3945288"/>
            <a:chExt cx="3706578" cy="2768142"/>
          </a:xfrm>
        </p:grpSpPr>
        <p:pic>
          <p:nvPicPr>
            <p:cNvPr id="9" name="图片 8">
              <a:extLst>
                <a:ext uri="{FF2B5EF4-FFF2-40B4-BE49-F238E27FC236}">
                  <a16:creationId xmlns:a16="http://schemas.microsoft.com/office/drawing/2014/main" id="{850F006F-442A-8674-985F-7FF03D45FD79}"/>
                </a:ext>
              </a:extLst>
            </p:cNvPr>
            <p:cNvPicPr>
              <a:picLocks noChangeAspect="1"/>
            </p:cNvPicPr>
            <p:nvPr/>
          </p:nvPicPr>
          <p:blipFill>
            <a:blip r:embed="rId4"/>
            <a:stretch>
              <a:fillRect/>
            </a:stretch>
          </p:blipFill>
          <p:spPr>
            <a:xfrm>
              <a:off x="8061993" y="4061316"/>
              <a:ext cx="3706578" cy="2652114"/>
            </a:xfrm>
            <a:prstGeom prst="rect">
              <a:avLst/>
            </a:prstGeom>
          </p:spPr>
        </p:pic>
        <p:sp>
          <p:nvSpPr>
            <p:cNvPr id="10" name="文本框 9">
              <a:extLst>
                <a:ext uri="{FF2B5EF4-FFF2-40B4-BE49-F238E27FC236}">
                  <a16:creationId xmlns:a16="http://schemas.microsoft.com/office/drawing/2014/main" id="{E39FACB2-2527-32CC-CAB7-FE9F7C250057}"/>
                </a:ext>
              </a:extLst>
            </p:cNvPr>
            <p:cNvSpPr txBox="1"/>
            <p:nvPr/>
          </p:nvSpPr>
          <p:spPr>
            <a:xfrm>
              <a:off x="8381917" y="3945288"/>
              <a:ext cx="3083057" cy="338554"/>
            </a:xfrm>
            <a:prstGeom prst="rect">
              <a:avLst/>
            </a:prstGeom>
            <a:solidFill>
              <a:schemeClr val="bg1"/>
            </a:solidFill>
          </p:spPr>
          <p:txBody>
            <a:bodyPr wrap="square">
              <a:spAutoFit/>
            </a:bodyPr>
            <a:lstStyle/>
            <a:p>
              <a:r>
                <a:rPr lang="zh-CN" altLang="en-US" b="1" i="0" baseline="30000" dirty="0">
                  <a:solidFill>
                    <a:srgbClr val="000000"/>
                  </a:solidFill>
                  <a:effectLst/>
                  <a:latin typeface="Inter"/>
                </a:rPr>
                <a:t> </a:t>
              </a:r>
              <a:r>
                <a:rPr lang="en-US" altLang="zh-CN" sz="1600" b="1" baseline="30000" dirty="0">
                  <a:latin typeface="Arial" panose="020B0604020202020204" pitchFamily="34" charset="0"/>
                  <a:ea typeface="微软雅黑" panose="020B0503020204020204" pitchFamily="34" charset="-122"/>
                </a:rPr>
                <a:t>229m</a:t>
              </a:r>
              <a:r>
                <a:rPr lang="en-US" altLang="zh-CN" sz="1600" b="1" dirty="0">
                  <a:latin typeface="Arial" panose="020B0604020202020204" pitchFamily="34" charset="0"/>
                  <a:ea typeface="微软雅黑" panose="020B0503020204020204" pitchFamily="34" charset="-122"/>
                </a:rPr>
                <a:t>Th</a:t>
              </a:r>
              <a:r>
                <a:rPr lang="zh-CN" altLang="en-US" sz="1600" b="1" dirty="0">
                  <a:latin typeface="Arial" panose="020B0604020202020204" pitchFamily="34" charset="0"/>
                  <a:ea typeface="微软雅黑" panose="020B0503020204020204" pitchFamily="34" charset="-122"/>
                </a:rPr>
                <a:t>衰变信号 </a:t>
              </a:r>
              <a:r>
                <a:rPr lang="en-US" altLang="zh-CN" sz="1600" b="1" dirty="0">
                  <a:latin typeface="Arial" panose="020B0604020202020204" pitchFamily="34" charset="0"/>
                  <a:ea typeface="微软雅黑" panose="020B0503020204020204" pitchFamily="34" charset="-122"/>
                </a:rPr>
                <a:t>+ </a:t>
              </a:r>
              <a:r>
                <a:rPr lang="zh-CN" altLang="en-US" sz="1600" b="1" dirty="0">
                  <a:latin typeface="Arial" panose="020B0604020202020204" pitchFamily="34" charset="0"/>
                  <a:ea typeface="微软雅黑" panose="020B0503020204020204" pitchFamily="34" charset="-122"/>
                </a:rPr>
                <a:t>切伦科夫本底</a:t>
              </a:r>
            </a:p>
          </p:txBody>
        </p:sp>
      </p:grpSp>
      <p:grpSp>
        <p:nvGrpSpPr>
          <p:cNvPr id="11" name="组合 10">
            <a:extLst>
              <a:ext uri="{FF2B5EF4-FFF2-40B4-BE49-F238E27FC236}">
                <a16:creationId xmlns:a16="http://schemas.microsoft.com/office/drawing/2014/main" id="{7CD05289-AE29-B0EB-7DC5-76291B225C86}"/>
              </a:ext>
            </a:extLst>
          </p:cNvPr>
          <p:cNvGrpSpPr/>
          <p:nvPr/>
        </p:nvGrpSpPr>
        <p:grpSpPr>
          <a:xfrm>
            <a:off x="4107175" y="3962066"/>
            <a:ext cx="3998468" cy="2755713"/>
            <a:chOff x="4277954" y="4046410"/>
            <a:chExt cx="3998468" cy="2755713"/>
          </a:xfrm>
        </p:grpSpPr>
        <p:pic>
          <p:nvPicPr>
            <p:cNvPr id="12" name="图片 11">
              <a:extLst>
                <a:ext uri="{FF2B5EF4-FFF2-40B4-BE49-F238E27FC236}">
                  <a16:creationId xmlns:a16="http://schemas.microsoft.com/office/drawing/2014/main" id="{C3A328E1-59EE-A823-D1EA-2777457D603A}"/>
                </a:ext>
              </a:extLst>
            </p:cNvPr>
            <p:cNvPicPr>
              <a:picLocks noChangeAspect="1"/>
            </p:cNvPicPr>
            <p:nvPr/>
          </p:nvPicPr>
          <p:blipFill>
            <a:blip r:embed="rId5"/>
            <a:stretch>
              <a:fillRect/>
            </a:stretch>
          </p:blipFill>
          <p:spPr>
            <a:xfrm>
              <a:off x="4277954" y="4174867"/>
              <a:ext cx="3998468" cy="2627256"/>
            </a:xfrm>
            <a:prstGeom prst="rect">
              <a:avLst/>
            </a:prstGeom>
          </p:spPr>
        </p:pic>
        <p:sp>
          <p:nvSpPr>
            <p:cNvPr id="13" name="文本框 12">
              <a:extLst>
                <a:ext uri="{FF2B5EF4-FFF2-40B4-BE49-F238E27FC236}">
                  <a16:creationId xmlns:a16="http://schemas.microsoft.com/office/drawing/2014/main" id="{A1E094DF-C0D1-0DB5-85CD-BE753766E894}"/>
                </a:ext>
              </a:extLst>
            </p:cNvPr>
            <p:cNvSpPr txBox="1"/>
            <p:nvPr/>
          </p:nvSpPr>
          <p:spPr>
            <a:xfrm>
              <a:off x="5019314" y="4046410"/>
              <a:ext cx="2515748" cy="338554"/>
            </a:xfrm>
            <a:prstGeom prst="rect">
              <a:avLst/>
            </a:prstGeom>
            <a:solidFill>
              <a:schemeClr val="bg1"/>
            </a:solidFill>
            <a:ln>
              <a:noFill/>
            </a:ln>
          </p:spPr>
          <p:txBody>
            <a:bodyPr wrap="square">
              <a:spAutoFit/>
            </a:bodyPr>
            <a:lstStyle/>
            <a:p>
              <a:pPr algn="ctr"/>
              <a:r>
                <a:rPr lang="en-US" altLang="zh-CN" sz="1600" b="1" dirty="0">
                  <a:latin typeface="Arial" panose="020B0604020202020204" pitchFamily="34" charset="0"/>
                  <a:ea typeface="微软雅黑" panose="020B0503020204020204" pitchFamily="34" charset="-122"/>
                </a:rPr>
                <a:t>β</a:t>
              </a:r>
              <a:r>
                <a:rPr lang="en-US" altLang="zh-CN" sz="1600" b="1" baseline="30000"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衰变能量</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时间分布</a:t>
              </a:r>
              <a:endParaRPr lang="zh-CN" altLang="en-US" sz="1600" b="1" dirty="0"/>
            </a:p>
          </p:txBody>
        </p:sp>
      </p:grpSp>
      <p:grpSp>
        <p:nvGrpSpPr>
          <p:cNvPr id="14" name="组合 13">
            <a:extLst>
              <a:ext uri="{FF2B5EF4-FFF2-40B4-BE49-F238E27FC236}">
                <a16:creationId xmlns:a16="http://schemas.microsoft.com/office/drawing/2014/main" id="{D5147A90-EFED-1CAE-4AC5-772A64DF3AF3}"/>
              </a:ext>
            </a:extLst>
          </p:cNvPr>
          <p:cNvGrpSpPr/>
          <p:nvPr/>
        </p:nvGrpSpPr>
        <p:grpSpPr>
          <a:xfrm>
            <a:off x="7986857" y="1062043"/>
            <a:ext cx="3781714" cy="2705875"/>
            <a:chOff x="7995605" y="1129478"/>
            <a:chExt cx="3781714" cy="2705875"/>
          </a:xfrm>
        </p:grpSpPr>
        <p:pic>
          <p:nvPicPr>
            <p:cNvPr id="15" name="图片 14">
              <a:extLst>
                <a:ext uri="{FF2B5EF4-FFF2-40B4-BE49-F238E27FC236}">
                  <a16:creationId xmlns:a16="http://schemas.microsoft.com/office/drawing/2014/main" id="{424BE02A-5CB2-BC4C-43B3-15DDBCE3380D}"/>
                </a:ext>
              </a:extLst>
            </p:cNvPr>
            <p:cNvPicPr>
              <a:picLocks noChangeAspect="1"/>
            </p:cNvPicPr>
            <p:nvPr/>
          </p:nvPicPr>
          <p:blipFill>
            <a:blip r:embed="rId6"/>
            <a:stretch>
              <a:fillRect/>
            </a:stretch>
          </p:blipFill>
          <p:spPr>
            <a:xfrm>
              <a:off x="7995605" y="1270057"/>
              <a:ext cx="3781714" cy="2565296"/>
            </a:xfrm>
            <a:prstGeom prst="rect">
              <a:avLst/>
            </a:prstGeom>
          </p:spPr>
        </p:pic>
        <p:sp>
          <p:nvSpPr>
            <p:cNvPr id="16" name="文本框 15">
              <a:extLst>
                <a:ext uri="{FF2B5EF4-FFF2-40B4-BE49-F238E27FC236}">
                  <a16:creationId xmlns:a16="http://schemas.microsoft.com/office/drawing/2014/main" id="{8F0B3302-2E8B-074E-A5CE-A441BE923A79}"/>
                </a:ext>
              </a:extLst>
            </p:cNvPr>
            <p:cNvSpPr txBox="1"/>
            <p:nvPr/>
          </p:nvSpPr>
          <p:spPr>
            <a:xfrm>
              <a:off x="8628588" y="1129478"/>
              <a:ext cx="2515748" cy="338554"/>
            </a:xfrm>
            <a:prstGeom prst="rect">
              <a:avLst/>
            </a:prstGeom>
            <a:solidFill>
              <a:schemeClr val="bg1"/>
            </a:solidFill>
            <a:ln>
              <a:noFill/>
            </a:ln>
          </p:spPr>
          <p:txBody>
            <a:bodyPr wrap="square">
              <a:spAutoFit/>
            </a:bodyPr>
            <a:lstStyle/>
            <a:p>
              <a:pPr algn="ctr"/>
              <a:r>
                <a:rPr lang="en-US" altLang="zh-CN" sz="1600" b="1" dirty="0">
                  <a:latin typeface="Arial" panose="020B0604020202020204" pitchFamily="34" charset="0"/>
                  <a:ea typeface="微软雅黑" panose="020B0503020204020204" pitchFamily="34" charset="-122"/>
                </a:rPr>
                <a:t>β</a:t>
              </a:r>
              <a:r>
                <a:rPr lang="en-US" altLang="zh-CN" sz="1600" b="1" baseline="30000"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衰变能量</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时间分布</a:t>
              </a:r>
              <a:endParaRPr lang="zh-CN" altLang="en-US" sz="1600" b="1" dirty="0"/>
            </a:p>
          </p:txBody>
        </p:sp>
      </p:grpSp>
      <p:sp>
        <p:nvSpPr>
          <p:cNvPr id="17" name="文本框 16">
            <a:extLst>
              <a:ext uri="{FF2B5EF4-FFF2-40B4-BE49-F238E27FC236}">
                <a16:creationId xmlns:a16="http://schemas.microsoft.com/office/drawing/2014/main" id="{F59B36CE-E531-1775-E600-2AADB2F15334}"/>
              </a:ext>
            </a:extLst>
          </p:cNvPr>
          <p:cNvSpPr txBox="1"/>
          <p:nvPr/>
        </p:nvSpPr>
        <p:spPr>
          <a:xfrm>
            <a:off x="478163" y="4966947"/>
            <a:ext cx="3359730" cy="874407"/>
          </a:xfrm>
          <a:prstGeom prst="rect">
            <a:avLst/>
          </a:prstGeom>
          <a:noFill/>
        </p:spPr>
        <p:txBody>
          <a:bodyPr wrap="square">
            <a:spAutoFit/>
          </a:bodyPr>
          <a:lstStyle/>
          <a:p>
            <a:pPr algn="ctr">
              <a:lnSpc>
                <a:spcPct val="150000"/>
              </a:lnSpc>
            </a:pPr>
            <a:r>
              <a:rPr lang="da-DK" altLang="zh-CN" sz="1800" dirty="0">
                <a:latin typeface="微软雅黑" panose="020B0503020204020204" pitchFamily="34" charset="-122"/>
                <a:ea typeface="微软雅黑" panose="020B0503020204020204" pitchFamily="34" charset="-122"/>
              </a:rPr>
              <a:t>Lan HaoYang, et al., </a:t>
            </a:r>
            <a:r>
              <a:rPr lang="da-DK" altLang="zh-CN" sz="1800" i="1" dirty="0">
                <a:latin typeface="微软雅黑" panose="020B0503020204020204" pitchFamily="34" charset="-122"/>
                <a:ea typeface="微软雅黑" panose="020B0503020204020204" pitchFamily="34" charset="-122"/>
              </a:rPr>
              <a:t>Adv.Sci., </a:t>
            </a:r>
            <a:r>
              <a:rPr lang="da-DK" altLang="zh-CN" sz="1800" dirty="0">
                <a:latin typeface="微软雅黑" panose="020B0503020204020204" pitchFamily="34" charset="-122"/>
                <a:ea typeface="微软雅黑" panose="020B0503020204020204" pitchFamily="34" charset="-122"/>
              </a:rPr>
              <a:t>(2026): e23384</a:t>
            </a:r>
            <a:endParaRPr lang="zh-CN" altLang="en-US" sz="18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219164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DA3ZDQwMmNiOWFlYzZjYTcwOWJiZGQ0YTA5ODBmZGUifQ=="/>
</p:tagLst>
</file>

<file path=ppt/theme/theme1.xml><?xml version="1.0" encoding="utf-8"?>
<a:theme xmlns:a="http://schemas.openxmlformats.org/drawingml/2006/main" name="1_自定义设计方案">
  <a:themeElements>
    <a:clrScheme name="自定义 2">
      <a:dk1>
        <a:srgbClr val="000000"/>
      </a:dk1>
      <a:lt1>
        <a:srgbClr val="FFFFFF"/>
      </a:lt1>
      <a:dk2>
        <a:srgbClr val="768395"/>
      </a:dk2>
      <a:lt2>
        <a:srgbClr val="F0F0F0"/>
      </a:lt2>
      <a:accent1>
        <a:srgbClr val="9A0001"/>
      </a:accent1>
      <a:accent2>
        <a:srgbClr val="CEAB6E"/>
      </a:accent2>
      <a:accent3>
        <a:srgbClr val="063771"/>
      </a:accent3>
      <a:accent4>
        <a:srgbClr val="F3F4F8"/>
      </a:accent4>
      <a:accent5>
        <a:srgbClr val="64646C"/>
      </a:accent5>
      <a:accent6>
        <a:srgbClr val="FFFFFF"/>
      </a:accent6>
      <a:hlink>
        <a:srgbClr val="0070C0"/>
      </a:hlink>
      <a:folHlink>
        <a:srgbClr val="BFBFBF"/>
      </a:folHlink>
    </a:clrScheme>
    <a:fontScheme name="自定义 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ctr">
          <a:defRPr sz="2000" dirty="0" smtClean="0">
            <a:latin typeface="Arial" panose="020B0604020202020204" pitchFamily="34" charset="0"/>
            <a:ea typeface="Microsoft YaHei" panose="020B0503020204020204" charset="-122"/>
            <a:cs typeface="+mn-ea"/>
            <a:sym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71018</TotalTime>
  <Words>1101</Words>
  <Application>Microsoft Office PowerPoint</Application>
  <PresentationFormat>宽屏</PresentationFormat>
  <Paragraphs>163</Paragraphs>
  <Slides>19</Slides>
  <Notes>11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19</vt:i4>
      </vt:variant>
    </vt:vector>
  </HeadingPairs>
  <TitlesOfParts>
    <vt:vector size="30" baseType="lpstr">
      <vt:lpstr>Inter</vt:lpstr>
      <vt:lpstr>等线</vt:lpstr>
      <vt:lpstr>宋体</vt:lpstr>
      <vt:lpstr>微软雅黑</vt:lpstr>
      <vt:lpstr>微软雅黑</vt:lpstr>
      <vt:lpstr>Arial</vt:lpstr>
      <vt:lpstr>Calibri</vt:lpstr>
      <vt:lpstr>Segoe Print</vt:lpstr>
      <vt:lpstr>Times New Roman</vt:lpstr>
      <vt:lpstr>Wingdings</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请大家批评指正！</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陈浩然</dc:creator>
  <cp:lastModifiedBy>Meizhi VV</cp:lastModifiedBy>
  <cp:revision>1733</cp:revision>
  <dcterms:created xsi:type="dcterms:W3CDTF">2019-06-19T02:08:00Z</dcterms:created>
  <dcterms:modified xsi:type="dcterms:W3CDTF">2026-07-12T02:05:57Z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2052-12.1.0.16417</vt:lpwstr>
  </property>
  <property fmtid="{D5CDD505-2E9C-101B-9397-08002B2CF9AE}" pid="3" name="ICV">
    <vt:lpwstr>6BAEE260D537454B94493FF3AAB80284_12</vt:lpwstr>
  </property>
</Properties>
</file>