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0"/>
  </p:notesMasterIdLst>
  <p:sldIdLst>
    <p:sldId id="274" r:id="rId2"/>
    <p:sldId id="282" r:id="rId3"/>
    <p:sldId id="288" r:id="rId4"/>
    <p:sldId id="330" r:id="rId5"/>
    <p:sldId id="299" r:id="rId6"/>
    <p:sldId id="292" r:id="rId7"/>
    <p:sldId id="300" r:id="rId8"/>
    <p:sldId id="301" r:id="rId9"/>
    <p:sldId id="331" r:id="rId10"/>
    <p:sldId id="332" r:id="rId11"/>
    <p:sldId id="334" r:id="rId12"/>
    <p:sldId id="304" r:id="rId13"/>
    <p:sldId id="349" r:id="rId14"/>
    <p:sldId id="350" r:id="rId15"/>
    <p:sldId id="343" r:id="rId16"/>
    <p:sldId id="344" r:id="rId17"/>
    <p:sldId id="348" r:id="rId18"/>
    <p:sldId id="345" r:id="rId19"/>
    <p:sldId id="346" r:id="rId20"/>
    <p:sldId id="341" r:id="rId21"/>
    <p:sldId id="347" r:id="rId22"/>
    <p:sldId id="352" r:id="rId23"/>
    <p:sldId id="351" r:id="rId24"/>
    <p:sldId id="354" r:id="rId25"/>
    <p:sldId id="353" r:id="rId26"/>
    <p:sldId id="322" r:id="rId27"/>
    <p:sldId id="340" r:id="rId28"/>
    <p:sldId id="270"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无标题节" id="{256E87A1-2834-4774-8E28-95D331624CA6}">
          <p14:sldIdLst/>
        </p14:section>
        <p14:section name="封面" id="{380F1441-FBFB-48A1-B03B-60B883E28EE7}">
          <p14:sldIdLst>
            <p14:sldId id="274"/>
          </p14:sldIdLst>
        </p14:section>
        <p14:section name="目录" id="{D517B76A-CA64-B649-807D-8E29EA2839DA}">
          <p14:sldIdLst>
            <p14:sldId id="282"/>
          </p14:sldIdLst>
        </p14:section>
        <p14:section name="节标题" id="{41C939D0-164B-440A-95CB-DE9E7296C1ED}">
          <p14:sldIdLst>
            <p14:sldId id="288"/>
          </p14:sldIdLst>
        </p14:section>
        <p14:section name="内容页" id="{1F8F125F-01C4-1146-B25A-22C17BA09A99}">
          <p14:sldIdLst>
            <p14:sldId id="330"/>
            <p14:sldId id="299"/>
            <p14:sldId id="292"/>
            <p14:sldId id="300"/>
            <p14:sldId id="301"/>
            <p14:sldId id="331"/>
            <p14:sldId id="332"/>
            <p14:sldId id="334"/>
            <p14:sldId id="304"/>
            <p14:sldId id="349"/>
            <p14:sldId id="350"/>
            <p14:sldId id="343"/>
            <p14:sldId id="344"/>
            <p14:sldId id="348"/>
            <p14:sldId id="345"/>
            <p14:sldId id="346"/>
            <p14:sldId id="341"/>
            <p14:sldId id="347"/>
            <p14:sldId id="352"/>
            <p14:sldId id="351"/>
            <p14:sldId id="354"/>
            <p14:sldId id="353"/>
            <p14:sldId id="322"/>
            <p14:sldId id="340"/>
          </p14:sldIdLst>
        </p14:section>
        <p14:section name="结尾" id="{8B395627-23D2-4DAE-B0B4-80D401D86D2E}">
          <p14:sldIdLst>
            <p14:sldId id="270"/>
          </p14:sldIdLst>
        </p14:section>
        <p14:section name="附录-异常结构检测算法" id="{E06B4274-D9E7-44C6-BC37-D3AB94E9E3ED}">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 H" initials="CH" lastIdx="1" clrIdx="0">
    <p:extLst>
      <p:ext uri="{19B8F6BF-5375-455C-9EA6-DF929625EA0E}">
        <p15:presenceInfo xmlns:p15="http://schemas.microsoft.com/office/powerpoint/2012/main" userId="b66ede6071c05f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04040"/>
    <a:srgbClr val="262626"/>
    <a:srgbClr val="772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15" autoAdjust="0"/>
    <p:restoredTop sz="96405"/>
  </p:normalViewPr>
  <p:slideViewPr>
    <p:cSldViewPr snapToGrid="0" snapToObjects="1">
      <p:cViewPr varScale="1">
        <p:scale>
          <a:sx n="117" d="100"/>
          <a:sy n="117" d="100"/>
        </p:scale>
        <p:origin x="438" y="1065"/>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FC520-B601-2148-876B-009DD977CB72}" type="datetimeFigureOut">
              <a:rPr kumimoji="1" lang="zh-CN" altLang="en-US" smtClean="0"/>
              <a:t>2026/7/12</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355C49-7AB4-BB4D-BFDF-6A908836B908}" type="slidenum">
              <a:rPr kumimoji="1" lang="zh-CN" altLang="en-US" smtClean="0"/>
              <a:t>‹#›</a:t>
            </a:fld>
            <a:endParaRPr kumimoji="1" lang="zh-CN" altLang="en-US"/>
          </a:p>
        </p:txBody>
      </p:sp>
    </p:spTree>
    <p:extLst>
      <p:ext uri="{BB962C8B-B14F-4D97-AF65-F5344CB8AC3E}">
        <p14:creationId xmlns:p14="http://schemas.microsoft.com/office/powerpoint/2010/main" val="1968899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6.jpg"/><Relationship Id="rId1" Type="http://schemas.openxmlformats.org/officeDocument/2006/relationships/slideMaster" Target="../slideMasters/slideMaster1.xml"/><Relationship Id="rId4" Type="http://schemas.openxmlformats.org/officeDocument/2006/relationships/image" Target="../media/image27.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g"/><Relationship Id="rId1" Type="http://schemas.openxmlformats.org/officeDocument/2006/relationships/slideMaster" Target="../slideMasters/slideMaster1.xml"/><Relationship Id="rId4" Type="http://schemas.openxmlformats.org/officeDocument/2006/relationships/image" Target="../media/image30.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2.jp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9.emf"/><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9.emf"/><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6.jp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0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5FDE293D-64E8-6D46-ACE8-F9A8713FF103}"/>
              </a:ext>
            </a:extLst>
          </p:cNvPr>
          <p:cNvSpPr>
            <a:spLocks noGrp="1"/>
          </p:cNvSpPr>
          <p:nvPr>
            <p:ph type="subTitle" idx="1"/>
          </p:nvPr>
        </p:nvSpPr>
        <p:spPr>
          <a:xfrm>
            <a:off x="1441264" y="3888699"/>
            <a:ext cx="5799600" cy="406400"/>
          </a:xfrm>
        </p:spPr>
        <p:txBody>
          <a:bodyPr anchor="ctr" anchorCtr="0">
            <a:noAutofit/>
          </a:bodyPr>
          <a:lstStyle>
            <a:lvl1pPr marL="0" indent="0" algn="l">
              <a:buNone/>
              <a:defRPr kumimoji="1" lang="zh-CN" altLang="en-US" sz="2000" kern="1200" dirty="0">
                <a:solidFill>
                  <a:schemeClr val="bg1"/>
                </a:solidFill>
                <a:effectLst>
                  <a:outerShdw blurRad="38100" dist="38100" dir="2700000" algn="tl">
                    <a:srgbClr val="000000">
                      <a:alpha val="43137"/>
                    </a:srgbClr>
                  </a:outerShdw>
                </a:effectLst>
                <a:latin typeface="Microsoft YaHei Light" panose="020B0502040204020203" pitchFamily="34" charset="-122"/>
                <a:ea typeface="Microsoft YaHei Light" panose="020B0502040204020203" pitchFamily="34" charset="-122"/>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sp>
        <p:nvSpPr>
          <p:cNvPr id="4" name="日期占位符 3" hidden="1">
            <a:extLst>
              <a:ext uri="{FF2B5EF4-FFF2-40B4-BE49-F238E27FC236}">
                <a16:creationId xmlns:a16="http://schemas.microsoft.com/office/drawing/2014/main" id="{1C62AEFA-B7FC-1E42-AACE-DE44E274717C}"/>
              </a:ext>
            </a:extLst>
          </p:cNvPr>
          <p:cNvSpPr>
            <a:spLocks noGrp="1"/>
          </p:cNvSpPr>
          <p:nvPr>
            <p:ph type="dt" sz="half" idx="10"/>
          </p:nvPr>
        </p:nvSpPr>
        <p:spPr/>
        <p:txBody>
          <a:bodyPr/>
          <a:lstStyle/>
          <a:p>
            <a:fld id="{668041D7-C0C8-B94A-8317-BF1D08024E63}" type="datetime1">
              <a:rPr kumimoji="1" lang="zh-CN" altLang="en-US" smtClean="0"/>
              <a:t>2026/7/12</a:t>
            </a:fld>
            <a:endParaRPr kumimoji="1" lang="zh-CN" altLang="en-US"/>
          </a:p>
        </p:txBody>
      </p:sp>
      <p:sp>
        <p:nvSpPr>
          <p:cNvPr id="5" name="页脚占位符 4" hidden="1">
            <a:extLst>
              <a:ext uri="{FF2B5EF4-FFF2-40B4-BE49-F238E27FC236}">
                <a16:creationId xmlns:a16="http://schemas.microsoft.com/office/drawing/2014/main" id="{FFF6C402-0F77-4743-81E1-C5262B7D2004}"/>
              </a:ext>
            </a:extLst>
          </p:cNvPr>
          <p:cNvSpPr>
            <a:spLocks noGrp="1"/>
          </p:cNvSpPr>
          <p:nvPr>
            <p:ph type="ftr" sz="quarter" idx="11"/>
          </p:nvPr>
        </p:nvSpPr>
        <p:spPr/>
        <p:txBody>
          <a:bodyPr/>
          <a:lstStyle/>
          <a:p>
            <a:endParaRPr kumimoji="1" lang="zh-CN" altLang="en-US"/>
          </a:p>
        </p:txBody>
      </p:sp>
      <p:sp>
        <p:nvSpPr>
          <p:cNvPr id="6" name="灯片编号占位符 5" hidden="1">
            <a:extLst>
              <a:ext uri="{FF2B5EF4-FFF2-40B4-BE49-F238E27FC236}">
                <a16:creationId xmlns:a16="http://schemas.microsoft.com/office/drawing/2014/main" id="{79B57F36-6C7E-7642-B919-57159B170430}"/>
              </a:ext>
            </a:extLst>
          </p:cNvPr>
          <p:cNvSpPr>
            <a:spLocks noGrp="1"/>
          </p:cNvSpPr>
          <p:nvPr>
            <p:ph type="sldNum" sz="quarter" idx="12"/>
          </p:nvPr>
        </p:nvSpPr>
        <p:spPr/>
        <p:txBody>
          <a:bodyPr/>
          <a:lstStyle/>
          <a:p>
            <a:fld id="{562DC770-FF79-6F43-8302-D9B49950C096}" type="slidenum">
              <a:rPr kumimoji="1" lang="zh-CN" altLang="en-US" smtClean="0"/>
              <a:t>‹#›</a:t>
            </a:fld>
            <a:endParaRPr kumimoji="1" lang="zh-CN" altLang="en-US"/>
          </a:p>
        </p:txBody>
      </p:sp>
      <p:pic>
        <p:nvPicPr>
          <p:cNvPr id="8" name="doubleline">
            <a:extLst>
              <a:ext uri="{FF2B5EF4-FFF2-40B4-BE49-F238E27FC236}">
                <a16:creationId xmlns:a16="http://schemas.microsoft.com/office/drawing/2014/main" id="{5C802FD5-865A-4DDF-8BAE-F30523E39BF2}"/>
              </a:ext>
            </a:extLst>
          </p:cNvPr>
          <p:cNvPicPr>
            <a:picLocks noChangeAspect="1"/>
          </p:cNvPicPr>
          <p:nvPr userDrawn="1"/>
        </p:nvPicPr>
        <p:blipFill>
          <a:blip r:embed="rId3"/>
          <a:stretch>
            <a:fillRect/>
          </a:stretch>
        </p:blipFill>
        <p:spPr>
          <a:xfrm>
            <a:off x="1441264" y="3888699"/>
            <a:ext cx="5799600" cy="406400"/>
          </a:xfrm>
          <a:prstGeom prst="rect">
            <a:avLst/>
          </a:prstGeom>
        </p:spPr>
      </p:pic>
      <p:pic>
        <p:nvPicPr>
          <p:cNvPr id="10" name="triangle">
            <a:extLst>
              <a:ext uri="{FF2B5EF4-FFF2-40B4-BE49-F238E27FC236}">
                <a16:creationId xmlns:a16="http://schemas.microsoft.com/office/drawing/2014/main" id="{24DD6F4E-BB03-414F-B4F7-A0C0A440B196}"/>
              </a:ext>
            </a:extLst>
          </p:cNvPr>
          <p:cNvPicPr>
            <a:picLocks noChangeAspect="1"/>
          </p:cNvPicPr>
          <p:nvPr userDrawn="1"/>
        </p:nvPicPr>
        <p:blipFill>
          <a:blip r:embed="rId4">
            <a:alphaModFix amt="86000"/>
          </a:blip>
          <a:srcRect/>
          <a:stretch/>
        </p:blipFill>
        <p:spPr>
          <a:xfrm>
            <a:off x="882464" y="2721679"/>
            <a:ext cx="558800" cy="368300"/>
          </a:xfrm>
          <a:prstGeom prst="rect">
            <a:avLst/>
          </a:prstGeom>
          <a:effectLst>
            <a:outerShdw sx="1000" sy="1000" algn="ctr" rotWithShape="0">
              <a:srgbClr val="000000"/>
            </a:outerShdw>
          </a:effectLst>
        </p:spPr>
      </p:pic>
      <p:sp>
        <p:nvSpPr>
          <p:cNvPr id="2" name="标题 1">
            <a:extLst>
              <a:ext uri="{FF2B5EF4-FFF2-40B4-BE49-F238E27FC236}">
                <a16:creationId xmlns:a16="http://schemas.microsoft.com/office/drawing/2014/main" id="{CCA3109C-5429-604B-B9CB-C10A57D66422}"/>
              </a:ext>
            </a:extLst>
          </p:cNvPr>
          <p:cNvSpPr>
            <a:spLocks noGrp="1"/>
          </p:cNvSpPr>
          <p:nvPr>
            <p:ph type="ctrTitle" hasCustomPrompt="1"/>
          </p:nvPr>
        </p:nvSpPr>
        <p:spPr>
          <a:xfrm>
            <a:off x="1441264" y="2565345"/>
            <a:ext cx="5799600" cy="1324800"/>
          </a:xfrm>
        </p:spPr>
        <p:txBody>
          <a:bodyPr anchor="ctr" anchorCtr="0">
            <a:normAutofit/>
          </a:bodyPr>
          <a:lstStyle>
            <a:lvl1pPr marL="0" marR="0" indent="0" algn="l" defTabSz="914400" rtl="0" eaLnBrk="1" fontAlgn="auto" latinLnBrk="0" hangingPunct="1">
              <a:lnSpc>
                <a:spcPct val="90000"/>
              </a:lnSpc>
              <a:spcBef>
                <a:spcPct val="0"/>
              </a:spcBef>
              <a:spcAft>
                <a:spcPts val="0"/>
              </a:spcAft>
              <a:buClrTx/>
              <a:buSzTx/>
              <a:buFontTx/>
              <a:buNone/>
              <a:tabLst/>
              <a:defRPr kumimoji="1" lang="zh-CN" altLang="en-US" sz="4000" b="1" kern="1200" dirty="0">
                <a:solidFill>
                  <a:schemeClr val="bg1"/>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zh-CN" altLang="en-US" dirty="0"/>
              <a:t>单击此处编辑母版标题</a:t>
            </a:r>
            <a:br>
              <a:rPr kumimoji="1" lang="en-US" altLang="zh-CN" dirty="0"/>
            </a:br>
            <a:r>
              <a:rPr kumimoji="1" lang="zh-CN" altLang="en-US" sz="4000" b="1" dirty="0">
                <a:solidFill>
                  <a:schemeClr val="bg1"/>
                </a:solidFill>
                <a:latin typeface="Microsoft YaHei" panose="020B0503020204020204" pitchFamily="34" charset="-122"/>
                <a:ea typeface="Microsoft YaHei" panose="020B0503020204020204" pitchFamily="34" charset="-122"/>
              </a:rPr>
              <a:t>尽量回车保证标题为两行</a:t>
            </a:r>
            <a:endParaRPr kumimoji="1" lang="zh-CN" altLang="en-US" dirty="0"/>
          </a:p>
        </p:txBody>
      </p:sp>
    </p:spTree>
    <p:extLst>
      <p:ext uri="{BB962C8B-B14F-4D97-AF65-F5344CB8AC3E}">
        <p14:creationId xmlns:p14="http://schemas.microsoft.com/office/powerpoint/2010/main" val="3097292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节标题">
    <p:bg>
      <p:bgPr>
        <a:solidFill>
          <a:schemeClr val="bg1"/>
        </a:solidFill>
        <a:effectLst/>
      </p:bgPr>
    </p:bg>
    <p:spTree>
      <p:nvGrpSpPr>
        <p:cNvPr id="1" name=""/>
        <p:cNvGrpSpPr/>
        <p:nvPr/>
      </p:nvGrpSpPr>
      <p:grpSpPr>
        <a:xfrm>
          <a:off x="0" y="0"/>
          <a:ext cx="0" cy="0"/>
          <a:chOff x="0" y="0"/>
          <a:chExt cx="0" cy="0"/>
        </a:xfrm>
      </p:grpSpPr>
      <p:pic>
        <p:nvPicPr>
          <p:cNvPr id="10" name="图片 9" descr="图片包含 桌子, 食物, 建筑, 前&#10;&#10;描述已自动生成">
            <a:extLst>
              <a:ext uri="{FF2B5EF4-FFF2-40B4-BE49-F238E27FC236}">
                <a16:creationId xmlns:a16="http://schemas.microsoft.com/office/drawing/2014/main" id="{EE328450-696E-44A7-AD54-BB307068CE88}"/>
              </a:ext>
            </a:extLst>
          </p:cNvPr>
          <p:cNvPicPr>
            <a:picLocks noChangeAspect="1"/>
          </p:cNvPicPr>
          <p:nvPr userDrawn="1"/>
        </p:nvPicPr>
        <p:blipFill>
          <a:blip r:embed="rId2"/>
          <a:stretch>
            <a:fillRect/>
          </a:stretch>
        </p:blipFill>
        <p:spPr>
          <a:xfrm>
            <a:off x="306" y="0"/>
            <a:ext cx="12191388" cy="6858000"/>
          </a:xfrm>
          <a:prstGeom prst="rect">
            <a:avLst/>
          </a:prstGeom>
        </p:spPr>
      </p:pic>
      <p:pic>
        <p:nvPicPr>
          <p:cNvPr id="15" name="图片 14" descr="图片包含 游戏机, 画, 钟表&#10;&#10;描述已自动生成">
            <a:extLst>
              <a:ext uri="{FF2B5EF4-FFF2-40B4-BE49-F238E27FC236}">
                <a16:creationId xmlns:a16="http://schemas.microsoft.com/office/drawing/2014/main" id="{3D0C9252-00E5-4462-AD57-4A3481AA2560}"/>
              </a:ext>
            </a:extLst>
          </p:cNvPr>
          <p:cNvPicPr>
            <a:picLocks noChangeAspect="1"/>
          </p:cNvPicPr>
          <p:nvPr userDrawn="1"/>
        </p:nvPicPr>
        <p:blipFill rotWithShape="1">
          <a:blip r:embed="rId3"/>
          <a:srcRect l="13880" r="47917"/>
          <a:stretch/>
        </p:blipFill>
        <p:spPr>
          <a:xfrm>
            <a:off x="-9525" y="-19050"/>
            <a:ext cx="5438775" cy="6933320"/>
          </a:xfrm>
          <a:prstGeom prst="rect">
            <a:avLst/>
          </a:prstGeom>
        </p:spPr>
      </p:pic>
      <p:sp>
        <p:nvSpPr>
          <p:cNvPr id="2" name="标题 1">
            <a:extLst>
              <a:ext uri="{FF2B5EF4-FFF2-40B4-BE49-F238E27FC236}">
                <a16:creationId xmlns:a16="http://schemas.microsoft.com/office/drawing/2014/main" id="{2B0CFEC9-317D-8243-AE29-F9924EE8E7D8}"/>
              </a:ext>
            </a:extLst>
          </p:cNvPr>
          <p:cNvSpPr>
            <a:spLocks noGrp="1"/>
          </p:cNvSpPr>
          <p:nvPr>
            <p:ph type="title" hasCustomPrompt="1"/>
          </p:nvPr>
        </p:nvSpPr>
        <p:spPr>
          <a:xfrm>
            <a:off x="1016967" y="3053090"/>
            <a:ext cx="3298825" cy="1265237"/>
          </a:xfrm>
        </p:spPr>
        <p:txBody>
          <a:bodyPr anchor="ctr" anchorCtr="0"/>
          <a:lstStyle>
            <a:lvl1pPr algn="r">
              <a:defRPr kumimoji="1" lang="zh-CN" altLang="en-US" sz="36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Arial Black" panose="020B0604020202020204" pitchFamily="34" charset="0"/>
              </a:defRPr>
            </a:lvl1pPr>
          </a:lstStyle>
          <a:p>
            <a:r>
              <a:rPr kumimoji="1" lang="zh-CN" altLang="en-US" dirty="0"/>
              <a:t>单击此处</a:t>
            </a:r>
            <a:br>
              <a:rPr kumimoji="1" lang="en-US" altLang="zh-CN" dirty="0"/>
            </a:br>
            <a:r>
              <a:rPr kumimoji="1" lang="zh-CN" altLang="en-US" dirty="0"/>
              <a:t>编辑标题样式</a:t>
            </a:r>
          </a:p>
        </p:txBody>
      </p:sp>
      <p:sp>
        <p:nvSpPr>
          <p:cNvPr id="3" name="文本占位符 2">
            <a:extLst>
              <a:ext uri="{FF2B5EF4-FFF2-40B4-BE49-F238E27FC236}">
                <a16:creationId xmlns:a16="http://schemas.microsoft.com/office/drawing/2014/main" id="{6D5812D0-DB1B-CB4D-BF89-D47C57EEDD17}"/>
              </a:ext>
            </a:extLst>
          </p:cNvPr>
          <p:cNvSpPr>
            <a:spLocks noGrp="1"/>
          </p:cNvSpPr>
          <p:nvPr>
            <p:ph type="body" idx="1"/>
          </p:nvPr>
        </p:nvSpPr>
        <p:spPr>
          <a:xfrm>
            <a:off x="1572591" y="4318327"/>
            <a:ext cx="2743201" cy="1434773"/>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dirty="0"/>
              <a:t>单击此处编辑母版文本样式</a:t>
            </a:r>
          </a:p>
        </p:txBody>
      </p:sp>
      <p:sp>
        <p:nvSpPr>
          <p:cNvPr id="7" name="矩形 6">
            <a:extLst>
              <a:ext uri="{FF2B5EF4-FFF2-40B4-BE49-F238E27FC236}">
                <a16:creationId xmlns:a16="http://schemas.microsoft.com/office/drawing/2014/main" id="{0C184EF6-0952-461F-A80E-320DB1BF0919}"/>
              </a:ext>
            </a:extLst>
          </p:cNvPr>
          <p:cNvSpPr/>
          <p:nvPr userDrawn="1"/>
        </p:nvSpPr>
        <p:spPr>
          <a:xfrm>
            <a:off x="2594903" y="1729651"/>
            <a:ext cx="1646897" cy="1200329"/>
          </a:xfrm>
          <a:prstGeom prst="rect">
            <a:avLst/>
          </a:prstGeom>
        </p:spPr>
        <p:txBody>
          <a:bodyPr wrap="square">
            <a:spAutoFit/>
          </a:bodyPr>
          <a:lstStyle/>
          <a:p>
            <a:r>
              <a:rPr lang="zh-CN" altLang="en-US" sz="7200" b="1" i="1" dirty="0">
                <a:solidFill>
                  <a:schemeClr val="tx1">
                    <a:lumMod val="75000"/>
                    <a:lumOff val="25000"/>
                  </a:schemeClr>
                </a:solidFill>
                <a:latin typeface="Arial Black" panose="020B0604020202020204" pitchFamily="34" charset="0"/>
                <a:cs typeface="Arial Black" panose="020B0604020202020204" pitchFamily="34" charset="0"/>
              </a:rPr>
              <a:t>0</a:t>
            </a:r>
            <a:r>
              <a:rPr lang="en-US" altLang="zh-CN" sz="7200" b="1" i="1" dirty="0">
                <a:solidFill>
                  <a:schemeClr val="tx1">
                    <a:lumMod val="75000"/>
                    <a:lumOff val="25000"/>
                  </a:schemeClr>
                </a:solidFill>
                <a:latin typeface="Arial Black" panose="020B0604020202020204" pitchFamily="34" charset="0"/>
                <a:cs typeface="Arial Black" panose="020B0604020202020204" pitchFamily="34" charset="0"/>
              </a:rPr>
              <a:t>3</a:t>
            </a:r>
            <a:r>
              <a:rPr lang="zh-CN" altLang="en-US" sz="7200" b="1" i="1" dirty="0">
                <a:solidFill>
                  <a:schemeClr val="tx1">
                    <a:lumMod val="75000"/>
                    <a:lumOff val="25000"/>
                  </a:schemeClr>
                </a:solidFill>
                <a:latin typeface="Arial Black" panose="020B0604020202020204" pitchFamily="34" charset="0"/>
                <a:cs typeface="Arial Black" panose="020B0604020202020204" pitchFamily="34" charset="0"/>
              </a:rPr>
              <a:t>.</a:t>
            </a:r>
          </a:p>
        </p:txBody>
      </p:sp>
      <p:sp>
        <p:nvSpPr>
          <p:cNvPr id="9" name="灯片编号占位符 5">
            <a:extLst>
              <a:ext uri="{FF2B5EF4-FFF2-40B4-BE49-F238E27FC236}">
                <a16:creationId xmlns:a16="http://schemas.microsoft.com/office/drawing/2014/main" id="{35AD995D-23CC-4CB8-B3CC-B830932B0B8C}"/>
              </a:ext>
            </a:extLst>
          </p:cNvPr>
          <p:cNvSpPr>
            <a:spLocks noGrp="1"/>
          </p:cNvSpPr>
          <p:nvPr>
            <p:ph type="sldNum" sz="quarter" idx="12"/>
          </p:nvPr>
        </p:nvSpPr>
        <p:spPr>
          <a:xfrm>
            <a:off x="8610600" y="6356350"/>
            <a:ext cx="2743200" cy="365125"/>
          </a:xfrm>
        </p:spPr>
        <p:txBody>
          <a:bodyPr/>
          <a:lstStyle>
            <a:lvl1pPr>
              <a:defRPr i="1">
                <a:solidFill>
                  <a:schemeClr val="bg1"/>
                </a:solidFill>
              </a:defRPr>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421683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0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12F34-CE97-B446-A37B-EB474FDBC776}"/>
              </a:ext>
            </a:extLst>
          </p:cNvPr>
          <p:cNvSpPr>
            <a:spLocks noGrp="1"/>
          </p:cNvSpPr>
          <p:nvPr>
            <p:ph type="title"/>
          </p:nvPr>
        </p:nvSpPr>
        <p:spPr>
          <a:xfrm>
            <a:off x="838200" y="658812"/>
            <a:ext cx="8564880" cy="587375"/>
          </a:xfrm>
        </p:spPr>
        <p:txBody>
          <a:bodyPr>
            <a:normAutofit/>
          </a:bodyPr>
          <a:lstStyle>
            <a:lvl1pPr>
              <a:defRPr sz="3000" b="1">
                <a:solidFill>
                  <a:srgbClr val="404040"/>
                </a:solidFill>
              </a:defRPr>
            </a:lvl1pPr>
          </a:lstStyle>
          <a:p>
            <a:r>
              <a:rPr kumimoji="1" lang="zh-CN" altLang="en-US" dirty="0"/>
              <a:t>单击此处编辑母版标题样式</a:t>
            </a:r>
          </a:p>
        </p:txBody>
      </p:sp>
      <p:sp>
        <p:nvSpPr>
          <p:cNvPr id="3" name="内容占位符 2">
            <a:extLst>
              <a:ext uri="{FF2B5EF4-FFF2-40B4-BE49-F238E27FC236}">
                <a16:creationId xmlns:a16="http://schemas.microsoft.com/office/drawing/2014/main" id="{CF2FF6B5-3625-6748-BD00-70E81528A54D}"/>
              </a:ext>
            </a:extLst>
          </p:cNvPr>
          <p:cNvSpPr>
            <a:spLocks noGrp="1"/>
          </p:cNvSpPr>
          <p:nvPr>
            <p:ph idx="1"/>
          </p:nvPr>
        </p:nvSpPr>
        <p:spPr>
          <a:xfrm>
            <a:off x="1165860" y="1363981"/>
            <a:ext cx="9791700" cy="4533900"/>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4449E53-5FC1-604B-9742-5A75F60F2085}"/>
              </a:ext>
            </a:extLst>
          </p:cNvPr>
          <p:cNvSpPr>
            <a:spLocks noGrp="1"/>
          </p:cNvSpPr>
          <p:nvPr>
            <p:ph type="dt" sz="half" idx="10"/>
          </p:nvPr>
        </p:nvSpPr>
        <p:spPr/>
        <p:txBody>
          <a:bodyPr/>
          <a:lstStyle/>
          <a:p>
            <a:fld id="{94E39B5B-A962-884D-B916-4D3FAEE48915}" type="datetime1">
              <a:rPr kumimoji="1" lang="zh-CN" altLang="en-US" smtClean="0"/>
              <a:t>2026/7/12</a:t>
            </a:fld>
            <a:endParaRPr kumimoji="1" lang="zh-CN" altLang="en-US"/>
          </a:p>
        </p:txBody>
      </p:sp>
      <p:pic>
        <p:nvPicPr>
          <p:cNvPr id="8" name="图片 7">
            <a:extLst>
              <a:ext uri="{FF2B5EF4-FFF2-40B4-BE49-F238E27FC236}">
                <a16:creationId xmlns:a16="http://schemas.microsoft.com/office/drawing/2014/main" id="{590619E0-58A2-423F-8230-8E1FF159016E}"/>
              </a:ext>
            </a:extLst>
          </p:cNvPr>
          <p:cNvPicPr>
            <a:picLocks noChangeAspect="1"/>
          </p:cNvPicPr>
          <p:nvPr userDrawn="1"/>
        </p:nvPicPr>
        <p:blipFill>
          <a:blip r:embed="rId3"/>
          <a:stretch>
            <a:fillRect/>
          </a:stretch>
        </p:blipFill>
        <p:spPr>
          <a:xfrm>
            <a:off x="4980211" y="6464208"/>
            <a:ext cx="2032000" cy="139700"/>
          </a:xfrm>
          <a:prstGeom prst="rect">
            <a:avLst/>
          </a:prstGeom>
        </p:spPr>
      </p:pic>
      <p:sp>
        <p:nvSpPr>
          <p:cNvPr id="9" name="灯片编号占位符 5">
            <a:extLst>
              <a:ext uri="{FF2B5EF4-FFF2-40B4-BE49-F238E27FC236}">
                <a16:creationId xmlns:a16="http://schemas.microsoft.com/office/drawing/2014/main" id="{9D912DAF-931C-4ECD-ADDD-BBB18C01FD68}"/>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859845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F2FF6B5-3625-6748-BD00-70E81528A54D}"/>
              </a:ext>
            </a:extLst>
          </p:cNvPr>
          <p:cNvSpPr>
            <a:spLocks noGrp="1"/>
          </p:cNvSpPr>
          <p:nvPr>
            <p:ph idx="1"/>
          </p:nvPr>
        </p:nvSpPr>
        <p:spPr>
          <a:xfrm>
            <a:off x="1127760" y="1463041"/>
            <a:ext cx="6065520" cy="4434840"/>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4449E53-5FC1-604B-9742-5A75F60F2085}"/>
              </a:ext>
            </a:extLst>
          </p:cNvPr>
          <p:cNvSpPr>
            <a:spLocks noGrp="1"/>
          </p:cNvSpPr>
          <p:nvPr>
            <p:ph type="dt" sz="half" idx="10"/>
          </p:nvPr>
        </p:nvSpPr>
        <p:spPr/>
        <p:txBody>
          <a:bodyPr/>
          <a:lstStyle/>
          <a:p>
            <a:fld id="{94E39B5B-A962-884D-B916-4D3FAEE48915}" type="datetime1">
              <a:rPr kumimoji="1" lang="zh-CN" altLang="en-US" smtClean="0"/>
              <a:t>2026/7/12</a:t>
            </a:fld>
            <a:endParaRPr kumimoji="1" lang="zh-CN" altLang="en-US"/>
          </a:p>
        </p:txBody>
      </p:sp>
      <p:pic>
        <p:nvPicPr>
          <p:cNvPr id="8" name="图片 7">
            <a:extLst>
              <a:ext uri="{FF2B5EF4-FFF2-40B4-BE49-F238E27FC236}">
                <a16:creationId xmlns:a16="http://schemas.microsoft.com/office/drawing/2014/main" id="{BA08D683-EDED-4CCB-8BC8-884F81465B26}"/>
              </a:ext>
            </a:extLst>
          </p:cNvPr>
          <p:cNvPicPr>
            <a:picLocks noChangeAspect="1"/>
          </p:cNvPicPr>
          <p:nvPr userDrawn="1"/>
        </p:nvPicPr>
        <p:blipFill>
          <a:blip r:embed="rId3"/>
          <a:stretch>
            <a:fillRect/>
          </a:stretch>
        </p:blipFill>
        <p:spPr>
          <a:xfrm>
            <a:off x="4980211" y="6464208"/>
            <a:ext cx="2032000" cy="139700"/>
          </a:xfrm>
          <a:prstGeom prst="rect">
            <a:avLst/>
          </a:prstGeom>
        </p:spPr>
      </p:pic>
      <p:sp>
        <p:nvSpPr>
          <p:cNvPr id="9" name="灯片编号占位符 5">
            <a:extLst>
              <a:ext uri="{FF2B5EF4-FFF2-40B4-BE49-F238E27FC236}">
                <a16:creationId xmlns:a16="http://schemas.microsoft.com/office/drawing/2014/main" id="{2B3AADA2-5F90-4750-8C96-6BE32998E636}"/>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
        <p:nvSpPr>
          <p:cNvPr id="10" name="标题 1">
            <a:extLst>
              <a:ext uri="{FF2B5EF4-FFF2-40B4-BE49-F238E27FC236}">
                <a16:creationId xmlns:a16="http://schemas.microsoft.com/office/drawing/2014/main" id="{9AB6FD41-7866-4FB1-B73D-387561A7FE22}"/>
              </a:ext>
            </a:extLst>
          </p:cNvPr>
          <p:cNvSpPr>
            <a:spLocks noGrp="1"/>
          </p:cNvSpPr>
          <p:nvPr>
            <p:ph type="title"/>
          </p:nvPr>
        </p:nvSpPr>
        <p:spPr>
          <a:xfrm>
            <a:off x="838200" y="658812"/>
            <a:ext cx="6583681" cy="587375"/>
          </a:xfrm>
        </p:spPr>
        <p:txBody>
          <a:bodyPr>
            <a:normAutofit/>
          </a:bodyPr>
          <a:lstStyle>
            <a:lvl1pPr>
              <a:defRPr sz="3000" b="1">
                <a:solidFill>
                  <a:srgbClr val="404040"/>
                </a:solidFill>
              </a:defRPr>
            </a:lvl1pPr>
          </a:lstStyle>
          <a:p>
            <a:r>
              <a:rPr kumimoji="1" lang="zh-CN" altLang="en-US" dirty="0"/>
              <a:t>单击此处编辑母版标题样式</a:t>
            </a:r>
          </a:p>
        </p:txBody>
      </p:sp>
      <p:sp>
        <p:nvSpPr>
          <p:cNvPr id="12" name="图片占位符 11">
            <a:extLst>
              <a:ext uri="{FF2B5EF4-FFF2-40B4-BE49-F238E27FC236}">
                <a16:creationId xmlns:a16="http://schemas.microsoft.com/office/drawing/2014/main" id="{61AF82E7-3187-4B29-8476-E102FAAD73B1}"/>
              </a:ext>
            </a:extLst>
          </p:cNvPr>
          <p:cNvSpPr>
            <a:spLocks noGrp="1"/>
          </p:cNvSpPr>
          <p:nvPr>
            <p:ph type="pic" sz="quarter" idx="13"/>
          </p:nvPr>
        </p:nvSpPr>
        <p:spPr>
          <a:xfrm>
            <a:off x="7421881" y="990600"/>
            <a:ext cx="3749675" cy="4906963"/>
          </a:xfrm>
        </p:spPr>
        <p:txBody>
          <a:bodyPr/>
          <a:lstStyle/>
          <a:p>
            <a:endParaRPr lang="zh-CN" altLang="en-US"/>
          </a:p>
        </p:txBody>
      </p:sp>
    </p:spTree>
    <p:extLst>
      <p:ext uri="{BB962C8B-B14F-4D97-AF65-F5344CB8AC3E}">
        <p14:creationId xmlns:p14="http://schemas.microsoft.com/office/powerpoint/2010/main" val="108527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_成员介绍">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0" name="图片占位符 49">
            <a:extLst>
              <a:ext uri="{FF2B5EF4-FFF2-40B4-BE49-F238E27FC236}">
                <a16:creationId xmlns:a16="http://schemas.microsoft.com/office/drawing/2014/main" id="{5065AEB2-617C-4AF6-9728-BA5643C287AC}"/>
              </a:ext>
            </a:extLst>
          </p:cNvPr>
          <p:cNvSpPr>
            <a:spLocks noGrp="1"/>
          </p:cNvSpPr>
          <p:nvPr>
            <p:ph type="pic" sz="quarter" idx="23"/>
          </p:nvPr>
        </p:nvSpPr>
        <p:spPr>
          <a:xfrm>
            <a:off x="1863725" y="1939925"/>
            <a:ext cx="1903413" cy="1903413"/>
          </a:xfrm>
          <a:prstGeom prst="ellipse">
            <a:avLst/>
          </a:prstGeom>
        </p:spPr>
        <p:txBody>
          <a:bodyPr/>
          <a:lstStyle/>
          <a:p>
            <a:endParaRPr lang="zh-CN" altLang="en-US"/>
          </a:p>
        </p:txBody>
      </p:sp>
      <p:sp>
        <p:nvSpPr>
          <p:cNvPr id="51" name="图片占位符 49">
            <a:extLst>
              <a:ext uri="{FF2B5EF4-FFF2-40B4-BE49-F238E27FC236}">
                <a16:creationId xmlns:a16="http://schemas.microsoft.com/office/drawing/2014/main" id="{7C298331-5B18-4C98-8817-E35A33D57D8B}"/>
              </a:ext>
            </a:extLst>
          </p:cNvPr>
          <p:cNvSpPr>
            <a:spLocks noGrp="1"/>
          </p:cNvSpPr>
          <p:nvPr>
            <p:ph type="pic" sz="quarter" idx="24"/>
          </p:nvPr>
        </p:nvSpPr>
        <p:spPr>
          <a:xfrm>
            <a:off x="5102783" y="1939539"/>
            <a:ext cx="1903413" cy="1903413"/>
          </a:xfrm>
          <a:prstGeom prst="ellipse">
            <a:avLst/>
          </a:prstGeom>
        </p:spPr>
        <p:txBody>
          <a:bodyPr/>
          <a:lstStyle/>
          <a:p>
            <a:endParaRPr lang="zh-CN" altLang="en-US"/>
          </a:p>
        </p:txBody>
      </p:sp>
      <p:sp>
        <p:nvSpPr>
          <p:cNvPr id="52" name="图片占位符 49">
            <a:extLst>
              <a:ext uri="{FF2B5EF4-FFF2-40B4-BE49-F238E27FC236}">
                <a16:creationId xmlns:a16="http://schemas.microsoft.com/office/drawing/2014/main" id="{F92A1FEA-9720-474C-A40C-A6A3EAFB0B56}"/>
              </a:ext>
            </a:extLst>
          </p:cNvPr>
          <p:cNvSpPr>
            <a:spLocks noGrp="1"/>
          </p:cNvSpPr>
          <p:nvPr>
            <p:ph type="pic" sz="quarter" idx="25"/>
          </p:nvPr>
        </p:nvSpPr>
        <p:spPr>
          <a:xfrm>
            <a:off x="8511279" y="1927776"/>
            <a:ext cx="1903413" cy="1903413"/>
          </a:xfrm>
          <a:prstGeom prst="ellipse">
            <a:avLst/>
          </a:prstGeom>
        </p:spPr>
        <p:txBody>
          <a:bodyPr/>
          <a:lstStyle/>
          <a:p>
            <a:endParaRPr lang="zh-CN" altLang="en-US"/>
          </a:p>
        </p:txBody>
      </p:sp>
      <p:sp>
        <p:nvSpPr>
          <p:cNvPr id="2" name="标题 1">
            <a:extLst>
              <a:ext uri="{FF2B5EF4-FFF2-40B4-BE49-F238E27FC236}">
                <a16:creationId xmlns:a16="http://schemas.microsoft.com/office/drawing/2014/main" id="{73A107DC-FF97-174B-83E6-EFC85E1E07E8}"/>
              </a:ext>
            </a:extLst>
          </p:cNvPr>
          <p:cNvSpPr>
            <a:spLocks noGrp="1"/>
          </p:cNvSpPr>
          <p:nvPr>
            <p:ph type="title" hasCustomPrompt="1"/>
          </p:nvPr>
        </p:nvSpPr>
        <p:spPr>
          <a:xfrm>
            <a:off x="1170211" y="254092"/>
            <a:ext cx="10515600" cy="1325563"/>
          </a:xfrm>
        </p:spPr>
        <p:txBody>
          <a:bodyPr>
            <a:normAutofit/>
          </a:bodyPr>
          <a:lstStyle>
            <a:lvl1pPr marL="0" marR="0" indent="0" algn="l" defTabSz="914400" rtl="0" eaLnBrk="1" fontAlgn="auto" latinLnBrk="0" hangingPunct="1">
              <a:lnSpc>
                <a:spcPct val="90000"/>
              </a:lnSpc>
              <a:spcBef>
                <a:spcPct val="0"/>
              </a:spcBef>
              <a:spcAft>
                <a:spcPts val="0"/>
              </a:spcAft>
              <a:buClrTx/>
              <a:buSzTx/>
              <a:buFontTx/>
              <a:buNone/>
              <a:tabLst/>
              <a:defRPr kumimoji="1" lang="zh-CN" altLang="en-US" sz="3000" b="1" kern="1200" dirty="0">
                <a:solidFill>
                  <a:schemeClr val="bg1">
                    <a:lumMod val="95000"/>
                  </a:schemeClr>
                </a:solidFill>
                <a:latin typeface="PingFang SC Semibold" panose="020B0400000000000000" pitchFamily="34" charset="-122"/>
                <a:ea typeface="PingFang SC Semibold" panose="020B0400000000000000" pitchFamily="34" charset="-122"/>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zh-CN" altLang="en-US" sz="3000" b="1" dirty="0">
                <a:solidFill>
                  <a:schemeClr val="bg1">
                    <a:lumMod val="95000"/>
                  </a:schemeClr>
                </a:solidFill>
                <a:latin typeface="PingFang SC Semibold" panose="020B0400000000000000" pitchFamily="34" charset="-122"/>
                <a:ea typeface="PingFang SC Semibold" panose="020B0400000000000000" pitchFamily="34" charset="-122"/>
              </a:rPr>
              <a:t>团队介绍 </a:t>
            </a:r>
            <a:r>
              <a:rPr kumimoji="1" lang="en-US" altLang="zh-CN" sz="3000" b="1" dirty="0">
                <a:solidFill>
                  <a:schemeClr val="bg1">
                    <a:lumMod val="95000"/>
                  </a:schemeClr>
                </a:solidFill>
                <a:latin typeface="PingFang SC Semibold" panose="020B0400000000000000" pitchFamily="34" charset="-122"/>
                <a:ea typeface="PingFang SC Semibold" panose="020B0400000000000000" pitchFamily="34" charset="-122"/>
              </a:rPr>
              <a:t>Team Introduction</a:t>
            </a:r>
            <a:endParaRPr kumimoji="1" lang="zh-CN" altLang="en-US" dirty="0"/>
          </a:p>
        </p:txBody>
      </p:sp>
      <p:sp>
        <p:nvSpPr>
          <p:cNvPr id="3" name="日期占位符 2">
            <a:extLst>
              <a:ext uri="{FF2B5EF4-FFF2-40B4-BE49-F238E27FC236}">
                <a16:creationId xmlns:a16="http://schemas.microsoft.com/office/drawing/2014/main" id="{324DF187-5767-AE44-965E-7B07CB226C7D}"/>
              </a:ext>
            </a:extLst>
          </p:cNvPr>
          <p:cNvSpPr>
            <a:spLocks noGrp="1"/>
          </p:cNvSpPr>
          <p:nvPr>
            <p:ph type="dt" sz="half" idx="10"/>
          </p:nvPr>
        </p:nvSpPr>
        <p:spPr/>
        <p:txBody>
          <a:bodyPr/>
          <a:lstStyle/>
          <a:p>
            <a:fld id="{F2843113-99F0-E94F-B43B-C597B50D8210}" type="datetime1">
              <a:rPr kumimoji="1" lang="zh-CN" altLang="en-US" smtClean="0"/>
              <a:t>2026/7/12</a:t>
            </a:fld>
            <a:endParaRPr kumimoji="1" lang="zh-CN" altLang="en-US"/>
          </a:p>
        </p:txBody>
      </p:sp>
      <p:pic>
        <p:nvPicPr>
          <p:cNvPr id="6" name="图片 5">
            <a:extLst>
              <a:ext uri="{FF2B5EF4-FFF2-40B4-BE49-F238E27FC236}">
                <a16:creationId xmlns:a16="http://schemas.microsoft.com/office/drawing/2014/main" id="{3812E0FE-C78B-4BEC-98F8-55EB7EE19B55}"/>
              </a:ext>
            </a:extLst>
          </p:cNvPr>
          <p:cNvPicPr>
            <a:picLocks noChangeAspect="1"/>
          </p:cNvPicPr>
          <p:nvPr userDrawn="1"/>
        </p:nvPicPr>
        <p:blipFill>
          <a:blip r:embed="rId3"/>
          <a:stretch>
            <a:fillRect/>
          </a:stretch>
        </p:blipFill>
        <p:spPr>
          <a:xfrm>
            <a:off x="4980211" y="6464208"/>
            <a:ext cx="2032000" cy="139700"/>
          </a:xfrm>
          <a:prstGeom prst="rect">
            <a:avLst/>
          </a:prstGeom>
        </p:spPr>
      </p:pic>
      <p:sp>
        <p:nvSpPr>
          <p:cNvPr id="7" name="灯片编号占位符 5">
            <a:extLst>
              <a:ext uri="{FF2B5EF4-FFF2-40B4-BE49-F238E27FC236}">
                <a16:creationId xmlns:a16="http://schemas.microsoft.com/office/drawing/2014/main" id="{3812377F-11ED-4AD7-89CB-040B13F605FE}"/>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30" name="图片 29">
            <a:extLst>
              <a:ext uri="{FF2B5EF4-FFF2-40B4-BE49-F238E27FC236}">
                <a16:creationId xmlns:a16="http://schemas.microsoft.com/office/drawing/2014/main" id="{0457B80C-BA28-40B8-8A43-917069ABA008}"/>
              </a:ext>
            </a:extLst>
          </p:cNvPr>
          <p:cNvPicPr>
            <a:picLocks noChangeAspect="1"/>
          </p:cNvPicPr>
          <p:nvPr userDrawn="1"/>
        </p:nvPicPr>
        <p:blipFill>
          <a:blip r:embed="rId4"/>
          <a:stretch>
            <a:fillRect/>
          </a:stretch>
        </p:blipFill>
        <p:spPr>
          <a:xfrm>
            <a:off x="2732560" y="4140944"/>
            <a:ext cx="165100" cy="76200"/>
          </a:xfrm>
          <a:prstGeom prst="rect">
            <a:avLst/>
          </a:prstGeom>
        </p:spPr>
      </p:pic>
      <p:pic>
        <p:nvPicPr>
          <p:cNvPr id="31" name="图片 30">
            <a:extLst>
              <a:ext uri="{FF2B5EF4-FFF2-40B4-BE49-F238E27FC236}">
                <a16:creationId xmlns:a16="http://schemas.microsoft.com/office/drawing/2014/main" id="{C679EC02-9223-4405-A3E9-2A88DC7641A7}"/>
              </a:ext>
            </a:extLst>
          </p:cNvPr>
          <p:cNvPicPr>
            <a:picLocks noChangeAspect="1"/>
          </p:cNvPicPr>
          <p:nvPr userDrawn="1"/>
        </p:nvPicPr>
        <p:blipFill>
          <a:blip r:embed="rId4"/>
          <a:stretch>
            <a:fillRect/>
          </a:stretch>
        </p:blipFill>
        <p:spPr>
          <a:xfrm>
            <a:off x="5962648" y="4140944"/>
            <a:ext cx="165100" cy="76200"/>
          </a:xfrm>
          <a:prstGeom prst="rect">
            <a:avLst/>
          </a:prstGeom>
        </p:spPr>
      </p:pic>
      <p:pic>
        <p:nvPicPr>
          <p:cNvPr id="32" name="图片 31">
            <a:extLst>
              <a:ext uri="{FF2B5EF4-FFF2-40B4-BE49-F238E27FC236}">
                <a16:creationId xmlns:a16="http://schemas.microsoft.com/office/drawing/2014/main" id="{FD6CE9E5-FEBE-4647-BC20-3F5E986471C3}"/>
              </a:ext>
            </a:extLst>
          </p:cNvPr>
          <p:cNvPicPr>
            <a:picLocks noChangeAspect="1"/>
          </p:cNvPicPr>
          <p:nvPr userDrawn="1"/>
        </p:nvPicPr>
        <p:blipFill>
          <a:blip r:embed="rId4"/>
          <a:stretch>
            <a:fillRect/>
          </a:stretch>
        </p:blipFill>
        <p:spPr>
          <a:xfrm>
            <a:off x="9406492" y="4140944"/>
            <a:ext cx="165100" cy="76200"/>
          </a:xfrm>
          <a:prstGeom prst="rect">
            <a:avLst/>
          </a:prstGeom>
        </p:spPr>
      </p:pic>
      <p:sp>
        <p:nvSpPr>
          <p:cNvPr id="38" name="文本占位符 36">
            <a:extLst>
              <a:ext uri="{FF2B5EF4-FFF2-40B4-BE49-F238E27FC236}">
                <a16:creationId xmlns:a16="http://schemas.microsoft.com/office/drawing/2014/main" id="{9203FAE4-6D7B-4548-9C1D-3E971C5FC477}"/>
              </a:ext>
            </a:extLst>
          </p:cNvPr>
          <p:cNvSpPr>
            <a:spLocks noGrp="1"/>
          </p:cNvSpPr>
          <p:nvPr>
            <p:ph type="body" sz="quarter" idx="14" hasCustomPrompt="1"/>
          </p:nvPr>
        </p:nvSpPr>
        <p:spPr>
          <a:xfrm>
            <a:off x="2376000" y="4352400"/>
            <a:ext cx="878400" cy="370800"/>
          </a:xfrm>
        </p:spPr>
        <p:txBody>
          <a:bodyPr/>
          <a:lstStyle>
            <a:lvl1pPr marL="0" indent="0" algn="ctr">
              <a:buNone/>
              <a:defRPr kumimoji="1" lang="zh-CN" altLang="en-US" sz="1800" b="1" kern="1200" dirty="0" smtClean="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代用名</a:t>
            </a:r>
          </a:p>
        </p:txBody>
      </p:sp>
      <p:sp>
        <p:nvSpPr>
          <p:cNvPr id="40" name="文本占位符 39">
            <a:extLst>
              <a:ext uri="{FF2B5EF4-FFF2-40B4-BE49-F238E27FC236}">
                <a16:creationId xmlns:a16="http://schemas.microsoft.com/office/drawing/2014/main" id="{91339E33-B5C4-4990-91B2-90141B083CFD}"/>
              </a:ext>
            </a:extLst>
          </p:cNvPr>
          <p:cNvSpPr>
            <a:spLocks noGrp="1"/>
          </p:cNvSpPr>
          <p:nvPr>
            <p:ph type="body" sz="quarter" idx="15" hasCustomPrompt="1"/>
          </p:nvPr>
        </p:nvSpPr>
        <p:spPr>
          <a:xfrm>
            <a:off x="1533600" y="4816800"/>
            <a:ext cx="2732400" cy="738000"/>
          </a:xfrm>
        </p:spPr>
        <p:txBody>
          <a:bodyPr>
            <a:normAutofit/>
          </a:bodyPr>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单击此处编辑详细人物介绍内容单击此处编辑详细人物介绍内容</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zh-CN" altLang="en-US" dirty="0"/>
              <a:t>单击此处编辑详细人物介绍内容</a:t>
            </a:r>
          </a:p>
        </p:txBody>
      </p:sp>
      <p:sp>
        <p:nvSpPr>
          <p:cNvPr id="42" name="文本占位符 41">
            <a:extLst>
              <a:ext uri="{FF2B5EF4-FFF2-40B4-BE49-F238E27FC236}">
                <a16:creationId xmlns:a16="http://schemas.microsoft.com/office/drawing/2014/main" id="{E720F956-3456-4EB1-9FBB-08AC86E0F6E2}"/>
              </a:ext>
            </a:extLst>
          </p:cNvPr>
          <p:cNvSpPr>
            <a:spLocks noGrp="1"/>
          </p:cNvSpPr>
          <p:nvPr>
            <p:ph type="body" sz="quarter" idx="16" hasCustomPrompt="1"/>
          </p:nvPr>
        </p:nvSpPr>
        <p:spPr>
          <a:xfrm>
            <a:off x="2530800" y="5652000"/>
            <a:ext cx="543600" cy="309600"/>
          </a:xfrm>
        </p:spPr>
        <p:txBody>
          <a:bodyPr>
            <a:normAutofit/>
          </a:bodyPr>
          <a:lstStyle>
            <a:lvl1pPr marL="0" indent="0" algn="ctr" defTabSz="914400" rtl="0" eaLnBrk="1" latinLnBrk="0" hangingPunct="1">
              <a:buNone/>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职位</a:t>
            </a:r>
          </a:p>
        </p:txBody>
      </p:sp>
      <p:sp>
        <p:nvSpPr>
          <p:cNvPr id="43" name="文本占位符 36">
            <a:extLst>
              <a:ext uri="{FF2B5EF4-FFF2-40B4-BE49-F238E27FC236}">
                <a16:creationId xmlns:a16="http://schemas.microsoft.com/office/drawing/2014/main" id="{3A85D957-04B1-43C1-B645-1ADD343CAAA1}"/>
              </a:ext>
            </a:extLst>
          </p:cNvPr>
          <p:cNvSpPr>
            <a:spLocks noGrp="1"/>
          </p:cNvSpPr>
          <p:nvPr>
            <p:ph type="body" sz="quarter" idx="17" hasCustomPrompt="1"/>
          </p:nvPr>
        </p:nvSpPr>
        <p:spPr>
          <a:xfrm>
            <a:off x="5711896" y="4352400"/>
            <a:ext cx="878400" cy="370800"/>
          </a:xfrm>
        </p:spPr>
        <p:txBody>
          <a:bodyPr/>
          <a:lstStyle>
            <a:lvl1pPr marL="0" indent="0" algn="ctr">
              <a:buNone/>
              <a:defRPr kumimoji="1" lang="zh-CN" altLang="en-US" sz="1800" b="1" kern="1200" dirty="0" smtClean="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代用名</a:t>
            </a:r>
          </a:p>
        </p:txBody>
      </p:sp>
      <p:sp>
        <p:nvSpPr>
          <p:cNvPr id="44" name="文本占位符 39">
            <a:extLst>
              <a:ext uri="{FF2B5EF4-FFF2-40B4-BE49-F238E27FC236}">
                <a16:creationId xmlns:a16="http://schemas.microsoft.com/office/drawing/2014/main" id="{BF45D191-E6EF-4880-8FDA-1E6A4DDD8AF1}"/>
              </a:ext>
            </a:extLst>
          </p:cNvPr>
          <p:cNvSpPr>
            <a:spLocks noGrp="1"/>
          </p:cNvSpPr>
          <p:nvPr>
            <p:ph type="body" sz="quarter" idx="18" hasCustomPrompt="1"/>
          </p:nvPr>
        </p:nvSpPr>
        <p:spPr>
          <a:xfrm>
            <a:off x="4869496" y="4816800"/>
            <a:ext cx="2732400" cy="738000"/>
          </a:xfrm>
        </p:spPr>
        <p:txBody>
          <a:bodyPr>
            <a:normAutofit/>
          </a:bodyPr>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单击此处编辑详细人物介绍内容单击此处编辑详细人物介绍内容</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zh-CN" altLang="en-US" dirty="0"/>
              <a:t>单击此处编辑详细人物介绍内容</a:t>
            </a:r>
          </a:p>
        </p:txBody>
      </p:sp>
      <p:sp>
        <p:nvSpPr>
          <p:cNvPr id="45" name="文本占位符 41">
            <a:extLst>
              <a:ext uri="{FF2B5EF4-FFF2-40B4-BE49-F238E27FC236}">
                <a16:creationId xmlns:a16="http://schemas.microsoft.com/office/drawing/2014/main" id="{34FC82AC-463B-47DA-BEB9-281C0B1BCCA8}"/>
              </a:ext>
            </a:extLst>
          </p:cNvPr>
          <p:cNvSpPr>
            <a:spLocks noGrp="1"/>
          </p:cNvSpPr>
          <p:nvPr>
            <p:ph type="body" sz="quarter" idx="19" hasCustomPrompt="1"/>
          </p:nvPr>
        </p:nvSpPr>
        <p:spPr>
          <a:xfrm>
            <a:off x="5866696" y="5652000"/>
            <a:ext cx="543600" cy="309600"/>
          </a:xfrm>
        </p:spPr>
        <p:txBody>
          <a:bodyPr>
            <a:normAutofit/>
          </a:bodyPr>
          <a:lstStyle>
            <a:lvl1pPr marL="0" indent="0" algn="ctr" defTabSz="914400" rtl="0" eaLnBrk="1" latinLnBrk="0" hangingPunct="1">
              <a:buNone/>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职位</a:t>
            </a:r>
          </a:p>
        </p:txBody>
      </p:sp>
      <p:sp>
        <p:nvSpPr>
          <p:cNvPr id="46" name="文本占位符 36">
            <a:extLst>
              <a:ext uri="{FF2B5EF4-FFF2-40B4-BE49-F238E27FC236}">
                <a16:creationId xmlns:a16="http://schemas.microsoft.com/office/drawing/2014/main" id="{CF7DF532-2439-4151-B3A0-082E43F6A3BE}"/>
              </a:ext>
            </a:extLst>
          </p:cNvPr>
          <p:cNvSpPr>
            <a:spLocks noGrp="1"/>
          </p:cNvSpPr>
          <p:nvPr>
            <p:ph type="body" sz="quarter" idx="20" hasCustomPrompt="1"/>
          </p:nvPr>
        </p:nvSpPr>
        <p:spPr>
          <a:xfrm>
            <a:off x="9047792" y="4352400"/>
            <a:ext cx="878400" cy="370800"/>
          </a:xfrm>
        </p:spPr>
        <p:txBody>
          <a:bodyPr/>
          <a:lstStyle>
            <a:lvl1pPr marL="0" indent="0" algn="ctr">
              <a:buNone/>
              <a:defRPr kumimoji="1" lang="zh-CN" altLang="en-US" sz="1800" b="1" kern="1200" dirty="0" smtClean="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代用名</a:t>
            </a:r>
          </a:p>
        </p:txBody>
      </p:sp>
      <p:sp>
        <p:nvSpPr>
          <p:cNvPr id="47" name="文本占位符 39">
            <a:extLst>
              <a:ext uri="{FF2B5EF4-FFF2-40B4-BE49-F238E27FC236}">
                <a16:creationId xmlns:a16="http://schemas.microsoft.com/office/drawing/2014/main" id="{4762B861-7E14-4E03-B263-D7CC86129532}"/>
              </a:ext>
            </a:extLst>
          </p:cNvPr>
          <p:cNvSpPr>
            <a:spLocks noGrp="1"/>
          </p:cNvSpPr>
          <p:nvPr>
            <p:ph type="body" sz="quarter" idx="21" hasCustomPrompt="1"/>
          </p:nvPr>
        </p:nvSpPr>
        <p:spPr>
          <a:xfrm>
            <a:off x="8205392" y="4816800"/>
            <a:ext cx="2732400" cy="738000"/>
          </a:xfrm>
        </p:spPr>
        <p:txBody>
          <a:bodyPr>
            <a:normAutofit/>
          </a:bodyPr>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单击此处编辑详细人物介绍内容单击此处编辑详细人物介绍内容</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zh-CN" altLang="en-US" dirty="0"/>
              <a:t>单击此处编辑详细人物介绍内容</a:t>
            </a:r>
          </a:p>
        </p:txBody>
      </p:sp>
      <p:sp>
        <p:nvSpPr>
          <p:cNvPr id="48" name="文本占位符 41">
            <a:extLst>
              <a:ext uri="{FF2B5EF4-FFF2-40B4-BE49-F238E27FC236}">
                <a16:creationId xmlns:a16="http://schemas.microsoft.com/office/drawing/2014/main" id="{6A074C5E-DB3E-48B1-BD76-6F09A5C90D42}"/>
              </a:ext>
            </a:extLst>
          </p:cNvPr>
          <p:cNvSpPr>
            <a:spLocks noGrp="1"/>
          </p:cNvSpPr>
          <p:nvPr>
            <p:ph type="body" sz="quarter" idx="22" hasCustomPrompt="1"/>
          </p:nvPr>
        </p:nvSpPr>
        <p:spPr>
          <a:xfrm>
            <a:off x="9202592" y="5652000"/>
            <a:ext cx="543600" cy="309600"/>
          </a:xfrm>
        </p:spPr>
        <p:txBody>
          <a:bodyPr>
            <a:normAutofit/>
          </a:bodyPr>
          <a:lstStyle>
            <a:lvl1pPr marL="0" indent="0" algn="ctr" defTabSz="914400" rtl="0" eaLnBrk="1" latinLnBrk="0" hangingPunct="1">
              <a:buNone/>
              <a:defRPr kumimoji="1" lang="zh-CN" altLang="en-US" sz="1400" kern="1200" dirty="0">
                <a:solidFill>
                  <a:schemeClr val="tx1">
                    <a:lumMod val="75000"/>
                    <a:lumOff val="25000"/>
                  </a:schemeClr>
                </a:solidFill>
                <a:latin typeface="Microsoft YaHei Light" panose="020B0503020204020204" pitchFamily="34" charset="-122"/>
                <a:ea typeface="Microsoft YaHei Light" panose="020B0503020204020204" pitchFamily="34" charset="-122"/>
                <a:cs typeface="+mn-cs"/>
              </a:defRPr>
            </a:lvl1pPr>
          </a:lstStyle>
          <a:p>
            <a:pPr lvl="0"/>
            <a:r>
              <a:rPr lang="zh-CN" altLang="en-US" dirty="0"/>
              <a:t>职位</a:t>
            </a:r>
          </a:p>
        </p:txBody>
      </p:sp>
    </p:spTree>
    <p:extLst>
      <p:ext uri="{BB962C8B-B14F-4D97-AF65-F5344CB8AC3E}">
        <p14:creationId xmlns:p14="http://schemas.microsoft.com/office/powerpoint/2010/main" val="3796400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图片占位符 2">
            <a:extLst>
              <a:ext uri="{FF2B5EF4-FFF2-40B4-BE49-F238E27FC236}">
                <a16:creationId xmlns:a16="http://schemas.microsoft.com/office/drawing/2014/main" id="{F9EADE39-4CB0-874C-BAFF-761E2A016F09}"/>
              </a:ext>
            </a:extLst>
          </p:cNvPr>
          <p:cNvSpPr>
            <a:spLocks noGrp="1"/>
          </p:cNvSpPr>
          <p:nvPr>
            <p:ph type="pic" idx="1"/>
          </p:nvPr>
        </p:nvSpPr>
        <p:spPr>
          <a:xfrm>
            <a:off x="3695700" y="0"/>
            <a:ext cx="84963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grpSp>
        <p:nvGrpSpPr>
          <p:cNvPr id="14" name="组合 13">
            <a:extLst>
              <a:ext uri="{FF2B5EF4-FFF2-40B4-BE49-F238E27FC236}">
                <a16:creationId xmlns:a16="http://schemas.microsoft.com/office/drawing/2014/main" id="{FA8DBD4B-5AF4-4A02-A033-4517148FE08F}"/>
              </a:ext>
            </a:extLst>
          </p:cNvPr>
          <p:cNvGrpSpPr/>
          <p:nvPr userDrawn="1"/>
        </p:nvGrpSpPr>
        <p:grpSpPr>
          <a:xfrm>
            <a:off x="182563" y="3708418"/>
            <a:ext cx="3323559" cy="369332"/>
            <a:chOff x="182563" y="3708418"/>
            <a:chExt cx="3323559" cy="369332"/>
          </a:xfrm>
        </p:grpSpPr>
        <p:pic>
          <p:nvPicPr>
            <p:cNvPr id="11" name="图片 10">
              <a:extLst>
                <a:ext uri="{FF2B5EF4-FFF2-40B4-BE49-F238E27FC236}">
                  <a16:creationId xmlns:a16="http://schemas.microsoft.com/office/drawing/2014/main" id="{D2BD3C69-ACEA-425F-BCD7-191089B52697}"/>
                </a:ext>
              </a:extLst>
            </p:cNvPr>
            <p:cNvPicPr>
              <a:picLocks noChangeAspect="1"/>
            </p:cNvPicPr>
            <p:nvPr userDrawn="1"/>
          </p:nvPicPr>
          <p:blipFill>
            <a:blip r:embed="rId3"/>
            <a:stretch>
              <a:fillRect/>
            </a:stretch>
          </p:blipFill>
          <p:spPr>
            <a:xfrm>
              <a:off x="182563" y="3708418"/>
              <a:ext cx="1619379" cy="369332"/>
            </a:xfrm>
            <a:prstGeom prst="rect">
              <a:avLst/>
            </a:prstGeom>
          </p:spPr>
        </p:pic>
        <p:pic>
          <p:nvPicPr>
            <p:cNvPr id="12" name="图片 11">
              <a:extLst>
                <a:ext uri="{FF2B5EF4-FFF2-40B4-BE49-F238E27FC236}">
                  <a16:creationId xmlns:a16="http://schemas.microsoft.com/office/drawing/2014/main" id="{A581D2E1-7331-4475-9456-F43AC4BE9D62}"/>
                </a:ext>
              </a:extLst>
            </p:cNvPr>
            <p:cNvPicPr>
              <a:picLocks noChangeAspect="1"/>
            </p:cNvPicPr>
            <p:nvPr userDrawn="1"/>
          </p:nvPicPr>
          <p:blipFill>
            <a:blip r:embed="rId3"/>
            <a:stretch>
              <a:fillRect/>
            </a:stretch>
          </p:blipFill>
          <p:spPr>
            <a:xfrm>
              <a:off x="1153384" y="3708418"/>
              <a:ext cx="1619379" cy="369332"/>
            </a:xfrm>
            <a:prstGeom prst="rect">
              <a:avLst/>
            </a:prstGeom>
          </p:spPr>
        </p:pic>
        <p:pic>
          <p:nvPicPr>
            <p:cNvPr id="13" name="图片 12">
              <a:extLst>
                <a:ext uri="{FF2B5EF4-FFF2-40B4-BE49-F238E27FC236}">
                  <a16:creationId xmlns:a16="http://schemas.microsoft.com/office/drawing/2014/main" id="{D0C506BD-B2CC-4857-BDC8-00937F0A9E06}"/>
                </a:ext>
              </a:extLst>
            </p:cNvPr>
            <p:cNvPicPr>
              <a:picLocks noChangeAspect="1"/>
            </p:cNvPicPr>
            <p:nvPr userDrawn="1"/>
          </p:nvPicPr>
          <p:blipFill>
            <a:blip r:embed="rId3"/>
            <a:stretch>
              <a:fillRect/>
            </a:stretch>
          </p:blipFill>
          <p:spPr>
            <a:xfrm>
              <a:off x="1886743" y="3708418"/>
              <a:ext cx="1619379" cy="369332"/>
            </a:xfrm>
            <a:prstGeom prst="rect">
              <a:avLst/>
            </a:prstGeom>
          </p:spPr>
        </p:pic>
      </p:grpSp>
      <p:sp>
        <p:nvSpPr>
          <p:cNvPr id="2" name="标题 1">
            <a:extLst>
              <a:ext uri="{FF2B5EF4-FFF2-40B4-BE49-F238E27FC236}">
                <a16:creationId xmlns:a16="http://schemas.microsoft.com/office/drawing/2014/main" id="{5C1BC426-4205-ED47-8478-C6798B948EEA}"/>
              </a:ext>
            </a:extLst>
          </p:cNvPr>
          <p:cNvSpPr>
            <a:spLocks noGrp="1"/>
          </p:cNvSpPr>
          <p:nvPr>
            <p:ph type="title"/>
          </p:nvPr>
        </p:nvSpPr>
        <p:spPr>
          <a:xfrm>
            <a:off x="182563" y="2095500"/>
            <a:ext cx="3313111" cy="1600200"/>
          </a:xfrm>
        </p:spPr>
        <p:txBody>
          <a:bodyPr anchor="b">
            <a:normAutofit/>
          </a:bodyPr>
          <a:lstStyle>
            <a:lvl1pPr algn="ctr">
              <a:defRPr sz="3200" b="1">
                <a:solidFill>
                  <a:schemeClr val="bg1"/>
                </a:solidFill>
              </a:defRPr>
            </a:lvl1pPr>
          </a:lstStyle>
          <a:p>
            <a:r>
              <a:rPr kumimoji="1" lang="zh-CN" altLang="en-US" dirty="0"/>
              <a:t>单击此处编辑母版标题样式</a:t>
            </a:r>
          </a:p>
        </p:txBody>
      </p:sp>
      <p:sp>
        <p:nvSpPr>
          <p:cNvPr id="4" name="文本占位符 3">
            <a:extLst>
              <a:ext uri="{FF2B5EF4-FFF2-40B4-BE49-F238E27FC236}">
                <a16:creationId xmlns:a16="http://schemas.microsoft.com/office/drawing/2014/main" id="{3BE2CFF4-E5D2-3445-AC65-72521EC917F2}"/>
              </a:ext>
            </a:extLst>
          </p:cNvPr>
          <p:cNvSpPr>
            <a:spLocks noGrp="1"/>
          </p:cNvSpPr>
          <p:nvPr>
            <p:ph type="body" sz="half" idx="2" hasCustomPrompt="1"/>
          </p:nvPr>
        </p:nvSpPr>
        <p:spPr>
          <a:xfrm>
            <a:off x="182563" y="3724275"/>
            <a:ext cx="3313111" cy="365125"/>
          </a:xfrm>
        </p:spPr>
        <p:txBody>
          <a:bodyPr>
            <a:no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dirty="0"/>
              <a:t>单击此处编辑文本样式</a:t>
            </a:r>
          </a:p>
        </p:txBody>
      </p:sp>
      <p:sp>
        <p:nvSpPr>
          <p:cNvPr id="5" name="日期占位符 4">
            <a:extLst>
              <a:ext uri="{FF2B5EF4-FFF2-40B4-BE49-F238E27FC236}">
                <a16:creationId xmlns:a16="http://schemas.microsoft.com/office/drawing/2014/main" id="{581049CD-0124-1D4F-9A5F-7CD1151B3821}"/>
              </a:ext>
            </a:extLst>
          </p:cNvPr>
          <p:cNvSpPr>
            <a:spLocks noGrp="1"/>
          </p:cNvSpPr>
          <p:nvPr>
            <p:ph type="dt" sz="half" idx="10"/>
          </p:nvPr>
        </p:nvSpPr>
        <p:spPr/>
        <p:txBody>
          <a:bodyPr/>
          <a:lstStyle/>
          <a:p>
            <a:fld id="{30A641A3-6D39-F940-B66C-A887D1678868}" type="datetime1">
              <a:rPr kumimoji="1" lang="zh-CN" altLang="en-US" smtClean="0"/>
              <a:t>2026/7/12</a:t>
            </a:fld>
            <a:endParaRPr kumimoji="1" lang="zh-CN" altLang="en-US"/>
          </a:p>
        </p:txBody>
      </p:sp>
      <p:sp>
        <p:nvSpPr>
          <p:cNvPr id="8" name="灯片编号占位符 5">
            <a:extLst>
              <a:ext uri="{FF2B5EF4-FFF2-40B4-BE49-F238E27FC236}">
                <a16:creationId xmlns:a16="http://schemas.microsoft.com/office/drawing/2014/main" id="{7800EDE7-8324-4DA9-8B52-ED13E6A87191}"/>
              </a:ext>
            </a:extLst>
          </p:cNvPr>
          <p:cNvSpPr>
            <a:spLocks noGrp="1"/>
          </p:cNvSpPr>
          <p:nvPr>
            <p:ph type="sldNum" sz="quarter" idx="12"/>
          </p:nvPr>
        </p:nvSpPr>
        <p:spPr>
          <a:xfrm>
            <a:off x="8610600" y="6356350"/>
            <a:ext cx="2743200" cy="365125"/>
          </a:xfrm>
        </p:spPr>
        <p:txBody>
          <a:bodyPr/>
          <a:lstStyle>
            <a:lvl1pPr>
              <a:defRPr i="1">
                <a:solidFill>
                  <a:schemeClr val="bg1"/>
                </a:solidFill>
              </a:defRPr>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10" name="图片 9">
            <a:extLst>
              <a:ext uri="{FF2B5EF4-FFF2-40B4-BE49-F238E27FC236}">
                <a16:creationId xmlns:a16="http://schemas.microsoft.com/office/drawing/2014/main" id="{4C0D6AE2-DFDB-4902-85C7-579E64A61032}"/>
              </a:ext>
            </a:extLst>
          </p:cNvPr>
          <p:cNvPicPr>
            <a:picLocks noChangeAspect="1"/>
          </p:cNvPicPr>
          <p:nvPr userDrawn="1"/>
        </p:nvPicPr>
        <p:blipFill>
          <a:blip r:embed="rId4"/>
          <a:stretch>
            <a:fillRect/>
          </a:stretch>
        </p:blipFill>
        <p:spPr>
          <a:xfrm>
            <a:off x="823118" y="6200793"/>
            <a:ext cx="2032000" cy="139700"/>
          </a:xfrm>
          <a:prstGeom prst="rect">
            <a:avLst/>
          </a:prstGeom>
        </p:spPr>
      </p:pic>
    </p:spTree>
    <p:extLst>
      <p:ext uri="{BB962C8B-B14F-4D97-AF65-F5344CB8AC3E}">
        <p14:creationId xmlns:p14="http://schemas.microsoft.com/office/powerpoint/2010/main" val="1490902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图文混排">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C89BF-17CA-EE4F-8DDF-F29F15BA1614}"/>
              </a:ext>
            </a:extLst>
          </p:cNvPr>
          <p:cNvSpPr>
            <a:spLocks noGrp="1"/>
          </p:cNvSpPr>
          <p:nvPr>
            <p:ph type="title"/>
          </p:nvPr>
        </p:nvSpPr>
        <p:spPr>
          <a:xfrm>
            <a:off x="1411200" y="651600"/>
            <a:ext cx="5613714" cy="554400"/>
          </a:xfrm>
        </p:spPr>
        <p:txBody>
          <a:bodyPr>
            <a:normAutofit/>
          </a:bodyPr>
          <a:lstStyle>
            <a:lvl1pPr>
              <a:defRPr kumimoji="1" lang="zh-CN" altLang="en-US" sz="3000" b="1" kern="1200" dirty="0">
                <a:solidFill>
                  <a:srgbClr val="772197"/>
                </a:solidFill>
                <a:latin typeface="Microsoft YaHei" panose="020B0503020204020204" pitchFamily="34" charset="-122"/>
                <a:ea typeface="Microsoft YaHei" panose="020B0503020204020204" pitchFamily="34" charset="-122"/>
                <a:cs typeface="+mn-cs"/>
              </a:defRPr>
            </a:lvl1pPr>
          </a:lstStyle>
          <a:p>
            <a:r>
              <a:rPr kumimoji="1" lang="zh-CN" altLang="en-US" dirty="0"/>
              <a:t>单击此处编辑母版标题样式</a:t>
            </a:r>
          </a:p>
        </p:txBody>
      </p:sp>
      <p:sp>
        <p:nvSpPr>
          <p:cNvPr id="3" name="内容占位符 2">
            <a:extLst>
              <a:ext uri="{FF2B5EF4-FFF2-40B4-BE49-F238E27FC236}">
                <a16:creationId xmlns:a16="http://schemas.microsoft.com/office/drawing/2014/main" id="{9FFAA5C4-21F3-4C46-8CFA-2B23B4872EAC}"/>
              </a:ext>
            </a:extLst>
          </p:cNvPr>
          <p:cNvSpPr>
            <a:spLocks noGrp="1"/>
          </p:cNvSpPr>
          <p:nvPr>
            <p:ph sz="half" idx="1"/>
          </p:nvPr>
        </p:nvSpPr>
        <p:spPr>
          <a:xfrm>
            <a:off x="1411200" y="1335314"/>
            <a:ext cx="5613714" cy="1872343"/>
          </a:xfrm>
        </p:spPr>
        <p:txBody>
          <a:bodyPr>
            <a:normAutofit/>
          </a:bodyPr>
          <a:lstStyle>
            <a:lvl1pPr marL="0" indent="0">
              <a:buNone/>
              <a:defRPr sz="2000"/>
            </a:lvl1pPr>
            <a:lvl2pPr>
              <a:defRPr sz="1800"/>
            </a:lvl2pPr>
            <a:lvl3pPr>
              <a:defRPr sz="1600"/>
            </a:lvl3pPr>
            <a:lvl4pPr>
              <a:defRPr sz="1400"/>
            </a:lvl4pPr>
            <a:lvl5pPr>
              <a:defRPr sz="1400"/>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内容占位符 3">
            <a:extLst>
              <a:ext uri="{FF2B5EF4-FFF2-40B4-BE49-F238E27FC236}">
                <a16:creationId xmlns:a16="http://schemas.microsoft.com/office/drawing/2014/main" id="{94DED918-63F8-5642-96EA-81950F69BB66}"/>
              </a:ext>
            </a:extLst>
          </p:cNvPr>
          <p:cNvSpPr>
            <a:spLocks noGrp="1"/>
          </p:cNvSpPr>
          <p:nvPr>
            <p:ph sz="half" idx="2"/>
          </p:nvPr>
        </p:nvSpPr>
        <p:spPr>
          <a:xfrm>
            <a:off x="7024914" y="651600"/>
            <a:ext cx="4328886" cy="5400721"/>
          </a:xfrm>
        </p:spPr>
        <p:txBody>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5" name="日期占位符 4">
            <a:extLst>
              <a:ext uri="{FF2B5EF4-FFF2-40B4-BE49-F238E27FC236}">
                <a16:creationId xmlns:a16="http://schemas.microsoft.com/office/drawing/2014/main" id="{7225115F-93EC-9B48-BFC0-E2BD672D4BD0}"/>
              </a:ext>
            </a:extLst>
          </p:cNvPr>
          <p:cNvSpPr>
            <a:spLocks noGrp="1"/>
          </p:cNvSpPr>
          <p:nvPr>
            <p:ph type="dt" sz="half" idx="10"/>
          </p:nvPr>
        </p:nvSpPr>
        <p:spPr/>
        <p:txBody>
          <a:bodyPr/>
          <a:lstStyle/>
          <a:p>
            <a:fld id="{5FCA8034-5D67-F54D-A7F5-BFC321FAE862}" type="datetime1">
              <a:rPr kumimoji="1" lang="zh-CN" altLang="en-US" smtClean="0"/>
              <a:t>2026/7/12</a:t>
            </a:fld>
            <a:endParaRPr kumimoji="1" lang="zh-CN" altLang="en-US"/>
          </a:p>
        </p:txBody>
      </p:sp>
      <p:sp>
        <p:nvSpPr>
          <p:cNvPr id="10" name="图片占位符 9">
            <a:extLst>
              <a:ext uri="{FF2B5EF4-FFF2-40B4-BE49-F238E27FC236}">
                <a16:creationId xmlns:a16="http://schemas.microsoft.com/office/drawing/2014/main" id="{C59BC63D-D6B4-418F-A1C6-71535397B189}"/>
              </a:ext>
            </a:extLst>
          </p:cNvPr>
          <p:cNvSpPr>
            <a:spLocks noGrp="1"/>
          </p:cNvSpPr>
          <p:nvPr>
            <p:ph type="pic" sz="quarter" idx="13"/>
          </p:nvPr>
        </p:nvSpPr>
        <p:spPr>
          <a:xfrm>
            <a:off x="1055687" y="3429771"/>
            <a:ext cx="5040313" cy="2622550"/>
          </a:xfrm>
        </p:spPr>
        <p:txBody>
          <a:bodyPr/>
          <a:lstStyle/>
          <a:p>
            <a:endParaRPr lang="zh-CN" altLang="en-US"/>
          </a:p>
        </p:txBody>
      </p:sp>
      <p:pic>
        <p:nvPicPr>
          <p:cNvPr id="11" name="图片 10">
            <a:extLst>
              <a:ext uri="{FF2B5EF4-FFF2-40B4-BE49-F238E27FC236}">
                <a16:creationId xmlns:a16="http://schemas.microsoft.com/office/drawing/2014/main" id="{B7E2F7FA-A052-411E-912B-2ECB3A81A735}"/>
              </a:ext>
            </a:extLst>
          </p:cNvPr>
          <p:cNvPicPr>
            <a:picLocks noChangeAspect="1"/>
          </p:cNvPicPr>
          <p:nvPr userDrawn="1"/>
        </p:nvPicPr>
        <p:blipFill>
          <a:blip r:embed="rId3"/>
          <a:stretch>
            <a:fillRect/>
          </a:stretch>
        </p:blipFill>
        <p:spPr>
          <a:xfrm>
            <a:off x="4980211" y="6464208"/>
            <a:ext cx="2032000" cy="139700"/>
          </a:xfrm>
          <a:prstGeom prst="rect">
            <a:avLst/>
          </a:prstGeom>
        </p:spPr>
      </p:pic>
      <p:sp>
        <p:nvSpPr>
          <p:cNvPr id="12" name="灯片编号占位符 5">
            <a:extLst>
              <a:ext uri="{FF2B5EF4-FFF2-40B4-BE49-F238E27FC236}">
                <a16:creationId xmlns:a16="http://schemas.microsoft.com/office/drawing/2014/main" id="{FD3147D9-C7ED-4152-B17A-7C7524745358}"/>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269410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多图排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80A4C7-10C6-494F-9651-1FB50D0B1EC6}"/>
              </a:ext>
            </a:extLst>
          </p:cNvPr>
          <p:cNvSpPr>
            <a:spLocks noGrp="1"/>
          </p:cNvSpPr>
          <p:nvPr>
            <p:ph type="title"/>
          </p:nvPr>
        </p:nvSpPr>
        <p:spPr>
          <a:xfrm>
            <a:off x="1411511" y="772847"/>
            <a:ext cx="9368978" cy="758776"/>
          </a:xfrm>
        </p:spPr>
        <p:txBody>
          <a:bodyPr>
            <a:normAutofit/>
          </a:bodyPr>
          <a:lstStyle>
            <a:lvl1pPr marL="0" algn="l" defTabSz="914400" rtl="0" eaLnBrk="1" latinLnBrk="0" hangingPunct="1">
              <a:defRPr kumimoji="1" lang="zh-CN" altLang="en-US" sz="3000" b="1" kern="1200" dirty="0">
                <a:solidFill>
                  <a:srgbClr val="772197"/>
                </a:solidFill>
                <a:latin typeface="Microsoft YaHei" panose="020B0503020204020204" pitchFamily="34" charset="-122"/>
                <a:ea typeface="Microsoft YaHei" panose="020B0503020204020204" pitchFamily="34" charset="-122"/>
                <a:cs typeface="+mn-cs"/>
              </a:defRPr>
            </a:lvl1pPr>
          </a:lstStyle>
          <a:p>
            <a:r>
              <a:rPr kumimoji="1" lang="zh-CN" altLang="en-US" dirty="0"/>
              <a:t>单击此处编辑母版标题样式</a:t>
            </a:r>
          </a:p>
        </p:txBody>
      </p:sp>
      <p:sp>
        <p:nvSpPr>
          <p:cNvPr id="7" name="日期占位符 6">
            <a:extLst>
              <a:ext uri="{FF2B5EF4-FFF2-40B4-BE49-F238E27FC236}">
                <a16:creationId xmlns:a16="http://schemas.microsoft.com/office/drawing/2014/main" id="{7FFBB2C1-E7D3-1945-A925-88A0CCDD2A04}"/>
              </a:ext>
            </a:extLst>
          </p:cNvPr>
          <p:cNvSpPr>
            <a:spLocks noGrp="1"/>
          </p:cNvSpPr>
          <p:nvPr>
            <p:ph type="dt" sz="half" idx="10"/>
          </p:nvPr>
        </p:nvSpPr>
        <p:spPr/>
        <p:txBody>
          <a:bodyPr/>
          <a:lstStyle/>
          <a:p>
            <a:fld id="{AB3C93AF-CC2D-5C4B-B4E7-44AD3337F2AE}" type="datetime1">
              <a:rPr kumimoji="1" lang="zh-CN" altLang="en-US" smtClean="0"/>
              <a:t>2026/7/12</a:t>
            </a:fld>
            <a:endParaRPr kumimoji="1" lang="zh-CN" altLang="en-US"/>
          </a:p>
        </p:txBody>
      </p:sp>
      <p:sp>
        <p:nvSpPr>
          <p:cNvPr id="12" name="内容占位符 11">
            <a:extLst>
              <a:ext uri="{FF2B5EF4-FFF2-40B4-BE49-F238E27FC236}">
                <a16:creationId xmlns:a16="http://schemas.microsoft.com/office/drawing/2014/main" id="{F8E54996-5C65-44AA-953C-E8F78B37BCC9}"/>
              </a:ext>
            </a:extLst>
          </p:cNvPr>
          <p:cNvSpPr>
            <a:spLocks noGrp="1"/>
          </p:cNvSpPr>
          <p:nvPr>
            <p:ph sz="quarter" idx="13"/>
          </p:nvPr>
        </p:nvSpPr>
        <p:spPr>
          <a:xfrm>
            <a:off x="1411287" y="1668463"/>
            <a:ext cx="9369201" cy="1074738"/>
          </a:xfrm>
        </p:spPr>
        <p:txBody>
          <a:bodyPr>
            <a:normAutofit/>
          </a:bodyPr>
          <a:lstStyle>
            <a:lvl1pPr marL="0" indent="0">
              <a:buNone/>
              <a:defRPr sz="2400"/>
            </a:lvl1pPr>
            <a:lvl2pPr marL="457200" indent="0">
              <a:buNone/>
              <a:defRPr sz="2000"/>
            </a:lvl2pPr>
            <a:lvl3pPr marL="914400" indent="0">
              <a:buNone/>
              <a:defRPr/>
            </a:lvl3pPr>
          </a:lstStyle>
          <a:p>
            <a:pPr lvl="0"/>
            <a:r>
              <a:rPr lang="zh-CN" altLang="en-US" dirty="0"/>
              <a:t>单击此处编辑母版文本样式</a:t>
            </a:r>
          </a:p>
          <a:p>
            <a:pPr lvl="1"/>
            <a:r>
              <a:rPr lang="zh-CN" altLang="en-US" dirty="0"/>
              <a:t>二级</a:t>
            </a:r>
          </a:p>
        </p:txBody>
      </p:sp>
      <p:pic>
        <p:nvPicPr>
          <p:cNvPr id="13" name="图片 12">
            <a:extLst>
              <a:ext uri="{FF2B5EF4-FFF2-40B4-BE49-F238E27FC236}">
                <a16:creationId xmlns:a16="http://schemas.microsoft.com/office/drawing/2014/main" id="{8EE74412-8B10-4E13-B7FC-806469CBFB98}"/>
              </a:ext>
            </a:extLst>
          </p:cNvPr>
          <p:cNvPicPr>
            <a:picLocks noChangeAspect="1"/>
          </p:cNvPicPr>
          <p:nvPr userDrawn="1"/>
        </p:nvPicPr>
        <p:blipFill>
          <a:blip r:embed="rId3"/>
          <a:stretch>
            <a:fillRect/>
          </a:stretch>
        </p:blipFill>
        <p:spPr>
          <a:xfrm>
            <a:off x="628821" y="6193411"/>
            <a:ext cx="2032000" cy="139700"/>
          </a:xfrm>
          <a:prstGeom prst="rect">
            <a:avLst/>
          </a:prstGeom>
        </p:spPr>
      </p:pic>
      <p:sp>
        <p:nvSpPr>
          <p:cNvPr id="14" name="灯片编号占位符 5">
            <a:extLst>
              <a:ext uri="{FF2B5EF4-FFF2-40B4-BE49-F238E27FC236}">
                <a16:creationId xmlns:a16="http://schemas.microsoft.com/office/drawing/2014/main" id="{732831A2-4C7A-46AE-8377-EB307714B061}"/>
              </a:ext>
            </a:extLst>
          </p:cNvPr>
          <p:cNvSpPr>
            <a:spLocks noGrp="1"/>
          </p:cNvSpPr>
          <p:nvPr>
            <p:ph type="sldNum" sz="quarter" idx="12"/>
          </p:nvPr>
        </p:nvSpPr>
        <p:spPr>
          <a:xfrm>
            <a:off x="8610600" y="6356350"/>
            <a:ext cx="2743200" cy="365125"/>
          </a:xfrm>
        </p:spPr>
        <p:txBody>
          <a:bodyPr/>
          <a:lstStyle>
            <a:lvl1pPr>
              <a:defRPr i="1">
                <a:solidFill>
                  <a:schemeClr val="bg1"/>
                </a:solidFill>
              </a:defRPr>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16" name="图片 15">
            <a:extLst>
              <a:ext uri="{FF2B5EF4-FFF2-40B4-BE49-F238E27FC236}">
                <a16:creationId xmlns:a16="http://schemas.microsoft.com/office/drawing/2014/main" id="{A6483455-280D-4393-9329-549E91B3708B}"/>
              </a:ext>
            </a:extLst>
          </p:cNvPr>
          <p:cNvPicPr>
            <a:picLocks noChangeAspect="1"/>
          </p:cNvPicPr>
          <p:nvPr userDrawn="1"/>
        </p:nvPicPr>
        <p:blipFill>
          <a:blip r:embed="rId4"/>
          <a:stretch>
            <a:fillRect/>
          </a:stretch>
        </p:blipFill>
        <p:spPr>
          <a:xfrm>
            <a:off x="4980211" y="6464208"/>
            <a:ext cx="2032000" cy="139700"/>
          </a:xfrm>
          <a:prstGeom prst="rect">
            <a:avLst/>
          </a:prstGeom>
        </p:spPr>
      </p:pic>
      <p:sp>
        <p:nvSpPr>
          <p:cNvPr id="19" name="图片占位符 18">
            <a:extLst>
              <a:ext uri="{FF2B5EF4-FFF2-40B4-BE49-F238E27FC236}">
                <a16:creationId xmlns:a16="http://schemas.microsoft.com/office/drawing/2014/main" id="{8054E0B8-E837-40B5-A248-B71972A328D7}"/>
              </a:ext>
            </a:extLst>
          </p:cNvPr>
          <p:cNvSpPr>
            <a:spLocks noGrp="1"/>
          </p:cNvSpPr>
          <p:nvPr>
            <p:ph type="pic" sz="quarter" idx="14"/>
          </p:nvPr>
        </p:nvSpPr>
        <p:spPr>
          <a:xfrm>
            <a:off x="1131888" y="2795468"/>
            <a:ext cx="2304000" cy="2304000"/>
          </a:xfrm>
          <a:effectLst>
            <a:outerShdw blurRad="50800" dist="38100" dir="2700000" algn="tl" rotWithShape="0">
              <a:prstClr val="black">
                <a:alpha val="40000"/>
              </a:prstClr>
            </a:outerShdw>
          </a:effectLst>
        </p:spPr>
        <p:txBody>
          <a:bodyPr/>
          <a:lstStyle/>
          <a:p>
            <a:endParaRPr lang="zh-CN" altLang="en-US"/>
          </a:p>
        </p:txBody>
      </p:sp>
      <p:sp>
        <p:nvSpPr>
          <p:cNvPr id="20" name="图片占位符 18">
            <a:extLst>
              <a:ext uri="{FF2B5EF4-FFF2-40B4-BE49-F238E27FC236}">
                <a16:creationId xmlns:a16="http://schemas.microsoft.com/office/drawing/2014/main" id="{8D97B174-3804-48B4-8F2E-9DFCBD36BCDC}"/>
              </a:ext>
            </a:extLst>
          </p:cNvPr>
          <p:cNvSpPr>
            <a:spLocks noGrp="1"/>
          </p:cNvSpPr>
          <p:nvPr>
            <p:ph type="pic" sz="quarter" idx="15"/>
          </p:nvPr>
        </p:nvSpPr>
        <p:spPr>
          <a:xfrm>
            <a:off x="9049800" y="2795468"/>
            <a:ext cx="2304000" cy="2304000"/>
          </a:xfrm>
          <a:effectLst>
            <a:outerShdw blurRad="50800" dist="38100" dir="2700000" algn="tl" rotWithShape="0">
              <a:prstClr val="black">
                <a:alpha val="40000"/>
              </a:prstClr>
            </a:outerShdw>
          </a:effectLst>
        </p:spPr>
        <p:txBody>
          <a:bodyPr/>
          <a:lstStyle/>
          <a:p>
            <a:endParaRPr lang="zh-CN" altLang="en-US"/>
          </a:p>
        </p:txBody>
      </p:sp>
      <p:sp>
        <p:nvSpPr>
          <p:cNvPr id="21" name="图片占位符 18">
            <a:extLst>
              <a:ext uri="{FF2B5EF4-FFF2-40B4-BE49-F238E27FC236}">
                <a16:creationId xmlns:a16="http://schemas.microsoft.com/office/drawing/2014/main" id="{1EC0751F-628F-426C-B940-DFDAAD818BF7}"/>
              </a:ext>
            </a:extLst>
          </p:cNvPr>
          <p:cNvSpPr>
            <a:spLocks noGrp="1"/>
          </p:cNvSpPr>
          <p:nvPr>
            <p:ph type="pic" sz="quarter" idx="16"/>
          </p:nvPr>
        </p:nvSpPr>
        <p:spPr>
          <a:xfrm>
            <a:off x="6410496" y="2795468"/>
            <a:ext cx="2304000" cy="2304000"/>
          </a:xfrm>
          <a:effectLst>
            <a:outerShdw blurRad="50800" dist="38100" dir="2700000" algn="tl" rotWithShape="0">
              <a:prstClr val="black">
                <a:alpha val="40000"/>
              </a:prstClr>
            </a:outerShdw>
          </a:effectLst>
        </p:spPr>
        <p:txBody>
          <a:bodyPr/>
          <a:lstStyle/>
          <a:p>
            <a:endParaRPr lang="zh-CN" altLang="en-US"/>
          </a:p>
        </p:txBody>
      </p:sp>
      <p:sp>
        <p:nvSpPr>
          <p:cNvPr id="22" name="图片占位符 18">
            <a:extLst>
              <a:ext uri="{FF2B5EF4-FFF2-40B4-BE49-F238E27FC236}">
                <a16:creationId xmlns:a16="http://schemas.microsoft.com/office/drawing/2014/main" id="{5D5979C6-1E9F-486B-82B5-8E5C650BE7DC}"/>
              </a:ext>
            </a:extLst>
          </p:cNvPr>
          <p:cNvSpPr>
            <a:spLocks noGrp="1"/>
          </p:cNvSpPr>
          <p:nvPr>
            <p:ph type="pic" sz="quarter" idx="17"/>
          </p:nvPr>
        </p:nvSpPr>
        <p:spPr>
          <a:xfrm>
            <a:off x="3771192" y="2795468"/>
            <a:ext cx="2304000" cy="2304000"/>
          </a:xfrm>
          <a:effectLst>
            <a:outerShdw blurRad="50800" dist="38100" dir="2700000" algn="tl" rotWithShape="0">
              <a:prstClr val="black">
                <a:alpha val="40000"/>
              </a:prstClr>
            </a:outerShdw>
          </a:effectLst>
        </p:spPr>
        <p:txBody>
          <a:bodyPr/>
          <a:lstStyle/>
          <a:p>
            <a:endParaRPr lang="zh-CN" altLang="en-US"/>
          </a:p>
        </p:txBody>
      </p:sp>
    </p:spTree>
    <p:extLst>
      <p:ext uri="{BB962C8B-B14F-4D97-AF65-F5344CB8AC3E}">
        <p14:creationId xmlns:p14="http://schemas.microsoft.com/office/powerpoint/2010/main" val="1261093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324DF187-5767-AE44-965E-7B07CB226C7D}"/>
              </a:ext>
            </a:extLst>
          </p:cNvPr>
          <p:cNvSpPr>
            <a:spLocks noGrp="1"/>
          </p:cNvSpPr>
          <p:nvPr>
            <p:ph type="dt" sz="half" idx="10"/>
          </p:nvPr>
        </p:nvSpPr>
        <p:spPr>
          <a:xfrm>
            <a:off x="838200" y="6356350"/>
            <a:ext cx="2032000" cy="365125"/>
          </a:xfrm>
        </p:spPr>
        <p:txBody>
          <a:bodyPr/>
          <a:lstStyle/>
          <a:p>
            <a:fld id="{F2843113-99F0-E94F-B43B-C597B50D8210}" type="datetime1">
              <a:rPr kumimoji="1" lang="zh-CN" altLang="en-US" smtClean="0"/>
              <a:t>2026/7/12</a:t>
            </a:fld>
            <a:endParaRPr kumimoji="1" lang="zh-CN" altLang="en-US"/>
          </a:p>
        </p:txBody>
      </p:sp>
      <p:sp>
        <p:nvSpPr>
          <p:cNvPr id="10" name="标题 1">
            <a:extLst>
              <a:ext uri="{FF2B5EF4-FFF2-40B4-BE49-F238E27FC236}">
                <a16:creationId xmlns:a16="http://schemas.microsoft.com/office/drawing/2014/main" id="{AA69DA4B-95E7-4D6C-9CD0-63CCA7E07722}"/>
              </a:ext>
            </a:extLst>
          </p:cNvPr>
          <p:cNvSpPr>
            <a:spLocks noGrp="1"/>
          </p:cNvSpPr>
          <p:nvPr>
            <p:ph type="title"/>
          </p:nvPr>
        </p:nvSpPr>
        <p:spPr>
          <a:xfrm>
            <a:off x="932229" y="651600"/>
            <a:ext cx="5613714" cy="554400"/>
          </a:xfrm>
        </p:spPr>
        <p:txBody>
          <a:bodyPr>
            <a:normAutofit/>
          </a:bodyPr>
          <a:lstStyle>
            <a:lvl1pPr>
              <a:defRPr kumimoji="1" lang="zh-CN" altLang="en-US" sz="3000" b="1" kern="1200" dirty="0">
                <a:solidFill>
                  <a:srgbClr val="772197"/>
                </a:solidFill>
                <a:latin typeface="Microsoft YaHei" panose="020B0503020204020204" pitchFamily="34" charset="-122"/>
                <a:ea typeface="Microsoft YaHei" panose="020B0503020204020204" pitchFamily="34" charset="-122"/>
                <a:cs typeface="+mn-cs"/>
              </a:defRPr>
            </a:lvl1pPr>
          </a:lstStyle>
          <a:p>
            <a:r>
              <a:rPr kumimoji="1" lang="zh-CN" altLang="en-US" dirty="0"/>
              <a:t>单击此处编辑母版标题样式</a:t>
            </a:r>
          </a:p>
        </p:txBody>
      </p:sp>
      <p:sp>
        <p:nvSpPr>
          <p:cNvPr id="11" name="内容占位符 2">
            <a:extLst>
              <a:ext uri="{FF2B5EF4-FFF2-40B4-BE49-F238E27FC236}">
                <a16:creationId xmlns:a16="http://schemas.microsoft.com/office/drawing/2014/main" id="{8C35E7F5-54F2-4F8C-A68A-A0D3778CA180}"/>
              </a:ext>
            </a:extLst>
          </p:cNvPr>
          <p:cNvSpPr>
            <a:spLocks noGrp="1"/>
          </p:cNvSpPr>
          <p:nvPr>
            <p:ph sz="half" idx="1"/>
          </p:nvPr>
        </p:nvSpPr>
        <p:spPr>
          <a:xfrm>
            <a:off x="932228" y="1335314"/>
            <a:ext cx="10229257" cy="554401"/>
          </a:xfrm>
        </p:spPr>
        <p:txBody>
          <a:bodyPr>
            <a:normAutofit/>
          </a:bodyPr>
          <a:lstStyle>
            <a:lvl1pPr marL="0" indent="0">
              <a:buNone/>
              <a:defRPr sz="2000"/>
            </a:lvl1pPr>
            <a:lvl2pPr>
              <a:defRPr sz="1800"/>
            </a:lvl2pPr>
            <a:lvl3pPr>
              <a:defRPr sz="1600"/>
            </a:lvl3pPr>
            <a:lvl4pPr>
              <a:defRPr sz="1400"/>
            </a:lvl4pPr>
            <a:lvl5pPr>
              <a:defRPr sz="1400"/>
            </a:lvl5pPr>
          </a:lstStyle>
          <a:p>
            <a:pPr lvl="0"/>
            <a:r>
              <a:rPr kumimoji="1" lang="zh-CN" altLang="en-US" dirty="0"/>
              <a:t>单击此处编辑母版文本样式</a:t>
            </a:r>
          </a:p>
        </p:txBody>
      </p:sp>
      <p:pic>
        <p:nvPicPr>
          <p:cNvPr id="12" name="图片 11">
            <a:extLst>
              <a:ext uri="{FF2B5EF4-FFF2-40B4-BE49-F238E27FC236}">
                <a16:creationId xmlns:a16="http://schemas.microsoft.com/office/drawing/2014/main" id="{09765F9A-49D4-405A-9EFC-EA86C1CA4F95}"/>
              </a:ext>
            </a:extLst>
          </p:cNvPr>
          <p:cNvPicPr>
            <a:picLocks noChangeAspect="1"/>
          </p:cNvPicPr>
          <p:nvPr userDrawn="1"/>
        </p:nvPicPr>
        <p:blipFill>
          <a:blip r:embed="rId3"/>
          <a:stretch>
            <a:fillRect/>
          </a:stretch>
        </p:blipFill>
        <p:spPr>
          <a:xfrm>
            <a:off x="2890153" y="6464208"/>
            <a:ext cx="2032000" cy="139700"/>
          </a:xfrm>
          <a:prstGeom prst="rect">
            <a:avLst/>
          </a:prstGeom>
        </p:spPr>
      </p:pic>
      <p:sp>
        <p:nvSpPr>
          <p:cNvPr id="13" name="灯片编号占位符 5">
            <a:extLst>
              <a:ext uri="{FF2B5EF4-FFF2-40B4-BE49-F238E27FC236}">
                <a16:creationId xmlns:a16="http://schemas.microsoft.com/office/drawing/2014/main" id="{4613A660-3E79-402E-9928-218E1AE2C1F4}"/>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
        <p:nvSpPr>
          <p:cNvPr id="14" name="内容占位符 2">
            <a:extLst>
              <a:ext uri="{FF2B5EF4-FFF2-40B4-BE49-F238E27FC236}">
                <a16:creationId xmlns:a16="http://schemas.microsoft.com/office/drawing/2014/main" id="{EF342BF3-55DA-4C8A-A0C2-C57EA8982033}"/>
              </a:ext>
            </a:extLst>
          </p:cNvPr>
          <p:cNvSpPr>
            <a:spLocks noGrp="1"/>
          </p:cNvSpPr>
          <p:nvPr>
            <p:ph sz="half" idx="13" hasCustomPrompt="1"/>
          </p:nvPr>
        </p:nvSpPr>
        <p:spPr>
          <a:xfrm>
            <a:off x="4299542" y="2307771"/>
            <a:ext cx="6745829" cy="554401"/>
          </a:xfrm>
        </p:spPr>
        <p:txBody>
          <a:bodyPr anchor="ctr" anchorCtr="0">
            <a:normAutofit/>
          </a:bodyPr>
          <a:lstStyle>
            <a:lvl1pPr marL="0" indent="0">
              <a:buNone/>
              <a:defRPr kumimoji="1" lang="zh-CN" altLang="en-US" sz="2400" b="1" kern="1200" dirty="0">
                <a:solidFill>
                  <a:srgbClr val="772197"/>
                </a:solidFill>
                <a:latin typeface="Microsoft YaHei" panose="020B0503020204020204" pitchFamily="34" charset="-122"/>
                <a:ea typeface="Microsoft YaHei" panose="020B0503020204020204" pitchFamily="34" charset="-122"/>
                <a:cs typeface="+mn-cs"/>
              </a:defRPr>
            </a:lvl1pPr>
            <a:lvl2pPr>
              <a:defRPr sz="1800"/>
            </a:lvl2pPr>
            <a:lvl3pPr>
              <a:defRPr sz="1600"/>
            </a:lvl3pPr>
            <a:lvl4pPr>
              <a:defRPr sz="1400"/>
            </a:lvl4pPr>
            <a:lvl5pPr>
              <a:defRPr sz="1400"/>
            </a:lvl5pPr>
          </a:lstStyle>
          <a:p>
            <a:pPr lvl="0"/>
            <a:r>
              <a:rPr kumimoji="1" lang="zh-CN" altLang="en-US" dirty="0"/>
              <a:t>小标题</a:t>
            </a:r>
          </a:p>
        </p:txBody>
      </p:sp>
      <p:sp>
        <p:nvSpPr>
          <p:cNvPr id="15" name="内容占位符 2">
            <a:extLst>
              <a:ext uri="{FF2B5EF4-FFF2-40B4-BE49-F238E27FC236}">
                <a16:creationId xmlns:a16="http://schemas.microsoft.com/office/drawing/2014/main" id="{C3521529-F2EE-454B-8C35-9BE0F772D0C3}"/>
              </a:ext>
            </a:extLst>
          </p:cNvPr>
          <p:cNvSpPr>
            <a:spLocks noGrp="1"/>
          </p:cNvSpPr>
          <p:nvPr>
            <p:ph sz="half" idx="14"/>
          </p:nvPr>
        </p:nvSpPr>
        <p:spPr>
          <a:xfrm>
            <a:off x="4299542" y="2862172"/>
            <a:ext cx="6745829" cy="2521721"/>
          </a:xfrm>
        </p:spPr>
        <p:txBody>
          <a:bodyPr>
            <a:normAutofit/>
          </a:bodyPr>
          <a:lstStyle>
            <a:lvl1pPr marL="0" indent="0">
              <a:buNone/>
              <a:defRPr sz="2000"/>
            </a:lvl1pPr>
            <a:lvl2pPr>
              <a:defRPr sz="1800"/>
            </a:lvl2pPr>
            <a:lvl3pPr>
              <a:defRPr sz="1600"/>
            </a:lvl3pPr>
            <a:lvl4pPr>
              <a:defRPr sz="1400"/>
            </a:lvl4pPr>
            <a:lvl5pPr>
              <a:defRPr sz="1400"/>
            </a:lvl5pPr>
          </a:lstStyle>
          <a:p>
            <a:pPr lvl="0"/>
            <a:r>
              <a:rPr kumimoji="1" lang="zh-CN" altLang="en-US" dirty="0"/>
              <a:t>单击此处编辑母版文本样式</a:t>
            </a:r>
          </a:p>
        </p:txBody>
      </p:sp>
    </p:spTree>
    <p:extLst>
      <p:ext uri="{BB962C8B-B14F-4D97-AF65-F5344CB8AC3E}">
        <p14:creationId xmlns:p14="http://schemas.microsoft.com/office/powerpoint/2010/main" val="2225163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3C64C0F3-9DED-1E4B-BB77-7D904762DBD2}"/>
              </a:ext>
            </a:extLst>
          </p:cNvPr>
          <p:cNvSpPr>
            <a:spLocks noGrp="1"/>
          </p:cNvSpPr>
          <p:nvPr>
            <p:ph type="dt" sz="half" idx="10"/>
          </p:nvPr>
        </p:nvSpPr>
        <p:spPr/>
        <p:txBody>
          <a:bodyPr/>
          <a:lstStyle/>
          <a:p>
            <a:fld id="{B903CA48-D77A-9140-99FC-15470DF5085B}" type="datetime1">
              <a:rPr kumimoji="1" lang="zh-CN" altLang="en-US" smtClean="0"/>
              <a:t>2026/7/12</a:t>
            </a:fld>
            <a:endParaRPr kumimoji="1" lang="zh-CN" altLang="en-US"/>
          </a:p>
        </p:txBody>
      </p:sp>
      <p:sp>
        <p:nvSpPr>
          <p:cNvPr id="8" name="灯片编号占位符 5">
            <a:extLst>
              <a:ext uri="{FF2B5EF4-FFF2-40B4-BE49-F238E27FC236}">
                <a16:creationId xmlns:a16="http://schemas.microsoft.com/office/drawing/2014/main" id="{42B94DD3-D4ED-4181-BF33-4B055CA97A50}"/>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9" name="图片 8">
            <a:extLst>
              <a:ext uri="{FF2B5EF4-FFF2-40B4-BE49-F238E27FC236}">
                <a16:creationId xmlns:a16="http://schemas.microsoft.com/office/drawing/2014/main" id="{132D2F15-B724-4A57-A29D-6D59288E2F65}"/>
              </a:ext>
            </a:extLst>
          </p:cNvPr>
          <p:cNvPicPr>
            <a:picLocks noChangeAspect="1"/>
          </p:cNvPicPr>
          <p:nvPr userDrawn="1"/>
        </p:nvPicPr>
        <p:blipFill>
          <a:blip r:embed="rId3"/>
          <a:stretch>
            <a:fillRect/>
          </a:stretch>
        </p:blipFill>
        <p:spPr>
          <a:xfrm>
            <a:off x="4980211" y="6464208"/>
            <a:ext cx="2032000" cy="139700"/>
          </a:xfrm>
          <a:prstGeom prst="rect">
            <a:avLst/>
          </a:prstGeom>
        </p:spPr>
      </p:pic>
      <p:sp>
        <p:nvSpPr>
          <p:cNvPr id="10" name="文本框 9">
            <a:extLst>
              <a:ext uri="{FF2B5EF4-FFF2-40B4-BE49-F238E27FC236}">
                <a16:creationId xmlns:a16="http://schemas.microsoft.com/office/drawing/2014/main" id="{AB996ACA-9BBF-4C89-9D55-5C14905C1845}"/>
              </a:ext>
            </a:extLst>
          </p:cNvPr>
          <p:cNvSpPr txBox="1"/>
          <p:nvPr userDrawn="1"/>
        </p:nvSpPr>
        <p:spPr>
          <a:xfrm>
            <a:off x="1109151" y="755494"/>
            <a:ext cx="1107996" cy="646331"/>
          </a:xfrm>
          <a:prstGeom prst="rect">
            <a:avLst/>
          </a:prstGeom>
          <a:noFill/>
        </p:spPr>
        <p:txBody>
          <a:bodyPr wrap="none" rtlCol="0">
            <a:spAutoFit/>
          </a:bodyPr>
          <a:lstStyle/>
          <a:p>
            <a:r>
              <a:rPr kumimoji="1" lang="zh-CN" altLang="en-US" sz="3600" b="1" dirty="0">
                <a:solidFill>
                  <a:srgbClr val="772197"/>
                </a:solidFill>
                <a:latin typeface="Microsoft YaHei" panose="020B0503020204020204" pitchFamily="34" charset="-122"/>
                <a:ea typeface="Microsoft YaHei" panose="020B0503020204020204" pitchFamily="34" charset="-122"/>
              </a:rPr>
              <a:t>致谢</a:t>
            </a:r>
          </a:p>
        </p:txBody>
      </p:sp>
      <p:sp>
        <p:nvSpPr>
          <p:cNvPr id="12" name="文本占位符 11">
            <a:extLst>
              <a:ext uri="{FF2B5EF4-FFF2-40B4-BE49-F238E27FC236}">
                <a16:creationId xmlns:a16="http://schemas.microsoft.com/office/drawing/2014/main" id="{27D53D0D-930F-4D98-AFA2-275007B60556}"/>
              </a:ext>
            </a:extLst>
          </p:cNvPr>
          <p:cNvSpPr>
            <a:spLocks noGrp="1"/>
          </p:cNvSpPr>
          <p:nvPr>
            <p:ph type="body" sz="quarter" idx="13" hasCustomPrompt="1"/>
          </p:nvPr>
        </p:nvSpPr>
        <p:spPr>
          <a:xfrm>
            <a:off x="1109663" y="1401825"/>
            <a:ext cx="6045880" cy="4534580"/>
          </a:xfrm>
        </p:spPr>
        <p:txBody>
          <a:bodyPr/>
          <a:lstStyle>
            <a:lvl1pPr marL="0" indent="0">
              <a:lnSpc>
                <a:spcPct val="100000"/>
              </a:lnSpc>
              <a:buNone/>
              <a:defRPr/>
            </a:lvl1pPr>
          </a:lstStyle>
          <a:p>
            <a:pPr lvl="0"/>
            <a:r>
              <a:rPr lang="zh-CN" altLang="en-US" dirty="0"/>
              <a:t>单击此处输入文本</a:t>
            </a:r>
          </a:p>
        </p:txBody>
      </p:sp>
    </p:spTree>
    <p:extLst>
      <p:ext uri="{BB962C8B-B14F-4D97-AF65-F5344CB8AC3E}">
        <p14:creationId xmlns:p14="http://schemas.microsoft.com/office/powerpoint/2010/main" val="18978691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hank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B9AA2C5-11B5-B042-8C9B-FADF323FBE77}"/>
              </a:ext>
            </a:extLst>
          </p:cNvPr>
          <p:cNvSpPr>
            <a:spLocks noGrp="1"/>
          </p:cNvSpPr>
          <p:nvPr>
            <p:ph type="dt" sz="half" idx="10"/>
          </p:nvPr>
        </p:nvSpPr>
        <p:spPr/>
        <p:txBody>
          <a:bodyPr/>
          <a:lstStyle/>
          <a:p>
            <a:fld id="{F2A3B86C-5B9B-2248-A1BA-C1D4A0ADDB28}" type="datetime1">
              <a:rPr kumimoji="1" lang="zh-CN" altLang="en-US" smtClean="0"/>
              <a:t>2026/7/12</a:t>
            </a:fld>
            <a:endParaRPr kumimoji="1" lang="zh-CN" altLang="en-US"/>
          </a:p>
        </p:txBody>
      </p:sp>
      <p:sp>
        <p:nvSpPr>
          <p:cNvPr id="3" name="页脚占位符 2">
            <a:extLst>
              <a:ext uri="{FF2B5EF4-FFF2-40B4-BE49-F238E27FC236}">
                <a16:creationId xmlns:a16="http://schemas.microsoft.com/office/drawing/2014/main" id="{A5AAF62B-FD53-B84D-AA8F-CE6337D1BAA9}"/>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1515B8AF-0509-7748-9D17-6750134B4278}"/>
              </a:ext>
            </a:extLst>
          </p:cNvPr>
          <p:cNvSpPr>
            <a:spLocks noGrp="1"/>
          </p:cNvSpPr>
          <p:nvPr>
            <p:ph type="sldNum" sz="quarter" idx="12"/>
          </p:nvPr>
        </p:nvSpPr>
        <p:spPr/>
        <p:txBody>
          <a:bodyPr/>
          <a:lstStyle/>
          <a:p>
            <a:fld id="{562DC770-FF79-6F43-8302-D9B49950C096}" type="slidenum">
              <a:rPr kumimoji="1" lang="zh-CN" altLang="en-US" smtClean="0"/>
              <a:t>‹#›</a:t>
            </a:fld>
            <a:endParaRPr kumimoji="1" lang="zh-CN" altLang="en-US"/>
          </a:p>
        </p:txBody>
      </p:sp>
      <p:sp>
        <p:nvSpPr>
          <p:cNvPr id="5" name="文本框 4">
            <a:extLst>
              <a:ext uri="{FF2B5EF4-FFF2-40B4-BE49-F238E27FC236}">
                <a16:creationId xmlns:a16="http://schemas.microsoft.com/office/drawing/2014/main" id="{C9DCA219-5BFA-4614-BE86-315B93A9B6CF}"/>
              </a:ext>
            </a:extLst>
          </p:cNvPr>
          <p:cNvSpPr txBox="1"/>
          <p:nvPr userDrawn="1"/>
        </p:nvSpPr>
        <p:spPr>
          <a:xfrm>
            <a:off x="3441697" y="2274838"/>
            <a:ext cx="4816932" cy="2308324"/>
          </a:xfrm>
          <a:prstGeom prst="rect">
            <a:avLst/>
          </a:prstGeom>
          <a:noFill/>
        </p:spPr>
        <p:txBody>
          <a:bodyPr wrap="square" rtlCol="0">
            <a:spAutoFit/>
          </a:bodyPr>
          <a:lstStyle/>
          <a:p>
            <a:r>
              <a:rPr kumimoji="1" lang="en" altLang="zh-CN" sz="7200" b="1" dirty="0">
                <a:solidFill>
                  <a:schemeClr val="bg1"/>
                </a:solidFill>
                <a:effectLst>
                  <a:outerShdw blurRad="38100" dist="38100" dir="2700000" algn="tl">
                    <a:srgbClr val="000000">
                      <a:alpha val="43137"/>
                    </a:srgbClr>
                  </a:outerShdw>
                </a:effectLst>
                <a:latin typeface="Arial" panose="020B0604020202020204" pitchFamily="34" charset="0"/>
                <a:ea typeface="PingFang SC Light" panose="020B0300000000000000" pitchFamily="34" charset="-122"/>
                <a:cs typeface="Arial" panose="020B0604020202020204" pitchFamily="34" charset="0"/>
              </a:rPr>
              <a:t>THANK</a:t>
            </a:r>
          </a:p>
          <a:p>
            <a:r>
              <a:rPr kumimoji="1" lang="en" altLang="zh-CN" sz="7200" b="1" dirty="0">
                <a:solidFill>
                  <a:schemeClr val="bg1"/>
                </a:solidFill>
                <a:effectLst>
                  <a:outerShdw blurRad="38100" dist="38100" dir="2700000" algn="tl">
                    <a:srgbClr val="000000">
                      <a:alpha val="43137"/>
                    </a:srgbClr>
                  </a:outerShdw>
                </a:effectLst>
                <a:latin typeface="Arial" panose="020B0604020202020204" pitchFamily="34" charset="0"/>
                <a:ea typeface="PingFang SC Light" panose="020B0300000000000000" pitchFamily="34" charset="-122"/>
                <a:cs typeface="Arial" panose="020B0604020202020204" pitchFamily="34" charset="0"/>
              </a:rPr>
              <a:t>YOU</a:t>
            </a:r>
            <a:endParaRPr kumimoji="1" lang="zh-CN" altLang="en-US" sz="7200" b="1" dirty="0">
              <a:solidFill>
                <a:schemeClr val="bg1"/>
              </a:solidFill>
              <a:effectLst>
                <a:outerShdw blurRad="38100" dist="38100" dir="2700000" algn="tl">
                  <a:srgbClr val="000000">
                    <a:alpha val="43137"/>
                  </a:srgbClr>
                </a:outerShdw>
              </a:effectLst>
              <a:latin typeface="Arial" panose="020B0604020202020204" pitchFamily="34" charset="0"/>
              <a:ea typeface="PingFang SC Light" panose="020B0300000000000000" pitchFamily="34" charset="-122"/>
              <a:cs typeface="Arial" panose="020B0604020202020204" pitchFamily="34" charset="0"/>
            </a:endParaRPr>
          </a:p>
        </p:txBody>
      </p:sp>
    </p:spTree>
    <p:extLst>
      <p:ext uri="{BB962C8B-B14F-4D97-AF65-F5344CB8AC3E}">
        <p14:creationId xmlns:p14="http://schemas.microsoft.com/office/powerpoint/2010/main" val="3133342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A3109C-5429-604B-B9CB-C10A57D66422}"/>
              </a:ext>
            </a:extLst>
          </p:cNvPr>
          <p:cNvSpPr>
            <a:spLocks noGrp="1"/>
          </p:cNvSpPr>
          <p:nvPr>
            <p:ph type="ctrTitle" hasCustomPrompt="1"/>
          </p:nvPr>
        </p:nvSpPr>
        <p:spPr>
          <a:xfrm>
            <a:off x="1440000" y="2318400"/>
            <a:ext cx="5799600" cy="1198800"/>
          </a:xfrm>
        </p:spPr>
        <p:txBody>
          <a:bodyPr anchor="ctr" anchorCtr="0">
            <a:noAutofit/>
          </a:bodyPr>
          <a:lstStyle>
            <a:lvl1pPr algn="l">
              <a:defRPr sz="3600" b="1">
                <a:solidFill>
                  <a:srgbClr val="404040"/>
                </a:solidFill>
                <a:latin typeface="+mj-lt"/>
              </a:defRPr>
            </a:lvl1pPr>
          </a:lstStyle>
          <a:p>
            <a:r>
              <a:rPr kumimoji="1" lang="zh-CN" altLang="en-US" dirty="0"/>
              <a:t>单击编辑标题样式</a:t>
            </a:r>
            <a:br>
              <a:rPr kumimoji="1" lang="en-US" altLang="zh-CN" dirty="0"/>
            </a:br>
            <a:r>
              <a:rPr kumimoji="1" lang="zh-CN" altLang="en-US" dirty="0"/>
              <a:t>两行标题分割更为合适</a:t>
            </a:r>
          </a:p>
        </p:txBody>
      </p:sp>
      <p:sp>
        <p:nvSpPr>
          <p:cNvPr id="3" name="副标题 2">
            <a:extLst>
              <a:ext uri="{FF2B5EF4-FFF2-40B4-BE49-F238E27FC236}">
                <a16:creationId xmlns:a16="http://schemas.microsoft.com/office/drawing/2014/main" id="{5FDE293D-64E8-6D46-ACE8-F9A8713FF103}"/>
              </a:ext>
            </a:extLst>
          </p:cNvPr>
          <p:cNvSpPr>
            <a:spLocks noGrp="1"/>
          </p:cNvSpPr>
          <p:nvPr>
            <p:ph type="subTitle" idx="1"/>
          </p:nvPr>
        </p:nvSpPr>
        <p:spPr>
          <a:xfrm>
            <a:off x="1440000" y="3513395"/>
            <a:ext cx="5799600" cy="436964"/>
          </a:xfrm>
        </p:spPr>
        <p:txBody>
          <a:bodyPr anchor="ctr"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pic>
        <p:nvPicPr>
          <p:cNvPr id="7" name="图片 6">
            <a:extLst>
              <a:ext uri="{FF2B5EF4-FFF2-40B4-BE49-F238E27FC236}">
                <a16:creationId xmlns:a16="http://schemas.microsoft.com/office/drawing/2014/main" id="{F30C6F86-57D8-4AF9-8D5E-33A99F7F48FB}"/>
              </a:ext>
            </a:extLst>
          </p:cNvPr>
          <p:cNvPicPr>
            <a:picLocks noChangeAspect="1"/>
          </p:cNvPicPr>
          <p:nvPr userDrawn="1"/>
        </p:nvPicPr>
        <p:blipFill>
          <a:blip r:embed="rId3"/>
          <a:stretch>
            <a:fillRect/>
          </a:stretch>
        </p:blipFill>
        <p:spPr>
          <a:xfrm>
            <a:off x="4339800" y="-2757608"/>
            <a:ext cx="1265293" cy="2236858"/>
          </a:xfrm>
          <a:prstGeom prst="rect">
            <a:avLst/>
          </a:prstGeom>
        </p:spPr>
      </p:pic>
      <p:pic>
        <p:nvPicPr>
          <p:cNvPr id="8" name="图片 7">
            <a:extLst>
              <a:ext uri="{FF2B5EF4-FFF2-40B4-BE49-F238E27FC236}">
                <a16:creationId xmlns:a16="http://schemas.microsoft.com/office/drawing/2014/main" id="{E923CE7E-1CBB-4532-B8DE-0DC543F3F8B8}"/>
              </a:ext>
            </a:extLst>
          </p:cNvPr>
          <p:cNvPicPr>
            <a:picLocks noChangeAspect="1"/>
          </p:cNvPicPr>
          <p:nvPr userDrawn="1"/>
        </p:nvPicPr>
        <p:blipFill>
          <a:blip r:embed="rId4"/>
          <a:stretch>
            <a:fillRect/>
          </a:stretch>
        </p:blipFill>
        <p:spPr>
          <a:xfrm>
            <a:off x="1440000" y="3513395"/>
            <a:ext cx="5799600" cy="436964"/>
          </a:xfrm>
          <a:prstGeom prst="rect">
            <a:avLst/>
          </a:prstGeom>
        </p:spPr>
      </p:pic>
    </p:spTree>
    <p:extLst>
      <p:ext uri="{BB962C8B-B14F-4D97-AF65-F5344CB8AC3E}">
        <p14:creationId xmlns:p14="http://schemas.microsoft.com/office/powerpoint/2010/main" val="21633390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3EEBFD-2089-524A-82E7-964304E61BE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337CD0F0-92BC-6D4C-9088-E18B22282173}"/>
              </a:ext>
            </a:extLst>
          </p:cNvPr>
          <p:cNvSpPr>
            <a:spLocks noGrp="1"/>
          </p:cNvSpPr>
          <p:nvPr>
            <p:ph type="body" orient="vert" idx="1"/>
          </p:nvPr>
        </p:nvSpPr>
        <p:spPr>
          <a:xfrm>
            <a:off x="1485900" y="1825625"/>
            <a:ext cx="8943975" cy="3879850"/>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pic>
        <p:nvPicPr>
          <p:cNvPr id="7" name="图片 6">
            <a:extLst>
              <a:ext uri="{FF2B5EF4-FFF2-40B4-BE49-F238E27FC236}">
                <a16:creationId xmlns:a16="http://schemas.microsoft.com/office/drawing/2014/main" id="{191B16F4-7DA9-454D-8918-763E9E532ECC}"/>
              </a:ext>
            </a:extLst>
          </p:cNvPr>
          <p:cNvPicPr>
            <a:picLocks noChangeAspect="1"/>
          </p:cNvPicPr>
          <p:nvPr userDrawn="1"/>
        </p:nvPicPr>
        <p:blipFill>
          <a:blip r:embed="rId3"/>
          <a:stretch>
            <a:fillRect/>
          </a:stretch>
        </p:blipFill>
        <p:spPr>
          <a:xfrm>
            <a:off x="4980211" y="6464208"/>
            <a:ext cx="2032000" cy="139700"/>
          </a:xfrm>
          <a:prstGeom prst="rect">
            <a:avLst/>
          </a:prstGeom>
        </p:spPr>
      </p:pic>
    </p:spTree>
    <p:extLst>
      <p:ext uri="{BB962C8B-B14F-4D97-AF65-F5344CB8AC3E}">
        <p14:creationId xmlns:p14="http://schemas.microsoft.com/office/powerpoint/2010/main" val="3756418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3257110-AC03-8949-8445-4F4FF92D259A}"/>
              </a:ext>
            </a:extLst>
          </p:cNvPr>
          <p:cNvSpPr>
            <a:spLocks noGrp="1"/>
          </p:cNvSpPr>
          <p:nvPr>
            <p:ph type="title" orient="vert"/>
          </p:nvPr>
        </p:nvSpPr>
        <p:spPr>
          <a:xfrm>
            <a:off x="8724900" y="365125"/>
            <a:ext cx="2628900" cy="3749675"/>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EE090B52-88D5-5742-88DF-3885616C110F}"/>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pic>
        <p:nvPicPr>
          <p:cNvPr id="7" name="图片 6">
            <a:extLst>
              <a:ext uri="{FF2B5EF4-FFF2-40B4-BE49-F238E27FC236}">
                <a16:creationId xmlns:a16="http://schemas.microsoft.com/office/drawing/2014/main" id="{6E65646D-826D-4B96-9A95-3535C24E441D}"/>
              </a:ext>
            </a:extLst>
          </p:cNvPr>
          <p:cNvPicPr>
            <a:picLocks noChangeAspect="1"/>
          </p:cNvPicPr>
          <p:nvPr userDrawn="1"/>
        </p:nvPicPr>
        <p:blipFill>
          <a:blip r:embed="rId3"/>
          <a:stretch>
            <a:fillRect/>
          </a:stretch>
        </p:blipFill>
        <p:spPr>
          <a:xfrm>
            <a:off x="4980211" y="6464208"/>
            <a:ext cx="2032000" cy="139700"/>
          </a:xfrm>
          <a:prstGeom prst="rect">
            <a:avLst/>
          </a:prstGeom>
        </p:spPr>
      </p:pic>
    </p:spTree>
    <p:extLst>
      <p:ext uri="{BB962C8B-B14F-4D97-AF65-F5344CB8AC3E}">
        <p14:creationId xmlns:p14="http://schemas.microsoft.com/office/powerpoint/2010/main" val="2723962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B9AA2C5-11B5-B042-8C9B-FADF323FBE77}"/>
              </a:ext>
            </a:extLst>
          </p:cNvPr>
          <p:cNvSpPr>
            <a:spLocks noGrp="1"/>
          </p:cNvSpPr>
          <p:nvPr>
            <p:ph type="dt" sz="half" idx="10"/>
          </p:nvPr>
        </p:nvSpPr>
        <p:spPr/>
        <p:txBody>
          <a:bodyPr/>
          <a:lstStyle/>
          <a:p>
            <a:fld id="{F2A3B86C-5B9B-2248-A1BA-C1D4A0ADDB28}" type="datetime1">
              <a:rPr kumimoji="1" lang="zh-CN" altLang="en-US" smtClean="0"/>
              <a:t>2026/7/12</a:t>
            </a:fld>
            <a:endParaRPr kumimoji="1" lang="zh-CN" altLang="en-US"/>
          </a:p>
        </p:txBody>
      </p:sp>
      <p:sp>
        <p:nvSpPr>
          <p:cNvPr id="5" name="灯片编号占位符 5">
            <a:extLst>
              <a:ext uri="{FF2B5EF4-FFF2-40B4-BE49-F238E27FC236}">
                <a16:creationId xmlns:a16="http://schemas.microsoft.com/office/drawing/2014/main" id="{FE4C9347-952C-4AEA-B08A-92F1BA5694D6}"/>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6" name="图片 5">
            <a:extLst>
              <a:ext uri="{FF2B5EF4-FFF2-40B4-BE49-F238E27FC236}">
                <a16:creationId xmlns:a16="http://schemas.microsoft.com/office/drawing/2014/main" id="{1605C2EC-E750-478F-991C-32E2AE9CC8F6}"/>
              </a:ext>
            </a:extLst>
          </p:cNvPr>
          <p:cNvPicPr>
            <a:picLocks noChangeAspect="1"/>
          </p:cNvPicPr>
          <p:nvPr userDrawn="1"/>
        </p:nvPicPr>
        <p:blipFill>
          <a:blip r:embed="rId2"/>
          <a:stretch>
            <a:fillRect/>
          </a:stretch>
        </p:blipFill>
        <p:spPr>
          <a:xfrm>
            <a:off x="4980211" y="6464208"/>
            <a:ext cx="2032000" cy="139700"/>
          </a:xfrm>
          <a:prstGeom prst="rect">
            <a:avLst/>
          </a:prstGeom>
        </p:spPr>
      </p:pic>
    </p:spTree>
    <p:extLst>
      <p:ext uri="{BB962C8B-B14F-4D97-AF65-F5344CB8AC3E}">
        <p14:creationId xmlns:p14="http://schemas.microsoft.com/office/powerpoint/2010/main" val="451051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A3109C-5429-604B-B9CB-C10A57D66422}"/>
              </a:ext>
            </a:extLst>
          </p:cNvPr>
          <p:cNvSpPr>
            <a:spLocks noGrp="1"/>
          </p:cNvSpPr>
          <p:nvPr>
            <p:ph type="ctrTitle"/>
          </p:nvPr>
        </p:nvSpPr>
        <p:spPr>
          <a:xfrm>
            <a:off x="2731800" y="2597400"/>
            <a:ext cx="6728400" cy="831600"/>
          </a:xfrm>
        </p:spPr>
        <p:txBody>
          <a:bodyPr anchor="b">
            <a:normAutofit/>
          </a:bodyPr>
          <a:lstStyle>
            <a:lvl1pPr algn="ctr">
              <a:defRPr sz="4800" b="1">
                <a:solidFill>
                  <a:schemeClr val="bg1"/>
                </a:solidFill>
                <a:effectLst>
                  <a:outerShdw blurRad="38100" dist="38100" dir="2700000" algn="tl">
                    <a:srgbClr val="000000">
                      <a:alpha val="43137"/>
                    </a:srgbClr>
                  </a:outerShdw>
                </a:effectLst>
              </a:defRPr>
            </a:lvl1pPr>
          </a:lstStyle>
          <a:p>
            <a:r>
              <a:rPr kumimoji="1" lang="zh-CN" altLang="en-US" dirty="0"/>
              <a:t>单击此处编辑母版标题</a:t>
            </a:r>
          </a:p>
        </p:txBody>
      </p:sp>
      <p:sp>
        <p:nvSpPr>
          <p:cNvPr id="3" name="副标题 2">
            <a:extLst>
              <a:ext uri="{FF2B5EF4-FFF2-40B4-BE49-F238E27FC236}">
                <a16:creationId xmlns:a16="http://schemas.microsoft.com/office/drawing/2014/main" id="{5FDE293D-64E8-6D46-ACE8-F9A8713FF103}"/>
              </a:ext>
            </a:extLst>
          </p:cNvPr>
          <p:cNvSpPr>
            <a:spLocks noGrp="1"/>
          </p:cNvSpPr>
          <p:nvPr>
            <p:ph type="subTitle" idx="1"/>
          </p:nvPr>
        </p:nvSpPr>
        <p:spPr>
          <a:xfrm>
            <a:off x="2731800" y="3398838"/>
            <a:ext cx="6728400" cy="517525"/>
          </a:xfrm>
        </p:spPr>
        <p:txBody>
          <a:bodyPr anchor="ctr" anchorCtr="0"/>
          <a:lstStyle>
            <a:lvl1pPr marL="0" indent="0" algn="ctr">
              <a:buNone/>
              <a:defRPr sz="24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pic>
        <p:nvPicPr>
          <p:cNvPr id="7" name="图片 6">
            <a:extLst>
              <a:ext uri="{FF2B5EF4-FFF2-40B4-BE49-F238E27FC236}">
                <a16:creationId xmlns:a16="http://schemas.microsoft.com/office/drawing/2014/main" id="{84FC20C6-D1D8-4E4B-8DBD-E3D686E96430}"/>
              </a:ext>
            </a:extLst>
          </p:cNvPr>
          <p:cNvPicPr>
            <a:picLocks noChangeAspect="1"/>
          </p:cNvPicPr>
          <p:nvPr userDrawn="1"/>
        </p:nvPicPr>
        <p:blipFill>
          <a:blip r:embed="rId3"/>
          <a:stretch>
            <a:fillRect/>
          </a:stretch>
        </p:blipFill>
        <p:spPr>
          <a:xfrm>
            <a:off x="2731800" y="3440113"/>
            <a:ext cx="6728400" cy="434975"/>
          </a:xfrm>
          <a:prstGeom prst="rect">
            <a:avLst/>
          </a:prstGeom>
        </p:spPr>
      </p:pic>
    </p:spTree>
    <p:extLst>
      <p:ext uri="{BB962C8B-B14F-4D97-AF65-F5344CB8AC3E}">
        <p14:creationId xmlns:p14="http://schemas.microsoft.com/office/powerpoint/2010/main" val="80575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A3109C-5429-604B-B9CB-C10A57D66422}"/>
              </a:ext>
            </a:extLst>
          </p:cNvPr>
          <p:cNvSpPr>
            <a:spLocks noGrp="1"/>
          </p:cNvSpPr>
          <p:nvPr>
            <p:ph type="ctrTitle" hasCustomPrompt="1"/>
          </p:nvPr>
        </p:nvSpPr>
        <p:spPr>
          <a:xfrm>
            <a:off x="2907322" y="2503488"/>
            <a:ext cx="5990493" cy="837590"/>
          </a:xfrm>
        </p:spPr>
        <p:txBody>
          <a:bodyPr anchor="ctr" anchorCtr="0">
            <a:normAutofit/>
          </a:bodyPr>
          <a:lstStyle>
            <a:lvl1pPr algn="l">
              <a:defRPr sz="4400" b="1">
                <a:solidFill>
                  <a:schemeClr val="bg1"/>
                </a:solidFill>
              </a:defRPr>
            </a:lvl1pPr>
          </a:lstStyle>
          <a:p>
            <a:r>
              <a:rPr kumimoji="1" lang="zh-CN" altLang="en-US" dirty="0"/>
              <a:t>单击此处编辑标题</a:t>
            </a:r>
          </a:p>
        </p:txBody>
      </p:sp>
      <p:sp>
        <p:nvSpPr>
          <p:cNvPr id="3" name="副标题 2">
            <a:extLst>
              <a:ext uri="{FF2B5EF4-FFF2-40B4-BE49-F238E27FC236}">
                <a16:creationId xmlns:a16="http://schemas.microsoft.com/office/drawing/2014/main" id="{5FDE293D-64E8-6D46-ACE8-F9A8713FF103}"/>
              </a:ext>
            </a:extLst>
          </p:cNvPr>
          <p:cNvSpPr>
            <a:spLocks noGrp="1"/>
          </p:cNvSpPr>
          <p:nvPr>
            <p:ph type="subTitle" idx="1"/>
          </p:nvPr>
        </p:nvSpPr>
        <p:spPr>
          <a:xfrm>
            <a:off x="2907322" y="3311649"/>
            <a:ext cx="5990494" cy="494688"/>
          </a:xfrm>
        </p:spPr>
        <p:txBody>
          <a:bodyPr anchor="ctr" anchorCtr="0">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pic>
        <p:nvPicPr>
          <p:cNvPr id="7" name="图片 6">
            <a:extLst>
              <a:ext uri="{FF2B5EF4-FFF2-40B4-BE49-F238E27FC236}">
                <a16:creationId xmlns:a16="http://schemas.microsoft.com/office/drawing/2014/main" id="{FEC8CAC0-FE93-489C-BB57-DDDC480A726C}"/>
              </a:ext>
            </a:extLst>
          </p:cNvPr>
          <p:cNvPicPr>
            <a:picLocks noChangeAspect="1"/>
          </p:cNvPicPr>
          <p:nvPr userDrawn="1"/>
        </p:nvPicPr>
        <p:blipFill>
          <a:blip r:embed="rId3"/>
          <a:srcRect/>
          <a:stretch/>
        </p:blipFill>
        <p:spPr>
          <a:xfrm>
            <a:off x="2155212" y="2748739"/>
            <a:ext cx="558800" cy="368300"/>
          </a:xfrm>
          <a:prstGeom prst="rect">
            <a:avLst/>
          </a:prstGeom>
        </p:spPr>
      </p:pic>
      <p:pic>
        <p:nvPicPr>
          <p:cNvPr id="8" name="图片 7">
            <a:extLst>
              <a:ext uri="{FF2B5EF4-FFF2-40B4-BE49-F238E27FC236}">
                <a16:creationId xmlns:a16="http://schemas.microsoft.com/office/drawing/2014/main" id="{DEE1D168-D345-4A4D-BAAA-C505C52CA9C1}"/>
              </a:ext>
            </a:extLst>
          </p:cNvPr>
          <p:cNvPicPr>
            <a:picLocks noChangeAspect="1"/>
          </p:cNvPicPr>
          <p:nvPr userDrawn="1"/>
        </p:nvPicPr>
        <p:blipFill>
          <a:blip r:embed="rId4"/>
          <a:stretch>
            <a:fillRect/>
          </a:stretch>
        </p:blipFill>
        <p:spPr>
          <a:xfrm>
            <a:off x="2907322" y="3355793"/>
            <a:ext cx="5990494" cy="406400"/>
          </a:xfrm>
          <a:prstGeom prst="rect">
            <a:avLst/>
          </a:prstGeom>
        </p:spPr>
      </p:pic>
      <p:pic>
        <p:nvPicPr>
          <p:cNvPr id="9" name="图片 8">
            <a:extLst>
              <a:ext uri="{FF2B5EF4-FFF2-40B4-BE49-F238E27FC236}">
                <a16:creationId xmlns:a16="http://schemas.microsoft.com/office/drawing/2014/main" id="{1292140D-9A36-4287-AA29-DFD4E4D99ACE}"/>
              </a:ext>
            </a:extLst>
          </p:cNvPr>
          <p:cNvPicPr>
            <a:picLocks noChangeAspect="1"/>
          </p:cNvPicPr>
          <p:nvPr userDrawn="1"/>
        </p:nvPicPr>
        <p:blipFill>
          <a:blip r:embed="rId5"/>
          <a:stretch>
            <a:fillRect/>
          </a:stretch>
        </p:blipFill>
        <p:spPr>
          <a:xfrm>
            <a:off x="707711" y="6340429"/>
            <a:ext cx="2032000" cy="139700"/>
          </a:xfrm>
          <a:prstGeom prst="rect">
            <a:avLst/>
          </a:prstGeom>
        </p:spPr>
      </p:pic>
    </p:spTree>
    <p:extLst>
      <p:ext uri="{BB962C8B-B14F-4D97-AF65-F5344CB8AC3E}">
        <p14:creationId xmlns:p14="http://schemas.microsoft.com/office/powerpoint/2010/main" val="345374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_目录">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F2FF6B5-3625-6748-BD00-70E81528A54D}"/>
              </a:ext>
            </a:extLst>
          </p:cNvPr>
          <p:cNvSpPr>
            <a:spLocks noGrp="1"/>
          </p:cNvSpPr>
          <p:nvPr>
            <p:ph idx="1" hasCustomPrompt="1"/>
          </p:nvPr>
        </p:nvSpPr>
        <p:spPr>
          <a:xfrm>
            <a:off x="1028701" y="2247900"/>
            <a:ext cx="6991350" cy="3609975"/>
          </a:xfrm>
        </p:spPr>
        <p:txBody>
          <a:bodyPr anchor="t" anchorCtr="0"/>
          <a:lstStyle>
            <a:lvl1pPr marL="144000" algn="l" defTabSz="914400" rtl="0" eaLnBrk="1" latinLnBrk="0" hangingPunct="1">
              <a:lnSpc>
                <a:spcPct val="100000"/>
              </a:lnSpc>
              <a:spcBef>
                <a:spcPts val="1200"/>
              </a:spcBef>
              <a:spcAft>
                <a:spcPts val="1200"/>
              </a:spcAft>
              <a:defRPr kumimoji="1" lang="zh-CN" altLang="en-US" sz="30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vl2pPr marL="0" algn="l" defTabSz="914400" rtl="0" eaLnBrk="1" latinLnBrk="0" hangingPunct="1">
              <a:defRPr kumimoji="1" lang="zh-CN" altLang="en-US" sz="30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2pPr>
            <a:lvl3pPr marL="0" algn="l" defTabSz="914400" rtl="0" eaLnBrk="1" latinLnBrk="0" hangingPunct="1">
              <a:defRPr kumimoji="1" lang="zh-CN" altLang="en-US" sz="30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3pPr>
            <a:lvl4pPr marL="0" algn="l" defTabSz="914400" rtl="0" eaLnBrk="1" latinLnBrk="0" hangingPunct="1">
              <a:defRPr kumimoji="1" lang="zh-CN" altLang="en-US" sz="30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4pPr>
            <a:lvl5pPr marL="0" algn="l" defTabSz="914400" rtl="0" eaLnBrk="1" latinLnBrk="0" hangingPunct="1">
              <a:defRPr kumimoji="1" lang="zh-CN" altLang="en-US" sz="30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5pPr>
          </a:lstStyle>
          <a:p>
            <a:pPr lvl="0"/>
            <a:r>
              <a:rPr kumimoji="1" lang="zh-CN" altLang="en-US" dirty="0"/>
              <a:t>标题</a:t>
            </a:r>
            <a:r>
              <a:rPr kumimoji="1" lang="en-US" altLang="zh-CN" dirty="0"/>
              <a:t>1</a:t>
            </a:r>
          </a:p>
          <a:p>
            <a:pPr lvl="0"/>
            <a:r>
              <a:rPr kumimoji="1" lang="zh-CN" altLang="en-US" dirty="0"/>
              <a:t>标题</a:t>
            </a:r>
            <a:r>
              <a:rPr kumimoji="1" lang="en-US" altLang="zh-CN" dirty="0"/>
              <a:t>2</a:t>
            </a:r>
          </a:p>
          <a:p>
            <a:pPr lvl="0"/>
            <a:r>
              <a:rPr kumimoji="1" lang="zh-CN" altLang="en-US" dirty="0"/>
              <a:t>标题</a:t>
            </a:r>
            <a:r>
              <a:rPr kumimoji="1" lang="en-US" altLang="zh-CN" dirty="0"/>
              <a:t>3</a:t>
            </a:r>
          </a:p>
          <a:p>
            <a:pPr lvl="0"/>
            <a:r>
              <a:rPr kumimoji="1" lang="zh-CN" altLang="en-US" dirty="0"/>
              <a:t>标题</a:t>
            </a:r>
            <a:r>
              <a:rPr kumimoji="1" lang="en-US" altLang="zh-CN" dirty="0"/>
              <a:t>4</a:t>
            </a:r>
            <a:endParaRPr kumimoji="1" lang="zh-CN" altLang="en-US" dirty="0"/>
          </a:p>
        </p:txBody>
      </p:sp>
      <p:sp>
        <p:nvSpPr>
          <p:cNvPr id="4" name="日期占位符 3">
            <a:extLst>
              <a:ext uri="{FF2B5EF4-FFF2-40B4-BE49-F238E27FC236}">
                <a16:creationId xmlns:a16="http://schemas.microsoft.com/office/drawing/2014/main" id="{94449E53-5FC1-604B-9742-5A75F60F2085}"/>
              </a:ext>
            </a:extLst>
          </p:cNvPr>
          <p:cNvSpPr>
            <a:spLocks noGrp="1"/>
          </p:cNvSpPr>
          <p:nvPr>
            <p:ph type="dt" sz="half" idx="10"/>
          </p:nvPr>
        </p:nvSpPr>
        <p:spPr/>
        <p:txBody>
          <a:bodyPr/>
          <a:lstStyle/>
          <a:p>
            <a:fld id="{94E39B5B-A962-884D-B916-4D3FAEE48915}" type="datetime1">
              <a:rPr kumimoji="1" lang="zh-CN" altLang="en-US" smtClean="0"/>
              <a:t>2026/7/12</a:t>
            </a:fld>
            <a:endParaRPr kumimoji="1" lang="zh-CN" altLang="en-US"/>
          </a:p>
        </p:txBody>
      </p:sp>
      <p:sp>
        <p:nvSpPr>
          <p:cNvPr id="5" name="页脚占位符 4">
            <a:extLst>
              <a:ext uri="{FF2B5EF4-FFF2-40B4-BE49-F238E27FC236}">
                <a16:creationId xmlns:a16="http://schemas.microsoft.com/office/drawing/2014/main" id="{C5ACBC42-90DF-9C4C-A2BE-FB58BC868132}"/>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5D14CD0E-91E7-D647-B0CE-69496DE03C0D}"/>
              </a:ext>
            </a:extLst>
          </p:cNvPr>
          <p:cNvSpPr>
            <a:spLocks noGrp="1"/>
          </p:cNvSpPr>
          <p:nvPr>
            <p:ph type="sldNum" sz="quarter" idx="12"/>
          </p:nvPr>
        </p:nvSpPr>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310146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目录">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12F34-CE97-B446-A37B-EB474FDBC776}"/>
              </a:ext>
            </a:extLst>
          </p:cNvPr>
          <p:cNvSpPr>
            <a:spLocks noGrp="1"/>
          </p:cNvSpPr>
          <p:nvPr>
            <p:ph type="title"/>
          </p:nvPr>
        </p:nvSpPr>
        <p:spPr>
          <a:xfrm>
            <a:off x="1944911" y="1268936"/>
            <a:ext cx="8102600" cy="554400"/>
          </a:xfrm>
        </p:spPr>
        <p:txBody>
          <a:bodyPr>
            <a:normAutofit/>
          </a:bodyPr>
          <a:lstStyle>
            <a:lvl1pPr marL="0" algn="l" defTabSz="914400" rtl="0" eaLnBrk="1" latinLnBrk="0" hangingPunct="1">
              <a:defRPr kumimoji="1" lang="zh-CN" altLang="en-US" sz="3000" b="1" kern="1200" dirty="0">
                <a:solidFill>
                  <a:srgbClr val="772197"/>
                </a:solidFill>
                <a:latin typeface="Microsoft YaHei" panose="020B0503020204020204" pitchFamily="34" charset="-122"/>
                <a:ea typeface="Microsoft YaHei" panose="020B0503020204020204" pitchFamily="34" charset="-122"/>
                <a:cs typeface="+mn-cs"/>
              </a:defRPr>
            </a:lvl1pPr>
          </a:lstStyle>
          <a:p>
            <a:r>
              <a:rPr kumimoji="1" lang="zh-CN" altLang="en-US" dirty="0"/>
              <a:t>单击此处编辑母版标题样式</a:t>
            </a:r>
          </a:p>
        </p:txBody>
      </p:sp>
      <p:sp>
        <p:nvSpPr>
          <p:cNvPr id="4" name="日期占位符 3">
            <a:extLst>
              <a:ext uri="{FF2B5EF4-FFF2-40B4-BE49-F238E27FC236}">
                <a16:creationId xmlns:a16="http://schemas.microsoft.com/office/drawing/2014/main" id="{94449E53-5FC1-604B-9742-5A75F60F2085}"/>
              </a:ext>
            </a:extLst>
          </p:cNvPr>
          <p:cNvSpPr>
            <a:spLocks noGrp="1"/>
          </p:cNvSpPr>
          <p:nvPr>
            <p:ph type="dt" sz="half" idx="10"/>
          </p:nvPr>
        </p:nvSpPr>
        <p:spPr/>
        <p:txBody>
          <a:bodyPr/>
          <a:lstStyle/>
          <a:p>
            <a:fld id="{94E39B5B-A962-884D-B916-4D3FAEE48915}" type="datetime1">
              <a:rPr kumimoji="1" lang="zh-CN" altLang="en-US" smtClean="0"/>
              <a:t>2026/7/12</a:t>
            </a:fld>
            <a:endParaRPr kumimoji="1" lang="zh-CN" altLang="en-US"/>
          </a:p>
        </p:txBody>
      </p:sp>
      <p:pic>
        <p:nvPicPr>
          <p:cNvPr id="7" name="图片 6">
            <a:extLst>
              <a:ext uri="{FF2B5EF4-FFF2-40B4-BE49-F238E27FC236}">
                <a16:creationId xmlns:a16="http://schemas.microsoft.com/office/drawing/2014/main" id="{014FF0FB-7073-46B9-8075-C3ED46C03F9C}"/>
              </a:ext>
            </a:extLst>
          </p:cNvPr>
          <p:cNvPicPr>
            <a:picLocks noChangeAspect="1"/>
          </p:cNvPicPr>
          <p:nvPr userDrawn="1"/>
        </p:nvPicPr>
        <p:blipFill>
          <a:blip r:embed="rId3"/>
          <a:stretch>
            <a:fillRect/>
          </a:stretch>
        </p:blipFill>
        <p:spPr>
          <a:xfrm>
            <a:off x="2044700" y="2032684"/>
            <a:ext cx="8102600" cy="914400"/>
          </a:xfrm>
          <a:prstGeom prst="rect">
            <a:avLst/>
          </a:prstGeom>
        </p:spPr>
      </p:pic>
      <p:pic>
        <p:nvPicPr>
          <p:cNvPr id="8" name="图片 7">
            <a:extLst>
              <a:ext uri="{FF2B5EF4-FFF2-40B4-BE49-F238E27FC236}">
                <a16:creationId xmlns:a16="http://schemas.microsoft.com/office/drawing/2014/main" id="{62483A40-752E-494B-82E8-743628FFEABD}"/>
              </a:ext>
            </a:extLst>
          </p:cNvPr>
          <p:cNvPicPr>
            <a:picLocks noChangeAspect="1"/>
          </p:cNvPicPr>
          <p:nvPr userDrawn="1"/>
        </p:nvPicPr>
        <p:blipFill>
          <a:blip r:embed="rId4"/>
          <a:stretch>
            <a:fillRect/>
          </a:stretch>
        </p:blipFill>
        <p:spPr>
          <a:xfrm>
            <a:off x="2044700" y="2971800"/>
            <a:ext cx="8102600" cy="914400"/>
          </a:xfrm>
          <a:prstGeom prst="rect">
            <a:avLst/>
          </a:prstGeom>
        </p:spPr>
      </p:pic>
      <p:pic>
        <p:nvPicPr>
          <p:cNvPr id="9" name="图片 8">
            <a:extLst>
              <a:ext uri="{FF2B5EF4-FFF2-40B4-BE49-F238E27FC236}">
                <a16:creationId xmlns:a16="http://schemas.microsoft.com/office/drawing/2014/main" id="{4CA435A4-0216-4B53-BBF5-0B0943298987}"/>
              </a:ext>
            </a:extLst>
          </p:cNvPr>
          <p:cNvPicPr>
            <a:picLocks noChangeAspect="1"/>
          </p:cNvPicPr>
          <p:nvPr userDrawn="1"/>
        </p:nvPicPr>
        <p:blipFill>
          <a:blip r:embed="rId5"/>
          <a:stretch>
            <a:fillRect/>
          </a:stretch>
        </p:blipFill>
        <p:spPr>
          <a:xfrm>
            <a:off x="2044700" y="3923271"/>
            <a:ext cx="8102600" cy="914400"/>
          </a:xfrm>
          <a:prstGeom prst="rect">
            <a:avLst/>
          </a:prstGeom>
        </p:spPr>
      </p:pic>
      <p:pic>
        <p:nvPicPr>
          <p:cNvPr id="10" name="图片 9">
            <a:extLst>
              <a:ext uri="{FF2B5EF4-FFF2-40B4-BE49-F238E27FC236}">
                <a16:creationId xmlns:a16="http://schemas.microsoft.com/office/drawing/2014/main" id="{85DB9DA7-E057-4914-B326-1B36F8B19979}"/>
              </a:ext>
            </a:extLst>
          </p:cNvPr>
          <p:cNvPicPr>
            <a:picLocks noChangeAspect="1"/>
          </p:cNvPicPr>
          <p:nvPr userDrawn="1"/>
        </p:nvPicPr>
        <p:blipFill>
          <a:blip r:embed="rId6"/>
          <a:stretch>
            <a:fillRect/>
          </a:stretch>
        </p:blipFill>
        <p:spPr>
          <a:xfrm>
            <a:off x="2400471" y="2668544"/>
            <a:ext cx="520700" cy="38100"/>
          </a:xfrm>
          <a:prstGeom prst="rect">
            <a:avLst/>
          </a:prstGeom>
        </p:spPr>
      </p:pic>
      <p:sp>
        <p:nvSpPr>
          <p:cNvPr id="11" name="矩形 10">
            <a:extLst>
              <a:ext uri="{FF2B5EF4-FFF2-40B4-BE49-F238E27FC236}">
                <a16:creationId xmlns:a16="http://schemas.microsoft.com/office/drawing/2014/main" id="{AC38DAD7-4A4B-4862-BD30-7BF69E564855}"/>
              </a:ext>
            </a:extLst>
          </p:cNvPr>
          <p:cNvSpPr/>
          <p:nvPr userDrawn="1"/>
        </p:nvSpPr>
        <p:spPr>
          <a:xfrm>
            <a:off x="2331307" y="2183424"/>
            <a:ext cx="782587" cy="523220"/>
          </a:xfrm>
          <a:prstGeom prst="rect">
            <a:avLst/>
          </a:prstGeom>
        </p:spPr>
        <p:txBody>
          <a:bodyPr wrap="none">
            <a:spAutoFit/>
          </a:bodyPr>
          <a:lstStyle/>
          <a:p>
            <a:r>
              <a:rPr lang="zh-CN" altLang="en-US" sz="2800" b="1" i="1" dirty="0">
                <a:solidFill>
                  <a:schemeClr val="bg1"/>
                </a:solidFill>
                <a:latin typeface="Arial Black" panose="020B0604020202020204" pitchFamily="34" charset="0"/>
                <a:cs typeface="Arial Black" panose="020B0604020202020204" pitchFamily="34" charset="0"/>
              </a:rPr>
              <a:t>01.</a:t>
            </a:r>
          </a:p>
        </p:txBody>
      </p:sp>
      <p:pic>
        <p:nvPicPr>
          <p:cNvPr id="12" name="图片 11">
            <a:extLst>
              <a:ext uri="{FF2B5EF4-FFF2-40B4-BE49-F238E27FC236}">
                <a16:creationId xmlns:a16="http://schemas.microsoft.com/office/drawing/2014/main" id="{ECAAF634-9594-419E-A3A7-FB9E16887B1B}"/>
              </a:ext>
            </a:extLst>
          </p:cNvPr>
          <p:cNvPicPr>
            <a:picLocks noChangeAspect="1"/>
          </p:cNvPicPr>
          <p:nvPr userDrawn="1"/>
        </p:nvPicPr>
        <p:blipFill>
          <a:blip r:embed="rId6"/>
          <a:stretch>
            <a:fillRect/>
          </a:stretch>
        </p:blipFill>
        <p:spPr>
          <a:xfrm>
            <a:off x="2400471" y="3681798"/>
            <a:ext cx="520700" cy="38100"/>
          </a:xfrm>
          <a:prstGeom prst="rect">
            <a:avLst/>
          </a:prstGeom>
        </p:spPr>
      </p:pic>
      <p:sp>
        <p:nvSpPr>
          <p:cNvPr id="13" name="矩形 12">
            <a:extLst>
              <a:ext uri="{FF2B5EF4-FFF2-40B4-BE49-F238E27FC236}">
                <a16:creationId xmlns:a16="http://schemas.microsoft.com/office/drawing/2014/main" id="{E1691BF2-08A9-4DF4-84C0-AADE21507F6C}"/>
              </a:ext>
            </a:extLst>
          </p:cNvPr>
          <p:cNvSpPr/>
          <p:nvPr userDrawn="1"/>
        </p:nvSpPr>
        <p:spPr>
          <a:xfrm>
            <a:off x="2331307" y="3196678"/>
            <a:ext cx="782587" cy="523220"/>
          </a:xfrm>
          <a:prstGeom prst="rect">
            <a:avLst/>
          </a:prstGeom>
        </p:spPr>
        <p:txBody>
          <a:bodyPr wrap="none">
            <a:spAutoFit/>
          </a:bodyPr>
          <a:lstStyle/>
          <a:p>
            <a:r>
              <a:rPr lang="zh-CN" altLang="en-US" sz="2800" b="1" i="1" dirty="0">
                <a:solidFill>
                  <a:schemeClr val="bg1"/>
                </a:solidFill>
                <a:latin typeface="Arial Black" panose="020B0604020202020204" pitchFamily="34" charset="0"/>
                <a:cs typeface="Arial Black" panose="020B0604020202020204" pitchFamily="34" charset="0"/>
              </a:rPr>
              <a:t>0</a:t>
            </a:r>
            <a:r>
              <a:rPr lang="en-US" altLang="zh-CN" sz="2800" b="1" i="1" dirty="0">
                <a:solidFill>
                  <a:schemeClr val="bg1"/>
                </a:solidFill>
                <a:latin typeface="Arial Black" panose="020B0604020202020204" pitchFamily="34" charset="0"/>
                <a:cs typeface="Arial Black" panose="020B0604020202020204" pitchFamily="34" charset="0"/>
              </a:rPr>
              <a:t>2</a:t>
            </a:r>
            <a:r>
              <a:rPr lang="zh-CN" altLang="en-US" sz="2800" b="1" i="1" dirty="0">
                <a:solidFill>
                  <a:schemeClr val="bg1"/>
                </a:solidFill>
                <a:latin typeface="Arial Black" panose="020B0604020202020204" pitchFamily="34" charset="0"/>
                <a:cs typeface="Arial Black" panose="020B0604020202020204" pitchFamily="34" charset="0"/>
              </a:rPr>
              <a:t>.</a:t>
            </a:r>
          </a:p>
        </p:txBody>
      </p:sp>
      <p:pic>
        <p:nvPicPr>
          <p:cNvPr id="14" name="图片 13">
            <a:extLst>
              <a:ext uri="{FF2B5EF4-FFF2-40B4-BE49-F238E27FC236}">
                <a16:creationId xmlns:a16="http://schemas.microsoft.com/office/drawing/2014/main" id="{A642E62C-5316-4EDE-8457-3E21F6D47BE4}"/>
              </a:ext>
            </a:extLst>
          </p:cNvPr>
          <p:cNvPicPr>
            <a:picLocks noChangeAspect="1"/>
          </p:cNvPicPr>
          <p:nvPr userDrawn="1"/>
        </p:nvPicPr>
        <p:blipFill>
          <a:blip r:embed="rId6"/>
          <a:stretch>
            <a:fillRect/>
          </a:stretch>
        </p:blipFill>
        <p:spPr>
          <a:xfrm>
            <a:off x="2400471" y="4571484"/>
            <a:ext cx="520700" cy="38100"/>
          </a:xfrm>
          <a:prstGeom prst="rect">
            <a:avLst/>
          </a:prstGeom>
        </p:spPr>
      </p:pic>
      <p:sp>
        <p:nvSpPr>
          <p:cNvPr id="15" name="矩形 14">
            <a:extLst>
              <a:ext uri="{FF2B5EF4-FFF2-40B4-BE49-F238E27FC236}">
                <a16:creationId xmlns:a16="http://schemas.microsoft.com/office/drawing/2014/main" id="{737516D6-AB0F-454C-8728-14E70A69699C}"/>
              </a:ext>
            </a:extLst>
          </p:cNvPr>
          <p:cNvSpPr/>
          <p:nvPr userDrawn="1"/>
        </p:nvSpPr>
        <p:spPr>
          <a:xfrm>
            <a:off x="2331307" y="4086364"/>
            <a:ext cx="782587" cy="523220"/>
          </a:xfrm>
          <a:prstGeom prst="rect">
            <a:avLst/>
          </a:prstGeom>
        </p:spPr>
        <p:txBody>
          <a:bodyPr wrap="none">
            <a:spAutoFit/>
          </a:bodyPr>
          <a:lstStyle/>
          <a:p>
            <a:r>
              <a:rPr lang="zh-CN" altLang="en-US" sz="2800" b="1" i="1" dirty="0">
                <a:solidFill>
                  <a:schemeClr val="bg1"/>
                </a:solidFill>
                <a:latin typeface="Arial Black" panose="020B0604020202020204" pitchFamily="34" charset="0"/>
                <a:cs typeface="Arial Black" panose="020B0604020202020204" pitchFamily="34" charset="0"/>
              </a:rPr>
              <a:t>0</a:t>
            </a:r>
            <a:r>
              <a:rPr lang="en-US" altLang="zh-CN" sz="2800" b="1" i="1" dirty="0">
                <a:solidFill>
                  <a:schemeClr val="bg1"/>
                </a:solidFill>
                <a:latin typeface="Arial Black" panose="020B0604020202020204" pitchFamily="34" charset="0"/>
                <a:cs typeface="Arial Black" panose="020B0604020202020204" pitchFamily="34" charset="0"/>
              </a:rPr>
              <a:t>3</a:t>
            </a:r>
            <a:r>
              <a:rPr lang="zh-CN" altLang="en-US" sz="2800" b="1" i="1" dirty="0">
                <a:solidFill>
                  <a:schemeClr val="bg1"/>
                </a:solidFill>
                <a:latin typeface="Arial Black" panose="020B0604020202020204" pitchFamily="34" charset="0"/>
                <a:cs typeface="Arial Black" panose="020B0604020202020204" pitchFamily="34" charset="0"/>
              </a:rPr>
              <a:t>.</a:t>
            </a:r>
          </a:p>
        </p:txBody>
      </p:sp>
      <p:sp>
        <p:nvSpPr>
          <p:cNvPr id="21" name="文本占位符 20">
            <a:extLst>
              <a:ext uri="{FF2B5EF4-FFF2-40B4-BE49-F238E27FC236}">
                <a16:creationId xmlns:a16="http://schemas.microsoft.com/office/drawing/2014/main" id="{0D245C68-4D53-4772-867D-33D95588049F}"/>
              </a:ext>
            </a:extLst>
          </p:cNvPr>
          <p:cNvSpPr>
            <a:spLocks noGrp="1"/>
          </p:cNvSpPr>
          <p:nvPr>
            <p:ph type="body" sz="quarter" idx="13" hasCustomPrompt="1"/>
          </p:nvPr>
        </p:nvSpPr>
        <p:spPr>
          <a:xfrm>
            <a:off x="3267075" y="2032000"/>
            <a:ext cx="6880225" cy="903288"/>
          </a:xfrm>
        </p:spPr>
        <p:txBody>
          <a:bodyPr anchor="ctr" anchorCtr="0">
            <a:normAutofit/>
          </a:bodyPr>
          <a:lstStyle>
            <a:lvl1pPr marL="0" indent="0">
              <a:buNone/>
              <a:defRPr kumimoji="1" lang="zh-CN" altLang="en-US" sz="24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单击此处输入本文</a:t>
            </a:r>
          </a:p>
        </p:txBody>
      </p:sp>
      <p:sp>
        <p:nvSpPr>
          <p:cNvPr id="28" name="文本占位符 20">
            <a:extLst>
              <a:ext uri="{FF2B5EF4-FFF2-40B4-BE49-F238E27FC236}">
                <a16:creationId xmlns:a16="http://schemas.microsoft.com/office/drawing/2014/main" id="{2E157912-C7D2-42F1-8E7D-9B48ABFA56F5}"/>
              </a:ext>
            </a:extLst>
          </p:cNvPr>
          <p:cNvSpPr>
            <a:spLocks noGrp="1"/>
          </p:cNvSpPr>
          <p:nvPr>
            <p:ph type="body" sz="quarter" idx="14" hasCustomPrompt="1"/>
          </p:nvPr>
        </p:nvSpPr>
        <p:spPr>
          <a:xfrm>
            <a:off x="3267075" y="2983191"/>
            <a:ext cx="6880225" cy="903288"/>
          </a:xfrm>
        </p:spPr>
        <p:txBody>
          <a:bodyPr anchor="ctr" anchorCtr="0">
            <a:normAutofit/>
          </a:bodyPr>
          <a:lstStyle>
            <a:lvl1pPr marL="0" indent="0">
              <a:buNone/>
              <a:defRPr kumimoji="1" lang="zh-CN" altLang="en-US" sz="24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单击此处输入本文</a:t>
            </a:r>
          </a:p>
        </p:txBody>
      </p:sp>
      <p:sp>
        <p:nvSpPr>
          <p:cNvPr id="29" name="文本占位符 20">
            <a:extLst>
              <a:ext uri="{FF2B5EF4-FFF2-40B4-BE49-F238E27FC236}">
                <a16:creationId xmlns:a16="http://schemas.microsoft.com/office/drawing/2014/main" id="{96892294-EC21-4158-818C-EADF7E907DA3}"/>
              </a:ext>
            </a:extLst>
          </p:cNvPr>
          <p:cNvSpPr>
            <a:spLocks noGrp="1"/>
          </p:cNvSpPr>
          <p:nvPr>
            <p:ph type="body" sz="quarter" idx="15" hasCustomPrompt="1"/>
          </p:nvPr>
        </p:nvSpPr>
        <p:spPr>
          <a:xfrm>
            <a:off x="3267075" y="3934383"/>
            <a:ext cx="6880225" cy="903288"/>
          </a:xfrm>
        </p:spPr>
        <p:txBody>
          <a:bodyPr anchor="ctr" anchorCtr="0">
            <a:normAutofit/>
          </a:bodyPr>
          <a:lstStyle>
            <a:lvl1pPr marL="0" indent="0">
              <a:buNone/>
              <a:defRPr kumimoji="1" lang="zh-CN" altLang="en-US" sz="24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mn-cs"/>
              </a:defRPr>
            </a:lvl1pPr>
          </a:lstStyle>
          <a:p>
            <a:pPr lvl="0"/>
            <a:r>
              <a:rPr lang="zh-CN" altLang="en-US" dirty="0"/>
              <a:t>单击此处输入本文</a:t>
            </a:r>
          </a:p>
        </p:txBody>
      </p:sp>
      <p:sp>
        <p:nvSpPr>
          <p:cNvPr id="30" name="灯片编号占位符 5">
            <a:extLst>
              <a:ext uri="{FF2B5EF4-FFF2-40B4-BE49-F238E27FC236}">
                <a16:creationId xmlns:a16="http://schemas.microsoft.com/office/drawing/2014/main" id="{2474DE2D-60C7-4B2D-8BB0-5696356D07CB}"/>
              </a:ext>
            </a:extLst>
          </p:cNvPr>
          <p:cNvSpPr>
            <a:spLocks noGrp="1"/>
          </p:cNvSpPr>
          <p:nvPr>
            <p:ph type="sldNum" sz="quarter" idx="12"/>
          </p:nvPr>
        </p:nvSpPr>
        <p:spPr>
          <a:xfrm>
            <a:off x="8610600" y="6356350"/>
            <a:ext cx="2743200" cy="365125"/>
          </a:xfrm>
        </p:spPr>
        <p:txBody>
          <a:bodyPr/>
          <a:lstStyle>
            <a:lvl1pPr>
              <a:defRPr i="1"/>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pic>
        <p:nvPicPr>
          <p:cNvPr id="31" name="图片 30">
            <a:extLst>
              <a:ext uri="{FF2B5EF4-FFF2-40B4-BE49-F238E27FC236}">
                <a16:creationId xmlns:a16="http://schemas.microsoft.com/office/drawing/2014/main" id="{681796A6-47CA-4D8F-9549-64294FD2B188}"/>
              </a:ext>
            </a:extLst>
          </p:cNvPr>
          <p:cNvPicPr>
            <a:picLocks noChangeAspect="1"/>
          </p:cNvPicPr>
          <p:nvPr userDrawn="1"/>
        </p:nvPicPr>
        <p:blipFill>
          <a:blip r:embed="rId7"/>
          <a:stretch>
            <a:fillRect/>
          </a:stretch>
        </p:blipFill>
        <p:spPr>
          <a:xfrm>
            <a:off x="4980211" y="6464208"/>
            <a:ext cx="2032000" cy="139700"/>
          </a:xfrm>
          <a:prstGeom prst="rect">
            <a:avLst/>
          </a:prstGeom>
        </p:spPr>
      </p:pic>
    </p:spTree>
    <p:extLst>
      <p:ext uri="{BB962C8B-B14F-4D97-AF65-F5344CB8AC3E}">
        <p14:creationId xmlns:p14="http://schemas.microsoft.com/office/powerpoint/2010/main" val="103069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0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976BC7-627C-4BC0-9B2C-C5FD80266633}"/>
              </a:ext>
            </a:extLst>
          </p:cNvPr>
          <p:cNvSpPr>
            <a:spLocks noGrp="1"/>
          </p:cNvSpPr>
          <p:nvPr>
            <p:ph type="title"/>
          </p:nvPr>
        </p:nvSpPr>
        <p:spPr>
          <a:xfrm>
            <a:off x="2121353" y="1508760"/>
            <a:ext cx="7949293" cy="1676353"/>
          </a:xfrm>
        </p:spPr>
        <p:txBody>
          <a:bodyPr anchor="b">
            <a:normAutofit/>
          </a:bodyPr>
          <a:lstStyle>
            <a:lvl1pPr algn="ctr">
              <a:defRPr sz="4800"/>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1AA28CFE-714F-4DC2-B3B8-6234D0452E07}"/>
              </a:ext>
            </a:extLst>
          </p:cNvPr>
          <p:cNvSpPr>
            <a:spLocks noGrp="1"/>
          </p:cNvSpPr>
          <p:nvPr>
            <p:ph type="body" idx="1"/>
          </p:nvPr>
        </p:nvSpPr>
        <p:spPr>
          <a:xfrm>
            <a:off x="2121353" y="3212101"/>
            <a:ext cx="7949293" cy="110013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pic>
        <p:nvPicPr>
          <p:cNvPr id="11" name="图片 10">
            <a:extLst>
              <a:ext uri="{FF2B5EF4-FFF2-40B4-BE49-F238E27FC236}">
                <a16:creationId xmlns:a16="http://schemas.microsoft.com/office/drawing/2014/main" id="{F03FAA6B-5339-4D84-AA6F-C3B919EBE49B}"/>
              </a:ext>
            </a:extLst>
          </p:cNvPr>
          <p:cNvPicPr>
            <a:picLocks noChangeAspect="1"/>
          </p:cNvPicPr>
          <p:nvPr userDrawn="1"/>
        </p:nvPicPr>
        <p:blipFill>
          <a:blip r:embed="rId3"/>
          <a:stretch>
            <a:fillRect/>
          </a:stretch>
        </p:blipFill>
        <p:spPr>
          <a:xfrm>
            <a:off x="4980211" y="6464208"/>
            <a:ext cx="2032000" cy="139700"/>
          </a:xfrm>
          <a:prstGeom prst="rect">
            <a:avLst/>
          </a:prstGeom>
        </p:spPr>
      </p:pic>
      <p:pic>
        <p:nvPicPr>
          <p:cNvPr id="13" name="图形 12">
            <a:extLst>
              <a:ext uri="{FF2B5EF4-FFF2-40B4-BE49-F238E27FC236}">
                <a16:creationId xmlns:a16="http://schemas.microsoft.com/office/drawing/2014/main" id="{295A1DD3-29AF-4EE6-B9B5-5490869C679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7188" y="451641"/>
            <a:ext cx="2743200" cy="684037"/>
          </a:xfrm>
          <a:prstGeom prst="rect">
            <a:avLst/>
          </a:prstGeom>
        </p:spPr>
      </p:pic>
    </p:spTree>
    <p:extLst>
      <p:ext uri="{BB962C8B-B14F-4D97-AF65-F5344CB8AC3E}">
        <p14:creationId xmlns:p14="http://schemas.microsoft.com/office/powerpoint/2010/main" val="192940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节标题">
    <p:bg>
      <p:bgPr>
        <a:solidFill>
          <a:schemeClr val="bg1"/>
        </a:solid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E0B13A70-6219-44AE-9F9D-21351CCCAC87}"/>
              </a:ext>
            </a:extLst>
          </p:cNvPr>
          <p:cNvPicPr>
            <a:picLocks noChangeAspect="1"/>
          </p:cNvPicPr>
          <p:nvPr userDrawn="1"/>
        </p:nvPicPr>
        <p:blipFill rotWithShape="1">
          <a:blip r:embed="rId2"/>
          <a:srcRect l="5918"/>
          <a:stretch/>
        </p:blipFill>
        <p:spPr>
          <a:xfrm>
            <a:off x="-9525" y="-19050"/>
            <a:ext cx="12201525" cy="6877050"/>
          </a:xfrm>
          <a:prstGeom prst="rect">
            <a:avLst/>
          </a:prstGeom>
        </p:spPr>
      </p:pic>
      <p:pic>
        <p:nvPicPr>
          <p:cNvPr id="17" name="图片 16">
            <a:extLst>
              <a:ext uri="{FF2B5EF4-FFF2-40B4-BE49-F238E27FC236}">
                <a16:creationId xmlns:a16="http://schemas.microsoft.com/office/drawing/2014/main" id="{906A84FA-4E29-41C6-A208-7E329FA7BD63}"/>
              </a:ext>
            </a:extLst>
          </p:cNvPr>
          <p:cNvPicPr>
            <a:picLocks noChangeAspect="1"/>
          </p:cNvPicPr>
          <p:nvPr userDrawn="1"/>
        </p:nvPicPr>
        <p:blipFill>
          <a:blip r:embed="rId3"/>
          <a:stretch>
            <a:fillRect/>
          </a:stretch>
        </p:blipFill>
        <p:spPr>
          <a:xfrm>
            <a:off x="4607892" y="-9525"/>
            <a:ext cx="7745435" cy="6858000"/>
          </a:xfrm>
          <a:prstGeom prst="rect">
            <a:avLst/>
          </a:prstGeom>
        </p:spPr>
      </p:pic>
      <p:pic>
        <p:nvPicPr>
          <p:cNvPr id="15" name="图片 14" descr="图片包含 游戏机, 画, 钟表&#10;&#10;描述已自动生成">
            <a:extLst>
              <a:ext uri="{FF2B5EF4-FFF2-40B4-BE49-F238E27FC236}">
                <a16:creationId xmlns:a16="http://schemas.microsoft.com/office/drawing/2014/main" id="{3D0C9252-00E5-4462-AD57-4A3481AA2560}"/>
              </a:ext>
            </a:extLst>
          </p:cNvPr>
          <p:cNvPicPr>
            <a:picLocks noChangeAspect="1"/>
          </p:cNvPicPr>
          <p:nvPr userDrawn="1"/>
        </p:nvPicPr>
        <p:blipFill rotWithShape="1">
          <a:blip r:embed="rId4"/>
          <a:srcRect l="13880" r="47917"/>
          <a:stretch/>
        </p:blipFill>
        <p:spPr>
          <a:xfrm>
            <a:off x="-9525" y="-19050"/>
            <a:ext cx="5438775" cy="6933320"/>
          </a:xfrm>
          <a:prstGeom prst="rect">
            <a:avLst/>
          </a:prstGeom>
        </p:spPr>
      </p:pic>
      <p:sp>
        <p:nvSpPr>
          <p:cNvPr id="2" name="标题 1">
            <a:extLst>
              <a:ext uri="{FF2B5EF4-FFF2-40B4-BE49-F238E27FC236}">
                <a16:creationId xmlns:a16="http://schemas.microsoft.com/office/drawing/2014/main" id="{2B0CFEC9-317D-8243-AE29-F9924EE8E7D8}"/>
              </a:ext>
            </a:extLst>
          </p:cNvPr>
          <p:cNvSpPr>
            <a:spLocks noGrp="1"/>
          </p:cNvSpPr>
          <p:nvPr>
            <p:ph type="title" hasCustomPrompt="1"/>
          </p:nvPr>
        </p:nvSpPr>
        <p:spPr>
          <a:xfrm>
            <a:off x="1016967" y="3053090"/>
            <a:ext cx="3298825" cy="1265237"/>
          </a:xfrm>
        </p:spPr>
        <p:txBody>
          <a:bodyPr anchor="ctr" anchorCtr="0"/>
          <a:lstStyle>
            <a:lvl1pPr algn="r">
              <a:defRPr kumimoji="1" lang="zh-CN" altLang="en-US" sz="36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Arial Black" panose="020B0604020202020204" pitchFamily="34" charset="0"/>
              </a:defRPr>
            </a:lvl1pPr>
          </a:lstStyle>
          <a:p>
            <a:r>
              <a:rPr kumimoji="1" lang="zh-CN" altLang="en-US" dirty="0"/>
              <a:t>单击此处</a:t>
            </a:r>
            <a:br>
              <a:rPr kumimoji="1" lang="en-US" altLang="zh-CN" dirty="0"/>
            </a:br>
            <a:r>
              <a:rPr kumimoji="1" lang="zh-CN" altLang="en-US" dirty="0"/>
              <a:t>编辑标题样式</a:t>
            </a:r>
          </a:p>
        </p:txBody>
      </p:sp>
      <p:sp>
        <p:nvSpPr>
          <p:cNvPr id="3" name="文本占位符 2">
            <a:extLst>
              <a:ext uri="{FF2B5EF4-FFF2-40B4-BE49-F238E27FC236}">
                <a16:creationId xmlns:a16="http://schemas.microsoft.com/office/drawing/2014/main" id="{6D5812D0-DB1B-CB4D-BF89-D47C57EEDD17}"/>
              </a:ext>
            </a:extLst>
          </p:cNvPr>
          <p:cNvSpPr>
            <a:spLocks noGrp="1"/>
          </p:cNvSpPr>
          <p:nvPr>
            <p:ph type="body" idx="1"/>
          </p:nvPr>
        </p:nvSpPr>
        <p:spPr>
          <a:xfrm>
            <a:off x="1572591" y="4318327"/>
            <a:ext cx="2743201" cy="1434773"/>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dirty="0"/>
              <a:t>单击此处编辑母版文本样式</a:t>
            </a:r>
          </a:p>
        </p:txBody>
      </p:sp>
      <p:sp>
        <p:nvSpPr>
          <p:cNvPr id="7" name="矩形 6">
            <a:extLst>
              <a:ext uri="{FF2B5EF4-FFF2-40B4-BE49-F238E27FC236}">
                <a16:creationId xmlns:a16="http://schemas.microsoft.com/office/drawing/2014/main" id="{0C184EF6-0952-461F-A80E-320DB1BF0919}"/>
              </a:ext>
            </a:extLst>
          </p:cNvPr>
          <p:cNvSpPr/>
          <p:nvPr userDrawn="1"/>
        </p:nvSpPr>
        <p:spPr>
          <a:xfrm>
            <a:off x="2594903" y="1729651"/>
            <a:ext cx="1646897" cy="1200329"/>
          </a:xfrm>
          <a:prstGeom prst="rect">
            <a:avLst/>
          </a:prstGeom>
        </p:spPr>
        <p:txBody>
          <a:bodyPr wrap="square">
            <a:spAutoFit/>
          </a:bodyPr>
          <a:lstStyle/>
          <a:p>
            <a:r>
              <a:rPr lang="zh-CN" altLang="en-US" sz="7200" b="1" i="1" dirty="0">
                <a:solidFill>
                  <a:schemeClr val="tx1">
                    <a:lumMod val="75000"/>
                    <a:lumOff val="25000"/>
                  </a:schemeClr>
                </a:solidFill>
                <a:latin typeface="Arial Black" panose="020B0604020202020204" pitchFamily="34" charset="0"/>
                <a:cs typeface="Arial Black" panose="020B0604020202020204" pitchFamily="34" charset="0"/>
              </a:rPr>
              <a:t>01.</a:t>
            </a:r>
          </a:p>
        </p:txBody>
      </p:sp>
      <p:sp>
        <p:nvSpPr>
          <p:cNvPr id="9" name="灯片编号占位符 5">
            <a:extLst>
              <a:ext uri="{FF2B5EF4-FFF2-40B4-BE49-F238E27FC236}">
                <a16:creationId xmlns:a16="http://schemas.microsoft.com/office/drawing/2014/main" id="{35AD995D-23CC-4CB8-B3CC-B830932B0B8C}"/>
              </a:ext>
            </a:extLst>
          </p:cNvPr>
          <p:cNvSpPr>
            <a:spLocks noGrp="1"/>
          </p:cNvSpPr>
          <p:nvPr>
            <p:ph type="sldNum" sz="quarter" idx="12"/>
          </p:nvPr>
        </p:nvSpPr>
        <p:spPr>
          <a:xfrm>
            <a:off x="8610600" y="6356350"/>
            <a:ext cx="2743200" cy="365125"/>
          </a:xfrm>
        </p:spPr>
        <p:txBody>
          <a:bodyPr/>
          <a:lstStyle>
            <a:lvl1pPr>
              <a:defRPr i="1">
                <a:solidFill>
                  <a:schemeClr val="bg1"/>
                </a:solidFill>
              </a:defRPr>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3120113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节标题">
    <p:bg>
      <p:bgPr>
        <a:solidFill>
          <a:schemeClr val="bg1"/>
        </a:solidFill>
        <a:effectLst/>
      </p:bgPr>
    </p:bg>
    <p:spTree>
      <p:nvGrpSpPr>
        <p:cNvPr id="1" name=""/>
        <p:cNvGrpSpPr/>
        <p:nvPr/>
      </p:nvGrpSpPr>
      <p:grpSpPr>
        <a:xfrm>
          <a:off x="0" y="0"/>
          <a:ext cx="0" cy="0"/>
          <a:chOff x="0" y="0"/>
          <a:chExt cx="0" cy="0"/>
        </a:xfrm>
      </p:grpSpPr>
      <p:pic>
        <p:nvPicPr>
          <p:cNvPr id="8" name="图片 7" descr="图片包含 户外, 草, 田地, 建筑&#10;&#10;描述已自动生成">
            <a:extLst>
              <a:ext uri="{FF2B5EF4-FFF2-40B4-BE49-F238E27FC236}">
                <a16:creationId xmlns:a16="http://schemas.microsoft.com/office/drawing/2014/main" id="{DD33F9FD-C1E1-489E-9624-A6A49621F00B}"/>
              </a:ext>
            </a:extLst>
          </p:cNvPr>
          <p:cNvPicPr>
            <a:picLocks noChangeAspect="1"/>
          </p:cNvPicPr>
          <p:nvPr userDrawn="1"/>
        </p:nvPicPr>
        <p:blipFill rotWithShape="1">
          <a:blip r:embed="rId2"/>
          <a:srcRect l="7002" t="9222" r="18804"/>
          <a:stretch/>
        </p:blipFill>
        <p:spPr>
          <a:xfrm>
            <a:off x="0" y="0"/>
            <a:ext cx="12192000" cy="6858000"/>
          </a:xfrm>
          <a:prstGeom prst="rect">
            <a:avLst/>
          </a:prstGeom>
        </p:spPr>
      </p:pic>
      <p:pic>
        <p:nvPicPr>
          <p:cNvPr id="15" name="图片 14" descr="图片包含 游戏机, 画, 钟表&#10;&#10;描述已自动生成">
            <a:extLst>
              <a:ext uri="{FF2B5EF4-FFF2-40B4-BE49-F238E27FC236}">
                <a16:creationId xmlns:a16="http://schemas.microsoft.com/office/drawing/2014/main" id="{3D0C9252-00E5-4462-AD57-4A3481AA2560}"/>
              </a:ext>
            </a:extLst>
          </p:cNvPr>
          <p:cNvPicPr>
            <a:picLocks noChangeAspect="1"/>
          </p:cNvPicPr>
          <p:nvPr userDrawn="1"/>
        </p:nvPicPr>
        <p:blipFill rotWithShape="1">
          <a:blip r:embed="rId3"/>
          <a:srcRect l="13880" r="47917"/>
          <a:stretch/>
        </p:blipFill>
        <p:spPr>
          <a:xfrm>
            <a:off x="-9525" y="-19050"/>
            <a:ext cx="5438775" cy="6933320"/>
          </a:xfrm>
          <a:prstGeom prst="rect">
            <a:avLst/>
          </a:prstGeom>
        </p:spPr>
      </p:pic>
      <p:sp>
        <p:nvSpPr>
          <p:cNvPr id="2" name="标题 1">
            <a:extLst>
              <a:ext uri="{FF2B5EF4-FFF2-40B4-BE49-F238E27FC236}">
                <a16:creationId xmlns:a16="http://schemas.microsoft.com/office/drawing/2014/main" id="{2B0CFEC9-317D-8243-AE29-F9924EE8E7D8}"/>
              </a:ext>
            </a:extLst>
          </p:cNvPr>
          <p:cNvSpPr>
            <a:spLocks noGrp="1"/>
          </p:cNvSpPr>
          <p:nvPr>
            <p:ph type="title" hasCustomPrompt="1"/>
          </p:nvPr>
        </p:nvSpPr>
        <p:spPr>
          <a:xfrm>
            <a:off x="1016967" y="3053090"/>
            <a:ext cx="3298825" cy="1265237"/>
          </a:xfrm>
        </p:spPr>
        <p:txBody>
          <a:bodyPr anchor="ctr" anchorCtr="0"/>
          <a:lstStyle>
            <a:lvl1pPr algn="r">
              <a:defRPr kumimoji="1" lang="zh-CN" altLang="en-US" sz="3600" b="1" kern="1200" dirty="0">
                <a:solidFill>
                  <a:schemeClr val="tx1">
                    <a:lumMod val="75000"/>
                    <a:lumOff val="25000"/>
                  </a:schemeClr>
                </a:solidFill>
                <a:latin typeface="Microsoft YaHei" panose="020B0503020204020204" pitchFamily="34" charset="-122"/>
                <a:ea typeface="Microsoft YaHei" panose="020B0503020204020204" pitchFamily="34" charset="-122"/>
                <a:cs typeface="Arial Black" panose="020B0604020202020204" pitchFamily="34" charset="0"/>
              </a:defRPr>
            </a:lvl1pPr>
          </a:lstStyle>
          <a:p>
            <a:r>
              <a:rPr kumimoji="1" lang="zh-CN" altLang="en-US" dirty="0"/>
              <a:t>单击此处</a:t>
            </a:r>
            <a:br>
              <a:rPr kumimoji="1" lang="en-US" altLang="zh-CN" dirty="0"/>
            </a:br>
            <a:r>
              <a:rPr kumimoji="1" lang="zh-CN" altLang="en-US" dirty="0"/>
              <a:t>编辑标题样式</a:t>
            </a:r>
          </a:p>
        </p:txBody>
      </p:sp>
      <p:sp>
        <p:nvSpPr>
          <p:cNvPr id="3" name="文本占位符 2">
            <a:extLst>
              <a:ext uri="{FF2B5EF4-FFF2-40B4-BE49-F238E27FC236}">
                <a16:creationId xmlns:a16="http://schemas.microsoft.com/office/drawing/2014/main" id="{6D5812D0-DB1B-CB4D-BF89-D47C57EEDD17}"/>
              </a:ext>
            </a:extLst>
          </p:cNvPr>
          <p:cNvSpPr>
            <a:spLocks noGrp="1"/>
          </p:cNvSpPr>
          <p:nvPr>
            <p:ph type="body" idx="1"/>
          </p:nvPr>
        </p:nvSpPr>
        <p:spPr>
          <a:xfrm>
            <a:off x="1572591" y="4318327"/>
            <a:ext cx="2743201" cy="1434773"/>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dirty="0"/>
              <a:t>单击此处编辑母版文本样式</a:t>
            </a:r>
          </a:p>
        </p:txBody>
      </p:sp>
      <p:sp>
        <p:nvSpPr>
          <p:cNvPr id="7" name="矩形 6">
            <a:extLst>
              <a:ext uri="{FF2B5EF4-FFF2-40B4-BE49-F238E27FC236}">
                <a16:creationId xmlns:a16="http://schemas.microsoft.com/office/drawing/2014/main" id="{0C184EF6-0952-461F-A80E-320DB1BF0919}"/>
              </a:ext>
            </a:extLst>
          </p:cNvPr>
          <p:cNvSpPr/>
          <p:nvPr userDrawn="1"/>
        </p:nvSpPr>
        <p:spPr>
          <a:xfrm>
            <a:off x="2594903" y="1729651"/>
            <a:ext cx="1646897" cy="1200329"/>
          </a:xfrm>
          <a:prstGeom prst="rect">
            <a:avLst/>
          </a:prstGeom>
        </p:spPr>
        <p:txBody>
          <a:bodyPr wrap="square">
            <a:spAutoFit/>
          </a:bodyPr>
          <a:lstStyle/>
          <a:p>
            <a:r>
              <a:rPr lang="zh-CN" altLang="en-US" sz="7200" b="1" i="1" dirty="0">
                <a:solidFill>
                  <a:schemeClr val="tx1">
                    <a:lumMod val="75000"/>
                    <a:lumOff val="25000"/>
                  </a:schemeClr>
                </a:solidFill>
                <a:latin typeface="Arial Black" panose="020B0604020202020204" pitchFamily="34" charset="0"/>
                <a:cs typeface="Arial Black" panose="020B0604020202020204" pitchFamily="34" charset="0"/>
              </a:rPr>
              <a:t>0</a:t>
            </a:r>
            <a:r>
              <a:rPr lang="en-US" altLang="zh-CN" sz="7200" b="1" i="1" dirty="0">
                <a:solidFill>
                  <a:schemeClr val="tx1">
                    <a:lumMod val="75000"/>
                    <a:lumOff val="25000"/>
                  </a:schemeClr>
                </a:solidFill>
                <a:latin typeface="Arial Black" panose="020B0604020202020204" pitchFamily="34" charset="0"/>
                <a:cs typeface="Arial Black" panose="020B0604020202020204" pitchFamily="34" charset="0"/>
              </a:rPr>
              <a:t>2</a:t>
            </a:r>
            <a:r>
              <a:rPr lang="zh-CN" altLang="en-US" sz="7200" b="1" i="1" dirty="0">
                <a:solidFill>
                  <a:schemeClr val="tx1">
                    <a:lumMod val="75000"/>
                    <a:lumOff val="25000"/>
                  </a:schemeClr>
                </a:solidFill>
                <a:latin typeface="Arial Black" panose="020B0604020202020204" pitchFamily="34" charset="0"/>
                <a:cs typeface="Arial Black" panose="020B0604020202020204" pitchFamily="34" charset="0"/>
              </a:rPr>
              <a:t>.</a:t>
            </a:r>
          </a:p>
        </p:txBody>
      </p:sp>
      <p:sp>
        <p:nvSpPr>
          <p:cNvPr id="9" name="灯片编号占位符 5">
            <a:extLst>
              <a:ext uri="{FF2B5EF4-FFF2-40B4-BE49-F238E27FC236}">
                <a16:creationId xmlns:a16="http://schemas.microsoft.com/office/drawing/2014/main" id="{35AD995D-23CC-4CB8-B3CC-B830932B0B8C}"/>
              </a:ext>
            </a:extLst>
          </p:cNvPr>
          <p:cNvSpPr>
            <a:spLocks noGrp="1"/>
          </p:cNvSpPr>
          <p:nvPr>
            <p:ph type="sldNum" sz="quarter" idx="12"/>
          </p:nvPr>
        </p:nvSpPr>
        <p:spPr>
          <a:xfrm>
            <a:off x="8610600" y="6356350"/>
            <a:ext cx="2743200" cy="365125"/>
          </a:xfrm>
        </p:spPr>
        <p:txBody>
          <a:bodyPr/>
          <a:lstStyle>
            <a:lvl1pPr>
              <a:defRPr i="1">
                <a:solidFill>
                  <a:schemeClr val="bg1"/>
                </a:solidFill>
              </a:defRPr>
            </a:lvl1pPr>
          </a:lstStyle>
          <a:p>
            <a:r>
              <a:rPr kumimoji="1" lang="en-US" altLang="zh-CN" dirty="0"/>
              <a:t>Page</a:t>
            </a:r>
            <a:r>
              <a:rPr kumimoji="1" lang="zh-CN" altLang="en-US" dirty="0"/>
              <a:t> </a:t>
            </a:r>
            <a:fld id="{562DC770-FF79-6F43-8302-D9B49950C096}" type="slidenum">
              <a:rPr kumimoji="1" lang="zh-CN" altLang="en-US" smtClean="0"/>
              <a:pPr/>
              <a:t>‹#›</a:t>
            </a:fld>
            <a:endParaRPr kumimoji="1" lang="zh-CN" altLang="en-US" dirty="0"/>
          </a:p>
        </p:txBody>
      </p:sp>
    </p:spTree>
    <p:extLst>
      <p:ext uri="{BB962C8B-B14F-4D97-AF65-F5344CB8AC3E}">
        <p14:creationId xmlns:p14="http://schemas.microsoft.com/office/powerpoint/2010/main" val="3668567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74DA86A-E2F3-0442-8D77-88DB2A629C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D9735F5B-CC58-C043-BA0E-50E71FD663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01541A7-179B-AC44-8728-7469896627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38F588-DBAA-5947-A52A-E444FC590A45}" type="datetime1">
              <a:rPr kumimoji="1" lang="zh-CN" altLang="en-US" smtClean="0"/>
              <a:t>2026/7/12</a:t>
            </a:fld>
            <a:endParaRPr kumimoji="1" lang="zh-CN" altLang="en-US"/>
          </a:p>
        </p:txBody>
      </p:sp>
      <p:sp>
        <p:nvSpPr>
          <p:cNvPr id="5" name="页脚占位符 4">
            <a:extLst>
              <a:ext uri="{FF2B5EF4-FFF2-40B4-BE49-F238E27FC236}">
                <a16:creationId xmlns:a16="http://schemas.microsoft.com/office/drawing/2014/main" id="{65D4120C-9F48-3E48-B97A-78829C1E86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73F6BAF8-A954-1F4A-AC24-CE8E61E06C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DC770-FF79-6F43-8302-D9B49950C096}" type="slidenum">
              <a:rPr kumimoji="1" lang="zh-CN" altLang="en-US" smtClean="0"/>
              <a:t>‹#›</a:t>
            </a:fld>
            <a:endParaRPr kumimoji="1" lang="zh-CN" altLang="en-US"/>
          </a:p>
        </p:txBody>
      </p:sp>
    </p:spTree>
    <p:extLst>
      <p:ext uri="{BB962C8B-B14F-4D97-AF65-F5344CB8AC3E}">
        <p14:creationId xmlns:p14="http://schemas.microsoft.com/office/powerpoint/2010/main" val="16445729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0" r:id="rId5"/>
    <p:sldLayoutId id="2147483663" r:id="rId6"/>
    <p:sldLayoutId id="2147483670" r:id="rId7"/>
    <p:sldLayoutId id="2147483651" r:id="rId8"/>
    <p:sldLayoutId id="2147483666" r:id="rId9"/>
    <p:sldLayoutId id="2147483665" r:id="rId10"/>
    <p:sldLayoutId id="2147483664" r:id="rId11"/>
    <p:sldLayoutId id="2147483671" r:id="rId12"/>
    <p:sldLayoutId id="2147483672" r:id="rId13"/>
    <p:sldLayoutId id="2147483657" r:id="rId14"/>
    <p:sldLayoutId id="2147483652" r:id="rId15"/>
    <p:sldLayoutId id="2147483653" r:id="rId16"/>
    <p:sldLayoutId id="2147483654" r:id="rId17"/>
    <p:sldLayoutId id="2147483656" r:id="rId18"/>
    <p:sldLayoutId id="2147483673" r:id="rId19"/>
    <p:sldLayoutId id="2147483658" r:id="rId20"/>
    <p:sldLayoutId id="2147483659" r:id="rId21"/>
    <p:sldLayoutId id="2147483655"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65.png"/><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15.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slideLayout" Target="../slideLayouts/slideLayout15.xml"/><Relationship Id="rId1" Type="http://schemas.openxmlformats.org/officeDocument/2006/relationships/tags" Target="../tags/tag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19.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78.png"/><Relationship Id="rId1" Type="http://schemas.openxmlformats.org/officeDocument/2006/relationships/slideLayout" Target="../slideLayouts/slideLayout15.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5.xml"/><Relationship Id="rId5" Type="http://schemas.openxmlformats.org/officeDocument/2006/relationships/image" Target="../media/image97.png"/><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8.png"/><Relationship Id="rId1" Type="http://schemas.openxmlformats.org/officeDocument/2006/relationships/slideLayout" Target="../slideLayouts/slideLayout15.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6.png"/></Relationships>
</file>

<file path=ppt/slides/_rels/slide2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15.xml"/><Relationship Id="rId1" Type="http://schemas.openxmlformats.org/officeDocument/2006/relationships/tags" Target="../tags/tag8.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28.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5.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5.xml"/><Relationship Id="rId1" Type="http://schemas.openxmlformats.org/officeDocument/2006/relationships/tags" Target="../tags/tag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391CFF28-F957-41A3-8882-94C2795E9A3C}"/>
              </a:ext>
            </a:extLst>
          </p:cNvPr>
          <p:cNvSpPr>
            <a:spLocks noGrp="1"/>
          </p:cNvSpPr>
          <p:nvPr>
            <p:ph type="ctrTitle"/>
          </p:nvPr>
        </p:nvSpPr>
        <p:spPr>
          <a:xfrm>
            <a:off x="1439999" y="2318400"/>
            <a:ext cx="8826589" cy="1198800"/>
          </a:xfrm>
        </p:spPr>
        <p:txBody>
          <a:bodyPr>
            <a:normAutofit/>
          </a:bodyPr>
          <a:lstStyle/>
          <a:p>
            <a:r>
              <a:rPr lang="zh-CN" altLang="en-US" dirty="0"/>
              <a:t>宇宙射线缪子在大坝检测场景中的应用</a:t>
            </a:r>
          </a:p>
        </p:txBody>
      </p:sp>
      <p:sp>
        <p:nvSpPr>
          <p:cNvPr id="6" name="副标题 5">
            <a:extLst>
              <a:ext uri="{FF2B5EF4-FFF2-40B4-BE49-F238E27FC236}">
                <a16:creationId xmlns:a16="http://schemas.microsoft.com/office/drawing/2014/main" id="{E8A5BFEC-241B-4E71-8E9E-A71E5F3E76A6}"/>
              </a:ext>
            </a:extLst>
          </p:cNvPr>
          <p:cNvSpPr>
            <a:spLocks noGrp="1"/>
          </p:cNvSpPr>
          <p:nvPr>
            <p:ph type="subTitle" idx="1"/>
          </p:nvPr>
        </p:nvSpPr>
        <p:spPr/>
        <p:txBody>
          <a:bodyPr>
            <a:normAutofit/>
          </a:bodyPr>
          <a:lstStyle/>
          <a:p>
            <a:r>
              <a:rPr lang="zh-CN" altLang="en-US" dirty="0">
                <a:latin typeface="华文中宋" panose="02010600040101010101" pitchFamily="2" charset="-122"/>
                <a:ea typeface="华文中宋" panose="02010600040101010101" pitchFamily="2" charset="-122"/>
              </a:rPr>
              <a:t>缪缪论坛</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缪子物理与缪子技术创新学术论坛</a:t>
            </a:r>
          </a:p>
        </p:txBody>
      </p:sp>
      <p:sp>
        <p:nvSpPr>
          <p:cNvPr id="7" name="副标题 5">
            <a:extLst>
              <a:ext uri="{FF2B5EF4-FFF2-40B4-BE49-F238E27FC236}">
                <a16:creationId xmlns:a16="http://schemas.microsoft.com/office/drawing/2014/main" id="{7B64182D-1C3E-46E8-BD92-1D17D713348F}"/>
              </a:ext>
            </a:extLst>
          </p:cNvPr>
          <p:cNvSpPr txBox="1">
            <a:spLocks/>
          </p:cNvSpPr>
          <p:nvPr/>
        </p:nvSpPr>
        <p:spPr>
          <a:xfrm>
            <a:off x="3217986" y="4377691"/>
            <a:ext cx="4946300" cy="1386852"/>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1400" dirty="0">
                <a:latin typeface="华文中宋" panose="02010600040101010101" pitchFamily="2" charset="-122"/>
                <a:ea typeface="华文中宋" panose="02010600040101010101" pitchFamily="2" charset="-122"/>
              </a:rPr>
              <a:t>报告人：陈子扬</a:t>
            </a:r>
            <a:endParaRPr lang="en-US" altLang="zh-CN" sz="1400" dirty="0">
              <a:latin typeface="华文中宋" panose="02010600040101010101" pitchFamily="2" charset="-122"/>
              <a:ea typeface="华文中宋" panose="02010600040101010101" pitchFamily="2" charset="-122"/>
            </a:endParaRPr>
          </a:p>
          <a:p>
            <a:r>
              <a:rPr lang="zh-CN" altLang="en-US" sz="1400" dirty="0">
                <a:latin typeface="华文中宋" panose="02010600040101010101" pitchFamily="2" charset="-122"/>
                <a:ea typeface="华文中宋" panose="02010600040101010101" pitchFamily="2" charset="-122"/>
              </a:rPr>
              <a:t>合作</a:t>
            </a:r>
            <a:r>
              <a:rPr lang="en-US" altLang="zh-CN" sz="1400" dirty="0">
                <a:latin typeface="华文中宋" panose="02010600040101010101" pitchFamily="2" charset="-122"/>
                <a:ea typeface="华文中宋" panose="02010600040101010101" pitchFamily="2" charset="-122"/>
              </a:rPr>
              <a:t>/</a:t>
            </a:r>
            <a:r>
              <a:rPr lang="zh-CN" altLang="en-US" sz="1400" dirty="0">
                <a:latin typeface="华文中宋" panose="02010600040101010101" pitchFamily="2" charset="-122"/>
                <a:ea typeface="华文中宋" panose="02010600040101010101" pitchFamily="2" charset="-122"/>
              </a:rPr>
              <a:t>主要参与者：李展，李鹏程，陈晓龙</a:t>
            </a:r>
            <a:endParaRPr lang="en-US" altLang="zh-CN" sz="1400" dirty="0">
              <a:latin typeface="华文中宋" panose="02010600040101010101" pitchFamily="2" charset="-122"/>
              <a:ea typeface="华文中宋" panose="02010600040101010101" pitchFamily="2" charset="-122"/>
            </a:endParaRPr>
          </a:p>
          <a:p>
            <a:r>
              <a:rPr lang="zh-CN" altLang="en-US" sz="1400" dirty="0">
                <a:latin typeface="华文中宋" panose="02010600040101010101" pitchFamily="2" charset="-122"/>
                <a:ea typeface="华文中宋" panose="02010600040101010101" pitchFamily="2" charset="-122"/>
              </a:rPr>
              <a:t>指导老师：王义 韩冬 宫辉</a:t>
            </a:r>
            <a:endParaRPr lang="en-US" altLang="zh-CN" sz="1400" dirty="0">
              <a:latin typeface="华文中宋" panose="02010600040101010101" pitchFamily="2" charset="-122"/>
              <a:ea typeface="华文中宋" panose="02010600040101010101" pitchFamily="2" charset="-122"/>
            </a:endParaRPr>
          </a:p>
          <a:p>
            <a:r>
              <a:rPr lang="zh-CN" altLang="en-US" sz="1400" dirty="0">
                <a:latin typeface="华文中宋" panose="02010600040101010101" pitchFamily="2" charset="-122"/>
                <a:ea typeface="华文中宋" panose="02010600040101010101" pitchFamily="2" charset="-122"/>
              </a:rPr>
              <a:t>单位：清华大学工物系，冠宇缪子</a:t>
            </a:r>
            <a:r>
              <a:rPr lang="en-US" altLang="zh-CN" sz="1400" dirty="0">
                <a:latin typeface="华文中宋" panose="02010600040101010101" pitchFamily="2" charset="-122"/>
                <a:ea typeface="华文中宋" panose="02010600040101010101" pitchFamily="2" charset="-122"/>
              </a:rPr>
              <a:t>(</a:t>
            </a:r>
            <a:r>
              <a:rPr lang="zh-CN" altLang="en-US" sz="1400" dirty="0">
                <a:latin typeface="华文中宋" panose="02010600040101010101" pitchFamily="2" charset="-122"/>
                <a:ea typeface="华文中宋" panose="02010600040101010101" pitchFamily="2" charset="-122"/>
              </a:rPr>
              <a:t>宜昌</a:t>
            </a:r>
            <a:r>
              <a:rPr lang="en-US" altLang="zh-CN" sz="1400" dirty="0">
                <a:latin typeface="华文中宋" panose="02010600040101010101" pitchFamily="2" charset="-122"/>
                <a:ea typeface="华文中宋" panose="02010600040101010101" pitchFamily="2" charset="-122"/>
              </a:rPr>
              <a:t>)</a:t>
            </a:r>
            <a:r>
              <a:rPr lang="zh-CN" altLang="en-US" sz="1400" dirty="0">
                <a:latin typeface="华文中宋" panose="02010600040101010101" pitchFamily="2" charset="-122"/>
                <a:ea typeface="华文中宋" panose="02010600040101010101" pitchFamily="2" charset="-122"/>
              </a:rPr>
              <a:t>科技有限公司</a:t>
            </a:r>
          </a:p>
        </p:txBody>
      </p:sp>
      <p:pic>
        <p:nvPicPr>
          <p:cNvPr id="3" name="图片 2">
            <a:extLst>
              <a:ext uri="{FF2B5EF4-FFF2-40B4-BE49-F238E27FC236}">
                <a16:creationId xmlns:a16="http://schemas.microsoft.com/office/drawing/2014/main" id="{3D5C1EB1-AA72-4D03-92E0-AFE6C7CB7853}"/>
              </a:ext>
            </a:extLst>
          </p:cNvPr>
          <p:cNvPicPr>
            <a:picLocks noChangeAspect="1"/>
          </p:cNvPicPr>
          <p:nvPr/>
        </p:nvPicPr>
        <p:blipFill>
          <a:blip r:embed="rId2"/>
          <a:stretch>
            <a:fillRect/>
          </a:stretch>
        </p:blipFill>
        <p:spPr>
          <a:xfrm>
            <a:off x="4032224" y="749200"/>
            <a:ext cx="2984552" cy="688513"/>
          </a:xfrm>
          <a:prstGeom prst="rect">
            <a:avLst/>
          </a:prstGeom>
        </p:spPr>
      </p:pic>
      <p:pic>
        <p:nvPicPr>
          <p:cNvPr id="2" name="图片 1">
            <a:extLst>
              <a:ext uri="{FF2B5EF4-FFF2-40B4-BE49-F238E27FC236}">
                <a16:creationId xmlns:a16="http://schemas.microsoft.com/office/drawing/2014/main" id="{406238BC-4FBA-43C6-85A3-3192162FDC0D}"/>
              </a:ext>
            </a:extLst>
          </p:cNvPr>
          <p:cNvPicPr>
            <a:picLocks noChangeAspect="1"/>
          </p:cNvPicPr>
          <p:nvPr/>
        </p:nvPicPr>
        <p:blipFill>
          <a:blip r:embed="rId3"/>
          <a:stretch>
            <a:fillRect/>
          </a:stretch>
        </p:blipFill>
        <p:spPr>
          <a:xfrm>
            <a:off x="487318" y="4575720"/>
            <a:ext cx="1472800" cy="990793"/>
          </a:xfrm>
          <a:prstGeom prst="rect">
            <a:avLst/>
          </a:prstGeom>
        </p:spPr>
      </p:pic>
    </p:spTree>
    <p:extLst>
      <p:ext uri="{BB962C8B-B14F-4D97-AF65-F5344CB8AC3E}">
        <p14:creationId xmlns:p14="http://schemas.microsoft.com/office/powerpoint/2010/main" val="3859689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坝体不同位置散射程度</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10</a:t>
            </a:fld>
            <a:endParaRPr kumimoji="1" lang="zh-CN" altLang="en-US" dirty="0"/>
          </a:p>
        </p:txBody>
      </p:sp>
      <p:grpSp>
        <p:nvGrpSpPr>
          <p:cNvPr id="13" name="组合 12">
            <a:extLst>
              <a:ext uri="{FF2B5EF4-FFF2-40B4-BE49-F238E27FC236}">
                <a16:creationId xmlns:a16="http://schemas.microsoft.com/office/drawing/2014/main" id="{2CE4EA17-F3FA-44FC-BA72-F3CBEBDABC4B}"/>
              </a:ext>
            </a:extLst>
          </p:cNvPr>
          <p:cNvGrpSpPr/>
          <p:nvPr/>
        </p:nvGrpSpPr>
        <p:grpSpPr>
          <a:xfrm>
            <a:off x="816755" y="1341762"/>
            <a:ext cx="5300678" cy="2163438"/>
            <a:chOff x="3262298" y="1265562"/>
            <a:chExt cx="5300678" cy="2163438"/>
          </a:xfrm>
        </p:grpSpPr>
        <p:pic>
          <p:nvPicPr>
            <p:cNvPr id="6" name="图片 5">
              <a:extLst>
                <a:ext uri="{FF2B5EF4-FFF2-40B4-BE49-F238E27FC236}">
                  <a16:creationId xmlns:a16="http://schemas.microsoft.com/office/drawing/2014/main" id="{3D74C74C-53B7-4397-88F9-8F97008A955D}"/>
                </a:ext>
              </a:extLst>
            </p:cNvPr>
            <p:cNvPicPr>
              <a:picLocks noChangeAspect="1"/>
            </p:cNvPicPr>
            <p:nvPr/>
          </p:nvPicPr>
          <p:blipFill rotWithShape="1">
            <a:blip r:embed="rId3"/>
            <a:srcRect t="7296"/>
            <a:stretch/>
          </p:blipFill>
          <p:spPr>
            <a:xfrm>
              <a:off x="3262298" y="1265562"/>
              <a:ext cx="5300678" cy="1896216"/>
            </a:xfrm>
            <a:prstGeom prst="rect">
              <a:avLst/>
            </a:prstGeom>
          </p:spPr>
        </p:pic>
        <p:sp>
          <p:nvSpPr>
            <p:cNvPr id="9" name="矩形 8">
              <a:extLst>
                <a:ext uri="{FF2B5EF4-FFF2-40B4-BE49-F238E27FC236}">
                  <a16:creationId xmlns:a16="http://schemas.microsoft.com/office/drawing/2014/main" id="{ABF4A034-E359-45CF-A0DC-E64CD52BB563}"/>
                </a:ext>
              </a:extLst>
            </p:cNvPr>
            <p:cNvSpPr/>
            <p:nvPr/>
          </p:nvSpPr>
          <p:spPr>
            <a:xfrm>
              <a:off x="4715245" y="3059668"/>
              <a:ext cx="2544286"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：坝体真实厚度分布</a:t>
              </a:r>
              <a:endParaRPr lang="zh-CN" altLang="en-US" dirty="0"/>
            </a:p>
          </p:txBody>
        </p:sp>
      </p:grpSp>
      <p:pic>
        <p:nvPicPr>
          <p:cNvPr id="10" name="图片 9">
            <a:extLst>
              <a:ext uri="{FF2B5EF4-FFF2-40B4-BE49-F238E27FC236}">
                <a16:creationId xmlns:a16="http://schemas.microsoft.com/office/drawing/2014/main" id="{023A367D-FB46-4A30-BF92-4B6F2408B27D}"/>
              </a:ext>
            </a:extLst>
          </p:cNvPr>
          <p:cNvPicPr>
            <a:picLocks noChangeAspect="1"/>
          </p:cNvPicPr>
          <p:nvPr/>
        </p:nvPicPr>
        <p:blipFill>
          <a:blip r:embed="rId4"/>
          <a:stretch>
            <a:fillRect/>
          </a:stretch>
        </p:blipFill>
        <p:spPr>
          <a:xfrm>
            <a:off x="578950" y="3577875"/>
            <a:ext cx="5571828" cy="2289525"/>
          </a:xfrm>
          <a:prstGeom prst="rect">
            <a:avLst/>
          </a:prstGeom>
        </p:spPr>
      </p:pic>
      <p:pic>
        <p:nvPicPr>
          <p:cNvPr id="12" name="图片 11">
            <a:extLst>
              <a:ext uri="{FF2B5EF4-FFF2-40B4-BE49-F238E27FC236}">
                <a16:creationId xmlns:a16="http://schemas.microsoft.com/office/drawing/2014/main" id="{23C7C04F-A0A7-4CA7-A748-98A0BB322143}"/>
              </a:ext>
            </a:extLst>
          </p:cNvPr>
          <p:cNvPicPr>
            <a:picLocks noChangeAspect="1"/>
          </p:cNvPicPr>
          <p:nvPr/>
        </p:nvPicPr>
        <p:blipFill>
          <a:blip r:embed="rId5"/>
          <a:stretch>
            <a:fillRect/>
          </a:stretch>
        </p:blipFill>
        <p:spPr>
          <a:xfrm>
            <a:off x="5850717" y="3577875"/>
            <a:ext cx="5571828" cy="2289525"/>
          </a:xfrm>
          <a:prstGeom prst="rect">
            <a:avLst/>
          </a:prstGeom>
        </p:spPr>
      </p:pic>
      <p:sp>
        <p:nvSpPr>
          <p:cNvPr id="14" name="矩形 13">
            <a:extLst>
              <a:ext uri="{FF2B5EF4-FFF2-40B4-BE49-F238E27FC236}">
                <a16:creationId xmlns:a16="http://schemas.microsoft.com/office/drawing/2014/main" id="{F656D78B-A3E9-4DD6-BD8E-45DDECAB3024}"/>
              </a:ext>
            </a:extLst>
          </p:cNvPr>
          <p:cNvSpPr/>
          <p:nvPr/>
        </p:nvSpPr>
        <p:spPr>
          <a:xfrm>
            <a:off x="2194951" y="5755409"/>
            <a:ext cx="2313454"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：平均方位角抖动</a:t>
            </a:r>
            <a:endParaRPr lang="zh-CN" altLang="en-US" dirty="0"/>
          </a:p>
        </p:txBody>
      </p:sp>
      <p:sp>
        <p:nvSpPr>
          <p:cNvPr id="15" name="矩形 14">
            <a:extLst>
              <a:ext uri="{FF2B5EF4-FFF2-40B4-BE49-F238E27FC236}">
                <a16:creationId xmlns:a16="http://schemas.microsoft.com/office/drawing/2014/main" id="{1BDF3533-CDFE-45CD-B11E-BCD1DF0317CD}"/>
              </a:ext>
            </a:extLst>
          </p:cNvPr>
          <p:cNvSpPr/>
          <p:nvPr/>
        </p:nvSpPr>
        <p:spPr>
          <a:xfrm>
            <a:off x="7453873" y="5755409"/>
            <a:ext cx="2313454"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：平均天顶角抖动</a:t>
            </a:r>
            <a:endParaRPr lang="zh-CN" altLang="en-US" dirty="0"/>
          </a:p>
        </p:txBody>
      </p:sp>
      <p:pic>
        <p:nvPicPr>
          <p:cNvPr id="16" name="图片 15">
            <a:extLst>
              <a:ext uri="{FF2B5EF4-FFF2-40B4-BE49-F238E27FC236}">
                <a16:creationId xmlns:a16="http://schemas.microsoft.com/office/drawing/2014/main" id="{99BA189E-9F27-4F23-9C87-75B79ED7426D}"/>
              </a:ext>
            </a:extLst>
          </p:cNvPr>
          <p:cNvPicPr>
            <a:picLocks noChangeAspect="1"/>
          </p:cNvPicPr>
          <p:nvPr/>
        </p:nvPicPr>
        <p:blipFill>
          <a:blip r:embed="rId6"/>
          <a:stretch>
            <a:fillRect/>
          </a:stretch>
        </p:blipFill>
        <p:spPr>
          <a:xfrm>
            <a:off x="523875" y="3505200"/>
            <a:ext cx="1959191" cy="1376099"/>
          </a:xfrm>
          <a:prstGeom prst="rect">
            <a:avLst/>
          </a:prstGeom>
        </p:spPr>
      </p:pic>
      <p:cxnSp>
        <p:nvCxnSpPr>
          <p:cNvPr id="18" name="直接箭头连接符 17">
            <a:extLst>
              <a:ext uri="{FF2B5EF4-FFF2-40B4-BE49-F238E27FC236}">
                <a16:creationId xmlns:a16="http://schemas.microsoft.com/office/drawing/2014/main" id="{69BDAFA9-519C-493D-AC53-03B2421ED88D}"/>
              </a:ext>
            </a:extLst>
          </p:cNvPr>
          <p:cNvCxnSpPr>
            <a:cxnSpLocks/>
          </p:cNvCxnSpPr>
          <p:nvPr/>
        </p:nvCxnSpPr>
        <p:spPr>
          <a:xfrm flipH="1" flipV="1">
            <a:off x="2483066" y="4193249"/>
            <a:ext cx="1058780" cy="6442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B0755DA6-975B-4942-BC72-BDC9BE39DA35}"/>
              </a:ext>
            </a:extLst>
          </p:cNvPr>
          <p:cNvSpPr/>
          <p:nvPr/>
        </p:nvSpPr>
        <p:spPr>
          <a:xfrm>
            <a:off x="799529" y="3578794"/>
            <a:ext cx="1390124" cy="369332"/>
          </a:xfrm>
          <a:prstGeom prst="rect">
            <a:avLst/>
          </a:prstGeom>
        </p:spPr>
        <p:txBody>
          <a:bodyPr wrap="none">
            <a:spAutoFit/>
          </a:bodyPr>
          <a:lstStyle/>
          <a:p>
            <a:r>
              <a:rPr lang="en-US" altLang="zh-CN" dirty="0">
                <a:solidFill>
                  <a:schemeClr val="bg1"/>
                </a:solidFill>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solidFill>
                  <a:schemeClr val="bg1"/>
                </a:solidFill>
                <a:latin typeface="Times New Roman" panose="02020603050405020304" pitchFamily="18" charset="0"/>
                <a:ea typeface="华文中宋" panose="02010600040101010101" pitchFamily="2" charset="-122"/>
                <a:cs typeface="Times New Roman" panose="02020603050405020304" pitchFamily="18" charset="0"/>
              </a:rPr>
              <a:t>观测视角</a:t>
            </a:r>
            <a:endParaRPr lang="zh-CN" altLang="en-US" dirty="0">
              <a:solidFill>
                <a:schemeClr val="bg1"/>
              </a:solidFill>
            </a:endParaRPr>
          </a:p>
        </p:txBody>
      </p:sp>
      <p:pic>
        <p:nvPicPr>
          <p:cNvPr id="22" name="图片 21">
            <a:extLst>
              <a:ext uri="{FF2B5EF4-FFF2-40B4-BE49-F238E27FC236}">
                <a16:creationId xmlns:a16="http://schemas.microsoft.com/office/drawing/2014/main" id="{2E659590-0A92-477F-AC55-1CAA600E2214}"/>
              </a:ext>
            </a:extLst>
          </p:cNvPr>
          <p:cNvPicPr>
            <a:picLocks noChangeAspect="1"/>
          </p:cNvPicPr>
          <p:nvPr/>
        </p:nvPicPr>
        <p:blipFill>
          <a:blip r:embed="rId7"/>
          <a:stretch>
            <a:fillRect/>
          </a:stretch>
        </p:blipFill>
        <p:spPr>
          <a:xfrm>
            <a:off x="6866277" y="580403"/>
            <a:ext cx="3877923" cy="2657575"/>
          </a:xfrm>
          <a:prstGeom prst="rect">
            <a:avLst/>
          </a:prstGeom>
        </p:spPr>
      </p:pic>
      <p:sp>
        <p:nvSpPr>
          <p:cNvPr id="23" name="矩形 22">
            <a:extLst>
              <a:ext uri="{FF2B5EF4-FFF2-40B4-BE49-F238E27FC236}">
                <a16:creationId xmlns:a16="http://schemas.microsoft.com/office/drawing/2014/main" id="{A9653350-87A9-4CB8-8813-1634FD0EB2E0}"/>
              </a:ext>
            </a:extLst>
          </p:cNvPr>
          <p:cNvSpPr/>
          <p:nvPr/>
        </p:nvSpPr>
        <p:spPr>
          <a:xfrm>
            <a:off x="7668746" y="3135868"/>
            <a:ext cx="2313454"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：平均散射角分布</a:t>
            </a:r>
            <a:endParaRPr lang="zh-CN" altLang="en-US" dirty="0"/>
          </a:p>
        </p:txBody>
      </p:sp>
    </p:spTree>
    <p:custDataLst>
      <p:tags r:id="rId1"/>
    </p:custDataLst>
    <p:extLst>
      <p:ext uri="{BB962C8B-B14F-4D97-AF65-F5344CB8AC3E}">
        <p14:creationId xmlns:p14="http://schemas.microsoft.com/office/powerpoint/2010/main" val="57984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坝体不同位置散射程度</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11</a:t>
            </a:fld>
            <a:endParaRPr kumimoji="1" lang="zh-CN" altLang="en-US" dirty="0"/>
          </a:p>
        </p:txBody>
      </p:sp>
      <p:grpSp>
        <p:nvGrpSpPr>
          <p:cNvPr id="14" name="组合 13">
            <a:extLst>
              <a:ext uri="{FF2B5EF4-FFF2-40B4-BE49-F238E27FC236}">
                <a16:creationId xmlns:a16="http://schemas.microsoft.com/office/drawing/2014/main" id="{0B394AD5-BA95-43D0-AB46-179EAD06188D}"/>
              </a:ext>
            </a:extLst>
          </p:cNvPr>
          <p:cNvGrpSpPr/>
          <p:nvPr/>
        </p:nvGrpSpPr>
        <p:grpSpPr>
          <a:xfrm>
            <a:off x="568987" y="2006999"/>
            <a:ext cx="6852748" cy="2844001"/>
            <a:chOff x="2550187" y="1196187"/>
            <a:chExt cx="6852748" cy="2844001"/>
          </a:xfrm>
        </p:grpSpPr>
        <p:pic>
          <p:nvPicPr>
            <p:cNvPr id="6" name="图片 5">
              <a:extLst>
                <a:ext uri="{FF2B5EF4-FFF2-40B4-BE49-F238E27FC236}">
                  <a16:creationId xmlns:a16="http://schemas.microsoft.com/office/drawing/2014/main" id="{B6BDD81C-7EEB-48EC-8965-5020858D7760}"/>
                </a:ext>
              </a:extLst>
            </p:cNvPr>
            <p:cNvPicPr>
              <a:picLocks noChangeAspect="1"/>
            </p:cNvPicPr>
            <p:nvPr/>
          </p:nvPicPr>
          <p:blipFill>
            <a:blip r:embed="rId3"/>
            <a:stretch>
              <a:fillRect/>
            </a:stretch>
          </p:blipFill>
          <p:spPr>
            <a:xfrm>
              <a:off x="6022664" y="1196187"/>
              <a:ext cx="3380271" cy="2474669"/>
            </a:xfrm>
            <a:prstGeom prst="rect">
              <a:avLst/>
            </a:prstGeom>
          </p:spPr>
        </p:pic>
        <p:pic>
          <p:nvPicPr>
            <p:cNvPr id="9" name="图片 8">
              <a:extLst>
                <a:ext uri="{FF2B5EF4-FFF2-40B4-BE49-F238E27FC236}">
                  <a16:creationId xmlns:a16="http://schemas.microsoft.com/office/drawing/2014/main" id="{A96FA20F-08EC-4AA7-B273-33B56B67CDC7}"/>
                </a:ext>
              </a:extLst>
            </p:cNvPr>
            <p:cNvPicPr>
              <a:picLocks noChangeAspect="1"/>
            </p:cNvPicPr>
            <p:nvPr/>
          </p:nvPicPr>
          <p:blipFill>
            <a:blip r:embed="rId4"/>
            <a:stretch>
              <a:fillRect/>
            </a:stretch>
          </p:blipFill>
          <p:spPr>
            <a:xfrm>
              <a:off x="2550187" y="1196187"/>
              <a:ext cx="3380271" cy="2474668"/>
            </a:xfrm>
            <a:prstGeom prst="rect">
              <a:avLst/>
            </a:prstGeom>
          </p:spPr>
        </p:pic>
        <p:sp>
          <p:nvSpPr>
            <p:cNvPr id="10" name="矩形 9">
              <a:extLst>
                <a:ext uri="{FF2B5EF4-FFF2-40B4-BE49-F238E27FC236}">
                  <a16:creationId xmlns:a16="http://schemas.microsoft.com/office/drawing/2014/main" id="{94EE8879-C943-4A8B-AE04-2CEA842D23C8}"/>
                </a:ext>
              </a:extLst>
            </p:cNvPr>
            <p:cNvSpPr/>
            <p:nvPr/>
          </p:nvSpPr>
          <p:spPr>
            <a:xfrm>
              <a:off x="3092038" y="3670856"/>
              <a:ext cx="2313454"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：平均方位角抖动</a:t>
              </a:r>
              <a:endParaRPr lang="zh-CN" altLang="en-US" dirty="0"/>
            </a:p>
          </p:txBody>
        </p:sp>
        <p:sp>
          <p:nvSpPr>
            <p:cNvPr id="11" name="矩形 10">
              <a:extLst>
                <a:ext uri="{FF2B5EF4-FFF2-40B4-BE49-F238E27FC236}">
                  <a16:creationId xmlns:a16="http://schemas.microsoft.com/office/drawing/2014/main" id="{177CC6BF-EF76-44CF-BDBF-FE81B72F5DFC}"/>
                </a:ext>
              </a:extLst>
            </p:cNvPr>
            <p:cNvSpPr/>
            <p:nvPr/>
          </p:nvSpPr>
          <p:spPr>
            <a:xfrm>
              <a:off x="6472309" y="3659188"/>
              <a:ext cx="2313454"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：平均天顶角抖动</a:t>
              </a:r>
              <a:endParaRPr lang="zh-CN" altLang="en-US" dirty="0"/>
            </a:p>
          </p:txBody>
        </p:sp>
      </p:grpSp>
      <p:pic>
        <p:nvPicPr>
          <p:cNvPr id="13" name="图片 12">
            <a:extLst>
              <a:ext uri="{FF2B5EF4-FFF2-40B4-BE49-F238E27FC236}">
                <a16:creationId xmlns:a16="http://schemas.microsoft.com/office/drawing/2014/main" id="{DCB80A03-8921-4BF0-9193-D24E34026A77}"/>
              </a:ext>
            </a:extLst>
          </p:cNvPr>
          <p:cNvPicPr>
            <a:picLocks noChangeAspect="1"/>
          </p:cNvPicPr>
          <p:nvPr/>
        </p:nvPicPr>
        <p:blipFill>
          <a:blip r:embed="rId5"/>
          <a:stretch>
            <a:fillRect/>
          </a:stretch>
        </p:blipFill>
        <p:spPr>
          <a:xfrm>
            <a:off x="7346414" y="1686713"/>
            <a:ext cx="4414377" cy="3140475"/>
          </a:xfrm>
          <a:prstGeom prst="rect">
            <a:avLst/>
          </a:prstGeom>
        </p:spPr>
      </p:pic>
      <p:sp>
        <p:nvSpPr>
          <p:cNvPr id="15" name="矩形 14">
            <a:extLst>
              <a:ext uri="{FF2B5EF4-FFF2-40B4-BE49-F238E27FC236}">
                <a16:creationId xmlns:a16="http://schemas.microsoft.com/office/drawing/2014/main" id="{6273F8BA-4B6E-4E83-AABF-95E6FB093AA7}"/>
              </a:ext>
            </a:extLst>
          </p:cNvPr>
          <p:cNvSpPr/>
          <p:nvPr/>
        </p:nvSpPr>
        <p:spPr>
          <a:xfrm>
            <a:off x="7796059" y="4712887"/>
            <a:ext cx="3672800" cy="646331"/>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L0</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：待测物体厚度</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L1</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：探测器与物体之间的空气距离</a:t>
            </a:r>
            <a:endParaRPr lang="zh-CN" altLang="en-US" dirty="0"/>
          </a:p>
        </p:txBody>
      </p:sp>
      <p:sp>
        <p:nvSpPr>
          <p:cNvPr id="16" name="矩形 15">
            <a:extLst>
              <a:ext uri="{FF2B5EF4-FFF2-40B4-BE49-F238E27FC236}">
                <a16:creationId xmlns:a16="http://schemas.microsoft.com/office/drawing/2014/main" id="{30F17D35-0924-4492-8733-1CE78B790E1E}"/>
              </a:ext>
            </a:extLst>
          </p:cNvPr>
          <p:cNvSpPr/>
          <p:nvPr/>
        </p:nvSpPr>
        <p:spPr>
          <a:xfrm>
            <a:off x="2259122" y="5446341"/>
            <a:ext cx="8161228" cy="499304"/>
          </a:xfrm>
          <a:prstGeom prst="rect">
            <a:avLst/>
          </a:prstGeom>
        </p:spPr>
        <p:txBody>
          <a:bodyPr wrap="square">
            <a:spAutoFit/>
          </a:bodyPr>
          <a:lstStyle/>
          <a:p>
            <a:pPr>
              <a:lnSpc>
                <a:spcPct val="150000"/>
              </a:lnSpc>
            </a:pP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对于体积接近模拟程序的探测器而言，探测距离</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&gt;20m</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，可忽略散射影响</a:t>
            </a:r>
            <a:endParaRPr lang="en-US" altLang="zh-CN" sz="2000" dirty="0">
              <a:latin typeface="Times New Roman" panose="02020603050405020304" pitchFamily="18" charset="0"/>
              <a:ea typeface="华文中宋" panose="0201060004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362913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29747B75-3C3F-4C3E-AE6F-4CBECB2EB1C8}"/>
              </a:ext>
            </a:extLst>
          </p:cNvPr>
          <p:cNvSpPr>
            <a:spLocks noGrp="1"/>
          </p:cNvSpPr>
          <p:nvPr>
            <p:ph type="title"/>
          </p:nvPr>
        </p:nvSpPr>
        <p:spPr/>
        <p:txBody>
          <a:bodyPr/>
          <a:lstStyle/>
          <a:p>
            <a:r>
              <a:rPr kumimoji="1"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大坝检测实验结果</a:t>
            </a:r>
            <a:endParaRPr lang="zh-CN" altLang="en-US" dirty="0"/>
          </a:p>
        </p:txBody>
      </p:sp>
      <p:sp>
        <p:nvSpPr>
          <p:cNvPr id="8" name="文本占位符 7">
            <a:extLst>
              <a:ext uri="{FF2B5EF4-FFF2-40B4-BE49-F238E27FC236}">
                <a16:creationId xmlns:a16="http://schemas.microsoft.com/office/drawing/2014/main" id="{9EA910CF-38F1-4356-A7A0-B9E296F2C296}"/>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65434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初步实验结果</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13</a:t>
            </a:fld>
            <a:endParaRPr kumimoji="1" lang="zh-CN" altLang="en-US" dirty="0"/>
          </a:p>
        </p:txBody>
      </p:sp>
      <p:pic>
        <p:nvPicPr>
          <p:cNvPr id="12" name="图片 11">
            <a:extLst>
              <a:ext uri="{FF2B5EF4-FFF2-40B4-BE49-F238E27FC236}">
                <a16:creationId xmlns:a16="http://schemas.microsoft.com/office/drawing/2014/main" id="{E674F18B-D357-4F37-8EEF-5F3DC61BFAF5}"/>
              </a:ext>
            </a:extLst>
          </p:cNvPr>
          <p:cNvPicPr>
            <a:picLocks noChangeAspect="1"/>
          </p:cNvPicPr>
          <p:nvPr/>
        </p:nvPicPr>
        <p:blipFill>
          <a:blip r:embed="rId2"/>
          <a:stretch>
            <a:fillRect/>
          </a:stretch>
        </p:blipFill>
        <p:spPr>
          <a:xfrm>
            <a:off x="236542" y="1673867"/>
            <a:ext cx="3676230" cy="1492556"/>
          </a:xfrm>
          <a:prstGeom prst="rect">
            <a:avLst/>
          </a:prstGeom>
        </p:spPr>
      </p:pic>
      <p:sp>
        <p:nvSpPr>
          <p:cNvPr id="17" name="文本框 16">
            <a:extLst>
              <a:ext uri="{FF2B5EF4-FFF2-40B4-BE49-F238E27FC236}">
                <a16:creationId xmlns:a16="http://schemas.microsoft.com/office/drawing/2014/main" id="{DC91228C-1B9F-41D5-8D94-AE16166DAC62}"/>
              </a:ext>
            </a:extLst>
          </p:cNvPr>
          <p:cNvSpPr txBox="1"/>
          <p:nvPr/>
        </p:nvSpPr>
        <p:spPr>
          <a:xfrm>
            <a:off x="755528" y="3182803"/>
            <a:ext cx="2711252"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16 </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小时</a:t>
            </a:r>
          </a:p>
        </p:txBody>
      </p:sp>
      <p:pic>
        <p:nvPicPr>
          <p:cNvPr id="18" name="图片 17">
            <a:extLst>
              <a:ext uri="{FF2B5EF4-FFF2-40B4-BE49-F238E27FC236}">
                <a16:creationId xmlns:a16="http://schemas.microsoft.com/office/drawing/2014/main" id="{419D453B-D0F8-4FF1-A90B-5E11580DE1B7}"/>
              </a:ext>
            </a:extLst>
          </p:cNvPr>
          <p:cNvPicPr>
            <a:picLocks noChangeAspect="1"/>
          </p:cNvPicPr>
          <p:nvPr/>
        </p:nvPicPr>
        <p:blipFill>
          <a:blip r:embed="rId3"/>
          <a:stretch>
            <a:fillRect/>
          </a:stretch>
        </p:blipFill>
        <p:spPr>
          <a:xfrm>
            <a:off x="4101503" y="1690231"/>
            <a:ext cx="3740067" cy="1492556"/>
          </a:xfrm>
          <a:prstGeom prst="rect">
            <a:avLst/>
          </a:prstGeom>
        </p:spPr>
      </p:pic>
      <p:sp>
        <p:nvSpPr>
          <p:cNvPr id="19" name="文本框 18">
            <a:extLst>
              <a:ext uri="{FF2B5EF4-FFF2-40B4-BE49-F238E27FC236}">
                <a16:creationId xmlns:a16="http://schemas.microsoft.com/office/drawing/2014/main" id="{BDF72752-3A4B-4C58-A7D0-1B8A999D1A8A}"/>
              </a:ext>
            </a:extLst>
          </p:cNvPr>
          <p:cNvSpPr txBox="1"/>
          <p:nvPr/>
        </p:nvSpPr>
        <p:spPr>
          <a:xfrm>
            <a:off x="4667444" y="3209483"/>
            <a:ext cx="2553970"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32 </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小时</a:t>
            </a:r>
          </a:p>
        </p:txBody>
      </p:sp>
      <p:pic>
        <p:nvPicPr>
          <p:cNvPr id="20" name="图片 19">
            <a:extLst>
              <a:ext uri="{FF2B5EF4-FFF2-40B4-BE49-F238E27FC236}">
                <a16:creationId xmlns:a16="http://schemas.microsoft.com/office/drawing/2014/main" id="{CD7794E3-068B-4AF2-89B9-2DAAE12C8071}"/>
              </a:ext>
            </a:extLst>
          </p:cNvPr>
          <p:cNvPicPr>
            <a:picLocks noChangeAspect="1"/>
          </p:cNvPicPr>
          <p:nvPr/>
        </p:nvPicPr>
        <p:blipFill>
          <a:blip r:embed="rId4"/>
          <a:stretch>
            <a:fillRect/>
          </a:stretch>
        </p:blipFill>
        <p:spPr>
          <a:xfrm>
            <a:off x="8070023" y="1698151"/>
            <a:ext cx="3941257" cy="1492130"/>
          </a:xfrm>
          <a:prstGeom prst="rect">
            <a:avLst/>
          </a:prstGeom>
        </p:spPr>
      </p:pic>
      <p:sp>
        <p:nvSpPr>
          <p:cNvPr id="21" name="文本框 20">
            <a:extLst>
              <a:ext uri="{FF2B5EF4-FFF2-40B4-BE49-F238E27FC236}">
                <a16:creationId xmlns:a16="http://schemas.microsoft.com/office/drawing/2014/main" id="{0B45D90E-D7BA-402F-A121-57C6AC8F5A80}"/>
              </a:ext>
            </a:extLst>
          </p:cNvPr>
          <p:cNvSpPr txBox="1"/>
          <p:nvPr/>
        </p:nvSpPr>
        <p:spPr>
          <a:xfrm>
            <a:off x="8806988" y="3190281"/>
            <a:ext cx="2504629"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64 </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小时</a:t>
            </a:r>
          </a:p>
        </p:txBody>
      </p:sp>
      <p:sp>
        <p:nvSpPr>
          <p:cNvPr id="22" name="文本框 21">
            <a:extLst>
              <a:ext uri="{FF2B5EF4-FFF2-40B4-BE49-F238E27FC236}">
                <a16:creationId xmlns:a16="http://schemas.microsoft.com/office/drawing/2014/main" id="{00C46D00-826B-4812-A760-FE791CA54CCD}"/>
              </a:ext>
            </a:extLst>
          </p:cNvPr>
          <p:cNvSpPr txBox="1"/>
          <p:nvPr/>
        </p:nvSpPr>
        <p:spPr>
          <a:xfrm>
            <a:off x="3466780" y="1321898"/>
            <a:ext cx="5908536" cy="400110"/>
          </a:xfrm>
          <a:prstGeom prst="rect">
            <a:avLst/>
          </a:prstGeom>
          <a:noFill/>
        </p:spPr>
        <p:txBody>
          <a:bodyPr wrap="square" rtlCol="0">
            <a:spAutoFit/>
          </a:bodyPr>
          <a:lstStyle/>
          <a:p>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32</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小时透射实验，大坝及山体轮廓已经初具雏形</a:t>
            </a:r>
          </a:p>
        </p:txBody>
      </p:sp>
      <p:pic>
        <p:nvPicPr>
          <p:cNvPr id="23" name="图片 22">
            <a:extLst>
              <a:ext uri="{FF2B5EF4-FFF2-40B4-BE49-F238E27FC236}">
                <a16:creationId xmlns:a16="http://schemas.microsoft.com/office/drawing/2014/main" id="{1F0ADE5C-0AFD-4758-AB81-CF2D4CED50B6}"/>
              </a:ext>
            </a:extLst>
          </p:cNvPr>
          <p:cNvPicPr>
            <a:picLocks noChangeAspect="1"/>
          </p:cNvPicPr>
          <p:nvPr/>
        </p:nvPicPr>
        <p:blipFill>
          <a:blip r:embed="rId5"/>
          <a:stretch>
            <a:fillRect/>
          </a:stretch>
        </p:blipFill>
        <p:spPr>
          <a:xfrm>
            <a:off x="8195574" y="3984878"/>
            <a:ext cx="3717790" cy="1541703"/>
          </a:xfrm>
          <a:prstGeom prst="rect">
            <a:avLst/>
          </a:prstGeom>
        </p:spPr>
      </p:pic>
      <p:pic>
        <p:nvPicPr>
          <p:cNvPr id="24" name="图片 23">
            <a:extLst>
              <a:ext uri="{FF2B5EF4-FFF2-40B4-BE49-F238E27FC236}">
                <a16:creationId xmlns:a16="http://schemas.microsoft.com/office/drawing/2014/main" id="{CE37318F-2171-42FF-9542-57923FCF60DE}"/>
              </a:ext>
            </a:extLst>
          </p:cNvPr>
          <p:cNvPicPr>
            <a:picLocks noChangeAspect="1"/>
          </p:cNvPicPr>
          <p:nvPr/>
        </p:nvPicPr>
        <p:blipFill>
          <a:blip r:embed="rId6"/>
          <a:stretch>
            <a:fillRect/>
          </a:stretch>
        </p:blipFill>
        <p:spPr>
          <a:xfrm>
            <a:off x="4230974" y="3999404"/>
            <a:ext cx="3881693" cy="1527177"/>
          </a:xfrm>
          <a:prstGeom prst="rect">
            <a:avLst/>
          </a:prstGeom>
        </p:spPr>
      </p:pic>
      <p:sp>
        <p:nvSpPr>
          <p:cNvPr id="25" name="文本框 24">
            <a:extLst>
              <a:ext uri="{FF2B5EF4-FFF2-40B4-BE49-F238E27FC236}">
                <a16:creationId xmlns:a16="http://schemas.microsoft.com/office/drawing/2014/main" id="{5E45BFF5-6BD7-4962-A5AA-BD20C0C57F6D}"/>
              </a:ext>
            </a:extLst>
          </p:cNvPr>
          <p:cNvSpPr txBox="1"/>
          <p:nvPr/>
        </p:nvSpPr>
        <p:spPr>
          <a:xfrm>
            <a:off x="1358009" y="5639227"/>
            <a:ext cx="9760842" cy="400110"/>
          </a:xfrm>
          <a:prstGeom prst="rect">
            <a:avLst/>
          </a:prstGeom>
          <a:noFill/>
        </p:spPr>
        <p:txBody>
          <a:bodyPr wrap="square" rtlCol="0">
            <a:spAutoFit/>
          </a:bodyPr>
          <a:lstStyle/>
          <a:p>
            <a:r>
              <a:rPr lang="zh-CN" altLang="en-US" sz="2000" dirty="0">
                <a:latin typeface="华文中宋" panose="02010600040101010101" pitchFamily="2" charset="-122"/>
                <a:ea typeface="华文中宋" panose="02010600040101010101" pitchFamily="2" charset="-122"/>
              </a:rPr>
              <a:t>由于低仰角区域（感兴趣区域）缪子透过率低，观测细致内部结构需延长探测时间</a:t>
            </a:r>
          </a:p>
        </p:txBody>
      </p:sp>
      <p:pic>
        <p:nvPicPr>
          <p:cNvPr id="26" name="图片 25">
            <a:extLst>
              <a:ext uri="{FF2B5EF4-FFF2-40B4-BE49-F238E27FC236}">
                <a16:creationId xmlns:a16="http://schemas.microsoft.com/office/drawing/2014/main" id="{4BB5121B-D221-452C-B83C-A7675DE7971D}"/>
              </a:ext>
            </a:extLst>
          </p:cNvPr>
          <p:cNvPicPr>
            <a:picLocks noChangeAspect="1"/>
          </p:cNvPicPr>
          <p:nvPr/>
        </p:nvPicPr>
        <p:blipFill>
          <a:blip r:embed="rId7"/>
          <a:stretch>
            <a:fillRect/>
          </a:stretch>
        </p:blipFill>
        <p:spPr>
          <a:xfrm>
            <a:off x="308130" y="3999404"/>
            <a:ext cx="3783458" cy="1492556"/>
          </a:xfrm>
          <a:prstGeom prst="rect">
            <a:avLst/>
          </a:prstGeom>
        </p:spPr>
      </p:pic>
      <p:sp>
        <p:nvSpPr>
          <p:cNvPr id="27" name="矩形 26">
            <a:extLst>
              <a:ext uri="{FF2B5EF4-FFF2-40B4-BE49-F238E27FC236}">
                <a16:creationId xmlns:a16="http://schemas.microsoft.com/office/drawing/2014/main" id="{E250D457-FD81-425C-8C4D-AAE1D7EDC4CA}"/>
              </a:ext>
            </a:extLst>
          </p:cNvPr>
          <p:cNvSpPr/>
          <p:nvPr/>
        </p:nvSpPr>
        <p:spPr>
          <a:xfrm>
            <a:off x="208026" y="1316771"/>
            <a:ext cx="1723549" cy="400110"/>
          </a:xfrm>
          <a:prstGeom prst="rect">
            <a:avLst/>
          </a:prstGeom>
        </p:spPr>
        <p:txBody>
          <a:bodyPr wrap="none">
            <a:spAutoFit/>
          </a:bodyPr>
          <a:lstStyle/>
          <a:p>
            <a:r>
              <a:rPr lang="zh-CN" altLang="en-US" sz="2000" b="1" dirty="0">
                <a:latin typeface="华文中宋" panose="02010600040101010101" pitchFamily="2" charset="-122"/>
                <a:ea typeface="华文中宋" panose="02010600040101010101" pitchFamily="2" charset="-122"/>
              </a:rPr>
              <a:t>缪子通量分布</a:t>
            </a:r>
          </a:p>
        </p:txBody>
      </p:sp>
      <p:sp>
        <p:nvSpPr>
          <p:cNvPr id="28" name="矩形 27">
            <a:extLst>
              <a:ext uri="{FF2B5EF4-FFF2-40B4-BE49-F238E27FC236}">
                <a16:creationId xmlns:a16="http://schemas.microsoft.com/office/drawing/2014/main" id="{43DAE2E5-491F-4EE1-8728-ECC8037DFD89}"/>
              </a:ext>
            </a:extLst>
          </p:cNvPr>
          <p:cNvSpPr/>
          <p:nvPr/>
        </p:nvSpPr>
        <p:spPr>
          <a:xfrm>
            <a:off x="238003" y="3624050"/>
            <a:ext cx="1723549" cy="400110"/>
          </a:xfrm>
          <a:prstGeom prst="rect">
            <a:avLst/>
          </a:prstGeom>
        </p:spPr>
        <p:txBody>
          <a:bodyPr wrap="none">
            <a:spAutoFit/>
          </a:bodyPr>
          <a:lstStyle/>
          <a:p>
            <a:r>
              <a:rPr lang="zh-CN" altLang="en-US" sz="2000" b="1" dirty="0">
                <a:latin typeface="华文中宋" panose="02010600040101010101" pitchFamily="2" charset="-122"/>
                <a:ea typeface="华文中宋" panose="02010600040101010101" pitchFamily="2" charset="-122"/>
                <a:cs typeface="Times New Roman" panose="02020603050405020304" pitchFamily="18" charset="0"/>
              </a:rPr>
              <a:t>质量厚度分布</a:t>
            </a:r>
          </a:p>
        </p:txBody>
      </p:sp>
    </p:spTree>
    <p:extLst>
      <p:ext uri="{BB962C8B-B14F-4D97-AF65-F5344CB8AC3E}">
        <p14:creationId xmlns:p14="http://schemas.microsoft.com/office/powerpoint/2010/main" val="1386577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3223A6-3CB5-495D-8E83-16689FC52DFE}"/>
              </a:ext>
            </a:extLst>
          </p:cNvPr>
          <p:cNvSpPr>
            <a:spLocks noGrp="1"/>
          </p:cNvSpPr>
          <p:nvPr>
            <p:ph type="title"/>
          </p:nvPr>
        </p:nvSpPr>
        <p:spPr/>
        <p:txBody>
          <a:bodyPr/>
          <a:lstStyle/>
          <a:p>
            <a:r>
              <a:rPr lang="zh-CN" altLang="en-US" dirty="0"/>
              <a:t>初步实验结果</a:t>
            </a:r>
          </a:p>
        </p:txBody>
      </p:sp>
      <p:sp>
        <p:nvSpPr>
          <p:cNvPr id="6" name="灯片编号占位符 5">
            <a:extLst>
              <a:ext uri="{FF2B5EF4-FFF2-40B4-BE49-F238E27FC236}">
                <a16:creationId xmlns:a16="http://schemas.microsoft.com/office/drawing/2014/main" id="{757CFD37-E41B-4CF7-A09E-E52309E4C628}"/>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14</a:t>
            </a:fld>
            <a:endParaRPr kumimoji="1" lang="zh-CN" altLang="en-US" dirty="0"/>
          </a:p>
        </p:txBody>
      </p:sp>
      <p:pic>
        <p:nvPicPr>
          <p:cNvPr id="22" name="图片 21">
            <a:extLst>
              <a:ext uri="{FF2B5EF4-FFF2-40B4-BE49-F238E27FC236}">
                <a16:creationId xmlns:a16="http://schemas.microsoft.com/office/drawing/2014/main" id="{2E20B808-D20F-48B7-8CE3-71962BAE936D}"/>
              </a:ext>
            </a:extLst>
          </p:cNvPr>
          <p:cNvPicPr>
            <a:picLocks noChangeAspect="1"/>
          </p:cNvPicPr>
          <p:nvPr/>
        </p:nvPicPr>
        <p:blipFill>
          <a:blip r:embed="rId2"/>
          <a:stretch>
            <a:fillRect/>
          </a:stretch>
        </p:blipFill>
        <p:spPr>
          <a:xfrm>
            <a:off x="504250" y="4567546"/>
            <a:ext cx="3594145" cy="1351768"/>
          </a:xfrm>
          <a:prstGeom prst="rect">
            <a:avLst/>
          </a:prstGeom>
        </p:spPr>
      </p:pic>
      <p:pic>
        <p:nvPicPr>
          <p:cNvPr id="23" name="图片 22">
            <a:extLst>
              <a:ext uri="{FF2B5EF4-FFF2-40B4-BE49-F238E27FC236}">
                <a16:creationId xmlns:a16="http://schemas.microsoft.com/office/drawing/2014/main" id="{5C7612B5-960D-42F7-8BDA-5057D26E9C46}"/>
              </a:ext>
            </a:extLst>
          </p:cNvPr>
          <p:cNvPicPr>
            <a:picLocks noChangeAspect="1"/>
          </p:cNvPicPr>
          <p:nvPr/>
        </p:nvPicPr>
        <p:blipFill>
          <a:blip r:embed="rId3"/>
          <a:stretch>
            <a:fillRect/>
          </a:stretch>
        </p:blipFill>
        <p:spPr>
          <a:xfrm>
            <a:off x="548745" y="2500601"/>
            <a:ext cx="3594145" cy="1258085"/>
          </a:xfrm>
          <a:prstGeom prst="rect">
            <a:avLst/>
          </a:prstGeom>
        </p:spPr>
      </p:pic>
      <p:sp>
        <p:nvSpPr>
          <p:cNvPr id="24" name="文本框 23">
            <a:extLst>
              <a:ext uri="{FF2B5EF4-FFF2-40B4-BE49-F238E27FC236}">
                <a16:creationId xmlns:a16="http://schemas.microsoft.com/office/drawing/2014/main" id="{475063D3-4A77-4872-839A-5C3E2628E07C}"/>
              </a:ext>
            </a:extLst>
          </p:cNvPr>
          <p:cNvSpPr txBox="1"/>
          <p:nvPr/>
        </p:nvSpPr>
        <p:spPr>
          <a:xfrm>
            <a:off x="1219032" y="3781197"/>
            <a:ext cx="1997939"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9</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天</a:t>
            </a:r>
          </a:p>
        </p:txBody>
      </p:sp>
      <p:sp>
        <p:nvSpPr>
          <p:cNvPr id="25" name="文本框 24">
            <a:extLst>
              <a:ext uri="{FF2B5EF4-FFF2-40B4-BE49-F238E27FC236}">
                <a16:creationId xmlns:a16="http://schemas.microsoft.com/office/drawing/2014/main" id="{5322262E-0283-4882-9D13-B70F85CB7543}"/>
              </a:ext>
            </a:extLst>
          </p:cNvPr>
          <p:cNvSpPr txBox="1"/>
          <p:nvPr/>
        </p:nvSpPr>
        <p:spPr>
          <a:xfrm>
            <a:off x="5087473" y="3810680"/>
            <a:ext cx="2076689"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25</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天</a:t>
            </a:r>
          </a:p>
        </p:txBody>
      </p:sp>
      <p:sp>
        <p:nvSpPr>
          <p:cNvPr id="26" name="文本框 25">
            <a:extLst>
              <a:ext uri="{FF2B5EF4-FFF2-40B4-BE49-F238E27FC236}">
                <a16:creationId xmlns:a16="http://schemas.microsoft.com/office/drawing/2014/main" id="{1DD68E59-0362-4C69-AA53-BEBF16F9BB53}"/>
              </a:ext>
            </a:extLst>
          </p:cNvPr>
          <p:cNvSpPr txBox="1"/>
          <p:nvPr/>
        </p:nvSpPr>
        <p:spPr>
          <a:xfrm>
            <a:off x="9105781" y="3810680"/>
            <a:ext cx="2076689" cy="400110"/>
          </a:xfrm>
          <a:prstGeom prst="rect">
            <a:avLst/>
          </a:prstGeom>
          <a:noFill/>
        </p:spPr>
        <p:txBody>
          <a:bodyPr wrap="square" rtlCol="0">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缪子数据：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25</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天</a:t>
            </a:r>
          </a:p>
        </p:txBody>
      </p:sp>
      <p:sp>
        <p:nvSpPr>
          <p:cNvPr id="27" name="矩形 26">
            <a:extLst>
              <a:ext uri="{FF2B5EF4-FFF2-40B4-BE49-F238E27FC236}">
                <a16:creationId xmlns:a16="http://schemas.microsoft.com/office/drawing/2014/main" id="{8409F317-95A4-43EA-BAC0-DE85E4760815}"/>
              </a:ext>
            </a:extLst>
          </p:cNvPr>
          <p:cNvSpPr/>
          <p:nvPr/>
        </p:nvSpPr>
        <p:spPr>
          <a:xfrm>
            <a:off x="174927" y="1958180"/>
            <a:ext cx="1723549" cy="400110"/>
          </a:xfrm>
          <a:prstGeom prst="rect">
            <a:avLst/>
          </a:prstGeom>
        </p:spPr>
        <p:txBody>
          <a:bodyPr wrap="none">
            <a:spAutoFit/>
          </a:bodyPr>
          <a:lstStyle/>
          <a:p>
            <a:r>
              <a:rPr lang="zh-CN" altLang="en-US" sz="2000" b="1" dirty="0">
                <a:latin typeface="华文中宋" panose="02010600040101010101" pitchFamily="2" charset="-122"/>
                <a:ea typeface="华文中宋" panose="02010600040101010101" pitchFamily="2" charset="-122"/>
              </a:rPr>
              <a:t>缪子通量分布</a:t>
            </a:r>
          </a:p>
        </p:txBody>
      </p:sp>
      <p:sp>
        <p:nvSpPr>
          <p:cNvPr id="28" name="矩形 27">
            <a:extLst>
              <a:ext uri="{FF2B5EF4-FFF2-40B4-BE49-F238E27FC236}">
                <a16:creationId xmlns:a16="http://schemas.microsoft.com/office/drawing/2014/main" id="{CF6022E9-072F-4343-A8DB-8B7812F6BA5C}"/>
              </a:ext>
            </a:extLst>
          </p:cNvPr>
          <p:cNvSpPr/>
          <p:nvPr/>
        </p:nvSpPr>
        <p:spPr>
          <a:xfrm>
            <a:off x="174927" y="4138891"/>
            <a:ext cx="1723549" cy="400110"/>
          </a:xfrm>
          <a:prstGeom prst="rect">
            <a:avLst/>
          </a:prstGeom>
        </p:spPr>
        <p:txBody>
          <a:bodyPr wrap="none">
            <a:spAutoFit/>
          </a:bodyPr>
          <a:lstStyle/>
          <a:p>
            <a:r>
              <a:rPr lang="zh-CN" altLang="en-US" sz="2000" b="1" dirty="0"/>
              <a:t>质量厚度分布</a:t>
            </a:r>
          </a:p>
        </p:txBody>
      </p:sp>
      <p:sp>
        <p:nvSpPr>
          <p:cNvPr id="29" name="文本框 28">
            <a:extLst>
              <a:ext uri="{FF2B5EF4-FFF2-40B4-BE49-F238E27FC236}">
                <a16:creationId xmlns:a16="http://schemas.microsoft.com/office/drawing/2014/main" id="{37A0462D-D29B-4E1B-8779-B2132795D886}"/>
              </a:ext>
            </a:extLst>
          </p:cNvPr>
          <p:cNvSpPr txBox="1"/>
          <p:nvPr/>
        </p:nvSpPr>
        <p:spPr>
          <a:xfrm>
            <a:off x="176646" y="1382365"/>
            <a:ext cx="4713514" cy="461665"/>
          </a:xfrm>
          <a:prstGeom prst="rect">
            <a:avLst/>
          </a:prstGeom>
          <a:noFill/>
        </p:spPr>
        <p:txBody>
          <a:bodyPr wrap="square" rtlCol="0">
            <a:spAutoFit/>
          </a:bodyPr>
          <a:lstStyle/>
          <a:p>
            <a:r>
              <a:rPr lang="en-US" altLang="zh-CN" sz="2400" b="1" i="1" dirty="0">
                <a:latin typeface="Times New Roman" panose="02020603050405020304" pitchFamily="18" charset="0"/>
                <a:ea typeface="华文中宋" panose="02010600040101010101" pitchFamily="2" charset="-122"/>
                <a:cs typeface="Times New Roman" panose="02020603050405020304" pitchFamily="18" charset="0"/>
              </a:rPr>
              <a:t>1</a:t>
            </a:r>
            <a:r>
              <a:rPr lang="zh-CN" altLang="en-US" sz="2400" b="1" i="1" dirty="0">
                <a:latin typeface="Times New Roman" panose="02020603050405020304" pitchFamily="18" charset="0"/>
                <a:ea typeface="华文中宋" panose="02010600040101010101" pitchFamily="2" charset="-122"/>
                <a:cs typeface="Times New Roman" panose="02020603050405020304" pitchFamily="18" charset="0"/>
              </a:rPr>
              <a:t>、</a:t>
            </a:r>
            <a:r>
              <a:rPr lang="en-US" altLang="zh-CN" sz="2400" b="1" i="1" dirty="0">
                <a:latin typeface="Times New Roman" panose="02020603050405020304" pitchFamily="18" charset="0"/>
                <a:ea typeface="华文中宋" panose="02010600040101010101" pitchFamily="2" charset="-122"/>
                <a:cs typeface="Times New Roman" panose="02020603050405020304" pitchFamily="18" charset="0"/>
              </a:rPr>
              <a:t>2</a:t>
            </a:r>
            <a:r>
              <a:rPr lang="zh-CN" altLang="en-US" sz="2400" b="1" i="1" dirty="0">
                <a:latin typeface="Times New Roman" panose="02020603050405020304" pitchFamily="18" charset="0"/>
                <a:ea typeface="华文中宋" panose="02010600040101010101" pitchFamily="2" charset="-122"/>
                <a:cs typeface="Times New Roman" panose="02020603050405020304" pitchFamily="18" charset="0"/>
              </a:rPr>
              <a:t>、</a:t>
            </a:r>
            <a:r>
              <a:rPr lang="en-US" altLang="zh-CN" sz="2400" b="1" i="1" dirty="0">
                <a:latin typeface="Times New Roman" panose="02020603050405020304" pitchFamily="18" charset="0"/>
                <a:ea typeface="华文中宋" panose="02010600040101010101" pitchFamily="2" charset="-122"/>
                <a:cs typeface="Times New Roman" panose="02020603050405020304" pitchFamily="18" charset="0"/>
              </a:rPr>
              <a:t>3</a:t>
            </a:r>
            <a:r>
              <a:rPr lang="zh-CN" altLang="en-US" sz="2400" b="1" i="1" dirty="0">
                <a:latin typeface="Times New Roman" panose="02020603050405020304" pitchFamily="18" charset="0"/>
                <a:ea typeface="华文中宋" panose="02010600040101010101" pitchFamily="2" charset="-122"/>
                <a:cs typeface="Times New Roman" panose="02020603050405020304" pitchFamily="18" charset="0"/>
              </a:rPr>
              <a:t>号探测器所有数据结果</a:t>
            </a:r>
          </a:p>
        </p:txBody>
      </p:sp>
      <p:pic>
        <p:nvPicPr>
          <p:cNvPr id="30" name="图片 29">
            <a:extLst>
              <a:ext uri="{FF2B5EF4-FFF2-40B4-BE49-F238E27FC236}">
                <a16:creationId xmlns:a16="http://schemas.microsoft.com/office/drawing/2014/main" id="{456FAB41-1D4F-44EA-A109-F8A54A965C33}"/>
              </a:ext>
            </a:extLst>
          </p:cNvPr>
          <p:cNvPicPr>
            <a:picLocks noChangeAspect="1"/>
          </p:cNvPicPr>
          <p:nvPr/>
        </p:nvPicPr>
        <p:blipFill>
          <a:blip r:embed="rId4"/>
          <a:stretch>
            <a:fillRect/>
          </a:stretch>
        </p:blipFill>
        <p:spPr>
          <a:xfrm>
            <a:off x="8324758" y="4578859"/>
            <a:ext cx="3638737" cy="1391830"/>
          </a:xfrm>
          <a:prstGeom prst="rect">
            <a:avLst/>
          </a:prstGeom>
        </p:spPr>
      </p:pic>
      <p:pic>
        <p:nvPicPr>
          <p:cNvPr id="31" name="图片 30">
            <a:extLst>
              <a:ext uri="{FF2B5EF4-FFF2-40B4-BE49-F238E27FC236}">
                <a16:creationId xmlns:a16="http://schemas.microsoft.com/office/drawing/2014/main" id="{54C3EFCE-663A-446D-B144-905E39329929}"/>
              </a:ext>
            </a:extLst>
          </p:cNvPr>
          <p:cNvPicPr>
            <a:picLocks noChangeAspect="1"/>
          </p:cNvPicPr>
          <p:nvPr/>
        </p:nvPicPr>
        <p:blipFill>
          <a:blip r:embed="rId5"/>
          <a:stretch>
            <a:fillRect/>
          </a:stretch>
        </p:blipFill>
        <p:spPr>
          <a:xfrm>
            <a:off x="8317049" y="2480590"/>
            <a:ext cx="3654154" cy="1301545"/>
          </a:xfrm>
          <a:prstGeom prst="rect">
            <a:avLst/>
          </a:prstGeom>
        </p:spPr>
      </p:pic>
      <p:pic>
        <p:nvPicPr>
          <p:cNvPr id="32" name="图片 31">
            <a:extLst>
              <a:ext uri="{FF2B5EF4-FFF2-40B4-BE49-F238E27FC236}">
                <a16:creationId xmlns:a16="http://schemas.microsoft.com/office/drawing/2014/main" id="{B634D54B-744E-4AFB-9B4D-A89E2F5A74D9}"/>
              </a:ext>
            </a:extLst>
          </p:cNvPr>
          <p:cNvPicPr>
            <a:picLocks noChangeAspect="1"/>
          </p:cNvPicPr>
          <p:nvPr/>
        </p:nvPicPr>
        <p:blipFill>
          <a:blip r:embed="rId6"/>
          <a:stretch>
            <a:fillRect/>
          </a:stretch>
        </p:blipFill>
        <p:spPr>
          <a:xfrm>
            <a:off x="4508355" y="4567546"/>
            <a:ext cx="3549650" cy="1391830"/>
          </a:xfrm>
          <a:prstGeom prst="rect">
            <a:avLst/>
          </a:prstGeom>
        </p:spPr>
      </p:pic>
      <p:pic>
        <p:nvPicPr>
          <p:cNvPr id="33" name="图片 32">
            <a:extLst>
              <a:ext uri="{FF2B5EF4-FFF2-40B4-BE49-F238E27FC236}">
                <a16:creationId xmlns:a16="http://schemas.microsoft.com/office/drawing/2014/main" id="{8F91A059-0697-4A20-A53D-BBDA9B3654B9}"/>
              </a:ext>
            </a:extLst>
          </p:cNvPr>
          <p:cNvPicPr>
            <a:picLocks noChangeAspect="1"/>
          </p:cNvPicPr>
          <p:nvPr/>
        </p:nvPicPr>
        <p:blipFill>
          <a:blip r:embed="rId7"/>
          <a:stretch>
            <a:fillRect/>
          </a:stretch>
        </p:blipFill>
        <p:spPr>
          <a:xfrm>
            <a:off x="4447643" y="2455912"/>
            <a:ext cx="3487169" cy="1326223"/>
          </a:xfrm>
          <a:prstGeom prst="rect">
            <a:avLst/>
          </a:prstGeom>
        </p:spPr>
      </p:pic>
      <p:sp>
        <p:nvSpPr>
          <p:cNvPr id="34" name="文本框 33">
            <a:extLst>
              <a:ext uri="{FF2B5EF4-FFF2-40B4-BE49-F238E27FC236}">
                <a16:creationId xmlns:a16="http://schemas.microsoft.com/office/drawing/2014/main" id="{CB302F6E-AD01-4101-9E73-0D634E64CECC}"/>
              </a:ext>
            </a:extLst>
          </p:cNvPr>
          <p:cNvSpPr txBox="1"/>
          <p:nvPr/>
        </p:nvSpPr>
        <p:spPr>
          <a:xfrm>
            <a:off x="5451948" y="2097047"/>
            <a:ext cx="1581922"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探测器</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N2</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 name="文本框 34">
            <a:extLst>
              <a:ext uri="{FF2B5EF4-FFF2-40B4-BE49-F238E27FC236}">
                <a16:creationId xmlns:a16="http://schemas.microsoft.com/office/drawing/2014/main" id="{CAF61F1D-6F57-4C84-88F8-07968F914416}"/>
              </a:ext>
            </a:extLst>
          </p:cNvPr>
          <p:cNvSpPr txBox="1"/>
          <p:nvPr/>
        </p:nvSpPr>
        <p:spPr>
          <a:xfrm>
            <a:off x="1690267" y="2153787"/>
            <a:ext cx="1818467"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探测器</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N1</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6" name="文本框 35">
            <a:extLst>
              <a:ext uri="{FF2B5EF4-FFF2-40B4-BE49-F238E27FC236}">
                <a16:creationId xmlns:a16="http://schemas.microsoft.com/office/drawing/2014/main" id="{0B162414-3D9A-4FDA-85F3-720C25969758}"/>
              </a:ext>
            </a:extLst>
          </p:cNvPr>
          <p:cNvSpPr txBox="1"/>
          <p:nvPr/>
        </p:nvSpPr>
        <p:spPr>
          <a:xfrm>
            <a:off x="9381318" y="2107514"/>
            <a:ext cx="1431201" cy="400110"/>
          </a:xfrm>
          <a:prstGeom prst="rect">
            <a:avLst/>
          </a:prstGeom>
          <a:noFill/>
        </p:spPr>
        <p:txBody>
          <a:bodyPr wrap="square">
            <a:spAutoFit/>
          </a:bodyPr>
          <a:lstStyle/>
          <a:p>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探测器</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N3</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054149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成像结果预处理</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15</a:t>
            </a:fld>
            <a:endParaRPr kumimoji="1" lang="zh-CN" altLang="en-US" dirty="0"/>
          </a:p>
        </p:txBody>
      </p:sp>
      <p:pic>
        <p:nvPicPr>
          <p:cNvPr id="4" name="图片 3">
            <a:extLst>
              <a:ext uri="{FF2B5EF4-FFF2-40B4-BE49-F238E27FC236}">
                <a16:creationId xmlns:a16="http://schemas.microsoft.com/office/drawing/2014/main" id="{8481B540-455C-4691-8935-48B651733F46}"/>
              </a:ext>
            </a:extLst>
          </p:cNvPr>
          <p:cNvPicPr>
            <a:picLocks noChangeAspect="1"/>
          </p:cNvPicPr>
          <p:nvPr/>
        </p:nvPicPr>
        <p:blipFill>
          <a:blip r:embed="rId3"/>
          <a:stretch>
            <a:fillRect/>
          </a:stretch>
        </p:blipFill>
        <p:spPr>
          <a:xfrm>
            <a:off x="6871364" y="1428938"/>
            <a:ext cx="4261430" cy="1676398"/>
          </a:xfrm>
          <a:prstGeom prst="rect">
            <a:avLst/>
          </a:prstGeom>
        </p:spPr>
      </p:pic>
      <p:pic>
        <p:nvPicPr>
          <p:cNvPr id="5" name="图片 4">
            <a:extLst>
              <a:ext uri="{FF2B5EF4-FFF2-40B4-BE49-F238E27FC236}">
                <a16:creationId xmlns:a16="http://schemas.microsoft.com/office/drawing/2014/main" id="{425B2551-0E8A-469B-B5B4-57B9E82B2A95}"/>
              </a:ext>
            </a:extLst>
          </p:cNvPr>
          <p:cNvPicPr>
            <a:picLocks noChangeAspect="1"/>
          </p:cNvPicPr>
          <p:nvPr/>
        </p:nvPicPr>
        <p:blipFill>
          <a:blip r:embed="rId4"/>
          <a:stretch>
            <a:fillRect/>
          </a:stretch>
        </p:blipFill>
        <p:spPr>
          <a:xfrm>
            <a:off x="794016" y="1413818"/>
            <a:ext cx="4154394" cy="1676399"/>
          </a:xfrm>
          <a:prstGeom prst="rect">
            <a:avLst/>
          </a:prstGeom>
        </p:spPr>
      </p:pic>
      <p:sp>
        <p:nvSpPr>
          <p:cNvPr id="7" name="文本框 6">
            <a:extLst>
              <a:ext uri="{FF2B5EF4-FFF2-40B4-BE49-F238E27FC236}">
                <a16:creationId xmlns:a16="http://schemas.microsoft.com/office/drawing/2014/main" id="{D0E944A2-07F5-4601-B0D4-F0CADA154832}"/>
              </a:ext>
            </a:extLst>
          </p:cNvPr>
          <p:cNvSpPr txBox="1"/>
          <p:nvPr/>
        </p:nvSpPr>
        <p:spPr>
          <a:xfrm>
            <a:off x="1891719" y="5413810"/>
            <a:ext cx="8090481" cy="874150"/>
          </a:xfrm>
          <a:prstGeom prst="rect">
            <a:avLst/>
          </a:prstGeom>
          <a:noFill/>
        </p:spPr>
        <p:txBody>
          <a:bodyPr wrap="square" rtlCol="0">
            <a:spAutoFit/>
          </a:bodyPr>
          <a:lstStyle/>
          <a:p>
            <a:pPr algn="ct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针对探测系统的周期性响应非均匀性，构建了具有物理一致性的校正方法。</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algn="ct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校正后条纹干扰显著减弱，同时保留了主要结构特征。</a:t>
            </a:r>
          </a:p>
        </p:txBody>
      </p:sp>
      <p:pic>
        <p:nvPicPr>
          <p:cNvPr id="8" name="图片 7">
            <a:extLst>
              <a:ext uri="{FF2B5EF4-FFF2-40B4-BE49-F238E27FC236}">
                <a16:creationId xmlns:a16="http://schemas.microsoft.com/office/drawing/2014/main" id="{3DECC7A1-3041-4BDC-997E-B2E920C61C62}"/>
              </a:ext>
            </a:extLst>
          </p:cNvPr>
          <p:cNvPicPr>
            <a:picLocks noChangeAspect="1"/>
          </p:cNvPicPr>
          <p:nvPr/>
        </p:nvPicPr>
        <p:blipFill>
          <a:blip r:embed="rId5"/>
          <a:stretch>
            <a:fillRect/>
          </a:stretch>
        </p:blipFill>
        <p:spPr>
          <a:xfrm>
            <a:off x="6834810" y="3666963"/>
            <a:ext cx="4297984" cy="1435939"/>
          </a:xfrm>
          <a:prstGeom prst="rect">
            <a:avLst/>
          </a:prstGeom>
        </p:spPr>
      </p:pic>
      <p:pic>
        <p:nvPicPr>
          <p:cNvPr id="9" name="图片 8">
            <a:extLst>
              <a:ext uri="{FF2B5EF4-FFF2-40B4-BE49-F238E27FC236}">
                <a16:creationId xmlns:a16="http://schemas.microsoft.com/office/drawing/2014/main" id="{3770CB5E-A52F-43EF-B2AF-1BAA7FF84CAE}"/>
              </a:ext>
            </a:extLst>
          </p:cNvPr>
          <p:cNvPicPr>
            <a:picLocks noChangeAspect="1"/>
          </p:cNvPicPr>
          <p:nvPr/>
        </p:nvPicPr>
        <p:blipFill>
          <a:blip r:embed="rId6"/>
          <a:stretch>
            <a:fillRect/>
          </a:stretch>
        </p:blipFill>
        <p:spPr>
          <a:xfrm>
            <a:off x="794016" y="3791329"/>
            <a:ext cx="4275623" cy="1554091"/>
          </a:xfrm>
          <a:prstGeom prst="rect">
            <a:avLst/>
          </a:prstGeom>
        </p:spPr>
      </p:pic>
      <p:sp>
        <p:nvSpPr>
          <p:cNvPr id="10" name="矩形 9">
            <a:extLst>
              <a:ext uri="{FF2B5EF4-FFF2-40B4-BE49-F238E27FC236}">
                <a16:creationId xmlns:a16="http://schemas.microsoft.com/office/drawing/2014/main" id="{7404CA91-538D-453F-8AD9-6F2FDD3DA40B}"/>
              </a:ext>
            </a:extLst>
          </p:cNvPr>
          <p:cNvSpPr/>
          <p:nvPr/>
        </p:nvSpPr>
        <p:spPr>
          <a:xfrm>
            <a:off x="1029875" y="2904897"/>
            <a:ext cx="4090919" cy="873829"/>
          </a:xfrm>
          <a:prstGeom prst="rect">
            <a:avLst/>
          </a:prstGeom>
        </p:spPr>
        <p:txBody>
          <a:bodyPr wrap="square">
            <a:spAutoFit/>
          </a:bodyPr>
          <a:lstStyle/>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原始数据：</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成像效果差</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条纹分布干扰判断</a:t>
            </a:r>
            <a:endParaRPr lang="zh-CN" altLang="en-US" dirty="0"/>
          </a:p>
        </p:txBody>
      </p:sp>
      <p:grpSp>
        <p:nvGrpSpPr>
          <p:cNvPr id="12" name="组合 11">
            <a:extLst>
              <a:ext uri="{FF2B5EF4-FFF2-40B4-BE49-F238E27FC236}">
                <a16:creationId xmlns:a16="http://schemas.microsoft.com/office/drawing/2014/main" id="{11D2E41F-7360-4600-A31F-5C85644980D0}"/>
              </a:ext>
            </a:extLst>
          </p:cNvPr>
          <p:cNvGrpSpPr/>
          <p:nvPr/>
        </p:nvGrpSpPr>
        <p:grpSpPr>
          <a:xfrm>
            <a:off x="4457699" y="2936209"/>
            <a:ext cx="2828925" cy="647700"/>
            <a:chOff x="4669971" y="2881893"/>
            <a:chExt cx="2828925" cy="647700"/>
          </a:xfrm>
        </p:grpSpPr>
        <p:sp>
          <p:nvSpPr>
            <p:cNvPr id="6" name="箭头: 右 5">
              <a:extLst>
                <a:ext uri="{FF2B5EF4-FFF2-40B4-BE49-F238E27FC236}">
                  <a16:creationId xmlns:a16="http://schemas.microsoft.com/office/drawing/2014/main" id="{9D5477F8-F4B1-4B9D-9060-746A82AB2D35}"/>
                </a:ext>
              </a:extLst>
            </p:cNvPr>
            <p:cNvSpPr/>
            <p:nvPr/>
          </p:nvSpPr>
          <p:spPr>
            <a:xfrm>
              <a:off x="4669971" y="2881893"/>
              <a:ext cx="2828925" cy="647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A00C89D0-38AA-470F-B1B8-C5F3F1038915}"/>
                </a:ext>
              </a:extLst>
            </p:cNvPr>
            <p:cNvSpPr/>
            <p:nvPr/>
          </p:nvSpPr>
          <p:spPr>
            <a:xfrm>
              <a:off x="4734088" y="3002238"/>
              <a:ext cx="2723823"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探测器响应非均匀性校正</a:t>
              </a:r>
            </a:p>
          </p:txBody>
        </p:sp>
      </p:grpSp>
    </p:spTree>
    <p:custDataLst>
      <p:tags r:id="rId1"/>
    </p:custDataLst>
    <p:extLst>
      <p:ext uri="{BB962C8B-B14F-4D97-AF65-F5344CB8AC3E}">
        <p14:creationId xmlns:p14="http://schemas.microsoft.com/office/powerpoint/2010/main" val="224437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en-US" altLang="zh-CN" dirty="0"/>
              <a:t>3</a:t>
            </a:r>
            <a:r>
              <a:rPr lang="zh-CN" altLang="en-US" dirty="0"/>
              <a:t>维重建原理及算法</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16</a:t>
            </a:fld>
            <a:endParaRPr kumimoji="1" lang="zh-CN" altLang="en-US" dirty="0"/>
          </a:p>
        </p:txBody>
      </p:sp>
      <p:sp>
        <p:nvSpPr>
          <p:cNvPr id="4" name="文本框 3">
            <a:extLst>
              <a:ext uri="{FF2B5EF4-FFF2-40B4-BE49-F238E27FC236}">
                <a16:creationId xmlns:a16="http://schemas.microsoft.com/office/drawing/2014/main" id="{CE0C7105-D58C-4433-96BC-15F102589F33}"/>
              </a:ext>
            </a:extLst>
          </p:cNvPr>
          <p:cNvSpPr txBox="1"/>
          <p:nvPr/>
        </p:nvSpPr>
        <p:spPr>
          <a:xfrm>
            <a:off x="296282" y="1964593"/>
            <a:ext cx="1418220" cy="579967"/>
          </a:xfrm>
          <a:prstGeom prst="rect">
            <a:avLst/>
          </a:prstGeom>
          <a:noFill/>
        </p:spPr>
        <p:txBody>
          <a:bodyPr wrap="square" rtlCol="0">
            <a:spAutoFit/>
          </a:bodyPr>
          <a:lstStyle/>
          <a:p>
            <a:pPr algn="ctr">
              <a:lnSpc>
                <a:spcPct val="150000"/>
              </a:lnSpc>
            </a:pPr>
            <a:r>
              <a:rPr lang="en-US" altLang="zh-CN" sz="2400" dirty="0" err="1">
                <a:latin typeface="Times New Roman" panose="02020603050405020304" pitchFamily="18" charset="0"/>
                <a:ea typeface="华文中宋" panose="02010600040101010101" pitchFamily="2" charset="-122"/>
                <a:cs typeface="Times New Roman" panose="02020603050405020304" pitchFamily="18" charset="0"/>
              </a:rPr>
              <a:t>MuonCT</a:t>
            </a:r>
            <a:endParaRPr lang="zh-CN" altLang="en-US" sz="2400"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5" name="箭头: 右 4">
            <a:extLst>
              <a:ext uri="{FF2B5EF4-FFF2-40B4-BE49-F238E27FC236}">
                <a16:creationId xmlns:a16="http://schemas.microsoft.com/office/drawing/2014/main" id="{F695B21A-1791-445E-920F-D6709B33C06B}"/>
              </a:ext>
            </a:extLst>
          </p:cNvPr>
          <p:cNvSpPr/>
          <p:nvPr/>
        </p:nvSpPr>
        <p:spPr>
          <a:xfrm>
            <a:off x="1804988" y="2138363"/>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6" name="文本框 5">
            <a:extLst>
              <a:ext uri="{FF2B5EF4-FFF2-40B4-BE49-F238E27FC236}">
                <a16:creationId xmlns:a16="http://schemas.microsoft.com/office/drawing/2014/main" id="{B65D94B7-8EC5-4695-84C1-59E5C03A0AEF}"/>
              </a:ext>
            </a:extLst>
          </p:cNvPr>
          <p:cNvSpPr txBox="1"/>
          <p:nvPr/>
        </p:nvSpPr>
        <p:spPr>
          <a:xfrm>
            <a:off x="2565643" y="1964593"/>
            <a:ext cx="1899231"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多角度检测</a:t>
            </a:r>
          </a:p>
        </p:txBody>
      </p:sp>
      <p:sp>
        <p:nvSpPr>
          <p:cNvPr id="7" name="箭头: 右 6">
            <a:extLst>
              <a:ext uri="{FF2B5EF4-FFF2-40B4-BE49-F238E27FC236}">
                <a16:creationId xmlns:a16="http://schemas.microsoft.com/office/drawing/2014/main" id="{44CCF605-D342-4A49-8BBE-83DDE07C3924}"/>
              </a:ext>
            </a:extLst>
          </p:cNvPr>
          <p:cNvSpPr/>
          <p:nvPr/>
        </p:nvSpPr>
        <p:spPr>
          <a:xfrm>
            <a:off x="4464874" y="2155032"/>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8" name="文本框 7">
            <a:extLst>
              <a:ext uri="{FF2B5EF4-FFF2-40B4-BE49-F238E27FC236}">
                <a16:creationId xmlns:a16="http://schemas.microsoft.com/office/drawing/2014/main" id="{44D1C126-D226-4F17-A8FB-D70F0244F1F2}"/>
              </a:ext>
            </a:extLst>
          </p:cNvPr>
          <p:cNvSpPr txBox="1"/>
          <p:nvPr/>
        </p:nvSpPr>
        <p:spPr>
          <a:xfrm>
            <a:off x="5176126" y="1991404"/>
            <a:ext cx="2033588"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大坝地理受限</a:t>
            </a:r>
          </a:p>
        </p:txBody>
      </p:sp>
      <p:sp>
        <p:nvSpPr>
          <p:cNvPr id="9" name="箭头: 右 8">
            <a:extLst>
              <a:ext uri="{FF2B5EF4-FFF2-40B4-BE49-F238E27FC236}">
                <a16:creationId xmlns:a16="http://schemas.microsoft.com/office/drawing/2014/main" id="{38C37988-A510-4AC7-BD3E-7AAF1C73E73D}"/>
              </a:ext>
            </a:extLst>
          </p:cNvPr>
          <p:cNvSpPr/>
          <p:nvPr/>
        </p:nvSpPr>
        <p:spPr>
          <a:xfrm>
            <a:off x="7267574" y="2162466"/>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0" name="文本框 9">
            <a:extLst>
              <a:ext uri="{FF2B5EF4-FFF2-40B4-BE49-F238E27FC236}">
                <a16:creationId xmlns:a16="http://schemas.microsoft.com/office/drawing/2014/main" id="{077A0039-42A9-4BEA-A965-D71D97EC7F37}"/>
              </a:ext>
            </a:extLst>
          </p:cNvPr>
          <p:cNvSpPr txBox="1"/>
          <p:nvPr/>
        </p:nvSpPr>
        <p:spPr>
          <a:xfrm>
            <a:off x="7722895" y="1964593"/>
            <a:ext cx="1899231"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角度缺失</a:t>
            </a:r>
          </a:p>
        </p:txBody>
      </p:sp>
      <p:sp>
        <p:nvSpPr>
          <p:cNvPr id="11" name="箭头: 右 10">
            <a:extLst>
              <a:ext uri="{FF2B5EF4-FFF2-40B4-BE49-F238E27FC236}">
                <a16:creationId xmlns:a16="http://schemas.microsoft.com/office/drawing/2014/main" id="{055396C9-1CB1-48EB-8B8E-6D1AA58E18A8}"/>
              </a:ext>
            </a:extLst>
          </p:cNvPr>
          <p:cNvSpPr/>
          <p:nvPr/>
        </p:nvSpPr>
        <p:spPr>
          <a:xfrm>
            <a:off x="9424986" y="2179135"/>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2" name="文本框 11">
            <a:extLst>
              <a:ext uri="{FF2B5EF4-FFF2-40B4-BE49-F238E27FC236}">
                <a16:creationId xmlns:a16="http://schemas.microsoft.com/office/drawing/2014/main" id="{48A2E6A3-A8AA-40E4-85F5-5B84931C1A6A}"/>
              </a:ext>
            </a:extLst>
          </p:cNvPr>
          <p:cNvSpPr txBox="1"/>
          <p:nvPr/>
        </p:nvSpPr>
        <p:spPr>
          <a:xfrm>
            <a:off x="9819267" y="1964983"/>
            <a:ext cx="1899231" cy="580736"/>
          </a:xfrm>
          <a:prstGeom prst="rect">
            <a:avLst/>
          </a:prstGeom>
          <a:noFill/>
        </p:spPr>
        <p:txBody>
          <a:bodyPr wrap="square" rtlCol="0">
            <a:spAutoFit/>
          </a:bodyPr>
          <a:lstStyle/>
          <a:p>
            <a:pPr algn="ctr">
              <a:lnSpc>
                <a:spcPct val="150000"/>
              </a:lnSpc>
            </a:pPr>
            <a:r>
              <a:rPr lang="en-US" altLang="zh-CN" sz="2400" dirty="0">
                <a:latin typeface="Times New Roman" panose="02020603050405020304" pitchFamily="18" charset="0"/>
                <a:ea typeface="华文中宋" panose="02010600040101010101" pitchFamily="2" charset="-122"/>
                <a:cs typeface="Times New Roman" panose="02020603050405020304" pitchFamily="18" charset="0"/>
              </a:rPr>
              <a:t>CT</a:t>
            </a: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欠定</a:t>
            </a:r>
          </a:p>
        </p:txBody>
      </p:sp>
      <p:pic>
        <p:nvPicPr>
          <p:cNvPr id="20" name="图片 19">
            <a:extLst>
              <a:ext uri="{FF2B5EF4-FFF2-40B4-BE49-F238E27FC236}">
                <a16:creationId xmlns:a16="http://schemas.microsoft.com/office/drawing/2014/main" id="{C49FE6C5-C26F-4BE8-8F08-C42577320D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4361" y="2786292"/>
            <a:ext cx="7918482" cy="3504383"/>
          </a:xfrm>
          <a:prstGeom prst="rect">
            <a:avLst/>
          </a:prstGeom>
        </p:spPr>
      </p:pic>
    </p:spTree>
    <p:custDataLst>
      <p:tags r:id="rId1"/>
    </p:custDataLst>
    <p:extLst>
      <p:ext uri="{BB962C8B-B14F-4D97-AF65-F5344CB8AC3E}">
        <p14:creationId xmlns:p14="http://schemas.microsoft.com/office/powerpoint/2010/main" val="44731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 grpId="0" animBg="1"/>
      <p:bldP spid="10" grpId="0"/>
      <p:bldP spid="11"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en-US" altLang="zh-CN" dirty="0"/>
              <a:t>3</a:t>
            </a:r>
            <a:r>
              <a:rPr lang="zh-CN" altLang="en-US" dirty="0"/>
              <a:t>维重建原理及算法</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17</a:t>
            </a:fld>
            <a:endParaRPr kumimoji="1" lang="zh-CN" altLang="en-US" dirty="0"/>
          </a:p>
        </p:txBody>
      </p:sp>
      <p:sp>
        <p:nvSpPr>
          <p:cNvPr id="4" name="文本框 3">
            <a:extLst>
              <a:ext uri="{FF2B5EF4-FFF2-40B4-BE49-F238E27FC236}">
                <a16:creationId xmlns:a16="http://schemas.microsoft.com/office/drawing/2014/main" id="{CE0C7105-D58C-4433-96BC-15F102589F33}"/>
              </a:ext>
            </a:extLst>
          </p:cNvPr>
          <p:cNvSpPr txBox="1"/>
          <p:nvPr/>
        </p:nvSpPr>
        <p:spPr>
          <a:xfrm>
            <a:off x="296282" y="1964593"/>
            <a:ext cx="1418220" cy="579967"/>
          </a:xfrm>
          <a:prstGeom prst="rect">
            <a:avLst/>
          </a:prstGeom>
          <a:noFill/>
        </p:spPr>
        <p:txBody>
          <a:bodyPr wrap="square" rtlCol="0">
            <a:spAutoFit/>
          </a:bodyPr>
          <a:lstStyle/>
          <a:p>
            <a:pPr algn="ctr">
              <a:lnSpc>
                <a:spcPct val="150000"/>
              </a:lnSpc>
            </a:pPr>
            <a:r>
              <a:rPr lang="en-US" altLang="zh-CN" sz="2400" dirty="0" err="1">
                <a:latin typeface="Times New Roman" panose="02020603050405020304" pitchFamily="18" charset="0"/>
                <a:ea typeface="华文中宋" panose="02010600040101010101" pitchFamily="2" charset="-122"/>
                <a:cs typeface="Times New Roman" panose="02020603050405020304" pitchFamily="18" charset="0"/>
              </a:rPr>
              <a:t>MuonCT</a:t>
            </a:r>
            <a:endParaRPr lang="zh-CN" altLang="en-US" sz="2400"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5" name="箭头: 右 4">
            <a:extLst>
              <a:ext uri="{FF2B5EF4-FFF2-40B4-BE49-F238E27FC236}">
                <a16:creationId xmlns:a16="http://schemas.microsoft.com/office/drawing/2014/main" id="{F695B21A-1791-445E-920F-D6709B33C06B}"/>
              </a:ext>
            </a:extLst>
          </p:cNvPr>
          <p:cNvSpPr/>
          <p:nvPr/>
        </p:nvSpPr>
        <p:spPr>
          <a:xfrm>
            <a:off x="1804988" y="2138363"/>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6" name="文本框 5">
            <a:extLst>
              <a:ext uri="{FF2B5EF4-FFF2-40B4-BE49-F238E27FC236}">
                <a16:creationId xmlns:a16="http://schemas.microsoft.com/office/drawing/2014/main" id="{B65D94B7-8EC5-4695-84C1-59E5C03A0AEF}"/>
              </a:ext>
            </a:extLst>
          </p:cNvPr>
          <p:cNvSpPr txBox="1"/>
          <p:nvPr/>
        </p:nvSpPr>
        <p:spPr>
          <a:xfrm>
            <a:off x="2565643" y="1964593"/>
            <a:ext cx="1899231"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多角度检测</a:t>
            </a:r>
          </a:p>
        </p:txBody>
      </p:sp>
      <p:sp>
        <p:nvSpPr>
          <p:cNvPr id="7" name="箭头: 右 6">
            <a:extLst>
              <a:ext uri="{FF2B5EF4-FFF2-40B4-BE49-F238E27FC236}">
                <a16:creationId xmlns:a16="http://schemas.microsoft.com/office/drawing/2014/main" id="{44CCF605-D342-4A49-8BBE-83DDE07C3924}"/>
              </a:ext>
            </a:extLst>
          </p:cNvPr>
          <p:cNvSpPr/>
          <p:nvPr/>
        </p:nvSpPr>
        <p:spPr>
          <a:xfrm>
            <a:off x="4464874" y="2155032"/>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8" name="文本框 7">
            <a:extLst>
              <a:ext uri="{FF2B5EF4-FFF2-40B4-BE49-F238E27FC236}">
                <a16:creationId xmlns:a16="http://schemas.microsoft.com/office/drawing/2014/main" id="{44D1C126-D226-4F17-A8FB-D70F0244F1F2}"/>
              </a:ext>
            </a:extLst>
          </p:cNvPr>
          <p:cNvSpPr txBox="1"/>
          <p:nvPr/>
        </p:nvSpPr>
        <p:spPr>
          <a:xfrm>
            <a:off x="5176126" y="1991404"/>
            <a:ext cx="2033588"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大坝地理受限</a:t>
            </a:r>
          </a:p>
        </p:txBody>
      </p:sp>
      <p:sp>
        <p:nvSpPr>
          <p:cNvPr id="9" name="箭头: 右 8">
            <a:extLst>
              <a:ext uri="{FF2B5EF4-FFF2-40B4-BE49-F238E27FC236}">
                <a16:creationId xmlns:a16="http://schemas.microsoft.com/office/drawing/2014/main" id="{38C37988-A510-4AC7-BD3E-7AAF1C73E73D}"/>
              </a:ext>
            </a:extLst>
          </p:cNvPr>
          <p:cNvSpPr/>
          <p:nvPr/>
        </p:nvSpPr>
        <p:spPr>
          <a:xfrm>
            <a:off x="7267574" y="2162466"/>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0" name="文本框 9">
            <a:extLst>
              <a:ext uri="{FF2B5EF4-FFF2-40B4-BE49-F238E27FC236}">
                <a16:creationId xmlns:a16="http://schemas.microsoft.com/office/drawing/2014/main" id="{077A0039-42A9-4BEA-A965-D71D97EC7F37}"/>
              </a:ext>
            </a:extLst>
          </p:cNvPr>
          <p:cNvSpPr txBox="1"/>
          <p:nvPr/>
        </p:nvSpPr>
        <p:spPr>
          <a:xfrm>
            <a:off x="7722895" y="1964593"/>
            <a:ext cx="1899231"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角度缺失</a:t>
            </a:r>
          </a:p>
        </p:txBody>
      </p:sp>
      <p:sp>
        <p:nvSpPr>
          <p:cNvPr id="11" name="箭头: 右 10">
            <a:extLst>
              <a:ext uri="{FF2B5EF4-FFF2-40B4-BE49-F238E27FC236}">
                <a16:creationId xmlns:a16="http://schemas.microsoft.com/office/drawing/2014/main" id="{055396C9-1CB1-48EB-8B8E-6D1AA58E18A8}"/>
              </a:ext>
            </a:extLst>
          </p:cNvPr>
          <p:cNvSpPr/>
          <p:nvPr/>
        </p:nvSpPr>
        <p:spPr>
          <a:xfrm>
            <a:off x="9424986" y="2179135"/>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2" name="文本框 11">
            <a:extLst>
              <a:ext uri="{FF2B5EF4-FFF2-40B4-BE49-F238E27FC236}">
                <a16:creationId xmlns:a16="http://schemas.microsoft.com/office/drawing/2014/main" id="{48A2E6A3-A8AA-40E4-85F5-5B84931C1A6A}"/>
              </a:ext>
            </a:extLst>
          </p:cNvPr>
          <p:cNvSpPr txBox="1"/>
          <p:nvPr/>
        </p:nvSpPr>
        <p:spPr>
          <a:xfrm>
            <a:off x="9819267" y="1964983"/>
            <a:ext cx="1899231" cy="580736"/>
          </a:xfrm>
          <a:prstGeom prst="rect">
            <a:avLst/>
          </a:prstGeom>
          <a:noFill/>
        </p:spPr>
        <p:txBody>
          <a:bodyPr wrap="square" rtlCol="0">
            <a:spAutoFit/>
          </a:bodyPr>
          <a:lstStyle/>
          <a:p>
            <a:pPr algn="ctr">
              <a:lnSpc>
                <a:spcPct val="150000"/>
              </a:lnSpc>
            </a:pPr>
            <a:r>
              <a:rPr lang="en-US" altLang="zh-CN" sz="2400" dirty="0">
                <a:latin typeface="Times New Roman" panose="02020603050405020304" pitchFamily="18" charset="0"/>
                <a:ea typeface="华文中宋" panose="02010600040101010101" pitchFamily="2" charset="-122"/>
                <a:cs typeface="Times New Roman" panose="02020603050405020304" pitchFamily="18" charset="0"/>
              </a:rPr>
              <a:t>CT</a:t>
            </a: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欠定</a:t>
            </a:r>
          </a:p>
        </p:txBody>
      </p:sp>
      <p:sp>
        <p:nvSpPr>
          <p:cNvPr id="13" name="文本框 12">
            <a:extLst>
              <a:ext uri="{FF2B5EF4-FFF2-40B4-BE49-F238E27FC236}">
                <a16:creationId xmlns:a16="http://schemas.microsoft.com/office/drawing/2014/main" id="{9D5BEC29-0550-4056-BE74-966F5067EA2E}"/>
              </a:ext>
            </a:extLst>
          </p:cNvPr>
          <p:cNvSpPr txBox="1"/>
          <p:nvPr/>
        </p:nvSpPr>
        <p:spPr>
          <a:xfrm>
            <a:off x="296282" y="4460329"/>
            <a:ext cx="3451740"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质量厚度赋权相交重建</a:t>
            </a:r>
          </a:p>
        </p:txBody>
      </p:sp>
      <p:sp>
        <p:nvSpPr>
          <p:cNvPr id="14" name="箭头: 右 13">
            <a:extLst>
              <a:ext uri="{FF2B5EF4-FFF2-40B4-BE49-F238E27FC236}">
                <a16:creationId xmlns:a16="http://schemas.microsoft.com/office/drawing/2014/main" id="{7DA78194-A30A-4253-A72E-B0A47CC68F42}"/>
              </a:ext>
            </a:extLst>
          </p:cNvPr>
          <p:cNvSpPr/>
          <p:nvPr/>
        </p:nvSpPr>
        <p:spPr>
          <a:xfrm>
            <a:off x="3943456" y="4617492"/>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5" name="文本框 14">
            <a:extLst>
              <a:ext uri="{FF2B5EF4-FFF2-40B4-BE49-F238E27FC236}">
                <a16:creationId xmlns:a16="http://schemas.microsoft.com/office/drawing/2014/main" id="{27BF79E7-1791-4FE9-A014-DA53393AA0D9}"/>
              </a:ext>
            </a:extLst>
          </p:cNvPr>
          <p:cNvSpPr txBox="1"/>
          <p:nvPr/>
        </p:nvSpPr>
        <p:spPr>
          <a:xfrm>
            <a:off x="296282" y="3729775"/>
            <a:ext cx="2434985" cy="580736"/>
          </a:xfrm>
          <a:prstGeom prst="rect">
            <a:avLst/>
          </a:prstGeom>
          <a:noFill/>
        </p:spPr>
        <p:txBody>
          <a:bodyPr wrap="square" rtlCol="0">
            <a:spAutoFit/>
          </a:bodyPr>
          <a:lstStyle/>
          <a:p>
            <a:pPr algn="ctr">
              <a:lnSpc>
                <a:spcPct val="150000"/>
              </a:lnSpc>
            </a:pPr>
            <a:r>
              <a:rPr lang="en-US" altLang="zh-CN" sz="2400" dirty="0">
                <a:latin typeface="Times New Roman" panose="02020603050405020304" pitchFamily="18" charset="0"/>
                <a:ea typeface="华文中宋" panose="02010600040101010101" pitchFamily="2" charset="-122"/>
                <a:cs typeface="Times New Roman" panose="02020603050405020304" pitchFamily="18" charset="0"/>
              </a:rPr>
              <a:t>New Method</a:t>
            </a: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a:t>
            </a:r>
          </a:p>
        </p:txBody>
      </p:sp>
      <p:sp>
        <p:nvSpPr>
          <p:cNvPr id="16" name="文本框 15">
            <a:extLst>
              <a:ext uri="{FF2B5EF4-FFF2-40B4-BE49-F238E27FC236}">
                <a16:creationId xmlns:a16="http://schemas.microsoft.com/office/drawing/2014/main" id="{FE7DF6C1-8D21-4352-AAE7-37B60D907FBE}"/>
              </a:ext>
            </a:extLst>
          </p:cNvPr>
          <p:cNvSpPr txBox="1"/>
          <p:nvPr/>
        </p:nvSpPr>
        <p:spPr>
          <a:xfrm>
            <a:off x="4595918" y="4458782"/>
            <a:ext cx="3100767"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体素严格聚类</a:t>
            </a:r>
          </a:p>
        </p:txBody>
      </p:sp>
      <p:sp>
        <p:nvSpPr>
          <p:cNvPr id="17" name="箭头: 右 16">
            <a:extLst>
              <a:ext uri="{FF2B5EF4-FFF2-40B4-BE49-F238E27FC236}">
                <a16:creationId xmlns:a16="http://schemas.microsoft.com/office/drawing/2014/main" id="{D5D54F7A-8CE9-4EEC-96C2-08709D052A46}"/>
              </a:ext>
            </a:extLst>
          </p:cNvPr>
          <p:cNvSpPr/>
          <p:nvPr/>
        </p:nvSpPr>
        <p:spPr>
          <a:xfrm>
            <a:off x="7584025" y="4617492"/>
            <a:ext cx="652462" cy="271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8" name="文本框 17">
            <a:extLst>
              <a:ext uri="{FF2B5EF4-FFF2-40B4-BE49-F238E27FC236}">
                <a16:creationId xmlns:a16="http://schemas.microsoft.com/office/drawing/2014/main" id="{D7CF6BC1-70D8-4296-A24F-1206890FA392}"/>
              </a:ext>
            </a:extLst>
          </p:cNvPr>
          <p:cNvSpPr txBox="1"/>
          <p:nvPr/>
        </p:nvSpPr>
        <p:spPr>
          <a:xfrm>
            <a:off x="8123827" y="4437459"/>
            <a:ext cx="3100767" cy="580736"/>
          </a:xfrm>
          <a:prstGeom prst="rect">
            <a:avLst/>
          </a:prstGeom>
          <a:noFill/>
        </p:spPr>
        <p:txBody>
          <a:bodyPr wrap="square" rtlCol="0">
            <a:spAutoFit/>
          </a:bodyPr>
          <a:lstStyle/>
          <a:p>
            <a:pPr algn="ctr">
              <a:lnSpc>
                <a:spcPct val="150000"/>
              </a:lnSpc>
            </a:pP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簇</a:t>
            </a:r>
            <a:r>
              <a:rPr lang="en-US" altLang="zh-CN" sz="2400"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sz="2400" dirty="0">
                <a:latin typeface="Times New Roman" panose="02020603050405020304" pitchFamily="18" charset="0"/>
                <a:ea typeface="华文中宋" panose="02010600040101010101" pitchFamily="2" charset="-122"/>
                <a:cs typeface="Times New Roman" panose="02020603050405020304" pitchFamily="18" charset="0"/>
              </a:rPr>
              <a:t>簇联合判别</a:t>
            </a:r>
          </a:p>
        </p:txBody>
      </p:sp>
      <p:sp>
        <p:nvSpPr>
          <p:cNvPr id="19" name="文本框 18">
            <a:extLst>
              <a:ext uri="{FF2B5EF4-FFF2-40B4-BE49-F238E27FC236}">
                <a16:creationId xmlns:a16="http://schemas.microsoft.com/office/drawing/2014/main" id="{D4C6C16F-419A-443A-9DD5-BFE7D78C7F2C}"/>
              </a:ext>
            </a:extLst>
          </p:cNvPr>
          <p:cNvSpPr txBox="1"/>
          <p:nvPr/>
        </p:nvSpPr>
        <p:spPr>
          <a:xfrm>
            <a:off x="8617731" y="5141206"/>
            <a:ext cx="3100767" cy="580736"/>
          </a:xfrm>
          <a:prstGeom prst="rect">
            <a:avLst/>
          </a:prstGeom>
          <a:noFill/>
        </p:spPr>
        <p:txBody>
          <a:bodyPr wrap="square" rtlCol="0">
            <a:spAutoFit/>
          </a:bodyPr>
          <a:lstStyle/>
          <a:p>
            <a:pPr algn="ctr">
              <a:lnSpc>
                <a:spcPct val="150000"/>
              </a:lnSpc>
            </a:pPr>
            <a:r>
              <a:rPr lang="en-US" altLang="zh-CN" sz="2400" dirty="0" err="1">
                <a:latin typeface="Times New Roman" panose="02020603050405020304" pitchFamily="18" charset="0"/>
                <a:ea typeface="华文中宋" panose="02010600040101010101" pitchFamily="2" charset="-122"/>
                <a:cs typeface="Times New Roman" panose="02020603050405020304" pitchFamily="18" charset="0"/>
              </a:rPr>
              <a:t>Arxiv</a:t>
            </a:r>
            <a:r>
              <a:rPr lang="en-US" altLang="zh-CN" sz="2400" dirty="0">
                <a:latin typeface="Times New Roman" panose="02020603050405020304" pitchFamily="18" charset="0"/>
                <a:ea typeface="华文中宋" panose="02010600040101010101" pitchFamily="2" charset="-122"/>
                <a:cs typeface="Times New Roman" panose="02020603050405020304" pitchFamily="18" charset="0"/>
              </a:rPr>
              <a:t>……</a:t>
            </a:r>
            <a:endParaRPr lang="zh-CN" altLang="en-US" sz="2400" dirty="0">
              <a:latin typeface="Times New Roman" panose="02020603050405020304" pitchFamily="18" charset="0"/>
              <a:ea typeface="华文中宋" panose="02010600040101010101" pitchFamily="2" charset="-122"/>
              <a:cs typeface="Times New Roman" panose="02020603050405020304" pitchFamily="18" charset="0"/>
            </a:endParaRPr>
          </a:p>
        </p:txBody>
      </p:sp>
      <p:pic>
        <p:nvPicPr>
          <p:cNvPr id="20" name="图片 19">
            <a:extLst>
              <a:ext uri="{FF2B5EF4-FFF2-40B4-BE49-F238E27FC236}">
                <a16:creationId xmlns:a16="http://schemas.microsoft.com/office/drawing/2014/main" id="{C49FE6C5-C26F-4BE8-8F08-C42577320D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1704" y="2786292"/>
            <a:ext cx="7918482" cy="3504383"/>
          </a:xfrm>
          <a:prstGeom prst="rect">
            <a:avLst/>
          </a:prstGeom>
        </p:spPr>
      </p:pic>
    </p:spTree>
    <p:custDataLst>
      <p:tags r:id="rId1"/>
    </p:custDataLst>
    <p:extLst>
      <p:ext uri="{BB962C8B-B14F-4D97-AF65-F5344CB8AC3E}">
        <p14:creationId xmlns:p14="http://schemas.microsoft.com/office/powerpoint/2010/main" val="424341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P spid="16" grpId="0"/>
      <p:bldP spid="17" grpId="0" animBg="1"/>
      <p:bldP spid="18"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模拟数据验证</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a:xfrm>
            <a:off x="8996362" y="6356350"/>
            <a:ext cx="2743200" cy="365125"/>
          </a:xfrm>
        </p:spPr>
        <p:txBody>
          <a:bodyPr/>
          <a:lstStyle/>
          <a:p>
            <a:r>
              <a:rPr kumimoji="1" lang="en-US" altLang="zh-CN"/>
              <a:t>Page</a:t>
            </a:r>
            <a:r>
              <a:rPr kumimoji="1" lang="zh-CN" altLang="en-US"/>
              <a:t> </a:t>
            </a:r>
            <a:fld id="{562DC770-FF79-6F43-8302-D9B49950C096}" type="slidenum">
              <a:rPr kumimoji="1" lang="zh-CN" altLang="en-US" smtClean="0"/>
              <a:pPr/>
              <a:t>18</a:t>
            </a:fld>
            <a:endParaRPr kumimoji="1" lang="zh-CN" altLang="en-US" dirty="0"/>
          </a:p>
        </p:txBody>
      </p:sp>
      <p:sp>
        <p:nvSpPr>
          <p:cNvPr id="5" name="箭头: 右 4">
            <a:extLst>
              <a:ext uri="{FF2B5EF4-FFF2-40B4-BE49-F238E27FC236}">
                <a16:creationId xmlns:a16="http://schemas.microsoft.com/office/drawing/2014/main" id="{8AB1FFE4-4643-47ED-9776-B3EE34C1D7A5}"/>
              </a:ext>
            </a:extLst>
          </p:cNvPr>
          <p:cNvSpPr/>
          <p:nvPr/>
        </p:nvSpPr>
        <p:spPr>
          <a:xfrm>
            <a:off x="5281755" y="2326913"/>
            <a:ext cx="1371318" cy="4706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26F7DA29-EBD4-4180-A98E-46452A043986}"/>
              </a:ext>
            </a:extLst>
          </p:cNvPr>
          <p:cNvPicPr>
            <a:picLocks noChangeAspect="1"/>
          </p:cNvPicPr>
          <p:nvPr/>
        </p:nvPicPr>
        <p:blipFill rotWithShape="1">
          <a:blip r:embed="rId3"/>
          <a:srcRect l="79766"/>
          <a:stretch/>
        </p:blipFill>
        <p:spPr>
          <a:xfrm>
            <a:off x="6938963" y="991195"/>
            <a:ext cx="3633057" cy="3142104"/>
          </a:xfrm>
          <a:prstGeom prst="rect">
            <a:avLst/>
          </a:prstGeom>
        </p:spPr>
      </p:pic>
      <p:pic>
        <p:nvPicPr>
          <p:cNvPr id="12" name="图片 11">
            <a:extLst>
              <a:ext uri="{FF2B5EF4-FFF2-40B4-BE49-F238E27FC236}">
                <a16:creationId xmlns:a16="http://schemas.microsoft.com/office/drawing/2014/main" id="{547DC823-B288-4FE1-9A1B-B40E7F752B39}"/>
              </a:ext>
            </a:extLst>
          </p:cNvPr>
          <p:cNvPicPr>
            <a:picLocks noChangeAspect="1"/>
          </p:cNvPicPr>
          <p:nvPr/>
        </p:nvPicPr>
        <p:blipFill>
          <a:blip r:embed="rId4"/>
          <a:stretch>
            <a:fillRect/>
          </a:stretch>
        </p:blipFill>
        <p:spPr>
          <a:xfrm>
            <a:off x="1277668" y="1153060"/>
            <a:ext cx="3652268" cy="2767030"/>
          </a:xfrm>
          <a:prstGeom prst="rect">
            <a:avLst/>
          </a:prstGeom>
        </p:spPr>
      </p:pic>
      <p:sp>
        <p:nvSpPr>
          <p:cNvPr id="13" name="文本框 12">
            <a:extLst>
              <a:ext uri="{FF2B5EF4-FFF2-40B4-BE49-F238E27FC236}">
                <a16:creationId xmlns:a16="http://schemas.microsoft.com/office/drawing/2014/main" id="{EFE5E178-0AB8-4BF8-A241-55E1E7211C2B}"/>
              </a:ext>
            </a:extLst>
          </p:cNvPr>
          <p:cNvSpPr txBox="1"/>
          <p:nvPr/>
        </p:nvSpPr>
        <p:spPr>
          <a:xfrm>
            <a:off x="5146654" y="1911295"/>
            <a:ext cx="162395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异常检测算法</a:t>
            </a:r>
          </a:p>
        </p:txBody>
      </p:sp>
      <p:sp>
        <p:nvSpPr>
          <p:cNvPr id="14" name="文本框 13">
            <a:extLst>
              <a:ext uri="{FF2B5EF4-FFF2-40B4-BE49-F238E27FC236}">
                <a16:creationId xmlns:a16="http://schemas.microsoft.com/office/drawing/2014/main" id="{31073FF5-FE5A-4E46-B653-99374A529F2B}"/>
              </a:ext>
            </a:extLst>
          </p:cNvPr>
          <p:cNvSpPr txBox="1"/>
          <p:nvPr/>
        </p:nvSpPr>
        <p:spPr>
          <a:xfrm>
            <a:off x="5095816" y="2863492"/>
            <a:ext cx="1725634" cy="646331"/>
          </a:xfrm>
          <a:prstGeom prst="rect">
            <a:avLst/>
          </a:prstGeom>
          <a:noFill/>
        </p:spPr>
        <p:txBody>
          <a:bodyPr wrap="square" rtlCol="0">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Bootstrap +</a:t>
            </a:r>
          </a:p>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Multiscale Scan</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15" name="椭圆 14">
            <a:extLst>
              <a:ext uri="{FF2B5EF4-FFF2-40B4-BE49-F238E27FC236}">
                <a16:creationId xmlns:a16="http://schemas.microsoft.com/office/drawing/2014/main" id="{54E05A33-EDC6-4AD5-8E81-B4CF77AEF113}"/>
              </a:ext>
            </a:extLst>
          </p:cNvPr>
          <p:cNvSpPr/>
          <p:nvPr/>
        </p:nvSpPr>
        <p:spPr>
          <a:xfrm>
            <a:off x="8448675" y="2397531"/>
            <a:ext cx="509588" cy="36933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6" name="箭头: 右 15">
            <a:extLst>
              <a:ext uri="{FF2B5EF4-FFF2-40B4-BE49-F238E27FC236}">
                <a16:creationId xmlns:a16="http://schemas.microsoft.com/office/drawing/2014/main" id="{C568FE67-2F22-4C5F-ABA9-AA2C22242669}"/>
              </a:ext>
            </a:extLst>
          </p:cNvPr>
          <p:cNvSpPr/>
          <p:nvPr/>
        </p:nvSpPr>
        <p:spPr>
          <a:xfrm rot="5400000">
            <a:off x="8062583" y="3764252"/>
            <a:ext cx="550458" cy="311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3C55F59F-6C78-4379-B6F8-E231A0BEFC85}"/>
              </a:ext>
            </a:extLst>
          </p:cNvPr>
          <p:cNvSpPr txBox="1"/>
          <p:nvPr/>
        </p:nvSpPr>
        <p:spPr>
          <a:xfrm>
            <a:off x="8493650" y="3725347"/>
            <a:ext cx="162395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异常区域相交</a:t>
            </a:r>
          </a:p>
        </p:txBody>
      </p:sp>
      <p:pic>
        <p:nvPicPr>
          <p:cNvPr id="19" name="图片 18">
            <a:extLst>
              <a:ext uri="{FF2B5EF4-FFF2-40B4-BE49-F238E27FC236}">
                <a16:creationId xmlns:a16="http://schemas.microsoft.com/office/drawing/2014/main" id="{231E4739-DD95-4B0A-948F-ADEBB5C007E0}"/>
              </a:ext>
            </a:extLst>
          </p:cNvPr>
          <p:cNvPicPr>
            <a:picLocks noChangeAspect="1"/>
          </p:cNvPicPr>
          <p:nvPr/>
        </p:nvPicPr>
        <p:blipFill>
          <a:blip r:embed="rId5"/>
          <a:stretch>
            <a:fillRect/>
          </a:stretch>
        </p:blipFill>
        <p:spPr>
          <a:xfrm>
            <a:off x="7126758" y="4237895"/>
            <a:ext cx="2990850" cy="2392680"/>
          </a:xfrm>
          <a:prstGeom prst="rect">
            <a:avLst/>
          </a:prstGeom>
        </p:spPr>
      </p:pic>
      <p:sp>
        <p:nvSpPr>
          <p:cNvPr id="20" name="箭头: 右 19">
            <a:extLst>
              <a:ext uri="{FF2B5EF4-FFF2-40B4-BE49-F238E27FC236}">
                <a16:creationId xmlns:a16="http://schemas.microsoft.com/office/drawing/2014/main" id="{FC1ED23E-16FD-4A81-A7D4-F224A376E19E}"/>
              </a:ext>
            </a:extLst>
          </p:cNvPr>
          <p:cNvSpPr/>
          <p:nvPr/>
        </p:nvSpPr>
        <p:spPr>
          <a:xfrm rot="10800000">
            <a:off x="5812655" y="5161833"/>
            <a:ext cx="1008795" cy="294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F3042AA6-39B5-4268-817E-057F56673D63}"/>
              </a:ext>
            </a:extLst>
          </p:cNvPr>
          <p:cNvSpPr txBox="1"/>
          <p:nvPr/>
        </p:nvSpPr>
        <p:spPr>
          <a:xfrm>
            <a:off x="6010724" y="4792501"/>
            <a:ext cx="75988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聚类</a:t>
            </a:r>
          </a:p>
        </p:txBody>
      </p:sp>
      <p:pic>
        <p:nvPicPr>
          <p:cNvPr id="23" name="图片 22">
            <a:extLst>
              <a:ext uri="{FF2B5EF4-FFF2-40B4-BE49-F238E27FC236}">
                <a16:creationId xmlns:a16="http://schemas.microsoft.com/office/drawing/2014/main" id="{1CC32526-6FE1-426A-B3A7-D5E69D6B0E10}"/>
              </a:ext>
            </a:extLst>
          </p:cNvPr>
          <p:cNvPicPr>
            <a:picLocks noChangeAspect="1"/>
          </p:cNvPicPr>
          <p:nvPr/>
        </p:nvPicPr>
        <p:blipFill>
          <a:blip r:embed="rId6"/>
          <a:stretch>
            <a:fillRect/>
          </a:stretch>
        </p:blipFill>
        <p:spPr>
          <a:xfrm>
            <a:off x="2637350" y="4259535"/>
            <a:ext cx="2869194" cy="2067924"/>
          </a:xfrm>
          <a:prstGeom prst="rect">
            <a:avLst/>
          </a:prstGeom>
        </p:spPr>
      </p:pic>
      <p:pic>
        <p:nvPicPr>
          <p:cNvPr id="24" name="图片 23">
            <a:extLst>
              <a:ext uri="{FF2B5EF4-FFF2-40B4-BE49-F238E27FC236}">
                <a16:creationId xmlns:a16="http://schemas.microsoft.com/office/drawing/2014/main" id="{304F3683-7474-4BFA-B72E-A3EA6DBFC671}"/>
              </a:ext>
            </a:extLst>
          </p:cNvPr>
          <p:cNvPicPr>
            <a:picLocks noChangeAspect="1"/>
          </p:cNvPicPr>
          <p:nvPr/>
        </p:nvPicPr>
        <p:blipFill>
          <a:blip r:embed="rId7"/>
          <a:stretch>
            <a:fillRect/>
          </a:stretch>
        </p:blipFill>
        <p:spPr>
          <a:xfrm>
            <a:off x="1070006" y="4710091"/>
            <a:ext cx="1617276" cy="1166812"/>
          </a:xfrm>
          <a:prstGeom prst="rect">
            <a:avLst/>
          </a:prstGeom>
        </p:spPr>
      </p:pic>
      <p:sp>
        <p:nvSpPr>
          <p:cNvPr id="25" name="文本框 24">
            <a:extLst>
              <a:ext uri="{FF2B5EF4-FFF2-40B4-BE49-F238E27FC236}">
                <a16:creationId xmlns:a16="http://schemas.microsoft.com/office/drawing/2014/main" id="{69929EEE-8730-44D2-8B5A-4A510115A8D0}"/>
              </a:ext>
            </a:extLst>
          </p:cNvPr>
          <p:cNvSpPr txBox="1"/>
          <p:nvPr/>
        </p:nvSpPr>
        <p:spPr>
          <a:xfrm>
            <a:off x="796743" y="3914730"/>
            <a:ext cx="4299073" cy="646331"/>
          </a:xfrm>
          <a:prstGeom prst="rect">
            <a:avLst/>
          </a:prstGeom>
          <a:noFill/>
        </p:spPr>
        <p:txBody>
          <a:bodyPr wrap="square" rtlCol="0">
            <a:spAutoFit/>
          </a:bodyPr>
          <a:lstStyle/>
          <a:p>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理论值</a:t>
            </a:r>
            <a:r>
              <a:rPr lang="en-US" altLang="zh-CN" dirty="0">
                <a:latin typeface="Times New Roman" panose="02020603050405020304" pitchFamily="18" charset="0"/>
                <a:ea typeface="华文中宋" panose="02010600040101010101" pitchFamily="2" charset="-122"/>
                <a:cs typeface="Times New Roman" panose="02020603050405020304" pitchFamily="18" charset="0"/>
                <a:sym typeface="Wingdings" panose="05000000000000000000" pitchFamily="2" charset="2"/>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sym typeface="Wingdings" panose="05000000000000000000" pitchFamily="2" charset="2"/>
              </a:rPr>
              <a:t>中心位于</a:t>
            </a:r>
            <a:r>
              <a:rPr lang="en-US" altLang="zh-CN" dirty="0">
                <a:latin typeface="Times New Roman" panose="02020603050405020304" pitchFamily="18" charset="0"/>
                <a:ea typeface="华文中宋" panose="02010600040101010101" pitchFamily="2" charset="-122"/>
                <a:cs typeface="Times New Roman" panose="02020603050405020304" pitchFamily="18" charset="0"/>
                <a:sym typeface="Wingdings" panose="05000000000000000000" pitchFamily="2" charset="2"/>
              </a:rPr>
              <a:t>(0,0,24)</a:t>
            </a:r>
          </a:p>
          <a:p>
            <a:r>
              <a:rPr lang="zh-CN" altLang="en-US" dirty="0">
                <a:latin typeface="Times New Roman" panose="02020603050405020304" pitchFamily="18" charset="0"/>
                <a:ea typeface="华文中宋" panose="02010600040101010101" pitchFamily="2" charset="-122"/>
                <a:cs typeface="Times New Roman" panose="02020603050405020304" pitchFamily="18" charset="0"/>
                <a:sym typeface="Wingdings" panose="05000000000000000000" pitchFamily="2" charset="2"/>
              </a:rPr>
              <a:t>实际效果：中心位于</a:t>
            </a:r>
            <a:r>
              <a:rPr lang="en-US" altLang="zh-CN" dirty="0">
                <a:latin typeface="Times New Roman" panose="02020603050405020304" pitchFamily="18" charset="0"/>
                <a:ea typeface="华文中宋" panose="02010600040101010101" pitchFamily="2" charset="-122"/>
                <a:cs typeface="Times New Roman" panose="02020603050405020304" pitchFamily="18" charset="0"/>
                <a:sym typeface="Wingdings" panose="05000000000000000000" pitchFamily="2" charset="2"/>
              </a:rPr>
              <a:t>(0.003, 1.002, 23.935)</a:t>
            </a:r>
          </a:p>
        </p:txBody>
      </p:sp>
      <p:pic>
        <p:nvPicPr>
          <p:cNvPr id="4" name="图片 3">
            <a:extLst>
              <a:ext uri="{FF2B5EF4-FFF2-40B4-BE49-F238E27FC236}">
                <a16:creationId xmlns:a16="http://schemas.microsoft.com/office/drawing/2014/main" id="{11C65053-99C1-4D81-9BBA-8AC48F10BE5C}"/>
              </a:ext>
            </a:extLst>
          </p:cNvPr>
          <p:cNvPicPr>
            <a:picLocks noChangeAspect="1"/>
          </p:cNvPicPr>
          <p:nvPr/>
        </p:nvPicPr>
        <p:blipFill>
          <a:blip r:embed="rId8"/>
          <a:stretch>
            <a:fillRect/>
          </a:stretch>
        </p:blipFill>
        <p:spPr>
          <a:xfrm>
            <a:off x="1189939" y="5876903"/>
            <a:ext cx="884453" cy="646331"/>
          </a:xfrm>
          <a:prstGeom prst="rect">
            <a:avLst/>
          </a:prstGeom>
        </p:spPr>
      </p:pic>
    </p:spTree>
    <p:custDataLst>
      <p:tags r:id="rId1"/>
    </p:custDataLst>
    <p:extLst>
      <p:ext uri="{BB962C8B-B14F-4D97-AF65-F5344CB8AC3E}">
        <p14:creationId xmlns:p14="http://schemas.microsoft.com/office/powerpoint/2010/main" val="26581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14" grpId="0"/>
      <p:bldP spid="15" grpId="0" animBg="1"/>
      <p:bldP spid="16" grpId="0" animBg="1"/>
      <p:bldP spid="17" grpId="0"/>
      <p:bldP spid="20" grpId="0" animBg="1"/>
      <p:bldP spid="21"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实验数据效果</a:t>
            </a:r>
            <a:r>
              <a:rPr lang="en-US" altLang="zh-CN" dirty="0"/>
              <a:t>——</a:t>
            </a:r>
            <a:r>
              <a:rPr lang="zh-CN" altLang="en-US" dirty="0"/>
              <a:t>泄洪道侧墙</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19</a:t>
            </a:fld>
            <a:endParaRPr kumimoji="1" lang="zh-CN" altLang="en-US" dirty="0"/>
          </a:p>
        </p:txBody>
      </p:sp>
      <p:grpSp>
        <p:nvGrpSpPr>
          <p:cNvPr id="20" name="组合 19">
            <a:extLst>
              <a:ext uri="{FF2B5EF4-FFF2-40B4-BE49-F238E27FC236}">
                <a16:creationId xmlns:a16="http://schemas.microsoft.com/office/drawing/2014/main" id="{678E5822-FDD8-4E29-B57A-699FCB5ABCCB}"/>
              </a:ext>
            </a:extLst>
          </p:cNvPr>
          <p:cNvGrpSpPr/>
          <p:nvPr/>
        </p:nvGrpSpPr>
        <p:grpSpPr>
          <a:xfrm>
            <a:off x="1407690" y="1706472"/>
            <a:ext cx="2287983" cy="2083281"/>
            <a:chOff x="1340844" y="1708043"/>
            <a:chExt cx="2287983" cy="2083281"/>
          </a:xfrm>
        </p:grpSpPr>
        <p:pic>
          <p:nvPicPr>
            <p:cNvPr id="4" name="图片 3">
              <a:extLst>
                <a:ext uri="{FF2B5EF4-FFF2-40B4-BE49-F238E27FC236}">
                  <a16:creationId xmlns:a16="http://schemas.microsoft.com/office/drawing/2014/main" id="{FF6470DF-D213-484A-A93C-1D173F22D473}"/>
                </a:ext>
              </a:extLst>
            </p:cNvPr>
            <p:cNvPicPr>
              <a:picLocks noChangeAspect="1"/>
            </p:cNvPicPr>
            <p:nvPr/>
          </p:nvPicPr>
          <p:blipFill rotWithShape="1">
            <a:blip r:embed="rId2"/>
            <a:srcRect l="13359" t="5759" r="63909" b="7015"/>
            <a:stretch/>
          </p:blipFill>
          <p:spPr>
            <a:xfrm>
              <a:off x="1340844" y="1708043"/>
              <a:ext cx="1129533" cy="1705054"/>
            </a:xfrm>
            <a:prstGeom prst="rect">
              <a:avLst/>
            </a:prstGeom>
          </p:spPr>
        </p:pic>
        <p:sp>
          <p:nvSpPr>
            <p:cNvPr id="5" name="椭圆 4">
              <a:extLst>
                <a:ext uri="{FF2B5EF4-FFF2-40B4-BE49-F238E27FC236}">
                  <a16:creationId xmlns:a16="http://schemas.microsoft.com/office/drawing/2014/main" id="{8414F22C-7610-4A35-AC6C-1D1AE3443847}"/>
                </a:ext>
              </a:extLst>
            </p:cNvPr>
            <p:cNvSpPr/>
            <p:nvPr/>
          </p:nvSpPr>
          <p:spPr>
            <a:xfrm>
              <a:off x="1700041" y="1867170"/>
              <a:ext cx="528638" cy="6905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748BB1E4-F746-40BB-911C-401ABB5DEB05}"/>
                </a:ext>
              </a:extLst>
            </p:cNvPr>
            <p:cNvSpPr txBox="1"/>
            <p:nvPr/>
          </p:nvSpPr>
          <p:spPr>
            <a:xfrm>
              <a:off x="1638156" y="3413097"/>
              <a:ext cx="590523" cy="369332"/>
            </a:xfrm>
            <a:prstGeom prst="rect">
              <a:avLst/>
            </a:prstGeom>
            <a:noFill/>
          </p:spPr>
          <p:txBody>
            <a:bodyPr wrap="square" rtlCol="0">
              <a:spAutoFit/>
            </a:bodyPr>
            <a:lstStyle/>
            <a:p>
              <a:r>
                <a:rPr lang="en-US" altLang="zh-CN" dirty="0">
                  <a:latin typeface="华文中宋" panose="02010600040101010101" pitchFamily="2" charset="-122"/>
                  <a:ea typeface="华文中宋" panose="02010600040101010101" pitchFamily="2" charset="-122"/>
                  <a:cs typeface="Times New Roman" panose="02020603050405020304" pitchFamily="18" charset="0"/>
                </a:rPr>
                <a:t>N3</a:t>
              </a:r>
              <a:endParaRPr lang="zh-CN" altLang="en-US" dirty="0">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椭圆 7">
              <a:extLst>
                <a:ext uri="{FF2B5EF4-FFF2-40B4-BE49-F238E27FC236}">
                  <a16:creationId xmlns:a16="http://schemas.microsoft.com/office/drawing/2014/main" id="{AEE1F389-6925-44CC-BED3-CAC361AD0BDD}"/>
                </a:ext>
              </a:extLst>
            </p:cNvPr>
            <p:cNvSpPr/>
            <p:nvPr/>
          </p:nvSpPr>
          <p:spPr>
            <a:xfrm>
              <a:off x="3038304" y="1867170"/>
              <a:ext cx="528638" cy="69056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4D7764C0-0966-4F40-8B7D-6B52EC7680DE}"/>
                </a:ext>
              </a:extLst>
            </p:cNvPr>
            <p:cNvSpPr txBox="1"/>
            <p:nvPr/>
          </p:nvSpPr>
          <p:spPr>
            <a:xfrm>
              <a:off x="3038304" y="3421992"/>
              <a:ext cx="590523" cy="369332"/>
            </a:xfrm>
            <a:prstGeom prst="rect">
              <a:avLst/>
            </a:prstGeom>
            <a:noFill/>
          </p:spPr>
          <p:txBody>
            <a:bodyPr wrap="square" rtlCol="0">
              <a:spAutoFit/>
            </a:bodyPr>
            <a:lstStyle/>
            <a:p>
              <a:r>
                <a:rPr lang="en-US" altLang="zh-CN" dirty="0">
                  <a:latin typeface="华文中宋" panose="02010600040101010101" pitchFamily="2" charset="-122"/>
                  <a:ea typeface="华文中宋" panose="02010600040101010101" pitchFamily="2" charset="-122"/>
                  <a:cs typeface="Times New Roman" panose="02020603050405020304" pitchFamily="18" charset="0"/>
                </a:rPr>
                <a:t>N1</a:t>
              </a:r>
              <a:endParaRPr lang="zh-CN" altLang="en-US" dirty="0">
                <a:latin typeface="华文中宋" panose="02010600040101010101" pitchFamily="2" charset="-122"/>
                <a:ea typeface="华文中宋" panose="02010600040101010101" pitchFamily="2" charset="-122"/>
                <a:cs typeface="Times New Roman" panose="02020603050405020304" pitchFamily="18" charset="0"/>
              </a:endParaRPr>
            </a:p>
          </p:txBody>
        </p:sp>
      </p:grpSp>
      <p:sp>
        <p:nvSpPr>
          <p:cNvPr id="10" name="箭头: 右 9">
            <a:extLst>
              <a:ext uri="{FF2B5EF4-FFF2-40B4-BE49-F238E27FC236}">
                <a16:creationId xmlns:a16="http://schemas.microsoft.com/office/drawing/2014/main" id="{017EF288-0FF5-442F-995D-9FA0D86C6CE2}"/>
              </a:ext>
            </a:extLst>
          </p:cNvPr>
          <p:cNvSpPr/>
          <p:nvPr/>
        </p:nvSpPr>
        <p:spPr>
          <a:xfrm>
            <a:off x="4843000" y="2757538"/>
            <a:ext cx="1838787" cy="311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4DA340CA-02EE-44BC-9FCE-B3800FE5FD2C}"/>
              </a:ext>
            </a:extLst>
          </p:cNvPr>
          <p:cNvSpPr txBox="1"/>
          <p:nvPr/>
        </p:nvSpPr>
        <p:spPr>
          <a:xfrm>
            <a:off x="4838063" y="2274209"/>
            <a:ext cx="162395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异常区域相交</a:t>
            </a:r>
          </a:p>
        </p:txBody>
      </p:sp>
      <p:pic>
        <p:nvPicPr>
          <p:cNvPr id="13" name="图片 12">
            <a:extLst>
              <a:ext uri="{FF2B5EF4-FFF2-40B4-BE49-F238E27FC236}">
                <a16:creationId xmlns:a16="http://schemas.microsoft.com/office/drawing/2014/main" id="{64B3E9D8-4A5D-484D-B8E8-E362844F30E1}"/>
              </a:ext>
            </a:extLst>
          </p:cNvPr>
          <p:cNvPicPr>
            <a:picLocks noChangeAspect="1"/>
          </p:cNvPicPr>
          <p:nvPr/>
        </p:nvPicPr>
        <p:blipFill rotWithShape="1">
          <a:blip r:embed="rId3"/>
          <a:srcRect t="13405"/>
          <a:stretch/>
        </p:blipFill>
        <p:spPr>
          <a:xfrm>
            <a:off x="4931640" y="4235159"/>
            <a:ext cx="2782208" cy="2069882"/>
          </a:xfrm>
          <a:prstGeom prst="rect">
            <a:avLst/>
          </a:prstGeom>
        </p:spPr>
      </p:pic>
      <p:pic>
        <p:nvPicPr>
          <p:cNvPr id="15" name="图片 14">
            <a:extLst>
              <a:ext uri="{FF2B5EF4-FFF2-40B4-BE49-F238E27FC236}">
                <a16:creationId xmlns:a16="http://schemas.microsoft.com/office/drawing/2014/main" id="{09DF2094-5098-4D44-9B3F-4072C8A1788B}"/>
              </a:ext>
            </a:extLst>
          </p:cNvPr>
          <p:cNvPicPr>
            <a:picLocks noChangeAspect="1"/>
          </p:cNvPicPr>
          <p:nvPr/>
        </p:nvPicPr>
        <p:blipFill rotWithShape="1">
          <a:blip r:embed="rId4"/>
          <a:srcRect l="8117" t="14792" r="2568" b="9502"/>
          <a:stretch/>
        </p:blipFill>
        <p:spPr>
          <a:xfrm>
            <a:off x="7799056" y="4235159"/>
            <a:ext cx="3074919" cy="2239291"/>
          </a:xfrm>
          <a:prstGeom prst="rect">
            <a:avLst/>
          </a:prstGeom>
        </p:spPr>
      </p:pic>
      <p:pic>
        <p:nvPicPr>
          <p:cNvPr id="17" name="图片 16">
            <a:extLst>
              <a:ext uri="{FF2B5EF4-FFF2-40B4-BE49-F238E27FC236}">
                <a16:creationId xmlns:a16="http://schemas.microsoft.com/office/drawing/2014/main" id="{17321EC0-5003-4079-A7E8-C904AADABACB}"/>
              </a:ext>
            </a:extLst>
          </p:cNvPr>
          <p:cNvPicPr>
            <a:picLocks noChangeAspect="1"/>
          </p:cNvPicPr>
          <p:nvPr/>
        </p:nvPicPr>
        <p:blipFill>
          <a:blip r:embed="rId5"/>
          <a:stretch>
            <a:fillRect/>
          </a:stretch>
        </p:blipFill>
        <p:spPr>
          <a:xfrm>
            <a:off x="7170269" y="1186949"/>
            <a:ext cx="3492968" cy="2794375"/>
          </a:xfrm>
          <a:prstGeom prst="rect">
            <a:avLst/>
          </a:prstGeom>
        </p:spPr>
      </p:pic>
      <p:sp>
        <p:nvSpPr>
          <p:cNvPr id="18" name="箭头: 右 17">
            <a:extLst>
              <a:ext uri="{FF2B5EF4-FFF2-40B4-BE49-F238E27FC236}">
                <a16:creationId xmlns:a16="http://schemas.microsoft.com/office/drawing/2014/main" id="{B6E16AC3-0108-4689-825B-BE54B1A04AD0}"/>
              </a:ext>
            </a:extLst>
          </p:cNvPr>
          <p:cNvSpPr/>
          <p:nvPr/>
        </p:nvSpPr>
        <p:spPr>
          <a:xfrm rot="5400000">
            <a:off x="8260718" y="3944135"/>
            <a:ext cx="524206" cy="294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D4E3B1-164E-4208-8301-D282051913DD}"/>
              </a:ext>
            </a:extLst>
          </p:cNvPr>
          <p:cNvSpPr txBox="1"/>
          <p:nvPr/>
        </p:nvSpPr>
        <p:spPr>
          <a:xfrm>
            <a:off x="7671700" y="3837408"/>
            <a:ext cx="75988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聚类</a:t>
            </a:r>
          </a:p>
        </p:txBody>
      </p:sp>
      <p:pic>
        <p:nvPicPr>
          <p:cNvPr id="21" name="图片 20">
            <a:extLst>
              <a:ext uri="{FF2B5EF4-FFF2-40B4-BE49-F238E27FC236}">
                <a16:creationId xmlns:a16="http://schemas.microsoft.com/office/drawing/2014/main" id="{84AF600B-8383-41E1-BD88-AA567777E92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53788"/>
          <a:stretch/>
        </p:blipFill>
        <p:spPr>
          <a:xfrm>
            <a:off x="1134540" y="4022074"/>
            <a:ext cx="3801863" cy="2343461"/>
          </a:xfrm>
          <a:prstGeom prst="rect">
            <a:avLst/>
          </a:prstGeom>
        </p:spPr>
      </p:pic>
      <p:pic>
        <p:nvPicPr>
          <p:cNvPr id="12" name="图片 11">
            <a:extLst>
              <a:ext uri="{FF2B5EF4-FFF2-40B4-BE49-F238E27FC236}">
                <a16:creationId xmlns:a16="http://schemas.microsoft.com/office/drawing/2014/main" id="{B30A08BF-CCCB-4649-B2D6-C26F2DF21A00}"/>
              </a:ext>
            </a:extLst>
          </p:cNvPr>
          <p:cNvPicPr>
            <a:picLocks noChangeAspect="1"/>
          </p:cNvPicPr>
          <p:nvPr/>
        </p:nvPicPr>
        <p:blipFill rotWithShape="1">
          <a:blip r:embed="rId7"/>
          <a:srcRect l="5169" t="7692" r="72302" b="9690"/>
          <a:stretch/>
        </p:blipFill>
        <p:spPr>
          <a:xfrm>
            <a:off x="2716892" y="1706472"/>
            <a:ext cx="1249243" cy="1692754"/>
          </a:xfrm>
          <a:prstGeom prst="rect">
            <a:avLst/>
          </a:prstGeom>
        </p:spPr>
      </p:pic>
      <p:sp>
        <p:nvSpPr>
          <p:cNvPr id="22" name="椭圆 21">
            <a:extLst>
              <a:ext uri="{FF2B5EF4-FFF2-40B4-BE49-F238E27FC236}">
                <a16:creationId xmlns:a16="http://schemas.microsoft.com/office/drawing/2014/main" id="{E020A1A9-34E5-49D3-A7FE-D307F4CE2BD6}"/>
              </a:ext>
            </a:extLst>
          </p:cNvPr>
          <p:cNvSpPr/>
          <p:nvPr/>
        </p:nvSpPr>
        <p:spPr>
          <a:xfrm>
            <a:off x="3077194" y="1593912"/>
            <a:ext cx="528638" cy="6905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82234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1667EDFF-C196-4306-83AF-932F0D1BA5A3}"/>
              </a:ext>
            </a:extLst>
          </p:cNvPr>
          <p:cNvSpPr txBox="1"/>
          <p:nvPr/>
        </p:nvSpPr>
        <p:spPr>
          <a:xfrm>
            <a:off x="2537778" y="2570643"/>
            <a:ext cx="4564475" cy="553998"/>
          </a:xfrm>
          <a:prstGeom prst="rect">
            <a:avLst/>
          </a:prstGeom>
          <a:noFill/>
        </p:spPr>
        <p:txBody>
          <a:bodyPr wrap="square" rtlCol="0" anchor="ctr" anchorCtr="0">
            <a:spAutoFit/>
          </a:bodyPr>
          <a:lstStyle/>
          <a:p>
            <a:r>
              <a:rPr kumimoji="1" lang="en-US" altLang="zh-CN" sz="3000" b="1" dirty="0">
                <a:solidFill>
                  <a:schemeClr val="tx1">
                    <a:lumMod val="75000"/>
                    <a:lumOff val="25000"/>
                  </a:schemeClr>
                </a:solidFill>
                <a:latin typeface="Microsoft YaHei" panose="020B0503020204020204" pitchFamily="34" charset="-122"/>
                <a:ea typeface="Microsoft YaHei" panose="020B0503020204020204" pitchFamily="34" charset="-122"/>
              </a:rPr>
              <a:t>1.</a:t>
            </a:r>
            <a:r>
              <a:rPr kumimoji="1" lang="zh-CN" altLang="en-US" sz="3000" b="1" dirty="0">
                <a:solidFill>
                  <a:schemeClr val="tx1">
                    <a:lumMod val="75000"/>
                    <a:lumOff val="25000"/>
                  </a:schemeClr>
                </a:solidFill>
                <a:latin typeface="Microsoft YaHei" panose="020B0503020204020204" pitchFamily="34" charset="-122"/>
                <a:ea typeface="Microsoft YaHei" panose="020B0503020204020204" pitchFamily="34" charset="-122"/>
              </a:rPr>
              <a:t>检测场景介绍</a:t>
            </a:r>
          </a:p>
        </p:txBody>
      </p:sp>
      <p:sp>
        <p:nvSpPr>
          <p:cNvPr id="7" name="文本框 6">
            <a:extLst>
              <a:ext uri="{FF2B5EF4-FFF2-40B4-BE49-F238E27FC236}">
                <a16:creationId xmlns:a16="http://schemas.microsoft.com/office/drawing/2014/main" id="{7B194550-A1F4-4712-B204-69E438F5F3CE}"/>
              </a:ext>
            </a:extLst>
          </p:cNvPr>
          <p:cNvSpPr txBox="1"/>
          <p:nvPr/>
        </p:nvSpPr>
        <p:spPr>
          <a:xfrm>
            <a:off x="2537778" y="3456361"/>
            <a:ext cx="5140837" cy="553998"/>
          </a:xfrm>
          <a:prstGeom prst="rect">
            <a:avLst/>
          </a:prstGeom>
          <a:noFill/>
        </p:spPr>
        <p:txBody>
          <a:bodyPr wrap="square" rtlCol="0" anchor="ctr" anchorCtr="0">
            <a:spAutoFit/>
          </a:bodyPr>
          <a:lstStyle/>
          <a:p>
            <a:r>
              <a:rPr kumimoji="1" lang="en-US" altLang="zh-CN" sz="3000" b="1" dirty="0">
                <a:solidFill>
                  <a:schemeClr val="tx1">
                    <a:lumMod val="75000"/>
                    <a:lumOff val="25000"/>
                  </a:schemeClr>
                </a:solidFill>
                <a:latin typeface="Microsoft YaHei" panose="020B0503020204020204" pitchFamily="34" charset="-122"/>
                <a:ea typeface="Microsoft YaHei" panose="020B0503020204020204" pitchFamily="34" charset="-122"/>
              </a:rPr>
              <a:t>2.MCS</a:t>
            </a:r>
            <a:r>
              <a:rPr kumimoji="1" lang="zh-CN" altLang="en-US" sz="3000" b="1" dirty="0">
                <a:solidFill>
                  <a:schemeClr val="tx1">
                    <a:lumMod val="75000"/>
                    <a:lumOff val="25000"/>
                  </a:schemeClr>
                </a:solidFill>
                <a:latin typeface="Microsoft YaHei" panose="020B0503020204020204" pitchFamily="34" charset="-122"/>
                <a:ea typeface="Microsoft YaHei" panose="020B0503020204020204" pitchFamily="34" charset="-122"/>
              </a:rPr>
              <a:t>对透射成像影响</a:t>
            </a:r>
          </a:p>
        </p:txBody>
      </p:sp>
      <p:sp>
        <p:nvSpPr>
          <p:cNvPr id="8" name="文本框 7">
            <a:extLst>
              <a:ext uri="{FF2B5EF4-FFF2-40B4-BE49-F238E27FC236}">
                <a16:creationId xmlns:a16="http://schemas.microsoft.com/office/drawing/2014/main" id="{5FC14D25-C26F-4035-A7FC-2CB7322A64AE}"/>
              </a:ext>
            </a:extLst>
          </p:cNvPr>
          <p:cNvSpPr txBox="1"/>
          <p:nvPr/>
        </p:nvSpPr>
        <p:spPr>
          <a:xfrm>
            <a:off x="2537778" y="4342079"/>
            <a:ext cx="4529771" cy="553998"/>
          </a:xfrm>
          <a:prstGeom prst="rect">
            <a:avLst/>
          </a:prstGeom>
          <a:noFill/>
        </p:spPr>
        <p:txBody>
          <a:bodyPr wrap="square" rtlCol="0" anchor="ctr" anchorCtr="0">
            <a:spAutoFit/>
          </a:bodyPr>
          <a:lstStyle/>
          <a:p>
            <a:r>
              <a:rPr kumimoji="1" lang="en-US" altLang="zh-CN" sz="3000" b="1" dirty="0">
                <a:solidFill>
                  <a:schemeClr val="tx1">
                    <a:lumMod val="75000"/>
                    <a:lumOff val="25000"/>
                  </a:schemeClr>
                </a:solidFill>
                <a:latin typeface="Microsoft YaHei" panose="020B0503020204020204" pitchFamily="34" charset="-122"/>
                <a:ea typeface="Microsoft YaHei" panose="020B0503020204020204" pitchFamily="34" charset="-122"/>
              </a:rPr>
              <a:t>3.</a:t>
            </a:r>
            <a:r>
              <a:rPr kumimoji="1" lang="zh-CN" altLang="en-US" sz="3000" b="1" dirty="0">
                <a:solidFill>
                  <a:schemeClr val="tx1">
                    <a:lumMod val="75000"/>
                    <a:lumOff val="25000"/>
                  </a:schemeClr>
                </a:solidFill>
                <a:latin typeface="Microsoft YaHei" panose="020B0503020204020204" pitchFamily="34" charset="-122"/>
                <a:ea typeface="Microsoft YaHei" panose="020B0503020204020204" pitchFamily="34" charset="-122"/>
              </a:rPr>
              <a:t>大坝检测实验结果</a:t>
            </a:r>
          </a:p>
        </p:txBody>
      </p:sp>
      <p:sp>
        <p:nvSpPr>
          <p:cNvPr id="9" name="文本框 8">
            <a:extLst>
              <a:ext uri="{FF2B5EF4-FFF2-40B4-BE49-F238E27FC236}">
                <a16:creationId xmlns:a16="http://schemas.microsoft.com/office/drawing/2014/main" id="{44E1311A-BAC8-408C-80DA-777FC6D4C2FA}"/>
              </a:ext>
            </a:extLst>
          </p:cNvPr>
          <p:cNvSpPr txBox="1"/>
          <p:nvPr/>
        </p:nvSpPr>
        <p:spPr>
          <a:xfrm>
            <a:off x="2537778" y="5336060"/>
            <a:ext cx="4529771" cy="553998"/>
          </a:xfrm>
          <a:prstGeom prst="rect">
            <a:avLst/>
          </a:prstGeom>
          <a:noFill/>
        </p:spPr>
        <p:txBody>
          <a:bodyPr wrap="square" rtlCol="0" anchor="ctr" anchorCtr="0">
            <a:spAutoFit/>
          </a:bodyPr>
          <a:lstStyle/>
          <a:p>
            <a:r>
              <a:rPr kumimoji="1" lang="en-US" altLang="zh-CN" sz="3000" b="1" dirty="0">
                <a:solidFill>
                  <a:schemeClr val="tx1">
                    <a:lumMod val="75000"/>
                    <a:lumOff val="25000"/>
                  </a:schemeClr>
                </a:solidFill>
                <a:latin typeface="Microsoft YaHei" panose="020B0503020204020204" pitchFamily="34" charset="-122"/>
                <a:ea typeface="Microsoft YaHei" panose="020B0503020204020204" pitchFamily="34" charset="-122"/>
              </a:rPr>
              <a:t>4.</a:t>
            </a:r>
            <a:r>
              <a:rPr kumimoji="1" lang="zh-CN" altLang="en-US" sz="3000" b="1" dirty="0">
                <a:solidFill>
                  <a:schemeClr val="tx1">
                    <a:lumMod val="75000"/>
                    <a:lumOff val="25000"/>
                  </a:schemeClr>
                </a:solidFill>
                <a:latin typeface="Microsoft YaHei" panose="020B0503020204020204" pitchFamily="34" charset="-122"/>
                <a:ea typeface="Microsoft YaHei" panose="020B0503020204020204" pitchFamily="34" charset="-122"/>
              </a:rPr>
              <a:t>总结与展望</a:t>
            </a:r>
          </a:p>
        </p:txBody>
      </p:sp>
      <p:pic>
        <p:nvPicPr>
          <p:cNvPr id="10" name="图形 9">
            <a:extLst>
              <a:ext uri="{FF2B5EF4-FFF2-40B4-BE49-F238E27FC236}">
                <a16:creationId xmlns:a16="http://schemas.microsoft.com/office/drawing/2014/main" id="{D74A14B7-7CEF-45E8-869A-4FC720F021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0906" y="2542068"/>
            <a:ext cx="553998" cy="553998"/>
          </a:xfrm>
          <a:prstGeom prst="rect">
            <a:avLst/>
          </a:prstGeom>
        </p:spPr>
      </p:pic>
      <p:pic>
        <p:nvPicPr>
          <p:cNvPr id="11" name="图形 10">
            <a:extLst>
              <a:ext uri="{FF2B5EF4-FFF2-40B4-BE49-F238E27FC236}">
                <a16:creationId xmlns:a16="http://schemas.microsoft.com/office/drawing/2014/main" id="{04AD9CAD-C459-4082-A8DC-69DE20AD3B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0906" y="5307485"/>
            <a:ext cx="553998" cy="553998"/>
          </a:xfrm>
          <a:prstGeom prst="rect">
            <a:avLst/>
          </a:prstGeom>
        </p:spPr>
      </p:pic>
      <p:pic>
        <p:nvPicPr>
          <p:cNvPr id="12" name="图形 11">
            <a:extLst>
              <a:ext uri="{FF2B5EF4-FFF2-40B4-BE49-F238E27FC236}">
                <a16:creationId xmlns:a16="http://schemas.microsoft.com/office/drawing/2014/main" id="{3BC2D973-6F3F-4667-86C3-67CD6BFFFE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0906" y="4367451"/>
            <a:ext cx="553998" cy="553998"/>
          </a:xfrm>
          <a:prstGeom prst="rect">
            <a:avLst/>
          </a:prstGeom>
        </p:spPr>
      </p:pic>
      <p:pic>
        <p:nvPicPr>
          <p:cNvPr id="13" name="图形 12">
            <a:extLst>
              <a:ext uri="{FF2B5EF4-FFF2-40B4-BE49-F238E27FC236}">
                <a16:creationId xmlns:a16="http://schemas.microsoft.com/office/drawing/2014/main" id="{B5B0213B-712C-41E9-8AB6-19E8F874BC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0906" y="3423209"/>
            <a:ext cx="553998" cy="553998"/>
          </a:xfrm>
          <a:prstGeom prst="rect">
            <a:avLst/>
          </a:prstGeom>
        </p:spPr>
      </p:pic>
      <p:sp>
        <p:nvSpPr>
          <p:cNvPr id="15" name="灯片编号占位符 2">
            <a:extLst>
              <a:ext uri="{FF2B5EF4-FFF2-40B4-BE49-F238E27FC236}">
                <a16:creationId xmlns:a16="http://schemas.microsoft.com/office/drawing/2014/main" id="{E3AF77FC-38F3-42C9-86DE-883246F6D168}"/>
              </a:ext>
            </a:extLst>
          </p:cNvPr>
          <p:cNvSpPr>
            <a:spLocks noGrp="1"/>
          </p:cNvSpPr>
          <p:nvPr>
            <p:ph type="sldNum" sz="quarter" idx="12"/>
          </p:nvPr>
        </p:nvSpPr>
        <p:spPr>
          <a:xfrm>
            <a:off x="8610600" y="6356350"/>
            <a:ext cx="2743200" cy="365125"/>
          </a:xfrm>
        </p:spPr>
        <p:txBody>
          <a:bodyPr/>
          <a:lstStyle/>
          <a:p>
            <a:r>
              <a:rPr kumimoji="1" lang="en-US" altLang="zh-CN"/>
              <a:t>Page</a:t>
            </a:r>
            <a:r>
              <a:rPr kumimoji="1" lang="zh-CN" altLang="en-US"/>
              <a:t> </a:t>
            </a:r>
            <a:fld id="{562DC770-FF79-6F43-8302-D9B49950C096}" type="slidenum">
              <a:rPr kumimoji="1" lang="zh-CN" altLang="en-US" smtClean="0"/>
              <a:pPr/>
              <a:t>2</a:t>
            </a:fld>
            <a:endParaRPr kumimoji="1" lang="zh-CN" altLang="en-US" dirty="0"/>
          </a:p>
        </p:txBody>
      </p:sp>
    </p:spTree>
    <p:extLst>
      <p:ext uri="{BB962C8B-B14F-4D97-AF65-F5344CB8AC3E}">
        <p14:creationId xmlns:p14="http://schemas.microsoft.com/office/powerpoint/2010/main" val="3465520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20</a:t>
            </a:fld>
            <a:endParaRPr kumimoji="1" lang="zh-CN" altLang="en-US" dirty="0"/>
          </a:p>
        </p:txBody>
      </p:sp>
      <p:sp>
        <p:nvSpPr>
          <p:cNvPr id="11" name="标题 1">
            <a:extLst>
              <a:ext uri="{FF2B5EF4-FFF2-40B4-BE49-F238E27FC236}">
                <a16:creationId xmlns:a16="http://schemas.microsoft.com/office/drawing/2014/main" id="{A77A3877-7DFC-4044-9AFF-544D7C361F5D}"/>
              </a:ext>
            </a:extLst>
          </p:cNvPr>
          <p:cNvSpPr>
            <a:spLocks noGrp="1"/>
          </p:cNvSpPr>
          <p:nvPr>
            <p:ph type="title"/>
          </p:nvPr>
        </p:nvSpPr>
        <p:spPr>
          <a:xfrm>
            <a:off x="1411199" y="651600"/>
            <a:ext cx="5810215" cy="554400"/>
          </a:xfrm>
        </p:spPr>
        <p:txBody>
          <a:bodyPr>
            <a:normAutofit fontScale="90000"/>
          </a:bodyPr>
          <a:lstStyle/>
          <a:p>
            <a:r>
              <a:rPr lang="zh-CN" altLang="en-US" dirty="0"/>
              <a:t>实验数据效果</a:t>
            </a:r>
            <a:r>
              <a:rPr lang="en-US" altLang="zh-CN" dirty="0"/>
              <a:t>——</a:t>
            </a:r>
            <a:r>
              <a:rPr lang="zh-CN" altLang="en-US" dirty="0"/>
              <a:t>大坝山体连接处</a:t>
            </a:r>
          </a:p>
        </p:txBody>
      </p:sp>
      <p:sp>
        <p:nvSpPr>
          <p:cNvPr id="15" name="箭头: 右 14">
            <a:extLst>
              <a:ext uri="{FF2B5EF4-FFF2-40B4-BE49-F238E27FC236}">
                <a16:creationId xmlns:a16="http://schemas.microsoft.com/office/drawing/2014/main" id="{75BE4957-A8C2-4DC2-B61D-5B320AA2D065}"/>
              </a:ext>
            </a:extLst>
          </p:cNvPr>
          <p:cNvSpPr/>
          <p:nvPr/>
        </p:nvSpPr>
        <p:spPr>
          <a:xfrm>
            <a:off x="4901130" y="2308659"/>
            <a:ext cx="1838787" cy="311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2EA78A42-4559-4EAB-934A-753C50A4864E}"/>
              </a:ext>
            </a:extLst>
          </p:cNvPr>
          <p:cNvSpPr txBox="1"/>
          <p:nvPr/>
        </p:nvSpPr>
        <p:spPr>
          <a:xfrm>
            <a:off x="4975449" y="3371850"/>
            <a:ext cx="1996953" cy="646331"/>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异常识别算法：</a:t>
            </a:r>
            <a:r>
              <a:rPr lang="en-US" altLang="zh-CN" dirty="0">
                <a:latin typeface="华文中宋" panose="02010600040101010101" pitchFamily="2" charset="-122"/>
                <a:ea typeface="华文中宋" panose="02010600040101010101" pitchFamily="2" charset="-122"/>
                <a:cs typeface="Times New Roman" panose="02020603050405020304" pitchFamily="18" charset="0"/>
              </a:rPr>
              <a:t>Likelihood scan</a:t>
            </a:r>
            <a:endParaRPr lang="zh-CN" altLang="en-US" dirty="0">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17" name="文本框 16">
            <a:extLst>
              <a:ext uri="{FF2B5EF4-FFF2-40B4-BE49-F238E27FC236}">
                <a16:creationId xmlns:a16="http://schemas.microsoft.com/office/drawing/2014/main" id="{151D289D-8738-4CED-A835-A81117CAAED8}"/>
              </a:ext>
            </a:extLst>
          </p:cNvPr>
          <p:cNvSpPr txBox="1"/>
          <p:nvPr/>
        </p:nvSpPr>
        <p:spPr>
          <a:xfrm>
            <a:off x="4335356" y="1330151"/>
            <a:ext cx="335992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预处理：拟合背景找对比度</a:t>
            </a:r>
          </a:p>
        </p:txBody>
      </p:sp>
      <p:pic>
        <p:nvPicPr>
          <p:cNvPr id="18" name="图片 17">
            <a:extLst>
              <a:ext uri="{FF2B5EF4-FFF2-40B4-BE49-F238E27FC236}">
                <a16:creationId xmlns:a16="http://schemas.microsoft.com/office/drawing/2014/main" id="{57EE3C26-6657-474F-9F86-5544C5FBAA8C}"/>
              </a:ext>
            </a:extLst>
          </p:cNvPr>
          <p:cNvPicPr>
            <a:picLocks noChangeAspect="1"/>
          </p:cNvPicPr>
          <p:nvPr/>
        </p:nvPicPr>
        <p:blipFill>
          <a:blip r:embed="rId2"/>
          <a:stretch>
            <a:fillRect/>
          </a:stretch>
        </p:blipFill>
        <p:spPr>
          <a:xfrm>
            <a:off x="665000" y="3832165"/>
            <a:ext cx="4203927" cy="1615757"/>
          </a:xfrm>
          <a:prstGeom prst="rect">
            <a:avLst/>
          </a:prstGeom>
        </p:spPr>
      </p:pic>
      <p:sp>
        <p:nvSpPr>
          <p:cNvPr id="19" name="箭头: 右 18">
            <a:extLst>
              <a:ext uri="{FF2B5EF4-FFF2-40B4-BE49-F238E27FC236}">
                <a16:creationId xmlns:a16="http://schemas.microsoft.com/office/drawing/2014/main" id="{995370FA-C71A-4512-9C11-320A79D2D1DF}"/>
              </a:ext>
            </a:extLst>
          </p:cNvPr>
          <p:cNvSpPr/>
          <p:nvPr/>
        </p:nvSpPr>
        <p:spPr>
          <a:xfrm>
            <a:off x="4975449" y="4445040"/>
            <a:ext cx="1838787" cy="3116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id="{C109B6B0-9476-43E7-883D-61D02F3EA3BF}"/>
              </a:ext>
            </a:extLst>
          </p:cNvPr>
          <p:cNvPicPr>
            <a:picLocks noChangeAspect="1"/>
          </p:cNvPicPr>
          <p:nvPr/>
        </p:nvPicPr>
        <p:blipFill rotWithShape="1">
          <a:blip r:embed="rId3"/>
          <a:srcRect l="26119" t="8055"/>
          <a:stretch/>
        </p:blipFill>
        <p:spPr>
          <a:xfrm>
            <a:off x="7881938" y="1351853"/>
            <a:ext cx="2832720" cy="2291460"/>
          </a:xfrm>
          <a:prstGeom prst="rect">
            <a:avLst/>
          </a:prstGeom>
        </p:spPr>
      </p:pic>
      <p:pic>
        <p:nvPicPr>
          <p:cNvPr id="23" name="图片 22">
            <a:extLst>
              <a:ext uri="{FF2B5EF4-FFF2-40B4-BE49-F238E27FC236}">
                <a16:creationId xmlns:a16="http://schemas.microsoft.com/office/drawing/2014/main" id="{4BE72093-AFEC-4748-B198-F39CF2F7AE42}"/>
              </a:ext>
            </a:extLst>
          </p:cNvPr>
          <p:cNvPicPr>
            <a:picLocks noChangeAspect="1"/>
          </p:cNvPicPr>
          <p:nvPr/>
        </p:nvPicPr>
        <p:blipFill rotWithShape="1">
          <a:blip r:embed="rId4"/>
          <a:srcRect l="22397" t="8336"/>
          <a:stretch/>
        </p:blipFill>
        <p:spPr>
          <a:xfrm>
            <a:off x="7928255" y="3762661"/>
            <a:ext cx="2740085" cy="2103787"/>
          </a:xfrm>
          <a:prstGeom prst="rect">
            <a:avLst/>
          </a:prstGeom>
        </p:spPr>
      </p:pic>
      <p:pic>
        <p:nvPicPr>
          <p:cNvPr id="2" name="图片 1">
            <a:extLst>
              <a:ext uri="{FF2B5EF4-FFF2-40B4-BE49-F238E27FC236}">
                <a16:creationId xmlns:a16="http://schemas.microsoft.com/office/drawing/2014/main" id="{55A36B10-C80C-47BA-98F6-45C939A71135}"/>
              </a:ext>
            </a:extLst>
          </p:cNvPr>
          <p:cNvPicPr>
            <a:picLocks noChangeAspect="1"/>
          </p:cNvPicPr>
          <p:nvPr/>
        </p:nvPicPr>
        <p:blipFill>
          <a:blip r:embed="rId5"/>
          <a:stretch>
            <a:fillRect/>
          </a:stretch>
        </p:blipFill>
        <p:spPr>
          <a:xfrm>
            <a:off x="665000" y="1823634"/>
            <a:ext cx="4162659" cy="1675876"/>
          </a:xfrm>
          <a:prstGeom prst="rect">
            <a:avLst/>
          </a:prstGeom>
        </p:spPr>
      </p:pic>
    </p:spTree>
    <p:extLst>
      <p:ext uri="{BB962C8B-B14F-4D97-AF65-F5344CB8AC3E}">
        <p14:creationId xmlns:p14="http://schemas.microsoft.com/office/powerpoint/2010/main" val="1877042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21</a:t>
            </a:fld>
            <a:endParaRPr kumimoji="1" lang="zh-CN" altLang="en-US" dirty="0"/>
          </a:p>
        </p:txBody>
      </p:sp>
      <p:sp>
        <p:nvSpPr>
          <p:cNvPr id="11" name="标题 1">
            <a:extLst>
              <a:ext uri="{FF2B5EF4-FFF2-40B4-BE49-F238E27FC236}">
                <a16:creationId xmlns:a16="http://schemas.microsoft.com/office/drawing/2014/main" id="{A77A3877-7DFC-4044-9AFF-544D7C361F5D}"/>
              </a:ext>
            </a:extLst>
          </p:cNvPr>
          <p:cNvSpPr>
            <a:spLocks noGrp="1"/>
          </p:cNvSpPr>
          <p:nvPr>
            <p:ph type="title"/>
          </p:nvPr>
        </p:nvSpPr>
        <p:spPr>
          <a:xfrm>
            <a:off x="1411199" y="651600"/>
            <a:ext cx="5810215" cy="554400"/>
          </a:xfrm>
        </p:spPr>
        <p:txBody>
          <a:bodyPr>
            <a:normAutofit fontScale="90000"/>
          </a:bodyPr>
          <a:lstStyle/>
          <a:p>
            <a:r>
              <a:rPr lang="zh-CN" altLang="en-US" dirty="0"/>
              <a:t>实验数据效果</a:t>
            </a:r>
            <a:r>
              <a:rPr lang="en-US" altLang="zh-CN" dirty="0"/>
              <a:t>——</a:t>
            </a:r>
            <a:r>
              <a:rPr lang="zh-CN" altLang="en-US" dirty="0"/>
              <a:t>大坝山体连接处</a:t>
            </a:r>
          </a:p>
        </p:txBody>
      </p:sp>
      <p:pic>
        <p:nvPicPr>
          <p:cNvPr id="4" name="图片 3">
            <a:extLst>
              <a:ext uri="{FF2B5EF4-FFF2-40B4-BE49-F238E27FC236}">
                <a16:creationId xmlns:a16="http://schemas.microsoft.com/office/drawing/2014/main" id="{8D4A6D0D-9E4A-4EEF-AE36-0366B055FD33}"/>
              </a:ext>
            </a:extLst>
          </p:cNvPr>
          <p:cNvPicPr>
            <a:picLocks noChangeAspect="1"/>
          </p:cNvPicPr>
          <p:nvPr/>
        </p:nvPicPr>
        <p:blipFill>
          <a:blip r:embed="rId2"/>
          <a:stretch>
            <a:fillRect/>
          </a:stretch>
        </p:blipFill>
        <p:spPr>
          <a:xfrm>
            <a:off x="4902076" y="2192237"/>
            <a:ext cx="3238500" cy="2590800"/>
          </a:xfrm>
          <a:prstGeom prst="rect">
            <a:avLst/>
          </a:prstGeom>
        </p:spPr>
      </p:pic>
      <p:pic>
        <p:nvPicPr>
          <p:cNvPr id="20" name="图片 19">
            <a:extLst>
              <a:ext uri="{FF2B5EF4-FFF2-40B4-BE49-F238E27FC236}">
                <a16:creationId xmlns:a16="http://schemas.microsoft.com/office/drawing/2014/main" id="{C3ACE64A-7EBE-47F3-9B1E-01F544AD1E99}"/>
              </a:ext>
            </a:extLst>
          </p:cNvPr>
          <p:cNvPicPr>
            <a:picLocks noChangeAspect="1"/>
          </p:cNvPicPr>
          <p:nvPr/>
        </p:nvPicPr>
        <p:blipFill rotWithShape="1">
          <a:blip r:embed="rId3"/>
          <a:srcRect l="26119" t="8055"/>
          <a:stretch/>
        </p:blipFill>
        <p:spPr>
          <a:xfrm>
            <a:off x="804863" y="1423290"/>
            <a:ext cx="2832720" cy="2291460"/>
          </a:xfrm>
          <a:prstGeom prst="rect">
            <a:avLst/>
          </a:prstGeom>
        </p:spPr>
      </p:pic>
      <p:pic>
        <p:nvPicPr>
          <p:cNvPr id="22" name="图片 21">
            <a:extLst>
              <a:ext uri="{FF2B5EF4-FFF2-40B4-BE49-F238E27FC236}">
                <a16:creationId xmlns:a16="http://schemas.microsoft.com/office/drawing/2014/main" id="{996E5B06-58FB-4F68-8622-1C91382F7697}"/>
              </a:ext>
            </a:extLst>
          </p:cNvPr>
          <p:cNvPicPr>
            <a:picLocks noChangeAspect="1"/>
          </p:cNvPicPr>
          <p:nvPr/>
        </p:nvPicPr>
        <p:blipFill rotWithShape="1">
          <a:blip r:embed="rId4"/>
          <a:srcRect l="22397" t="8336"/>
          <a:stretch/>
        </p:blipFill>
        <p:spPr>
          <a:xfrm>
            <a:off x="851180" y="3834098"/>
            <a:ext cx="2740085" cy="2103787"/>
          </a:xfrm>
          <a:prstGeom prst="rect">
            <a:avLst/>
          </a:prstGeom>
        </p:spPr>
      </p:pic>
      <p:sp>
        <p:nvSpPr>
          <p:cNvPr id="24" name="箭头: 右 23">
            <a:extLst>
              <a:ext uri="{FF2B5EF4-FFF2-40B4-BE49-F238E27FC236}">
                <a16:creationId xmlns:a16="http://schemas.microsoft.com/office/drawing/2014/main" id="{E201AF76-D756-4EE5-A73C-0E49CB17A63A}"/>
              </a:ext>
            </a:extLst>
          </p:cNvPr>
          <p:cNvSpPr/>
          <p:nvPr/>
        </p:nvSpPr>
        <p:spPr>
          <a:xfrm>
            <a:off x="3765846" y="3487637"/>
            <a:ext cx="913700" cy="344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33C45BDF-0DFE-454C-BE15-6302263C33F0}"/>
              </a:ext>
            </a:extLst>
          </p:cNvPr>
          <p:cNvSpPr txBox="1"/>
          <p:nvPr/>
        </p:nvSpPr>
        <p:spPr>
          <a:xfrm>
            <a:off x="3533775" y="3001032"/>
            <a:ext cx="1792758"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异常区域相交</a:t>
            </a:r>
          </a:p>
        </p:txBody>
      </p:sp>
      <p:sp>
        <p:nvSpPr>
          <p:cNvPr id="26" name="箭头: 右 25">
            <a:extLst>
              <a:ext uri="{FF2B5EF4-FFF2-40B4-BE49-F238E27FC236}">
                <a16:creationId xmlns:a16="http://schemas.microsoft.com/office/drawing/2014/main" id="{10473C7C-E86F-4621-ABD8-F37C28E2AF2E}"/>
              </a:ext>
            </a:extLst>
          </p:cNvPr>
          <p:cNvSpPr/>
          <p:nvPr/>
        </p:nvSpPr>
        <p:spPr>
          <a:xfrm>
            <a:off x="8140576" y="3429000"/>
            <a:ext cx="722437" cy="344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04D95674-34D5-450F-A034-D99A992D4EF5}"/>
              </a:ext>
            </a:extLst>
          </p:cNvPr>
          <p:cNvSpPr txBox="1"/>
          <p:nvPr/>
        </p:nvSpPr>
        <p:spPr>
          <a:xfrm>
            <a:off x="8055445" y="3003932"/>
            <a:ext cx="670049"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聚类</a:t>
            </a:r>
          </a:p>
        </p:txBody>
      </p:sp>
      <p:pic>
        <p:nvPicPr>
          <p:cNvPr id="6" name="图片 5">
            <a:extLst>
              <a:ext uri="{FF2B5EF4-FFF2-40B4-BE49-F238E27FC236}">
                <a16:creationId xmlns:a16="http://schemas.microsoft.com/office/drawing/2014/main" id="{647634E3-02D0-447A-A1F7-4A699F9AFF41}"/>
              </a:ext>
            </a:extLst>
          </p:cNvPr>
          <p:cNvPicPr>
            <a:picLocks noChangeAspect="1"/>
          </p:cNvPicPr>
          <p:nvPr/>
        </p:nvPicPr>
        <p:blipFill rotWithShape="1">
          <a:blip r:embed="rId5"/>
          <a:srcRect t="11400"/>
          <a:stretch/>
        </p:blipFill>
        <p:spPr>
          <a:xfrm>
            <a:off x="8941026" y="1638715"/>
            <a:ext cx="2727314" cy="2076035"/>
          </a:xfrm>
          <a:prstGeom prst="rect">
            <a:avLst/>
          </a:prstGeom>
        </p:spPr>
      </p:pic>
      <p:pic>
        <p:nvPicPr>
          <p:cNvPr id="28" name="图片 27">
            <a:extLst>
              <a:ext uri="{FF2B5EF4-FFF2-40B4-BE49-F238E27FC236}">
                <a16:creationId xmlns:a16="http://schemas.microsoft.com/office/drawing/2014/main" id="{9CD5C0A9-E7E8-4A11-8BB2-97974C778060}"/>
              </a:ext>
            </a:extLst>
          </p:cNvPr>
          <p:cNvPicPr>
            <a:picLocks noChangeAspect="1"/>
          </p:cNvPicPr>
          <p:nvPr/>
        </p:nvPicPr>
        <p:blipFill>
          <a:blip r:embed="rId6"/>
          <a:stretch>
            <a:fillRect/>
          </a:stretch>
        </p:blipFill>
        <p:spPr>
          <a:xfrm>
            <a:off x="9321820" y="3930530"/>
            <a:ext cx="1965725" cy="2268363"/>
          </a:xfrm>
          <a:prstGeom prst="rect">
            <a:avLst/>
          </a:prstGeom>
        </p:spPr>
      </p:pic>
      <p:sp>
        <p:nvSpPr>
          <p:cNvPr id="29" name="箭头: 右 28">
            <a:extLst>
              <a:ext uri="{FF2B5EF4-FFF2-40B4-BE49-F238E27FC236}">
                <a16:creationId xmlns:a16="http://schemas.microsoft.com/office/drawing/2014/main" id="{7EAFABFF-5984-4D9D-9152-9FC91E8C8C98}"/>
              </a:ext>
            </a:extLst>
          </p:cNvPr>
          <p:cNvSpPr/>
          <p:nvPr/>
        </p:nvSpPr>
        <p:spPr>
          <a:xfrm rot="5400000">
            <a:off x="9886267" y="3518491"/>
            <a:ext cx="492758" cy="344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CD783DC0-60F5-4E9D-9969-C13A13FF9CB6}"/>
              </a:ext>
            </a:extLst>
          </p:cNvPr>
          <p:cNvSpPr txBox="1"/>
          <p:nvPr/>
        </p:nvSpPr>
        <p:spPr>
          <a:xfrm>
            <a:off x="10316461" y="3450324"/>
            <a:ext cx="1609874"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对应实际位置</a:t>
            </a:r>
          </a:p>
        </p:txBody>
      </p:sp>
    </p:spTree>
    <p:extLst>
      <p:ext uri="{BB962C8B-B14F-4D97-AF65-F5344CB8AC3E}">
        <p14:creationId xmlns:p14="http://schemas.microsoft.com/office/powerpoint/2010/main" val="26967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D56581-DF5F-4D5F-859A-A3764F0EE98C}"/>
              </a:ext>
            </a:extLst>
          </p:cNvPr>
          <p:cNvSpPr>
            <a:spLocks noGrp="1"/>
          </p:cNvSpPr>
          <p:nvPr>
            <p:ph type="title"/>
          </p:nvPr>
        </p:nvSpPr>
        <p:spPr/>
        <p:txBody>
          <a:bodyPr/>
          <a:lstStyle/>
          <a:p>
            <a:r>
              <a:rPr lang="zh-CN" altLang="en-US" dirty="0"/>
              <a:t>大坝外部物理参数测量</a:t>
            </a:r>
          </a:p>
        </p:txBody>
      </p:sp>
      <p:sp>
        <p:nvSpPr>
          <p:cNvPr id="6" name="灯片编号占位符 5">
            <a:extLst>
              <a:ext uri="{FF2B5EF4-FFF2-40B4-BE49-F238E27FC236}">
                <a16:creationId xmlns:a16="http://schemas.microsoft.com/office/drawing/2014/main" id="{F78FE5D6-E84F-4D1D-95D8-DDD336054ACD}"/>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22</a:t>
            </a:fld>
            <a:endParaRPr kumimoji="1" lang="zh-CN" altLang="en-US" dirty="0"/>
          </a:p>
        </p:txBody>
      </p:sp>
      <p:grpSp>
        <p:nvGrpSpPr>
          <p:cNvPr id="18" name="组合 17">
            <a:extLst>
              <a:ext uri="{FF2B5EF4-FFF2-40B4-BE49-F238E27FC236}">
                <a16:creationId xmlns:a16="http://schemas.microsoft.com/office/drawing/2014/main" id="{3491B29A-7ED3-4AB8-9055-39004AFB27BE}"/>
              </a:ext>
            </a:extLst>
          </p:cNvPr>
          <p:cNvGrpSpPr/>
          <p:nvPr/>
        </p:nvGrpSpPr>
        <p:grpSpPr>
          <a:xfrm>
            <a:off x="2452720" y="1469791"/>
            <a:ext cx="7698261" cy="2449941"/>
            <a:chOff x="2246869" y="1633455"/>
            <a:chExt cx="7698261" cy="2449941"/>
          </a:xfrm>
        </p:grpSpPr>
        <p:pic>
          <p:nvPicPr>
            <p:cNvPr id="19" name="图片 18">
              <a:extLst>
                <a:ext uri="{FF2B5EF4-FFF2-40B4-BE49-F238E27FC236}">
                  <a16:creationId xmlns:a16="http://schemas.microsoft.com/office/drawing/2014/main" id="{5B1DB536-A812-40A2-B33C-4E7B2BAC282A}"/>
                </a:ext>
              </a:extLst>
            </p:cNvPr>
            <p:cNvPicPr>
              <a:picLocks noChangeAspect="1"/>
            </p:cNvPicPr>
            <p:nvPr/>
          </p:nvPicPr>
          <p:blipFill>
            <a:blip r:embed="rId2"/>
            <a:stretch>
              <a:fillRect/>
            </a:stretch>
          </p:blipFill>
          <p:spPr>
            <a:xfrm>
              <a:off x="2246869" y="1633455"/>
              <a:ext cx="7698261" cy="2449941"/>
            </a:xfrm>
            <a:prstGeom prst="rect">
              <a:avLst/>
            </a:prstGeom>
          </p:spPr>
        </p:pic>
        <p:sp>
          <p:nvSpPr>
            <p:cNvPr id="20" name="文本框 19">
              <a:extLst>
                <a:ext uri="{FF2B5EF4-FFF2-40B4-BE49-F238E27FC236}">
                  <a16:creationId xmlns:a16="http://schemas.microsoft.com/office/drawing/2014/main" id="{27F4CE0A-9673-4AA2-A8E2-E5B4624112A7}"/>
                </a:ext>
              </a:extLst>
            </p:cNvPr>
            <p:cNvSpPr txBox="1"/>
            <p:nvPr/>
          </p:nvSpPr>
          <p:spPr>
            <a:xfrm>
              <a:off x="3250048" y="1811767"/>
              <a:ext cx="527221" cy="369332"/>
            </a:xfrm>
            <a:prstGeom prst="rect">
              <a:avLst/>
            </a:prstGeom>
            <a:noFill/>
          </p:spPr>
          <p:txBody>
            <a:bodyPr wrap="square" rtlCol="0">
              <a:spAutoFit/>
            </a:bodyPr>
            <a:lstStyle/>
            <a:p>
              <a:r>
                <a:rPr lang="en-US" altLang="zh-CN"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baseline="-25000" dirty="0">
                  <a:latin typeface="Times New Roman" panose="02020603050405020304" pitchFamily="18" charset="0"/>
                  <a:ea typeface="宋体" panose="02010600030101010101" pitchFamily="2" charset="-122"/>
                  <a:cs typeface="Times New Roman" panose="02020603050405020304" pitchFamily="18" charset="0"/>
                </a:rPr>
                <a:t>1</a:t>
              </a:r>
            </a:p>
          </p:txBody>
        </p:sp>
        <p:cxnSp>
          <p:nvCxnSpPr>
            <p:cNvPr id="21" name="直接箭头连接符 20">
              <a:extLst>
                <a:ext uri="{FF2B5EF4-FFF2-40B4-BE49-F238E27FC236}">
                  <a16:creationId xmlns:a16="http://schemas.microsoft.com/office/drawing/2014/main" id="{445463E3-DA46-45A7-A30D-BDCA83D34B02}"/>
                </a:ext>
              </a:extLst>
            </p:cNvPr>
            <p:cNvCxnSpPr/>
            <p:nvPr/>
          </p:nvCxnSpPr>
          <p:spPr>
            <a:xfrm>
              <a:off x="4739043" y="2337690"/>
              <a:ext cx="0" cy="421523"/>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1BA04349-7376-45FA-ADFD-39B96987DAC2}"/>
                </a:ext>
              </a:extLst>
            </p:cNvPr>
            <p:cNvSpPr txBox="1"/>
            <p:nvPr/>
          </p:nvSpPr>
          <p:spPr>
            <a:xfrm>
              <a:off x="3724105" y="1844239"/>
              <a:ext cx="527221" cy="369332"/>
            </a:xfrm>
            <a:prstGeom prst="rect">
              <a:avLst/>
            </a:prstGeom>
            <a:noFill/>
          </p:spPr>
          <p:txBody>
            <a:bodyPr wrap="square" rtlCol="0">
              <a:spAutoFit/>
            </a:bodyPr>
            <a:lstStyle/>
            <a:p>
              <a:r>
                <a:rPr lang="en-US" altLang="zh-CN"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baseline="-25000" dirty="0">
                  <a:latin typeface="Times New Roman" panose="02020603050405020304" pitchFamily="18" charset="0"/>
                  <a:ea typeface="宋体" panose="02010600030101010101" pitchFamily="2" charset="-122"/>
                  <a:cs typeface="Times New Roman" panose="02020603050405020304" pitchFamily="18" charset="0"/>
                </a:rPr>
                <a:t>2</a:t>
              </a:r>
            </a:p>
          </p:txBody>
        </p:sp>
        <p:cxnSp>
          <p:nvCxnSpPr>
            <p:cNvPr id="23" name="直接箭头连接符 22">
              <a:extLst>
                <a:ext uri="{FF2B5EF4-FFF2-40B4-BE49-F238E27FC236}">
                  <a16:creationId xmlns:a16="http://schemas.microsoft.com/office/drawing/2014/main" id="{B6A7983D-9487-4FE5-A478-B6A0C4CB1663}"/>
                </a:ext>
              </a:extLst>
            </p:cNvPr>
            <p:cNvCxnSpPr/>
            <p:nvPr/>
          </p:nvCxnSpPr>
          <p:spPr>
            <a:xfrm>
              <a:off x="4406249" y="2328358"/>
              <a:ext cx="0" cy="398027"/>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687EAF9B-F566-49F5-8E72-41BF0F837990}"/>
                </a:ext>
              </a:extLst>
            </p:cNvPr>
            <p:cNvSpPr txBox="1"/>
            <p:nvPr/>
          </p:nvSpPr>
          <p:spPr>
            <a:xfrm>
              <a:off x="4150550" y="1971432"/>
              <a:ext cx="527221" cy="369332"/>
            </a:xfrm>
            <a:prstGeom prst="rect">
              <a:avLst/>
            </a:prstGeom>
            <a:noFill/>
          </p:spPr>
          <p:txBody>
            <a:bodyPr wrap="square" rtlCol="0">
              <a:spAutoFit/>
            </a:bodyPr>
            <a:lstStyle/>
            <a:p>
              <a:r>
                <a:rPr lang="en-US" altLang="zh-CN"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baseline="-25000" dirty="0">
                  <a:latin typeface="Times New Roman" panose="02020603050405020304" pitchFamily="18" charset="0"/>
                  <a:ea typeface="宋体" panose="02010600030101010101" pitchFamily="2" charset="-122"/>
                  <a:cs typeface="Times New Roman" panose="02020603050405020304" pitchFamily="18" charset="0"/>
                </a:rPr>
                <a:t>3</a:t>
              </a:r>
            </a:p>
          </p:txBody>
        </p:sp>
        <p:cxnSp>
          <p:nvCxnSpPr>
            <p:cNvPr id="25" name="直接箭头连接符 24">
              <a:extLst>
                <a:ext uri="{FF2B5EF4-FFF2-40B4-BE49-F238E27FC236}">
                  <a16:creationId xmlns:a16="http://schemas.microsoft.com/office/drawing/2014/main" id="{A00B5EAF-E400-427D-9F54-FFE9CDD47D42}"/>
                </a:ext>
              </a:extLst>
            </p:cNvPr>
            <p:cNvCxnSpPr/>
            <p:nvPr/>
          </p:nvCxnSpPr>
          <p:spPr>
            <a:xfrm flipH="1">
              <a:off x="4022700" y="2182834"/>
              <a:ext cx="1" cy="483041"/>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EDDE52F1-0A5D-48E7-9521-A8A9D7734DC5}"/>
                </a:ext>
              </a:extLst>
            </p:cNvPr>
            <p:cNvSpPr txBox="1"/>
            <p:nvPr/>
          </p:nvSpPr>
          <p:spPr>
            <a:xfrm>
              <a:off x="4593419" y="1979576"/>
              <a:ext cx="527221" cy="369332"/>
            </a:xfrm>
            <a:prstGeom prst="rect">
              <a:avLst/>
            </a:prstGeom>
            <a:noFill/>
          </p:spPr>
          <p:txBody>
            <a:bodyPr wrap="square" rtlCol="0">
              <a:spAutoFit/>
            </a:bodyPr>
            <a:lstStyle/>
            <a:p>
              <a:r>
                <a:rPr lang="en-US" altLang="zh-CN"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baseline="-25000" dirty="0">
                  <a:latin typeface="Times New Roman" panose="02020603050405020304" pitchFamily="18" charset="0"/>
                  <a:ea typeface="宋体" panose="02010600030101010101" pitchFamily="2" charset="-122"/>
                  <a:cs typeface="Times New Roman" panose="02020603050405020304" pitchFamily="18" charset="0"/>
                </a:rPr>
                <a:t>4</a:t>
              </a:r>
            </a:p>
          </p:txBody>
        </p:sp>
        <p:cxnSp>
          <p:nvCxnSpPr>
            <p:cNvPr id="27" name="直接箭头连接符 26">
              <a:extLst>
                <a:ext uri="{FF2B5EF4-FFF2-40B4-BE49-F238E27FC236}">
                  <a16:creationId xmlns:a16="http://schemas.microsoft.com/office/drawing/2014/main" id="{8065E05A-266D-4FDD-83EB-D0999963CF59}"/>
                </a:ext>
              </a:extLst>
            </p:cNvPr>
            <p:cNvCxnSpPr/>
            <p:nvPr/>
          </p:nvCxnSpPr>
          <p:spPr>
            <a:xfrm>
              <a:off x="3671018" y="2143692"/>
              <a:ext cx="0" cy="475622"/>
            </a:xfrm>
            <a:prstGeom prst="straightConnector1">
              <a:avLst/>
            </a:prstGeom>
            <a:ln w="127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8E7B7A20-3C82-4C5A-B0A6-AED9D5A38BE4}"/>
                </a:ext>
              </a:extLst>
            </p:cNvPr>
            <p:cNvCxnSpPr/>
            <p:nvPr/>
          </p:nvCxnSpPr>
          <p:spPr>
            <a:xfrm>
              <a:off x="3569110" y="2665875"/>
              <a:ext cx="26547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id="{CB0CA443-4024-41D7-837F-19E97DB24087}"/>
                </a:ext>
              </a:extLst>
            </p:cNvPr>
            <p:cNvCxnSpPr/>
            <p:nvPr/>
          </p:nvCxnSpPr>
          <p:spPr>
            <a:xfrm>
              <a:off x="3919820" y="2709570"/>
              <a:ext cx="26547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CB091B19-AB4B-4F75-83F9-4C0A9CE16E94}"/>
                </a:ext>
              </a:extLst>
            </p:cNvPr>
            <p:cNvCxnSpPr/>
            <p:nvPr/>
          </p:nvCxnSpPr>
          <p:spPr>
            <a:xfrm>
              <a:off x="4327948" y="2726385"/>
              <a:ext cx="26547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文本框 30">
              <a:extLst>
                <a:ext uri="{FF2B5EF4-FFF2-40B4-BE49-F238E27FC236}">
                  <a16:creationId xmlns:a16="http://schemas.microsoft.com/office/drawing/2014/main" id="{AC6D5B11-157A-4F32-BBDA-EC8F5DA1DF00}"/>
                </a:ext>
              </a:extLst>
            </p:cNvPr>
            <p:cNvSpPr txBox="1"/>
            <p:nvPr/>
          </p:nvSpPr>
          <p:spPr>
            <a:xfrm>
              <a:off x="3469069" y="2697714"/>
              <a:ext cx="527221" cy="369332"/>
            </a:xfrm>
            <a:prstGeom prst="rect">
              <a:avLst/>
            </a:prstGeom>
            <a:noFill/>
          </p:spPr>
          <p:txBody>
            <a:bodyPr wrap="square" rtlCol="0">
              <a:spAutoFit/>
            </a:bodyPr>
            <a:lstStyle/>
            <a:p>
              <a:r>
                <a:rPr lang="en-US" altLang="zh-CN"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D</a:t>
              </a:r>
              <a:r>
                <a:rPr lang="en-US" altLang="zh-CN" baseline="-25000"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1</a:t>
              </a:r>
            </a:p>
          </p:txBody>
        </p:sp>
        <p:sp>
          <p:nvSpPr>
            <p:cNvPr id="32" name="文本框 31">
              <a:extLst>
                <a:ext uri="{FF2B5EF4-FFF2-40B4-BE49-F238E27FC236}">
                  <a16:creationId xmlns:a16="http://schemas.microsoft.com/office/drawing/2014/main" id="{4AD005C6-46CD-4093-86E0-EBC12005AB86}"/>
                </a:ext>
              </a:extLst>
            </p:cNvPr>
            <p:cNvSpPr txBox="1"/>
            <p:nvPr/>
          </p:nvSpPr>
          <p:spPr>
            <a:xfrm>
              <a:off x="3840445" y="2761951"/>
              <a:ext cx="527221" cy="369332"/>
            </a:xfrm>
            <a:prstGeom prst="rect">
              <a:avLst/>
            </a:prstGeom>
            <a:noFill/>
          </p:spPr>
          <p:txBody>
            <a:bodyPr wrap="square" rtlCol="0">
              <a:spAutoFit/>
            </a:bodyPr>
            <a:lstStyle/>
            <a:p>
              <a:r>
                <a:rPr lang="en-US" altLang="zh-CN"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D</a:t>
              </a:r>
              <a:r>
                <a:rPr lang="en-US" altLang="zh-CN" baseline="-25000"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2</a:t>
              </a:r>
            </a:p>
          </p:txBody>
        </p:sp>
        <p:sp>
          <p:nvSpPr>
            <p:cNvPr id="33" name="文本框 32">
              <a:extLst>
                <a:ext uri="{FF2B5EF4-FFF2-40B4-BE49-F238E27FC236}">
                  <a16:creationId xmlns:a16="http://schemas.microsoft.com/office/drawing/2014/main" id="{45F96460-AC1A-436C-8AFA-E26DDEADE339}"/>
                </a:ext>
              </a:extLst>
            </p:cNvPr>
            <p:cNvSpPr txBox="1"/>
            <p:nvPr/>
          </p:nvSpPr>
          <p:spPr>
            <a:xfrm>
              <a:off x="4292171" y="2765365"/>
              <a:ext cx="527221" cy="369332"/>
            </a:xfrm>
            <a:prstGeom prst="rect">
              <a:avLst/>
            </a:prstGeom>
            <a:noFill/>
          </p:spPr>
          <p:txBody>
            <a:bodyPr wrap="square" rtlCol="0">
              <a:spAutoFit/>
            </a:bodyPr>
            <a:lstStyle/>
            <a:p>
              <a:r>
                <a:rPr lang="en-US" altLang="zh-CN"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D</a:t>
              </a:r>
              <a:r>
                <a:rPr lang="en-US" altLang="zh-CN" baseline="-25000" dirty="0">
                  <a:solidFill>
                    <a:srgbClr val="FFFFFF"/>
                  </a:solidFill>
                  <a:latin typeface="Times New Roman" panose="02020603050405020304" pitchFamily="18" charset="0"/>
                  <a:ea typeface="宋体" panose="02010600030101010101" pitchFamily="2" charset="-122"/>
                  <a:cs typeface="Times New Roman" panose="02020603050405020304" pitchFamily="18" charset="0"/>
                </a:rPr>
                <a:t>3</a:t>
              </a:r>
            </a:p>
          </p:txBody>
        </p:sp>
      </p:grpSp>
      <p:sp>
        <p:nvSpPr>
          <p:cNvPr id="34" name="文本框 33">
            <a:extLst>
              <a:ext uri="{FF2B5EF4-FFF2-40B4-BE49-F238E27FC236}">
                <a16:creationId xmlns:a16="http://schemas.microsoft.com/office/drawing/2014/main" id="{72F85FF0-E5AA-4921-8C24-29DA7CFC8F9F}"/>
              </a:ext>
            </a:extLst>
          </p:cNvPr>
          <p:cNvSpPr txBox="1"/>
          <p:nvPr/>
        </p:nvSpPr>
        <p:spPr>
          <a:xfrm>
            <a:off x="2035337" y="4125256"/>
            <a:ext cx="4109742" cy="1323439"/>
          </a:xfrm>
          <a:prstGeom prst="rect">
            <a:avLst/>
          </a:prstGeom>
          <a:noFill/>
        </p:spPr>
        <p:txBody>
          <a:bodyPr wrap="square" rtlCol="0">
            <a:spAutoFit/>
          </a:bodyPr>
          <a:lstStyle/>
          <a:p>
            <a:pPr algn="ct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计算泄洪道侧墙间隔：理论值</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13m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D</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3</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13.771 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D</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2</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14.591 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D</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1</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13.796 m</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35" name="文本框 34">
            <a:extLst>
              <a:ext uri="{FF2B5EF4-FFF2-40B4-BE49-F238E27FC236}">
                <a16:creationId xmlns:a16="http://schemas.microsoft.com/office/drawing/2014/main" id="{76DDE306-5615-4107-85BA-5FE036E752AA}"/>
              </a:ext>
            </a:extLst>
          </p:cNvPr>
          <p:cNvSpPr txBox="1"/>
          <p:nvPr/>
        </p:nvSpPr>
        <p:spPr>
          <a:xfrm>
            <a:off x="6096000" y="4127710"/>
            <a:ext cx="4367465" cy="1631216"/>
          </a:xfrm>
          <a:prstGeom prst="rect">
            <a:avLst/>
          </a:prstGeom>
          <a:noFill/>
        </p:spPr>
        <p:txBody>
          <a:bodyPr wrap="square" rtlCol="0">
            <a:spAutoFit/>
          </a:bodyPr>
          <a:lstStyle/>
          <a:p>
            <a:pPr algn="ct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计算</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结构高度：理论</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12m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H</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1</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12.734 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H</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2</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11.930 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H</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3</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13.243 m</a:t>
            </a:r>
          </a:p>
          <a:p>
            <a:pPr algn="ct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H</a:t>
            </a:r>
            <a:r>
              <a:rPr lang="en-US" altLang="zh-CN" sz="2000" baseline="-25000" dirty="0">
                <a:latin typeface="Times New Roman" panose="02020603050405020304" pitchFamily="18" charset="0"/>
                <a:ea typeface="华文中宋" panose="02010600040101010101" pitchFamily="2" charset="-122"/>
                <a:cs typeface="Times New Roman" panose="02020603050405020304" pitchFamily="18" charset="0"/>
              </a:rPr>
              <a:t>4</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12.797 m</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3838977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D56581-DF5F-4D5F-859A-A3764F0EE98C}"/>
              </a:ext>
            </a:extLst>
          </p:cNvPr>
          <p:cNvSpPr>
            <a:spLocks noGrp="1"/>
          </p:cNvSpPr>
          <p:nvPr>
            <p:ph type="title"/>
          </p:nvPr>
        </p:nvSpPr>
        <p:spPr/>
        <p:txBody>
          <a:bodyPr/>
          <a:lstStyle/>
          <a:p>
            <a:r>
              <a:rPr lang="zh-CN" altLang="en-US" dirty="0"/>
              <a:t>大坝外部物理参数测量</a:t>
            </a:r>
          </a:p>
        </p:txBody>
      </p:sp>
      <p:sp>
        <p:nvSpPr>
          <p:cNvPr id="6" name="灯片编号占位符 5">
            <a:extLst>
              <a:ext uri="{FF2B5EF4-FFF2-40B4-BE49-F238E27FC236}">
                <a16:creationId xmlns:a16="http://schemas.microsoft.com/office/drawing/2014/main" id="{F78FE5D6-E84F-4D1D-95D8-DDD336054ACD}"/>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23</a:t>
            </a:fld>
            <a:endParaRPr kumimoji="1" lang="zh-CN" altLang="en-US" dirty="0"/>
          </a:p>
        </p:txBody>
      </p:sp>
      <p:grpSp>
        <p:nvGrpSpPr>
          <p:cNvPr id="14" name="组合 13">
            <a:extLst>
              <a:ext uri="{FF2B5EF4-FFF2-40B4-BE49-F238E27FC236}">
                <a16:creationId xmlns:a16="http://schemas.microsoft.com/office/drawing/2014/main" id="{69170B25-EDB3-4151-828A-6617E97CDA53}"/>
              </a:ext>
            </a:extLst>
          </p:cNvPr>
          <p:cNvGrpSpPr/>
          <p:nvPr/>
        </p:nvGrpSpPr>
        <p:grpSpPr>
          <a:xfrm>
            <a:off x="7255858" y="1674685"/>
            <a:ext cx="3480940" cy="2576854"/>
            <a:chOff x="5099140" y="1699937"/>
            <a:chExt cx="3480940" cy="2576854"/>
          </a:xfrm>
        </p:grpSpPr>
        <p:pic>
          <p:nvPicPr>
            <p:cNvPr id="7" name="图片 6">
              <a:extLst>
                <a:ext uri="{FF2B5EF4-FFF2-40B4-BE49-F238E27FC236}">
                  <a16:creationId xmlns:a16="http://schemas.microsoft.com/office/drawing/2014/main" id="{9A9EB943-8674-48D5-87E4-E3CB4BF32A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690" y="1845182"/>
              <a:ext cx="2815899" cy="1861458"/>
            </a:xfrm>
            <a:prstGeom prst="rect">
              <a:avLst/>
            </a:prstGeom>
          </p:spPr>
        </p:pic>
        <p:sp>
          <p:nvSpPr>
            <p:cNvPr id="8" name="文本框 7">
              <a:extLst>
                <a:ext uri="{FF2B5EF4-FFF2-40B4-BE49-F238E27FC236}">
                  <a16:creationId xmlns:a16="http://schemas.microsoft.com/office/drawing/2014/main" id="{A3207D8C-5C68-4394-8F5F-A1339EB16A7A}"/>
                </a:ext>
              </a:extLst>
            </p:cNvPr>
            <p:cNvSpPr txBox="1"/>
            <p:nvPr/>
          </p:nvSpPr>
          <p:spPr>
            <a:xfrm>
              <a:off x="5166364" y="3999792"/>
              <a:ext cx="3413716" cy="276999"/>
            </a:xfrm>
            <a:prstGeom prst="rect">
              <a:avLst/>
            </a:prstGeom>
            <a:noFill/>
          </p:spPr>
          <p:txBody>
            <a:bodyPr wrap="square" rtlCol="0">
              <a:spAutoFit/>
            </a:bodyPr>
            <a:lstStyle/>
            <a:p>
              <a:r>
                <a:rPr lang="zh-CN" altLang="en-US" sz="1200" dirty="0">
                  <a:latin typeface="楷体" panose="02010609060101010101" pitchFamily="49" charset="-122"/>
                  <a:ea typeface="楷体" panose="02010609060101010101" pitchFamily="49" charset="-122"/>
                </a:rPr>
                <a:t>泄洪墙附近缪子透射路径与离地相对高度关系图</a:t>
              </a:r>
            </a:p>
          </p:txBody>
        </p:sp>
        <p:sp>
          <p:nvSpPr>
            <p:cNvPr id="9" name="矩形 8">
              <a:extLst>
                <a:ext uri="{FF2B5EF4-FFF2-40B4-BE49-F238E27FC236}">
                  <a16:creationId xmlns:a16="http://schemas.microsoft.com/office/drawing/2014/main" id="{E89CA8C1-5359-4878-AF5F-04002B56889F}"/>
                </a:ext>
              </a:extLst>
            </p:cNvPr>
            <p:cNvSpPr/>
            <p:nvPr/>
          </p:nvSpPr>
          <p:spPr>
            <a:xfrm>
              <a:off x="7277581" y="3690365"/>
              <a:ext cx="1228221" cy="276999"/>
            </a:xfrm>
            <a:prstGeom prst="rect">
              <a:avLst/>
            </a:prstGeom>
          </p:spPr>
          <p:txBody>
            <a:bodyPr wrap="none">
              <a:spAutoFit/>
            </a:bodyPr>
            <a:lstStyle/>
            <a:p>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相对高度（</a:t>
              </a:r>
              <a:r>
                <a:rPr lang="en-US" altLang="zh-CN" sz="1200" dirty="0">
                  <a:latin typeface="Times New Roman" panose="02020603050405020304" pitchFamily="18" charset="0"/>
                  <a:ea typeface="华文中宋" panose="02010600040101010101" pitchFamily="2" charset="-122"/>
                  <a:cs typeface="Times New Roman" panose="02020603050405020304" pitchFamily="18" charset="0"/>
                </a:rPr>
                <a:t>m</a:t>
              </a:r>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a:t>
              </a:r>
            </a:p>
          </p:txBody>
        </p:sp>
        <p:sp>
          <p:nvSpPr>
            <p:cNvPr id="10" name="文本框 9">
              <a:extLst>
                <a:ext uri="{FF2B5EF4-FFF2-40B4-BE49-F238E27FC236}">
                  <a16:creationId xmlns:a16="http://schemas.microsoft.com/office/drawing/2014/main" id="{F843D6B8-C5A7-4AC2-B829-7E5BA49B7AA4}"/>
                </a:ext>
              </a:extLst>
            </p:cNvPr>
            <p:cNvSpPr txBox="1"/>
            <p:nvPr/>
          </p:nvSpPr>
          <p:spPr>
            <a:xfrm>
              <a:off x="5099140" y="1699937"/>
              <a:ext cx="369332" cy="2165905"/>
            </a:xfrm>
            <a:prstGeom prst="rect">
              <a:avLst/>
            </a:prstGeom>
            <a:noFill/>
          </p:spPr>
          <p:txBody>
            <a:bodyPr vert="eaVert" wrap="square" rtlCol="0">
              <a:spAutoFit/>
            </a:bodyPr>
            <a:lstStyle/>
            <a:p>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缪子路径水平分量（</a:t>
              </a:r>
              <a:r>
                <a:rPr lang="en-US" altLang="zh-CN" sz="1200" dirty="0">
                  <a:latin typeface="Times New Roman" panose="02020603050405020304" pitchFamily="18" charset="0"/>
                  <a:ea typeface="华文中宋" panose="02010600040101010101" pitchFamily="2" charset="-122"/>
                  <a:cs typeface="Times New Roman" panose="02020603050405020304" pitchFamily="18" charset="0"/>
                </a:rPr>
                <a:t>m</a:t>
              </a:r>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a:t>
              </a:r>
            </a:p>
          </p:txBody>
        </p:sp>
      </p:grpSp>
      <p:grpSp>
        <p:nvGrpSpPr>
          <p:cNvPr id="11" name="组合 10">
            <a:extLst>
              <a:ext uri="{FF2B5EF4-FFF2-40B4-BE49-F238E27FC236}">
                <a16:creationId xmlns:a16="http://schemas.microsoft.com/office/drawing/2014/main" id="{C5899063-4249-4D33-AD35-B61E993699A1}"/>
              </a:ext>
            </a:extLst>
          </p:cNvPr>
          <p:cNvGrpSpPr/>
          <p:nvPr/>
        </p:nvGrpSpPr>
        <p:grpSpPr>
          <a:xfrm>
            <a:off x="1162722" y="1844605"/>
            <a:ext cx="4479147" cy="2078835"/>
            <a:chOff x="3922771" y="1585135"/>
            <a:chExt cx="7371702" cy="3057815"/>
          </a:xfrm>
        </p:grpSpPr>
        <p:pic>
          <p:nvPicPr>
            <p:cNvPr id="12" name="图片 11">
              <a:extLst>
                <a:ext uri="{FF2B5EF4-FFF2-40B4-BE49-F238E27FC236}">
                  <a16:creationId xmlns:a16="http://schemas.microsoft.com/office/drawing/2014/main" id="{D5DB6D30-BE67-4218-836E-EB32C8B90201}"/>
                </a:ext>
              </a:extLst>
            </p:cNvPr>
            <p:cNvPicPr>
              <a:picLocks noChangeAspect="1"/>
            </p:cNvPicPr>
            <p:nvPr/>
          </p:nvPicPr>
          <p:blipFill>
            <a:blip r:embed="rId3"/>
            <a:stretch>
              <a:fillRect/>
            </a:stretch>
          </p:blipFill>
          <p:spPr>
            <a:xfrm>
              <a:off x="3922771" y="1585135"/>
              <a:ext cx="7371702" cy="3057815"/>
            </a:xfrm>
            <a:prstGeom prst="rect">
              <a:avLst/>
            </a:prstGeom>
          </p:spPr>
        </p:pic>
        <p:sp>
          <p:nvSpPr>
            <p:cNvPr id="13" name="椭圆 12">
              <a:extLst>
                <a:ext uri="{FF2B5EF4-FFF2-40B4-BE49-F238E27FC236}">
                  <a16:creationId xmlns:a16="http://schemas.microsoft.com/office/drawing/2014/main" id="{98C2565D-8091-4894-8016-70ED0122B08D}"/>
                </a:ext>
              </a:extLst>
            </p:cNvPr>
            <p:cNvSpPr/>
            <p:nvPr/>
          </p:nvSpPr>
          <p:spPr>
            <a:xfrm>
              <a:off x="4897249" y="1753360"/>
              <a:ext cx="452966" cy="1854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97A5C95C-E941-4311-A88A-C785D508FD15}"/>
              </a:ext>
            </a:extLst>
          </p:cNvPr>
          <p:cNvGrpSpPr/>
          <p:nvPr/>
        </p:nvGrpSpPr>
        <p:grpSpPr>
          <a:xfrm>
            <a:off x="5735956" y="2311380"/>
            <a:ext cx="1419424" cy="1026562"/>
            <a:chOff x="5735956" y="2311380"/>
            <a:chExt cx="1419424" cy="1026562"/>
          </a:xfrm>
        </p:grpSpPr>
        <p:sp>
          <p:nvSpPr>
            <p:cNvPr id="15" name="箭头: 右 14">
              <a:extLst>
                <a:ext uri="{FF2B5EF4-FFF2-40B4-BE49-F238E27FC236}">
                  <a16:creationId xmlns:a16="http://schemas.microsoft.com/office/drawing/2014/main" id="{B69937C0-818B-4DBE-9739-45194B7F5476}"/>
                </a:ext>
              </a:extLst>
            </p:cNvPr>
            <p:cNvSpPr/>
            <p:nvPr/>
          </p:nvSpPr>
          <p:spPr>
            <a:xfrm>
              <a:off x="5836434" y="2669198"/>
              <a:ext cx="1188480" cy="2939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2AD0B2CE-E650-4E49-90CC-D3DEC903BE1D}"/>
                </a:ext>
              </a:extLst>
            </p:cNvPr>
            <p:cNvSpPr txBox="1"/>
            <p:nvPr/>
          </p:nvSpPr>
          <p:spPr>
            <a:xfrm>
              <a:off x="5854652" y="2311380"/>
              <a:ext cx="1109275"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斜率统计</a:t>
              </a:r>
            </a:p>
          </p:txBody>
        </p:sp>
        <p:sp>
          <p:nvSpPr>
            <p:cNvPr id="17" name="文本框 16">
              <a:extLst>
                <a:ext uri="{FF2B5EF4-FFF2-40B4-BE49-F238E27FC236}">
                  <a16:creationId xmlns:a16="http://schemas.microsoft.com/office/drawing/2014/main" id="{08AACFA7-7B9C-4B6D-A234-554D9FC84F6D}"/>
                </a:ext>
              </a:extLst>
            </p:cNvPr>
            <p:cNvSpPr txBox="1"/>
            <p:nvPr/>
          </p:nvSpPr>
          <p:spPr>
            <a:xfrm>
              <a:off x="5735956" y="2968610"/>
              <a:ext cx="1419424" cy="369332"/>
            </a:xfrm>
            <a:prstGeom prst="rect">
              <a:avLst/>
            </a:prstGeom>
            <a:noFill/>
          </p:spPr>
          <p:txBody>
            <a:bodyPr wrap="square" rtlCol="0">
              <a:spAutoFit/>
            </a:bodyPr>
            <a:lstStyle/>
            <a:p>
              <a:r>
                <a:rPr lang="en-US" altLang="zh-CN" dirty="0">
                  <a:latin typeface="华文中宋" panose="02010600040101010101" pitchFamily="2" charset="-122"/>
                  <a:ea typeface="华文中宋" panose="02010600040101010101" pitchFamily="2" charset="-122"/>
                  <a:cs typeface="Times New Roman" panose="02020603050405020304" pitchFamily="18" charset="0"/>
                </a:rPr>
                <a:t>K-MEANS</a:t>
              </a:r>
              <a:endParaRPr lang="zh-CN" altLang="en-US" dirty="0">
                <a:latin typeface="华文中宋" panose="02010600040101010101" pitchFamily="2" charset="-122"/>
                <a:ea typeface="华文中宋" panose="02010600040101010101" pitchFamily="2" charset="-122"/>
                <a:cs typeface="Times New Roman" panose="02020603050405020304" pitchFamily="18" charset="0"/>
              </a:endParaRPr>
            </a:p>
          </p:txBody>
        </p:sp>
      </p:grpSp>
      <p:sp>
        <p:nvSpPr>
          <p:cNvPr id="19" name="矩形 18">
            <a:extLst>
              <a:ext uri="{FF2B5EF4-FFF2-40B4-BE49-F238E27FC236}">
                <a16:creationId xmlns:a16="http://schemas.microsoft.com/office/drawing/2014/main" id="{CDA8A91C-6EB7-44A4-9ED5-6B966FF9B661}"/>
              </a:ext>
            </a:extLst>
          </p:cNvPr>
          <p:cNvSpPr/>
          <p:nvPr/>
        </p:nvSpPr>
        <p:spPr>
          <a:xfrm>
            <a:off x="1231288" y="4321886"/>
            <a:ext cx="11158016" cy="1706365"/>
          </a:xfrm>
          <a:prstGeom prst="rect">
            <a:avLst/>
          </a:prstGeom>
        </p:spPr>
        <p:txBody>
          <a:bodyPr wrap="square">
            <a:spAutoFit/>
          </a:bodyPr>
          <a:lstStyle/>
          <a:p>
            <a:pPr>
              <a:lnSpc>
                <a:spcPct val="150000"/>
              </a:lnSpc>
            </a:pPr>
            <a:r>
              <a:rPr lang="zh-CN" altLang="en-US" dirty="0">
                <a:solidFill>
                  <a:srgbClr val="0070C0"/>
                </a:solidFill>
                <a:latin typeface="Times New Roman" panose="02020603050405020304" pitchFamily="18" charset="0"/>
                <a:ea typeface="华文中宋" panose="02010600040101010101" pitchFamily="2" charset="-122"/>
                <a:cs typeface="Times New Roman" panose="02020603050405020304" pitchFamily="18" charset="0"/>
              </a:rPr>
              <a:t>离地高度</a:t>
            </a:r>
            <a:r>
              <a:rPr lang="en-US" altLang="zh-CN" dirty="0">
                <a:solidFill>
                  <a:srgbClr val="0070C0"/>
                </a:solidFill>
                <a:latin typeface="Times New Roman" panose="02020603050405020304" pitchFamily="18" charset="0"/>
                <a:ea typeface="华文中宋" panose="02010600040101010101" pitchFamily="2" charset="-122"/>
                <a:cs typeface="Times New Roman" panose="02020603050405020304" pitchFamily="18" charset="0"/>
              </a:rPr>
              <a:t>0~24m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：整体陡峭、变化大</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复杂山体河岸</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坝体结构</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a:lnSpc>
                <a:spcPct val="150000"/>
              </a:lnSpc>
            </a:pPr>
            <a:r>
              <a:rPr lang="zh-CN" altLang="en-US"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rPr>
              <a:t>离地高度</a:t>
            </a:r>
            <a:r>
              <a:rPr lang="en-US" altLang="zh-CN"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rPr>
              <a:t>25~39m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：平缓下降</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无河岸结构，只有大坝坝体和水</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a:lnSpc>
                <a:spcPct val="150000"/>
              </a:lnSpc>
            </a:pPr>
            <a:r>
              <a:rPr lang="zh-CN" altLang="en-US" dirty="0">
                <a:solidFill>
                  <a:srgbClr val="FFC000"/>
                </a:solidFill>
                <a:latin typeface="Times New Roman" panose="02020603050405020304" pitchFamily="18" charset="0"/>
                <a:ea typeface="华文中宋" panose="02010600040101010101" pitchFamily="2" charset="-122"/>
                <a:cs typeface="Times New Roman" panose="02020603050405020304" pitchFamily="18" charset="0"/>
              </a:rPr>
              <a:t>离地高度</a:t>
            </a:r>
            <a:r>
              <a:rPr lang="en-US" altLang="zh-CN" dirty="0">
                <a:solidFill>
                  <a:srgbClr val="FFC000"/>
                </a:solidFill>
                <a:latin typeface="Times New Roman" panose="02020603050405020304" pitchFamily="18" charset="0"/>
                <a:ea typeface="华文中宋" panose="02010600040101010101" pitchFamily="2" charset="-122"/>
                <a:cs typeface="Times New Roman" panose="02020603050405020304" pitchFamily="18" charset="0"/>
              </a:rPr>
              <a:t>40~50m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：下降缓慢</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只有泄洪墙</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a:lnSpc>
                <a:spcPct val="150000"/>
              </a:lnSpc>
            </a:pPr>
            <a:r>
              <a:rPr lang="zh-CN" altLang="en-US"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离地高度</a:t>
            </a:r>
            <a:r>
              <a:rPr lang="en-US" altLang="zh-CN"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51~60m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：下降速度加快，终点水平</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a:t>
            </a:r>
            <a:r>
              <a:rPr lang="zh-CN" altLang="en-US"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的上部分，缪子无法穿过完整的</a:t>
            </a:r>
            <a:r>
              <a:rPr lang="zh-CN" altLang="en-US"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20" name="箭头: 右 19">
            <a:extLst>
              <a:ext uri="{FF2B5EF4-FFF2-40B4-BE49-F238E27FC236}">
                <a16:creationId xmlns:a16="http://schemas.microsoft.com/office/drawing/2014/main" id="{C4948C38-FE05-4F1E-8B7E-7E32EFB4E5BF}"/>
              </a:ext>
            </a:extLst>
          </p:cNvPr>
          <p:cNvSpPr/>
          <p:nvPr/>
        </p:nvSpPr>
        <p:spPr>
          <a:xfrm>
            <a:off x="5886450" y="5355771"/>
            <a:ext cx="485775" cy="146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3BD9386D-1608-43AD-934E-435B9DF36A81}"/>
              </a:ext>
            </a:extLst>
          </p:cNvPr>
          <p:cNvSpPr/>
          <p:nvPr/>
        </p:nvSpPr>
        <p:spPr>
          <a:xfrm>
            <a:off x="6430674" y="5144586"/>
            <a:ext cx="4878259" cy="458652"/>
          </a:xfrm>
          <a:prstGeom prst="rect">
            <a:avLst/>
          </a:prstGeom>
        </p:spPr>
        <p:txBody>
          <a:bodyPr wrap="none">
            <a:spAutoFit/>
          </a:bodyPr>
          <a:lstStyle/>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泄洪墙厚度为</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18.491m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，实际</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20m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、各</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1.5m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圆角</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19208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D56581-DF5F-4D5F-859A-A3764F0EE98C}"/>
              </a:ext>
            </a:extLst>
          </p:cNvPr>
          <p:cNvSpPr>
            <a:spLocks noGrp="1"/>
          </p:cNvSpPr>
          <p:nvPr>
            <p:ph type="title"/>
          </p:nvPr>
        </p:nvSpPr>
        <p:spPr/>
        <p:txBody>
          <a:bodyPr/>
          <a:lstStyle/>
          <a:p>
            <a:r>
              <a:rPr lang="zh-CN" altLang="en-US" dirty="0"/>
              <a:t>大坝外部物理参数测量</a:t>
            </a:r>
          </a:p>
        </p:txBody>
      </p:sp>
      <p:sp>
        <p:nvSpPr>
          <p:cNvPr id="6" name="灯片编号占位符 5">
            <a:extLst>
              <a:ext uri="{FF2B5EF4-FFF2-40B4-BE49-F238E27FC236}">
                <a16:creationId xmlns:a16="http://schemas.microsoft.com/office/drawing/2014/main" id="{F78FE5D6-E84F-4D1D-95D8-DDD336054ACD}"/>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24</a:t>
            </a:fld>
            <a:endParaRPr kumimoji="1" lang="zh-CN" altLang="en-US" dirty="0"/>
          </a:p>
        </p:txBody>
      </p:sp>
      <p:grpSp>
        <p:nvGrpSpPr>
          <p:cNvPr id="14" name="组合 13">
            <a:extLst>
              <a:ext uri="{FF2B5EF4-FFF2-40B4-BE49-F238E27FC236}">
                <a16:creationId xmlns:a16="http://schemas.microsoft.com/office/drawing/2014/main" id="{69170B25-EDB3-4151-828A-6617E97CDA53}"/>
              </a:ext>
            </a:extLst>
          </p:cNvPr>
          <p:cNvGrpSpPr/>
          <p:nvPr/>
        </p:nvGrpSpPr>
        <p:grpSpPr>
          <a:xfrm>
            <a:off x="7255858" y="1674685"/>
            <a:ext cx="3480940" cy="2576854"/>
            <a:chOff x="5099140" y="1699937"/>
            <a:chExt cx="3480940" cy="2576854"/>
          </a:xfrm>
        </p:grpSpPr>
        <p:pic>
          <p:nvPicPr>
            <p:cNvPr id="7" name="图片 6">
              <a:extLst>
                <a:ext uri="{FF2B5EF4-FFF2-40B4-BE49-F238E27FC236}">
                  <a16:creationId xmlns:a16="http://schemas.microsoft.com/office/drawing/2014/main" id="{9A9EB943-8674-48D5-87E4-E3CB4BF32A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690" y="1845182"/>
              <a:ext cx="2815899" cy="1861458"/>
            </a:xfrm>
            <a:prstGeom prst="rect">
              <a:avLst/>
            </a:prstGeom>
          </p:spPr>
        </p:pic>
        <p:sp>
          <p:nvSpPr>
            <p:cNvPr id="8" name="文本框 7">
              <a:extLst>
                <a:ext uri="{FF2B5EF4-FFF2-40B4-BE49-F238E27FC236}">
                  <a16:creationId xmlns:a16="http://schemas.microsoft.com/office/drawing/2014/main" id="{A3207D8C-5C68-4394-8F5F-A1339EB16A7A}"/>
                </a:ext>
              </a:extLst>
            </p:cNvPr>
            <p:cNvSpPr txBox="1"/>
            <p:nvPr/>
          </p:nvSpPr>
          <p:spPr>
            <a:xfrm>
              <a:off x="5166364" y="3999792"/>
              <a:ext cx="3413716" cy="276999"/>
            </a:xfrm>
            <a:prstGeom prst="rect">
              <a:avLst/>
            </a:prstGeom>
            <a:noFill/>
          </p:spPr>
          <p:txBody>
            <a:bodyPr wrap="square" rtlCol="0">
              <a:spAutoFit/>
            </a:bodyPr>
            <a:lstStyle/>
            <a:p>
              <a:r>
                <a:rPr lang="zh-CN" altLang="en-US" sz="1200" dirty="0">
                  <a:latin typeface="楷体" panose="02010609060101010101" pitchFamily="49" charset="-122"/>
                  <a:ea typeface="楷体" panose="02010609060101010101" pitchFamily="49" charset="-122"/>
                </a:rPr>
                <a:t>泄洪墙附近缪子透射路径与离地相对高度关系图</a:t>
              </a:r>
            </a:p>
          </p:txBody>
        </p:sp>
        <p:sp>
          <p:nvSpPr>
            <p:cNvPr id="9" name="矩形 8">
              <a:extLst>
                <a:ext uri="{FF2B5EF4-FFF2-40B4-BE49-F238E27FC236}">
                  <a16:creationId xmlns:a16="http://schemas.microsoft.com/office/drawing/2014/main" id="{E89CA8C1-5359-4878-AF5F-04002B56889F}"/>
                </a:ext>
              </a:extLst>
            </p:cNvPr>
            <p:cNvSpPr/>
            <p:nvPr/>
          </p:nvSpPr>
          <p:spPr>
            <a:xfrm>
              <a:off x="7277581" y="3690365"/>
              <a:ext cx="1228221" cy="276999"/>
            </a:xfrm>
            <a:prstGeom prst="rect">
              <a:avLst/>
            </a:prstGeom>
          </p:spPr>
          <p:txBody>
            <a:bodyPr wrap="none">
              <a:spAutoFit/>
            </a:bodyPr>
            <a:lstStyle/>
            <a:p>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相对高度（</a:t>
              </a:r>
              <a:r>
                <a:rPr lang="en-US" altLang="zh-CN" sz="1200" dirty="0">
                  <a:latin typeface="Times New Roman" panose="02020603050405020304" pitchFamily="18" charset="0"/>
                  <a:ea typeface="华文中宋" panose="02010600040101010101" pitchFamily="2" charset="-122"/>
                  <a:cs typeface="Times New Roman" panose="02020603050405020304" pitchFamily="18" charset="0"/>
                </a:rPr>
                <a:t>m</a:t>
              </a:r>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a:t>
              </a:r>
            </a:p>
          </p:txBody>
        </p:sp>
        <p:sp>
          <p:nvSpPr>
            <p:cNvPr id="10" name="文本框 9">
              <a:extLst>
                <a:ext uri="{FF2B5EF4-FFF2-40B4-BE49-F238E27FC236}">
                  <a16:creationId xmlns:a16="http://schemas.microsoft.com/office/drawing/2014/main" id="{F843D6B8-C5A7-4AC2-B829-7E5BA49B7AA4}"/>
                </a:ext>
              </a:extLst>
            </p:cNvPr>
            <p:cNvSpPr txBox="1"/>
            <p:nvPr/>
          </p:nvSpPr>
          <p:spPr>
            <a:xfrm>
              <a:off x="5099140" y="1699937"/>
              <a:ext cx="369332" cy="2165905"/>
            </a:xfrm>
            <a:prstGeom prst="rect">
              <a:avLst/>
            </a:prstGeom>
            <a:noFill/>
          </p:spPr>
          <p:txBody>
            <a:bodyPr vert="eaVert" wrap="square" rtlCol="0">
              <a:spAutoFit/>
            </a:bodyPr>
            <a:lstStyle/>
            <a:p>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缪子路径水平分量（</a:t>
              </a:r>
              <a:r>
                <a:rPr lang="en-US" altLang="zh-CN" sz="1200" dirty="0">
                  <a:latin typeface="Times New Roman" panose="02020603050405020304" pitchFamily="18" charset="0"/>
                  <a:ea typeface="华文中宋" panose="02010600040101010101" pitchFamily="2" charset="-122"/>
                  <a:cs typeface="Times New Roman" panose="02020603050405020304" pitchFamily="18" charset="0"/>
                </a:rPr>
                <a:t>m</a:t>
              </a:r>
              <a:r>
                <a:rPr lang="zh-CN" altLang="en-US" sz="1200" dirty="0">
                  <a:latin typeface="Times New Roman" panose="02020603050405020304" pitchFamily="18" charset="0"/>
                  <a:ea typeface="华文中宋" panose="02010600040101010101" pitchFamily="2" charset="-122"/>
                  <a:cs typeface="Times New Roman" panose="02020603050405020304" pitchFamily="18" charset="0"/>
                </a:rPr>
                <a:t>）</a:t>
              </a:r>
            </a:p>
          </p:txBody>
        </p:sp>
      </p:grpSp>
      <p:grpSp>
        <p:nvGrpSpPr>
          <p:cNvPr id="11" name="组合 10">
            <a:extLst>
              <a:ext uri="{FF2B5EF4-FFF2-40B4-BE49-F238E27FC236}">
                <a16:creationId xmlns:a16="http://schemas.microsoft.com/office/drawing/2014/main" id="{C5899063-4249-4D33-AD35-B61E993699A1}"/>
              </a:ext>
            </a:extLst>
          </p:cNvPr>
          <p:cNvGrpSpPr/>
          <p:nvPr/>
        </p:nvGrpSpPr>
        <p:grpSpPr>
          <a:xfrm>
            <a:off x="1162722" y="1844605"/>
            <a:ext cx="4479147" cy="2078835"/>
            <a:chOff x="3922771" y="1585135"/>
            <a:chExt cx="7371702" cy="3057815"/>
          </a:xfrm>
        </p:grpSpPr>
        <p:pic>
          <p:nvPicPr>
            <p:cNvPr id="12" name="图片 11">
              <a:extLst>
                <a:ext uri="{FF2B5EF4-FFF2-40B4-BE49-F238E27FC236}">
                  <a16:creationId xmlns:a16="http://schemas.microsoft.com/office/drawing/2014/main" id="{D5DB6D30-BE67-4218-836E-EB32C8B90201}"/>
                </a:ext>
              </a:extLst>
            </p:cNvPr>
            <p:cNvPicPr>
              <a:picLocks noChangeAspect="1"/>
            </p:cNvPicPr>
            <p:nvPr/>
          </p:nvPicPr>
          <p:blipFill>
            <a:blip r:embed="rId3"/>
            <a:stretch>
              <a:fillRect/>
            </a:stretch>
          </p:blipFill>
          <p:spPr>
            <a:xfrm>
              <a:off x="3922771" y="1585135"/>
              <a:ext cx="7371702" cy="3057815"/>
            </a:xfrm>
            <a:prstGeom prst="rect">
              <a:avLst/>
            </a:prstGeom>
          </p:spPr>
        </p:pic>
        <p:sp>
          <p:nvSpPr>
            <p:cNvPr id="13" name="椭圆 12">
              <a:extLst>
                <a:ext uri="{FF2B5EF4-FFF2-40B4-BE49-F238E27FC236}">
                  <a16:creationId xmlns:a16="http://schemas.microsoft.com/office/drawing/2014/main" id="{98C2565D-8091-4894-8016-70ED0122B08D}"/>
                </a:ext>
              </a:extLst>
            </p:cNvPr>
            <p:cNvSpPr/>
            <p:nvPr/>
          </p:nvSpPr>
          <p:spPr>
            <a:xfrm>
              <a:off x="4897249" y="1753360"/>
              <a:ext cx="452966" cy="1854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a:extLst>
              <a:ext uri="{FF2B5EF4-FFF2-40B4-BE49-F238E27FC236}">
                <a16:creationId xmlns:a16="http://schemas.microsoft.com/office/drawing/2014/main" id="{97A5C95C-E941-4311-A88A-C785D508FD15}"/>
              </a:ext>
            </a:extLst>
          </p:cNvPr>
          <p:cNvGrpSpPr/>
          <p:nvPr/>
        </p:nvGrpSpPr>
        <p:grpSpPr>
          <a:xfrm>
            <a:off x="5735956" y="2311380"/>
            <a:ext cx="1419424" cy="1026562"/>
            <a:chOff x="5735956" y="2311380"/>
            <a:chExt cx="1419424" cy="1026562"/>
          </a:xfrm>
        </p:grpSpPr>
        <p:sp>
          <p:nvSpPr>
            <p:cNvPr id="15" name="箭头: 右 14">
              <a:extLst>
                <a:ext uri="{FF2B5EF4-FFF2-40B4-BE49-F238E27FC236}">
                  <a16:creationId xmlns:a16="http://schemas.microsoft.com/office/drawing/2014/main" id="{B69937C0-818B-4DBE-9739-45194B7F5476}"/>
                </a:ext>
              </a:extLst>
            </p:cNvPr>
            <p:cNvSpPr/>
            <p:nvPr/>
          </p:nvSpPr>
          <p:spPr>
            <a:xfrm>
              <a:off x="5836434" y="2669198"/>
              <a:ext cx="1188480" cy="2939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2AD0B2CE-E650-4E49-90CC-D3DEC903BE1D}"/>
                </a:ext>
              </a:extLst>
            </p:cNvPr>
            <p:cNvSpPr txBox="1"/>
            <p:nvPr/>
          </p:nvSpPr>
          <p:spPr>
            <a:xfrm>
              <a:off x="5854652" y="2311380"/>
              <a:ext cx="1109275" cy="369332"/>
            </a:xfrm>
            <a:prstGeom prst="rect">
              <a:avLst/>
            </a:prstGeom>
            <a:noFill/>
          </p:spPr>
          <p:txBody>
            <a:bodyPr wrap="square" rtlCol="0">
              <a:spAutoFit/>
            </a:bodyPr>
            <a:lstStyle/>
            <a:p>
              <a:r>
                <a:rPr lang="zh-CN" altLang="en-US" dirty="0">
                  <a:latin typeface="华文中宋" panose="02010600040101010101" pitchFamily="2" charset="-122"/>
                  <a:ea typeface="华文中宋" panose="02010600040101010101" pitchFamily="2" charset="-122"/>
                  <a:cs typeface="Times New Roman" panose="02020603050405020304" pitchFamily="18" charset="0"/>
                </a:rPr>
                <a:t>斜率统计</a:t>
              </a:r>
            </a:p>
          </p:txBody>
        </p:sp>
        <p:sp>
          <p:nvSpPr>
            <p:cNvPr id="17" name="文本框 16">
              <a:extLst>
                <a:ext uri="{FF2B5EF4-FFF2-40B4-BE49-F238E27FC236}">
                  <a16:creationId xmlns:a16="http://schemas.microsoft.com/office/drawing/2014/main" id="{08AACFA7-7B9C-4B6D-A234-554D9FC84F6D}"/>
                </a:ext>
              </a:extLst>
            </p:cNvPr>
            <p:cNvSpPr txBox="1"/>
            <p:nvPr/>
          </p:nvSpPr>
          <p:spPr>
            <a:xfrm>
              <a:off x="5735956" y="2968610"/>
              <a:ext cx="1419424" cy="369332"/>
            </a:xfrm>
            <a:prstGeom prst="rect">
              <a:avLst/>
            </a:prstGeom>
            <a:noFill/>
          </p:spPr>
          <p:txBody>
            <a:bodyPr wrap="square" rtlCol="0">
              <a:spAutoFit/>
            </a:bodyPr>
            <a:lstStyle/>
            <a:p>
              <a:r>
                <a:rPr lang="en-US" altLang="zh-CN" dirty="0">
                  <a:latin typeface="华文中宋" panose="02010600040101010101" pitchFamily="2" charset="-122"/>
                  <a:ea typeface="华文中宋" panose="02010600040101010101" pitchFamily="2" charset="-122"/>
                  <a:cs typeface="Times New Roman" panose="02020603050405020304" pitchFamily="18" charset="0"/>
                </a:rPr>
                <a:t>K-MEANS</a:t>
              </a:r>
              <a:endParaRPr lang="zh-CN" altLang="en-US" dirty="0">
                <a:latin typeface="华文中宋" panose="02010600040101010101" pitchFamily="2" charset="-122"/>
                <a:ea typeface="华文中宋" panose="02010600040101010101" pitchFamily="2" charset="-122"/>
                <a:cs typeface="Times New Roman" panose="02020603050405020304" pitchFamily="18" charset="0"/>
              </a:endParaRPr>
            </a:p>
          </p:txBody>
        </p:sp>
      </p:grpSp>
      <p:sp>
        <p:nvSpPr>
          <p:cNvPr id="22" name="矩形 21">
            <a:extLst>
              <a:ext uri="{FF2B5EF4-FFF2-40B4-BE49-F238E27FC236}">
                <a16:creationId xmlns:a16="http://schemas.microsoft.com/office/drawing/2014/main" id="{27CDD3FD-4BAE-4473-AD98-103B2D31E4EE}"/>
              </a:ext>
            </a:extLst>
          </p:cNvPr>
          <p:cNvSpPr/>
          <p:nvPr/>
        </p:nvSpPr>
        <p:spPr>
          <a:xfrm>
            <a:off x="1686081" y="4076062"/>
            <a:ext cx="9070674" cy="1884298"/>
          </a:xfrm>
          <a:prstGeom prst="rect">
            <a:avLst/>
          </a:prstGeom>
        </p:spPr>
        <p:txBody>
          <a:bodyPr wrap="square">
            <a:spAutoFit/>
          </a:bodyPr>
          <a:lstStyle/>
          <a:p>
            <a:pPr algn="ctr">
              <a:lnSpc>
                <a:spcPct val="150000"/>
              </a:lnSpc>
            </a:pPr>
            <a:r>
              <a:rPr lang="zh-CN" altLang="en-US" sz="2000"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rPr>
              <a:t>离地高度</a:t>
            </a:r>
            <a:r>
              <a:rPr lang="en-US" altLang="zh-CN" sz="2000"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rPr>
              <a:t>25~39m</a:t>
            </a:r>
            <a:r>
              <a:rPr lang="zh-CN" altLang="en-US" sz="2000"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rPr>
              <a:t>：</a:t>
            </a:r>
            <a:endParaRPr lang="en-US" altLang="zh-CN" sz="2000" dirty="0">
              <a:solidFill>
                <a:srgbClr val="00B050"/>
              </a:solidFill>
              <a:latin typeface="Times New Roman" panose="02020603050405020304" pitchFamily="18" charset="0"/>
              <a:ea typeface="华文中宋" panose="02010600040101010101" pitchFamily="2" charset="-122"/>
              <a:cs typeface="Times New Roman" panose="02020603050405020304" pitchFamily="18" charset="0"/>
            </a:endParaRPr>
          </a:p>
          <a:p>
            <a:pPr algn="ctr">
              <a:lnSpc>
                <a:spcPct val="150000"/>
              </a:lnSpc>
            </a:pP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Δ</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缪子路径水平分量：</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Δ</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离地高度 </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2.251 </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 </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1</a:t>
            </a:r>
            <a:b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b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工程图中大坝斜面底宽：基高</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 = 0.7 </a:t>
            </a: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 </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1</a:t>
            </a:r>
          </a:p>
          <a:p>
            <a:pPr algn="ctr">
              <a:lnSpc>
                <a:spcPct val="150000"/>
              </a:lnSpc>
            </a:pP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使用最小二乘拟合在选定区间内拟合水的等效作用量得到水面高程约为</a:t>
            </a:r>
            <a:r>
              <a:rPr lang="en-US" altLang="zh-CN" sz="2000" b="1"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163.9m</a:t>
            </a:r>
            <a:endParaRPr lang="zh-CN" altLang="en-US" sz="2000" b="1"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23" name="矩形 22">
            <a:extLst>
              <a:ext uri="{FF2B5EF4-FFF2-40B4-BE49-F238E27FC236}">
                <a16:creationId xmlns:a16="http://schemas.microsoft.com/office/drawing/2014/main" id="{8E01AE67-03F7-40D2-8868-FCD717EA3102}"/>
              </a:ext>
            </a:extLst>
          </p:cNvPr>
          <p:cNvSpPr/>
          <p:nvPr/>
        </p:nvSpPr>
        <p:spPr>
          <a:xfrm>
            <a:off x="8937913" y="5072563"/>
            <a:ext cx="2336966" cy="499304"/>
          </a:xfrm>
          <a:prstGeom prst="rect">
            <a:avLst/>
          </a:prstGeom>
        </p:spPr>
        <p:txBody>
          <a:bodyPr wrap="square">
            <a:spAutoFit/>
          </a:bodyPr>
          <a:lstStyle/>
          <a:p>
            <a:pPr>
              <a:lnSpc>
                <a:spcPct val="150000"/>
              </a:lnSpc>
            </a:pPr>
            <a:r>
              <a:rPr lang="zh-CN" altLang="en-US" sz="2000" dirty="0">
                <a:latin typeface="Times New Roman" panose="02020603050405020304" pitchFamily="18" charset="0"/>
                <a:ea typeface="华文中宋" panose="02010600040101010101" pitchFamily="2" charset="-122"/>
                <a:cs typeface="Times New Roman" panose="02020603050405020304" pitchFamily="18" charset="0"/>
              </a:rPr>
              <a:t>实际：</a:t>
            </a:r>
            <a:r>
              <a:rPr lang="en-US" altLang="zh-CN" sz="2000" dirty="0">
                <a:latin typeface="Times New Roman" panose="02020603050405020304" pitchFamily="18" charset="0"/>
                <a:ea typeface="华文中宋" panose="02010600040101010101" pitchFamily="2" charset="-122"/>
                <a:cs typeface="Times New Roman" panose="02020603050405020304" pitchFamily="18" charset="0"/>
              </a:rPr>
              <a:t>166m</a:t>
            </a:r>
          </a:p>
        </p:txBody>
      </p:sp>
    </p:spTree>
    <p:extLst>
      <p:ext uri="{BB962C8B-B14F-4D97-AF65-F5344CB8AC3E}">
        <p14:creationId xmlns:p14="http://schemas.microsoft.com/office/powerpoint/2010/main" val="377467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065860-77C7-4CBF-911C-1DC2998971D0}"/>
              </a:ext>
            </a:extLst>
          </p:cNvPr>
          <p:cNvSpPr>
            <a:spLocks noGrp="1"/>
          </p:cNvSpPr>
          <p:nvPr>
            <p:ph type="title"/>
          </p:nvPr>
        </p:nvSpPr>
        <p:spPr/>
        <p:txBody>
          <a:bodyPr/>
          <a:lstStyle/>
          <a:p>
            <a:r>
              <a:rPr lang="zh-CN" altLang="en-US" dirty="0"/>
              <a:t>大坝外部物理参数测量</a:t>
            </a:r>
          </a:p>
        </p:txBody>
      </p:sp>
      <p:sp>
        <p:nvSpPr>
          <p:cNvPr id="6" name="灯片编号占位符 5">
            <a:extLst>
              <a:ext uri="{FF2B5EF4-FFF2-40B4-BE49-F238E27FC236}">
                <a16:creationId xmlns:a16="http://schemas.microsoft.com/office/drawing/2014/main" id="{DABA327C-DB72-4EEF-8CAE-2ADF0C207477}"/>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25</a:t>
            </a:fld>
            <a:endParaRPr kumimoji="1" lang="zh-CN" altLang="en-US" dirty="0"/>
          </a:p>
        </p:txBody>
      </p:sp>
      <p:graphicFrame>
        <p:nvGraphicFramePr>
          <p:cNvPr id="8" name="表格 7">
            <a:extLst>
              <a:ext uri="{FF2B5EF4-FFF2-40B4-BE49-F238E27FC236}">
                <a16:creationId xmlns:a16="http://schemas.microsoft.com/office/drawing/2014/main" id="{2B4193E4-2719-41E2-AD34-43BDC0479ED1}"/>
              </a:ext>
            </a:extLst>
          </p:cNvPr>
          <p:cNvGraphicFramePr>
            <a:graphicFrameLocks noGrp="1"/>
          </p:cNvGraphicFramePr>
          <p:nvPr>
            <p:extLst>
              <p:ext uri="{D42A27DB-BD31-4B8C-83A1-F6EECF244321}">
                <p14:modId xmlns:p14="http://schemas.microsoft.com/office/powerpoint/2010/main" val="829906038"/>
              </p:ext>
            </p:extLst>
          </p:nvPr>
        </p:nvGraphicFramePr>
        <p:xfrm>
          <a:off x="2237213" y="1538554"/>
          <a:ext cx="8127999" cy="4100728"/>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92328">
                <a:tc>
                  <a:txBody>
                    <a:bodyPr/>
                    <a:lstStyle/>
                    <a:p>
                      <a:pPr algn="ct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物理参量汇总</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实际值</a:t>
                      </a:r>
                    </a:p>
                  </a:txBody>
                  <a:tcPr/>
                </a:tc>
                <a:tc>
                  <a:txBody>
                    <a:bodyPr/>
                    <a:lstStyle/>
                    <a:p>
                      <a:pPr algn="ct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测量值</a:t>
                      </a:r>
                    </a:p>
                  </a:txBody>
                  <a:tcPr/>
                </a:tc>
                <a:extLst>
                  <a:ext uri="{0D108BD9-81ED-4DB2-BD59-A6C34878D82A}">
                    <a16:rowId xmlns:a16="http://schemas.microsoft.com/office/drawing/2014/main" val="10000"/>
                  </a:ext>
                </a:extLst>
              </a:tr>
              <a:tr h="370840">
                <a:tc>
                  <a:txBody>
                    <a:bodyPr/>
                    <a:lstStyle/>
                    <a:p>
                      <a:pPr algn="ct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间距</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13.769</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间距</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14.591</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间距</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13.771</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3"/>
                  </a:ext>
                </a:extLst>
              </a:tr>
              <a:tr h="370840">
                <a:tc>
                  <a:txBody>
                    <a:bodyPr/>
                    <a:lstStyle/>
                    <a:p>
                      <a:pPr algn="ct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结构高度</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12.734</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结构高度</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11.930</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结构高度</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13.243</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结构高度</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4</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12.797</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整体高度</a:t>
                      </a: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~20</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~20</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latin typeface="Times New Roman" panose="02020603050405020304" pitchFamily="18" charset="0"/>
                          <a:ea typeface="华文中宋" panose="02010600040101010101" pitchFamily="2" charset="-122"/>
                          <a:cs typeface="Times New Roman" panose="02020603050405020304" pitchFamily="18" charset="0"/>
                          <a:sym typeface="+mn-ea"/>
                        </a:rPr>
                        <a:t>泄洪道侧墙</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厚度</a:t>
                      </a: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20</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（忽略圆角）</a:t>
                      </a: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18.491</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0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水面高程</a:t>
                      </a: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166</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tc>
                  <a:txBody>
                    <a:bodyPr/>
                    <a:lstStyle/>
                    <a:p>
                      <a:pPr algn="ct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163.9</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35796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29747B75-3C3F-4C3E-AE6F-4CBECB2EB1C8}"/>
              </a:ext>
            </a:extLst>
          </p:cNvPr>
          <p:cNvSpPr>
            <a:spLocks noGrp="1"/>
          </p:cNvSpPr>
          <p:nvPr>
            <p:ph type="title"/>
          </p:nvPr>
        </p:nvSpPr>
        <p:spPr/>
        <p:txBody>
          <a:bodyPr/>
          <a:lstStyle/>
          <a:p>
            <a:r>
              <a:rPr kumimoji="1"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总结和展望</a:t>
            </a:r>
            <a:endParaRPr lang="zh-CN" altLang="en-US" dirty="0"/>
          </a:p>
        </p:txBody>
      </p:sp>
      <p:sp>
        <p:nvSpPr>
          <p:cNvPr id="8" name="文本占位符 7">
            <a:extLst>
              <a:ext uri="{FF2B5EF4-FFF2-40B4-BE49-F238E27FC236}">
                <a16:creationId xmlns:a16="http://schemas.microsoft.com/office/drawing/2014/main" id="{9EA910CF-38F1-4356-A7A0-B9E296F2C296}"/>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597310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总结与展望</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27</a:t>
            </a:fld>
            <a:endParaRPr kumimoji="1" lang="zh-CN" altLang="en-US" dirty="0"/>
          </a:p>
        </p:txBody>
      </p:sp>
      <p:sp>
        <p:nvSpPr>
          <p:cNvPr id="4" name="内容占位符 2">
            <a:extLst>
              <a:ext uri="{FF2B5EF4-FFF2-40B4-BE49-F238E27FC236}">
                <a16:creationId xmlns:a16="http://schemas.microsoft.com/office/drawing/2014/main" id="{4D5CD1AD-33BC-45F8-A42F-FF6B8019D12D}"/>
              </a:ext>
            </a:extLst>
          </p:cNvPr>
          <p:cNvSpPr>
            <a:spLocks noGrp="1"/>
          </p:cNvSpPr>
          <p:nvPr>
            <p:ph sz="half" idx="1"/>
          </p:nvPr>
        </p:nvSpPr>
        <p:spPr>
          <a:xfrm>
            <a:off x="1032690" y="1512003"/>
            <a:ext cx="10691225" cy="1934811"/>
          </a:xfrm>
        </p:spPr>
        <p:txBody>
          <a:bodyPr>
            <a:normAutofit fontScale="85000" lnSpcReduction="20000"/>
          </a:bodyPr>
          <a:lstStyle/>
          <a:p>
            <a:pPr>
              <a:lnSpc>
                <a:spcPct val="150000"/>
              </a:lnSpc>
            </a:pPr>
            <a:r>
              <a:rPr lang="zh-CN" altLang="en-US" sz="2400" b="1" dirty="0">
                <a:latin typeface="华文中宋" panose="02010600040101010101" pitchFamily="2" charset="-122"/>
                <a:ea typeface="华文中宋" panose="02010600040101010101" pitchFamily="2" charset="-122"/>
              </a:rPr>
              <a:t>总结</a:t>
            </a:r>
            <a:r>
              <a:rPr lang="zh-CN" altLang="en-US" dirty="0">
                <a:latin typeface="华文中宋" panose="02010600040101010101" pitchFamily="2" charset="-122"/>
                <a:ea typeface="华文中宋" panose="02010600040101010101" pitchFamily="2" charset="-122"/>
              </a:rPr>
              <a:t>：</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r>
              <a:rPr lang="zh-CN" altLang="en-US" dirty="0">
                <a:latin typeface="华文中宋" panose="02010600040101010101" pitchFamily="2" charset="-122"/>
                <a:ea typeface="华文中宋" panose="02010600040101010101" pitchFamily="2" charset="-122"/>
              </a:rPr>
              <a:t>缪子透射成像可用于大坝安全评估及相关检测。</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r>
              <a:rPr lang="zh-CN" altLang="en-US" dirty="0">
                <a:latin typeface="华文中宋" panose="02010600040101010101" pitchFamily="2" charset="-122"/>
                <a:ea typeface="华文中宋" panose="02010600040101010101" pitchFamily="2" charset="-122"/>
              </a:rPr>
              <a:t>缪子</a:t>
            </a:r>
            <a:r>
              <a:rPr lang="en-US" altLang="zh-CN" dirty="0">
                <a:latin typeface="华文中宋" panose="02010600040101010101" pitchFamily="2" charset="-122"/>
                <a:ea typeface="华文中宋" panose="02010600040101010101" pitchFamily="2" charset="-122"/>
              </a:rPr>
              <a:t>MCS</a:t>
            </a:r>
            <a:r>
              <a:rPr lang="zh-CN" altLang="en-US" dirty="0">
                <a:latin typeface="华文中宋" panose="02010600040101010101" pitchFamily="2" charset="-122"/>
                <a:ea typeface="华文中宋" panose="02010600040101010101" pitchFamily="2" charset="-122"/>
              </a:rPr>
              <a:t>对于透射成像分析会有一定程度影响。</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r>
              <a:rPr lang="zh-CN" altLang="en-US" dirty="0">
                <a:latin typeface="华文中宋" panose="02010600040101010101" pitchFamily="2" charset="-122"/>
                <a:ea typeface="华文中宋" panose="02010600040101010101" pitchFamily="2" charset="-122"/>
              </a:rPr>
              <a:t>目前已开发出视角缺失探测条件下一种兼顾局部显著性和空间连续性的三维异常重建完整算法。</a:t>
            </a:r>
            <a:endParaRPr lang="en-US" altLang="zh-CN" dirty="0">
              <a:latin typeface="华文中宋" panose="02010600040101010101" pitchFamily="2" charset="-122"/>
              <a:ea typeface="华文中宋" panose="02010600040101010101" pitchFamily="2" charset="-122"/>
            </a:endParaRPr>
          </a:p>
          <a:p>
            <a:pPr>
              <a:lnSpc>
                <a:spcPct val="150000"/>
              </a:lnSpc>
            </a:pPr>
            <a:endParaRPr lang="en-US" altLang="zh-CN" dirty="0">
              <a:latin typeface="华文中宋" panose="02010600040101010101" pitchFamily="2" charset="-122"/>
              <a:ea typeface="华文中宋" panose="02010600040101010101" pitchFamily="2" charset="-122"/>
            </a:endParaRPr>
          </a:p>
        </p:txBody>
      </p:sp>
      <p:sp>
        <p:nvSpPr>
          <p:cNvPr id="5" name="内容占位符 2">
            <a:extLst>
              <a:ext uri="{FF2B5EF4-FFF2-40B4-BE49-F238E27FC236}">
                <a16:creationId xmlns:a16="http://schemas.microsoft.com/office/drawing/2014/main" id="{A0FEC2E6-1563-45F3-8373-E40CF111BFB2}"/>
              </a:ext>
            </a:extLst>
          </p:cNvPr>
          <p:cNvSpPr txBox="1">
            <a:spLocks/>
          </p:cNvSpPr>
          <p:nvPr/>
        </p:nvSpPr>
        <p:spPr>
          <a:xfrm>
            <a:off x="1069428" y="3611823"/>
            <a:ext cx="10691225" cy="1466363"/>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zh-CN" altLang="en-US" sz="2400" b="1" dirty="0">
                <a:latin typeface="华文中宋" panose="02010600040101010101" pitchFamily="2" charset="-122"/>
                <a:ea typeface="华文中宋" panose="02010600040101010101" pitchFamily="2" charset="-122"/>
              </a:rPr>
              <a:t>展望</a:t>
            </a:r>
            <a:r>
              <a:rPr lang="zh-CN" altLang="en-US" dirty="0">
                <a:latin typeface="华文中宋" panose="02010600040101010101" pitchFamily="2" charset="-122"/>
                <a:ea typeface="华文中宋" panose="02010600040101010101" pitchFamily="2" charset="-122"/>
              </a:rPr>
              <a:t>：</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r>
              <a:rPr lang="zh-CN" altLang="en-US" dirty="0">
                <a:latin typeface="华文中宋" panose="02010600040101010101" pitchFamily="2" charset="-122"/>
                <a:ea typeface="华文中宋" panose="02010600040101010101" pitchFamily="2" charset="-122"/>
              </a:rPr>
              <a:t>研发新型</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Muon-CT</a:t>
            </a:r>
            <a:r>
              <a:rPr lang="zh-CN" altLang="en-US" dirty="0">
                <a:latin typeface="华文中宋" panose="02010600040101010101" pitchFamily="2" charset="-122"/>
                <a:ea typeface="华文中宋" panose="02010600040101010101" pitchFamily="2" charset="-122"/>
              </a:rPr>
              <a:t>重建技术。</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r>
              <a:rPr lang="zh-CN" altLang="en-US" dirty="0">
                <a:latin typeface="华文中宋" panose="02010600040101010101" pitchFamily="2" charset="-122"/>
                <a:ea typeface="华文中宋" panose="02010600040101010101" pitchFamily="2" charset="-122"/>
              </a:rPr>
              <a:t>优化探测器设计结构。</a:t>
            </a:r>
            <a:endParaRPr lang="en-US" altLang="zh-CN" dirty="0">
              <a:latin typeface="华文中宋" panose="02010600040101010101" pitchFamily="2" charset="-122"/>
              <a:ea typeface="华文中宋" panose="02010600040101010101" pitchFamily="2" charset="-122"/>
            </a:endParaRPr>
          </a:p>
          <a:p>
            <a:pPr marL="342900" indent="-342900">
              <a:lnSpc>
                <a:spcPct val="150000"/>
              </a:lnSpc>
              <a:buFont typeface="Wingdings" panose="05000000000000000000" pitchFamily="2" charset="2"/>
              <a:buChar char="u"/>
            </a:pPr>
            <a:endParaRPr lang="en-US" altLang="zh-CN" dirty="0">
              <a:latin typeface="华文中宋" panose="02010600040101010101" pitchFamily="2" charset="-122"/>
              <a:ea typeface="华文中宋" panose="02010600040101010101" pitchFamily="2" charset="-122"/>
            </a:endParaRPr>
          </a:p>
          <a:p>
            <a:pPr>
              <a:lnSpc>
                <a:spcPct val="150000"/>
              </a:lnSpc>
            </a:pPr>
            <a:endParaRPr lang="en-US" altLang="zh-CN" dirty="0">
              <a:latin typeface="华文中宋" panose="02010600040101010101" pitchFamily="2" charset="-122"/>
              <a:ea typeface="华文中宋" panose="02010600040101010101" pitchFamily="2" charset="-122"/>
            </a:endParaRPr>
          </a:p>
        </p:txBody>
      </p:sp>
      <p:sp>
        <p:nvSpPr>
          <p:cNvPr id="8" name="箭头: 右 7">
            <a:extLst>
              <a:ext uri="{FF2B5EF4-FFF2-40B4-BE49-F238E27FC236}">
                <a16:creationId xmlns:a16="http://schemas.microsoft.com/office/drawing/2014/main" id="{56D39A55-657C-4CE3-BF73-6E46EDAF5F39}"/>
              </a:ext>
            </a:extLst>
          </p:cNvPr>
          <p:cNvSpPr/>
          <p:nvPr/>
        </p:nvSpPr>
        <p:spPr>
          <a:xfrm>
            <a:off x="8035729" y="4175780"/>
            <a:ext cx="620486" cy="351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5C7D2897-C7C8-4520-83C7-495C227EBFA9}"/>
              </a:ext>
            </a:extLst>
          </p:cNvPr>
          <p:cNvPicPr>
            <a:picLocks noChangeAspect="1"/>
          </p:cNvPicPr>
          <p:nvPr/>
        </p:nvPicPr>
        <p:blipFill>
          <a:blip r:embed="rId3"/>
          <a:stretch>
            <a:fillRect/>
          </a:stretch>
        </p:blipFill>
        <p:spPr>
          <a:xfrm>
            <a:off x="5272283" y="5201298"/>
            <a:ext cx="2699954" cy="1558485"/>
          </a:xfrm>
          <a:prstGeom prst="rect">
            <a:avLst/>
          </a:prstGeom>
        </p:spPr>
      </p:pic>
      <p:sp>
        <p:nvSpPr>
          <p:cNvPr id="10" name="箭头: 右 9">
            <a:extLst>
              <a:ext uri="{FF2B5EF4-FFF2-40B4-BE49-F238E27FC236}">
                <a16:creationId xmlns:a16="http://schemas.microsoft.com/office/drawing/2014/main" id="{FA415F61-9F89-46E0-822F-9D0D582569AB}"/>
              </a:ext>
            </a:extLst>
          </p:cNvPr>
          <p:cNvSpPr/>
          <p:nvPr/>
        </p:nvSpPr>
        <p:spPr>
          <a:xfrm>
            <a:off x="8053805" y="5805009"/>
            <a:ext cx="620486" cy="351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箭头: 右 10">
            <a:extLst>
              <a:ext uri="{FF2B5EF4-FFF2-40B4-BE49-F238E27FC236}">
                <a16:creationId xmlns:a16="http://schemas.microsoft.com/office/drawing/2014/main" id="{6A1EA677-B5F2-4B32-B34E-E9BF5AF136F1}"/>
              </a:ext>
            </a:extLst>
          </p:cNvPr>
          <p:cNvSpPr/>
          <p:nvPr/>
        </p:nvSpPr>
        <p:spPr>
          <a:xfrm>
            <a:off x="3913724" y="4634093"/>
            <a:ext cx="1233858" cy="351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9CA5DBCA-CAFF-48D4-A878-3E3B8F1E72E5}"/>
              </a:ext>
            </a:extLst>
          </p:cNvPr>
          <p:cNvPicPr>
            <a:picLocks noChangeAspect="1"/>
          </p:cNvPicPr>
          <p:nvPr/>
        </p:nvPicPr>
        <p:blipFill>
          <a:blip r:embed="rId4"/>
          <a:stretch>
            <a:fillRect/>
          </a:stretch>
        </p:blipFill>
        <p:spPr>
          <a:xfrm>
            <a:off x="8804999" y="5216197"/>
            <a:ext cx="2658235" cy="1530224"/>
          </a:xfrm>
          <a:prstGeom prst="rect">
            <a:avLst/>
          </a:prstGeom>
        </p:spPr>
      </p:pic>
      <p:sp>
        <p:nvSpPr>
          <p:cNvPr id="13" name="矩形 12">
            <a:extLst>
              <a:ext uri="{FF2B5EF4-FFF2-40B4-BE49-F238E27FC236}">
                <a16:creationId xmlns:a16="http://schemas.microsoft.com/office/drawing/2014/main" id="{07A29121-932B-4A7A-8ECC-8DE091F2D05A}"/>
              </a:ext>
            </a:extLst>
          </p:cNvPr>
          <p:cNvSpPr/>
          <p:nvPr/>
        </p:nvSpPr>
        <p:spPr>
          <a:xfrm>
            <a:off x="9400885" y="3234400"/>
            <a:ext cx="1547218"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效率 ↑</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93.2%</a:t>
            </a:r>
            <a:endParaRPr lang="zh-CN" altLang="en-US" dirty="0">
              <a:latin typeface="Times New Roman" panose="02020603050405020304" pitchFamily="18" charset="0"/>
              <a:cs typeface="Times New Roman" panose="02020603050405020304" pitchFamily="18" charset="0"/>
            </a:endParaRPr>
          </a:p>
        </p:txBody>
      </p:sp>
      <p:sp>
        <p:nvSpPr>
          <p:cNvPr id="14" name="矩形 13">
            <a:extLst>
              <a:ext uri="{FF2B5EF4-FFF2-40B4-BE49-F238E27FC236}">
                <a16:creationId xmlns:a16="http://schemas.microsoft.com/office/drawing/2014/main" id="{B96EBD85-16C8-4609-86E8-B68580DE8E10}"/>
              </a:ext>
            </a:extLst>
          </p:cNvPr>
          <p:cNvSpPr/>
          <p:nvPr/>
        </p:nvSpPr>
        <p:spPr>
          <a:xfrm>
            <a:off x="10081726" y="5938495"/>
            <a:ext cx="2262158"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相关专利撰写中</a:t>
            </a:r>
            <a:r>
              <a:rPr lang="en-US" altLang="zh-CN" dirty="0">
                <a:latin typeface="华文中宋" panose="02010600040101010101" pitchFamily="2" charset="-122"/>
                <a:ea typeface="华文中宋" panose="02010600040101010101" pitchFamily="2" charset="-122"/>
              </a:rPr>
              <a:t>……</a:t>
            </a:r>
            <a:endParaRPr lang="zh-CN" altLang="en-US" dirty="0">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665EB563-ABF9-42A4-8FC1-1E89B9D742B1}"/>
              </a:ext>
            </a:extLst>
          </p:cNvPr>
          <p:cNvSpPr/>
          <p:nvPr/>
        </p:nvSpPr>
        <p:spPr>
          <a:xfrm>
            <a:off x="9321734" y="4985158"/>
            <a:ext cx="1489510"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分辨率 ↑</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a:t>
            </a:r>
            <a:endParaRPr lang="zh-CN" altLang="en-US" dirty="0">
              <a:latin typeface="Times New Roman" panose="02020603050405020304" pitchFamily="18" charset="0"/>
              <a:cs typeface="Times New Roman" panose="02020603050405020304" pitchFamily="18" charset="0"/>
            </a:endParaRPr>
          </a:p>
        </p:txBody>
      </p:sp>
      <p:pic>
        <p:nvPicPr>
          <p:cNvPr id="16" name="图片 15">
            <a:extLst>
              <a:ext uri="{FF2B5EF4-FFF2-40B4-BE49-F238E27FC236}">
                <a16:creationId xmlns:a16="http://schemas.microsoft.com/office/drawing/2014/main" id="{B81F872E-A3C7-4A44-AA02-BCEA2891332D}"/>
              </a:ext>
            </a:extLst>
          </p:cNvPr>
          <p:cNvPicPr>
            <a:picLocks noChangeAspect="1"/>
          </p:cNvPicPr>
          <p:nvPr/>
        </p:nvPicPr>
        <p:blipFill>
          <a:blip r:embed="rId5"/>
          <a:stretch>
            <a:fillRect/>
          </a:stretch>
        </p:blipFill>
        <p:spPr>
          <a:xfrm>
            <a:off x="8752213" y="3536399"/>
            <a:ext cx="2659026" cy="1501355"/>
          </a:xfrm>
          <a:prstGeom prst="rect">
            <a:avLst/>
          </a:prstGeom>
        </p:spPr>
      </p:pic>
      <p:pic>
        <p:nvPicPr>
          <p:cNvPr id="17" name="图片 16">
            <a:extLst>
              <a:ext uri="{FF2B5EF4-FFF2-40B4-BE49-F238E27FC236}">
                <a16:creationId xmlns:a16="http://schemas.microsoft.com/office/drawing/2014/main" id="{DBFB0824-808B-470B-8FE1-D62D410B8690}"/>
              </a:ext>
            </a:extLst>
          </p:cNvPr>
          <p:cNvPicPr>
            <a:picLocks noChangeAspect="1"/>
          </p:cNvPicPr>
          <p:nvPr/>
        </p:nvPicPr>
        <p:blipFill>
          <a:blip r:embed="rId6"/>
          <a:stretch>
            <a:fillRect/>
          </a:stretch>
        </p:blipFill>
        <p:spPr>
          <a:xfrm>
            <a:off x="5243580" y="3522238"/>
            <a:ext cx="2658532" cy="1516123"/>
          </a:xfrm>
          <a:prstGeom prst="rect">
            <a:avLst/>
          </a:prstGeom>
        </p:spPr>
      </p:pic>
    </p:spTree>
    <p:custDataLst>
      <p:tags r:id="rId1"/>
    </p:custDataLst>
    <p:extLst>
      <p:ext uri="{BB962C8B-B14F-4D97-AF65-F5344CB8AC3E}">
        <p14:creationId xmlns:p14="http://schemas.microsoft.com/office/powerpoint/2010/main" val="200316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DB3883DF-61C8-8343-8A59-6B4B7DA86BBD}"/>
              </a:ext>
            </a:extLst>
          </p:cNvPr>
          <p:cNvSpPr txBox="1"/>
          <p:nvPr/>
        </p:nvSpPr>
        <p:spPr>
          <a:xfrm>
            <a:off x="3441697" y="2274838"/>
            <a:ext cx="4816932" cy="2308324"/>
          </a:xfrm>
          <a:prstGeom prst="rect">
            <a:avLst/>
          </a:prstGeom>
          <a:noFill/>
        </p:spPr>
        <p:txBody>
          <a:bodyPr wrap="square" rtlCol="0">
            <a:spAutoFit/>
          </a:bodyPr>
          <a:lstStyle/>
          <a:p>
            <a:r>
              <a:rPr kumimoji="1" lang="en" altLang="zh-CN" sz="7200" b="1" dirty="0">
                <a:solidFill>
                  <a:schemeClr val="bg1"/>
                </a:solidFill>
                <a:latin typeface="Arial" panose="020B0604020202020204" pitchFamily="34" charset="0"/>
                <a:ea typeface="PingFang SC Light" panose="020B0300000000000000" pitchFamily="34" charset="-122"/>
                <a:cs typeface="Arial" panose="020B0604020202020204" pitchFamily="34" charset="0"/>
              </a:rPr>
              <a:t>THANK</a:t>
            </a:r>
          </a:p>
          <a:p>
            <a:r>
              <a:rPr kumimoji="1" lang="en" altLang="zh-CN" sz="7200" b="1" dirty="0">
                <a:solidFill>
                  <a:schemeClr val="bg1"/>
                </a:solidFill>
                <a:latin typeface="Arial" panose="020B0604020202020204" pitchFamily="34" charset="0"/>
                <a:ea typeface="PingFang SC Light" panose="020B0300000000000000" pitchFamily="34" charset="-122"/>
                <a:cs typeface="Arial" panose="020B0604020202020204" pitchFamily="34" charset="0"/>
              </a:rPr>
              <a:t>YOU</a:t>
            </a:r>
            <a:endParaRPr kumimoji="1" lang="zh-CN" altLang="en-US" sz="7200" b="1" dirty="0">
              <a:solidFill>
                <a:schemeClr val="bg1"/>
              </a:solidFill>
              <a:latin typeface="Arial" panose="020B0604020202020204" pitchFamily="34" charset="0"/>
              <a:ea typeface="PingFang SC Light" panose="020B0300000000000000" pitchFamily="34" charset="-122"/>
              <a:cs typeface="Arial" panose="020B0604020202020204" pitchFamily="34" charset="0"/>
            </a:endParaRPr>
          </a:p>
        </p:txBody>
      </p:sp>
    </p:spTree>
    <p:extLst>
      <p:ext uri="{BB962C8B-B14F-4D97-AF65-F5344CB8AC3E}">
        <p14:creationId xmlns:p14="http://schemas.microsoft.com/office/powerpoint/2010/main" val="2202247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29747B75-3C3F-4C3E-AE6F-4CBECB2EB1C8}"/>
              </a:ext>
            </a:extLst>
          </p:cNvPr>
          <p:cNvSpPr>
            <a:spLocks noGrp="1"/>
          </p:cNvSpPr>
          <p:nvPr>
            <p:ph type="title"/>
          </p:nvPr>
        </p:nvSpPr>
        <p:spPr/>
        <p:txBody>
          <a:bodyPr/>
          <a:lstStyle/>
          <a:p>
            <a:r>
              <a:rPr kumimoji="1"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检测场景介绍</a:t>
            </a:r>
            <a:endParaRPr lang="zh-CN" altLang="en-US" dirty="0"/>
          </a:p>
        </p:txBody>
      </p:sp>
      <p:sp>
        <p:nvSpPr>
          <p:cNvPr id="8" name="文本占位符 7">
            <a:extLst>
              <a:ext uri="{FF2B5EF4-FFF2-40B4-BE49-F238E27FC236}">
                <a16:creationId xmlns:a16="http://schemas.microsoft.com/office/drawing/2014/main" id="{9EA910CF-38F1-4356-A7A0-B9E296F2C296}"/>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90098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CC7B3B8-AC83-4D65-84EA-11B73A745CF7}"/>
              </a:ext>
            </a:extLst>
          </p:cNvPr>
          <p:cNvSpPr>
            <a:spLocks noGrp="1"/>
          </p:cNvSpPr>
          <p:nvPr>
            <p:ph sz="half" idx="1"/>
          </p:nvPr>
        </p:nvSpPr>
        <p:spPr>
          <a:xfrm>
            <a:off x="393062" y="1183947"/>
            <a:ext cx="11359427" cy="1016000"/>
          </a:xfrm>
        </p:spPr>
        <p:txBody>
          <a:bodyPr>
            <a:normAutofit lnSpcReduction="10000"/>
          </a:bodyPr>
          <a:lstStyle/>
          <a:p>
            <a:pPr>
              <a:lnSpc>
                <a:spcPct val="150000"/>
              </a:lnSpc>
            </a:pPr>
            <a:r>
              <a:rPr lang="zh-CN" altLang="en-US" sz="2400" b="1" dirty="0">
                <a:latin typeface="华文中宋" panose="02010600040101010101" pitchFamily="2" charset="-122"/>
                <a:ea typeface="华文中宋" panose="02010600040101010101" pitchFamily="2" charset="-122"/>
              </a:rPr>
              <a:t>成像原理</a:t>
            </a:r>
            <a:r>
              <a:rPr lang="zh-CN" altLang="en-US" dirty="0">
                <a:latin typeface="华文中宋" panose="02010600040101010101" pitchFamily="2" charset="-122"/>
                <a:ea typeface="华文中宋" panose="02010600040101010101" pitchFamily="2" charset="-122"/>
              </a:rPr>
              <a:t>：缪子透射成像利用缪子在待测物体中的能损特性，通过计算缪子不同方向处的衰减率获取待测物体的内部信息。</a:t>
            </a: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6" name="灯片编号占位符 5">
            <a:extLst>
              <a:ext uri="{FF2B5EF4-FFF2-40B4-BE49-F238E27FC236}">
                <a16:creationId xmlns:a16="http://schemas.microsoft.com/office/drawing/2014/main" id="{F53A8A47-F145-4511-8E34-DD20937F1DF4}"/>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4</a:t>
            </a:fld>
            <a:endParaRPr kumimoji="1" lang="zh-CN" altLang="en-US" dirty="0"/>
          </a:p>
        </p:txBody>
      </p:sp>
      <p:sp>
        <p:nvSpPr>
          <p:cNvPr id="7" name="标题 1">
            <a:extLst>
              <a:ext uri="{FF2B5EF4-FFF2-40B4-BE49-F238E27FC236}">
                <a16:creationId xmlns:a16="http://schemas.microsoft.com/office/drawing/2014/main" id="{C92820D6-B296-43C1-A253-B0FA8B39AE03}"/>
              </a:ext>
            </a:extLst>
          </p:cNvPr>
          <p:cNvSpPr>
            <a:spLocks noGrp="1"/>
          </p:cNvSpPr>
          <p:nvPr>
            <p:ph type="title"/>
          </p:nvPr>
        </p:nvSpPr>
        <p:spPr>
          <a:xfrm>
            <a:off x="1411288" y="650875"/>
            <a:ext cx="5613400" cy="555625"/>
          </a:xfrm>
        </p:spPr>
        <p:txBody>
          <a:bodyPr>
            <a:normAutofit/>
          </a:bodyPr>
          <a:lstStyle/>
          <a:p>
            <a:r>
              <a:rPr lang="zh-CN" altLang="en-US" dirty="0"/>
              <a:t>缪子透射成像研究背景</a:t>
            </a:r>
          </a:p>
        </p:txBody>
      </p:sp>
      <p:grpSp>
        <p:nvGrpSpPr>
          <p:cNvPr id="10" name="组合 9">
            <a:extLst>
              <a:ext uri="{FF2B5EF4-FFF2-40B4-BE49-F238E27FC236}">
                <a16:creationId xmlns:a16="http://schemas.microsoft.com/office/drawing/2014/main" id="{451534FA-D929-4151-9F23-BD75D012F912}"/>
              </a:ext>
            </a:extLst>
          </p:cNvPr>
          <p:cNvGrpSpPr/>
          <p:nvPr/>
        </p:nvGrpSpPr>
        <p:grpSpPr>
          <a:xfrm>
            <a:off x="6939771" y="2552228"/>
            <a:ext cx="5242703" cy="3121825"/>
            <a:chOff x="6949297" y="2552228"/>
            <a:chExt cx="5242703" cy="3121825"/>
          </a:xfrm>
        </p:grpSpPr>
        <p:pic>
          <p:nvPicPr>
            <p:cNvPr id="2050" name="Picture 2" descr="新闻_缪子探幽实验室">
              <a:extLst>
                <a:ext uri="{FF2B5EF4-FFF2-40B4-BE49-F238E27FC236}">
                  <a16:creationId xmlns:a16="http://schemas.microsoft.com/office/drawing/2014/main" id="{387EE61D-F203-4C01-9AA4-1465ADE4E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9297" y="2552228"/>
              <a:ext cx="5242703" cy="2579026"/>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DC8CB157-B7D0-40CA-9B24-4DB66D949B85}"/>
                </a:ext>
              </a:extLst>
            </p:cNvPr>
            <p:cNvSpPr/>
            <p:nvPr/>
          </p:nvSpPr>
          <p:spPr>
            <a:xfrm>
              <a:off x="8569779" y="5304721"/>
              <a:ext cx="2114681"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西安古城墙“</a:t>
              </a:r>
              <a:r>
                <a:rPr lang="en-US" altLang="zh-CN" dirty="0">
                  <a:latin typeface="华文中宋" panose="02010600040101010101" pitchFamily="2" charset="-122"/>
                  <a:ea typeface="华文中宋" panose="02010600040101010101" pitchFamily="2" charset="-122"/>
                </a:rPr>
                <a:t>CT</a:t>
              </a:r>
              <a:r>
                <a:rPr lang="zh-CN" altLang="en-US" dirty="0">
                  <a:latin typeface="华文中宋" panose="02010600040101010101" pitchFamily="2" charset="-122"/>
                  <a:ea typeface="华文中宋" panose="02010600040101010101" pitchFamily="2" charset="-122"/>
                </a:rPr>
                <a:t>”</a:t>
              </a:r>
              <a:endParaRPr lang="zh-CN" altLang="en-US" dirty="0"/>
            </a:p>
          </p:txBody>
        </p:sp>
      </p:grpSp>
      <p:grpSp>
        <p:nvGrpSpPr>
          <p:cNvPr id="15" name="组合 14">
            <a:extLst>
              <a:ext uri="{FF2B5EF4-FFF2-40B4-BE49-F238E27FC236}">
                <a16:creationId xmlns:a16="http://schemas.microsoft.com/office/drawing/2014/main" id="{FCE5F13D-A907-4DFC-94FD-F8A92D97C18F}"/>
              </a:ext>
            </a:extLst>
          </p:cNvPr>
          <p:cNvGrpSpPr/>
          <p:nvPr/>
        </p:nvGrpSpPr>
        <p:grpSpPr>
          <a:xfrm>
            <a:off x="84503" y="2552228"/>
            <a:ext cx="3692673" cy="3121825"/>
            <a:chOff x="84503" y="2552228"/>
            <a:chExt cx="3692673" cy="3121825"/>
          </a:xfrm>
        </p:grpSpPr>
        <p:pic>
          <p:nvPicPr>
            <p:cNvPr id="2052" name="Picture 4" descr="Experts Uncover Secret Rooms in One of Seven Wonders of Ancient World">
              <a:extLst>
                <a:ext uri="{FF2B5EF4-FFF2-40B4-BE49-F238E27FC236}">
                  <a16:creationId xmlns:a16="http://schemas.microsoft.com/office/drawing/2014/main" id="{2C80AA39-F801-4196-A6D4-47078EA21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03" y="2552228"/>
              <a:ext cx="3692673" cy="2460643"/>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16">
              <a:extLst>
                <a:ext uri="{FF2B5EF4-FFF2-40B4-BE49-F238E27FC236}">
                  <a16:creationId xmlns:a16="http://schemas.microsoft.com/office/drawing/2014/main" id="{057FB4E9-2F1A-4544-ACA0-B0BB99766A40}"/>
                </a:ext>
              </a:extLst>
            </p:cNvPr>
            <p:cNvSpPr/>
            <p:nvPr/>
          </p:nvSpPr>
          <p:spPr>
            <a:xfrm>
              <a:off x="549034" y="5304721"/>
              <a:ext cx="2723823"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胡夫金字塔内部结构探测</a:t>
              </a:r>
              <a:endParaRPr lang="zh-CN" altLang="en-US" dirty="0"/>
            </a:p>
          </p:txBody>
        </p:sp>
      </p:grpSp>
      <p:grpSp>
        <p:nvGrpSpPr>
          <p:cNvPr id="16" name="组合 15">
            <a:extLst>
              <a:ext uri="{FF2B5EF4-FFF2-40B4-BE49-F238E27FC236}">
                <a16:creationId xmlns:a16="http://schemas.microsoft.com/office/drawing/2014/main" id="{6AA33825-D24D-485D-A8DE-B57339224F3F}"/>
              </a:ext>
            </a:extLst>
          </p:cNvPr>
          <p:cNvGrpSpPr/>
          <p:nvPr/>
        </p:nvGrpSpPr>
        <p:grpSpPr>
          <a:xfrm>
            <a:off x="3949454" y="2393393"/>
            <a:ext cx="2818039" cy="3280660"/>
            <a:chOff x="4021720" y="2393393"/>
            <a:chExt cx="2818039" cy="3280660"/>
          </a:xfrm>
        </p:grpSpPr>
        <p:pic>
          <p:nvPicPr>
            <p:cNvPr id="2056" name="Picture 8" descr="Structural health monitoring of sabo check dams with cosmic-ray ...">
              <a:extLst>
                <a:ext uri="{FF2B5EF4-FFF2-40B4-BE49-F238E27FC236}">
                  <a16:creationId xmlns:a16="http://schemas.microsoft.com/office/drawing/2014/main" id="{B8B37D90-7A64-4A23-8BB1-2384C24558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1720" y="2393393"/>
              <a:ext cx="2818039" cy="2818039"/>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a:extLst>
                <a:ext uri="{FF2B5EF4-FFF2-40B4-BE49-F238E27FC236}">
                  <a16:creationId xmlns:a16="http://schemas.microsoft.com/office/drawing/2014/main" id="{73C7DBFC-8055-4BF9-924A-670C5EB528A7}"/>
                </a:ext>
              </a:extLst>
            </p:cNvPr>
            <p:cNvSpPr/>
            <p:nvPr/>
          </p:nvSpPr>
          <p:spPr>
            <a:xfrm>
              <a:off x="4184245" y="5304721"/>
              <a:ext cx="2492990" cy="369332"/>
            </a:xfrm>
            <a:prstGeom prst="rect">
              <a:avLst/>
            </a:prstGeom>
          </p:spPr>
          <p:txBody>
            <a:bodyPr wrap="none">
              <a:spAutoFit/>
            </a:bodyPr>
            <a:lstStyle/>
            <a:p>
              <a:r>
                <a:rPr lang="zh-CN" altLang="en-US" dirty="0">
                  <a:latin typeface="华文中宋" panose="02010600040101010101" pitchFamily="2" charset="-122"/>
                  <a:ea typeface="华文中宋" panose="02010600040101010101" pitchFamily="2" charset="-122"/>
                </a:rPr>
                <a:t>日本群马县防砂坝检测</a:t>
              </a:r>
              <a:endParaRPr lang="zh-CN" altLang="en-US" dirty="0"/>
            </a:p>
          </p:txBody>
        </p:sp>
      </p:grpSp>
    </p:spTree>
    <p:extLst>
      <p:ext uri="{BB962C8B-B14F-4D97-AF65-F5344CB8AC3E}">
        <p14:creationId xmlns:p14="http://schemas.microsoft.com/office/powerpoint/2010/main" val="4087154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F53A8A47-F145-4511-8E34-DD20937F1DF4}"/>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5</a:t>
            </a:fld>
            <a:endParaRPr kumimoji="1" lang="zh-CN" altLang="en-US" dirty="0"/>
          </a:p>
        </p:txBody>
      </p:sp>
      <p:sp>
        <p:nvSpPr>
          <p:cNvPr id="7" name="标题 1">
            <a:extLst>
              <a:ext uri="{FF2B5EF4-FFF2-40B4-BE49-F238E27FC236}">
                <a16:creationId xmlns:a16="http://schemas.microsoft.com/office/drawing/2014/main" id="{C92820D6-B296-43C1-A253-B0FA8B39AE03}"/>
              </a:ext>
            </a:extLst>
          </p:cNvPr>
          <p:cNvSpPr>
            <a:spLocks noGrp="1"/>
          </p:cNvSpPr>
          <p:nvPr>
            <p:ph type="title"/>
          </p:nvPr>
        </p:nvSpPr>
        <p:spPr>
          <a:xfrm>
            <a:off x="1411288" y="650875"/>
            <a:ext cx="5613400" cy="555625"/>
          </a:xfrm>
        </p:spPr>
        <p:txBody>
          <a:bodyPr>
            <a:normAutofit/>
          </a:bodyPr>
          <a:lstStyle/>
          <a:p>
            <a:r>
              <a:rPr lang="zh-CN" altLang="en-US" dirty="0"/>
              <a:t>湖北宜昌市沙坪水库</a:t>
            </a:r>
          </a:p>
        </p:txBody>
      </p:sp>
      <p:pic>
        <p:nvPicPr>
          <p:cNvPr id="16" name="图片 15" descr="C:\Users\xiaol\Documents\xwechat_files\wxid_83a6ga9q1wc522_7abf\temp\RWTemp\2025-10\cdcae9bd87c71d486c2da47520ee9e78.png">
            <a:extLst>
              <a:ext uri="{FF2B5EF4-FFF2-40B4-BE49-F238E27FC236}">
                <a16:creationId xmlns:a16="http://schemas.microsoft.com/office/drawing/2014/main" id="{BD4328B1-285F-4FD4-A88B-99E9D27D8C5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476" y="4306680"/>
            <a:ext cx="3117218" cy="209314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7" name="文本框 16">
            <a:extLst>
              <a:ext uri="{FF2B5EF4-FFF2-40B4-BE49-F238E27FC236}">
                <a16:creationId xmlns:a16="http://schemas.microsoft.com/office/drawing/2014/main" id="{A10A2783-47D7-4F90-911C-CA5EF3D147E8}"/>
              </a:ext>
            </a:extLst>
          </p:cNvPr>
          <p:cNvSpPr txBox="1"/>
          <p:nvPr/>
        </p:nvSpPr>
        <p:spPr>
          <a:xfrm>
            <a:off x="1518510" y="1489576"/>
            <a:ext cx="1904677" cy="501612"/>
          </a:xfrm>
          <a:prstGeom prst="rect">
            <a:avLst/>
          </a:prstGeom>
          <a:noFill/>
        </p:spPr>
        <p:txBody>
          <a:bodyPr wrap="square" rtlCol="0">
            <a:spAutoFit/>
          </a:bodyPr>
          <a:lstStyle>
            <a:defPPr>
              <a:defRPr lang="zh-CN"/>
            </a:defPPr>
            <a:lvl1pPr>
              <a:defRPr sz="2800" b="1">
                <a:gradFill flip="none" rotWithShape="1">
                  <a:gsLst>
                    <a:gs pos="0">
                      <a:schemeClr val="accent1">
                        <a:lumMod val="90000"/>
                        <a:lumOff val="10000"/>
                      </a:schemeClr>
                    </a:gs>
                    <a:gs pos="80000">
                      <a:schemeClr val="accent1">
                        <a:lumMod val="90000"/>
                      </a:schemeClr>
                    </a:gs>
                  </a:gsLst>
                  <a:path path="circle">
                    <a:fillToRect l="100000" t="100000"/>
                  </a:path>
                  <a:tileRect r="-100000" b="-100000"/>
                </a:gradFill>
              </a:defRPr>
            </a:lvl1pPr>
          </a:lstStyle>
          <a:p>
            <a:pPr>
              <a:lnSpc>
                <a:spcPct val="120000"/>
              </a:lnSpc>
            </a:pPr>
            <a:r>
              <a:rPr lang="zh-CN" altLang="en-US" sz="2400" dirty="0">
                <a:latin typeface="华文中宋" panose="02010600040101010101" pitchFamily="2" charset="-122"/>
                <a:ea typeface="华文中宋" panose="02010600040101010101" pitchFamily="2" charset="-122"/>
                <a:cs typeface="+mn-ea"/>
                <a:sym typeface="+mn-lt"/>
              </a:rPr>
              <a:t>坚守</a:t>
            </a:r>
          </a:p>
        </p:txBody>
      </p:sp>
      <p:sp>
        <p:nvSpPr>
          <p:cNvPr id="18" name="文本框 17">
            <a:extLst>
              <a:ext uri="{FF2B5EF4-FFF2-40B4-BE49-F238E27FC236}">
                <a16:creationId xmlns:a16="http://schemas.microsoft.com/office/drawing/2014/main" id="{070F1478-472F-42B9-8D77-EB72890A11B5}"/>
              </a:ext>
            </a:extLst>
          </p:cNvPr>
          <p:cNvSpPr txBox="1"/>
          <p:nvPr/>
        </p:nvSpPr>
        <p:spPr>
          <a:xfrm>
            <a:off x="1518511" y="1927299"/>
            <a:ext cx="5506177" cy="420628"/>
          </a:xfrm>
          <a:prstGeom prst="rect">
            <a:avLst/>
          </a:prstGeom>
          <a:noFill/>
        </p:spPr>
        <p:txBody>
          <a:bodyPr wrap="square" rtlCol="0">
            <a:spAutoFit/>
          </a:bodyPr>
          <a:lstStyle/>
          <a:p>
            <a:pPr>
              <a:lnSpc>
                <a:spcPct val="150000"/>
              </a:lnSpc>
              <a:spcBef>
                <a:spcPts val="600"/>
              </a:spcBef>
              <a:spcAft>
                <a:spcPts val="0"/>
              </a:spcAft>
            </a:pPr>
            <a:r>
              <a:rPr lang="zh-CN" altLang="zh-CN" sz="1600" dirty="0">
                <a:latin typeface="华文中宋" panose="02010600040101010101" pitchFamily="2" charset="-122"/>
                <a:ea typeface="华文中宋" panose="02010600040101010101" pitchFamily="2" charset="-122"/>
                <a:cs typeface="+mn-ea"/>
              </a:rPr>
              <a:t>传统检测手段</a:t>
            </a:r>
            <a:r>
              <a:rPr lang="zh-CN" altLang="en-US" sz="1600" dirty="0">
                <a:latin typeface="华文中宋" panose="02010600040101010101" pitchFamily="2" charset="-122"/>
                <a:ea typeface="华文中宋" panose="02010600040101010101" pitchFamily="2" charset="-122"/>
                <a:cs typeface="+mn-ea"/>
              </a:rPr>
              <a:t>：人工巡查检视（日常、定期、特别时期）；</a:t>
            </a:r>
            <a:endParaRPr lang="en-US" altLang="zh-CN" sz="1600" dirty="0">
              <a:latin typeface="华文中宋" panose="02010600040101010101" pitchFamily="2" charset="-122"/>
              <a:ea typeface="华文中宋" panose="02010600040101010101" pitchFamily="2" charset="-122"/>
              <a:cs typeface="+mn-ea"/>
            </a:endParaRPr>
          </a:p>
        </p:txBody>
      </p:sp>
      <p:sp>
        <p:nvSpPr>
          <p:cNvPr id="21" name="椭圆 20">
            <a:extLst>
              <a:ext uri="{FF2B5EF4-FFF2-40B4-BE49-F238E27FC236}">
                <a16:creationId xmlns:a16="http://schemas.microsoft.com/office/drawing/2014/main" id="{CB38464D-84F2-4213-B471-AFA4CEB30E8A}"/>
              </a:ext>
            </a:extLst>
          </p:cNvPr>
          <p:cNvSpPr/>
          <p:nvPr/>
        </p:nvSpPr>
        <p:spPr>
          <a:xfrm>
            <a:off x="661008" y="1587692"/>
            <a:ext cx="665826" cy="665826"/>
          </a:xfrm>
          <a:prstGeom prst="ellipse">
            <a:avLst/>
          </a:prstGeom>
          <a:gradFill>
            <a:gsLst>
              <a:gs pos="0">
                <a:schemeClr val="accent1">
                  <a:lumMod val="70000"/>
                  <a:lumOff val="30000"/>
                </a:schemeClr>
              </a:gs>
              <a:gs pos="80000">
                <a:schemeClr val="accent1">
                  <a:lumMod val="90000"/>
                </a:schemeClr>
              </a:gs>
            </a:gsLst>
            <a:path path="circle">
              <a:fillToRect r="100000" b="100000"/>
            </a:path>
          </a:gradFill>
          <a:ln>
            <a:noFill/>
          </a:ln>
          <a:effectLst>
            <a:outerShdw blurRad="317500" dist="63500" dir="2700000" algn="tl" rotWithShape="0">
              <a:schemeClr val="accent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b="1">
              <a:solidFill>
                <a:schemeClr val="bg1"/>
              </a:solidFill>
              <a:cs typeface="+mn-ea"/>
              <a:sym typeface="+mn-lt"/>
            </a:endParaRPr>
          </a:p>
        </p:txBody>
      </p:sp>
      <p:sp>
        <p:nvSpPr>
          <p:cNvPr id="22" name="椭圆 21">
            <a:extLst>
              <a:ext uri="{FF2B5EF4-FFF2-40B4-BE49-F238E27FC236}">
                <a16:creationId xmlns:a16="http://schemas.microsoft.com/office/drawing/2014/main" id="{61B83094-C794-41BE-9686-6D508026EF18}"/>
              </a:ext>
            </a:extLst>
          </p:cNvPr>
          <p:cNvSpPr/>
          <p:nvPr/>
        </p:nvSpPr>
        <p:spPr>
          <a:xfrm>
            <a:off x="708171" y="1634855"/>
            <a:ext cx="571500" cy="5715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23" name="任意多边形: 形状 22">
            <a:extLst>
              <a:ext uri="{FF2B5EF4-FFF2-40B4-BE49-F238E27FC236}">
                <a16:creationId xmlns:a16="http://schemas.microsoft.com/office/drawing/2014/main" id="{0CCAB84D-776B-4E40-B5CB-929EDAFAC588}"/>
              </a:ext>
            </a:extLst>
          </p:cNvPr>
          <p:cNvSpPr/>
          <p:nvPr/>
        </p:nvSpPr>
        <p:spPr>
          <a:xfrm>
            <a:off x="854390" y="1793924"/>
            <a:ext cx="279062" cy="253362"/>
          </a:xfrm>
          <a:custGeom>
            <a:avLst/>
            <a:gdLst>
              <a:gd name="T0" fmla="*/ 4200 w 4420"/>
              <a:gd name="T1" fmla="*/ 3620 h 4020"/>
              <a:gd name="T2" fmla="*/ 2683 w 4420"/>
              <a:gd name="T3" fmla="*/ 3620 h 4020"/>
              <a:gd name="T4" fmla="*/ 4341 w 4420"/>
              <a:gd name="T5" fmla="*/ 1961 h 4020"/>
              <a:gd name="T6" fmla="*/ 4341 w 4420"/>
              <a:gd name="T7" fmla="*/ 1679 h 4020"/>
              <a:gd name="T8" fmla="*/ 2741 w 4420"/>
              <a:gd name="T9" fmla="*/ 79 h 4020"/>
              <a:gd name="T10" fmla="*/ 2459 w 4420"/>
              <a:gd name="T11" fmla="*/ 79 h 4020"/>
              <a:gd name="T12" fmla="*/ 59 w 4420"/>
              <a:gd name="T13" fmla="*/ 2479 h 4020"/>
              <a:gd name="T14" fmla="*/ 0 w 4420"/>
              <a:gd name="T15" fmla="*/ 2620 h 4020"/>
              <a:gd name="T16" fmla="*/ 59 w 4420"/>
              <a:gd name="T17" fmla="*/ 2761 h 4020"/>
              <a:gd name="T18" fmla="*/ 1259 w 4420"/>
              <a:gd name="T19" fmla="*/ 3961 h 4020"/>
              <a:gd name="T20" fmla="*/ 1400 w 4420"/>
              <a:gd name="T21" fmla="*/ 4020 h 4020"/>
              <a:gd name="T22" fmla="*/ 2200 w 4420"/>
              <a:gd name="T23" fmla="*/ 4020 h 4020"/>
              <a:gd name="T24" fmla="*/ 2200 w 4420"/>
              <a:gd name="T25" fmla="*/ 4020 h 4020"/>
              <a:gd name="T26" fmla="*/ 4200 w 4420"/>
              <a:gd name="T27" fmla="*/ 4020 h 4020"/>
              <a:gd name="T28" fmla="*/ 4400 w 4420"/>
              <a:gd name="T29" fmla="*/ 3820 h 4020"/>
              <a:gd name="T30" fmla="*/ 4200 w 4420"/>
              <a:gd name="T31" fmla="*/ 3620 h 4020"/>
              <a:gd name="T32" fmla="*/ 2600 w 4420"/>
              <a:gd name="T33" fmla="*/ 503 h 4020"/>
              <a:gd name="T34" fmla="*/ 3917 w 4420"/>
              <a:gd name="T35" fmla="*/ 1820 h 4020"/>
              <a:gd name="T36" fmla="*/ 2760 w 4420"/>
              <a:gd name="T37" fmla="*/ 2977 h 4020"/>
              <a:gd name="T38" fmla="*/ 1443 w 4420"/>
              <a:gd name="T39" fmla="*/ 1660 h 4020"/>
              <a:gd name="T40" fmla="*/ 2600 w 4420"/>
              <a:gd name="T41" fmla="*/ 503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20" h="4020">
                <a:moveTo>
                  <a:pt x="4200" y="3620"/>
                </a:moveTo>
                <a:lnTo>
                  <a:pt x="2683" y="3620"/>
                </a:lnTo>
                <a:lnTo>
                  <a:pt x="4341" y="1961"/>
                </a:lnTo>
                <a:cubicBezTo>
                  <a:pt x="4420" y="1883"/>
                  <a:pt x="4420" y="1757"/>
                  <a:pt x="4341" y="1679"/>
                </a:cubicBezTo>
                <a:lnTo>
                  <a:pt x="2741" y="79"/>
                </a:lnTo>
                <a:cubicBezTo>
                  <a:pt x="2663" y="0"/>
                  <a:pt x="2537" y="0"/>
                  <a:pt x="2459" y="79"/>
                </a:cubicBezTo>
                <a:lnTo>
                  <a:pt x="59" y="2479"/>
                </a:lnTo>
                <a:cubicBezTo>
                  <a:pt x="21" y="2516"/>
                  <a:pt x="0" y="2567"/>
                  <a:pt x="0" y="2620"/>
                </a:cubicBezTo>
                <a:cubicBezTo>
                  <a:pt x="0" y="2673"/>
                  <a:pt x="21" y="2724"/>
                  <a:pt x="59" y="2761"/>
                </a:cubicBezTo>
                <a:lnTo>
                  <a:pt x="1259" y="3961"/>
                </a:lnTo>
                <a:cubicBezTo>
                  <a:pt x="1296" y="3999"/>
                  <a:pt x="1347" y="4020"/>
                  <a:pt x="1400" y="4020"/>
                </a:cubicBezTo>
                <a:lnTo>
                  <a:pt x="2200" y="4020"/>
                </a:lnTo>
                <a:cubicBezTo>
                  <a:pt x="2200" y="4020"/>
                  <a:pt x="2200" y="4020"/>
                  <a:pt x="2200" y="4020"/>
                </a:cubicBezTo>
                <a:lnTo>
                  <a:pt x="4200" y="4020"/>
                </a:lnTo>
                <a:cubicBezTo>
                  <a:pt x="4310" y="4020"/>
                  <a:pt x="4400" y="3930"/>
                  <a:pt x="4400" y="3820"/>
                </a:cubicBezTo>
                <a:cubicBezTo>
                  <a:pt x="4400" y="3710"/>
                  <a:pt x="4310" y="3620"/>
                  <a:pt x="4200" y="3620"/>
                </a:cubicBezTo>
                <a:close/>
                <a:moveTo>
                  <a:pt x="2600" y="503"/>
                </a:moveTo>
                <a:lnTo>
                  <a:pt x="3917" y="1820"/>
                </a:lnTo>
                <a:lnTo>
                  <a:pt x="2760" y="2977"/>
                </a:lnTo>
                <a:lnTo>
                  <a:pt x="1443" y="1660"/>
                </a:lnTo>
                <a:lnTo>
                  <a:pt x="2600" y="503"/>
                </a:lnTo>
                <a:close/>
              </a:path>
            </a:pathLst>
          </a:custGeom>
          <a:gradFill>
            <a:gsLst>
              <a:gs pos="0">
                <a:schemeClr val="bg1"/>
              </a:gs>
              <a:gs pos="99000">
                <a:schemeClr val="accent1">
                  <a:lumMod val="20000"/>
                  <a:lumOff val="80000"/>
                </a:schemeClr>
              </a:gs>
            </a:gsLst>
            <a:lin ang="5400000" scaled="1"/>
          </a:gradFill>
          <a:ln>
            <a:noFill/>
          </a:ln>
          <a:effectLst>
            <a:reflection blurRad="6350" stA="32000" endPos="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en-US" sz="2000" dirty="0">
              <a:cs typeface="+mn-ea"/>
              <a:sym typeface="+mn-lt"/>
            </a:endParaRPr>
          </a:p>
        </p:txBody>
      </p:sp>
      <p:sp>
        <p:nvSpPr>
          <p:cNvPr id="24" name="文本框 23">
            <a:extLst>
              <a:ext uri="{FF2B5EF4-FFF2-40B4-BE49-F238E27FC236}">
                <a16:creationId xmlns:a16="http://schemas.microsoft.com/office/drawing/2014/main" id="{3D2873E3-21D9-48E6-909F-87BB832C70E6}"/>
              </a:ext>
            </a:extLst>
          </p:cNvPr>
          <p:cNvSpPr txBox="1"/>
          <p:nvPr/>
        </p:nvSpPr>
        <p:spPr>
          <a:xfrm>
            <a:off x="1518511" y="2591816"/>
            <a:ext cx="1904677" cy="501612"/>
          </a:xfrm>
          <a:prstGeom prst="rect">
            <a:avLst/>
          </a:prstGeom>
          <a:noFill/>
        </p:spPr>
        <p:txBody>
          <a:bodyPr wrap="square" rtlCol="0">
            <a:spAutoFit/>
          </a:bodyPr>
          <a:lstStyle>
            <a:defPPr>
              <a:defRPr lang="zh-CN"/>
            </a:defPPr>
            <a:lvl1pPr>
              <a:defRPr sz="2800" b="1">
                <a:gradFill flip="none" rotWithShape="1">
                  <a:gsLst>
                    <a:gs pos="0">
                      <a:schemeClr val="accent1">
                        <a:lumMod val="90000"/>
                        <a:lumOff val="10000"/>
                      </a:schemeClr>
                    </a:gs>
                    <a:gs pos="80000">
                      <a:schemeClr val="accent1">
                        <a:lumMod val="90000"/>
                      </a:schemeClr>
                    </a:gs>
                  </a:gsLst>
                  <a:path path="circle">
                    <a:fillToRect l="100000" t="100000"/>
                  </a:path>
                  <a:tileRect r="-100000" b="-100000"/>
                </a:gradFill>
              </a:defRPr>
            </a:lvl1pPr>
          </a:lstStyle>
          <a:p>
            <a:pPr>
              <a:lnSpc>
                <a:spcPct val="120000"/>
              </a:lnSpc>
            </a:pPr>
            <a:r>
              <a:rPr lang="zh-CN" altLang="en-US" sz="2400" dirty="0">
                <a:latin typeface="华文中宋" panose="02010600040101010101" pitchFamily="2" charset="-122"/>
                <a:ea typeface="华文中宋" panose="02010600040101010101" pitchFamily="2" charset="-122"/>
                <a:cs typeface="+mn-ea"/>
                <a:sym typeface="+mn-lt"/>
              </a:rPr>
              <a:t>发展</a:t>
            </a:r>
          </a:p>
        </p:txBody>
      </p:sp>
      <p:sp>
        <p:nvSpPr>
          <p:cNvPr id="25" name="文本框 24">
            <a:extLst>
              <a:ext uri="{FF2B5EF4-FFF2-40B4-BE49-F238E27FC236}">
                <a16:creationId xmlns:a16="http://schemas.microsoft.com/office/drawing/2014/main" id="{85CA388D-3CC9-4010-9C81-C764934C9A10}"/>
              </a:ext>
            </a:extLst>
          </p:cNvPr>
          <p:cNvSpPr txBox="1"/>
          <p:nvPr/>
        </p:nvSpPr>
        <p:spPr>
          <a:xfrm>
            <a:off x="1518511" y="2993489"/>
            <a:ext cx="5329708" cy="420628"/>
          </a:xfrm>
          <a:prstGeom prst="rect">
            <a:avLst/>
          </a:prstGeom>
          <a:noFill/>
        </p:spPr>
        <p:txBody>
          <a:bodyPr wrap="square" rtlCol="0">
            <a:spAutoFit/>
          </a:bodyPr>
          <a:lstStyle/>
          <a:p>
            <a:pPr>
              <a:lnSpc>
                <a:spcPct val="150000"/>
              </a:lnSpc>
              <a:spcBef>
                <a:spcPts val="600"/>
              </a:spcBef>
            </a:pPr>
            <a:r>
              <a:rPr lang="zh-CN" altLang="en-US" sz="1600" dirty="0">
                <a:latin typeface="华文中宋" panose="02010600040101010101" pitchFamily="2" charset="-122"/>
                <a:ea typeface="华文中宋" panose="02010600040101010101" pitchFamily="2" charset="-122"/>
                <a:cs typeface="+mn-ea"/>
              </a:rPr>
              <a:t>仪器检测系统</a:t>
            </a:r>
            <a:r>
              <a:rPr lang="zh-CN" altLang="en-US" sz="1600" dirty="0">
                <a:latin typeface="华文中宋" panose="02010600040101010101" pitchFamily="2" charset="-122"/>
                <a:ea typeface="华文中宋" panose="02010600040101010101" pitchFamily="2" charset="-122"/>
                <a:cs typeface="+mn-ea"/>
                <a:sym typeface="Wingdings" panose="05000000000000000000" pitchFamily="2" charset="2"/>
              </a:rPr>
              <a:t>：（</a:t>
            </a:r>
            <a:r>
              <a:rPr lang="zh-CN" altLang="en-US" sz="1600" dirty="0">
                <a:latin typeface="华文中宋" panose="02010600040101010101" pitchFamily="2" charset="-122"/>
                <a:ea typeface="华文中宋" panose="02010600040101010101" pitchFamily="2" charset="-122"/>
                <a:cs typeface="+mn-ea"/>
              </a:rPr>
              <a:t>变形、渗流、应力应变、水文监测</a:t>
            </a:r>
            <a:r>
              <a:rPr lang="zh-CN" altLang="en-US" sz="1600" dirty="0">
                <a:latin typeface="华文中宋" panose="02010600040101010101" pitchFamily="2" charset="-122"/>
                <a:ea typeface="华文中宋" panose="02010600040101010101" pitchFamily="2" charset="-122"/>
                <a:cs typeface="+mn-ea"/>
                <a:sym typeface="Wingdings" panose="05000000000000000000" pitchFamily="2" charset="2"/>
              </a:rPr>
              <a:t>）；</a:t>
            </a:r>
            <a:endParaRPr lang="en-US" altLang="zh-CN" sz="1600" dirty="0">
              <a:latin typeface="华文中宋" panose="02010600040101010101" pitchFamily="2" charset="-122"/>
              <a:ea typeface="华文中宋" panose="02010600040101010101" pitchFamily="2" charset="-122"/>
              <a:cs typeface="+mn-ea"/>
            </a:endParaRPr>
          </a:p>
        </p:txBody>
      </p:sp>
      <p:sp>
        <p:nvSpPr>
          <p:cNvPr id="26" name="椭圆 25">
            <a:extLst>
              <a:ext uri="{FF2B5EF4-FFF2-40B4-BE49-F238E27FC236}">
                <a16:creationId xmlns:a16="http://schemas.microsoft.com/office/drawing/2014/main" id="{0607F2A9-59A5-4706-9F44-A26887C29C1C}"/>
              </a:ext>
            </a:extLst>
          </p:cNvPr>
          <p:cNvSpPr/>
          <p:nvPr/>
        </p:nvSpPr>
        <p:spPr>
          <a:xfrm>
            <a:off x="661008" y="2725405"/>
            <a:ext cx="665826" cy="665826"/>
          </a:xfrm>
          <a:prstGeom prst="ellipse">
            <a:avLst/>
          </a:prstGeom>
          <a:gradFill>
            <a:gsLst>
              <a:gs pos="0">
                <a:schemeClr val="accent1">
                  <a:lumMod val="70000"/>
                  <a:lumOff val="30000"/>
                </a:schemeClr>
              </a:gs>
              <a:gs pos="80000">
                <a:schemeClr val="accent1">
                  <a:lumMod val="90000"/>
                </a:schemeClr>
              </a:gs>
            </a:gsLst>
            <a:path path="circle">
              <a:fillToRect r="100000" b="100000"/>
            </a:path>
          </a:gradFill>
          <a:ln>
            <a:noFill/>
          </a:ln>
          <a:effectLst>
            <a:outerShdw blurRad="317500" dist="63500" dir="2700000" algn="tl" rotWithShape="0">
              <a:schemeClr val="accent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b="1">
              <a:solidFill>
                <a:schemeClr val="bg1"/>
              </a:solidFill>
              <a:cs typeface="+mn-ea"/>
              <a:sym typeface="+mn-lt"/>
            </a:endParaRPr>
          </a:p>
        </p:txBody>
      </p:sp>
      <p:sp>
        <p:nvSpPr>
          <p:cNvPr id="27" name="椭圆 26">
            <a:extLst>
              <a:ext uri="{FF2B5EF4-FFF2-40B4-BE49-F238E27FC236}">
                <a16:creationId xmlns:a16="http://schemas.microsoft.com/office/drawing/2014/main" id="{9050141C-BD2F-4EA6-B2A6-383AECBE3110}"/>
              </a:ext>
            </a:extLst>
          </p:cNvPr>
          <p:cNvSpPr/>
          <p:nvPr/>
        </p:nvSpPr>
        <p:spPr>
          <a:xfrm>
            <a:off x="708171" y="2772568"/>
            <a:ext cx="571500" cy="5715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28" name="任意多边形: 形状 27">
            <a:extLst>
              <a:ext uri="{FF2B5EF4-FFF2-40B4-BE49-F238E27FC236}">
                <a16:creationId xmlns:a16="http://schemas.microsoft.com/office/drawing/2014/main" id="{75FFCC42-169D-4EFF-A349-349E07BB33F7}"/>
              </a:ext>
            </a:extLst>
          </p:cNvPr>
          <p:cNvSpPr/>
          <p:nvPr/>
        </p:nvSpPr>
        <p:spPr>
          <a:xfrm>
            <a:off x="859168" y="2939030"/>
            <a:ext cx="299986" cy="299535"/>
          </a:xfrm>
          <a:custGeom>
            <a:avLst/>
            <a:gdLst>
              <a:gd name="connsiteX0" fmla="*/ 25097 w 607601"/>
              <a:gd name="connsiteY0" fmla="*/ 368971 h 606690"/>
              <a:gd name="connsiteX1" fmla="*/ 238069 w 607601"/>
              <a:gd name="connsiteY1" fmla="*/ 581541 h 606690"/>
              <a:gd name="connsiteX2" fmla="*/ 219291 w 607601"/>
              <a:gd name="connsiteY2" fmla="*/ 600292 h 606690"/>
              <a:gd name="connsiteX3" fmla="*/ 188497 w 607601"/>
              <a:gd name="connsiteY3" fmla="*/ 600292 h 606690"/>
              <a:gd name="connsiteX4" fmla="*/ 6408 w 607601"/>
              <a:gd name="connsiteY4" fmla="*/ 418470 h 606690"/>
              <a:gd name="connsiteX5" fmla="*/ 6408 w 607601"/>
              <a:gd name="connsiteY5" fmla="*/ 387722 h 606690"/>
              <a:gd name="connsiteX6" fmla="*/ 326082 w 607601"/>
              <a:gd name="connsiteY6" fmla="*/ 65806 h 606690"/>
              <a:gd name="connsiteX7" fmla="*/ 334360 w 607601"/>
              <a:gd name="connsiteY7" fmla="*/ 70872 h 606690"/>
              <a:gd name="connsiteX8" fmla="*/ 536491 w 607601"/>
              <a:gd name="connsiteY8" fmla="*/ 272801 h 606690"/>
              <a:gd name="connsiteX9" fmla="*/ 541653 w 607601"/>
              <a:gd name="connsiteY9" fmla="*/ 280978 h 606690"/>
              <a:gd name="connsiteX10" fmla="*/ 536491 w 607601"/>
              <a:gd name="connsiteY10" fmla="*/ 303553 h 606690"/>
              <a:gd name="connsiteX11" fmla="*/ 306501 w 607601"/>
              <a:gd name="connsiteY11" fmla="*/ 533212 h 606690"/>
              <a:gd name="connsiteX12" fmla="*/ 287988 w 607601"/>
              <a:gd name="connsiteY12" fmla="*/ 539344 h 606690"/>
              <a:gd name="connsiteX13" fmla="*/ 275705 w 607601"/>
              <a:gd name="connsiteY13" fmla="*/ 533212 h 606690"/>
              <a:gd name="connsiteX14" fmla="*/ 73574 w 607601"/>
              <a:gd name="connsiteY14" fmla="*/ 331283 h 606690"/>
              <a:gd name="connsiteX15" fmla="*/ 67433 w 607601"/>
              <a:gd name="connsiteY15" fmla="*/ 319018 h 606690"/>
              <a:gd name="connsiteX16" fmla="*/ 73574 w 607601"/>
              <a:gd name="connsiteY16" fmla="*/ 300620 h 606690"/>
              <a:gd name="connsiteX17" fmla="*/ 303564 w 607601"/>
              <a:gd name="connsiteY17" fmla="*/ 70872 h 606690"/>
              <a:gd name="connsiteX18" fmla="*/ 326082 w 607601"/>
              <a:gd name="connsiteY18" fmla="*/ 65806 h 606690"/>
              <a:gd name="connsiteX19" fmla="*/ 403673 w 607601"/>
              <a:gd name="connsiteY19" fmla="*/ 0 h 606690"/>
              <a:gd name="connsiteX20" fmla="*/ 419103 w 607601"/>
              <a:gd name="connsiteY20" fmla="*/ 6398 h 606690"/>
              <a:gd name="connsiteX21" fmla="*/ 601193 w 607601"/>
              <a:gd name="connsiteY21" fmla="*/ 188216 h 606690"/>
              <a:gd name="connsiteX22" fmla="*/ 601193 w 607601"/>
              <a:gd name="connsiteY22" fmla="*/ 218963 h 606690"/>
              <a:gd name="connsiteX23" fmla="*/ 586509 w 607601"/>
              <a:gd name="connsiteY23" fmla="*/ 233626 h 606690"/>
              <a:gd name="connsiteX24" fmla="*/ 373625 w 607601"/>
              <a:gd name="connsiteY24" fmla="*/ 21061 h 606690"/>
              <a:gd name="connsiteX25" fmla="*/ 388310 w 607601"/>
              <a:gd name="connsiteY25" fmla="*/ 6398 h 606690"/>
              <a:gd name="connsiteX26" fmla="*/ 403673 w 607601"/>
              <a:gd name="connsiteY26" fmla="*/ 0 h 60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7601" h="606690">
                <a:moveTo>
                  <a:pt x="25097" y="368971"/>
                </a:moveTo>
                <a:lnTo>
                  <a:pt x="238069" y="581541"/>
                </a:lnTo>
                <a:lnTo>
                  <a:pt x="219291" y="600292"/>
                </a:lnTo>
                <a:cubicBezTo>
                  <a:pt x="210747" y="608823"/>
                  <a:pt x="196952" y="608823"/>
                  <a:pt x="188497" y="600292"/>
                </a:cubicBezTo>
                <a:lnTo>
                  <a:pt x="6408" y="418470"/>
                </a:lnTo>
                <a:cubicBezTo>
                  <a:pt x="-2136" y="409939"/>
                  <a:pt x="-2136" y="396164"/>
                  <a:pt x="6408" y="387722"/>
                </a:cubicBezTo>
                <a:close/>
                <a:moveTo>
                  <a:pt x="326082" y="65806"/>
                </a:moveTo>
                <a:cubicBezTo>
                  <a:pt x="329108" y="66873"/>
                  <a:pt x="331957" y="68562"/>
                  <a:pt x="334360" y="70872"/>
                </a:cubicBezTo>
                <a:lnTo>
                  <a:pt x="536491" y="272801"/>
                </a:lnTo>
                <a:cubicBezTo>
                  <a:pt x="538894" y="275201"/>
                  <a:pt x="540585" y="278045"/>
                  <a:pt x="541653" y="280978"/>
                </a:cubicBezTo>
                <a:cubicBezTo>
                  <a:pt x="544323" y="288622"/>
                  <a:pt x="542632" y="297420"/>
                  <a:pt x="536491" y="303553"/>
                </a:cubicBezTo>
                <a:lnTo>
                  <a:pt x="306501" y="533212"/>
                </a:lnTo>
                <a:cubicBezTo>
                  <a:pt x="301428" y="538278"/>
                  <a:pt x="294574" y="540233"/>
                  <a:pt x="287988" y="539344"/>
                </a:cubicBezTo>
                <a:cubicBezTo>
                  <a:pt x="283538" y="538722"/>
                  <a:pt x="279177" y="536678"/>
                  <a:pt x="275705" y="533212"/>
                </a:cubicBezTo>
                <a:lnTo>
                  <a:pt x="73574" y="331283"/>
                </a:lnTo>
                <a:cubicBezTo>
                  <a:pt x="70103" y="327905"/>
                  <a:pt x="68056" y="323550"/>
                  <a:pt x="67433" y="319018"/>
                </a:cubicBezTo>
                <a:cubicBezTo>
                  <a:pt x="66454" y="312530"/>
                  <a:pt x="68501" y="305597"/>
                  <a:pt x="73574" y="300620"/>
                </a:cubicBezTo>
                <a:lnTo>
                  <a:pt x="303564" y="70872"/>
                </a:lnTo>
                <a:cubicBezTo>
                  <a:pt x="309616" y="64829"/>
                  <a:pt x="318517" y="63140"/>
                  <a:pt x="326082" y="65806"/>
                </a:cubicBezTo>
                <a:close/>
                <a:moveTo>
                  <a:pt x="403673" y="0"/>
                </a:moveTo>
                <a:cubicBezTo>
                  <a:pt x="409247" y="0"/>
                  <a:pt x="414831" y="2133"/>
                  <a:pt x="419103" y="6398"/>
                </a:cubicBezTo>
                <a:lnTo>
                  <a:pt x="601193" y="188216"/>
                </a:lnTo>
                <a:cubicBezTo>
                  <a:pt x="609737" y="196658"/>
                  <a:pt x="609737" y="210432"/>
                  <a:pt x="601193" y="218963"/>
                </a:cubicBezTo>
                <a:lnTo>
                  <a:pt x="586509" y="233626"/>
                </a:lnTo>
                <a:lnTo>
                  <a:pt x="373625" y="21061"/>
                </a:lnTo>
                <a:lnTo>
                  <a:pt x="388310" y="6398"/>
                </a:lnTo>
                <a:cubicBezTo>
                  <a:pt x="392537" y="2133"/>
                  <a:pt x="398100" y="0"/>
                  <a:pt x="403673" y="0"/>
                </a:cubicBezTo>
                <a:close/>
              </a:path>
            </a:pathLst>
          </a:custGeom>
          <a:gradFill>
            <a:gsLst>
              <a:gs pos="0">
                <a:schemeClr val="bg1"/>
              </a:gs>
              <a:gs pos="99000">
                <a:schemeClr val="accent1">
                  <a:lumMod val="20000"/>
                  <a:lumOff val="80000"/>
                </a:schemeClr>
              </a:gs>
            </a:gsLst>
            <a:lin ang="5400000" scaled="1"/>
          </a:gradFill>
          <a:ln>
            <a:noFill/>
          </a:ln>
          <a:effectLst>
            <a:reflection blurRad="6350" stA="32000" endPos="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en-US" sz="2000" dirty="0">
              <a:cs typeface="+mn-ea"/>
              <a:sym typeface="+mn-lt"/>
            </a:endParaRPr>
          </a:p>
        </p:txBody>
      </p:sp>
      <p:sp>
        <p:nvSpPr>
          <p:cNvPr id="29" name="文本框 28">
            <a:extLst>
              <a:ext uri="{FF2B5EF4-FFF2-40B4-BE49-F238E27FC236}">
                <a16:creationId xmlns:a16="http://schemas.microsoft.com/office/drawing/2014/main" id="{6D1C11CF-D095-49AA-83B7-89D25C719A0B}"/>
              </a:ext>
            </a:extLst>
          </p:cNvPr>
          <p:cNvSpPr txBox="1"/>
          <p:nvPr/>
        </p:nvSpPr>
        <p:spPr>
          <a:xfrm>
            <a:off x="1518512" y="3739900"/>
            <a:ext cx="1904677" cy="501612"/>
          </a:xfrm>
          <a:prstGeom prst="rect">
            <a:avLst/>
          </a:prstGeom>
          <a:noFill/>
        </p:spPr>
        <p:txBody>
          <a:bodyPr wrap="square" rtlCol="0">
            <a:spAutoFit/>
          </a:bodyPr>
          <a:lstStyle>
            <a:defPPr>
              <a:defRPr lang="zh-CN"/>
            </a:defPPr>
            <a:lvl1pPr>
              <a:defRPr sz="2800" b="1">
                <a:gradFill flip="none" rotWithShape="1">
                  <a:gsLst>
                    <a:gs pos="0">
                      <a:schemeClr val="accent1">
                        <a:lumMod val="90000"/>
                        <a:lumOff val="10000"/>
                      </a:schemeClr>
                    </a:gs>
                    <a:gs pos="80000">
                      <a:schemeClr val="accent1">
                        <a:lumMod val="90000"/>
                      </a:schemeClr>
                    </a:gs>
                  </a:gsLst>
                  <a:path path="circle">
                    <a:fillToRect l="100000" t="100000"/>
                  </a:path>
                  <a:tileRect r="-100000" b="-100000"/>
                </a:gradFill>
              </a:defRPr>
            </a:lvl1pPr>
          </a:lstStyle>
          <a:p>
            <a:pPr>
              <a:lnSpc>
                <a:spcPct val="120000"/>
              </a:lnSpc>
            </a:pPr>
            <a:r>
              <a:rPr lang="zh-CN" altLang="en-US" sz="2400" dirty="0">
                <a:latin typeface="华文中宋" panose="02010600040101010101" pitchFamily="2" charset="-122"/>
                <a:ea typeface="华文中宋" panose="02010600040101010101" pitchFamily="2" charset="-122"/>
                <a:cs typeface="+mn-ea"/>
                <a:sym typeface="+mn-lt"/>
              </a:rPr>
              <a:t>融合</a:t>
            </a:r>
          </a:p>
        </p:txBody>
      </p:sp>
      <p:sp>
        <p:nvSpPr>
          <p:cNvPr id="30" name="文本框 29">
            <a:extLst>
              <a:ext uri="{FF2B5EF4-FFF2-40B4-BE49-F238E27FC236}">
                <a16:creationId xmlns:a16="http://schemas.microsoft.com/office/drawing/2014/main" id="{8DCABA69-AE1E-46F2-9980-727357E228D5}"/>
              </a:ext>
            </a:extLst>
          </p:cNvPr>
          <p:cNvSpPr txBox="1"/>
          <p:nvPr/>
        </p:nvSpPr>
        <p:spPr>
          <a:xfrm>
            <a:off x="1518512" y="4141573"/>
            <a:ext cx="4556316" cy="789960"/>
          </a:xfrm>
          <a:prstGeom prst="rect">
            <a:avLst/>
          </a:prstGeom>
          <a:noFill/>
        </p:spPr>
        <p:txBody>
          <a:bodyPr wrap="square" rtlCol="0">
            <a:spAutoFit/>
          </a:bodyPr>
          <a:lstStyle/>
          <a:p>
            <a:pPr>
              <a:lnSpc>
                <a:spcPct val="150000"/>
              </a:lnSpc>
              <a:spcBef>
                <a:spcPts val="600"/>
              </a:spcBef>
              <a:spcAft>
                <a:spcPts val="0"/>
              </a:spcAft>
            </a:pPr>
            <a:r>
              <a:rPr lang="zh-CN" altLang="en-US" sz="1600" dirty="0">
                <a:latin typeface="华文中宋" panose="02010600040101010101" pitchFamily="2" charset="-122"/>
                <a:ea typeface="华文中宋" panose="02010600040101010101" pitchFamily="2" charset="-122"/>
                <a:cs typeface="+mn-ea"/>
              </a:rPr>
              <a:t>现代技术：“天空地水工”物联网、</a:t>
            </a:r>
            <a:r>
              <a:rPr lang="en-US" altLang="zh-CN" sz="1600" dirty="0">
                <a:latin typeface="华文中宋" panose="02010600040101010101" pitchFamily="2" charset="-122"/>
                <a:ea typeface="华文中宋" panose="02010600040101010101" pitchFamily="2" charset="-122"/>
                <a:cs typeface="+mn-ea"/>
              </a:rPr>
              <a:t>5G</a:t>
            </a:r>
            <a:r>
              <a:rPr lang="zh-CN" altLang="en-US" sz="1600" dirty="0">
                <a:latin typeface="华文中宋" panose="02010600040101010101" pitchFamily="2" charset="-122"/>
                <a:ea typeface="华文中宋" panose="02010600040101010101" pitchFamily="2" charset="-122"/>
                <a:cs typeface="+mn-ea"/>
              </a:rPr>
              <a:t>通信、北斗定位、卫星遥感、探地雷达、无人机</a:t>
            </a:r>
            <a:r>
              <a:rPr lang="en-US" altLang="zh-CN" sz="1600" dirty="0">
                <a:latin typeface="华文中宋" panose="02010600040101010101" pitchFamily="2" charset="-122"/>
                <a:ea typeface="华文中宋" panose="02010600040101010101" pitchFamily="2" charset="-122"/>
                <a:cs typeface="+mn-ea"/>
              </a:rPr>
              <a:t>/</a:t>
            </a:r>
            <a:r>
              <a:rPr lang="zh-CN" altLang="en-US" sz="1600" dirty="0">
                <a:latin typeface="华文中宋" panose="02010600040101010101" pitchFamily="2" charset="-122"/>
                <a:ea typeface="华文中宋" panose="02010600040101010101" pitchFamily="2" charset="-122"/>
                <a:cs typeface="+mn-ea"/>
              </a:rPr>
              <a:t>船；</a:t>
            </a:r>
            <a:endParaRPr lang="en-US" altLang="zh-CN" sz="1600" dirty="0">
              <a:latin typeface="华文中宋" panose="02010600040101010101" pitchFamily="2" charset="-122"/>
              <a:ea typeface="华文中宋" panose="02010600040101010101" pitchFamily="2" charset="-122"/>
              <a:cs typeface="+mn-ea"/>
            </a:endParaRPr>
          </a:p>
        </p:txBody>
      </p:sp>
      <p:sp>
        <p:nvSpPr>
          <p:cNvPr id="31" name="椭圆 30">
            <a:extLst>
              <a:ext uri="{FF2B5EF4-FFF2-40B4-BE49-F238E27FC236}">
                <a16:creationId xmlns:a16="http://schemas.microsoft.com/office/drawing/2014/main" id="{DF6B81A7-CC7B-491C-B188-50DBEECC9457}"/>
              </a:ext>
            </a:extLst>
          </p:cNvPr>
          <p:cNvSpPr/>
          <p:nvPr/>
        </p:nvSpPr>
        <p:spPr>
          <a:xfrm>
            <a:off x="661008" y="3863118"/>
            <a:ext cx="665826" cy="665826"/>
          </a:xfrm>
          <a:prstGeom prst="ellipse">
            <a:avLst/>
          </a:prstGeom>
          <a:gradFill>
            <a:gsLst>
              <a:gs pos="0">
                <a:schemeClr val="accent1">
                  <a:lumMod val="70000"/>
                  <a:lumOff val="30000"/>
                </a:schemeClr>
              </a:gs>
              <a:gs pos="80000">
                <a:schemeClr val="accent1">
                  <a:lumMod val="90000"/>
                </a:schemeClr>
              </a:gs>
            </a:gsLst>
            <a:path path="circle">
              <a:fillToRect r="100000" b="100000"/>
            </a:path>
          </a:gradFill>
          <a:ln>
            <a:noFill/>
          </a:ln>
          <a:effectLst>
            <a:outerShdw blurRad="317500" dist="63500" dir="2700000" algn="tl" rotWithShape="0">
              <a:schemeClr val="accent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b="1">
              <a:solidFill>
                <a:schemeClr val="bg1"/>
              </a:solidFill>
              <a:cs typeface="+mn-ea"/>
              <a:sym typeface="+mn-lt"/>
            </a:endParaRPr>
          </a:p>
        </p:txBody>
      </p:sp>
      <p:sp>
        <p:nvSpPr>
          <p:cNvPr id="32" name="椭圆 31">
            <a:extLst>
              <a:ext uri="{FF2B5EF4-FFF2-40B4-BE49-F238E27FC236}">
                <a16:creationId xmlns:a16="http://schemas.microsoft.com/office/drawing/2014/main" id="{3C486B30-171C-42C2-AC04-814C2ED0DD07}"/>
              </a:ext>
            </a:extLst>
          </p:cNvPr>
          <p:cNvSpPr/>
          <p:nvPr/>
        </p:nvSpPr>
        <p:spPr>
          <a:xfrm>
            <a:off x="708171" y="3910281"/>
            <a:ext cx="571500" cy="5715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33" name="任意多边形: 形状 32">
            <a:extLst>
              <a:ext uri="{FF2B5EF4-FFF2-40B4-BE49-F238E27FC236}">
                <a16:creationId xmlns:a16="http://schemas.microsoft.com/office/drawing/2014/main" id="{EF1CCA6A-357A-45C6-98E6-9F0871DFED59}"/>
              </a:ext>
            </a:extLst>
          </p:cNvPr>
          <p:cNvSpPr/>
          <p:nvPr/>
        </p:nvSpPr>
        <p:spPr>
          <a:xfrm>
            <a:off x="875026" y="4056793"/>
            <a:ext cx="237792" cy="278478"/>
          </a:xfrm>
          <a:custGeom>
            <a:avLst/>
            <a:gdLst>
              <a:gd name="T0" fmla="*/ 283 w 592"/>
              <a:gd name="T1" fmla="*/ 259 h 694"/>
              <a:gd name="T2" fmla="*/ 202 w 592"/>
              <a:gd name="T3" fmla="*/ 228 h 694"/>
              <a:gd name="T4" fmla="*/ 517 w 592"/>
              <a:gd name="T5" fmla="*/ 62 h 694"/>
              <a:gd name="T6" fmla="*/ 462 w 592"/>
              <a:gd name="T7" fmla="*/ 78 h 694"/>
              <a:gd name="T8" fmla="*/ 426 w 592"/>
              <a:gd name="T9" fmla="*/ 73 h 694"/>
              <a:gd name="T10" fmla="*/ 139 w 592"/>
              <a:gd name="T11" fmla="*/ 202 h 694"/>
              <a:gd name="T12" fmla="*/ 36 w 592"/>
              <a:gd name="T13" fmla="*/ 181 h 694"/>
              <a:gd name="T14" fmla="*/ 346 w 592"/>
              <a:gd name="T15" fmla="*/ 20 h 694"/>
              <a:gd name="T16" fmla="*/ 337 w 592"/>
              <a:gd name="T17" fmla="*/ 2 h 694"/>
              <a:gd name="T18" fmla="*/ 2 w 592"/>
              <a:gd name="T19" fmla="*/ 167 h 694"/>
              <a:gd name="T20" fmla="*/ 0 w 592"/>
              <a:gd name="T21" fmla="*/ 174 h 694"/>
              <a:gd name="T22" fmla="*/ 0 w 592"/>
              <a:gd name="T23" fmla="*/ 592 h 694"/>
              <a:gd name="T24" fmla="*/ 116 w 592"/>
              <a:gd name="T25" fmla="*/ 637 h 694"/>
              <a:gd name="T26" fmla="*/ 152 w 592"/>
              <a:gd name="T27" fmla="*/ 625 h 694"/>
              <a:gd name="T28" fmla="*/ 167 w 592"/>
              <a:gd name="T29" fmla="*/ 647 h 694"/>
              <a:gd name="T30" fmla="*/ 283 w 592"/>
              <a:gd name="T31" fmla="*/ 692 h 694"/>
              <a:gd name="T32" fmla="*/ 582 w 592"/>
              <a:gd name="T33" fmla="*/ 513 h 694"/>
              <a:gd name="T34" fmla="*/ 592 w 592"/>
              <a:gd name="T35" fmla="*/ 128 h 694"/>
              <a:gd name="T36" fmla="*/ 305 w 592"/>
              <a:gd name="T37" fmla="*/ 257 h 694"/>
              <a:gd name="T38" fmla="*/ 35 w 592"/>
              <a:gd name="T39" fmla="*/ 233 h 694"/>
              <a:gd name="T40" fmla="*/ 101 w 592"/>
              <a:gd name="T41" fmla="*/ 266 h 694"/>
              <a:gd name="T42" fmla="*/ 89 w 592"/>
              <a:gd name="T43" fmla="*/ 319 h 694"/>
              <a:gd name="T44" fmla="*/ 23 w 592"/>
              <a:gd name="T45" fmla="*/ 286 h 694"/>
              <a:gd name="T46" fmla="*/ 121 w 592"/>
              <a:gd name="T47" fmla="*/ 596 h 694"/>
              <a:gd name="T48" fmla="*/ 113 w 592"/>
              <a:gd name="T49" fmla="*/ 601 h 694"/>
              <a:gd name="T50" fmla="*/ 21 w 592"/>
              <a:gd name="T51" fmla="*/ 567 h 694"/>
              <a:gd name="T52" fmla="*/ 116 w 592"/>
              <a:gd name="T53" fmla="*/ 588 h 694"/>
              <a:gd name="T54" fmla="*/ 190 w 592"/>
              <a:gd name="T55" fmla="*/ 297 h 694"/>
              <a:gd name="T56" fmla="*/ 256 w 592"/>
              <a:gd name="T57" fmla="*/ 306 h 694"/>
              <a:gd name="T58" fmla="*/ 267 w 592"/>
              <a:gd name="T59" fmla="*/ 366 h 694"/>
              <a:gd name="T60" fmla="*/ 201 w 592"/>
              <a:gd name="T61" fmla="*/ 357 h 694"/>
              <a:gd name="T62" fmla="*/ 190 w 592"/>
              <a:gd name="T63" fmla="*/ 297 h 694"/>
              <a:gd name="T64" fmla="*/ 268 w 592"/>
              <a:gd name="T65" fmla="*/ 654 h 694"/>
              <a:gd name="T66" fmla="*/ 179 w 592"/>
              <a:gd name="T67" fmla="*/ 628 h 694"/>
              <a:gd name="T68" fmla="*/ 183 w 592"/>
              <a:gd name="T69" fmla="*/ 616 h 694"/>
              <a:gd name="T70" fmla="*/ 274 w 592"/>
              <a:gd name="T71" fmla="*/ 649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694">
                <a:moveTo>
                  <a:pt x="305" y="257"/>
                </a:moveTo>
                <a:cubicBezTo>
                  <a:pt x="299" y="260"/>
                  <a:pt x="289" y="261"/>
                  <a:pt x="283" y="259"/>
                </a:cubicBezTo>
                <a:lnTo>
                  <a:pt x="203" y="236"/>
                </a:lnTo>
                <a:cubicBezTo>
                  <a:pt x="196" y="234"/>
                  <a:pt x="196" y="231"/>
                  <a:pt x="202" y="228"/>
                </a:cubicBezTo>
                <a:lnTo>
                  <a:pt x="512" y="75"/>
                </a:lnTo>
                <a:cubicBezTo>
                  <a:pt x="517" y="73"/>
                  <a:pt x="519" y="67"/>
                  <a:pt x="517" y="62"/>
                </a:cubicBezTo>
                <a:cubicBezTo>
                  <a:pt x="514" y="57"/>
                  <a:pt x="508" y="55"/>
                  <a:pt x="503" y="57"/>
                </a:cubicBezTo>
                <a:lnTo>
                  <a:pt x="462" y="78"/>
                </a:lnTo>
                <a:cubicBezTo>
                  <a:pt x="442" y="87"/>
                  <a:pt x="426" y="90"/>
                  <a:pt x="426" y="84"/>
                </a:cubicBezTo>
                <a:lnTo>
                  <a:pt x="426" y="73"/>
                </a:lnTo>
                <a:cubicBezTo>
                  <a:pt x="426" y="66"/>
                  <a:pt x="421" y="63"/>
                  <a:pt x="415" y="66"/>
                </a:cubicBezTo>
                <a:lnTo>
                  <a:pt x="139" y="202"/>
                </a:lnTo>
                <a:cubicBezTo>
                  <a:pt x="133" y="205"/>
                  <a:pt x="123" y="206"/>
                  <a:pt x="116" y="204"/>
                </a:cubicBezTo>
                <a:lnTo>
                  <a:pt x="36" y="181"/>
                </a:lnTo>
                <a:cubicBezTo>
                  <a:pt x="30" y="179"/>
                  <a:pt x="29" y="175"/>
                  <a:pt x="35" y="172"/>
                </a:cubicBezTo>
                <a:lnTo>
                  <a:pt x="346" y="20"/>
                </a:lnTo>
                <a:cubicBezTo>
                  <a:pt x="351" y="18"/>
                  <a:pt x="353" y="12"/>
                  <a:pt x="350" y="7"/>
                </a:cubicBezTo>
                <a:cubicBezTo>
                  <a:pt x="348" y="2"/>
                  <a:pt x="342" y="0"/>
                  <a:pt x="337" y="2"/>
                </a:cubicBezTo>
                <a:lnTo>
                  <a:pt x="6" y="164"/>
                </a:lnTo>
                <a:cubicBezTo>
                  <a:pt x="4" y="165"/>
                  <a:pt x="3" y="166"/>
                  <a:pt x="2" y="167"/>
                </a:cubicBezTo>
                <a:cubicBezTo>
                  <a:pt x="1" y="169"/>
                  <a:pt x="0" y="171"/>
                  <a:pt x="0" y="171"/>
                </a:cubicBezTo>
                <a:cubicBezTo>
                  <a:pt x="0" y="171"/>
                  <a:pt x="0" y="172"/>
                  <a:pt x="0" y="174"/>
                </a:cubicBezTo>
                <a:cubicBezTo>
                  <a:pt x="0" y="175"/>
                  <a:pt x="0" y="181"/>
                  <a:pt x="0" y="188"/>
                </a:cubicBezTo>
                <a:lnTo>
                  <a:pt x="0" y="592"/>
                </a:lnTo>
                <a:cubicBezTo>
                  <a:pt x="0" y="599"/>
                  <a:pt x="6" y="606"/>
                  <a:pt x="12" y="607"/>
                </a:cubicBezTo>
                <a:lnTo>
                  <a:pt x="116" y="637"/>
                </a:lnTo>
                <a:cubicBezTo>
                  <a:pt x="123" y="639"/>
                  <a:pt x="132" y="638"/>
                  <a:pt x="138" y="634"/>
                </a:cubicBezTo>
                <a:cubicBezTo>
                  <a:pt x="138" y="634"/>
                  <a:pt x="144" y="630"/>
                  <a:pt x="152" y="625"/>
                </a:cubicBezTo>
                <a:cubicBezTo>
                  <a:pt x="160" y="620"/>
                  <a:pt x="167" y="623"/>
                  <a:pt x="167" y="632"/>
                </a:cubicBezTo>
                <a:lnTo>
                  <a:pt x="167" y="647"/>
                </a:lnTo>
                <a:cubicBezTo>
                  <a:pt x="167" y="654"/>
                  <a:pt x="172" y="661"/>
                  <a:pt x="178" y="663"/>
                </a:cubicBezTo>
                <a:lnTo>
                  <a:pt x="283" y="692"/>
                </a:lnTo>
                <a:cubicBezTo>
                  <a:pt x="289" y="694"/>
                  <a:pt x="299" y="693"/>
                  <a:pt x="304" y="689"/>
                </a:cubicBezTo>
                <a:lnTo>
                  <a:pt x="582" y="513"/>
                </a:lnTo>
                <a:cubicBezTo>
                  <a:pt x="588" y="509"/>
                  <a:pt x="592" y="501"/>
                  <a:pt x="592" y="494"/>
                </a:cubicBezTo>
                <a:lnTo>
                  <a:pt x="592" y="128"/>
                </a:lnTo>
                <a:cubicBezTo>
                  <a:pt x="592" y="121"/>
                  <a:pt x="587" y="118"/>
                  <a:pt x="581" y="121"/>
                </a:cubicBezTo>
                <a:lnTo>
                  <a:pt x="305" y="257"/>
                </a:lnTo>
                <a:close/>
                <a:moveTo>
                  <a:pt x="23" y="242"/>
                </a:moveTo>
                <a:cubicBezTo>
                  <a:pt x="23" y="235"/>
                  <a:pt x="28" y="231"/>
                  <a:pt x="35" y="233"/>
                </a:cubicBezTo>
                <a:lnTo>
                  <a:pt x="89" y="251"/>
                </a:lnTo>
                <a:cubicBezTo>
                  <a:pt x="96" y="253"/>
                  <a:pt x="101" y="259"/>
                  <a:pt x="101" y="266"/>
                </a:cubicBezTo>
                <a:lnTo>
                  <a:pt x="101" y="310"/>
                </a:lnTo>
                <a:cubicBezTo>
                  <a:pt x="101" y="317"/>
                  <a:pt x="96" y="321"/>
                  <a:pt x="89" y="319"/>
                </a:cubicBezTo>
                <a:lnTo>
                  <a:pt x="35" y="301"/>
                </a:lnTo>
                <a:cubicBezTo>
                  <a:pt x="28" y="300"/>
                  <a:pt x="23" y="293"/>
                  <a:pt x="23" y="286"/>
                </a:cubicBezTo>
                <a:lnTo>
                  <a:pt x="23" y="242"/>
                </a:lnTo>
                <a:close/>
                <a:moveTo>
                  <a:pt x="121" y="596"/>
                </a:moveTo>
                <a:cubicBezTo>
                  <a:pt x="120" y="599"/>
                  <a:pt x="117" y="601"/>
                  <a:pt x="114" y="601"/>
                </a:cubicBezTo>
                <a:cubicBezTo>
                  <a:pt x="114" y="601"/>
                  <a:pt x="113" y="601"/>
                  <a:pt x="113" y="601"/>
                </a:cubicBezTo>
                <a:lnTo>
                  <a:pt x="26" y="576"/>
                </a:lnTo>
                <a:cubicBezTo>
                  <a:pt x="22" y="575"/>
                  <a:pt x="20" y="571"/>
                  <a:pt x="21" y="567"/>
                </a:cubicBezTo>
                <a:cubicBezTo>
                  <a:pt x="22" y="564"/>
                  <a:pt x="26" y="562"/>
                  <a:pt x="30" y="563"/>
                </a:cubicBezTo>
                <a:lnTo>
                  <a:pt x="116" y="588"/>
                </a:lnTo>
                <a:cubicBezTo>
                  <a:pt x="120" y="589"/>
                  <a:pt x="122" y="593"/>
                  <a:pt x="121" y="596"/>
                </a:cubicBezTo>
                <a:close/>
                <a:moveTo>
                  <a:pt x="190" y="297"/>
                </a:moveTo>
                <a:cubicBezTo>
                  <a:pt x="190" y="291"/>
                  <a:pt x="195" y="286"/>
                  <a:pt x="201" y="288"/>
                </a:cubicBezTo>
                <a:lnTo>
                  <a:pt x="256" y="306"/>
                </a:lnTo>
                <a:cubicBezTo>
                  <a:pt x="262" y="308"/>
                  <a:pt x="267" y="315"/>
                  <a:pt x="267" y="321"/>
                </a:cubicBezTo>
                <a:lnTo>
                  <a:pt x="267" y="366"/>
                </a:lnTo>
                <a:cubicBezTo>
                  <a:pt x="267" y="372"/>
                  <a:pt x="262" y="376"/>
                  <a:pt x="256" y="375"/>
                </a:cubicBezTo>
                <a:lnTo>
                  <a:pt x="201" y="357"/>
                </a:lnTo>
                <a:cubicBezTo>
                  <a:pt x="195" y="355"/>
                  <a:pt x="190" y="348"/>
                  <a:pt x="190" y="341"/>
                </a:cubicBezTo>
                <a:lnTo>
                  <a:pt x="190" y="297"/>
                </a:lnTo>
                <a:close/>
                <a:moveTo>
                  <a:pt x="274" y="649"/>
                </a:moveTo>
                <a:cubicBezTo>
                  <a:pt x="273" y="652"/>
                  <a:pt x="271" y="654"/>
                  <a:pt x="268" y="654"/>
                </a:cubicBezTo>
                <a:cubicBezTo>
                  <a:pt x="267" y="654"/>
                  <a:pt x="266" y="654"/>
                  <a:pt x="266" y="653"/>
                </a:cubicBezTo>
                <a:lnTo>
                  <a:pt x="179" y="628"/>
                </a:lnTo>
                <a:cubicBezTo>
                  <a:pt x="176" y="627"/>
                  <a:pt x="174" y="624"/>
                  <a:pt x="175" y="620"/>
                </a:cubicBezTo>
                <a:cubicBezTo>
                  <a:pt x="176" y="617"/>
                  <a:pt x="179" y="614"/>
                  <a:pt x="183" y="616"/>
                </a:cubicBezTo>
                <a:lnTo>
                  <a:pt x="270" y="641"/>
                </a:lnTo>
                <a:cubicBezTo>
                  <a:pt x="273" y="642"/>
                  <a:pt x="275" y="645"/>
                  <a:pt x="274" y="649"/>
                </a:cubicBezTo>
                <a:close/>
              </a:path>
            </a:pathLst>
          </a:custGeom>
          <a:gradFill>
            <a:gsLst>
              <a:gs pos="0">
                <a:schemeClr val="bg1"/>
              </a:gs>
              <a:gs pos="99000">
                <a:schemeClr val="accent1">
                  <a:lumMod val="20000"/>
                  <a:lumOff val="80000"/>
                </a:schemeClr>
              </a:gs>
            </a:gsLst>
            <a:lin ang="5400000" scaled="1"/>
          </a:gradFill>
          <a:ln>
            <a:noFill/>
          </a:ln>
          <a:effectLst>
            <a:reflection blurRad="6350" stA="32000" endPos="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en-US" sz="2000" dirty="0">
              <a:cs typeface="+mn-ea"/>
              <a:sym typeface="+mn-lt"/>
            </a:endParaRPr>
          </a:p>
        </p:txBody>
      </p:sp>
      <p:sp>
        <p:nvSpPr>
          <p:cNvPr id="34" name="文本框 33">
            <a:extLst>
              <a:ext uri="{FF2B5EF4-FFF2-40B4-BE49-F238E27FC236}">
                <a16:creationId xmlns:a16="http://schemas.microsoft.com/office/drawing/2014/main" id="{3419A373-9DE2-4D39-AC48-44C94D154190}"/>
              </a:ext>
            </a:extLst>
          </p:cNvPr>
          <p:cNvSpPr txBox="1"/>
          <p:nvPr/>
        </p:nvSpPr>
        <p:spPr>
          <a:xfrm>
            <a:off x="1518512" y="4887983"/>
            <a:ext cx="1904677" cy="501612"/>
          </a:xfrm>
          <a:prstGeom prst="rect">
            <a:avLst/>
          </a:prstGeom>
          <a:noFill/>
        </p:spPr>
        <p:txBody>
          <a:bodyPr wrap="square" rtlCol="0">
            <a:spAutoFit/>
          </a:bodyPr>
          <a:lstStyle>
            <a:defPPr>
              <a:defRPr lang="zh-CN"/>
            </a:defPPr>
            <a:lvl1pPr>
              <a:defRPr sz="2800" b="1">
                <a:gradFill flip="none" rotWithShape="1">
                  <a:gsLst>
                    <a:gs pos="0">
                      <a:schemeClr val="accent1">
                        <a:lumMod val="90000"/>
                        <a:lumOff val="10000"/>
                      </a:schemeClr>
                    </a:gs>
                    <a:gs pos="80000">
                      <a:schemeClr val="accent1">
                        <a:lumMod val="90000"/>
                      </a:schemeClr>
                    </a:gs>
                  </a:gsLst>
                  <a:path path="circle">
                    <a:fillToRect l="100000" t="100000"/>
                  </a:path>
                  <a:tileRect r="-100000" b="-100000"/>
                </a:gradFill>
              </a:defRPr>
            </a:lvl1pPr>
          </a:lstStyle>
          <a:p>
            <a:pPr>
              <a:lnSpc>
                <a:spcPct val="120000"/>
              </a:lnSpc>
            </a:pPr>
            <a:r>
              <a:rPr lang="zh-CN" altLang="en-US" sz="2400" dirty="0">
                <a:latin typeface="华文中宋" panose="02010600040101010101" pitchFamily="2" charset="-122"/>
                <a:ea typeface="华文中宋" panose="02010600040101010101" pitchFamily="2" charset="-122"/>
                <a:cs typeface="+mn-ea"/>
                <a:sym typeface="+mn-lt"/>
              </a:rPr>
              <a:t>迸发</a:t>
            </a:r>
          </a:p>
        </p:txBody>
      </p:sp>
      <p:sp>
        <p:nvSpPr>
          <p:cNvPr id="35" name="文本框 34">
            <a:extLst>
              <a:ext uri="{FF2B5EF4-FFF2-40B4-BE49-F238E27FC236}">
                <a16:creationId xmlns:a16="http://schemas.microsoft.com/office/drawing/2014/main" id="{EFC15E42-518E-4D35-BCB1-18F8CE008E1D}"/>
              </a:ext>
            </a:extLst>
          </p:cNvPr>
          <p:cNvSpPr txBox="1"/>
          <p:nvPr/>
        </p:nvSpPr>
        <p:spPr>
          <a:xfrm>
            <a:off x="1518512" y="5289656"/>
            <a:ext cx="4556316" cy="789960"/>
          </a:xfrm>
          <a:prstGeom prst="rect">
            <a:avLst/>
          </a:prstGeom>
          <a:noFill/>
        </p:spPr>
        <p:txBody>
          <a:bodyPr wrap="square" rtlCol="0">
            <a:spAutoFit/>
          </a:bodyPr>
          <a:lstStyle/>
          <a:p>
            <a:pPr>
              <a:lnSpc>
                <a:spcPct val="150000"/>
              </a:lnSpc>
              <a:spcBef>
                <a:spcPts val="600"/>
              </a:spcBef>
            </a:pPr>
            <a:r>
              <a:rPr lang="zh-CN" altLang="en-US" sz="1600" dirty="0">
                <a:latin typeface="华文中宋" panose="02010600040101010101" pitchFamily="2" charset="-122"/>
                <a:ea typeface="华文中宋" panose="02010600040101010101" pitchFamily="2" charset="-122"/>
                <a:cs typeface="+mn-ea"/>
              </a:rPr>
              <a:t>第一次，</a:t>
            </a:r>
            <a:r>
              <a:rPr lang="zh-CN" altLang="en-US" sz="1600" b="1" dirty="0">
                <a:solidFill>
                  <a:srgbClr val="FF0000"/>
                </a:solidFill>
                <a:latin typeface="华文中宋" panose="02010600040101010101" pitchFamily="2" charset="-122"/>
                <a:ea typeface="华文中宋" panose="02010600040101010101" pitchFamily="2" charset="-122"/>
                <a:cs typeface="+mn-ea"/>
              </a:rPr>
              <a:t>采用缪子成像技术对该水库坝体进行安全检测</a:t>
            </a:r>
            <a:r>
              <a:rPr lang="zh-CN" altLang="en-US" sz="1600" dirty="0">
                <a:latin typeface="华文中宋" panose="02010600040101010101" pitchFamily="2" charset="-122"/>
                <a:ea typeface="华文中宋" panose="02010600040101010101" pitchFamily="2" charset="-122"/>
                <a:cs typeface="+mn-ea"/>
              </a:rPr>
              <a:t>。</a:t>
            </a:r>
            <a:endParaRPr lang="en-US" altLang="zh-CN" sz="1600" dirty="0">
              <a:latin typeface="华文中宋" panose="02010600040101010101" pitchFamily="2" charset="-122"/>
              <a:ea typeface="华文中宋" panose="02010600040101010101" pitchFamily="2" charset="-122"/>
              <a:cs typeface="+mn-ea"/>
            </a:endParaRPr>
          </a:p>
        </p:txBody>
      </p:sp>
      <p:sp>
        <p:nvSpPr>
          <p:cNvPr id="36" name="椭圆 35">
            <a:extLst>
              <a:ext uri="{FF2B5EF4-FFF2-40B4-BE49-F238E27FC236}">
                <a16:creationId xmlns:a16="http://schemas.microsoft.com/office/drawing/2014/main" id="{16154992-8E7B-40BA-B190-B19978E7F752}"/>
              </a:ext>
            </a:extLst>
          </p:cNvPr>
          <p:cNvSpPr/>
          <p:nvPr/>
        </p:nvSpPr>
        <p:spPr>
          <a:xfrm>
            <a:off x="661008" y="5000830"/>
            <a:ext cx="665826" cy="665826"/>
          </a:xfrm>
          <a:prstGeom prst="ellipse">
            <a:avLst/>
          </a:prstGeom>
          <a:gradFill>
            <a:gsLst>
              <a:gs pos="0">
                <a:schemeClr val="accent1">
                  <a:lumMod val="70000"/>
                  <a:lumOff val="30000"/>
                </a:schemeClr>
              </a:gs>
              <a:gs pos="80000">
                <a:schemeClr val="accent1">
                  <a:lumMod val="90000"/>
                </a:schemeClr>
              </a:gs>
            </a:gsLst>
            <a:path path="circle">
              <a:fillToRect r="100000" b="100000"/>
            </a:path>
          </a:gradFill>
          <a:ln>
            <a:noFill/>
          </a:ln>
          <a:effectLst>
            <a:outerShdw blurRad="317500" dist="63500" dir="2700000" algn="tl" rotWithShape="0">
              <a:schemeClr val="accent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b="1">
              <a:solidFill>
                <a:schemeClr val="bg1"/>
              </a:solidFill>
              <a:cs typeface="+mn-ea"/>
              <a:sym typeface="+mn-lt"/>
            </a:endParaRPr>
          </a:p>
        </p:txBody>
      </p:sp>
      <p:sp>
        <p:nvSpPr>
          <p:cNvPr id="37" name="椭圆 36">
            <a:extLst>
              <a:ext uri="{FF2B5EF4-FFF2-40B4-BE49-F238E27FC236}">
                <a16:creationId xmlns:a16="http://schemas.microsoft.com/office/drawing/2014/main" id="{2DE28A11-60F6-4FA1-97C6-97BB12009515}"/>
              </a:ext>
            </a:extLst>
          </p:cNvPr>
          <p:cNvSpPr/>
          <p:nvPr/>
        </p:nvSpPr>
        <p:spPr>
          <a:xfrm>
            <a:off x="708171" y="5047993"/>
            <a:ext cx="571500" cy="5715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sp>
        <p:nvSpPr>
          <p:cNvPr id="38" name="任意多边形: 形状 37">
            <a:extLst>
              <a:ext uri="{FF2B5EF4-FFF2-40B4-BE49-F238E27FC236}">
                <a16:creationId xmlns:a16="http://schemas.microsoft.com/office/drawing/2014/main" id="{2B21CBDE-1A3A-46A0-B0A8-8C28BBB565C8}"/>
              </a:ext>
            </a:extLst>
          </p:cNvPr>
          <p:cNvSpPr/>
          <p:nvPr/>
        </p:nvSpPr>
        <p:spPr>
          <a:xfrm>
            <a:off x="854683" y="5197314"/>
            <a:ext cx="278478" cy="272859"/>
          </a:xfrm>
          <a:custGeom>
            <a:avLst/>
            <a:gdLst>
              <a:gd name="connsiteX0" fmla="*/ 59718 w 584064"/>
              <a:gd name="connsiteY0" fmla="*/ 301982 h 572281"/>
              <a:gd name="connsiteX1" fmla="*/ 80015 w 584064"/>
              <a:gd name="connsiteY1" fmla="*/ 313033 h 572281"/>
              <a:gd name="connsiteX2" fmla="*/ 427830 w 584064"/>
              <a:gd name="connsiteY2" fmla="*/ 443797 h 572281"/>
              <a:gd name="connsiteX3" fmla="*/ 454585 w 584064"/>
              <a:gd name="connsiteY3" fmla="*/ 450244 h 572281"/>
              <a:gd name="connsiteX4" fmla="*/ 426907 w 584064"/>
              <a:gd name="connsiteY4" fmla="*/ 480633 h 572281"/>
              <a:gd name="connsiteX5" fmla="*/ 268223 w 584064"/>
              <a:gd name="connsiteY5" fmla="*/ 565353 h 572281"/>
              <a:gd name="connsiteX6" fmla="*/ 187035 w 584064"/>
              <a:gd name="connsiteY6" fmla="*/ 540490 h 572281"/>
              <a:gd name="connsiteX7" fmla="*/ 147167 w 584064"/>
              <a:gd name="connsiteY7" fmla="*/ 99096 h 572281"/>
              <a:gd name="connsiteX8" fmla="*/ 105011 w 584064"/>
              <a:gd name="connsiteY8" fmla="*/ 128885 h 572281"/>
              <a:gd name="connsiteX9" fmla="*/ 132683 w 584064"/>
              <a:gd name="connsiteY9" fmla="*/ 189672 h 572281"/>
              <a:gd name="connsiteX10" fmla="*/ 192637 w 584064"/>
              <a:gd name="connsiteY10" fmla="*/ 162962 h 572281"/>
              <a:gd name="connsiteX11" fmla="*/ 165888 w 584064"/>
              <a:gd name="connsiteY11" fmla="*/ 102176 h 572281"/>
              <a:gd name="connsiteX12" fmla="*/ 147167 w 584064"/>
              <a:gd name="connsiteY12" fmla="*/ 99096 h 572281"/>
              <a:gd name="connsiteX13" fmla="*/ 173729 w 584064"/>
              <a:gd name="connsiteY13" fmla="*/ 59 h 572281"/>
              <a:gd name="connsiteX14" fmla="*/ 197249 w 584064"/>
              <a:gd name="connsiteY14" fmla="*/ 3628 h 572281"/>
              <a:gd name="connsiteX15" fmla="*/ 544986 w 584064"/>
              <a:gd name="connsiteY15" fmla="*/ 134411 h 572281"/>
              <a:gd name="connsiteX16" fmla="*/ 580036 w 584064"/>
              <a:gd name="connsiteY16" fmla="*/ 211776 h 572281"/>
              <a:gd name="connsiteX17" fmla="*/ 516392 w 584064"/>
              <a:gd name="connsiteY17" fmla="*/ 381242 h 572281"/>
              <a:gd name="connsiteX18" fmla="*/ 438912 w 584064"/>
              <a:gd name="connsiteY18" fmla="*/ 415319 h 572281"/>
              <a:gd name="connsiteX19" fmla="*/ 91176 w 584064"/>
              <a:gd name="connsiteY19" fmla="*/ 284535 h 572281"/>
              <a:gd name="connsiteX20" fmla="*/ 57048 w 584064"/>
              <a:gd name="connsiteY20" fmla="*/ 251379 h 572281"/>
              <a:gd name="connsiteX21" fmla="*/ 3550 w 584064"/>
              <a:gd name="connsiteY21" fmla="*/ 125201 h 572281"/>
              <a:gd name="connsiteX22" fmla="*/ 25687 w 584064"/>
              <a:gd name="connsiteY22" fmla="*/ 65335 h 572281"/>
              <a:gd name="connsiteX23" fmla="*/ 150208 w 584064"/>
              <a:gd name="connsiteY23" fmla="*/ 5470 h 572281"/>
              <a:gd name="connsiteX24" fmla="*/ 173729 w 584064"/>
              <a:gd name="connsiteY24" fmla="*/ 59 h 57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4064" h="572281">
                <a:moveTo>
                  <a:pt x="59718" y="301982"/>
                </a:moveTo>
                <a:cubicBezTo>
                  <a:pt x="66176" y="306587"/>
                  <a:pt x="72634" y="310270"/>
                  <a:pt x="80015" y="313033"/>
                </a:cubicBezTo>
                <a:lnTo>
                  <a:pt x="427830" y="443797"/>
                </a:lnTo>
                <a:cubicBezTo>
                  <a:pt x="436133" y="447481"/>
                  <a:pt x="445359" y="449323"/>
                  <a:pt x="454585" y="450244"/>
                </a:cubicBezTo>
                <a:cubicBezTo>
                  <a:pt x="449049" y="462215"/>
                  <a:pt x="439824" y="473266"/>
                  <a:pt x="426907" y="480633"/>
                </a:cubicBezTo>
                <a:lnTo>
                  <a:pt x="268223" y="565353"/>
                </a:lnTo>
                <a:cubicBezTo>
                  <a:pt x="238700" y="581008"/>
                  <a:pt x="202719" y="569037"/>
                  <a:pt x="187035" y="540490"/>
                </a:cubicBezTo>
                <a:close/>
                <a:moveTo>
                  <a:pt x="147167" y="99096"/>
                </a:moveTo>
                <a:cubicBezTo>
                  <a:pt x="128705" y="99701"/>
                  <a:pt x="111929" y="110925"/>
                  <a:pt x="105011" y="128885"/>
                </a:cubicBezTo>
                <a:cubicBezTo>
                  <a:pt x="95788" y="153752"/>
                  <a:pt x="107779" y="180461"/>
                  <a:pt x="132683" y="189672"/>
                </a:cubicBezTo>
                <a:cubicBezTo>
                  <a:pt x="156665" y="198882"/>
                  <a:pt x="183414" y="186909"/>
                  <a:pt x="192637" y="162962"/>
                </a:cubicBezTo>
                <a:cubicBezTo>
                  <a:pt x="201861" y="138095"/>
                  <a:pt x="189870" y="111386"/>
                  <a:pt x="165888" y="102176"/>
                </a:cubicBezTo>
                <a:cubicBezTo>
                  <a:pt x="159662" y="99873"/>
                  <a:pt x="153321" y="98895"/>
                  <a:pt x="147167" y="99096"/>
                </a:cubicBezTo>
                <a:close/>
                <a:moveTo>
                  <a:pt x="173729" y="59"/>
                </a:moveTo>
                <a:cubicBezTo>
                  <a:pt x="181799" y="-286"/>
                  <a:pt x="189870" y="865"/>
                  <a:pt x="197249" y="3628"/>
                </a:cubicBezTo>
                <a:lnTo>
                  <a:pt x="544986" y="134411"/>
                </a:lnTo>
                <a:cubicBezTo>
                  <a:pt x="576347" y="146384"/>
                  <a:pt x="592027" y="181382"/>
                  <a:pt x="580036" y="211776"/>
                </a:cubicBezTo>
                <a:lnTo>
                  <a:pt x="516392" y="381242"/>
                </a:lnTo>
                <a:cubicBezTo>
                  <a:pt x="504401" y="411635"/>
                  <a:pt x="470273" y="427292"/>
                  <a:pt x="438912" y="415319"/>
                </a:cubicBezTo>
                <a:lnTo>
                  <a:pt x="91176" y="284535"/>
                </a:lnTo>
                <a:cubicBezTo>
                  <a:pt x="76418" y="278088"/>
                  <a:pt x="63504" y="267036"/>
                  <a:pt x="57048" y="251379"/>
                </a:cubicBezTo>
                <a:lnTo>
                  <a:pt x="3550" y="125201"/>
                </a:lnTo>
                <a:cubicBezTo>
                  <a:pt x="-5674" y="102176"/>
                  <a:pt x="3550" y="76387"/>
                  <a:pt x="25687" y="65335"/>
                </a:cubicBezTo>
                <a:lnTo>
                  <a:pt x="150208" y="5470"/>
                </a:lnTo>
                <a:cubicBezTo>
                  <a:pt x="157587" y="2246"/>
                  <a:pt x="165658" y="404"/>
                  <a:pt x="173729" y="59"/>
                </a:cubicBezTo>
                <a:close/>
              </a:path>
            </a:pathLst>
          </a:custGeom>
          <a:gradFill>
            <a:gsLst>
              <a:gs pos="0">
                <a:schemeClr val="bg1"/>
              </a:gs>
              <a:gs pos="99000">
                <a:schemeClr val="accent1">
                  <a:lumMod val="20000"/>
                  <a:lumOff val="80000"/>
                </a:schemeClr>
              </a:gs>
            </a:gsLst>
            <a:lin ang="5400000" scaled="1"/>
          </a:gradFill>
          <a:ln>
            <a:noFill/>
          </a:ln>
          <a:effectLst>
            <a:reflection blurRad="6350" stA="32000" endPos="27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en-US" sz="2000" dirty="0">
              <a:cs typeface="+mn-ea"/>
              <a:sym typeface="+mn-lt"/>
            </a:endParaRPr>
          </a:p>
        </p:txBody>
      </p:sp>
      <p:pic>
        <p:nvPicPr>
          <p:cNvPr id="39" name="图片 38">
            <a:extLst>
              <a:ext uri="{FF2B5EF4-FFF2-40B4-BE49-F238E27FC236}">
                <a16:creationId xmlns:a16="http://schemas.microsoft.com/office/drawing/2014/main" id="{C81DF190-EC93-4F07-B529-11C18E35D1B7}"/>
              </a:ext>
            </a:extLst>
          </p:cNvPr>
          <p:cNvPicPr>
            <a:picLocks noChangeAspect="1"/>
          </p:cNvPicPr>
          <p:nvPr/>
        </p:nvPicPr>
        <p:blipFill>
          <a:blip r:embed="rId3"/>
          <a:stretch>
            <a:fillRect/>
          </a:stretch>
        </p:blipFill>
        <p:spPr>
          <a:xfrm>
            <a:off x="7111109" y="667964"/>
            <a:ext cx="4093007" cy="226838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40" name="图片 39">
            <a:extLst>
              <a:ext uri="{FF2B5EF4-FFF2-40B4-BE49-F238E27FC236}">
                <a16:creationId xmlns:a16="http://schemas.microsoft.com/office/drawing/2014/main" id="{B3783928-3E63-4F11-9998-E06B9BDABF7C}"/>
              </a:ext>
            </a:extLst>
          </p:cNvPr>
          <p:cNvPicPr/>
          <p:nvPr/>
        </p:nvPicPr>
        <p:blipFill>
          <a:blip r:embed="rId4"/>
          <a:stretch>
            <a:fillRect/>
          </a:stretch>
        </p:blipFill>
        <p:spPr>
          <a:xfrm>
            <a:off x="8538499" y="2368692"/>
            <a:ext cx="3062559" cy="198734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0" name="矩形 9">
            <a:extLst>
              <a:ext uri="{FF2B5EF4-FFF2-40B4-BE49-F238E27FC236}">
                <a16:creationId xmlns:a16="http://schemas.microsoft.com/office/drawing/2014/main" id="{B600687B-13C8-41DF-8F16-78D474222B53}"/>
              </a:ext>
            </a:extLst>
          </p:cNvPr>
          <p:cNvSpPr/>
          <p:nvPr/>
        </p:nvSpPr>
        <p:spPr>
          <a:xfrm>
            <a:off x="9666434" y="5262456"/>
            <a:ext cx="2363147" cy="584775"/>
          </a:xfrm>
          <a:prstGeom prst="rect">
            <a:avLst/>
          </a:prstGeom>
        </p:spPr>
        <p:txBody>
          <a:bodyPr wrap="none">
            <a:spAutoFit/>
          </a:bodyPr>
          <a:lstStyle/>
          <a:p>
            <a:r>
              <a:rPr lang="zh-CN" altLang="en-US" sz="1600" dirty="0">
                <a:latin typeface="华文中宋" panose="02010600040101010101" pitchFamily="2" charset="-122"/>
                <a:ea typeface="华文中宋" panose="02010600040101010101" pitchFamily="2" charset="-122"/>
              </a:rPr>
              <a:t>实验前期布置</a:t>
            </a:r>
            <a:r>
              <a:rPr lang="en-US" altLang="zh-CN" sz="1600" dirty="0">
                <a:latin typeface="华文中宋" panose="02010600040101010101" pitchFamily="2" charset="-122"/>
                <a:ea typeface="华文中宋" panose="02010600040101010101" pitchFamily="2" charset="-122"/>
              </a:rPr>
              <a:t>2</a:t>
            </a:r>
            <a:r>
              <a:rPr lang="zh-CN" altLang="en-US" sz="1600" dirty="0">
                <a:latin typeface="华文中宋" panose="02010600040101010101" pitchFamily="2" charset="-122"/>
                <a:ea typeface="华文中宋" panose="02010600040101010101" pitchFamily="2" charset="-122"/>
              </a:rPr>
              <a:t>台探测器</a:t>
            </a:r>
            <a:endParaRPr lang="en-US" altLang="zh-CN" sz="1600" dirty="0">
              <a:latin typeface="华文中宋" panose="02010600040101010101" pitchFamily="2" charset="-122"/>
              <a:ea typeface="华文中宋" panose="02010600040101010101" pitchFamily="2" charset="-122"/>
            </a:endParaRPr>
          </a:p>
          <a:p>
            <a:r>
              <a:rPr lang="zh-CN" altLang="en-US" sz="1600" dirty="0">
                <a:latin typeface="华文中宋" panose="02010600040101010101" pitchFamily="2" charset="-122"/>
                <a:ea typeface="华文中宋" panose="02010600040101010101" pitchFamily="2" charset="-122"/>
              </a:rPr>
              <a:t>后期新增</a:t>
            </a:r>
            <a:r>
              <a:rPr lang="en-US" altLang="zh-CN" sz="1600" dirty="0">
                <a:latin typeface="华文中宋" panose="02010600040101010101" pitchFamily="2" charset="-122"/>
                <a:ea typeface="华文中宋" panose="02010600040101010101" pitchFamily="2" charset="-122"/>
              </a:rPr>
              <a:t>1</a:t>
            </a:r>
            <a:r>
              <a:rPr lang="zh-CN" altLang="en-US" sz="1600" dirty="0">
                <a:latin typeface="华文中宋" panose="02010600040101010101" pitchFamily="2" charset="-122"/>
                <a:ea typeface="华文中宋" panose="02010600040101010101" pitchFamily="2" charset="-122"/>
              </a:rPr>
              <a:t>台探测器</a:t>
            </a:r>
            <a:endParaRPr lang="zh-CN" altLang="en-US" sz="1600" dirty="0"/>
          </a:p>
        </p:txBody>
      </p:sp>
    </p:spTree>
    <p:extLst>
      <p:ext uri="{BB962C8B-B14F-4D97-AF65-F5344CB8AC3E}">
        <p14:creationId xmlns:p14="http://schemas.microsoft.com/office/powerpoint/2010/main" val="29026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探测器点位设置</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p:txBody>
          <a:bodyPr/>
          <a:lstStyle/>
          <a:p>
            <a:r>
              <a:rPr kumimoji="1" lang="en-US" altLang="zh-CN"/>
              <a:t>Page</a:t>
            </a:r>
            <a:r>
              <a:rPr kumimoji="1" lang="zh-CN" altLang="en-US"/>
              <a:t> </a:t>
            </a:r>
            <a:fld id="{562DC770-FF79-6F43-8302-D9B49950C096}" type="slidenum">
              <a:rPr kumimoji="1" lang="zh-CN" altLang="en-US" smtClean="0"/>
              <a:pPr/>
              <a:t>6</a:t>
            </a:fld>
            <a:endParaRPr kumimoji="1" lang="zh-CN" altLang="en-US" dirty="0"/>
          </a:p>
        </p:txBody>
      </p:sp>
      <p:pic>
        <p:nvPicPr>
          <p:cNvPr id="15" name="内容占位符 14">
            <a:extLst>
              <a:ext uri="{FF2B5EF4-FFF2-40B4-BE49-F238E27FC236}">
                <a16:creationId xmlns:a16="http://schemas.microsoft.com/office/drawing/2014/main" id="{79934DBD-83CF-4FB7-9E89-801F17AC400B}"/>
              </a:ext>
            </a:extLst>
          </p:cNvPr>
          <p:cNvPicPr>
            <a:picLocks noGrp="1" noChangeAspect="1"/>
          </p:cNvPicPr>
          <p:nvPr>
            <p:ph sz="half" idx="1"/>
          </p:nvPr>
        </p:nvPicPr>
        <p:blipFill>
          <a:blip r:embed="rId2"/>
          <a:stretch>
            <a:fillRect/>
          </a:stretch>
        </p:blipFill>
        <p:spPr>
          <a:xfrm>
            <a:off x="1830146" y="1301466"/>
            <a:ext cx="3850525" cy="1713321"/>
          </a:xfrm>
        </p:spPr>
      </p:pic>
      <p:pic>
        <p:nvPicPr>
          <p:cNvPr id="19" name="内容占位符 18">
            <a:extLst>
              <a:ext uri="{FF2B5EF4-FFF2-40B4-BE49-F238E27FC236}">
                <a16:creationId xmlns:a16="http://schemas.microsoft.com/office/drawing/2014/main" id="{98276C40-B5ED-41C0-9B2B-63AF57A6FB4E}"/>
              </a:ext>
            </a:extLst>
          </p:cNvPr>
          <p:cNvPicPr>
            <a:picLocks noGrp="1" noChangeAspect="1"/>
          </p:cNvPicPr>
          <p:nvPr>
            <p:ph sz="half" idx="2"/>
          </p:nvPr>
        </p:nvPicPr>
        <p:blipFill>
          <a:blip r:embed="rId3"/>
          <a:stretch>
            <a:fillRect/>
          </a:stretch>
        </p:blipFill>
        <p:spPr>
          <a:xfrm>
            <a:off x="1830146" y="3174717"/>
            <a:ext cx="3857200" cy="1713321"/>
          </a:xfrm>
        </p:spPr>
      </p:pic>
      <p:pic>
        <p:nvPicPr>
          <p:cNvPr id="20" name="图片 19">
            <a:extLst>
              <a:ext uri="{FF2B5EF4-FFF2-40B4-BE49-F238E27FC236}">
                <a16:creationId xmlns:a16="http://schemas.microsoft.com/office/drawing/2014/main" id="{06EBC869-7F66-40AE-96D5-D8801F70E2EF}"/>
              </a:ext>
            </a:extLst>
          </p:cNvPr>
          <p:cNvPicPr>
            <a:picLocks noChangeAspect="1"/>
          </p:cNvPicPr>
          <p:nvPr/>
        </p:nvPicPr>
        <p:blipFill>
          <a:blip r:embed="rId4"/>
          <a:stretch>
            <a:fillRect/>
          </a:stretch>
        </p:blipFill>
        <p:spPr>
          <a:xfrm>
            <a:off x="6805035" y="3223044"/>
            <a:ext cx="3904670" cy="1551170"/>
          </a:xfrm>
          <a:prstGeom prst="rect">
            <a:avLst/>
          </a:prstGeom>
        </p:spPr>
      </p:pic>
      <p:pic>
        <p:nvPicPr>
          <p:cNvPr id="21" name="图片 20">
            <a:extLst>
              <a:ext uri="{FF2B5EF4-FFF2-40B4-BE49-F238E27FC236}">
                <a16:creationId xmlns:a16="http://schemas.microsoft.com/office/drawing/2014/main" id="{B6E1C827-3E14-4A27-A3FF-923C5795A138}"/>
              </a:ext>
            </a:extLst>
          </p:cNvPr>
          <p:cNvPicPr>
            <a:picLocks noChangeAspect="1"/>
          </p:cNvPicPr>
          <p:nvPr/>
        </p:nvPicPr>
        <p:blipFill>
          <a:blip r:embed="rId5"/>
          <a:stretch>
            <a:fillRect/>
          </a:stretch>
        </p:blipFill>
        <p:spPr>
          <a:xfrm>
            <a:off x="6805035" y="5047163"/>
            <a:ext cx="3900750" cy="1609484"/>
          </a:xfrm>
          <a:prstGeom prst="rect">
            <a:avLst/>
          </a:prstGeom>
        </p:spPr>
      </p:pic>
      <p:pic>
        <p:nvPicPr>
          <p:cNvPr id="22" name="图片 21">
            <a:extLst>
              <a:ext uri="{FF2B5EF4-FFF2-40B4-BE49-F238E27FC236}">
                <a16:creationId xmlns:a16="http://schemas.microsoft.com/office/drawing/2014/main" id="{77A62971-2177-4406-978F-1A68A6B8B7D5}"/>
              </a:ext>
            </a:extLst>
          </p:cNvPr>
          <p:cNvPicPr>
            <a:picLocks noChangeAspect="1"/>
          </p:cNvPicPr>
          <p:nvPr/>
        </p:nvPicPr>
        <p:blipFill>
          <a:blip r:embed="rId6"/>
          <a:stretch>
            <a:fillRect/>
          </a:stretch>
        </p:blipFill>
        <p:spPr>
          <a:xfrm>
            <a:off x="6838789" y="1301466"/>
            <a:ext cx="3900750" cy="1627982"/>
          </a:xfrm>
          <a:prstGeom prst="rect">
            <a:avLst/>
          </a:prstGeom>
        </p:spPr>
      </p:pic>
      <p:pic>
        <p:nvPicPr>
          <p:cNvPr id="24" name="图片 23">
            <a:extLst>
              <a:ext uri="{FF2B5EF4-FFF2-40B4-BE49-F238E27FC236}">
                <a16:creationId xmlns:a16="http://schemas.microsoft.com/office/drawing/2014/main" id="{82911739-6754-4A9E-BFBF-F204A72232AD}"/>
              </a:ext>
            </a:extLst>
          </p:cNvPr>
          <p:cNvPicPr>
            <a:picLocks noChangeAspect="1"/>
          </p:cNvPicPr>
          <p:nvPr/>
        </p:nvPicPr>
        <p:blipFill>
          <a:blip r:embed="rId7"/>
          <a:stretch>
            <a:fillRect/>
          </a:stretch>
        </p:blipFill>
        <p:spPr>
          <a:xfrm>
            <a:off x="1830147" y="4943467"/>
            <a:ext cx="3857200" cy="1717613"/>
          </a:xfrm>
          <a:prstGeom prst="rect">
            <a:avLst/>
          </a:prstGeom>
        </p:spPr>
      </p:pic>
      <p:sp>
        <p:nvSpPr>
          <p:cNvPr id="25" name="矩形 24">
            <a:extLst>
              <a:ext uri="{FF2B5EF4-FFF2-40B4-BE49-F238E27FC236}">
                <a16:creationId xmlns:a16="http://schemas.microsoft.com/office/drawing/2014/main" id="{62A6CE9A-97AC-4798-9F6F-14557C858479}"/>
              </a:ext>
            </a:extLst>
          </p:cNvPr>
          <p:cNvSpPr/>
          <p:nvPr/>
        </p:nvSpPr>
        <p:spPr>
          <a:xfrm>
            <a:off x="-107516" y="2879612"/>
            <a:ext cx="1837362" cy="646331"/>
          </a:xfrm>
          <a:prstGeom prst="rect">
            <a:avLst/>
          </a:prstGeom>
        </p:spPr>
        <p:txBody>
          <a:bodyPr wrap="none">
            <a:spAutoFit/>
          </a:bodyPr>
          <a:lstStyle/>
          <a:p>
            <a:pPr algn="ctr"/>
            <a:r>
              <a:rPr lang="zh-CN" altLang="en-US" dirty="0">
                <a:latin typeface="华文中宋" panose="02010600040101010101" pitchFamily="2" charset="-122"/>
                <a:ea typeface="华文中宋" panose="02010600040101010101" pitchFamily="2" charset="-122"/>
              </a:rPr>
              <a:t>探测器</a:t>
            </a:r>
            <a:r>
              <a:rPr lang="en-US" altLang="zh-CN" dirty="0">
                <a:latin typeface="华文中宋" panose="02010600040101010101" pitchFamily="2" charset="-122"/>
                <a:ea typeface="华文中宋" panose="02010600040101010101" pitchFamily="2" charset="-122"/>
              </a:rPr>
              <a:t>N2 &amp; N3</a:t>
            </a:r>
          </a:p>
          <a:p>
            <a:pPr algn="ctr"/>
            <a:r>
              <a:rPr lang="zh-CN" altLang="en-US" dirty="0">
                <a:latin typeface="华文中宋" panose="02010600040101010101" pitchFamily="2" charset="-122"/>
                <a:ea typeface="华文中宋" panose="02010600040101010101" pitchFamily="2" charset="-122"/>
              </a:rPr>
              <a:t>前期布设</a:t>
            </a:r>
            <a:endParaRPr lang="zh-CN" altLang="en-US" dirty="0"/>
          </a:p>
        </p:txBody>
      </p:sp>
      <p:sp>
        <p:nvSpPr>
          <p:cNvPr id="26" name="矩形 25">
            <a:extLst>
              <a:ext uri="{FF2B5EF4-FFF2-40B4-BE49-F238E27FC236}">
                <a16:creationId xmlns:a16="http://schemas.microsoft.com/office/drawing/2014/main" id="{7A2A839D-6923-4D8D-A6C1-389F17DCE9F5}"/>
              </a:ext>
            </a:extLst>
          </p:cNvPr>
          <p:cNvSpPr/>
          <p:nvPr/>
        </p:nvSpPr>
        <p:spPr>
          <a:xfrm>
            <a:off x="178533" y="5605001"/>
            <a:ext cx="1191353" cy="646331"/>
          </a:xfrm>
          <a:prstGeom prst="rect">
            <a:avLst/>
          </a:prstGeom>
        </p:spPr>
        <p:txBody>
          <a:bodyPr wrap="none">
            <a:spAutoFit/>
          </a:bodyPr>
          <a:lstStyle/>
          <a:p>
            <a:pPr algn="ctr"/>
            <a:r>
              <a:rPr lang="zh-CN" altLang="en-US" dirty="0">
                <a:latin typeface="华文中宋" panose="02010600040101010101" pitchFamily="2" charset="-122"/>
                <a:ea typeface="华文中宋" panose="02010600040101010101" pitchFamily="2" charset="-122"/>
              </a:rPr>
              <a:t>探测器</a:t>
            </a:r>
            <a:r>
              <a:rPr lang="en-US" altLang="zh-CN" dirty="0">
                <a:latin typeface="华文中宋" panose="02010600040101010101" pitchFamily="2" charset="-122"/>
                <a:ea typeface="华文中宋" panose="02010600040101010101" pitchFamily="2" charset="-122"/>
              </a:rPr>
              <a:t>N1</a:t>
            </a:r>
          </a:p>
          <a:p>
            <a:pPr algn="ctr"/>
            <a:r>
              <a:rPr lang="zh-CN" altLang="en-US" dirty="0">
                <a:latin typeface="华文中宋" panose="02010600040101010101" pitchFamily="2" charset="-122"/>
                <a:ea typeface="华文中宋" panose="02010600040101010101" pitchFamily="2" charset="-122"/>
              </a:rPr>
              <a:t>后期验证</a:t>
            </a:r>
            <a:endParaRPr lang="zh-CN" altLang="en-US" dirty="0"/>
          </a:p>
        </p:txBody>
      </p:sp>
      <p:sp>
        <p:nvSpPr>
          <p:cNvPr id="27" name="左大括号 26">
            <a:extLst>
              <a:ext uri="{FF2B5EF4-FFF2-40B4-BE49-F238E27FC236}">
                <a16:creationId xmlns:a16="http://schemas.microsoft.com/office/drawing/2014/main" id="{E375717C-E39F-4A30-B06B-BC03366D0628}"/>
              </a:ext>
            </a:extLst>
          </p:cNvPr>
          <p:cNvSpPr/>
          <p:nvPr/>
        </p:nvSpPr>
        <p:spPr>
          <a:xfrm>
            <a:off x="1413192" y="2253343"/>
            <a:ext cx="216353" cy="20533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8" name="左大括号 27">
            <a:extLst>
              <a:ext uri="{FF2B5EF4-FFF2-40B4-BE49-F238E27FC236}">
                <a16:creationId xmlns:a16="http://schemas.microsoft.com/office/drawing/2014/main" id="{6F44311A-0FA3-47BB-B029-60754A14811E}"/>
              </a:ext>
            </a:extLst>
          </p:cNvPr>
          <p:cNvSpPr/>
          <p:nvPr/>
        </p:nvSpPr>
        <p:spPr>
          <a:xfrm>
            <a:off x="1411199" y="5354004"/>
            <a:ext cx="250233" cy="12481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9E8B2F70-6164-4B8A-92A1-31C95B339FF5}"/>
              </a:ext>
            </a:extLst>
          </p:cNvPr>
          <p:cNvSpPr/>
          <p:nvPr/>
        </p:nvSpPr>
        <p:spPr>
          <a:xfrm>
            <a:off x="7221414" y="954047"/>
            <a:ext cx="3185487" cy="369332"/>
          </a:xfrm>
          <a:prstGeom prst="rect">
            <a:avLst/>
          </a:prstGeom>
        </p:spPr>
        <p:txBody>
          <a:bodyPr wrap="none">
            <a:spAutoFit/>
          </a:bodyPr>
          <a:lstStyle/>
          <a:p>
            <a:pPr algn="ctr"/>
            <a:r>
              <a:rPr lang="zh-CN" altLang="en-US" dirty="0">
                <a:latin typeface="华文中宋" panose="02010600040101010101" pitchFamily="2" charset="-122"/>
                <a:ea typeface="华文中宋" panose="02010600040101010101" pitchFamily="2" charset="-122"/>
              </a:rPr>
              <a:t>探测器三维视角（非等比例）</a:t>
            </a:r>
            <a:endParaRPr lang="zh-CN" altLang="en-US" dirty="0"/>
          </a:p>
        </p:txBody>
      </p:sp>
    </p:spTree>
    <p:extLst>
      <p:ext uri="{BB962C8B-B14F-4D97-AF65-F5344CB8AC3E}">
        <p14:creationId xmlns:p14="http://schemas.microsoft.com/office/powerpoint/2010/main" val="3067031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a:extLst>
              <a:ext uri="{FF2B5EF4-FFF2-40B4-BE49-F238E27FC236}">
                <a16:creationId xmlns:a16="http://schemas.microsoft.com/office/drawing/2014/main" id="{29747B75-3C3F-4C3E-AE6F-4CBECB2EB1C8}"/>
              </a:ext>
            </a:extLst>
          </p:cNvPr>
          <p:cNvSpPr>
            <a:spLocks noGrp="1"/>
          </p:cNvSpPr>
          <p:nvPr>
            <p:ph type="title"/>
          </p:nvPr>
        </p:nvSpPr>
        <p:spPr/>
        <p:txBody>
          <a:bodyPr>
            <a:normAutofit/>
          </a:bodyPr>
          <a:lstStyle/>
          <a:p>
            <a:r>
              <a:rPr kumimoji="1" lang="en-US" altLang="zh-CN" b="1" dirty="0">
                <a:solidFill>
                  <a:schemeClr val="tx1">
                    <a:lumMod val="75000"/>
                    <a:lumOff val="25000"/>
                  </a:schemeClr>
                </a:solidFill>
                <a:latin typeface="Microsoft YaHei" panose="020B0503020204020204" pitchFamily="34" charset="-122"/>
                <a:ea typeface="Microsoft YaHei" panose="020B0503020204020204" pitchFamily="34" charset="-122"/>
              </a:rPr>
              <a:t>MCS</a:t>
            </a:r>
            <a:r>
              <a:rPr kumimoji="1" lang="zh-CN" altLang="en-US" b="1" dirty="0">
                <a:solidFill>
                  <a:schemeClr val="tx1">
                    <a:lumMod val="75000"/>
                    <a:lumOff val="25000"/>
                  </a:schemeClr>
                </a:solidFill>
                <a:latin typeface="Microsoft YaHei" panose="020B0503020204020204" pitchFamily="34" charset="-122"/>
                <a:ea typeface="Microsoft YaHei" panose="020B0503020204020204" pitchFamily="34" charset="-122"/>
              </a:rPr>
              <a:t>对透射成像影响</a:t>
            </a:r>
            <a:endParaRPr lang="zh-CN" altLang="en-US" dirty="0"/>
          </a:p>
        </p:txBody>
      </p:sp>
      <p:sp>
        <p:nvSpPr>
          <p:cNvPr id="8" name="文本占位符 7">
            <a:extLst>
              <a:ext uri="{FF2B5EF4-FFF2-40B4-BE49-F238E27FC236}">
                <a16:creationId xmlns:a16="http://schemas.microsoft.com/office/drawing/2014/main" id="{9EA910CF-38F1-4356-A7A0-B9E296F2C296}"/>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57975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9B268E82-430C-42AC-A7B0-CAA72767569B}"/>
              </a:ext>
            </a:extLst>
          </p:cNvPr>
          <p:cNvSpPr>
            <a:spLocks noGrp="1"/>
          </p:cNvSpPr>
          <p:nvPr>
            <p:ph type="title"/>
          </p:nvPr>
        </p:nvSpPr>
        <p:spPr/>
        <p:txBody>
          <a:bodyPr/>
          <a:lstStyle/>
          <a:p>
            <a:r>
              <a:rPr lang="en-US" altLang="zh-CN" dirty="0"/>
              <a:t>Geant4</a:t>
            </a:r>
            <a:r>
              <a:rPr lang="zh-CN" altLang="en-US" dirty="0"/>
              <a:t>模型建立</a:t>
            </a:r>
          </a:p>
        </p:txBody>
      </p:sp>
      <p:sp>
        <p:nvSpPr>
          <p:cNvPr id="18" name="矩形 17">
            <a:extLst>
              <a:ext uri="{FF2B5EF4-FFF2-40B4-BE49-F238E27FC236}">
                <a16:creationId xmlns:a16="http://schemas.microsoft.com/office/drawing/2014/main" id="{BDE1A69A-FFE6-4A46-B3B2-7FACE9008E23}"/>
              </a:ext>
            </a:extLst>
          </p:cNvPr>
          <p:cNvSpPr/>
          <p:nvPr/>
        </p:nvSpPr>
        <p:spPr>
          <a:xfrm>
            <a:off x="5929343" y="964148"/>
            <a:ext cx="5901417" cy="5444054"/>
          </a:xfrm>
          <a:prstGeom prst="rect">
            <a:avLst/>
          </a:prstGeom>
        </p:spPr>
        <p:txBody>
          <a:bodyPr wrap="square">
            <a:spAutoFit/>
          </a:bodyPr>
          <a:lstStyle/>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模拟坝体（坝体及附属结构采用均匀混凝土材料 ）：</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总体参数：总长</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150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；有效高度</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50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；中央泄洪坝段：长</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42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、厚</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20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；两侧变截面坝肩：</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54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中央坝段：设置三个宽</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10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、高</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13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并贯穿坝体厚度的泄洪口，下游连接净宽</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36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的两段式泄洪道。</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泄洪道水平延伸</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50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，底板厚</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3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，两侧设置厚</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2.5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、高</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4.5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的混凝土侧墙及高</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1.5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的护栏。</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a:p>
            <a:pPr marL="285750" indent="-285750">
              <a:lnSpc>
                <a:spcPct val="150000"/>
              </a:lnSpc>
              <a:buFont typeface="Wingdings" panose="05000000000000000000" pitchFamily="2" charset="2"/>
              <a:buChar char="l"/>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中央坝体内部设置一个实际尺寸为</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 m × 5 m × 5 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的空气空腔代表</a:t>
            </a:r>
            <a:r>
              <a:rPr lang="zh-CN" altLang="en-US" b="1"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低密度区</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。中心坐标为</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(0,0,24) m</a:t>
            </a:r>
          </a:p>
          <a:p>
            <a:pPr marL="285750" indent="-285750">
              <a:lnSpc>
                <a:spcPct val="150000"/>
              </a:lnSpc>
              <a:buFont typeface="Wingdings" panose="05000000000000000000" pitchFamily="2" charset="2"/>
              <a:buChar char="l"/>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探测器分别设置于</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 </a:t>
            </a:r>
          </a:p>
          <a:p>
            <a:pPr>
              <a:lnSpc>
                <a:spcPct val="150000"/>
              </a:lnSpc>
            </a:pP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     </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模拟探测器</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N3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点位</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 </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(65.0, -25.0, 0.) m</a:t>
            </a:r>
          </a:p>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     模拟探测器</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N1</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点位</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——D1</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 </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(50.0, 0.0, 4.) m</a:t>
            </a:r>
          </a:p>
          <a:p>
            <a:pPr marL="285750" indent="-285750">
              <a:lnSpc>
                <a:spcPct val="150000"/>
              </a:lnSpc>
              <a:buFont typeface="Wingdings" panose="05000000000000000000" pitchFamily="2" charset="2"/>
              <a:buChar char="l"/>
            </a:pPr>
            <a:endParaRPr lang="zh-CN" altLang="en-US" dirty="0">
              <a:latin typeface="Times New Roman" panose="02020603050405020304" pitchFamily="18" charset="0"/>
              <a:ea typeface="华文中宋" panose="02010600040101010101" pitchFamily="2" charset="-122"/>
              <a:cs typeface="Times New Roman" panose="02020603050405020304" pitchFamily="18" charset="0"/>
            </a:endParaRPr>
          </a:p>
        </p:txBody>
      </p:sp>
      <p:grpSp>
        <p:nvGrpSpPr>
          <p:cNvPr id="22" name="组合 21">
            <a:extLst>
              <a:ext uri="{FF2B5EF4-FFF2-40B4-BE49-F238E27FC236}">
                <a16:creationId xmlns:a16="http://schemas.microsoft.com/office/drawing/2014/main" id="{8EFAF9B4-737F-46AF-94C3-D0BB6F7BB101}"/>
              </a:ext>
            </a:extLst>
          </p:cNvPr>
          <p:cNvGrpSpPr/>
          <p:nvPr/>
        </p:nvGrpSpPr>
        <p:grpSpPr>
          <a:xfrm>
            <a:off x="666726" y="1377711"/>
            <a:ext cx="4998142" cy="4378800"/>
            <a:chOff x="666726" y="1377711"/>
            <a:chExt cx="4998142" cy="4378800"/>
          </a:xfrm>
        </p:grpSpPr>
        <p:grpSp>
          <p:nvGrpSpPr>
            <p:cNvPr id="11" name="组合 10">
              <a:extLst>
                <a:ext uri="{FF2B5EF4-FFF2-40B4-BE49-F238E27FC236}">
                  <a16:creationId xmlns:a16="http://schemas.microsoft.com/office/drawing/2014/main" id="{11424FA9-CD46-41B1-9C0F-366221ADCDE9}"/>
                </a:ext>
              </a:extLst>
            </p:cNvPr>
            <p:cNvGrpSpPr/>
            <p:nvPr/>
          </p:nvGrpSpPr>
          <p:grpSpPr>
            <a:xfrm>
              <a:off x="666726" y="1377711"/>
              <a:ext cx="4998142" cy="4378800"/>
              <a:chOff x="756533" y="1716529"/>
              <a:chExt cx="4998142" cy="4378800"/>
            </a:xfrm>
          </p:grpSpPr>
          <p:pic>
            <p:nvPicPr>
              <p:cNvPr id="8" name="图片 7">
                <a:extLst>
                  <a:ext uri="{FF2B5EF4-FFF2-40B4-BE49-F238E27FC236}">
                    <a16:creationId xmlns:a16="http://schemas.microsoft.com/office/drawing/2014/main" id="{AAC57298-0C12-43D3-AA49-7E40CF4FFDD3}"/>
                  </a:ext>
                </a:extLst>
              </p:cNvPr>
              <p:cNvPicPr>
                <a:picLocks noChangeAspect="1"/>
              </p:cNvPicPr>
              <p:nvPr/>
            </p:nvPicPr>
            <p:blipFill>
              <a:blip r:embed="rId2"/>
              <a:stretch>
                <a:fillRect/>
              </a:stretch>
            </p:blipFill>
            <p:spPr>
              <a:xfrm>
                <a:off x="756533" y="1716529"/>
                <a:ext cx="4998142" cy="2308464"/>
              </a:xfrm>
              <a:prstGeom prst="rect">
                <a:avLst/>
              </a:prstGeom>
            </p:spPr>
          </p:pic>
          <p:pic>
            <p:nvPicPr>
              <p:cNvPr id="9" name="图片 8">
                <a:extLst>
                  <a:ext uri="{FF2B5EF4-FFF2-40B4-BE49-F238E27FC236}">
                    <a16:creationId xmlns:a16="http://schemas.microsoft.com/office/drawing/2014/main" id="{07923B82-52D9-4BA5-B4A7-55767C25754F}"/>
                  </a:ext>
                </a:extLst>
              </p:cNvPr>
              <p:cNvPicPr>
                <a:picLocks noChangeAspect="1"/>
              </p:cNvPicPr>
              <p:nvPr/>
            </p:nvPicPr>
            <p:blipFill>
              <a:blip r:embed="rId3"/>
              <a:stretch>
                <a:fillRect/>
              </a:stretch>
            </p:blipFill>
            <p:spPr>
              <a:xfrm>
                <a:off x="756533" y="3995819"/>
                <a:ext cx="4998142" cy="2099510"/>
              </a:xfrm>
              <a:prstGeom prst="rect">
                <a:avLst/>
              </a:prstGeom>
            </p:spPr>
          </p:pic>
        </p:grpSp>
        <p:cxnSp>
          <p:nvCxnSpPr>
            <p:cNvPr id="14" name="直接箭头连接符 13">
              <a:extLst>
                <a:ext uri="{FF2B5EF4-FFF2-40B4-BE49-F238E27FC236}">
                  <a16:creationId xmlns:a16="http://schemas.microsoft.com/office/drawing/2014/main" id="{54F06111-C109-480A-A0B9-47F6A43F9F92}"/>
                </a:ext>
              </a:extLst>
            </p:cNvPr>
            <p:cNvCxnSpPr>
              <a:cxnSpLocks/>
            </p:cNvCxnSpPr>
            <p:nvPr/>
          </p:nvCxnSpPr>
          <p:spPr>
            <a:xfrm>
              <a:off x="2971800" y="3571875"/>
              <a:ext cx="1040946" cy="72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B9430140-54A2-4549-AB42-82A35C49C205}"/>
                </a:ext>
              </a:extLst>
            </p:cNvPr>
            <p:cNvSpPr/>
            <p:nvPr/>
          </p:nvSpPr>
          <p:spPr>
            <a:xfrm>
              <a:off x="4189443" y="3423649"/>
              <a:ext cx="877163" cy="369332"/>
            </a:xfrm>
            <a:prstGeom prst="rect">
              <a:avLst/>
            </a:prstGeom>
          </p:spPr>
          <p:txBody>
            <a:bodyPr wrap="none">
              <a:spAutoFit/>
            </a:bodyPr>
            <a:lstStyle/>
            <a:p>
              <a:r>
                <a:rPr lang="zh-CN" altLang="en-US" dirty="0">
                  <a:solidFill>
                    <a:schemeClr val="bg1"/>
                  </a:solidFill>
                  <a:latin typeface="华文中宋" panose="02010600040101010101" pitchFamily="2" charset="-122"/>
                  <a:ea typeface="华文中宋" panose="02010600040101010101" pitchFamily="2" charset="-122"/>
                </a:rPr>
                <a:t>探测器</a:t>
              </a:r>
              <a:endParaRPr lang="zh-CN" altLang="en-US" dirty="0">
                <a:solidFill>
                  <a:schemeClr val="bg1"/>
                </a:solidFill>
              </a:endParaRPr>
            </a:p>
          </p:txBody>
        </p:sp>
        <p:cxnSp>
          <p:nvCxnSpPr>
            <p:cNvPr id="20" name="直接箭头连接符 19">
              <a:extLst>
                <a:ext uri="{FF2B5EF4-FFF2-40B4-BE49-F238E27FC236}">
                  <a16:creationId xmlns:a16="http://schemas.microsoft.com/office/drawing/2014/main" id="{1AD5D1F4-1BBF-4A1C-A6F1-8F9DD6F00EA9}"/>
                </a:ext>
              </a:extLst>
            </p:cNvPr>
            <p:cNvCxnSpPr>
              <a:cxnSpLocks/>
            </p:cNvCxnSpPr>
            <p:nvPr/>
          </p:nvCxnSpPr>
          <p:spPr>
            <a:xfrm flipV="1">
              <a:off x="3365046" y="4861832"/>
              <a:ext cx="1040946" cy="10209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1" name="矩形 20">
              <a:extLst>
                <a:ext uri="{FF2B5EF4-FFF2-40B4-BE49-F238E27FC236}">
                  <a16:creationId xmlns:a16="http://schemas.microsoft.com/office/drawing/2014/main" id="{5AB59AE6-4266-42D6-9904-118B187D02DF}"/>
                </a:ext>
              </a:extLst>
            </p:cNvPr>
            <p:cNvSpPr/>
            <p:nvPr/>
          </p:nvSpPr>
          <p:spPr>
            <a:xfrm>
              <a:off x="4268364" y="4536677"/>
              <a:ext cx="1107996" cy="369332"/>
            </a:xfrm>
            <a:prstGeom prst="rect">
              <a:avLst/>
            </a:prstGeom>
          </p:spPr>
          <p:txBody>
            <a:bodyPr wrap="none">
              <a:spAutoFit/>
            </a:bodyPr>
            <a:lstStyle/>
            <a:p>
              <a:r>
                <a:rPr lang="zh-CN" altLang="en-US" dirty="0">
                  <a:solidFill>
                    <a:schemeClr val="bg1"/>
                  </a:solidFill>
                  <a:latin typeface="华文中宋" panose="02010600040101010101" pitchFamily="2" charset="-122"/>
                  <a:ea typeface="华文中宋" panose="02010600040101010101" pitchFamily="2" charset="-122"/>
                </a:rPr>
                <a:t>低密度区</a:t>
              </a:r>
              <a:endParaRPr lang="zh-CN" altLang="en-US" dirty="0">
                <a:solidFill>
                  <a:schemeClr val="bg1"/>
                </a:solidFill>
              </a:endParaRPr>
            </a:p>
          </p:txBody>
        </p:sp>
      </p:grpSp>
    </p:spTree>
    <p:extLst>
      <p:ext uri="{BB962C8B-B14F-4D97-AF65-F5344CB8AC3E}">
        <p14:creationId xmlns:p14="http://schemas.microsoft.com/office/powerpoint/2010/main" val="1021861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B483E3D3-8858-47F7-83CF-F38E047BD999}"/>
              </a:ext>
            </a:extLst>
          </p:cNvPr>
          <p:cNvPicPr>
            <a:picLocks noChangeAspect="1"/>
          </p:cNvPicPr>
          <p:nvPr/>
        </p:nvPicPr>
        <p:blipFill>
          <a:blip r:embed="rId3"/>
          <a:stretch>
            <a:fillRect/>
          </a:stretch>
        </p:blipFill>
        <p:spPr>
          <a:xfrm>
            <a:off x="385702" y="1421485"/>
            <a:ext cx="5710298" cy="2169913"/>
          </a:xfrm>
          <a:prstGeom prst="rect">
            <a:avLst/>
          </a:prstGeom>
        </p:spPr>
      </p:pic>
      <p:sp>
        <p:nvSpPr>
          <p:cNvPr id="2" name="标题 1">
            <a:extLst>
              <a:ext uri="{FF2B5EF4-FFF2-40B4-BE49-F238E27FC236}">
                <a16:creationId xmlns:a16="http://schemas.microsoft.com/office/drawing/2014/main" id="{762FF29E-86F4-41A2-AD4B-532B2CE122A1}"/>
              </a:ext>
            </a:extLst>
          </p:cNvPr>
          <p:cNvSpPr>
            <a:spLocks noGrp="1"/>
          </p:cNvSpPr>
          <p:nvPr>
            <p:ph type="title"/>
          </p:nvPr>
        </p:nvSpPr>
        <p:spPr>
          <a:xfrm>
            <a:off x="1411199" y="651600"/>
            <a:ext cx="5810215" cy="554400"/>
          </a:xfrm>
        </p:spPr>
        <p:txBody>
          <a:bodyPr>
            <a:normAutofit/>
          </a:bodyPr>
          <a:lstStyle/>
          <a:p>
            <a:r>
              <a:rPr lang="zh-CN" altLang="en-US" dirty="0"/>
              <a:t>模拟数据对比：</a:t>
            </a:r>
          </a:p>
        </p:txBody>
      </p:sp>
      <p:sp>
        <p:nvSpPr>
          <p:cNvPr id="3" name="灯片编号占位符 2">
            <a:extLst>
              <a:ext uri="{FF2B5EF4-FFF2-40B4-BE49-F238E27FC236}">
                <a16:creationId xmlns:a16="http://schemas.microsoft.com/office/drawing/2014/main" id="{045A5CCF-CF27-401C-ADC6-426DB521D73E}"/>
              </a:ext>
            </a:extLst>
          </p:cNvPr>
          <p:cNvSpPr>
            <a:spLocks noGrp="1"/>
          </p:cNvSpPr>
          <p:nvPr>
            <p:ph type="sldNum" sz="quarter" idx="12"/>
          </p:nvPr>
        </p:nvSpPr>
        <p:spPr>
          <a:xfrm>
            <a:off x="8613897" y="6292272"/>
            <a:ext cx="2743200" cy="365125"/>
          </a:xfrm>
        </p:spPr>
        <p:txBody>
          <a:bodyPr/>
          <a:lstStyle/>
          <a:p>
            <a:r>
              <a:rPr kumimoji="1" lang="en-US" altLang="zh-CN"/>
              <a:t>Page</a:t>
            </a:r>
            <a:r>
              <a:rPr kumimoji="1" lang="zh-CN" altLang="en-US"/>
              <a:t> </a:t>
            </a:r>
            <a:fld id="{562DC770-FF79-6F43-8302-D9B49950C096}" type="slidenum">
              <a:rPr kumimoji="1" lang="zh-CN" altLang="en-US" smtClean="0"/>
              <a:pPr/>
              <a:t>9</a:t>
            </a:fld>
            <a:endParaRPr kumimoji="1" lang="zh-CN" altLang="en-US" dirty="0"/>
          </a:p>
        </p:txBody>
      </p:sp>
      <p:pic>
        <p:nvPicPr>
          <p:cNvPr id="6" name="内容占位符 5">
            <a:extLst>
              <a:ext uri="{FF2B5EF4-FFF2-40B4-BE49-F238E27FC236}">
                <a16:creationId xmlns:a16="http://schemas.microsoft.com/office/drawing/2014/main" id="{7E4ABFC3-4E20-4E33-9C9C-94912342EDC2}"/>
              </a:ext>
            </a:extLst>
          </p:cNvPr>
          <p:cNvPicPr>
            <a:picLocks noGrp="1" noChangeAspect="1"/>
          </p:cNvPicPr>
          <p:nvPr>
            <p:ph sz="half" idx="1"/>
          </p:nvPr>
        </p:nvPicPr>
        <p:blipFill>
          <a:blip r:embed="rId4"/>
          <a:stretch>
            <a:fillRect/>
          </a:stretch>
        </p:blipFill>
        <p:spPr>
          <a:xfrm>
            <a:off x="5922217" y="1393606"/>
            <a:ext cx="5810188" cy="2207872"/>
          </a:xfrm>
        </p:spPr>
      </p:pic>
      <p:sp>
        <p:nvSpPr>
          <p:cNvPr id="10" name="矩形 9">
            <a:extLst>
              <a:ext uri="{FF2B5EF4-FFF2-40B4-BE49-F238E27FC236}">
                <a16:creationId xmlns:a16="http://schemas.microsoft.com/office/drawing/2014/main" id="{D0A7AA2E-122F-451F-AA93-075C7009ECD4}"/>
              </a:ext>
            </a:extLst>
          </p:cNvPr>
          <p:cNvSpPr/>
          <p:nvPr/>
        </p:nvSpPr>
        <p:spPr>
          <a:xfrm>
            <a:off x="2231047" y="1136880"/>
            <a:ext cx="1415772"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开启</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MCS</a:t>
            </a:r>
            <a:endParaRPr lang="zh-CN" altLang="en-US" dirty="0"/>
          </a:p>
        </p:txBody>
      </p:sp>
      <p:sp>
        <p:nvSpPr>
          <p:cNvPr id="11" name="矩形 10">
            <a:extLst>
              <a:ext uri="{FF2B5EF4-FFF2-40B4-BE49-F238E27FC236}">
                <a16:creationId xmlns:a16="http://schemas.microsoft.com/office/drawing/2014/main" id="{84AE1592-5D67-484A-B3BC-891800746785}"/>
              </a:ext>
            </a:extLst>
          </p:cNvPr>
          <p:cNvSpPr/>
          <p:nvPr/>
        </p:nvSpPr>
        <p:spPr>
          <a:xfrm>
            <a:off x="7978361" y="1077000"/>
            <a:ext cx="1415772"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关闭</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MCS</a:t>
            </a:r>
            <a:endParaRPr lang="zh-CN" altLang="en-US" dirty="0"/>
          </a:p>
        </p:txBody>
      </p:sp>
      <p:grpSp>
        <p:nvGrpSpPr>
          <p:cNvPr id="17" name="组合 16">
            <a:extLst>
              <a:ext uri="{FF2B5EF4-FFF2-40B4-BE49-F238E27FC236}">
                <a16:creationId xmlns:a16="http://schemas.microsoft.com/office/drawing/2014/main" id="{19879762-E759-4DA3-8B8D-31474FEC5CCD}"/>
              </a:ext>
            </a:extLst>
          </p:cNvPr>
          <p:cNvGrpSpPr/>
          <p:nvPr/>
        </p:nvGrpSpPr>
        <p:grpSpPr>
          <a:xfrm>
            <a:off x="2588594" y="2286002"/>
            <a:ext cx="943067" cy="530679"/>
            <a:chOff x="-3022738" y="223199"/>
            <a:chExt cx="943067" cy="530679"/>
          </a:xfrm>
        </p:grpSpPr>
        <p:sp>
          <p:nvSpPr>
            <p:cNvPr id="12" name="椭圆 11">
              <a:extLst>
                <a:ext uri="{FF2B5EF4-FFF2-40B4-BE49-F238E27FC236}">
                  <a16:creationId xmlns:a16="http://schemas.microsoft.com/office/drawing/2014/main" id="{698AB094-EAD9-4A36-A592-71740F2E5B8A}"/>
                </a:ext>
              </a:extLst>
            </p:cNvPr>
            <p:cNvSpPr/>
            <p:nvPr/>
          </p:nvSpPr>
          <p:spPr>
            <a:xfrm>
              <a:off x="-3022738" y="223199"/>
              <a:ext cx="530678" cy="5306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23A51DDC-E44E-4FB4-B6D4-F258CC8B0C39}"/>
                </a:ext>
              </a:extLst>
            </p:cNvPr>
            <p:cNvSpPr/>
            <p:nvPr/>
          </p:nvSpPr>
          <p:spPr>
            <a:xfrm>
              <a:off x="-2495169" y="334877"/>
              <a:ext cx="415498" cy="369332"/>
            </a:xfrm>
            <a:prstGeom prst="rect">
              <a:avLst/>
            </a:prstGeom>
          </p:spPr>
          <p:txBody>
            <a:bodyPr wrap="none">
              <a:spAutoFit/>
            </a:bodyPr>
            <a:lstStyle/>
            <a:p>
              <a:r>
                <a:rPr lang="zh-CN" altLang="en-US"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a:t>
              </a:r>
              <a:endParaRPr lang="zh-CN" altLang="en-US" dirty="0">
                <a:solidFill>
                  <a:srgbClr val="FF0000"/>
                </a:solidFill>
              </a:endParaRPr>
            </a:p>
          </p:txBody>
        </p:sp>
      </p:grpSp>
      <p:grpSp>
        <p:nvGrpSpPr>
          <p:cNvPr id="16" name="组合 15">
            <a:extLst>
              <a:ext uri="{FF2B5EF4-FFF2-40B4-BE49-F238E27FC236}">
                <a16:creationId xmlns:a16="http://schemas.microsoft.com/office/drawing/2014/main" id="{3E6FB50A-777A-46FC-B1F8-956532D9860A}"/>
              </a:ext>
            </a:extLst>
          </p:cNvPr>
          <p:cNvGrpSpPr/>
          <p:nvPr/>
        </p:nvGrpSpPr>
        <p:grpSpPr>
          <a:xfrm>
            <a:off x="8178651" y="2301834"/>
            <a:ext cx="939957" cy="530679"/>
            <a:chOff x="7859486" y="2826689"/>
            <a:chExt cx="939957" cy="530679"/>
          </a:xfrm>
        </p:grpSpPr>
        <p:sp>
          <p:nvSpPr>
            <p:cNvPr id="13" name="椭圆 12">
              <a:extLst>
                <a:ext uri="{FF2B5EF4-FFF2-40B4-BE49-F238E27FC236}">
                  <a16:creationId xmlns:a16="http://schemas.microsoft.com/office/drawing/2014/main" id="{495827DC-22A7-47BD-B1D3-1B4B895D7C99}"/>
                </a:ext>
              </a:extLst>
            </p:cNvPr>
            <p:cNvSpPr/>
            <p:nvPr/>
          </p:nvSpPr>
          <p:spPr>
            <a:xfrm>
              <a:off x="7859486" y="2826689"/>
              <a:ext cx="530678" cy="5306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A3847874-58A6-4758-BB2F-6D3919269D00}"/>
                </a:ext>
              </a:extLst>
            </p:cNvPr>
            <p:cNvSpPr/>
            <p:nvPr/>
          </p:nvSpPr>
          <p:spPr>
            <a:xfrm>
              <a:off x="8383945" y="2907362"/>
              <a:ext cx="415498" cy="369332"/>
            </a:xfrm>
            <a:prstGeom prst="rect">
              <a:avLst/>
            </a:prstGeom>
          </p:spPr>
          <p:txBody>
            <a:bodyPr wrap="none">
              <a:spAutoFit/>
            </a:bodyPr>
            <a:lstStyle/>
            <a:p>
              <a:r>
                <a:rPr lang="zh-CN" altLang="en-US"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a:t>
              </a:r>
              <a:endParaRPr lang="zh-CN" altLang="en-US" dirty="0">
                <a:solidFill>
                  <a:srgbClr val="FF0000"/>
                </a:solidFill>
              </a:endParaRPr>
            </a:p>
          </p:txBody>
        </p:sp>
      </p:grpSp>
      <p:sp>
        <p:nvSpPr>
          <p:cNvPr id="18" name="矩形 17">
            <a:extLst>
              <a:ext uri="{FF2B5EF4-FFF2-40B4-BE49-F238E27FC236}">
                <a16:creationId xmlns:a16="http://schemas.microsoft.com/office/drawing/2014/main" id="{78B1B24C-0368-4A70-9402-29326076CC33}"/>
              </a:ext>
            </a:extLst>
          </p:cNvPr>
          <p:cNvSpPr/>
          <p:nvPr/>
        </p:nvSpPr>
        <p:spPr>
          <a:xfrm>
            <a:off x="2833218" y="3395281"/>
            <a:ext cx="5724644" cy="458652"/>
          </a:xfrm>
          <a:prstGeom prst="rect">
            <a:avLst/>
          </a:prstGeom>
        </p:spPr>
        <p:txBody>
          <a:bodyPr wrap="none">
            <a:spAutoFit/>
          </a:bodyPr>
          <a:lstStyle/>
          <a:p>
            <a:pPr>
              <a:lnSpc>
                <a:spcPct val="150000"/>
              </a:lnSpc>
            </a:pP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探测时间接近时，缪子散射会模糊异常结构的显著程度</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p:txBody>
      </p:sp>
      <p:grpSp>
        <p:nvGrpSpPr>
          <p:cNvPr id="42" name="组合 41">
            <a:extLst>
              <a:ext uri="{FF2B5EF4-FFF2-40B4-BE49-F238E27FC236}">
                <a16:creationId xmlns:a16="http://schemas.microsoft.com/office/drawing/2014/main" id="{3C4F6C25-5863-493B-ABF4-20B8838C3F9C}"/>
              </a:ext>
            </a:extLst>
          </p:cNvPr>
          <p:cNvGrpSpPr/>
          <p:nvPr/>
        </p:nvGrpSpPr>
        <p:grpSpPr>
          <a:xfrm>
            <a:off x="6034982" y="3733303"/>
            <a:ext cx="5584658" cy="2356636"/>
            <a:chOff x="454461" y="3824513"/>
            <a:chExt cx="5584658" cy="2356636"/>
          </a:xfrm>
        </p:grpSpPr>
        <p:grpSp>
          <p:nvGrpSpPr>
            <p:cNvPr id="31" name="组合 30">
              <a:extLst>
                <a:ext uri="{FF2B5EF4-FFF2-40B4-BE49-F238E27FC236}">
                  <a16:creationId xmlns:a16="http://schemas.microsoft.com/office/drawing/2014/main" id="{0C8C90AE-0C6A-476F-AF5D-85B06C251CA4}"/>
                </a:ext>
              </a:extLst>
            </p:cNvPr>
            <p:cNvGrpSpPr/>
            <p:nvPr/>
          </p:nvGrpSpPr>
          <p:grpSpPr>
            <a:xfrm>
              <a:off x="454461" y="3824513"/>
              <a:ext cx="5584658" cy="2356636"/>
              <a:chOff x="454461" y="3991881"/>
              <a:chExt cx="5584658" cy="2356636"/>
            </a:xfrm>
          </p:grpSpPr>
          <p:pic>
            <p:nvPicPr>
              <p:cNvPr id="22" name="图片 21">
                <a:extLst>
                  <a:ext uri="{FF2B5EF4-FFF2-40B4-BE49-F238E27FC236}">
                    <a16:creationId xmlns:a16="http://schemas.microsoft.com/office/drawing/2014/main" id="{5BC27754-F4B4-49AF-A76A-8BBB660A6549}"/>
                  </a:ext>
                </a:extLst>
              </p:cNvPr>
              <p:cNvPicPr>
                <a:picLocks noChangeAspect="1"/>
              </p:cNvPicPr>
              <p:nvPr/>
            </p:nvPicPr>
            <p:blipFill>
              <a:blip r:embed="rId5"/>
              <a:stretch>
                <a:fillRect/>
              </a:stretch>
            </p:blipFill>
            <p:spPr>
              <a:xfrm>
                <a:off x="454461" y="4226346"/>
                <a:ext cx="5584658" cy="2122171"/>
              </a:xfrm>
              <a:prstGeom prst="rect">
                <a:avLst/>
              </a:prstGeom>
            </p:spPr>
          </p:pic>
          <p:sp>
            <p:nvSpPr>
              <p:cNvPr id="24" name="矩形 23">
                <a:extLst>
                  <a:ext uri="{FF2B5EF4-FFF2-40B4-BE49-F238E27FC236}">
                    <a16:creationId xmlns:a16="http://schemas.microsoft.com/office/drawing/2014/main" id="{F67F6F52-DC1C-4E39-A9E9-AE8508ABF19C}"/>
                  </a:ext>
                </a:extLst>
              </p:cNvPr>
              <p:cNvSpPr/>
              <p:nvPr/>
            </p:nvSpPr>
            <p:spPr>
              <a:xfrm>
                <a:off x="2334482" y="3991881"/>
                <a:ext cx="1415772"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D1</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开启</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MCS</a:t>
                </a:r>
                <a:endParaRPr lang="zh-CN" altLang="en-US" dirty="0"/>
              </a:p>
            </p:txBody>
          </p:sp>
        </p:grpSp>
        <p:grpSp>
          <p:nvGrpSpPr>
            <p:cNvPr id="25" name="组合 24">
              <a:extLst>
                <a:ext uri="{FF2B5EF4-FFF2-40B4-BE49-F238E27FC236}">
                  <a16:creationId xmlns:a16="http://schemas.microsoft.com/office/drawing/2014/main" id="{25E8F7A9-E193-4FB1-B0C9-AD329831AD80}"/>
                </a:ext>
              </a:extLst>
            </p:cNvPr>
            <p:cNvGrpSpPr/>
            <p:nvPr/>
          </p:nvGrpSpPr>
          <p:grpSpPr>
            <a:xfrm>
              <a:off x="2625469" y="4830948"/>
              <a:ext cx="939957" cy="530679"/>
              <a:chOff x="7859486" y="2826689"/>
              <a:chExt cx="939957" cy="530679"/>
            </a:xfrm>
          </p:grpSpPr>
          <p:sp>
            <p:nvSpPr>
              <p:cNvPr id="26" name="椭圆 25">
                <a:extLst>
                  <a:ext uri="{FF2B5EF4-FFF2-40B4-BE49-F238E27FC236}">
                    <a16:creationId xmlns:a16="http://schemas.microsoft.com/office/drawing/2014/main" id="{FE3D1BBF-9312-47EF-AB5F-562D2613AE74}"/>
                  </a:ext>
                </a:extLst>
              </p:cNvPr>
              <p:cNvSpPr/>
              <p:nvPr/>
            </p:nvSpPr>
            <p:spPr>
              <a:xfrm>
                <a:off x="7859486" y="2826689"/>
                <a:ext cx="530678" cy="5306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26">
                <a:extLst>
                  <a:ext uri="{FF2B5EF4-FFF2-40B4-BE49-F238E27FC236}">
                    <a16:creationId xmlns:a16="http://schemas.microsoft.com/office/drawing/2014/main" id="{E1AA61DD-84EE-47F2-A56E-1FA3F71C187D}"/>
                  </a:ext>
                </a:extLst>
              </p:cNvPr>
              <p:cNvSpPr/>
              <p:nvPr/>
            </p:nvSpPr>
            <p:spPr>
              <a:xfrm>
                <a:off x="8383945" y="2907362"/>
                <a:ext cx="415498" cy="369332"/>
              </a:xfrm>
              <a:prstGeom prst="rect">
                <a:avLst/>
              </a:prstGeom>
            </p:spPr>
            <p:txBody>
              <a:bodyPr wrap="none">
                <a:spAutoFit/>
              </a:bodyPr>
              <a:lstStyle/>
              <a:p>
                <a:r>
                  <a:rPr lang="zh-CN" altLang="en-US"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a:t>
                </a:r>
                <a:endParaRPr lang="zh-CN" altLang="en-US" dirty="0">
                  <a:solidFill>
                    <a:srgbClr val="FF0000"/>
                  </a:solidFill>
                </a:endParaRPr>
              </a:p>
            </p:txBody>
          </p:sp>
        </p:grpSp>
      </p:grpSp>
      <p:grpSp>
        <p:nvGrpSpPr>
          <p:cNvPr id="41" name="组合 40">
            <a:extLst>
              <a:ext uri="{FF2B5EF4-FFF2-40B4-BE49-F238E27FC236}">
                <a16:creationId xmlns:a16="http://schemas.microsoft.com/office/drawing/2014/main" id="{44B70C4F-E030-4B48-BC28-9DF841561C88}"/>
              </a:ext>
            </a:extLst>
          </p:cNvPr>
          <p:cNvGrpSpPr/>
          <p:nvPr/>
        </p:nvGrpSpPr>
        <p:grpSpPr>
          <a:xfrm>
            <a:off x="441919" y="3801308"/>
            <a:ext cx="5725031" cy="2373442"/>
            <a:chOff x="5907484" y="3935353"/>
            <a:chExt cx="5725031" cy="2373442"/>
          </a:xfrm>
        </p:grpSpPr>
        <p:grpSp>
          <p:nvGrpSpPr>
            <p:cNvPr id="40" name="组合 39">
              <a:extLst>
                <a:ext uri="{FF2B5EF4-FFF2-40B4-BE49-F238E27FC236}">
                  <a16:creationId xmlns:a16="http://schemas.microsoft.com/office/drawing/2014/main" id="{8E92C2D6-54FE-4F71-B1BF-6A26674F83A4}"/>
                </a:ext>
              </a:extLst>
            </p:cNvPr>
            <p:cNvGrpSpPr/>
            <p:nvPr/>
          </p:nvGrpSpPr>
          <p:grpSpPr>
            <a:xfrm>
              <a:off x="5907484" y="4133283"/>
              <a:ext cx="5725031" cy="2175512"/>
              <a:chOff x="5907484" y="4133283"/>
              <a:chExt cx="5725031" cy="2175512"/>
            </a:xfrm>
          </p:grpSpPr>
          <p:pic>
            <p:nvPicPr>
              <p:cNvPr id="9" name="图片 8">
                <a:extLst>
                  <a:ext uri="{FF2B5EF4-FFF2-40B4-BE49-F238E27FC236}">
                    <a16:creationId xmlns:a16="http://schemas.microsoft.com/office/drawing/2014/main" id="{9293DA0A-CD7F-45A3-9DDA-2D432D9B6D93}"/>
                  </a:ext>
                </a:extLst>
              </p:cNvPr>
              <p:cNvPicPr>
                <a:picLocks noChangeAspect="1"/>
              </p:cNvPicPr>
              <p:nvPr/>
            </p:nvPicPr>
            <p:blipFill>
              <a:blip r:embed="rId6"/>
              <a:stretch>
                <a:fillRect/>
              </a:stretch>
            </p:blipFill>
            <p:spPr>
              <a:xfrm>
                <a:off x="5907484" y="4133283"/>
                <a:ext cx="5725031" cy="2175512"/>
              </a:xfrm>
              <a:prstGeom prst="rect">
                <a:avLst/>
              </a:prstGeom>
            </p:spPr>
          </p:pic>
          <p:grpSp>
            <p:nvGrpSpPr>
              <p:cNvPr id="37" name="组合 36">
                <a:extLst>
                  <a:ext uri="{FF2B5EF4-FFF2-40B4-BE49-F238E27FC236}">
                    <a16:creationId xmlns:a16="http://schemas.microsoft.com/office/drawing/2014/main" id="{22BE7EB6-6A94-4217-ABE6-012E6E989D66}"/>
                  </a:ext>
                </a:extLst>
              </p:cNvPr>
              <p:cNvGrpSpPr/>
              <p:nvPr/>
            </p:nvGrpSpPr>
            <p:grpSpPr>
              <a:xfrm>
                <a:off x="8086328" y="5076407"/>
                <a:ext cx="943067" cy="530679"/>
                <a:chOff x="-3022738" y="223199"/>
                <a:chExt cx="943067" cy="530679"/>
              </a:xfrm>
            </p:grpSpPr>
            <p:sp>
              <p:nvSpPr>
                <p:cNvPr id="38" name="椭圆 37">
                  <a:extLst>
                    <a:ext uri="{FF2B5EF4-FFF2-40B4-BE49-F238E27FC236}">
                      <a16:creationId xmlns:a16="http://schemas.microsoft.com/office/drawing/2014/main" id="{54161386-F8C3-487B-8523-5D6F978C057E}"/>
                    </a:ext>
                  </a:extLst>
                </p:cNvPr>
                <p:cNvSpPr/>
                <p:nvPr/>
              </p:nvSpPr>
              <p:spPr>
                <a:xfrm>
                  <a:off x="-3022738" y="223199"/>
                  <a:ext cx="530678" cy="53067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9" name="矩形 38">
                  <a:extLst>
                    <a:ext uri="{FF2B5EF4-FFF2-40B4-BE49-F238E27FC236}">
                      <a16:creationId xmlns:a16="http://schemas.microsoft.com/office/drawing/2014/main" id="{EFDF7077-81DB-494B-B3CE-2956BF0C70F4}"/>
                    </a:ext>
                  </a:extLst>
                </p:cNvPr>
                <p:cNvSpPr/>
                <p:nvPr/>
              </p:nvSpPr>
              <p:spPr>
                <a:xfrm>
                  <a:off x="-2495169" y="334877"/>
                  <a:ext cx="415498" cy="369332"/>
                </a:xfrm>
                <a:prstGeom prst="rect">
                  <a:avLst/>
                </a:prstGeom>
              </p:spPr>
              <p:txBody>
                <a:bodyPr wrap="none">
                  <a:spAutoFit/>
                </a:bodyPr>
                <a:lstStyle/>
                <a:p>
                  <a:r>
                    <a:rPr lang="zh-CN" altLang="en-US" dirty="0">
                      <a:solidFill>
                        <a:srgbClr val="FF0000"/>
                      </a:solidFill>
                      <a:latin typeface="Times New Roman" panose="02020603050405020304" pitchFamily="18" charset="0"/>
                      <a:ea typeface="华文中宋" panose="02010600040101010101" pitchFamily="2" charset="-122"/>
                      <a:cs typeface="Times New Roman" panose="02020603050405020304" pitchFamily="18" charset="0"/>
                    </a:rPr>
                    <a:t>？</a:t>
                  </a:r>
                  <a:endParaRPr lang="zh-CN" altLang="en-US" dirty="0">
                    <a:solidFill>
                      <a:srgbClr val="FF0000"/>
                    </a:solidFill>
                  </a:endParaRPr>
                </a:p>
              </p:txBody>
            </p:sp>
          </p:grpSp>
        </p:grpSp>
        <p:sp>
          <p:nvSpPr>
            <p:cNvPr id="32" name="矩形 31">
              <a:extLst>
                <a:ext uri="{FF2B5EF4-FFF2-40B4-BE49-F238E27FC236}">
                  <a16:creationId xmlns:a16="http://schemas.microsoft.com/office/drawing/2014/main" id="{D5014B1E-44FC-4A95-B8D9-55B1ECF3F304}"/>
                </a:ext>
              </a:extLst>
            </p:cNvPr>
            <p:cNvSpPr/>
            <p:nvPr/>
          </p:nvSpPr>
          <p:spPr>
            <a:xfrm>
              <a:off x="7702836" y="3935353"/>
              <a:ext cx="1415772" cy="369332"/>
            </a:xfrm>
            <a:prstGeom prst="rect">
              <a:avLst/>
            </a:prstGeom>
          </p:spPr>
          <p:txBody>
            <a:bodyPr wrap="none">
              <a:spAutoFit/>
            </a:bodyPr>
            <a:lstStyle/>
            <a:p>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开启</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MCS</a:t>
              </a:r>
              <a:endParaRPr lang="zh-CN" altLang="en-US" dirty="0"/>
            </a:p>
          </p:txBody>
        </p:sp>
      </p:grpSp>
      <p:sp>
        <p:nvSpPr>
          <p:cNvPr id="23" name="矩形 22">
            <a:extLst>
              <a:ext uri="{FF2B5EF4-FFF2-40B4-BE49-F238E27FC236}">
                <a16:creationId xmlns:a16="http://schemas.microsoft.com/office/drawing/2014/main" id="{ADC2D8A0-7277-44DD-9197-3AD472B9FA09}"/>
              </a:ext>
            </a:extLst>
          </p:cNvPr>
          <p:cNvSpPr/>
          <p:nvPr/>
        </p:nvSpPr>
        <p:spPr>
          <a:xfrm>
            <a:off x="907985" y="5945645"/>
            <a:ext cx="10028464" cy="458652"/>
          </a:xfrm>
          <a:prstGeom prst="rect">
            <a:avLst/>
          </a:prstGeom>
        </p:spPr>
        <p:txBody>
          <a:bodyPr wrap="square">
            <a:spAutoFit/>
          </a:bodyPr>
          <a:lstStyle/>
          <a:p>
            <a:pPr>
              <a:lnSpc>
                <a:spcPct val="150000"/>
              </a:lnSpc>
            </a:pP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D3</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距离空洞</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69.99m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D1</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距离</a:t>
            </a:r>
            <a:r>
              <a:rPr lang="en-US" altLang="zh-CN" dirty="0">
                <a:latin typeface="Times New Roman" panose="02020603050405020304" pitchFamily="18" charset="0"/>
                <a:ea typeface="华文中宋" panose="02010600040101010101" pitchFamily="2" charset="-122"/>
                <a:cs typeface="Times New Roman" panose="02020603050405020304" pitchFamily="18" charset="0"/>
              </a:rPr>
              <a:t>53.85m</a:t>
            </a:r>
            <a:r>
              <a:rPr lang="zh-CN" altLang="en-US" dirty="0">
                <a:latin typeface="Times New Roman" panose="02020603050405020304" pitchFamily="18" charset="0"/>
                <a:ea typeface="华文中宋" panose="02010600040101010101" pitchFamily="2" charset="-122"/>
                <a:cs typeface="Times New Roman" panose="02020603050405020304" pitchFamily="18" charset="0"/>
              </a:rPr>
              <a:t>，探测时间接近时，探测器位置也会影响异常结构的显著程度</a:t>
            </a:r>
            <a:endParaRPr lang="en-US" altLang="zh-CN" dirty="0">
              <a:latin typeface="Times New Roman" panose="02020603050405020304" pitchFamily="18" charset="0"/>
              <a:ea typeface="华文中宋" panose="0201060004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105225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0|0|0.1|0|0"/>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ags/tag3.xml><?xml version="1.0" encoding="utf-8"?>
<p:tagLst xmlns:a="http://schemas.openxmlformats.org/drawingml/2006/main" xmlns:r="http://schemas.openxmlformats.org/officeDocument/2006/relationships" xmlns:p="http://schemas.openxmlformats.org/presentationml/2006/main">
  <p:tag name="TIMING" val="|0"/>
</p:tagLst>
</file>

<file path=ppt/tags/tag4.xml><?xml version="1.0" encoding="utf-8"?>
<p:tagLst xmlns:a="http://schemas.openxmlformats.org/drawingml/2006/main" xmlns:r="http://schemas.openxmlformats.org/officeDocument/2006/relationships" xmlns:p="http://schemas.openxmlformats.org/presentationml/2006/main">
  <p:tag name="TIMING" val="|0|0|0|0|0"/>
</p:tagLst>
</file>

<file path=ppt/tags/tag5.xml><?xml version="1.0" encoding="utf-8"?>
<p:tagLst xmlns:a="http://schemas.openxmlformats.org/drawingml/2006/main" xmlns:r="http://schemas.openxmlformats.org/officeDocument/2006/relationships" xmlns:p="http://schemas.openxmlformats.org/presentationml/2006/main">
  <p:tag name="TIMING" val="|0|0|0|0|0|0.1|0|0|0|0"/>
</p:tagLst>
</file>

<file path=ppt/tags/tag6.xml><?xml version="1.0" encoding="utf-8"?>
<p:tagLst xmlns:a="http://schemas.openxmlformats.org/drawingml/2006/main" xmlns:r="http://schemas.openxmlformats.org/officeDocument/2006/relationships" xmlns:p="http://schemas.openxmlformats.org/presentationml/2006/main">
  <p:tag name="TIMING" val="|0|0|0|0|0.1|0|0|0"/>
</p:tagLst>
</file>

<file path=ppt/tags/tag7.xml><?xml version="1.0" encoding="utf-8"?>
<p:tagLst xmlns:a="http://schemas.openxmlformats.org/drawingml/2006/main" xmlns:r="http://schemas.openxmlformats.org/officeDocument/2006/relationships" xmlns:p="http://schemas.openxmlformats.org/presentationml/2006/main">
  <p:tag name="TIMING" val="|0|0.1|0|0|0|0|0.1|0|0"/>
</p:tagLst>
</file>

<file path=ppt/tags/tag8.xml><?xml version="1.0" encoding="utf-8"?>
<p:tagLst xmlns:a="http://schemas.openxmlformats.org/drawingml/2006/main" xmlns:r="http://schemas.openxmlformats.org/officeDocument/2006/relationships" xmlns:p="http://schemas.openxmlformats.org/presentationml/2006/main">
  <p:tag name="TIMING" val="|0|0.1|0"/>
</p:tagLst>
</file>

<file path=ppt/theme/theme1.xml><?xml version="1.0" encoding="utf-8"?>
<a:theme xmlns:a="http://schemas.openxmlformats.org/drawingml/2006/main" name="Office 主题​​">
  <a:themeElements>
    <a:clrScheme name="自定义 2">
      <a:dk1>
        <a:sysClr val="windowText" lastClr="000000"/>
      </a:dk1>
      <a:lt1>
        <a:sysClr val="window" lastClr="FFFFFF"/>
      </a:lt1>
      <a:dk2>
        <a:srgbClr val="44546A"/>
      </a:dk2>
      <a:lt2>
        <a:srgbClr val="E7E6E6"/>
      </a:lt2>
      <a:accent1>
        <a:srgbClr val="7C509D"/>
      </a:accent1>
      <a:accent2>
        <a:srgbClr val="CE92BF"/>
      </a:accent2>
      <a:accent3>
        <a:srgbClr val="E5CBE1"/>
      </a:accent3>
      <a:accent4>
        <a:srgbClr val="B0A7D1"/>
      </a:accent4>
      <a:accent5>
        <a:srgbClr val="9B72B0"/>
      </a:accent5>
      <a:accent6>
        <a:srgbClr val="6456A3"/>
      </a:accent6>
      <a:hlink>
        <a:srgbClr val="B28600"/>
      </a:hlink>
      <a:folHlink>
        <a:srgbClr val="48A1FA"/>
      </a:folHlink>
    </a:clrScheme>
    <a:fontScheme name="苹方01">
      <a:majorFont>
        <a:latin typeface="微软雅黑"/>
        <a:ea typeface="微软雅黑"/>
        <a:cs typeface=""/>
      </a:majorFont>
      <a:minorFont>
        <a:latin typeface="Arial Regular"/>
        <a:ea typeface="微软雅黑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2742</TotalTime>
  <Words>1334</Words>
  <Application>Microsoft Office PowerPoint</Application>
  <PresentationFormat>宽屏</PresentationFormat>
  <Paragraphs>237</Paragraphs>
  <Slides>28</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28</vt:i4>
      </vt:variant>
    </vt:vector>
  </HeadingPairs>
  <TitlesOfParts>
    <vt:vector size="44" baseType="lpstr">
      <vt:lpstr>Arial Regular</vt:lpstr>
      <vt:lpstr>Microsoft YaHei Light</vt:lpstr>
      <vt:lpstr>PingFang SC Light</vt:lpstr>
      <vt:lpstr>PingFang SC Semibold</vt:lpstr>
      <vt:lpstr>等线</vt:lpstr>
      <vt:lpstr>华文中宋</vt:lpstr>
      <vt:lpstr>楷体</vt:lpstr>
      <vt:lpstr>宋体</vt:lpstr>
      <vt:lpstr>微软雅黑</vt:lpstr>
      <vt:lpstr>微软雅黑</vt:lpstr>
      <vt:lpstr>微软雅黑 Light</vt:lpstr>
      <vt:lpstr>Arial</vt:lpstr>
      <vt:lpstr>Arial Black</vt:lpstr>
      <vt:lpstr>Times New Roman</vt:lpstr>
      <vt:lpstr>Wingdings</vt:lpstr>
      <vt:lpstr>Office 主题​​</vt:lpstr>
      <vt:lpstr>宇宙射线缪子在大坝检测场景中的应用</vt:lpstr>
      <vt:lpstr>PowerPoint 演示文稿</vt:lpstr>
      <vt:lpstr>检测场景介绍</vt:lpstr>
      <vt:lpstr>缪子透射成像研究背景</vt:lpstr>
      <vt:lpstr>湖北宜昌市沙坪水库</vt:lpstr>
      <vt:lpstr>探测器点位设置</vt:lpstr>
      <vt:lpstr>MCS对透射成像影响</vt:lpstr>
      <vt:lpstr>Geant4模型建立</vt:lpstr>
      <vt:lpstr>模拟数据对比：</vt:lpstr>
      <vt:lpstr>坝体不同位置散射程度</vt:lpstr>
      <vt:lpstr>坝体不同位置散射程度</vt:lpstr>
      <vt:lpstr>大坝检测实验结果</vt:lpstr>
      <vt:lpstr>初步实验结果</vt:lpstr>
      <vt:lpstr>初步实验结果</vt:lpstr>
      <vt:lpstr>成像结果预处理</vt:lpstr>
      <vt:lpstr>3维重建原理及算法</vt:lpstr>
      <vt:lpstr>3维重建原理及算法</vt:lpstr>
      <vt:lpstr>模拟数据验证</vt:lpstr>
      <vt:lpstr>实验数据效果——泄洪道侧墙</vt:lpstr>
      <vt:lpstr>实验数据效果——大坝山体连接处</vt:lpstr>
      <vt:lpstr>实验数据效果——大坝山体连接处</vt:lpstr>
      <vt:lpstr>大坝外部物理参数测量</vt:lpstr>
      <vt:lpstr>大坝外部物理参数测量</vt:lpstr>
      <vt:lpstr>大坝外部物理参数测量</vt:lpstr>
      <vt:lpstr>大坝外部物理参数测量</vt:lpstr>
      <vt:lpstr>总结和展望</vt:lpstr>
      <vt:lpstr>总结与展望</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CAT H</dc:creator>
  <cp:lastModifiedBy>Ziyang Chen</cp:lastModifiedBy>
  <cp:revision>314</cp:revision>
  <dcterms:created xsi:type="dcterms:W3CDTF">2020-04-22T15:09:45Z</dcterms:created>
  <dcterms:modified xsi:type="dcterms:W3CDTF">2026-07-12T14:06:07Z</dcterms:modified>
</cp:coreProperties>
</file>