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gif" ContentType="image/gif"/>
  <Default Extension="wdp" ContentType="image/vnd.ms-photo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8" r:id="rId3"/>
    <p:sldId id="4855" r:id="rId4"/>
    <p:sldId id="261" r:id="rId6"/>
    <p:sldId id="16602653" r:id="rId7"/>
    <p:sldId id="16602676" r:id="rId8"/>
    <p:sldId id="16602675" r:id="rId9"/>
    <p:sldId id="4818" r:id="rId10"/>
    <p:sldId id="16602674" r:id="rId11"/>
    <p:sldId id="5000" r:id="rId12"/>
    <p:sldId id="16602665" r:id="rId13"/>
    <p:sldId id="4996" r:id="rId14"/>
    <p:sldId id="16602652" r:id="rId15"/>
    <p:sldId id="16602672" r:id="rId16"/>
    <p:sldId id="282" r:id="rId17"/>
    <p:sldId id="4985" r:id="rId18"/>
    <p:sldId id="4990" r:id="rId19"/>
    <p:sldId id="4739" r:id="rId20"/>
    <p:sldId id="16602663" r:id="rId21"/>
    <p:sldId id="4573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ngdekai" initials="" lastIdx="0" clrIdx="0"/>
  <p:cmAuthor id="2" name="德凯 曾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210" autoAdjust="0"/>
  </p:normalViewPr>
  <p:slideViewPr>
    <p:cSldViewPr snapToGrid="0">
      <p:cViewPr varScale="1">
        <p:scale>
          <a:sx n="154" d="100"/>
          <a:sy n="154" d="100"/>
        </p:scale>
        <p:origin x="53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image" Target="../media/image6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93958-43C8-4DF0-9A45-EBF4266153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28A31-315D-4CC9-8782-0CDC695686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EDA3C-8878-47AB-B3B1-590380D3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AFF47-D517-4933-850B-1D9D6789DF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8AFF47-D517-4933-850B-1D9D6789DF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0EF3C-7081-466E-BE5A-57FDF86EDF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28A31-315D-4CC9-8782-0CDC695686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47D1F-5AF3-475E-B113-24E4C1006A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D72BF-6810-4494-9E1D-911CF27D76C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4" Type="http://schemas.openxmlformats.org/officeDocument/2006/relationships/notesSlide" Target="../notesSlides/notesSlide4.xml"/><Relationship Id="rId33" Type="http://schemas.openxmlformats.org/officeDocument/2006/relationships/vmlDrawing" Target="../drawings/vmlDrawing1.vml"/><Relationship Id="rId32" Type="http://schemas.openxmlformats.org/officeDocument/2006/relationships/slideLayout" Target="../slideLayouts/slideLayout2.xml"/><Relationship Id="rId31" Type="http://schemas.openxmlformats.org/officeDocument/2006/relationships/image" Target="../media/image13.png"/><Relationship Id="rId30" Type="http://schemas.openxmlformats.org/officeDocument/2006/relationships/image" Target="../media/image70.emf"/><Relationship Id="rId3" Type="http://schemas.openxmlformats.org/officeDocument/2006/relationships/tags" Target="../tags/tag50.xml"/><Relationship Id="rId29" Type="http://schemas.openxmlformats.org/officeDocument/2006/relationships/oleObject" Target="../embeddings/oleObject2.bin"/><Relationship Id="rId28" Type="http://schemas.openxmlformats.org/officeDocument/2006/relationships/image" Target="../media/image69.emf"/><Relationship Id="rId27" Type="http://schemas.openxmlformats.org/officeDocument/2006/relationships/oleObject" Target="../embeddings/oleObject1.bin"/><Relationship Id="rId26" Type="http://schemas.openxmlformats.org/officeDocument/2006/relationships/image" Target="../media/image68.jpeg"/><Relationship Id="rId25" Type="http://schemas.openxmlformats.org/officeDocument/2006/relationships/image" Target="../media/image67.png"/><Relationship Id="rId24" Type="http://schemas.openxmlformats.org/officeDocument/2006/relationships/tags" Target="../tags/tag64.xml"/><Relationship Id="rId23" Type="http://schemas.openxmlformats.org/officeDocument/2006/relationships/tags" Target="../tags/tag63.xml"/><Relationship Id="rId22" Type="http://schemas.openxmlformats.org/officeDocument/2006/relationships/tags" Target="../tags/tag62.xml"/><Relationship Id="rId21" Type="http://schemas.openxmlformats.org/officeDocument/2006/relationships/tags" Target="../tags/tag61.xml"/><Relationship Id="rId20" Type="http://schemas.openxmlformats.org/officeDocument/2006/relationships/tags" Target="../tags/tag60.xml"/><Relationship Id="rId2" Type="http://schemas.openxmlformats.org/officeDocument/2006/relationships/tags" Target="../tags/tag49.xml"/><Relationship Id="rId19" Type="http://schemas.openxmlformats.org/officeDocument/2006/relationships/tags" Target="../tags/tag59.xml"/><Relationship Id="rId18" Type="http://schemas.openxmlformats.org/officeDocument/2006/relationships/image" Target="../media/image66.png"/><Relationship Id="rId17" Type="http://schemas.openxmlformats.org/officeDocument/2006/relationships/tags" Target="../tags/tag58.xml"/><Relationship Id="rId16" Type="http://schemas.openxmlformats.org/officeDocument/2006/relationships/image" Target="../media/image65.jpeg"/><Relationship Id="rId15" Type="http://schemas.openxmlformats.org/officeDocument/2006/relationships/image" Target="../media/image64.png"/><Relationship Id="rId14" Type="http://schemas.openxmlformats.org/officeDocument/2006/relationships/image" Target="../media/image63.png"/><Relationship Id="rId13" Type="http://schemas.openxmlformats.org/officeDocument/2006/relationships/image" Target="../media/image62.png"/><Relationship Id="rId12" Type="http://schemas.openxmlformats.org/officeDocument/2006/relationships/tags" Target="../tags/tag57.xml"/><Relationship Id="rId11" Type="http://schemas.openxmlformats.org/officeDocument/2006/relationships/image" Target="../media/image61.png"/><Relationship Id="rId10" Type="http://schemas.openxmlformats.org/officeDocument/2006/relationships/image" Target="../media/image60.jpeg"/><Relationship Id="rId1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74.jpeg"/><Relationship Id="rId3" Type="http://schemas.openxmlformats.org/officeDocument/2006/relationships/image" Target="../media/image73.png"/><Relationship Id="rId2" Type="http://schemas.openxmlformats.org/officeDocument/2006/relationships/image" Target="../media/image72.GIF"/><Relationship Id="rId1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6" Type="http://schemas.openxmlformats.org/officeDocument/2006/relationships/slideLayout" Target="../slideLayouts/slideLayout7.xml"/><Relationship Id="rId45" Type="http://schemas.openxmlformats.org/officeDocument/2006/relationships/image" Target="../media/image13.png"/><Relationship Id="rId44" Type="http://schemas.openxmlformats.org/officeDocument/2006/relationships/image" Target="../media/image89.png"/><Relationship Id="rId43" Type="http://schemas.openxmlformats.org/officeDocument/2006/relationships/tags" Target="../tags/tag93.xml"/><Relationship Id="rId42" Type="http://schemas.openxmlformats.org/officeDocument/2006/relationships/image" Target="../media/image88.jpeg"/><Relationship Id="rId41" Type="http://schemas.openxmlformats.org/officeDocument/2006/relationships/tags" Target="../tags/tag92.xml"/><Relationship Id="rId40" Type="http://schemas.openxmlformats.org/officeDocument/2006/relationships/image" Target="../media/image87.png"/><Relationship Id="rId4" Type="http://schemas.openxmlformats.org/officeDocument/2006/relationships/tags" Target="../tags/tag68.xml"/><Relationship Id="rId39" Type="http://schemas.openxmlformats.org/officeDocument/2006/relationships/tags" Target="../tags/tag91.xml"/><Relationship Id="rId38" Type="http://schemas.openxmlformats.org/officeDocument/2006/relationships/image" Target="../media/image86.jpeg"/><Relationship Id="rId37" Type="http://schemas.openxmlformats.org/officeDocument/2006/relationships/tags" Target="../tags/tag90.xml"/><Relationship Id="rId36" Type="http://schemas.openxmlformats.org/officeDocument/2006/relationships/image" Target="../media/image85.jpeg"/><Relationship Id="rId35" Type="http://schemas.openxmlformats.org/officeDocument/2006/relationships/tags" Target="../tags/tag89.xml"/><Relationship Id="rId34" Type="http://schemas.openxmlformats.org/officeDocument/2006/relationships/image" Target="../media/image84.png"/><Relationship Id="rId33" Type="http://schemas.openxmlformats.org/officeDocument/2006/relationships/tags" Target="../tags/tag88.xml"/><Relationship Id="rId32" Type="http://schemas.microsoft.com/office/2007/relationships/hdphoto" Target="../media/image83.wdp"/><Relationship Id="rId31" Type="http://schemas.openxmlformats.org/officeDocument/2006/relationships/image" Target="../media/image82.png"/><Relationship Id="rId30" Type="http://schemas.openxmlformats.org/officeDocument/2006/relationships/tags" Target="../tags/tag87.xml"/><Relationship Id="rId3" Type="http://schemas.openxmlformats.org/officeDocument/2006/relationships/tags" Target="../tags/tag67.xml"/><Relationship Id="rId29" Type="http://schemas.microsoft.com/office/2007/relationships/hdphoto" Target="../media/image81.wdp"/><Relationship Id="rId28" Type="http://schemas.openxmlformats.org/officeDocument/2006/relationships/image" Target="../media/image80.png"/><Relationship Id="rId27" Type="http://schemas.openxmlformats.org/officeDocument/2006/relationships/tags" Target="../tags/tag86.xml"/><Relationship Id="rId26" Type="http://schemas.openxmlformats.org/officeDocument/2006/relationships/image" Target="../media/image79.png"/><Relationship Id="rId25" Type="http://schemas.openxmlformats.org/officeDocument/2006/relationships/tags" Target="../tags/tag85.xml"/><Relationship Id="rId24" Type="http://schemas.openxmlformats.org/officeDocument/2006/relationships/image" Target="../media/image78.jpeg"/><Relationship Id="rId23" Type="http://schemas.openxmlformats.org/officeDocument/2006/relationships/tags" Target="../tags/tag84.xml"/><Relationship Id="rId22" Type="http://schemas.openxmlformats.org/officeDocument/2006/relationships/image" Target="../media/image77.jpeg"/><Relationship Id="rId21" Type="http://schemas.openxmlformats.org/officeDocument/2006/relationships/tags" Target="../tags/tag83.xml"/><Relationship Id="rId20" Type="http://schemas.openxmlformats.org/officeDocument/2006/relationships/image" Target="../media/image76.jpeg"/><Relationship Id="rId2" Type="http://schemas.openxmlformats.org/officeDocument/2006/relationships/tags" Target="../tags/tag66.xml"/><Relationship Id="rId19" Type="http://schemas.openxmlformats.org/officeDocument/2006/relationships/tags" Target="../tags/tag82.xml"/><Relationship Id="rId18" Type="http://schemas.openxmlformats.org/officeDocument/2006/relationships/image" Target="../media/image75.jpeg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tags" Target="../tags/tag76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tags" Target="../tags/tag65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3.png"/><Relationship Id="rId3" Type="http://schemas.openxmlformats.org/officeDocument/2006/relationships/image" Target="../media/image74.jpeg"/><Relationship Id="rId2" Type="http://schemas.openxmlformats.org/officeDocument/2006/relationships/image" Target="../media/image91.jpeg"/><Relationship Id="rId1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3.png"/><Relationship Id="rId7" Type="http://schemas.openxmlformats.org/officeDocument/2006/relationships/image" Target="../media/image95.png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GIF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0" Type="http://schemas.openxmlformats.org/officeDocument/2006/relationships/notesSlide" Target="../notesSlides/notesSlide5.xml"/><Relationship Id="rId1" Type="http://schemas.openxmlformats.org/officeDocument/2006/relationships/tags" Target="../tags/tag94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image" Target="../media/image96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image" Target="../media/image99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6.png"/><Relationship Id="rId8" Type="http://schemas.openxmlformats.org/officeDocument/2006/relationships/tags" Target="../tags/tag100.xml"/><Relationship Id="rId7" Type="http://schemas.openxmlformats.org/officeDocument/2006/relationships/image" Target="../media/image105.png"/><Relationship Id="rId6" Type="http://schemas.openxmlformats.org/officeDocument/2006/relationships/tags" Target="../tags/tag99.xml"/><Relationship Id="rId5" Type="http://schemas.openxmlformats.org/officeDocument/2006/relationships/image" Target="../media/image104.png"/><Relationship Id="rId4" Type="http://schemas.openxmlformats.org/officeDocument/2006/relationships/tags" Target="../tags/tag98.xml"/><Relationship Id="rId3" Type="http://schemas.openxmlformats.org/officeDocument/2006/relationships/image" Target="../media/image103.png"/><Relationship Id="rId20" Type="http://schemas.openxmlformats.org/officeDocument/2006/relationships/slideLayout" Target="../slideLayouts/slideLayout7.xml"/><Relationship Id="rId2" Type="http://schemas.openxmlformats.org/officeDocument/2006/relationships/image" Target="../media/image102.png"/><Relationship Id="rId19" Type="http://schemas.openxmlformats.org/officeDocument/2006/relationships/image" Target="../media/image13.png"/><Relationship Id="rId18" Type="http://schemas.openxmlformats.org/officeDocument/2006/relationships/tags" Target="../tags/tag102.xml"/><Relationship Id="rId17" Type="http://schemas.openxmlformats.org/officeDocument/2006/relationships/image" Target="../media/image113.png"/><Relationship Id="rId16" Type="http://schemas.openxmlformats.org/officeDocument/2006/relationships/image" Target="../media/image112.png"/><Relationship Id="rId15" Type="http://schemas.openxmlformats.org/officeDocument/2006/relationships/image" Target="../media/image111.png"/><Relationship Id="rId14" Type="http://schemas.openxmlformats.org/officeDocument/2006/relationships/image" Target="../media/image110.png"/><Relationship Id="rId13" Type="http://schemas.openxmlformats.org/officeDocument/2006/relationships/image" Target="../media/image109.png"/><Relationship Id="rId12" Type="http://schemas.openxmlformats.org/officeDocument/2006/relationships/image" Target="../media/image108.png"/><Relationship Id="rId11" Type="http://schemas.openxmlformats.org/officeDocument/2006/relationships/image" Target="../media/image107.png"/><Relationship Id="rId10" Type="http://schemas.openxmlformats.org/officeDocument/2006/relationships/tags" Target="../tags/tag101.xml"/><Relationship Id="rId1" Type="http://schemas.openxmlformats.org/officeDocument/2006/relationships/tags" Target="../tags/tag97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17.GIF"/><Relationship Id="rId4" Type="http://schemas.openxmlformats.org/officeDocument/2006/relationships/image" Target="../media/image13.png"/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image" Target="../media/image1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9.png"/><Relationship Id="rId1" Type="http://schemas.openxmlformats.org/officeDocument/2006/relationships/image" Target="../media/image118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openxmlformats.org/officeDocument/2006/relationships/tags" Target="../tags/tag8.xml"/><Relationship Id="rId4" Type="http://schemas.openxmlformats.org/officeDocument/2006/relationships/image" Target="../media/image4.png"/><Relationship Id="rId3" Type="http://schemas.openxmlformats.org/officeDocument/2006/relationships/tags" Target="../tags/tag7.xml"/><Relationship Id="rId26" Type="http://schemas.openxmlformats.org/officeDocument/2006/relationships/notesSlide" Target="../notesSlides/notesSlide2.xml"/><Relationship Id="rId25" Type="http://schemas.openxmlformats.org/officeDocument/2006/relationships/slideLayout" Target="../slideLayouts/slideLayout2.xml"/><Relationship Id="rId24" Type="http://schemas.openxmlformats.org/officeDocument/2006/relationships/image" Target="../media/image13.png"/><Relationship Id="rId23" Type="http://schemas.openxmlformats.org/officeDocument/2006/relationships/tags" Target="../tags/tag18.xml"/><Relationship Id="rId22" Type="http://schemas.openxmlformats.org/officeDocument/2006/relationships/image" Target="../media/image12.png"/><Relationship Id="rId21" Type="http://schemas.openxmlformats.org/officeDocument/2006/relationships/tags" Target="../tags/tag17.xml"/><Relationship Id="rId20" Type="http://schemas.openxmlformats.org/officeDocument/2006/relationships/image" Target="../media/image11.png"/><Relationship Id="rId2" Type="http://schemas.openxmlformats.org/officeDocument/2006/relationships/tags" Target="../tags/tag6.xml"/><Relationship Id="rId19" Type="http://schemas.openxmlformats.org/officeDocument/2006/relationships/tags" Target="../tags/tag16.xml"/><Relationship Id="rId18" Type="http://schemas.openxmlformats.org/officeDocument/2006/relationships/image" Target="../media/image10.png"/><Relationship Id="rId17" Type="http://schemas.openxmlformats.org/officeDocument/2006/relationships/tags" Target="../tags/tag15.xml"/><Relationship Id="rId16" Type="http://schemas.openxmlformats.org/officeDocument/2006/relationships/image" Target="../media/image9.png"/><Relationship Id="rId15" Type="http://schemas.openxmlformats.org/officeDocument/2006/relationships/tags" Target="../tags/tag14.xml"/><Relationship Id="rId14" Type="http://schemas.openxmlformats.org/officeDocument/2006/relationships/image" Target="../media/image8.png"/><Relationship Id="rId13" Type="http://schemas.openxmlformats.org/officeDocument/2006/relationships/tags" Target="../tags/tag13.xml"/><Relationship Id="rId12" Type="http://schemas.openxmlformats.org/officeDocument/2006/relationships/image" Target="../media/image7.png"/><Relationship Id="rId11" Type="http://schemas.openxmlformats.org/officeDocument/2006/relationships/tags" Target="../tags/tag12.xml"/><Relationship Id="rId10" Type="http://schemas.openxmlformats.org/officeDocument/2006/relationships/image" Target="../media/image6.png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tags" Target="../tags/tag19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image" Target="../media/image32.png"/><Relationship Id="rId7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3" Type="http://schemas.openxmlformats.org/officeDocument/2006/relationships/notesSlide" Target="../notesSlides/notesSlide3.xml"/><Relationship Id="rId32" Type="http://schemas.openxmlformats.org/officeDocument/2006/relationships/slideLayout" Target="../slideLayouts/slideLayout1.xml"/><Relationship Id="rId31" Type="http://schemas.openxmlformats.org/officeDocument/2006/relationships/image" Target="../media/image13.png"/><Relationship Id="rId30" Type="http://schemas.openxmlformats.org/officeDocument/2006/relationships/tags" Target="../tags/tag39.xml"/><Relationship Id="rId3" Type="http://schemas.openxmlformats.org/officeDocument/2006/relationships/tags" Target="../tags/tag21.xml"/><Relationship Id="rId29" Type="http://schemas.openxmlformats.org/officeDocument/2006/relationships/tags" Target="../tags/tag38.xml"/><Relationship Id="rId28" Type="http://schemas.openxmlformats.org/officeDocument/2006/relationships/image" Target="../media/image39.png"/><Relationship Id="rId27" Type="http://schemas.openxmlformats.org/officeDocument/2006/relationships/tags" Target="../tags/tag37.xml"/><Relationship Id="rId26" Type="http://schemas.openxmlformats.org/officeDocument/2006/relationships/image" Target="../media/image38.png"/><Relationship Id="rId25" Type="http://schemas.openxmlformats.org/officeDocument/2006/relationships/tags" Target="../tags/tag36.xml"/><Relationship Id="rId24" Type="http://schemas.openxmlformats.org/officeDocument/2006/relationships/tags" Target="../tags/tag35.xml"/><Relationship Id="rId23" Type="http://schemas.openxmlformats.org/officeDocument/2006/relationships/image" Target="../media/image37.png"/><Relationship Id="rId22" Type="http://schemas.openxmlformats.org/officeDocument/2006/relationships/tags" Target="../tags/tag34.xml"/><Relationship Id="rId21" Type="http://schemas.openxmlformats.org/officeDocument/2006/relationships/image" Target="../media/image36.png"/><Relationship Id="rId20" Type="http://schemas.openxmlformats.org/officeDocument/2006/relationships/tags" Target="../tags/tag33.xml"/><Relationship Id="rId2" Type="http://schemas.openxmlformats.org/officeDocument/2006/relationships/image" Target="../media/image30.png"/><Relationship Id="rId19" Type="http://schemas.openxmlformats.org/officeDocument/2006/relationships/image" Target="../media/image35.png"/><Relationship Id="rId18" Type="http://schemas.openxmlformats.org/officeDocument/2006/relationships/tags" Target="../tags/tag32.xml"/><Relationship Id="rId17" Type="http://schemas.openxmlformats.org/officeDocument/2006/relationships/image" Target="../media/image34.png"/><Relationship Id="rId16" Type="http://schemas.openxmlformats.org/officeDocument/2006/relationships/tags" Target="../tags/tag31.xml"/><Relationship Id="rId15" Type="http://schemas.openxmlformats.org/officeDocument/2006/relationships/tags" Target="../tags/tag30.xml"/><Relationship Id="rId14" Type="http://schemas.openxmlformats.org/officeDocument/2006/relationships/tags" Target="../tags/tag2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image" Target="../media/image33.png"/><Relationship Id="rId1" Type="http://schemas.openxmlformats.org/officeDocument/2006/relationships/tags" Target="../tags/tag2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jpeg"/><Relationship Id="rId8" Type="http://schemas.openxmlformats.org/officeDocument/2006/relationships/image" Target="../media/image47.jpeg"/><Relationship Id="rId7" Type="http://schemas.microsoft.com/office/2007/relationships/hdphoto" Target="../media/image46.wdp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microsoft.com/office/2007/relationships/hdphoto" Target="../media/image43.wdp"/><Relationship Id="rId3" Type="http://schemas.openxmlformats.org/officeDocument/2006/relationships/image" Target="../media/image42.png"/><Relationship Id="rId2" Type="http://schemas.microsoft.com/office/2007/relationships/hdphoto" Target="../media/image41.wdp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3.png"/><Relationship Id="rId12" Type="http://schemas.openxmlformats.org/officeDocument/2006/relationships/image" Target="../media/image51.jpeg"/><Relationship Id="rId11" Type="http://schemas.openxmlformats.org/officeDocument/2006/relationships/image" Target="../media/image50.jpeg"/><Relationship Id="rId10" Type="http://schemas.openxmlformats.org/officeDocument/2006/relationships/image" Target="../media/image49.jpeg"/><Relationship Id="rId1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8" Type="http://schemas.openxmlformats.org/officeDocument/2006/relationships/slideLayout" Target="../slideLayouts/slideLayout7.xml"/><Relationship Id="rId17" Type="http://schemas.openxmlformats.org/officeDocument/2006/relationships/image" Target="../media/image13.png"/><Relationship Id="rId16" Type="http://schemas.openxmlformats.org/officeDocument/2006/relationships/image" Target="../media/image58.jpeg"/><Relationship Id="rId15" Type="http://schemas.openxmlformats.org/officeDocument/2006/relationships/image" Target="../media/image57.png"/><Relationship Id="rId14" Type="http://schemas.openxmlformats.org/officeDocument/2006/relationships/image" Target="../media/image56.png"/><Relationship Id="rId13" Type="http://schemas.openxmlformats.org/officeDocument/2006/relationships/image" Target="../media/image55.png"/><Relationship Id="rId12" Type="http://schemas.openxmlformats.org/officeDocument/2006/relationships/image" Target="../media/image54.png"/><Relationship Id="rId11" Type="http://schemas.openxmlformats.org/officeDocument/2006/relationships/image" Target="../media/image53.jpeg"/><Relationship Id="rId10" Type="http://schemas.openxmlformats.org/officeDocument/2006/relationships/image" Target="../media/image52.jpeg"/><Relationship Id="rId1" Type="http://schemas.openxmlformats.org/officeDocument/2006/relationships/tags" Target="../tags/tag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72331" y="68627"/>
            <a:ext cx="2927648" cy="9951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13325" y="4322583"/>
            <a:ext cx="6211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王立志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，罗思远，眭能波，赵书号，黄宣凯，王晓冬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zh-CN" altLang="en-US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占位符 3"/>
          <p:cNvSpPr txBox="1"/>
          <p:nvPr/>
        </p:nvSpPr>
        <p:spPr>
          <a:xfrm>
            <a:off x="5177787" y="6021725"/>
            <a:ext cx="1791975" cy="59848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2026</a:t>
            </a:r>
            <a:r>
              <a:rPr lang="zh-CN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年</a:t>
            </a:r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7</a:t>
            </a:r>
            <a:r>
              <a:rPr lang="zh-CN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月</a:t>
            </a:r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13</a:t>
            </a:r>
            <a:r>
              <a:rPr lang="zh-CN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日</a:t>
            </a:r>
            <a:endParaRPr lang="zh-CN" alt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265343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9525" y="-11471"/>
            <a:ext cx="12192000" cy="267442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4" name="图片 13" descr="图片包含 游戏机, 衬衫&#10;&#10;描述已自动生成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9417"/>
            <a:ext cx="2676525" cy="82198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481068" y="4845269"/>
            <a:ext cx="7229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核科学技术学院 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| 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先进核能技术设计与安全教育部重点实验室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0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238321" y="3131243"/>
            <a:ext cx="9894014" cy="860595"/>
            <a:chOff x="1397000" y="3761165"/>
            <a:chExt cx="9194800" cy="1063801"/>
          </a:xfrm>
        </p:grpSpPr>
        <p:sp>
          <p:nvSpPr>
            <p:cNvPr id="28" name="矩形 27"/>
            <p:cNvSpPr/>
            <p:nvPr/>
          </p:nvSpPr>
          <p:spPr>
            <a:xfrm>
              <a:off x="1397000" y="3835400"/>
              <a:ext cx="9194800" cy="989566"/>
            </a:xfrm>
            <a:prstGeom prst="rect">
              <a:avLst/>
            </a:prstGeom>
            <a:noFill/>
            <a:ln w="28575">
              <a:solidFill>
                <a:srgbClr val="51648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just"/>
              <a:endParaRPr lang="en-US" dirty="0"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1882228" y="3761165"/>
              <a:ext cx="8145692" cy="196155"/>
            </a:xfrm>
            <a:prstGeom prst="rect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just"/>
              <a:endParaRPr lang="en-US" dirty="0">
                <a:latin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标题 1"/>
          <p:cNvSpPr txBox="1"/>
          <p:nvPr/>
        </p:nvSpPr>
        <p:spPr>
          <a:xfrm>
            <a:off x="1770346" y="2817309"/>
            <a:ext cx="8829963" cy="728928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9pPr>
          </a:lstStyle>
          <a:p>
            <a:pPr algn="ctr"/>
            <a:r>
              <a:rPr lang="zh-CN" altLang="en-US" sz="4000" b="1" dirty="0">
                <a:solidFill>
                  <a:srgbClr val="516482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应用于</a:t>
            </a:r>
            <a:r>
              <a:rPr lang="zh-CN" altLang="zh-CN" sz="4000" b="1" dirty="0">
                <a:solidFill>
                  <a:srgbClr val="516482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深地矿脉勘探的</a:t>
            </a:r>
            <a:r>
              <a:rPr lang="zh-CN" altLang="en-US" sz="4000" b="1" dirty="0">
                <a:solidFill>
                  <a:srgbClr val="516482"/>
                </a:solidFill>
                <a:latin typeface="微软雅黑" panose="020B0503020204020204" charset="-122"/>
                <a:ea typeface="微软雅黑" panose="020B0503020204020204" charset="-122"/>
              </a:rPr>
              <a:t>宇宙射线缪子</a:t>
            </a:r>
            <a:r>
              <a:rPr lang="zh-CN" altLang="zh-CN" sz="4000" b="1" dirty="0">
                <a:solidFill>
                  <a:srgbClr val="516482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探测器研究</a:t>
            </a:r>
            <a:endParaRPr lang="zh-CN" altLang="zh-CN" sz="4000" b="1" dirty="0">
              <a:solidFill>
                <a:srgbClr val="516482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algn="ctr" eaLnBrk="1" hangingPunct="1"/>
            <a:endParaRPr lang="zh-CN" altLang="en-US" sz="4000" b="1" dirty="0">
              <a:solidFill>
                <a:srgbClr val="516482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44824" y="579041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000"/>
              </a:spcBef>
              <a:defRPr/>
            </a:pP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北京大学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rcRect t="16888" r="2167" b="14685"/>
          <a:stretch>
            <a:fillRect/>
          </a:stretch>
        </p:blipFill>
        <p:spPr>
          <a:xfrm>
            <a:off x="6192013" y="2063007"/>
            <a:ext cx="1263620" cy="2327573"/>
          </a:xfrm>
          <a:prstGeom prst="rect">
            <a:avLst/>
          </a:prstGeom>
        </p:spPr>
      </p:pic>
      <p:cxnSp>
        <p:nvCxnSpPr>
          <p:cNvPr id="32" name="直接连接符 31"/>
          <p:cNvCxnSpPr/>
          <p:nvPr>
            <p:custDataLst>
              <p:tags r:id="rId2"/>
            </p:custDataLst>
          </p:nvPr>
        </p:nvCxnSpPr>
        <p:spPr>
          <a:xfrm>
            <a:off x="6096000" y="889817"/>
            <a:ext cx="0" cy="594213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/>
          <p:cNvSpPr txBox="1"/>
          <p:nvPr>
            <p:custDataLst>
              <p:tags r:id="rId3"/>
            </p:custDataLst>
          </p:nvPr>
        </p:nvSpPr>
        <p:spPr>
          <a:xfrm>
            <a:off x="6247457" y="2756476"/>
            <a:ext cx="116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衡阳钢管厂所提供的高炉设计图纸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: 剪去对角 24"/>
          <p:cNvSpPr/>
          <p:nvPr>
            <p:custDataLst>
              <p:tags r:id="rId4"/>
            </p:custDataLst>
          </p:nvPr>
        </p:nvSpPr>
        <p:spPr>
          <a:xfrm>
            <a:off x="384174" y="5229441"/>
            <a:ext cx="5010150" cy="358775"/>
          </a:xfrm>
          <a:prstGeom prst="snip2DiagRect">
            <a:avLst>
              <a:gd name="adj1" fmla="val 0"/>
              <a:gd name="adj2" fmla="val 50000"/>
            </a:avLst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96000" tIns="0" rIns="0" bIns="0" anchor="ctr"/>
          <a:lstStyle/>
          <a:p>
            <a:pPr defTabSz="91376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研究内容一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: 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系统测试</a:t>
            </a:r>
            <a:endParaRPr lang="zh-CN" altLang="en-US" sz="2000" b="1" kern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六边形 5"/>
          <p:cNvSpPr/>
          <p:nvPr>
            <p:custDataLst>
              <p:tags r:id="rId5"/>
            </p:custDataLst>
          </p:nvPr>
        </p:nvSpPr>
        <p:spPr>
          <a:xfrm>
            <a:off x="174624" y="5158003"/>
            <a:ext cx="488950" cy="427038"/>
          </a:xfrm>
          <a:prstGeom prst="hexagon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203200" dist="114300" dir="5400000" algn="t" rotWithShape="0">
              <a:srgbClr val="FFC000">
                <a:alpha val="28000"/>
              </a:srgbClr>
            </a:outerShdw>
          </a:effectLst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i="1" kern="0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139700" dist="114300" dir="5400000" algn="t" rotWithShape="0">
                    <a:prstClr val="black">
                      <a:alpha val="22000"/>
                    </a:prst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</a:t>
            </a:r>
            <a:endParaRPr lang="en-US" altLang="zh-CN" b="1" i="1" kern="0" dirty="0">
              <a:solidFill>
                <a:prstClr val="black">
                  <a:lumMod val="75000"/>
                  <a:lumOff val="25000"/>
                </a:prstClr>
              </a:solidFill>
              <a:effectLst>
                <a:outerShdw blurRad="139700" dist="114300" dir="5400000" algn="t" rotWithShape="0">
                  <a:prstClr val="black">
                    <a:alpha val="22000"/>
                  </a:prst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3437" y="5721170"/>
            <a:ext cx="5601631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indent="457200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利用铅砖和铁块构建对比场景，对系统的密度判别能力、空间分辨率及成像稳定性进行实验测试。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矩形: 剪去对角 12"/>
          <p:cNvSpPr/>
          <p:nvPr>
            <p:custDataLst>
              <p:tags r:id="rId7"/>
            </p:custDataLst>
          </p:nvPr>
        </p:nvSpPr>
        <p:spPr>
          <a:xfrm>
            <a:off x="6676316" y="555926"/>
            <a:ext cx="5250815" cy="358775"/>
          </a:xfrm>
          <a:prstGeom prst="snip2DiagRect">
            <a:avLst>
              <a:gd name="adj1" fmla="val 0"/>
              <a:gd name="adj2" fmla="val 50000"/>
            </a:avLst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96000" tIns="0" rIns="0" bIns="0" anchor="ctr"/>
          <a:lstStyle/>
          <a:p>
            <a:pPr defTabSz="91376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研究内容二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: 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高炉体检项目</a:t>
            </a:r>
            <a:endParaRPr lang="zh-CN" altLang="en-US" sz="2000" b="1" kern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六边形 12"/>
          <p:cNvSpPr/>
          <p:nvPr>
            <p:custDataLst>
              <p:tags r:id="rId8"/>
            </p:custDataLst>
          </p:nvPr>
        </p:nvSpPr>
        <p:spPr>
          <a:xfrm>
            <a:off x="6465178" y="522589"/>
            <a:ext cx="490538" cy="427037"/>
          </a:xfrm>
          <a:prstGeom prst="hexagon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203200" dist="114300" dir="5400000" algn="t" rotWithShape="0">
              <a:srgbClr val="FFC000">
                <a:alpha val="28000"/>
              </a:srgbClr>
            </a:outerShdw>
          </a:effectLst>
        </p:spPr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i="1" kern="0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139700" dist="114300" dir="5400000" algn="t" rotWithShape="0">
                    <a:prstClr val="black">
                      <a:alpha val="22000"/>
                    </a:prst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</a:t>
            </a:r>
            <a:endParaRPr lang="en-US" altLang="zh-CN" b="1" i="1" kern="0" dirty="0">
              <a:solidFill>
                <a:prstClr val="black">
                  <a:lumMod val="75000"/>
                  <a:lumOff val="25000"/>
                </a:prstClr>
              </a:solidFill>
              <a:effectLst>
                <a:outerShdw blurRad="139700" dist="114300" dir="5400000" algn="t" rotWithShape="0">
                  <a:prstClr val="black">
                    <a:alpha val="22000"/>
                  </a:prst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4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269988" y="884458"/>
            <a:ext cx="5850297" cy="106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indent="457200" eaLnBrk="1" hangingPunct="1">
              <a:lnSpc>
                <a:spcPct val="120000"/>
              </a:lnSpc>
            </a:pPr>
            <a:r>
              <a:rPr lang="zh-CN" altLang="en-US" b="1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与华菱钢铁集团衡阳钢管厂合作开展‘高炉体检’项目，通过缪子成像实现对在运行高炉内部结构的无损探测，为高炉安全评估与寿命管理提供关键技术支撑。</a:t>
            </a:r>
            <a:endParaRPr lang="zh-CN" altLang="en-US" b="1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 descr="图片包含 室内, 桌子, 木, 男人&#10;&#10;AI 生成的内容可能不正确。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63" y="3067407"/>
            <a:ext cx="2482812" cy="200169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27891" y="2994405"/>
            <a:ext cx="2459358" cy="2136355"/>
          </a:xfrm>
          <a:prstGeom prst="rect">
            <a:avLst/>
          </a:prstGeom>
        </p:spPr>
      </p:pic>
      <p:cxnSp>
        <p:nvCxnSpPr>
          <p:cNvPr id="12" name="直接连接符 7"/>
          <p:cNvCxnSpPr>
            <a:cxnSpLocks noChangeShapeType="1"/>
          </p:cNvCxnSpPr>
          <p:nvPr>
            <p:custDataLst>
              <p:tags r:id="rId12"/>
            </p:custDataLst>
          </p:nvPr>
        </p:nvCxnSpPr>
        <p:spPr bwMode="auto">
          <a:xfrm>
            <a:off x="6646330" y="2010620"/>
            <a:ext cx="5149851" cy="0"/>
          </a:xfrm>
          <a:prstGeom prst="line">
            <a:avLst/>
          </a:prstGeom>
          <a:noFill/>
          <a:ln w="12700" algn="ctr">
            <a:solidFill>
              <a:srgbClr val="1F4E79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23819" y="4620714"/>
            <a:ext cx="1353665" cy="192865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28594" y="4617471"/>
            <a:ext cx="1414671" cy="193246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86156" y="4619067"/>
            <a:ext cx="1413406" cy="1925130"/>
          </a:xfrm>
          <a:prstGeom prst="rect">
            <a:avLst/>
          </a:prstGeom>
        </p:spPr>
      </p:pic>
      <p:pic>
        <p:nvPicPr>
          <p:cNvPr id="20" name="图片 19" descr="建筑前的广场上有许多人&#10;&#10;AI 生成的内容可能不正确。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390" y="4617471"/>
            <a:ext cx="1439531" cy="1919749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17"/>
            </p:custDataLst>
          </p:nvPr>
        </p:nvSpPr>
        <p:spPr>
          <a:xfrm>
            <a:off x="11161012" y="5952445"/>
            <a:ext cx="1049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确定探测系统位置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8"/>
          <a:srcRect t="14330"/>
          <a:stretch>
            <a:fillRect/>
          </a:stretch>
        </p:blipFill>
        <p:spPr>
          <a:xfrm>
            <a:off x="676962" y="776286"/>
            <a:ext cx="4688061" cy="219287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4011283" y="3623094"/>
            <a:ext cx="383271" cy="78985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19"/>
            </p:custDataLst>
          </p:nvPr>
        </p:nvSpPr>
        <p:spPr>
          <a:xfrm>
            <a:off x="1501333" y="4221303"/>
            <a:ext cx="588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Pb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0"/>
            </p:custDataLst>
          </p:nvPr>
        </p:nvSpPr>
        <p:spPr>
          <a:xfrm>
            <a:off x="2145452" y="4221303"/>
            <a:ext cx="588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Fe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530787" y="3770004"/>
            <a:ext cx="383271" cy="64294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1"/>
            </p:custDataLst>
          </p:nvPr>
        </p:nvSpPr>
        <p:spPr>
          <a:xfrm>
            <a:off x="4010306" y="3770004"/>
            <a:ext cx="588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Pb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2"/>
            </p:custDataLst>
          </p:nvPr>
        </p:nvSpPr>
        <p:spPr>
          <a:xfrm>
            <a:off x="4530787" y="3909623"/>
            <a:ext cx="4768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Fe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3"/>
            </p:custDataLst>
          </p:nvPr>
        </p:nvSpPr>
        <p:spPr>
          <a:xfrm>
            <a:off x="6242102" y="4882264"/>
            <a:ext cx="15111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2024.07.05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4"/>
            </p:custDataLst>
          </p:nvPr>
        </p:nvSpPr>
        <p:spPr>
          <a:xfrm>
            <a:off x="10790574" y="4717354"/>
            <a:ext cx="1352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2025.11.07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34" name="平行四边形 33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35" name="平行四边形 34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98" name="图片 9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474255" y="2062618"/>
            <a:ext cx="1728378" cy="2377809"/>
          </a:xfrm>
          <a:prstGeom prst="rect">
            <a:avLst/>
          </a:prstGeom>
        </p:spPr>
      </p:pic>
      <p:pic>
        <p:nvPicPr>
          <p:cNvPr id="99" name="图片 98" descr="图形用户界面&#10;&#10;AI 生成的内容可能不正确。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 t="3943" r="4418" b="3682"/>
          <a:stretch>
            <a:fillRect/>
          </a:stretch>
        </p:blipFill>
        <p:spPr>
          <a:xfrm>
            <a:off x="9221255" y="2028664"/>
            <a:ext cx="1386910" cy="2375909"/>
          </a:xfrm>
          <a:prstGeom prst="rect">
            <a:avLst/>
          </a:prstGeom>
        </p:spPr>
      </p:pic>
      <p:graphicFrame>
        <p:nvGraphicFramePr>
          <p:cNvPr id="101" name="对象 100"/>
          <p:cNvGraphicFramePr>
            <a:graphicFrameLocks noChangeAspect="1"/>
          </p:cNvGraphicFramePr>
          <p:nvPr/>
        </p:nvGraphicFramePr>
        <p:xfrm>
          <a:off x="10626787" y="2058675"/>
          <a:ext cx="1516478" cy="1035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Acrobat Document" r:id="rId27" imgW="6334125" imgH="4326890" progId="Acrobat.Document.DC">
                  <p:embed/>
                </p:oleObj>
              </mc:Choice>
              <mc:Fallback>
                <p:oleObj name="Acrobat Document" r:id="rId27" imgW="6334125" imgH="4326890" progId="Acrobat.Document.DC">
                  <p:embed/>
                  <p:pic>
                    <p:nvPicPr>
                      <p:cNvPr id="0" name="对象 55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0626787" y="2058675"/>
                        <a:ext cx="1516478" cy="1035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" name="对象 102"/>
          <p:cNvGraphicFramePr>
            <a:graphicFrameLocks noChangeAspect="1"/>
          </p:cNvGraphicFramePr>
          <p:nvPr/>
        </p:nvGraphicFramePr>
        <p:xfrm>
          <a:off x="10626787" y="3239325"/>
          <a:ext cx="1575574" cy="1075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Acrobat Document" r:id="rId29" imgW="6334125" imgH="4326890" progId="Acrobat.Document.DC">
                  <p:embed/>
                </p:oleObj>
              </mc:Choice>
              <mc:Fallback>
                <p:oleObj name="Acrobat Document" r:id="rId29" imgW="6334125" imgH="4326890" progId="Acrobat.Document.DC">
                  <p:embed/>
                  <p:pic>
                    <p:nvPicPr>
                      <p:cNvPr id="0" name="对象 54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0626787" y="3239325"/>
                        <a:ext cx="1575574" cy="10753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矩形 103"/>
          <p:cNvSpPr/>
          <p:nvPr/>
        </p:nvSpPr>
        <p:spPr>
          <a:xfrm>
            <a:off x="824255" y="101506"/>
            <a:ext cx="89068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二、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坑探型成像系统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pic>
        <p:nvPicPr>
          <p:cNvPr id="105" name="图片 104" descr="徽标&#10;&#10;AI 生成的内容可能不正确。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6"/>
          <p:cNvGrpSpPr>
            <a:grpSpLocks noChangeAspect="1"/>
          </p:cNvGrpSpPr>
          <p:nvPr/>
        </p:nvGrpSpPr>
        <p:grpSpPr bwMode="auto">
          <a:xfrm>
            <a:off x="5673725" y="4327525"/>
            <a:ext cx="4672013" cy="1938338"/>
            <a:chOff x="1686329" y="2646423"/>
            <a:chExt cx="4048280" cy="4206396"/>
          </a:xfrm>
        </p:grpSpPr>
        <p:sp>
          <p:nvSpPr>
            <p:cNvPr id="4" name="矩形 3"/>
            <p:cNvSpPr/>
            <p:nvPr/>
          </p:nvSpPr>
          <p:spPr>
            <a:xfrm>
              <a:off x="1686329" y="2646423"/>
              <a:ext cx="2216031" cy="2352964"/>
            </a:xfrm>
            <a:prstGeom prst="rect">
              <a:avLst/>
            </a:prstGeom>
            <a:noFill/>
            <a:ln w="381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/>
            </a:p>
          </p:txBody>
        </p:sp>
        <p:sp>
          <p:nvSpPr>
            <p:cNvPr id="5" name="文本框 52"/>
            <p:cNvSpPr txBox="1">
              <a:spLocks noChangeArrowheads="1"/>
            </p:cNvSpPr>
            <p:nvPr/>
          </p:nvSpPr>
          <p:spPr bwMode="auto">
            <a:xfrm>
              <a:off x="5325731" y="6103473"/>
              <a:ext cx="408878" cy="749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eaLnBrk="1" hangingPunct="1"/>
              <a:endParaRPr lang="zh-CN" altLang="en-US" sz="1600">
                <a:solidFill>
                  <a:srgbClr val="FF323C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r="10817" b="7316"/>
          <a:stretch>
            <a:fillRect/>
          </a:stretch>
        </p:blipFill>
        <p:spPr>
          <a:xfrm>
            <a:off x="6036245" y="1263792"/>
            <a:ext cx="5931001" cy="5025868"/>
          </a:xfrm>
          <a:prstGeom prst="rect">
            <a:avLst/>
          </a:prstGeom>
        </p:spPr>
      </p:pic>
      <p:pic>
        <p:nvPicPr>
          <p:cNvPr id="7" name="图片 6" descr="框架"/>
          <p:cNvPicPr>
            <a:picLocks noChangeAspect="1"/>
          </p:cNvPicPr>
          <p:nvPr/>
        </p:nvPicPr>
        <p:blipFill>
          <a:blip r:embed="rId2"/>
          <a:srcRect l="24960" r="18401"/>
          <a:stretch>
            <a:fillRect/>
          </a:stretch>
        </p:blipFill>
        <p:spPr>
          <a:xfrm>
            <a:off x="5878998" y="977630"/>
            <a:ext cx="1940055" cy="155284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l="4006" b="6487"/>
          <a:stretch>
            <a:fillRect/>
          </a:stretch>
        </p:blipFill>
        <p:spPr>
          <a:xfrm>
            <a:off x="349161" y="1076970"/>
            <a:ext cx="5267037" cy="4704060"/>
          </a:xfrm>
          <a:prstGeom prst="rect">
            <a:avLst/>
          </a:prstGeom>
        </p:spPr>
      </p:pic>
      <p:pic>
        <p:nvPicPr>
          <p:cNvPr id="12" name="图片 11" descr="在地上&#10;&#10;AI 生成的内容可能不正确。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" t="27368" r="6142" b="38807"/>
          <a:stretch>
            <a:fillRect/>
          </a:stretch>
        </p:blipFill>
        <p:spPr>
          <a:xfrm>
            <a:off x="5745264" y="5989839"/>
            <a:ext cx="6030364" cy="797466"/>
          </a:xfrm>
          <a:prstGeom prst="rect">
            <a:avLst/>
          </a:prstGeom>
        </p:spPr>
      </p:pic>
      <p:sp>
        <p:nvSpPr>
          <p:cNvPr id="9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9376683" y="6487484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14" name="平行四边形 13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16" name="平行四边形 15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824255" y="101506"/>
            <a:ext cx="9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三、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钻探型成像系统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pic>
        <p:nvPicPr>
          <p:cNvPr id="21" name="图片 20" descr="徽标&#10;&#10;AI 生成的内容可能不正确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组合 72"/>
          <p:cNvGrpSpPr/>
          <p:nvPr>
            <p:custDataLst>
              <p:tags r:id="rId1"/>
            </p:custDataLst>
          </p:nvPr>
        </p:nvGrpSpPr>
        <p:grpSpPr>
          <a:xfrm>
            <a:off x="284672" y="1731644"/>
            <a:ext cx="2921658" cy="4815801"/>
            <a:chOff x="689" y="2727"/>
            <a:chExt cx="4704" cy="6531"/>
          </a:xfrm>
        </p:grpSpPr>
        <p:sp>
          <p:nvSpPr>
            <p:cNvPr id="74" name="矩形: 圆角 4"/>
            <p:cNvSpPr/>
            <p:nvPr>
              <p:custDataLst>
                <p:tags r:id="rId2"/>
              </p:custDataLst>
            </p:nvPr>
          </p:nvSpPr>
          <p:spPr>
            <a:xfrm>
              <a:off x="751" y="2727"/>
              <a:ext cx="4525" cy="6531"/>
            </a:xfrm>
            <a:prstGeom prst="roundRect">
              <a:avLst>
                <a:gd name="adj" fmla="val 271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778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79" name="平行四边形 78"/>
            <p:cNvSpPr/>
            <p:nvPr>
              <p:custDataLst>
                <p:tags r:id="rId3"/>
              </p:custDataLst>
            </p:nvPr>
          </p:nvSpPr>
          <p:spPr>
            <a:xfrm>
              <a:off x="1424" y="3348"/>
              <a:ext cx="3211" cy="121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80" name="TextBox 5"/>
            <p:cNvSpPr txBox="1"/>
            <p:nvPr>
              <p:custDataLst>
                <p:tags r:id="rId4"/>
              </p:custDataLst>
            </p:nvPr>
          </p:nvSpPr>
          <p:spPr>
            <a:xfrm>
              <a:off x="689" y="2834"/>
              <a:ext cx="4704" cy="459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1" dirty="0">
                  <a:solidFill>
                    <a:srgbClr val="23334B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探测模块设计</a:t>
              </a:r>
              <a:endParaRPr lang="zh-CN" altLang="en-US" sz="1600" b="1" dirty="0">
                <a:solidFill>
                  <a:srgbClr val="23334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</p:grpSp>
      <p:grpSp>
        <p:nvGrpSpPr>
          <p:cNvPr id="81" name="组合 80"/>
          <p:cNvGrpSpPr/>
          <p:nvPr>
            <p:custDataLst>
              <p:tags r:id="rId5"/>
            </p:custDataLst>
          </p:nvPr>
        </p:nvGrpSpPr>
        <p:grpSpPr>
          <a:xfrm>
            <a:off x="3130658" y="1731645"/>
            <a:ext cx="3130453" cy="4815800"/>
            <a:chOff x="384" y="2727"/>
            <a:chExt cx="5324" cy="6531"/>
          </a:xfrm>
        </p:grpSpPr>
        <p:sp>
          <p:nvSpPr>
            <p:cNvPr id="82" name="矩形: 圆角 4"/>
            <p:cNvSpPr/>
            <p:nvPr>
              <p:custDataLst>
                <p:tags r:id="rId6"/>
              </p:custDataLst>
            </p:nvPr>
          </p:nvSpPr>
          <p:spPr>
            <a:xfrm>
              <a:off x="751" y="2727"/>
              <a:ext cx="4525" cy="6531"/>
            </a:xfrm>
            <a:prstGeom prst="roundRect">
              <a:avLst>
                <a:gd name="adj" fmla="val 271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778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85" name="平行四边形 84"/>
            <p:cNvSpPr/>
            <p:nvPr>
              <p:custDataLst>
                <p:tags r:id="rId7"/>
              </p:custDataLst>
            </p:nvPr>
          </p:nvSpPr>
          <p:spPr>
            <a:xfrm>
              <a:off x="1424" y="3348"/>
              <a:ext cx="3211" cy="121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86" name="TextBox 5"/>
            <p:cNvSpPr txBox="1"/>
            <p:nvPr>
              <p:custDataLst>
                <p:tags r:id="rId8"/>
              </p:custDataLst>
            </p:nvPr>
          </p:nvSpPr>
          <p:spPr>
            <a:xfrm>
              <a:off x="384" y="2834"/>
              <a:ext cx="5324" cy="459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1" dirty="0">
                  <a:solidFill>
                    <a:srgbClr val="23334B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汉仪雅酷黑简" panose="00020600040101010101" charset="-122"/>
                </a:rPr>
                <a:t>定位模块及算法</a:t>
              </a:r>
              <a:endParaRPr lang="zh-CN" altLang="en-US" sz="1600" b="1" dirty="0">
                <a:solidFill>
                  <a:srgbClr val="23334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sym typeface="汉仪雅酷黑简" panose="00020600040101010101" charset="-122"/>
              </a:endParaRPr>
            </a:p>
          </p:txBody>
        </p:sp>
      </p:grpSp>
      <p:grpSp>
        <p:nvGrpSpPr>
          <p:cNvPr id="87" name="组合 86"/>
          <p:cNvGrpSpPr/>
          <p:nvPr>
            <p:custDataLst>
              <p:tags r:id="rId9"/>
            </p:custDataLst>
          </p:nvPr>
        </p:nvGrpSpPr>
        <p:grpSpPr>
          <a:xfrm>
            <a:off x="6216015" y="1731645"/>
            <a:ext cx="2703573" cy="4815800"/>
            <a:chOff x="751" y="2727"/>
            <a:chExt cx="4598" cy="6531"/>
          </a:xfrm>
        </p:grpSpPr>
        <p:sp>
          <p:nvSpPr>
            <p:cNvPr id="88" name="矩形: 圆角 4"/>
            <p:cNvSpPr/>
            <p:nvPr>
              <p:custDataLst>
                <p:tags r:id="rId10"/>
              </p:custDataLst>
            </p:nvPr>
          </p:nvSpPr>
          <p:spPr>
            <a:xfrm>
              <a:off x="751" y="2727"/>
              <a:ext cx="4525" cy="6531"/>
            </a:xfrm>
            <a:prstGeom prst="roundRect">
              <a:avLst>
                <a:gd name="adj" fmla="val 271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778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92" name="平行四边形 91"/>
            <p:cNvSpPr/>
            <p:nvPr>
              <p:custDataLst>
                <p:tags r:id="rId11"/>
              </p:custDataLst>
            </p:nvPr>
          </p:nvSpPr>
          <p:spPr>
            <a:xfrm>
              <a:off x="1424" y="3348"/>
              <a:ext cx="3211" cy="121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93" name="TextBox 5"/>
            <p:cNvSpPr txBox="1"/>
            <p:nvPr>
              <p:custDataLst>
                <p:tags r:id="rId12"/>
              </p:custDataLst>
            </p:nvPr>
          </p:nvSpPr>
          <p:spPr>
            <a:xfrm>
              <a:off x="782" y="2834"/>
              <a:ext cx="4567" cy="459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1" dirty="0">
                  <a:solidFill>
                    <a:srgbClr val="23334B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汉仪雅酷黑简" panose="00020600040101010101" charset="-122"/>
                </a:rPr>
                <a:t>探测系统初步测试</a:t>
              </a:r>
              <a:endParaRPr lang="zh-CN" altLang="en-US" sz="1600" b="1" dirty="0">
                <a:solidFill>
                  <a:srgbClr val="23334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sym typeface="汉仪雅酷黑简" panose="00020600040101010101" charset="-122"/>
              </a:endParaRPr>
            </a:p>
          </p:txBody>
        </p:sp>
      </p:grpSp>
      <p:grpSp>
        <p:nvGrpSpPr>
          <p:cNvPr id="94" name="组合 93"/>
          <p:cNvGrpSpPr/>
          <p:nvPr>
            <p:custDataLst>
              <p:tags r:id="rId13"/>
            </p:custDataLst>
          </p:nvPr>
        </p:nvGrpSpPr>
        <p:grpSpPr>
          <a:xfrm>
            <a:off x="9085580" y="1731645"/>
            <a:ext cx="2665942" cy="4815798"/>
            <a:chOff x="751" y="2727"/>
            <a:chExt cx="4534" cy="6531"/>
          </a:xfrm>
        </p:grpSpPr>
        <p:sp>
          <p:nvSpPr>
            <p:cNvPr id="95" name="矩形: 圆角 4"/>
            <p:cNvSpPr/>
            <p:nvPr>
              <p:custDataLst>
                <p:tags r:id="rId14"/>
              </p:custDataLst>
            </p:nvPr>
          </p:nvSpPr>
          <p:spPr>
            <a:xfrm>
              <a:off x="751" y="2727"/>
              <a:ext cx="4525" cy="6531"/>
            </a:xfrm>
            <a:prstGeom prst="roundRect">
              <a:avLst>
                <a:gd name="adj" fmla="val 271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778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99" name="平行四边形 98"/>
            <p:cNvSpPr/>
            <p:nvPr>
              <p:custDataLst>
                <p:tags r:id="rId15"/>
              </p:custDataLst>
            </p:nvPr>
          </p:nvSpPr>
          <p:spPr>
            <a:xfrm>
              <a:off x="1424" y="3348"/>
              <a:ext cx="3211" cy="121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100" name="TextBox 5"/>
            <p:cNvSpPr txBox="1"/>
            <p:nvPr>
              <p:custDataLst>
                <p:tags r:id="rId16"/>
              </p:custDataLst>
            </p:nvPr>
          </p:nvSpPr>
          <p:spPr>
            <a:xfrm>
              <a:off x="751" y="2834"/>
              <a:ext cx="4534" cy="459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1" dirty="0">
                  <a:solidFill>
                    <a:srgbClr val="23334B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汉仪雅酷黑简" panose="00020600040101010101" charset="-122"/>
                </a:rPr>
                <a:t>探测系统测试</a:t>
              </a:r>
              <a:endParaRPr lang="zh-CN" altLang="en-US" sz="1600" b="1" dirty="0">
                <a:solidFill>
                  <a:srgbClr val="23334B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sym typeface="汉仪雅酷黑简" panose="00020600040101010101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1" t="19592" r="28401" b="30340"/>
          <a:stretch>
            <a:fillRect/>
          </a:stretch>
        </p:blipFill>
        <p:spPr>
          <a:xfrm>
            <a:off x="390148" y="3717644"/>
            <a:ext cx="1435832" cy="102368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947" y="3653090"/>
            <a:ext cx="1182954" cy="28071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7" t="22366" r="24271" b="18096"/>
          <a:stretch>
            <a:fillRect/>
          </a:stretch>
        </p:blipFill>
        <p:spPr>
          <a:xfrm>
            <a:off x="382681" y="4839419"/>
            <a:ext cx="1456551" cy="1620792"/>
          </a:xfrm>
          <a:prstGeom prst="rect">
            <a:avLst/>
          </a:prstGeom>
        </p:spPr>
      </p:pic>
      <p:pic>
        <p:nvPicPr>
          <p:cNvPr id="11" name="图片 10" descr="桌子上的电脑和键盘&#10;&#10;AI 生成的内容可能不正确。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1" t="36904" r="32661" b="16871"/>
          <a:stretch>
            <a:fillRect/>
          </a:stretch>
        </p:blipFill>
        <p:spPr>
          <a:xfrm rot="5400000">
            <a:off x="588753" y="2304935"/>
            <a:ext cx="1023687" cy="143583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47985" y="2537706"/>
            <a:ext cx="1264764" cy="98560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6823" r="6084"/>
          <a:stretch>
            <a:fillRect/>
          </a:stretch>
        </p:blipFill>
        <p:spPr>
          <a:xfrm>
            <a:off x="9147175" y="2458720"/>
            <a:ext cx="1219835" cy="19304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10613"/>
          <a:stretch>
            <a:fillRect/>
          </a:stretch>
        </p:blipFill>
        <p:spPr>
          <a:xfrm>
            <a:off x="9147484" y="4530207"/>
            <a:ext cx="1140429" cy="189549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10439850" y="2458880"/>
            <a:ext cx="1187498" cy="2903685"/>
          </a:xfrm>
          <a:prstGeom prst="rect">
            <a:avLst/>
          </a:prstGeom>
        </p:spPr>
      </p:pic>
      <p:pic>
        <p:nvPicPr>
          <p:cNvPr id="17" name="图片 16" descr="树状图&#10;&#10;AI 生成的内容可能不正确。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380" y="5542668"/>
            <a:ext cx="1302438" cy="950343"/>
          </a:xfrm>
          <a:prstGeom prst="rect">
            <a:avLst/>
          </a:prstGeom>
        </p:spPr>
      </p:pic>
      <p:pic>
        <p:nvPicPr>
          <p:cNvPr id="18" name="图片 17" descr="实验探测器布置图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6395797" y="2364866"/>
            <a:ext cx="2247871" cy="1749934"/>
          </a:xfrm>
          <a:prstGeom prst="rect">
            <a:avLst/>
          </a:prstGeom>
        </p:spPr>
      </p:pic>
      <p:pic>
        <p:nvPicPr>
          <p:cNvPr id="19" name="图片 18" descr="与实验对比通量图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6317990" y="4229487"/>
            <a:ext cx="2517850" cy="2160901"/>
          </a:xfrm>
          <a:prstGeom prst="rect">
            <a:avLst/>
          </a:prstGeom>
        </p:spPr>
      </p:pic>
      <p:pic>
        <p:nvPicPr>
          <p:cNvPr id="20" name="图片 11" descr="算法原理图2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3381936" y="4719960"/>
            <a:ext cx="2589677" cy="1712552"/>
          </a:xfrm>
          <a:prstGeom prst="rect">
            <a:avLst/>
          </a:prstGeom>
        </p:spPr>
      </p:pic>
      <p:pic>
        <p:nvPicPr>
          <p:cNvPr id="21" name="图片 7" descr="外审图一"/>
          <p:cNvPicPr>
            <a:picLocks noChangeAspect="1"/>
          </p:cNvPicPr>
          <p:nvPr>
            <p:custDataLst>
              <p:tags r:id="rId43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3427135" y="2511008"/>
            <a:ext cx="2510762" cy="2119558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194585" y="990066"/>
            <a:ext cx="4833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已搭建钻探型缪子探测系统并进行测试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211441" y="178072"/>
            <a:ext cx="445770" cy="412750"/>
            <a:chOff x="587375" y="244668"/>
            <a:chExt cx="445770" cy="412750"/>
          </a:xfrm>
        </p:grpSpPr>
        <p:sp>
          <p:nvSpPr>
            <p:cNvPr id="26" name="平行四边形 25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27" name="平行四边形 26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sp>
        <p:nvSpPr>
          <p:cNvPr id="29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9363375" y="6475191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 descr="徽标&#10;&#10;AI 生成的内容可能不正确。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24255" y="101506"/>
            <a:ext cx="9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三、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钻探型成像系统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955526" y="759338"/>
            <a:ext cx="227521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rPr lang="zh-CN" altLang="en-US" b="1" dirty="0"/>
              <a:t>坑探型探测系统</a:t>
            </a:r>
            <a:endParaRPr lang="zh-CN" altLang="en-US" b="1" dirty="0"/>
          </a:p>
        </p:txBody>
      </p:sp>
      <p:sp>
        <p:nvSpPr>
          <p:cNvPr id="15" name="文本框 14"/>
          <p:cNvSpPr txBox="1"/>
          <p:nvPr/>
        </p:nvSpPr>
        <p:spPr>
          <a:xfrm>
            <a:off x="174922" y="6019348"/>
            <a:ext cx="120170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rPr lang="zh-CN" altLang="en-US" b="1" dirty="0">
                <a:solidFill>
                  <a:srgbClr val="FF0000"/>
                </a:solidFill>
              </a:rPr>
              <a:t>坑探型难以应对深地与水平矿体，钻探型可弥补其不足，两者协同构建从浅层到深部的缪子成像探测体系。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65885" y="3702960"/>
            <a:ext cx="2309235" cy="128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 sz="1800"/>
            </a:pPr>
            <a:r>
              <a:rPr lang="zh-CN" altLang="en-US" dirty="0"/>
              <a:t>大面积平面阵列</a:t>
            </a:r>
            <a:br>
              <a:rPr lang="zh-CN" altLang="en-US" dirty="0"/>
            </a:br>
            <a:r>
              <a:rPr lang="zh-CN" altLang="en-US" dirty="0"/>
              <a:t>高覆盖、高效率采集</a:t>
            </a:r>
            <a:endParaRPr lang="en-US" altLang="zh-CN" dirty="0"/>
          </a:p>
          <a:p>
            <a:pPr algn="ctr">
              <a:lnSpc>
                <a:spcPct val="150000"/>
              </a:lnSpc>
              <a:defRPr sz="1800"/>
            </a:pPr>
            <a:r>
              <a:rPr lang="zh-CN" altLang="en-US" dirty="0"/>
              <a:t>对纵向矿体分布敏感</a:t>
            </a:r>
            <a:endParaRPr lang="zh-CN" altLang="en-US" dirty="0"/>
          </a:p>
        </p:txBody>
      </p:sp>
      <p:sp>
        <p:nvSpPr>
          <p:cNvPr id="21" name="右大括号 20"/>
          <p:cNvSpPr/>
          <p:nvPr/>
        </p:nvSpPr>
        <p:spPr>
          <a:xfrm rot="16200000">
            <a:off x="2713495" y="1390470"/>
            <a:ext cx="511038" cy="3163738"/>
          </a:xfrm>
          <a:prstGeom prst="rightBrac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1524679" y="5494906"/>
            <a:ext cx="3163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/>
              <a:t>适用于浅层隐伏矿体成像</a:t>
            </a:r>
            <a:endParaRPr lang="zh-CN" altLang="en-US" sz="2000" b="1" dirty="0"/>
          </a:p>
        </p:txBody>
      </p:sp>
      <p:sp>
        <p:nvSpPr>
          <p:cNvPr id="24" name="文本框 23"/>
          <p:cNvSpPr txBox="1"/>
          <p:nvPr/>
        </p:nvSpPr>
        <p:spPr>
          <a:xfrm>
            <a:off x="3357884" y="3715759"/>
            <a:ext cx="2495128" cy="128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 sz="1800"/>
            </a:pPr>
            <a:r>
              <a:rPr lang="zh-CN" altLang="en-US" dirty="0"/>
              <a:t>受限于井下狭窄空间</a:t>
            </a:r>
            <a:br>
              <a:rPr lang="zh-CN" altLang="en-US" dirty="0"/>
            </a:br>
            <a:r>
              <a:rPr lang="zh-CN" altLang="en-US" dirty="0"/>
              <a:t>装配与布设条件受限</a:t>
            </a:r>
            <a:endParaRPr lang="en-US" altLang="zh-CN" dirty="0"/>
          </a:p>
          <a:p>
            <a:pPr algn="ctr">
              <a:lnSpc>
                <a:spcPct val="150000"/>
              </a:lnSpc>
              <a:defRPr sz="1800"/>
            </a:pPr>
            <a:r>
              <a:rPr lang="zh-CN" altLang="en-US" dirty="0"/>
              <a:t>对水平矿体分布不敏感</a:t>
            </a:r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7820855" y="744188"/>
            <a:ext cx="227521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/>
            </a:pPr>
            <a:r>
              <a:rPr lang="zh-CN" altLang="en-US" b="1" dirty="0"/>
              <a:t>钻探型探测系统</a:t>
            </a:r>
            <a:endParaRPr lang="zh-CN" altLang="en-US" b="1" dirty="0"/>
          </a:p>
        </p:txBody>
      </p:sp>
      <p:sp>
        <p:nvSpPr>
          <p:cNvPr id="26" name="文本框 25"/>
          <p:cNvSpPr txBox="1"/>
          <p:nvPr/>
        </p:nvSpPr>
        <p:spPr>
          <a:xfrm>
            <a:off x="6411128" y="3681008"/>
            <a:ext cx="2309235" cy="142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/>
            </a:pPr>
            <a:r>
              <a:rPr lang="zh-CN" altLang="en-US" dirty="0"/>
              <a:t>适配井下狭窄空间（圆柱紧凑结构）</a:t>
            </a:r>
            <a:endParaRPr lang="en-US" altLang="zh-CN" dirty="0"/>
          </a:p>
          <a:p>
            <a:pPr algn="ctr">
              <a:lnSpc>
                <a:spcPct val="150000"/>
              </a:lnSpc>
              <a:defRPr sz="1800"/>
            </a:pPr>
            <a:r>
              <a:rPr lang="zh-CN" altLang="en-US" dirty="0"/>
              <a:t>提升密度反演精度</a:t>
            </a:r>
            <a:endParaRPr lang="en-US" altLang="zh-CN" dirty="0"/>
          </a:p>
          <a:p>
            <a:pPr algn="ctr">
              <a:lnSpc>
                <a:spcPct val="150000"/>
              </a:lnSpc>
              <a:defRPr sz="1800"/>
            </a:pPr>
            <a:r>
              <a:rPr lang="zh-CN" altLang="en-US" dirty="0"/>
              <a:t>对水平矿体分布敏感</a:t>
            </a:r>
            <a:endParaRPr lang="zh-CN" altLang="en-US" dirty="0"/>
          </a:p>
        </p:txBody>
      </p:sp>
      <p:sp>
        <p:nvSpPr>
          <p:cNvPr id="28" name="文本框 27"/>
          <p:cNvSpPr txBox="1"/>
          <p:nvPr/>
        </p:nvSpPr>
        <p:spPr>
          <a:xfrm>
            <a:off x="9278185" y="3681008"/>
            <a:ext cx="2498873" cy="128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 sz="1800"/>
            </a:pPr>
            <a:r>
              <a:rPr lang="zh-CN" altLang="en-US" dirty="0"/>
              <a:t>有效探测面积受限</a:t>
            </a:r>
            <a:br>
              <a:rPr lang="zh-CN" altLang="en-US" dirty="0"/>
            </a:br>
            <a:r>
              <a:rPr lang="zh-CN" altLang="en-US" dirty="0"/>
              <a:t>结构复杂、制造难度高</a:t>
            </a:r>
            <a:endParaRPr lang="en-US" altLang="zh-CN" dirty="0"/>
          </a:p>
          <a:p>
            <a:pPr algn="ctr">
              <a:lnSpc>
                <a:spcPct val="150000"/>
              </a:lnSpc>
              <a:defRPr sz="1800"/>
            </a:pPr>
            <a:r>
              <a:rPr lang="zh-CN" altLang="en-US" dirty="0"/>
              <a:t>布设位置受井筒限制</a:t>
            </a:r>
            <a:endParaRPr lang="zh-CN" altLang="en-US" dirty="0"/>
          </a:p>
        </p:txBody>
      </p:sp>
      <p:sp>
        <p:nvSpPr>
          <p:cNvPr id="29" name="右大括号 28"/>
          <p:cNvSpPr/>
          <p:nvPr/>
        </p:nvSpPr>
        <p:spPr>
          <a:xfrm rot="16200000">
            <a:off x="8702945" y="1391765"/>
            <a:ext cx="511038" cy="3163738"/>
          </a:xfrm>
          <a:prstGeom prst="rightBrac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7565745" y="5494906"/>
            <a:ext cx="35006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/>
              <a:t>适用于深部未探明矿体成像</a:t>
            </a:r>
            <a:endParaRPr lang="zh-CN" altLang="en-US" sz="2000" b="1" dirty="0"/>
          </a:p>
        </p:txBody>
      </p:sp>
      <p:sp>
        <p:nvSpPr>
          <p:cNvPr id="31" name="矩形: 圆角 30"/>
          <p:cNvSpPr/>
          <p:nvPr/>
        </p:nvSpPr>
        <p:spPr>
          <a:xfrm>
            <a:off x="267590" y="3297469"/>
            <a:ext cx="2505826" cy="189005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267490" y="3290981"/>
            <a:ext cx="2515161" cy="3757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优势</a:t>
            </a:r>
            <a:endParaRPr lang="zh-CN" altLang="en-US" sz="2000" b="1" dirty="0"/>
          </a:p>
        </p:txBody>
      </p:sp>
      <p:sp>
        <p:nvSpPr>
          <p:cNvPr id="34" name="矩形: 圆角 33"/>
          <p:cNvSpPr/>
          <p:nvPr/>
        </p:nvSpPr>
        <p:spPr>
          <a:xfrm>
            <a:off x="3347186" y="3287144"/>
            <a:ext cx="2505826" cy="189005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3347086" y="3280656"/>
            <a:ext cx="2515161" cy="3757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不足</a:t>
            </a:r>
            <a:endParaRPr lang="zh-CN" altLang="en-US" sz="2000" b="1" dirty="0"/>
          </a:p>
        </p:txBody>
      </p:sp>
      <p:sp>
        <p:nvSpPr>
          <p:cNvPr id="36" name="矩形: 圆角 35"/>
          <p:cNvSpPr/>
          <p:nvPr/>
        </p:nvSpPr>
        <p:spPr>
          <a:xfrm>
            <a:off x="9287420" y="3291214"/>
            <a:ext cx="2505826" cy="189005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7320" y="3284821"/>
            <a:ext cx="2515161" cy="3757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不足</a:t>
            </a:r>
            <a:endParaRPr lang="zh-CN" altLang="en-US" sz="2000" b="1" dirty="0"/>
          </a:p>
        </p:txBody>
      </p:sp>
      <p:sp>
        <p:nvSpPr>
          <p:cNvPr id="38" name="矩形: 圆角 37"/>
          <p:cNvSpPr/>
          <p:nvPr/>
        </p:nvSpPr>
        <p:spPr>
          <a:xfrm>
            <a:off x="6312833" y="3291214"/>
            <a:ext cx="2505826" cy="189005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6312733" y="3284821"/>
            <a:ext cx="2515161" cy="3757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优势</a:t>
            </a:r>
            <a:endParaRPr lang="zh-CN" altLang="en-US" sz="2000" b="1" dirty="0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885" y="1175074"/>
            <a:ext cx="2407531" cy="1677493"/>
          </a:xfrm>
          <a:prstGeom prst="rect">
            <a:avLst/>
          </a:prstGeom>
        </p:spPr>
      </p:pic>
      <p:pic>
        <p:nvPicPr>
          <p:cNvPr id="44" name="图片 43" descr="图片包含 桌子, 发动机, 站, 雪&#10;&#10;AI 生成的内容可能不正确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549" y="1180989"/>
            <a:ext cx="2407531" cy="1671578"/>
          </a:xfrm>
          <a:prstGeom prst="rect">
            <a:avLst/>
          </a:prstGeom>
        </p:spPr>
      </p:pic>
      <p:pic>
        <p:nvPicPr>
          <p:cNvPr id="45" name="图片 44" descr="在地上&#10;&#10;AI 生成的内容可能不正确。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" t="27368" r="6142" b="38807"/>
          <a:stretch>
            <a:fillRect/>
          </a:stretch>
        </p:blipFill>
        <p:spPr>
          <a:xfrm>
            <a:off x="6312734" y="1197398"/>
            <a:ext cx="5667826" cy="150026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6702701" y="1265806"/>
            <a:ext cx="2365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PQ </a:t>
            </a:r>
            <a:r>
              <a:rPr lang="zh-CN" altLang="en-US" b="1" dirty="0"/>
              <a:t>规格</a:t>
            </a:r>
            <a:r>
              <a:rPr lang="en-US" altLang="zh-CN" b="1" dirty="0"/>
              <a:t>: </a:t>
            </a:r>
            <a:r>
              <a:rPr lang="zh-CN" altLang="en-US" b="1" dirty="0"/>
              <a:t>孔径</a:t>
            </a:r>
            <a:r>
              <a:rPr lang="en-US" altLang="zh-CN" b="1" dirty="0"/>
              <a:t>85mm</a:t>
            </a:r>
            <a:endParaRPr lang="zh-CN" altLang="en-US" b="1" dirty="0"/>
          </a:p>
        </p:txBody>
      </p:sp>
      <p:grpSp>
        <p:nvGrpSpPr>
          <p:cNvPr id="2" name="组合 1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3" name="平行四边形 2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4" name="平行四边形 3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11" name="图片 10" descr="徽标&#10;&#10;AI 生成的内容可能不正确。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824255" y="101506"/>
            <a:ext cx="9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三、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钻探型成像系统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816830"/>
            <a:ext cx="12192000" cy="654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19" tIns="45709" rIns="91419" bIns="45709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48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文本框 5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748751"/>
            <a:ext cx="4869440" cy="5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kumimoji="1"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探测器模型设计及相关参数</a:t>
            </a:r>
            <a:endParaRPr kumimoji="1"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406687" y="4221756"/>
            <a:ext cx="803365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封装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3"/>
            </p:custDataLst>
          </p:nvPr>
        </p:nvCxnSpPr>
        <p:spPr>
          <a:xfrm>
            <a:off x="8088302" y="1550470"/>
            <a:ext cx="0" cy="5159551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582" y="1682411"/>
            <a:ext cx="2378801" cy="228177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4" name="平行四边形 3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7" name="平行四边形 6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47" name="图片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46" y="1521912"/>
            <a:ext cx="5178723" cy="3453786"/>
          </a:xfrm>
          <a:prstGeom prst="rect">
            <a:avLst/>
          </a:prstGeom>
        </p:spPr>
      </p:pic>
      <p:graphicFrame>
        <p:nvGraphicFramePr>
          <p:cNvPr id="48" name="表格 47"/>
          <p:cNvGraphicFramePr>
            <a:graphicFrameLocks noGrp="1"/>
          </p:cNvGraphicFramePr>
          <p:nvPr/>
        </p:nvGraphicFramePr>
        <p:xfrm>
          <a:off x="546100" y="5110574"/>
          <a:ext cx="672465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325"/>
                <a:gridCol w="3362325"/>
              </a:tblGrid>
              <a:tr h="28142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塑料闪烁体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个数</a:t>
                      </a:r>
                      <a:endParaRPr lang="zh-CN" altLang="en-US" sz="1400" dirty="0"/>
                    </a:p>
                  </a:txBody>
                  <a:tcPr/>
                </a:tc>
              </a:tr>
              <a:tr h="2012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内层</a:t>
                      </a:r>
                      <a:r>
                        <a:rPr lang="en-US" altLang="zh-CN" sz="1400" dirty="0"/>
                        <a:t>(</a:t>
                      </a:r>
                      <a:r>
                        <a:rPr lang="zh-CN" altLang="en-US" sz="1400" dirty="0"/>
                        <a:t>蓝</a:t>
                      </a:r>
                      <a:r>
                        <a:rPr lang="en-US" altLang="zh-CN" sz="1400" dirty="0"/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35</a:t>
                      </a:r>
                      <a:endParaRPr lang="zh-CN" altLang="en-US" sz="1400" dirty="0"/>
                    </a:p>
                  </a:txBody>
                  <a:tcPr/>
                </a:tc>
              </a:tr>
              <a:tr h="4830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4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/>
                        <a:t>中层</a:t>
                      </a:r>
                      <a:r>
                        <a:rPr lang="en-US" altLang="zh-CN" sz="1400" dirty="0"/>
                        <a:t>(</a:t>
                      </a:r>
                      <a:r>
                        <a:rPr lang="zh-CN" altLang="en-US" sz="1400" dirty="0"/>
                        <a:t>红</a:t>
                      </a:r>
                      <a:r>
                        <a:rPr lang="en-US" altLang="zh-CN" sz="1400" dirty="0"/>
                        <a:t>)</a:t>
                      </a:r>
                      <a:endParaRPr lang="zh-CN" altLang="en-US" sz="1400" dirty="0"/>
                    </a:p>
                    <a:p>
                      <a:pPr algn="ctr"/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1400" dirty="0"/>
                    </a:p>
                    <a:p>
                      <a:pPr algn="ctr"/>
                      <a:r>
                        <a:rPr lang="en-US" altLang="zh-CN" sz="1400" dirty="0"/>
                        <a:t>42</a:t>
                      </a:r>
                      <a:endParaRPr lang="zh-CN" altLang="en-US" sz="1400" dirty="0"/>
                    </a:p>
                  </a:txBody>
                  <a:tcPr/>
                </a:tc>
              </a:tr>
              <a:tr h="2012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/>
                        <a:t>外层</a:t>
                      </a:r>
                      <a:r>
                        <a:rPr lang="en-US" altLang="zh-CN" sz="1400" dirty="0"/>
                        <a:t>(</a:t>
                      </a:r>
                      <a:r>
                        <a:rPr lang="zh-CN" altLang="en-US" sz="1400" dirty="0"/>
                        <a:t>绿</a:t>
                      </a:r>
                      <a:r>
                        <a:rPr lang="en-US" altLang="zh-CN" sz="1400" dirty="0"/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/>
                        <a:t>48</a:t>
                      </a:r>
                      <a:endParaRPr lang="zh-CN" altLang="en-US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7" name="图片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5613" y="1580545"/>
            <a:ext cx="2049733" cy="2250481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6552" y="3952351"/>
            <a:ext cx="2743345" cy="2229971"/>
          </a:xfrm>
          <a:prstGeom prst="rect">
            <a:avLst/>
          </a:prstGeom>
        </p:spPr>
      </p:pic>
      <p:sp>
        <p:nvSpPr>
          <p:cNvPr id="69" name="文本框 68"/>
          <p:cNvSpPr txBox="1"/>
          <p:nvPr/>
        </p:nvSpPr>
        <p:spPr>
          <a:xfrm>
            <a:off x="9650184" y="6182322"/>
            <a:ext cx="2180230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缪子探测示意图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10614416" y="1614842"/>
            <a:ext cx="8499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solidFill>
                  <a:srgbClr val="FF0000"/>
                </a:solidFill>
              </a:rPr>
              <a:t>Incoming ray</a:t>
            </a:r>
            <a:endParaRPr lang="zh-CN" altLang="en-US" sz="800" b="1" dirty="0">
              <a:solidFill>
                <a:srgbClr val="FF0000"/>
              </a:solidFill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8421082" y="3748742"/>
            <a:ext cx="8499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solidFill>
                  <a:srgbClr val="FF0000"/>
                </a:solidFill>
              </a:rPr>
              <a:t>Incoming ray</a:t>
            </a:r>
            <a:endParaRPr lang="zh-CN" altLang="en-US" sz="800" b="1" dirty="0">
              <a:solidFill>
                <a:srgbClr val="FF0000"/>
              </a:solidFill>
            </a:endParaRPr>
          </a:p>
        </p:txBody>
      </p:sp>
      <p:pic>
        <p:nvPicPr>
          <p:cNvPr id="74" name="图片 73" descr="徽标&#10;&#10;AI 生成的内容可能不正确。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  <p:sp>
        <p:nvSpPr>
          <p:cNvPr id="76" name="矩形 75"/>
          <p:cNvSpPr/>
          <p:nvPr/>
        </p:nvSpPr>
        <p:spPr>
          <a:xfrm>
            <a:off x="824255" y="101506"/>
            <a:ext cx="9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三、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钻探型成像系统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6713674" y="1221180"/>
                <a:ext cx="5295474" cy="3302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𝜀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3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在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T</a:t>
                </a: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从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6mm</a:t>
                </a: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变化至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16mm</a:t>
                </a: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时</a:t>
                </a:r>
                <a:r>
                  <a:rPr lang="zh-CN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最高可达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69.5%</a:t>
                </a: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，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∆</m:t>
                        </m:r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𝜑</m:t>
                        </m:r>
                      </m:sub>
                    </m:sSub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由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2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73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°</m:t>
                    </m:r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升至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3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30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°</m:t>
                    </m:r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，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𝑀𝐴𝐷</m:t>
                        </m:r>
                      </m:sub>
                    </m:sSub>
                  </m:oMath>
                </a14:m>
                <a:r>
                  <a:rPr lang="zh-CN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由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1.60 mm </a:t>
                </a:r>
                <a:r>
                  <a:rPr lang="zh-CN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增大至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1.75 mm </a:t>
                </a: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；</a:t>
                </a:r>
                <a:endParaRPr lang="en-US" altLang="zh-CN" sz="2000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342900" indent="-342900"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endParaRPr lang="en-US" altLang="zh-CN" sz="2000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342900" indent="-342900"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 W</a:t>
                </a: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从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6 mm</a:t>
                </a:r>
                <a:r>
                  <a:rPr lang="zh-CN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增加至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16 mm</a:t>
                </a: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时，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𝜀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3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𝐿</m:t>
                        </m:r>
                      </m:sub>
                    </m:sSub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由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67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6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% </m:t>
                    </m:r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缓慢下降至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63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%</m:t>
                    </m:r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，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∆</m:t>
                        </m:r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𝜑</m:t>
                        </m:r>
                      </m:sub>
                    </m:sSub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由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2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55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°</m:t>
                    </m:r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增大至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4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02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°</m:t>
                    </m:r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，</m:t>
                    </m:r>
                  </m:oMath>
                </a14:m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𝑀𝐴𝐷</m:t>
                        </m:r>
                      </m:sub>
                    </m:sSub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由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0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82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 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mm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 </m:t>
                    </m:r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增大至约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 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2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21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 </m:t>
                    </m:r>
                    <m:r>
                      <m:rPr>
                        <m:nor/>
                      </m:rPr>
                      <a:rPr lang="en-US" altLang="zh-CN" sz="2000">
                        <a:latin typeface="微软雅黑" panose="020B0503020204020204" charset="-122"/>
                        <a:ea typeface="微软雅黑" panose="020B0503020204020204" charset="-122"/>
                      </a:rPr>
                      <m:t>mm</m:t>
                    </m:r>
                  </m:oMath>
                </a14:m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；</a:t>
                </a:r>
                <a:endParaRPr lang="en-US" altLang="zh-CN" sz="2000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342900" indent="-342900"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endParaRPr lang="en-US" altLang="zh-CN" sz="2000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342900" indent="-342900"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∆</m:t>
                        </m:r>
                        <m:r>
                          <a:rPr lang="zh-CN" altLang="en-US" sz="2000" i="1" smtClean="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𝜃</m:t>
                        </m:r>
                      </m:sub>
                    </m:sSub>
                    <m:r>
                      <a:rPr lang="zh-CN" altLang="en-US" sz="2000" i="1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zh-CN" altLang="en-US" sz="2000" i="1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几乎保持</m:t>
                    </m:r>
                  </m:oMath>
                </a14:m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在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0.8</a:t>
                </a: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左右</a:t>
                </a:r>
                <a:endParaRPr lang="zh-CN" altLang="en-US" sz="20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674" y="1221180"/>
                <a:ext cx="5295474" cy="3302000"/>
              </a:xfrm>
              <a:prstGeom prst="rect">
                <a:avLst/>
              </a:prstGeom>
              <a:blipFill rotWithShape="1">
                <a:blip r:embed="rId1"/>
                <a:stretch>
                  <a:fillRect l="-9" t="-2" r="1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6713674" y="5010759"/>
                <a:ext cx="5478326" cy="746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2000" dirty="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厚度变化对探测器的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𝜀</m:t>
                        </m:r>
                      </m:e>
                      <m:sub>
                        <m:r>
                          <a:rPr lang="en-US" altLang="zh-CN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3</m:t>
                        </m:r>
                        <m:r>
                          <a:rPr lang="en-US" altLang="zh-CN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𝐿</m:t>
                        </m:r>
                      </m:sub>
                    </m:sSub>
                    <m:r>
                      <m:rPr>
                        <m:nor/>
                      </m:rPr>
                      <a:rPr lang="zh-CN" altLang="en-US" sz="20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m:t>影响较大，宽度变化对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∆</m:t>
                        </m:r>
                        <m:r>
                          <a:rPr lang="zh-CN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𝜑</m:t>
                        </m:r>
                      </m:sub>
                    </m:sSub>
                    <m:r>
                      <a:rPr lang="zh-CN" altLang="en-US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和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𝑀𝐴𝐷</m:t>
                        </m:r>
                      </m:sub>
                    </m:sSub>
                    <m:r>
                      <m:rPr>
                        <m:nor/>
                      </m:rPr>
                      <a:rPr lang="zh-CN" altLang="en-US" sz="20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m:t>的影响更为显著。</m:t>
                    </m:r>
                  </m:oMath>
                </a14:m>
                <a:endParaRPr lang="zh-CN" altLang="en-US" sz="20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674" y="5010759"/>
                <a:ext cx="5478326" cy="746358"/>
              </a:xfrm>
              <a:prstGeom prst="rect">
                <a:avLst/>
              </a:prstGeom>
              <a:blipFill rotWithShape="1">
                <a:blip r:embed="rId2"/>
                <a:stretch>
                  <a:fillRect l="-8" t="-82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52" y="1095775"/>
            <a:ext cx="6419983" cy="52351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10" name="平行四边形 9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12" name="平行四边形 11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15" name="图片 14" descr="徽标&#10;&#10;AI 生成的内容可能不正确。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824255" y="101506"/>
            <a:ext cx="9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三、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钻探型成像系统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286565" y="4382902"/>
                <a:ext cx="11692088" cy="1883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综上</a:t>
                </a:r>
                <a:endParaRPr lang="en-US" altLang="zh-CN" sz="2000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14000"/>
                  </a:lnSpc>
                </a:pPr>
                <a:r>
                  <a:rPr lang="zh-CN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过大的厚度或宽度会降低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𝜀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3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𝐿</m:t>
                        </m:r>
                      </m:sub>
                    </m:sSub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，</m:t>
                    </m:r>
                  </m:oMath>
                </a14:m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并使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∆</m:t>
                        </m:r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𝜑</m:t>
                        </m:r>
                      </m:sub>
                    </m:sSub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、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∆</m:t>
                        </m:r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𝜃</m:t>
                        </m:r>
                      </m:sub>
                    </m:sSub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和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𝑀𝐴𝐷</m:t>
                        </m:r>
                      </m:sub>
                    </m:sSub>
                    <m:r>
                      <a:rPr lang="en-US" altLang="zh-CN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变差</m:t>
                    </m:r>
                  </m:oMath>
                </a14:m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，</a:t>
                </a:r>
                <a:r>
                  <a:rPr lang="zh-CN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过小尺寸又会增加读出与加工复杂度。因此选择的塑料闪烁体的尺寸为</a:t>
                </a:r>
                <a:r>
                  <a:rPr lang="en-US" altLang="zh-CN" sz="2000" dirty="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T=W=10mm</a:t>
                </a:r>
                <a:endParaRPr lang="en-US" altLang="zh-CN" sz="2000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>
                  <a:lnSpc>
                    <a:spcPct val="114000"/>
                  </a:lnSpc>
                </a:pPr>
                <a:endParaRPr lang="en-US" altLang="zh-CN" sz="2000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r>
                  <a:rPr lang="zh-CN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随着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</a:rPr>
                      <m:t>螺旋角</m:t>
                    </m:r>
                    <m:r>
                      <m:rPr>
                        <m:nor/>
                      </m:rPr>
                      <a:rPr lang="zh-CN" altLang="en-US" sz="2000">
                        <a:latin typeface="微软雅黑" panose="020B0503020204020204" charset="-122"/>
                        <a:ea typeface="微软雅黑" panose="020B0503020204020204" charset="-122"/>
                      </a:rPr>
                      <m:t>增大</m:t>
                    </m:r>
                  </m:oMath>
                </a14:m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，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∆</m:t>
                        </m:r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𝜑</m:t>
                        </m:r>
                      </m:sub>
                    </m:sSub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增大</m:t>
                    </m:r>
                  </m:oMath>
                </a14:m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，但是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𝑀𝐴𝐷</m:t>
                        </m:r>
                      </m:sub>
                    </m:sSub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降低</m:t>
                    </m:r>
                  </m:oMath>
                </a14:m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，</a:t>
                </a:r>
                <a:r>
                  <a:rPr lang="en-US" altLang="zh-CN" sz="2000" dirty="0"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∆</m:t>
                        </m:r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𝜃</m:t>
                        </m:r>
                      </m:sub>
                    </m:sSub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和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𝜀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3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𝐿</m:t>
                        </m:r>
                      </m:sub>
                    </m:sSub>
                    <m:r>
                      <a:rPr lang="zh-CN" altLang="en-US" sz="2000">
                        <a:latin typeface="Cambria Math" panose="02040503050406030204" pitchFamily="18" charset="0"/>
                        <a:ea typeface="微软雅黑" panose="020B0503020204020204" charset="-122"/>
                      </a:rPr>
                      <m:t>变化</m:t>
                    </m:r>
                  </m:oMath>
                </a14:m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</a:rPr>
                  <a:t>较小，故最终选择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CN" altLang="en-US" sz="2000" dirty="0" smtClean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m:t>螺旋角</m:t>
                    </m:r>
                    <m:r>
                      <a:rPr lang="zh-CN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为</m:t>
                    </m:r>
                  </m:oMath>
                </a14:m>
                <a:r>
                  <a:rPr lang="en-US" altLang="zh-CN" sz="2000" dirty="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21°</a:t>
                </a:r>
                <a:endParaRPr lang="zh-CN" altLang="en-US" sz="20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65" y="4382902"/>
                <a:ext cx="11692088" cy="1883080"/>
              </a:xfrm>
              <a:prstGeom prst="rect">
                <a:avLst/>
              </a:prstGeom>
              <a:blipFill rotWithShape="1">
                <a:blip r:embed="rId1"/>
                <a:stretch>
                  <a:fillRect l="-2" t="-7" b="-18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7" y="945645"/>
            <a:ext cx="7133373" cy="296699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7470122" y="1585195"/>
                <a:ext cx="4721878" cy="3081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r>
                  <a:rPr lang="zh-CN" altLang="en-US" dirty="0">
                    <a:latin typeface="微软雅黑" panose="020B0503020204020204" charset="-122"/>
                    <a:ea typeface="微软雅黑" panose="020B0503020204020204" charset="-122"/>
                  </a:rPr>
                  <a:t>随着螺旋角从</a:t>
                </a:r>
                <a:r>
                  <a:rPr lang="en-US" altLang="zh-CN" dirty="0">
                    <a:latin typeface="微软雅黑" panose="020B0503020204020204" charset="-122"/>
                    <a:ea typeface="微软雅黑" panose="020B0503020204020204" charset="-122"/>
                  </a:rPr>
                  <a:t> 15° </a:t>
                </a:r>
                <a:r>
                  <a:rPr lang="zh-CN" altLang="zh-CN" dirty="0">
                    <a:latin typeface="微软雅黑" panose="020B0503020204020204" charset="-122"/>
                    <a:ea typeface="微软雅黑" panose="020B0503020204020204" charset="-122"/>
                  </a:rPr>
                  <a:t>增加至</a:t>
                </a:r>
                <a:r>
                  <a:rPr lang="en-US" altLang="zh-CN" dirty="0">
                    <a:latin typeface="微软雅黑" panose="020B0503020204020204" charset="-122"/>
                    <a:ea typeface="微软雅黑" panose="020B0503020204020204" charset="-122"/>
                  </a:rPr>
                  <a:t> 30°</a:t>
                </a:r>
                <a:r>
                  <a:rPr lang="zh-CN" altLang="zh-CN" dirty="0">
                    <a:latin typeface="微软雅黑" panose="020B0503020204020204" charset="-122"/>
                    <a:ea typeface="微软雅黑" panose="020B0503020204020204" charset="-122"/>
                  </a:rPr>
                  <a:t>，探测器的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𝜀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3</m:t>
                        </m:r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𝐿</m:t>
                        </m:r>
                      </m:sub>
                    </m:sSub>
                    <m:r>
                      <m:rPr>
                        <m:nor/>
                      </m:rPr>
                      <a:rPr lang="zh-CN" altLang="en-US">
                        <a:latin typeface="微软雅黑" panose="020B0503020204020204" charset="-122"/>
                        <a:ea typeface="微软雅黑" panose="020B0503020204020204" charset="-122"/>
                      </a:rPr>
                      <m:t>变化幅度较小，均维持在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66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%</m:t>
                    </m:r>
                    <m:r>
                      <m:rPr>
                        <m:nor/>
                      </m:rPr>
                      <a:rPr lang="zh-CN" altLang="en-US">
                        <a:latin typeface="微软雅黑" panose="020B0503020204020204" charset="-122"/>
                        <a:ea typeface="微软雅黑" panose="020B0503020204020204" charset="-122"/>
                      </a:rPr>
                      <m:t>左右；</m:t>
                    </m:r>
                  </m:oMath>
                </a14:m>
                <a:r>
                  <a:rPr lang="zh-CN" altLang="en-US" dirty="0">
                    <a:latin typeface="微软雅黑" panose="020B0503020204020204" charset="-122"/>
                    <a:ea typeface="微软雅黑" panose="020B0503020204020204" charset="-122"/>
                  </a:rPr>
                  <a:t>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</m:ctrlPr>
                      </m:sSubPr>
                      <m:e>
                        <m:r>
                          <a:rPr lang="zh-CN" altLang="en-US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𝜎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∆</m:t>
                        </m:r>
                        <m:r>
                          <a:rPr lang="zh-CN" altLang="en-US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𝜑</m:t>
                        </m:r>
                      </m:sub>
                    </m:sSub>
                    <m:r>
                      <m:rPr>
                        <m:nor/>
                      </m:rPr>
                      <a:rPr lang="zh-CN" altLang="en-US">
                        <a:latin typeface="微软雅黑" panose="020B0503020204020204" charset="-122"/>
                        <a:ea typeface="微软雅黑" panose="020B0503020204020204" charset="-122"/>
                      </a:rPr>
                      <m:t>由</m:t>
                    </m:r>
                  </m:oMath>
                </a14:m>
                <a:r>
                  <a:rPr lang="en-US" altLang="zh-CN" dirty="0">
                    <a:latin typeface="微软雅黑" panose="020B0503020204020204" charset="-122"/>
                    <a:ea typeface="微软雅黑" panose="020B0503020204020204" charset="-122"/>
                  </a:rPr>
                  <a:t>2.75° </a:t>
                </a:r>
                <a:r>
                  <a:rPr lang="zh-CN" altLang="zh-CN" dirty="0">
                    <a:latin typeface="微软雅黑" panose="020B0503020204020204" charset="-122"/>
                    <a:ea typeface="微软雅黑" panose="020B0503020204020204" charset="-122"/>
                  </a:rPr>
                  <a:t>增加至</a:t>
                </a:r>
                <a:r>
                  <a:rPr lang="en-US" altLang="zh-CN" dirty="0">
                    <a:latin typeface="微软雅黑" panose="020B0503020204020204" charset="-122"/>
                    <a:ea typeface="微软雅黑" panose="020B0503020204020204" charset="-122"/>
                  </a:rPr>
                  <a:t>3.13°</a:t>
                </a:r>
                <a:r>
                  <a:rPr lang="zh-CN" altLang="en-US" dirty="0">
                    <a:latin typeface="微软雅黑" panose="020B0503020204020204" charset="-122"/>
                    <a:ea typeface="微软雅黑" panose="020B0503020204020204" charset="-122"/>
                  </a:rPr>
                  <a:t>；</a:t>
                </a:r>
                <a:endParaRPr lang="en-US" altLang="zh-CN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85750" indent="-285750"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endParaRPr lang="en-US" altLang="zh-CN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85750" indent="-285750">
                  <a:lnSpc>
                    <a:spcPct val="114000"/>
                  </a:lnSpc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zh-CN" altLang="en-US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𝜎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𝑀𝐴𝐷</m:t>
                        </m:r>
                      </m:sub>
                    </m:sSub>
                    <m:r>
                      <m:rPr>
                        <m:nor/>
                      </m:rPr>
                      <a:rPr lang="zh-CN" altLang="en-US">
                        <a:latin typeface="微软雅黑" panose="020B0503020204020204" charset="-122"/>
                        <a:ea typeface="微软雅黑" panose="020B0503020204020204" charset="-122"/>
                      </a:rPr>
                      <m:t>随</m:t>
                    </m:r>
                    <m:r>
                      <m:rPr>
                        <m:nor/>
                      </m:rPr>
                      <a:rPr lang="zh-CN" altLang="en-US" dirty="0">
                        <a:latin typeface="微软雅黑" panose="020B0503020204020204" charset="-122"/>
                        <a:ea typeface="微软雅黑" panose="020B0503020204020204" charset="-122"/>
                      </a:rPr>
                      <m:t>螺旋角</m:t>
                    </m:r>
                    <m:r>
                      <m:rPr>
                        <m:nor/>
                      </m:rPr>
                      <a:rPr lang="zh-CN" altLang="en-US">
                        <a:latin typeface="微软雅黑" panose="020B0503020204020204" charset="-122"/>
                        <a:ea typeface="微软雅黑" panose="020B0503020204020204" charset="-122"/>
                      </a:rPr>
                      <m:t>增大由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1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89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 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mm</m:t>
                    </m:r>
                    <m:r>
                      <m:rPr>
                        <m:nor/>
                      </m:rPr>
                      <a:rPr lang="zh-CN" altLang="en-US">
                        <a:latin typeface="微软雅黑" panose="020B0503020204020204" charset="-122"/>
                        <a:ea typeface="微软雅黑" panose="020B0503020204020204" charset="-122"/>
                      </a:rPr>
                      <m:t>降至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1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62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 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mm</m:t>
                    </m:r>
                  </m:oMath>
                </a14:m>
                <a:r>
                  <a:rPr lang="zh-CN" altLang="en-US" dirty="0">
                    <a:latin typeface="微软雅黑" panose="020B0503020204020204" charset="-122"/>
                    <a:ea typeface="微软雅黑" panose="020B0503020204020204" charset="-122"/>
                  </a:rPr>
                  <a:t>；</a:t>
                </a:r>
                <a:endParaRPr lang="en-US" altLang="zh-CN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85750" indent="-285750">
                  <a:lnSpc>
                    <a:spcPct val="114000"/>
                  </a:lnSpc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endParaRPr lang="en-US" altLang="zh-CN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marL="285750" indent="-285750">
                  <a:lnSpc>
                    <a:spcPct val="114000"/>
                  </a:lnSpc>
                  <a:buClr>
                    <a:schemeClr val="accent5">
                      <a:lumMod val="75000"/>
                    </a:schemeClr>
                  </a:buClr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zh-CN" altLang="en-US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𝜎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∆</m:t>
                        </m:r>
                        <m:r>
                          <a:rPr lang="zh-CN" altLang="en-US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𝜃</m:t>
                        </m:r>
                      </m:sub>
                    </m:sSub>
                    <m:r>
                      <m:rPr>
                        <m:nor/>
                      </m:rPr>
                      <a:rPr lang="zh-CN" altLang="en-US">
                        <a:latin typeface="微软雅黑" panose="020B0503020204020204" charset="-122"/>
                        <a:ea typeface="微软雅黑" panose="020B0503020204020204" charset="-122"/>
                      </a:rPr>
                      <m:t>整体变化也较小，始终保持在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 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0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.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8</m:t>
                    </m:r>
                    <m:r>
                      <m:rPr>
                        <m:nor/>
                      </m:rPr>
                      <a:rPr lang="en-US" altLang="zh-CN">
                        <a:latin typeface="微软雅黑" panose="020B0503020204020204" charset="-122"/>
                        <a:ea typeface="微软雅黑" panose="020B0503020204020204" charset="-122"/>
                      </a:rPr>
                      <m:t>°</m:t>
                    </m:r>
                    <m:r>
                      <m:rPr>
                        <m:nor/>
                      </m:rPr>
                      <a:rPr lang="zh-CN" altLang="en-US">
                        <a:latin typeface="微软雅黑" panose="020B0503020204020204" charset="-122"/>
                        <a:ea typeface="微软雅黑" panose="020B0503020204020204" charset="-122"/>
                      </a:rPr>
                      <m:t>左右</m:t>
                    </m:r>
                    <m:r>
                      <a:rPr lang="zh-CN" altLang="en-US">
                        <a:latin typeface="Cambria Math" panose="02040503050406030204" pitchFamily="18" charset="0"/>
                        <a:ea typeface="黑体" panose="02010609060101010101" pitchFamily="49" charset="-122"/>
                      </a:rPr>
                      <m:t>。</m:t>
                    </m:r>
                  </m:oMath>
                </a14:m>
                <a:endParaRPr lang="en-US" altLang="zh-CN" dirty="0"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endParaRPr lang="zh-CN" altLang="en-US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0122" y="1585195"/>
                <a:ext cx="4721878" cy="3081164"/>
              </a:xfrm>
              <a:prstGeom prst="rect">
                <a:avLst/>
              </a:prstGeom>
              <a:blipFill rotWithShape="1">
                <a:blip r:embed="rId3"/>
                <a:stretch>
                  <a:fillRect l="-13" t="-8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组合 8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10" name="平行四边形 9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11" name="平行四边形 10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14" name="图片 13" descr="徽标&#10;&#10;AI 生成的内容可能不正确。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824255" y="101506"/>
            <a:ext cx="9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三、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钻探型成像系统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1295703" y="2453169"/>
            <a:ext cx="1150397" cy="4020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探测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模型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5" name="组合 84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86" name="平行四边形 85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87" name="平行四边形 86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90" name="图片 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00" y="663916"/>
            <a:ext cx="2802401" cy="1844841"/>
          </a:xfrm>
          <a:prstGeom prst="rect">
            <a:avLst/>
          </a:prstGeom>
        </p:spPr>
      </p:pic>
      <p:pic>
        <p:nvPicPr>
          <p:cNvPr id="92" name="图片 9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229" y="716516"/>
            <a:ext cx="6406863" cy="1766567"/>
          </a:xfrm>
          <a:prstGeom prst="rect">
            <a:avLst/>
          </a:prstGeom>
        </p:spPr>
      </p:pic>
      <p:sp>
        <p:nvSpPr>
          <p:cNvPr id="93" name="文本框 92"/>
          <p:cNvSpPr txBox="1"/>
          <p:nvPr>
            <p:custDataLst>
              <p:tags r:id="rId4"/>
            </p:custDataLst>
          </p:nvPr>
        </p:nvSpPr>
        <p:spPr>
          <a:xfrm>
            <a:off x="5666800" y="2527313"/>
            <a:ext cx="3452564" cy="4020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不同密度矿脉的不透明度成像图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6" name="图片 9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607" y="2958821"/>
            <a:ext cx="3729413" cy="2669680"/>
          </a:xfrm>
          <a:prstGeom prst="rect">
            <a:avLst/>
          </a:prstGeom>
        </p:spPr>
      </p:pic>
      <p:sp>
        <p:nvSpPr>
          <p:cNvPr id="97" name="文本框 96"/>
          <p:cNvSpPr txBox="1"/>
          <p:nvPr>
            <p:custDataLst>
              <p:tags r:id="rId6"/>
            </p:custDataLst>
          </p:nvPr>
        </p:nvSpPr>
        <p:spPr>
          <a:xfrm>
            <a:off x="5719370" y="5728572"/>
            <a:ext cx="3452564" cy="4020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不同密度矿脉的通量图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0" name="图片 9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86" y="2798692"/>
            <a:ext cx="4526386" cy="1871268"/>
          </a:xfrm>
          <a:prstGeom prst="rect">
            <a:avLst/>
          </a:prstGeom>
        </p:spPr>
      </p:pic>
      <p:sp>
        <p:nvSpPr>
          <p:cNvPr id="101" name="文本框 100"/>
          <p:cNvSpPr txBox="1"/>
          <p:nvPr>
            <p:custDataLst>
              <p:tags r:id="rId8"/>
            </p:custDataLst>
          </p:nvPr>
        </p:nvSpPr>
        <p:spPr>
          <a:xfrm>
            <a:off x="391425" y="4651963"/>
            <a:ext cx="3813252" cy="4020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密度差为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</a:rPr>
              <a:t>5%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</a:rPr>
              <a:t>10%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不透明度成像图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3" name="图片 10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6" y="5010653"/>
            <a:ext cx="4939231" cy="1359206"/>
          </a:xfrm>
          <a:prstGeom prst="rect">
            <a:avLst/>
          </a:prstGeom>
        </p:spPr>
      </p:pic>
      <p:sp>
        <p:nvSpPr>
          <p:cNvPr id="104" name="文本框 103"/>
          <p:cNvSpPr txBox="1"/>
          <p:nvPr>
            <p:custDataLst>
              <p:tags r:id="rId10"/>
            </p:custDataLst>
          </p:nvPr>
        </p:nvSpPr>
        <p:spPr>
          <a:xfrm>
            <a:off x="596697" y="6441914"/>
            <a:ext cx="3452564" cy="4020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密度差为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</a:rPr>
              <a:t>5%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</a:rPr>
              <a:t>10%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的通量图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文本框 104"/>
              <p:cNvSpPr txBox="1"/>
              <p:nvPr/>
            </p:nvSpPr>
            <p:spPr>
              <a:xfrm>
                <a:off x="4982132" y="1192254"/>
                <a:ext cx="10851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altLang="zh-CN" sz="900" dirty="0">
                    <a:solidFill>
                      <a:srgbClr val="FF0000"/>
                    </a:solidFill>
                  </a:rPr>
                  <a:t>g/cm</a:t>
                </a:r>
                <a:r>
                  <a:rPr lang="en-US" altLang="zh-CN" sz="900" baseline="30000" dirty="0">
                    <a:solidFill>
                      <a:srgbClr val="FF0000"/>
                    </a:solidFill>
                  </a:rPr>
                  <a:t>3</a:t>
                </a:r>
                <a:endParaRPr lang="zh-CN" altLang="en-US" sz="900" baseline="30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5" name="文本框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132" y="1192254"/>
                <a:ext cx="1085159" cy="230832"/>
              </a:xfrm>
              <a:prstGeom prst="rect">
                <a:avLst/>
              </a:prstGeom>
              <a:blipFill rotWithShape="1">
                <a:blip r:embed="rId11"/>
                <a:stretch>
                  <a:fillRect l="-51" t="-156" r="46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文本框 105"/>
              <p:cNvSpPr txBox="1"/>
              <p:nvPr/>
            </p:nvSpPr>
            <p:spPr>
              <a:xfrm>
                <a:off x="7131706" y="1261392"/>
                <a:ext cx="10851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altLang="zh-CN" sz="900" dirty="0">
                    <a:solidFill>
                      <a:srgbClr val="FF0000"/>
                    </a:solidFill>
                  </a:rPr>
                  <a:t>g/cm</a:t>
                </a:r>
                <a:r>
                  <a:rPr lang="en-US" altLang="zh-CN" sz="900" baseline="30000" dirty="0">
                    <a:solidFill>
                      <a:srgbClr val="FF0000"/>
                    </a:solidFill>
                  </a:rPr>
                  <a:t>3</a:t>
                </a:r>
                <a:endParaRPr lang="zh-CN" altLang="en-US" sz="900" baseline="30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6" name="文本框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706" y="1261392"/>
                <a:ext cx="1085159" cy="230832"/>
              </a:xfrm>
              <a:prstGeom prst="rect">
                <a:avLst/>
              </a:prstGeom>
              <a:blipFill rotWithShape="1">
                <a:blip r:embed="rId12"/>
                <a:stretch>
                  <a:fillRect l="-2" t="-122" r="55" b="2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文本框 106"/>
              <p:cNvSpPr txBox="1"/>
              <p:nvPr/>
            </p:nvSpPr>
            <p:spPr>
              <a:xfrm>
                <a:off x="9428489" y="1260041"/>
                <a:ext cx="10851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altLang="zh-CN" sz="900" dirty="0">
                    <a:solidFill>
                      <a:srgbClr val="FF0000"/>
                    </a:solidFill>
                  </a:rPr>
                  <a:t>g/cm</a:t>
                </a:r>
                <a:r>
                  <a:rPr lang="en-US" altLang="zh-CN" sz="900" baseline="30000" dirty="0">
                    <a:solidFill>
                      <a:srgbClr val="FF0000"/>
                    </a:solidFill>
                  </a:rPr>
                  <a:t>3</a:t>
                </a:r>
                <a:endParaRPr lang="zh-CN" altLang="en-US" sz="900" baseline="30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7" name="文本框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8489" y="1260041"/>
                <a:ext cx="1085159" cy="230832"/>
              </a:xfrm>
              <a:prstGeom prst="rect">
                <a:avLst/>
              </a:prstGeom>
              <a:blipFill rotWithShape="1">
                <a:blip r:embed="rId13"/>
                <a:stretch>
                  <a:fillRect l="-1" t="-87" r="54" b="2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文本框 107"/>
              <p:cNvSpPr txBox="1"/>
              <p:nvPr/>
            </p:nvSpPr>
            <p:spPr>
              <a:xfrm>
                <a:off x="785744" y="3400835"/>
                <a:ext cx="10851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47</m:t>
                    </m:r>
                  </m:oMath>
                </a14:m>
                <a:r>
                  <a:rPr lang="en-US" altLang="zh-CN" sz="900" dirty="0">
                    <a:solidFill>
                      <a:srgbClr val="FF0000"/>
                    </a:solidFill>
                  </a:rPr>
                  <a:t>g/cm</a:t>
                </a:r>
                <a:r>
                  <a:rPr lang="en-US" altLang="zh-CN" sz="900" baseline="30000" dirty="0">
                    <a:solidFill>
                      <a:srgbClr val="FF0000"/>
                    </a:solidFill>
                  </a:rPr>
                  <a:t>3</a:t>
                </a:r>
                <a:endParaRPr lang="zh-CN" altLang="en-US" sz="900" baseline="30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8" name="文本框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44" y="3400835"/>
                <a:ext cx="1085159" cy="230832"/>
              </a:xfrm>
              <a:prstGeom prst="rect">
                <a:avLst/>
              </a:prstGeom>
              <a:blipFill rotWithShape="1">
                <a:blip r:embed="rId14"/>
                <a:stretch>
                  <a:fillRect l="-23" t="-178" r="18" b="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9" name="文本框 108"/>
              <p:cNvSpPr txBox="1"/>
              <p:nvPr/>
            </p:nvSpPr>
            <p:spPr>
              <a:xfrm>
                <a:off x="3178356" y="3400835"/>
                <a:ext cx="10851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34</m:t>
                    </m:r>
                  </m:oMath>
                </a14:m>
                <a:r>
                  <a:rPr lang="en-US" altLang="zh-CN" sz="900" dirty="0">
                    <a:solidFill>
                      <a:srgbClr val="FF0000"/>
                    </a:solidFill>
                  </a:rPr>
                  <a:t>g/cm</a:t>
                </a:r>
                <a:r>
                  <a:rPr lang="en-US" altLang="zh-CN" sz="900" baseline="30000" dirty="0">
                    <a:solidFill>
                      <a:srgbClr val="FF0000"/>
                    </a:solidFill>
                  </a:rPr>
                  <a:t>3</a:t>
                </a:r>
                <a:endParaRPr lang="zh-CN" altLang="en-US" sz="900" baseline="30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9" name="文本框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356" y="3400835"/>
                <a:ext cx="1085159" cy="230832"/>
              </a:xfrm>
              <a:prstGeom prst="rect">
                <a:avLst/>
              </a:prstGeom>
              <a:blipFill rotWithShape="1">
                <a:blip r:embed="rId15"/>
                <a:stretch>
                  <a:fillRect l="-17" t="-178" r="12" b="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文本框 109"/>
              <p:cNvSpPr txBox="1"/>
              <p:nvPr/>
            </p:nvSpPr>
            <p:spPr>
              <a:xfrm>
                <a:off x="4634211" y="727416"/>
                <a:ext cx="10851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900" b="0" i="1" baseline="-25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𝑟𝑜𝑐𝑘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altLang="zh-CN" sz="900" dirty="0">
                    <a:solidFill>
                      <a:srgbClr val="FF0000"/>
                    </a:solidFill>
                  </a:rPr>
                  <a:t>g/cm</a:t>
                </a:r>
                <a:r>
                  <a:rPr lang="en-US" altLang="zh-CN" sz="900" baseline="30000" dirty="0">
                    <a:solidFill>
                      <a:srgbClr val="FF0000"/>
                    </a:solidFill>
                  </a:rPr>
                  <a:t>3</a:t>
                </a:r>
                <a:endParaRPr lang="zh-CN" altLang="en-US" sz="900" baseline="30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0" name="文本框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211" y="727416"/>
                <a:ext cx="1085159" cy="230832"/>
              </a:xfrm>
              <a:prstGeom prst="rect">
                <a:avLst/>
              </a:prstGeom>
              <a:blipFill rotWithShape="1">
                <a:blip r:embed="rId16"/>
                <a:stretch>
                  <a:fillRect l="-57" t="-148" r="52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1" name="文本框 110"/>
              <p:cNvSpPr txBox="1"/>
              <p:nvPr/>
            </p:nvSpPr>
            <p:spPr>
              <a:xfrm>
                <a:off x="406719" y="2765252"/>
                <a:ext cx="10851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900" b="0" i="1" baseline="-250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𝑟𝑜𝑐𝑘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altLang="zh-CN" sz="900" dirty="0">
                    <a:solidFill>
                      <a:srgbClr val="FF0000"/>
                    </a:solidFill>
                  </a:rPr>
                  <a:t>g/cm</a:t>
                </a:r>
                <a:r>
                  <a:rPr lang="en-US" altLang="zh-CN" sz="900" baseline="30000" dirty="0">
                    <a:solidFill>
                      <a:srgbClr val="FF0000"/>
                    </a:solidFill>
                  </a:rPr>
                  <a:t>3</a:t>
                </a:r>
                <a:endParaRPr lang="zh-CN" altLang="en-US" sz="900" baseline="30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1" name="文本框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19" y="2765252"/>
                <a:ext cx="1085159" cy="230832"/>
              </a:xfrm>
              <a:prstGeom prst="rect">
                <a:avLst/>
              </a:prstGeom>
              <a:blipFill rotWithShape="1">
                <a:blip r:embed="rId16"/>
                <a:stretch>
                  <a:fillRect l="-29" t="-200" r="24" b="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4" name="图片 11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33596" y="2958821"/>
            <a:ext cx="3360103" cy="2669680"/>
          </a:xfrm>
          <a:prstGeom prst="rect">
            <a:avLst/>
          </a:prstGeom>
        </p:spPr>
      </p:pic>
      <p:sp>
        <p:nvSpPr>
          <p:cNvPr id="115" name="文本框 114"/>
          <p:cNvSpPr txBox="1"/>
          <p:nvPr>
            <p:custDataLst>
              <p:tags r:id="rId18"/>
            </p:custDataLst>
          </p:nvPr>
        </p:nvSpPr>
        <p:spPr>
          <a:xfrm>
            <a:off x="9556822" y="5728572"/>
            <a:ext cx="2208540" cy="4020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山体空腔快速探测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7" name="图片 116" descr="徽标&#10;&#10;AI 生成的内容可能不正确。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  <p:sp>
        <p:nvSpPr>
          <p:cNvPr id="118" name="矩形 117"/>
          <p:cNvSpPr/>
          <p:nvPr/>
        </p:nvSpPr>
        <p:spPr>
          <a:xfrm>
            <a:off x="824255" y="101506"/>
            <a:ext cx="9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三、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钻探型成像系统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CB019B1-382A-4266-B25C-5B523AA43C14-2" descr="C:/Users/CCIN/AppData/Local/Temp/wpp.venXNu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602" y="719649"/>
            <a:ext cx="6958933" cy="604274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04081" y="867936"/>
            <a:ext cx="1869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zh-CN" sz="1800" b="1" dirty="0">
                <a:latin typeface="微软雅黑" panose="020B0503020204020204" charset="-122"/>
                <a:ea typeface="微软雅黑" panose="020B0503020204020204" charset="-122"/>
              </a:rPr>
              <a:t>软件总体框架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697" y="624726"/>
            <a:ext cx="2445059" cy="16092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1756" y="596498"/>
            <a:ext cx="2446904" cy="163744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907930" y="6085314"/>
            <a:ext cx="15160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多源数据导入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67260" y="742711"/>
            <a:ext cx="11882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</a:rPr>
              <a:t>轨迹重建</a:t>
            </a:r>
            <a:endParaRPr lang="zh-CN" altLang="en-US" sz="1200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23490" y="3233205"/>
            <a:ext cx="10903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参数配置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597022" y="1147946"/>
            <a:ext cx="13090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UI 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层计设</a:t>
            </a:r>
            <a:endParaRPr lang="zh-CN" altLang="en-US" sz="1400" dirty="0"/>
          </a:p>
        </p:txBody>
      </p:sp>
      <p:sp>
        <p:nvSpPr>
          <p:cNvPr id="18" name="文本框 17"/>
          <p:cNvSpPr txBox="1"/>
          <p:nvPr/>
        </p:nvSpPr>
        <p:spPr>
          <a:xfrm>
            <a:off x="240252" y="1275708"/>
            <a:ext cx="26349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解耦交互与计算的</a:t>
            </a: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</a:rPr>
              <a:t> Qt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</a:rPr>
              <a:t>架构</a:t>
            </a:r>
            <a:endParaRPr lang="zh-CN" altLang="en-US" sz="1600" dirty="0"/>
          </a:p>
        </p:txBody>
      </p:sp>
      <p:sp>
        <p:nvSpPr>
          <p:cNvPr id="19" name="文本框 18"/>
          <p:cNvSpPr txBox="1"/>
          <p:nvPr/>
        </p:nvSpPr>
        <p:spPr>
          <a:xfrm>
            <a:off x="4804913" y="797286"/>
            <a:ext cx="72461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</a:rPr>
              <a:t>UI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804912" y="1450015"/>
            <a:ext cx="72461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FF0000"/>
                </a:solidFill>
              </a:rPr>
              <a:t>线程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047062" y="1450015"/>
            <a:ext cx="72461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FF0000"/>
                </a:solidFill>
              </a:rPr>
              <a:t>算法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047062" y="797845"/>
            <a:ext cx="72461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FF0000"/>
                </a:solidFill>
              </a:rPr>
              <a:t>绘图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24" name="直接箭头连接符 23"/>
          <p:cNvCxnSpPr>
            <a:stCxn id="19" idx="2"/>
            <a:endCxn id="20" idx="0"/>
          </p:cNvCxnSpPr>
          <p:nvPr/>
        </p:nvCxnSpPr>
        <p:spPr>
          <a:xfrm flipH="1">
            <a:off x="5167222" y="1135840"/>
            <a:ext cx="1" cy="31417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20" idx="3"/>
            <a:endCxn id="21" idx="1"/>
          </p:cNvCxnSpPr>
          <p:nvPr/>
        </p:nvCxnSpPr>
        <p:spPr>
          <a:xfrm>
            <a:off x="5529531" y="1619292"/>
            <a:ext cx="517531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 flipV="1">
            <a:off x="6409371" y="1135840"/>
            <a:ext cx="0" cy="30914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>
            <a:stCxn id="22" idx="1"/>
          </p:cNvCxnSpPr>
          <p:nvPr/>
        </p:nvCxnSpPr>
        <p:spPr>
          <a:xfrm flipH="1" flipV="1">
            <a:off x="5529531" y="966563"/>
            <a:ext cx="517531" cy="5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图片 33" descr="徽标&#10;&#10;AI 生成的内容可能不正确。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4" name="平行四边形 3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8" name="平行四边形 7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824255" y="101506"/>
            <a:ext cx="925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缪子重建成像算法与软件界面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215" y="2572071"/>
            <a:ext cx="4976012" cy="344306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图片 6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66"/>
            <a:ext cx="2951163" cy="90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819150"/>
            <a:ext cx="25717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任意多边形: 形状 10"/>
          <p:cNvSpPr/>
          <p:nvPr/>
        </p:nvSpPr>
        <p:spPr>
          <a:xfrm>
            <a:off x="0" y="1874838"/>
            <a:ext cx="12192000" cy="3952875"/>
          </a:xfrm>
          <a:custGeom>
            <a:avLst/>
            <a:gdLst>
              <a:gd name="connsiteX0" fmla="*/ 0 w 12192000"/>
              <a:gd name="connsiteY0" fmla="*/ 0 h 3953163"/>
              <a:gd name="connsiteX1" fmla="*/ 5286806 w 12192000"/>
              <a:gd name="connsiteY1" fmla="*/ 0 h 3953163"/>
              <a:gd name="connsiteX2" fmla="*/ 5298139 w 12192000"/>
              <a:gd name="connsiteY2" fmla="*/ 36510 h 3953163"/>
              <a:gd name="connsiteX3" fmla="*/ 6096000 w 12192000"/>
              <a:gd name="connsiteY3" fmla="*/ 565368 h 3953163"/>
              <a:gd name="connsiteX4" fmla="*/ 6893862 w 12192000"/>
              <a:gd name="connsiteY4" fmla="*/ 36510 h 3953163"/>
              <a:gd name="connsiteX5" fmla="*/ 6905195 w 12192000"/>
              <a:gd name="connsiteY5" fmla="*/ 0 h 3953163"/>
              <a:gd name="connsiteX6" fmla="*/ 12192000 w 12192000"/>
              <a:gd name="connsiteY6" fmla="*/ 0 h 3953163"/>
              <a:gd name="connsiteX7" fmla="*/ 12192000 w 12192000"/>
              <a:gd name="connsiteY7" fmla="*/ 3953163 h 3953163"/>
              <a:gd name="connsiteX8" fmla="*/ 0 w 12192000"/>
              <a:gd name="connsiteY8" fmla="*/ 3953163 h 395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953163">
                <a:moveTo>
                  <a:pt x="0" y="0"/>
                </a:moveTo>
                <a:lnTo>
                  <a:pt x="5286806" y="0"/>
                </a:lnTo>
                <a:lnTo>
                  <a:pt x="5298139" y="36510"/>
                </a:lnTo>
                <a:cubicBezTo>
                  <a:pt x="5429591" y="347298"/>
                  <a:pt x="5737329" y="565368"/>
                  <a:pt x="6096000" y="565368"/>
                </a:cubicBezTo>
                <a:cubicBezTo>
                  <a:pt x="6454671" y="565368"/>
                  <a:pt x="6762410" y="347298"/>
                  <a:pt x="6893862" y="36510"/>
                </a:cubicBezTo>
                <a:lnTo>
                  <a:pt x="6905195" y="0"/>
                </a:lnTo>
                <a:lnTo>
                  <a:pt x="12192000" y="0"/>
                </a:lnTo>
                <a:lnTo>
                  <a:pt x="12192000" y="3953163"/>
                </a:lnTo>
                <a:lnTo>
                  <a:pt x="0" y="3953163"/>
                </a:lnTo>
                <a:close/>
              </a:path>
            </a:pathLst>
          </a:cu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60421" name="文本框 12"/>
          <p:cNvSpPr txBox="1">
            <a:spLocks noChangeArrowheads="1"/>
          </p:cNvSpPr>
          <p:nvPr/>
        </p:nvSpPr>
        <p:spPr bwMode="auto">
          <a:xfrm>
            <a:off x="4415440" y="3147740"/>
            <a:ext cx="83646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eaLnBrk="1" hangingPunct="1"/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感谢聆听！</a:t>
            </a:r>
            <a:endParaRPr lang="en-US" altLang="zh-CN" sz="6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6096000" y="4624448"/>
            <a:ext cx="4350327" cy="0"/>
          </a:xfrm>
          <a:prstGeom prst="line">
            <a:avLst/>
          </a:prstGeom>
          <a:ln w="28575">
            <a:gradFill flip="none" rotWithShape="1">
              <a:gsLst>
                <a:gs pos="0">
                  <a:srgbClr val="00479D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423" name="组合 20"/>
          <p:cNvGrpSpPr/>
          <p:nvPr/>
        </p:nvGrpSpPr>
        <p:grpSpPr bwMode="auto">
          <a:xfrm>
            <a:off x="9828213" y="6207125"/>
            <a:ext cx="2211387" cy="306388"/>
            <a:chOff x="9593606" y="5377070"/>
            <a:chExt cx="2210570" cy="307129"/>
          </a:xfrm>
        </p:grpSpPr>
        <p:sp>
          <p:nvSpPr>
            <p:cNvPr id="22" name="平行四边形 19"/>
            <p:cNvSpPr/>
            <p:nvPr/>
          </p:nvSpPr>
          <p:spPr>
            <a:xfrm>
              <a:off x="11529640" y="5377070"/>
              <a:ext cx="274536" cy="307129"/>
            </a:xfrm>
            <a:custGeom>
              <a:avLst/>
              <a:gdLst>
                <a:gd name="connsiteX0" fmla="*/ 0 w 207645"/>
                <a:gd name="connsiteY0" fmla="*/ 708660 h 708660"/>
                <a:gd name="connsiteX1" fmla="*/ 51911 w 207645"/>
                <a:gd name="connsiteY1" fmla="*/ 0 h 708660"/>
                <a:gd name="connsiteX2" fmla="*/ 207645 w 207645"/>
                <a:gd name="connsiteY2" fmla="*/ 0 h 708660"/>
                <a:gd name="connsiteX3" fmla="*/ 155734 w 207645"/>
                <a:gd name="connsiteY3" fmla="*/ 708660 h 708660"/>
                <a:gd name="connsiteX4" fmla="*/ 0 w 207645"/>
                <a:gd name="connsiteY4" fmla="*/ 708660 h 708660"/>
                <a:gd name="connsiteX0-1" fmla="*/ 0 w 527685"/>
                <a:gd name="connsiteY0-2" fmla="*/ 712470 h 712470"/>
                <a:gd name="connsiteX1-3" fmla="*/ 51911 w 527685"/>
                <a:gd name="connsiteY1-4" fmla="*/ 3810 h 712470"/>
                <a:gd name="connsiteX2-5" fmla="*/ 527685 w 527685"/>
                <a:gd name="connsiteY2-6" fmla="*/ 0 h 712470"/>
                <a:gd name="connsiteX3-7" fmla="*/ 155734 w 527685"/>
                <a:gd name="connsiteY3-8" fmla="*/ 712470 h 712470"/>
                <a:gd name="connsiteX4-9" fmla="*/ 0 w 527685"/>
                <a:gd name="connsiteY4-10" fmla="*/ 712470 h 712470"/>
                <a:gd name="connsiteX0-11" fmla="*/ 0 w 527685"/>
                <a:gd name="connsiteY0-12" fmla="*/ 714375 h 714375"/>
                <a:gd name="connsiteX1-13" fmla="*/ 391001 w 527685"/>
                <a:gd name="connsiteY1-14" fmla="*/ 0 h 714375"/>
                <a:gd name="connsiteX2-15" fmla="*/ 527685 w 527685"/>
                <a:gd name="connsiteY2-16" fmla="*/ 1905 h 714375"/>
                <a:gd name="connsiteX3-17" fmla="*/ 155734 w 527685"/>
                <a:gd name="connsiteY3-18" fmla="*/ 714375 h 714375"/>
                <a:gd name="connsiteX4-19" fmla="*/ 0 w 527685"/>
                <a:gd name="connsiteY4-20" fmla="*/ 714375 h 7143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27685" h="714375">
                  <a:moveTo>
                    <a:pt x="0" y="714375"/>
                  </a:moveTo>
                  <a:lnTo>
                    <a:pt x="391001" y="0"/>
                  </a:lnTo>
                  <a:lnTo>
                    <a:pt x="527685" y="1905"/>
                  </a:lnTo>
                  <a:lnTo>
                    <a:pt x="155734" y="714375"/>
                  </a:lnTo>
                  <a:lnTo>
                    <a:pt x="0" y="714375"/>
                  </a:ln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3" name="平行四边形 19"/>
            <p:cNvSpPr/>
            <p:nvPr/>
          </p:nvSpPr>
          <p:spPr>
            <a:xfrm>
              <a:off x="11253518" y="5377070"/>
              <a:ext cx="274536" cy="307129"/>
            </a:xfrm>
            <a:custGeom>
              <a:avLst/>
              <a:gdLst>
                <a:gd name="connsiteX0" fmla="*/ 0 w 207645"/>
                <a:gd name="connsiteY0" fmla="*/ 708660 h 708660"/>
                <a:gd name="connsiteX1" fmla="*/ 51911 w 207645"/>
                <a:gd name="connsiteY1" fmla="*/ 0 h 708660"/>
                <a:gd name="connsiteX2" fmla="*/ 207645 w 207645"/>
                <a:gd name="connsiteY2" fmla="*/ 0 h 708660"/>
                <a:gd name="connsiteX3" fmla="*/ 155734 w 207645"/>
                <a:gd name="connsiteY3" fmla="*/ 708660 h 708660"/>
                <a:gd name="connsiteX4" fmla="*/ 0 w 207645"/>
                <a:gd name="connsiteY4" fmla="*/ 708660 h 708660"/>
                <a:gd name="connsiteX0-1" fmla="*/ 0 w 527685"/>
                <a:gd name="connsiteY0-2" fmla="*/ 712470 h 712470"/>
                <a:gd name="connsiteX1-3" fmla="*/ 51911 w 527685"/>
                <a:gd name="connsiteY1-4" fmla="*/ 3810 h 712470"/>
                <a:gd name="connsiteX2-5" fmla="*/ 527685 w 527685"/>
                <a:gd name="connsiteY2-6" fmla="*/ 0 h 712470"/>
                <a:gd name="connsiteX3-7" fmla="*/ 155734 w 527685"/>
                <a:gd name="connsiteY3-8" fmla="*/ 712470 h 712470"/>
                <a:gd name="connsiteX4-9" fmla="*/ 0 w 527685"/>
                <a:gd name="connsiteY4-10" fmla="*/ 712470 h 712470"/>
                <a:gd name="connsiteX0-11" fmla="*/ 0 w 527685"/>
                <a:gd name="connsiteY0-12" fmla="*/ 714375 h 714375"/>
                <a:gd name="connsiteX1-13" fmla="*/ 391001 w 527685"/>
                <a:gd name="connsiteY1-14" fmla="*/ 0 h 714375"/>
                <a:gd name="connsiteX2-15" fmla="*/ 527685 w 527685"/>
                <a:gd name="connsiteY2-16" fmla="*/ 1905 h 714375"/>
                <a:gd name="connsiteX3-17" fmla="*/ 155734 w 527685"/>
                <a:gd name="connsiteY3-18" fmla="*/ 714375 h 714375"/>
                <a:gd name="connsiteX4-19" fmla="*/ 0 w 527685"/>
                <a:gd name="connsiteY4-20" fmla="*/ 714375 h 7143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27685" h="714375">
                  <a:moveTo>
                    <a:pt x="0" y="714375"/>
                  </a:moveTo>
                  <a:lnTo>
                    <a:pt x="391001" y="0"/>
                  </a:lnTo>
                  <a:lnTo>
                    <a:pt x="527685" y="1905"/>
                  </a:lnTo>
                  <a:lnTo>
                    <a:pt x="155734" y="714375"/>
                  </a:lnTo>
                  <a:lnTo>
                    <a:pt x="0" y="714375"/>
                  </a:ln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4" name="平行四边形 19"/>
            <p:cNvSpPr/>
            <p:nvPr/>
          </p:nvSpPr>
          <p:spPr>
            <a:xfrm>
              <a:off x="10975807" y="5377070"/>
              <a:ext cx="274537" cy="307129"/>
            </a:xfrm>
            <a:custGeom>
              <a:avLst/>
              <a:gdLst>
                <a:gd name="connsiteX0" fmla="*/ 0 w 207645"/>
                <a:gd name="connsiteY0" fmla="*/ 708660 h 708660"/>
                <a:gd name="connsiteX1" fmla="*/ 51911 w 207645"/>
                <a:gd name="connsiteY1" fmla="*/ 0 h 708660"/>
                <a:gd name="connsiteX2" fmla="*/ 207645 w 207645"/>
                <a:gd name="connsiteY2" fmla="*/ 0 h 708660"/>
                <a:gd name="connsiteX3" fmla="*/ 155734 w 207645"/>
                <a:gd name="connsiteY3" fmla="*/ 708660 h 708660"/>
                <a:gd name="connsiteX4" fmla="*/ 0 w 207645"/>
                <a:gd name="connsiteY4" fmla="*/ 708660 h 708660"/>
                <a:gd name="connsiteX0-1" fmla="*/ 0 w 527685"/>
                <a:gd name="connsiteY0-2" fmla="*/ 712470 h 712470"/>
                <a:gd name="connsiteX1-3" fmla="*/ 51911 w 527685"/>
                <a:gd name="connsiteY1-4" fmla="*/ 3810 h 712470"/>
                <a:gd name="connsiteX2-5" fmla="*/ 527685 w 527685"/>
                <a:gd name="connsiteY2-6" fmla="*/ 0 h 712470"/>
                <a:gd name="connsiteX3-7" fmla="*/ 155734 w 527685"/>
                <a:gd name="connsiteY3-8" fmla="*/ 712470 h 712470"/>
                <a:gd name="connsiteX4-9" fmla="*/ 0 w 527685"/>
                <a:gd name="connsiteY4-10" fmla="*/ 712470 h 712470"/>
                <a:gd name="connsiteX0-11" fmla="*/ 0 w 527685"/>
                <a:gd name="connsiteY0-12" fmla="*/ 714375 h 714375"/>
                <a:gd name="connsiteX1-13" fmla="*/ 391001 w 527685"/>
                <a:gd name="connsiteY1-14" fmla="*/ 0 h 714375"/>
                <a:gd name="connsiteX2-15" fmla="*/ 527685 w 527685"/>
                <a:gd name="connsiteY2-16" fmla="*/ 1905 h 714375"/>
                <a:gd name="connsiteX3-17" fmla="*/ 155734 w 527685"/>
                <a:gd name="connsiteY3-18" fmla="*/ 714375 h 714375"/>
                <a:gd name="connsiteX4-19" fmla="*/ 0 w 527685"/>
                <a:gd name="connsiteY4-20" fmla="*/ 714375 h 7143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27685" h="714375">
                  <a:moveTo>
                    <a:pt x="0" y="714375"/>
                  </a:moveTo>
                  <a:lnTo>
                    <a:pt x="391001" y="0"/>
                  </a:lnTo>
                  <a:lnTo>
                    <a:pt x="527685" y="1905"/>
                  </a:lnTo>
                  <a:lnTo>
                    <a:pt x="155734" y="714375"/>
                  </a:lnTo>
                  <a:lnTo>
                    <a:pt x="0" y="714375"/>
                  </a:ln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平行四边形 19"/>
            <p:cNvSpPr/>
            <p:nvPr/>
          </p:nvSpPr>
          <p:spPr>
            <a:xfrm>
              <a:off x="10699684" y="5377070"/>
              <a:ext cx="274537" cy="307129"/>
            </a:xfrm>
            <a:custGeom>
              <a:avLst/>
              <a:gdLst>
                <a:gd name="connsiteX0" fmla="*/ 0 w 207645"/>
                <a:gd name="connsiteY0" fmla="*/ 708660 h 708660"/>
                <a:gd name="connsiteX1" fmla="*/ 51911 w 207645"/>
                <a:gd name="connsiteY1" fmla="*/ 0 h 708660"/>
                <a:gd name="connsiteX2" fmla="*/ 207645 w 207645"/>
                <a:gd name="connsiteY2" fmla="*/ 0 h 708660"/>
                <a:gd name="connsiteX3" fmla="*/ 155734 w 207645"/>
                <a:gd name="connsiteY3" fmla="*/ 708660 h 708660"/>
                <a:gd name="connsiteX4" fmla="*/ 0 w 207645"/>
                <a:gd name="connsiteY4" fmla="*/ 708660 h 708660"/>
                <a:gd name="connsiteX0-1" fmla="*/ 0 w 527685"/>
                <a:gd name="connsiteY0-2" fmla="*/ 712470 h 712470"/>
                <a:gd name="connsiteX1-3" fmla="*/ 51911 w 527685"/>
                <a:gd name="connsiteY1-4" fmla="*/ 3810 h 712470"/>
                <a:gd name="connsiteX2-5" fmla="*/ 527685 w 527685"/>
                <a:gd name="connsiteY2-6" fmla="*/ 0 h 712470"/>
                <a:gd name="connsiteX3-7" fmla="*/ 155734 w 527685"/>
                <a:gd name="connsiteY3-8" fmla="*/ 712470 h 712470"/>
                <a:gd name="connsiteX4-9" fmla="*/ 0 w 527685"/>
                <a:gd name="connsiteY4-10" fmla="*/ 712470 h 712470"/>
                <a:gd name="connsiteX0-11" fmla="*/ 0 w 527685"/>
                <a:gd name="connsiteY0-12" fmla="*/ 714375 h 714375"/>
                <a:gd name="connsiteX1-13" fmla="*/ 391001 w 527685"/>
                <a:gd name="connsiteY1-14" fmla="*/ 0 h 714375"/>
                <a:gd name="connsiteX2-15" fmla="*/ 527685 w 527685"/>
                <a:gd name="connsiteY2-16" fmla="*/ 1905 h 714375"/>
                <a:gd name="connsiteX3-17" fmla="*/ 155734 w 527685"/>
                <a:gd name="connsiteY3-18" fmla="*/ 714375 h 714375"/>
                <a:gd name="connsiteX4-19" fmla="*/ 0 w 527685"/>
                <a:gd name="connsiteY4-20" fmla="*/ 714375 h 7143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27685" h="714375">
                  <a:moveTo>
                    <a:pt x="0" y="714375"/>
                  </a:moveTo>
                  <a:lnTo>
                    <a:pt x="391001" y="0"/>
                  </a:lnTo>
                  <a:lnTo>
                    <a:pt x="527685" y="1905"/>
                  </a:lnTo>
                  <a:lnTo>
                    <a:pt x="155734" y="714375"/>
                  </a:lnTo>
                  <a:lnTo>
                    <a:pt x="0" y="714375"/>
                  </a:ln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6" name="平行四边形 19"/>
            <p:cNvSpPr/>
            <p:nvPr/>
          </p:nvSpPr>
          <p:spPr>
            <a:xfrm>
              <a:off x="10423561" y="5377070"/>
              <a:ext cx="274537" cy="307129"/>
            </a:xfrm>
            <a:custGeom>
              <a:avLst/>
              <a:gdLst>
                <a:gd name="connsiteX0" fmla="*/ 0 w 207645"/>
                <a:gd name="connsiteY0" fmla="*/ 708660 h 708660"/>
                <a:gd name="connsiteX1" fmla="*/ 51911 w 207645"/>
                <a:gd name="connsiteY1" fmla="*/ 0 h 708660"/>
                <a:gd name="connsiteX2" fmla="*/ 207645 w 207645"/>
                <a:gd name="connsiteY2" fmla="*/ 0 h 708660"/>
                <a:gd name="connsiteX3" fmla="*/ 155734 w 207645"/>
                <a:gd name="connsiteY3" fmla="*/ 708660 h 708660"/>
                <a:gd name="connsiteX4" fmla="*/ 0 w 207645"/>
                <a:gd name="connsiteY4" fmla="*/ 708660 h 708660"/>
                <a:gd name="connsiteX0-1" fmla="*/ 0 w 527685"/>
                <a:gd name="connsiteY0-2" fmla="*/ 712470 h 712470"/>
                <a:gd name="connsiteX1-3" fmla="*/ 51911 w 527685"/>
                <a:gd name="connsiteY1-4" fmla="*/ 3810 h 712470"/>
                <a:gd name="connsiteX2-5" fmla="*/ 527685 w 527685"/>
                <a:gd name="connsiteY2-6" fmla="*/ 0 h 712470"/>
                <a:gd name="connsiteX3-7" fmla="*/ 155734 w 527685"/>
                <a:gd name="connsiteY3-8" fmla="*/ 712470 h 712470"/>
                <a:gd name="connsiteX4-9" fmla="*/ 0 w 527685"/>
                <a:gd name="connsiteY4-10" fmla="*/ 712470 h 712470"/>
                <a:gd name="connsiteX0-11" fmla="*/ 0 w 527685"/>
                <a:gd name="connsiteY0-12" fmla="*/ 714375 h 714375"/>
                <a:gd name="connsiteX1-13" fmla="*/ 391001 w 527685"/>
                <a:gd name="connsiteY1-14" fmla="*/ 0 h 714375"/>
                <a:gd name="connsiteX2-15" fmla="*/ 527685 w 527685"/>
                <a:gd name="connsiteY2-16" fmla="*/ 1905 h 714375"/>
                <a:gd name="connsiteX3-17" fmla="*/ 155734 w 527685"/>
                <a:gd name="connsiteY3-18" fmla="*/ 714375 h 714375"/>
                <a:gd name="connsiteX4-19" fmla="*/ 0 w 527685"/>
                <a:gd name="connsiteY4-20" fmla="*/ 714375 h 7143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27685" h="714375">
                  <a:moveTo>
                    <a:pt x="0" y="714375"/>
                  </a:moveTo>
                  <a:lnTo>
                    <a:pt x="391001" y="0"/>
                  </a:lnTo>
                  <a:lnTo>
                    <a:pt x="527685" y="1905"/>
                  </a:lnTo>
                  <a:lnTo>
                    <a:pt x="155734" y="714375"/>
                  </a:lnTo>
                  <a:lnTo>
                    <a:pt x="0" y="714375"/>
                  </a:ln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平行四边形 19"/>
            <p:cNvSpPr/>
            <p:nvPr/>
          </p:nvSpPr>
          <p:spPr>
            <a:xfrm>
              <a:off x="10147438" y="5377070"/>
              <a:ext cx="274537" cy="307129"/>
            </a:xfrm>
            <a:custGeom>
              <a:avLst/>
              <a:gdLst>
                <a:gd name="connsiteX0" fmla="*/ 0 w 207645"/>
                <a:gd name="connsiteY0" fmla="*/ 708660 h 708660"/>
                <a:gd name="connsiteX1" fmla="*/ 51911 w 207645"/>
                <a:gd name="connsiteY1" fmla="*/ 0 h 708660"/>
                <a:gd name="connsiteX2" fmla="*/ 207645 w 207645"/>
                <a:gd name="connsiteY2" fmla="*/ 0 h 708660"/>
                <a:gd name="connsiteX3" fmla="*/ 155734 w 207645"/>
                <a:gd name="connsiteY3" fmla="*/ 708660 h 708660"/>
                <a:gd name="connsiteX4" fmla="*/ 0 w 207645"/>
                <a:gd name="connsiteY4" fmla="*/ 708660 h 708660"/>
                <a:gd name="connsiteX0-1" fmla="*/ 0 w 527685"/>
                <a:gd name="connsiteY0-2" fmla="*/ 712470 h 712470"/>
                <a:gd name="connsiteX1-3" fmla="*/ 51911 w 527685"/>
                <a:gd name="connsiteY1-4" fmla="*/ 3810 h 712470"/>
                <a:gd name="connsiteX2-5" fmla="*/ 527685 w 527685"/>
                <a:gd name="connsiteY2-6" fmla="*/ 0 h 712470"/>
                <a:gd name="connsiteX3-7" fmla="*/ 155734 w 527685"/>
                <a:gd name="connsiteY3-8" fmla="*/ 712470 h 712470"/>
                <a:gd name="connsiteX4-9" fmla="*/ 0 w 527685"/>
                <a:gd name="connsiteY4-10" fmla="*/ 712470 h 712470"/>
                <a:gd name="connsiteX0-11" fmla="*/ 0 w 527685"/>
                <a:gd name="connsiteY0-12" fmla="*/ 714375 h 714375"/>
                <a:gd name="connsiteX1-13" fmla="*/ 391001 w 527685"/>
                <a:gd name="connsiteY1-14" fmla="*/ 0 h 714375"/>
                <a:gd name="connsiteX2-15" fmla="*/ 527685 w 527685"/>
                <a:gd name="connsiteY2-16" fmla="*/ 1905 h 714375"/>
                <a:gd name="connsiteX3-17" fmla="*/ 155734 w 527685"/>
                <a:gd name="connsiteY3-18" fmla="*/ 714375 h 714375"/>
                <a:gd name="connsiteX4-19" fmla="*/ 0 w 527685"/>
                <a:gd name="connsiteY4-20" fmla="*/ 714375 h 7143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27685" h="714375">
                  <a:moveTo>
                    <a:pt x="0" y="714375"/>
                  </a:moveTo>
                  <a:lnTo>
                    <a:pt x="391001" y="0"/>
                  </a:lnTo>
                  <a:lnTo>
                    <a:pt x="527685" y="1905"/>
                  </a:lnTo>
                  <a:lnTo>
                    <a:pt x="155734" y="714375"/>
                  </a:lnTo>
                  <a:lnTo>
                    <a:pt x="0" y="714375"/>
                  </a:ln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8" name="平行四边形 19"/>
            <p:cNvSpPr/>
            <p:nvPr/>
          </p:nvSpPr>
          <p:spPr>
            <a:xfrm>
              <a:off x="9869729" y="5377070"/>
              <a:ext cx="274536" cy="307129"/>
            </a:xfrm>
            <a:custGeom>
              <a:avLst/>
              <a:gdLst>
                <a:gd name="connsiteX0" fmla="*/ 0 w 207645"/>
                <a:gd name="connsiteY0" fmla="*/ 708660 h 708660"/>
                <a:gd name="connsiteX1" fmla="*/ 51911 w 207645"/>
                <a:gd name="connsiteY1" fmla="*/ 0 h 708660"/>
                <a:gd name="connsiteX2" fmla="*/ 207645 w 207645"/>
                <a:gd name="connsiteY2" fmla="*/ 0 h 708660"/>
                <a:gd name="connsiteX3" fmla="*/ 155734 w 207645"/>
                <a:gd name="connsiteY3" fmla="*/ 708660 h 708660"/>
                <a:gd name="connsiteX4" fmla="*/ 0 w 207645"/>
                <a:gd name="connsiteY4" fmla="*/ 708660 h 708660"/>
                <a:gd name="connsiteX0-1" fmla="*/ 0 w 527685"/>
                <a:gd name="connsiteY0-2" fmla="*/ 712470 h 712470"/>
                <a:gd name="connsiteX1-3" fmla="*/ 51911 w 527685"/>
                <a:gd name="connsiteY1-4" fmla="*/ 3810 h 712470"/>
                <a:gd name="connsiteX2-5" fmla="*/ 527685 w 527685"/>
                <a:gd name="connsiteY2-6" fmla="*/ 0 h 712470"/>
                <a:gd name="connsiteX3-7" fmla="*/ 155734 w 527685"/>
                <a:gd name="connsiteY3-8" fmla="*/ 712470 h 712470"/>
                <a:gd name="connsiteX4-9" fmla="*/ 0 w 527685"/>
                <a:gd name="connsiteY4-10" fmla="*/ 712470 h 712470"/>
                <a:gd name="connsiteX0-11" fmla="*/ 0 w 527685"/>
                <a:gd name="connsiteY0-12" fmla="*/ 714375 h 714375"/>
                <a:gd name="connsiteX1-13" fmla="*/ 391001 w 527685"/>
                <a:gd name="connsiteY1-14" fmla="*/ 0 h 714375"/>
                <a:gd name="connsiteX2-15" fmla="*/ 527685 w 527685"/>
                <a:gd name="connsiteY2-16" fmla="*/ 1905 h 714375"/>
                <a:gd name="connsiteX3-17" fmla="*/ 155734 w 527685"/>
                <a:gd name="connsiteY3-18" fmla="*/ 714375 h 714375"/>
                <a:gd name="connsiteX4-19" fmla="*/ 0 w 527685"/>
                <a:gd name="connsiteY4-20" fmla="*/ 714375 h 7143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27685" h="714375">
                  <a:moveTo>
                    <a:pt x="0" y="714375"/>
                  </a:moveTo>
                  <a:lnTo>
                    <a:pt x="391001" y="0"/>
                  </a:lnTo>
                  <a:lnTo>
                    <a:pt x="527685" y="1905"/>
                  </a:lnTo>
                  <a:lnTo>
                    <a:pt x="155734" y="714375"/>
                  </a:lnTo>
                  <a:lnTo>
                    <a:pt x="0" y="714375"/>
                  </a:ln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9" name="平行四边形 19"/>
            <p:cNvSpPr/>
            <p:nvPr/>
          </p:nvSpPr>
          <p:spPr>
            <a:xfrm>
              <a:off x="9593606" y="5377070"/>
              <a:ext cx="274536" cy="307129"/>
            </a:xfrm>
            <a:custGeom>
              <a:avLst/>
              <a:gdLst>
                <a:gd name="connsiteX0" fmla="*/ 0 w 207645"/>
                <a:gd name="connsiteY0" fmla="*/ 708660 h 708660"/>
                <a:gd name="connsiteX1" fmla="*/ 51911 w 207645"/>
                <a:gd name="connsiteY1" fmla="*/ 0 h 708660"/>
                <a:gd name="connsiteX2" fmla="*/ 207645 w 207645"/>
                <a:gd name="connsiteY2" fmla="*/ 0 h 708660"/>
                <a:gd name="connsiteX3" fmla="*/ 155734 w 207645"/>
                <a:gd name="connsiteY3" fmla="*/ 708660 h 708660"/>
                <a:gd name="connsiteX4" fmla="*/ 0 w 207645"/>
                <a:gd name="connsiteY4" fmla="*/ 708660 h 708660"/>
                <a:gd name="connsiteX0-1" fmla="*/ 0 w 527685"/>
                <a:gd name="connsiteY0-2" fmla="*/ 712470 h 712470"/>
                <a:gd name="connsiteX1-3" fmla="*/ 51911 w 527685"/>
                <a:gd name="connsiteY1-4" fmla="*/ 3810 h 712470"/>
                <a:gd name="connsiteX2-5" fmla="*/ 527685 w 527685"/>
                <a:gd name="connsiteY2-6" fmla="*/ 0 h 712470"/>
                <a:gd name="connsiteX3-7" fmla="*/ 155734 w 527685"/>
                <a:gd name="connsiteY3-8" fmla="*/ 712470 h 712470"/>
                <a:gd name="connsiteX4-9" fmla="*/ 0 w 527685"/>
                <a:gd name="connsiteY4-10" fmla="*/ 712470 h 712470"/>
                <a:gd name="connsiteX0-11" fmla="*/ 0 w 527685"/>
                <a:gd name="connsiteY0-12" fmla="*/ 714375 h 714375"/>
                <a:gd name="connsiteX1-13" fmla="*/ 391001 w 527685"/>
                <a:gd name="connsiteY1-14" fmla="*/ 0 h 714375"/>
                <a:gd name="connsiteX2-15" fmla="*/ 527685 w 527685"/>
                <a:gd name="connsiteY2-16" fmla="*/ 1905 h 714375"/>
                <a:gd name="connsiteX3-17" fmla="*/ 155734 w 527685"/>
                <a:gd name="connsiteY3-18" fmla="*/ 714375 h 714375"/>
                <a:gd name="connsiteX4-19" fmla="*/ 0 w 527685"/>
                <a:gd name="connsiteY4-20" fmla="*/ 714375 h 7143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27685" h="714375">
                  <a:moveTo>
                    <a:pt x="0" y="714375"/>
                  </a:moveTo>
                  <a:lnTo>
                    <a:pt x="391001" y="0"/>
                  </a:lnTo>
                  <a:lnTo>
                    <a:pt x="527685" y="1905"/>
                  </a:lnTo>
                  <a:lnTo>
                    <a:pt x="155734" y="714375"/>
                  </a:lnTo>
                  <a:lnTo>
                    <a:pt x="0" y="714375"/>
                  </a:ln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0" name="矩形 29"/>
          <p:cNvSpPr/>
          <p:nvPr/>
        </p:nvSpPr>
        <p:spPr>
          <a:xfrm>
            <a:off x="5473700" y="6315075"/>
            <a:ext cx="4275138" cy="34925"/>
          </a:xfrm>
          <a:prstGeom prst="rect">
            <a:avLst/>
          </a:prstGeom>
          <a:solidFill>
            <a:srgbClr val="0054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流程图: 过程 102"/>
          <p:cNvSpPr/>
          <p:nvPr/>
        </p:nvSpPr>
        <p:spPr>
          <a:xfrm>
            <a:off x="1" y="0"/>
            <a:ext cx="3445807" cy="6858000"/>
          </a:xfrm>
          <a:prstGeom prst="flowChart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矩形 9"/>
          <p:cNvSpPr/>
          <p:nvPr/>
        </p:nvSpPr>
        <p:spPr>
          <a:xfrm>
            <a:off x="9456374" y="0"/>
            <a:ext cx="2735625" cy="1124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等腰三角形 2"/>
          <p:cNvSpPr/>
          <p:nvPr/>
        </p:nvSpPr>
        <p:spPr>
          <a:xfrm rot="19848048">
            <a:off x="3158544" y="2985515"/>
            <a:ext cx="864097" cy="768085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2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814597" y="498848"/>
            <a:ext cx="7232148" cy="544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70000"/>
              </a:lnSpc>
            </a:pP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| 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研究背景</a:t>
            </a:r>
            <a:endParaRPr lang="en-US" altLang="zh-CN" sz="3200" b="1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|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坑探型探测器模型的设计与搭建</a:t>
            </a:r>
            <a:endParaRPr lang="en-US" altLang="zh-CN" sz="3200" b="1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|</a:t>
            </a:r>
            <a:r>
              <a:rPr lang="zh-CN" altLang="en-US" sz="32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钻探型探测器模型的设计与模拟</a:t>
            </a:r>
            <a:endParaRPr lang="en-US" altLang="zh-CN" sz="3200" b="1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zh-CN" altLang="en-US" sz="3200" b="1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07159" y="-509191"/>
            <a:ext cx="3031490" cy="214312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504813" y="3075057"/>
            <a:ext cx="2441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汇报提纲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矩形: 剪去对角 55"/>
          <p:cNvSpPr/>
          <p:nvPr/>
        </p:nvSpPr>
        <p:spPr>
          <a:xfrm>
            <a:off x="8728335" y="829945"/>
            <a:ext cx="3275012" cy="681038"/>
          </a:xfrm>
          <a:prstGeom prst="snip2DiagRect">
            <a:avLst/>
          </a:prstGeom>
          <a:solidFill>
            <a:srgbClr val="14457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139700" dist="114300" dir="5400000" algn="t" rotWithShape="0">
                    <a:prstClr val="black">
                      <a:alpha val="22000"/>
                    </a:prstClr>
                  </a:outerShdw>
                </a:effectLst>
                <a:latin typeface="+mj-lt"/>
                <a:ea typeface="微软雅黑" panose="020B0503020204020204" charset="-122"/>
                <a:sym typeface="+mn-ea"/>
              </a:rPr>
              <a:t>散射成像技术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139700" dist="114300" dir="5400000" algn="t" rotWithShape="0">
                  <a:prstClr val="black">
                    <a:alpha val="22000"/>
                  </a:prstClr>
                </a:outerShdw>
              </a:effectLst>
              <a:latin typeface="+mj-lt"/>
              <a:ea typeface="微软雅黑" panose="020B0503020204020204" charset="-122"/>
            </a:endParaRPr>
          </a:p>
        </p:txBody>
      </p:sp>
      <p:sp>
        <p:nvSpPr>
          <p:cNvPr id="86" name="矩形: 圆角 49"/>
          <p:cNvSpPr/>
          <p:nvPr/>
        </p:nvSpPr>
        <p:spPr bwMode="auto">
          <a:xfrm>
            <a:off x="3747077" y="784225"/>
            <a:ext cx="4740275" cy="5899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>
            <a:noFill/>
          </a:ln>
          <a:effectLst>
            <a:outerShdw blurRad="381000" dist="38100" dir="16200000" rotWithShape="0">
              <a:prstClr val="black">
                <a:alpha val="40000"/>
              </a:prstClr>
            </a:outerShdw>
          </a:effectLst>
        </p:spPr>
        <p:txBody>
          <a:bodyPr lIns="91419" tIns="45709" rIns="91419" bIns="4570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4800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87" name="矩形: 圆角 16"/>
          <p:cNvSpPr/>
          <p:nvPr/>
        </p:nvSpPr>
        <p:spPr>
          <a:xfrm>
            <a:off x="4617027" y="906463"/>
            <a:ext cx="2732088" cy="390525"/>
          </a:xfrm>
          <a:prstGeom prst="roundRect">
            <a:avLst/>
          </a:prstGeom>
          <a:solidFill>
            <a:srgbClr val="243D6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8" name="文本框 28"/>
          <p:cNvSpPr txBox="1">
            <a:spLocks noChangeArrowheads="1"/>
          </p:cNvSpPr>
          <p:nvPr/>
        </p:nvSpPr>
        <p:spPr bwMode="auto">
          <a:xfrm>
            <a:off x="4617027" y="896938"/>
            <a:ext cx="276701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缪子与物质相互作用</a:t>
            </a:r>
            <a:endParaRPr lang="zh-CN" altLang="en-US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" name="矩形: 剪去对角 56"/>
          <p:cNvSpPr/>
          <p:nvPr/>
        </p:nvSpPr>
        <p:spPr>
          <a:xfrm>
            <a:off x="8733097" y="5016183"/>
            <a:ext cx="3278188" cy="681037"/>
          </a:xfrm>
          <a:prstGeom prst="snip2DiagRect">
            <a:avLst/>
          </a:prstGeom>
          <a:solidFill>
            <a:srgbClr val="14457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chemeClr val="bg1"/>
                </a:solidFill>
                <a:effectLst>
                  <a:outerShdw blurRad="139700" dist="114300" dir="5400000" algn="t" rotWithShape="0">
                    <a:prstClr val="black">
                      <a:alpha val="22000"/>
                    </a:prstClr>
                  </a:outerShdw>
                </a:effectLst>
                <a:latin typeface="+mj-lt"/>
                <a:ea typeface="微软雅黑" panose="020B0503020204020204" charset="-122"/>
              </a:rPr>
              <a:t>       </a:t>
            </a:r>
            <a:r>
              <a:rPr lang="zh-CN" altLang="en-US" sz="1600" b="1" dirty="0">
                <a:solidFill>
                  <a:schemeClr val="bg1"/>
                </a:solidFill>
                <a:effectLst>
                  <a:outerShdw blurRad="139700" dist="114300" dir="5400000" algn="t" rotWithShape="0">
                    <a:prstClr val="black">
                      <a:alpha val="22000"/>
                    </a:prstClr>
                  </a:outerShdw>
                </a:effectLst>
                <a:latin typeface="+mj-lt"/>
                <a:ea typeface="微软雅黑" panose="020B0503020204020204" charset="-122"/>
              </a:rPr>
              <a:t>缪子及其次级粒子成像技术</a:t>
            </a:r>
            <a:endParaRPr lang="zh-CN" altLang="en-US" sz="1600" b="1" dirty="0">
              <a:solidFill>
                <a:schemeClr val="bg1"/>
              </a:solidFill>
              <a:effectLst>
                <a:outerShdw blurRad="139700" dist="114300" dir="5400000" algn="t" rotWithShape="0">
                  <a:prstClr val="black">
                    <a:alpha val="22000"/>
                  </a:prstClr>
                </a:outerShdw>
              </a:effectLst>
              <a:latin typeface="+mj-lt"/>
              <a:ea typeface="微软雅黑" panose="020B0503020204020204" charset="-122"/>
            </a:endParaRPr>
          </a:p>
        </p:txBody>
      </p:sp>
      <p:sp>
        <p:nvSpPr>
          <p:cNvPr id="90" name="矩形: 剪去对角 57"/>
          <p:cNvSpPr/>
          <p:nvPr/>
        </p:nvSpPr>
        <p:spPr>
          <a:xfrm>
            <a:off x="8783897" y="2995295"/>
            <a:ext cx="3240088" cy="679450"/>
          </a:xfrm>
          <a:prstGeom prst="snip2DiagRect">
            <a:avLst/>
          </a:prstGeom>
          <a:solidFill>
            <a:srgbClr val="14457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139700" dist="114300" dir="5400000" algn="t" rotWithShape="0">
                    <a:prstClr val="black">
                      <a:alpha val="22000"/>
                    </a:prstClr>
                  </a:outerShdw>
                </a:effectLst>
                <a:latin typeface="+mj-lt"/>
                <a:ea typeface="微软雅黑" panose="020B0503020204020204" charset="-122"/>
              </a:rPr>
              <a:t>透射成像技术</a:t>
            </a:r>
            <a:endParaRPr lang="zh-CN" altLang="en-US" sz="2000" b="1" dirty="0">
              <a:solidFill>
                <a:schemeClr val="bg1"/>
              </a:solidFill>
              <a:effectLst>
                <a:outerShdw blurRad="139700" dist="114300" dir="5400000" algn="t" rotWithShape="0">
                  <a:prstClr val="black">
                    <a:alpha val="22000"/>
                  </a:prstClr>
                </a:outerShdw>
              </a:effectLst>
              <a:latin typeface="+mj-lt"/>
              <a:ea typeface="微软雅黑" panose="020B0503020204020204" charset="-122"/>
            </a:endParaRPr>
          </a:p>
        </p:txBody>
      </p:sp>
      <p:sp>
        <p:nvSpPr>
          <p:cNvPr id="91" name="椭圆 90"/>
          <p:cNvSpPr/>
          <p:nvPr/>
        </p:nvSpPr>
        <p:spPr>
          <a:xfrm>
            <a:off x="9068377" y="1025525"/>
            <a:ext cx="301625" cy="26511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1</a:t>
            </a:r>
            <a:endParaRPr lang="en-US" altLang="zh-CN" sz="4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2" name="任意多边形: 形状 54"/>
          <p:cNvSpPr/>
          <p:nvPr/>
        </p:nvSpPr>
        <p:spPr>
          <a:xfrm>
            <a:off x="3888365" y="2362200"/>
            <a:ext cx="4360862" cy="2903538"/>
          </a:xfrm>
          <a:custGeom>
            <a:avLst/>
            <a:gdLst>
              <a:gd name="connsiteX0" fmla="*/ 31139 w 4420105"/>
              <a:gd name="connsiteY0" fmla="*/ 0 h 3073920"/>
              <a:gd name="connsiteX1" fmla="*/ 4420105 w 4420105"/>
              <a:gd name="connsiteY1" fmla="*/ 0 h 3073920"/>
              <a:gd name="connsiteX2" fmla="*/ 4420105 w 4420105"/>
              <a:gd name="connsiteY2" fmla="*/ 429967 h 3073920"/>
              <a:gd name="connsiteX3" fmla="*/ 2228541 w 4420105"/>
              <a:gd name="connsiteY3" fmla="*/ 3073920 h 3073920"/>
              <a:gd name="connsiteX4" fmla="*/ 0 w 4420105"/>
              <a:gd name="connsiteY4" fmla="*/ 385358 h 3073920"/>
              <a:gd name="connsiteX5" fmla="*/ 31139 w 4420105"/>
              <a:gd name="connsiteY5" fmla="*/ 385358 h 307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0105" h="3073920">
                <a:moveTo>
                  <a:pt x="31139" y="0"/>
                </a:moveTo>
                <a:lnTo>
                  <a:pt x="4420105" y="0"/>
                </a:lnTo>
                <a:lnTo>
                  <a:pt x="4420105" y="429967"/>
                </a:lnTo>
                <a:lnTo>
                  <a:pt x="2228541" y="3073920"/>
                </a:lnTo>
                <a:lnTo>
                  <a:pt x="0" y="385358"/>
                </a:lnTo>
                <a:lnTo>
                  <a:pt x="31139" y="38535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3" name="左大括号 92"/>
          <p:cNvSpPr/>
          <p:nvPr/>
        </p:nvSpPr>
        <p:spPr>
          <a:xfrm rot="16200000">
            <a:off x="6083877" y="1168400"/>
            <a:ext cx="106363" cy="3122613"/>
          </a:xfrm>
          <a:prstGeom prst="leftBrace">
            <a:avLst>
              <a:gd name="adj1" fmla="val 117579"/>
              <a:gd name="adj2" fmla="val 48199"/>
            </a:avLst>
          </a:prstGeom>
          <a:ln w="28575">
            <a:solidFill>
              <a:srgbClr val="8811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4" name="矩形: 圆角 2"/>
          <p:cNvSpPr/>
          <p:nvPr/>
        </p:nvSpPr>
        <p:spPr>
          <a:xfrm>
            <a:off x="5293302" y="3035300"/>
            <a:ext cx="1619250" cy="38417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能域宽 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5" name="矩形: 圆角 36"/>
          <p:cNvSpPr/>
          <p:nvPr/>
        </p:nvSpPr>
        <p:spPr>
          <a:xfrm>
            <a:off x="5293302" y="3657600"/>
            <a:ext cx="1619250" cy="38417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穿透能力强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6" name="文本框 66"/>
          <p:cNvSpPr txBox="1">
            <a:spLocks noChangeArrowheads="1"/>
          </p:cNvSpPr>
          <p:nvPr/>
        </p:nvSpPr>
        <p:spPr bwMode="auto">
          <a:xfrm>
            <a:off x="3843915" y="2357438"/>
            <a:ext cx="1025525" cy="274637"/>
          </a:xfrm>
          <a:prstGeom prst="rect">
            <a:avLst/>
          </a:prstGeom>
          <a:solidFill>
            <a:srgbClr val="0636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kumimoji="1" lang="en-US" altLang="zh-CN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Scattering</a:t>
            </a:r>
            <a:endParaRPr kumimoji="1" lang="en-US" altLang="zh-CN" sz="1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7" name="文本框 69"/>
          <p:cNvSpPr txBox="1"/>
          <p:nvPr/>
        </p:nvSpPr>
        <p:spPr>
          <a:xfrm>
            <a:off x="4934527" y="2346325"/>
            <a:ext cx="120015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CN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Transmission</a:t>
            </a:r>
            <a:endParaRPr kumimoji="1" lang="en-US" altLang="zh-CN" sz="1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8" name="文本框 78"/>
          <p:cNvSpPr txBox="1">
            <a:spLocks noChangeArrowheads="1"/>
          </p:cNvSpPr>
          <p:nvPr/>
        </p:nvSpPr>
        <p:spPr bwMode="auto">
          <a:xfrm>
            <a:off x="6212465" y="2352675"/>
            <a:ext cx="1025525" cy="274638"/>
          </a:xfrm>
          <a:prstGeom prst="rect">
            <a:avLst/>
          </a:prstGeom>
          <a:solidFill>
            <a:srgbClr val="20718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kumimoji="1" lang="en-US" altLang="zh-CN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Stopped</a:t>
            </a:r>
            <a:endParaRPr kumimoji="1" lang="en-US" altLang="zh-CN" sz="1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99" name="文本框 78"/>
          <p:cNvSpPr txBox="1"/>
          <p:nvPr/>
        </p:nvSpPr>
        <p:spPr>
          <a:xfrm>
            <a:off x="7334827" y="2352675"/>
            <a:ext cx="1025525" cy="27463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>
            <a:spAutoFit/>
          </a:bodyPr>
          <a:lstStyle>
            <a:defPPr>
              <a:defRPr lang="zh-CN"/>
            </a:defPPr>
            <a:lvl1pPr algn="ctr">
              <a:defRPr kumimoji="1" sz="2200" b="1">
                <a:solidFill>
                  <a:schemeClr val="bg1"/>
                </a:solidFill>
                <a:latin typeface="Kaiti SC" panose="02010600040101010101" pitchFamily="2" charset="-122"/>
                <a:ea typeface="Kaiti SC" panose="02010600040101010101" pitchFamily="2" charset="-122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Tagged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0" name="矩形: 圆角 36"/>
          <p:cNvSpPr/>
          <p:nvPr/>
        </p:nvSpPr>
        <p:spPr>
          <a:xfrm>
            <a:off x="5293301" y="4302125"/>
            <a:ext cx="1619251" cy="38576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本底射线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1" name="右箭头 5"/>
          <p:cNvSpPr/>
          <p:nvPr/>
        </p:nvSpPr>
        <p:spPr>
          <a:xfrm>
            <a:off x="3348470" y="3413125"/>
            <a:ext cx="396875" cy="344488"/>
          </a:xfrm>
          <a:prstGeom prst="rightArrow">
            <a:avLst/>
          </a:prstGeom>
          <a:solidFill>
            <a:srgbClr val="1F4E79"/>
          </a:solidFill>
          <a:ln w="107950">
            <a:noFill/>
          </a:ln>
          <a:effectLst>
            <a:outerShdw blurRad="469900" dist="457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4500" b="1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102" name="箭头: V 形 101"/>
          <p:cNvSpPr/>
          <p:nvPr/>
        </p:nvSpPr>
        <p:spPr>
          <a:xfrm rot="5400000">
            <a:off x="6014821" y="2831306"/>
            <a:ext cx="147638" cy="219075"/>
          </a:xfrm>
          <a:prstGeom prst="chevron">
            <a:avLst/>
          </a:prstGeom>
          <a:solidFill>
            <a:schemeClr val="accent2"/>
          </a:solidFill>
          <a:ln w="76200">
            <a:noFill/>
          </a:ln>
          <a:effectLst>
            <a:outerShdw blurRad="469900" dist="457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4500" b="1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103" name="箭头: V 形 102"/>
          <p:cNvSpPr/>
          <p:nvPr/>
        </p:nvSpPr>
        <p:spPr>
          <a:xfrm rot="5400000">
            <a:off x="6004502" y="3427413"/>
            <a:ext cx="149225" cy="219075"/>
          </a:xfrm>
          <a:prstGeom prst="chevron">
            <a:avLst/>
          </a:prstGeom>
          <a:solidFill>
            <a:schemeClr val="accent2"/>
          </a:solidFill>
          <a:ln w="76200">
            <a:noFill/>
          </a:ln>
          <a:effectLst>
            <a:outerShdw blurRad="469900" dist="457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4500" b="1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104" name="箭头: V 形 103"/>
          <p:cNvSpPr/>
          <p:nvPr/>
        </p:nvSpPr>
        <p:spPr>
          <a:xfrm rot="5400000">
            <a:off x="6004502" y="4052888"/>
            <a:ext cx="149225" cy="219075"/>
          </a:xfrm>
          <a:prstGeom prst="chevron">
            <a:avLst/>
          </a:prstGeom>
          <a:solidFill>
            <a:schemeClr val="accent2"/>
          </a:solidFill>
          <a:ln w="76200">
            <a:noFill/>
          </a:ln>
          <a:effectLst>
            <a:outerShdw blurRad="469900" dist="457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4500" b="1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grpSp>
        <p:nvGrpSpPr>
          <p:cNvPr id="105" name="组合 104"/>
          <p:cNvGrpSpPr/>
          <p:nvPr/>
        </p:nvGrpSpPr>
        <p:grpSpPr>
          <a:xfrm>
            <a:off x="4766026" y="5088157"/>
            <a:ext cx="2771573" cy="1484510"/>
            <a:chOff x="4411661" y="5181447"/>
            <a:chExt cx="2584454" cy="1426428"/>
          </a:xfrm>
          <a:solidFill>
            <a:srgbClr val="740000"/>
          </a:solidFill>
          <a:scene3d>
            <a:camera prst="perspectiveAbove"/>
            <a:lightRig rig="threePt" dir="t"/>
          </a:scene3d>
        </p:grpSpPr>
        <p:sp>
          <p:nvSpPr>
            <p:cNvPr id="106" name="椭圆 105"/>
            <p:cNvSpPr/>
            <p:nvPr/>
          </p:nvSpPr>
          <p:spPr>
            <a:xfrm>
              <a:off x="4411661" y="5181447"/>
              <a:ext cx="2584454" cy="1350842"/>
            </a:xfrm>
            <a:prstGeom prst="ellipse">
              <a:avLst/>
            </a:prstGeom>
            <a:grpFill/>
            <a:ln w="107950">
              <a:noFill/>
            </a:ln>
            <a:effectLst>
              <a:outerShdw blurRad="469900" dist="4572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7" name="文本框 106"/>
            <p:cNvSpPr txBox="1"/>
            <p:nvPr/>
          </p:nvSpPr>
          <p:spPr>
            <a:xfrm>
              <a:off x="4470812" y="5337531"/>
              <a:ext cx="2408279" cy="127034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685800">
                <a:defRPr/>
              </a:pPr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非接触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defTabSz="685800">
                <a:defRPr/>
              </a:pPr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远距离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defTabSz="685800">
                <a:defRPr/>
              </a:pPr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无损成像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 defTabSz="685800">
                <a:defRPr/>
              </a:pP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8" name="箭头: V 形 107"/>
          <p:cNvSpPr/>
          <p:nvPr/>
        </p:nvSpPr>
        <p:spPr>
          <a:xfrm rot="5400000">
            <a:off x="6005296" y="1310481"/>
            <a:ext cx="147638" cy="219075"/>
          </a:xfrm>
          <a:prstGeom prst="chevron">
            <a:avLst/>
          </a:prstGeom>
          <a:solidFill>
            <a:schemeClr val="accent2"/>
          </a:solidFill>
          <a:ln w="76200">
            <a:noFill/>
          </a:ln>
          <a:effectLst>
            <a:outerShdw blurRad="469900" dist="457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4500" b="1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109" name="椭圆 108"/>
          <p:cNvSpPr/>
          <p:nvPr>
            <p:custDataLst>
              <p:tags r:id="rId1"/>
            </p:custDataLst>
          </p:nvPr>
        </p:nvSpPr>
        <p:spPr>
          <a:xfrm>
            <a:off x="9077902" y="3163888"/>
            <a:ext cx="301625" cy="27463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3200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2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0" name="椭圆 109"/>
          <p:cNvSpPr/>
          <p:nvPr>
            <p:custDataLst>
              <p:tags r:id="rId2"/>
            </p:custDataLst>
          </p:nvPr>
        </p:nvSpPr>
        <p:spPr>
          <a:xfrm>
            <a:off x="8946140" y="5197475"/>
            <a:ext cx="300037" cy="26352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3200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3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111" name="图片 51" descr="muon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15" y="3257550"/>
            <a:ext cx="30194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图片 5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15" y="774700"/>
            <a:ext cx="3019425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" name="文本框 58"/>
          <p:cNvSpPr txBox="1">
            <a:spLocks noChangeArrowheads="1"/>
          </p:cNvSpPr>
          <p:nvPr/>
        </p:nvSpPr>
        <p:spPr bwMode="auto">
          <a:xfrm>
            <a:off x="9997064" y="2065038"/>
            <a:ext cx="2166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对象：致密高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Z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材料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5" name="文本框 5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000690" y="4052888"/>
            <a:ext cx="211664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对象：存在密度差的大尺寸物体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6" name="文本框 6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0633223" y="5799925"/>
            <a:ext cx="1484107" cy="91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中低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Z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材料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 eaLnBrk="1" hangingPunct="1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</a:t>
            </a:r>
            <a:endParaRPr lang="en-US" altLang="zh-CN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 eaLnBrk="1" hangingPunct="1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特殊核材料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17" name="图片 61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702" y="1370013"/>
            <a:ext cx="62547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" name="图片 6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802" y="1495425"/>
            <a:ext cx="677863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图片 63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290" y="1489075"/>
            <a:ext cx="600075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图片 64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377" y="1431925"/>
            <a:ext cx="60166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图片 2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738" y="1581150"/>
            <a:ext cx="1341443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图片 4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701" y="3746517"/>
            <a:ext cx="1394268" cy="1102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图片 122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699500" y="5771515"/>
            <a:ext cx="1394460" cy="933450"/>
          </a:xfrm>
          <a:prstGeom prst="rect">
            <a:avLst/>
          </a:prstGeom>
        </p:spPr>
      </p:pic>
      <p:sp>
        <p:nvSpPr>
          <p:cNvPr id="2" name="文本框 59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0079951" y="6054090"/>
            <a:ext cx="920339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对象：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531802" y="2867024"/>
            <a:ext cx="3632200" cy="2094231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8" name="平行四边形 7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824256" y="101506"/>
            <a:ext cx="4333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一、研究背景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pic>
        <p:nvPicPr>
          <p:cNvPr id="12" name="图片 11" descr="徽标&#10;&#10;AI 生成的内容可能不正确。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245"/>
    </mc:Choice>
    <mc:Fallback>
      <p:transition spd="slow" advTm="7024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20710" y="4806896"/>
            <a:ext cx="2216331" cy="1477554"/>
          </a:xfrm>
          <a:prstGeom prst="rect">
            <a:avLst/>
          </a:prstGeom>
        </p:spPr>
      </p:pic>
      <p:pic>
        <p:nvPicPr>
          <p:cNvPr id="1026" name="Picture 2" descr="洛阳铜加工4月多项指标再创历史新高 铜加工材单月产量破万吨__上海有色网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283" y="4796883"/>
            <a:ext cx="2474239" cy="175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34962" y="1427136"/>
            <a:ext cx="11522075" cy="1760564"/>
          </a:xfrm>
          <a:prstGeom prst="rect">
            <a:avLst/>
          </a:prstGeom>
          <a:solidFill>
            <a:schemeClr val="bg1"/>
          </a:solidFill>
          <a:ln w="6350">
            <a:gradFill>
              <a:gsLst>
                <a:gs pos="0">
                  <a:srgbClr val="002060">
                    <a:alpha val="40000"/>
                  </a:srgbClr>
                </a:gs>
                <a:gs pos="100000">
                  <a:srgbClr val="002060">
                    <a:alpha val="40000"/>
                  </a:srgb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+mn-cs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34963" y="811544"/>
            <a:ext cx="11522075" cy="533794"/>
            <a:chOff x="334963" y="878219"/>
            <a:chExt cx="11522075" cy="533794"/>
          </a:xfrm>
        </p:grpSpPr>
        <p:sp>
          <p:nvSpPr>
            <p:cNvPr id="4" name="矩形 3"/>
            <p:cNvSpPr/>
            <p:nvPr/>
          </p:nvSpPr>
          <p:spPr>
            <a:xfrm>
              <a:off x="366570" y="878219"/>
              <a:ext cx="11490468" cy="533794"/>
            </a:xfrm>
            <a:prstGeom prst="rect">
              <a:avLst/>
            </a:prstGeom>
            <a:gradFill>
              <a:gsLst>
                <a:gs pos="100000">
                  <a:srgbClr val="0070C0">
                    <a:alpha val="0"/>
                  </a:srgbClr>
                </a:gs>
                <a:gs pos="0">
                  <a:srgbClr val="0070C0">
                    <a:alpha val="10000"/>
                  </a:srgbClr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334963" y="878219"/>
              <a:ext cx="58737" cy="533794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15373" y="914284"/>
              <a:ext cx="1003984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glow rad="63500">
                      <a:prstClr val="white"/>
                    </a:glo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高价值矿产资源</a:t>
              </a:r>
              <a:r>
                <a:rPr lang="zh-CN" altLang="en-US" sz="2400" b="1" kern="0" dirty="0">
                  <a:solidFill>
                    <a:srgbClr val="002060"/>
                  </a:solidFill>
                  <a:effectLst>
                    <a:glow rad="63500">
                      <a:prstClr val="white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：部分</a:t>
              </a: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glow rad="63500">
                      <a:prstClr val="white"/>
                    </a:glo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资源匮乏且进口依赖度高，加强国内供应刻不容缓！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prstClr val="white"/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40915" y="1496608"/>
            <a:ext cx="11414919" cy="1538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290" indent="-28829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CN" altLang="en-US" sz="2400" b="1" kern="0" dirty="0">
                <a:solidFill>
                  <a:srgbClr val="203E6E"/>
                </a:solidFill>
                <a:latin typeface="微软雅黑" panose="020B0503020204020204" charset="-122"/>
                <a:cs typeface="+mn-ea"/>
              </a:rPr>
              <a:t>我国核电总体规模世界</a:t>
            </a: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charset="-122"/>
                <a:cs typeface="+mn-ea"/>
              </a:rPr>
              <a:t>第一</a:t>
            </a:r>
            <a:r>
              <a:rPr lang="zh-CN" altLang="en-US" sz="2400" b="1" kern="0" dirty="0">
                <a:solidFill>
                  <a:srgbClr val="01458E"/>
                </a:solidFill>
                <a:latin typeface="微软雅黑" panose="020B0503020204020204" charset="-122"/>
                <a:cs typeface="+mn-ea"/>
              </a:rPr>
              <a:t>，</a:t>
            </a:r>
            <a:r>
              <a:rPr lang="zh-CN" altLang="en-US" sz="2400" b="1" kern="0" dirty="0">
                <a:solidFill>
                  <a:srgbClr val="203E6E"/>
                </a:solidFill>
                <a:latin typeface="微软雅黑" panose="020B0503020204020204" charset="-122"/>
                <a:cs typeface="+mn-ea"/>
              </a:rPr>
              <a:t>铀供应量仅占世界</a:t>
            </a:r>
            <a:r>
              <a:rPr lang="en-US" altLang="zh-CN" sz="2400" b="1" kern="0" dirty="0">
                <a:solidFill>
                  <a:srgbClr val="C00000"/>
                </a:solidFill>
                <a:latin typeface="微软雅黑" panose="020B0503020204020204" charset="-122"/>
                <a:cs typeface="+mn-ea"/>
              </a:rPr>
              <a:t>4%</a:t>
            </a:r>
            <a:r>
              <a:rPr lang="zh-CN" altLang="en-US" sz="2400" b="1" kern="0" dirty="0">
                <a:solidFill>
                  <a:srgbClr val="01458E"/>
                </a:solidFill>
                <a:latin typeface="微软雅黑" panose="020B0503020204020204" charset="-122"/>
                <a:cs typeface="+mn-ea"/>
              </a:rPr>
              <a:t>；</a:t>
            </a:r>
            <a:endParaRPr lang="en-US" altLang="zh-CN" sz="2400" b="1" kern="0" dirty="0">
              <a:solidFill>
                <a:srgbClr val="01458E"/>
              </a:solidFill>
              <a:latin typeface="微软雅黑" panose="020B0503020204020204" charset="-122"/>
              <a:cs typeface="+mn-ea"/>
            </a:endParaRPr>
          </a:p>
          <a:p>
            <a:pPr marL="288290" indent="-28829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CN" altLang="en-US" sz="2400" b="1" kern="0" dirty="0">
                <a:solidFill>
                  <a:srgbClr val="203E6E"/>
                </a:solidFill>
                <a:latin typeface="微软雅黑" panose="020B0503020204020204" charset="-122"/>
                <a:cs typeface="+mn-ea"/>
              </a:rPr>
              <a:t>铜是现代工业的隐形“血液”，但中国铜矿资源进口依存度高达</a:t>
            </a:r>
            <a:r>
              <a:rPr lang="en-US" altLang="zh-CN" sz="2400" b="1" kern="0" dirty="0">
                <a:solidFill>
                  <a:srgbClr val="C00000"/>
                </a:solidFill>
                <a:latin typeface="微软雅黑" panose="020B0503020204020204" charset="-122"/>
                <a:cs typeface="+mn-ea"/>
              </a:rPr>
              <a:t>85%</a:t>
            </a:r>
            <a:r>
              <a:rPr lang="zh-CN" altLang="en-US" sz="2400" b="1" kern="0" dirty="0">
                <a:solidFill>
                  <a:srgbClr val="01458E"/>
                </a:solidFill>
                <a:latin typeface="微软雅黑" panose="020B0503020204020204" charset="-122"/>
                <a:cs typeface="+mn-ea"/>
              </a:rPr>
              <a:t>；</a:t>
            </a:r>
            <a:endParaRPr lang="en-US" altLang="zh-CN" sz="2400" b="1" kern="0" dirty="0">
              <a:solidFill>
                <a:srgbClr val="01458E"/>
              </a:solidFill>
              <a:latin typeface="微软雅黑" panose="020B0503020204020204" charset="-122"/>
              <a:cs typeface="+mn-ea"/>
            </a:endParaRPr>
          </a:p>
          <a:p>
            <a:pPr marL="288290" indent="-28829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CN" altLang="en-US" sz="2400" b="1" kern="0" dirty="0">
                <a:solidFill>
                  <a:srgbClr val="203E6E"/>
                </a:solidFill>
                <a:latin typeface="微软雅黑" panose="020B0503020204020204" charset="-122"/>
                <a:cs typeface="+mn-ea"/>
              </a:rPr>
              <a:t>黄金储备需</a:t>
            </a: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charset="-122"/>
                <a:cs typeface="+mn-ea"/>
              </a:rPr>
              <a:t>持续增持</a:t>
            </a:r>
            <a:r>
              <a:rPr lang="zh-CN" altLang="en-US" sz="2400" b="1" kern="0" dirty="0">
                <a:solidFill>
                  <a:srgbClr val="203E6E"/>
                </a:solidFill>
                <a:latin typeface="微软雅黑" panose="020B0503020204020204" charset="-122"/>
                <a:cs typeface="+mn-ea"/>
              </a:rPr>
              <a:t>：中国经济稳健与全球金融变局下的战略选择</a:t>
            </a:r>
            <a:r>
              <a:rPr lang="zh-CN" altLang="en-US" sz="2400" b="1" kern="0" dirty="0">
                <a:solidFill>
                  <a:srgbClr val="01458E"/>
                </a:solidFill>
                <a:latin typeface="微软雅黑" panose="020B0503020204020204" charset="-122"/>
                <a:cs typeface="+mn-ea"/>
              </a:rPr>
              <a:t>！</a:t>
            </a:r>
            <a:endParaRPr lang="zh-CN" altLang="en-US" sz="2400" b="1" kern="0" dirty="0">
              <a:solidFill>
                <a:srgbClr val="01458E"/>
              </a:solidFill>
              <a:latin typeface="微软雅黑" panose="020B050302020402020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86565" y="3034850"/>
            <a:ext cx="11650476" cy="3577529"/>
            <a:chOff x="313996" y="3136277"/>
            <a:chExt cx="11332888" cy="3383427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051988" y="2392177"/>
              <a:ext cx="1675902" cy="3164102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 rot="10800000">
              <a:off x="7017413" y="5815653"/>
              <a:ext cx="4629471" cy="698561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313996" y="3272129"/>
              <a:ext cx="11299021" cy="3247575"/>
              <a:chOff x="331786" y="3255884"/>
              <a:chExt cx="11495697" cy="3425361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 rotWithShape="1">
              <a:blip r:embed="rId4"/>
              <a:srcRect t="40698"/>
              <a:stretch>
                <a:fillRect/>
              </a:stretch>
            </p:blipFill>
            <p:spPr>
              <a:xfrm>
                <a:off x="334962" y="5024972"/>
                <a:ext cx="6364504" cy="1652368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254000" algn="ctr" rotWithShape="0">
                  <a:srgbClr val="0070C0">
                    <a:alpha val="13000"/>
                  </a:srgbClr>
                </a:outerShdw>
              </a:effectLst>
            </p:spPr>
          </p:pic>
          <p:pic>
            <p:nvPicPr>
              <p:cNvPr id="13" name="图片 12" descr="7b0a202020202266696c746572223a202235220a7d0a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334963" y="3255884"/>
                <a:ext cx="3026499" cy="1739770"/>
              </a:xfrm>
              <a:prstGeom prst="rect">
                <a:avLst/>
              </a:prstGeom>
              <a:ln>
                <a:noFill/>
              </a:ln>
              <a:effectLst>
                <a:outerShdw blurRad="254000" algn="ctr" rotWithShape="0">
                  <a:srgbClr val="0070C0">
                    <a:alpha val="13000"/>
                  </a:srgbClr>
                </a:outerShdw>
              </a:effectLst>
            </p:spPr>
          </p:pic>
          <p:sp>
            <p:nvSpPr>
              <p:cNvPr id="14" name="矩形 13"/>
              <p:cNvSpPr/>
              <p:nvPr/>
            </p:nvSpPr>
            <p:spPr>
              <a:xfrm rot="10800000">
                <a:off x="331786" y="6012561"/>
                <a:ext cx="6364504" cy="663156"/>
              </a:xfrm>
              <a:prstGeom prst="rect">
                <a:avLst/>
              </a:prstGeom>
              <a:gradFill>
                <a:gsLst>
                  <a:gs pos="0">
                    <a:srgbClr val="002060"/>
                  </a:gs>
                  <a:gs pos="100000">
                    <a:srgbClr val="00206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423010" y="6102514"/>
                <a:ext cx="6276456" cy="56379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1600" b="1" kern="0" dirty="0">
                    <a:solidFill>
                      <a:schemeClr val="bg1"/>
                    </a:solidFill>
                    <a:effectLst>
                      <a:glow rad="63500">
                        <a:srgbClr val="002060"/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  <a:cs typeface="+mn-ea"/>
                  </a:rPr>
                  <a:t>我国核电总体规模世界第一，对铀燃料需求增长迅速</a:t>
                </a:r>
                <a:endParaRPr lang="en-US" altLang="zh-CN" sz="1600" b="1" kern="0" dirty="0">
                  <a:solidFill>
                    <a:schemeClr val="bg1"/>
                  </a:solidFill>
                  <a:effectLst>
                    <a:glow rad="63500">
                      <a:srgbClr val="002060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1600" b="1" kern="0" dirty="0">
                    <a:solidFill>
                      <a:schemeClr val="bg1"/>
                    </a:solidFill>
                    <a:effectLst>
                      <a:glow rad="63500">
                        <a:srgbClr val="002060"/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  <a:cs typeface="+mn-ea"/>
                  </a:rPr>
                  <a:t>（</a:t>
                </a:r>
                <a:r>
                  <a:rPr lang="en-US" altLang="zh-CN" sz="1600" b="1" kern="0" dirty="0">
                    <a:solidFill>
                      <a:schemeClr val="bg1"/>
                    </a:solidFill>
                    <a:effectLst>
                      <a:glow rad="63500">
                        <a:srgbClr val="002060"/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  <a:cs typeface="+mn-ea"/>
                  </a:rPr>
                  <a:t>《</a:t>
                </a:r>
                <a:r>
                  <a:rPr lang="zh-CN" altLang="en-US" sz="1600" b="1" kern="0" dirty="0">
                    <a:solidFill>
                      <a:schemeClr val="bg1"/>
                    </a:solidFill>
                    <a:effectLst>
                      <a:glow rad="63500">
                        <a:srgbClr val="002060"/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  <a:cs typeface="+mn-ea"/>
                  </a:rPr>
                  <a:t>中国核能发展报告</a:t>
                </a:r>
                <a:r>
                  <a:rPr lang="en-US" altLang="zh-CN" sz="1600" b="1" kern="0" dirty="0">
                    <a:solidFill>
                      <a:schemeClr val="bg1"/>
                    </a:solidFill>
                    <a:effectLst>
                      <a:glow rad="63500">
                        <a:srgbClr val="002060"/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  <a:cs typeface="+mn-ea"/>
                  </a:rPr>
                  <a:t>2025》</a:t>
                </a:r>
                <a:r>
                  <a:rPr lang="zh-CN" altLang="en-US" sz="1600" b="1" kern="0" dirty="0">
                    <a:solidFill>
                      <a:schemeClr val="bg1"/>
                    </a:solidFill>
                    <a:effectLst>
                      <a:glow rad="63500">
                        <a:srgbClr val="002060"/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  <a:cs typeface="+mn-ea"/>
                  </a:rPr>
                  <a:t>蓝皮书）</a:t>
                </a:r>
                <a:endParaRPr lang="zh-CN" altLang="en-US" sz="1600" b="1" kern="0" dirty="0">
                  <a:solidFill>
                    <a:schemeClr val="bg1"/>
                  </a:solidFill>
                  <a:effectLst>
                    <a:glow rad="63500">
                      <a:srgbClr val="002060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 rot="10800000">
                <a:off x="3361462" y="4658929"/>
                <a:ext cx="3338004" cy="343515"/>
              </a:xfrm>
              <a:prstGeom prst="rect">
                <a:avLst/>
              </a:prstGeom>
              <a:gradFill>
                <a:gsLst>
                  <a:gs pos="0">
                    <a:srgbClr val="002060"/>
                  </a:gs>
                  <a:gs pos="100000">
                    <a:srgbClr val="00206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3771819" y="4719730"/>
                <a:ext cx="2517288" cy="26944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1600" b="1" kern="0" dirty="0">
                    <a:solidFill>
                      <a:schemeClr val="bg1"/>
                    </a:solidFill>
                    <a:effectLst>
                      <a:glow rad="63500">
                        <a:srgbClr val="002060"/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  <a:cs typeface="+mn-ea"/>
                  </a:rPr>
                  <a:t>我国铀供应量仅占世界</a:t>
                </a:r>
                <a:r>
                  <a:rPr lang="en-US" altLang="zh-CN" sz="1600" b="1" kern="0" dirty="0">
                    <a:solidFill>
                      <a:schemeClr val="bg1"/>
                    </a:solidFill>
                    <a:effectLst>
                      <a:glow rad="63500">
                        <a:srgbClr val="002060"/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  <a:cs typeface="+mn-ea"/>
                  </a:rPr>
                  <a:t>4%</a:t>
                </a:r>
                <a:endParaRPr lang="zh-CN" altLang="en-US" sz="1600" b="1" kern="0" dirty="0">
                  <a:solidFill>
                    <a:schemeClr val="bg1"/>
                  </a:solidFill>
                  <a:effectLst>
                    <a:glow rad="63500">
                      <a:srgbClr val="002060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7394193" y="6116726"/>
                <a:ext cx="4433290" cy="564519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20000"/>
                  </a:lnSpc>
                  <a:defRPr sz="1600" b="1" kern="0">
                    <a:solidFill>
                      <a:schemeClr val="bg1"/>
                    </a:solidFill>
                    <a:effectLst>
                      <a:glow rad="63500">
                        <a:srgbClr val="002060"/>
                      </a:glow>
                    </a:effectLst>
                    <a:latin typeface="微软雅黑" panose="020B0503020204020204" charset="-122"/>
                    <a:ea typeface="微软雅黑" panose="020B0503020204020204" charset="-122"/>
                    <a:cs typeface="+mn-ea"/>
                  </a:defRPr>
                </a:lvl1pPr>
              </a:lstStyle>
              <a:p>
                <a:r>
                  <a:rPr lang="zh-CN" altLang="en-US" dirty="0"/>
                  <a:t>电力用铜需求仍是国内需求的核心，而受益于新能源行业的快速发展，国内交通领域用铜需求提升</a:t>
                </a:r>
                <a:endParaRPr lang="zh-CN" altLang="en-US" dirty="0"/>
              </a:p>
            </p:txBody>
          </p:sp>
        </p:grp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7835" y="3250735"/>
            <a:ext cx="2462733" cy="147755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0710" y="3269498"/>
            <a:ext cx="2216331" cy="14587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矩形 25"/>
          <p:cNvSpPr/>
          <p:nvPr/>
        </p:nvSpPr>
        <p:spPr>
          <a:xfrm>
            <a:off x="824256" y="101506"/>
            <a:ext cx="4333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一、研究背景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28" name="平行四边形 27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19" name="图片 18" descr="徽标&#10;&#10;AI 生成的内容可能不正确。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3783" y="6078870"/>
            <a:ext cx="118084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/>
              <a:t>传统核勘查技术周期长、探深与灵敏度不足，难以满足浅层与深部隐伏矿产资源勘查要求，亟需构建“</a:t>
            </a:r>
            <a:r>
              <a:rPr lang="zh-CN" altLang="en-US" sz="2000" b="1" dirty="0">
                <a:solidFill>
                  <a:srgbClr val="C00000"/>
                </a:solidFill>
              </a:rPr>
              <a:t>数据驱动、智能主导、绿色可持续</a:t>
            </a:r>
            <a:r>
              <a:rPr lang="zh-CN" altLang="en-US" sz="2000" b="1" dirty="0"/>
              <a:t>”新型立体勘查技术体系！</a:t>
            </a:r>
            <a:endParaRPr lang="zh-CN" altLang="en-US" sz="20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157" y="780690"/>
            <a:ext cx="2887504" cy="522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90" y="1186520"/>
            <a:ext cx="4258728" cy="190620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377" y="1183444"/>
            <a:ext cx="4018883" cy="1909280"/>
          </a:xfrm>
          <a:prstGeom prst="rect">
            <a:avLst/>
          </a:prstGeom>
        </p:spPr>
      </p:pic>
      <p:sp>
        <p:nvSpPr>
          <p:cNvPr id="9" name="矩形: 圆角 8"/>
          <p:cNvSpPr/>
          <p:nvPr/>
        </p:nvSpPr>
        <p:spPr>
          <a:xfrm>
            <a:off x="126339" y="780691"/>
            <a:ext cx="4481979" cy="2523226"/>
          </a:xfrm>
          <a:prstGeom prst="roundRect">
            <a:avLst>
              <a:gd name="adj" fmla="val 5922"/>
            </a:avLst>
          </a:prstGeom>
          <a:solidFill>
            <a:srgbClr val="8497B0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矩形: 圆角 9"/>
          <p:cNvSpPr/>
          <p:nvPr/>
        </p:nvSpPr>
        <p:spPr>
          <a:xfrm>
            <a:off x="4703967" y="780692"/>
            <a:ext cx="4232999" cy="2523226"/>
          </a:xfrm>
          <a:prstGeom prst="roundRect">
            <a:avLst>
              <a:gd name="adj" fmla="val 5922"/>
            </a:avLst>
          </a:prstGeom>
          <a:solidFill>
            <a:srgbClr val="8497B0">
              <a:alpha val="2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矩形: 圆角 10"/>
          <p:cNvSpPr/>
          <p:nvPr/>
        </p:nvSpPr>
        <p:spPr>
          <a:xfrm>
            <a:off x="3088204" y="3668501"/>
            <a:ext cx="949495" cy="425711"/>
          </a:xfrm>
          <a:prstGeom prst="roundRect">
            <a:avLst>
              <a:gd name="adj" fmla="val 50000"/>
            </a:avLst>
          </a:prstGeom>
          <a:ln>
            <a:solidFill>
              <a:srgbClr val="175F9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516482"/>
                </a:solidFill>
                <a:latin typeface="+mn-ea"/>
              </a:rPr>
              <a:t>电法</a:t>
            </a:r>
            <a:endParaRPr lang="en-US" b="1" dirty="0">
              <a:solidFill>
                <a:srgbClr val="516482"/>
              </a:solidFill>
              <a:latin typeface="+mn-ea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4253891" y="3668500"/>
            <a:ext cx="949495" cy="425711"/>
          </a:xfrm>
          <a:prstGeom prst="roundRect">
            <a:avLst>
              <a:gd name="adj" fmla="val 50000"/>
            </a:avLst>
          </a:prstGeom>
          <a:ln>
            <a:solidFill>
              <a:srgbClr val="175F9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516482"/>
                </a:solidFill>
                <a:latin typeface="+mn-ea"/>
              </a:rPr>
              <a:t>磁法</a:t>
            </a:r>
            <a:endParaRPr lang="en-US" b="1" dirty="0">
              <a:solidFill>
                <a:srgbClr val="516482"/>
              </a:solidFill>
              <a:latin typeface="+mn-ea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419578" y="3676422"/>
            <a:ext cx="1225210" cy="425711"/>
          </a:xfrm>
          <a:prstGeom prst="roundRect">
            <a:avLst>
              <a:gd name="adj" fmla="val 50000"/>
            </a:avLst>
          </a:prstGeom>
          <a:ln>
            <a:solidFill>
              <a:srgbClr val="175F9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516482"/>
                </a:solidFill>
                <a:latin typeface="+mn-ea"/>
              </a:rPr>
              <a:t>重力法</a:t>
            </a:r>
            <a:endParaRPr lang="en-US" b="1" dirty="0">
              <a:solidFill>
                <a:srgbClr val="516482"/>
              </a:solidFill>
              <a:latin typeface="+mn-ea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6860980" y="3673508"/>
            <a:ext cx="1225210" cy="425711"/>
          </a:xfrm>
          <a:prstGeom prst="roundRect">
            <a:avLst>
              <a:gd name="adj" fmla="val 46180"/>
            </a:avLst>
          </a:prstGeom>
          <a:ln>
            <a:solidFill>
              <a:srgbClr val="175F9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516482"/>
                </a:solidFill>
                <a:latin typeface="+mn-ea"/>
              </a:rPr>
              <a:t>地震波</a:t>
            </a:r>
            <a:endParaRPr lang="en-US" b="1" dirty="0">
              <a:solidFill>
                <a:srgbClr val="516482"/>
              </a:solidFill>
              <a:latin typeface="+mn-ea"/>
            </a:endParaRPr>
          </a:p>
        </p:txBody>
      </p:sp>
      <p:sp>
        <p:nvSpPr>
          <p:cNvPr id="16" name="矩形: 圆角 15"/>
          <p:cNvSpPr/>
          <p:nvPr/>
        </p:nvSpPr>
        <p:spPr>
          <a:xfrm>
            <a:off x="126339" y="3672776"/>
            <a:ext cx="1762817" cy="425711"/>
          </a:xfrm>
          <a:prstGeom prst="roundRect">
            <a:avLst>
              <a:gd name="adj" fmla="val 50000"/>
            </a:avLst>
          </a:prstGeom>
          <a:solidFill>
            <a:srgbClr val="175F9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+mn-ea"/>
              </a:rPr>
              <a:t>常规勘查手段</a:t>
            </a:r>
            <a:endParaRPr lang="en-US" b="1" dirty="0">
              <a:latin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763940" y="4713120"/>
            <a:ext cx="2193895" cy="699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4D9A"/>
              </a:buClr>
            </a:pPr>
            <a:r>
              <a:rPr lang="en-US" sz="1400" b="1" dirty="0">
                <a:latin typeface="+mn-ea"/>
              </a:rPr>
              <a:t>测井技术只能了解钻孔周围</a:t>
            </a:r>
            <a:r>
              <a:rPr lang="en-US" sz="1400" b="1" dirty="0">
                <a:solidFill>
                  <a:srgbClr val="FF0000"/>
                </a:solidFill>
                <a:latin typeface="+mn-ea"/>
              </a:rPr>
              <a:t>较小范围</a:t>
            </a:r>
            <a:r>
              <a:rPr lang="en-US" sz="1400" b="1" dirty="0">
                <a:latin typeface="+mn-ea"/>
              </a:rPr>
              <a:t>的岩性信息</a:t>
            </a:r>
            <a:endParaRPr lang="en-US" sz="1400" b="1" dirty="0">
              <a:latin typeface="+mn-ea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2042426" y="3676422"/>
            <a:ext cx="829586" cy="425711"/>
          </a:xfrm>
          <a:prstGeom prst="roundRect">
            <a:avLst>
              <a:gd name="adj" fmla="val 50000"/>
            </a:avLst>
          </a:prstGeom>
          <a:ln>
            <a:solidFill>
              <a:srgbClr val="175F9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516482"/>
                </a:solidFill>
                <a:latin typeface="+mn-ea"/>
              </a:rPr>
              <a:t>核</a:t>
            </a:r>
            <a:endParaRPr lang="en-US" b="1" dirty="0">
              <a:solidFill>
                <a:srgbClr val="516482"/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70212" y="4708597"/>
            <a:ext cx="646331" cy="646331"/>
          </a:xfrm>
          <a:prstGeom prst="rect">
            <a:avLst/>
          </a:prstGeom>
          <a:solidFill>
            <a:srgbClr val="175F96"/>
          </a:solidFill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ea"/>
              </a:rPr>
              <a:t>存在</a:t>
            </a:r>
            <a:endParaRPr lang="en-US" b="1" dirty="0">
              <a:solidFill>
                <a:schemeClr val="bg1"/>
              </a:solidFill>
              <a:latin typeface="+mn-ea"/>
            </a:endParaRPr>
          </a:p>
          <a:p>
            <a:r>
              <a:rPr lang="en-US" b="1" dirty="0">
                <a:solidFill>
                  <a:schemeClr val="bg1"/>
                </a:solidFill>
                <a:latin typeface="+mn-ea"/>
              </a:rPr>
              <a:t>问题</a:t>
            </a:r>
            <a:endParaRPr 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630081" y="4523236"/>
            <a:ext cx="1865456" cy="102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4D9A"/>
              </a:buClr>
            </a:pPr>
            <a:r>
              <a:rPr lang="en-US" sz="1400" b="1" dirty="0">
                <a:latin typeface="+mn-ea"/>
              </a:rPr>
              <a:t>电法和磁法测量对物性</a:t>
            </a:r>
            <a:r>
              <a:rPr lang="en-US" sz="1400" b="1" dirty="0">
                <a:solidFill>
                  <a:srgbClr val="FF0000"/>
                </a:solidFill>
                <a:latin typeface="+mn-ea"/>
              </a:rPr>
              <a:t>具有选择性</a:t>
            </a:r>
            <a:r>
              <a:rPr lang="en-US" sz="1400" b="1" dirty="0">
                <a:latin typeface="+mn-ea"/>
              </a:rPr>
              <a:t>，圈定的异常</a:t>
            </a:r>
            <a:r>
              <a:rPr lang="en-US" sz="1400" b="1" dirty="0">
                <a:solidFill>
                  <a:srgbClr val="FF0000"/>
                </a:solidFill>
                <a:latin typeface="+mn-ea"/>
              </a:rPr>
              <a:t>具有多解性</a:t>
            </a:r>
            <a:endParaRPr lang="en-US" sz="1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326805" y="4354226"/>
            <a:ext cx="1754941" cy="1346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4D9A"/>
              </a:buClr>
            </a:pPr>
            <a:r>
              <a:rPr lang="en-US" sz="1400" b="1" dirty="0">
                <a:latin typeface="+mn-ea"/>
              </a:rPr>
              <a:t>重力和地震测量受分辨率限制，</a:t>
            </a:r>
            <a:r>
              <a:rPr lang="en-US" sz="1400" b="1" dirty="0">
                <a:solidFill>
                  <a:srgbClr val="FF0000"/>
                </a:solidFill>
                <a:latin typeface="+mn-ea"/>
              </a:rPr>
              <a:t>精度不高</a:t>
            </a:r>
            <a:r>
              <a:rPr lang="en-US" sz="1400" b="1" dirty="0">
                <a:latin typeface="+mn-ea"/>
              </a:rPr>
              <a:t>，对规模较小的地质体识别不了</a:t>
            </a:r>
            <a:endParaRPr lang="en-US" sz="1400" b="1" dirty="0">
              <a:latin typeface="+mn-ea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067221" y="4774774"/>
            <a:ext cx="536035" cy="523220"/>
            <a:chOff x="1465371" y="2013912"/>
            <a:chExt cx="536035" cy="523220"/>
          </a:xfrm>
          <a:solidFill>
            <a:srgbClr val="175F96"/>
          </a:solidFill>
        </p:grpSpPr>
        <p:sp>
          <p:nvSpPr>
            <p:cNvPr id="23" name="椭圆 22"/>
            <p:cNvSpPr/>
            <p:nvPr/>
          </p:nvSpPr>
          <p:spPr>
            <a:xfrm>
              <a:off x="1488488" y="2030622"/>
              <a:ext cx="489801" cy="4898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465371" y="2013912"/>
              <a:ext cx="53603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640513" y="4831708"/>
            <a:ext cx="536035" cy="523220"/>
            <a:chOff x="1465371" y="2013912"/>
            <a:chExt cx="536035" cy="523220"/>
          </a:xfrm>
          <a:solidFill>
            <a:srgbClr val="175F96"/>
          </a:solidFill>
        </p:grpSpPr>
        <p:sp>
          <p:nvSpPr>
            <p:cNvPr id="26" name="椭圆 25"/>
            <p:cNvSpPr/>
            <p:nvPr/>
          </p:nvSpPr>
          <p:spPr>
            <a:xfrm>
              <a:off x="1488488" y="2030622"/>
              <a:ext cx="489801" cy="4898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465371" y="2013912"/>
              <a:ext cx="53603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176766" y="4825549"/>
            <a:ext cx="536035" cy="523220"/>
            <a:chOff x="1465371" y="2013912"/>
            <a:chExt cx="536035" cy="523220"/>
          </a:xfrm>
          <a:solidFill>
            <a:srgbClr val="175F96"/>
          </a:solidFill>
        </p:grpSpPr>
        <p:sp>
          <p:nvSpPr>
            <p:cNvPr id="29" name="椭圆 28"/>
            <p:cNvSpPr/>
            <p:nvPr/>
          </p:nvSpPr>
          <p:spPr>
            <a:xfrm>
              <a:off x="1488488" y="2030622"/>
              <a:ext cx="489801" cy="4898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465371" y="2013912"/>
              <a:ext cx="53603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1" name="矩形: 圆角 30"/>
          <p:cNvSpPr/>
          <p:nvPr/>
        </p:nvSpPr>
        <p:spPr>
          <a:xfrm>
            <a:off x="8195301" y="3673088"/>
            <a:ext cx="853808" cy="425711"/>
          </a:xfrm>
          <a:prstGeom prst="roundRect">
            <a:avLst>
              <a:gd name="adj" fmla="val 46181"/>
            </a:avLst>
          </a:prstGeom>
          <a:ln>
            <a:solidFill>
              <a:srgbClr val="175F9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rgbClr val="516482"/>
                </a:solidFill>
                <a:latin typeface="+mn-ea"/>
              </a:rPr>
              <a:t>… ….</a:t>
            </a:r>
            <a:endParaRPr lang="en-US" b="1" dirty="0">
              <a:solidFill>
                <a:srgbClr val="516482"/>
              </a:solidFill>
              <a:latin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7" name="平行四边形 6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14" name="平行四边形 13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33" name="图片 32" descr="徽标&#10;&#10;AI 生成的内容可能不正确。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  <p:sp>
        <p:nvSpPr>
          <p:cNvPr id="34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9365661" y="6508549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2" name="矩形 31"/>
          <p:cNvSpPr/>
          <p:nvPr/>
        </p:nvSpPr>
        <p:spPr>
          <a:xfrm>
            <a:off x="824256" y="101506"/>
            <a:ext cx="4333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一、研究背景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61553" y="1245054"/>
            <a:ext cx="5804720" cy="2480595"/>
            <a:chOff x="656481" y="1442388"/>
            <a:chExt cx="5804720" cy="2480595"/>
          </a:xfrm>
        </p:grpSpPr>
        <p:sp>
          <p:nvSpPr>
            <p:cNvPr id="3" name="等腰三角形 2"/>
            <p:cNvSpPr/>
            <p:nvPr/>
          </p:nvSpPr>
          <p:spPr>
            <a:xfrm>
              <a:off x="713448" y="1819247"/>
              <a:ext cx="1362295" cy="2103736"/>
            </a:xfrm>
            <a:prstGeom prst="triangle">
              <a:avLst/>
            </a:prstGeom>
            <a:gradFill flip="none" rotWithShape="1">
              <a:gsLst>
                <a:gs pos="100000">
                  <a:schemeClr val="accent5">
                    <a:lumMod val="5000"/>
                    <a:lumOff val="95000"/>
                  </a:schemeClr>
                </a:gs>
                <a:gs pos="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751172" y="1442388"/>
              <a:ext cx="47100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/>
              </a:lvl1pPr>
            </a:lstStyle>
            <a:p>
              <a:r>
                <a:rPr lang="zh-CN" altLang="en-US" b="1" dirty="0"/>
                <a:t>空中：高分辨半导体航空伽玛能谱勘查系统</a:t>
              </a:r>
              <a:endParaRPr lang="zh-CN" altLang="en-US" b="1" dirty="0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846098" y="1766267"/>
              <a:ext cx="925981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找异常</a:t>
              </a:r>
              <a:endParaRPr lang="zh-CN" altLang="en-US" dirty="0"/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656481" y="1462704"/>
              <a:ext cx="1002703" cy="462612"/>
              <a:chOff x="241285" y="1336492"/>
              <a:chExt cx="1002703" cy="462612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807720" y="1685416"/>
                <a:ext cx="342900" cy="7280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90000"/>
                      <a:lumOff val="10000"/>
                    </a:schemeClr>
                  </a:gs>
                  <a:gs pos="51000">
                    <a:schemeClr val="accent1"/>
                  </a:gs>
                  <a:gs pos="100000">
                    <a:schemeClr val="accent1">
                      <a:lumMod val="83000"/>
                    </a:schemeClr>
                  </a:gs>
                </a:gsLst>
                <a:lin ang="2700000" scaled="0"/>
              </a:gra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1"/>
              <a:srcRect t="27350" b="26514"/>
              <a:stretch>
                <a:fillRect/>
              </a:stretch>
            </p:blipFill>
            <p:spPr>
              <a:xfrm>
                <a:off x="241285" y="1336492"/>
                <a:ext cx="1002703" cy="462612"/>
              </a:xfrm>
              <a:prstGeom prst="rect">
                <a:avLst/>
              </a:prstGeom>
            </p:spPr>
          </p:pic>
        </p:grpSp>
        <p:sp>
          <p:nvSpPr>
            <p:cNvPr id="7" name="任意多边形: 形状 6"/>
            <p:cNvSpPr/>
            <p:nvPr/>
          </p:nvSpPr>
          <p:spPr>
            <a:xfrm>
              <a:off x="1764145" y="1708727"/>
              <a:ext cx="203200" cy="0"/>
            </a:xfrm>
            <a:custGeom>
              <a:avLst/>
              <a:gdLst>
                <a:gd name="connsiteX0" fmla="*/ 0 w 203200"/>
                <a:gd name="connsiteY0" fmla="*/ 0 h 0"/>
                <a:gd name="connsiteX1" fmla="*/ 203200 w 2032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3200">
                  <a:moveTo>
                    <a:pt x="0" y="0"/>
                  </a:moveTo>
                  <a:lnTo>
                    <a:pt x="203200" y="0"/>
                  </a:lnTo>
                </a:path>
              </a:pathLst>
            </a:custGeom>
            <a:noFill/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995843" y="3242418"/>
            <a:ext cx="6582522" cy="3269269"/>
            <a:chOff x="875073" y="3225165"/>
            <a:chExt cx="6582522" cy="3269269"/>
          </a:xfrm>
        </p:grpSpPr>
        <p:grpSp>
          <p:nvGrpSpPr>
            <p:cNvPr id="11" name="组合 10"/>
            <p:cNvGrpSpPr/>
            <p:nvPr/>
          </p:nvGrpSpPr>
          <p:grpSpPr>
            <a:xfrm>
              <a:off x="879159" y="3800802"/>
              <a:ext cx="6578436" cy="2693632"/>
              <a:chOff x="398870" y="3800802"/>
              <a:chExt cx="6578436" cy="2693632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407986" y="3800802"/>
                <a:ext cx="6569318" cy="136198"/>
              </a:xfrm>
              <a:prstGeom prst="rect">
                <a:avLst/>
              </a:prstGeom>
              <a:pattFill prst="lgConfetti">
                <a:fgClr>
                  <a:schemeClr val="accent4">
                    <a:lumMod val="75000"/>
                  </a:schemeClr>
                </a:fgClr>
                <a:bgClr>
                  <a:schemeClr val="bg1"/>
                </a:bgClr>
              </a:patt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14" name="组合 13"/>
              <p:cNvGrpSpPr/>
              <p:nvPr/>
            </p:nvGrpSpPr>
            <p:grpSpPr>
              <a:xfrm>
                <a:off x="398870" y="3922984"/>
                <a:ext cx="6578436" cy="2571450"/>
                <a:chOff x="1158452" y="5091594"/>
                <a:chExt cx="5413396" cy="3109227"/>
              </a:xfrm>
            </p:grpSpPr>
            <p:sp>
              <p:nvSpPr>
                <p:cNvPr id="15" name="任意多边形 9"/>
                <p:cNvSpPr/>
                <p:nvPr/>
              </p:nvSpPr>
              <p:spPr>
                <a:xfrm>
                  <a:off x="1158453" y="6430692"/>
                  <a:ext cx="5413394" cy="1770129"/>
                </a:xfrm>
                <a:custGeom>
                  <a:avLst/>
                  <a:gdLst>
                    <a:gd name="connisteX0" fmla="*/ 0 w 6849745"/>
                    <a:gd name="connsiteY0" fmla="*/ 0 h 2247900"/>
                    <a:gd name="connisteX1" fmla="*/ 6985 w 6849745"/>
                    <a:gd name="connsiteY1" fmla="*/ 2247900 h 2247900"/>
                    <a:gd name="connisteX2" fmla="*/ 6849745 w 6849745"/>
                    <a:gd name="connsiteY2" fmla="*/ 2240280 h 2247900"/>
                    <a:gd name="connisteX3" fmla="*/ 6842125 w 6849745"/>
                    <a:gd name="connsiteY3" fmla="*/ 967740 h 2247900"/>
                    <a:gd name="connisteX4" fmla="*/ 5920105 w 6849745"/>
                    <a:gd name="connsiteY4" fmla="*/ 723900 h 2247900"/>
                    <a:gd name="connisteX5" fmla="*/ 5158105 w 6849745"/>
                    <a:gd name="connsiteY5" fmla="*/ 762000 h 2247900"/>
                    <a:gd name="connisteX6" fmla="*/ 3855085 w 6849745"/>
                    <a:gd name="connsiteY6" fmla="*/ 647700 h 2247900"/>
                    <a:gd name="connisteX7" fmla="*/ 3009265 w 6849745"/>
                    <a:gd name="connsiteY7" fmla="*/ 922020 h 2247900"/>
                    <a:gd name="connisteX8" fmla="*/ 1736725 w 6849745"/>
                    <a:gd name="connsiteY8" fmla="*/ 944880 h 2247900"/>
                    <a:gd name="connisteX9" fmla="*/ 1370965 w 6849745"/>
                    <a:gd name="connsiteY9" fmla="*/ 876300 h 2247900"/>
                    <a:gd name="connisteX10" fmla="*/ 898525 w 6849745"/>
                    <a:gd name="connsiteY10" fmla="*/ 563880 h 2247900"/>
                    <a:gd name="connisteX11" fmla="*/ 487045 w 6849745"/>
                    <a:gd name="connsiteY11" fmla="*/ 533400 h 2247900"/>
                    <a:gd name="connisteX12" fmla="*/ 0 w 6849745"/>
                    <a:gd name="connsiteY12" fmla="*/ 0 h 2247900"/>
                  </a:gdLst>
                  <a:ahLst/>
                  <a:cxnLst>
                    <a:cxn ang="0">
                      <a:pos x="connisteX0" y="connsiteY0"/>
                    </a:cxn>
                    <a:cxn ang="0">
                      <a:pos x="connisteX1" y="connsiteY1"/>
                    </a:cxn>
                    <a:cxn ang="0">
                      <a:pos x="connisteX2" y="connsiteY2"/>
                    </a:cxn>
                    <a:cxn ang="0">
                      <a:pos x="connisteX3" y="connsiteY3"/>
                    </a:cxn>
                    <a:cxn ang="0">
                      <a:pos x="connisteX4" y="connsiteY4"/>
                    </a:cxn>
                    <a:cxn ang="0">
                      <a:pos x="connisteX5" y="connsiteY5"/>
                    </a:cxn>
                    <a:cxn ang="0">
                      <a:pos x="connisteX6" y="connsiteY6"/>
                    </a:cxn>
                    <a:cxn ang="0">
                      <a:pos x="connisteX7" y="connsiteY7"/>
                    </a:cxn>
                    <a:cxn ang="0">
                      <a:pos x="connisteX8" y="connsiteY8"/>
                    </a:cxn>
                    <a:cxn ang="0">
                      <a:pos x="connisteX9" y="connsiteY9"/>
                    </a:cxn>
                    <a:cxn ang="0">
                      <a:pos x="connisteX10" y="connsiteY10"/>
                    </a:cxn>
                    <a:cxn ang="0">
                      <a:pos x="connisteX11" y="connsiteY11"/>
                    </a:cxn>
                    <a:cxn ang="0">
                      <a:pos x="connisteX12" y="connsiteY12"/>
                    </a:cxn>
                  </a:cxnLst>
                  <a:rect l="l" t="t" r="r" b="b"/>
                  <a:pathLst>
                    <a:path w="6849745" h="2247900">
                      <a:moveTo>
                        <a:pt x="0" y="0"/>
                      </a:moveTo>
                      <a:lnTo>
                        <a:pt x="6985" y="2247900"/>
                      </a:lnTo>
                      <a:lnTo>
                        <a:pt x="6849745" y="2240280"/>
                      </a:lnTo>
                      <a:lnTo>
                        <a:pt x="6842125" y="967740"/>
                      </a:lnTo>
                      <a:lnTo>
                        <a:pt x="5920105" y="723900"/>
                      </a:lnTo>
                      <a:lnTo>
                        <a:pt x="5158105" y="762000"/>
                      </a:lnTo>
                      <a:lnTo>
                        <a:pt x="3855085" y="647700"/>
                      </a:lnTo>
                      <a:lnTo>
                        <a:pt x="3009265" y="922020"/>
                      </a:lnTo>
                      <a:lnTo>
                        <a:pt x="1736725" y="944880"/>
                      </a:lnTo>
                      <a:lnTo>
                        <a:pt x="1370965" y="876300"/>
                      </a:lnTo>
                      <a:lnTo>
                        <a:pt x="898525" y="563880"/>
                      </a:lnTo>
                      <a:lnTo>
                        <a:pt x="487045" y="5334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pattFill prst="dotDmnd">
                  <a:fgClr>
                    <a:schemeClr val="accent2">
                      <a:lumMod val="50000"/>
                    </a:schemeClr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15" dirty="0"/>
                </a:p>
              </p:txBody>
            </p:sp>
            <p:sp>
              <p:nvSpPr>
                <p:cNvPr id="16" name="任意多边形 11"/>
                <p:cNvSpPr/>
                <p:nvPr/>
              </p:nvSpPr>
              <p:spPr>
                <a:xfrm>
                  <a:off x="1855500" y="6766787"/>
                  <a:ext cx="3166374" cy="379528"/>
                </a:xfrm>
                <a:custGeom>
                  <a:avLst/>
                  <a:gdLst>
                    <a:gd name="connisteX0" fmla="*/ 0 w 3746500"/>
                    <a:gd name="connsiteY0" fmla="*/ 127000 h 514350"/>
                    <a:gd name="connisteX1" fmla="*/ 527050 w 3746500"/>
                    <a:gd name="connsiteY1" fmla="*/ 463550 h 514350"/>
                    <a:gd name="connisteX2" fmla="*/ 825500 w 3746500"/>
                    <a:gd name="connsiteY2" fmla="*/ 514350 h 514350"/>
                    <a:gd name="connisteX3" fmla="*/ 2101850 w 3746500"/>
                    <a:gd name="connsiteY3" fmla="*/ 495300 h 514350"/>
                    <a:gd name="connisteX4" fmla="*/ 2946400 w 3746500"/>
                    <a:gd name="connsiteY4" fmla="*/ 222250 h 514350"/>
                    <a:gd name="connisteX5" fmla="*/ 3746500 w 3746500"/>
                    <a:gd name="connsiteY5" fmla="*/ 279400 h 514350"/>
                    <a:gd name="connisteX6" fmla="*/ 2952750 w 3746500"/>
                    <a:gd name="connsiteY6" fmla="*/ 0 h 514350"/>
                    <a:gd name="connisteX7" fmla="*/ 1816100 w 3746500"/>
                    <a:gd name="connsiteY7" fmla="*/ 171450 h 514350"/>
                    <a:gd name="connisteX8" fmla="*/ 965200 w 3746500"/>
                    <a:gd name="connsiteY8" fmla="*/ 146050 h 514350"/>
                    <a:gd name="connisteX9" fmla="*/ 196850 w 3746500"/>
                    <a:gd name="connsiteY9" fmla="*/ 50800 h 514350"/>
                    <a:gd name="connisteX10" fmla="*/ 0 w 3746500"/>
                    <a:gd name="connsiteY10" fmla="*/ 127000 h 514350"/>
                  </a:gdLst>
                  <a:ahLst/>
                  <a:cxnLst>
                    <a:cxn ang="0">
                      <a:pos x="connisteX0" y="connsiteY0"/>
                    </a:cxn>
                    <a:cxn ang="0">
                      <a:pos x="connisteX1" y="connsiteY1"/>
                    </a:cxn>
                    <a:cxn ang="0">
                      <a:pos x="connisteX2" y="connsiteY2"/>
                    </a:cxn>
                    <a:cxn ang="0">
                      <a:pos x="connisteX3" y="connsiteY3"/>
                    </a:cxn>
                    <a:cxn ang="0">
                      <a:pos x="connisteX4" y="connsiteY4"/>
                    </a:cxn>
                    <a:cxn ang="0">
                      <a:pos x="connisteX5" y="connsiteY5"/>
                    </a:cxn>
                    <a:cxn ang="0">
                      <a:pos x="connisteX6" y="connsiteY6"/>
                    </a:cxn>
                    <a:cxn ang="0">
                      <a:pos x="connisteX7" y="connsiteY7"/>
                    </a:cxn>
                    <a:cxn ang="0">
                      <a:pos x="connisteX8" y="connsiteY8"/>
                    </a:cxn>
                    <a:cxn ang="0">
                      <a:pos x="connisteX9" y="connsiteY9"/>
                    </a:cxn>
                    <a:cxn ang="0">
                      <a:pos x="connisteX10" y="connsiteY10"/>
                    </a:cxn>
                  </a:cxnLst>
                  <a:rect l="l" t="t" r="r" b="b"/>
                  <a:pathLst>
                    <a:path w="3746500" h="514350">
                      <a:moveTo>
                        <a:pt x="0" y="127000"/>
                      </a:moveTo>
                      <a:lnTo>
                        <a:pt x="527050" y="463550"/>
                      </a:lnTo>
                      <a:lnTo>
                        <a:pt x="825500" y="514350"/>
                      </a:lnTo>
                      <a:lnTo>
                        <a:pt x="2101850" y="495300"/>
                      </a:lnTo>
                      <a:lnTo>
                        <a:pt x="2946400" y="222250"/>
                      </a:lnTo>
                      <a:lnTo>
                        <a:pt x="3746500" y="279400"/>
                      </a:lnTo>
                      <a:lnTo>
                        <a:pt x="2952750" y="0"/>
                      </a:lnTo>
                      <a:lnTo>
                        <a:pt x="1816100" y="171450"/>
                      </a:lnTo>
                      <a:lnTo>
                        <a:pt x="965200" y="146050"/>
                      </a:lnTo>
                      <a:lnTo>
                        <a:pt x="196850" y="50800"/>
                      </a:lnTo>
                      <a:lnTo>
                        <a:pt x="0" y="12700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6350" cmpd="sng">
                  <a:solidFill>
                    <a:schemeClr val="accent6"/>
                  </a:solidFill>
                  <a:prstDash val="sysDash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15" dirty="0"/>
                </a:p>
              </p:txBody>
            </p:sp>
            <p:sp>
              <p:nvSpPr>
                <p:cNvPr id="17" name="任意多边形 13"/>
                <p:cNvSpPr/>
                <p:nvPr/>
              </p:nvSpPr>
              <p:spPr>
                <a:xfrm>
                  <a:off x="1158452" y="6373687"/>
                  <a:ext cx="5413395" cy="818560"/>
                </a:xfrm>
                <a:custGeom>
                  <a:avLst/>
                  <a:gdLst>
                    <a:gd name="connisteX0" fmla="*/ 0 w 6811645"/>
                    <a:gd name="connsiteY0" fmla="*/ 100965 h 1039495"/>
                    <a:gd name="connisteX1" fmla="*/ 490855 w 6811645"/>
                    <a:gd name="connsiteY1" fmla="*/ 591820 h 1039495"/>
                    <a:gd name="connisteX2" fmla="*/ 866140 w 6811645"/>
                    <a:gd name="connsiteY2" fmla="*/ 606425 h 1039495"/>
                    <a:gd name="connisteX3" fmla="*/ 995680 w 6811645"/>
                    <a:gd name="connsiteY3" fmla="*/ 534035 h 1039495"/>
                    <a:gd name="connisteX4" fmla="*/ 2179320 w 6811645"/>
                    <a:gd name="connsiteY4" fmla="*/ 649605 h 1039495"/>
                    <a:gd name="connisteX5" fmla="*/ 2698750 w 6811645"/>
                    <a:gd name="connsiteY5" fmla="*/ 649605 h 1039495"/>
                    <a:gd name="connisteX6" fmla="*/ 3752215 w 6811645"/>
                    <a:gd name="connsiteY6" fmla="*/ 476250 h 1039495"/>
                    <a:gd name="connisteX7" fmla="*/ 4603750 w 6811645"/>
                    <a:gd name="connsiteY7" fmla="*/ 735965 h 1039495"/>
                    <a:gd name="connisteX8" fmla="*/ 4863465 w 6811645"/>
                    <a:gd name="connsiteY8" fmla="*/ 822960 h 1039495"/>
                    <a:gd name="connisteX9" fmla="*/ 5845175 w 6811645"/>
                    <a:gd name="connsiteY9" fmla="*/ 808355 h 1039495"/>
                    <a:gd name="connisteX10" fmla="*/ 6104890 w 6811645"/>
                    <a:gd name="connsiteY10" fmla="*/ 808355 h 1039495"/>
                    <a:gd name="connisteX11" fmla="*/ 6811645 w 6811645"/>
                    <a:gd name="connsiteY11" fmla="*/ 1039495 h 1039495"/>
                    <a:gd name="connisteX12" fmla="*/ 6797675 w 6811645"/>
                    <a:gd name="connsiteY12" fmla="*/ 187960 h 1039495"/>
                    <a:gd name="connisteX13" fmla="*/ 4156710 w 6811645"/>
                    <a:gd name="connsiteY13" fmla="*/ 0 h 1039495"/>
                    <a:gd name="connisteX14" fmla="*/ 1313180 w 6811645"/>
                    <a:gd name="connsiteY14" fmla="*/ 14605 h 1039495"/>
                    <a:gd name="connisteX15" fmla="*/ 0 w 6811645"/>
                    <a:gd name="connsiteY15" fmla="*/ 100965 h 1039495"/>
                  </a:gdLst>
                  <a:ahLst/>
                  <a:cxnLst>
                    <a:cxn ang="0">
                      <a:pos x="connisteX0" y="connsiteY0"/>
                    </a:cxn>
                    <a:cxn ang="0">
                      <a:pos x="connisteX1" y="connsiteY1"/>
                    </a:cxn>
                    <a:cxn ang="0">
                      <a:pos x="connisteX2" y="connsiteY2"/>
                    </a:cxn>
                    <a:cxn ang="0">
                      <a:pos x="connisteX3" y="connsiteY3"/>
                    </a:cxn>
                    <a:cxn ang="0">
                      <a:pos x="connisteX4" y="connsiteY4"/>
                    </a:cxn>
                    <a:cxn ang="0">
                      <a:pos x="connisteX5" y="connsiteY5"/>
                    </a:cxn>
                    <a:cxn ang="0">
                      <a:pos x="connisteX6" y="connsiteY6"/>
                    </a:cxn>
                    <a:cxn ang="0">
                      <a:pos x="connisteX7" y="connsiteY7"/>
                    </a:cxn>
                    <a:cxn ang="0">
                      <a:pos x="connisteX8" y="connsiteY8"/>
                    </a:cxn>
                    <a:cxn ang="0">
                      <a:pos x="connisteX9" y="connsiteY9"/>
                    </a:cxn>
                    <a:cxn ang="0">
                      <a:pos x="connisteX10" y="connsiteY10"/>
                    </a:cxn>
                    <a:cxn ang="0">
                      <a:pos x="connisteX11" y="connsiteY11"/>
                    </a:cxn>
                    <a:cxn ang="0">
                      <a:pos x="connisteX12" y="connsiteY12"/>
                    </a:cxn>
                    <a:cxn ang="0">
                      <a:pos x="connisteX13" y="connsiteY13"/>
                    </a:cxn>
                    <a:cxn ang="0">
                      <a:pos x="connisteX14" y="connsiteY14"/>
                    </a:cxn>
                    <a:cxn ang="0">
                      <a:pos x="connisteX15" y="connsiteY15"/>
                    </a:cxn>
                  </a:cxnLst>
                  <a:rect l="l" t="t" r="r" b="b"/>
                  <a:pathLst>
                    <a:path w="6811645" h="1039495">
                      <a:moveTo>
                        <a:pt x="0" y="100965"/>
                      </a:moveTo>
                      <a:lnTo>
                        <a:pt x="490855" y="591820"/>
                      </a:lnTo>
                      <a:lnTo>
                        <a:pt x="866140" y="606425"/>
                      </a:lnTo>
                      <a:lnTo>
                        <a:pt x="995680" y="534035"/>
                      </a:lnTo>
                      <a:lnTo>
                        <a:pt x="2179320" y="649605"/>
                      </a:lnTo>
                      <a:lnTo>
                        <a:pt x="2698750" y="649605"/>
                      </a:lnTo>
                      <a:lnTo>
                        <a:pt x="3752215" y="476250"/>
                      </a:lnTo>
                      <a:lnTo>
                        <a:pt x="4603750" y="735965"/>
                      </a:lnTo>
                      <a:lnTo>
                        <a:pt x="4863465" y="822960"/>
                      </a:lnTo>
                      <a:lnTo>
                        <a:pt x="5845175" y="808355"/>
                      </a:lnTo>
                      <a:lnTo>
                        <a:pt x="6104890" y="808355"/>
                      </a:lnTo>
                      <a:lnTo>
                        <a:pt x="6811645" y="1039495"/>
                      </a:lnTo>
                      <a:lnTo>
                        <a:pt x="6797675" y="187960"/>
                      </a:lnTo>
                      <a:lnTo>
                        <a:pt x="4156710" y="0"/>
                      </a:lnTo>
                      <a:lnTo>
                        <a:pt x="1313180" y="14605"/>
                      </a:lnTo>
                      <a:lnTo>
                        <a:pt x="0" y="100965"/>
                      </a:lnTo>
                      <a:close/>
                    </a:path>
                  </a:pathLst>
                </a:custGeom>
                <a:pattFill prst="divot">
                  <a:fgClr>
                    <a:schemeClr val="accent2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15" dirty="0"/>
                </a:p>
              </p:txBody>
            </p:sp>
            <p:sp>
              <p:nvSpPr>
                <p:cNvPr id="18" name="任意多边形 15"/>
                <p:cNvSpPr/>
                <p:nvPr/>
              </p:nvSpPr>
              <p:spPr>
                <a:xfrm>
                  <a:off x="1158453" y="5797380"/>
                  <a:ext cx="5413395" cy="708315"/>
                </a:xfrm>
                <a:custGeom>
                  <a:avLst/>
                  <a:gdLst>
                    <a:gd name="connisteX0" fmla="*/ 0 w 6844030"/>
                    <a:gd name="connsiteY0" fmla="*/ 825500 h 914400"/>
                    <a:gd name="connisteX1" fmla="*/ 2233930 w 6844030"/>
                    <a:gd name="connsiteY1" fmla="*/ 736600 h 914400"/>
                    <a:gd name="connisteX2" fmla="*/ 4431030 w 6844030"/>
                    <a:gd name="connsiteY2" fmla="*/ 749300 h 914400"/>
                    <a:gd name="connisteX3" fmla="*/ 6831330 w 6844030"/>
                    <a:gd name="connsiteY3" fmla="*/ 914400 h 914400"/>
                    <a:gd name="connisteX4" fmla="*/ 6844030 w 6844030"/>
                    <a:gd name="connsiteY4" fmla="*/ 63500 h 914400"/>
                    <a:gd name="connisteX5" fmla="*/ 4113530 w 6844030"/>
                    <a:gd name="connsiteY5" fmla="*/ 0 h 914400"/>
                    <a:gd name="connisteX6" fmla="*/ 671830 w 6844030"/>
                    <a:gd name="connsiteY6" fmla="*/ 317500 h 914400"/>
                    <a:gd name="connisteX7" fmla="*/ 0 w 6844030"/>
                    <a:gd name="connsiteY7" fmla="*/ 482600 h 914400"/>
                    <a:gd name="connisteX8" fmla="*/ 0 w 6844030"/>
                    <a:gd name="connsiteY8" fmla="*/ 825500 h 914400"/>
                  </a:gdLst>
                  <a:ahLst/>
                  <a:cxnLst>
                    <a:cxn ang="0">
                      <a:pos x="connisteX0" y="connsiteY0"/>
                    </a:cxn>
                    <a:cxn ang="0">
                      <a:pos x="connisteX1" y="connsiteY1"/>
                    </a:cxn>
                    <a:cxn ang="0">
                      <a:pos x="connisteX2" y="connsiteY2"/>
                    </a:cxn>
                    <a:cxn ang="0">
                      <a:pos x="connisteX3" y="connsiteY3"/>
                    </a:cxn>
                    <a:cxn ang="0">
                      <a:pos x="connisteX4" y="connsiteY4"/>
                    </a:cxn>
                    <a:cxn ang="0">
                      <a:pos x="connisteX5" y="connsiteY5"/>
                    </a:cxn>
                    <a:cxn ang="0">
                      <a:pos x="connisteX6" y="connsiteY6"/>
                    </a:cxn>
                    <a:cxn ang="0">
                      <a:pos x="connisteX7" y="connsiteY7"/>
                    </a:cxn>
                    <a:cxn ang="0">
                      <a:pos x="connisteX8" y="connsiteY8"/>
                    </a:cxn>
                  </a:cxnLst>
                  <a:rect l="l" t="t" r="r" b="b"/>
                  <a:pathLst>
                    <a:path w="6844030" h="914400">
                      <a:moveTo>
                        <a:pt x="0" y="825500"/>
                      </a:moveTo>
                      <a:lnTo>
                        <a:pt x="2233930" y="736600"/>
                      </a:lnTo>
                      <a:lnTo>
                        <a:pt x="4431030" y="749300"/>
                      </a:lnTo>
                      <a:lnTo>
                        <a:pt x="6831330" y="914400"/>
                      </a:lnTo>
                      <a:lnTo>
                        <a:pt x="6844030" y="63500"/>
                      </a:lnTo>
                      <a:lnTo>
                        <a:pt x="4113530" y="0"/>
                      </a:lnTo>
                      <a:lnTo>
                        <a:pt x="671830" y="317500"/>
                      </a:lnTo>
                      <a:lnTo>
                        <a:pt x="0" y="482600"/>
                      </a:lnTo>
                      <a:lnTo>
                        <a:pt x="0" y="825500"/>
                      </a:lnTo>
                      <a:close/>
                    </a:path>
                  </a:pathLst>
                </a:custGeom>
                <a:pattFill prst="ltHorz">
                  <a:fgClr>
                    <a:schemeClr val="accent3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15" dirty="0"/>
                </a:p>
              </p:txBody>
            </p:sp>
            <p:sp>
              <p:nvSpPr>
                <p:cNvPr id="19" name="任意多边形 16"/>
                <p:cNvSpPr/>
                <p:nvPr/>
              </p:nvSpPr>
              <p:spPr>
                <a:xfrm>
                  <a:off x="1158453" y="5215603"/>
                  <a:ext cx="5405894" cy="940069"/>
                </a:xfrm>
                <a:custGeom>
                  <a:avLst/>
                  <a:gdLst>
                    <a:gd name="connisteX0" fmla="*/ 11430 w 6869430"/>
                    <a:gd name="connsiteY0" fmla="*/ 1193800 h 1193800"/>
                    <a:gd name="connisteX1" fmla="*/ 748030 w 6869430"/>
                    <a:gd name="connsiteY1" fmla="*/ 1028700 h 1193800"/>
                    <a:gd name="connisteX2" fmla="*/ 3821430 w 6869430"/>
                    <a:gd name="connsiteY2" fmla="*/ 749300 h 1193800"/>
                    <a:gd name="connisteX3" fmla="*/ 4735830 w 6869430"/>
                    <a:gd name="connsiteY3" fmla="*/ 698500 h 1193800"/>
                    <a:gd name="connisteX4" fmla="*/ 6869430 w 6869430"/>
                    <a:gd name="connsiteY4" fmla="*/ 787400 h 1193800"/>
                    <a:gd name="connisteX5" fmla="*/ 6856730 w 6869430"/>
                    <a:gd name="connsiteY5" fmla="*/ 0 h 1193800"/>
                    <a:gd name="connisteX6" fmla="*/ 3021330 w 6869430"/>
                    <a:gd name="connsiteY6" fmla="*/ 393700 h 1193800"/>
                    <a:gd name="connisteX7" fmla="*/ 1459230 w 6869430"/>
                    <a:gd name="connsiteY7" fmla="*/ 12700 h 1193800"/>
                    <a:gd name="connisteX8" fmla="*/ 0 w 6869430"/>
                    <a:gd name="connsiteY8" fmla="*/ 177800 h 1193800"/>
                    <a:gd name="connisteX9" fmla="*/ 11430 w 6869430"/>
                    <a:gd name="connsiteY9" fmla="*/ 1193800 h 1193800"/>
                  </a:gdLst>
                  <a:ahLst/>
                  <a:cxnLst>
                    <a:cxn ang="0">
                      <a:pos x="connisteX0" y="connsiteY0"/>
                    </a:cxn>
                    <a:cxn ang="0">
                      <a:pos x="connisteX1" y="connsiteY1"/>
                    </a:cxn>
                    <a:cxn ang="0">
                      <a:pos x="connisteX2" y="connsiteY2"/>
                    </a:cxn>
                    <a:cxn ang="0">
                      <a:pos x="connisteX3" y="connsiteY3"/>
                    </a:cxn>
                    <a:cxn ang="0">
                      <a:pos x="connisteX4" y="connsiteY4"/>
                    </a:cxn>
                    <a:cxn ang="0">
                      <a:pos x="connisteX5" y="connsiteY5"/>
                    </a:cxn>
                    <a:cxn ang="0">
                      <a:pos x="connisteX6" y="connsiteY6"/>
                    </a:cxn>
                    <a:cxn ang="0">
                      <a:pos x="connisteX7" y="connsiteY7"/>
                    </a:cxn>
                    <a:cxn ang="0">
                      <a:pos x="connisteX8" y="connsiteY8"/>
                    </a:cxn>
                    <a:cxn ang="0">
                      <a:pos x="connisteX9" y="connsiteY9"/>
                    </a:cxn>
                  </a:cxnLst>
                  <a:rect l="l" t="t" r="r" b="b"/>
                  <a:pathLst>
                    <a:path w="6869430" h="1193800">
                      <a:moveTo>
                        <a:pt x="11430" y="1193800"/>
                      </a:moveTo>
                      <a:lnTo>
                        <a:pt x="748030" y="1028700"/>
                      </a:lnTo>
                      <a:lnTo>
                        <a:pt x="3821430" y="749300"/>
                      </a:lnTo>
                      <a:lnTo>
                        <a:pt x="4735830" y="698500"/>
                      </a:lnTo>
                      <a:lnTo>
                        <a:pt x="6869430" y="787400"/>
                      </a:lnTo>
                      <a:lnTo>
                        <a:pt x="6856730" y="0"/>
                      </a:lnTo>
                      <a:lnTo>
                        <a:pt x="3021330" y="393700"/>
                      </a:lnTo>
                      <a:lnTo>
                        <a:pt x="1459230" y="12700"/>
                      </a:lnTo>
                      <a:lnTo>
                        <a:pt x="0" y="177800"/>
                      </a:lnTo>
                      <a:lnTo>
                        <a:pt x="11430" y="1193800"/>
                      </a:lnTo>
                      <a:close/>
                    </a:path>
                  </a:pathLst>
                </a:custGeom>
                <a:pattFill prst="divot">
                  <a:fgClr>
                    <a:schemeClr val="accent2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15" dirty="0"/>
                </a:p>
              </p:txBody>
            </p:sp>
            <p:sp>
              <p:nvSpPr>
                <p:cNvPr id="20" name="文本框 19"/>
                <p:cNvSpPr txBox="1"/>
                <p:nvPr/>
              </p:nvSpPr>
              <p:spPr>
                <a:xfrm>
                  <a:off x="1428142" y="5705806"/>
                  <a:ext cx="854717" cy="6140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900" b="1" dirty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氡气迁移</a:t>
                  </a:r>
                  <a:endParaRPr lang="en-US" altLang="zh-CN" sz="900" b="1" dirty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  <a:p>
                  <a:pPr algn="r"/>
                  <a:r>
                    <a:rPr lang="zh-CN" altLang="en-US" sz="900" b="1" dirty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蒸发蒸腾作用</a:t>
                  </a:r>
                  <a:endParaRPr lang="en-US" altLang="zh-CN" sz="900" b="1" dirty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  <a:p>
                  <a:pPr algn="r"/>
                  <a:r>
                    <a:rPr lang="zh-CN" altLang="en-US" sz="900" b="1" dirty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上升地气流</a:t>
                  </a:r>
                  <a:endParaRPr lang="zh-CN" altLang="en-US" sz="900" b="1" dirty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1" name="任意多边形 32"/>
                <p:cNvSpPr/>
                <p:nvPr/>
              </p:nvSpPr>
              <p:spPr>
                <a:xfrm>
                  <a:off x="1158453" y="5091594"/>
                  <a:ext cx="5405894" cy="438032"/>
                </a:xfrm>
                <a:custGeom>
                  <a:avLst/>
                  <a:gdLst>
                    <a:gd name="connisteX0" fmla="*/ 14605 w 6864985"/>
                    <a:gd name="connsiteY0" fmla="*/ 0 h 556260"/>
                    <a:gd name="connisteX1" fmla="*/ 6864985 w 6864985"/>
                    <a:gd name="connsiteY1" fmla="*/ 0 h 556260"/>
                    <a:gd name="connisteX2" fmla="*/ 6864985 w 6864985"/>
                    <a:gd name="connsiteY2" fmla="*/ 144780 h 556260"/>
                    <a:gd name="connisteX3" fmla="*/ 3024505 w 6864985"/>
                    <a:gd name="connsiteY3" fmla="*/ 556260 h 556260"/>
                    <a:gd name="connisteX4" fmla="*/ 1470025 w 6864985"/>
                    <a:gd name="connsiteY4" fmla="*/ 160020 h 556260"/>
                    <a:gd name="connisteX5" fmla="*/ 0 w 6864985"/>
                    <a:gd name="connsiteY5" fmla="*/ 327660 h 556260"/>
                    <a:gd name="connisteX6" fmla="*/ 14605 w 6864985"/>
                    <a:gd name="connsiteY6" fmla="*/ 0 h 556260"/>
                  </a:gdLst>
                  <a:ahLst/>
                  <a:cxnLst>
                    <a:cxn ang="0">
                      <a:pos x="connisteX0" y="connsiteY0"/>
                    </a:cxn>
                    <a:cxn ang="0">
                      <a:pos x="connisteX1" y="connsiteY1"/>
                    </a:cxn>
                    <a:cxn ang="0">
                      <a:pos x="connisteX2" y="connsiteY2"/>
                    </a:cxn>
                    <a:cxn ang="0">
                      <a:pos x="connisteX3" y="connsiteY3"/>
                    </a:cxn>
                    <a:cxn ang="0">
                      <a:pos x="connisteX4" y="connsiteY4"/>
                    </a:cxn>
                    <a:cxn ang="0">
                      <a:pos x="connisteX5" y="connsiteY5"/>
                    </a:cxn>
                    <a:cxn ang="0">
                      <a:pos x="connisteX6" y="connsiteY6"/>
                    </a:cxn>
                  </a:cxnLst>
                  <a:rect l="l" t="t" r="r" b="b"/>
                  <a:pathLst>
                    <a:path w="6864985" h="556260">
                      <a:moveTo>
                        <a:pt x="14605" y="0"/>
                      </a:moveTo>
                      <a:lnTo>
                        <a:pt x="6864985" y="0"/>
                      </a:lnTo>
                      <a:lnTo>
                        <a:pt x="6864985" y="144780"/>
                      </a:lnTo>
                      <a:lnTo>
                        <a:pt x="3024505" y="556260"/>
                      </a:lnTo>
                      <a:lnTo>
                        <a:pt x="1470025" y="160020"/>
                      </a:lnTo>
                      <a:lnTo>
                        <a:pt x="0" y="327660"/>
                      </a:lnTo>
                      <a:lnTo>
                        <a:pt x="14605" y="0"/>
                      </a:lnTo>
                      <a:close/>
                    </a:path>
                  </a:pathLst>
                </a:custGeom>
                <a:pattFill prst="dkHorz">
                  <a:fgClr>
                    <a:schemeClr val="bg2">
                      <a:lumMod val="90000"/>
                    </a:schemeClr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15"/>
                </a:p>
              </p:txBody>
            </p:sp>
            <p:sp>
              <p:nvSpPr>
                <p:cNvPr id="22" name="文本框 21"/>
                <p:cNvSpPr txBox="1"/>
                <p:nvPr/>
              </p:nvSpPr>
              <p:spPr>
                <a:xfrm>
                  <a:off x="2949248" y="6795373"/>
                  <a:ext cx="931690" cy="3777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zh-CN" altLang="en-US" sz="1600" dirty="0">
                      <a:ln>
                        <a:solidFill>
                          <a:schemeClr val="tx1"/>
                        </a:solidFill>
                      </a:ln>
                      <a:latin typeface="宋体" panose="02010600030101010101" pitchFamily="2" charset="-122"/>
                      <a:ea typeface="宋体" panose="02010600030101010101" pitchFamily="2" charset="-122"/>
                    </a:rPr>
                    <a:t>高价值矿</a:t>
                  </a:r>
                  <a:endParaRPr lang="zh-CN" altLang="en-US" sz="1600" dirty="0">
                    <a:ln>
                      <a:solidFill>
                        <a:schemeClr val="tx1"/>
                      </a:solidFill>
                    </a:ln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23" name="直接箭头连接符 22"/>
                <p:cNvCxnSpPr/>
                <p:nvPr/>
              </p:nvCxnSpPr>
              <p:spPr>
                <a:xfrm flipV="1">
                  <a:off x="2269969" y="5378806"/>
                  <a:ext cx="12890" cy="1451916"/>
                </a:xfrm>
                <a:prstGeom prst="straightConnector1">
                  <a:avLst/>
                </a:prstGeom>
                <a:ln w="6350" cmpd="sng">
                  <a:solidFill>
                    <a:schemeClr val="tx1"/>
                  </a:solidFill>
                  <a:prstDash val="dash"/>
                  <a:tailEnd type="stealth" w="lg" len="lg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箭头连接符 23"/>
                <p:cNvCxnSpPr/>
                <p:nvPr/>
              </p:nvCxnSpPr>
              <p:spPr>
                <a:xfrm flipV="1">
                  <a:off x="3212643" y="5378806"/>
                  <a:ext cx="0" cy="1534423"/>
                </a:xfrm>
                <a:prstGeom prst="straightConnector1">
                  <a:avLst/>
                </a:prstGeom>
                <a:ln w="6350" cmpd="sng">
                  <a:solidFill>
                    <a:schemeClr val="tx1"/>
                  </a:solidFill>
                  <a:prstDash val="dash"/>
                  <a:tailEnd type="stealth" w="lg" len="lg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箭头连接符 24"/>
                <p:cNvCxnSpPr/>
                <p:nvPr/>
              </p:nvCxnSpPr>
              <p:spPr>
                <a:xfrm flipV="1">
                  <a:off x="4122669" y="5378806"/>
                  <a:ext cx="0" cy="1411912"/>
                </a:xfrm>
                <a:prstGeom prst="straightConnector1">
                  <a:avLst/>
                </a:prstGeom>
                <a:ln w="6350" cmpd="sng">
                  <a:solidFill>
                    <a:schemeClr val="tx1"/>
                  </a:solidFill>
                  <a:prstDash val="dash"/>
                  <a:tailEnd type="stealth" w="lg" len="lg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2" name="任意多边形: 形状 11"/>
            <p:cNvSpPr/>
            <p:nvPr/>
          </p:nvSpPr>
          <p:spPr>
            <a:xfrm>
              <a:off x="875073" y="3225165"/>
              <a:ext cx="1472116" cy="579120"/>
            </a:xfrm>
            <a:custGeom>
              <a:avLst/>
              <a:gdLst>
                <a:gd name="connsiteX0" fmla="*/ 230056 w 1472116"/>
                <a:gd name="connsiteY0" fmla="*/ 571500 h 579120"/>
                <a:gd name="connsiteX1" fmla="*/ 1472116 w 1472116"/>
                <a:gd name="connsiteY1" fmla="*/ 571500 h 579120"/>
                <a:gd name="connsiteX2" fmla="*/ 1411156 w 1472116"/>
                <a:gd name="connsiteY2" fmla="*/ 495300 h 579120"/>
                <a:gd name="connsiteX3" fmla="*/ 1304476 w 1472116"/>
                <a:gd name="connsiteY3" fmla="*/ 480060 h 579120"/>
                <a:gd name="connsiteX4" fmla="*/ 1235896 w 1472116"/>
                <a:gd name="connsiteY4" fmla="*/ 457200 h 579120"/>
                <a:gd name="connsiteX5" fmla="*/ 1083496 w 1472116"/>
                <a:gd name="connsiteY5" fmla="*/ 449580 h 579120"/>
                <a:gd name="connsiteX6" fmla="*/ 1045396 w 1472116"/>
                <a:gd name="connsiteY6" fmla="*/ 411480 h 579120"/>
                <a:gd name="connsiteX7" fmla="*/ 1030156 w 1472116"/>
                <a:gd name="connsiteY7" fmla="*/ 381000 h 579120"/>
                <a:gd name="connsiteX8" fmla="*/ 976816 w 1472116"/>
                <a:gd name="connsiteY8" fmla="*/ 342900 h 579120"/>
                <a:gd name="connsiteX9" fmla="*/ 938716 w 1472116"/>
                <a:gd name="connsiteY9" fmla="*/ 335280 h 579120"/>
                <a:gd name="connsiteX10" fmla="*/ 908236 w 1472116"/>
                <a:gd name="connsiteY10" fmla="*/ 327660 h 579120"/>
                <a:gd name="connsiteX11" fmla="*/ 839656 w 1472116"/>
                <a:gd name="connsiteY11" fmla="*/ 289560 h 579120"/>
                <a:gd name="connsiteX12" fmla="*/ 793936 w 1472116"/>
                <a:gd name="connsiteY12" fmla="*/ 274320 h 579120"/>
                <a:gd name="connsiteX13" fmla="*/ 748216 w 1472116"/>
                <a:gd name="connsiteY13" fmla="*/ 259080 h 579120"/>
                <a:gd name="connsiteX14" fmla="*/ 725356 w 1472116"/>
                <a:gd name="connsiteY14" fmla="*/ 251460 h 579120"/>
                <a:gd name="connsiteX15" fmla="*/ 694876 w 1472116"/>
                <a:gd name="connsiteY15" fmla="*/ 236220 h 579120"/>
                <a:gd name="connsiteX16" fmla="*/ 656776 w 1472116"/>
                <a:gd name="connsiteY16" fmla="*/ 228600 h 579120"/>
                <a:gd name="connsiteX17" fmla="*/ 595816 w 1472116"/>
                <a:gd name="connsiteY17" fmla="*/ 190500 h 579120"/>
                <a:gd name="connsiteX18" fmla="*/ 565336 w 1472116"/>
                <a:gd name="connsiteY18" fmla="*/ 175260 h 579120"/>
                <a:gd name="connsiteX19" fmla="*/ 511996 w 1472116"/>
                <a:gd name="connsiteY19" fmla="*/ 137160 h 579120"/>
                <a:gd name="connsiteX20" fmla="*/ 428176 w 1472116"/>
                <a:gd name="connsiteY20" fmla="*/ 106680 h 579120"/>
                <a:gd name="connsiteX21" fmla="*/ 405316 w 1472116"/>
                <a:gd name="connsiteY21" fmla="*/ 91440 h 579120"/>
                <a:gd name="connsiteX22" fmla="*/ 374836 w 1472116"/>
                <a:gd name="connsiteY22" fmla="*/ 68580 h 579120"/>
                <a:gd name="connsiteX23" fmla="*/ 336736 w 1472116"/>
                <a:gd name="connsiteY23" fmla="*/ 45720 h 579120"/>
                <a:gd name="connsiteX24" fmla="*/ 298636 w 1472116"/>
                <a:gd name="connsiteY24" fmla="*/ 15240 h 579120"/>
                <a:gd name="connsiteX25" fmla="*/ 237676 w 1472116"/>
                <a:gd name="connsiteY25" fmla="*/ 0 h 579120"/>
                <a:gd name="connsiteX26" fmla="*/ 191956 w 1472116"/>
                <a:gd name="connsiteY26" fmla="*/ 15240 h 579120"/>
                <a:gd name="connsiteX27" fmla="*/ 130996 w 1472116"/>
                <a:gd name="connsiteY27" fmla="*/ 60960 h 579120"/>
                <a:gd name="connsiteX28" fmla="*/ 115756 w 1472116"/>
                <a:gd name="connsiteY28" fmla="*/ 83820 h 579120"/>
                <a:gd name="connsiteX29" fmla="*/ 92896 w 1472116"/>
                <a:gd name="connsiteY29" fmla="*/ 106680 h 579120"/>
                <a:gd name="connsiteX30" fmla="*/ 77656 w 1472116"/>
                <a:gd name="connsiteY30" fmla="*/ 129540 h 579120"/>
                <a:gd name="connsiteX31" fmla="*/ 47176 w 1472116"/>
                <a:gd name="connsiteY31" fmla="*/ 160020 h 579120"/>
                <a:gd name="connsiteX32" fmla="*/ 24316 w 1472116"/>
                <a:gd name="connsiteY32" fmla="*/ 213360 h 579120"/>
                <a:gd name="connsiteX33" fmla="*/ 1456 w 1472116"/>
                <a:gd name="connsiteY33" fmla="*/ 434340 h 579120"/>
                <a:gd name="connsiteX34" fmla="*/ 31936 w 1472116"/>
                <a:gd name="connsiteY34" fmla="*/ 579120 h 579120"/>
                <a:gd name="connsiteX35" fmla="*/ 230056 w 1472116"/>
                <a:gd name="connsiteY35" fmla="*/ 571500 h 57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2116" h="579120">
                  <a:moveTo>
                    <a:pt x="230056" y="571500"/>
                  </a:moveTo>
                  <a:lnTo>
                    <a:pt x="1472116" y="571500"/>
                  </a:lnTo>
                  <a:lnTo>
                    <a:pt x="1411156" y="495300"/>
                  </a:lnTo>
                  <a:cubicBezTo>
                    <a:pt x="1386730" y="492586"/>
                    <a:pt x="1333019" y="488623"/>
                    <a:pt x="1304476" y="480060"/>
                  </a:cubicBezTo>
                  <a:cubicBezTo>
                    <a:pt x="1278535" y="472278"/>
                    <a:pt x="1262892" y="459450"/>
                    <a:pt x="1235896" y="457200"/>
                  </a:cubicBezTo>
                  <a:cubicBezTo>
                    <a:pt x="1185208" y="452976"/>
                    <a:pt x="1134296" y="452120"/>
                    <a:pt x="1083496" y="449580"/>
                  </a:cubicBezTo>
                  <a:cubicBezTo>
                    <a:pt x="1070796" y="436880"/>
                    <a:pt x="1056423" y="425657"/>
                    <a:pt x="1045396" y="411480"/>
                  </a:cubicBezTo>
                  <a:cubicBezTo>
                    <a:pt x="1038422" y="402514"/>
                    <a:pt x="1037548" y="389625"/>
                    <a:pt x="1030156" y="381000"/>
                  </a:cubicBezTo>
                  <a:cubicBezTo>
                    <a:pt x="1029326" y="380031"/>
                    <a:pt x="983579" y="345436"/>
                    <a:pt x="976816" y="342900"/>
                  </a:cubicBezTo>
                  <a:cubicBezTo>
                    <a:pt x="964689" y="338352"/>
                    <a:pt x="951359" y="338090"/>
                    <a:pt x="938716" y="335280"/>
                  </a:cubicBezTo>
                  <a:cubicBezTo>
                    <a:pt x="928493" y="333008"/>
                    <a:pt x="918396" y="330200"/>
                    <a:pt x="908236" y="327660"/>
                  </a:cubicBezTo>
                  <a:cubicBezTo>
                    <a:pt x="880858" y="309408"/>
                    <a:pt x="875597" y="304535"/>
                    <a:pt x="839656" y="289560"/>
                  </a:cubicBezTo>
                  <a:cubicBezTo>
                    <a:pt x="824827" y="283381"/>
                    <a:pt x="809176" y="279400"/>
                    <a:pt x="793936" y="274320"/>
                  </a:cubicBezTo>
                  <a:lnTo>
                    <a:pt x="748216" y="259080"/>
                  </a:lnTo>
                  <a:cubicBezTo>
                    <a:pt x="740596" y="256540"/>
                    <a:pt x="732540" y="255052"/>
                    <a:pt x="725356" y="251460"/>
                  </a:cubicBezTo>
                  <a:cubicBezTo>
                    <a:pt x="715196" y="246380"/>
                    <a:pt x="705652" y="239812"/>
                    <a:pt x="694876" y="236220"/>
                  </a:cubicBezTo>
                  <a:cubicBezTo>
                    <a:pt x="682589" y="232124"/>
                    <a:pt x="669476" y="231140"/>
                    <a:pt x="656776" y="228600"/>
                  </a:cubicBezTo>
                  <a:cubicBezTo>
                    <a:pt x="579547" y="189985"/>
                    <a:pt x="674951" y="239959"/>
                    <a:pt x="595816" y="190500"/>
                  </a:cubicBezTo>
                  <a:cubicBezTo>
                    <a:pt x="586183" y="184480"/>
                    <a:pt x="574969" y="181280"/>
                    <a:pt x="565336" y="175260"/>
                  </a:cubicBezTo>
                  <a:cubicBezTo>
                    <a:pt x="551530" y="166631"/>
                    <a:pt x="528116" y="145220"/>
                    <a:pt x="511996" y="137160"/>
                  </a:cubicBezTo>
                  <a:cubicBezTo>
                    <a:pt x="467020" y="114672"/>
                    <a:pt x="467683" y="116557"/>
                    <a:pt x="428176" y="106680"/>
                  </a:cubicBezTo>
                  <a:cubicBezTo>
                    <a:pt x="420556" y="101600"/>
                    <a:pt x="412768" y="96763"/>
                    <a:pt x="405316" y="91440"/>
                  </a:cubicBezTo>
                  <a:cubicBezTo>
                    <a:pt x="394982" y="84058"/>
                    <a:pt x="385403" y="75625"/>
                    <a:pt x="374836" y="68580"/>
                  </a:cubicBezTo>
                  <a:cubicBezTo>
                    <a:pt x="362513" y="60365"/>
                    <a:pt x="348869" y="54213"/>
                    <a:pt x="336736" y="45720"/>
                  </a:cubicBezTo>
                  <a:cubicBezTo>
                    <a:pt x="323412" y="36393"/>
                    <a:pt x="313403" y="22056"/>
                    <a:pt x="298636" y="15240"/>
                  </a:cubicBezTo>
                  <a:cubicBezTo>
                    <a:pt x="279618" y="6463"/>
                    <a:pt x="237676" y="0"/>
                    <a:pt x="237676" y="0"/>
                  </a:cubicBezTo>
                  <a:cubicBezTo>
                    <a:pt x="222436" y="5080"/>
                    <a:pt x="206636" y="8716"/>
                    <a:pt x="191956" y="15240"/>
                  </a:cubicBezTo>
                  <a:cubicBezTo>
                    <a:pt x="179294" y="20868"/>
                    <a:pt x="134105" y="57851"/>
                    <a:pt x="130996" y="60960"/>
                  </a:cubicBezTo>
                  <a:cubicBezTo>
                    <a:pt x="124520" y="67436"/>
                    <a:pt x="121619" y="76785"/>
                    <a:pt x="115756" y="83820"/>
                  </a:cubicBezTo>
                  <a:cubicBezTo>
                    <a:pt x="108857" y="92099"/>
                    <a:pt x="99795" y="98401"/>
                    <a:pt x="92896" y="106680"/>
                  </a:cubicBezTo>
                  <a:cubicBezTo>
                    <a:pt x="87033" y="113715"/>
                    <a:pt x="83616" y="122587"/>
                    <a:pt x="77656" y="129540"/>
                  </a:cubicBezTo>
                  <a:cubicBezTo>
                    <a:pt x="68305" y="140449"/>
                    <a:pt x="55797" y="148525"/>
                    <a:pt x="47176" y="160020"/>
                  </a:cubicBezTo>
                  <a:cubicBezTo>
                    <a:pt x="35877" y="175086"/>
                    <a:pt x="30202" y="195703"/>
                    <a:pt x="24316" y="213360"/>
                  </a:cubicBezTo>
                  <a:cubicBezTo>
                    <a:pt x="16696" y="287020"/>
                    <a:pt x="-5913" y="360654"/>
                    <a:pt x="1456" y="434340"/>
                  </a:cubicBezTo>
                  <a:cubicBezTo>
                    <a:pt x="1643" y="436213"/>
                    <a:pt x="10283" y="579120"/>
                    <a:pt x="31936" y="579120"/>
                  </a:cubicBezTo>
                  <a:lnTo>
                    <a:pt x="230056" y="571500"/>
                  </a:lnTo>
                  <a:close/>
                </a:path>
              </a:pathLst>
            </a:custGeom>
            <a:pattFill prst="lgConfetti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1743075" y="669290"/>
            <a:ext cx="584708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auto">
              <a:spcBef>
                <a:spcPts val="0"/>
              </a:spcBef>
              <a:spcAft>
                <a:spcPts val="0"/>
              </a:spcAft>
              <a:buClr>
                <a:srgbClr val="024C98"/>
              </a:buClr>
              <a:buSzTx/>
              <a:buFont typeface="Wingdings" panose="05000000000000000000" pitchFamily="2" charset="2"/>
              <a:buChar char="Ø"/>
              <a:defRPr kumimoji="0" sz="2400" b="1" i="0" u="none" strike="noStrike" cap="none" spc="0" normalizeH="0" baseline="0">
                <a:ln>
                  <a:noFill/>
                </a:ln>
                <a:solidFill>
                  <a:srgbClr val="024C98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“空</a:t>
            </a:r>
            <a:r>
              <a:rPr lang="en-US" altLang="zh-CN" dirty="0">
                <a:solidFill>
                  <a:schemeClr val="tx1"/>
                </a:solidFill>
              </a:rPr>
              <a:t>-</a:t>
            </a:r>
            <a:r>
              <a:rPr lang="zh-CN" altLang="en-US" dirty="0">
                <a:solidFill>
                  <a:schemeClr val="tx1"/>
                </a:solidFill>
              </a:rPr>
              <a:t>地</a:t>
            </a:r>
            <a:r>
              <a:rPr lang="en-US" altLang="zh-CN" dirty="0">
                <a:solidFill>
                  <a:schemeClr val="tx1"/>
                </a:solidFill>
              </a:rPr>
              <a:t>-</a:t>
            </a:r>
            <a:r>
              <a:rPr lang="zh-CN" altLang="en-US" dirty="0">
                <a:solidFill>
                  <a:schemeClr val="tx1"/>
                </a:solidFill>
              </a:rPr>
              <a:t>井”立体核勘查系统图</a:t>
            </a:r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742867" y="2508769"/>
            <a:ext cx="4062026" cy="1521994"/>
            <a:chOff x="1622097" y="2491516"/>
            <a:chExt cx="4062026" cy="1521994"/>
          </a:xfrm>
        </p:grpSpPr>
        <p:sp>
          <p:nvSpPr>
            <p:cNvPr id="28" name="等腰三角形 27"/>
            <p:cNvSpPr/>
            <p:nvPr/>
          </p:nvSpPr>
          <p:spPr>
            <a:xfrm>
              <a:off x="2846350" y="3253661"/>
              <a:ext cx="638831" cy="522561"/>
            </a:xfrm>
            <a:prstGeom prst="triangle">
              <a:avLst/>
            </a:prstGeom>
            <a:gradFill flip="none" rotWithShape="1">
              <a:gsLst>
                <a:gs pos="100000">
                  <a:schemeClr val="accent5">
                    <a:lumMod val="5000"/>
                    <a:lumOff val="95000"/>
                  </a:schemeClr>
                </a:gs>
                <a:gs pos="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2"/>
            <a:srcRect l="2877" t="5159" r="76985" b="79861"/>
            <a:stretch>
              <a:fillRect/>
            </a:stretch>
          </p:blipFill>
          <p:spPr>
            <a:xfrm>
              <a:off x="2879640" y="2987344"/>
              <a:ext cx="544546" cy="405056"/>
            </a:xfrm>
            <a:prstGeom prst="rect">
              <a:avLst/>
            </a:prstGeom>
          </p:spPr>
        </p:pic>
        <p:grpSp>
          <p:nvGrpSpPr>
            <p:cNvPr id="30" name="组合 29"/>
            <p:cNvGrpSpPr/>
            <p:nvPr/>
          </p:nvGrpSpPr>
          <p:grpSpPr>
            <a:xfrm>
              <a:off x="4862430" y="3191817"/>
              <a:ext cx="821693" cy="821693"/>
              <a:chOff x="4373351" y="3351192"/>
              <a:chExt cx="637794" cy="637794"/>
            </a:xfrm>
          </p:grpSpPr>
          <p:pic>
            <p:nvPicPr>
              <p:cNvPr id="37" name="图片 36"/>
              <p:cNvPicPr>
                <a:picLocks noChangeAspect="1"/>
              </p:cNvPicPr>
              <p:nvPr/>
            </p:nvPicPr>
            <p:blipFill rotWithShape="1">
              <a:blip r:embed="rId3"/>
              <a:srcRect l="9480" t="7829" r="73884" b="74420"/>
              <a:stretch>
                <a:fillRect/>
              </a:stretch>
            </p:blipFill>
            <p:spPr>
              <a:xfrm>
                <a:off x="4554925" y="3388321"/>
                <a:ext cx="165116" cy="176179"/>
              </a:xfrm>
              <a:prstGeom prst="rect">
                <a:avLst/>
              </a:prstGeom>
            </p:spPr>
          </p:pic>
          <p:pic>
            <p:nvPicPr>
              <p:cNvPr id="38" name="图片 3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55361">
                <a:off x="4373351" y="3351192"/>
                <a:ext cx="637794" cy="637794"/>
              </a:xfrm>
              <a:prstGeom prst="rect">
                <a:avLst/>
              </a:prstGeom>
            </p:spPr>
          </p:pic>
          <p:sp>
            <p:nvSpPr>
              <p:cNvPr id="39" name="矩形 38"/>
              <p:cNvSpPr/>
              <p:nvPr/>
            </p:nvSpPr>
            <p:spPr>
              <a:xfrm>
                <a:off x="4703445" y="3489137"/>
                <a:ext cx="186690" cy="50646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90000"/>
                      <a:lumOff val="10000"/>
                    </a:schemeClr>
                  </a:gs>
                  <a:gs pos="51000">
                    <a:schemeClr val="accent1"/>
                  </a:gs>
                  <a:gs pos="100000">
                    <a:schemeClr val="accent1">
                      <a:lumMod val="83000"/>
                    </a:schemeClr>
                  </a:gs>
                </a:gsLst>
                <a:lin ang="2700000" scaled="0"/>
              </a:gra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1622097" y="3267539"/>
              <a:ext cx="356658" cy="356658"/>
              <a:chOff x="3033288" y="3522003"/>
              <a:chExt cx="356658" cy="356658"/>
            </a:xfrm>
          </p:grpSpPr>
          <p:pic>
            <p:nvPicPr>
              <p:cNvPr id="35" name="图片 3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3033288" y="3522003"/>
                <a:ext cx="356658" cy="356658"/>
              </a:xfrm>
              <a:prstGeom prst="rect">
                <a:avLst/>
              </a:prstGeom>
            </p:spPr>
          </p:pic>
          <p:sp>
            <p:nvSpPr>
              <p:cNvPr id="36" name="矩形 35"/>
              <p:cNvSpPr/>
              <p:nvPr/>
            </p:nvSpPr>
            <p:spPr>
              <a:xfrm>
                <a:off x="3193705" y="3690951"/>
                <a:ext cx="75326" cy="5949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90000"/>
                      <a:lumOff val="10000"/>
                    </a:schemeClr>
                  </a:gs>
                  <a:gs pos="51000">
                    <a:schemeClr val="accent1"/>
                  </a:gs>
                  <a:gs pos="100000">
                    <a:schemeClr val="accent1">
                      <a:lumMod val="83000"/>
                    </a:schemeClr>
                  </a:gs>
                </a:gsLst>
                <a:lin ang="2700000" scaled="0"/>
              </a:gra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2112009" y="2491516"/>
              <a:ext cx="23801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/>
              </a:lvl1pPr>
            </a:lstStyle>
            <a:p>
              <a:pPr algn="ctr"/>
              <a:r>
                <a:rPr lang="zh-CN" altLang="en-US" sz="1600" b="1" dirty="0"/>
                <a:t>近地表：车载</a:t>
              </a:r>
              <a:r>
                <a:rPr lang="en-US" altLang="zh-CN" sz="1600" b="1" dirty="0"/>
                <a:t>-</a:t>
              </a:r>
              <a:r>
                <a:rPr lang="zh-CN" altLang="en-US" sz="1600" b="1" dirty="0"/>
                <a:t>无人机</a:t>
              </a:r>
              <a:r>
                <a:rPr lang="en-US" altLang="zh-CN" sz="1600" b="1" dirty="0"/>
                <a:t>-</a:t>
              </a:r>
              <a:r>
                <a:rPr lang="zh-CN" altLang="en-US" sz="1600" b="1" dirty="0"/>
                <a:t>机器狗放射性异常查证</a:t>
              </a:r>
              <a:endParaRPr lang="zh-CN" altLang="zh-CN" sz="1600" b="1" dirty="0"/>
            </a:p>
          </p:txBody>
        </p:sp>
        <p:cxnSp>
          <p:nvCxnSpPr>
            <p:cNvPr id="33" name="直接连接符 32"/>
            <p:cNvCxnSpPr>
              <a:endCxn id="29" idx="3"/>
            </p:cNvCxnSpPr>
            <p:nvPr/>
          </p:nvCxnSpPr>
          <p:spPr>
            <a:xfrm flipH="1" flipV="1">
              <a:off x="3424186" y="3189872"/>
              <a:ext cx="1555881" cy="9222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 flipH="1">
              <a:off x="2083468" y="3293453"/>
              <a:ext cx="2941084" cy="14133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组合 39"/>
          <p:cNvGrpSpPr/>
          <p:nvPr/>
        </p:nvGrpSpPr>
        <p:grpSpPr>
          <a:xfrm>
            <a:off x="4846907" y="2465358"/>
            <a:ext cx="2810949" cy="1382820"/>
            <a:chOff x="4726137" y="2448105"/>
            <a:chExt cx="2810949" cy="1382820"/>
          </a:xfrm>
        </p:grpSpPr>
        <p:grpSp>
          <p:nvGrpSpPr>
            <p:cNvPr id="41" name="组合 40"/>
            <p:cNvGrpSpPr/>
            <p:nvPr/>
          </p:nvGrpSpPr>
          <p:grpSpPr>
            <a:xfrm>
              <a:off x="6272668" y="3310715"/>
              <a:ext cx="461522" cy="291404"/>
              <a:chOff x="7851085" y="3381917"/>
              <a:chExt cx="2743200" cy="1732051"/>
            </a:xfrm>
          </p:grpSpPr>
          <p:sp>
            <p:nvSpPr>
              <p:cNvPr id="46" name="等腰三角形 45"/>
              <p:cNvSpPr/>
              <p:nvPr/>
            </p:nvSpPr>
            <p:spPr>
              <a:xfrm rot="2369130">
                <a:off x="9308160" y="4055591"/>
                <a:ext cx="227276" cy="560588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"/>
              </a:p>
            </p:txBody>
          </p:sp>
          <p:sp>
            <p:nvSpPr>
              <p:cNvPr id="47" name="等腰三角形 46"/>
              <p:cNvSpPr/>
              <p:nvPr/>
            </p:nvSpPr>
            <p:spPr>
              <a:xfrm rot="10800000">
                <a:off x="9158715" y="3543030"/>
                <a:ext cx="116383" cy="955310"/>
              </a:xfrm>
              <a:prstGeom prst="triangle">
                <a:avLst/>
              </a:prstGeom>
              <a:gradFill>
                <a:gsLst>
                  <a:gs pos="0">
                    <a:schemeClr val="accent1">
                      <a:lumMod val="90000"/>
                      <a:lumOff val="10000"/>
                    </a:schemeClr>
                  </a:gs>
                  <a:gs pos="51000">
                    <a:schemeClr val="accent1"/>
                  </a:gs>
                  <a:gs pos="100000">
                    <a:schemeClr val="accent1">
                      <a:lumMod val="83000"/>
                    </a:schemeClr>
                  </a:gs>
                </a:gsLst>
                <a:lin ang="2700000" scaled="0"/>
              </a:gra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"/>
              </a:p>
            </p:txBody>
          </p:sp>
          <p:sp>
            <p:nvSpPr>
              <p:cNvPr id="48" name="立方体 47"/>
              <p:cNvSpPr/>
              <p:nvPr/>
            </p:nvSpPr>
            <p:spPr>
              <a:xfrm>
                <a:off x="7851085" y="4674021"/>
                <a:ext cx="2743200" cy="439947"/>
              </a:xfrm>
              <a:prstGeom prst="cube">
                <a:avLst>
                  <a:gd name="adj" fmla="val 69526"/>
                </a:avLst>
              </a:prstGeom>
              <a:solidFill>
                <a:schemeClr val="accent1">
                  <a:lumMod val="50000"/>
                </a:schemeClr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"/>
              </a:p>
            </p:txBody>
          </p:sp>
          <p:sp>
            <p:nvSpPr>
              <p:cNvPr id="49" name="圆柱体 48"/>
              <p:cNvSpPr/>
              <p:nvPr/>
            </p:nvSpPr>
            <p:spPr>
              <a:xfrm>
                <a:off x="8752545" y="4454047"/>
                <a:ext cx="940280" cy="439947"/>
              </a:xfrm>
              <a:prstGeom prst="can">
                <a:avLst/>
              </a:prstGeom>
              <a:solidFill>
                <a:schemeClr val="bg2">
                  <a:lumMod val="75000"/>
                </a:schemeClr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" dirty="0"/>
              </a:p>
            </p:txBody>
          </p:sp>
          <p:sp>
            <p:nvSpPr>
              <p:cNvPr id="50" name="椭圆 49"/>
              <p:cNvSpPr/>
              <p:nvPr/>
            </p:nvSpPr>
            <p:spPr>
              <a:xfrm>
                <a:off x="8903294" y="3405644"/>
                <a:ext cx="625864" cy="150733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"/>
              </a:p>
            </p:txBody>
          </p:sp>
          <p:grpSp>
            <p:nvGrpSpPr>
              <p:cNvPr id="51" name="组合 50"/>
              <p:cNvGrpSpPr/>
              <p:nvPr/>
            </p:nvGrpSpPr>
            <p:grpSpPr>
              <a:xfrm>
                <a:off x="8199346" y="3381917"/>
                <a:ext cx="1111997" cy="980171"/>
                <a:chOff x="8901309" y="3686717"/>
                <a:chExt cx="1111997" cy="980171"/>
              </a:xfrm>
            </p:grpSpPr>
            <p:sp>
              <p:nvSpPr>
                <p:cNvPr id="57" name="等腰三角形 56"/>
                <p:cNvSpPr/>
                <p:nvPr/>
              </p:nvSpPr>
              <p:spPr>
                <a:xfrm rot="18774948">
                  <a:off x="9044244" y="3848909"/>
                  <a:ext cx="305111" cy="488014"/>
                </a:xfrm>
                <a:prstGeom prst="triangl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"/>
                </a:p>
              </p:txBody>
            </p:sp>
            <p:sp>
              <p:nvSpPr>
                <p:cNvPr id="58" name="等腰三角形 57"/>
                <p:cNvSpPr/>
                <p:nvPr/>
              </p:nvSpPr>
              <p:spPr>
                <a:xfrm rot="8004104">
                  <a:off x="9498615" y="4152197"/>
                  <a:ext cx="305111" cy="724271"/>
                </a:xfrm>
                <a:prstGeom prst="triangl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"/>
                </a:p>
              </p:txBody>
            </p:sp>
            <p:sp>
              <p:nvSpPr>
                <p:cNvPr id="59" name="圆柱体 58"/>
                <p:cNvSpPr/>
                <p:nvPr/>
              </p:nvSpPr>
              <p:spPr>
                <a:xfrm rot="18940534">
                  <a:off x="8901309" y="3686717"/>
                  <a:ext cx="128276" cy="358140"/>
                </a:xfrm>
                <a:prstGeom prst="can">
                  <a:avLst/>
                </a:prstGeom>
                <a:gradFill>
                  <a:gsLst>
                    <a:gs pos="0">
                      <a:schemeClr val="accent1">
                        <a:lumMod val="90000"/>
                        <a:lumOff val="10000"/>
                      </a:schemeClr>
                    </a:gs>
                    <a:gs pos="51000">
                      <a:schemeClr val="accent1"/>
                    </a:gs>
                    <a:gs pos="100000">
                      <a:schemeClr val="accent1">
                        <a:lumMod val="83000"/>
                      </a:schemeClr>
                    </a:gs>
                  </a:gsLst>
                  <a:lin ang="2700000" scaled="0"/>
                </a:gra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"/>
                </a:p>
              </p:txBody>
            </p:sp>
            <p:sp>
              <p:nvSpPr>
                <p:cNvPr id="60" name="椭圆 59"/>
                <p:cNvSpPr/>
                <p:nvPr/>
              </p:nvSpPr>
              <p:spPr>
                <a:xfrm rot="2584993">
                  <a:off x="9350371" y="4102562"/>
                  <a:ext cx="65547" cy="313114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"/>
                </a:p>
              </p:txBody>
            </p:sp>
            <p:cxnSp>
              <p:nvCxnSpPr>
                <p:cNvPr id="61" name="直接连接符 60"/>
                <p:cNvCxnSpPr>
                  <a:stCxn id="59" idx="3"/>
                  <a:endCxn id="60" idx="0"/>
                </p:cNvCxnSpPr>
                <p:nvPr/>
              </p:nvCxnSpPr>
              <p:spPr>
                <a:xfrm>
                  <a:off x="9090567" y="3993893"/>
                  <a:ext cx="399516" cy="15088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/>
                <p:cNvCxnSpPr>
                  <a:stCxn id="59" idx="3"/>
                  <a:endCxn id="58" idx="4"/>
                </p:cNvCxnSpPr>
                <p:nvPr/>
              </p:nvCxnSpPr>
              <p:spPr>
                <a:xfrm>
                  <a:off x="9090567" y="3993893"/>
                  <a:ext cx="192670" cy="38245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组合 51"/>
              <p:cNvGrpSpPr/>
              <p:nvPr/>
            </p:nvGrpSpPr>
            <p:grpSpPr>
              <a:xfrm>
                <a:off x="9572562" y="3619845"/>
                <a:ext cx="447881" cy="584120"/>
                <a:chOff x="10496672" y="3451961"/>
                <a:chExt cx="653230" cy="836674"/>
              </a:xfrm>
              <a:solidFill>
                <a:schemeClr val="accent2">
                  <a:lumMod val="50000"/>
                </a:schemeClr>
              </a:solidFill>
            </p:grpSpPr>
            <p:sp>
              <p:nvSpPr>
                <p:cNvPr id="55" name="立方体 54"/>
                <p:cNvSpPr/>
                <p:nvPr/>
              </p:nvSpPr>
              <p:spPr>
                <a:xfrm rot="7706074">
                  <a:off x="10542435" y="3525279"/>
                  <a:ext cx="680785" cy="534149"/>
                </a:xfrm>
                <a:prstGeom prst="cube">
                  <a:avLst>
                    <a:gd name="adj" fmla="val 22535"/>
                  </a:avLst>
                </a:prstGeom>
                <a:grpFill/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"/>
                </a:p>
              </p:txBody>
            </p:sp>
            <p:sp>
              <p:nvSpPr>
                <p:cNvPr id="56" name="圆柱体 55"/>
                <p:cNvSpPr/>
                <p:nvPr/>
              </p:nvSpPr>
              <p:spPr>
                <a:xfrm rot="13068735">
                  <a:off x="10496672" y="3930495"/>
                  <a:ext cx="199744" cy="358140"/>
                </a:xfrm>
                <a:prstGeom prst="can">
                  <a:avLst/>
                </a:prstGeom>
                <a:grpFill/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"/>
                </a:p>
              </p:txBody>
            </p:sp>
          </p:grpSp>
          <p:sp>
            <p:nvSpPr>
              <p:cNvPr id="53" name="圆柱体 52"/>
              <p:cNvSpPr/>
              <p:nvPr/>
            </p:nvSpPr>
            <p:spPr>
              <a:xfrm rot="18096855">
                <a:off x="8775529" y="4057263"/>
                <a:ext cx="299713" cy="499472"/>
              </a:xfrm>
              <a:prstGeom prst="can">
                <a:avLst>
                  <a:gd name="adj" fmla="val 76467"/>
                </a:avLst>
              </a:prstGeom>
              <a:gradFill>
                <a:gsLst>
                  <a:gs pos="0">
                    <a:schemeClr val="accent1">
                      <a:lumMod val="90000"/>
                      <a:lumOff val="10000"/>
                    </a:schemeClr>
                  </a:gs>
                  <a:gs pos="51000">
                    <a:schemeClr val="accent1"/>
                  </a:gs>
                  <a:gs pos="100000">
                    <a:schemeClr val="accent1">
                      <a:lumMod val="83000"/>
                    </a:schemeClr>
                  </a:gs>
                </a:gsLst>
                <a:lin ang="2700000" scaled="0"/>
              </a:gra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" dirty="0"/>
              </a:p>
            </p:txBody>
          </p:sp>
          <p:sp>
            <p:nvSpPr>
              <p:cNvPr id="54" name="文本框 53"/>
              <p:cNvSpPr txBox="1"/>
              <p:nvPr/>
            </p:nvSpPr>
            <p:spPr>
              <a:xfrm>
                <a:off x="8971690" y="4536128"/>
                <a:ext cx="1600187" cy="459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00" dirty="0"/>
                  <a:t>样品</a:t>
                </a:r>
                <a:endParaRPr lang="zh-CN" altLang="en-US" sz="100" dirty="0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4726137" y="2448105"/>
              <a:ext cx="2810949" cy="1382820"/>
              <a:chOff x="4726137" y="2448105"/>
              <a:chExt cx="2810949" cy="1382820"/>
            </a:xfrm>
          </p:grpSpPr>
          <p:pic>
            <p:nvPicPr>
              <p:cNvPr id="43" name="图片 42"/>
              <p:cNvPicPr>
                <a:picLocks noChangeAspect="1"/>
              </p:cNvPicPr>
              <p:nvPr/>
            </p:nvPicPr>
            <p:blipFill rotWithShape="1">
              <a:blip r:embed="rId6"/>
              <a:srcRect t="15493" b="16484"/>
              <a:stretch>
                <a:fillRect/>
              </a:stretch>
            </p:blipFill>
            <p:spPr>
              <a:xfrm>
                <a:off x="6176071" y="3249147"/>
                <a:ext cx="855271" cy="581778"/>
              </a:xfrm>
              <a:prstGeom prst="rect">
                <a:avLst/>
              </a:prstGeom>
            </p:spPr>
          </p:pic>
          <p:sp>
            <p:nvSpPr>
              <p:cNvPr id="44" name="文本框 43"/>
              <p:cNvSpPr txBox="1"/>
              <p:nvPr/>
            </p:nvSpPr>
            <p:spPr>
              <a:xfrm>
                <a:off x="5714995" y="2448105"/>
                <a:ext cx="1822091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1200"/>
                </a:lvl1pPr>
              </a:lstStyle>
              <a:p>
                <a:pPr algn="ctr"/>
                <a:r>
                  <a:rPr lang="zh-CN" altLang="en-US" sz="1400" b="1" dirty="0"/>
                  <a:t>地面：</a:t>
                </a:r>
                <a:r>
                  <a:rPr lang="en-US" altLang="zh-CN" sz="1400" b="1" dirty="0"/>
                  <a:t>X</a:t>
                </a:r>
                <a:r>
                  <a:rPr lang="zh-CN" altLang="en-US" sz="1400" b="1" dirty="0"/>
                  <a:t>荧光</a:t>
                </a:r>
                <a:r>
                  <a:rPr lang="en-US" altLang="zh-CN" sz="1400" b="1" dirty="0"/>
                  <a:t>-LIBS</a:t>
                </a:r>
                <a:r>
                  <a:rPr lang="zh-CN" altLang="en-US" sz="1400" b="1" dirty="0"/>
                  <a:t>联合元素分析方法快速识别铀矿致异常</a:t>
                </a:r>
                <a:endParaRPr lang="zh-CN" altLang="zh-CN" sz="1400" b="1" dirty="0"/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4726137" y="2619532"/>
                <a:ext cx="925981" cy="36933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/>
                  <a:t>识异常</a:t>
                </a:r>
                <a:endParaRPr lang="zh-CN" altLang="en-US" dirty="0"/>
              </a:p>
            </p:txBody>
          </p:sp>
        </p:grpSp>
      </p:grpSp>
      <p:grpSp>
        <p:nvGrpSpPr>
          <p:cNvPr id="63" name="组合 62"/>
          <p:cNvGrpSpPr/>
          <p:nvPr/>
        </p:nvGrpSpPr>
        <p:grpSpPr>
          <a:xfrm>
            <a:off x="4230296" y="3928528"/>
            <a:ext cx="3338952" cy="2240539"/>
            <a:chOff x="4109526" y="3911275"/>
            <a:chExt cx="3338952" cy="2240539"/>
          </a:xfrm>
        </p:grpSpPr>
        <p:cxnSp>
          <p:nvCxnSpPr>
            <p:cNvPr id="64" name="直接连接符 63"/>
            <p:cNvCxnSpPr/>
            <p:nvPr/>
          </p:nvCxnSpPr>
          <p:spPr>
            <a:xfrm flipV="1">
              <a:off x="4124964" y="3911275"/>
              <a:ext cx="1228224" cy="825181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4131972" y="4736456"/>
              <a:ext cx="1171256" cy="1386482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矩形 65"/>
            <p:cNvSpPr/>
            <p:nvPr/>
          </p:nvSpPr>
          <p:spPr>
            <a:xfrm>
              <a:off x="5309083" y="3925440"/>
              <a:ext cx="464988" cy="222637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矩形 66"/>
            <p:cNvSpPr/>
            <p:nvPr/>
          </p:nvSpPr>
          <p:spPr>
            <a:xfrm>
              <a:off x="5362304" y="3974184"/>
              <a:ext cx="352691" cy="1021836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zh-CN" sz="1100" dirty="0">
                  <a:solidFill>
                    <a:schemeClr val="tx1"/>
                  </a:solidFill>
                </a:rPr>
                <a:t>高能</a:t>
              </a:r>
              <a:r>
                <a:rPr lang="en-US" altLang="zh-CN" sz="1100" dirty="0">
                  <a:solidFill>
                    <a:schemeClr val="tx1"/>
                  </a:solidFill>
                </a:rPr>
                <a:t>X</a:t>
              </a:r>
              <a:r>
                <a:rPr lang="zh-CN" altLang="zh-CN" sz="1100" dirty="0">
                  <a:solidFill>
                    <a:schemeClr val="tx1"/>
                  </a:solidFill>
                </a:rPr>
                <a:t>荧光</a:t>
              </a:r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5786773" y="4309709"/>
              <a:ext cx="1661705" cy="738664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400"/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zh-CN" b="1" dirty="0">
                  <a:solidFill>
                    <a:schemeClr val="tx1"/>
                  </a:solidFill>
                </a:rPr>
                <a:t>井中</a:t>
              </a:r>
              <a:r>
                <a:rPr lang="zh-CN" altLang="en-US" b="1" dirty="0">
                  <a:solidFill>
                    <a:schemeClr val="tx1"/>
                  </a:solidFill>
                </a:rPr>
                <a:t>：</a:t>
              </a:r>
              <a:r>
                <a:rPr lang="zh-CN" altLang="zh-CN" b="1" dirty="0">
                  <a:solidFill>
                    <a:schemeClr val="tx1"/>
                  </a:solidFill>
                </a:rPr>
                <a:t>高能</a:t>
              </a:r>
              <a:r>
                <a:rPr lang="en-US" altLang="zh-CN" b="1" dirty="0">
                  <a:solidFill>
                    <a:schemeClr val="tx1"/>
                  </a:solidFill>
                </a:rPr>
                <a:t>X</a:t>
              </a:r>
              <a:r>
                <a:rPr lang="zh-CN" altLang="en-US" b="1" dirty="0">
                  <a:solidFill>
                    <a:schemeClr val="tx1"/>
                  </a:solidFill>
                </a:rPr>
                <a:t>荧光</a:t>
              </a:r>
              <a:r>
                <a:rPr lang="en-US" altLang="zh-CN" b="1" dirty="0">
                  <a:solidFill>
                    <a:schemeClr val="tx1"/>
                  </a:solidFill>
                </a:rPr>
                <a:t>-</a:t>
              </a:r>
              <a:r>
                <a:rPr lang="zh-CN" altLang="zh-CN" b="1" dirty="0">
                  <a:solidFill>
                    <a:schemeClr val="tx1"/>
                  </a:solidFill>
                </a:rPr>
                <a:t>伽马能谱联合</a:t>
              </a:r>
              <a:r>
                <a:rPr lang="zh-CN" altLang="en-US" b="1" dirty="0">
                  <a:solidFill>
                    <a:schemeClr val="tx1"/>
                  </a:solidFill>
                </a:rPr>
                <a:t>原位铀定量</a:t>
              </a:r>
              <a:endParaRPr lang="zh-CN" altLang="zh-CN" b="1" dirty="0">
                <a:solidFill>
                  <a:schemeClr val="tx1"/>
                </a:solidFill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5362304" y="5045406"/>
              <a:ext cx="352691" cy="1021836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zh-CN" sz="1100" dirty="0">
                  <a:solidFill>
                    <a:schemeClr val="tx1"/>
                  </a:solidFill>
                </a:rPr>
                <a:t>伽马能谱</a:t>
              </a:r>
              <a:endParaRPr lang="zh-CN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4109526" y="4686898"/>
              <a:ext cx="45719" cy="129882"/>
            </a:xfrm>
            <a:prstGeom prst="rect">
              <a:avLst/>
            </a:prstGeom>
            <a:solidFill>
              <a:srgbClr val="00B0F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5804439" y="5135580"/>
              <a:ext cx="925981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铀定量</a:t>
              </a:r>
              <a:endParaRPr lang="zh-CN" altLang="en-US" dirty="0"/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182848" y="4982104"/>
            <a:ext cx="4216891" cy="1240711"/>
            <a:chOff x="62078" y="4964851"/>
            <a:chExt cx="4216891" cy="1240711"/>
          </a:xfrm>
        </p:grpSpPr>
        <p:sp>
          <p:nvSpPr>
            <p:cNvPr id="73" name="矩形 72"/>
            <p:cNvSpPr/>
            <p:nvPr/>
          </p:nvSpPr>
          <p:spPr>
            <a:xfrm>
              <a:off x="2449267" y="5066967"/>
              <a:ext cx="45719" cy="12988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4" name="矩形 73"/>
            <p:cNvSpPr/>
            <p:nvPr/>
          </p:nvSpPr>
          <p:spPr>
            <a:xfrm>
              <a:off x="2449267" y="5409975"/>
              <a:ext cx="45719" cy="12988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5" name="矩形 74"/>
            <p:cNvSpPr/>
            <p:nvPr/>
          </p:nvSpPr>
          <p:spPr>
            <a:xfrm>
              <a:off x="2449267" y="5737922"/>
              <a:ext cx="45719" cy="12988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62078" y="4964851"/>
              <a:ext cx="1905267" cy="738664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/>
              </a:lvl1pPr>
            </a:lstStyle>
            <a:p>
              <a:pPr algn="ctr"/>
              <a:r>
                <a:rPr lang="zh-CN" altLang="en-US" sz="1400" b="1" dirty="0">
                  <a:solidFill>
                    <a:schemeClr val="tx1"/>
                  </a:solidFill>
                </a:rPr>
                <a:t>井中：中子伽玛与缪子成像联合密度测井，确定铀矿体赋存空间</a:t>
              </a:r>
              <a:endParaRPr lang="zh-CN" altLang="zh-CN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3256997" y="5066967"/>
              <a:ext cx="45719" cy="12988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矩形 77"/>
            <p:cNvSpPr/>
            <p:nvPr/>
          </p:nvSpPr>
          <p:spPr>
            <a:xfrm>
              <a:off x="3256997" y="5409975"/>
              <a:ext cx="45719" cy="12988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矩形 78"/>
            <p:cNvSpPr/>
            <p:nvPr/>
          </p:nvSpPr>
          <p:spPr>
            <a:xfrm>
              <a:off x="3256997" y="5737922"/>
              <a:ext cx="45719" cy="12988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矩形 79"/>
            <p:cNvSpPr/>
            <p:nvPr/>
          </p:nvSpPr>
          <p:spPr>
            <a:xfrm>
              <a:off x="4109526" y="5066967"/>
              <a:ext cx="45719" cy="12988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矩形 80"/>
            <p:cNvSpPr/>
            <p:nvPr/>
          </p:nvSpPr>
          <p:spPr>
            <a:xfrm>
              <a:off x="4109526" y="5409975"/>
              <a:ext cx="45719" cy="12988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矩形 81"/>
            <p:cNvSpPr/>
            <p:nvPr/>
          </p:nvSpPr>
          <p:spPr>
            <a:xfrm>
              <a:off x="4109526" y="5737922"/>
              <a:ext cx="45719" cy="12988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矩形: 圆角 82"/>
            <p:cNvSpPr/>
            <p:nvPr/>
          </p:nvSpPr>
          <p:spPr>
            <a:xfrm>
              <a:off x="2309089" y="4996020"/>
              <a:ext cx="1969880" cy="926990"/>
            </a:xfrm>
            <a:prstGeom prst="roundRect">
              <a:avLst/>
            </a:prstGeom>
            <a:no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箭头: 左 83"/>
            <p:cNvSpPr/>
            <p:nvPr/>
          </p:nvSpPr>
          <p:spPr>
            <a:xfrm>
              <a:off x="1878143" y="5361310"/>
              <a:ext cx="370063" cy="346141"/>
            </a:xfrm>
            <a:prstGeom prst="leftArrow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900329" y="5836230"/>
              <a:ext cx="925981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矿定位</a:t>
              </a:r>
              <a:endParaRPr lang="zh-CN" altLang="en-US" dirty="0"/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2548055" y="3814024"/>
            <a:ext cx="1750583" cy="2229540"/>
            <a:chOff x="2427285" y="3796771"/>
            <a:chExt cx="1750583" cy="2229540"/>
          </a:xfrm>
        </p:grpSpPr>
        <p:sp>
          <p:nvSpPr>
            <p:cNvPr id="87" name="矩形 86"/>
            <p:cNvSpPr/>
            <p:nvPr/>
          </p:nvSpPr>
          <p:spPr>
            <a:xfrm>
              <a:off x="4086672" y="3796771"/>
              <a:ext cx="91196" cy="2229540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8" name="矩形 87"/>
            <p:cNvSpPr/>
            <p:nvPr/>
          </p:nvSpPr>
          <p:spPr>
            <a:xfrm>
              <a:off x="3233622" y="3796771"/>
              <a:ext cx="91196" cy="2229540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9" name="矩形 88"/>
            <p:cNvSpPr/>
            <p:nvPr/>
          </p:nvSpPr>
          <p:spPr>
            <a:xfrm>
              <a:off x="2427285" y="3796771"/>
              <a:ext cx="91196" cy="2229540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7553538" y="1636541"/>
            <a:ext cx="585546" cy="4875145"/>
            <a:chOff x="6952479" y="1619288"/>
            <a:chExt cx="585546" cy="4875145"/>
          </a:xfrm>
        </p:grpSpPr>
        <p:sp>
          <p:nvSpPr>
            <p:cNvPr id="91" name="矩形 90"/>
            <p:cNvSpPr/>
            <p:nvPr/>
          </p:nvSpPr>
          <p:spPr>
            <a:xfrm>
              <a:off x="6972816" y="4001428"/>
              <a:ext cx="396800" cy="24930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2" name="矩形 91"/>
            <p:cNvSpPr/>
            <p:nvPr/>
          </p:nvSpPr>
          <p:spPr>
            <a:xfrm>
              <a:off x="6972816" y="3516046"/>
              <a:ext cx="396800" cy="57348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6952479" y="3614492"/>
              <a:ext cx="5855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地</a:t>
              </a:r>
              <a:endParaRPr lang="zh-CN" altLang="en-US" dirty="0"/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6952479" y="4815866"/>
              <a:ext cx="5855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井</a:t>
              </a:r>
              <a:endParaRPr lang="zh-CN" altLang="en-US" dirty="0"/>
            </a:p>
          </p:txBody>
        </p:sp>
        <p:sp>
          <p:nvSpPr>
            <p:cNvPr id="95" name="矩形 94"/>
            <p:cNvSpPr/>
            <p:nvPr/>
          </p:nvSpPr>
          <p:spPr>
            <a:xfrm>
              <a:off x="6972816" y="1619288"/>
              <a:ext cx="396800" cy="192683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6952479" y="2278518"/>
              <a:ext cx="5855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空</a:t>
              </a:r>
              <a:endParaRPr lang="zh-CN" altLang="en-US" dirty="0"/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8064042" y="2261867"/>
            <a:ext cx="3580274" cy="1319794"/>
            <a:chOff x="7943272" y="2244614"/>
            <a:chExt cx="3580274" cy="1319794"/>
          </a:xfrm>
        </p:grpSpPr>
        <p:sp>
          <p:nvSpPr>
            <p:cNvPr id="98" name="矩形: 圆角 97"/>
            <p:cNvSpPr/>
            <p:nvPr/>
          </p:nvSpPr>
          <p:spPr>
            <a:xfrm>
              <a:off x="9279102" y="2325251"/>
              <a:ext cx="2244444" cy="1239157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  <a:lumOff val="10000"/>
                  </a:schemeClr>
                </a:gs>
                <a:gs pos="51000">
                  <a:schemeClr val="accent1"/>
                </a:gs>
                <a:gs pos="100000">
                  <a:schemeClr val="accent1">
                    <a:lumMod val="83000"/>
                  </a:schemeClr>
                </a:gs>
              </a:gsLst>
              <a:lin ang="27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“空</a:t>
              </a: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-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地</a:t>
              </a: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-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井”立体核勘查验证与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应用示范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99" name="箭头: 右 98"/>
            <p:cNvSpPr/>
            <p:nvPr/>
          </p:nvSpPr>
          <p:spPr>
            <a:xfrm>
              <a:off x="7943272" y="2777153"/>
              <a:ext cx="1267961" cy="323272"/>
            </a:xfrm>
            <a:prstGeom prst="rightArrow">
              <a:avLst/>
            </a:prstGeom>
            <a:gradFill>
              <a:gsLst>
                <a:gs pos="0">
                  <a:schemeClr val="accent1">
                    <a:lumMod val="90000"/>
                    <a:lumOff val="10000"/>
                  </a:schemeClr>
                </a:gs>
                <a:gs pos="51000">
                  <a:schemeClr val="accent1"/>
                </a:gs>
                <a:gs pos="100000">
                  <a:schemeClr val="accent1">
                    <a:lumMod val="83000"/>
                  </a:schemeClr>
                </a:gs>
              </a:gsLst>
              <a:lin ang="27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0" name="文本框 99"/>
            <p:cNvSpPr txBox="1"/>
            <p:nvPr/>
          </p:nvSpPr>
          <p:spPr>
            <a:xfrm>
              <a:off x="7957356" y="2244614"/>
              <a:ext cx="11674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技术与装备集成</a:t>
              </a:r>
              <a:endParaRPr lang="zh-CN" altLang="en-US" dirty="0"/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8018694" y="4158588"/>
            <a:ext cx="3625622" cy="1239157"/>
            <a:chOff x="7897924" y="4141335"/>
            <a:chExt cx="3625622" cy="1239157"/>
          </a:xfrm>
        </p:grpSpPr>
        <p:sp>
          <p:nvSpPr>
            <p:cNvPr id="102" name="矩形: 圆角 101"/>
            <p:cNvSpPr/>
            <p:nvPr/>
          </p:nvSpPr>
          <p:spPr>
            <a:xfrm>
              <a:off x="9279102" y="4141335"/>
              <a:ext cx="2244444" cy="1239157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90000"/>
                    <a:lumOff val="10000"/>
                  </a:schemeClr>
                </a:gs>
                <a:gs pos="51000">
                  <a:schemeClr val="accent1"/>
                </a:gs>
                <a:gs pos="100000">
                  <a:schemeClr val="accent1">
                    <a:lumMod val="83000"/>
                  </a:schemeClr>
                </a:gs>
              </a:gsLst>
              <a:lin ang="27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智能找矿预测技术方法体系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03" name="箭头: 右 102"/>
            <p:cNvSpPr/>
            <p:nvPr/>
          </p:nvSpPr>
          <p:spPr>
            <a:xfrm>
              <a:off x="7943272" y="4614809"/>
              <a:ext cx="1267961" cy="323272"/>
            </a:xfrm>
            <a:prstGeom prst="rightArrow">
              <a:avLst/>
            </a:prstGeom>
            <a:gradFill>
              <a:gsLst>
                <a:gs pos="0">
                  <a:schemeClr val="accent1">
                    <a:lumMod val="90000"/>
                    <a:lumOff val="10000"/>
                  </a:schemeClr>
                </a:gs>
                <a:gs pos="51000">
                  <a:schemeClr val="accent1"/>
                </a:gs>
                <a:gs pos="100000">
                  <a:schemeClr val="accent1">
                    <a:lumMod val="83000"/>
                  </a:schemeClr>
                </a:gs>
              </a:gsLst>
              <a:lin ang="27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7897924" y="4325054"/>
              <a:ext cx="13472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多源数据</a:t>
              </a:r>
              <a:endParaRPr lang="en-US" altLang="zh-CN" dirty="0"/>
            </a:p>
            <a:p>
              <a:pPr algn="ctr"/>
              <a:endParaRPr lang="en-US" altLang="zh-CN" dirty="0"/>
            </a:p>
            <a:p>
              <a:pPr algn="ctr"/>
              <a:r>
                <a:rPr lang="zh-CN" altLang="en-US" dirty="0">
                  <a:solidFill>
                    <a:srgbClr val="C00000"/>
                  </a:solidFill>
                </a:rPr>
                <a:t>找矿大模型</a:t>
              </a:r>
              <a:endParaRPr lang="zh-CN" altLang="en-US" dirty="0">
                <a:solidFill>
                  <a:srgbClr val="C00000"/>
                </a:solidFill>
              </a:endParaRPr>
            </a:p>
          </p:txBody>
        </p:sp>
      </p:grpSp>
      <p:sp>
        <p:nvSpPr>
          <p:cNvPr id="105" name="箭头: 下 104"/>
          <p:cNvSpPr/>
          <p:nvPr/>
        </p:nvSpPr>
        <p:spPr>
          <a:xfrm rot="10800000">
            <a:off x="10202819" y="3658463"/>
            <a:ext cx="638549" cy="455381"/>
          </a:xfrm>
          <a:prstGeom prst="downArrow">
            <a:avLst>
              <a:gd name="adj1" fmla="val 44272"/>
              <a:gd name="adj2" fmla="val 50000"/>
            </a:avLst>
          </a:prstGeom>
          <a:noFill/>
          <a:ln w="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6" name="矩形 105"/>
          <p:cNvSpPr/>
          <p:nvPr/>
        </p:nvSpPr>
        <p:spPr>
          <a:xfrm>
            <a:off x="104775" y="4753709"/>
            <a:ext cx="4530195" cy="1841510"/>
          </a:xfrm>
          <a:prstGeom prst="rect">
            <a:avLst/>
          </a:prstGeom>
          <a:noFill/>
          <a:ln w="254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星形: 五角 106"/>
          <p:cNvSpPr/>
          <p:nvPr/>
        </p:nvSpPr>
        <p:spPr>
          <a:xfrm>
            <a:off x="477999" y="5799884"/>
            <a:ext cx="340521" cy="369184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9" name="组合 108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110" name="平行四边形 109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111" name="平行四边形 110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113" name="图片 112" descr="徽标&#10;&#10;AI 生成的内容可能不正确。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  <p:sp>
        <p:nvSpPr>
          <p:cNvPr id="114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9280559" y="6436819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2" name="矩形 111"/>
          <p:cNvSpPr/>
          <p:nvPr/>
        </p:nvSpPr>
        <p:spPr>
          <a:xfrm>
            <a:off x="824256" y="101506"/>
            <a:ext cx="4333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一、研究背景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24091" r="162" b="4453"/>
          <a:stretch>
            <a:fillRect/>
          </a:stretch>
        </p:blipFill>
        <p:spPr>
          <a:xfrm>
            <a:off x="75565" y="2372995"/>
            <a:ext cx="1967230" cy="2256790"/>
          </a:xfrm>
          <a:prstGeom prst="rect">
            <a:avLst/>
          </a:prstGeom>
        </p:spPr>
      </p:pic>
      <p:grpSp>
        <p:nvGrpSpPr>
          <p:cNvPr id="24578" name="组合 46"/>
          <p:cNvGrpSpPr>
            <a:grpSpLocks noChangeAspect="1"/>
          </p:cNvGrpSpPr>
          <p:nvPr/>
        </p:nvGrpSpPr>
        <p:grpSpPr bwMode="auto">
          <a:xfrm>
            <a:off x="5673725" y="4203700"/>
            <a:ext cx="4672013" cy="1938338"/>
            <a:chOff x="1686329" y="2646423"/>
            <a:chExt cx="4048280" cy="4206396"/>
          </a:xfrm>
        </p:grpSpPr>
        <p:sp>
          <p:nvSpPr>
            <p:cNvPr id="57" name="矩形 56"/>
            <p:cNvSpPr/>
            <p:nvPr/>
          </p:nvSpPr>
          <p:spPr>
            <a:xfrm>
              <a:off x="1686329" y="2646423"/>
              <a:ext cx="2216031" cy="2352964"/>
            </a:xfrm>
            <a:prstGeom prst="rect">
              <a:avLst/>
            </a:prstGeom>
            <a:noFill/>
            <a:ln w="381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/>
            </a:p>
          </p:txBody>
        </p:sp>
        <p:sp>
          <p:nvSpPr>
            <p:cNvPr id="24611" name="文本框 52"/>
            <p:cNvSpPr txBox="1">
              <a:spLocks noChangeArrowheads="1"/>
            </p:cNvSpPr>
            <p:nvPr/>
          </p:nvSpPr>
          <p:spPr bwMode="auto">
            <a:xfrm>
              <a:off x="5325731" y="6103473"/>
              <a:ext cx="408878" cy="749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eaLnBrk="1" hangingPunct="1"/>
              <a:endParaRPr lang="zh-CN" altLang="en-US" sz="1600">
                <a:solidFill>
                  <a:srgbClr val="FF323C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3556" name="矩形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790575"/>
            <a:ext cx="12192000" cy="5524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19" tIns="45709" rIns="91419" bIns="45709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4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58" name="文本框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3525" y="814917"/>
            <a:ext cx="6916420" cy="455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Char char="p"/>
            </a:pPr>
            <a:r>
              <a:rPr lang="zh-CN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缪子透射成像应用于探矿领域的研究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016760" y="1656715"/>
            <a:ext cx="4150995" cy="3307715"/>
            <a:chOff x="8213" y="2332"/>
            <a:chExt cx="10907" cy="7806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8213" y="2332"/>
              <a:ext cx="5763" cy="3609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382" y="6158"/>
              <a:ext cx="5403" cy="398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3880" y="2479"/>
              <a:ext cx="5240" cy="7600"/>
            </a:xfrm>
            <a:prstGeom prst="rect">
              <a:avLst/>
            </a:prstGeom>
          </p:spPr>
        </p:pic>
      </p:grpSp>
      <p:sp>
        <p:nvSpPr>
          <p:cNvPr id="122" name="文本框 121"/>
          <p:cNvSpPr txBox="1"/>
          <p:nvPr/>
        </p:nvSpPr>
        <p:spPr>
          <a:xfrm>
            <a:off x="635000" y="5282565"/>
            <a:ext cx="482600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2014年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Douglas Bryman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成功探测铅锌矿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缪子透射成像技术在探矿领域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第一次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成功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的应用</a:t>
            </a:r>
            <a:endParaRPr lang="zh-CN" altLang="en-US" sz="16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>
            <p:custDataLst>
              <p:tags r:id="rId11"/>
            </p:custDataLst>
          </p:nvPr>
        </p:nvCxnSpPr>
        <p:spPr>
          <a:xfrm flipH="1">
            <a:off x="6096000" y="1412240"/>
            <a:ext cx="12700" cy="538861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5085" y="1505423"/>
            <a:ext cx="1654175" cy="3651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9" tIns="45709" rIns="91419" bIns="45709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4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文本框 1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0805" y="1491357"/>
            <a:ext cx="1608455" cy="455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zh-CN" alt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盲测铅锌矿</a:t>
            </a:r>
            <a:endParaRPr lang="en-US" altLang="zh-CN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 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374294" y="1480965"/>
            <a:ext cx="2223770" cy="3651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9" tIns="45709" rIns="91419" bIns="45709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4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文本框 1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506209" y="1452806"/>
            <a:ext cx="2056765" cy="455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zh-CN" alt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高丰度铀矿勘探</a:t>
            </a:r>
            <a:endParaRPr lang="en-US" altLang="zh-CN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8778240" y="1824990"/>
            <a:ext cx="3293745" cy="2786380"/>
            <a:chOff x="7269" y="2475"/>
            <a:chExt cx="11636" cy="7982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1307" y="2475"/>
              <a:ext cx="7597" cy="2327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11292" y="5002"/>
              <a:ext cx="7612" cy="255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1307" y="7857"/>
              <a:ext cx="7599" cy="2392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rcRect r="50666" b="-3867"/>
            <a:stretch>
              <a:fillRect/>
            </a:stretch>
          </p:blipFill>
          <p:spPr>
            <a:xfrm>
              <a:off x="7430" y="2475"/>
              <a:ext cx="3862" cy="3567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rcRect l="48701" b="-4972"/>
            <a:stretch>
              <a:fillRect/>
            </a:stretch>
          </p:blipFill>
          <p:spPr>
            <a:xfrm>
              <a:off x="7269" y="6577"/>
              <a:ext cx="3968" cy="3881"/>
            </a:xfrm>
            <a:prstGeom prst="rect">
              <a:avLst/>
            </a:prstGeom>
          </p:spPr>
        </p:pic>
      </p:grpSp>
      <p:pic>
        <p:nvPicPr>
          <p:cNvPr id="27" name="图片 26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rcRect r="-23" b="10342"/>
          <a:stretch>
            <a:fillRect/>
          </a:stretch>
        </p:blipFill>
        <p:spPr>
          <a:xfrm>
            <a:off x="6325235" y="1983740"/>
            <a:ext cx="2432050" cy="181991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311900" y="3896360"/>
            <a:ext cx="2445385" cy="196977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8990611" y="4963477"/>
            <a:ext cx="3046095" cy="7321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0" indent="0"/>
            <a:r>
              <a:rPr lang="zh-CN" sz="16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2018年</a:t>
            </a:r>
            <a:r>
              <a:rPr lang="en-US" sz="16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Doug Schouten</a:t>
            </a:r>
            <a:r>
              <a:rPr lang="zh-CN" sz="16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在麦克阿瑟河铀矿对</a:t>
            </a:r>
            <a:r>
              <a:rPr lang="zh-CN" sz="1600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铀矿</a:t>
            </a:r>
            <a:r>
              <a:rPr lang="zh-CN" sz="16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进行了成像</a:t>
            </a:r>
            <a:endParaRPr lang="zh-CN" sz="16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8" name="平行四边形 7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824256" y="101506"/>
            <a:ext cx="4333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一、研究背景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29"/>
            </p:custDataLst>
          </p:nvPr>
        </p:nvSpPr>
        <p:spPr>
          <a:xfrm>
            <a:off x="130175" y="6393180"/>
            <a:ext cx="5558790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Schouten D, Ledru P. Journal of Geophysical Research: Solid Earth, 2018.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74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323965" y="6432068"/>
            <a:ext cx="5278096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Bryman, D., Bueno, J., &amp; Jansen, JASEG Extended Abstracts, 2015(1)</a:t>
            </a: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21" name="图片 20" descr="徽标&#10;&#10;AI 生成的内容可能不正确。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灯片编号占位符 12"/>
          <p:cNvSpPr txBox="1"/>
          <p:nvPr/>
        </p:nvSpPr>
        <p:spPr>
          <a:xfrm>
            <a:off x="9402155" y="6540521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r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27" name="组合 26"/>
          <p:cNvGrpSpPr/>
          <p:nvPr/>
        </p:nvGrpSpPr>
        <p:grpSpPr>
          <a:xfrm>
            <a:off x="257175" y="824230"/>
            <a:ext cx="11845290" cy="5899785"/>
            <a:chOff x="405" y="1298"/>
            <a:chExt cx="18654" cy="9291"/>
          </a:xfrm>
        </p:grpSpPr>
        <p:sp>
          <p:nvSpPr>
            <p:cNvPr id="32" name="矩形 31"/>
            <p:cNvSpPr/>
            <p:nvPr/>
          </p:nvSpPr>
          <p:spPr>
            <a:xfrm>
              <a:off x="6225" y="4950"/>
              <a:ext cx="2454" cy="89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单层结构</a:t>
              </a:r>
              <a:endPara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0520" y="4949"/>
              <a:ext cx="2548" cy="89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双层结构</a:t>
              </a:r>
              <a:endPara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cxnSp>
          <p:nvCxnSpPr>
            <p:cNvPr id="35" name="直接箭头连接符 34"/>
            <p:cNvCxnSpPr>
              <a:stCxn id="32" idx="3"/>
              <a:endCxn id="34" idx="1"/>
            </p:cNvCxnSpPr>
            <p:nvPr/>
          </p:nvCxnSpPr>
          <p:spPr>
            <a:xfrm flipV="1">
              <a:off x="8679" y="5399"/>
              <a:ext cx="1841" cy="1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矩形 35"/>
            <p:cNvSpPr/>
            <p:nvPr/>
          </p:nvSpPr>
          <p:spPr>
            <a:xfrm>
              <a:off x="1616" y="4949"/>
              <a:ext cx="2768" cy="89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信号读出</a:t>
              </a:r>
              <a:endPara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14909" y="4950"/>
              <a:ext cx="2478" cy="89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探测系统</a:t>
              </a:r>
              <a:endPara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cxnSp>
          <p:nvCxnSpPr>
            <p:cNvPr id="39" name="直接箭头连接符 38"/>
            <p:cNvCxnSpPr>
              <a:stCxn id="36" idx="3"/>
              <a:endCxn id="32" idx="1"/>
            </p:cNvCxnSpPr>
            <p:nvPr/>
          </p:nvCxnSpPr>
          <p:spPr>
            <a:xfrm>
              <a:off x="4384" y="5399"/>
              <a:ext cx="1841" cy="1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箭头连接符 39"/>
            <p:cNvCxnSpPr>
              <a:stCxn id="34" idx="3"/>
              <a:endCxn id="38" idx="1"/>
            </p:cNvCxnSpPr>
            <p:nvPr/>
          </p:nvCxnSpPr>
          <p:spPr>
            <a:xfrm>
              <a:off x="13068" y="5399"/>
              <a:ext cx="1841" cy="1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矩形 50"/>
            <p:cNvSpPr/>
            <p:nvPr/>
          </p:nvSpPr>
          <p:spPr>
            <a:xfrm>
              <a:off x="405" y="1349"/>
              <a:ext cx="6892" cy="351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405" y="6075"/>
              <a:ext cx="8550" cy="4514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7590" y="1298"/>
              <a:ext cx="11469" cy="356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9600" y="6074"/>
              <a:ext cx="9267" cy="4513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pic>
        <p:nvPicPr>
          <p:cNvPr id="2" name="图片 1" descr="绿色的球&#10;&#10;AI 生成的内容可能不正确。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43" t="9898" r="2149" b="34845"/>
          <a:stretch>
            <a:fillRect/>
          </a:stretch>
        </p:blipFill>
        <p:spPr>
          <a:xfrm>
            <a:off x="368577" y="1070566"/>
            <a:ext cx="2366835" cy="192790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61083" y="2489178"/>
            <a:ext cx="1477291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三角型塑闪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绿色的玩具&#10;&#10;AI 生成的内容可能不正确。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852" b="27698"/>
          <a:stretch>
            <a:fillRect/>
          </a:stretch>
        </p:blipFill>
        <p:spPr>
          <a:xfrm>
            <a:off x="437284" y="3941056"/>
            <a:ext cx="3185076" cy="162281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026157" y="5102850"/>
            <a:ext cx="1338828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信号读出板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descr="街道上有店铺的标志绿色背景白色的字&#10;&#10;AI 生成的内容可能不正确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7"/>
          <a:stretch>
            <a:fillRect/>
          </a:stretch>
        </p:blipFill>
        <p:spPr>
          <a:xfrm>
            <a:off x="3802470" y="3941057"/>
            <a:ext cx="1708696" cy="2702678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294137" y="5315858"/>
            <a:ext cx="799286" cy="64633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信号读出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 descr="绿色的桌子上&#10;&#10;AI 生成的内容可能不正确。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496"/>
          <a:stretch>
            <a:fillRect/>
          </a:stretch>
        </p:blipFill>
        <p:spPr>
          <a:xfrm>
            <a:off x="4992565" y="895811"/>
            <a:ext cx="3475160" cy="2144811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176147" y="1523264"/>
            <a:ext cx="1107996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内部构造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 descr="图示&#10;&#10;AI 生成的内容可能不正确。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137" y="3941056"/>
            <a:ext cx="2864614" cy="2599465"/>
          </a:xfrm>
          <a:prstGeom prst="rect">
            <a:avLst/>
          </a:prstGeom>
        </p:spPr>
      </p:pic>
      <p:pic>
        <p:nvPicPr>
          <p:cNvPr id="15" name="图片 14" descr="图片包含 桌子, 发动机, 站, 雪&#10;&#10;AI 生成的内容可能不正确。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888" y="3941057"/>
            <a:ext cx="2701812" cy="2599464"/>
          </a:xfrm>
          <a:prstGeom prst="rect">
            <a:avLst/>
          </a:prstGeom>
        </p:spPr>
      </p:pic>
      <p:pic>
        <p:nvPicPr>
          <p:cNvPr id="19" name="图片 18" descr="人手里拿着手机&#10;&#10;AI 生成的内容可能不正确。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77"/>
          <a:stretch>
            <a:fillRect/>
          </a:stretch>
        </p:blipFill>
        <p:spPr>
          <a:xfrm>
            <a:off x="2783839" y="1170893"/>
            <a:ext cx="1727523" cy="1686607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3127918" y="2248998"/>
            <a:ext cx="1215672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涂抹硅脂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3" name="图片 22" descr="手里拿着电话&#10;&#10;AI 生成的内容可能不正确。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19412" b="19338"/>
          <a:stretch>
            <a:fillRect/>
          </a:stretch>
        </p:blipFill>
        <p:spPr>
          <a:xfrm>
            <a:off x="437284" y="5602629"/>
            <a:ext cx="3185076" cy="1082627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2845752" y="5630084"/>
            <a:ext cx="782587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SiPM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0" name="图片 29" descr="绿色的桌子上&#10;&#10;AI 生成的内容可能不正确。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780" y="943943"/>
            <a:ext cx="3169643" cy="2096679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9731097" y="1170893"/>
            <a:ext cx="1126462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双层结构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4255" y="101506"/>
            <a:ext cx="89068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二、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坑探型成像系统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8" name="平行四边形 7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pic>
        <p:nvPicPr>
          <p:cNvPr id="16" name="图片 15" descr="徽标&#10;&#10;AI 生成的内容可能不正确。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129"/>
          <p:cNvSpPr/>
          <p:nvPr>
            <p:custDataLst>
              <p:tags r:id="rId1"/>
            </p:custDataLst>
          </p:nvPr>
        </p:nvSpPr>
        <p:spPr>
          <a:xfrm>
            <a:off x="9042414" y="1206415"/>
            <a:ext cx="3041263" cy="5550079"/>
          </a:xfrm>
          <a:prstGeom prst="roundRect">
            <a:avLst>
              <a:gd name="adj" fmla="val 885"/>
            </a:avLst>
          </a:prstGeom>
          <a:solidFill>
            <a:schemeClr val="accent1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cs"/>
            </a:endParaRPr>
          </a:p>
        </p:txBody>
      </p:sp>
      <p:sp>
        <p:nvSpPr>
          <p:cNvPr id="12" name="矩形: 圆角 129"/>
          <p:cNvSpPr/>
          <p:nvPr>
            <p:custDataLst>
              <p:tags r:id="rId2"/>
            </p:custDataLst>
          </p:nvPr>
        </p:nvSpPr>
        <p:spPr>
          <a:xfrm>
            <a:off x="6138759" y="1206415"/>
            <a:ext cx="2783931" cy="5550079"/>
          </a:xfrm>
          <a:prstGeom prst="roundRect">
            <a:avLst>
              <a:gd name="adj" fmla="val 885"/>
            </a:avLst>
          </a:prstGeom>
          <a:solidFill>
            <a:schemeClr val="accent1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cs"/>
            </a:endParaRPr>
          </a:p>
        </p:txBody>
      </p:sp>
      <p:sp>
        <p:nvSpPr>
          <p:cNvPr id="16" name="矩形: 圆角 129"/>
          <p:cNvSpPr/>
          <p:nvPr>
            <p:custDataLst>
              <p:tags r:id="rId3"/>
            </p:custDataLst>
          </p:nvPr>
        </p:nvSpPr>
        <p:spPr>
          <a:xfrm>
            <a:off x="198495" y="1224052"/>
            <a:ext cx="5742781" cy="5567644"/>
          </a:xfrm>
          <a:prstGeom prst="roundRect">
            <a:avLst>
              <a:gd name="adj" fmla="val 885"/>
            </a:avLst>
          </a:prstGeom>
          <a:solidFill>
            <a:schemeClr val="accent1">
              <a:lumMod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cs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508913" y="1280928"/>
            <a:ext cx="2754630" cy="464185"/>
            <a:chOff x="389188" y="1838960"/>
            <a:chExt cx="2754630" cy="464185"/>
          </a:xfrm>
        </p:grpSpPr>
        <p:sp>
          <p:nvSpPr>
            <p:cNvPr id="17" name="矩形: 圆角 1"/>
            <p:cNvSpPr/>
            <p:nvPr>
              <p:custDataLst>
                <p:tags r:id="rId4"/>
              </p:custDataLst>
            </p:nvPr>
          </p:nvSpPr>
          <p:spPr>
            <a:xfrm>
              <a:off x="389188" y="1838960"/>
              <a:ext cx="2737485" cy="464185"/>
            </a:xfrm>
            <a:prstGeom prst="roundRect">
              <a:avLst>
                <a:gd name="adj" fmla="val 0"/>
              </a:avLst>
            </a:prstGeom>
            <a:solidFill>
              <a:srgbClr val="EFAA1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he best part" panose="00000500000000000000" charset="0"/>
              </a:endParaRPr>
            </a:p>
          </p:txBody>
        </p:sp>
        <p:sp>
          <p:nvSpPr>
            <p:cNvPr id="25" name="TextBox 5"/>
            <p:cNvSpPr txBox="1"/>
            <p:nvPr>
              <p:custDataLst>
                <p:tags r:id="rId5"/>
              </p:custDataLst>
            </p:nvPr>
          </p:nvSpPr>
          <p:spPr>
            <a:xfrm>
              <a:off x="435543" y="1895247"/>
              <a:ext cx="2708275" cy="369332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可调角度成像系统</a:t>
              </a:r>
              <a:endPara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6192119" y="1368597"/>
            <a:ext cx="2553335" cy="464185"/>
            <a:chOff x="6301740" y="1868805"/>
            <a:chExt cx="2553335" cy="464185"/>
          </a:xfrm>
        </p:grpSpPr>
        <p:sp>
          <p:nvSpPr>
            <p:cNvPr id="13" name="矩形: 圆角 1"/>
            <p:cNvSpPr/>
            <p:nvPr>
              <p:custDataLst>
                <p:tags r:id="rId6"/>
              </p:custDataLst>
            </p:nvPr>
          </p:nvSpPr>
          <p:spPr>
            <a:xfrm>
              <a:off x="6301740" y="1868805"/>
              <a:ext cx="2553335" cy="464185"/>
            </a:xfrm>
            <a:prstGeom prst="roundRect">
              <a:avLst>
                <a:gd name="adj" fmla="val 0"/>
              </a:avLst>
            </a:prstGeom>
            <a:solidFill>
              <a:srgbClr val="EFAA1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he best part" panose="00000500000000000000" charset="0"/>
              </a:endParaRPr>
            </a:p>
          </p:txBody>
        </p:sp>
        <p:sp>
          <p:nvSpPr>
            <p:cNvPr id="27" name="TextBox 5"/>
            <p:cNvSpPr txBox="1"/>
            <p:nvPr>
              <p:custDataLst>
                <p:tags r:id="rId7"/>
              </p:custDataLst>
            </p:nvPr>
          </p:nvSpPr>
          <p:spPr>
            <a:xfrm>
              <a:off x="6301740" y="1934845"/>
              <a:ext cx="2519045" cy="368300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位置分辨</a:t>
              </a:r>
              <a:endPara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9308811" y="1368597"/>
            <a:ext cx="2553335" cy="464185"/>
            <a:chOff x="9117965" y="1868805"/>
            <a:chExt cx="2553335" cy="464185"/>
          </a:xfrm>
        </p:grpSpPr>
        <p:sp>
          <p:nvSpPr>
            <p:cNvPr id="11" name="矩形: 圆角 1"/>
            <p:cNvSpPr/>
            <p:nvPr>
              <p:custDataLst>
                <p:tags r:id="rId8"/>
              </p:custDataLst>
            </p:nvPr>
          </p:nvSpPr>
          <p:spPr>
            <a:xfrm>
              <a:off x="9117965" y="1868805"/>
              <a:ext cx="2553335" cy="464185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91440" tIns="45720" rIns="91440" bIns="45720" rtlCol="0" anchor="ctr">
              <a:noAutofit/>
            </a:bodyPr>
            <a:lstStyle/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endParaRPr kumimoji="1" lang="zh-CN" altLang="en-US" kern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雅酷黑简" panose="00020600040101010101" charset="-122"/>
                <a:ea typeface="汉仪雅酷黑简" panose="00020600040101010101" charset="-122"/>
                <a:cs typeface="汉仪雅酷黑简" panose="00020600040101010101" charset="-122"/>
                <a:sym typeface="汉仪雅酷黑简" panose="00020600040101010101" charset="-122"/>
              </a:endParaRPr>
            </a:p>
          </p:txBody>
        </p:sp>
        <p:sp>
          <p:nvSpPr>
            <p:cNvPr id="28" name="TextBox 5"/>
            <p:cNvSpPr txBox="1"/>
            <p:nvPr>
              <p:custDataLst>
                <p:tags r:id="rId9"/>
              </p:custDataLst>
            </p:nvPr>
          </p:nvSpPr>
          <p:spPr>
            <a:xfrm>
              <a:off x="9420860" y="1927225"/>
              <a:ext cx="1988820" cy="368300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通量分布</a:t>
              </a:r>
              <a:endPara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</p:grpSp>
      <p:pic>
        <p:nvPicPr>
          <p:cNvPr id="2" name="图片 1" descr="图片包含 室内, 器具, 金属, 桌子&#10;&#10;AI 生成的内容可能不正确。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05" y="1767952"/>
            <a:ext cx="2501090" cy="3282734"/>
          </a:xfrm>
          <a:prstGeom prst="rect">
            <a:avLst/>
          </a:prstGeom>
        </p:spPr>
      </p:pic>
      <p:pic>
        <p:nvPicPr>
          <p:cNvPr id="4" name="图片 3" descr="电脑主机&#10;&#10;AI 生成的内容可能不正确。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78"/>
          <a:stretch>
            <a:fillRect/>
          </a:stretch>
        </p:blipFill>
        <p:spPr>
          <a:xfrm>
            <a:off x="3015401" y="1767950"/>
            <a:ext cx="2635966" cy="3282735"/>
          </a:xfrm>
          <a:prstGeom prst="rect">
            <a:avLst/>
          </a:prstGeom>
        </p:spPr>
      </p:pic>
      <p:pic>
        <p:nvPicPr>
          <p:cNvPr id="30" name="图片 29" descr="图表, 直方图&#10;&#10;AI 生成的内容可能不正确。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119" y="2083733"/>
            <a:ext cx="2549721" cy="2016091"/>
          </a:xfrm>
          <a:prstGeom prst="rect">
            <a:avLst/>
          </a:prstGeom>
        </p:spPr>
      </p:pic>
      <p:pic>
        <p:nvPicPr>
          <p:cNvPr id="31" name="图片 30" descr="图表, 直方图&#10;&#10;AI 生成的内容可能不正确。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49" y="4483084"/>
            <a:ext cx="2544349" cy="1880558"/>
          </a:xfrm>
          <a:prstGeom prst="rect">
            <a:avLst/>
          </a:prstGeom>
        </p:spPr>
      </p:pic>
      <p:pic>
        <p:nvPicPr>
          <p:cNvPr id="32" name="图片 31" descr="图表&#10;&#10;AI 生成的内容可能不正确。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775" y="4397009"/>
            <a:ext cx="2440539" cy="2154762"/>
          </a:xfrm>
          <a:prstGeom prst="rect">
            <a:avLst/>
          </a:prstGeom>
        </p:spPr>
      </p:pic>
      <p:pic>
        <p:nvPicPr>
          <p:cNvPr id="33" name="图片 32" descr="图形用户界面, 图表&#10;&#10;AI 生成的内容可能不正确。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811" y="2081098"/>
            <a:ext cx="2440539" cy="1912088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11441" y="830716"/>
            <a:ext cx="4833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已搭建坑探型缪子探测系统并进行测试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97646" y="2594971"/>
            <a:ext cx="692795" cy="277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≈</a:t>
            </a:r>
            <a:r>
              <a:rPr lang="en-US" altLang="zh-CN" sz="120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3mm</a:t>
            </a:r>
            <a:endParaRPr lang="en-US" altLang="zh-CN" sz="1205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86565" y="191666"/>
            <a:ext cx="445770" cy="412750"/>
            <a:chOff x="587375" y="244668"/>
            <a:chExt cx="445770" cy="412750"/>
          </a:xfrm>
        </p:grpSpPr>
        <p:sp>
          <p:nvSpPr>
            <p:cNvPr id="7" name="平行四边形 6"/>
            <p:cNvSpPr/>
            <p:nvPr/>
          </p:nvSpPr>
          <p:spPr>
            <a:xfrm>
              <a:off x="587375" y="314518"/>
              <a:ext cx="330200" cy="342900"/>
            </a:xfrm>
            <a:prstGeom prst="parallelogram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8" name="平行四边形 7"/>
            <p:cNvSpPr/>
            <p:nvPr/>
          </p:nvSpPr>
          <p:spPr>
            <a:xfrm>
              <a:off x="702945" y="244668"/>
              <a:ext cx="330200" cy="342900"/>
            </a:xfrm>
            <a:prstGeom prst="parallelogram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7797646" y="5196750"/>
            <a:ext cx="770968" cy="277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≈</a:t>
            </a:r>
            <a:r>
              <a:rPr lang="en-US" altLang="zh-CN" sz="120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3.5mm</a:t>
            </a:r>
            <a:endParaRPr lang="en-US" altLang="zh-CN" sz="1205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图片 40" descr="图示&#10;&#10;AI 生成的内容可能不正确。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5" r="17534" b="5712"/>
          <a:stretch>
            <a:fillRect/>
          </a:stretch>
        </p:blipFill>
        <p:spPr>
          <a:xfrm>
            <a:off x="667196" y="5091392"/>
            <a:ext cx="4788101" cy="1691997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824255" y="101506"/>
            <a:ext cx="89068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二、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探测器模型系统的设计与搭建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坑探型成像系统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pic>
        <p:nvPicPr>
          <p:cNvPr id="43" name="图片 42" descr="徽标&#10;&#10;AI 生成的内容可能不正确。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131" y="66009"/>
            <a:ext cx="1974428" cy="547316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PICID" val="{ccb0ddfd-3526-4521-89fe-eb610f998c0e}"/>
  <p:tag name="KSO_WM_UNIT_PLACING_PICTURE_USER_VIEWPORT" val="{&quot;height&quot;:3953,&quot;width&quot;:627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SLIDE_ITEM_CNT" val="6"/>
</p:tagLst>
</file>

<file path=ppt/tags/tag40.xml><?xml version="1.0" encoding="utf-8"?>
<p:tagLst xmlns:p="http://schemas.openxmlformats.org/presentationml/2006/main">
  <p:tag name="KSO_WM_DIAGRAM_VIRTUALLY_FRAME" val="{&quot;height&quot;:383.95,&quot;left&quot;:37.5,&quot;top&quot;:101.4,&quot;width&quot;:884.05}"/>
  <p:tag name="KSO_WM_BEAUTIFY_FLAG" val=""/>
</p:tagLst>
</file>

<file path=ppt/tags/tag41.xml><?xml version="1.0" encoding="utf-8"?>
<p:tagLst xmlns:p="http://schemas.openxmlformats.org/presentationml/2006/main">
  <p:tag name="KSO_WM_DIAGRAM_VIRTUALLY_FRAME" val="{&quot;height&quot;:383.95,&quot;left&quot;:37.5,&quot;top&quot;:101.4,&quot;width&quot;:884.05}"/>
  <p:tag name="KSO_WM_BEAUTIFY_FLAG" val=""/>
</p:tagLst>
</file>

<file path=ppt/tags/tag42.xml><?xml version="1.0" encoding="utf-8"?>
<p:tagLst xmlns:p="http://schemas.openxmlformats.org/presentationml/2006/main">
  <p:tag name="KSO_WM_DIAGRAM_VIRTUALLY_FRAME" val="{&quot;height&quot;:387.55,&quot;left&quot;:37.5,&quot;top&quot;:101.4,&quot;width&quot;:884.05}"/>
  <p:tag name="KSO_WM_BEAUTIFY_FLAG" val=""/>
</p:tagLst>
</file>

<file path=ppt/tags/tag43.xml><?xml version="1.0" encoding="utf-8"?>
<p:tagLst xmlns:p="http://schemas.openxmlformats.org/presentationml/2006/main">
  <p:tag name="KSO_WM_DIAGRAM_VIRTUALLY_FRAME" val="{&quot;height&quot;:387.55,&quot;left&quot;:37.5,&quot;top&quot;:101.4,&quot;width&quot;:884.05}"/>
  <p:tag name="KSO_WM_BEAUTIFY_FLAG" val=""/>
</p:tagLst>
</file>

<file path=ppt/tags/tag44.xml><?xml version="1.0" encoding="utf-8"?>
<p:tagLst xmlns:p="http://schemas.openxmlformats.org/presentationml/2006/main">
  <p:tag name="KSO_WM_DIAGRAM_VIRTUALLY_FRAME" val="{&quot;height&quot;:387.55,&quot;left&quot;:37.5,&quot;top&quot;:101.4,&quot;width&quot;:884.05}"/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383.95,&quot;left&quot;:37.5,&quot;top&quot;:101.4,&quot;width&quot;:884.05}"/>
  <p:tag name="KSO_WM_BEAUTIFY_FLAG" val=""/>
</p:tagLst>
</file>

<file path=ppt/tags/tag46.xml><?xml version="1.0" encoding="utf-8"?>
<p:tagLst xmlns:p="http://schemas.openxmlformats.org/presentationml/2006/main">
  <p:tag name="KSO_WM_DIAGRAM_VIRTUALLY_FRAME" val="{&quot;height&quot;:387.55,&quot;left&quot;:37.5,&quot;top&quot;:101.4,&quot;width&quot;:884.05}"/>
  <p:tag name="KSO_WM_BEAUTIFY_FLAG" val=""/>
</p:tagLst>
</file>

<file path=ppt/tags/tag47.xml><?xml version="1.0" encoding="utf-8"?>
<p:tagLst xmlns:p="http://schemas.openxmlformats.org/presentationml/2006/main">
  <p:tag name="KSO_WM_DIAGRAM_VIRTUALLY_FRAME" val="{&quot;height&quot;:383.95,&quot;left&quot;:37.5,&quot;top&quot;:101.4,&quot;width&quot;:884.05}"/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66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67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68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69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71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72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73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74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75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76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77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78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79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  <p:tag name="KSO_WM_DIAGRAM_VIRTUALLY_FRAME" val="{&quot;height&quot;:379.19692913385825,&quot;left&quot;:22.41511811023622,&quot;top&quot;:136.34992125984252,&quot;width&quot;:902.9015748031495}"/>
</p:tagLst>
</file>

<file path=ppt/tags/tag81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82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83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84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85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86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87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88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89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91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92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93.xml><?xml version="1.0" encoding="utf-8"?>
<p:tagLst xmlns:p="http://schemas.openxmlformats.org/presentationml/2006/main">
  <p:tag name="KSO_WM_DIAGRAM_VIRTUALLY_FRAME" val="{&quot;height&quot;:379.19692913385825,&quot;left&quot;:22.41511811023622,&quot;top&quot;:136.34992125984252,&quot;width&quot;:902.9015748031495}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2849</Words>
  <Application>WPS 演示</Application>
  <PresentationFormat>宽屏</PresentationFormat>
  <Paragraphs>412</Paragraphs>
  <Slides>19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8" baseType="lpstr">
      <vt:lpstr>Arial</vt:lpstr>
      <vt:lpstr>宋体</vt:lpstr>
      <vt:lpstr>Wingdings</vt:lpstr>
      <vt:lpstr>Times New Roman</vt:lpstr>
      <vt:lpstr>等线 Light</vt:lpstr>
      <vt:lpstr>微软雅黑</vt:lpstr>
      <vt:lpstr>等线</vt:lpstr>
      <vt:lpstr>Kaiti SC</vt:lpstr>
      <vt:lpstr>思源黑体</vt:lpstr>
      <vt:lpstr>黑体</vt:lpstr>
      <vt:lpstr>思源宋体 CN Heavy</vt:lpstr>
      <vt:lpstr>The best part</vt:lpstr>
      <vt:lpstr>汉仪雅酷黑简</vt:lpstr>
      <vt:lpstr>楷体</vt:lpstr>
      <vt:lpstr>Cambria Math</vt:lpstr>
      <vt:lpstr>Arial Unicode MS</vt:lpstr>
      <vt:lpstr>Office 主题​​</vt:lpstr>
      <vt:lpstr>Acrobat.Document.DC</vt:lpstr>
      <vt:lpstr>Acrobat.Document.DC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立志 王</dc:creator>
  <cp:lastModifiedBy>臭志志</cp:lastModifiedBy>
  <cp:revision>25</cp:revision>
  <dcterms:created xsi:type="dcterms:W3CDTF">2026-07-09T15:01:00Z</dcterms:created>
  <dcterms:modified xsi:type="dcterms:W3CDTF">2026-07-12T15:54:11Z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2052-12.1.0.26381</vt:lpwstr>
  </property>
  <property fmtid="{D5CDD505-2E9C-101B-9397-08002B2CF9AE}" pid="3" name="ICV">
    <vt:lpwstr>D1D84DDBAF864A2E99186DCD71DD014B_13</vt:lpwstr>
  </property>
</Properties>
</file>