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0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11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12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15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16.xml" ContentType="application/vnd.openxmlformats-officedocument.presentationml.notesSlide+xml"/>
  <Override PartName="/ppt/tags/tag49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50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210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9790" r:id="rId2"/>
    <p:sldId id="9930" r:id="rId3"/>
    <p:sldId id="9931" r:id="rId4"/>
    <p:sldId id="9901" r:id="rId5"/>
    <p:sldId id="9905" r:id="rId6"/>
    <p:sldId id="9902" r:id="rId7"/>
    <p:sldId id="9932" r:id="rId8"/>
    <p:sldId id="9868" r:id="rId9"/>
    <p:sldId id="9913" r:id="rId10"/>
    <p:sldId id="9908" r:id="rId11"/>
    <p:sldId id="9912" r:id="rId12"/>
    <p:sldId id="9870" r:id="rId13"/>
    <p:sldId id="9918" r:id="rId14"/>
    <p:sldId id="9875" r:id="rId15"/>
    <p:sldId id="9922" r:id="rId16"/>
    <p:sldId id="9923" r:id="rId17"/>
    <p:sldId id="9920" r:id="rId18"/>
    <p:sldId id="9924" r:id="rId19"/>
    <p:sldId id="9885" r:id="rId20"/>
    <p:sldId id="9929" r:id="rId21"/>
    <p:sldId id="9917" r:id="rId22"/>
    <p:sldId id="9915" r:id="rId23"/>
    <p:sldId id="9894" r:id="rId24"/>
    <p:sldId id="9928" r:id="rId25"/>
  </p:sldIdLst>
  <p:sldSz cx="12192000" cy="6858000"/>
  <p:notesSz cx="6858000" cy="9144000"/>
  <p:custDataLst>
    <p:tags r:id="rId28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200" kern="1200">
        <a:solidFill>
          <a:srgbClr val="A5002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200" kern="1200">
        <a:solidFill>
          <a:srgbClr val="A5002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200" kern="1200">
        <a:solidFill>
          <a:srgbClr val="A5002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200" kern="1200">
        <a:solidFill>
          <a:srgbClr val="A5002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200" kern="1200">
        <a:solidFill>
          <a:srgbClr val="A5002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5pPr>
    <a:lvl6pPr marL="2286000" algn="l" defTabSz="914400" rtl="0" eaLnBrk="1" latinLnBrk="0" hangingPunct="1">
      <a:defRPr sz="2200" kern="1200">
        <a:solidFill>
          <a:srgbClr val="A5002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6pPr>
    <a:lvl7pPr marL="2743200" algn="l" defTabSz="914400" rtl="0" eaLnBrk="1" latinLnBrk="0" hangingPunct="1">
      <a:defRPr sz="2200" kern="1200">
        <a:solidFill>
          <a:srgbClr val="A5002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7pPr>
    <a:lvl8pPr marL="3200400" algn="l" defTabSz="914400" rtl="0" eaLnBrk="1" latinLnBrk="0" hangingPunct="1">
      <a:defRPr sz="2200" kern="1200">
        <a:solidFill>
          <a:srgbClr val="A5002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8pPr>
    <a:lvl9pPr marL="3657600" algn="l" defTabSz="914400" rtl="0" eaLnBrk="1" latinLnBrk="0" hangingPunct="1">
      <a:defRPr sz="2200" kern="1200">
        <a:solidFill>
          <a:srgbClr val="A5002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15" userDrawn="1">
          <p15:clr>
            <a:srgbClr val="A4A3A4"/>
          </p15:clr>
        </p15:guide>
        <p15:guide id="2" pos="399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u/Xu" initials="NX" lastIdx="1" clrIdx="0"/>
  <p:cmAuthor id="71" name="Shannon Yu" initials="SY" lastIdx="0" clrIdx="70"/>
  <p:cmAuthor id="1" name="dp li" initials="dl" lastIdx="10" clrIdx="0"/>
  <p:cmAuthor id="72" name="Rosof, Simon" initials="RS" lastIdx="0" clrIdx="71"/>
  <p:cmAuthor id="2" name="志军 王" initials="志军" lastIdx="1" clrIdx="1"/>
  <p:cmAuthor id="73" name="Sofia Padkowsky" initials="SP" lastIdx="0" clrIdx="72"/>
  <p:cmAuthor id="3" name="Yue Ke" initials="YK" lastIdx="1" clrIdx="2"/>
  <p:cmAuthor id="74" name="Kerri Dugan" initials="KD" lastIdx="0" clrIdx="73"/>
  <p:cmAuthor id="4" name="Yuan Haibo" initials="YH" lastIdx="2" clrIdx="3"/>
  <p:cmAuthor id="75" name="作者" initials="A" lastIdx="0" clrIdx="24"/>
  <p:cmAuthor id="5" name="宋洁然" initials="宋" lastIdx="2" clrIdx="1"/>
  <p:cmAuthor id="76" name="Windows10" initials="W" lastIdx="1" clrIdx="25"/>
  <p:cmAuthor id="6" name="ming qiu" initials="m" lastIdx="17" clrIdx="1"/>
  <p:cmAuthor id="77" name="guojian" initials="gj" lastIdx="10" clrIdx="26"/>
  <p:cmAuthor id="7" name="1206988966@qq.com" initials="1" lastIdx="1" clrIdx="2"/>
  <p:cmAuthor id="78" name="a" initials="a" lastIdx="0" clrIdx="77"/>
  <p:cmAuthor id="8" name="姜伟光" initials="姜" lastIdx="1" clrIdx="0"/>
  <p:cmAuthor id="79" name="k" initials="k" lastIdx="0" clrIdx="78"/>
  <p:cmAuthor id="9" name="李 奇峰" initials="李" lastIdx="1" clrIdx="4"/>
  <p:cmAuthor id="80" name="h t" initials="h" lastIdx="0" clrIdx="79"/>
  <p:cmAuthor id="81" name="80702" initials="8" lastIdx="0" clrIdx="80"/>
  <p:cmAuthor id="11" name="卢 歆怡" initials="卢" lastIdx="1" clrIdx="6"/>
  <p:cmAuthor id="82" name="seven" initials="s" lastIdx="0" clrIdx="81"/>
  <p:cmAuthor id="83" name="陈 晨" initials="陈" lastIdx="0" clrIdx="82"/>
  <p:cmAuthor id="84" name="mf" initials="m" lastIdx="0" clrIdx="83"/>
  <p:cmAuthor id="14" name="刘源源" initials="刘" lastIdx="12" clrIdx="13"/>
  <p:cmAuthor id="85" name="LENOVO" initials="L" lastIdx="0" clrIdx="84"/>
  <p:cmAuthor id="16" name="li dp" initials="ld" lastIdx="0" clrIdx="15"/>
  <p:cmAuthor id="17" name="Administrator" initials="A" lastIdx="0" clrIdx="16"/>
  <p:cmAuthor id="18" name="dicp" initials="d" lastIdx="0" clrIdx="17"/>
  <p:cmAuthor id="19" name="WKF" initials="W" lastIdx="0" clrIdx="18"/>
  <p:cmAuthor id="20" name="lenn" initials="l" lastIdx="0" clrIdx="19"/>
  <p:cmAuthor id="21" name="jsc4" initials="j" lastIdx="0" clrIdx="20"/>
  <p:cmAuthor id="22" name="gshen" initials="g" lastIdx="0" clrIdx="21"/>
  <p:cmAuthor id="23" name="郭 宇" initials="郭" lastIdx="0" clrIdx="22"/>
  <p:cmAuthor id="24" name="李婉君" initials="李" lastIdx="0" clrIdx="23"/>
  <p:cmAuthor id="25" name="Ted Yang" initials="TY" lastIdx="0" clrIdx="24"/>
  <p:cmAuthor id="26" name="Colleen McNamara" initials="CM" lastIdx="0" clrIdx="25"/>
  <p:cmAuthor id="27" name="Montreal" initials="M" lastIdx="0" clrIdx="26"/>
  <p:cmAuthor id="28" name="Hong, Grace" initials="HG" lastIdx="0" clrIdx="27"/>
  <p:cmAuthor id="29" name="Abe, Namiko (NYC-CDX)" initials="AN(" lastIdx="0" clrIdx="28"/>
  <p:cmAuthor id="30" name="Gladwin, Sharon (OXF-CDX)" initials="GS(" lastIdx="0" clrIdx="29"/>
  <p:cmAuthor id="31" name="Casey, Mary" initials="CM" lastIdx="0" clrIdx="30"/>
  <p:cmAuthor id="32" name="Tomas, Cristina (LDN-CDX)" initials="TC(" lastIdx="0" clrIdx="31"/>
  <p:cmAuthor id="33" name="Horne, Amy (LDN-CDX)" initials="HA(" lastIdx="0" clrIdx="32"/>
  <p:cmAuthor id="34" name="Lederman, Hannah (NYC-CDX)" initials="HL" lastIdx="0" clrIdx="33"/>
  <p:cmAuthor id="35" name="骆倩怡_Znauj26B" initials="authorId_382814100" lastIdx="0" clrIdx="34"/>
  <p:cmAuthor id="36" name="Kumpan, Katerina (OXF-CDX)" initials="KK(" lastIdx="0" clrIdx="35"/>
  <p:cmAuthor id="37" name="Zhou, Janice (NYC-CDX)" initials="ZJ(" lastIdx="0" clrIdx="36"/>
  <p:cmAuthor id="38" name="Yee, Laura (NYC-CDX)" initials="YL(" lastIdx="0" clrIdx="37"/>
  <p:cmAuthor id="39" name="Rogan, George (NYC-CDX)" initials="RG(" lastIdx="0" clrIdx="38"/>
  <p:cmAuthor id="40" name="Abt, Anna" initials="AA" lastIdx="0" clrIdx="39"/>
  <p:cmAuthor id="41" name="Musallam, Lina" initials="ML" lastIdx="0" clrIdx="40"/>
  <p:cmAuthor id="42" name="Islam, Shadman" initials="IS" lastIdx="0" clrIdx="41"/>
  <p:cmAuthor id="43" name="StemScientific" initials=" " lastIdx="0" clrIdx="42"/>
  <p:cmAuthor id="44" name="Cai, Yanwei" initials="CY" lastIdx="0" clrIdx="43"/>
  <p:cmAuthor id="45" name="Liu, Xiaojun" initials="LX" lastIdx="0" clrIdx="44"/>
  <p:cmAuthor id="46" name="Draghi, Nicole (NYC-CDX)" initials="DN( [2]" lastIdx="0" clrIdx="45"/>
  <p:cmAuthor id="47" name="Catherine Kidd" initials="CK" lastIdx="0" clrIdx="46"/>
  <p:cmAuthor id="48" name="Laird, Mhairi (OXF-CDX)" initials="LM(" lastIdx="0" clrIdx="47"/>
  <p:cmAuthor id="49" name="vincent ye" initials="vy" lastIdx="0" clrIdx="48"/>
  <p:cmAuthor id="50" name="zys" initials="z" lastIdx="0" clrIdx="49"/>
  <p:cmAuthor id="51" name="lenovo" initials="l" lastIdx="0" clrIdx="50"/>
  <p:cmAuthor id="52" name="Windows User" initials="WU" lastIdx="0" clrIdx="51"/>
  <p:cmAuthor id="53" name="JackyTsai_9527" initials="J" lastIdx="0" clrIdx="52"/>
  <p:cmAuthor id="54" name="unknown" initials="w" lastIdx="0" clrIdx="53"/>
  <p:cmAuthor id="55" name="玥 陶" initials="玥" lastIdx="0" clrIdx="54"/>
  <p:cmAuthor id="56" name="tianligang" initials="t" lastIdx="0" clrIdx="55"/>
  <p:cmAuthor id="57" name="幸全" initials="幸全" lastIdx="0" clrIdx="56"/>
  <p:cmAuthor id="58" name="sun森眸" initials="s" lastIdx="0" clrIdx="57"/>
  <p:cmAuthor id="59" name="YZ" initials="YZ" lastIdx="0" clrIdx="58"/>
  <p:cmAuthor id="60" name="Mia Vida Villanueva" initials="MVV" lastIdx="0" clrIdx="59"/>
  <p:cmAuthor id="61" name="leilei" initials="l" lastIdx="0" clrIdx="60"/>
  <p:cmAuthor id="62" name="dx0011" initials="d" lastIdx="0" clrIdx="61"/>
  <p:cmAuthor id="63" name="chen" initials="c" lastIdx="0" clrIdx="62"/>
  <p:cmAuthor id="64" name="yongqin ju" initials="yj" lastIdx="0" clrIdx="63"/>
  <p:cmAuthor id="65" name="WanTao" initials="W" lastIdx="0" clrIdx="64"/>
  <p:cmAuthor id="66" name="Y L" initials="YL" lastIdx="0" clrIdx="65"/>
  <p:cmAuthor id="67" name="zxguo@cashim.cn" initials="z" lastIdx="0" clrIdx="66"/>
  <p:cmAuthor id="68" name="石健" initials="石" lastIdx="0" clrIdx="67"/>
  <p:cmAuthor id="69" name="HUAWEI" initials="H" lastIdx="0" clrIdx="68"/>
  <p:cmAuthor id="70" name="NTKO" initials="N" lastIdx="0" clrIdx="6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70C0"/>
    <a:srgbClr val="FF0000"/>
    <a:srgbClr val="462EFD"/>
    <a:srgbClr val="BF0000"/>
    <a:srgbClr val="0073DA"/>
    <a:srgbClr val="0674D6"/>
    <a:srgbClr val="D4D9DB"/>
    <a:srgbClr val="6A868F"/>
    <a:srgbClr val="E7E6E6"/>
    <a:srgbClr val="7F64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75" autoAdjust="0"/>
    <p:restoredTop sz="90042" autoAdjust="0"/>
  </p:normalViewPr>
  <p:slideViewPr>
    <p:cSldViewPr snapToGrid="0" showGuides="1">
      <p:cViewPr varScale="1">
        <p:scale>
          <a:sx n="83" d="100"/>
          <a:sy n="83" d="100"/>
        </p:scale>
        <p:origin x="186" y="30"/>
      </p:cViewPr>
      <p:guideLst>
        <p:guide orient="horz" pos="1515"/>
        <p:guide pos="3991"/>
      </p:guideLst>
    </p:cSldViewPr>
  </p:slideViewPr>
  <p:outlineViewPr>
    <p:cViewPr>
      <p:scale>
        <a:sx n="33" d="100"/>
        <a:sy n="33" d="100"/>
      </p:scale>
      <p:origin x="0" y="469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" d="100"/>
        <a:sy n="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2026/7/11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6ABA02-E9ED-428A-8787-AA8830EDFB20}" type="datetimeFigureOut">
              <a:rPr lang="zh-CN" altLang="en-US" smtClean="0"/>
              <a:t>2026/7/11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02FBB5-A632-4A83-9244-EDCD50DC2C4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4859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048591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 b="1">
                <a:solidFill>
                  <a:srgbClr val="000000"/>
                </a:solidFill>
                <a:latin typeface="Arial" panose="020B0604020202020204" pitchFamily="34" charset="0"/>
                <a:ea typeface="楷体_GB2312"/>
                <a:cs typeface="楷体_GB2312"/>
              </a:defRPr>
            </a:lvl1pPr>
            <a:lvl2pPr marL="742950" indent="-285750">
              <a:defRPr sz="2000" b="1">
                <a:solidFill>
                  <a:srgbClr val="000000"/>
                </a:solidFill>
                <a:latin typeface="Arial" panose="020B0604020202020204" pitchFamily="34" charset="0"/>
                <a:ea typeface="楷体_GB2312"/>
                <a:cs typeface="楷体_GB2312"/>
              </a:defRPr>
            </a:lvl2pPr>
            <a:lvl3pPr marL="1143000" indent="-228600">
              <a:defRPr sz="2000" b="1">
                <a:solidFill>
                  <a:srgbClr val="000000"/>
                </a:solidFill>
                <a:latin typeface="Arial" panose="020B0604020202020204" pitchFamily="34" charset="0"/>
                <a:ea typeface="楷体_GB2312"/>
                <a:cs typeface="楷体_GB2312"/>
              </a:defRPr>
            </a:lvl3pPr>
            <a:lvl4pPr marL="1600200" indent="-228600">
              <a:defRPr sz="2000" b="1">
                <a:solidFill>
                  <a:srgbClr val="000000"/>
                </a:solidFill>
                <a:latin typeface="Arial" panose="020B0604020202020204" pitchFamily="34" charset="0"/>
                <a:ea typeface="楷体_GB2312"/>
                <a:cs typeface="楷体_GB2312"/>
              </a:defRPr>
            </a:lvl4pPr>
            <a:lvl5pPr marL="2057400" indent="-228600">
              <a:defRPr sz="2000" b="1">
                <a:solidFill>
                  <a:srgbClr val="000000"/>
                </a:solidFill>
                <a:latin typeface="Arial" panose="020B0604020202020204" pitchFamily="34" charset="0"/>
                <a:ea typeface="楷体_GB2312"/>
                <a:cs typeface="楷体_GB2312"/>
              </a:defRPr>
            </a:lvl5pPr>
            <a:lvl6pPr marL="2514600" indent="-22860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defRPr sz="2000" b="1">
                <a:solidFill>
                  <a:srgbClr val="000000"/>
                </a:solidFill>
                <a:latin typeface="Arial" panose="020B0604020202020204" pitchFamily="34" charset="0"/>
                <a:ea typeface="楷体_GB2312"/>
                <a:cs typeface="楷体_GB2312"/>
              </a:defRPr>
            </a:lvl6pPr>
            <a:lvl7pPr marL="2971800" indent="-22860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defRPr sz="2000" b="1">
                <a:solidFill>
                  <a:srgbClr val="000000"/>
                </a:solidFill>
                <a:latin typeface="Arial" panose="020B0604020202020204" pitchFamily="34" charset="0"/>
                <a:ea typeface="楷体_GB2312"/>
                <a:cs typeface="楷体_GB2312"/>
              </a:defRPr>
            </a:lvl7pPr>
            <a:lvl8pPr marL="3429000" indent="-22860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defRPr sz="2000" b="1">
                <a:solidFill>
                  <a:srgbClr val="000000"/>
                </a:solidFill>
                <a:latin typeface="Arial" panose="020B0604020202020204" pitchFamily="34" charset="0"/>
                <a:ea typeface="楷体_GB2312"/>
                <a:cs typeface="楷体_GB2312"/>
              </a:defRPr>
            </a:lvl8pPr>
            <a:lvl9pPr marL="3886200" indent="-22860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defRPr sz="2000" b="1">
                <a:solidFill>
                  <a:srgbClr val="000000"/>
                </a:solidFill>
                <a:latin typeface="Arial" panose="020B0604020202020204" pitchFamily="34" charset="0"/>
                <a:ea typeface="楷体_GB2312"/>
                <a:cs typeface="楷体_GB2312"/>
              </a:defRPr>
            </a:lvl9pPr>
          </a:lstStyle>
          <a:p>
            <a:fld id="{74C9B1D8-E0C5-4969-AA37-338DB3DE14D8}" type="slidenum">
              <a:rPr lang="de-DE" altLang="zh-CN" sz="1200" b="0" smtClean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</a:t>
            </a:fld>
            <a:endParaRPr lang="de-DE" altLang="zh-CN" sz="1200" b="0">
              <a:solidFill>
                <a:schemeClr val="tx1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48592" name="页脚占位符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000" b="1">
                <a:solidFill>
                  <a:srgbClr val="000000"/>
                </a:solidFill>
                <a:latin typeface="Arial" panose="020B0604020202020204" pitchFamily="34" charset="0"/>
                <a:ea typeface="楷体_GB2312"/>
                <a:cs typeface="楷体_GB2312"/>
              </a:defRPr>
            </a:lvl1pPr>
            <a:lvl2pPr marL="742950" indent="-285750">
              <a:defRPr sz="2000" b="1">
                <a:solidFill>
                  <a:srgbClr val="000000"/>
                </a:solidFill>
                <a:latin typeface="Arial" panose="020B0604020202020204" pitchFamily="34" charset="0"/>
                <a:ea typeface="楷体_GB2312"/>
                <a:cs typeface="楷体_GB2312"/>
              </a:defRPr>
            </a:lvl2pPr>
            <a:lvl3pPr marL="1143000" indent="-228600">
              <a:defRPr sz="2000" b="1">
                <a:solidFill>
                  <a:srgbClr val="000000"/>
                </a:solidFill>
                <a:latin typeface="Arial" panose="020B0604020202020204" pitchFamily="34" charset="0"/>
                <a:ea typeface="楷体_GB2312"/>
                <a:cs typeface="楷体_GB2312"/>
              </a:defRPr>
            </a:lvl3pPr>
            <a:lvl4pPr marL="1600200" indent="-228600">
              <a:defRPr sz="2000" b="1">
                <a:solidFill>
                  <a:srgbClr val="000000"/>
                </a:solidFill>
                <a:latin typeface="Arial" panose="020B0604020202020204" pitchFamily="34" charset="0"/>
                <a:ea typeface="楷体_GB2312"/>
                <a:cs typeface="楷体_GB2312"/>
              </a:defRPr>
            </a:lvl4pPr>
            <a:lvl5pPr marL="2057400" indent="-228600">
              <a:defRPr sz="2000" b="1">
                <a:solidFill>
                  <a:srgbClr val="000000"/>
                </a:solidFill>
                <a:latin typeface="Arial" panose="020B0604020202020204" pitchFamily="34" charset="0"/>
                <a:ea typeface="楷体_GB2312"/>
                <a:cs typeface="楷体_GB2312"/>
              </a:defRPr>
            </a:lvl5pPr>
            <a:lvl6pPr marL="2514600" indent="-22860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defRPr sz="2000" b="1">
                <a:solidFill>
                  <a:srgbClr val="000000"/>
                </a:solidFill>
                <a:latin typeface="Arial" panose="020B0604020202020204" pitchFamily="34" charset="0"/>
                <a:ea typeface="楷体_GB2312"/>
                <a:cs typeface="楷体_GB2312"/>
              </a:defRPr>
            </a:lvl6pPr>
            <a:lvl7pPr marL="2971800" indent="-22860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defRPr sz="2000" b="1">
                <a:solidFill>
                  <a:srgbClr val="000000"/>
                </a:solidFill>
                <a:latin typeface="Arial" panose="020B0604020202020204" pitchFamily="34" charset="0"/>
                <a:ea typeface="楷体_GB2312"/>
                <a:cs typeface="楷体_GB2312"/>
              </a:defRPr>
            </a:lvl7pPr>
            <a:lvl8pPr marL="3429000" indent="-22860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defRPr sz="2000" b="1">
                <a:solidFill>
                  <a:srgbClr val="000000"/>
                </a:solidFill>
                <a:latin typeface="Arial" panose="020B0604020202020204" pitchFamily="34" charset="0"/>
                <a:ea typeface="楷体_GB2312"/>
                <a:cs typeface="楷体_GB2312"/>
              </a:defRPr>
            </a:lvl8pPr>
            <a:lvl9pPr marL="3886200" indent="-22860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defRPr sz="2000" b="1">
                <a:solidFill>
                  <a:srgbClr val="000000"/>
                </a:solidFill>
                <a:latin typeface="Arial" panose="020B0604020202020204" pitchFamily="34" charset="0"/>
                <a:ea typeface="楷体_GB2312"/>
                <a:cs typeface="楷体_GB2312"/>
              </a:defRPr>
            </a:lvl9pPr>
          </a:lstStyle>
          <a:p>
            <a:endParaRPr lang="de-DE" altLang="en-US" sz="1200" b="0">
              <a:solidFill>
                <a:schemeClr val="tx1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48593" name="页眉占位符 5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000" b="1">
                <a:solidFill>
                  <a:srgbClr val="000000"/>
                </a:solidFill>
                <a:latin typeface="Arial" panose="020B0604020202020204" pitchFamily="34" charset="0"/>
                <a:ea typeface="楷体_GB2312"/>
                <a:cs typeface="楷体_GB2312"/>
              </a:defRPr>
            </a:lvl1pPr>
            <a:lvl2pPr marL="742950" indent="-285750">
              <a:defRPr sz="2000" b="1">
                <a:solidFill>
                  <a:srgbClr val="000000"/>
                </a:solidFill>
                <a:latin typeface="Arial" panose="020B0604020202020204" pitchFamily="34" charset="0"/>
                <a:ea typeface="楷体_GB2312"/>
                <a:cs typeface="楷体_GB2312"/>
              </a:defRPr>
            </a:lvl2pPr>
            <a:lvl3pPr marL="1143000" indent="-228600">
              <a:defRPr sz="2000" b="1">
                <a:solidFill>
                  <a:srgbClr val="000000"/>
                </a:solidFill>
                <a:latin typeface="Arial" panose="020B0604020202020204" pitchFamily="34" charset="0"/>
                <a:ea typeface="楷体_GB2312"/>
                <a:cs typeface="楷体_GB2312"/>
              </a:defRPr>
            </a:lvl3pPr>
            <a:lvl4pPr marL="1600200" indent="-228600">
              <a:defRPr sz="2000" b="1">
                <a:solidFill>
                  <a:srgbClr val="000000"/>
                </a:solidFill>
                <a:latin typeface="Arial" panose="020B0604020202020204" pitchFamily="34" charset="0"/>
                <a:ea typeface="楷体_GB2312"/>
                <a:cs typeface="楷体_GB2312"/>
              </a:defRPr>
            </a:lvl4pPr>
            <a:lvl5pPr marL="2057400" indent="-228600">
              <a:defRPr sz="2000" b="1">
                <a:solidFill>
                  <a:srgbClr val="000000"/>
                </a:solidFill>
                <a:latin typeface="Arial" panose="020B0604020202020204" pitchFamily="34" charset="0"/>
                <a:ea typeface="楷体_GB2312"/>
                <a:cs typeface="楷体_GB2312"/>
              </a:defRPr>
            </a:lvl5pPr>
            <a:lvl6pPr marL="2514600" indent="-22860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defRPr sz="2000" b="1">
                <a:solidFill>
                  <a:srgbClr val="000000"/>
                </a:solidFill>
                <a:latin typeface="Arial" panose="020B0604020202020204" pitchFamily="34" charset="0"/>
                <a:ea typeface="楷体_GB2312"/>
                <a:cs typeface="楷体_GB2312"/>
              </a:defRPr>
            </a:lvl6pPr>
            <a:lvl7pPr marL="2971800" indent="-22860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defRPr sz="2000" b="1">
                <a:solidFill>
                  <a:srgbClr val="000000"/>
                </a:solidFill>
                <a:latin typeface="Arial" panose="020B0604020202020204" pitchFamily="34" charset="0"/>
                <a:ea typeface="楷体_GB2312"/>
                <a:cs typeface="楷体_GB2312"/>
              </a:defRPr>
            </a:lvl7pPr>
            <a:lvl8pPr marL="3429000" indent="-22860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defRPr sz="2000" b="1">
                <a:solidFill>
                  <a:srgbClr val="000000"/>
                </a:solidFill>
                <a:latin typeface="Arial" panose="020B0604020202020204" pitchFamily="34" charset="0"/>
                <a:ea typeface="楷体_GB2312"/>
                <a:cs typeface="楷体_GB2312"/>
              </a:defRPr>
            </a:lvl8pPr>
            <a:lvl9pPr marL="3886200" indent="-22860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defRPr sz="2000" b="1">
                <a:solidFill>
                  <a:srgbClr val="000000"/>
                </a:solidFill>
                <a:latin typeface="Arial" panose="020B0604020202020204" pitchFamily="34" charset="0"/>
                <a:ea typeface="楷体_GB2312"/>
                <a:cs typeface="楷体_GB2312"/>
              </a:defRPr>
            </a:lvl9pPr>
          </a:lstStyle>
          <a:p>
            <a:endParaRPr lang="de-DE" altLang="en-US" sz="1200" b="0">
              <a:solidFill>
                <a:schemeClr val="tx1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dirty="0">
              <a:solidFill>
                <a:srgbClr val="0000FF"/>
              </a:solidFill>
              <a:sym typeface="+mn-ea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dirty="0">
              <a:solidFill>
                <a:srgbClr val="0000FF"/>
              </a:solidFill>
              <a:sym typeface="+mn-ea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B3135-8A73-0462-62DA-36A7CF6A2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A52CC22-E7EA-9BF2-CC39-BEBB51B8E22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23336A2-79BB-FB02-6415-5B692ED17A67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527810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dirty="0">
              <a:solidFill>
                <a:srgbClr val="0000FF"/>
              </a:solidFill>
              <a:sym typeface="+mn-ea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dirty="0">
              <a:solidFill>
                <a:srgbClr val="0000FF"/>
              </a:solidFill>
              <a:sym typeface="+mn-ea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dirty="0">
              <a:solidFill>
                <a:srgbClr val="0000FF"/>
              </a:solidFill>
              <a:sym typeface="+mn-ea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2379C-BC29-9720-03F1-F9DD91D9B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49C0F00-50BD-8278-1F5F-42FC1F03BD1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032C7A8-C72B-C77B-1392-01CF0FD55311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678003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FD5D3-94E6-04B2-20CD-41FFE5D0E6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E71BD47-AADD-4898-9EFB-C150F099375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93949F6-DD4E-D493-17E1-FB9D299CE928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984189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2FBB5-A632-4A83-9244-EDCD50DC2C49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2FBB5-A632-4A83-9244-EDCD50DC2C49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1868170" y="-3175"/>
            <a:ext cx="8659495" cy="840105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583957" y="6562725"/>
            <a:ext cx="627184" cy="2952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D76C40-5224-4F93-AADC-4FD6B0457A60}" type="slidenum">
              <a:rPr lang="zh-CN" altLang="en-GB"/>
              <a:t>‹#›</a:t>
            </a:fld>
            <a:endParaRPr lang="en-GB" altLang="zh-CN"/>
          </a:p>
        </p:txBody>
      </p:sp>
    </p:spTree>
  </p:cSld>
  <p:clrMapOvr>
    <a:masterClrMapping/>
  </p:clrMapOvr>
  <p:transition spd="med">
    <p:fade/>
  </p:transition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子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 userDrawn="1"/>
        </p:nvSpPr>
        <p:spPr>
          <a:xfrm>
            <a:off x="1576113" y="1829"/>
            <a:ext cx="9252884" cy="839833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endParaRPr kumimoji="1" lang="zh-CN" altLang="en-US" sz="2955" kern="0" dirty="0"/>
          </a:p>
        </p:txBody>
      </p:sp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1693667" y="18016"/>
            <a:ext cx="8516383" cy="710746"/>
          </a:xfrm>
          <a:prstGeom prst="rect">
            <a:avLst/>
          </a:prstGeom>
        </p:spPr>
        <p:txBody>
          <a:bodyPr anchor="ctr" anchorCtr="0"/>
          <a:lstStyle>
            <a:lvl1pPr algn="ctr">
              <a:defRPr sz="3200" baseline="0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defRPr>
            </a:lvl1pPr>
          </a:lstStyle>
          <a:p>
            <a:endParaRPr lang="zh-CN" altLang="en-US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773755"/>
            <a:ext cx="12192000" cy="0"/>
          </a:xfrm>
          <a:prstGeom prst="line">
            <a:avLst/>
          </a:prstGeom>
          <a:ln w="76200" cmpd="thinThick">
            <a:solidFill>
              <a:srgbClr val="325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709083" y="918905"/>
            <a:ext cx="10762208" cy="5445858"/>
          </a:xfrm>
          <a:prstGeom prst="rect">
            <a:avLst/>
          </a:prstGeom>
          <a:ln w="3175" cmpd="sng">
            <a:solidFill>
              <a:srgbClr val="0066CC"/>
            </a:solidFill>
            <a:prstDash val="solid"/>
          </a:ln>
        </p:spPr>
        <p:txBody>
          <a:bodyPr/>
          <a:lstStyle>
            <a:lvl1pPr>
              <a:buClr>
                <a:srgbClr val="FF0000"/>
              </a:buClr>
              <a:buFont typeface="Wingdings" panose="05000000000000000000" pitchFamily="2" charset="2"/>
              <a:buChar char="p"/>
              <a:defRPr sz="1800"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>
              <a:buClr>
                <a:srgbClr val="FF0000"/>
              </a:buClr>
              <a:buFont typeface="Wingdings" panose="05000000000000000000" pitchFamily="2" charset="2"/>
              <a:buChar char="p"/>
              <a:defRPr sz="1800"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>
              <a:buClr>
                <a:srgbClr val="FF0000"/>
              </a:buClr>
              <a:buFont typeface="Wingdings" panose="05000000000000000000" pitchFamily="2" charset="2"/>
              <a:buChar char="p"/>
              <a:defRPr sz="1800"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>
              <a:buClr>
                <a:srgbClr val="FF0000"/>
              </a:buClr>
              <a:buFont typeface="Wingdings" panose="05000000000000000000" pitchFamily="2" charset="2"/>
              <a:buChar char="p"/>
              <a:defRPr sz="1800"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>
              <a:buClr>
                <a:srgbClr val="FF0000"/>
              </a:buClr>
              <a:buFont typeface="Wingdings" panose="05000000000000000000" pitchFamily="2" charset="2"/>
              <a:buChar char="p"/>
              <a:defRPr sz="1800">
                <a:latin typeface="黑体" panose="02010609060101010101" pitchFamily="49" charset="-122"/>
                <a:ea typeface="黑体" panose="020106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50390" y="635"/>
            <a:ext cx="8634730" cy="836295"/>
          </a:xfrm>
          <a:noFill/>
          <a:ln>
            <a:noFill/>
          </a:ln>
        </p:spPr>
        <p:txBody>
          <a:bodyPr vert="horz" anchor="ctr" anchorCtr="0">
            <a:normAutofit/>
          </a:bodyPr>
          <a:lstStyle>
            <a:lvl1pPr algn="l">
              <a:defRPr kumimoji="0" lang="zh-CN" altLang="en-US" sz="3600" b="1" i="0" u="none" strike="noStrike" kern="0" cap="none" spc="0" normalizeH="0" baseline="0" noProof="1" dirty="0">
                <a:ln w="3175" cmpd="sng">
                  <a:noFill/>
                  <a:prstDash val="solid"/>
                </a:ln>
                <a:solidFill>
                  <a:schemeClr val="bg1"/>
                </a:solidFill>
                <a:latin typeface="+mj-lt"/>
                <a:ea typeface="黑体" panose="02010609060101010101" pitchFamily="49" charset="-122"/>
                <a:cs typeface="+mj-lt"/>
              </a:defRPr>
            </a:lvl1pPr>
          </a:lstStyle>
          <a:p>
            <a:pPr lvl="0"/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50390" y="635"/>
            <a:ext cx="8634730" cy="836295"/>
          </a:xfrm>
          <a:noFill/>
          <a:ln>
            <a:noFill/>
          </a:ln>
        </p:spPr>
        <p:txBody>
          <a:bodyPr vert="horz" anchor="ctr" anchorCtr="0">
            <a:normAutofit/>
          </a:bodyPr>
          <a:lstStyle>
            <a:lvl1pPr algn="l">
              <a:defRPr kumimoji="0" lang="zh-CN" altLang="en-US" sz="3600" b="1" i="0" u="none" strike="noStrike" kern="0" cap="none" spc="0" normalizeH="0" baseline="0" noProof="1" dirty="0">
                <a:ln w="3175" cmpd="sng">
                  <a:noFill/>
                  <a:prstDash val="solid"/>
                </a:ln>
                <a:solidFill>
                  <a:schemeClr val="bg1"/>
                </a:solidFill>
                <a:latin typeface="+mj-lt"/>
                <a:ea typeface="黑体" panose="02010609060101010101" pitchFamily="49" charset="-122"/>
                <a:cs typeface="+mj-lt"/>
              </a:defRPr>
            </a:lvl1pPr>
          </a:lstStyle>
          <a:p>
            <a:pPr lvl="0"/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</p:spTree>
  </p:cSld>
  <p:clrMapOvr>
    <a:masterClrMapping/>
  </p:clrMapOvr>
  <p:transition advTm="114609">
    <p:diamond/>
  </p:transition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/>
          <p:nvPr/>
        </p:nvSpPr>
        <p:spPr bwMode="auto">
          <a:xfrm>
            <a:off x="0" y="6553200"/>
            <a:ext cx="12192000" cy="304800"/>
          </a:xfrm>
          <a:prstGeom prst="rect">
            <a:avLst/>
          </a:prstGeom>
          <a:solidFill>
            <a:srgbClr val="2B519A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ct val="110000"/>
              </a:lnSpc>
              <a:spcAft>
                <a:spcPct val="35000"/>
              </a:spcAft>
              <a:defRPr/>
            </a:pPr>
            <a:endParaRPr lang="zh-CN" altLang="en-US" sz="271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黑体" panose="02010609060101010101" pitchFamily="49" charset="-122"/>
            </a:endParaRPr>
          </a:p>
        </p:txBody>
      </p:sp>
      <p:sp>
        <p:nvSpPr>
          <p:cNvPr id="5124" name="Rectangle 4"/>
          <p:cNvSpPr>
            <a:spLocks noGrp="1"/>
          </p:cNvSpPr>
          <p:nvPr>
            <p:ph type="sldNum" sz="quarter" idx="4"/>
          </p:nvPr>
        </p:nvSpPr>
        <p:spPr bwMode="auto">
          <a:xfrm>
            <a:off x="11583957" y="6562735"/>
            <a:ext cx="627184" cy="29527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accent1"/>
            </a:outerShdw>
          </a:effectLst>
        </p:spPr>
        <p:txBody>
          <a:bodyPr vert="horz" wrap="square" lIns="91440" tIns="45720" rIns="91440" bIns="45720" numCol="1" anchor="t" anchorCtr="0" compatLnSpc="1"/>
          <a:lstStyle>
            <a:lvl1pPr algn="r">
              <a:lnSpc>
                <a:spcPct val="100000"/>
              </a:lnSpc>
              <a:spcAft>
                <a:spcPct val="0"/>
              </a:spcAft>
              <a:defRPr sz="1200" b="1">
                <a:solidFill>
                  <a:schemeClr val="bg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39BAACC9-F65D-4981-9EE3-44C441CEF858}" type="slidenum">
              <a:rPr lang="zh-CN" altLang="en-GB" smtClean="0"/>
              <a:t>‹#›</a:t>
            </a:fld>
            <a:endParaRPr lang="en-GB" altLang="zh-CN"/>
          </a:p>
        </p:txBody>
      </p:sp>
      <p:sp>
        <p:nvSpPr>
          <p:cNvPr id="17" name="椭圆 16"/>
          <p:cNvSpPr/>
          <p:nvPr/>
        </p:nvSpPr>
        <p:spPr bwMode="auto">
          <a:xfrm>
            <a:off x="10438636" y="-1"/>
            <a:ext cx="1063503" cy="883922"/>
          </a:xfrm>
          <a:prstGeom prst="ellipse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55076" tIns="101907" rIns="155076" bIns="101907" numCol="1" rtlCol="0" anchor="t" anchorCtr="0" compatLnSpc="1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</a:pPr>
            <a:endParaRPr kumimoji="0" lang="zh-CN" altLang="en-US" sz="2710" b="1" i="0" u="none" strike="noStrike" cap="none" normalizeH="0" baseline="0">
              <a:ln>
                <a:noFill/>
              </a:ln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7" name="椭圆 6"/>
          <p:cNvSpPr/>
          <p:nvPr userDrawn="1"/>
        </p:nvSpPr>
        <p:spPr bwMode="auto">
          <a:xfrm>
            <a:off x="8481396" y="1375"/>
            <a:ext cx="856321" cy="883922"/>
          </a:xfrm>
          <a:prstGeom prst="ellipse">
            <a:avLst/>
          </a:prstGeom>
          <a:solidFill>
            <a:schemeClr val="l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55076" tIns="101907" rIns="155076" bIns="101907" numCol="1" rtlCol="0" anchor="t" anchorCtr="0" compatLnSpc="1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5pPr>
            <a:lvl6pPr marL="2286000" algn="l" defTabSz="914400" rtl="0" eaLnBrk="1" latinLnBrk="0" hangingPunct="1"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6pPr>
            <a:lvl7pPr marL="2743200" algn="l" defTabSz="914400" rtl="0" eaLnBrk="1" latinLnBrk="0" hangingPunct="1"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7pPr>
            <a:lvl8pPr marL="3200400" algn="l" defTabSz="914400" rtl="0" eaLnBrk="1" latinLnBrk="0" hangingPunct="1"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8pPr>
            <a:lvl9pPr marL="3657600" algn="l" defTabSz="914400" rtl="0" eaLnBrk="1" latinLnBrk="0" hangingPunct="1"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defRPr/>
            </a:pPr>
            <a:endParaRPr kumimoji="0" lang="zh-CN" altLang="en-US" sz="2710" b="1" i="0" u="none" strike="noStrike" kern="1200" cap="none" spc="0" normalizeH="0" baseline="0" noProof="0">
              <a:ln>
                <a:noFill/>
              </a:ln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Rectangle 2"/>
          <p:cNvSpPr/>
          <p:nvPr userDrawn="1"/>
        </p:nvSpPr>
        <p:spPr bwMode="auto">
          <a:xfrm>
            <a:off x="0" y="6553200"/>
            <a:ext cx="12192000" cy="304800"/>
          </a:xfrm>
          <a:prstGeom prst="rect">
            <a:avLst/>
          </a:prstGeom>
          <a:solidFill>
            <a:srgbClr val="2B519A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ct val="110000"/>
              </a:lnSpc>
              <a:spcAft>
                <a:spcPct val="35000"/>
              </a:spcAft>
              <a:defRPr/>
            </a:pPr>
            <a:endParaRPr lang="zh-CN" altLang="en-US" sz="271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黑体" panose="02010609060101010101" pitchFamily="49" charset="-122"/>
            </a:endParaRPr>
          </a:p>
        </p:txBody>
      </p:sp>
      <p:sp>
        <p:nvSpPr>
          <p:cNvPr id="9" name="Rectangle 5"/>
          <p:cNvSpPr/>
          <p:nvPr userDrawn="1"/>
        </p:nvSpPr>
        <p:spPr bwMode="auto">
          <a:xfrm>
            <a:off x="1287262" y="4580"/>
            <a:ext cx="9927136" cy="812953"/>
          </a:xfrm>
          <a:prstGeom prst="rect">
            <a:avLst/>
          </a:prstGeom>
          <a:solidFill>
            <a:srgbClr val="325FA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5pPr>
            <a:lvl6pPr marL="2286000" algn="l" defTabSz="914400" rtl="0" eaLnBrk="1" latinLnBrk="0" hangingPunct="1"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6pPr>
            <a:lvl7pPr marL="2743200" algn="l" defTabSz="914400" rtl="0" eaLnBrk="1" latinLnBrk="0" hangingPunct="1"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7pPr>
            <a:lvl8pPr marL="3200400" algn="l" defTabSz="914400" rtl="0" eaLnBrk="1" latinLnBrk="0" hangingPunct="1"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8pPr>
            <a:lvl9pPr marL="3657600" algn="l" defTabSz="914400" rtl="0" eaLnBrk="1" latinLnBrk="0" hangingPunct="1"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Tx/>
              <a:buFontTx/>
              <a:buChar char="•"/>
              <a:defRPr/>
            </a:pPr>
            <a:endParaRPr kumimoji="0" lang="en-US" altLang="zh-CN" sz="221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椭圆 9"/>
          <p:cNvSpPr/>
          <p:nvPr userDrawn="1"/>
        </p:nvSpPr>
        <p:spPr bwMode="auto">
          <a:xfrm>
            <a:off x="10773208" y="0"/>
            <a:ext cx="901513" cy="812953"/>
          </a:xfrm>
          <a:prstGeom prst="ellipse">
            <a:avLst/>
          </a:prstGeom>
          <a:solidFill>
            <a:schemeClr val="l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55076" tIns="101907" rIns="155076" bIns="101907" numCol="1" rtlCol="0" anchor="t" anchorCtr="0" compatLnSpc="1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5pPr>
            <a:lvl6pPr marL="2286000" algn="l" defTabSz="914400" rtl="0" eaLnBrk="1" latinLnBrk="0" hangingPunct="1"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6pPr>
            <a:lvl7pPr marL="2743200" algn="l" defTabSz="914400" rtl="0" eaLnBrk="1" latinLnBrk="0" hangingPunct="1"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7pPr>
            <a:lvl8pPr marL="3200400" algn="l" defTabSz="914400" rtl="0" eaLnBrk="1" latinLnBrk="0" hangingPunct="1"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8pPr>
            <a:lvl9pPr marL="3657600" algn="l" defTabSz="914400" rtl="0" eaLnBrk="1" latinLnBrk="0" hangingPunct="1"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defRPr/>
            </a:pPr>
            <a:endParaRPr kumimoji="0" lang="zh-CN" altLang="en-US" sz="2710" b="1" i="0" u="none" strike="noStrike" kern="1200" cap="none" spc="0" normalizeH="0" baseline="0" noProof="0">
              <a:ln>
                <a:noFill/>
              </a:ln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" name="椭圆 14"/>
          <p:cNvSpPr/>
          <p:nvPr userDrawn="1"/>
        </p:nvSpPr>
        <p:spPr bwMode="auto">
          <a:xfrm>
            <a:off x="719984" y="-1"/>
            <a:ext cx="915687" cy="812953"/>
          </a:xfrm>
          <a:prstGeom prst="ellipse">
            <a:avLst/>
          </a:prstGeom>
          <a:solidFill>
            <a:schemeClr val="l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55076" tIns="101907" rIns="155076" bIns="101907" numCol="1" rtlCol="0" anchor="t" anchorCtr="0" compatLnSpc="1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5pPr>
            <a:lvl6pPr marL="2286000" algn="l" defTabSz="914400" rtl="0" eaLnBrk="1" latinLnBrk="0" hangingPunct="1"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6pPr>
            <a:lvl7pPr marL="2743200" algn="l" defTabSz="914400" rtl="0" eaLnBrk="1" latinLnBrk="0" hangingPunct="1"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7pPr>
            <a:lvl8pPr marL="3200400" algn="l" defTabSz="914400" rtl="0" eaLnBrk="1" latinLnBrk="0" hangingPunct="1"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8pPr>
            <a:lvl9pPr marL="3657600" algn="l" defTabSz="914400" rtl="0" eaLnBrk="1" latinLnBrk="0" hangingPunct="1"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defRPr/>
            </a:pPr>
            <a:endParaRPr kumimoji="0" lang="zh-CN" altLang="en-US" sz="2710" b="1" i="0" u="none" strike="noStrike" kern="1200" cap="none" spc="0" normalizeH="0" baseline="0" noProof="0">
              <a:ln>
                <a:noFill/>
              </a:ln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8" r="18954" b="38628"/>
          <a:stretch>
            <a:fillRect/>
          </a:stretch>
        </p:blipFill>
        <p:spPr>
          <a:xfrm>
            <a:off x="128975" y="42218"/>
            <a:ext cx="915687" cy="78187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9" cstate="print"/>
          <a:stretch>
            <a:fillRect/>
          </a:stretch>
        </p:blipFill>
        <p:spPr>
          <a:xfrm>
            <a:off x="11358641" y="18333"/>
            <a:ext cx="719984" cy="780978"/>
          </a:xfrm>
          <a:prstGeom prst="rect">
            <a:avLst/>
          </a:prstGeom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</p:pic>
      <p:sp>
        <p:nvSpPr>
          <p:cNvPr id="13" name="Rectangle 4"/>
          <p:cNvSpPr txBox="1"/>
          <p:nvPr userDrawn="1"/>
        </p:nvSpPr>
        <p:spPr>
          <a:xfrm>
            <a:off x="11776364" y="6562726"/>
            <a:ext cx="415636" cy="276942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5pPr>
            <a:lvl6pPr marL="2286000" algn="l" defTabSz="914400" rtl="0" eaLnBrk="1" latinLnBrk="0" hangingPunct="1"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6pPr>
            <a:lvl7pPr marL="2743200" algn="l" defTabSz="914400" rtl="0" eaLnBrk="1" latinLnBrk="0" hangingPunct="1"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7pPr>
            <a:lvl8pPr marL="3200400" algn="l" defTabSz="914400" rtl="0" eaLnBrk="1" latinLnBrk="0" hangingPunct="1"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8pPr>
            <a:lvl9pPr marL="3657600" algn="l" defTabSz="914400" rtl="0" eaLnBrk="1" latinLnBrk="0" hangingPunct="1"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9pPr>
          </a:lstStyle>
          <a:p>
            <a:pPr>
              <a:defRPr/>
            </a:pPr>
            <a:fld id="{D0D76C40-5224-4F93-AADC-4FD6B0457A60}" type="slidenum">
              <a:rPr lang="zh-CN" altLang="en-GB" sz="1400" smtClean="0">
                <a:solidFill>
                  <a:schemeClr val="bg1"/>
                </a:solidFill>
              </a:rPr>
              <a:t>‹#›</a:t>
            </a:fld>
            <a:endParaRPr lang="en-GB" altLang="zh-CN" sz="140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</p:sldLayoutIdLst>
  <p:hf sldNum="0" hdr="0" ftr="0" dt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anose="020B0604020202020204" pitchFamily="34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anose="020B0604020202020204" pitchFamily="34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anose="020B0604020202020204" pitchFamily="34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anose="020B0604020202020204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anose="020B0604020202020204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anose="020B0604020202020204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anose="020B0604020202020204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1AF00"/>
        </a:buClr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1AF00"/>
        </a:buClr>
        <a:buFont typeface="Arial" panose="020B0604020202020204" pitchFamily="34" charset="0"/>
        <a:buChar char="–"/>
        <a:defRPr sz="2100">
          <a:solidFill>
            <a:srgbClr val="00338F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1AF00"/>
        </a:buClr>
        <a:buFont typeface="Wingdings" panose="05000000000000000000" pitchFamily="2" charset="2"/>
        <a:buChar char="§"/>
        <a:defRPr sz="1900">
          <a:solidFill>
            <a:srgbClr val="00338F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1AF00"/>
        </a:buClr>
        <a:buChar char="•"/>
        <a:defRPr sz="2000" i="1">
          <a:solidFill>
            <a:srgbClr val="00338F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notesSlide" Target="../notesSlides/notesSlide10.xml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5" Type="http://schemas.openxmlformats.org/officeDocument/2006/relationships/tags" Target="../tags/tag13.xml"/><Relationship Id="rId10" Type="http://schemas.openxmlformats.org/officeDocument/2006/relationships/tags" Target="../tags/tag18.xml"/><Relationship Id="rId4" Type="http://schemas.openxmlformats.org/officeDocument/2006/relationships/tags" Target="../tags/tag12.xml"/><Relationship Id="rId9" Type="http://schemas.openxmlformats.org/officeDocument/2006/relationships/tags" Target="../tags/tag1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.xml"/><Relationship Id="rId3" Type="http://schemas.openxmlformats.org/officeDocument/2006/relationships/tags" Target="../tags/tag22.xml"/><Relationship Id="rId7" Type="http://schemas.openxmlformats.org/officeDocument/2006/relationships/tags" Target="../tags/tag26.xml"/><Relationship Id="rId12" Type="http://schemas.openxmlformats.org/officeDocument/2006/relationships/image" Target="../media/image420.pn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tags" Target="../tags/tag25.xml"/><Relationship Id="rId11" Type="http://schemas.openxmlformats.org/officeDocument/2006/relationships/tags" Target="../tags/tag210.xml"/><Relationship Id="rId5" Type="http://schemas.openxmlformats.org/officeDocument/2006/relationships/tags" Target="../tags/tag24.xml"/><Relationship Id="rId10" Type="http://schemas.openxmlformats.org/officeDocument/2006/relationships/image" Target="../media/image20.png"/><Relationship Id="rId4" Type="http://schemas.openxmlformats.org/officeDocument/2006/relationships/tags" Target="../tags/tag23.xml"/><Relationship Id="rId9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tags" Target="../tags/tag27.xml"/><Relationship Id="rId7" Type="http://schemas.openxmlformats.org/officeDocument/2006/relationships/tags" Target="../tags/tag31.xml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microsoft.com/office/2007/relationships/media" Target="../media/media1.mp4"/><Relationship Id="rId16" Type="http://schemas.openxmlformats.org/officeDocument/2006/relationships/image" Target="../media/image27.png"/><Relationship Id="rId1" Type="http://schemas.openxmlformats.org/officeDocument/2006/relationships/video" Target="NULL" TargetMode="External"/><Relationship Id="rId6" Type="http://schemas.openxmlformats.org/officeDocument/2006/relationships/tags" Target="../tags/tag30.xml"/><Relationship Id="rId11" Type="http://schemas.openxmlformats.org/officeDocument/2006/relationships/image" Target="../media/image22.png"/><Relationship Id="rId5" Type="http://schemas.openxmlformats.org/officeDocument/2006/relationships/tags" Target="../tags/tag29.xml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tags" Target="../tags/tag28.xml"/><Relationship Id="rId9" Type="http://schemas.openxmlformats.org/officeDocument/2006/relationships/notesSlide" Target="../notesSlides/notesSlide12.xml"/><Relationship Id="rId1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7" Type="http://schemas.openxmlformats.org/officeDocument/2006/relationships/image" Target="../media/image31.png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30.pn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microsoft.com/office/2007/relationships/media" Target="../media/media3.mp4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notesSlide" Target="../notesSlides/notesSlide14.xml"/><Relationship Id="rId11" Type="http://schemas.openxmlformats.org/officeDocument/2006/relationships/image" Target="../media/image36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35.png"/><Relationship Id="rId4" Type="http://schemas.openxmlformats.org/officeDocument/2006/relationships/video" Target="../media/media3.mp4"/><Relationship Id="rId9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37.xml"/><Relationship Id="rId7" Type="http://schemas.openxmlformats.org/officeDocument/2006/relationships/tags" Target="../tags/tag41.xml"/><Relationship Id="rId12" Type="http://schemas.openxmlformats.org/officeDocument/2006/relationships/image" Target="../media/image20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tags" Target="../tags/tag40.xml"/><Relationship Id="rId11" Type="http://schemas.openxmlformats.org/officeDocument/2006/relationships/image" Target="../media/image39.png"/><Relationship Id="rId5" Type="http://schemas.openxmlformats.org/officeDocument/2006/relationships/tags" Target="../tags/tag39.xml"/><Relationship Id="rId10" Type="http://schemas.openxmlformats.org/officeDocument/2006/relationships/image" Target="../media/image38.png"/><Relationship Id="rId4" Type="http://schemas.openxmlformats.org/officeDocument/2006/relationships/tags" Target="../tags/tag38.xml"/><Relationship Id="rId9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44.xml"/><Relationship Id="rId7" Type="http://schemas.openxmlformats.org/officeDocument/2006/relationships/tags" Target="../tags/tag48.xml"/><Relationship Id="rId12" Type="http://schemas.openxmlformats.org/officeDocument/2006/relationships/image" Target="../media/image20.png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11" Type="http://schemas.openxmlformats.org/officeDocument/2006/relationships/image" Target="../media/image40.png"/><Relationship Id="rId5" Type="http://schemas.openxmlformats.org/officeDocument/2006/relationships/tags" Target="../tags/tag46.xml"/><Relationship Id="rId10" Type="http://schemas.openxmlformats.org/officeDocument/2006/relationships/image" Target="../media/image38.png"/><Relationship Id="rId4" Type="http://schemas.openxmlformats.org/officeDocument/2006/relationships/tags" Target="../tags/tag45.xml"/><Relationship Id="rId9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9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0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tags" Target="../tags/tag4.xml"/><Relationship Id="rId7" Type="http://schemas.openxmlformats.org/officeDocument/2006/relationships/image" Target="../media/image16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5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7" Type="http://schemas.openxmlformats.org/officeDocument/2006/relationships/image" Target="../media/image19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标题 1"/>
          <p:cNvSpPr/>
          <p:nvPr/>
        </p:nvSpPr>
        <p:spPr bwMode="auto">
          <a:xfrm>
            <a:off x="570230" y="2149475"/>
            <a:ext cx="10974705" cy="84201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 fontAlgn="auto">
              <a:lnSpc>
                <a:spcPct val="120000"/>
              </a:lnSpc>
              <a:spcAft>
                <a:spcPts val="0"/>
              </a:spcAft>
              <a:buClrTx/>
              <a:buSzTx/>
              <a:buFontTx/>
            </a:pPr>
            <a:r>
              <a:rPr lang="en-US" altLang="zh-CN" sz="3600" b="1" dirty="0">
                <a:ln w="1905"/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16200000" scaled="1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+mn-ea"/>
                <a:sym typeface="Times New Roman" panose="02020603050405020304" pitchFamily="18" charset="0"/>
              </a:rPr>
              <a:t>Development Progress of CiADS Muon Source</a:t>
            </a:r>
          </a:p>
        </p:txBody>
      </p:sp>
      <p:sp>
        <p:nvSpPr>
          <p:cNvPr id="8" name="矩形 7"/>
          <p:cNvSpPr/>
          <p:nvPr/>
        </p:nvSpPr>
        <p:spPr>
          <a:xfrm>
            <a:off x="1155698" y="3199319"/>
            <a:ext cx="990600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n-US" altLang="zh-CN" sz="2000" b="1" dirty="0" err="1">
                <a:solidFill>
                  <a:srgbClr val="FD7E14"/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Segoe UI" panose="020B0502040204020203" pitchFamily="34" charset="0"/>
                <a:sym typeface="Times New Roman" panose="02020603050405020304" pitchFamily="18" charset="0"/>
              </a:rPr>
              <a:t>Mu</a:t>
            </a:r>
            <a:r>
              <a:rPr lang="en-US" altLang="zh-CN" sz="2000" b="1" dirty="0">
                <a:solidFill>
                  <a:srgbClr val="2C4EA3"/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Segoe UI" panose="020B0502040204020203" pitchFamily="34" charset="0"/>
                <a:sym typeface="Times New Roman" panose="02020603050405020304" pitchFamily="18" charset="0"/>
              </a:rPr>
              <a:t>on </a:t>
            </a:r>
            <a:r>
              <a:rPr lang="en-US" altLang="zh-CN" sz="2000" b="1" dirty="0" err="1">
                <a:solidFill>
                  <a:srgbClr val="FD7E14"/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Segoe UI" panose="020B0502040204020203" pitchFamily="34" charset="0"/>
                <a:sym typeface="Times New Roman" panose="02020603050405020304" pitchFamily="18" charset="0"/>
              </a:rPr>
              <a:t>S</a:t>
            </a:r>
            <a:r>
              <a:rPr lang="en-US" altLang="zh-CN" sz="2000" b="1" dirty="0">
                <a:solidFill>
                  <a:srgbClr val="2C4EA3"/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Segoe UI" panose="020B0502040204020203" pitchFamily="34" charset="0"/>
                <a:sym typeface="Times New Roman" panose="02020603050405020304" pitchFamily="18" charset="0"/>
              </a:rPr>
              <a:t>cience and </a:t>
            </a:r>
            <a:r>
              <a:rPr lang="en-US" altLang="zh-CN" sz="2000" b="1" dirty="0" err="1">
                <a:solidFill>
                  <a:srgbClr val="FD7E14"/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Segoe UI" panose="020B0502040204020203" pitchFamily="34" charset="0"/>
                <a:sym typeface="Times New Roman" panose="02020603050405020304" pitchFamily="18" charset="0"/>
              </a:rPr>
              <a:t>T</a:t>
            </a:r>
            <a:r>
              <a:rPr lang="en-US" altLang="zh-CN" sz="2000" b="1" dirty="0">
                <a:solidFill>
                  <a:srgbClr val="2C4EA3"/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Segoe UI" panose="020B0502040204020203" pitchFamily="34" charset="0"/>
                <a:sym typeface="Times New Roman" panose="02020603050405020304" pitchFamily="18" charset="0"/>
              </a:rPr>
              <a:t>echnology application</a:t>
            </a:r>
            <a:r>
              <a:rPr lang="en-US" altLang="zh-CN" sz="2000" b="1" dirty="0">
                <a:solidFill>
                  <a:srgbClr val="FD7E14"/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Segoe UI" panose="020B0502040204020203" pitchFamily="34" charset="0"/>
                <a:sym typeface="Times New Roman" panose="02020603050405020304" pitchFamily="18" charset="0"/>
              </a:rPr>
              <a:t> </a:t>
            </a:r>
            <a:r>
              <a:rPr lang="en-US" altLang="zh-CN" sz="2000" b="1" dirty="0">
                <a:solidFill>
                  <a:srgbClr val="2C4EA3"/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Segoe UI" panose="020B0502040204020203" pitchFamily="34" charset="0"/>
                <a:sym typeface="Times New Roman" panose="02020603050405020304" pitchFamily="18" charset="0"/>
              </a:rPr>
              <a:t>platform at CiADS (</a:t>
            </a:r>
            <a:r>
              <a:rPr lang="en-US" altLang="zh-CN" sz="2000" b="1" dirty="0" err="1">
                <a:solidFill>
                  <a:srgbClr val="FD7E14"/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Segoe UI" panose="020B0502040204020203" pitchFamily="34" charset="0"/>
                <a:sym typeface="Times New Roman" panose="02020603050405020304" pitchFamily="18" charset="0"/>
              </a:rPr>
              <a:t>MuST</a:t>
            </a:r>
            <a:r>
              <a:rPr lang="en-US" altLang="zh-CN" sz="2000" b="1" dirty="0">
                <a:solidFill>
                  <a:srgbClr val="2C4EA3"/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Segoe UI" panose="020B0502040204020203" pitchFamily="34" charset="0"/>
                <a:sym typeface="Times New Roman" panose="02020603050405020304" pitchFamily="18" charset="0"/>
              </a:rPr>
              <a:t>-</a:t>
            </a:r>
            <a:r>
              <a:rPr lang="en-US" altLang="zh-CN" sz="2000" b="1" dirty="0" err="1">
                <a:solidFill>
                  <a:srgbClr val="FD7E14"/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Segoe UI" panose="020B0502040204020203" pitchFamily="34" charset="0"/>
                <a:sym typeface="Times New Roman" panose="02020603050405020304" pitchFamily="18" charset="0"/>
              </a:rPr>
              <a:t>CiADS</a:t>
            </a:r>
            <a:r>
              <a:rPr lang="en-US" altLang="zh-CN" sz="2000" b="1" dirty="0">
                <a:solidFill>
                  <a:srgbClr val="2C4EA3"/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Segoe UI" panose="020B0502040204020203" pitchFamily="34" charset="0"/>
                <a:sym typeface="Times New Roman" panose="02020603050405020304" pitchFamily="18" charset="0"/>
              </a:rPr>
              <a:t>)</a:t>
            </a:r>
          </a:p>
        </p:txBody>
      </p:sp>
      <p:sp>
        <p:nvSpPr>
          <p:cNvPr id="3" name="副标题 2"/>
          <p:cNvSpPr/>
          <p:nvPr/>
        </p:nvSpPr>
        <p:spPr bwMode="auto">
          <a:xfrm>
            <a:off x="2212975" y="5375275"/>
            <a:ext cx="8012430" cy="8312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ctr"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zh-CN" sz="2000" b="1" dirty="0">
                <a:solidFill>
                  <a:srgbClr val="325FAF"/>
                </a:solidFill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  <a:sym typeface="Times New Roman" panose="02020603050405020304" pitchFamily="18" charset="0"/>
              </a:rPr>
              <a:t>Institute of Modern Physics, Chinese Academy of Sciences</a:t>
            </a:r>
          </a:p>
        </p:txBody>
      </p:sp>
      <p:sp>
        <p:nvSpPr>
          <p:cNvPr id="4" name="副标题 2"/>
          <p:cNvSpPr/>
          <p:nvPr/>
        </p:nvSpPr>
        <p:spPr bwMode="auto">
          <a:xfrm>
            <a:off x="2353310" y="3704590"/>
            <a:ext cx="7506335" cy="2295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ctr" eaLnBrk="1" hangingPunct="1">
              <a:lnSpc>
                <a:spcPct val="120000"/>
              </a:lnSpc>
              <a:defRPr/>
            </a:pPr>
            <a:r>
              <a:rPr lang="en-US" altLang="zh-CN" sz="2400" b="1" dirty="0">
                <a:solidFill>
                  <a:srgbClr val="325FAF"/>
                </a:solidFill>
                <a:latin typeface="微软雅黑" panose="020B0503020204020204" charset="-122"/>
                <a:ea typeface="微软雅黑" panose="020B0503020204020204" charset="-122"/>
                <a:sym typeface="Times New Roman" panose="02020603050405020304" pitchFamily="18" charset="0"/>
              </a:rPr>
              <a:t>Hanjie Cai, 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Times New Roman" panose="02020603050405020304" pitchFamily="18" charset="0"/>
              </a:rPr>
              <a:t>Jincheng Li</a:t>
            </a:r>
            <a:endParaRPr lang="zh-CN" altLang="en-US" sz="24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Times New Roman" panose="02020603050405020304" pitchFamily="18" charset="0"/>
            </a:endParaRPr>
          </a:p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2000" b="1" dirty="0">
                <a:solidFill>
                  <a:srgbClr val="325FAF"/>
                </a:solidFill>
                <a:latin typeface="微软雅黑" panose="020B0503020204020204" charset="-122"/>
                <a:ea typeface="微软雅黑" panose="020B0503020204020204" charset="-122"/>
                <a:cs typeface="Comic Sans MS" panose="030F0702030302020204" charset="0"/>
                <a:sym typeface="Times New Roman" panose="02020603050405020304" pitchFamily="18" charset="0"/>
              </a:rPr>
              <a:t>on behalf of </a:t>
            </a:r>
            <a:r>
              <a:rPr lang="en-US" altLang="zh-CN" sz="2000" b="1" dirty="0" err="1">
                <a:solidFill>
                  <a:srgbClr val="325FAF"/>
                </a:solidFill>
                <a:latin typeface="微软雅黑" panose="020B0503020204020204" charset="-122"/>
                <a:ea typeface="微软雅黑" panose="020B0503020204020204" charset="-122"/>
                <a:cs typeface="Comic Sans MS" panose="030F0702030302020204" charset="0"/>
                <a:sym typeface="Times New Roman" panose="02020603050405020304" pitchFamily="18" charset="0"/>
              </a:rPr>
              <a:t>MuST-CiADS</a:t>
            </a:r>
            <a:r>
              <a:rPr lang="en-US" altLang="zh-CN" sz="2000" b="1" dirty="0">
                <a:solidFill>
                  <a:srgbClr val="325FAF"/>
                </a:solidFill>
                <a:latin typeface="微软雅黑" panose="020B0503020204020204" charset="-122"/>
                <a:ea typeface="微软雅黑" panose="020B0503020204020204" charset="-122"/>
                <a:cs typeface="Comic Sans MS" panose="030F0702030302020204" charset="0"/>
                <a:sym typeface="Times New Roman" panose="02020603050405020304" pitchFamily="18" charset="0"/>
              </a:rPr>
              <a:t> team</a:t>
            </a:r>
          </a:p>
          <a:p>
            <a:pPr algn="ctr" eaLnBrk="1" hangingPunct="1">
              <a:lnSpc>
                <a:spcPct val="120000"/>
              </a:lnSpc>
              <a:defRPr/>
            </a:pPr>
            <a:endParaRPr lang="zh-CN" altLang="en-US" sz="2000" b="1" dirty="0">
              <a:gradFill>
                <a:gsLst>
                  <a:gs pos="0">
                    <a:srgbClr val="325FAF">
                      <a:lumMod val="50000"/>
                    </a:srgbClr>
                  </a:gs>
                  <a:gs pos="50000">
                    <a:srgbClr val="325FAF">
                      <a:lumMod val="80000"/>
                    </a:srgbClr>
                  </a:gs>
                  <a:gs pos="100000">
                    <a:srgbClr val="325FAF">
                      <a:lumMod val="70000"/>
                      <a:lumOff val="30000"/>
                    </a:srgbClr>
                  </a:gs>
                </a:gsLst>
                <a:lin ang="16200000" scaled="1"/>
              </a:gradFill>
              <a:latin typeface="Times New Roman" panose="02020603050405020304" pitchFamily="18" charset="0"/>
              <a:ea typeface="微软雅黑" panose="020B0503020204020204" charset="-122"/>
              <a:cs typeface="+mn-ea"/>
              <a:sym typeface="Times New Roman" panose="02020603050405020304" pitchFamily="18" charset="0"/>
            </a:endParaRPr>
          </a:p>
          <a:p>
            <a:pPr algn="ctr" eaLnBrk="1" hangingPunct="1">
              <a:lnSpc>
                <a:spcPct val="120000"/>
              </a:lnSpc>
              <a:defRPr/>
            </a:pPr>
            <a:endParaRPr lang="zh-CN" altLang="en-US" sz="2000" b="1" dirty="0">
              <a:gradFill>
                <a:gsLst>
                  <a:gs pos="0">
                    <a:srgbClr val="325FAF">
                      <a:lumMod val="50000"/>
                    </a:srgbClr>
                  </a:gs>
                  <a:gs pos="50000">
                    <a:srgbClr val="325FAF">
                      <a:lumMod val="80000"/>
                    </a:srgbClr>
                  </a:gs>
                  <a:gs pos="100000">
                    <a:srgbClr val="325FAF">
                      <a:lumMod val="70000"/>
                      <a:lumOff val="30000"/>
                    </a:srgbClr>
                  </a:gs>
                </a:gsLst>
                <a:lin ang="16200000" scaled="1"/>
              </a:gradFill>
              <a:latin typeface="Times New Roman" panose="02020603050405020304" pitchFamily="18" charset="0"/>
              <a:ea typeface="微软雅黑" panose="020B0503020204020204" charset="-122"/>
              <a:cs typeface="+mn-ea"/>
              <a:sym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9060" y="851254"/>
            <a:ext cx="11940538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6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MuMu</a:t>
            </a:r>
            <a:r>
              <a:rPr lang="en-US" altLang="zh-CN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Forum -- Muon Physics and Muon Technologies Innovation Academic Forum</a:t>
            </a:r>
          </a:p>
          <a:p>
            <a:pPr algn="r"/>
            <a:r>
              <a:rPr lang="en-US" altLang="zh-CN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July 12-13, 2026, Beijing, China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 形 11"/>
          <p:cNvSpPr/>
          <p:nvPr/>
        </p:nvSpPr>
        <p:spPr>
          <a:xfrm rot="5400000">
            <a:off x="9347200" y="1569720"/>
            <a:ext cx="1169670" cy="3084195"/>
          </a:xfrm>
          <a:prstGeom prst="corner">
            <a:avLst>
              <a:gd name="adj1" fmla="val 22652"/>
              <a:gd name="adj2" fmla="val 24134"/>
            </a:avLst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4">
              <a:hueOff val="49812"/>
              <a:satOff val="-5733"/>
              <a:lumOff val="-7675"/>
              <a:alphaOff val="0"/>
            </a:schemeClr>
          </a:lnRef>
          <a:fillRef idx="3">
            <a:schemeClr val="accent4">
              <a:hueOff val="49812"/>
              <a:satOff val="-5733"/>
              <a:lumOff val="-7675"/>
              <a:alphaOff val="0"/>
            </a:schemeClr>
          </a:fillRef>
          <a:effectRef idx="2">
            <a:schemeClr val="accent4">
              <a:hueOff val="49812"/>
              <a:satOff val="-5733"/>
              <a:lumOff val="-7675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CN" altLang="en-US">
              <a:latin typeface="Times New Roman" panose="02020603050405020304" pitchFamily="18" charset="0"/>
              <a:ea typeface="微软雅黑" panose="020B0503020204020204" charset="-122"/>
              <a:sym typeface="Times New Roman" panose="02020603050405020304" pitchFamily="18" charset="0"/>
            </a:endParaRPr>
          </a:p>
        </p:txBody>
      </p:sp>
      <p:sp>
        <p:nvSpPr>
          <p:cNvPr id="19" name="任意形状 18"/>
          <p:cNvSpPr/>
          <p:nvPr/>
        </p:nvSpPr>
        <p:spPr>
          <a:xfrm>
            <a:off x="8589645" y="2860675"/>
            <a:ext cx="3117850" cy="1291590"/>
          </a:xfrm>
          <a:custGeom>
            <a:avLst/>
            <a:gdLst>
              <a:gd name="connsiteX0" fmla="*/ 0 w 2362107"/>
              <a:gd name="connsiteY0" fmla="*/ 0 h 2070525"/>
              <a:gd name="connsiteX1" fmla="*/ 2362107 w 2362107"/>
              <a:gd name="connsiteY1" fmla="*/ 0 h 2070525"/>
              <a:gd name="connsiteX2" fmla="*/ 2362107 w 2362107"/>
              <a:gd name="connsiteY2" fmla="*/ 2070525 h 2070525"/>
              <a:gd name="connsiteX3" fmla="*/ 0 w 2362107"/>
              <a:gd name="connsiteY3" fmla="*/ 2070525 h 2070525"/>
              <a:gd name="connsiteX4" fmla="*/ 0 w 2362107"/>
              <a:gd name="connsiteY4" fmla="*/ 0 h 207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62107" h="2070525">
                <a:moveTo>
                  <a:pt x="0" y="0"/>
                </a:moveTo>
                <a:lnTo>
                  <a:pt x="2362107" y="0"/>
                </a:lnTo>
                <a:lnTo>
                  <a:pt x="2362107" y="2070525"/>
                </a:lnTo>
                <a:lnTo>
                  <a:pt x="0" y="207052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t" anchorCtr="0">
            <a:noAutofit/>
          </a:bodyPr>
          <a:lstStyle/>
          <a:p>
            <a:pPr marL="285750" lvl="1" indent="-179705" algn="l" defTabSz="62230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3 </a:t>
            </a:r>
            <a:r>
              <a:rPr sz="1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MW Commissioning</a:t>
            </a:r>
          </a:p>
          <a:p>
            <a:pPr marL="285750" lvl="1" indent="-179705" algn="l" defTabSz="62230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Normal operation with MW-level proton beam</a:t>
            </a:r>
            <a:endParaRPr sz="1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Times New Roman" panose="02020603050405020304" pitchFamily="18" charset="0"/>
            </a:endParaRPr>
          </a:p>
          <a:p>
            <a:pPr marL="285750" lvl="1" indent="-179705" algn="l" defTabSz="622300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sz="1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Times New Roman" panose="02020603050405020304" pitchFamily="18" charset="0"/>
            </a:endParaRPr>
          </a:p>
        </p:txBody>
      </p:sp>
      <p:sp>
        <p:nvSpPr>
          <p:cNvPr id="11" name="三角形 10"/>
          <p:cNvSpPr/>
          <p:nvPr>
            <p:custDataLst>
              <p:tags r:id="rId2"/>
            </p:custDataLst>
          </p:nvPr>
        </p:nvSpPr>
        <p:spPr>
          <a:xfrm>
            <a:off x="7839075" y="2584450"/>
            <a:ext cx="525145" cy="445770"/>
          </a:xfrm>
          <a:prstGeom prst="triangle">
            <a:avLst>
              <a:gd name="adj" fmla="val 100000"/>
            </a:avLst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4">
              <a:hueOff val="24906"/>
              <a:satOff val="-2832"/>
              <a:lumOff val="-3803"/>
              <a:alphaOff val="0"/>
            </a:schemeClr>
          </a:lnRef>
          <a:fillRef idx="3">
            <a:schemeClr val="accent4">
              <a:hueOff val="24906"/>
              <a:satOff val="-2832"/>
              <a:lumOff val="-3803"/>
              <a:alphaOff val="0"/>
            </a:schemeClr>
          </a:fillRef>
          <a:effectRef idx="2">
            <a:schemeClr val="accent4">
              <a:hueOff val="24906"/>
              <a:satOff val="-2832"/>
              <a:lumOff val="-3803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CN" altLang="en-US">
              <a:latin typeface="Times New Roman" panose="02020603050405020304" pitchFamily="18" charset="0"/>
              <a:ea typeface="微软雅黑" panose="020B0503020204020204" charset="-122"/>
              <a:sym typeface="Times New Roman" panose="02020603050405020304" pitchFamily="18" charset="0"/>
            </a:endParaRPr>
          </a:p>
        </p:txBody>
      </p:sp>
      <p:sp>
        <p:nvSpPr>
          <p:cNvPr id="24" name="燕尾形 23"/>
          <p:cNvSpPr/>
          <p:nvPr>
            <p:custDataLst>
              <p:tags r:id="rId3"/>
            </p:custDataLst>
          </p:nvPr>
        </p:nvSpPr>
        <p:spPr bwMode="auto">
          <a:xfrm>
            <a:off x="7962900" y="1193165"/>
            <a:ext cx="3596005" cy="503554"/>
          </a:xfrm>
          <a:prstGeom prst="chevron">
            <a:avLst/>
          </a:prstGeom>
          <a:solidFill>
            <a:srgbClr val="FFC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6000" tIns="82800" rIns="126000" bIns="82800" numCol="1" rtlCol="0" anchor="t" anchorCtr="0" compatLnSpc="1"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</a:pPr>
            <a:r>
              <a:rPr kumimoji="0" lang="en-US" altLang="zh-CN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2027~2030</a:t>
            </a: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CN" sz="3600" dirty="0">
                <a:latin typeface="微软雅黑" panose="020B0503020204020204" charset="-122"/>
                <a:ea typeface="微软雅黑" panose="020B0503020204020204" charset="-122"/>
              </a:rPr>
              <a:t>Timetable of </a:t>
            </a:r>
            <a:r>
              <a:rPr lang="en-US" altLang="zh-CN" sz="3600" dirty="0" err="1">
                <a:latin typeface="微软雅黑" panose="020B0503020204020204" charset="-122"/>
                <a:ea typeface="微软雅黑" panose="020B0503020204020204" charset="-122"/>
              </a:rPr>
              <a:t>CiADS</a:t>
            </a:r>
            <a:r>
              <a:rPr lang="en-US" altLang="zh-CN" sz="3600" dirty="0">
                <a:latin typeface="微软雅黑" panose="020B0503020204020204" charset="-122"/>
                <a:ea typeface="微软雅黑" panose="020B0503020204020204" charset="-122"/>
              </a:rPr>
              <a:t> Linac</a:t>
            </a:r>
            <a:endParaRPr lang="zh-CN" altLang="en-US" sz="36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6" name="组合 25"/>
          <p:cNvGrpSpPr/>
          <p:nvPr>
            <p:custDataLst>
              <p:tags r:id="rId4"/>
            </p:custDataLst>
          </p:nvPr>
        </p:nvGrpSpPr>
        <p:grpSpPr>
          <a:xfrm>
            <a:off x="3879215" y="2048505"/>
            <a:ext cx="4284075" cy="2585720"/>
            <a:chOff x="2733984" y="1242155"/>
            <a:chExt cx="3629717" cy="2585452"/>
          </a:xfrm>
        </p:grpSpPr>
        <p:grpSp>
          <p:nvGrpSpPr>
            <p:cNvPr id="9" name="组合 8"/>
            <p:cNvGrpSpPr/>
            <p:nvPr/>
          </p:nvGrpSpPr>
          <p:grpSpPr>
            <a:xfrm>
              <a:off x="3045263" y="1242155"/>
              <a:ext cx="3318438" cy="2585452"/>
              <a:chOff x="3045263" y="1242155"/>
              <a:chExt cx="3318438" cy="2585452"/>
            </a:xfrm>
          </p:grpSpPr>
          <p:sp>
            <p:nvSpPr>
              <p:cNvPr id="3" name="L 形 2"/>
              <p:cNvSpPr/>
              <p:nvPr/>
            </p:nvSpPr>
            <p:spPr>
              <a:xfrm rot="5400000">
                <a:off x="4029894" y="1740207"/>
                <a:ext cx="1147961" cy="2829388"/>
              </a:xfrm>
              <a:prstGeom prst="corner">
                <a:avLst>
                  <a:gd name="adj1" fmla="val 20500"/>
                  <a:gd name="adj2" fmla="val 23558"/>
                </a:avLst>
              </a:prstGeom>
              <a:scene3d>
                <a:camera prst="orthographicFront"/>
                <a:lightRig rig="flat" dir="t"/>
              </a:scene3d>
              <a:sp3d prstMaterial="plastic">
                <a:bevelT w="120900" h="88900"/>
                <a:bevelB w="88900" h="31750" prst="angle"/>
              </a:sp3d>
            </p:spPr>
            <p:style>
              <a:lnRef idx="1">
                <a:schemeClr val="accent4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4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4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 sz="2000" b="1">
                  <a:latin typeface="微软雅黑" panose="020B0503020204020204" charset="-122"/>
                  <a:ea typeface="微软雅黑" panose="020B0503020204020204" charset="-122"/>
                  <a:sym typeface="Times New Roman" panose="02020603050405020304" pitchFamily="18" charset="0"/>
                </a:endParaRPr>
              </a:p>
            </p:txBody>
          </p:sp>
          <p:sp>
            <p:nvSpPr>
              <p:cNvPr id="18" name="任意形状 17"/>
              <p:cNvSpPr/>
              <p:nvPr/>
            </p:nvSpPr>
            <p:spPr>
              <a:xfrm>
                <a:off x="3304045" y="2945048"/>
                <a:ext cx="3059656" cy="882559"/>
              </a:xfrm>
              <a:custGeom>
                <a:avLst/>
                <a:gdLst>
                  <a:gd name="connsiteX0" fmla="*/ 0 w 2362107"/>
                  <a:gd name="connsiteY0" fmla="*/ 0 h 2070525"/>
                  <a:gd name="connsiteX1" fmla="*/ 2362107 w 2362107"/>
                  <a:gd name="connsiteY1" fmla="*/ 0 h 2070525"/>
                  <a:gd name="connsiteX2" fmla="*/ 2362107 w 2362107"/>
                  <a:gd name="connsiteY2" fmla="*/ 2070525 h 2070525"/>
                  <a:gd name="connsiteX3" fmla="*/ 0 w 2362107"/>
                  <a:gd name="connsiteY3" fmla="*/ 2070525 h 2070525"/>
                  <a:gd name="connsiteX4" fmla="*/ 0 w 2362107"/>
                  <a:gd name="connsiteY4" fmla="*/ 0 h 207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62107" h="2070525">
                    <a:moveTo>
                      <a:pt x="0" y="0"/>
                    </a:moveTo>
                    <a:lnTo>
                      <a:pt x="2362107" y="0"/>
                    </a:lnTo>
                    <a:lnTo>
                      <a:pt x="2362107" y="2070525"/>
                    </a:lnTo>
                    <a:lnTo>
                      <a:pt x="0" y="2070525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0960" tIns="60960" rIns="60960" bIns="60960" numCol="1" spcCol="1270" anchor="t" anchorCtr="0">
                <a:noAutofit/>
              </a:bodyPr>
              <a:lstStyle/>
              <a:p>
                <a:pPr marL="285750" lvl="1" indent="-179705" algn="l" defTabSz="622300">
                  <a:lnSpc>
                    <a:spcPct val="100000"/>
                  </a:lnSpc>
                  <a:spcBef>
                    <a:spcPct val="0"/>
                  </a:spcBef>
                  <a:buFont typeface="Arial" panose="020B0604020202020204" pitchFamily="34" charset="0"/>
                  <a:buChar char="•"/>
                </a:pPr>
                <a:r>
                  <a:rPr sz="1800" b="1" dirty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Times New Roman" panose="02020603050405020304" pitchFamily="18" charset="0"/>
                  </a:rPr>
                  <a:t>Accelerator stability study</a:t>
                </a:r>
              </a:p>
              <a:p>
                <a:pPr marL="285750" lvl="1" indent="-179705" algn="l" defTabSz="622300">
                  <a:lnSpc>
                    <a:spcPct val="100000"/>
                  </a:lnSpc>
                  <a:spcBef>
                    <a:spcPct val="0"/>
                  </a:spcBef>
                  <a:buFont typeface="Arial" panose="020B0604020202020204" pitchFamily="34" charset="0"/>
                  <a:buChar char="•"/>
                </a:pPr>
                <a:r>
                  <a:rPr lang="en-US" altLang="zh-CN" sz="1800" b="1" dirty="0"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Beam to the subcritical reactor and other terminals</a:t>
                </a:r>
                <a:endParaRPr lang="en-US" altLang="zh-CN" sz="1800" b="1" kern="1200" dirty="0"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endParaRPr>
              </a:p>
            </p:txBody>
          </p:sp>
          <p:sp>
            <p:nvSpPr>
              <p:cNvPr id="23" name="燕尾形 22"/>
              <p:cNvSpPr/>
              <p:nvPr>
                <p:custDataLst>
                  <p:tags r:id="rId11"/>
                </p:custDataLst>
              </p:nvPr>
            </p:nvSpPr>
            <p:spPr bwMode="auto">
              <a:xfrm>
                <a:off x="3045263" y="1242155"/>
                <a:ext cx="3050738" cy="503502"/>
              </a:xfrm>
              <a:prstGeom prst="chevron">
                <a:avLst/>
              </a:prstGeom>
              <a:solidFill>
                <a:srgbClr val="FF0000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vert="horz" wrap="square" lIns="126000" tIns="82800" rIns="126000" bIns="82800" numCol="1" rtlCol="0" anchor="t" anchorCtr="0" compatLnSpc="1">
                <a:sp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1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</a:pPr>
                <a:r>
                  <a:rPr kumimoji="0" lang="en-US" altLang="zh-CN" sz="2000" b="1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Times New Roman" panose="02020603050405020304" pitchFamily="18" charset="0"/>
                  </a:rPr>
                  <a:t>2026</a:t>
                </a:r>
                <a:r>
                  <a:rPr kumimoji="0" lang="zh-CN" altLang="en-US" sz="2000" b="1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Times New Roman" panose="02020603050405020304" pitchFamily="18" charset="0"/>
                  </a:rPr>
                  <a:t>～</a:t>
                </a:r>
                <a:r>
                  <a:rPr kumimoji="0" lang="en-US" altLang="zh-CN" sz="2000" b="1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Times New Roman" panose="02020603050405020304" pitchFamily="18" charset="0"/>
                  </a:rPr>
                  <a:t>2027</a:t>
                </a:r>
              </a:p>
            </p:txBody>
          </p:sp>
        </p:grpSp>
        <p:sp>
          <p:nvSpPr>
            <p:cNvPr id="31" name="三角形 30"/>
            <p:cNvSpPr/>
            <p:nvPr>
              <p:custDataLst>
                <p:tags r:id="rId10"/>
              </p:custDataLst>
            </p:nvPr>
          </p:nvSpPr>
          <p:spPr>
            <a:xfrm>
              <a:off x="2733984" y="2624715"/>
              <a:ext cx="445680" cy="445680"/>
            </a:xfrm>
            <a:prstGeom prst="triangle">
              <a:avLst>
                <a:gd name="adj" fmla="val 10000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4">
                <a:hueOff val="24906"/>
                <a:satOff val="-2832"/>
                <a:lumOff val="-3803"/>
                <a:alphaOff val="0"/>
              </a:schemeClr>
            </a:lnRef>
            <a:fillRef idx="3">
              <a:schemeClr val="accent4">
                <a:hueOff val="24906"/>
                <a:satOff val="-2832"/>
                <a:lumOff val="-3803"/>
                <a:alphaOff val="0"/>
              </a:schemeClr>
            </a:fillRef>
            <a:effectRef idx="2">
              <a:schemeClr val="accent4">
                <a:hueOff val="24906"/>
                <a:satOff val="-2832"/>
                <a:lumOff val="-3803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 sz="2000" b="1">
                <a:latin typeface="微软雅黑" panose="020B0503020204020204" charset="-122"/>
                <a:ea typeface="微软雅黑" panose="020B0503020204020204" charset="-122"/>
                <a:sym typeface="Times New Roman" panose="02020603050405020304" pitchFamily="18" charset="0"/>
              </a:endParaRPr>
            </a:p>
          </p:txBody>
        </p:sp>
      </p:grpSp>
      <p:grpSp>
        <p:nvGrpSpPr>
          <p:cNvPr id="22" name="组合 21"/>
          <p:cNvGrpSpPr/>
          <p:nvPr>
            <p:custDataLst>
              <p:tags r:id="rId5"/>
            </p:custDataLst>
          </p:nvPr>
        </p:nvGrpSpPr>
        <p:grpSpPr>
          <a:xfrm>
            <a:off x="706755" y="2912722"/>
            <a:ext cx="3409315" cy="2242761"/>
            <a:chOff x="249439" y="2106267"/>
            <a:chExt cx="2916982" cy="2242811"/>
          </a:xfrm>
        </p:grpSpPr>
        <p:sp>
          <p:nvSpPr>
            <p:cNvPr id="29" name="L 形 28"/>
            <p:cNvSpPr/>
            <p:nvPr/>
          </p:nvSpPr>
          <p:spPr>
            <a:xfrm rot="5400000">
              <a:off x="1219239" y="2546850"/>
              <a:ext cx="782337" cy="2721937"/>
            </a:xfrm>
            <a:prstGeom prst="corner">
              <a:avLst>
                <a:gd name="adj1" fmla="val 33212"/>
                <a:gd name="adj2" fmla="val 3588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4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 sz="2000" b="1">
                <a:latin typeface="微软雅黑" panose="020B0503020204020204" charset="-122"/>
                <a:ea typeface="微软雅黑" panose="020B0503020204020204" charset="-122"/>
                <a:sym typeface="Times New Roman" panose="02020603050405020304" pitchFamily="18" charset="0"/>
              </a:endParaRPr>
            </a:p>
          </p:txBody>
        </p:sp>
        <p:sp>
          <p:nvSpPr>
            <p:cNvPr id="30" name="任意形状 29"/>
            <p:cNvSpPr/>
            <p:nvPr>
              <p:custDataLst>
                <p:tags r:id="rId8"/>
              </p:custDataLst>
            </p:nvPr>
          </p:nvSpPr>
          <p:spPr>
            <a:xfrm>
              <a:off x="418349" y="2633952"/>
              <a:ext cx="2165985" cy="596265"/>
            </a:xfrm>
            <a:custGeom>
              <a:avLst/>
              <a:gdLst>
                <a:gd name="connsiteX0" fmla="*/ 0 w 2362107"/>
                <a:gd name="connsiteY0" fmla="*/ 0 h 2070525"/>
                <a:gd name="connsiteX1" fmla="*/ 2362107 w 2362107"/>
                <a:gd name="connsiteY1" fmla="*/ 0 h 2070525"/>
                <a:gd name="connsiteX2" fmla="*/ 2362107 w 2362107"/>
                <a:gd name="connsiteY2" fmla="*/ 2070525 h 2070525"/>
                <a:gd name="connsiteX3" fmla="*/ 0 w 2362107"/>
                <a:gd name="connsiteY3" fmla="*/ 2070525 h 2070525"/>
                <a:gd name="connsiteX4" fmla="*/ 0 w 2362107"/>
                <a:gd name="connsiteY4" fmla="*/ 0 h 207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2107" h="2070525">
                  <a:moveTo>
                    <a:pt x="0" y="0"/>
                  </a:moveTo>
                  <a:lnTo>
                    <a:pt x="2362107" y="0"/>
                  </a:lnTo>
                  <a:lnTo>
                    <a:pt x="2362107" y="2070525"/>
                  </a:lnTo>
                  <a:lnTo>
                    <a:pt x="0" y="207052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t" anchorCtr="0">
              <a:noAutofit/>
            </a:bodyPr>
            <a:lstStyle/>
            <a:p>
              <a:pPr marL="0" lvl="0" indent="0" algn="ctr" defTabSz="71120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lang="en-US" altLang="zh-CN" sz="2000" b="1" kern="1200" dirty="0"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25 kW: </a:t>
              </a:r>
            </a:p>
            <a:p>
              <a:pPr marL="0" lvl="0" indent="0" algn="ctr" defTabSz="71120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lang="en-US" altLang="zh-CN" sz="2000" b="1" kern="1200" dirty="0"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500MeV &amp; 50μA</a:t>
              </a:r>
            </a:p>
          </p:txBody>
        </p:sp>
        <p:sp>
          <p:nvSpPr>
            <p:cNvPr id="32" name="任意形状 31"/>
            <p:cNvSpPr/>
            <p:nvPr/>
          </p:nvSpPr>
          <p:spPr>
            <a:xfrm>
              <a:off x="486710" y="3818853"/>
              <a:ext cx="2362200" cy="530225"/>
            </a:xfrm>
            <a:custGeom>
              <a:avLst/>
              <a:gdLst>
                <a:gd name="connsiteX0" fmla="*/ 0 w 2362107"/>
                <a:gd name="connsiteY0" fmla="*/ 0 h 2070525"/>
                <a:gd name="connsiteX1" fmla="*/ 2362107 w 2362107"/>
                <a:gd name="connsiteY1" fmla="*/ 0 h 2070525"/>
                <a:gd name="connsiteX2" fmla="*/ 2362107 w 2362107"/>
                <a:gd name="connsiteY2" fmla="*/ 2070525 h 2070525"/>
                <a:gd name="connsiteX3" fmla="*/ 0 w 2362107"/>
                <a:gd name="connsiteY3" fmla="*/ 2070525 h 2070525"/>
                <a:gd name="connsiteX4" fmla="*/ 0 w 2362107"/>
                <a:gd name="connsiteY4" fmla="*/ 0 h 207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2107" h="2070525">
                  <a:moveTo>
                    <a:pt x="0" y="0"/>
                  </a:moveTo>
                  <a:lnTo>
                    <a:pt x="2362107" y="0"/>
                  </a:lnTo>
                  <a:lnTo>
                    <a:pt x="2362107" y="2070525"/>
                  </a:lnTo>
                  <a:lnTo>
                    <a:pt x="0" y="207052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t" anchorCtr="0">
              <a:noAutofit/>
            </a:bodyPr>
            <a:lstStyle/>
            <a:p>
              <a:pPr marL="285750" lvl="1" indent="-179705" algn="l" defTabSz="622300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zh-CN" sz="18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Times New Roman" panose="02020603050405020304" pitchFamily="18" charset="0"/>
                </a:rPr>
                <a:t>Assembly</a:t>
              </a:r>
            </a:p>
            <a:p>
              <a:pPr marL="285750" lvl="1" indent="-179705" algn="l" defTabSz="622300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zh-CN" sz="18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Times New Roman" panose="02020603050405020304" pitchFamily="18" charset="0"/>
                </a:rPr>
                <a:t>Commissioning</a:t>
              </a:r>
            </a:p>
          </p:txBody>
        </p:sp>
        <p:sp>
          <p:nvSpPr>
            <p:cNvPr id="33" name="燕尾形 32"/>
            <p:cNvSpPr/>
            <p:nvPr>
              <p:custDataLst>
                <p:tags r:id="rId9"/>
              </p:custDataLst>
            </p:nvPr>
          </p:nvSpPr>
          <p:spPr bwMode="auto">
            <a:xfrm>
              <a:off x="292069" y="2106267"/>
              <a:ext cx="2874352" cy="503565"/>
            </a:xfrm>
            <a:prstGeom prst="chevron">
              <a:avLst/>
            </a:prstGeom>
            <a:solidFill>
              <a:srgbClr val="92D050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126000" tIns="82800" rIns="126000" bIns="82800" numCol="1" rtlCol="0" anchor="t" anchorCtr="0" compatLnSpc="1"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1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</a:pPr>
              <a:r>
                <a:rPr kumimoji="0" lang="en-US" altLang="zh-CN" sz="20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Times New Roman" panose="02020603050405020304" pitchFamily="18" charset="0"/>
                </a:rPr>
                <a:t>2025</a:t>
              </a:r>
              <a:r>
                <a:rPr kumimoji="0" lang="zh-CN" altLang="en-US" sz="20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Times New Roman" panose="02020603050405020304" pitchFamily="18" charset="0"/>
                </a:rPr>
                <a:t>～</a:t>
              </a:r>
              <a:r>
                <a:rPr kumimoji="0" lang="en-US" altLang="zh-CN" sz="20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Times New Roman" panose="02020603050405020304" pitchFamily="18" charset="0"/>
                </a:rPr>
                <a:t>2026</a:t>
              </a:r>
            </a:p>
          </p:txBody>
        </p:sp>
      </p:grpSp>
      <p:sp>
        <p:nvSpPr>
          <p:cNvPr id="2" name="任意形状 29"/>
          <p:cNvSpPr/>
          <p:nvPr>
            <p:custDataLst>
              <p:tags r:id="rId6"/>
            </p:custDataLst>
          </p:nvPr>
        </p:nvSpPr>
        <p:spPr>
          <a:xfrm>
            <a:off x="4449445" y="2555240"/>
            <a:ext cx="3413125" cy="596265"/>
          </a:xfrm>
          <a:custGeom>
            <a:avLst/>
            <a:gdLst>
              <a:gd name="connsiteX0" fmla="*/ 0 w 2362107"/>
              <a:gd name="connsiteY0" fmla="*/ 0 h 2070525"/>
              <a:gd name="connsiteX1" fmla="*/ 2362107 w 2362107"/>
              <a:gd name="connsiteY1" fmla="*/ 0 h 2070525"/>
              <a:gd name="connsiteX2" fmla="*/ 2362107 w 2362107"/>
              <a:gd name="connsiteY2" fmla="*/ 2070525 h 2070525"/>
              <a:gd name="connsiteX3" fmla="*/ 0 w 2362107"/>
              <a:gd name="connsiteY3" fmla="*/ 2070525 h 2070525"/>
              <a:gd name="connsiteX4" fmla="*/ 0 w 2362107"/>
              <a:gd name="connsiteY4" fmla="*/ 0 h 207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62107" h="2070525">
                <a:moveTo>
                  <a:pt x="0" y="0"/>
                </a:moveTo>
                <a:lnTo>
                  <a:pt x="2362107" y="0"/>
                </a:lnTo>
                <a:lnTo>
                  <a:pt x="2362107" y="2070525"/>
                </a:lnTo>
                <a:lnTo>
                  <a:pt x="0" y="207052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t" anchorCtr="0">
            <a:noAutofit/>
          </a:bodyPr>
          <a:lstStyle/>
          <a:p>
            <a:pPr marL="0" lvl="0" indent="0" algn="ctr" defTabSz="7112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1800" b="1" kern="12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250 kW: </a:t>
            </a:r>
          </a:p>
          <a:p>
            <a:pPr marL="0" lvl="0" indent="0" algn="ctr" defTabSz="7112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1800" b="1" kern="12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500MeV &amp; 500μA</a:t>
            </a:r>
          </a:p>
        </p:txBody>
      </p:sp>
      <p:sp>
        <p:nvSpPr>
          <p:cNvPr id="5" name="任意形状 29"/>
          <p:cNvSpPr/>
          <p:nvPr>
            <p:custDataLst>
              <p:tags r:id="rId7"/>
            </p:custDataLst>
          </p:nvPr>
        </p:nvSpPr>
        <p:spPr>
          <a:xfrm>
            <a:off x="8364220" y="1725295"/>
            <a:ext cx="3046095" cy="596265"/>
          </a:xfrm>
          <a:custGeom>
            <a:avLst/>
            <a:gdLst>
              <a:gd name="connsiteX0" fmla="*/ 0 w 2362107"/>
              <a:gd name="connsiteY0" fmla="*/ 0 h 2070525"/>
              <a:gd name="connsiteX1" fmla="*/ 2362107 w 2362107"/>
              <a:gd name="connsiteY1" fmla="*/ 0 h 2070525"/>
              <a:gd name="connsiteX2" fmla="*/ 2362107 w 2362107"/>
              <a:gd name="connsiteY2" fmla="*/ 2070525 h 2070525"/>
              <a:gd name="connsiteX3" fmla="*/ 0 w 2362107"/>
              <a:gd name="connsiteY3" fmla="*/ 2070525 h 2070525"/>
              <a:gd name="connsiteX4" fmla="*/ 0 w 2362107"/>
              <a:gd name="connsiteY4" fmla="*/ 0 h 207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62107" h="2070525">
                <a:moveTo>
                  <a:pt x="0" y="0"/>
                </a:moveTo>
                <a:lnTo>
                  <a:pt x="2362107" y="0"/>
                </a:lnTo>
                <a:lnTo>
                  <a:pt x="2362107" y="2070525"/>
                </a:lnTo>
                <a:lnTo>
                  <a:pt x="0" y="207052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t" anchorCtr="0">
            <a:noAutofit/>
          </a:bodyPr>
          <a:lstStyle/>
          <a:p>
            <a:pPr marL="0" lvl="0" indent="0" algn="ctr" defTabSz="7112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1800" b="1" kern="12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3 MW: </a:t>
            </a:r>
          </a:p>
          <a:p>
            <a:pPr marL="0" lvl="0" indent="0" algn="ctr" defTabSz="7112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1800" b="1" kern="12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600MeV &amp; 5mA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5946775" y="4777740"/>
            <a:ext cx="6168390" cy="14198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381635" lvl="0" indent="-381635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Font typeface="Wingdings" panose="05000000000000000000" charset="0"/>
              <a:buChar char="p"/>
            </a:pPr>
            <a:r>
              <a:rPr lang="en-US" altLang="zh-CN" sz="1800" b="1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Beam time of the linac</a:t>
            </a:r>
          </a:p>
          <a:p>
            <a:pPr marL="381635" lvl="0" indent="-381635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Font typeface="Wingdings" panose="05000000000000000000" charset="0"/>
              <a:buChar char="Ø"/>
            </a:pPr>
            <a:r>
              <a:rPr lang="en-US" altLang="zh-CN" sz="1800" b="1" dirty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 months for the subcritical reactor</a:t>
            </a:r>
            <a:endParaRPr lang="zh-CN" altLang="en-US" sz="1800" b="1" dirty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381635" lvl="0" indent="-381635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buFont typeface="Wingdings" panose="05000000000000000000" charset="0"/>
              <a:buChar char="Ø"/>
            </a:pPr>
            <a:r>
              <a:rPr lang="en-US" altLang="zh-CN" sz="1800" b="1" dirty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8–9 months for other terminals, including the muon source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DD31270B-1BA4-3301-D10F-E4D95FDCE8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49285" y="965912"/>
            <a:ext cx="5587445" cy="555680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41910"/>
            <a:ext cx="10515600" cy="767080"/>
          </a:xfrm>
        </p:spPr>
        <p:txBody>
          <a:bodyPr/>
          <a:lstStyle/>
          <a:p>
            <a:pPr algn="ctr"/>
            <a:r>
              <a:rPr lang="en-US" altLang="zh-CN" sz="3600" dirty="0">
                <a:latin typeface="+mj-ea"/>
                <a:cs typeface="黑体" panose="02010609060101010101" pitchFamily="49" charset="-122"/>
                <a:sym typeface="+mn-ea"/>
              </a:rPr>
              <a:t>Layout and Plan of </a:t>
            </a:r>
            <a:r>
              <a:rPr lang="en-US" altLang="zh-CN" sz="3600" dirty="0" err="1">
                <a:latin typeface="+mj-ea"/>
                <a:cs typeface="黑体" panose="02010609060101010101" pitchFamily="49" charset="-122"/>
                <a:sym typeface="+mn-ea"/>
              </a:rPr>
              <a:t>MuST</a:t>
            </a:r>
            <a:endParaRPr lang="en-US" altLang="zh-CN" sz="3600" b="1" dirty="0">
              <a:latin typeface="+mj-ea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89865" y="976630"/>
            <a:ext cx="5707380" cy="35833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 algn="l" eaLnBrk="1" latinLnBrk="0" hangingPunct="1">
              <a:lnSpc>
                <a:spcPct val="120000"/>
              </a:lnSpc>
              <a:spcBef>
                <a:spcPts val="500"/>
              </a:spcBef>
              <a:buClrTx/>
              <a:buSzTx/>
              <a:buFont typeface="Wingdings" panose="05000000000000000000" charset="0"/>
              <a:buChar char="p"/>
            </a:pPr>
            <a:r>
              <a:rPr lang="en-US" altLang="zh-CN" sz="19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Conceptual Layout</a:t>
            </a:r>
            <a:r>
              <a:rPr lang="zh-CN" altLang="en-US" sz="19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:</a:t>
            </a:r>
          </a:p>
          <a:p>
            <a:pPr marL="342900" indent="-342900" algn="l" eaLnBrk="1" latinLnBrk="0" hangingPunct="1">
              <a:lnSpc>
                <a:spcPct val="120000"/>
              </a:lnSpc>
              <a:spcBef>
                <a:spcPts val="500"/>
              </a:spcBef>
              <a:buClrTx/>
              <a:buSzTx/>
              <a:buFont typeface="Wingdings" panose="05000000000000000000" charset="0"/>
              <a:buChar char="Ø"/>
            </a:pPr>
            <a:r>
              <a:rPr lang="en-US" altLang="zh-CN" sz="19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Each of the two tandem target feeds two muon beamlines, approximately mirror-symmetric to each other</a:t>
            </a:r>
          </a:p>
          <a:p>
            <a:pPr marL="342900" indent="-342900" algn="l" eaLnBrk="1" latinLnBrk="0" hangingPunct="1">
              <a:lnSpc>
                <a:spcPct val="120000"/>
              </a:lnSpc>
              <a:spcBef>
                <a:spcPts val="500"/>
              </a:spcBef>
              <a:buClrTx/>
              <a:buSzTx/>
              <a:buFont typeface="Wingdings" panose="05000000000000000000" charset="0"/>
              <a:buChar char="Ø"/>
            </a:pPr>
            <a:r>
              <a:rPr lang="en-US" altLang="zh-CN" sz="19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To deliver muon beams to 6 terminals, with the intensity varies from </a:t>
            </a:r>
            <a:r>
              <a:rPr lang="en-US" altLang="zh-CN" sz="19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10</a:t>
            </a:r>
            <a:r>
              <a:rPr lang="en-US" altLang="zh-CN" sz="1900" baseline="30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7</a:t>
            </a:r>
            <a:r>
              <a:rPr lang="en-US" altLang="zh-CN" sz="19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/s~10</a:t>
            </a:r>
            <a:r>
              <a:rPr lang="en-US" altLang="zh-CN" sz="1900" baseline="30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10</a:t>
            </a:r>
            <a:r>
              <a:rPr lang="en-US" altLang="zh-CN" sz="19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/s</a:t>
            </a:r>
            <a:endParaRPr lang="en-US" altLang="zh-CN" sz="19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 algn="l" eaLnBrk="1" latinLnBrk="0" hangingPunct="1">
              <a:lnSpc>
                <a:spcPct val="120000"/>
              </a:lnSpc>
              <a:spcBef>
                <a:spcPts val="500"/>
              </a:spcBef>
              <a:buClrTx/>
              <a:buSzTx/>
              <a:buFont typeface="Wingdings" panose="05000000000000000000" charset="0"/>
              <a:buChar char="p"/>
            </a:pPr>
            <a:r>
              <a:rPr lang="en-US" altLang="zh-CN" sz="19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Plan with two phases</a:t>
            </a:r>
            <a:r>
              <a:rPr lang="zh-CN" altLang="en-US" sz="19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</a:p>
          <a:p>
            <a:pPr marL="342900" indent="-342900" algn="l" eaLnBrk="1" latinLnBrk="0" hangingPunct="1">
              <a:lnSpc>
                <a:spcPct val="150000"/>
              </a:lnSpc>
              <a:spcBef>
                <a:spcPts val="0"/>
              </a:spcBef>
              <a:buFont typeface="Wingdings" panose="05000000000000000000" charset="0"/>
              <a:buChar char="p"/>
            </a:pPr>
            <a:endParaRPr lang="en-US" altLang="zh-CN" sz="1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 eaLnBrk="1" latinLnBrk="0" hangingPunct="1">
              <a:lnSpc>
                <a:spcPct val="150000"/>
              </a:lnSpc>
              <a:spcBef>
                <a:spcPts val="0"/>
              </a:spcBef>
              <a:buFont typeface="Wingdings" panose="05000000000000000000" charset="0"/>
              <a:buChar char="p"/>
            </a:pPr>
            <a:endParaRPr lang="en-US" altLang="zh-CN" sz="1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 eaLnBrk="1" latinLnBrk="0" hangingPunct="1">
              <a:lnSpc>
                <a:spcPct val="150000"/>
              </a:lnSpc>
              <a:spcBef>
                <a:spcPts val="0"/>
              </a:spcBef>
              <a:buFont typeface="Wingdings" panose="05000000000000000000" charset="0"/>
              <a:buChar char="p"/>
            </a:pPr>
            <a:endParaRPr lang="en-US" altLang="zh-CN" sz="1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 eaLnBrk="1" latinLnBrk="0" hangingPunct="1">
              <a:lnSpc>
                <a:spcPct val="150000"/>
              </a:lnSpc>
              <a:spcBef>
                <a:spcPts val="0"/>
              </a:spcBef>
              <a:buFont typeface="Wingdings" panose="05000000000000000000" charset="0"/>
              <a:buChar char="p"/>
            </a:pPr>
            <a:endParaRPr lang="en-US" altLang="zh-CN" sz="1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 eaLnBrk="1" latinLnBrk="0" hangingPunct="1">
              <a:lnSpc>
                <a:spcPct val="150000"/>
              </a:lnSpc>
              <a:spcBef>
                <a:spcPts val="0"/>
              </a:spcBef>
              <a:buFont typeface="Wingdings" panose="05000000000000000000" charset="0"/>
              <a:buChar char="p"/>
            </a:pPr>
            <a:endParaRPr lang="en-US" altLang="zh-CN" sz="1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 eaLnBrk="1" latinLnBrk="0" hangingPunct="1">
              <a:lnSpc>
                <a:spcPct val="150000"/>
              </a:lnSpc>
              <a:spcBef>
                <a:spcPts val="0"/>
              </a:spcBef>
              <a:buFont typeface="Wingdings" panose="05000000000000000000" charset="0"/>
              <a:buChar char="p"/>
            </a:pPr>
            <a:endParaRPr lang="en-US" altLang="zh-CN" sz="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rtl="0" eaLnBrk="1" latinLnBrk="0" hangingPunct="1">
              <a:lnSpc>
                <a:spcPct val="120000"/>
              </a:lnSpc>
              <a:spcBef>
                <a:spcPts val="500"/>
              </a:spcBef>
              <a:buClrTx/>
              <a:buSzTx/>
              <a:buFont typeface="Wingdings" panose="05000000000000000000" charset="0"/>
              <a:buChar char="p"/>
            </a:pPr>
            <a:endParaRPr lang="zh-CN" altLang="en-US" sz="19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342900" marR="0" lvl="0" indent="-342900" algn="l" rtl="0" eaLnBrk="1" latinLnBrk="0" hangingPunct="1">
              <a:lnSpc>
                <a:spcPct val="120000"/>
              </a:lnSpc>
              <a:spcBef>
                <a:spcPts val="500"/>
              </a:spcBef>
              <a:buClrTx/>
              <a:buSzTx/>
              <a:buFont typeface="Wingdings" panose="05000000000000000000" charset="0"/>
              <a:buChar char="p"/>
            </a:pPr>
            <a:endParaRPr lang="zh-CN" altLang="en-US" sz="1900" dirty="0">
              <a:solidFill>
                <a:srgbClr val="00338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7" name="表格 56"/>
              <p:cNvGraphicFramePr/>
              <p:nvPr>
                <p:custDataLst>
                  <p:tags r:id="rId1"/>
                </p:custDataLst>
              </p:nvPr>
            </p:nvGraphicFramePr>
            <p:xfrm>
              <a:off x="255270" y="3780790"/>
              <a:ext cx="5923280" cy="2651760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114681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03251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11885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17221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45986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304800">
                    <a:tc>
                      <a:txBody>
                        <a:bodyPr/>
                        <a:lstStyle/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:r>
                            <a:rPr lang="en-US" altLang="zh-CN" sz="1600" b="1" dirty="0">
                              <a:solidFill>
                                <a:schemeClr val="tx1"/>
                              </a:solidFill>
                              <a:latin typeface="微软雅黑" panose="020B0503020204020204" charset="-122"/>
                              <a:ea typeface="微软雅黑" panose="020B0503020204020204" charset="-122"/>
                              <a:cs typeface="Arial" panose="020B0604020202020204" pitchFamily="34" charset="0"/>
                            </a:rPr>
                            <a:t>Phase 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:r>
                            <a:rPr lang="en-US" altLang="zh-CN" sz="1600" b="1" dirty="0">
                              <a:solidFill>
                                <a:schemeClr val="tx1"/>
                              </a:solidFill>
                              <a:latin typeface="微软雅黑" panose="020B0503020204020204" charset="-122"/>
                              <a:ea typeface="微软雅黑" panose="020B0503020204020204" charset="-122"/>
                              <a:cs typeface="Arial" panose="020B0604020202020204" pitchFamily="34" charset="0"/>
                            </a:rPr>
                            <a:t>Target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:r>
                            <a:rPr lang="en-US" altLang="zh-CN" sz="1600" b="1" dirty="0">
                              <a:solidFill>
                                <a:schemeClr val="tx1"/>
                              </a:solidFill>
                              <a:latin typeface="微软雅黑" panose="020B0503020204020204" charset="-122"/>
                              <a:ea typeface="微软雅黑" panose="020B0503020204020204" charset="-122"/>
                              <a:cs typeface="Comic Sans MS" panose="030F0702030302020204" charset="0"/>
                            </a:rPr>
                            <a:t>Muon beamlines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:r>
                            <a:rPr lang="en-US" altLang="zh-CN" sz="1600" b="1" dirty="0">
                              <a:solidFill>
                                <a:schemeClr val="tx1"/>
                              </a:solidFill>
                              <a:latin typeface="微软雅黑" panose="020B0503020204020204" charset="-122"/>
                              <a:ea typeface="微软雅黑" panose="020B0503020204020204" charset="-122"/>
                              <a:cs typeface="Comic Sans MS" panose="030F0702030302020204" charset="0"/>
                            </a:rPr>
                            <a:t>Applications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18160">
                    <a:tc rowSpan="2">
                      <a:txBody>
                        <a:bodyPr/>
                        <a:lstStyle/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:r>
                            <a:rPr lang="en-US" altLang="zh-CN" sz="1600" b="1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</a:rPr>
                            <a:t>Phase I</a:t>
                          </a:r>
                          <a:r>
                            <a:rPr lang="en-US" altLang="zh-CN" sz="2000" b="1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</a:rPr>
                            <a:t> </a:t>
                          </a:r>
                          <a:r>
                            <a:rPr lang="en-US" altLang="zh-CN" sz="1200" b="0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</a:rPr>
                            <a:t>2025~2029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:r>
                            <a:rPr lang="en-US" altLang="zh-CN" sz="1800" b="1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</a:rPr>
                            <a:t>Tgt a</a:t>
                          </a:r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</a:rPr>
                            <a:t> （MuT-a）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800" b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MS Mincho" charset="0"/>
                                    <a:cs typeface="Cambria Math" panose="02040503050406030204" pitchFamily="18" charset="0"/>
                                  </a:rPr>
                                  <m:t>𝚽</m:t>
                                </m:r>
                                <m:r>
                                  <a:rPr lang="en-US" altLang="zh-CN" sz="1800" b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MS Mincho" charset="0"/>
                                    <a:cs typeface="Cambria Math" panose="02040503050406030204" pitchFamily="18" charset="0"/>
                                  </a:rPr>
                                  <m:t>𝟑𝟎𝟎</m:t>
                                </m:r>
                              </m:oMath>
                            </m:oMathPara>
                          </a14:m>
                          <a:endParaRPr lang="en-US" altLang="zh-CN" sz="1400" b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endParaRPr>
                        </a:p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:r>
                            <a:rPr lang="en-US" altLang="zh-CN" sz="1800" b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黑体" panose="02010609060101010101" pitchFamily="49" charset="-122"/>
                              <a:cs typeface="Times New Roman" panose="02020603050405020304" pitchFamily="18" charset="0"/>
                            </a:rPr>
                            <a:t>up to</a:t>
                          </a:r>
                          <a:r>
                            <a:rPr lang="en-US" altLang="zh-CN" sz="1800" b="1" dirty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ea typeface="黑体" panose="02010609060101010101" pitchFamily="49" charset="-122"/>
                              <a:cs typeface="Times New Roman" panose="02020603050405020304" pitchFamily="18" charset="0"/>
                            </a:rPr>
                            <a:t> 10</a:t>
                          </a:r>
                          <a:r>
                            <a:rPr lang="en-US" altLang="zh-CN" sz="1800" b="1" baseline="30000" dirty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ea typeface="黑体" panose="02010609060101010101" pitchFamily="49" charset="-122"/>
                              <a:cs typeface="Times New Roman" panose="02020603050405020304" pitchFamily="18" charset="0"/>
                            </a:rPr>
                            <a:t>8</a:t>
                          </a:r>
                          <a:r>
                            <a:rPr lang="en-US" altLang="zh-CN" sz="1800" b="1" dirty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ea typeface="黑体" panose="02010609060101010101" pitchFamily="49" charset="-122"/>
                              <a:cs typeface="Times New Roman" panose="02020603050405020304" pitchFamily="18" charset="0"/>
                            </a:rPr>
                            <a:t>μ/s </a:t>
                          </a:r>
                          <a:r>
                            <a:rPr lang="en-US" altLang="zh-CN" sz="1600" b="1" dirty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ea typeface="黑体" panose="02010609060101010101" pitchFamily="49" charset="-122"/>
                              <a:cs typeface="Times New Roman" panose="02020603050405020304" pitchFamily="18" charset="0"/>
                            </a:rPr>
                            <a:t>@0.5mA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  <a:sym typeface="+mn-ea"/>
                            </a:rPr>
                            <a:t>R1: </a:t>
                          </a: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  <a:sym typeface="+mn-ea"/>
                            </a:rPr>
                            <a:t>~30MeV/c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Comic Sans MS" panose="030F0702030302020204" charset="0"/>
                            <a:ea typeface="黑体" panose="02010609060101010101" pitchFamily="49" charset="-122"/>
                            <a:cs typeface="Comic Sans MS" panose="030F0702030302020204" charset="0"/>
                            <a:sym typeface="+mn-ea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</a:rPr>
                            <a:t>μSR/MACE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Comic Sans MS" panose="030F0702030302020204" charset="0"/>
                            <a:ea typeface="黑体" panose="02010609060101010101" pitchFamily="49" charset="-122"/>
                            <a:cs typeface="Comic Sans MS" panose="030F0702030302020204" charset="0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292735">
                    <a:tc vMerge="1"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  <a:sym typeface="+mn-ea"/>
                            </a:rPr>
                            <a:t>L1: to 90MeV/c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Comic Sans MS" panose="030F0702030302020204" charset="0"/>
                            <a:ea typeface="黑体" panose="02010609060101010101" pitchFamily="49" charset="-122"/>
                            <a:cs typeface="Comic Sans MS" panose="030F0702030302020204" charset="0"/>
                            <a:sym typeface="+mn-ea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  <a:sym typeface="+mn-ea"/>
                            </a:rPr>
                            <a:t>MIXE/μCF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Comic Sans MS" panose="030F0702030302020204" charset="0"/>
                            <a:ea typeface="黑体" panose="02010609060101010101" pitchFamily="49" charset="-122"/>
                            <a:cs typeface="Comic Sans MS" panose="030F0702030302020204" charset="0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18160">
                    <a:tc rowSpan="2">
                      <a:txBody>
                        <a:bodyPr/>
                        <a:lstStyle/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:r>
                            <a:rPr lang="en-US" altLang="zh-CN" sz="1600" b="1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  <a:sym typeface="+mn-ea"/>
                            </a:rPr>
                            <a:t>Phase II</a:t>
                          </a:r>
                          <a:r>
                            <a:rPr lang="en-US" altLang="zh-CN" sz="2000" b="1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  <a:sym typeface="+mn-ea"/>
                            </a:rPr>
                            <a:t> </a:t>
                          </a:r>
                          <a:r>
                            <a:rPr lang="en-US" altLang="zh-CN" sz="1200" b="0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  <a:sym typeface="+mn-ea"/>
                            </a:rPr>
                            <a:t>2029~2032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:r>
                            <a:rPr lang="en-US" altLang="zh-CN" sz="1800" b="1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</a:rPr>
                            <a:t>Tgt b</a:t>
                          </a:r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</a:rPr>
                            <a:t>（MuT-b）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14:m>
                            <m:oMath xmlns:m="http://schemas.openxmlformats.org/officeDocument/2006/math">
                              <m:r>
                                <a:rPr lang="en-US" altLang="zh-CN" sz="1800" b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𝚽</m:t>
                              </m:r>
                              <m:r>
                                <a:rPr lang="en-US" altLang="zh-CN" sz="1800" b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𝟓𝟎𝟎</m:t>
                              </m:r>
                            </m:oMath>
                          </a14:m>
                          <a:r>
                            <a:rPr lang="en-US" altLang="zh-CN" sz="1800" b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黑体" panose="02010609060101010101" pitchFamily="49" charset="-122"/>
                              <a:cs typeface="Times New Roman" panose="02020603050405020304" pitchFamily="18" charset="0"/>
                              <a:sym typeface="+mn-ea"/>
                            </a:rPr>
                            <a:t>  up to </a:t>
                          </a:r>
                          <a:r>
                            <a:rPr lang="en-US" altLang="zh-CN" sz="1800" b="1" dirty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ea typeface="黑体" panose="02010609060101010101" pitchFamily="49" charset="-122"/>
                              <a:cs typeface="Times New Roman" panose="02020603050405020304" pitchFamily="18" charset="0"/>
                              <a:sym typeface="+mn-ea"/>
                            </a:rPr>
                            <a:t>10</a:t>
                          </a:r>
                          <a:r>
                            <a:rPr lang="en-US" altLang="zh-CN" sz="1800" b="1" baseline="30000" dirty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ea typeface="黑体" panose="02010609060101010101" pitchFamily="49" charset="-122"/>
                              <a:cs typeface="Times New Roman" panose="02020603050405020304" pitchFamily="18" charset="0"/>
                              <a:sym typeface="+mn-ea"/>
                            </a:rPr>
                            <a:t>10</a:t>
                          </a:r>
                          <a:r>
                            <a:rPr lang="en-US" altLang="zh-CN" sz="1800" b="1" dirty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ea typeface="黑体" panose="02010609060101010101" pitchFamily="49" charset="-122"/>
                              <a:cs typeface="Times New Roman" panose="02020603050405020304" pitchFamily="18" charset="0"/>
                              <a:sym typeface="+mn-ea"/>
                            </a:rPr>
                            <a:t>μ/s</a:t>
                          </a:r>
                          <a:r>
                            <a:rPr lang="en-US" altLang="zh-CN" sz="1600" b="1" dirty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ea typeface="黑体" panose="02010609060101010101" pitchFamily="49" charset="-122"/>
                              <a:cs typeface="Times New Roman" panose="02020603050405020304" pitchFamily="18" charset="0"/>
                              <a:sym typeface="+mn-ea"/>
                            </a:rPr>
                            <a:t>@5mA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</a:rPr>
                            <a:t>R2: to 9</a:t>
                          </a:r>
                          <a:r>
                            <a:rPr lang="en-US" sz="1400" b="0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</a:rPr>
                            <a:t>0MeV/</a:t>
                          </a:r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</a:rPr>
                            <a:t>c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</a:rPr>
                            <a:t>μSR</a:t>
                          </a: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  <a:sym typeface="+mn-ea"/>
                            </a:rPr>
                            <a:t>/MACE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Comic Sans MS" panose="030F0702030302020204" charset="0"/>
                            <a:ea typeface="黑体" panose="02010609060101010101" pitchFamily="49" charset="-122"/>
                            <a:cs typeface="Comic Sans MS" panose="030F0702030302020204" charset="0"/>
                            <a:sym typeface="+mn-ea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18160">
                    <a:tc vMerge="1"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</a:rPr>
                            <a:t>L2:  to 120MeV/c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Comic Sans MS" panose="030F0702030302020204" charset="0"/>
                            <a:ea typeface="黑体" panose="02010609060101010101" pitchFamily="49" charset="-122"/>
                            <a:cs typeface="Comic Sans MS" panose="030F0702030302020204" charset="0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  <a:sym typeface="+mn-ea"/>
                            </a:rPr>
                            <a:t>Muography/MIXE</a:t>
                          </a:r>
                          <a:endParaRPr lang="en-US" altLang="zh-CN" sz="1400" b="0" dirty="0">
                            <a:solidFill>
                              <a:schemeClr val="tx1"/>
                            </a:solidFill>
                            <a:latin typeface="Comic Sans MS" panose="030F0702030302020204" charset="0"/>
                            <a:ea typeface="黑体" panose="02010609060101010101" pitchFamily="49" charset="-122"/>
                            <a:cs typeface="Comic Sans MS" panose="030F0702030302020204" charset="0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7" name="表格 56"/>
              <p:cNvGraphicFramePr/>
              <p:nvPr>
                <p:custDataLst>
                  <p:tags r:id="rId11"/>
                </p:custDataLst>
              </p:nvPr>
            </p:nvGraphicFramePr>
            <p:xfrm>
              <a:off x="255270" y="3780790"/>
              <a:ext cx="5923280" cy="2407920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1146810"/>
                    <a:gridCol w="1032510"/>
                    <a:gridCol w="1111885"/>
                    <a:gridCol w="1172210"/>
                    <a:gridCol w="1459865"/>
                  </a:tblGrid>
                  <a:tr h="304800">
                    <a:tc>
                      <a:txBody>
                        <a:bodyPr/>
                        <a:lstStyle/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:r>
                            <a:rPr lang="en-US" altLang="zh-CN" sz="1600" b="1" dirty="0">
                              <a:solidFill>
                                <a:schemeClr val="tx1"/>
                              </a:solidFill>
                              <a:latin typeface="微软雅黑" panose="020B0503020204020204" charset="-122"/>
                              <a:ea typeface="微软雅黑" panose="020B0503020204020204" charset="-122"/>
                              <a:cs typeface="Arial" panose="020B0604020202020204" pitchFamily="34" charset="0"/>
                            </a:rPr>
                            <a:t>Phase </a:t>
                          </a:r>
                          <a:endParaRPr lang="en-US" altLang="zh-CN" sz="1600" b="1" dirty="0">
                            <a:solidFill>
                              <a:schemeClr val="tx1"/>
                            </a:solidFill>
                            <a:latin typeface="微软雅黑" panose="020B0503020204020204" charset="-122"/>
                            <a:ea typeface="微软雅黑" panose="020B0503020204020204" charset="-122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:r>
                            <a:rPr lang="en-US" altLang="zh-CN" sz="1600" b="1" dirty="0">
                              <a:solidFill>
                                <a:schemeClr val="tx1"/>
                              </a:solidFill>
                              <a:latin typeface="微软雅黑" panose="020B0503020204020204" charset="-122"/>
                              <a:ea typeface="微软雅黑" panose="020B0503020204020204" charset="-122"/>
                              <a:cs typeface="Arial" panose="020B0604020202020204" pitchFamily="34" charset="0"/>
                            </a:rPr>
                            <a:t>Target</a:t>
                          </a:r>
                          <a:endParaRPr lang="en-US" altLang="zh-CN" sz="1600" b="1" dirty="0">
                            <a:solidFill>
                              <a:schemeClr val="tx1"/>
                            </a:solidFill>
                            <a:latin typeface="微软雅黑" panose="020B0503020204020204" charset="-122"/>
                            <a:ea typeface="微软雅黑" panose="020B0503020204020204" charset="-122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:r>
                            <a:rPr lang="en-US" altLang="zh-CN" sz="1600" b="1" dirty="0">
                              <a:solidFill>
                                <a:schemeClr val="tx1"/>
                              </a:solidFill>
                              <a:latin typeface="微软雅黑" panose="020B0503020204020204" charset="-122"/>
                              <a:ea typeface="微软雅黑" panose="020B0503020204020204" charset="-122"/>
                              <a:cs typeface="Comic Sans MS" panose="030F0702030302020204" charset="0"/>
                            </a:rPr>
                            <a:t>Muon beamlines</a:t>
                          </a:r>
                          <a:endParaRPr lang="en-US" altLang="zh-CN" sz="1600" b="1" dirty="0">
                            <a:solidFill>
                              <a:schemeClr val="tx1"/>
                            </a:solidFill>
                            <a:latin typeface="微软雅黑" panose="020B0503020204020204" charset="-122"/>
                            <a:ea typeface="微软雅黑" panose="020B0503020204020204" charset="-122"/>
                            <a:cs typeface="Comic Sans MS" panose="030F0702030302020204" charset="0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tc hMerge="1"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:r>
                            <a:rPr lang="en-US" altLang="zh-CN" sz="1600" b="1" dirty="0">
                              <a:solidFill>
                                <a:schemeClr val="tx1"/>
                              </a:solidFill>
                              <a:latin typeface="微软雅黑" panose="020B0503020204020204" charset="-122"/>
                              <a:ea typeface="微软雅黑" panose="020B0503020204020204" charset="-122"/>
                              <a:cs typeface="Comic Sans MS" panose="030F0702030302020204" charset="0"/>
                            </a:rPr>
                            <a:t>Applications</a:t>
                          </a:r>
                          <a:endParaRPr lang="en-US" altLang="zh-CN" sz="1600" b="1" dirty="0">
                            <a:solidFill>
                              <a:schemeClr val="tx1"/>
                            </a:solidFill>
                            <a:latin typeface="微软雅黑" panose="020B0503020204020204" charset="-122"/>
                            <a:ea typeface="微软雅黑" panose="020B0503020204020204" charset="-122"/>
                            <a:cs typeface="Comic Sans MS" panose="030F0702030302020204" charset="0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</a:tr>
                  <a:tr h="518160">
                    <a:tc rowSpan="2">
                      <a:txBody>
                        <a:bodyPr/>
                        <a:lstStyle/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:r>
                            <a:rPr lang="en-US" altLang="zh-CN" sz="1600" b="1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</a:rPr>
                            <a:t>Phase I</a:t>
                          </a:r>
                          <a:r>
                            <a:rPr lang="en-US" altLang="zh-CN" sz="2000" b="1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</a:rPr>
                            <a:t> </a:t>
                          </a:r>
                          <a:r>
                            <a:rPr lang="en-US" altLang="zh-CN" sz="1200" b="0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</a:rPr>
                            <a:t>2025~2029</a:t>
                          </a:r>
                          <a:endParaRPr lang="en-US" altLang="zh-CN" sz="1200" b="0" dirty="0">
                            <a:solidFill>
                              <a:schemeClr val="tx1"/>
                            </a:solidFill>
                            <a:latin typeface="Comic Sans MS" panose="030F0702030302020204" charset="0"/>
                            <a:ea typeface="黑体" panose="02010609060101010101" pitchFamily="49" charset="-122"/>
                            <a:cs typeface="Comic Sans MS" panose="030F0702030302020204" charset="0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:r>
                            <a:rPr lang="en-US" altLang="zh-CN" sz="1800" b="1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</a:rPr>
                            <a:t>Tgt a</a:t>
                          </a:r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</a:rPr>
                            <a:t> （MuT-a）</a:t>
                          </a:r>
                          <a:endParaRPr lang="en-US" altLang="zh-CN" sz="1400" b="0" dirty="0">
                            <a:solidFill>
                              <a:schemeClr val="tx1"/>
                            </a:solidFill>
                            <a:latin typeface="Comic Sans MS" panose="030F0702030302020204" charset="0"/>
                            <a:ea typeface="黑体" panose="02010609060101010101" pitchFamily="49" charset="-122"/>
                            <a:cs typeface="Comic Sans MS" panose="030F0702030302020204" charset="0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blipFill>
                          <a:blip r:embed="rId12"/>
                        </a:blipFill>
                      </a:tcPr>
                    </a:tc>
                    <a:tc>
                      <a:txBody>
                        <a:bodyPr/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  <a:sym typeface="+mn-ea"/>
                            </a:rPr>
                            <a:t>R1: </a:t>
                          </a: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  <a:sym typeface="+mn-ea"/>
                            </a:rPr>
                            <a:t>~30MeV/c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Comic Sans MS" panose="030F0702030302020204" charset="0"/>
                            <a:ea typeface="黑体" panose="02010609060101010101" pitchFamily="49" charset="-122"/>
                            <a:cs typeface="Comic Sans MS" panose="030F0702030302020204" charset="0"/>
                            <a:sym typeface="+mn-ea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</a:rPr>
                            <a:t>μSR/MACE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Comic Sans MS" panose="030F0702030302020204" charset="0"/>
                            <a:ea typeface="黑体" panose="02010609060101010101" pitchFamily="49" charset="-122"/>
                            <a:cs typeface="Comic Sans MS" panose="030F0702030302020204" charset="0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</a:tr>
                  <a:tr h="292735">
                    <a:tc vMerge="1"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</a:tcPr>
                    </a:tc>
                    <a:tc vMerge="1"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</a:tcPr>
                    </a:tc>
                    <a:tc vMerge="1"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  <a:sym typeface="+mn-ea"/>
                            </a:rPr>
                            <a:t>L1: to 90MeV/c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Comic Sans MS" panose="030F0702030302020204" charset="0"/>
                            <a:ea typeface="黑体" panose="02010609060101010101" pitchFamily="49" charset="-122"/>
                            <a:cs typeface="Comic Sans MS" panose="030F0702030302020204" charset="0"/>
                            <a:sym typeface="+mn-ea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  <a:sym typeface="+mn-ea"/>
                            </a:rPr>
                            <a:t>MIXE/μCF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Comic Sans MS" panose="030F0702030302020204" charset="0"/>
                            <a:ea typeface="黑体" panose="02010609060101010101" pitchFamily="49" charset="-122"/>
                            <a:cs typeface="Comic Sans MS" panose="030F0702030302020204" charset="0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</a:tr>
                  <a:tr h="518160">
                    <a:tc rowSpan="2">
                      <a:txBody>
                        <a:bodyPr/>
                        <a:lstStyle/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:r>
                            <a:rPr lang="en-US" altLang="zh-CN" sz="1600" b="1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  <a:sym typeface="+mn-ea"/>
                            </a:rPr>
                            <a:t>Phase II</a:t>
                          </a:r>
                          <a:r>
                            <a:rPr lang="en-US" altLang="zh-CN" sz="2000" b="1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  <a:sym typeface="+mn-ea"/>
                            </a:rPr>
                            <a:t> </a:t>
                          </a:r>
                          <a:r>
                            <a:rPr lang="en-US" altLang="zh-CN" sz="1200" b="0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  <a:sym typeface="+mn-ea"/>
                            </a:rPr>
                            <a:t>2029~2032</a:t>
                          </a:r>
                          <a:endParaRPr lang="en-US" altLang="zh-CN" sz="1200" b="0" dirty="0">
                            <a:solidFill>
                              <a:schemeClr val="tx1"/>
                            </a:solidFill>
                            <a:latin typeface="Comic Sans MS" panose="030F0702030302020204" charset="0"/>
                            <a:ea typeface="黑体" panose="02010609060101010101" pitchFamily="49" charset="-122"/>
                            <a:cs typeface="Comic Sans MS" panose="030F0702030302020204" charset="0"/>
                            <a:sym typeface="+mn-ea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:r>
                            <a:rPr lang="en-US" altLang="zh-CN" sz="1800" b="1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</a:rPr>
                            <a:t>Tgt b</a:t>
                          </a:r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</a:rPr>
                            <a:t>（MuT-b）</a:t>
                          </a:r>
                          <a:endParaRPr lang="en-US" altLang="zh-CN" sz="1400" b="0" dirty="0">
                            <a:solidFill>
                              <a:schemeClr val="tx1"/>
                            </a:solidFill>
                            <a:latin typeface="Comic Sans MS" panose="030F0702030302020204" charset="0"/>
                            <a:ea typeface="黑体" panose="02010609060101010101" pitchFamily="49" charset="-122"/>
                            <a:cs typeface="Comic Sans MS" panose="030F0702030302020204" charset="0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blipFill>
                          <a:blip r:embed="rId12"/>
                        </a:blipFill>
                      </a:tcPr>
                    </a:tc>
                    <a:tc>
                      <a:txBody>
                        <a:bodyPr/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</a:rPr>
                            <a:t>R2: to 9</a:t>
                          </a:r>
                          <a:r>
                            <a:rPr lang="en-US" sz="1400" b="0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</a:rPr>
                            <a:t>0MeV/</a:t>
                          </a:r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</a:rPr>
                            <a:t>c</a:t>
                          </a:r>
                          <a:endParaRPr lang="en-US" altLang="zh-CN" sz="1400" b="0" dirty="0">
                            <a:solidFill>
                              <a:schemeClr val="tx1"/>
                            </a:solidFill>
                            <a:latin typeface="Comic Sans MS" panose="030F0702030302020204" charset="0"/>
                            <a:ea typeface="黑体" panose="02010609060101010101" pitchFamily="49" charset="-122"/>
                            <a:cs typeface="Comic Sans MS" panose="030F0702030302020204" charset="0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</a:rPr>
                            <a:t>μSR</a:t>
                          </a: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  <a:sym typeface="+mn-ea"/>
                            </a:rPr>
                            <a:t>/MACE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Comic Sans MS" panose="030F0702030302020204" charset="0"/>
                            <a:ea typeface="黑体" panose="02010609060101010101" pitchFamily="49" charset="-122"/>
                            <a:cs typeface="Comic Sans MS" panose="030F0702030302020204" charset="0"/>
                            <a:sym typeface="+mn-ea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</a:tr>
                  <a:tr h="518160">
                    <a:tc vMerge="1"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</a:tcPr>
                    </a:tc>
                    <a:tc vMerge="1"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</a:tcPr>
                    </a:tc>
                    <a:tc vMerge="1"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</a:rPr>
                            <a:t>L2:  to 120MeV/c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Comic Sans MS" panose="030F0702030302020204" charset="0"/>
                            <a:ea typeface="黑体" panose="02010609060101010101" pitchFamily="49" charset="-122"/>
                            <a:cs typeface="Comic Sans MS" panose="030F0702030302020204" charset="0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ase">
                            <a:lnSpc>
                              <a:spcPct val="100000"/>
                            </a:lnSpc>
                            <a:buClrTx/>
                            <a:buSzTx/>
                            <a:buFontTx/>
                            <a:buNone/>
                          </a:pP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latin typeface="Comic Sans MS" panose="030F0702030302020204" charset="0"/>
                              <a:ea typeface="黑体" panose="02010609060101010101" pitchFamily="49" charset="-122"/>
                              <a:cs typeface="Comic Sans MS" panose="030F0702030302020204" charset="0"/>
                              <a:sym typeface="+mn-ea"/>
                            </a:rPr>
                            <a:t>Muography/MIXE</a:t>
                          </a:r>
                          <a:endParaRPr lang="en-US" altLang="zh-CN" sz="1400" b="0" dirty="0">
                            <a:solidFill>
                              <a:schemeClr val="tx1"/>
                            </a:solidFill>
                            <a:latin typeface="Comic Sans MS" panose="030F0702030302020204" charset="0"/>
                            <a:ea typeface="黑体" panose="02010609060101010101" pitchFamily="49" charset="-122"/>
                            <a:cs typeface="Comic Sans MS" panose="030F0702030302020204" charset="0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noFill/>
                      </a:tcPr>
                    </a:tc>
                  </a:tr>
                </a:tbl>
              </a:graphicData>
            </a:graphic>
          </p:graphicFrame>
        </mc:Fallback>
      </mc:AlternateContent>
      <p:cxnSp>
        <p:nvCxnSpPr>
          <p:cNvPr id="35" name="直接箭头连接符 34"/>
          <p:cNvCxnSpPr/>
          <p:nvPr/>
        </p:nvCxnSpPr>
        <p:spPr>
          <a:xfrm flipH="1" flipV="1">
            <a:off x="10867454" y="5863590"/>
            <a:ext cx="732155" cy="745490"/>
          </a:xfrm>
          <a:prstGeom prst="straightConnector1">
            <a:avLst/>
          </a:prstGeom>
          <a:solidFill>
            <a:schemeClr val="bg1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9" name="文本框 8">
            <a:extLst>
              <a:ext uri="{FF2B5EF4-FFF2-40B4-BE49-F238E27FC236}">
                <a16:creationId xmlns:a16="http://schemas.microsoft.com/office/drawing/2014/main" id="{B96B6EF6-E777-539F-A40C-4F1D5157008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957310" y="1871980"/>
            <a:ext cx="1338580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2000" b="1" dirty="0">
                <a:solidFill>
                  <a:schemeClr val="bg1"/>
                </a:solidFill>
                <a:latin typeface="Comic Sans MS" panose="030F0702030302020204" charset="0"/>
                <a:cs typeface="Comic Sans MS" panose="030F0702030302020204" charset="0"/>
                <a:sym typeface="+mn-ea"/>
              </a:rPr>
              <a:t>MuB-R1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9884F818-1CB9-6332-7F6F-DDEF2850554C}"/>
              </a:ext>
            </a:extLst>
          </p:cNvPr>
          <p:cNvSpPr txBox="1"/>
          <p:nvPr/>
        </p:nvSpPr>
        <p:spPr>
          <a:xfrm>
            <a:off x="9566856" y="3698064"/>
            <a:ext cx="1236345" cy="75755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zh-CN" sz="1600" b="1" dirty="0">
                <a:solidFill>
                  <a:srgbClr val="FF0000"/>
                </a:solidFill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</a:rPr>
              <a:t>Target station</a:t>
            </a:r>
            <a:r>
              <a:rPr lang="en-US" altLang="zh-CN" sz="1600" b="1" dirty="0">
                <a:solidFill>
                  <a:schemeClr val="tx1"/>
                </a:solidFill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</a:rPr>
              <a:t> </a:t>
            </a:r>
            <a:r>
              <a:rPr lang="en-US" altLang="zh-CN" sz="1600" b="1" dirty="0">
                <a:solidFill>
                  <a:schemeClr val="tx1">
                    <a:alpha val="70000"/>
                  </a:schemeClr>
                </a:solidFill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</a:rPr>
              <a:t>  </a:t>
            </a:r>
            <a:r>
              <a:rPr lang="en-US" altLang="zh-CN" sz="1600" b="1" dirty="0">
                <a:solidFill>
                  <a:schemeClr val="bg1">
                    <a:alpha val="70000"/>
                  </a:schemeClr>
                </a:solidFill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</a:rPr>
              <a:t>  </a:t>
            </a:r>
          </a:p>
          <a:p>
            <a:pPr algn="ctr"/>
            <a:r>
              <a:rPr lang="en-US" altLang="zh-CN" sz="1800" b="1" dirty="0">
                <a:solidFill>
                  <a:schemeClr val="bg1"/>
                </a:solidFill>
                <a:latin typeface="Comic Sans MS" panose="030F0702030302020204" charset="0"/>
                <a:cs typeface="Comic Sans MS" panose="030F0702030302020204" charset="0"/>
                <a:sym typeface="+mn-ea"/>
              </a:rPr>
              <a:t>MuT-a</a:t>
            </a:r>
            <a:endParaRPr lang="en-US" altLang="zh-CN" sz="1600" b="1" dirty="0">
              <a:solidFill>
                <a:schemeClr val="bg1"/>
              </a:solidFill>
              <a:latin typeface="Comic Sans MS" panose="030F0702030302020204" charset="0"/>
              <a:cs typeface="Comic Sans MS" panose="030F0702030302020204" charset="0"/>
              <a:sym typeface="+mn-ea"/>
            </a:endParaRPr>
          </a:p>
          <a:p>
            <a:pPr algn="ctr"/>
            <a:endParaRPr lang="en-US" altLang="zh-CN" sz="1600" b="1" dirty="0">
              <a:solidFill>
                <a:schemeClr val="bg1"/>
              </a:solidFill>
              <a:latin typeface="Comic Sans MS" panose="030F0702030302020204" charset="0"/>
              <a:ea typeface="微软雅黑" panose="020B0503020204020204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8B03DCB3-95A7-5B45-FD41-48043475C8DF}"/>
              </a:ext>
            </a:extLst>
          </p:cNvPr>
          <p:cNvSpPr txBox="1"/>
          <p:nvPr/>
        </p:nvSpPr>
        <p:spPr>
          <a:xfrm>
            <a:off x="10703440" y="4723688"/>
            <a:ext cx="1024890" cy="7721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  <a:sym typeface="+mn-ea"/>
              </a:rPr>
              <a:t>Target </a:t>
            </a:r>
            <a:r>
              <a:rPr lang="en-US" altLang="zh-CN" sz="1600" b="1" dirty="0" err="1">
                <a:solidFill>
                  <a:srgbClr val="FF0000"/>
                </a:solidFill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  <a:sym typeface="+mn-ea"/>
              </a:rPr>
              <a:t>station</a:t>
            </a:r>
            <a:r>
              <a:rPr lang="en-US" altLang="zh-CN" sz="1800" b="1" dirty="0" err="1">
                <a:solidFill>
                  <a:schemeClr val="bg1"/>
                </a:solidFill>
                <a:latin typeface="Comic Sans MS" panose="030F0702030302020204" charset="0"/>
                <a:cs typeface="Comic Sans MS" panose="030F0702030302020204" charset="0"/>
                <a:sym typeface="+mn-ea"/>
              </a:rPr>
              <a:t>MuT</a:t>
            </a:r>
            <a:r>
              <a:rPr lang="en-US" altLang="zh-CN" sz="1800" b="1" dirty="0">
                <a:solidFill>
                  <a:schemeClr val="bg1"/>
                </a:solidFill>
                <a:latin typeface="Comic Sans MS" panose="030F0702030302020204" charset="0"/>
                <a:cs typeface="Comic Sans MS" panose="030F0702030302020204" charset="0"/>
                <a:sym typeface="+mn-ea"/>
              </a:rPr>
              <a:t>-b</a:t>
            </a:r>
            <a:endParaRPr lang="en-US" altLang="zh-CN" sz="1600" b="1" dirty="0">
              <a:solidFill>
                <a:schemeClr val="bg1"/>
              </a:solidFill>
              <a:latin typeface="Comic Sans MS" panose="030F0702030302020204" charset="0"/>
              <a:cs typeface="Comic Sans MS" panose="030F0702030302020204" charset="0"/>
              <a:sym typeface="+mn-ea"/>
            </a:endParaRPr>
          </a:p>
          <a:p>
            <a:endParaRPr lang="en-US" altLang="zh-CN" sz="1600" b="1" dirty="0">
              <a:solidFill>
                <a:schemeClr val="bg1"/>
              </a:solidFill>
              <a:latin typeface="Comic Sans MS" panose="030F0702030302020204" charset="0"/>
              <a:ea typeface="微软雅黑" panose="020B0503020204020204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6CE4C9DD-DC7E-5AE7-D855-C79C921B447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 rot="2220000">
            <a:off x="8246817" y="5074196"/>
            <a:ext cx="1588770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1600" b="1" dirty="0">
                <a:solidFill>
                  <a:srgbClr val="FF0000"/>
                </a:solidFill>
                <a:latin typeface="+mj-ea"/>
                <a:ea typeface="+mj-ea"/>
                <a:cs typeface="Comic Sans MS" panose="030F0702030302020204" charset="0"/>
                <a:sym typeface="+mn-ea"/>
              </a:rPr>
              <a:t>Muon beam lines</a:t>
            </a:r>
          </a:p>
          <a:p>
            <a:pPr lvl="0" algn="ctr">
              <a:buClrTx/>
              <a:buSzTx/>
              <a:buFontTx/>
            </a:pPr>
            <a:endParaRPr lang="en-US" altLang="zh-CN" sz="1600" b="1" dirty="0">
              <a:solidFill>
                <a:srgbClr val="FF0000"/>
              </a:solidFill>
              <a:latin typeface="+mj-ea"/>
              <a:ea typeface="+mj-ea"/>
              <a:cs typeface="Comic Sans MS" panose="030F0702030302020204" charset="0"/>
              <a:sym typeface="+mn-ea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5C410479-1621-17FE-86DF-C21E811251E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 rot="660000">
            <a:off x="9361603" y="2801224"/>
            <a:ext cx="1684020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1600" b="1" dirty="0">
                <a:solidFill>
                  <a:srgbClr val="FF0000"/>
                </a:solidFill>
                <a:latin typeface="+mj-ea"/>
                <a:ea typeface="+mj-ea"/>
                <a:cs typeface="Comic Sans MS" panose="030F0702030302020204" charset="0"/>
                <a:sym typeface="+mn-ea"/>
              </a:rPr>
              <a:t>Muon beam lines</a:t>
            </a:r>
          </a:p>
          <a:p>
            <a:pPr lvl="0" algn="ctr">
              <a:buClrTx/>
              <a:buSzTx/>
              <a:buFontTx/>
            </a:pPr>
            <a:endParaRPr lang="en-US" altLang="zh-CN" sz="1600" b="1" dirty="0">
              <a:solidFill>
                <a:srgbClr val="FF0000"/>
              </a:solidFill>
              <a:latin typeface="+mj-ea"/>
              <a:ea typeface="+mj-ea"/>
              <a:cs typeface="Comic Sans MS" panose="030F0702030302020204" charset="0"/>
              <a:sym typeface="+mn-ea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298308C7-7A07-E723-3F23-2023E39AAE63}"/>
              </a:ext>
            </a:extLst>
          </p:cNvPr>
          <p:cNvSpPr txBox="1"/>
          <p:nvPr/>
        </p:nvSpPr>
        <p:spPr>
          <a:xfrm>
            <a:off x="11032593" y="5652770"/>
            <a:ext cx="10661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Proton beam</a:t>
            </a:r>
            <a:endParaRPr lang="en-US" altLang="zh-CN" sz="16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45B8EF17-C09A-BDC1-7E9A-8EA27F5F7A5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831455" y="4161155"/>
            <a:ext cx="1291590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2000" b="1" dirty="0">
                <a:solidFill>
                  <a:schemeClr val="bg1"/>
                </a:solidFill>
                <a:latin typeface="Comic Sans MS" panose="030F0702030302020204" charset="0"/>
                <a:cs typeface="Comic Sans MS" panose="030F0702030302020204" charset="0"/>
                <a:sym typeface="+mn-ea"/>
              </a:rPr>
              <a:t>MuB-L1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0C1AA0FD-A88E-36C2-2BB3-DEA6FAAA7E2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803201" y="3802369"/>
            <a:ext cx="1193800" cy="44767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2000" b="1" dirty="0">
                <a:solidFill>
                  <a:schemeClr val="bg1"/>
                </a:solidFill>
                <a:latin typeface="Comic Sans MS" panose="030F0702030302020204" charset="0"/>
                <a:cs typeface="Comic Sans MS" panose="030F0702030302020204" charset="0"/>
                <a:sym typeface="+mn-ea"/>
              </a:rPr>
              <a:t>MuB-R2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555B54F3-DAD4-46F3-8F8E-19BF8D6427A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335010" y="5963089"/>
            <a:ext cx="1291590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2000" b="1" dirty="0">
                <a:solidFill>
                  <a:schemeClr val="bg1"/>
                </a:solidFill>
                <a:latin typeface="Comic Sans MS" panose="030F0702030302020204" charset="0"/>
                <a:cs typeface="Comic Sans MS" panose="030F0702030302020204" charset="0"/>
                <a:sym typeface="+mn-ea"/>
              </a:rPr>
              <a:t>MuB-L2</a:t>
            </a:r>
          </a:p>
        </p:txBody>
      </p:sp>
      <p:cxnSp>
        <p:nvCxnSpPr>
          <p:cNvPr id="31" name="直接箭头连接符 30">
            <a:extLst>
              <a:ext uri="{FF2B5EF4-FFF2-40B4-BE49-F238E27FC236}">
                <a16:creationId xmlns:a16="http://schemas.microsoft.com/office/drawing/2014/main" id="{988290D4-9B35-2EE6-D591-1AE72F4785D4}"/>
              </a:ext>
            </a:extLst>
          </p:cNvPr>
          <p:cNvCxnSpPr>
            <a:cxnSpLocks/>
            <a:stCxn id="33" idx="0"/>
          </p:cNvCxnSpPr>
          <p:nvPr/>
        </p:nvCxnSpPr>
        <p:spPr>
          <a:xfrm flipV="1">
            <a:off x="9797100" y="4329989"/>
            <a:ext cx="269421" cy="129360"/>
          </a:xfrm>
          <a:prstGeom prst="straightConnector1">
            <a:avLst/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  <p:cxnSp>
        <p:nvCxnSpPr>
          <p:cNvPr id="32" name="直接箭头连接符 31">
            <a:extLst>
              <a:ext uri="{FF2B5EF4-FFF2-40B4-BE49-F238E27FC236}">
                <a16:creationId xmlns:a16="http://schemas.microsoft.com/office/drawing/2014/main" id="{125D2D2D-64F1-4BBE-2ADF-3388F8FA8BF0}"/>
              </a:ext>
            </a:extLst>
          </p:cNvPr>
          <p:cNvCxnSpPr/>
          <p:nvPr/>
        </p:nvCxnSpPr>
        <p:spPr>
          <a:xfrm flipV="1">
            <a:off x="10876546" y="5477153"/>
            <a:ext cx="248285" cy="97155"/>
          </a:xfrm>
          <a:prstGeom prst="straightConnector1">
            <a:avLst/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33" name="矩形 32">
            <a:extLst>
              <a:ext uri="{FF2B5EF4-FFF2-40B4-BE49-F238E27FC236}">
                <a16:creationId xmlns:a16="http://schemas.microsoft.com/office/drawing/2014/main" id="{54043CAF-F9BE-7D93-B9A5-E3C0D32B125F}"/>
              </a:ext>
            </a:extLst>
          </p:cNvPr>
          <p:cNvSpPr/>
          <p:nvPr/>
        </p:nvSpPr>
        <p:spPr>
          <a:xfrm rot="2700000">
            <a:off x="9493685" y="4409447"/>
            <a:ext cx="365883" cy="340750"/>
          </a:xfrm>
          <a:prstGeom prst="rect">
            <a:avLst/>
          </a:prstGeom>
          <a:solidFill>
            <a:srgbClr val="FF0000">
              <a:alpha val="21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6000" tIns="82800" rIns="126000" bIns="82800" numCol="1" anchor="t" anchorCtr="0" compatLnSpc="1"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</a:pPr>
            <a:endParaRPr kumimoji="0" lang="en-GB" altLang="en-US" sz="2200" b="1" i="0" u="none" strike="noStrike" cap="none" normalizeH="0" baseline="0">
              <a:ln>
                <a:noFill/>
              </a:ln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CA9DAF9C-FBB9-93EC-0266-F7A15C9F52D6}"/>
              </a:ext>
            </a:extLst>
          </p:cNvPr>
          <p:cNvSpPr/>
          <p:nvPr/>
        </p:nvSpPr>
        <p:spPr>
          <a:xfrm rot="2700000">
            <a:off x="10473872" y="5493866"/>
            <a:ext cx="478310" cy="391724"/>
          </a:xfrm>
          <a:prstGeom prst="rect">
            <a:avLst/>
          </a:prstGeom>
          <a:solidFill>
            <a:srgbClr val="FF0000">
              <a:alpha val="21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6000" tIns="82800" rIns="126000" bIns="82800" numCol="1" anchor="t" anchorCtr="0" compatLnSpc="1"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</a:pPr>
            <a:endParaRPr kumimoji="0" lang="en-GB" altLang="en-US" sz="2200" b="1" i="0" u="none" strike="noStrike" cap="none" normalizeH="0" baseline="0">
              <a:ln>
                <a:noFill/>
              </a:ln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1"/>
          <p:cNvSpPr>
            <a:spLocks noGrp="1"/>
          </p:cNvSpPr>
          <p:nvPr/>
        </p:nvSpPr>
        <p:spPr>
          <a:xfrm>
            <a:off x="1687830" y="-3175"/>
            <a:ext cx="9153525" cy="840105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algn="ctr" defTabSz="914400">
              <a:buClrTx/>
              <a:buSzTx/>
              <a:buFontTx/>
            </a:pPr>
            <a:r>
              <a:rPr lang="en-US" sz="3600" dirty="0">
                <a:ln w="3175" cmpd="sng">
                  <a:noFill/>
                  <a:prstDash val="solid"/>
                </a:ln>
                <a:latin typeface="+mj-ea"/>
                <a:ea typeface="+mj-ea"/>
              </a:rPr>
              <a:t>Development of the target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26690" y="1169035"/>
            <a:ext cx="2740025" cy="2055495"/>
          </a:xfrm>
          <a:prstGeom prst="rect">
            <a:avLst/>
          </a:prstGeom>
        </p:spPr>
      </p:pic>
      <p:pic>
        <p:nvPicPr>
          <p:cNvPr id="7" name="e8f53b8fcdc8e97fb7f655e7cbca156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7285" end="9312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 rot="10800000">
            <a:off x="5495290" y="1169035"/>
            <a:ext cx="897255" cy="205676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59185" y="1333500"/>
            <a:ext cx="586105" cy="172656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76245" y="3557270"/>
            <a:ext cx="3143250" cy="2220595"/>
          </a:xfrm>
          <a:prstGeom prst="rect">
            <a:avLst/>
          </a:prstGeom>
        </p:spPr>
      </p:pic>
      <p:pic>
        <p:nvPicPr>
          <p:cNvPr id="1115341918" name="图片 6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3"/>
          <a:stretch>
            <a:fillRect/>
          </a:stretch>
        </p:blipFill>
        <p:spPr>
          <a:xfrm>
            <a:off x="254000" y="1169670"/>
            <a:ext cx="2451735" cy="2056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6112481" name="图片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67" t="12915" r="1395" b="12329"/>
          <a:stretch>
            <a:fillRect/>
          </a:stretch>
        </p:blipFill>
        <p:spPr>
          <a:xfrm>
            <a:off x="6765925" y="1169035"/>
            <a:ext cx="2451735" cy="205613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900160" y="1332865"/>
            <a:ext cx="2301240" cy="1727200"/>
          </a:xfrm>
          <a:prstGeom prst="rect">
            <a:avLst/>
          </a:prstGeom>
        </p:spPr>
      </p:pic>
      <p:sp>
        <p:nvSpPr>
          <p:cNvPr id="6" name="右箭头 5"/>
          <p:cNvSpPr/>
          <p:nvPr/>
        </p:nvSpPr>
        <p:spPr>
          <a:xfrm>
            <a:off x="6605905" y="1918335"/>
            <a:ext cx="447675" cy="375285"/>
          </a:xfrm>
          <a:prstGeom prst="rightArrow">
            <a:avLst/>
          </a:prstGeom>
          <a:solidFill>
            <a:srgbClr val="FF0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6000" tIns="82800" rIns="126000" bIns="82800" numCol="1" rtlCol="0" anchor="t" anchorCtr="0" compatLnSpc="1"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</a:pPr>
            <a:endParaRPr kumimoji="0" lang="zh-CN" altLang="en-US" sz="2200" b="1" i="0" u="none" strike="noStrike" cap="none" normalizeH="0" baseline="0">
              <a:ln>
                <a:noFill/>
              </a:ln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7"/>
          <a:srcRect t="15608"/>
          <a:stretch>
            <a:fillRect/>
          </a:stretch>
        </p:blipFill>
        <p:spPr>
          <a:xfrm>
            <a:off x="6920230" y="4994910"/>
            <a:ext cx="4876800" cy="153479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29590" y="3531235"/>
            <a:ext cx="2446655" cy="216217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918970" y="836930"/>
            <a:ext cx="2896870" cy="393065"/>
          </a:xfrm>
          <a:prstGeom prst="rect">
            <a:avLst/>
          </a:prstGeom>
          <a:solidFill>
            <a:schemeClr val="bg1">
              <a:lumMod val="95000"/>
              <a:alpha val="63000"/>
            </a:schemeClr>
          </a:solidFill>
        </p:spPr>
        <p:txBody>
          <a:bodyPr wrap="square" anchor="t">
            <a:no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16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The first prototype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55270" y="5743575"/>
            <a:ext cx="6350635" cy="735965"/>
          </a:xfrm>
          <a:prstGeom prst="rect">
            <a:avLst/>
          </a:prstGeom>
          <a:solidFill>
            <a:schemeClr val="bg1">
              <a:lumMod val="95000"/>
              <a:alpha val="63000"/>
            </a:schemeClr>
          </a:solidFill>
        </p:spPr>
        <p:txBody>
          <a:bodyPr wrap="square" anchor="t">
            <a:noAutofit/>
          </a:bodyPr>
          <a:lstStyle/>
          <a:p>
            <a:pPr marL="0" marR="0" lvl="0" indent="0" algn="l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16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Compact structure (Φ400mm) can operate well under a thermal power of ~25 kW. </a:t>
            </a: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7298690" y="4646295"/>
            <a:ext cx="4210050" cy="377825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lant angle of 20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°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, effective thickness of 1 cm</a:t>
            </a:r>
          </a:p>
        </p:txBody>
      </p:sp>
      <p:sp>
        <p:nvSpPr>
          <p:cNvPr id="26" name="圆角矩形 25"/>
          <p:cNvSpPr/>
          <p:nvPr>
            <p:custDataLst>
              <p:tags r:id="rId5"/>
            </p:custDataLst>
          </p:nvPr>
        </p:nvSpPr>
        <p:spPr>
          <a:xfrm rot="5400000">
            <a:off x="9225280" y="4037330"/>
            <a:ext cx="222885" cy="4577080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txBody>
          <a:bodyPr vert="horz" wrap="square" lIns="126000" tIns="82800" rIns="126000" bIns="82800" numCol="1" rtlCol="0" anchor="t" anchorCtr="0" compatLnSpc="1"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</a:pPr>
            <a:endParaRPr kumimoji="0" lang="zh-CN" altLang="en-US" sz="2200" b="1" i="0" u="none" strike="noStrike" cap="none" normalizeH="0" baseline="0">
              <a:ln>
                <a:noFill/>
              </a:ln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graphicFrame>
        <p:nvGraphicFramePr>
          <p:cNvPr id="14" name="表格 13"/>
          <p:cNvGraphicFramePr/>
          <p:nvPr>
            <p:custDataLst>
              <p:tags r:id="rId6"/>
            </p:custDataLst>
          </p:nvPr>
        </p:nvGraphicFramePr>
        <p:xfrm>
          <a:off x="7048500" y="3513455"/>
          <a:ext cx="4640580" cy="1138555"/>
        </p:xfrm>
        <a:graphic>
          <a:graphicData uri="http://schemas.openxmlformats.org/drawingml/2006/table">
            <a:tbl>
              <a:tblPr/>
              <a:tblGrid>
                <a:gridCol w="1160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0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01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01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5620"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Current(mA)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Temperature</a:t>
                      </a:r>
                      <a:r>
                        <a:rPr lang="en-US" altLang="zh-CN" sz="1200" b="1">
                          <a:solidFill>
                            <a:srgbClr val="131413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(℃)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Thermal stress (MPa)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Deformation (mm)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280"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latin typeface="Times New Roman" panose="02020603050405020304"/>
                          <a:ea typeface="楷体" panose="02010609060101010101" charset="-122"/>
                        </a:rPr>
                        <a:t>0.5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latin typeface="Times New Roman" panose="02020603050405020304"/>
                          <a:ea typeface="楷体" panose="02010609060101010101" charset="-122"/>
                        </a:rPr>
                        <a:t>622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200" b="1">
                          <a:latin typeface="Times New Roman" panose="02020603050405020304"/>
                          <a:ea typeface="楷体" panose="02010609060101010101" charset="-122"/>
                        </a:rPr>
                        <a:t>＜</a:t>
                      </a:r>
                      <a:r>
                        <a:rPr lang="en-US" altLang="zh-CN" sz="1200" b="1">
                          <a:latin typeface="Times New Roman" panose="02020603050405020304"/>
                          <a:ea typeface="楷体" panose="02010609060101010101" charset="-122"/>
                        </a:rPr>
                        <a:t>8.8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latin typeface="Times New Roman" panose="02020603050405020304"/>
                          <a:ea typeface="楷体" panose="02010609060101010101" charset="-122"/>
                        </a:rPr>
                        <a:t>0.50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010"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latin typeface="Times New Roman" panose="02020603050405020304"/>
                          <a:ea typeface="楷体" panose="02010609060101010101" charset="-122"/>
                        </a:rPr>
                        <a:t>1.0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latin typeface="Times New Roman" panose="02020603050405020304"/>
                          <a:ea typeface="楷体" panose="02010609060101010101" charset="-122"/>
                        </a:rPr>
                        <a:t>1096.4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200" b="1">
                          <a:latin typeface="Times New Roman" panose="02020603050405020304"/>
                          <a:ea typeface="楷体" panose="02010609060101010101" charset="-122"/>
                        </a:rPr>
                        <a:t>＜</a:t>
                      </a:r>
                      <a:r>
                        <a:rPr lang="en-US" altLang="zh-CN" sz="1200" b="1">
                          <a:latin typeface="Times New Roman" panose="02020603050405020304"/>
                          <a:ea typeface="楷体" panose="02010609060101010101" charset="-122"/>
                        </a:rPr>
                        <a:t>14.9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latin typeface="Times New Roman" panose="02020603050405020304"/>
                          <a:ea typeface="楷体" panose="02010609060101010101" charset="-122"/>
                        </a:rPr>
                        <a:t>0.64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7645"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楷体" panose="02010609060101010101" charset="-122"/>
                        </a:rPr>
                        <a:t>2.0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楷体" panose="02010609060101010101" charset="-122"/>
                        </a:rPr>
                        <a:t>1359.3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2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楷体" panose="02010609060101010101" charset="-122"/>
                        </a:rPr>
                        <a:t>＜</a:t>
                      </a:r>
                      <a:r>
                        <a:rPr lang="en-US" altLang="zh-CN" sz="12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楷体" panose="02010609060101010101" charset="-122"/>
                        </a:rPr>
                        <a:t>23.8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楷体" panose="02010609060101010101" charset="-122"/>
                        </a:rPr>
                        <a:t>0.79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" name="文本框 14"/>
          <p:cNvSpPr txBox="1"/>
          <p:nvPr>
            <p:custDataLst>
              <p:tags r:id="rId7"/>
            </p:custDataLst>
          </p:nvPr>
        </p:nvSpPr>
        <p:spPr>
          <a:xfrm>
            <a:off x="7207885" y="3179445"/>
            <a:ext cx="4300855" cy="377825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slant angle of 10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°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, effective thickness of 2 cm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093710" y="821055"/>
            <a:ext cx="2799080" cy="393065"/>
          </a:xfrm>
          <a:prstGeom prst="rect">
            <a:avLst/>
          </a:prstGeom>
          <a:solidFill>
            <a:schemeClr val="bg1">
              <a:lumMod val="95000"/>
              <a:alpha val="63000"/>
            </a:schemeClr>
          </a:solidFill>
        </p:spPr>
        <p:txBody>
          <a:bodyPr wrap="square" anchor="t">
            <a:no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16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The second prototype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540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7" repeatCount="indefinite" fill="hold" display="1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87830" y="-3175"/>
            <a:ext cx="9153525" cy="840105"/>
          </a:xfrm>
        </p:spPr>
        <p:txBody>
          <a:bodyPr/>
          <a:lstStyle/>
          <a:p>
            <a:pPr algn="ctr" defTabSz="914400">
              <a:buClrTx/>
              <a:buSzTx/>
              <a:buFontTx/>
            </a:pPr>
            <a:r>
              <a:rPr lang="en-US" sz="3600" dirty="0">
                <a:ln w="3175" cmpd="sng">
                  <a:noFill/>
                  <a:prstDash val="solid"/>
                </a:ln>
                <a:latin typeface="+mj-ea"/>
                <a:ea typeface="+mj-ea"/>
                <a:sym typeface="+mn-ea"/>
              </a:rPr>
              <a:t>Development of the target</a:t>
            </a:r>
            <a:endParaRPr lang="zh-CN" altLang="en-US" sz="3600" dirty="0">
              <a:ln w="3175" cmpd="sng">
                <a:noFill/>
                <a:prstDash val="solid"/>
              </a:ln>
              <a:latin typeface="+mj-ea"/>
              <a:ea typeface="+mj-ea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48970" y="1780540"/>
            <a:ext cx="4710430" cy="392874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869315" y="1068705"/>
            <a:ext cx="4114800" cy="417195"/>
          </a:xfrm>
          <a:prstGeom prst="rect">
            <a:avLst/>
          </a:prstGeom>
          <a:solidFill>
            <a:schemeClr val="tx2">
              <a:lumMod val="60000"/>
              <a:lumOff val="40000"/>
              <a:alpha val="25000"/>
            </a:schemeClr>
          </a:solidFill>
        </p:spPr>
        <p:txBody>
          <a:bodyPr wrap="square" rtlCol="0">
            <a:noAutofit/>
          </a:bodyPr>
          <a:lstStyle/>
          <a:p>
            <a:pPr algn="ctr">
              <a:buClrTx/>
              <a:buSzTx/>
              <a:buFontTx/>
            </a:pPr>
            <a:r>
              <a:rPr lang="en-US" altLang="zh-CN" sz="20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Concept of the </a:t>
            </a:r>
            <a:r>
              <a:rPr lang="en-US" altLang="zh-CN" sz="20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liquid lithium jet</a:t>
            </a:r>
            <a:r>
              <a:rPr lang="en-US" altLang="zh-CN" sz="20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target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69950" y="5801995"/>
            <a:ext cx="3451860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H.-J Cai et al, PRAB 27, 023703, 2024</a:t>
            </a:r>
          </a:p>
        </p:txBody>
      </p:sp>
      <p:grpSp>
        <p:nvGrpSpPr>
          <p:cNvPr id="22" name="组合 21"/>
          <p:cNvGrpSpPr/>
          <p:nvPr/>
        </p:nvGrpSpPr>
        <p:grpSpPr>
          <a:xfrm>
            <a:off x="6247765" y="2922905"/>
            <a:ext cx="5431155" cy="3555365"/>
            <a:chOff x="13293" y="6201"/>
            <a:chExt cx="4122" cy="3024"/>
          </a:xfrm>
        </p:grpSpPr>
        <p:pic>
          <p:nvPicPr>
            <p:cNvPr id="10" name="图片 9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13293" y="6201"/>
              <a:ext cx="4122" cy="3024"/>
            </a:xfrm>
            <a:prstGeom prst="rect">
              <a:avLst/>
            </a:prstGeom>
          </p:spPr>
        </p:pic>
        <p:sp>
          <p:nvSpPr>
            <p:cNvPr id="21" name="椭圆 20"/>
            <p:cNvSpPr/>
            <p:nvPr/>
          </p:nvSpPr>
          <p:spPr>
            <a:xfrm>
              <a:off x="14154" y="6648"/>
              <a:ext cx="285" cy="1185"/>
            </a:xfrm>
            <a:prstGeom prst="ellipse">
              <a:avLst/>
            </a:prstGeom>
            <a:noFill/>
            <a:ln w="127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 vert="horz" wrap="square" lIns="126000" tIns="82800" rIns="126000" bIns="82800" numCol="1" rtlCol="0" anchor="t" anchorCtr="0" compatLnSpc="1"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1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</a:pPr>
              <a:endParaRPr kumimoji="0" lang="zh-CN" altLang="en-US" sz="2200" b="1" i="0" u="none" strike="noStrike" cap="none" normalizeH="0" baseline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8546465" y="3680460"/>
            <a:ext cx="2840990" cy="403860"/>
          </a:xfrm>
          <a:prstGeom prst="rect">
            <a:avLst/>
          </a:prstGeom>
          <a:solidFill>
            <a:schemeClr val="bg1">
              <a:lumMod val="95000"/>
              <a:alpha val="63000"/>
            </a:schemeClr>
          </a:solidFill>
        </p:spPr>
        <p:txBody>
          <a:bodyPr wrap="square" rtlCol="0">
            <a:noAutofit/>
          </a:bodyPr>
          <a:lstStyle/>
          <a:p>
            <a:r>
              <a:rPr lang="en-US" altLang="zh-CN" sz="1800" b="1">
                <a:solidFill>
                  <a:schemeClr val="tx1"/>
                </a:solidFill>
                <a:latin typeface="Comic Sans MS" panose="030F0702030302020204" charset="0"/>
                <a:ea typeface="华文楷体" panose="02010600040101010101" charset="-122"/>
                <a:cs typeface="Comic Sans MS" panose="030F0702030302020204" charset="0"/>
              </a:rPr>
              <a:t>Li target VS C target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729095" y="1033780"/>
            <a:ext cx="4477385" cy="1889125"/>
          </a:xfrm>
          <a:prstGeom prst="rect">
            <a:avLst/>
          </a:prstGeom>
          <a:solidFill>
            <a:schemeClr val="bg1">
              <a:lumMod val="95000"/>
              <a:alpha val="63000"/>
            </a:schemeClr>
          </a:solidFill>
        </p:spPr>
        <p:txBody>
          <a:bodyPr wrap="square" anchor="t">
            <a:noAutofit/>
          </a:bodyPr>
          <a:lstStyle/>
          <a:p>
            <a:pPr marL="0" algn="l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n-US" altLang="zh-CN" sz="2000" b="1">
                <a:solidFill>
                  <a:schemeClr val="tx1"/>
                </a:solidFill>
                <a:latin typeface="Comic Sans MS" panose="030F0702030302020204" charset="0"/>
                <a:ea typeface="华文楷体" panose="02010600040101010101" charset="-122"/>
                <a:cs typeface="Comic Sans MS" panose="030F0702030302020204" charset="0"/>
                <a:sym typeface="+mn-ea"/>
              </a:rPr>
              <a:t>Li target VS C target</a:t>
            </a:r>
          </a:p>
          <a:p>
            <a:pPr marL="0" lvl="1" indent="-285750" algn="l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Tx/>
              <a:buFont typeface="Wingdings" panose="05000000000000000000" charset="0"/>
              <a:buChar char="Ø"/>
            </a:pPr>
            <a:r>
              <a:rPr lang="zh-CN" altLang="en-US" sz="1600" dirty="0">
                <a:solidFill>
                  <a:srgbClr val="00338F"/>
                </a:solidFill>
                <a:latin typeface="Comic Sans MS" panose="030F0702030302020204" charset="0"/>
                <a:cs typeface="Comic Sans MS" panose="030F0702030302020204" charset="0"/>
                <a:sym typeface="+mn-ea"/>
              </a:rPr>
              <a:t>×</a:t>
            </a:r>
            <a:r>
              <a:rPr lang="en-US" altLang="zh-CN" sz="1600" dirty="0">
                <a:solidFill>
                  <a:srgbClr val="00338F"/>
                </a:solidFill>
                <a:latin typeface="Comic Sans MS" panose="030F0702030302020204" charset="0"/>
                <a:cs typeface="Comic Sans MS" panose="030F0702030302020204" charset="0"/>
                <a:sym typeface="+mn-ea"/>
              </a:rPr>
              <a:t>2 higher surface muon yield </a:t>
            </a:r>
            <a:endParaRPr lang="zh-CN" altLang="en-US" sz="1600" dirty="0">
              <a:solidFill>
                <a:srgbClr val="00338F"/>
              </a:solidFill>
              <a:latin typeface="Comic Sans MS" panose="030F0702030302020204" charset="0"/>
              <a:cs typeface="Comic Sans MS" panose="030F0702030302020204" charset="0"/>
              <a:sym typeface="+mn-ea"/>
            </a:endParaRPr>
          </a:p>
          <a:p>
            <a:pPr marL="0" lvl="1" indent="-285750" algn="l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Tx/>
              <a:buFont typeface="Wingdings" panose="05000000000000000000" charset="0"/>
              <a:buChar char="Ø"/>
            </a:pPr>
            <a:r>
              <a:rPr lang="en-US" altLang="zh-CN" sz="1600" dirty="0">
                <a:solidFill>
                  <a:srgbClr val="00338F"/>
                </a:solidFill>
                <a:latin typeface="Comic Sans MS" panose="030F0702030302020204" charset="0"/>
                <a:cs typeface="Comic Sans MS" panose="030F0702030302020204" charset="0"/>
                <a:sym typeface="+mn-ea"/>
              </a:rPr>
              <a:t>less radioactive nuclide and positrons background</a:t>
            </a:r>
          </a:p>
          <a:p>
            <a:pPr marL="0" lvl="1" indent="-285750" algn="l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Tx/>
              <a:buFont typeface="Wingdings" panose="05000000000000000000" charset="0"/>
              <a:buChar char="Ø"/>
            </a:pPr>
            <a:r>
              <a:rPr lang="en-US" sz="1600" dirty="0">
                <a:solidFill>
                  <a:srgbClr val="00338F"/>
                </a:solidFill>
                <a:latin typeface="Comic Sans MS" panose="030F0702030302020204" charset="0"/>
                <a:cs typeface="Comic Sans MS" panose="030F0702030302020204" charset="0"/>
                <a:sym typeface="+mn-ea"/>
              </a:rPr>
              <a:t>supporting higher beam power, free of irradiation damage </a:t>
            </a:r>
            <a:endParaRPr lang="en-US" altLang="zh-CN" sz="1600" dirty="0">
              <a:solidFill>
                <a:srgbClr val="00338F"/>
              </a:solidFill>
              <a:latin typeface="Comic Sans MS" panose="030F0702030302020204" charset="0"/>
              <a:cs typeface="Comic Sans MS" panose="030F0702030302020204" charset="0"/>
            </a:endParaRPr>
          </a:p>
          <a:p>
            <a:pPr marL="431800" lvl="1" indent="-285750" algn="l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Tx/>
              <a:buFont typeface="Wingdings" panose="05000000000000000000" charset="0"/>
              <a:buChar char="Ø"/>
            </a:pPr>
            <a:endParaRPr lang="en-US" altLang="zh-CN" sz="1600" dirty="0">
              <a:solidFill>
                <a:srgbClr val="00338F"/>
              </a:solidFill>
              <a:latin typeface="Comic Sans MS" panose="030F0702030302020204" charset="0"/>
              <a:cs typeface="Comic Sans MS" panose="030F0702030302020204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f39c7d121f74f0f865d775b9ffb2c4d7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13525" y="3891915"/>
            <a:ext cx="4194810" cy="2660650"/>
          </a:xfrm>
          <a:prstGeom prst="rect">
            <a:avLst/>
          </a:prstGeom>
        </p:spPr>
      </p:pic>
      <p:pic>
        <p:nvPicPr>
          <p:cNvPr id="34" name="MyVideo_2.mp4">
            <a:hlinkClick r:id="" action="ppaction://media"/>
          </p:cNvPr>
          <p:cNvPicPr/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612890" y="2095500"/>
            <a:ext cx="4194810" cy="207391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n w="3175" cmpd="sng">
                  <a:noFill/>
                  <a:prstDash val="solid"/>
                </a:ln>
                <a:latin typeface="+mj-ea"/>
                <a:ea typeface="+mj-ea"/>
                <a:sym typeface="+mn-ea"/>
              </a:rPr>
              <a:t>Development of the target</a:t>
            </a:r>
            <a:endParaRPr lang="en-US" altLang="en-US" sz="3600" dirty="0">
              <a:ln w="3175" cmpd="sng">
                <a:noFill/>
                <a:prstDash val="solid"/>
              </a:ln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6" name="图片 25" descr="1d9786410416f387bd1eef62aa610a55"/>
          <p:cNvPicPr>
            <a:picLocks noChangeAspect="1"/>
          </p:cNvPicPr>
          <p:nvPr/>
        </p:nvPicPr>
        <p:blipFill>
          <a:blip r:embed="rId9"/>
          <a:srcRect b="26121"/>
          <a:stretch>
            <a:fillRect/>
          </a:stretch>
        </p:blipFill>
        <p:spPr>
          <a:xfrm>
            <a:off x="1317625" y="4333875"/>
            <a:ext cx="2244090" cy="221488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39395" y="836930"/>
            <a:ext cx="11717655" cy="74295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lvl="1" indent="0" algn="ctr">
              <a:lnSpc>
                <a:spcPct val="120000"/>
              </a:lnSpc>
              <a:spcBef>
                <a:spcPts val="0"/>
              </a:spcBef>
              <a:buClrTx/>
              <a:buSzTx/>
              <a:buFont typeface="Wingdings" panose="05000000000000000000" charset="0"/>
              <a:buNone/>
            </a:pPr>
            <a:r>
              <a:rPr lang="en-US" altLang="zh-CN" sz="2000" b="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The liquid lithium loop operated successfully;</a:t>
            </a:r>
          </a:p>
          <a:p>
            <a:pPr marL="0" lvl="1" indent="0" algn="ctr">
              <a:lnSpc>
                <a:spcPct val="120000"/>
              </a:lnSpc>
              <a:spcBef>
                <a:spcPts val="0"/>
              </a:spcBef>
              <a:buClrTx/>
              <a:buSzTx/>
              <a:buFont typeface="Wingdings" panose="05000000000000000000" charset="0"/>
              <a:buNone/>
            </a:pPr>
            <a:r>
              <a:rPr lang="en-US" altLang="zh-CN" sz="2000" b="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The First-stage experiments have been finished;</a:t>
            </a:r>
          </a:p>
          <a:p>
            <a:pPr marL="0" lvl="1" indent="0" algn="ctr">
              <a:lnSpc>
                <a:spcPct val="120000"/>
              </a:lnSpc>
              <a:spcBef>
                <a:spcPts val="0"/>
              </a:spcBef>
              <a:buClrTx/>
              <a:buSzTx/>
              <a:buFont typeface="Wingdings" panose="05000000000000000000" charset="0"/>
              <a:buNone/>
            </a:pPr>
            <a:r>
              <a:rPr lang="en-US" altLang="zh-CN" sz="2000" b="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The electromagnetic pump need to be exchanged for a higher mass flow.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rcRect l="29040" r="7098"/>
          <a:stretch>
            <a:fillRect/>
          </a:stretch>
        </p:blipFill>
        <p:spPr>
          <a:xfrm>
            <a:off x="9041130" y="2094230"/>
            <a:ext cx="1766570" cy="20758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1"/>
          <a:srcRect t="8845" b="17900"/>
          <a:stretch>
            <a:fillRect/>
          </a:stretch>
        </p:blipFill>
        <p:spPr>
          <a:xfrm>
            <a:off x="3625850" y="4333875"/>
            <a:ext cx="2259330" cy="2207260"/>
          </a:xfrm>
          <a:prstGeom prst="rect">
            <a:avLst/>
          </a:prstGeom>
        </p:spPr>
      </p:pic>
      <p:pic>
        <p:nvPicPr>
          <p:cNvPr id="9" name="图片 26" descr="bdf6e0db-c58e-423d-bb46-1d4db874f94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17625" y="2102485"/>
            <a:ext cx="4567555" cy="248856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612255" y="5981065"/>
            <a:ext cx="4195445" cy="3619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200" b="1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华文楷体" panose="02010600040101010101" charset="-122"/>
              </a:rPr>
              <a:t>Cooperated with Zongbiao Ye, Sichuan University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186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8" dur="6197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9" repeatCount="indefinite" fill="hold" display="1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4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>
              <p:cMediaNode mute="1">
                <p:cTn id="15" repeatCount="indefinite" fill="hold" display="1">
                  <p:stCondLst>
                    <p:cond delay="indefinite"/>
                  </p:stCondLst>
                </p:cTn>
                <p:tgtEl>
                  <p:spTgt spid="34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0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87830" y="-3175"/>
            <a:ext cx="9153525" cy="840105"/>
          </a:xfrm>
        </p:spPr>
        <p:txBody>
          <a:bodyPr/>
          <a:lstStyle/>
          <a:p>
            <a:r>
              <a:rPr lang="en-US" altLang="zh-CN" sz="3600" dirty="0">
                <a:ln w="3175" cmpd="sng">
                  <a:noFill/>
                  <a:prstDash val="solid"/>
                </a:ln>
                <a:latin typeface="+mj-ea"/>
                <a:sym typeface="+mn-ea"/>
              </a:rPr>
              <a:t>Development of the Collimators</a:t>
            </a:r>
            <a:endParaRPr lang="en-US" altLang="zh-CN" sz="3600" dirty="0">
              <a:ln w="3175" cmpd="sng">
                <a:noFill/>
                <a:prstDash val="solid"/>
              </a:ln>
              <a:latin typeface="+mj-ea"/>
              <a:ea typeface="+mj-ea"/>
            </a:endParaRP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54635" y="4760595"/>
            <a:ext cx="4073525" cy="1471930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3"/>
            </p:custDataLst>
          </p:nvPr>
        </p:nvSpPr>
        <p:spPr>
          <a:xfrm>
            <a:off x="4436110" y="975360"/>
            <a:ext cx="7486650" cy="2383790"/>
          </a:xfrm>
          <a:prstGeom prst="rect">
            <a:avLst/>
          </a:prstGeom>
          <a:solidFill>
            <a:schemeClr val="bg1">
              <a:lumMod val="95000"/>
              <a:alpha val="63000"/>
            </a:schemeClr>
          </a:solidFill>
        </p:spPr>
        <p:txBody>
          <a:bodyPr wrap="square" anchor="t">
            <a:noAutofit/>
          </a:bodyPr>
          <a:lstStyle/>
          <a:p>
            <a:pPr marL="285750" marR="0" lvl="0" indent="-285750" algn="l" defTabSz="914400" rtl="0" eaLnBrk="1" fontAlgn="ctr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charset="0"/>
              <a:buChar char="Ø"/>
            </a:pPr>
            <a:r>
              <a:rPr lang="en-US" altLang="zh-CN" sz="16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The emittance will increase significantly 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after the beam penetrating the target</a:t>
            </a:r>
            <a:r>
              <a:rPr lang="en-US" altLang="zh-CN" sz="16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  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from ~</a:t>
            </a:r>
            <a:r>
              <a:rPr lang="en-US" altLang="zh-CN" sz="16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 mm·mrad 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to</a:t>
            </a:r>
            <a:r>
              <a:rPr lang="en-US" altLang="zh-CN" sz="16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~3</a:t>
            </a:r>
            <a:r>
              <a:rPr lang="zh-CN" altLang="en-US" sz="16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</a:t>
            </a:r>
            <a:r>
              <a:rPr lang="en-US" altLang="zh-CN" sz="16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mm·mrad</a:t>
            </a:r>
          </a:p>
          <a:p>
            <a:pPr marL="285750" marR="0" lvl="0" indent="-285750" algn="l" defTabSz="914400" rtl="0" eaLnBrk="1" fontAlgn="ctr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charset="0"/>
              <a:buChar char="Ø"/>
            </a:pPr>
            <a:r>
              <a:rPr lang="en-US" altLang="zh-CN" sz="16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 combination of collimators and quadrupole magnets is used to control the beam envelope and suppress beam loss</a:t>
            </a:r>
          </a:p>
          <a:p>
            <a:pPr marL="285750" marR="0" lvl="0" indent="-285750" algn="l" defTabSz="914400" rtl="0" eaLnBrk="1" fontAlgn="ctr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charset="0"/>
              <a:buChar char="Ø"/>
            </a:pPr>
            <a:r>
              <a:rPr lang="en-US" altLang="zh-CN" sz="16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After optimization, the beam loss along the whole line is </a:t>
            </a:r>
            <a:r>
              <a:rPr lang="en-US" altLang="zh-CN" sz="16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well below 10 W/m</a:t>
            </a:r>
          </a:p>
          <a:p>
            <a:pPr marL="285750" marR="0" lvl="0" indent="-285750" algn="l" defTabSz="914400" rtl="0" eaLnBrk="1" fontAlgn="ctr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charset="0"/>
              <a:buChar char="Ø"/>
            </a:pPr>
            <a:endParaRPr lang="en-US" altLang="zh-CN" sz="16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050" y="3497580"/>
            <a:ext cx="6515100" cy="2366645"/>
          </a:xfrm>
          <a:prstGeom prst="rect">
            <a:avLst/>
          </a:prstGeom>
        </p:spPr>
      </p:pic>
      <p:cxnSp>
        <p:nvCxnSpPr>
          <p:cNvPr id="16" name="直接箭头连接符 15"/>
          <p:cNvCxnSpPr/>
          <p:nvPr/>
        </p:nvCxnSpPr>
        <p:spPr>
          <a:xfrm flipH="1" flipV="1">
            <a:off x="5375910" y="5518785"/>
            <a:ext cx="204470" cy="345440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20" name="文本框 19"/>
          <p:cNvSpPr txBox="1"/>
          <p:nvPr/>
        </p:nvSpPr>
        <p:spPr>
          <a:xfrm>
            <a:off x="4944110" y="5906770"/>
            <a:ext cx="1800225" cy="4692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1200" b="1">
                <a:solidFill>
                  <a:schemeClr val="tx1"/>
                </a:solidFill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  <a:sym typeface="+mn-ea"/>
              </a:rPr>
              <a:t>Target station</a:t>
            </a:r>
            <a:r>
              <a:rPr lang="zh-CN" altLang="en-US" sz="1200" b="1">
                <a:solidFill>
                  <a:schemeClr val="tx1"/>
                </a:solidFill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  <a:sym typeface="+mn-ea"/>
              </a:rPr>
              <a:t>（</a:t>
            </a:r>
            <a:r>
              <a:rPr lang="en-US" altLang="zh-CN" sz="1200" b="1" dirty="0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  <a:sym typeface="+mn-ea"/>
              </a:rPr>
              <a:t>MuT-b</a:t>
            </a:r>
            <a:r>
              <a:rPr lang="zh-CN" altLang="en-US" sz="1200" b="1" dirty="0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  <a:sym typeface="+mn-ea"/>
              </a:rPr>
              <a:t>）</a:t>
            </a:r>
            <a:endParaRPr lang="en-US" altLang="zh-CN" sz="1200" b="1" dirty="0">
              <a:solidFill>
                <a:schemeClr val="tx1"/>
              </a:solidFill>
              <a:latin typeface="Comic Sans MS" panose="030F0702030302020204" charset="0"/>
              <a:cs typeface="Comic Sans MS" panose="030F0702030302020204" charset="0"/>
              <a:sym typeface="+mn-ea"/>
            </a:endParaRPr>
          </a:p>
          <a:p>
            <a:pPr algn="ctr"/>
            <a:endParaRPr lang="en-US" altLang="zh-CN" sz="1200" b="1" dirty="0">
              <a:solidFill>
                <a:schemeClr val="tx1"/>
              </a:solidFill>
              <a:latin typeface="Comic Sans MS" panose="030F0702030302020204" charset="0"/>
              <a:ea typeface="微软雅黑" panose="020B0503020204020204" charset="-122"/>
              <a:cs typeface="Comic Sans MS" panose="030F0702030302020204" charset="0"/>
              <a:sym typeface="+mn-ea"/>
            </a:endParaRPr>
          </a:p>
        </p:txBody>
      </p:sp>
      <p:cxnSp>
        <p:nvCxnSpPr>
          <p:cNvPr id="21" name="直接箭头连接符 20"/>
          <p:cNvCxnSpPr/>
          <p:nvPr/>
        </p:nvCxnSpPr>
        <p:spPr>
          <a:xfrm flipH="1" flipV="1">
            <a:off x="8148955" y="5518785"/>
            <a:ext cx="204470" cy="345440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22" name="文本框 21"/>
          <p:cNvSpPr txBox="1"/>
          <p:nvPr/>
        </p:nvSpPr>
        <p:spPr>
          <a:xfrm>
            <a:off x="7717155" y="5906770"/>
            <a:ext cx="1800225" cy="4692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1200" b="1">
                <a:solidFill>
                  <a:schemeClr val="tx1"/>
                </a:solidFill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  <a:sym typeface="+mn-ea"/>
              </a:rPr>
              <a:t>Target station</a:t>
            </a:r>
            <a:r>
              <a:rPr lang="zh-CN" altLang="en-US" sz="1200" b="1">
                <a:solidFill>
                  <a:schemeClr val="tx1"/>
                </a:solidFill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  <a:sym typeface="+mn-ea"/>
              </a:rPr>
              <a:t>（</a:t>
            </a:r>
            <a:r>
              <a:rPr lang="en-US" altLang="zh-CN" sz="1200" b="1" dirty="0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  <a:sym typeface="+mn-ea"/>
              </a:rPr>
              <a:t>MuT-a</a:t>
            </a:r>
            <a:r>
              <a:rPr lang="zh-CN" altLang="en-US" sz="1200" b="1" dirty="0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  <a:sym typeface="+mn-ea"/>
              </a:rPr>
              <a:t>）</a:t>
            </a:r>
            <a:endParaRPr lang="en-US" altLang="zh-CN" sz="1200" b="1" dirty="0">
              <a:solidFill>
                <a:schemeClr val="tx1"/>
              </a:solidFill>
              <a:latin typeface="Comic Sans MS" panose="030F0702030302020204" charset="0"/>
              <a:cs typeface="Comic Sans MS" panose="030F0702030302020204" charset="0"/>
              <a:sym typeface="+mn-ea"/>
            </a:endParaRPr>
          </a:p>
          <a:p>
            <a:pPr algn="ctr"/>
            <a:endParaRPr lang="en-US" altLang="zh-CN" sz="1200" b="1" dirty="0">
              <a:solidFill>
                <a:schemeClr val="tx1"/>
              </a:solidFill>
              <a:latin typeface="Comic Sans MS" panose="030F0702030302020204" charset="0"/>
              <a:ea typeface="微软雅黑" panose="020B0503020204020204" charset="-122"/>
              <a:cs typeface="Comic Sans MS" panose="030F0702030302020204" charset="0"/>
              <a:sym typeface="+mn-ea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A2490B5-C9D4-4910-319A-7A952CE7C67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7260" y="914400"/>
            <a:ext cx="3951933" cy="3488378"/>
          </a:xfrm>
          <a:prstGeom prst="rect">
            <a:avLst/>
          </a:prstGeom>
        </p:spPr>
      </p:pic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CD49E757-8880-CB3C-D180-8D4AEF6B29C5}"/>
              </a:ext>
            </a:extLst>
          </p:cNvPr>
          <p:cNvCxnSpPr>
            <a:cxnSpLocks/>
          </p:cNvCxnSpPr>
          <p:nvPr/>
        </p:nvCxnSpPr>
        <p:spPr>
          <a:xfrm flipH="1" flipV="1">
            <a:off x="3350657" y="3914909"/>
            <a:ext cx="628110" cy="652969"/>
          </a:xfrm>
          <a:prstGeom prst="straightConnector1">
            <a:avLst/>
          </a:prstGeom>
          <a:solidFill>
            <a:schemeClr val="bg1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12" name="文本框 11">
            <a:extLst>
              <a:ext uri="{FF2B5EF4-FFF2-40B4-BE49-F238E27FC236}">
                <a16:creationId xmlns:a16="http://schemas.microsoft.com/office/drawing/2014/main" id="{2F00B901-2632-6EB4-7548-BA4B3402B715}"/>
              </a:ext>
            </a:extLst>
          </p:cNvPr>
          <p:cNvSpPr txBox="1"/>
          <p:nvPr/>
        </p:nvSpPr>
        <p:spPr>
          <a:xfrm>
            <a:off x="3307973" y="3490595"/>
            <a:ext cx="10661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Proton beam</a:t>
            </a:r>
            <a:endParaRPr lang="en-US" altLang="zh-CN" sz="16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28" name="椭圆 27">
            <a:extLst>
              <a:ext uri="{FF2B5EF4-FFF2-40B4-BE49-F238E27FC236}">
                <a16:creationId xmlns:a16="http://schemas.microsoft.com/office/drawing/2014/main" id="{389294EC-486F-647A-3F78-FB40D546A3AE}"/>
              </a:ext>
            </a:extLst>
          </p:cNvPr>
          <p:cNvSpPr/>
          <p:nvPr/>
        </p:nvSpPr>
        <p:spPr>
          <a:xfrm rot="18900000">
            <a:off x="2303362" y="2901815"/>
            <a:ext cx="205105" cy="298568"/>
          </a:xfrm>
          <a:prstGeom prst="ellipse">
            <a:avLst/>
          </a:prstGeom>
          <a:solidFill>
            <a:srgbClr val="FF0000">
              <a:alpha val="5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6000" tIns="82800" rIns="126000" bIns="82800" numCol="1" rtlCol="0" anchor="t" anchorCtr="0" compatLnSpc="1"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</a:pPr>
            <a:endParaRPr kumimoji="0" lang="zh-CN" altLang="en-US" sz="2200" b="1" i="0" u="none" strike="noStrike" cap="none" normalizeH="0" baseline="0">
              <a:ln>
                <a:noFill/>
              </a:ln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30" name="椭圆 29">
            <a:extLst>
              <a:ext uri="{FF2B5EF4-FFF2-40B4-BE49-F238E27FC236}">
                <a16:creationId xmlns:a16="http://schemas.microsoft.com/office/drawing/2014/main" id="{5D89261E-A19C-554F-E61B-2809DC8987A4}"/>
              </a:ext>
            </a:extLst>
          </p:cNvPr>
          <p:cNvSpPr/>
          <p:nvPr/>
        </p:nvSpPr>
        <p:spPr>
          <a:xfrm rot="18900000">
            <a:off x="3054582" y="3615440"/>
            <a:ext cx="205105" cy="265893"/>
          </a:xfrm>
          <a:prstGeom prst="ellipse">
            <a:avLst/>
          </a:prstGeom>
          <a:solidFill>
            <a:srgbClr val="FF0000">
              <a:alpha val="5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6000" tIns="82800" rIns="126000" bIns="82800" numCol="1" rtlCol="0" anchor="t" anchorCtr="0" compatLnSpc="1"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</a:pPr>
            <a:endParaRPr kumimoji="0" lang="zh-CN" altLang="en-US" sz="2200" b="1" i="0" u="none" strike="noStrike" cap="none" normalizeH="0" baseline="0">
              <a:ln>
                <a:noFill/>
              </a:ln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A7D48E7B-412E-55AB-93A1-3E95E494B28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497630" y="2449195"/>
            <a:ext cx="1365250" cy="36449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</a:rPr>
              <a:t>Collimators</a:t>
            </a:r>
            <a:endParaRPr lang="en-US" altLang="zh-CN" sz="1600" b="1" dirty="0">
              <a:solidFill>
                <a:schemeClr val="bg1"/>
              </a:solidFill>
              <a:latin typeface="Comic Sans MS" panose="030F0702030302020204" charset="0"/>
              <a:ea typeface="微软雅黑" panose="020B0503020204020204" charset="-122"/>
              <a:cs typeface="Comic Sans MS" panose="030F0702030302020204" charset="0"/>
              <a:sym typeface="+mn-ea"/>
            </a:endParaRPr>
          </a:p>
        </p:txBody>
      </p:sp>
      <p:cxnSp>
        <p:nvCxnSpPr>
          <p:cNvPr id="32" name="直接箭头连接符 31">
            <a:extLst>
              <a:ext uri="{FF2B5EF4-FFF2-40B4-BE49-F238E27FC236}">
                <a16:creationId xmlns:a16="http://schemas.microsoft.com/office/drawing/2014/main" id="{482F5924-024F-5ECB-FF8D-88C639B00D27}"/>
              </a:ext>
            </a:extLst>
          </p:cNvPr>
          <p:cNvCxnSpPr/>
          <p:nvPr>
            <p:custDataLst>
              <p:tags r:id="rId5"/>
            </p:custDataLst>
          </p:nvPr>
        </p:nvCxnSpPr>
        <p:spPr>
          <a:xfrm flipV="1">
            <a:off x="2435400" y="2757170"/>
            <a:ext cx="297180" cy="258445"/>
          </a:xfrm>
          <a:prstGeom prst="straightConnector1">
            <a:avLst/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36" name="文本框 35">
            <a:extLst>
              <a:ext uri="{FF2B5EF4-FFF2-40B4-BE49-F238E27FC236}">
                <a16:creationId xmlns:a16="http://schemas.microsoft.com/office/drawing/2014/main" id="{DA78498D-DB06-ED8E-6ADE-DB9B9426EFA0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008888" y="3038465"/>
            <a:ext cx="1365250" cy="36449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</a:rPr>
              <a:t>Collimators</a:t>
            </a:r>
            <a:endParaRPr lang="en-US" altLang="zh-CN" sz="1600" b="1" dirty="0">
              <a:solidFill>
                <a:schemeClr val="bg1"/>
              </a:solidFill>
              <a:latin typeface="Comic Sans MS" panose="030F0702030302020204" charset="0"/>
              <a:ea typeface="微软雅黑" panose="020B0503020204020204" charset="-122"/>
              <a:cs typeface="Comic Sans MS" panose="030F0702030302020204" charset="0"/>
              <a:sym typeface="+mn-ea"/>
            </a:endParaRPr>
          </a:p>
        </p:txBody>
      </p:sp>
      <p:cxnSp>
        <p:nvCxnSpPr>
          <p:cNvPr id="37" name="直接箭头连接符 36">
            <a:extLst>
              <a:ext uri="{FF2B5EF4-FFF2-40B4-BE49-F238E27FC236}">
                <a16:creationId xmlns:a16="http://schemas.microsoft.com/office/drawing/2014/main" id="{A8D0CF5A-C0E8-D4B6-549D-98924CCF3D34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 flipV="1">
            <a:off x="3174683" y="3288982"/>
            <a:ext cx="241617" cy="364490"/>
          </a:xfrm>
          <a:prstGeom prst="straightConnector1">
            <a:avLst/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87830" y="-3175"/>
            <a:ext cx="9153525" cy="840105"/>
          </a:xfrm>
        </p:spPr>
        <p:txBody>
          <a:bodyPr/>
          <a:lstStyle/>
          <a:p>
            <a:r>
              <a:rPr lang="en-US" altLang="zh-CN" sz="3600" dirty="0">
                <a:ln w="3175" cmpd="sng">
                  <a:noFill/>
                  <a:prstDash val="solid"/>
                </a:ln>
                <a:latin typeface="+mj-ea"/>
                <a:sym typeface="+mn-ea"/>
              </a:rPr>
              <a:t>Development of the Collimators</a:t>
            </a:r>
            <a:endParaRPr lang="en-US" altLang="zh-CN" sz="3600" dirty="0">
              <a:ln w="3175" cmpd="sng">
                <a:noFill/>
                <a:prstDash val="solid"/>
              </a:ln>
              <a:latin typeface="+mj-ea"/>
              <a:ea typeface="+mj-ea"/>
            </a:endParaRP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54635" y="4774565"/>
            <a:ext cx="4073525" cy="1471930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3"/>
            </p:custDataLst>
          </p:nvPr>
        </p:nvSpPr>
        <p:spPr>
          <a:xfrm>
            <a:off x="4436110" y="975360"/>
            <a:ext cx="7486015" cy="2383790"/>
          </a:xfrm>
          <a:prstGeom prst="rect">
            <a:avLst/>
          </a:prstGeom>
          <a:solidFill>
            <a:schemeClr val="bg1">
              <a:lumMod val="95000"/>
              <a:alpha val="63000"/>
            </a:schemeClr>
          </a:solidFill>
        </p:spPr>
        <p:txBody>
          <a:bodyPr wrap="square" anchor="t">
            <a:noAutofit/>
          </a:bodyPr>
          <a:lstStyle/>
          <a:p>
            <a:pPr marL="285750" marR="0" lvl="0" indent="-285750" algn="l" defTabSz="914400" rtl="0" eaLnBrk="1" fontAlgn="ctr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charset="0"/>
              <a:buChar char="Ø"/>
            </a:pPr>
            <a:r>
              <a:rPr lang="en-US" altLang="zh-CN" sz="16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The emittance will increase significantly 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after the beam penetrating the target</a:t>
            </a:r>
            <a:r>
              <a:rPr lang="en-US" altLang="zh-CN" sz="16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  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from ~</a:t>
            </a:r>
            <a:r>
              <a:rPr lang="en-US" altLang="zh-CN" sz="16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 mm·mrad 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to</a:t>
            </a:r>
            <a:r>
              <a:rPr lang="en-US" altLang="zh-CN" sz="16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~3</a:t>
            </a:r>
            <a:r>
              <a:rPr lang="zh-CN" altLang="en-US" sz="16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</a:t>
            </a:r>
            <a:r>
              <a:rPr lang="en-US" altLang="zh-CN" sz="16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mm·mrad</a:t>
            </a:r>
          </a:p>
          <a:p>
            <a:pPr marL="285750" marR="0" lvl="0" indent="-285750" algn="l" defTabSz="914400" rtl="0" eaLnBrk="1" fontAlgn="ctr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charset="0"/>
              <a:buChar char="Ø"/>
            </a:pPr>
            <a:r>
              <a:rPr lang="en-US" altLang="zh-CN" sz="16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 combination of collimators and quadrupole magnets is used to control the beam envelope and suppress beam loss</a:t>
            </a:r>
          </a:p>
          <a:p>
            <a:pPr marL="285750" marR="0" lvl="0" indent="-285750" algn="l" defTabSz="914400" rtl="0" eaLnBrk="1" fontAlgn="ctr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charset="0"/>
              <a:buChar char="Ø"/>
            </a:pPr>
            <a:r>
              <a:rPr lang="en-US" altLang="zh-CN" sz="16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After optimization, the beam loss along the whole line is </a:t>
            </a:r>
            <a:r>
              <a:rPr lang="en-US" altLang="zh-CN" sz="16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well below 10 W/m</a:t>
            </a:r>
          </a:p>
          <a:p>
            <a:pPr marL="285750" marR="0" lvl="0" indent="-285750" algn="l" defTabSz="914400" rtl="0" eaLnBrk="1" fontAlgn="ctr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charset="0"/>
              <a:buChar char="Ø"/>
            </a:pPr>
            <a:endParaRPr lang="en-US" altLang="zh-CN" sz="16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31130" y="3411855"/>
            <a:ext cx="3683000" cy="309372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913495" y="4004310"/>
            <a:ext cx="3142615" cy="1050925"/>
          </a:xfrm>
          <a:prstGeom prst="rect">
            <a:avLst/>
          </a:prstGeom>
          <a:solidFill>
            <a:schemeClr val="bg1">
              <a:lumMod val="95000"/>
              <a:alpha val="63000"/>
            </a:schemeClr>
          </a:solidFill>
        </p:spPr>
        <p:txBody>
          <a:bodyPr wrap="square" anchor="t">
            <a:spAutoFit/>
          </a:bodyPr>
          <a:lstStyle/>
          <a:p>
            <a:pPr marL="285750" marR="0" lvl="0" indent="-285750" algn="ctr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charset="0"/>
              <a:buChar char="Ø"/>
            </a:pPr>
            <a:r>
              <a:rPr lang="en-US" altLang="zh-CN" sz="1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Collimators were designed to work at 3-MW-proton beam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499475" y="5993962"/>
            <a:ext cx="3692525" cy="379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95000"/>
                    <a:alpha val="63000"/>
                  </a:schemeClr>
                </a:solidFill>
              </a14:hiddenFill>
            </a:ext>
          </a:extLst>
        </p:spPr>
        <p:txBody>
          <a:bodyPr wrap="square" anchor="t">
            <a:no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16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Thermal performance under a heat load of 32kW </a:t>
            </a: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E50F5377-0797-C87F-B4E4-7604B7D1A63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7260" y="914400"/>
            <a:ext cx="3951933" cy="3488378"/>
          </a:xfrm>
          <a:prstGeom prst="rect">
            <a:avLst/>
          </a:prstGeom>
        </p:spPr>
      </p:pic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BE527CF6-24A3-F6B6-7376-C8C7D0C43076}"/>
              </a:ext>
            </a:extLst>
          </p:cNvPr>
          <p:cNvCxnSpPr>
            <a:cxnSpLocks/>
          </p:cNvCxnSpPr>
          <p:nvPr/>
        </p:nvCxnSpPr>
        <p:spPr>
          <a:xfrm flipH="1" flipV="1">
            <a:off x="3350657" y="3914909"/>
            <a:ext cx="628110" cy="652969"/>
          </a:xfrm>
          <a:prstGeom prst="straightConnector1">
            <a:avLst/>
          </a:prstGeom>
          <a:solidFill>
            <a:schemeClr val="bg1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25" name="文本框 24">
            <a:extLst>
              <a:ext uri="{FF2B5EF4-FFF2-40B4-BE49-F238E27FC236}">
                <a16:creationId xmlns:a16="http://schemas.microsoft.com/office/drawing/2014/main" id="{9A5DD226-419E-13FE-6B93-4F2EAEA2116E}"/>
              </a:ext>
            </a:extLst>
          </p:cNvPr>
          <p:cNvSpPr txBox="1"/>
          <p:nvPr/>
        </p:nvSpPr>
        <p:spPr>
          <a:xfrm>
            <a:off x="3307973" y="3490595"/>
            <a:ext cx="10661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Proton beam</a:t>
            </a:r>
            <a:endParaRPr lang="en-US" altLang="zh-CN" sz="16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E82A9501-9B6B-BA47-4827-616377FB9E1A}"/>
              </a:ext>
            </a:extLst>
          </p:cNvPr>
          <p:cNvSpPr/>
          <p:nvPr/>
        </p:nvSpPr>
        <p:spPr>
          <a:xfrm rot="18900000">
            <a:off x="2303362" y="2901815"/>
            <a:ext cx="205105" cy="298568"/>
          </a:xfrm>
          <a:prstGeom prst="ellipse">
            <a:avLst/>
          </a:prstGeom>
          <a:solidFill>
            <a:srgbClr val="FF0000">
              <a:alpha val="5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6000" tIns="82800" rIns="126000" bIns="82800" numCol="1" rtlCol="0" anchor="t" anchorCtr="0" compatLnSpc="1"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</a:pPr>
            <a:endParaRPr kumimoji="0" lang="zh-CN" altLang="en-US" sz="2200" b="1" i="0" u="none" strike="noStrike" cap="none" normalizeH="0" baseline="0">
              <a:ln>
                <a:noFill/>
              </a:ln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7" name="椭圆 26">
            <a:extLst>
              <a:ext uri="{FF2B5EF4-FFF2-40B4-BE49-F238E27FC236}">
                <a16:creationId xmlns:a16="http://schemas.microsoft.com/office/drawing/2014/main" id="{B9F629E8-D6AA-A36A-DC81-C9664B4E5D4F}"/>
              </a:ext>
            </a:extLst>
          </p:cNvPr>
          <p:cNvSpPr/>
          <p:nvPr/>
        </p:nvSpPr>
        <p:spPr>
          <a:xfrm rot="18900000">
            <a:off x="3054582" y="3615440"/>
            <a:ext cx="205105" cy="265893"/>
          </a:xfrm>
          <a:prstGeom prst="ellipse">
            <a:avLst/>
          </a:prstGeom>
          <a:solidFill>
            <a:srgbClr val="FF0000">
              <a:alpha val="5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6000" tIns="82800" rIns="126000" bIns="82800" numCol="1" rtlCol="0" anchor="t" anchorCtr="0" compatLnSpc="1"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</a:pPr>
            <a:endParaRPr kumimoji="0" lang="zh-CN" altLang="en-US" sz="2200" b="1" i="0" u="none" strike="noStrike" cap="none" normalizeH="0" baseline="0">
              <a:ln>
                <a:noFill/>
              </a:ln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D4422F57-5FB3-1D91-3890-B47640B6756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497630" y="2449195"/>
            <a:ext cx="1365250" cy="36449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</a:rPr>
              <a:t>Collimators</a:t>
            </a:r>
            <a:endParaRPr lang="en-US" altLang="zh-CN" sz="1600" b="1" dirty="0">
              <a:solidFill>
                <a:schemeClr val="bg1"/>
              </a:solidFill>
              <a:latin typeface="Comic Sans MS" panose="030F0702030302020204" charset="0"/>
              <a:ea typeface="微软雅黑" panose="020B0503020204020204" charset="-122"/>
              <a:cs typeface="Comic Sans MS" panose="030F0702030302020204" charset="0"/>
              <a:sym typeface="+mn-ea"/>
            </a:endParaRPr>
          </a:p>
        </p:txBody>
      </p: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211A2191-117E-1C2C-3249-139FB75E83DE}"/>
              </a:ext>
            </a:extLst>
          </p:cNvPr>
          <p:cNvCxnSpPr/>
          <p:nvPr>
            <p:custDataLst>
              <p:tags r:id="rId5"/>
            </p:custDataLst>
          </p:nvPr>
        </p:nvCxnSpPr>
        <p:spPr>
          <a:xfrm flipV="1">
            <a:off x="2435400" y="2757170"/>
            <a:ext cx="297180" cy="258445"/>
          </a:xfrm>
          <a:prstGeom prst="straightConnector1">
            <a:avLst/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30" name="文本框 29">
            <a:extLst>
              <a:ext uri="{FF2B5EF4-FFF2-40B4-BE49-F238E27FC236}">
                <a16:creationId xmlns:a16="http://schemas.microsoft.com/office/drawing/2014/main" id="{A562443F-02B0-70C3-0A7C-16C5C9B4EEC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008888" y="3038465"/>
            <a:ext cx="1365250" cy="36449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</a:rPr>
              <a:t>Collimators</a:t>
            </a:r>
            <a:endParaRPr lang="en-US" altLang="zh-CN" sz="1600" b="1" dirty="0">
              <a:solidFill>
                <a:schemeClr val="bg1"/>
              </a:solidFill>
              <a:latin typeface="Comic Sans MS" panose="030F0702030302020204" charset="0"/>
              <a:ea typeface="微软雅黑" panose="020B0503020204020204" charset="-122"/>
              <a:cs typeface="Comic Sans MS" panose="030F0702030302020204" charset="0"/>
              <a:sym typeface="+mn-ea"/>
            </a:endParaRPr>
          </a:p>
        </p:txBody>
      </p:sp>
      <p:cxnSp>
        <p:nvCxnSpPr>
          <p:cNvPr id="31" name="直接箭头连接符 30">
            <a:extLst>
              <a:ext uri="{FF2B5EF4-FFF2-40B4-BE49-F238E27FC236}">
                <a16:creationId xmlns:a16="http://schemas.microsoft.com/office/drawing/2014/main" id="{9409B1EF-3095-07DA-787E-20D19FABC616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 flipV="1">
            <a:off x="3174683" y="3288982"/>
            <a:ext cx="241617" cy="364490"/>
          </a:xfrm>
          <a:prstGeom prst="straightConnector1">
            <a:avLst/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图片 5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554" y="3479914"/>
            <a:ext cx="4506645" cy="3379985"/>
          </a:xfrm>
          <a:prstGeom prst="rect">
            <a:avLst/>
          </a:prstGeom>
        </p:spPr>
      </p:pic>
      <p:sp>
        <p:nvSpPr>
          <p:cNvPr id="42" name="文本框 41"/>
          <p:cNvSpPr txBox="1"/>
          <p:nvPr/>
        </p:nvSpPr>
        <p:spPr>
          <a:xfrm>
            <a:off x="284480" y="739140"/>
            <a:ext cx="7253605" cy="37426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 algn="l" eaLnBrk="1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p"/>
            </a:pPr>
            <a:r>
              <a:rPr lang="en-US" altLang="zh-CN" sz="20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Capture field design</a:t>
            </a:r>
            <a:endParaRPr lang="zh-CN" altLang="en-US" sz="20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 algn="l" eaLnBrk="1" latinLnBrk="0" hangingPunct="1">
              <a:lnSpc>
                <a:spcPct val="13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</a:pPr>
            <a:r>
              <a:rPr lang="en-US" altLang="zh-CN" sz="1800" b="1" dirty="0">
                <a:solidFill>
                  <a:srgbClr val="00338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To obtain a high capture efficiency</a:t>
            </a:r>
          </a:p>
          <a:p>
            <a:pPr marL="342900" indent="-342900" algn="l" eaLnBrk="1" latinLnBrk="0" hangingPunct="1">
              <a:lnSpc>
                <a:spcPct val="13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</a:pPr>
            <a:r>
              <a:rPr lang="en-US" altLang="zh-CN" sz="1800" b="1" dirty="0">
                <a:solidFill>
                  <a:srgbClr val="00338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To </a:t>
            </a:r>
            <a:r>
              <a:rPr lang="en-US" altLang="zh-CN" sz="1800" b="1" dirty="0">
                <a:solidFill>
                  <a:srgbClr val="00338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reduce deflection effect of proton beam by fringe field</a:t>
            </a:r>
            <a:endParaRPr lang="zh-CN" altLang="en-US" sz="1800" b="1" dirty="0">
              <a:solidFill>
                <a:srgbClr val="00338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38935" y="635"/>
            <a:ext cx="9022080" cy="836295"/>
          </a:xfrm>
        </p:spPr>
        <p:txBody>
          <a:bodyPr>
            <a:normAutofit/>
          </a:bodyPr>
          <a:lstStyle/>
          <a:p>
            <a:pPr algn="ctr" defTabSz="914400">
              <a:buClrTx/>
              <a:buSzTx/>
              <a:buFontTx/>
            </a:pPr>
            <a:r>
              <a:rPr lang="en-US" altLang="zh-CN">
                <a:latin typeface="+mj-ea"/>
                <a:ea typeface="+mj-ea"/>
                <a:cs typeface="黑体" panose="02010609060101010101" pitchFamily="49" charset="-122"/>
                <a:sym typeface="+mn-ea"/>
              </a:rPr>
              <a:t>Development of the capture solenoid</a:t>
            </a:r>
            <a:endParaRPr dirty="0">
              <a:latin typeface="+mj-ea"/>
              <a:ea typeface="+mj-ea"/>
              <a:cs typeface="黑体" panose="02010609060101010101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224"/>
          <a:stretch>
            <a:fillRect/>
          </a:stretch>
        </p:blipFill>
        <p:spPr>
          <a:xfrm>
            <a:off x="8146415" y="887095"/>
            <a:ext cx="3658235" cy="196659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7813675" y="742950"/>
            <a:ext cx="3618230" cy="506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8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Field map of the front-end section</a:t>
            </a: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031" y="4313934"/>
            <a:ext cx="2981918" cy="2236439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65" y="4679315"/>
            <a:ext cx="2185670" cy="1639570"/>
          </a:xfrm>
          <a:prstGeom prst="rect">
            <a:avLst/>
          </a:prstGeom>
        </p:spPr>
      </p:pic>
      <p:grpSp>
        <p:nvGrpSpPr>
          <p:cNvPr id="31" name="组合 30"/>
          <p:cNvGrpSpPr/>
          <p:nvPr/>
        </p:nvGrpSpPr>
        <p:grpSpPr>
          <a:xfrm>
            <a:off x="7934018" y="4432448"/>
            <a:ext cx="3738485" cy="2005970"/>
            <a:chOff x="6635326" y="1187296"/>
            <a:chExt cx="5330321" cy="3022958"/>
          </a:xfrm>
        </p:grpSpPr>
        <p:grpSp>
          <p:nvGrpSpPr>
            <p:cNvPr id="33" name="组合 32"/>
            <p:cNvGrpSpPr/>
            <p:nvPr/>
          </p:nvGrpSpPr>
          <p:grpSpPr>
            <a:xfrm>
              <a:off x="7426035" y="1690254"/>
              <a:ext cx="2520000" cy="2520000"/>
              <a:chOff x="7204362" y="1330036"/>
              <a:chExt cx="2520000" cy="2520000"/>
            </a:xfrm>
          </p:grpSpPr>
          <p:sp>
            <p:nvSpPr>
              <p:cNvPr id="34" name="椭圆 33"/>
              <p:cNvSpPr/>
              <p:nvPr/>
            </p:nvSpPr>
            <p:spPr>
              <a:xfrm>
                <a:off x="7204362" y="1330036"/>
                <a:ext cx="2520000" cy="2520000"/>
              </a:xfrm>
              <a:prstGeom prst="ellipse">
                <a:avLst/>
              </a:prstGeom>
              <a:solidFill>
                <a:srgbClr val="4472C4">
                  <a:lumMod val="60000"/>
                  <a:lumOff val="40000"/>
                </a:srgbClr>
              </a:solidFill>
              <a:ln w="12700" cap="flat" cmpd="sng" algn="ctr">
                <a:solidFill>
                  <a:srgbClr val="4472C4">
                    <a:shade val="1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Calibri" panose="020F0502020204030204" pitchFamily="34" charset="0"/>
                  <a:ea typeface="等线" panose="02010600030101010101" charset="-122"/>
                </a:endParaRPr>
              </a:p>
            </p:txBody>
          </p:sp>
          <p:sp>
            <p:nvSpPr>
              <p:cNvPr id="36" name="椭圆 35"/>
              <p:cNvSpPr/>
              <p:nvPr/>
            </p:nvSpPr>
            <p:spPr>
              <a:xfrm>
                <a:off x="7384362" y="1510036"/>
                <a:ext cx="2160000" cy="2160000"/>
              </a:xfrm>
              <a:prstGeom prst="ellipse">
                <a:avLst/>
              </a:prstGeom>
              <a:solidFill>
                <a:srgbClr val="E7E6E6">
                  <a:lumMod val="75000"/>
                </a:srgbClr>
              </a:solidFill>
              <a:ln w="12700" cap="flat" cmpd="sng" algn="ctr">
                <a:solidFill>
                  <a:srgbClr val="4472C4">
                    <a:shade val="1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Calibri" panose="020F0502020204030204" pitchFamily="34" charset="0"/>
                  <a:ea typeface="等线" panose="02010600030101010101" charset="-122"/>
                </a:endParaRPr>
              </a:p>
            </p:txBody>
          </p:sp>
          <p:sp>
            <p:nvSpPr>
              <p:cNvPr id="37" name="椭圆 36"/>
              <p:cNvSpPr/>
              <p:nvPr/>
            </p:nvSpPr>
            <p:spPr>
              <a:xfrm>
                <a:off x="7654362" y="1780036"/>
                <a:ext cx="1620000" cy="1620000"/>
              </a:xfrm>
              <a:prstGeom prst="ellipse">
                <a:avLst/>
              </a:prstGeom>
              <a:solidFill>
                <a:srgbClr val="ED7D31">
                  <a:lumMod val="75000"/>
                </a:srgbClr>
              </a:solidFill>
              <a:ln w="12700" cap="flat" cmpd="sng" algn="ctr">
                <a:solidFill>
                  <a:srgbClr val="4472C4">
                    <a:shade val="1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Calibri" panose="020F0502020204030204" pitchFamily="34" charset="0"/>
                  <a:ea typeface="等线" panose="02010600030101010101" charset="-122"/>
                </a:endParaRPr>
              </a:p>
            </p:txBody>
          </p:sp>
          <p:sp>
            <p:nvSpPr>
              <p:cNvPr id="38" name="椭圆 37"/>
              <p:cNvSpPr/>
              <p:nvPr/>
            </p:nvSpPr>
            <p:spPr>
              <a:xfrm>
                <a:off x="8014362" y="2140036"/>
                <a:ext cx="900000" cy="900000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4472C4">
                    <a:shade val="1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Calibri" panose="020F0502020204030204" pitchFamily="34" charset="0"/>
                  <a:ea typeface="等线" panose="02010600030101010101" charset="-122"/>
                </a:endParaRPr>
              </a:p>
            </p:txBody>
          </p:sp>
        </p:grpSp>
        <p:cxnSp>
          <p:nvCxnSpPr>
            <p:cNvPr id="39" name="直接箭头连接符 38"/>
            <p:cNvCxnSpPr>
              <a:endCxn id="34" idx="0"/>
            </p:cNvCxnSpPr>
            <p:nvPr/>
          </p:nvCxnSpPr>
          <p:spPr>
            <a:xfrm>
              <a:off x="8401852" y="1639401"/>
              <a:ext cx="284183" cy="50853"/>
            </a:xfrm>
            <a:prstGeom prst="straightConnector1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40" name="文本框 39"/>
            <p:cNvSpPr txBox="1"/>
            <p:nvPr/>
          </p:nvSpPr>
          <p:spPr>
            <a:xfrm>
              <a:off x="6635326" y="1187296"/>
              <a:ext cx="2558473" cy="4580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18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Armor</a:t>
              </a:r>
              <a:endPara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1" name="直接箭头连接符 40"/>
            <p:cNvCxnSpPr/>
            <p:nvPr/>
          </p:nvCxnSpPr>
          <p:spPr>
            <a:xfrm flipH="1">
              <a:off x="9496035" y="1960254"/>
              <a:ext cx="450000" cy="370641"/>
            </a:xfrm>
            <a:prstGeom prst="straightConnector1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43" name="文本框 42"/>
            <p:cNvSpPr txBox="1"/>
            <p:nvPr/>
          </p:nvSpPr>
          <p:spPr>
            <a:xfrm>
              <a:off x="9063690" y="1410364"/>
              <a:ext cx="2558473" cy="4580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18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MgO</a:t>
              </a:r>
              <a:endPara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4" name="直接箭头连接符 43"/>
            <p:cNvCxnSpPr/>
            <p:nvPr/>
          </p:nvCxnSpPr>
          <p:spPr>
            <a:xfrm flipH="1" flipV="1">
              <a:off x="9406035" y="3077497"/>
              <a:ext cx="810000" cy="238358"/>
            </a:xfrm>
            <a:prstGeom prst="straightConnector1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45" name="文本框 44"/>
            <p:cNvSpPr txBox="1"/>
            <p:nvPr/>
          </p:nvSpPr>
          <p:spPr>
            <a:xfrm>
              <a:off x="9407174" y="2875411"/>
              <a:ext cx="2558473" cy="4580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18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 Copper</a:t>
              </a:r>
              <a:endPara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6" name="直接箭头连接符 45"/>
            <p:cNvCxnSpPr/>
            <p:nvPr/>
          </p:nvCxnSpPr>
          <p:spPr>
            <a:xfrm flipH="1" flipV="1">
              <a:off x="8799210" y="3120151"/>
              <a:ext cx="954794" cy="990983"/>
            </a:xfrm>
            <a:prstGeom prst="straightConnector1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47" name="文本框 46"/>
            <p:cNvSpPr txBox="1"/>
            <p:nvPr/>
          </p:nvSpPr>
          <p:spPr>
            <a:xfrm>
              <a:off x="8963232" y="3713171"/>
              <a:ext cx="2558473" cy="4580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Water</a:t>
              </a:r>
            </a:p>
          </p:txBody>
        </p:sp>
      </p:grpSp>
      <p:cxnSp>
        <p:nvCxnSpPr>
          <p:cNvPr id="48" name="直接箭头连接符 47"/>
          <p:cNvCxnSpPr/>
          <p:nvPr/>
        </p:nvCxnSpPr>
        <p:spPr>
          <a:xfrm>
            <a:off x="6457630" y="5131996"/>
            <a:ext cx="1784818" cy="211473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49" name="矩形 48"/>
          <p:cNvSpPr/>
          <p:nvPr/>
        </p:nvSpPr>
        <p:spPr>
          <a:xfrm>
            <a:off x="6139153" y="4986436"/>
            <a:ext cx="292274" cy="266859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 panose="020F0502020204030204" pitchFamily="34" charset="0"/>
              <a:ea typeface="等线" panose="02010600030101010101" charset="-122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8342452" y="4563707"/>
            <a:ext cx="3089143" cy="1994959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 panose="020F0502020204030204" pitchFamily="34" charset="0"/>
              <a:ea typeface="等线" panose="02010600030101010101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73474E1-C589-8A70-FA83-AA20F531DEA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181A1B"/>
              </a:clrFrom>
              <a:clrTo>
                <a:srgbClr val="181A1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63245" y="2563225"/>
            <a:ext cx="2765660" cy="1917279"/>
          </a:xfrm>
          <a:prstGeom prst="rect">
            <a:avLst/>
          </a:prstGeom>
        </p:spPr>
      </p:pic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5B349BE6-0F49-EBE3-6F8F-4D63832A3BA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17858862"/>
              </p:ext>
            </p:extLst>
          </p:nvPr>
        </p:nvGraphicFramePr>
        <p:xfrm>
          <a:off x="1056819" y="2098921"/>
          <a:ext cx="5709602" cy="24647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443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0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77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14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64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397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953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4417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Configs</a:t>
                      </a:r>
                      <a:endParaRPr lang="zh-CN" altLang="en-US" sz="1400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Inner</a:t>
                      </a:r>
                      <a:r>
                        <a:rPr lang="zh-CN" altLang="en-US" sz="1400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altLang="zh-CN" sz="1400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radius (mm)</a:t>
                      </a:r>
                      <a:endParaRPr lang="zh-CN" altLang="en-US" sz="1400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Layers</a:t>
                      </a:r>
                      <a:endParaRPr lang="zh-CN" altLang="en-US" sz="1400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kern="1200" dirty="0">
                          <a:solidFill>
                            <a:schemeClr val="tx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Quantity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I (A)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dT (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℃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)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P (bar)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10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</a:t>
                      </a:r>
                      <a:endParaRPr lang="zh-CN" altLang="en-US" sz="1400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300</a:t>
                      </a:r>
                      <a:endParaRPr lang="zh-CN" altLang="en-US" sz="1400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5</a:t>
                      </a:r>
                      <a:endParaRPr lang="zh-CN" altLang="en-US" sz="1400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</a:t>
                      </a:r>
                      <a:endParaRPr lang="zh-CN" altLang="en-US" sz="1400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2130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22</a:t>
                      </a:r>
                      <a:endParaRPr lang="zh-CN" altLang="en-US" sz="1400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5</a:t>
                      </a:r>
                      <a:endParaRPr lang="zh-CN" altLang="en-US" sz="1400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10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2</a:t>
                      </a:r>
                      <a:endParaRPr lang="zh-CN" altLang="en-US" sz="1400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360</a:t>
                      </a:r>
                      <a:endParaRPr lang="zh-CN" altLang="en-US" sz="1400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4</a:t>
                      </a:r>
                      <a:endParaRPr lang="zh-CN" altLang="en-US" sz="1400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2</a:t>
                      </a:r>
                      <a:endParaRPr lang="zh-CN" altLang="en-US" sz="1400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10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3</a:t>
                      </a:r>
                      <a:endParaRPr lang="zh-CN" altLang="en-US" sz="1400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370</a:t>
                      </a:r>
                      <a:endParaRPr lang="zh-CN" altLang="en-US" sz="1400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4</a:t>
                      </a:r>
                      <a:endParaRPr lang="zh-CN" altLang="en-US" sz="1400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3</a:t>
                      </a:r>
                      <a:endParaRPr lang="zh-CN" altLang="en-US" sz="1400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10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4</a:t>
                      </a:r>
                      <a:endParaRPr lang="zh-CN" altLang="en-US" sz="1400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380</a:t>
                      </a:r>
                      <a:endParaRPr lang="zh-CN" altLang="en-US" sz="1400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4</a:t>
                      </a:r>
                      <a:endParaRPr lang="zh-CN" altLang="en-US" sz="1400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3</a:t>
                      </a:r>
                      <a:endParaRPr lang="zh-CN" altLang="en-US" sz="1400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010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5</a:t>
                      </a:r>
                      <a:endParaRPr lang="zh-CN" altLang="en-US" sz="1400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390</a:t>
                      </a:r>
                      <a:endParaRPr lang="zh-CN" altLang="en-US" sz="1400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4</a:t>
                      </a:r>
                      <a:endParaRPr lang="zh-CN" altLang="en-US" sz="1400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3</a:t>
                      </a:r>
                      <a:endParaRPr lang="zh-CN" altLang="en-US" sz="1400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010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6</a:t>
                      </a:r>
                      <a:endParaRPr lang="zh-CN" altLang="en-US" sz="1400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400</a:t>
                      </a:r>
                      <a:endParaRPr lang="zh-CN" altLang="en-US" sz="1400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4</a:t>
                      </a:r>
                      <a:endParaRPr lang="zh-CN" altLang="en-US" sz="1400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2</a:t>
                      </a:r>
                      <a:endParaRPr lang="zh-CN" altLang="en-US" sz="1400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 sz="1400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 sz="1400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 sz="1400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845315917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文本框 41"/>
          <p:cNvSpPr txBox="1"/>
          <p:nvPr/>
        </p:nvSpPr>
        <p:spPr>
          <a:xfrm>
            <a:off x="208280" y="836930"/>
            <a:ext cx="5533390" cy="22250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 algn="l" eaLnBrk="1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p"/>
            </a:pPr>
            <a:r>
              <a:rPr lang="en-US" altLang="zh-CN" sz="20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Design specifications for the monitor</a:t>
            </a:r>
          </a:p>
          <a:p>
            <a:pPr marL="342900" indent="-342900" algn="l" eaLnBrk="1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</a:pPr>
            <a:r>
              <a:rPr lang="en-US" altLang="zh-CN" sz="1800" b="1" dirty="0">
                <a:solidFill>
                  <a:srgbClr val="00338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Position resolution: &lt;5mm</a:t>
            </a:r>
          </a:p>
          <a:p>
            <a:pPr marL="342900" indent="-342900" algn="l" eaLnBrk="1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</a:pPr>
            <a:r>
              <a:rPr lang="en-US" altLang="zh-CN" sz="1800" b="1" dirty="0">
                <a:solidFill>
                  <a:srgbClr val="00338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Time resolution: 1ns</a:t>
            </a:r>
          </a:p>
          <a:p>
            <a:pPr marL="342900" indent="-342900" algn="l" eaLnBrk="1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</a:pPr>
            <a:r>
              <a:rPr lang="en-US" altLang="zh-CN" sz="1800" b="1" dirty="0">
                <a:solidFill>
                  <a:srgbClr val="00338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Trigger rate: 5MHz</a:t>
            </a:r>
          </a:p>
          <a:p>
            <a:pPr marL="342900" indent="-342900" algn="l" eaLnBrk="1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</a:pPr>
            <a:r>
              <a:rPr lang="en-US" altLang="zh-CN" sz="1800" b="1" dirty="0">
                <a:solidFill>
                  <a:srgbClr val="00338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Electronics dead time: 1%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38935" y="635"/>
            <a:ext cx="9022080" cy="836295"/>
          </a:xfrm>
        </p:spPr>
        <p:txBody>
          <a:bodyPr>
            <a:normAutofit/>
          </a:bodyPr>
          <a:lstStyle/>
          <a:p>
            <a:pPr algn="ctr" defTabSz="914400">
              <a:buClrTx/>
              <a:buSzTx/>
              <a:buFontTx/>
            </a:pPr>
            <a:r>
              <a:rPr lang="en-US" altLang="zh-CN">
                <a:latin typeface="+mj-ea"/>
                <a:ea typeface="+mj-ea"/>
                <a:cs typeface="黑体" panose="02010609060101010101" pitchFamily="49" charset="-122"/>
                <a:sym typeface="+mn-ea"/>
              </a:rPr>
              <a:t>Development of muon beam monitor</a:t>
            </a:r>
            <a:endParaRPr dirty="0">
              <a:latin typeface="+mj-ea"/>
              <a:ea typeface="+mj-ea"/>
              <a:cs typeface="黑体" panose="02010609060101010101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488507" y="1741778"/>
            <a:ext cx="3425530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buClrTx/>
              <a:buSzTx/>
              <a:buFontTx/>
            </a:pP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Electronics design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67665" y="5869940"/>
            <a:ext cx="4024630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Design of the muon beam monitor Sci-Fi +SiPM</a:t>
            </a: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3"/>
          <a:srcRect t="738"/>
          <a:stretch>
            <a:fillRect/>
          </a:stretch>
        </p:blipFill>
        <p:spPr>
          <a:xfrm>
            <a:off x="208199" y="3299587"/>
            <a:ext cx="4440521" cy="23328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245" y="3912870"/>
            <a:ext cx="2259965" cy="223710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rcRect l="1448" t="6815" r="976" b="2962"/>
          <a:stretch>
            <a:fillRect/>
          </a:stretch>
        </p:blipFill>
        <p:spPr>
          <a:xfrm>
            <a:off x="4965065" y="3629660"/>
            <a:ext cx="3228975" cy="271399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050" y="2495550"/>
            <a:ext cx="2607945" cy="848360"/>
          </a:xfrm>
          <a:prstGeom prst="rect">
            <a:avLst/>
          </a:prstGeom>
        </p:spPr>
      </p:pic>
      <p:pic>
        <p:nvPicPr>
          <p:cNvPr id="15" name="图片 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220" y="2134235"/>
            <a:ext cx="367728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文本框 15"/>
          <p:cNvSpPr txBox="1"/>
          <p:nvPr/>
        </p:nvSpPr>
        <p:spPr>
          <a:xfrm>
            <a:off x="5212397" y="1785620"/>
            <a:ext cx="3143250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buClrTx/>
              <a:buSzTx/>
              <a:buFontTx/>
            </a:pP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Reconstruction of the muon beam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293235" y="6193155"/>
            <a:ext cx="4195445" cy="3619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200" b="1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华文楷体" panose="02010600040101010101" charset="-122"/>
              </a:rPr>
              <a:t>Cooperated with Jian Tang, Sun Yat-sen University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87830" y="-3175"/>
            <a:ext cx="9153525" cy="840105"/>
          </a:xfrm>
        </p:spPr>
        <p:txBody>
          <a:bodyPr/>
          <a:lstStyle/>
          <a:p>
            <a:pPr algn="ctr" defTabSz="914400">
              <a:buClrTx/>
              <a:buSzTx/>
              <a:buFontTx/>
            </a:pPr>
            <a:r>
              <a:rPr lang="en-US" sz="3600" dirty="0">
                <a:ln w="3175" cmpd="sng">
                  <a:noFill/>
                  <a:prstDash val="solid"/>
                </a:ln>
                <a:latin typeface="+mj-ea"/>
                <a:ea typeface="+mj-ea"/>
                <a:sym typeface="+mn-ea"/>
              </a:rPr>
              <a:t>Development of MuSR </a:t>
            </a:r>
            <a:r>
              <a:rPr lang="en-US" altLang="zh-CN" sz="3600" dirty="0">
                <a:ln w="3175" cmpd="sng">
                  <a:noFill/>
                  <a:prstDash val="solid"/>
                </a:ln>
                <a:latin typeface="+mj-ea"/>
                <a:ea typeface="+mj-ea"/>
              </a:rPr>
              <a:t>Spectrometer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8200" y="2457450"/>
            <a:ext cx="6151245" cy="354457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55" y="2065655"/>
            <a:ext cx="4986020" cy="432689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7006590" y="1951355"/>
            <a:ext cx="4388485" cy="450850"/>
          </a:xfrm>
          <a:prstGeom prst="rect">
            <a:avLst/>
          </a:prstGeom>
          <a:solidFill>
            <a:schemeClr val="bg1">
              <a:lumMod val="95000"/>
              <a:alpha val="63000"/>
            </a:schemeClr>
          </a:solidFill>
        </p:spPr>
        <p:txBody>
          <a:bodyPr wrap="square" anchor="t">
            <a:spAutoFit/>
          </a:bodyPr>
          <a:lstStyle/>
          <a:p>
            <a:pPr marL="342900" marR="0" lvl="0" indent="-342900" algn="ctr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Char char="n"/>
            </a:pPr>
            <a:r>
              <a:rPr lang="en-US" altLang="zh-CN" sz="1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Objective performance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139065" y="1046480"/>
            <a:ext cx="6096000" cy="810260"/>
          </a:xfrm>
          <a:prstGeom prst="rect">
            <a:avLst/>
          </a:prstGeom>
          <a:solidFill>
            <a:schemeClr val="bg1">
              <a:lumMod val="95000"/>
              <a:alpha val="63000"/>
            </a:schemeClr>
          </a:solidFill>
        </p:spPr>
        <p:txBody>
          <a:bodyPr wrap="square" anchor="t">
            <a:spAutoFit/>
          </a:bodyPr>
          <a:lstStyle/>
          <a:p>
            <a:pPr marL="342900" marR="0" lvl="0" indent="-342900" algn="ctr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Char char="n"/>
            </a:pPr>
            <a:r>
              <a:rPr lang="en-US" altLang="zh-CN" sz="1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Conceptual design of a general-purpose μSR spectrometer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874000" y="6134100"/>
            <a:ext cx="4195445" cy="3619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200" b="1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华文楷体" panose="02010600040101010101" charset="-122"/>
              </a:rPr>
              <a:t>Cooperated with Ziwen Pan, USTC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58DA2-B411-7E39-9697-84A94DDA4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标题 1">
            <a:extLst>
              <a:ext uri="{FF2B5EF4-FFF2-40B4-BE49-F238E27FC236}">
                <a16:creationId xmlns:a16="http://schemas.microsoft.com/office/drawing/2014/main" id="{84AB7D26-29FC-D707-93FB-D00F036A4D63}"/>
              </a:ext>
            </a:extLst>
          </p:cNvPr>
          <p:cNvSpPr>
            <a:spLocks noGrp="1"/>
          </p:cNvSpPr>
          <p:nvPr/>
        </p:nvSpPr>
        <p:spPr>
          <a:xfrm>
            <a:off x="1648691" y="0"/>
            <a:ext cx="9130145" cy="836712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0">
                <a:solidFill>
                  <a:schemeClr val="bg1"/>
                </a:solidFill>
                <a:latin typeface="+mn-ea"/>
                <a:ea typeface="+mn-ea"/>
                <a:cs typeface="黑体" panose="02010609060101010101" pitchFamily="49" charset="-122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sz="3600" b="1" dirty="0">
                <a:latin typeface="微软雅黑" panose="020B0503020204020204" charset="-122"/>
                <a:ea typeface="微软雅黑" panose="020B0503020204020204" charset="-122"/>
              </a:rPr>
              <a:t>Contents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BBDCD13A-7B6E-11F0-11E9-08C34D874EF1}"/>
              </a:ext>
            </a:extLst>
          </p:cNvPr>
          <p:cNvSpPr txBox="1"/>
          <p:nvPr/>
        </p:nvSpPr>
        <p:spPr>
          <a:xfrm>
            <a:off x="444321" y="1036749"/>
            <a:ext cx="11526592" cy="540912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marR="0" indent="-342900" algn="l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altLang="zh-CN" sz="2800" b="1" dirty="0">
                <a:solidFill>
                  <a:srgbClr val="0070C0"/>
                </a:solidFill>
              </a:rPr>
              <a:t>Background</a:t>
            </a:r>
          </a:p>
          <a:p>
            <a:pPr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80000"/>
            </a:pPr>
            <a:endParaRPr lang="en-US" altLang="zh-CN" sz="2800" b="1" dirty="0">
              <a:solidFill>
                <a:srgbClr val="0070C0"/>
              </a:solidFill>
              <a:latin typeface="+mj-ea"/>
              <a:cs typeface="黑体" panose="02010609060101010101" pitchFamily="49" charset="-122"/>
              <a:sym typeface="+mn-ea"/>
            </a:endParaRPr>
          </a:p>
          <a:p>
            <a:pPr marL="342900" indent="-342900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altLang="zh-CN" sz="2800" b="1" dirty="0">
                <a:solidFill>
                  <a:srgbClr val="0070C0"/>
                </a:solidFill>
                <a:latin typeface="+mj-ea"/>
                <a:sym typeface="Times New Roman" panose="02020603050405020304" pitchFamily="18" charset="0"/>
              </a:rPr>
              <a:t>Development Progress of </a:t>
            </a:r>
            <a:r>
              <a:rPr lang="en-US" altLang="zh-CN" sz="2800" b="1" dirty="0" err="1">
                <a:solidFill>
                  <a:srgbClr val="0070C0"/>
                </a:solidFill>
                <a:latin typeface="+mj-ea"/>
                <a:sym typeface="Times New Roman" panose="02020603050405020304" pitchFamily="18" charset="0"/>
              </a:rPr>
              <a:t>CiADS</a:t>
            </a:r>
            <a:r>
              <a:rPr lang="en-US" altLang="zh-CN" sz="2800" b="1" dirty="0">
                <a:solidFill>
                  <a:srgbClr val="0070C0"/>
                </a:solidFill>
                <a:latin typeface="+mj-ea"/>
                <a:sym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+mj-ea"/>
                <a:sym typeface="Times New Roman" panose="02020603050405020304" pitchFamily="18" charset="0"/>
              </a:rPr>
              <a:t>MuST</a:t>
            </a:r>
            <a:endParaRPr lang="en-US" altLang="zh-CN" sz="2800" b="1" dirty="0">
              <a:solidFill>
                <a:srgbClr val="0070C0"/>
              </a:solidFill>
              <a:latin typeface="+mj-ea"/>
              <a:sym typeface="Times New Roman" panose="02020603050405020304" pitchFamily="18" charset="0"/>
            </a:endParaRPr>
          </a:p>
          <a:p>
            <a:pPr marL="342900" indent="-342900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80000"/>
              <a:buFont typeface="Wingdings" panose="05000000000000000000" pitchFamily="2" charset="2"/>
              <a:buChar char="Ø"/>
            </a:pPr>
            <a:endParaRPr lang="en-US" altLang="zh-CN" sz="2800" b="1" dirty="0">
              <a:solidFill>
                <a:srgbClr val="0070C0"/>
              </a:solidFill>
              <a:latin typeface="+mj-ea"/>
              <a:sym typeface="Times New Roman" panose="02020603050405020304" pitchFamily="18" charset="0"/>
            </a:endParaRPr>
          </a:p>
          <a:p>
            <a:pPr marL="342900" indent="-342900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altLang="zh-CN" sz="2800" b="1" dirty="0">
                <a:solidFill>
                  <a:srgbClr val="0070C0"/>
                </a:solidFill>
                <a:latin typeface="+mj-ea"/>
                <a:sym typeface="Times New Roman" panose="02020603050405020304" pitchFamily="18" charset="0"/>
              </a:rPr>
              <a:t>Summary</a:t>
            </a:r>
            <a:endParaRPr lang="en-US" altLang="zh-CN" sz="2800" b="1" dirty="0">
              <a:solidFill>
                <a:srgbClr val="0070C0"/>
              </a:solidFill>
              <a:latin typeface="+mj-ea"/>
              <a:sym typeface="+mn-ea"/>
            </a:endParaRPr>
          </a:p>
          <a:p>
            <a:pPr marL="342900" indent="-342900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Char char="n"/>
            </a:pPr>
            <a:endParaRPr lang="en-US" altLang="zh-CN" sz="2400" dirty="0">
              <a:latin typeface="+mj-ea"/>
              <a:sym typeface="+mn-ea"/>
            </a:endParaRPr>
          </a:p>
          <a:p>
            <a:pPr marL="342900" indent="-342900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Char char="n"/>
            </a:pPr>
            <a:endParaRPr lang="en-US" altLang="zh-CN" dirty="0"/>
          </a:p>
          <a:p>
            <a:pPr marL="342900" marR="0" indent="-342900" algn="l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Char char="n"/>
            </a:pPr>
            <a:endParaRPr lang="en-US" altLang="zh-CN" dirty="0"/>
          </a:p>
          <a:p>
            <a:pPr marL="342900" marR="0" indent="-342900" algn="l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Char char="n"/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59094942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id="{749D9AB6-BC24-4E18-28EA-A31C564681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040" y="964100"/>
            <a:ext cx="3898953" cy="126373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889ED4F-B358-6EF9-8826-961BD64AE7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6235" y="909003"/>
            <a:ext cx="3585210" cy="263270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7F6DD2E-1BEC-FEC0-A3F2-A8C08CF615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6235" y="3552190"/>
            <a:ext cx="3585210" cy="263270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defTabSz="914400">
              <a:buClrTx/>
              <a:buSzTx/>
              <a:buFontTx/>
            </a:pPr>
            <a:r>
              <a:rPr lang="en-US" altLang="zh-CN" dirty="0">
                <a:latin typeface="+mj-ea"/>
                <a:ea typeface="+mj-ea"/>
                <a:cs typeface="黑体" panose="02010609060101010101" pitchFamily="49" charset="-122"/>
              </a:rPr>
              <a:t>Progress of muon beamlines design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40970" y="3820795"/>
            <a:ext cx="3935095" cy="2364105"/>
          </a:xfrm>
          <a:prstGeom prst="rect">
            <a:avLst/>
          </a:prstGeom>
          <a:solidFill>
            <a:schemeClr val="bg1">
              <a:lumMod val="95000"/>
              <a:alpha val="63000"/>
            </a:schemeClr>
          </a:solidFill>
        </p:spPr>
        <p:txBody>
          <a:bodyPr wrap="square" anchor="t">
            <a:no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Design of muon beamline</a:t>
            </a:r>
          </a:p>
          <a:p>
            <a:pPr marL="285750" marR="0" lvl="0" indent="-285750" algn="l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charset="0"/>
              <a:buChar char="p"/>
            </a:pP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Three dipoles to avoid a direct line-of-sight to the target</a:t>
            </a:r>
          </a:p>
          <a:p>
            <a:pPr marL="285750" marR="0" lvl="0" indent="-285750" algn="l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charset="0"/>
              <a:buChar char="p"/>
            </a:pP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Solenoid + QM focus surface muon beam into 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Φ30mm</a:t>
            </a: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for μSR experiments </a:t>
            </a:r>
          </a:p>
          <a:p>
            <a:pPr marL="285750" marR="0" lvl="0" indent="-285750" algn="l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charset="0"/>
              <a:buChar char="p"/>
            </a:pP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Intensity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: </a:t>
            </a:r>
            <a:r>
              <a:rPr lang="zh-CN" altLang="en-US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~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5.6E6 μ</a:t>
            </a:r>
            <a:r>
              <a:rPr lang="en-US" altLang="zh-CN" sz="1400" baseline="30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+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/s @ 0.5mA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，Polarization~</a:t>
            </a:r>
            <a:r>
              <a:rPr lang="zh-CN" altLang="en-US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9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6.4</a:t>
            </a:r>
            <a:r>
              <a:rPr lang="zh-CN" altLang="en-US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%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Background_rate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＜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0.</a:t>
            </a:r>
            <a:r>
              <a:rPr lang="zh-CN" altLang="en-US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1%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, Momentum~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27.0±1.0MeV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285750" marR="0" lvl="0" indent="-285750" algn="l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charset="0"/>
              <a:buChar char="Ø"/>
            </a:pP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6070" y="1915160"/>
            <a:ext cx="3554095" cy="332359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977765" y="5306060"/>
            <a:ext cx="1906270" cy="631825"/>
          </a:xfrm>
          <a:prstGeom prst="rect">
            <a:avLst/>
          </a:prstGeom>
          <a:solidFill>
            <a:schemeClr val="bg1">
              <a:lumMod val="95000"/>
              <a:alpha val="63000"/>
            </a:schemeClr>
          </a:solidFill>
        </p:spPr>
        <p:txBody>
          <a:bodyPr wrap="square" anchor="t">
            <a:no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Conceptual layout of 4 beamlines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8382635" y="1119505"/>
            <a:ext cx="2880360" cy="370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1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RMS envelope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8460105" y="3820795"/>
            <a:ext cx="2880360" cy="370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1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Transmission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8241665" y="4959350"/>
            <a:ext cx="3169285" cy="896620"/>
          </a:xfrm>
          <a:prstGeom prst="rect">
            <a:avLst/>
          </a:prstGeom>
          <a:solidFill>
            <a:schemeClr val="bg1">
              <a:lumMod val="95000"/>
              <a:alpha val="63000"/>
            </a:schemeClr>
          </a:solidFill>
        </p:spPr>
        <p:txBody>
          <a:bodyPr wrap="square" anchor="t">
            <a:no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Within </a:t>
            </a: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Φ300mm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,  overall efficiency of </a:t>
            </a: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~0.11%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and intensity of </a:t>
            </a: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~2.1E7 </a:t>
            </a: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mic Sans MS" panose="030F0702030302020204" charset="0"/>
                <a:sym typeface="+mn-ea"/>
              </a:rPr>
              <a:t>μ</a:t>
            </a:r>
            <a:r>
              <a:rPr lang="en-US" altLang="zh-CN" sz="1400" b="1" baseline="30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mic Sans MS" panose="030F0702030302020204" charset="0"/>
                <a:sym typeface="+mn-ea"/>
              </a:rPr>
              <a:t>+</a:t>
            </a: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mic Sans MS" panose="030F0702030302020204" charset="0"/>
                <a:sym typeface="+mn-ea"/>
              </a:rPr>
              <a:t>/s 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Comic Sans MS" panose="030F0702030302020204" charset="0"/>
                <a:sym typeface="+mn-ea"/>
              </a:rPr>
              <a:t>@ 0.5mA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9613265" y="2452370"/>
            <a:ext cx="1402080" cy="636905"/>
          </a:xfrm>
          <a:prstGeom prst="rect">
            <a:avLst/>
          </a:prstGeom>
          <a:solidFill>
            <a:schemeClr val="bg1">
              <a:lumMod val="95000"/>
              <a:alpha val="63000"/>
            </a:schemeClr>
          </a:solidFill>
        </p:spPr>
        <p:txBody>
          <a:bodyPr wrap="square" anchor="t">
            <a:no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Fucused into </a:t>
            </a: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Φ30mm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</a:p>
        </p:txBody>
      </p:sp>
      <p:sp>
        <p:nvSpPr>
          <p:cNvPr id="17" name="圆角矩形 16"/>
          <p:cNvSpPr/>
          <p:nvPr/>
        </p:nvSpPr>
        <p:spPr>
          <a:xfrm>
            <a:off x="6045835" y="2110105"/>
            <a:ext cx="444500" cy="1845945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txBody>
          <a:bodyPr vert="horz" wrap="square" lIns="126000" tIns="82800" rIns="126000" bIns="82800" numCol="1" rtlCol="0" anchor="t" anchorCtr="0" compatLnSpc="1"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</a:pPr>
            <a:endParaRPr kumimoji="0" lang="zh-CN" altLang="en-US" sz="2200" b="1" i="0" u="none" strike="noStrike" cap="none" normalizeH="0" baseline="0">
              <a:ln>
                <a:noFill/>
              </a:ln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7" name="矩形 26"/>
          <p:cNvSpPr/>
          <p:nvPr/>
        </p:nvSpPr>
        <p:spPr>
          <a:xfrm rot="20700000">
            <a:off x="6212205" y="2947670"/>
            <a:ext cx="155575" cy="379095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6000" tIns="82800" rIns="126000" bIns="82800" numCol="1" rtlCol="0" anchor="t" anchorCtr="0" compatLnSpc="1"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</a:pPr>
            <a:endParaRPr kumimoji="0" lang="zh-CN" altLang="en-US" sz="2200" b="1" i="0" u="none" strike="noStrike" cap="none" normalizeH="0" baseline="0">
              <a:ln>
                <a:noFill/>
              </a:ln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8" name="矩形 27"/>
          <p:cNvSpPr/>
          <p:nvPr/>
        </p:nvSpPr>
        <p:spPr>
          <a:xfrm rot="20700000">
            <a:off x="6739890" y="3481705"/>
            <a:ext cx="155575" cy="379095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6000" tIns="82800" rIns="126000" bIns="82800" numCol="1" rtlCol="0" anchor="t" anchorCtr="0" compatLnSpc="1"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</a:pPr>
            <a:endParaRPr kumimoji="0" lang="zh-CN" altLang="en-US" sz="2200" b="1" i="0" u="none" strike="noStrike" cap="none" normalizeH="0" baseline="0">
              <a:ln>
                <a:noFill/>
              </a:ln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4398645" y="1401445"/>
            <a:ext cx="2965450" cy="399415"/>
          </a:xfrm>
          <a:prstGeom prst="rect">
            <a:avLst/>
          </a:prstGeom>
          <a:solidFill>
            <a:schemeClr val="bg1">
              <a:lumMod val="95000"/>
              <a:alpha val="63000"/>
            </a:schemeClr>
          </a:solidFill>
        </p:spPr>
        <p:txBody>
          <a:bodyPr wrap="square" anchor="t">
            <a:no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Phase I, Line R1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57A19C26-93C4-187E-6C82-F4467F3FA8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51" y="2345559"/>
            <a:ext cx="3991638" cy="12397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6070" y="1911350"/>
            <a:ext cx="3556000" cy="3327400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7981315" y="3443605"/>
            <a:ext cx="3702685" cy="2821305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6000" tIns="82800" rIns="126000" bIns="82800" numCol="1" rtlCol="0" anchor="t" anchorCtr="0" compatLnSpc="1"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</a:pPr>
            <a:endParaRPr kumimoji="0" lang="zh-CN" altLang="en-US" sz="2200" b="1" i="0" u="none" strike="noStrike" cap="none" normalizeH="0" baseline="0">
              <a:ln>
                <a:noFill/>
              </a:ln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981950" y="889635"/>
            <a:ext cx="3681730" cy="2538730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6000" tIns="82800" rIns="126000" bIns="82800" numCol="1" rtlCol="0" anchor="t" anchorCtr="0" compatLnSpc="1"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</a:pPr>
            <a:endParaRPr kumimoji="0" lang="zh-CN" altLang="en-US" sz="2200" b="1" i="0" u="none" strike="noStrike" cap="none" normalizeH="0" baseline="0">
              <a:ln>
                <a:noFill/>
              </a:ln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defTabSz="914400">
              <a:buClrTx/>
              <a:buSzTx/>
              <a:buFontTx/>
            </a:pPr>
            <a:r>
              <a:rPr lang="en-US" altLang="zh-CN" dirty="0">
                <a:latin typeface="+mj-ea"/>
                <a:cs typeface="黑体" panose="02010609060101010101" pitchFamily="49" charset="-122"/>
              </a:rPr>
              <a:t>Progress of muon beamlines design</a:t>
            </a:r>
            <a:endParaRPr lang="en-US" altLang="zh-CN" dirty="0">
              <a:latin typeface="+mj-ea"/>
              <a:ea typeface="+mj-ea"/>
              <a:cs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4140" y="3960495"/>
            <a:ext cx="3958590" cy="2049780"/>
          </a:xfrm>
          <a:prstGeom prst="rect">
            <a:avLst/>
          </a:prstGeom>
          <a:solidFill>
            <a:schemeClr val="bg1">
              <a:lumMod val="95000"/>
              <a:alpha val="63000"/>
            </a:schemeClr>
          </a:solidFill>
        </p:spPr>
        <p:txBody>
          <a:bodyPr wrap="square" anchor="t">
            <a:no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Design of muon beamline</a:t>
            </a:r>
          </a:p>
          <a:p>
            <a:pPr marL="285750" marR="0" lvl="0" indent="-285750" algn="l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charset="0"/>
              <a:buChar char="p"/>
            </a:pP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Full solenoid focusing for high-intensity surface/decay muons.</a:t>
            </a:r>
          </a:p>
          <a:p>
            <a:pPr marL="285750" marR="0" lvl="0" indent="-285750" algn="l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charset="0"/>
              <a:buChar char="p"/>
            </a:pP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Aperture of Φ300mm to be cost-effective</a:t>
            </a:r>
          </a:p>
          <a:p>
            <a:pPr marL="285750" lvl="0" indent="-285750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charset="0"/>
              <a:buChar char="p"/>
            </a:pP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An overall efficiency of 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~1.2%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and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~3E8 μ</a:t>
            </a:r>
            <a:r>
              <a:rPr lang="en-US" altLang="zh-CN" sz="1400" baseline="30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+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/s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surface muons 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@ 0.5mA</a:t>
            </a:r>
          </a:p>
          <a:p>
            <a:pPr marL="285750" marR="0" lvl="0" indent="-285750" algn="l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charset="0"/>
              <a:buChar char="Ø"/>
            </a:pPr>
            <a:endParaRPr lang="en-US" altLang="zh-CN" sz="14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977765" y="5306060"/>
            <a:ext cx="1906270" cy="631825"/>
          </a:xfrm>
          <a:prstGeom prst="rect">
            <a:avLst/>
          </a:prstGeom>
          <a:solidFill>
            <a:schemeClr val="bg1">
              <a:lumMod val="95000"/>
              <a:alpha val="63000"/>
            </a:schemeClr>
          </a:solidFill>
        </p:spPr>
        <p:txBody>
          <a:bodyPr wrap="square" anchor="t">
            <a:no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Conceptual layout of 4 beamlines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8382635" y="1119505"/>
            <a:ext cx="2880360" cy="370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1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RMS envelope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8460105" y="3820795"/>
            <a:ext cx="2880360" cy="370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1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Transmission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8382635" y="4959350"/>
            <a:ext cx="3015168" cy="896620"/>
          </a:xfrm>
          <a:prstGeom prst="rect">
            <a:avLst/>
          </a:prstGeom>
          <a:solidFill>
            <a:schemeClr val="bg1">
              <a:lumMod val="95000"/>
              <a:alpha val="63000"/>
            </a:schemeClr>
          </a:solidFill>
        </p:spPr>
        <p:txBody>
          <a:bodyPr wrap="square" anchor="t">
            <a:no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Within </a:t>
            </a: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Φ300mm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,  overall efficiency of </a:t>
            </a: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~1.2%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and intensity of </a:t>
            </a: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~3E8 </a:t>
            </a: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mic Sans MS" panose="030F0702030302020204" charset="0"/>
                <a:sym typeface="+mn-ea"/>
              </a:rPr>
              <a:t>μ</a:t>
            </a:r>
            <a:r>
              <a:rPr lang="en-US" altLang="zh-CN" sz="1400" b="1" baseline="30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mic Sans MS" panose="030F0702030302020204" charset="0"/>
                <a:sym typeface="+mn-ea"/>
              </a:rPr>
              <a:t>+</a:t>
            </a: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mic Sans MS" panose="030F0702030302020204" charset="0"/>
                <a:sym typeface="+mn-ea"/>
              </a:rPr>
              <a:t>/s 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Comic Sans MS" panose="030F0702030302020204" charset="0"/>
                <a:sym typeface="+mn-ea"/>
              </a:rPr>
              <a:t>@ 0.5mA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9613265" y="2452370"/>
            <a:ext cx="1402080" cy="636905"/>
          </a:xfrm>
          <a:prstGeom prst="rect">
            <a:avLst/>
          </a:prstGeom>
          <a:solidFill>
            <a:schemeClr val="bg1">
              <a:lumMod val="95000"/>
              <a:alpha val="63000"/>
            </a:schemeClr>
          </a:solidFill>
        </p:spPr>
        <p:txBody>
          <a:bodyPr wrap="square" anchor="t">
            <a:no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Fucused into </a:t>
            </a: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Φ300mm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</a:p>
        </p:txBody>
      </p:sp>
      <p:sp>
        <p:nvSpPr>
          <p:cNvPr id="26" name="圆角矩形 25"/>
          <p:cNvSpPr/>
          <p:nvPr/>
        </p:nvSpPr>
        <p:spPr>
          <a:xfrm rot="5400000">
            <a:off x="5184775" y="3342005"/>
            <a:ext cx="292735" cy="1529080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txBody>
          <a:bodyPr vert="horz" wrap="square" lIns="126000" tIns="82800" rIns="126000" bIns="82800" numCol="1" rtlCol="0" anchor="t" anchorCtr="0" compatLnSpc="1"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</a:pPr>
            <a:endParaRPr kumimoji="0" lang="zh-CN" altLang="en-US" sz="2200" b="1" i="0" u="none" strike="noStrike" cap="none" normalizeH="0" baseline="0">
              <a:ln>
                <a:noFill/>
              </a:ln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23545" y="2414270"/>
            <a:ext cx="3294380" cy="1400175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6000" tIns="82800" rIns="126000" bIns="82800" numCol="1" rtlCol="0" anchor="t" anchorCtr="0" compatLnSpc="1"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</a:pPr>
            <a:endParaRPr kumimoji="0" lang="zh-CN" altLang="en-US" sz="2200" b="1" i="0" u="none" strike="noStrike" cap="none" normalizeH="0" baseline="0">
              <a:ln>
                <a:noFill/>
              </a:ln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18770" y="876300"/>
            <a:ext cx="3529330" cy="1498600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6000" tIns="82800" rIns="126000" bIns="82800" numCol="1" rtlCol="0" anchor="t" anchorCtr="0" compatLnSpc="1"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</a:pPr>
            <a:endParaRPr kumimoji="0" lang="zh-CN" altLang="en-US" sz="2200" b="1" i="0" u="none" strike="noStrike" cap="none" normalizeH="0" baseline="0">
              <a:ln>
                <a:noFill/>
              </a:ln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398645" y="1401445"/>
            <a:ext cx="2965450" cy="399415"/>
          </a:xfrm>
          <a:prstGeom prst="rect">
            <a:avLst/>
          </a:prstGeom>
          <a:solidFill>
            <a:schemeClr val="bg1">
              <a:lumMod val="95000"/>
              <a:alpha val="63000"/>
            </a:schemeClr>
          </a:solidFill>
        </p:spPr>
        <p:txBody>
          <a:bodyPr wrap="square" anchor="t">
            <a:no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Phase I, Line L1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6070" y="1915160"/>
            <a:ext cx="3556000" cy="33274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defTabSz="914400">
              <a:buClrTx/>
              <a:buSzTx/>
              <a:buFontTx/>
            </a:pPr>
            <a:r>
              <a:rPr lang="en-US" altLang="zh-CN" dirty="0">
                <a:latin typeface="+mj-ea"/>
                <a:cs typeface="黑体" panose="02010609060101010101" pitchFamily="49" charset="-122"/>
              </a:rPr>
              <a:t>Progress of muon beamlines design</a:t>
            </a:r>
            <a:endParaRPr lang="en-US" altLang="zh-CN" dirty="0">
              <a:latin typeface="+mj-ea"/>
              <a:ea typeface="+mj-ea"/>
              <a:cs typeface="黑体" panose="02010609060101010101" pitchFamily="49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rcRect t="7016"/>
          <a:stretch>
            <a:fillRect/>
          </a:stretch>
        </p:blipFill>
        <p:spPr>
          <a:xfrm>
            <a:off x="248285" y="1014730"/>
            <a:ext cx="3515995" cy="110299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3025" y="3620770"/>
            <a:ext cx="3965575" cy="2056130"/>
          </a:xfrm>
          <a:prstGeom prst="rect">
            <a:avLst/>
          </a:prstGeom>
          <a:solidFill>
            <a:schemeClr val="bg1">
              <a:lumMod val="95000"/>
              <a:alpha val="63000"/>
            </a:schemeClr>
          </a:solidFill>
        </p:spPr>
        <p:txBody>
          <a:bodyPr wrap="square" anchor="t">
            <a:no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Design of muon beamline</a:t>
            </a:r>
          </a:p>
          <a:p>
            <a:pPr marL="285750" marR="0" lvl="0" indent="-285750" algn="l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charset="0"/>
              <a:buChar char="p"/>
            </a:pP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Solenoid aperture of Φ500mm and double Wien-filters for a high efficiency</a:t>
            </a:r>
          </a:p>
          <a:p>
            <a:pPr marL="285750" marR="0" lvl="0" indent="-285750" algn="l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charset="0"/>
              <a:buChar char="p"/>
            </a:pP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Towards 10 billion muon rate:</a:t>
            </a:r>
          </a:p>
          <a:p>
            <a:pPr marL="285750" marR="0" lvl="0" indent="-285750" algn="l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charset="0"/>
              <a:buChar char="Ø"/>
            </a:pP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Surface muon: 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~1E10 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mic Sans MS" panose="030F0702030302020204" charset="0"/>
                <a:sym typeface="+mn-ea"/>
              </a:rPr>
              <a:t>μ</a:t>
            </a:r>
            <a:r>
              <a:rPr lang="en-US" altLang="zh-CN" sz="1400" baseline="30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mic Sans MS" panose="030F0702030302020204" charset="0"/>
                <a:sym typeface="+mn-ea"/>
              </a:rPr>
              <a:t>+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mic Sans MS" panose="030F0702030302020204" charset="0"/>
                <a:sym typeface="+mn-ea"/>
              </a:rPr>
              <a:t>/s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@ 5mA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285750" marR="0" lvl="0" indent="-285750" algn="l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charset="0"/>
              <a:buChar char="Ø"/>
            </a:pP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Decay muon (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Comic Sans MS" panose="030F0702030302020204" charset="0"/>
                <a:sym typeface="+mn-ea"/>
              </a:rPr>
              <a:t>80 MeV/c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): 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~3E9 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mic Sans MS" panose="030F0702030302020204" charset="0"/>
                <a:sym typeface="+mn-ea"/>
              </a:rPr>
              <a:t>μ</a:t>
            </a:r>
            <a:r>
              <a:rPr lang="en-US" altLang="zh-CN" sz="1400" baseline="30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mic Sans MS" panose="030F0702030302020204" charset="0"/>
                <a:sym typeface="+mn-ea"/>
              </a:rPr>
              <a:t>+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mic Sans MS" panose="030F0702030302020204" charset="0"/>
                <a:sym typeface="+mn-ea"/>
              </a:rPr>
              <a:t>/s 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Comic Sans MS" panose="030F0702030302020204" charset="0"/>
                <a:sym typeface="+mn-ea"/>
              </a:rPr>
              <a:t>and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mic Sans MS" panose="030F0702030302020204" charset="0"/>
                <a:sym typeface="+mn-ea"/>
              </a:rPr>
              <a:t> 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~5E8 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mic Sans MS" panose="030F0702030302020204" charset="0"/>
                <a:sym typeface="+mn-ea"/>
              </a:rPr>
              <a:t>μ</a:t>
            </a:r>
            <a:r>
              <a:rPr lang="en-US" altLang="zh-CN" sz="1400" baseline="30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mic Sans MS" panose="030F0702030302020204" charset="0"/>
                <a:sym typeface="+mn-ea"/>
              </a:rPr>
              <a:t>-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mic Sans MS" panose="030F0702030302020204" charset="0"/>
                <a:sym typeface="+mn-ea"/>
              </a:rPr>
              <a:t>/s 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@ 5mA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285750" marR="0" lvl="0" indent="-285750" algn="l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charset="0"/>
              <a:buChar char="Ø"/>
            </a:pP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285750" marR="0" lvl="0" indent="-285750" algn="l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charset="0"/>
              <a:buChar char="Ø"/>
            </a:pP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285750" marR="0" lvl="0" indent="-285750" algn="l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charset="0"/>
              <a:buChar char="Ø"/>
            </a:pP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977765" y="5306060"/>
            <a:ext cx="1906270" cy="631825"/>
          </a:xfrm>
          <a:prstGeom prst="rect">
            <a:avLst/>
          </a:prstGeom>
          <a:solidFill>
            <a:schemeClr val="bg1">
              <a:lumMod val="95000"/>
              <a:alpha val="63000"/>
            </a:schemeClr>
          </a:solidFill>
        </p:spPr>
        <p:txBody>
          <a:bodyPr wrap="square" anchor="t">
            <a:no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Conceptual layout of 4 beamlines</a:t>
            </a:r>
          </a:p>
        </p:txBody>
      </p:sp>
      <p:sp>
        <p:nvSpPr>
          <p:cNvPr id="19" name="矩形 18"/>
          <p:cNvSpPr/>
          <p:nvPr/>
        </p:nvSpPr>
        <p:spPr>
          <a:xfrm>
            <a:off x="166370" y="2319655"/>
            <a:ext cx="3683000" cy="1099185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6000" tIns="82800" rIns="126000" bIns="82800" numCol="1" rtlCol="0" anchor="t" anchorCtr="0" compatLnSpc="1"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</a:pPr>
            <a:endParaRPr kumimoji="0" lang="zh-CN" altLang="en-US" sz="2200" b="1" i="0" u="none" strike="noStrike" cap="none" normalizeH="0" baseline="0">
              <a:ln>
                <a:noFill/>
              </a:ln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938770" y="953135"/>
            <a:ext cx="3768725" cy="240665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6000" tIns="82800" rIns="126000" bIns="82800" numCol="1" rtlCol="0" anchor="t" anchorCtr="0" compatLnSpc="1"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</a:pPr>
            <a:endParaRPr kumimoji="0" lang="zh-CN" altLang="en-US" sz="2200" b="1" i="0" u="none" strike="noStrike" cap="none" normalizeH="0" baseline="0">
              <a:ln>
                <a:noFill/>
              </a:ln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938770" y="3626485"/>
            <a:ext cx="3772535" cy="2632075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6000" tIns="82800" rIns="126000" bIns="82800" numCol="1" rtlCol="0" anchor="t" anchorCtr="0" compatLnSpc="1"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</a:pPr>
            <a:endParaRPr kumimoji="0" lang="zh-CN" altLang="en-US" sz="2200" b="1" i="0" u="none" strike="noStrike" cap="none" normalizeH="0" baseline="0">
              <a:ln>
                <a:noFill/>
              </a:ln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8382635" y="1119505"/>
            <a:ext cx="2880360" cy="370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1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RMS envelope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8460105" y="3820795"/>
            <a:ext cx="2880360" cy="370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1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Transmission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8339455" y="5041900"/>
            <a:ext cx="3001010" cy="896620"/>
          </a:xfrm>
          <a:prstGeom prst="rect">
            <a:avLst/>
          </a:prstGeom>
          <a:solidFill>
            <a:schemeClr val="bg1">
              <a:lumMod val="95000"/>
              <a:alpha val="63000"/>
            </a:schemeClr>
          </a:solidFill>
        </p:spPr>
        <p:txBody>
          <a:bodyPr wrap="square" anchor="t">
            <a:no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Within </a:t>
            </a: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Φ500mm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,  overall efficiency of </a:t>
            </a: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~3.9%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and intensity of </a:t>
            </a: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~1E10 </a:t>
            </a: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mic Sans MS" panose="030F0702030302020204" charset="0"/>
                <a:sym typeface="+mn-ea"/>
              </a:rPr>
              <a:t>μ</a:t>
            </a:r>
            <a:r>
              <a:rPr lang="en-US" altLang="zh-CN" sz="1400" b="1" baseline="30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mic Sans MS" panose="030F0702030302020204" charset="0"/>
                <a:sym typeface="+mn-ea"/>
              </a:rPr>
              <a:t>+</a:t>
            </a: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mic Sans MS" panose="030F0702030302020204" charset="0"/>
                <a:sym typeface="+mn-ea"/>
              </a:rPr>
              <a:t>/s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@ 5mA 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9860915" y="2452370"/>
            <a:ext cx="1402080" cy="636905"/>
          </a:xfrm>
          <a:prstGeom prst="rect">
            <a:avLst/>
          </a:prstGeom>
          <a:solidFill>
            <a:schemeClr val="bg1">
              <a:lumMod val="95000"/>
              <a:alpha val="63000"/>
            </a:schemeClr>
          </a:solidFill>
        </p:spPr>
        <p:txBody>
          <a:bodyPr wrap="square" anchor="t">
            <a:no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Fucused into </a:t>
            </a: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Φ100mm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</a:p>
        </p:txBody>
      </p:sp>
      <p:sp>
        <p:nvSpPr>
          <p:cNvPr id="26" name="圆角矩形 25"/>
          <p:cNvSpPr/>
          <p:nvPr/>
        </p:nvSpPr>
        <p:spPr>
          <a:xfrm rot="5400000">
            <a:off x="5784215" y="3888105"/>
            <a:ext cx="292735" cy="1529080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txBody>
          <a:bodyPr vert="horz" wrap="square" lIns="126000" tIns="82800" rIns="126000" bIns="82800" numCol="1" rtlCol="0" anchor="t" anchorCtr="0" compatLnSpc="1"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</a:pPr>
            <a:endParaRPr kumimoji="0" lang="zh-CN" altLang="en-US" sz="2200" b="1" i="0" u="none" strike="noStrike" cap="none" normalizeH="0" baseline="0">
              <a:ln>
                <a:noFill/>
              </a:ln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398645" y="1401445"/>
            <a:ext cx="2965450" cy="399415"/>
          </a:xfrm>
          <a:prstGeom prst="rect">
            <a:avLst/>
          </a:prstGeom>
          <a:solidFill>
            <a:schemeClr val="bg1">
              <a:lumMod val="95000"/>
              <a:alpha val="63000"/>
            </a:schemeClr>
          </a:solidFill>
        </p:spPr>
        <p:txBody>
          <a:bodyPr wrap="square" anchor="t">
            <a:no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Phase II, Line L1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41910"/>
            <a:ext cx="10515600" cy="767080"/>
          </a:xfrm>
        </p:spPr>
        <p:txBody>
          <a:bodyPr/>
          <a:lstStyle/>
          <a:p>
            <a:pPr algn="ctr"/>
            <a:r>
              <a:rPr lang="en-US" altLang="zh-CN" sz="3600" dirty="0">
                <a:latin typeface="+mj-ea"/>
                <a:cs typeface="黑体" panose="02010609060101010101" pitchFamily="49" charset="-122"/>
                <a:sym typeface="+mn-ea"/>
              </a:rPr>
              <a:t>Summary</a:t>
            </a:r>
            <a:endParaRPr lang="en-US" altLang="zh-CN" sz="3600" b="1" dirty="0">
              <a:latin typeface="+mj-ea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12420" y="859155"/>
            <a:ext cx="11563350" cy="26250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 algn="l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Ø"/>
            </a:pPr>
            <a:r>
              <a:rPr lang="en-US" altLang="zh-CN" sz="19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The conceptual design of the muon beamlines has been completed. The beam parameters are very competitive.</a:t>
            </a:r>
          </a:p>
          <a:p>
            <a:pPr marL="285750" indent="-285750" algn="l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Ø"/>
            </a:pPr>
            <a:r>
              <a:rPr lang="en-US" altLang="zh-CN" sz="19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The development of the targets, the proton beam collimators, the muon beamline components and the MuSR spectrometer is ongoing, and good progress has been achieved.</a:t>
            </a:r>
          </a:p>
          <a:p>
            <a:pPr marL="285750" indent="-28575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Ø"/>
            </a:pPr>
            <a:r>
              <a:rPr lang="zh-CN" altLang="zh-CN" sz="19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The first muon beamline has entered the </a:t>
            </a:r>
            <a:r>
              <a:rPr lang="en-US" altLang="zh-CN" sz="19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TDR </a:t>
            </a:r>
            <a:r>
              <a:rPr lang="zh-CN" altLang="zh-CN" sz="19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phase.</a:t>
            </a:r>
            <a:r>
              <a:rPr lang="en-US" altLang="zh-CN" sz="19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We warmly welcome collaborations and precious advice.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rcRect l="30917" t="39722" b="5046"/>
          <a:stretch>
            <a:fillRect/>
          </a:stretch>
        </p:blipFill>
        <p:spPr>
          <a:xfrm>
            <a:off x="6630572" y="3876541"/>
            <a:ext cx="4194121" cy="251514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9555" y="3751931"/>
            <a:ext cx="4282226" cy="273913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rcRect l="14648" t="10740" r="2526" b="16350"/>
          <a:stretch>
            <a:fillRect/>
          </a:stretch>
        </p:blipFill>
        <p:spPr>
          <a:xfrm>
            <a:off x="635" y="-635"/>
            <a:ext cx="12192635" cy="684720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619500" y="3218180"/>
            <a:ext cx="8386445" cy="11582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6000" b="1" i="1" dirty="0">
                <a:ln w="1905"/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Times New Roman" panose="02020603050405020304" pitchFamily="18" charset="0"/>
              </a:rPr>
              <a:t>Thank you so much</a:t>
            </a:r>
            <a:r>
              <a:rPr lang="zh-CN" altLang="en-US" sz="6000" b="1" i="1" dirty="0">
                <a:ln w="1905"/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Times New Roman" panose="02020603050405020304" pitchFamily="18" charset="0"/>
              </a:rPr>
              <a:t>！</a:t>
            </a:r>
            <a:endParaRPr lang="en-US" altLang="zh-CN" sz="6000" b="1" i="1" dirty="0">
              <a:ln w="1905"/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微软雅黑" panose="020B0503020204020204" charset="-122"/>
              <a:cs typeface="+mn-ea"/>
              <a:sym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Tx/>
              <a:buFont typeface="Wingdings" panose="05000000000000000000" charset="0"/>
              <a:buNone/>
            </a:pPr>
            <a:endParaRPr lang="en-US" altLang="zh-CN" sz="6000" b="1" i="1" dirty="0">
              <a:ln w="1905"/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微软雅黑" panose="020B0503020204020204" charset="-122"/>
              <a:cs typeface="+mn-ea"/>
              <a:sym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DB32A-8D20-5CC9-4B3A-3DA9122D9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A08DC700-3197-67F2-A211-87CE096FD043}"/>
              </a:ext>
            </a:extLst>
          </p:cNvPr>
          <p:cNvSpPr txBox="1"/>
          <p:nvPr/>
        </p:nvSpPr>
        <p:spPr>
          <a:xfrm>
            <a:off x="1604493" y="2675586"/>
            <a:ext cx="8983014" cy="75341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R="0" algn="ctr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</a:pPr>
            <a:r>
              <a:rPr lang="en-US" altLang="zh-CN" sz="36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Background</a:t>
            </a:r>
            <a:endParaRPr lang="zh-CN" altLang="en-US" sz="36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4367728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标题 1"/>
          <p:cNvSpPr>
            <a:spLocks noGrp="1"/>
          </p:cNvSpPr>
          <p:nvPr/>
        </p:nvSpPr>
        <p:spPr>
          <a:xfrm>
            <a:off x="1648691" y="0"/>
            <a:ext cx="9130145" cy="836712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0">
                <a:solidFill>
                  <a:schemeClr val="bg1"/>
                </a:solidFill>
                <a:latin typeface="+mn-ea"/>
                <a:ea typeface="+mn-ea"/>
                <a:cs typeface="黑体" panose="02010609060101010101" pitchFamily="49" charset="-122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sz="3600" b="1" dirty="0">
                <a:latin typeface="微软雅黑" panose="020B0503020204020204" charset="-122"/>
                <a:ea typeface="微软雅黑" panose="020B0503020204020204" charset="-122"/>
              </a:rPr>
              <a:t>Muon source applications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336550" y="895985"/>
            <a:ext cx="11433810" cy="5604510"/>
            <a:chOff x="530" y="1411"/>
            <a:chExt cx="18006" cy="8826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5" y="7727"/>
              <a:ext cx="3182" cy="25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59" y="7763"/>
              <a:ext cx="2464" cy="2464"/>
            </a:xfrm>
            <a:prstGeom prst="rect">
              <a:avLst/>
            </a:prstGeom>
          </p:spPr>
        </p:pic>
        <p:sp>
          <p:nvSpPr>
            <p:cNvPr id="17" name="圆角矩形 16"/>
            <p:cNvSpPr/>
            <p:nvPr/>
          </p:nvSpPr>
          <p:spPr>
            <a:xfrm>
              <a:off x="530" y="6292"/>
              <a:ext cx="5909" cy="1314"/>
            </a:xfrm>
            <a:prstGeom prst="round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>
                <a:lnSpc>
                  <a:spcPct val="100000"/>
                </a:lnSpc>
              </a:pPr>
              <a:r>
                <a:rPr lang="en-US" altLang="zh-CN" sz="1600" b="1" dirty="0">
                  <a:solidFill>
                    <a:srgbClr val="40404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  <a:sym typeface="+mn-ea"/>
                </a:rPr>
                <a:t>Condensed Matter Physics </a:t>
              </a:r>
              <a:r>
                <a:rPr lang="en-US" altLang="zh-CN" sz="1500" dirty="0">
                  <a:solidFill>
                    <a:srgbClr val="40404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  <a:sym typeface="+mn-ea"/>
                </a:rPr>
                <a:t>(Magnetic materials, superconductors, semiconductors, quantum spin liquid)</a:t>
              </a:r>
              <a:endParaRPr lang="en-US" altLang="zh-CN" sz="1500" b="1" dirty="0">
                <a:solidFill>
                  <a:srgbClr val="40404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endParaRPr>
            </a:p>
          </p:txBody>
        </p:sp>
        <p:pic>
          <p:nvPicPr>
            <p:cNvPr id="48" name="图片 4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081" y="7845"/>
              <a:ext cx="1799" cy="2130"/>
            </a:xfrm>
            <a:prstGeom prst="rect">
              <a:avLst/>
            </a:prstGeom>
          </p:spPr>
        </p:pic>
        <p:pic>
          <p:nvPicPr>
            <p:cNvPr id="11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64" y="7947"/>
              <a:ext cx="4174" cy="20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959" y="1473"/>
              <a:ext cx="2752" cy="2174"/>
            </a:xfrm>
            <a:prstGeom prst="rect">
              <a:avLst/>
            </a:prstGeom>
          </p:spPr>
        </p:pic>
        <p:sp>
          <p:nvSpPr>
            <p:cNvPr id="12" name="矩形: 圆角 16"/>
            <p:cNvSpPr/>
            <p:nvPr/>
          </p:nvSpPr>
          <p:spPr>
            <a:xfrm>
              <a:off x="531" y="3948"/>
              <a:ext cx="5908" cy="1385"/>
            </a:xfrm>
            <a:prstGeom prst="roundRect">
              <a:avLst>
                <a:gd name="adj" fmla="val 9979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126000" tIns="82800" rIns="126000" bIns="82800" numCol="1" rtlCol="0" anchor="t" anchorCtr="0" compatLnSpc="1"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1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</a:pPr>
              <a:endParaRPr kumimoji="0" lang="zh-CN" altLang="en-US" sz="2200" b="1" i="0" u="none" strike="noStrike" cap="none" normalizeH="0" baseline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620" y="3956"/>
              <a:ext cx="5698" cy="116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</a:pPr>
              <a:r>
                <a:rPr lang="fr-FR" altLang="zh-CN" sz="1600" b="1" i="0" dirty="0">
                  <a:solidFill>
                    <a:srgbClr val="40404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Particle Physics</a:t>
              </a:r>
            </a:p>
            <a:p>
              <a:pPr algn="ctr">
                <a:lnSpc>
                  <a:spcPts val="2145"/>
                </a:lnSpc>
                <a:spcBef>
                  <a:spcPts val="0"/>
                </a:spcBef>
                <a:spcAft>
                  <a:spcPts val="1030"/>
                </a:spcAft>
              </a:pPr>
              <a:r>
                <a:rPr lang="en-US" altLang="fr-FR" sz="1600" i="0" dirty="0">
                  <a:solidFill>
                    <a:srgbClr val="40404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(</a:t>
              </a:r>
              <a:r>
                <a:rPr lang="en-US" altLang="fr-FR" sz="1600" dirty="0">
                  <a:solidFill>
                    <a:srgbClr val="40404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  <a:sym typeface="+mn-ea"/>
                </a:rPr>
                <a:t>g-2, </a:t>
              </a:r>
              <a:r>
                <a:rPr lang="fr-FR" altLang="zh-CN" sz="1600" dirty="0">
                  <a:solidFill>
                    <a:srgbClr val="40404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  <a:sym typeface="+mn-ea"/>
                </a:rPr>
                <a:t>Mu2e, </a:t>
              </a:r>
              <a:r>
                <a:rPr lang="en-US" altLang="fr-FR" sz="1600" dirty="0">
                  <a:solidFill>
                    <a:srgbClr val="40404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  <a:sym typeface="+mn-ea"/>
                </a:rPr>
                <a:t>COMET, </a:t>
              </a:r>
              <a:r>
                <a:rPr lang="fr-FR" altLang="zh-CN" sz="1600" b="0" i="0" dirty="0">
                  <a:solidFill>
                    <a:srgbClr val="40404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MEG, Mu3e,</a:t>
              </a:r>
              <a:r>
                <a:rPr lang="en-US" altLang="fr-FR" sz="1600" b="0" i="0" dirty="0">
                  <a:solidFill>
                    <a:srgbClr val="40404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, </a:t>
              </a:r>
              <a:r>
                <a:rPr lang="fr-FR" altLang="zh-CN" sz="1600" b="0" i="0" dirty="0">
                  <a:solidFill>
                    <a:srgbClr val="40404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MACE</a:t>
              </a:r>
              <a:r>
                <a:rPr lang="en-US" altLang="fr-FR" sz="1600" b="0" i="0" dirty="0">
                  <a:solidFill>
                    <a:srgbClr val="40404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, muEDM</a:t>
              </a:r>
              <a:r>
                <a:rPr lang="fr-FR" altLang="zh-CN" sz="1600" b="0" i="0" dirty="0">
                  <a:solidFill>
                    <a:srgbClr val="40404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, etc.</a:t>
              </a:r>
              <a:r>
                <a:rPr lang="en-US" altLang="fr-FR" sz="1600" b="0" i="0" dirty="0">
                  <a:solidFill>
                    <a:srgbClr val="40404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12030" y="3888"/>
              <a:ext cx="6506" cy="187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Tx/>
              </a:pPr>
              <a:r>
                <a:rPr lang="fr-FR" altLang="zh-CN" sz="1600" b="1" dirty="0">
                  <a:solidFill>
                    <a:srgbClr val="40404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Nuclear/Atomic Physics</a:t>
              </a:r>
            </a:p>
            <a:p>
              <a:pPr algn="ctr">
                <a:lnSpc>
                  <a:spcPts val="2145"/>
                </a:lnSpc>
                <a:spcBef>
                  <a:spcPts val="0"/>
                </a:spcBef>
                <a:spcAft>
                  <a:spcPts val="1030"/>
                </a:spcAft>
                <a:buClrTx/>
                <a:buSzTx/>
                <a:buFontTx/>
              </a:pPr>
              <a:r>
                <a:rPr lang="en-US" altLang="fr-FR" sz="1600" dirty="0">
                  <a:solidFill>
                    <a:srgbClr val="40404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  <a:sym typeface="+mn-ea"/>
                </a:rPr>
                <a:t>(strong-field QED test, nuclear fine structure, precision atomic spectroscopy)</a:t>
              </a:r>
              <a:endParaRPr lang="zh-CN" altLang="en-US" sz="1600" dirty="0">
                <a:solidFill>
                  <a:srgbClr val="40404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endParaRPr>
            </a:p>
          </p:txBody>
        </p:sp>
        <p:sp>
          <p:nvSpPr>
            <p:cNvPr id="21" name="矩形: 圆角 17"/>
            <p:cNvSpPr/>
            <p:nvPr/>
          </p:nvSpPr>
          <p:spPr>
            <a:xfrm>
              <a:off x="12150" y="3960"/>
              <a:ext cx="6288" cy="1673"/>
            </a:xfrm>
            <a:prstGeom prst="roundRect">
              <a:avLst>
                <a:gd name="adj" fmla="val 9979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126000" tIns="82800" rIns="126000" bIns="82800" numCol="1" rtlCol="0" anchor="t" anchorCtr="0" compatLnSpc="1"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1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</a:pPr>
              <a:endParaRPr kumimoji="0" lang="zh-CN" altLang="en-US" sz="2200" b="1" i="0" u="none" strike="noStrike" cap="none" normalizeH="0" baseline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038" y="1411"/>
              <a:ext cx="1077" cy="2214"/>
            </a:xfrm>
            <a:prstGeom prst="rect">
              <a:avLst/>
            </a:prstGeom>
          </p:spPr>
        </p:pic>
      </p:grpSp>
      <p:sp>
        <p:nvSpPr>
          <p:cNvPr id="29" name="文本框 28"/>
          <p:cNvSpPr txBox="1"/>
          <p:nvPr/>
        </p:nvSpPr>
        <p:spPr>
          <a:xfrm>
            <a:off x="7734935" y="3970020"/>
            <a:ext cx="3971925" cy="6781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ts val="2145"/>
              </a:lnSpc>
              <a:spcBef>
                <a:spcPts val="300"/>
              </a:spcBef>
              <a:spcAft>
                <a:spcPts val="1030"/>
              </a:spcAft>
            </a:pPr>
            <a:r>
              <a:rPr lang="en-US" altLang="zh-CN" sz="1600" b="1" dirty="0">
                <a:solidFill>
                  <a:srgbClr val="40404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Elemental Analysis; Muography; Biophysics; Chemistry; Muon-Catalyzed Cold Fusion</a:t>
            </a:r>
          </a:p>
          <a:p>
            <a:pPr algn="ctr">
              <a:lnSpc>
                <a:spcPts val="2145"/>
              </a:lnSpc>
              <a:spcBef>
                <a:spcPts val="300"/>
              </a:spcBef>
              <a:spcAft>
                <a:spcPts val="1030"/>
              </a:spcAft>
            </a:pPr>
            <a:endParaRPr lang="en-US" altLang="zh-CN" sz="1600" b="1" dirty="0">
              <a:solidFill>
                <a:srgbClr val="404040"/>
              </a:solidFill>
              <a:effectLst/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30" name="矩形: 圆角 17"/>
          <p:cNvSpPr/>
          <p:nvPr/>
        </p:nvSpPr>
        <p:spPr>
          <a:xfrm>
            <a:off x="7684135" y="3993515"/>
            <a:ext cx="4023360" cy="836295"/>
          </a:xfrm>
          <a:prstGeom prst="roundRect">
            <a:avLst>
              <a:gd name="adj" fmla="val 9979"/>
            </a:avLst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6000" tIns="82800" rIns="126000" bIns="82800" numCol="1" rtlCol="0" anchor="t" anchorCtr="0" compatLnSpc="1"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</a:pPr>
            <a:endParaRPr kumimoji="0" lang="zh-CN" altLang="en-US" sz="2200" b="1" i="0" u="none" strike="noStrike" cap="none" normalizeH="0" baseline="0">
              <a:ln>
                <a:noFill/>
              </a:ln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705" y="2616200"/>
            <a:ext cx="2731770" cy="2343150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66300" y="1323340"/>
            <a:ext cx="1656715" cy="110807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34935" y="1470025"/>
            <a:ext cx="1854200" cy="89852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058275" y="752475"/>
            <a:ext cx="2929255" cy="570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95000"/>
                    <a:alpha val="63000"/>
                  </a:schemeClr>
                </a:solidFill>
              </a14:hiddenFill>
            </a:ext>
          </a:extLst>
        </p:spPr>
        <p:txBody>
          <a:bodyPr wrap="square" anchor="t">
            <a:spAutoFit/>
          </a:bodyPr>
          <a:lstStyle/>
          <a:p>
            <a:pPr marR="0" algn="ctr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</a:pPr>
            <a:r>
              <a:rPr lang="en-US" altLang="zh-CN" sz="1200" dirty="0">
                <a:solidFill>
                  <a:schemeClr val="tx1"/>
                </a:solidFill>
                <a:sym typeface="+mn-ea"/>
              </a:rPr>
              <a:t>Superconductor transition-edge calorimeter for X-ray measurement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标题 1"/>
          <p:cNvSpPr>
            <a:spLocks noGrp="1"/>
          </p:cNvSpPr>
          <p:nvPr/>
        </p:nvSpPr>
        <p:spPr>
          <a:xfrm>
            <a:off x="1648691" y="0"/>
            <a:ext cx="9130145" cy="836712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0">
                <a:solidFill>
                  <a:schemeClr val="bg1"/>
                </a:solidFill>
                <a:latin typeface="+mn-ea"/>
                <a:ea typeface="+mn-ea"/>
                <a:cs typeface="黑体" panose="02010609060101010101" pitchFamily="49" charset="-122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sz="3600" b="1" dirty="0">
                <a:latin typeface="微软雅黑" panose="020B0503020204020204" charset="-122"/>
                <a:ea typeface="微软雅黑" panose="020B0503020204020204" charset="-122"/>
              </a:rPr>
              <a:t>Muon sources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359282" y="1737163"/>
            <a:ext cx="2238143" cy="62727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R="0" algn="ctr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1800" dirty="0">
                <a:solidFill>
                  <a:schemeClr val="tx1"/>
                </a:solidFill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</a:rPr>
              <a:t>5 muon sources and several muon beamlines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9359282" y="3572228"/>
            <a:ext cx="2457084" cy="9696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R="0" algn="ctr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1800" dirty="0">
                <a:solidFill>
                  <a:schemeClr val="tx1"/>
                </a:solidFill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</a:rPr>
              <a:t>Maximun surface muon rate ~1E8/s for both CW beam at PSI and pulsed beam at J-PARC</a:t>
            </a:r>
          </a:p>
        </p:txBody>
      </p:sp>
      <p:pic>
        <p:nvPicPr>
          <p:cNvPr id="16" name="图片 15" descr="图片包含 图示&#10;&#10;AI 生成的内容可能不正确。">
            <a:extLst>
              <a:ext uri="{FF2B5EF4-FFF2-40B4-BE49-F238E27FC236}">
                <a16:creationId xmlns:a16="http://schemas.microsoft.com/office/drawing/2014/main" id="{B227415E-5AE3-BC12-2DB3-A31D242DF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032" y="1424957"/>
            <a:ext cx="8315822" cy="4191511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本框 24"/>
          <p:cNvSpPr txBox="1"/>
          <p:nvPr/>
        </p:nvSpPr>
        <p:spPr>
          <a:xfrm>
            <a:off x="6096000" y="1349375"/>
            <a:ext cx="5989320" cy="549275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360045" marR="0" lvl="0" indent="-342900" algn="l" defTabSz="914400" rtl="0" eaLnBrk="1" fontAlgn="ctr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Wingdings" panose="05000000000000000000" charset="0"/>
              <a:buChar char="Ø"/>
              <a:defRPr/>
            </a:pPr>
            <a:r>
              <a:rPr lang="en-US" altLang="zh-CN" sz="18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Several muon experiments and applications have been proposed in China</a:t>
            </a:r>
          </a:p>
          <a:p>
            <a:pPr marL="360045" marR="0" lvl="0" indent="-342900" algn="l" defTabSz="914400" rtl="0" eaLnBrk="1" fontAlgn="ctr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Wingdings" panose="05000000000000000000" charset="0"/>
              <a:buChar char="Ø"/>
              <a:defRPr/>
            </a:pPr>
            <a:endParaRPr lang="en-US" altLang="zh-CN" sz="18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60045" marR="0" lvl="0" indent="-342900" algn="l" defTabSz="914400" rtl="0" eaLnBrk="1" fontAlgn="ctr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Wingdings" panose="05000000000000000000" charset="0"/>
              <a:buChar char="Ø"/>
              <a:defRPr/>
            </a:pPr>
            <a:endParaRPr lang="en-US" altLang="zh-CN" sz="18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60045" marR="0" lvl="0" indent="-342900" algn="l" defTabSz="914400" rtl="0" eaLnBrk="1" fontAlgn="ctr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Wingdings" panose="05000000000000000000" charset="0"/>
              <a:buChar char="Ø"/>
              <a:defRPr/>
            </a:pPr>
            <a:endParaRPr lang="en-US" altLang="zh-CN" sz="18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60045" marR="0" lvl="0" indent="-342900" algn="l" defTabSz="914400" rtl="0" eaLnBrk="1" fontAlgn="ctr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Wingdings" panose="05000000000000000000" charset="0"/>
              <a:buChar char="Ø"/>
              <a:defRPr/>
            </a:pPr>
            <a:endParaRPr lang="en-US" altLang="zh-CN" sz="18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60045" marR="0" lvl="0" indent="-342900" algn="l" defTabSz="914400" rtl="0" eaLnBrk="1" fontAlgn="ctr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Wingdings" panose="05000000000000000000" charset="0"/>
              <a:buChar char="Ø"/>
              <a:defRPr/>
            </a:pPr>
            <a:endParaRPr lang="en-US" altLang="zh-CN" sz="18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60045" marR="0" lvl="0" indent="-342900" algn="l" defTabSz="914400" rtl="0" eaLnBrk="1" fontAlgn="ctr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Wingdings" panose="05000000000000000000" charset="0"/>
              <a:buChar char="Ø"/>
              <a:defRPr/>
            </a:pPr>
            <a:endParaRPr lang="en-US" altLang="zh-CN" sz="18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60045" marR="0" lvl="0" indent="-342900" algn="l" defTabSz="914400" rtl="0" eaLnBrk="1" fontAlgn="ctr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Wingdings" panose="05000000000000000000" charset="0"/>
              <a:buChar char="Ø"/>
              <a:defRPr/>
            </a:pPr>
            <a:endParaRPr lang="en-US" altLang="zh-CN" sz="18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60045" marR="0" lvl="0" indent="-342900" algn="l" defTabSz="914400" rtl="0" eaLnBrk="1" fontAlgn="ctr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Wingdings" panose="05000000000000000000" charset="0"/>
              <a:buChar char="Ø"/>
              <a:defRPr/>
            </a:pPr>
            <a:r>
              <a:rPr lang="en-US" altLang="zh-CN" sz="18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Efforts are underway to develop muon facilities at CSNS,HiAF,</a:t>
            </a:r>
            <a:r>
              <a:rPr lang="en-US" altLang="zh-CN" sz="1800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CiADS </a:t>
            </a:r>
            <a:r>
              <a:rPr lang="en-US" altLang="zh-CN" sz="18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and </a:t>
            </a:r>
            <a:r>
              <a:rPr lang="en-US" altLang="zh-CN" sz="18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SHINE</a:t>
            </a:r>
          </a:p>
          <a:p>
            <a:pPr marL="360045" marR="0" lvl="0" indent="-342900" algn="l" defTabSz="914400" rtl="0" eaLnBrk="1" fontAlgn="ctr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Wingdings" panose="05000000000000000000" charset="0"/>
              <a:buChar char="Ø"/>
              <a:defRPr/>
            </a:pPr>
            <a:r>
              <a:rPr lang="en-US" altLang="zh-CN" sz="18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Soon, we will see first muon beam in China</a:t>
            </a:r>
          </a:p>
          <a:p>
            <a:pPr marL="360045" marR="0" lvl="0" indent="-342900" algn="l" defTabSz="914400" rtl="0" eaLnBrk="1" fontAlgn="ctr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Wingdings" panose="05000000000000000000" charset="0"/>
              <a:buChar char="Ø"/>
              <a:defRPr/>
            </a:pPr>
            <a:endParaRPr lang="en-US" altLang="zh-CN" sz="18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4925" y="1349375"/>
            <a:ext cx="6182995" cy="383181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360045" marR="0" lvl="0" indent="-342900" algn="l" defTabSz="914400" rtl="0" eaLnBrk="1" fontAlgn="ctr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Wingdings" panose="05000000000000000000" charset="0"/>
              <a:buChar char="Ø"/>
              <a:defRPr/>
            </a:pPr>
            <a:r>
              <a:rPr lang="en-US" altLang="zh-CN" sz="18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Future high-precision experiments and applications call for an intensity of 10</a:t>
            </a:r>
            <a:r>
              <a:rPr lang="en-US" altLang="zh-CN" sz="1800" b="1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9</a:t>
            </a:r>
            <a:r>
              <a:rPr lang="en-US" altLang="zh-CN" sz="18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~10</a:t>
            </a:r>
            <a:r>
              <a:rPr lang="en-US" altLang="zh-CN" sz="1800" b="1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11</a:t>
            </a:r>
            <a:r>
              <a:rPr lang="en-US" altLang="zh-CN" sz="18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μ/s</a:t>
            </a:r>
          </a:p>
          <a:p>
            <a:pPr marL="360045" marR="0" lvl="0" indent="-342900" algn="l" defTabSz="914400" rtl="0" eaLnBrk="1" fontAlgn="ctr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Wingdings" panose="05000000000000000000" charset="0"/>
              <a:buChar char="Ø"/>
              <a:defRPr/>
            </a:pPr>
            <a:endParaRPr lang="en-US" altLang="zh-CN" sz="18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60045" marR="0" lvl="0" indent="-342900" algn="l" defTabSz="914400" rtl="0" eaLnBrk="1" fontAlgn="ctr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Wingdings" panose="05000000000000000000" charset="0"/>
              <a:buChar char="Ø"/>
              <a:defRPr/>
            </a:pPr>
            <a:endParaRPr lang="en-US" altLang="zh-CN" sz="18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60045" marR="0" lvl="0" indent="-342900" algn="l" defTabSz="914400" rtl="0" eaLnBrk="1" fontAlgn="ctr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Wingdings" panose="05000000000000000000" charset="0"/>
              <a:buChar char="Ø"/>
              <a:defRPr/>
            </a:pPr>
            <a:endParaRPr lang="en-US" altLang="zh-CN" sz="18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60045" marR="0" lvl="0" indent="-342900" algn="l" defTabSz="914400" rtl="0" eaLnBrk="1" fontAlgn="ctr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Wingdings" panose="05000000000000000000" charset="0"/>
              <a:buChar char="Ø"/>
              <a:defRPr/>
            </a:pPr>
            <a:endParaRPr lang="en-US" altLang="zh-CN" sz="18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60045" marR="0" lvl="0" indent="-342900" algn="l" defTabSz="914400" rtl="0" eaLnBrk="1" fontAlgn="ctr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Wingdings" panose="05000000000000000000" charset="0"/>
              <a:buChar char="Ø"/>
              <a:defRPr/>
            </a:pPr>
            <a:endParaRPr lang="en-US" altLang="zh-CN" sz="18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60045" marR="0" lvl="0" indent="-342900" algn="l" defTabSz="914400" rtl="0" eaLnBrk="1" fontAlgn="ctr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Wingdings" panose="05000000000000000000" charset="0"/>
              <a:buChar char="Ø"/>
              <a:defRPr/>
            </a:pPr>
            <a:endParaRPr lang="en-US" altLang="zh-CN" sz="18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60045" marR="0" lvl="0" indent="-342900" algn="l" defTabSz="914400" rtl="0" eaLnBrk="1" fontAlgn="ctr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Wingdings" panose="05000000000000000000" charset="0"/>
              <a:buChar char="Ø"/>
              <a:defRPr/>
            </a:pPr>
            <a:endParaRPr lang="en-US" altLang="zh-CN" sz="18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753860" y="2286000"/>
            <a:ext cx="4315460" cy="27051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rcRect b="13667"/>
          <a:stretch>
            <a:fillRect/>
          </a:stretch>
        </p:blipFill>
        <p:spPr>
          <a:xfrm>
            <a:off x="427990" y="2423795"/>
            <a:ext cx="4958080" cy="241681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778000" y="836930"/>
            <a:ext cx="2573655" cy="512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70C0"/>
                </a:solidFill>
              </a14:hiddenFill>
            </a:ext>
          </a:extLst>
        </p:spPr>
        <p:txBody>
          <a:bodyPr wrap="square">
            <a:no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2000" b="1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</a:rPr>
              <a:t>1. Higher intensity</a:t>
            </a:r>
          </a:p>
          <a:p>
            <a:pPr marL="0" marR="0" lvl="0" indent="0" algn="ctr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None/>
            </a:pPr>
            <a:endParaRPr lang="en-US" altLang="zh-CN" sz="2000" b="1">
              <a:solidFill>
                <a:schemeClr val="tx1"/>
              </a:solidFill>
              <a:highlight>
                <a:srgbClr val="FFFF00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22" name="直接箭头连接符 21"/>
          <p:cNvCxnSpPr/>
          <p:nvPr/>
        </p:nvCxnSpPr>
        <p:spPr>
          <a:xfrm flipV="1">
            <a:off x="8564880" y="2423795"/>
            <a:ext cx="1835785" cy="1985010"/>
          </a:xfrm>
          <a:prstGeom prst="straightConnector1">
            <a:avLst/>
          </a:prstGeom>
          <a:solidFill>
            <a:schemeClr val="bg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32" name="标题 1"/>
          <p:cNvSpPr>
            <a:spLocks noGrp="1"/>
          </p:cNvSpPr>
          <p:nvPr/>
        </p:nvSpPr>
        <p:spPr>
          <a:xfrm>
            <a:off x="1648691" y="0"/>
            <a:ext cx="9130145" cy="836712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0">
                <a:solidFill>
                  <a:schemeClr val="bg1"/>
                </a:solidFill>
                <a:latin typeface="+mn-ea"/>
                <a:ea typeface="+mn-ea"/>
                <a:cs typeface="黑体" panose="02010609060101010101" pitchFamily="49" charset="-122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sz="3600" b="1" dirty="0">
                <a:latin typeface="微软雅黑" panose="020B0503020204020204" charset="-122"/>
                <a:ea typeface="微软雅黑" panose="020B0503020204020204" charset="-122"/>
              </a:rPr>
              <a:t>The trends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7014845" y="2423795"/>
            <a:ext cx="2489200" cy="115824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1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Publications related to muon source:</a:t>
            </a:r>
          </a:p>
          <a:p>
            <a:pPr marL="0" marR="0" lvl="0" indent="0" algn="ctr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1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increases rapidly in the last decade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7743825" y="836930"/>
            <a:ext cx="2679065" cy="512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70C0"/>
                </a:solidFill>
              </a14:hiddenFill>
            </a:ext>
          </a:extLst>
        </p:spPr>
        <p:txBody>
          <a:bodyPr wrap="square">
            <a:no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2000" b="1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</a:rPr>
              <a:t>2. New facility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B6827-3428-539F-C327-93ADF395B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B472EE26-E97C-677D-87E0-53008AE6233A}"/>
              </a:ext>
            </a:extLst>
          </p:cNvPr>
          <p:cNvSpPr txBox="1"/>
          <p:nvPr/>
        </p:nvSpPr>
        <p:spPr>
          <a:xfrm>
            <a:off x="1294863" y="2675586"/>
            <a:ext cx="9602273" cy="75341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</a:pPr>
            <a:r>
              <a:rPr lang="en-US" altLang="zh-CN" sz="36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Times New Roman" panose="02020603050405020304" pitchFamily="18" charset="0"/>
              </a:rPr>
              <a:t>Development Progress of</a:t>
            </a:r>
            <a:r>
              <a:rPr lang="en-US" altLang="zh-CN" sz="3600" b="1" dirty="0">
                <a:solidFill>
                  <a:srgbClr val="0070C0"/>
                </a:solidFill>
                <a:latin typeface="+mj-ea"/>
                <a:sym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+mj-ea"/>
                <a:sym typeface="Times New Roman" panose="02020603050405020304" pitchFamily="18" charset="0"/>
              </a:rPr>
              <a:t>CiADS</a:t>
            </a:r>
            <a:r>
              <a:rPr lang="en-US" altLang="zh-CN" sz="36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Times New Roman" panose="02020603050405020304" pitchFamily="18" charset="0"/>
              </a:rPr>
              <a:t>MuST</a:t>
            </a:r>
            <a:endParaRPr lang="en-US" altLang="zh-CN" sz="36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Times New Roman" panose="02020603050405020304" pitchFamily="18" charset="0"/>
            </a:endParaRPr>
          </a:p>
          <a:p>
            <a:pPr marR="0" algn="ctr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</a:pPr>
            <a:endParaRPr lang="zh-CN" altLang="en-US" sz="36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44624634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06285" y="3634740"/>
            <a:ext cx="4771390" cy="272351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7"/>
          <a:srcRect l="8616" b="13088"/>
          <a:stretch>
            <a:fillRect/>
          </a:stretch>
        </p:blipFill>
        <p:spPr>
          <a:xfrm>
            <a:off x="615315" y="858520"/>
            <a:ext cx="3016250" cy="1710055"/>
          </a:xfrm>
          <a:prstGeom prst="rect">
            <a:avLst/>
          </a:prstGeom>
        </p:spPr>
      </p:pic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1526540" y="635"/>
            <a:ext cx="9261475" cy="836295"/>
          </a:xfrm>
        </p:spPr>
        <p:txBody>
          <a:bodyPr>
            <a:normAutofit/>
          </a:bodyPr>
          <a:lstStyle/>
          <a:p>
            <a:pPr indent="-228600" algn="ctr" eaLnBrk="0" hangingPunct="0">
              <a:spcBef>
                <a:spcPts val="0"/>
              </a:spcBef>
              <a:buClrTx/>
              <a:buSzTx/>
              <a:buFontTx/>
            </a:pPr>
            <a:r>
              <a:rPr lang="en-US" altLang="zh-CN" sz="3600" dirty="0">
                <a:effectLst/>
                <a:latin typeface="+mj-ea"/>
                <a:ea typeface="+mj-ea"/>
                <a:cs typeface="黑体" panose="02010609060101010101" pitchFamily="49" charset="-122"/>
              </a:rPr>
              <a:t>CiADS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1865630" y="2729230"/>
            <a:ext cx="6695440" cy="3717925"/>
            <a:chOff x="2619" y="4343"/>
            <a:chExt cx="10544" cy="5855"/>
          </a:xfrm>
        </p:grpSpPr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8"/>
            <a:srcRect t="13234"/>
            <a:stretch>
              <a:fillRect/>
            </a:stretch>
          </p:blipFill>
          <p:spPr>
            <a:xfrm>
              <a:off x="2619" y="4728"/>
              <a:ext cx="8083" cy="5470"/>
            </a:xfrm>
            <a:prstGeom prst="rect">
              <a:avLst/>
            </a:prstGeom>
          </p:spPr>
        </p:pic>
        <p:sp>
          <p:nvSpPr>
            <p:cNvPr id="38" name="右箭头 37"/>
            <p:cNvSpPr/>
            <p:nvPr/>
          </p:nvSpPr>
          <p:spPr>
            <a:xfrm>
              <a:off x="8997" y="4852"/>
              <a:ext cx="890" cy="317"/>
            </a:xfrm>
            <a:prstGeom prst="rightArrow">
              <a:avLst/>
            </a:prstGeom>
            <a:solidFill>
              <a:schemeClr val="accent4"/>
            </a:solidFill>
            <a:ln w="317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126000" tIns="82800" rIns="126000" bIns="82800" numCol="1" rtlCol="0" anchor="t" anchorCtr="0" compatLnSpc="1"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1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</a:pPr>
              <a:endParaRPr kumimoji="0" lang="zh-CN" altLang="en-US" sz="2200" b="1" i="0" u="none" strike="noStrike" cap="none" normalizeH="0" baseline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0018" y="4343"/>
              <a:ext cx="3145" cy="1211"/>
            </a:xfrm>
            <a:prstGeom prst="round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0" tIns="0" rIns="0" bIns="0" numCol="1" rtlCol="0" anchor="t" anchorCtr="0" compatLnSpc="1"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1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</a:pPr>
              <a:r>
                <a:rPr kumimoji="0" lang="en-US" altLang="zh-CN" sz="14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+mj-lt"/>
                </a:rPr>
                <a:t>Experimental hall for high-power beam applications</a:t>
              </a:r>
            </a:p>
          </p:txBody>
        </p:sp>
      </p:grpSp>
      <p:sp>
        <p:nvSpPr>
          <p:cNvPr id="23" name="矩形 22"/>
          <p:cNvSpPr/>
          <p:nvPr/>
        </p:nvSpPr>
        <p:spPr>
          <a:xfrm>
            <a:off x="270510" y="3723640"/>
            <a:ext cx="5105400" cy="277304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no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5pPr>
            <a:lvl6pPr marL="2286000" algn="l" defTabSz="914400" rtl="0" eaLnBrk="1" latinLnBrk="0" hangingPunct="1"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6pPr>
            <a:lvl7pPr marL="2743200" algn="l" defTabSz="914400" rtl="0" eaLnBrk="1" latinLnBrk="0" hangingPunct="1"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7pPr>
            <a:lvl8pPr marL="3200400" algn="l" defTabSz="914400" rtl="0" eaLnBrk="1" latinLnBrk="0" hangingPunct="1"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8pPr>
            <a:lvl9pPr marL="3657600" algn="l" defTabSz="914400" rtl="0" eaLnBrk="1" latinLnBrk="0" hangingPunct="1">
              <a:defRPr sz="2200" kern="1200">
                <a:solidFill>
                  <a:srgbClr val="A5002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9pPr>
          </a:lstStyle>
          <a:p>
            <a:pPr marL="285750" indent="-285750" algn="l" eaLnBrk="1" latinLnBrk="0" hangingPunct="1">
              <a:lnSpc>
                <a:spcPts val="26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p"/>
            </a:pPr>
            <a:r>
              <a:rPr lang="en-US" altLang="zh-CN" sz="1600" b="1" dirty="0">
                <a:ln>
                  <a:noFill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CiADS:</a:t>
            </a:r>
            <a:r>
              <a:rPr lang="en-US" altLang="zh-CN" sz="1800" b="1" dirty="0">
                <a:ln>
                  <a:noFill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1600" b="1" dirty="0">
                <a:ln>
                  <a:noFill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C</a:t>
            </a:r>
            <a:r>
              <a:rPr lang="en-US" altLang="zh-CN" sz="1600" dirty="0">
                <a:ln>
                  <a:noFill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hina-</a:t>
            </a:r>
            <a:r>
              <a:rPr lang="en-US" altLang="zh-CN" sz="1600" b="1" dirty="0">
                <a:ln>
                  <a:noFill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i</a:t>
            </a:r>
            <a:r>
              <a:rPr lang="en-US" altLang="zh-CN" sz="1600" dirty="0">
                <a:ln>
                  <a:noFill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nitiative </a:t>
            </a:r>
            <a:r>
              <a:rPr lang="en-US" altLang="zh-CN" sz="1600" b="1" dirty="0">
                <a:ln>
                  <a:noFill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A</a:t>
            </a:r>
            <a:r>
              <a:rPr lang="en-US" altLang="zh-CN" sz="1600" dirty="0">
                <a:ln>
                  <a:noFill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ccelerator-</a:t>
            </a:r>
            <a:r>
              <a:rPr lang="en-US" altLang="zh-CN" sz="1600" b="1" dirty="0">
                <a:ln>
                  <a:noFill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D</a:t>
            </a:r>
            <a:r>
              <a:rPr lang="en-US" altLang="zh-CN" sz="1600" dirty="0">
                <a:ln>
                  <a:noFill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riven </a:t>
            </a:r>
            <a:r>
              <a:rPr lang="en-US" altLang="zh-CN" sz="1600" b="1" dirty="0">
                <a:ln>
                  <a:noFill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S</a:t>
            </a:r>
            <a:r>
              <a:rPr lang="en-US" altLang="zh-CN" sz="1600" dirty="0">
                <a:ln>
                  <a:noFill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ubcritical system, the world`s first megawatt-level ADS research facility</a:t>
            </a:r>
          </a:p>
          <a:p>
            <a:pPr marL="285750" indent="-285750" algn="l" eaLnBrk="1" latinLnBrk="0" hangingPunct="1">
              <a:lnSpc>
                <a:spcPts val="26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p"/>
            </a:pPr>
            <a:r>
              <a:rPr lang="en-US" altLang="zh-CN" sz="1600" b="1" dirty="0">
                <a:ln>
                  <a:noFill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Construction Period:</a:t>
            </a:r>
            <a:r>
              <a:rPr lang="en-US" altLang="zh-CN" sz="1600" dirty="0">
                <a:ln>
                  <a:noFill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 July 2021 – July 2027</a:t>
            </a:r>
          </a:p>
          <a:p>
            <a:pPr marL="285750" indent="-285750" eaLnBrk="1" latinLnBrk="0" hangingPunct="1">
              <a:lnSpc>
                <a:spcPts val="266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p"/>
            </a:pPr>
            <a:r>
              <a:rPr lang="en-US" sz="1600" b="1" dirty="0">
                <a:ln>
                  <a:noFill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The Superconducting Linear Accelerator</a:t>
            </a:r>
            <a:r>
              <a:rPr lang="en-US" sz="1800" b="1" dirty="0">
                <a:ln>
                  <a:noFill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 </a:t>
            </a:r>
          </a:p>
          <a:p>
            <a:pPr eaLnBrk="1" latinLnBrk="0" hangingPunct="1">
              <a:lnSpc>
                <a:spcPts val="266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ln>
                  <a:noFill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• Proton Beam Energy:</a:t>
            </a:r>
            <a:r>
              <a:rPr lang="en-US" sz="1600" dirty="0">
                <a:ln>
                  <a:noFill/>
                </a:ln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 600</a:t>
            </a:r>
            <a:r>
              <a:rPr lang="en-US" sz="1600" dirty="0">
                <a:ln>
                  <a:noFill/>
                </a:ln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 MeV </a:t>
            </a:r>
          </a:p>
          <a:p>
            <a:pPr eaLnBrk="1" latinLnBrk="0" hangingPunct="1">
              <a:lnSpc>
                <a:spcPts val="266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ln>
                  <a:noFill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• Proton Beam Current:</a:t>
            </a:r>
            <a:r>
              <a:rPr lang="en-US" sz="1600" dirty="0">
                <a:ln>
                  <a:noFill/>
                </a:ln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 5 mA</a:t>
            </a:r>
            <a:endParaRPr lang="en-US" sz="1600" dirty="0">
              <a:ln>
                <a:noFill/>
              </a:ln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  <a:p>
            <a:pPr algn="l" eaLnBrk="1" latinLnBrk="0" hangingPunct="1">
              <a:lnSpc>
                <a:spcPts val="26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sz="1600" dirty="0">
                <a:ln>
                  <a:noFill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• Operation Mode: </a:t>
            </a:r>
            <a:r>
              <a:rPr lang="en-US" sz="1600" dirty="0" err="1">
                <a:ln>
                  <a:noFill/>
                </a:ln>
                <a:solidFill>
                  <a:srgbClr val="0432FF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CW or Pulsed</a:t>
            </a: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" t="15774" b="14311"/>
          <a:stretch>
            <a:fillRect/>
          </a:stretch>
        </p:blipFill>
        <p:spPr>
          <a:xfrm>
            <a:off x="3952875" y="868045"/>
            <a:ext cx="7592695" cy="1721485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9055735" y="899160"/>
            <a:ext cx="1663700" cy="4298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b="1" dirty="0" err="1">
                <a:solidFill>
                  <a:srgbClr val="FFFF00"/>
                </a:solidFill>
                <a:cs typeface="Times New Roman" panose="02020603050405020304" pitchFamily="18" charset="0"/>
                <a:sym typeface="+mn-ea"/>
              </a:rPr>
              <a:t>CiADS</a:t>
            </a:r>
            <a:endParaRPr lang="zh-CN" altLang="en-US" b="1" dirty="0">
              <a:solidFill>
                <a:srgbClr val="FFFF00"/>
              </a:solidFill>
              <a:latin typeface="华文楷体" panose="02010600040101010101" charset="-122"/>
              <a:ea typeface="华文楷体" panose="0201060004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3"/>
            </p:custDataLst>
          </p:nvPr>
        </p:nvSpPr>
        <p:spPr>
          <a:xfrm>
            <a:off x="5579110" y="899160"/>
            <a:ext cx="2037715" cy="4298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b="1" dirty="0">
                <a:solidFill>
                  <a:srgbClr val="FFFF00"/>
                </a:solidFill>
                <a:cs typeface="Times New Roman" panose="02020603050405020304" pitchFamily="18" charset="0"/>
                <a:sym typeface="+mn-ea"/>
              </a:rPr>
              <a:t>HIAF</a:t>
            </a:r>
            <a:endParaRPr lang="zh-CN" altLang="en-US" b="1" dirty="0">
              <a:solidFill>
                <a:srgbClr val="FFFF00"/>
              </a:solidFill>
              <a:latin typeface="华文楷体" panose="02010600040101010101" charset="-122"/>
              <a:ea typeface="华文楷体" panose="02010600040101010101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2431476" y="1806861"/>
            <a:ext cx="1256477" cy="440754"/>
            <a:chOff x="-2015535" y="1232116"/>
            <a:chExt cx="1256477" cy="440754"/>
          </a:xfrm>
        </p:grpSpPr>
        <p:sp>
          <p:nvSpPr>
            <p:cNvPr id="33" name="矩形 32"/>
            <p:cNvSpPr/>
            <p:nvPr/>
          </p:nvSpPr>
          <p:spPr>
            <a:xfrm>
              <a:off x="-1947212" y="1312142"/>
              <a:ext cx="999920" cy="260100"/>
            </a:xfrm>
            <a:prstGeom prst="rect">
              <a:avLst/>
            </a:prstGeom>
            <a:solidFill>
              <a:srgbClr val="FF0000"/>
            </a:solidFill>
            <a:ln w="12700" cap="flat" cmpd="sng" algn="ctr">
              <a:solidFill>
                <a:srgbClr val="0073D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126000" tIns="82800" rIns="126000" bIns="82800" numCol="1" rtlCol="0" anchor="t" anchorCtr="0" compatLnSpc="1"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1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</a:pPr>
              <a:endParaRPr kumimoji="0" lang="zh-CN" altLang="en-US" sz="13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-2015535" y="1232116"/>
              <a:ext cx="1256477" cy="44075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R="0" algn="l" defTabSz="914400" rtl="0" eaLnBrk="1" fontAlgn="ctr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ct val="80000"/>
              </a:pPr>
              <a:r>
                <a:rPr lang="en-US" altLang="zh-CN" sz="1300" b="1" dirty="0">
                  <a:solidFill>
                    <a:schemeClr val="bg1"/>
                  </a:solidFill>
                </a:rPr>
                <a:t>HIAF/</a:t>
              </a:r>
              <a:r>
                <a:rPr lang="en-US" altLang="zh-CN" sz="1300" b="1" dirty="0" err="1">
                  <a:solidFill>
                    <a:schemeClr val="bg1"/>
                  </a:solidFill>
                </a:rPr>
                <a:t>CiADS</a:t>
              </a:r>
              <a:endParaRPr lang="zh-CN" altLang="en-US" sz="13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5" name="文本框 34"/>
          <p:cNvSpPr txBox="1"/>
          <p:nvPr/>
        </p:nvSpPr>
        <p:spPr>
          <a:xfrm>
            <a:off x="615315" y="2569210"/>
            <a:ext cx="3328670" cy="3956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1500" b="1" dirty="0">
                <a:solidFill>
                  <a:schemeClr val="tx1"/>
                </a:solidFill>
                <a:ea typeface="华文楷体" panose="02010600040101010101" charset="-122"/>
                <a:cs typeface="Arial" panose="020B0604020202020204" pitchFamily="34" charset="0"/>
              </a:rPr>
              <a:t>Location: Huizhou city </a:t>
            </a:r>
            <a:endParaRPr lang="zh-CN" altLang="en-US" sz="1500" b="1" dirty="0">
              <a:solidFill>
                <a:schemeClr val="tx1"/>
              </a:solidFill>
              <a:ea typeface="华文楷体" panose="02010600040101010101" charset="-122"/>
              <a:cs typeface="Arial" panose="020B0604020202020204" pitchFamily="34" charset="0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1722120" y="899160"/>
            <a:ext cx="2064385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66700"/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100 kilometers</a:t>
            </a:r>
          </a:p>
        </p:txBody>
      </p:sp>
      <p:sp>
        <p:nvSpPr>
          <p:cNvPr id="46" name="文本框 45"/>
          <p:cNvSpPr txBox="1"/>
          <p:nvPr/>
        </p:nvSpPr>
        <p:spPr>
          <a:xfrm>
            <a:off x="3448685" y="2681605"/>
            <a:ext cx="2130425" cy="370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ctr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None/>
            </a:pPr>
            <a:r>
              <a:rPr lang="en-US" sz="1400" b="1" dirty="0">
                <a:ln>
                  <a:noFill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5-mA Proton Beam</a:t>
            </a:r>
            <a:endParaRPr lang="en-US" altLang="en-US" sz="1400" b="1" dirty="0">
              <a:ln>
                <a:noFill/>
              </a:ln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47" name="右箭头 46"/>
          <p:cNvSpPr/>
          <p:nvPr/>
        </p:nvSpPr>
        <p:spPr>
          <a:xfrm>
            <a:off x="3164840" y="3056255"/>
            <a:ext cx="2618105" cy="201295"/>
          </a:xfrm>
          <a:prstGeom prst="rightArrow">
            <a:avLst/>
          </a:prstGeom>
          <a:solidFill>
            <a:srgbClr val="FF0000">
              <a:alpha val="68000"/>
            </a:srgbClr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6000" tIns="82800" rIns="126000" bIns="82800" numCol="1" rtlCol="0" anchor="t" anchorCtr="0" compatLnSpc="1"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</a:pPr>
            <a:endParaRPr kumimoji="0" lang="zh-CN" altLang="en-US" sz="2200" b="1" i="0" u="none" strike="noStrike" cap="none" normalizeH="0" baseline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970" y="836930"/>
            <a:ext cx="11909425" cy="5685790"/>
          </a:xfrm>
          <a:prstGeom prst="rect">
            <a:avLst/>
          </a:prstGeom>
        </p:spPr>
      </p:pic>
      <p:sp>
        <p:nvSpPr>
          <p:cNvPr id="19" name="菱形 18"/>
          <p:cNvSpPr/>
          <p:nvPr/>
        </p:nvSpPr>
        <p:spPr>
          <a:xfrm rot="21240000">
            <a:off x="4713605" y="3964305"/>
            <a:ext cx="4310380" cy="2279015"/>
          </a:xfrm>
          <a:prstGeom prst="diamond">
            <a:avLst/>
          </a:prstGeom>
          <a:solidFill>
            <a:srgbClr val="00B0F0">
              <a:alpha val="20000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6000" tIns="82800" rIns="126000" bIns="82800" numCol="1" rtlCol="0" anchor="t" anchorCtr="0" compatLnSpc="1"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</a:pPr>
            <a:endParaRPr kumimoji="0" lang="zh-CN" altLang="en-US" sz="2200" b="1" i="0" u="none" strike="noStrike" cap="none" normalizeH="0" baseline="0">
              <a:ln>
                <a:noFill/>
              </a:ln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1526540" y="635"/>
            <a:ext cx="9261475" cy="836295"/>
          </a:xfrm>
        </p:spPr>
        <p:txBody>
          <a:bodyPr>
            <a:normAutofit/>
          </a:bodyPr>
          <a:lstStyle/>
          <a:p>
            <a:pPr indent="-228600" algn="ctr" eaLnBrk="0" hangingPunct="0">
              <a:spcBef>
                <a:spcPts val="0"/>
              </a:spcBef>
              <a:buClrTx/>
              <a:buSzTx/>
              <a:buFontTx/>
            </a:pPr>
            <a:r>
              <a:rPr lang="en-US" altLang="zh-CN" sz="3600" dirty="0">
                <a:effectLst/>
                <a:latin typeface="+mj-ea"/>
                <a:ea typeface="+mj-ea"/>
                <a:cs typeface="黑体" panose="02010609060101010101" pitchFamily="49" charset="-122"/>
              </a:rPr>
              <a:t>CiADS</a:t>
            </a:r>
          </a:p>
        </p:txBody>
      </p:sp>
      <p:sp>
        <p:nvSpPr>
          <p:cNvPr id="10" name="文本框 9"/>
          <p:cNvSpPr txBox="1"/>
          <p:nvPr>
            <p:custDataLst>
              <p:tags r:id="rId1"/>
            </p:custDataLst>
          </p:nvPr>
        </p:nvSpPr>
        <p:spPr>
          <a:xfrm>
            <a:off x="5930900" y="4304030"/>
            <a:ext cx="203771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b="1" dirty="0">
                <a:solidFill>
                  <a:srgbClr val="FFFF00"/>
                </a:solidFill>
                <a:cs typeface="Times New Roman" panose="02020603050405020304" pitchFamily="18" charset="0"/>
                <a:sym typeface="+mn-ea"/>
              </a:rPr>
              <a:t>The Reactor Hall</a:t>
            </a:r>
            <a:endParaRPr lang="zh-CN" altLang="en-US" b="1" dirty="0">
              <a:solidFill>
                <a:srgbClr val="FFFF00"/>
              </a:solidFill>
              <a:latin typeface="华文楷体" panose="02010600040101010101" charset="-122"/>
              <a:ea typeface="华文楷体" panose="0201060004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1" name="平行四边形 20"/>
          <p:cNvSpPr/>
          <p:nvPr/>
        </p:nvSpPr>
        <p:spPr>
          <a:xfrm rot="780000">
            <a:off x="8083550" y="3574415"/>
            <a:ext cx="3514090" cy="1019175"/>
          </a:xfrm>
          <a:prstGeom prst="parallelogram">
            <a:avLst>
              <a:gd name="adj" fmla="val 84081"/>
            </a:avLst>
          </a:prstGeom>
          <a:solidFill>
            <a:srgbClr val="00B0F0">
              <a:alpha val="20000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6000" tIns="82800" rIns="126000" bIns="82800" numCol="1" rtlCol="0" anchor="t" anchorCtr="0" compatLnSpc="1"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</a:pPr>
            <a:endParaRPr kumimoji="0" lang="zh-CN" altLang="en-US" sz="2200" b="1" i="0" u="none" strike="noStrike" cap="none" normalizeH="0" baseline="0">
              <a:ln>
                <a:noFill/>
              </a:ln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2"/>
            </p:custDataLst>
          </p:nvPr>
        </p:nvSpPr>
        <p:spPr>
          <a:xfrm>
            <a:off x="8908415" y="3564255"/>
            <a:ext cx="2037715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b="1" dirty="0">
                <a:solidFill>
                  <a:srgbClr val="FFFF00"/>
                </a:solidFill>
                <a:cs typeface="Times New Roman" panose="02020603050405020304" pitchFamily="18" charset="0"/>
                <a:sym typeface="+mn-ea"/>
              </a:rPr>
              <a:t>The Experiment Hall</a:t>
            </a:r>
            <a:endParaRPr lang="zh-CN" altLang="en-US" b="1" dirty="0">
              <a:solidFill>
                <a:srgbClr val="FFFF00"/>
              </a:solidFill>
              <a:latin typeface="华文楷体" panose="02010600040101010101" charset="-122"/>
              <a:ea typeface="华文楷体" panose="0201060004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4" name="文本框 23"/>
          <p:cNvSpPr txBox="1"/>
          <p:nvPr>
            <p:custDataLst>
              <p:tags r:id="rId3"/>
            </p:custDataLst>
          </p:nvPr>
        </p:nvSpPr>
        <p:spPr>
          <a:xfrm>
            <a:off x="4802505" y="836930"/>
            <a:ext cx="2037715" cy="4298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b="1" dirty="0">
                <a:solidFill>
                  <a:srgbClr val="FF0000"/>
                </a:solidFill>
                <a:cs typeface="Times New Roman" panose="02020603050405020304" pitchFamily="18" charset="0"/>
                <a:sym typeface="+mn-ea"/>
              </a:rPr>
              <a:t>2026.1</a:t>
            </a:r>
            <a:endParaRPr lang="en-US" altLang="zh-CN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7" name="箭头: 右 13"/>
          <p:cNvSpPr/>
          <p:nvPr/>
        </p:nvSpPr>
        <p:spPr>
          <a:xfrm rot="725114">
            <a:off x="3318510" y="2809240"/>
            <a:ext cx="6338570" cy="242570"/>
          </a:xfrm>
          <a:prstGeom prst="rightArrow">
            <a:avLst/>
          </a:prstGeom>
          <a:solidFill>
            <a:srgbClr val="FF0000">
              <a:alpha val="73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25" name="文本框 24"/>
          <p:cNvSpPr txBox="1"/>
          <p:nvPr>
            <p:custDataLst>
              <p:tags r:id="rId4"/>
            </p:custDataLst>
          </p:nvPr>
        </p:nvSpPr>
        <p:spPr>
          <a:xfrm rot="720000">
            <a:off x="4670425" y="2258695"/>
            <a:ext cx="336423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b="1" dirty="0">
                <a:solidFill>
                  <a:srgbClr val="FFFF00"/>
                </a:solidFill>
                <a:cs typeface="Times New Roman" panose="02020603050405020304" pitchFamily="18" charset="0"/>
                <a:sym typeface="+mn-ea"/>
              </a:rPr>
              <a:t>The Superconducting Linac</a:t>
            </a:r>
            <a:endParaRPr lang="zh-CN" altLang="en-US" b="1" dirty="0">
              <a:solidFill>
                <a:srgbClr val="FFFF00"/>
              </a:solidFill>
              <a:latin typeface="华文楷体" panose="02010600040101010101" charset="-122"/>
              <a:ea typeface="华文楷体" panose="0201060004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箭头: 下 2">
            <a:extLst>
              <a:ext uri="{FF2B5EF4-FFF2-40B4-BE49-F238E27FC236}">
                <a16:creationId xmlns:a16="http://schemas.microsoft.com/office/drawing/2014/main" id="{E031BE6B-0737-DF8F-4485-CB6DA117738F}"/>
              </a:ext>
            </a:extLst>
          </p:cNvPr>
          <p:cNvSpPr/>
          <p:nvPr/>
        </p:nvSpPr>
        <p:spPr>
          <a:xfrm rot="732545">
            <a:off x="7329192" y="3205154"/>
            <a:ext cx="278802" cy="1014721"/>
          </a:xfrm>
          <a:prstGeom prst="downArrow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6000" tIns="82800" rIns="126000" bIns="82800" numCol="1" rtlCol="0" anchor="t" anchorCtr="0" compatLnSpc="1"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</a:pPr>
            <a:endParaRPr kumimoji="0" lang="zh-CN" altLang="en-US" sz="2200" b="1" i="0" u="none" strike="noStrike" cap="none" normalizeH="0" baseline="0">
              <a:ln>
                <a:noFill/>
              </a:ln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e8bd46a0-e79a-458c-a47b-3f94931bd4da"/>
  <p:tag name="COMMONDATA" val="eyJoZGlkIjoiMDY5NmFjMmM4ZTljMGJiZDAxN2JmYTc0NGI0NmFiNDgifQ=="/>
  <p:tag name="RESOURCE_RECORD_KEY" val="{&quot;10&quot;:[50040939,3633429,3634565,50028395,363519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36.05047243044584,&quot;left&quot;:26.4,&quot;top&quot;:84.6,&quot;width&quot;:854.9353355698564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36.05047243044584,&quot;left&quot;:26.4,&quot;top&quot;:84.6,&quot;width&quot;:854.9353355698564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36.05047243044584,&quot;left&quot;:26.4,&quot;top&quot;:84.6,&quot;width&quot;:854.9353355698564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36.05047243044584,&quot;left&quot;:26.4,&quot;top&quot;:84.6,&quot;width&quot;:854.9353355698564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36.05047243044584,&quot;left&quot;:26.4,&quot;top&quot;:84.6,&quot;width&quot;:854.9353355698564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36.05047243044584,&quot;left&quot;:26.4,&quot;top&quot;:84.6,&quot;width&quot;:854.9353355698564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36.05047243044584,&quot;left&quot;:26.4,&quot;top&quot;:84.6,&quot;width&quot;:854.9353355698564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36.05047243044584,&quot;left&quot;:26.4,&quot;top&quot;:84.6,&quot;width&quot;:854.9353355698564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36.05047243044584,&quot;left&quot;:26.4,&quot;top&quot;:84.6,&quot;width&quot;:854.9353355698564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36.05047243044584,&quot;left&quot;:26.4,&quot;top&quot;:84.6,&quot;width&quot;:854.9353355698564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46.46614173228346,&quot;left&quot;:275.983779527559,&quot;top&quot;:68.5076377952756,&quot;width&quot;:686.2538582677166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466*142"/>
  <p:tag name="TABLE_ENDDRAG_RECT" val="21*303*466*14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5.19685039370086,&quot;left&quot;:329,&quot;top&quot;:75.4015748031496,&quot;width&quot;:641}"/>
</p:tagLst>
</file>

<file path=ppt/tags/tag210.xml><?xml version="1.0" encoding="utf-8"?>
<p:tagLst xmlns:p="http://schemas.openxmlformats.org/presentationml/2006/main">
  <p:tag name="TABLE_ENDDRAG_ORIGIN_RECT" val="466*142"/>
  <p:tag name="TABLE_ENDDRAG_RECT" val="21*303*466*14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5.19685039370086,&quot;left&quot;:329,&quot;top&quot;:75.4015748031496,&quot;width&quot;:641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5.19685039370086,&quot;left&quot;:329,&quot;top&quot;:75.4015748031496,&quot;width&quot;:641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5.19685039370086,&quot;left&quot;:329,&quot;top&quot;:75.4015748031496,&quot;width&quot;:641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5.19685039370086,&quot;left&quot;:329,&quot;top&quot;:75.4015748031496,&quot;width&quot;:641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5.19685039370086,&quot;left&quot;:329,&quot;top&quot;:75.4015748031496,&quot;width&quot;:641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3.8,&quot;left&quot;:544.9,&quot;top&quot;:250.35,&quot;width&quot;:415.1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3.8,&quot;left&quot;:544.9,&quot;top&quot;:250.35,&quot;width&quot;:415.1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3.8,&quot;left&quot;:544.9,&quot;top&quot;:250.35,&quot;width&quot;:415.1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46.46614173228346,&quot;left&quot;:275.983779527559,&quot;top&quot;:68.5076377952756,&quot;width&quot;:686.2538582677166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365*89"/>
  <p:tag name="TABLE_ENDDRAG_RECT" val="550*440*365*89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3.8,&quot;left&quot;:544.9,&quot;top&quot;:250.35,&quot;width&quot;:415.1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9.75,&quot;left&quot;:26.6,&quot;top&quot;:75.25,&quot;width&quot;:905.9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9.75,&quot;left&quot;:26.6,&quot;top&quot;:75.25,&quot;width&quot;:905.9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9.75,&quot;left&quot;:26.6,&quot;top&quot;:75.25,&quot;width&quot;:905.9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9.75,&quot;left&quot;:26.6,&quot;top&quot;:75.25,&quot;width&quot;:905.9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46.46614173228346,&quot;left&quot;:275.983779527559,&quot;top&quot;:68.5076377952756,&quot;width&quot;:686.2538582677166}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9.75,&quot;left&quot;:26.6,&quot;top&quot;:75.25,&quot;width&quot;:905.9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9.75,&quot;left&quot;:26.6,&quot;top&quot;:75.25,&quot;width&quot;:905.9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9.75,&quot;left&quot;:26.6,&quot;top&quot;:75.25,&quot;width&quot;:905.9}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9.75,&quot;left&quot;:26.6,&quot;top&quot;:75.25,&quot;width&quot;:905.9}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9.75,&quot;left&quot;:26.6,&quot;top&quot;:75.25,&quot;width&quot;:905.9}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9.75,&quot;left&quot;:26.6,&quot;top&quot;:75.25,&quot;width&quot;:905.9}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9.75,&quot;left&quot;:26.6,&quot;top&quot;:75.25,&quot;width&quot;:905.9}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9.75,&quot;left&quot;:26.6,&quot;top&quot;:75.25,&quot;width&quot;:905.9}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520*121"/>
  <p:tag name="TABLE_ENDDRAG_RECT" val="54*196*520*12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46.46614173228346,&quot;left&quot;:275.983779527559,&quot;top&quot;:68.5076377952756,&quot;width&quot;:686.2538582677166}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46.46614173228346,&quot;left&quot;:275.983779527559,&quot;top&quot;:68.5076377952756,&quot;width&quot;:686.2538582677166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46.46614173228346,&quot;left&quot;:275.983779527559,&quot;top&quot;:68.5076377952756,&quot;width&quot;:686.2538582677166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46.46614173228346,&quot;left&quot;:275.983779527559,&quot;top&quot;:68.5076377952756,&quot;width&quot;:686.2538582677166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heme/theme1.xml><?xml version="1.0" encoding="utf-8"?>
<a:theme xmlns:a="http://schemas.openxmlformats.org/drawingml/2006/main" name="主题2">
  <a:themeElements>
    <a:clrScheme name="灰度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BD374A"/>
      </a:accent1>
      <a:accent2>
        <a:srgbClr val="6A868F"/>
      </a:accent2>
      <a:accent3>
        <a:srgbClr val="31778E"/>
      </a:accent3>
      <a:accent4>
        <a:srgbClr val="D6C88B"/>
      </a:accent4>
      <a:accent5>
        <a:srgbClr val="D66E49"/>
      </a:accent5>
      <a:accent6>
        <a:srgbClr val="649EB2"/>
      </a:accent6>
      <a:hlink>
        <a:srgbClr val="BD374A"/>
      </a:hlink>
      <a:folHlink>
        <a:srgbClr val="BFBFBF"/>
      </a:folHlink>
    </a:clrScheme>
    <a:fontScheme name="4nyzzmig">
      <a:majorFont>
        <a:latin typeface="Times New Roman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0000"/>
        </a:solidFill>
        <a:ln w="127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</a:spPr>
      <a:bodyPr vert="horz" wrap="square" lIns="126000" tIns="82800" rIns="126000" bIns="82800" numCol="1" rtlCol="0" anchor="t" anchorCtr="0" compatLnSpc="1">
        <a:noAutofit/>
      </a:bodyPr>
      <a:lstStyle>
        <a:defPPr marL="0" marR="0" indent="0" algn="l" defTabSz="914400" rtl="0" eaLnBrk="1" fontAlgn="base" latinLnBrk="0" hangingPunct="1">
          <a:lnSpc>
            <a:spcPct val="110000"/>
          </a:lnSpc>
          <a:spcBef>
            <a:spcPct val="0"/>
          </a:spcBef>
          <a:spcAft>
            <a:spcPct val="35000"/>
          </a:spcAft>
          <a:buClrTx/>
          <a:buSzTx/>
          <a:buFontTx/>
          <a:buNone/>
          <a:defRPr kumimoji="0" lang="zh-CN" altLang="en-US" sz="2200" b="1" i="0" u="none" strike="noStrike" cap="none" normalizeH="0" baseline="0">
            <a:ln>
              <a:noFill/>
            </a:ln>
            <a:solidFill>
              <a:srgbClr val="A5002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黑体" panose="02010609060101010101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</a:spPr>
      <a:bodyPr vert="horz" wrap="square" lIns="126000" tIns="82800" rIns="126000" bIns="82800" numCol="1" anchor="t" anchorCtr="0" compatLnSpc="1">
        <a:spAutoFit/>
      </a:bodyPr>
      <a:lstStyle>
        <a:defPPr marL="0" marR="0" indent="0" algn="l" defTabSz="914400" rtl="0" eaLnBrk="1" fontAlgn="base" latinLnBrk="0" hangingPunct="1">
          <a:lnSpc>
            <a:spcPct val="110000"/>
          </a:lnSpc>
          <a:spcBef>
            <a:spcPct val="0"/>
          </a:spcBef>
          <a:spcAft>
            <a:spcPct val="35000"/>
          </a:spcAft>
          <a:buClrTx/>
          <a:buSzTx/>
          <a:buFontTx/>
          <a:buNone/>
          <a:defRPr kumimoji="0" lang="en-GB" sz="2200" b="1" i="0" u="none" strike="noStrike" cap="none" normalizeH="0" baseline="0" smtClean="0">
            <a:ln>
              <a:noFill/>
            </a:ln>
            <a:solidFill>
              <a:srgbClr val="A5002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黑体" panose="02010609060101010101" pitchFamily="49" charset="-122"/>
          </a:defRPr>
        </a:defPPr>
      </a:lstStyle>
    </a:lnDef>
    <a:txDef>
      <a:spPr>
        <a:solidFill>
          <a:schemeClr val="bg1">
            <a:lumMod val="95000"/>
            <a:alpha val="63000"/>
          </a:schemeClr>
        </a:solidFill>
      </a:spPr>
      <a:bodyPr wrap="square">
        <a:noAutofit/>
      </a:bodyPr>
      <a:lstStyle>
        <a:defPPr marL="342900" marR="0" lvl="0" indent="-342900" algn="l" defTabSz="914400" rtl="0" eaLnBrk="1" fontAlgn="ctr" latinLnBrk="0" hangingPunct="1">
          <a:lnSpc>
            <a:spcPct val="130000"/>
          </a:lnSpc>
          <a:spcBef>
            <a:spcPts val="0"/>
          </a:spcBef>
          <a:spcAft>
            <a:spcPts val="0"/>
          </a:spcAft>
          <a:buClr>
            <a:srgbClr val="C00000"/>
          </a:buClr>
          <a:buSzPct val="80000"/>
          <a:buFont typeface="Wingdings" panose="05000000000000000000" pitchFamily="2" charset="2"/>
          <a:buChar char="n"/>
          <a:defRPr/>
        </a:defPPr>
      </a:lstStyle>
    </a:txDef>
  </a:objectDefaults>
  <a:extraClrSchemeLst>
    <a:extraClrScheme>
      <a:clrScheme name="EGEE_Template (2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(2)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(2)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(2)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(2)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(2)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(2)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(2)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(2)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(2)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(2)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(2)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E_Template (2) 13">
        <a:dk1>
          <a:srgbClr val="334998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(2) 14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(2) 15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E_Template (2) 16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475DAC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3F539B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主题1</Template>
  <TotalTime>165</TotalTime>
  <Words>1357</Words>
  <Application>Microsoft Office PowerPoint</Application>
  <PresentationFormat>宽屏</PresentationFormat>
  <Paragraphs>280</Paragraphs>
  <Slides>24</Slides>
  <Notes>24</Notes>
  <HiddenSlides>0</HiddenSlides>
  <MMClips>3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6" baseType="lpstr">
      <vt:lpstr>等线</vt:lpstr>
      <vt:lpstr>黑体</vt:lpstr>
      <vt:lpstr>华文楷体</vt:lpstr>
      <vt:lpstr>微软雅黑</vt:lpstr>
      <vt:lpstr>Arial</vt:lpstr>
      <vt:lpstr>Calibri</vt:lpstr>
      <vt:lpstr>Cambria Math</vt:lpstr>
      <vt:lpstr>Comic Sans MS</vt:lpstr>
      <vt:lpstr>Times</vt:lpstr>
      <vt:lpstr>Times New Roman</vt:lpstr>
      <vt:lpstr>Wingdings</vt:lpstr>
      <vt:lpstr>主题2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CiADS</vt:lpstr>
      <vt:lpstr>CiADS</vt:lpstr>
      <vt:lpstr>Timetable of CiADS Linac</vt:lpstr>
      <vt:lpstr>Layout and Plan of MuST</vt:lpstr>
      <vt:lpstr>PowerPoint 演示文稿</vt:lpstr>
      <vt:lpstr>Development of the target</vt:lpstr>
      <vt:lpstr>Development of the target</vt:lpstr>
      <vt:lpstr>Development of the Collimators</vt:lpstr>
      <vt:lpstr>Development of the Collimators</vt:lpstr>
      <vt:lpstr>Development of the capture solenoid</vt:lpstr>
      <vt:lpstr>Development of muon beam monitor</vt:lpstr>
      <vt:lpstr>Development of MuSR Spectrometer</vt:lpstr>
      <vt:lpstr>Progress of muon beamlines design</vt:lpstr>
      <vt:lpstr>Progress of muon beamlines design</vt:lpstr>
      <vt:lpstr>Progress of muon beamlines design</vt:lpstr>
      <vt:lpstr>Summary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zhangsh</dc:creator>
  <cp:lastModifiedBy>JC L</cp:lastModifiedBy>
  <cp:revision>3764</cp:revision>
  <dcterms:created xsi:type="dcterms:W3CDTF">2022-02-19T03:52:00Z</dcterms:created>
  <dcterms:modified xsi:type="dcterms:W3CDTF">2026-07-11T14:04:45Z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53916AE5EF11402C9D01E285177A7A1A_13</vt:lpwstr>
  </property>
</Properties>
</file>