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953" r:id="rId2"/>
    <p:sldId id="1600" r:id="rId3"/>
    <p:sldId id="957" r:id="rId4"/>
    <p:sldId id="1607" r:id="rId5"/>
    <p:sldId id="1608" r:id="rId6"/>
    <p:sldId id="1622" r:id="rId7"/>
    <p:sldId id="1615" r:id="rId8"/>
    <p:sldId id="1738" r:id="rId9"/>
    <p:sldId id="1611" r:id="rId10"/>
    <p:sldId id="1757" r:id="rId11"/>
    <p:sldId id="1755" r:id="rId12"/>
    <p:sldId id="1756" r:id="rId13"/>
    <p:sldId id="1759" r:id="rId14"/>
    <p:sldId id="1758" r:id="rId15"/>
    <p:sldId id="1760" r:id="rId16"/>
    <p:sldId id="1761" r:id="rId17"/>
    <p:sldId id="1762" r:id="rId18"/>
    <p:sldId id="1763" r:id="rId19"/>
    <p:sldId id="1765" r:id="rId20"/>
    <p:sldId id="1766" r:id="rId21"/>
    <p:sldId id="1767" r:id="rId22"/>
    <p:sldId id="1768" r:id="rId23"/>
    <p:sldId id="1771" r:id="rId24"/>
    <p:sldId id="1769" r:id="rId25"/>
    <p:sldId id="1776" r:id="rId26"/>
    <p:sldId id="1770" r:id="rId27"/>
    <p:sldId id="1777" r:id="rId28"/>
    <p:sldId id="1772" r:id="rId29"/>
    <p:sldId id="1773" r:id="rId30"/>
    <p:sldId id="1606" r:id="rId31"/>
    <p:sldId id="1774" r:id="rId32"/>
    <p:sldId id="1775" r:id="rId33"/>
    <p:sldId id="1744" r:id="rId34"/>
    <p:sldId id="1538" r:id="rId35"/>
  </p:sldIdLst>
  <p:sldSz cx="12192000" cy="6858000"/>
  <p:notesSz cx="6858000" cy="9144000"/>
  <p:defaultTextStyle>
    <a:defPPr>
      <a:defRPr lang="zh-S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35" autoAdjust="0"/>
    <p:restoredTop sz="85586" autoAdjust="0"/>
  </p:normalViewPr>
  <p:slideViewPr>
    <p:cSldViewPr snapToGrid="0">
      <p:cViewPr varScale="1">
        <p:scale>
          <a:sx n="73" d="100"/>
          <a:sy n="73" d="100"/>
        </p:scale>
        <p:origin x="1186"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SG"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E65799-A556-4EB8-BD40-56BF69D2C63E}" type="datetimeFigureOut">
              <a:rPr lang="zh-SG" altLang="en-US" smtClean="0"/>
              <a:t>15/6/2026</a:t>
            </a:fld>
            <a:endParaRPr lang="zh-SG"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SG"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SG"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SG"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B613D6-BC8A-4A70-A683-986632DDAB8B}" type="slidenum">
              <a:rPr lang="zh-SG" altLang="en-US" smtClean="0"/>
              <a:t>‹#›</a:t>
            </a:fld>
            <a:endParaRPr lang="zh-SG" altLang="en-US"/>
          </a:p>
        </p:txBody>
      </p:sp>
    </p:spTree>
    <p:extLst>
      <p:ext uri="{BB962C8B-B14F-4D97-AF65-F5344CB8AC3E}">
        <p14:creationId xmlns:p14="http://schemas.microsoft.com/office/powerpoint/2010/main" val="1341718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A1DF17-A28C-4D46-829F-D8D110C09314}"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DB613D6-BC8A-4A70-A683-986632DDAB8B}" type="slidenum">
              <a:rPr lang="zh-SG" altLang="en-US" smtClean="0"/>
              <a:t>10</a:t>
            </a:fld>
            <a:endParaRPr lang="zh-SG" altLang="en-US"/>
          </a:p>
        </p:txBody>
      </p:sp>
    </p:spTree>
    <p:extLst>
      <p:ext uri="{BB962C8B-B14F-4D97-AF65-F5344CB8AC3E}">
        <p14:creationId xmlns:p14="http://schemas.microsoft.com/office/powerpoint/2010/main" val="3222918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DB613D6-BC8A-4A70-A683-986632DDAB8B}" type="slidenum">
              <a:rPr lang="zh-SG" altLang="en-US" smtClean="0"/>
              <a:t>14</a:t>
            </a:fld>
            <a:endParaRPr lang="zh-SG" altLang="en-US"/>
          </a:p>
        </p:txBody>
      </p:sp>
    </p:spTree>
    <p:extLst>
      <p:ext uri="{BB962C8B-B14F-4D97-AF65-F5344CB8AC3E}">
        <p14:creationId xmlns:p14="http://schemas.microsoft.com/office/powerpoint/2010/main" val="1296785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E7703-2B07-B696-3C0A-E0B2BD97F4B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8CA41B4B-AD92-C866-B8AD-3A1BB8D2D1C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E04434B-7F36-C8E8-203F-1ADCE574E490}"/>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AB65C0EE-9A97-4CBA-6998-E32B6495C7FB}"/>
              </a:ext>
            </a:extLst>
          </p:cNvPr>
          <p:cNvSpPr>
            <a:spLocks noGrp="1"/>
          </p:cNvSpPr>
          <p:nvPr>
            <p:ph type="sldNum" sz="quarter" idx="5"/>
          </p:nvPr>
        </p:nvSpPr>
        <p:spPr/>
        <p:txBody>
          <a:bodyPr/>
          <a:lstStyle/>
          <a:p>
            <a:fld id="{3DB613D6-BC8A-4A70-A683-986632DDAB8B}" type="slidenum">
              <a:rPr lang="zh-SG" altLang="en-US" smtClean="0"/>
              <a:t>15</a:t>
            </a:fld>
            <a:endParaRPr lang="zh-SG" altLang="en-US"/>
          </a:p>
        </p:txBody>
      </p:sp>
    </p:spTree>
    <p:extLst>
      <p:ext uri="{BB962C8B-B14F-4D97-AF65-F5344CB8AC3E}">
        <p14:creationId xmlns:p14="http://schemas.microsoft.com/office/powerpoint/2010/main" val="758994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08D52-4C4E-19D5-AD8F-F821EC7D7E1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C32AA5BD-E843-E413-E688-AB4CAEC9AE2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AADAAA7-695D-7C23-27EC-0FBFC525A7F7}"/>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FC030480-1D4B-C180-0E87-A8025AA9E69A}"/>
              </a:ext>
            </a:extLst>
          </p:cNvPr>
          <p:cNvSpPr>
            <a:spLocks noGrp="1"/>
          </p:cNvSpPr>
          <p:nvPr>
            <p:ph type="sldNum" sz="quarter" idx="5"/>
          </p:nvPr>
        </p:nvSpPr>
        <p:spPr/>
        <p:txBody>
          <a:bodyPr/>
          <a:lstStyle/>
          <a:p>
            <a:fld id="{3DB613D6-BC8A-4A70-A683-986632DDAB8B}" type="slidenum">
              <a:rPr lang="zh-SG" altLang="en-US" smtClean="0"/>
              <a:t>16</a:t>
            </a:fld>
            <a:endParaRPr lang="zh-SG" altLang="en-US"/>
          </a:p>
        </p:txBody>
      </p:sp>
    </p:spTree>
    <p:extLst>
      <p:ext uri="{BB962C8B-B14F-4D97-AF65-F5344CB8AC3E}">
        <p14:creationId xmlns:p14="http://schemas.microsoft.com/office/powerpoint/2010/main" val="1936170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92F10-AE1D-6853-AC38-C12C3948495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4EC9928-8F3F-F362-2828-A28035B3DDB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18C11636-5081-9F6F-A26F-18A2427F9367}"/>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BD007CDB-4519-50BE-B61F-A15B178348AD}"/>
              </a:ext>
            </a:extLst>
          </p:cNvPr>
          <p:cNvSpPr>
            <a:spLocks noGrp="1"/>
          </p:cNvSpPr>
          <p:nvPr>
            <p:ph type="sldNum" sz="quarter" idx="5"/>
          </p:nvPr>
        </p:nvSpPr>
        <p:spPr/>
        <p:txBody>
          <a:bodyPr/>
          <a:lstStyle/>
          <a:p>
            <a:fld id="{3DB613D6-BC8A-4A70-A683-986632DDAB8B}" type="slidenum">
              <a:rPr lang="zh-SG" altLang="en-US" smtClean="0"/>
              <a:t>17</a:t>
            </a:fld>
            <a:endParaRPr lang="zh-SG" altLang="en-US"/>
          </a:p>
        </p:txBody>
      </p:sp>
    </p:spTree>
    <p:extLst>
      <p:ext uri="{BB962C8B-B14F-4D97-AF65-F5344CB8AC3E}">
        <p14:creationId xmlns:p14="http://schemas.microsoft.com/office/powerpoint/2010/main" val="3089525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8AC76A-F67B-0AB9-1274-15D1388B83F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CCC05DE-AA4E-6762-6CED-47AE811804E7}"/>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611FFAD-118B-52F9-1BC1-3A755DB87962}"/>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763EFD95-E09A-2DFB-799B-34FF2C7274B9}"/>
              </a:ext>
            </a:extLst>
          </p:cNvPr>
          <p:cNvSpPr>
            <a:spLocks noGrp="1"/>
          </p:cNvSpPr>
          <p:nvPr>
            <p:ph type="sldNum" sz="quarter" idx="5"/>
          </p:nvPr>
        </p:nvSpPr>
        <p:spPr/>
        <p:txBody>
          <a:bodyPr/>
          <a:lstStyle/>
          <a:p>
            <a:fld id="{3DB613D6-BC8A-4A70-A683-986632DDAB8B}" type="slidenum">
              <a:rPr lang="zh-SG" altLang="en-US" smtClean="0"/>
              <a:t>18</a:t>
            </a:fld>
            <a:endParaRPr lang="zh-SG" altLang="en-US"/>
          </a:p>
        </p:txBody>
      </p:sp>
    </p:spTree>
    <p:extLst>
      <p:ext uri="{BB962C8B-B14F-4D97-AF65-F5344CB8AC3E}">
        <p14:creationId xmlns:p14="http://schemas.microsoft.com/office/powerpoint/2010/main" val="591066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DB613D6-BC8A-4A70-A683-986632DDAB8B}" type="slidenum">
              <a:rPr lang="zh-SG" altLang="en-US" smtClean="0"/>
              <a:t>19</a:t>
            </a:fld>
            <a:endParaRPr lang="zh-SG" altLang="en-US"/>
          </a:p>
        </p:txBody>
      </p:sp>
    </p:spTree>
    <p:extLst>
      <p:ext uri="{BB962C8B-B14F-4D97-AF65-F5344CB8AC3E}">
        <p14:creationId xmlns:p14="http://schemas.microsoft.com/office/powerpoint/2010/main" val="26123498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C62EDF-EB66-4671-9166-E6E504C6112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SG" altLang="en-US"/>
          </a:p>
        </p:txBody>
      </p:sp>
      <p:sp>
        <p:nvSpPr>
          <p:cNvPr id="3" name="副标题 2">
            <a:extLst>
              <a:ext uri="{FF2B5EF4-FFF2-40B4-BE49-F238E27FC236}">
                <a16:creationId xmlns:a16="http://schemas.microsoft.com/office/drawing/2014/main" id="{7CFEC56A-413F-467A-B2F9-247DD4EDA0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SG" altLang="en-US"/>
          </a:p>
        </p:txBody>
      </p:sp>
      <p:sp>
        <p:nvSpPr>
          <p:cNvPr id="4" name="日期占位符 3">
            <a:extLst>
              <a:ext uri="{FF2B5EF4-FFF2-40B4-BE49-F238E27FC236}">
                <a16:creationId xmlns:a16="http://schemas.microsoft.com/office/drawing/2014/main" id="{0C505068-D4E7-4E6B-80A1-C16B404324A6}"/>
              </a:ext>
            </a:extLst>
          </p:cNvPr>
          <p:cNvSpPr>
            <a:spLocks noGrp="1"/>
          </p:cNvSpPr>
          <p:nvPr>
            <p:ph type="dt" sz="half" idx="10"/>
          </p:nvPr>
        </p:nvSpPr>
        <p:spPr/>
        <p:txBody>
          <a:bodyPr/>
          <a:lstStyle/>
          <a:p>
            <a:fld id="{726EDA21-0EEB-4EAB-8361-4ED7913CE920}" type="datetimeFigureOut">
              <a:rPr lang="zh-SG" altLang="en-US" smtClean="0"/>
              <a:t>15/6/2026</a:t>
            </a:fld>
            <a:endParaRPr lang="zh-SG" altLang="en-US"/>
          </a:p>
        </p:txBody>
      </p:sp>
      <p:sp>
        <p:nvSpPr>
          <p:cNvPr id="5" name="页脚占位符 4">
            <a:extLst>
              <a:ext uri="{FF2B5EF4-FFF2-40B4-BE49-F238E27FC236}">
                <a16:creationId xmlns:a16="http://schemas.microsoft.com/office/drawing/2014/main" id="{C6BCF1E5-8873-4AD2-994F-2417D225E434}"/>
              </a:ext>
            </a:extLst>
          </p:cNvPr>
          <p:cNvSpPr>
            <a:spLocks noGrp="1"/>
          </p:cNvSpPr>
          <p:nvPr>
            <p:ph type="ftr" sz="quarter" idx="11"/>
          </p:nvPr>
        </p:nvSpPr>
        <p:spPr/>
        <p:txBody>
          <a:bodyPr/>
          <a:lstStyle/>
          <a:p>
            <a:endParaRPr lang="zh-SG" altLang="en-US"/>
          </a:p>
        </p:txBody>
      </p:sp>
      <p:sp>
        <p:nvSpPr>
          <p:cNvPr id="6" name="灯片编号占位符 5">
            <a:extLst>
              <a:ext uri="{FF2B5EF4-FFF2-40B4-BE49-F238E27FC236}">
                <a16:creationId xmlns:a16="http://schemas.microsoft.com/office/drawing/2014/main" id="{88B20534-FE3B-49D8-BA62-55E4515DA2BC}"/>
              </a:ext>
            </a:extLst>
          </p:cNvPr>
          <p:cNvSpPr>
            <a:spLocks noGrp="1"/>
          </p:cNvSpPr>
          <p:nvPr>
            <p:ph type="sldNum" sz="quarter" idx="12"/>
          </p:nvPr>
        </p:nvSpPr>
        <p:spPr/>
        <p:txBody>
          <a:bodyPr/>
          <a:lstStyle/>
          <a:p>
            <a:fld id="{16CB0E38-18A6-4DF6-93D8-8059CE11E2E9}" type="slidenum">
              <a:rPr lang="zh-SG" altLang="en-US" smtClean="0"/>
              <a:t>‹#›</a:t>
            </a:fld>
            <a:endParaRPr lang="zh-SG" altLang="en-US"/>
          </a:p>
        </p:txBody>
      </p:sp>
    </p:spTree>
    <p:extLst>
      <p:ext uri="{BB962C8B-B14F-4D97-AF65-F5344CB8AC3E}">
        <p14:creationId xmlns:p14="http://schemas.microsoft.com/office/powerpoint/2010/main" val="1946658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C58313-6501-4969-9240-4A293C66CA0A}"/>
              </a:ext>
            </a:extLst>
          </p:cNvPr>
          <p:cNvSpPr>
            <a:spLocks noGrp="1"/>
          </p:cNvSpPr>
          <p:nvPr>
            <p:ph type="title"/>
          </p:nvPr>
        </p:nvSpPr>
        <p:spPr/>
        <p:txBody>
          <a:bodyPr/>
          <a:lstStyle/>
          <a:p>
            <a:r>
              <a:rPr lang="zh-CN" altLang="en-US"/>
              <a:t>单击此处编辑母版标题样式</a:t>
            </a:r>
            <a:endParaRPr lang="zh-SG" altLang="en-US"/>
          </a:p>
        </p:txBody>
      </p:sp>
      <p:sp>
        <p:nvSpPr>
          <p:cNvPr id="3" name="竖排文字占位符 2">
            <a:extLst>
              <a:ext uri="{FF2B5EF4-FFF2-40B4-BE49-F238E27FC236}">
                <a16:creationId xmlns:a16="http://schemas.microsoft.com/office/drawing/2014/main" id="{7193A6D5-43BE-4A8C-BB8D-8D8D64E743C2}"/>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SG" altLang="en-US"/>
          </a:p>
        </p:txBody>
      </p:sp>
      <p:sp>
        <p:nvSpPr>
          <p:cNvPr id="4" name="日期占位符 3">
            <a:extLst>
              <a:ext uri="{FF2B5EF4-FFF2-40B4-BE49-F238E27FC236}">
                <a16:creationId xmlns:a16="http://schemas.microsoft.com/office/drawing/2014/main" id="{29E59256-4E3B-4A0E-BF3A-A0142D50C6A8}"/>
              </a:ext>
            </a:extLst>
          </p:cNvPr>
          <p:cNvSpPr>
            <a:spLocks noGrp="1"/>
          </p:cNvSpPr>
          <p:nvPr>
            <p:ph type="dt" sz="half" idx="10"/>
          </p:nvPr>
        </p:nvSpPr>
        <p:spPr/>
        <p:txBody>
          <a:bodyPr/>
          <a:lstStyle/>
          <a:p>
            <a:fld id="{726EDA21-0EEB-4EAB-8361-4ED7913CE920}" type="datetimeFigureOut">
              <a:rPr lang="zh-SG" altLang="en-US" smtClean="0"/>
              <a:t>15/6/2026</a:t>
            </a:fld>
            <a:endParaRPr lang="zh-SG" altLang="en-US"/>
          </a:p>
        </p:txBody>
      </p:sp>
      <p:sp>
        <p:nvSpPr>
          <p:cNvPr id="5" name="页脚占位符 4">
            <a:extLst>
              <a:ext uri="{FF2B5EF4-FFF2-40B4-BE49-F238E27FC236}">
                <a16:creationId xmlns:a16="http://schemas.microsoft.com/office/drawing/2014/main" id="{D9FF2C0B-BFA5-4504-8876-1A2612EABAFA}"/>
              </a:ext>
            </a:extLst>
          </p:cNvPr>
          <p:cNvSpPr>
            <a:spLocks noGrp="1"/>
          </p:cNvSpPr>
          <p:nvPr>
            <p:ph type="ftr" sz="quarter" idx="11"/>
          </p:nvPr>
        </p:nvSpPr>
        <p:spPr/>
        <p:txBody>
          <a:bodyPr/>
          <a:lstStyle/>
          <a:p>
            <a:endParaRPr lang="zh-SG" altLang="en-US"/>
          </a:p>
        </p:txBody>
      </p:sp>
      <p:sp>
        <p:nvSpPr>
          <p:cNvPr id="6" name="灯片编号占位符 5">
            <a:extLst>
              <a:ext uri="{FF2B5EF4-FFF2-40B4-BE49-F238E27FC236}">
                <a16:creationId xmlns:a16="http://schemas.microsoft.com/office/drawing/2014/main" id="{99605F70-D625-4B6D-9DC6-5F3BE92FE5ED}"/>
              </a:ext>
            </a:extLst>
          </p:cNvPr>
          <p:cNvSpPr>
            <a:spLocks noGrp="1"/>
          </p:cNvSpPr>
          <p:nvPr>
            <p:ph type="sldNum" sz="quarter" idx="12"/>
          </p:nvPr>
        </p:nvSpPr>
        <p:spPr/>
        <p:txBody>
          <a:bodyPr/>
          <a:lstStyle/>
          <a:p>
            <a:fld id="{16CB0E38-18A6-4DF6-93D8-8059CE11E2E9}" type="slidenum">
              <a:rPr lang="zh-SG" altLang="en-US" smtClean="0"/>
              <a:t>‹#›</a:t>
            </a:fld>
            <a:endParaRPr lang="zh-SG" altLang="en-US"/>
          </a:p>
        </p:txBody>
      </p:sp>
    </p:spTree>
    <p:extLst>
      <p:ext uri="{BB962C8B-B14F-4D97-AF65-F5344CB8AC3E}">
        <p14:creationId xmlns:p14="http://schemas.microsoft.com/office/powerpoint/2010/main" val="375252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25653D5-6C35-46F8-AE37-3F9B66057CA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SG" altLang="en-US"/>
          </a:p>
        </p:txBody>
      </p:sp>
      <p:sp>
        <p:nvSpPr>
          <p:cNvPr id="3" name="竖排文字占位符 2">
            <a:extLst>
              <a:ext uri="{FF2B5EF4-FFF2-40B4-BE49-F238E27FC236}">
                <a16:creationId xmlns:a16="http://schemas.microsoft.com/office/drawing/2014/main" id="{AF0CA37B-9D2A-4422-8CDA-63C7BEEE6D77}"/>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SG" altLang="en-US"/>
          </a:p>
        </p:txBody>
      </p:sp>
      <p:sp>
        <p:nvSpPr>
          <p:cNvPr id="4" name="日期占位符 3">
            <a:extLst>
              <a:ext uri="{FF2B5EF4-FFF2-40B4-BE49-F238E27FC236}">
                <a16:creationId xmlns:a16="http://schemas.microsoft.com/office/drawing/2014/main" id="{41C40A07-EA23-4EB6-AD86-E85ADB4FB6DA}"/>
              </a:ext>
            </a:extLst>
          </p:cNvPr>
          <p:cNvSpPr>
            <a:spLocks noGrp="1"/>
          </p:cNvSpPr>
          <p:nvPr>
            <p:ph type="dt" sz="half" idx="10"/>
          </p:nvPr>
        </p:nvSpPr>
        <p:spPr/>
        <p:txBody>
          <a:bodyPr/>
          <a:lstStyle/>
          <a:p>
            <a:fld id="{726EDA21-0EEB-4EAB-8361-4ED7913CE920}" type="datetimeFigureOut">
              <a:rPr lang="zh-SG" altLang="en-US" smtClean="0"/>
              <a:t>15/6/2026</a:t>
            </a:fld>
            <a:endParaRPr lang="zh-SG" altLang="en-US"/>
          </a:p>
        </p:txBody>
      </p:sp>
      <p:sp>
        <p:nvSpPr>
          <p:cNvPr id="5" name="页脚占位符 4">
            <a:extLst>
              <a:ext uri="{FF2B5EF4-FFF2-40B4-BE49-F238E27FC236}">
                <a16:creationId xmlns:a16="http://schemas.microsoft.com/office/drawing/2014/main" id="{5F886F80-5A56-4C8C-A647-33ACFE70B469}"/>
              </a:ext>
            </a:extLst>
          </p:cNvPr>
          <p:cNvSpPr>
            <a:spLocks noGrp="1"/>
          </p:cNvSpPr>
          <p:nvPr>
            <p:ph type="ftr" sz="quarter" idx="11"/>
          </p:nvPr>
        </p:nvSpPr>
        <p:spPr/>
        <p:txBody>
          <a:bodyPr/>
          <a:lstStyle/>
          <a:p>
            <a:endParaRPr lang="zh-SG" altLang="en-US"/>
          </a:p>
        </p:txBody>
      </p:sp>
      <p:sp>
        <p:nvSpPr>
          <p:cNvPr id="6" name="灯片编号占位符 5">
            <a:extLst>
              <a:ext uri="{FF2B5EF4-FFF2-40B4-BE49-F238E27FC236}">
                <a16:creationId xmlns:a16="http://schemas.microsoft.com/office/drawing/2014/main" id="{4A42A9BD-3D2C-4E34-AEDC-DFB7902E53DD}"/>
              </a:ext>
            </a:extLst>
          </p:cNvPr>
          <p:cNvSpPr>
            <a:spLocks noGrp="1"/>
          </p:cNvSpPr>
          <p:nvPr>
            <p:ph type="sldNum" sz="quarter" idx="12"/>
          </p:nvPr>
        </p:nvSpPr>
        <p:spPr/>
        <p:txBody>
          <a:bodyPr/>
          <a:lstStyle/>
          <a:p>
            <a:fld id="{16CB0E38-18A6-4DF6-93D8-8059CE11E2E9}" type="slidenum">
              <a:rPr lang="zh-SG" altLang="en-US" smtClean="0"/>
              <a:t>‹#›</a:t>
            </a:fld>
            <a:endParaRPr lang="zh-SG" altLang="en-US"/>
          </a:p>
        </p:txBody>
      </p:sp>
    </p:spTree>
    <p:extLst>
      <p:ext uri="{BB962C8B-B14F-4D97-AF65-F5344CB8AC3E}">
        <p14:creationId xmlns:p14="http://schemas.microsoft.com/office/powerpoint/2010/main" val="947387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Date Placeholder 3"/>
          <p:cNvSpPr>
            <a:spLocks noGrp="1"/>
          </p:cNvSpPr>
          <p:nvPr>
            <p:ph type="dt" sz="half" idx="10"/>
          </p:nvPr>
        </p:nvSpPr>
        <p:spPr/>
        <p:txBody>
          <a:bodyPr/>
          <a:lstStyle/>
          <a:p>
            <a:fld id="{62D92942-8651-4956-B7C0-A7B74FFC6096}" type="datetime1">
              <a:rPr lang="zh-CN" altLang="en-US" smtClean="0"/>
              <a:t>2026/6/15</a:t>
            </a:fld>
            <a:endParaRPr lang="zh-CN" altLang="en-US"/>
          </a:p>
        </p:txBody>
      </p:sp>
      <p:sp>
        <p:nvSpPr>
          <p:cNvPr id="5" name="Footer Placeholder 4"/>
          <p:cNvSpPr>
            <a:spLocks noGrp="1"/>
          </p:cNvSpPr>
          <p:nvPr>
            <p:ph type="ftr" sz="quarter" idx="11"/>
          </p:nvPr>
        </p:nvSpPr>
        <p:spPr/>
        <p:txBody>
          <a:bodyPr/>
          <a:lstStyle/>
          <a:p>
            <a:r>
              <a:rPr lang="en-US" altLang="zh-CN"/>
              <a:t>CEPC Accelerator TDR International Review</a:t>
            </a:r>
            <a:endParaRPr lang="zh-CN" altLang="en-US"/>
          </a:p>
        </p:txBody>
      </p:sp>
      <p:sp>
        <p:nvSpPr>
          <p:cNvPr id="6" name="Slide Number Placeholder 5"/>
          <p:cNvSpPr>
            <a:spLocks noGrp="1"/>
          </p:cNvSpPr>
          <p:nvPr>
            <p:ph type="sldNum" sz="quarter" idx="12"/>
          </p:nvPr>
        </p:nvSpPr>
        <p:spPr/>
        <p:txBody>
          <a:bodyPr/>
          <a:lstStyle/>
          <a:p>
            <a:fld id="{27F552FA-C358-4F70-9CE8-3E41459FCE36}" type="slidenum">
              <a:rPr lang="zh-CN" altLang="en-US" smtClean="0"/>
              <a:t>‹#›</a:t>
            </a:fld>
            <a:endParaRPr lang="zh-CN" altLang="en-US"/>
          </a:p>
        </p:txBody>
      </p:sp>
      <p:sp>
        <p:nvSpPr>
          <p:cNvPr id="7" name="Title 6"/>
          <p:cNvSpPr>
            <a:spLocks noGrp="1"/>
          </p:cNvSpPr>
          <p:nvPr>
            <p:ph type="title"/>
          </p:nvPr>
        </p:nvSpPr>
        <p:spPr/>
        <p:txBody>
          <a:bodyPr/>
          <a:lstStyle/>
          <a:p>
            <a:r>
              <a:rPr lang="en-US" altLang="zh-CN"/>
              <a:t>Click to edit Master title style</a:t>
            </a:r>
            <a:endParaRPr lang="zh-CN" altLang="en-US"/>
          </a:p>
        </p:txBody>
      </p:sp>
    </p:spTree>
    <p:extLst>
      <p:ext uri="{BB962C8B-B14F-4D97-AF65-F5344CB8AC3E}">
        <p14:creationId xmlns:p14="http://schemas.microsoft.com/office/powerpoint/2010/main" val="2967803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29C4A4-ED51-4DBC-B3D5-1DA6F496F37B}"/>
              </a:ext>
            </a:extLst>
          </p:cNvPr>
          <p:cNvSpPr>
            <a:spLocks noGrp="1"/>
          </p:cNvSpPr>
          <p:nvPr>
            <p:ph type="title"/>
          </p:nvPr>
        </p:nvSpPr>
        <p:spPr/>
        <p:txBody>
          <a:bodyPr/>
          <a:lstStyle/>
          <a:p>
            <a:r>
              <a:rPr lang="zh-CN" altLang="en-US"/>
              <a:t>单击此处编辑母版标题样式</a:t>
            </a:r>
            <a:endParaRPr lang="zh-SG" altLang="en-US"/>
          </a:p>
        </p:txBody>
      </p:sp>
      <p:sp>
        <p:nvSpPr>
          <p:cNvPr id="3" name="内容占位符 2">
            <a:extLst>
              <a:ext uri="{FF2B5EF4-FFF2-40B4-BE49-F238E27FC236}">
                <a16:creationId xmlns:a16="http://schemas.microsoft.com/office/drawing/2014/main" id="{79794DEA-F63D-467C-A65B-6E386826989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SG" altLang="en-US"/>
          </a:p>
        </p:txBody>
      </p:sp>
      <p:sp>
        <p:nvSpPr>
          <p:cNvPr id="4" name="日期占位符 3">
            <a:extLst>
              <a:ext uri="{FF2B5EF4-FFF2-40B4-BE49-F238E27FC236}">
                <a16:creationId xmlns:a16="http://schemas.microsoft.com/office/drawing/2014/main" id="{B987AE10-10DF-485B-AB9B-1146585C23F5}"/>
              </a:ext>
            </a:extLst>
          </p:cNvPr>
          <p:cNvSpPr>
            <a:spLocks noGrp="1"/>
          </p:cNvSpPr>
          <p:nvPr>
            <p:ph type="dt" sz="half" idx="10"/>
          </p:nvPr>
        </p:nvSpPr>
        <p:spPr/>
        <p:txBody>
          <a:bodyPr/>
          <a:lstStyle/>
          <a:p>
            <a:fld id="{726EDA21-0EEB-4EAB-8361-4ED7913CE920}" type="datetimeFigureOut">
              <a:rPr lang="zh-SG" altLang="en-US" smtClean="0"/>
              <a:t>15/6/2026</a:t>
            </a:fld>
            <a:endParaRPr lang="zh-SG" altLang="en-US"/>
          </a:p>
        </p:txBody>
      </p:sp>
      <p:sp>
        <p:nvSpPr>
          <p:cNvPr id="5" name="页脚占位符 4">
            <a:extLst>
              <a:ext uri="{FF2B5EF4-FFF2-40B4-BE49-F238E27FC236}">
                <a16:creationId xmlns:a16="http://schemas.microsoft.com/office/drawing/2014/main" id="{01EB0740-0B46-4144-8C88-5AF220E36E69}"/>
              </a:ext>
            </a:extLst>
          </p:cNvPr>
          <p:cNvSpPr>
            <a:spLocks noGrp="1"/>
          </p:cNvSpPr>
          <p:nvPr>
            <p:ph type="ftr" sz="quarter" idx="11"/>
          </p:nvPr>
        </p:nvSpPr>
        <p:spPr/>
        <p:txBody>
          <a:bodyPr/>
          <a:lstStyle/>
          <a:p>
            <a:endParaRPr lang="zh-SG" altLang="en-US"/>
          </a:p>
        </p:txBody>
      </p:sp>
      <p:sp>
        <p:nvSpPr>
          <p:cNvPr id="6" name="灯片编号占位符 5">
            <a:extLst>
              <a:ext uri="{FF2B5EF4-FFF2-40B4-BE49-F238E27FC236}">
                <a16:creationId xmlns:a16="http://schemas.microsoft.com/office/drawing/2014/main" id="{87283658-7000-4A67-AE9D-6528D798C7FD}"/>
              </a:ext>
            </a:extLst>
          </p:cNvPr>
          <p:cNvSpPr>
            <a:spLocks noGrp="1"/>
          </p:cNvSpPr>
          <p:nvPr>
            <p:ph type="sldNum" sz="quarter" idx="12"/>
          </p:nvPr>
        </p:nvSpPr>
        <p:spPr/>
        <p:txBody>
          <a:bodyPr/>
          <a:lstStyle/>
          <a:p>
            <a:fld id="{16CB0E38-18A6-4DF6-93D8-8059CE11E2E9}" type="slidenum">
              <a:rPr lang="zh-SG" altLang="en-US" smtClean="0"/>
              <a:t>‹#›</a:t>
            </a:fld>
            <a:endParaRPr lang="zh-SG" altLang="en-US"/>
          </a:p>
        </p:txBody>
      </p:sp>
    </p:spTree>
    <p:extLst>
      <p:ext uri="{BB962C8B-B14F-4D97-AF65-F5344CB8AC3E}">
        <p14:creationId xmlns:p14="http://schemas.microsoft.com/office/powerpoint/2010/main" val="4153034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FE33907-66E5-4341-A3AE-2D2969880C3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SG" altLang="en-US"/>
          </a:p>
        </p:txBody>
      </p:sp>
      <p:sp>
        <p:nvSpPr>
          <p:cNvPr id="3" name="文本占位符 2">
            <a:extLst>
              <a:ext uri="{FF2B5EF4-FFF2-40B4-BE49-F238E27FC236}">
                <a16:creationId xmlns:a16="http://schemas.microsoft.com/office/drawing/2014/main" id="{B25E1877-B736-4AF1-8703-B3F57BBAF2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6F31E92-0E0D-456D-A63A-2207FF755820}"/>
              </a:ext>
            </a:extLst>
          </p:cNvPr>
          <p:cNvSpPr>
            <a:spLocks noGrp="1"/>
          </p:cNvSpPr>
          <p:nvPr>
            <p:ph type="dt" sz="half" idx="10"/>
          </p:nvPr>
        </p:nvSpPr>
        <p:spPr/>
        <p:txBody>
          <a:bodyPr/>
          <a:lstStyle/>
          <a:p>
            <a:fld id="{726EDA21-0EEB-4EAB-8361-4ED7913CE920}" type="datetimeFigureOut">
              <a:rPr lang="zh-SG" altLang="en-US" smtClean="0"/>
              <a:t>15/6/2026</a:t>
            </a:fld>
            <a:endParaRPr lang="zh-SG" altLang="en-US"/>
          </a:p>
        </p:txBody>
      </p:sp>
      <p:sp>
        <p:nvSpPr>
          <p:cNvPr id="5" name="页脚占位符 4">
            <a:extLst>
              <a:ext uri="{FF2B5EF4-FFF2-40B4-BE49-F238E27FC236}">
                <a16:creationId xmlns:a16="http://schemas.microsoft.com/office/drawing/2014/main" id="{20B5E0FF-71A8-4037-BCD6-DD6F7ADB5949}"/>
              </a:ext>
            </a:extLst>
          </p:cNvPr>
          <p:cNvSpPr>
            <a:spLocks noGrp="1"/>
          </p:cNvSpPr>
          <p:nvPr>
            <p:ph type="ftr" sz="quarter" idx="11"/>
          </p:nvPr>
        </p:nvSpPr>
        <p:spPr/>
        <p:txBody>
          <a:bodyPr/>
          <a:lstStyle/>
          <a:p>
            <a:endParaRPr lang="zh-SG" altLang="en-US"/>
          </a:p>
        </p:txBody>
      </p:sp>
      <p:sp>
        <p:nvSpPr>
          <p:cNvPr id="6" name="灯片编号占位符 5">
            <a:extLst>
              <a:ext uri="{FF2B5EF4-FFF2-40B4-BE49-F238E27FC236}">
                <a16:creationId xmlns:a16="http://schemas.microsoft.com/office/drawing/2014/main" id="{43026550-5178-40E4-ACFC-E20B1D15134E}"/>
              </a:ext>
            </a:extLst>
          </p:cNvPr>
          <p:cNvSpPr>
            <a:spLocks noGrp="1"/>
          </p:cNvSpPr>
          <p:nvPr>
            <p:ph type="sldNum" sz="quarter" idx="12"/>
          </p:nvPr>
        </p:nvSpPr>
        <p:spPr/>
        <p:txBody>
          <a:bodyPr/>
          <a:lstStyle/>
          <a:p>
            <a:fld id="{16CB0E38-18A6-4DF6-93D8-8059CE11E2E9}" type="slidenum">
              <a:rPr lang="zh-SG" altLang="en-US" smtClean="0"/>
              <a:t>‹#›</a:t>
            </a:fld>
            <a:endParaRPr lang="zh-SG" altLang="en-US"/>
          </a:p>
        </p:txBody>
      </p:sp>
    </p:spTree>
    <p:extLst>
      <p:ext uri="{BB962C8B-B14F-4D97-AF65-F5344CB8AC3E}">
        <p14:creationId xmlns:p14="http://schemas.microsoft.com/office/powerpoint/2010/main" val="2175133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B8C811-BE4A-4DAA-906C-753B874A57A5}"/>
              </a:ext>
            </a:extLst>
          </p:cNvPr>
          <p:cNvSpPr>
            <a:spLocks noGrp="1"/>
          </p:cNvSpPr>
          <p:nvPr>
            <p:ph type="title"/>
          </p:nvPr>
        </p:nvSpPr>
        <p:spPr/>
        <p:txBody>
          <a:bodyPr/>
          <a:lstStyle/>
          <a:p>
            <a:r>
              <a:rPr lang="zh-CN" altLang="en-US"/>
              <a:t>单击此处编辑母版标题样式</a:t>
            </a:r>
            <a:endParaRPr lang="zh-SG" altLang="en-US"/>
          </a:p>
        </p:txBody>
      </p:sp>
      <p:sp>
        <p:nvSpPr>
          <p:cNvPr id="3" name="内容占位符 2">
            <a:extLst>
              <a:ext uri="{FF2B5EF4-FFF2-40B4-BE49-F238E27FC236}">
                <a16:creationId xmlns:a16="http://schemas.microsoft.com/office/drawing/2014/main" id="{3D656196-1951-4622-9E75-161056D6DC73}"/>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SG" altLang="en-US"/>
          </a:p>
        </p:txBody>
      </p:sp>
      <p:sp>
        <p:nvSpPr>
          <p:cNvPr id="4" name="内容占位符 3">
            <a:extLst>
              <a:ext uri="{FF2B5EF4-FFF2-40B4-BE49-F238E27FC236}">
                <a16:creationId xmlns:a16="http://schemas.microsoft.com/office/drawing/2014/main" id="{7970BEC8-0937-401D-87D5-F65928755B28}"/>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SG" altLang="en-US"/>
          </a:p>
        </p:txBody>
      </p:sp>
      <p:sp>
        <p:nvSpPr>
          <p:cNvPr id="5" name="日期占位符 4">
            <a:extLst>
              <a:ext uri="{FF2B5EF4-FFF2-40B4-BE49-F238E27FC236}">
                <a16:creationId xmlns:a16="http://schemas.microsoft.com/office/drawing/2014/main" id="{04827CC7-E96D-4396-8FF0-5AD37AD925BC}"/>
              </a:ext>
            </a:extLst>
          </p:cNvPr>
          <p:cNvSpPr>
            <a:spLocks noGrp="1"/>
          </p:cNvSpPr>
          <p:nvPr>
            <p:ph type="dt" sz="half" idx="10"/>
          </p:nvPr>
        </p:nvSpPr>
        <p:spPr/>
        <p:txBody>
          <a:bodyPr/>
          <a:lstStyle/>
          <a:p>
            <a:fld id="{726EDA21-0EEB-4EAB-8361-4ED7913CE920}" type="datetimeFigureOut">
              <a:rPr lang="zh-SG" altLang="en-US" smtClean="0"/>
              <a:t>15/6/2026</a:t>
            </a:fld>
            <a:endParaRPr lang="zh-SG" altLang="en-US"/>
          </a:p>
        </p:txBody>
      </p:sp>
      <p:sp>
        <p:nvSpPr>
          <p:cNvPr id="6" name="页脚占位符 5">
            <a:extLst>
              <a:ext uri="{FF2B5EF4-FFF2-40B4-BE49-F238E27FC236}">
                <a16:creationId xmlns:a16="http://schemas.microsoft.com/office/drawing/2014/main" id="{CF3E87EF-84C4-4460-AFE9-65981E5F154E}"/>
              </a:ext>
            </a:extLst>
          </p:cNvPr>
          <p:cNvSpPr>
            <a:spLocks noGrp="1"/>
          </p:cNvSpPr>
          <p:nvPr>
            <p:ph type="ftr" sz="quarter" idx="11"/>
          </p:nvPr>
        </p:nvSpPr>
        <p:spPr/>
        <p:txBody>
          <a:bodyPr/>
          <a:lstStyle/>
          <a:p>
            <a:endParaRPr lang="zh-SG" altLang="en-US"/>
          </a:p>
        </p:txBody>
      </p:sp>
      <p:sp>
        <p:nvSpPr>
          <p:cNvPr id="7" name="灯片编号占位符 6">
            <a:extLst>
              <a:ext uri="{FF2B5EF4-FFF2-40B4-BE49-F238E27FC236}">
                <a16:creationId xmlns:a16="http://schemas.microsoft.com/office/drawing/2014/main" id="{2B58094D-35FA-496B-BBD8-7DC900FB197F}"/>
              </a:ext>
            </a:extLst>
          </p:cNvPr>
          <p:cNvSpPr>
            <a:spLocks noGrp="1"/>
          </p:cNvSpPr>
          <p:nvPr>
            <p:ph type="sldNum" sz="quarter" idx="12"/>
          </p:nvPr>
        </p:nvSpPr>
        <p:spPr/>
        <p:txBody>
          <a:bodyPr/>
          <a:lstStyle/>
          <a:p>
            <a:fld id="{16CB0E38-18A6-4DF6-93D8-8059CE11E2E9}" type="slidenum">
              <a:rPr lang="zh-SG" altLang="en-US" smtClean="0"/>
              <a:t>‹#›</a:t>
            </a:fld>
            <a:endParaRPr lang="zh-SG" altLang="en-US"/>
          </a:p>
        </p:txBody>
      </p:sp>
    </p:spTree>
    <p:extLst>
      <p:ext uri="{BB962C8B-B14F-4D97-AF65-F5344CB8AC3E}">
        <p14:creationId xmlns:p14="http://schemas.microsoft.com/office/powerpoint/2010/main" val="3942923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F0E38F8-F607-4861-9B85-19BB4AA428BC}"/>
              </a:ext>
            </a:extLst>
          </p:cNvPr>
          <p:cNvSpPr>
            <a:spLocks noGrp="1"/>
          </p:cNvSpPr>
          <p:nvPr>
            <p:ph type="title"/>
          </p:nvPr>
        </p:nvSpPr>
        <p:spPr>
          <a:xfrm>
            <a:off x="839788" y="365125"/>
            <a:ext cx="10515600" cy="1325563"/>
          </a:xfrm>
        </p:spPr>
        <p:txBody>
          <a:bodyPr/>
          <a:lstStyle/>
          <a:p>
            <a:r>
              <a:rPr lang="zh-CN" altLang="en-US"/>
              <a:t>单击此处编辑母版标题样式</a:t>
            </a:r>
            <a:endParaRPr lang="zh-SG" altLang="en-US"/>
          </a:p>
        </p:txBody>
      </p:sp>
      <p:sp>
        <p:nvSpPr>
          <p:cNvPr id="3" name="文本占位符 2">
            <a:extLst>
              <a:ext uri="{FF2B5EF4-FFF2-40B4-BE49-F238E27FC236}">
                <a16:creationId xmlns:a16="http://schemas.microsoft.com/office/drawing/2014/main" id="{CBAEEC7F-57AE-4903-BBCB-D0C318E9B1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EEC7E58-BC1B-4825-8AE9-E1904AA9E4B7}"/>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SG" altLang="en-US"/>
          </a:p>
        </p:txBody>
      </p:sp>
      <p:sp>
        <p:nvSpPr>
          <p:cNvPr id="5" name="文本占位符 4">
            <a:extLst>
              <a:ext uri="{FF2B5EF4-FFF2-40B4-BE49-F238E27FC236}">
                <a16:creationId xmlns:a16="http://schemas.microsoft.com/office/drawing/2014/main" id="{B3B27418-7199-4A8C-9544-4D83A551D5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BBDBE00-907E-4787-82F9-7F5897FC2FA4}"/>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SG" altLang="en-US"/>
          </a:p>
        </p:txBody>
      </p:sp>
      <p:sp>
        <p:nvSpPr>
          <p:cNvPr id="7" name="日期占位符 6">
            <a:extLst>
              <a:ext uri="{FF2B5EF4-FFF2-40B4-BE49-F238E27FC236}">
                <a16:creationId xmlns:a16="http://schemas.microsoft.com/office/drawing/2014/main" id="{84270AB5-93CA-4DFD-825A-52BFB9939EFC}"/>
              </a:ext>
            </a:extLst>
          </p:cNvPr>
          <p:cNvSpPr>
            <a:spLocks noGrp="1"/>
          </p:cNvSpPr>
          <p:nvPr>
            <p:ph type="dt" sz="half" idx="10"/>
          </p:nvPr>
        </p:nvSpPr>
        <p:spPr/>
        <p:txBody>
          <a:bodyPr/>
          <a:lstStyle/>
          <a:p>
            <a:fld id="{726EDA21-0EEB-4EAB-8361-4ED7913CE920}" type="datetimeFigureOut">
              <a:rPr lang="zh-SG" altLang="en-US" smtClean="0"/>
              <a:t>15/6/2026</a:t>
            </a:fld>
            <a:endParaRPr lang="zh-SG" altLang="en-US"/>
          </a:p>
        </p:txBody>
      </p:sp>
      <p:sp>
        <p:nvSpPr>
          <p:cNvPr id="8" name="页脚占位符 7">
            <a:extLst>
              <a:ext uri="{FF2B5EF4-FFF2-40B4-BE49-F238E27FC236}">
                <a16:creationId xmlns:a16="http://schemas.microsoft.com/office/drawing/2014/main" id="{70B7FFB1-B664-4729-8EB3-50414A38A347}"/>
              </a:ext>
            </a:extLst>
          </p:cNvPr>
          <p:cNvSpPr>
            <a:spLocks noGrp="1"/>
          </p:cNvSpPr>
          <p:nvPr>
            <p:ph type="ftr" sz="quarter" idx="11"/>
          </p:nvPr>
        </p:nvSpPr>
        <p:spPr/>
        <p:txBody>
          <a:bodyPr/>
          <a:lstStyle/>
          <a:p>
            <a:endParaRPr lang="zh-SG" altLang="en-US"/>
          </a:p>
        </p:txBody>
      </p:sp>
      <p:sp>
        <p:nvSpPr>
          <p:cNvPr id="9" name="灯片编号占位符 8">
            <a:extLst>
              <a:ext uri="{FF2B5EF4-FFF2-40B4-BE49-F238E27FC236}">
                <a16:creationId xmlns:a16="http://schemas.microsoft.com/office/drawing/2014/main" id="{7988E856-674D-44E7-BE80-6DD4752BB795}"/>
              </a:ext>
            </a:extLst>
          </p:cNvPr>
          <p:cNvSpPr>
            <a:spLocks noGrp="1"/>
          </p:cNvSpPr>
          <p:nvPr>
            <p:ph type="sldNum" sz="quarter" idx="12"/>
          </p:nvPr>
        </p:nvSpPr>
        <p:spPr/>
        <p:txBody>
          <a:bodyPr/>
          <a:lstStyle/>
          <a:p>
            <a:fld id="{16CB0E38-18A6-4DF6-93D8-8059CE11E2E9}" type="slidenum">
              <a:rPr lang="zh-SG" altLang="en-US" smtClean="0"/>
              <a:t>‹#›</a:t>
            </a:fld>
            <a:endParaRPr lang="zh-SG" altLang="en-US"/>
          </a:p>
        </p:txBody>
      </p:sp>
    </p:spTree>
    <p:extLst>
      <p:ext uri="{BB962C8B-B14F-4D97-AF65-F5344CB8AC3E}">
        <p14:creationId xmlns:p14="http://schemas.microsoft.com/office/powerpoint/2010/main" val="2857975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184DF1-C102-415B-B7AC-11FF43AB4CE5}"/>
              </a:ext>
            </a:extLst>
          </p:cNvPr>
          <p:cNvSpPr>
            <a:spLocks noGrp="1"/>
          </p:cNvSpPr>
          <p:nvPr>
            <p:ph type="title"/>
          </p:nvPr>
        </p:nvSpPr>
        <p:spPr/>
        <p:txBody>
          <a:bodyPr/>
          <a:lstStyle/>
          <a:p>
            <a:r>
              <a:rPr lang="zh-CN" altLang="en-US"/>
              <a:t>单击此处编辑母版标题样式</a:t>
            </a:r>
            <a:endParaRPr lang="zh-SG" altLang="en-US"/>
          </a:p>
        </p:txBody>
      </p:sp>
      <p:sp>
        <p:nvSpPr>
          <p:cNvPr id="3" name="日期占位符 2">
            <a:extLst>
              <a:ext uri="{FF2B5EF4-FFF2-40B4-BE49-F238E27FC236}">
                <a16:creationId xmlns:a16="http://schemas.microsoft.com/office/drawing/2014/main" id="{AB77EC8D-FE1F-49D5-BAA6-BD63BB9E5DA0}"/>
              </a:ext>
            </a:extLst>
          </p:cNvPr>
          <p:cNvSpPr>
            <a:spLocks noGrp="1"/>
          </p:cNvSpPr>
          <p:nvPr>
            <p:ph type="dt" sz="half" idx="10"/>
          </p:nvPr>
        </p:nvSpPr>
        <p:spPr/>
        <p:txBody>
          <a:bodyPr/>
          <a:lstStyle/>
          <a:p>
            <a:fld id="{726EDA21-0EEB-4EAB-8361-4ED7913CE920}" type="datetimeFigureOut">
              <a:rPr lang="zh-SG" altLang="en-US" smtClean="0"/>
              <a:t>15/6/2026</a:t>
            </a:fld>
            <a:endParaRPr lang="zh-SG" altLang="en-US"/>
          </a:p>
        </p:txBody>
      </p:sp>
      <p:sp>
        <p:nvSpPr>
          <p:cNvPr id="4" name="页脚占位符 3">
            <a:extLst>
              <a:ext uri="{FF2B5EF4-FFF2-40B4-BE49-F238E27FC236}">
                <a16:creationId xmlns:a16="http://schemas.microsoft.com/office/drawing/2014/main" id="{00F1D8CD-9108-4662-98AA-D834261F8314}"/>
              </a:ext>
            </a:extLst>
          </p:cNvPr>
          <p:cNvSpPr>
            <a:spLocks noGrp="1"/>
          </p:cNvSpPr>
          <p:nvPr>
            <p:ph type="ftr" sz="quarter" idx="11"/>
          </p:nvPr>
        </p:nvSpPr>
        <p:spPr/>
        <p:txBody>
          <a:bodyPr/>
          <a:lstStyle/>
          <a:p>
            <a:endParaRPr lang="zh-SG" altLang="en-US"/>
          </a:p>
        </p:txBody>
      </p:sp>
      <p:sp>
        <p:nvSpPr>
          <p:cNvPr id="5" name="灯片编号占位符 4">
            <a:extLst>
              <a:ext uri="{FF2B5EF4-FFF2-40B4-BE49-F238E27FC236}">
                <a16:creationId xmlns:a16="http://schemas.microsoft.com/office/drawing/2014/main" id="{DB332235-F222-4ACD-9C7C-6D77C2FD6946}"/>
              </a:ext>
            </a:extLst>
          </p:cNvPr>
          <p:cNvSpPr>
            <a:spLocks noGrp="1"/>
          </p:cNvSpPr>
          <p:nvPr>
            <p:ph type="sldNum" sz="quarter" idx="12"/>
          </p:nvPr>
        </p:nvSpPr>
        <p:spPr/>
        <p:txBody>
          <a:bodyPr/>
          <a:lstStyle/>
          <a:p>
            <a:fld id="{16CB0E38-18A6-4DF6-93D8-8059CE11E2E9}" type="slidenum">
              <a:rPr lang="zh-SG" altLang="en-US" smtClean="0"/>
              <a:t>‹#›</a:t>
            </a:fld>
            <a:endParaRPr lang="zh-SG" altLang="en-US"/>
          </a:p>
        </p:txBody>
      </p:sp>
    </p:spTree>
    <p:extLst>
      <p:ext uri="{BB962C8B-B14F-4D97-AF65-F5344CB8AC3E}">
        <p14:creationId xmlns:p14="http://schemas.microsoft.com/office/powerpoint/2010/main" val="114224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8177A82-D0B3-4D7A-9893-81425C01E6C7}"/>
              </a:ext>
            </a:extLst>
          </p:cNvPr>
          <p:cNvSpPr>
            <a:spLocks noGrp="1"/>
          </p:cNvSpPr>
          <p:nvPr>
            <p:ph type="dt" sz="half" idx="10"/>
          </p:nvPr>
        </p:nvSpPr>
        <p:spPr/>
        <p:txBody>
          <a:bodyPr/>
          <a:lstStyle/>
          <a:p>
            <a:fld id="{726EDA21-0EEB-4EAB-8361-4ED7913CE920}" type="datetimeFigureOut">
              <a:rPr lang="zh-SG" altLang="en-US" smtClean="0"/>
              <a:t>15/6/2026</a:t>
            </a:fld>
            <a:endParaRPr lang="zh-SG" altLang="en-US"/>
          </a:p>
        </p:txBody>
      </p:sp>
      <p:sp>
        <p:nvSpPr>
          <p:cNvPr id="3" name="页脚占位符 2">
            <a:extLst>
              <a:ext uri="{FF2B5EF4-FFF2-40B4-BE49-F238E27FC236}">
                <a16:creationId xmlns:a16="http://schemas.microsoft.com/office/drawing/2014/main" id="{315D7124-2EED-4640-9205-10335E9C1B95}"/>
              </a:ext>
            </a:extLst>
          </p:cNvPr>
          <p:cNvSpPr>
            <a:spLocks noGrp="1"/>
          </p:cNvSpPr>
          <p:nvPr>
            <p:ph type="ftr" sz="quarter" idx="11"/>
          </p:nvPr>
        </p:nvSpPr>
        <p:spPr/>
        <p:txBody>
          <a:bodyPr/>
          <a:lstStyle/>
          <a:p>
            <a:endParaRPr lang="zh-SG" altLang="en-US"/>
          </a:p>
        </p:txBody>
      </p:sp>
      <p:sp>
        <p:nvSpPr>
          <p:cNvPr id="4" name="灯片编号占位符 3">
            <a:extLst>
              <a:ext uri="{FF2B5EF4-FFF2-40B4-BE49-F238E27FC236}">
                <a16:creationId xmlns:a16="http://schemas.microsoft.com/office/drawing/2014/main" id="{5EADC11D-B54A-42B8-973B-374A7E17648F}"/>
              </a:ext>
            </a:extLst>
          </p:cNvPr>
          <p:cNvSpPr>
            <a:spLocks noGrp="1"/>
          </p:cNvSpPr>
          <p:nvPr>
            <p:ph type="sldNum" sz="quarter" idx="12"/>
          </p:nvPr>
        </p:nvSpPr>
        <p:spPr/>
        <p:txBody>
          <a:bodyPr/>
          <a:lstStyle/>
          <a:p>
            <a:fld id="{16CB0E38-18A6-4DF6-93D8-8059CE11E2E9}" type="slidenum">
              <a:rPr lang="zh-SG" altLang="en-US" smtClean="0"/>
              <a:t>‹#›</a:t>
            </a:fld>
            <a:endParaRPr lang="zh-SG" altLang="en-US"/>
          </a:p>
        </p:txBody>
      </p:sp>
    </p:spTree>
    <p:extLst>
      <p:ext uri="{BB962C8B-B14F-4D97-AF65-F5344CB8AC3E}">
        <p14:creationId xmlns:p14="http://schemas.microsoft.com/office/powerpoint/2010/main" val="1545595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46CED2-476A-4343-9A51-67298629171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SG" altLang="en-US"/>
          </a:p>
        </p:txBody>
      </p:sp>
      <p:sp>
        <p:nvSpPr>
          <p:cNvPr id="3" name="内容占位符 2">
            <a:extLst>
              <a:ext uri="{FF2B5EF4-FFF2-40B4-BE49-F238E27FC236}">
                <a16:creationId xmlns:a16="http://schemas.microsoft.com/office/drawing/2014/main" id="{F5D165AB-2C69-432C-83D1-BCF77D6DF6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SG" altLang="en-US"/>
          </a:p>
        </p:txBody>
      </p:sp>
      <p:sp>
        <p:nvSpPr>
          <p:cNvPr id="4" name="文本占位符 3">
            <a:extLst>
              <a:ext uri="{FF2B5EF4-FFF2-40B4-BE49-F238E27FC236}">
                <a16:creationId xmlns:a16="http://schemas.microsoft.com/office/drawing/2014/main" id="{A7E22FD9-E23B-4E5E-81F1-73A849942D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B8E0689-D357-4580-967F-4EC62125031C}"/>
              </a:ext>
            </a:extLst>
          </p:cNvPr>
          <p:cNvSpPr>
            <a:spLocks noGrp="1"/>
          </p:cNvSpPr>
          <p:nvPr>
            <p:ph type="dt" sz="half" idx="10"/>
          </p:nvPr>
        </p:nvSpPr>
        <p:spPr/>
        <p:txBody>
          <a:bodyPr/>
          <a:lstStyle/>
          <a:p>
            <a:fld id="{726EDA21-0EEB-4EAB-8361-4ED7913CE920}" type="datetimeFigureOut">
              <a:rPr lang="zh-SG" altLang="en-US" smtClean="0"/>
              <a:t>15/6/2026</a:t>
            </a:fld>
            <a:endParaRPr lang="zh-SG" altLang="en-US"/>
          </a:p>
        </p:txBody>
      </p:sp>
      <p:sp>
        <p:nvSpPr>
          <p:cNvPr id="6" name="页脚占位符 5">
            <a:extLst>
              <a:ext uri="{FF2B5EF4-FFF2-40B4-BE49-F238E27FC236}">
                <a16:creationId xmlns:a16="http://schemas.microsoft.com/office/drawing/2014/main" id="{8D459215-72E2-49D0-A23E-03C23B7B4CF3}"/>
              </a:ext>
            </a:extLst>
          </p:cNvPr>
          <p:cNvSpPr>
            <a:spLocks noGrp="1"/>
          </p:cNvSpPr>
          <p:nvPr>
            <p:ph type="ftr" sz="quarter" idx="11"/>
          </p:nvPr>
        </p:nvSpPr>
        <p:spPr/>
        <p:txBody>
          <a:bodyPr/>
          <a:lstStyle/>
          <a:p>
            <a:endParaRPr lang="zh-SG" altLang="en-US"/>
          </a:p>
        </p:txBody>
      </p:sp>
      <p:sp>
        <p:nvSpPr>
          <p:cNvPr id="7" name="灯片编号占位符 6">
            <a:extLst>
              <a:ext uri="{FF2B5EF4-FFF2-40B4-BE49-F238E27FC236}">
                <a16:creationId xmlns:a16="http://schemas.microsoft.com/office/drawing/2014/main" id="{46D90B1F-3AFF-47A6-A2DA-7331FA50AE62}"/>
              </a:ext>
            </a:extLst>
          </p:cNvPr>
          <p:cNvSpPr>
            <a:spLocks noGrp="1"/>
          </p:cNvSpPr>
          <p:nvPr>
            <p:ph type="sldNum" sz="quarter" idx="12"/>
          </p:nvPr>
        </p:nvSpPr>
        <p:spPr/>
        <p:txBody>
          <a:bodyPr/>
          <a:lstStyle/>
          <a:p>
            <a:fld id="{16CB0E38-18A6-4DF6-93D8-8059CE11E2E9}" type="slidenum">
              <a:rPr lang="zh-SG" altLang="en-US" smtClean="0"/>
              <a:t>‹#›</a:t>
            </a:fld>
            <a:endParaRPr lang="zh-SG" altLang="en-US"/>
          </a:p>
        </p:txBody>
      </p:sp>
    </p:spTree>
    <p:extLst>
      <p:ext uri="{BB962C8B-B14F-4D97-AF65-F5344CB8AC3E}">
        <p14:creationId xmlns:p14="http://schemas.microsoft.com/office/powerpoint/2010/main" val="193810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C934FD-8842-4774-A257-533CBFFA2FE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SG" altLang="en-US"/>
          </a:p>
        </p:txBody>
      </p:sp>
      <p:sp>
        <p:nvSpPr>
          <p:cNvPr id="3" name="图片占位符 2">
            <a:extLst>
              <a:ext uri="{FF2B5EF4-FFF2-40B4-BE49-F238E27FC236}">
                <a16:creationId xmlns:a16="http://schemas.microsoft.com/office/drawing/2014/main" id="{6D0AE956-AB96-4D5F-987B-89F00D0B5C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SG" altLang="en-US"/>
          </a:p>
        </p:txBody>
      </p:sp>
      <p:sp>
        <p:nvSpPr>
          <p:cNvPr id="4" name="文本占位符 3">
            <a:extLst>
              <a:ext uri="{FF2B5EF4-FFF2-40B4-BE49-F238E27FC236}">
                <a16:creationId xmlns:a16="http://schemas.microsoft.com/office/drawing/2014/main" id="{F306A998-C983-4BE3-B8A3-08D64AE07F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7D4E5C8-8F06-47AC-90C1-4CC4F67D90EA}"/>
              </a:ext>
            </a:extLst>
          </p:cNvPr>
          <p:cNvSpPr>
            <a:spLocks noGrp="1"/>
          </p:cNvSpPr>
          <p:nvPr>
            <p:ph type="dt" sz="half" idx="10"/>
          </p:nvPr>
        </p:nvSpPr>
        <p:spPr/>
        <p:txBody>
          <a:bodyPr/>
          <a:lstStyle/>
          <a:p>
            <a:fld id="{726EDA21-0EEB-4EAB-8361-4ED7913CE920}" type="datetimeFigureOut">
              <a:rPr lang="zh-SG" altLang="en-US" smtClean="0"/>
              <a:t>15/6/2026</a:t>
            </a:fld>
            <a:endParaRPr lang="zh-SG" altLang="en-US"/>
          </a:p>
        </p:txBody>
      </p:sp>
      <p:sp>
        <p:nvSpPr>
          <p:cNvPr id="6" name="页脚占位符 5">
            <a:extLst>
              <a:ext uri="{FF2B5EF4-FFF2-40B4-BE49-F238E27FC236}">
                <a16:creationId xmlns:a16="http://schemas.microsoft.com/office/drawing/2014/main" id="{9BD550C1-8B14-47C7-BF0A-E269B8B0506F}"/>
              </a:ext>
            </a:extLst>
          </p:cNvPr>
          <p:cNvSpPr>
            <a:spLocks noGrp="1"/>
          </p:cNvSpPr>
          <p:nvPr>
            <p:ph type="ftr" sz="quarter" idx="11"/>
          </p:nvPr>
        </p:nvSpPr>
        <p:spPr/>
        <p:txBody>
          <a:bodyPr/>
          <a:lstStyle/>
          <a:p>
            <a:endParaRPr lang="zh-SG" altLang="en-US"/>
          </a:p>
        </p:txBody>
      </p:sp>
      <p:sp>
        <p:nvSpPr>
          <p:cNvPr id="7" name="灯片编号占位符 6">
            <a:extLst>
              <a:ext uri="{FF2B5EF4-FFF2-40B4-BE49-F238E27FC236}">
                <a16:creationId xmlns:a16="http://schemas.microsoft.com/office/drawing/2014/main" id="{FF17CA48-843C-4E4C-A4AF-2CB388FA69C2}"/>
              </a:ext>
            </a:extLst>
          </p:cNvPr>
          <p:cNvSpPr>
            <a:spLocks noGrp="1"/>
          </p:cNvSpPr>
          <p:nvPr>
            <p:ph type="sldNum" sz="quarter" idx="12"/>
          </p:nvPr>
        </p:nvSpPr>
        <p:spPr/>
        <p:txBody>
          <a:bodyPr/>
          <a:lstStyle/>
          <a:p>
            <a:fld id="{16CB0E38-18A6-4DF6-93D8-8059CE11E2E9}" type="slidenum">
              <a:rPr lang="zh-SG" altLang="en-US" smtClean="0"/>
              <a:t>‹#›</a:t>
            </a:fld>
            <a:endParaRPr lang="zh-SG" altLang="en-US"/>
          </a:p>
        </p:txBody>
      </p:sp>
    </p:spTree>
    <p:extLst>
      <p:ext uri="{BB962C8B-B14F-4D97-AF65-F5344CB8AC3E}">
        <p14:creationId xmlns:p14="http://schemas.microsoft.com/office/powerpoint/2010/main" val="3453921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CF2C0F5-8AF7-4DA6-BBF3-62D0DF5069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SG" altLang="en-US"/>
          </a:p>
        </p:txBody>
      </p:sp>
      <p:sp>
        <p:nvSpPr>
          <p:cNvPr id="3" name="文本占位符 2">
            <a:extLst>
              <a:ext uri="{FF2B5EF4-FFF2-40B4-BE49-F238E27FC236}">
                <a16:creationId xmlns:a16="http://schemas.microsoft.com/office/drawing/2014/main" id="{405E7F94-FD16-45DF-84AE-425BAD2066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zh-SG" altLang="en-US"/>
          </a:p>
        </p:txBody>
      </p:sp>
      <p:sp>
        <p:nvSpPr>
          <p:cNvPr id="4" name="日期占位符 3">
            <a:extLst>
              <a:ext uri="{FF2B5EF4-FFF2-40B4-BE49-F238E27FC236}">
                <a16:creationId xmlns:a16="http://schemas.microsoft.com/office/drawing/2014/main" id="{260F98BE-D38D-4B60-AFD7-7C3C598F1D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6EDA21-0EEB-4EAB-8361-4ED7913CE920}" type="datetimeFigureOut">
              <a:rPr lang="zh-SG" altLang="en-US" smtClean="0"/>
              <a:t>15/6/2026</a:t>
            </a:fld>
            <a:endParaRPr lang="zh-SG" altLang="en-US"/>
          </a:p>
        </p:txBody>
      </p:sp>
      <p:sp>
        <p:nvSpPr>
          <p:cNvPr id="5" name="页脚占位符 4">
            <a:extLst>
              <a:ext uri="{FF2B5EF4-FFF2-40B4-BE49-F238E27FC236}">
                <a16:creationId xmlns:a16="http://schemas.microsoft.com/office/drawing/2014/main" id="{2B593CD5-3B34-4225-9687-55BB57F3F8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SG" altLang="en-US"/>
          </a:p>
        </p:txBody>
      </p:sp>
      <p:sp>
        <p:nvSpPr>
          <p:cNvPr id="6" name="灯片编号占位符 5">
            <a:extLst>
              <a:ext uri="{FF2B5EF4-FFF2-40B4-BE49-F238E27FC236}">
                <a16:creationId xmlns:a16="http://schemas.microsoft.com/office/drawing/2014/main" id="{40B78CCB-3108-4881-8D37-1E15A2C026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CB0E38-18A6-4DF6-93D8-8059CE11E2E9}" type="slidenum">
              <a:rPr lang="zh-SG" altLang="en-US" smtClean="0"/>
              <a:t>‹#›</a:t>
            </a:fld>
            <a:endParaRPr lang="zh-SG" altLang="en-US"/>
          </a:p>
        </p:txBody>
      </p:sp>
    </p:spTree>
    <p:extLst>
      <p:ext uri="{BB962C8B-B14F-4D97-AF65-F5344CB8AC3E}">
        <p14:creationId xmlns:p14="http://schemas.microsoft.com/office/powerpoint/2010/main" val="2389227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S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descr="8d5d924e275b0c7f58feed1244176003"/>
          <p:cNvPicPr>
            <a:picLocks noChangeAspect="1"/>
          </p:cNvPicPr>
          <p:nvPr/>
        </p:nvPicPr>
        <p:blipFill rotWithShape="1">
          <a:blip r:embed="rId3"/>
          <a:srcRect t="28679" b="6192"/>
          <a:stretch>
            <a:fillRect/>
          </a:stretch>
        </p:blipFill>
        <p:spPr>
          <a:xfrm>
            <a:off x="635" y="0"/>
            <a:ext cx="12191365" cy="2118283"/>
          </a:xfrm>
          <a:prstGeom prst="rect">
            <a:avLst/>
          </a:prstGeom>
        </p:spPr>
      </p:pic>
      <p:sp>
        <p:nvSpPr>
          <p:cNvPr id="6" name="标题 3"/>
          <p:cNvSpPr txBox="1"/>
          <p:nvPr/>
        </p:nvSpPr>
        <p:spPr>
          <a:xfrm>
            <a:off x="432875" y="2860227"/>
            <a:ext cx="11326250" cy="1326319"/>
          </a:xfrm>
          <a:prstGeom prst="rect">
            <a:avLst/>
          </a:prstGeom>
        </p:spPr>
        <p:txBody>
          <a:bodyPr vert="horz" lIns="68580" tIns="34290" rIns="68580" bIns="34290" rtlCol="0" anchor="ctr">
            <a:noAutofit/>
          </a:bodyPr>
          <a:lstStyle>
            <a:lvl1pPr algn="ctr"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r>
              <a:rPr lang="en-US" altLang="zh-CN" sz="3200" dirty="0">
                <a:solidFill>
                  <a:srgbClr val="C00000"/>
                </a:solidFill>
                <a:latin typeface="微软雅黑" panose="020B0503020204020204" pitchFamily="34" charset="-122"/>
                <a:ea typeface="微软雅黑" panose="020B0503020204020204" pitchFamily="34" charset="-122"/>
              </a:rPr>
              <a:t>CEPC booster combined magnet magnetic field and alignment feasibility study status and conclusion</a:t>
            </a:r>
            <a:endParaRPr lang="zh-CN" altLang="en-US" sz="3200" dirty="0">
              <a:solidFill>
                <a:srgbClr val="C00000"/>
              </a:solidFill>
              <a:latin typeface="微软雅黑" panose="020B0503020204020204" pitchFamily="34" charset="-122"/>
              <a:ea typeface="微软雅黑" panose="020B0503020204020204" pitchFamily="34" charset="-122"/>
            </a:endParaRPr>
          </a:p>
        </p:txBody>
      </p:sp>
      <p:sp>
        <p:nvSpPr>
          <p:cNvPr id="7" name="文本框 7"/>
          <p:cNvSpPr txBox="1"/>
          <p:nvPr/>
        </p:nvSpPr>
        <p:spPr>
          <a:xfrm>
            <a:off x="1348762" y="4659920"/>
            <a:ext cx="10410363" cy="662297"/>
          </a:xfrm>
          <a:prstGeom prst="rect">
            <a:avLst/>
          </a:prstGeom>
          <a:noFill/>
        </p:spPr>
        <p:txBody>
          <a:bodyPr wrap="square" rtlCol="0">
            <a:spAutoFit/>
          </a:bodyPr>
          <a:lstStyle/>
          <a:p>
            <a:pPr algn="ctr">
              <a:lnSpc>
                <a:spcPct val="150000"/>
              </a:lnSpc>
            </a:pPr>
            <a:r>
              <a:rPr lang="zh-CN" altLang="en-US" sz="2800" dirty="0">
                <a:latin typeface="Times New Roman" panose="02020603050405020304" pitchFamily="18" charset="0"/>
                <a:ea typeface="微软雅黑" panose="020B0503020204020204" pitchFamily="34" charset="-122"/>
                <a:sym typeface="+mn-ea"/>
              </a:rPr>
              <a:t>王小龙、刘晓阳、康文、周建新、牟智慧、</a:t>
            </a:r>
            <a:r>
              <a:rPr lang="zh-CN" altLang="en-US" sz="2800" dirty="0">
                <a:latin typeface="Times New Roman" panose="02020603050405020304" pitchFamily="18" charset="0"/>
                <a:ea typeface="微软雅黑" panose="020B0503020204020204" pitchFamily="34" charset="-122"/>
              </a:rPr>
              <a:t>王逗</a:t>
            </a:r>
            <a:endParaRPr lang="en-US" altLang="zh-CN" sz="2800" dirty="0">
              <a:latin typeface="Times New Roman" panose="02020603050405020304" pitchFamily="18" charset="0"/>
              <a:ea typeface="微软雅黑" panose="020B0503020204020204" pitchFamily="34" charset="-122"/>
              <a:sym typeface="+mn-ea"/>
            </a:endParaRPr>
          </a:p>
        </p:txBody>
      </p:sp>
      <p:sp>
        <p:nvSpPr>
          <p:cNvPr id="9" name="TextBox 8"/>
          <p:cNvSpPr txBox="1"/>
          <p:nvPr/>
        </p:nvSpPr>
        <p:spPr>
          <a:xfrm>
            <a:off x="635" y="6457890"/>
            <a:ext cx="12191365" cy="369332"/>
          </a:xfrm>
          <a:prstGeom prst="rect">
            <a:avLst/>
          </a:prstGeom>
          <a:solidFill>
            <a:schemeClr val="accent1"/>
          </a:solidFill>
        </p:spPr>
        <p:txBody>
          <a:bodyPr wrap="square" rtlCol="0">
            <a:spAutoFit/>
          </a:bodyPr>
          <a:lstStyle/>
          <a:p>
            <a:pPr algn="ctr"/>
            <a:r>
              <a:rPr lang="en-US" altLang="zh-CN" dirty="0">
                <a:solidFill>
                  <a:schemeClr val="bg1"/>
                </a:solidFill>
              </a:rPr>
              <a:t>15, Jun. 2026, IHEP, CEPC Day</a:t>
            </a:r>
            <a:endParaRPr lang="zh-CN" altLang="en-US" dirty="0">
              <a:solidFill>
                <a:schemeClr val="bg1"/>
              </a:solidFill>
            </a:endParaRPr>
          </a:p>
        </p:txBody>
      </p:sp>
      <p:pic>
        <p:nvPicPr>
          <p:cNvPr id="10" name="Picture 2" descr="C:\Users\Administrator\Desktop\1111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342" y="35979"/>
            <a:ext cx="1548428" cy="912600"/>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11"/>
          <p:cNvSpPr>
            <a:spLocks noGrp="1"/>
          </p:cNvSpPr>
          <p:nvPr>
            <p:ph type="sldNum" sz="quarter" idx="12"/>
          </p:nvPr>
        </p:nvSpPr>
        <p:spPr/>
        <p:txBody>
          <a:bodyPr/>
          <a:lstStyle/>
          <a:p>
            <a:fld id="{27F552FA-C358-4F70-9CE8-3E41459FCE36}" type="slidenum">
              <a:rPr lang="zh-CN" altLang="en-US" smtClean="0"/>
              <a:t>1</a:t>
            </a:fld>
            <a:endParaRPr lang="zh-CN"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943CB747-2EE3-814B-A5B9-4444103F3CB9}"/>
              </a:ext>
            </a:extLst>
          </p:cNvPr>
          <p:cNvSpPr>
            <a:spLocks noGrp="1"/>
          </p:cNvSpPr>
          <p:nvPr>
            <p:ph type="sldNum" sz="quarter" idx="12"/>
          </p:nvPr>
        </p:nvSpPr>
        <p:spPr/>
        <p:txBody>
          <a:bodyPr/>
          <a:lstStyle/>
          <a:p>
            <a:fld id="{27F552FA-C358-4F70-9CE8-3E41459FCE36}" type="slidenum">
              <a:rPr lang="zh-CN" altLang="en-US" smtClean="0"/>
              <a:t>10</a:t>
            </a:fld>
            <a:endParaRPr lang="zh-CN" altLang="en-US"/>
          </a:p>
        </p:txBody>
      </p:sp>
      <p:pic>
        <p:nvPicPr>
          <p:cNvPr id="7" name="图片 6">
            <a:extLst>
              <a:ext uri="{FF2B5EF4-FFF2-40B4-BE49-F238E27FC236}">
                <a16:creationId xmlns:a16="http://schemas.microsoft.com/office/drawing/2014/main" id="{975FDEC0-A03A-97AB-08A3-6AFB1C5062AA}"/>
              </a:ext>
            </a:extLst>
          </p:cNvPr>
          <p:cNvPicPr>
            <a:picLocks noChangeAspect="1"/>
          </p:cNvPicPr>
          <p:nvPr/>
        </p:nvPicPr>
        <p:blipFill>
          <a:blip r:embed="rId3"/>
          <a:stretch>
            <a:fillRect/>
          </a:stretch>
        </p:blipFill>
        <p:spPr>
          <a:xfrm>
            <a:off x="9227127" y="136524"/>
            <a:ext cx="2529850" cy="1898241"/>
          </a:xfrm>
          <a:prstGeom prst="rect">
            <a:avLst/>
          </a:prstGeom>
        </p:spPr>
      </p:pic>
      <p:pic>
        <p:nvPicPr>
          <p:cNvPr id="6" name="图片 5">
            <a:extLst>
              <a:ext uri="{FF2B5EF4-FFF2-40B4-BE49-F238E27FC236}">
                <a16:creationId xmlns:a16="http://schemas.microsoft.com/office/drawing/2014/main" id="{350FADBC-6937-9FFC-CF82-3F8FACF89D34}"/>
              </a:ext>
            </a:extLst>
          </p:cNvPr>
          <p:cNvPicPr>
            <a:picLocks noChangeAspect="1"/>
          </p:cNvPicPr>
          <p:nvPr/>
        </p:nvPicPr>
        <p:blipFill>
          <a:blip r:embed="rId4"/>
          <a:stretch>
            <a:fillRect/>
          </a:stretch>
        </p:blipFill>
        <p:spPr>
          <a:xfrm>
            <a:off x="0" y="2101927"/>
            <a:ext cx="12192000" cy="4306553"/>
          </a:xfrm>
          <a:prstGeom prst="rect">
            <a:avLst/>
          </a:prstGeom>
        </p:spPr>
      </p:pic>
      <p:sp>
        <p:nvSpPr>
          <p:cNvPr id="9" name="标题 3">
            <a:extLst>
              <a:ext uri="{FF2B5EF4-FFF2-40B4-BE49-F238E27FC236}">
                <a16:creationId xmlns:a16="http://schemas.microsoft.com/office/drawing/2014/main" id="{54DE6397-4D18-8681-A968-908CBEB7C257}"/>
              </a:ext>
            </a:extLst>
          </p:cNvPr>
          <p:cNvSpPr>
            <a:spLocks noGrp="1"/>
          </p:cNvSpPr>
          <p:nvPr>
            <p:ph type="title"/>
          </p:nvPr>
        </p:nvSpPr>
        <p:spPr>
          <a:xfrm>
            <a:off x="431007" y="14209"/>
            <a:ext cx="5595720" cy="1130530"/>
          </a:xfrm>
        </p:spPr>
        <p:txBody>
          <a:bodyPr>
            <a:normAutofit/>
          </a:bodyPr>
          <a:lstStyle/>
          <a:p>
            <a:pPr algn="ctr"/>
            <a:r>
              <a:rPr lang="zh-CN" altLang="en-US" sz="3200" b="1" dirty="0">
                <a:solidFill>
                  <a:srgbClr val="C00000"/>
                </a:solidFill>
                <a:latin typeface="宋体" panose="02010600030101010101" pitchFamily="2" charset="-122"/>
                <a:ea typeface="宋体" panose="02010600030101010101" pitchFamily="2" charset="-122"/>
              </a:rPr>
              <a:t>测磁前、后导轨横向位置偏差</a:t>
            </a:r>
          </a:p>
        </p:txBody>
      </p:sp>
      <p:pic>
        <p:nvPicPr>
          <p:cNvPr id="10" name="图片 9">
            <a:extLst>
              <a:ext uri="{FF2B5EF4-FFF2-40B4-BE49-F238E27FC236}">
                <a16:creationId xmlns:a16="http://schemas.microsoft.com/office/drawing/2014/main" id="{7C2188C5-8019-2140-8ADD-4A19F32BDA53}"/>
              </a:ext>
            </a:extLst>
          </p:cNvPr>
          <p:cNvPicPr>
            <a:picLocks noChangeAspect="1"/>
          </p:cNvPicPr>
          <p:nvPr/>
        </p:nvPicPr>
        <p:blipFill>
          <a:blip r:embed="rId5"/>
          <a:stretch>
            <a:fillRect/>
          </a:stretch>
        </p:blipFill>
        <p:spPr>
          <a:xfrm>
            <a:off x="6434786" y="120456"/>
            <a:ext cx="2529850" cy="1914310"/>
          </a:xfrm>
          <a:prstGeom prst="rect">
            <a:avLst/>
          </a:prstGeom>
        </p:spPr>
      </p:pic>
      <p:sp>
        <p:nvSpPr>
          <p:cNvPr id="11" name="内容占位符 1">
            <a:extLst>
              <a:ext uri="{FF2B5EF4-FFF2-40B4-BE49-F238E27FC236}">
                <a16:creationId xmlns:a16="http://schemas.microsoft.com/office/drawing/2014/main" id="{0D502E95-F365-68C0-F40B-C25327E8C86A}"/>
              </a:ext>
            </a:extLst>
          </p:cNvPr>
          <p:cNvSpPr txBox="1">
            <a:spLocks/>
          </p:cNvSpPr>
          <p:nvPr/>
        </p:nvSpPr>
        <p:spPr>
          <a:xfrm>
            <a:off x="286884" y="951093"/>
            <a:ext cx="5885411" cy="521614"/>
          </a:xfrm>
          <a:prstGeom prst="rect">
            <a:avLst/>
          </a:prstGeom>
        </p:spPr>
        <p:txBody>
          <a:bodyPr vert="horz" lIns="91440" tIns="45720" rIns="91440" bIns="45720" rtlCol="0">
            <a:no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buClr>
                <a:srgbClr val="FF0000"/>
              </a:buClr>
              <a:buSzPct val="75000"/>
              <a:buFont typeface="Wingdings" panose="05000000000000000000" pitchFamily="2" charset="2"/>
              <a:buChar char="Ø"/>
            </a:pPr>
            <a:r>
              <a:rPr lang="zh-CN" altLang="en-US" sz="2000" dirty="0">
                <a:latin typeface="Times New Roman" panose="02020603050405020304" pitchFamily="18" charset="0"/>
                <a:cs typeface="Times New Roman" panose="02020603050405020304" pitchFamily="18" charset="0"/>
              </a:rPr>
              <a:t>造成导轨位置变动的主要原因：合铁造成的磁铁变形、测磁过程中温度变化及螺栓的塑性变形</a:t>
            </a:r>
            <a:endParaRPr lang="en-US" altLang="zh-C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81051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41FD0-8F21-8221-E289-B9791A8822C2}"/>
            </a:ext>
          </a:extLst>
        </p:cNvPr>
        <p:cNvGrpSpPr/>
        <p:nvPr/>
      </p:nvGrpSpPr>
      <p:grpSpPr>
        <a:xfrm>
          <a:off x="0" y="0"/>
          <a:ext cx="0" cy="0"/>
          <a:chOff x="0" y="0"/>
          <a:chExt cx="0" cy="0"/>
        </a:xfrm>
      </p:grpSpPr>
      <p:pic>
        <p:nvPicPr>
          <p:cNvPr id="26" name="图片 25">
            <a:extLst>
              <a:ext uri="{FF2B5EF4-FFF2-40B4-BE49-F238E27FC236}">
                <a16:creationId xmlns:a16="http://schemas.microsoft.com/office/drawing/2014/main" id="{989F015C-637A-6C33-425C-288BD0C216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7920" y="1474393"/>
            <a:ext cx="3483184" cy="1866900"/>
          </a:xfrm>
          <a:prstGeom prst="rect">
            <a:avLst/>
          </a:prstGeom>
        </p:spPr>
      </p:pic>
      <p:pic>
        <p:nvPicPr>
          <p:cNvPr id="28" name="图片 27">
            <a:extLst>
              <a:ext uri="{FF2B5EF4-FFF2-40B4-BE49-F238E27FC236}">
                <a16:creationId xmlns:a16="http://schemas.microsoft.com/office/drawing/2014/main" id="{AD8BD79C-7DED-597B-A7C0-A62C1F7E6F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0057" y="1474393"/>
            <a:ext cx="3483184" cy="1866900"/>
          </a:xfrm>
          <a:prstGeom prst="rect">
            <a:avLst/>
          </a:prstGeom>
        </p:spPr>
      </p:pic>
      <p:pic>
        <p:nvPicPr>
          <p:cNvPr id="24" name="图片 23">
            <a:extLst>
              <a:ext uri="{FF2B5EF4-FFF2-40B4-BE49-F238E27FC236}">
                <a16:creationId xmlns:a16="http://schemas.microsoft.com/office/drawing/2014/main" id="{89F74137-88F8-31A5-ED90-3879DA6B8C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2195" y="1474393"/>
            <a:ext cx="3483183" cy="1866900"/>
          </a:xfrm>
          <a:prstGeom prst="rect">
            <a:avLst/>
          </a:prstGeom>
        </p:spPr>
      </p:pic>
      <p:sp>
        <p:nvSpPr>
          <p:cNvPr id="3" name="灯片编号占位符 2">
            <a:extLst>
              <a:ext uri="{FF2B5EF4-FFF2-40B4-BE49-F238E27FC236}">
                <a16:creationId xmlns:a16="http://schemas.microsoft.com/office/drawing/2014/main" id="{CF272D4F-9C07-E2B1-A51F-433AB46AFEE1}"/>
              </a:ext>
            </a:extLst>
          </p:cNvPr>
          <p:cNvSpPr>
            <a:spLocks noGrp="1"/>
          </p:cNvSpPr>
          <p:nvPr>
            <p:ph type="sldNum" sz="quarter" idx="12"/>
          </p:nvPr>
        </p:nvSpPr>
        <p:spPr/>
        <p:txBody>
          <a:bodyPr/>
          <a:lstStyle/>
          <a:p>
            <a:fld id="{27F552FA-C358-4F70-9CE8-3E41459FCE36}" type="slidenum">
              <a:rPr lang="zh-CN" altLang="en-US" smtClean="0"/>
              <a:t>11</a:t>
            </a:fld>
            <a:endParaRPr lang="zh-CN" altLang="en-US" dirty="0"/>
          </a:p>
        </p:txBody>
      </p:sp>
      <p:sp>
        <p:nvSpPr>
          <p:cNvPr id="16" name="文本框 15">
            <a:extLst>
              <a:ext uri="{FF2B5EF4-FFF2-40B4-BE49-F238E27FC236}">
                <a16:creationId xmlns:a16="http://schemas.microsoft.com/office/drawing/2014/main" id="{18531204-AFE6-BD20-3C07-54EDE03D115D}"/>
              </a:ext>
            </a:extLst>
          </p:cNvPr>
          <p:cNvSpPr txBox="1"/>
          <p:nvPr/>
        </p:nvSpPr>
        <p:spPr>
          <a:xfrm>
            <a:off x="6097834" y="1131897"/>
            <a:ext cx="914400" cy="400110"/>
          </a:xfrm>
          <a:prstGeom prst="rect">
            <a:avLst/>
          </a:prstGeom>
          <a:noFill/>
        </p:spPr>
        <p:txBody>
          <a:bodyPr wrap="square" rtlCol="0">
            <a:spAutoFit/>
          </a:bodyPr>
          <a:lstStyle/>
          <a:p>
            <a:r>
              <a:rPr lang="en-US" altLang="zh-CN" sz="2000" dirty="0"/>
              <a:t>376GS</a:t>
            </a:r>
            <a:endParaRPr lang="zh-CN" altLang="en-US" sz="2000" dirty="0"/>
          </a:p>
        </p:txBody>
      </p:sp>
      <p:sp>
        <p:nvSpPr>
          <p:cNvPr id="17" name="文本框 16">
            <a:extLst>
              <a:ext uri="{FF2B5EF4-FFF2-40B4-BE49-F238E27FC236}">
                <a16:creationId xmlns:a16="http://schemas.microsoft.com/office/drawing/2014/main" id="{3AC1E52E-5C6F-648B-6754-B60B7CC037D5}"/>
              </a:ext>
            </a:extLst>
          </p:cNvPr>
          <p:cNvSpPr txBox="1"/>
          <p:nvPr/>
        </p:nvSpPr>
        <p:spPr>
          <a:xfrm>
            <a:off x="2397790" y="1131897"/>
            <a:ext cx="914400" cy="400110"/>
          </a:xfrm>
          <a:prstGeom prst="rect">
            <a:avLst/>
          </a:prstGeom>
          <a:noFill/>
        </p:spPr>
        <p:txBody>
          <a:bodyPr wrap="square" rtlCol="0">
            <a:spAutoFit/>
          </a:bodyPr>
          <a:lstStyle/>
          <a:p>
            <a:r>
              <a:rPr lang="en-US" altLang="zh-CN" sz="2000" dirty="0"/>
              <a:t>95GS</a:t>
            </a:r>
            <a:endParaRPr lang="zh-CN" altLang="en-US" sz="2000" dirty="0"/>
          </a:p>
        </p:txBody>
      </p:sp>
      <p:sp>
        <p:nvSpPr>
          <p:cNvPr id="18" name="文本框 17">
            <a:extLst>
              <a:ext uri="{FF2B5EF4-FFF2-40B4-BE49-F238E27FC236}">
                <a16:creationId xmlns:a16="http://schemas.microsoft.com/office/drawing/2014/main" id="{376B2EC9-7912-9F4F-A2B2-DC9B0FBC1824}"/>
              </a:ext>
            </a:extLst>
          </p:cNvPr>
          <p:cNvSpPr txBox="1"/>
          <p:nvPr/>
        </p:nvSpPr>
        <p:spPr>
          <a:xfrm>
            <a:off x="9797878" y="1102469"/>
            <a:ext cx="914400" cy="400110"/>
          </a:xfrm>
          <a:prstGeom prst="rect">
            <a:avLst/>
          </a:prstGeom>
          <a:noFill/>
        </p:spPr>
        <p:txBody>
          <a:bodyPr wrap="square" rtlCol="0">
            <a:spAutoFit/>
          </a:bodyPr>
          <a:lstStyle/>
          <a:p>
            <a:r>
              <a:rPr lang="en-US" altLang="zh-CN" sz="2000" dirty="0"/>
              <a:t>565GS</a:t>
            </a:r>
            <a:endParaRPr lang="zh-CN" altLang="en-US" sz="2000" dirty="0"/>
          </a:p>
        </p:txBody>
      </p:sp>
      <p:sp>
        <p:nvSpPr>
          <p:cNvPr id="19" name="文本框 18">
            <a:extLst>
              <a:ext uri="{FF2B5EF4-FFF2-40B4-BE49-F238E27FC236}">
                <a16:creationId xmlns:a16="http://schemas.microsoft.com/office/drawing/2014/main" id="{C75B0CE4-F853-E5D3-4243-AC2C8826A4C6}"/>
              </a:ext>
            </a:extLst>
          </p:cNvPr>
          <p:cNvSpPr txBox="1"/>
          <p:nvPr/>
        </p:nvSpPr>
        <p:spPr>
          <a:xfrm>
            <a:off x="336216" y="1665363"/>
            <a:ext cx="595116" cy="1295355"/>
          </a:xfrm>
          <a:prstGeom prst="rect">
            <a:avLst/>
          </a:prstGeom>
          <a:noFill/>
        </p:spPr>
        <p:txBody>
          <a:bodyPr wrap="square" rtlCol="0">
            <a:spAutoFit/>
          </a:bodyPr>
          <a:lstStyle/>
          <a:p>
            <a:pPr algn="just">
              <a:lnSpc>
                <a:spcPct val="125000"/>
              </a:lnSpc>
              <a:spcBef>
                <a:spcPts val="300"/>
              </a:spcBef>
              <a:spcAft>
                <a:spcPts val="600"/>
              </a:spcAft>
            </a:pPr>
            <a:r>
              <a:rPr lang="zh-CN" altLang="en-US" sz="1600" dirty="0">
                <a:latin typeface="微软雅黑" panose="020B0503020204020204" pitchFamily="34" charset="-122"/>
                <a:ea typeface="微软雅黑" panose="020B0503020204020204" pitchFamily="34" charset="-122"/>
              </a:rPr>
              <a:t>测磁前</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导轨位置</a:t>
            </a:r>
          </a:p>
        </p:txBody>
      </p:sp>
      <p:sp>
        <p:nvSpPr>
          <p:cNvPr id="20" name="文本框 19">
            <a:extLst>
              <a:ext uri="{FF2B5EF4-FFF2-40B4-BE49-F238E27FC236}">
                <a16:creationId xmlns:a16="http://schemas.microsoft.com/office/drawing/2014/main" id="{66AAAE28-3CF9-A7D8-5CB6-7332482C4CEB}"/>
              </a:ext>
            </a:extLst>
          </p:cNvPr>
          <p:cNvSpPr txBox="1"/>
          <p:nvPr/>
        </p:nvSpPr>
        <p:spPr>
          <a:xfrm>
            <a:off x="334547" y="3407477"/>
            <a:ext cx="595116" cy="1295355"/>
          </a:xfrm>
          <a:prstGeom prst="rect">
            <a:avLst/>
          </a:prstGeom>
          <a:noFill/>
        </p:spPr>
        <p:txBody>
          <a:bodyPr wrap="square" rtlCol="0">
            <a:spAutoFit/>
          </a:bodyPr>
          <a:lstStyle/>
          <a:p>
            <a:pPr algn="just">
              <a:lnSpc>
                <a:spcPct val="125000"/>
              </a:lnSpc>
              <a:spcBef>
                <a:spcPts val="300"/>
              </a:spcBef>
              <a:spcAft>
                <a:spcPts val="600"/>
              </a:spcAft>
            </a:pPr>
            <a:r>
              <a:rPr lang="zh-CN" altLang="en-US" sz="1600" dirty="0">
                <a:latin typeface="微软雅黑" panose="020B0503020204020204" pitchFamily="34" charset="-122"/>
                <a:ea typeface="微软雅黑" panose="020B0503020204020204" pitchFamily="34" charset="-122"/>
              </a:rPr>
              <a:t>测磁后</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导轨位置</a:t>
            </a:r>
          </a:p>
        </p:txBody>
      </p:sp>
      <p:sp>
        <p:nvSpPr>
          <p:cNvPr id="22" name="文本框 21">
            <a:extLst>
              <a:ext uri="{FF2B5EF4-FFF2-40B4-BE49-F238E27FC236}">
                <a16:creationId xmlns:a16="http://schemas.microsoft.com/office/drawing/2014/main" id="{606DAA94-9E0F-6B6D-D3B8-48D59B40A085}"/>
              </a:ext>
            </a:extLst>
          </p:cNvPr>
          <p:cNvSpPr txBox="1"/>
          <p:nvPr/>
        </p:nvSpPr>
        <p:spPr>
          <a:xfrm>
            <a:off x="8048276" y="5418153"/>
            <a:ext cx="4216556" cy="400110"/>
          </a:xfrm>
          <a:prstGeom prst="rect">
            <a:avLst/>
          </a:prstGeom>
          <a:noFill/>
        </p:spPr>
        <p:txBody>
          <a:bodyPr wrap="square" rtlCol="0">
            <a:spAutoFit/>
          </a:bodyPr>
          <a:lstStyle/>
          <a:p>
            <a:r>
              <a:rPr lang="zh-CN" altLang="en-US" sz="2000" dirty="0"/>
              <a:t>磁中心相对机械中心偏差</a:t>
            </a:r>
            <a:r>
              <a:rPr lang="en-US" altLang="zh-CN" sz="2000" dirty="0"/>
              <a:t>RMS: 0.137</a:t>
            </a:r>
            <a:endParaRPr lang="zh-CN" altLang="en-US" sz="2000" dirty="0"/>
          </a:p>
        </p:txBody>
      </p:sp>
      <p:graphicFrame>
        <p:nvGraphicFramePr>
          <p:cNvPr id="9" name="表格 8">
            <a:extLst>
              <a:ext uri="{FF2B5EF4-FFF2-40B4-BE49-F238E27FC236}">
                <a16:creationId xmlns:a16="http://schemas.microsoft.com/office/drawing/2014/main" id="{F3CB2DED-29C9-D5B4-5071-B58F64050849}"/>
              </a:ext>
            </a:extLst>
          </p:cNvPr>
          <p:cNvGraphicFramePr>
            <a:graphicFrameLocks noGrp="1"/>
          </p:cNvGraphicFramePr>
          <p:nvPr/>
        </p:nvGraphicFramePr>
        <p:xfrm>
          <a:off x="334547" y="5305140"/>
          <a:ext cx="7618355" cy="1440000"/>
        </p:xfrm>
        <a:graphic>
          <a:graphicData uri="http://schemas.openxmlformats.org/drawingml/2006/table">
            <a:tbl>
              <a:tblPr firstRow="1" bandRow="1">
                <a:tableStyleId>{5C22544A-7EE6-4342-B048-85BDC9FD1C3A}</a:tableStyleId>
              </a:tblPr>
              <a:tblGrid>
                <a:gridCol w="1858355">
                  <a:extLst>
                    <a:ext uri="{9D8B030D-6E8A-4147-A177-3AD203B41FA5}">
                      <a16:colId xmlns:a16="http://schemas.microsoft.com/office/drawing/2014/main" val="450241491"/>
                    </a:ext>
                  </a:extLst>
                </a:gridCol>
                <a:gridCol w="720000">
                  <a:extLst>
                    <a:ext uri="{9D8B030D-6E8A-4147-A177-3AD203B41FA5}">
                      <a16:colId xmlns:a16="http://schemas.microsoft.com/office/drawing/2014/main" val="4163259677"/>
                    </a:ext>
                  </a:extLst>
                </a:gridCol>
                <a:gridCol w="720000">
                  <a:extLst>
                    <a:ext uri="{9D8B030D-6E8A-4147-A177-3AD203B41FA5}">
                      <a16:colId xmlns:a16="http://schemas.microsoft.com/office/drawing/2014/main" val="2512922692"/>
                    </a:ext>
                  </a:extLst>
                </a:gridCol>
                <a:gridCol w="720000">
                  <a:extLst>
                    <a:ext uri="{9D8B030D-6E8A-4147-A177-3AD203B41FA5}">
                      <a16:colId xmlns:a16="http://schemas.microsoft.com/office/drawing/2014/main" val="893346007"/>
                    </a:ext>
                  </a:extLst>
                </a:gridCol>
                <a:gridCol w="720000">
                  <a:extLst>
                    <a:ext uri="{9D8B030D-6E8A-4147-A177-3AD203B41FA5}">
                      <a16:colId xmlns:a16="http://schemas.microsoft.com/office/drawing/2014/main" val="432814997"/>
                    </a:ext>
                  </a:extLst>
                </a:gridCol>
                <a:gridCol w="720000">
                  <a:extLst>
                    <a:ext uri="{9D8B030D-6E8A-4147-A177-3AD203B41FA5}">
                      <a16:colId xmlns:a16="http://schemas.microsoft.com/office/drawing/2014/main" val="2684770352"/>
                    </a:ext>
                  </a:extLst>
                </a:gridCol>
                <a:gridCol w="720000">
                  <a:extLst>
                    <a:ext uri="{9D8B030D-6E8A-4147-A177-3AD203B41FA5}">
                      <a16:colId xmlns:a16="http://schemas.microsoft.com/office/drawing/2014/main" val="3240225433"/>
                    </a:ext>
                  </a:extLst>
                </a:gridCol>
                <a:gridCol w="720000">
                  <a:extLst>
                    <a:ext uri="{9D8B030D-6E8A-4147-A177-3AD203B41FA5}">
                      <a16:colId xmlns:a16="http://schemas.microsoft.com/office/drawing/2014/main" val="3899239427"/>
                    </a:ext>
                  </a:extLst>
                </a:gridCol>
                <a:gridCol w="720000">
                  <a:extLst>
                    <a:ext uri="{9D8B030D-6E8A-4147-A177-3AD203B41FA5}">
                      <a16:colId xmlns:a16="http://schemas.microsoft.com/office/drawing/2014/main" val="1545998805"/>
                    </a:ext>
                  </a:extLst>
                </a:gridCol>
              </a:tblGrid>
              <a:tr h="360000">
                <a:tc rowSpan="2">
                  <a:txBody>
                    <a:bodyPr/>
                    <a:lstStyle/>
                    <a:p>
                      <a:pPr algn="ctr"/>
                      <a:r>
                        <a:rPr lang="zh-CN" altLang="en-US" sz="1400" dirty="0"/>
                        <a:t>磁中心相对机械中心横向偏差</a:t>
                      </a:r>
                      <a:r>
                        <a:rPr lang="en-US" altLang="zh-CN" sz="1400" dirty="0"/>
                        <a:t>/mm</a:t>
                      </a:r>
                      <a:endParaRPr lang="zh-CN" altLang="en-US" sz="1400" dirty="0"/>
                    </a:p>
                  </a:txBody>
                  <a:tcPr anchor="ctr"/>
                </a:tc>
                <a:tc gridSpan="2">
                  <a:txBody>
                    <a:bodyPr/>
                    <a:lstStyle/>
                    <a:p>
                      <a:pPr algn="ctr"/>
                      <a:r>
                        <a:rPr lang="en-US" altLang="zh-CN" sz="1400" dirty="0"/>
                        <a:t>95GS</a:t>
                      </a:r>
                      <a:endParaRPr lang="zh-CN" altLang="en-US" sz="1400" dirty="0"/>
                    </a:p>
                  </a:txBody>
                  <a:tcPr/>
                </a:tc>
                <a:tc hMerge="1">
                  <a:txBody>
                    <a:bodyPr/>
                    <a:lstStyle/>
                    <a:p>
                      <a:endParaRPr lang="zh-CN" altLang="en-US"/>
                    </a:p>
                  </a:txBody>
                  <a:tcPr/>
                </a:tc>
                <a:tc gridSpan="2">
                  <a:txBody>
                    <a:bodyPr/>
                    <a:lstStyle/>
                    <a:p>
                      <a:pPr algn="ctr"/>
                      <a:r>
                        <a:rPr lang="en-US" altLang="zh-CN" sz="1400" dirty="0"/>
                        <a:t>376GS</a:t>
                      </a:r>
                      <a:endParaRPr lang="zh-CN" altLang="en-US" sz="1400" dirty="0"/>
                    </a:p>
                  </a:txBody>
                  <a:tcPr/>
                </a:tc>
                <a:tc hMerge="1">
                  <a:txBody>
                    <a:bodyPr/>
                    <a:lstStyle/>
                    <a:p>
                      <a:endParaRPr lang="zh-CN" altLang="en-US"/>
                    </a:p>
                  </a:txBody>
                  <a:tcPr/>
                </a:tc>
                <a:tc gridSpan="2">
                  <a:txBody>
                    <a:bodyPr/>
                    <a:lstStyle/>
                    <a:p>
                      <a:pPr algn="ctr"/>
                      <a:r>
                        <a:rPr lang="en-US" altLang="zh-CN" sz="1400" dirty="0"/>
                        <a:t>565GS</a:t>
                      </a:r>
                      <a:endParaRPr lang="zh-CN" altLang="en-US" sz="1400" dirty="0"/>
                    </a:p>
                  </a:txBody>
                  <a:tcPr/>
                </a:tc>
                <a:tc hMerge="1">
                  <a:txBody>
                    <a:bodyPr/>
                    <a:lstStyle/>
                    <a:p>
                      <a:endParaRPr lang="zh-CN" altLang="en-US"/>
                    </a:p>
                  </a:txBody>
                  <a:tcPr/>
                </a:tc>
                <a:tc gridSpan="2">
                  <a:txBody>
                    <a:bodyPr/>
                    <a:lstStyle/>
                    <a:p>
                      <a:pPr algn="ctr"/>
                      <a:r>
                        <a:rPr lang="zh-CN" altLang="en-US" sz="1400" b="1" dirty="0">
                          <a:solidFill>
                            <a:srgbClr val="FF0000"/>
                          </a:solidFill>
                        </a:rPr>
                        <a:t>均值</a:t>
                      </a:r>
                    </a:p>
                  </a:txBody>
                  <a:tcPr/>
                </a:tc>
                <a:tc hMerge="1">
                  <a:txBody>
                    <a:bodyPr/>
                    <a:lstStyle/>
                    <a:p>
                      <a:pPr algn="ctr"/>
                      <a:endParaRPr lang="zh-CN" altLang="en-US" dirty="0"/>
                    </a:p>
                  </a:txBody>
                  <a:tcPr/>
                </a:tc>
                <a:extLst>
                  <a:ext uri="{0D108BD9-81ED-4DB2-BD59-A6C34878D82A}">
                    <a16:rowId xmlns:a16="http://schemas.microsoft.com/office/drawing/2014/main" val="1270154002"/>
                  </a:ext>
                </a:extLst>
              </a:tr>
              <a:tr h="360000">
                <a:tc vMerge="1">
                  <a:txBody>
                    <a:bodyPr/>
                    <a:lstStyle/>
                    <a:p>
                      <a:endParaRPr lang="zh-CN" altLang="en-US" dirty="0"/>
                    </a:p>
                  </a:txBody>
                  <a:tcPr/>
                </a:tc>
                <a:tc>
                  <a:txBody>
                    <a:bodyPr/>
                    <a:lstStyle/>
                    <a:p>
                      <a:pPr algn="ctr"/>
                      <a:r>
                        <a:rPr lang="zh-CN" altLang="en-US" sz="1400" dirty="0"/>
                        <a:t>西侧</a:t>
                      </a:r>
                    </a:p>
                  </a:txBody>
                  <a:tcPr/>
                </a:tc>
                <a:tc>
                  <a:txBody>
                    <a:bodyPr/>
                    <a:lstStyle/>
                    <a:p>
                      <a:pPr algn="ctr"/>
                      <a:r>
                        <a:rPr lang="zh-CN" altLang="en-US" sz="1400" dirty="0"/>
                        <a:t>东侧</a:t>
                      </a:r>
                    </a:p>
                  </a:txBody>
                  <a:tcPr/>
                </a:tc>
                <a:tc>
                  <a:txBody>
                    <a:bodyPr/>
                    <a:lstStyle/>
                    <a:p>
                      <a:pPr algn="ctr"/>
                      <a:r>
                        <a:rPr lang="zh-CN" altLang="en-US" sz="1400" dirty="0"/>
                        <a:t>西侧</a:t>
                      </a:r>
                    </a:p>
                  </a:txBody>
                  <a:tcPr/>
                </a:tc>
                <a:tc>
                  <a:txBody>
                    <a:bodyPr/>
                    <a:lstStyle/>
                    <a:p>
                      <a:pPr algn="ctr"/>
                      <a:r>
                        <a:rPr lang="zh-CN" altLang="en-US" sz="1400" dirty="0"/>
                        <a:t>东侧</a:t>
                      </a:r>
                    </a:p>
                  </a:txBody>
                  <a:tcPr/>
                </a:tc>
                <a:tc>
                  <a:txBody>
                    <a:bodyPr/>
                    <a:lstStyle/>
                    <a:p>
                      <a:pPr algn="ctr"/>
                      <a:r>
                        <a:rPr lang="zh-CN" altLang="en-US" sz="1400" dirty="0"/>
                        <a:t>西侧</a:t>
                      </a:r>
                    </a:p>
                  </a:txBody>
                  <a:tcPr/>
                </a:tc>
                <a:tc>
                  <a:txBody>
                    <a:bodyPr/>
                    <a:lstStyle/>
                    <a:p>
                      <a:pPr algn="ctr"/>
                      <a:r>
                        <a:rPr lang="zh-CN" altLang="en-US" sz="1400" dirty="0"/>
                        <a:t>东侧</a:t>
                      </a:r>
                    </a:p>
                  </a:txBody>
                  <a:tcPr/>
                </a:tc>
                <a:tc>
                  <a:txBody>
                    <a:bodyPr/>
                    <a:lstStyle/>
                    <a:p>
                      <a:pPr algn="ctr"/>
                      <a:r>
                        <a:rPr lang="zh-CN" altLang="en-US" sz="1400" b="1" dirty="0">
                          <a:solidFill>
                            <a:srgbClr val="FF0000"/>
                          </a:solidFill>
                        </a:rPr>
                        <a:t>西侧</a:t>
                      </a:r>
                    </a:p>
                  </a:txBody>
                  <a:tcPr/>
                </a:tc>
                <a:tc>
                  <a:txBody>
                    <a:bodyPr/>
                    <a:lstStyle/>
                    <a:p>
                      <a:pPr algn="ctr"/>
                      <a:r>
                        <a:rPr lang="zh-CN" altLang="en-US" sz="1400" b="1" dirty="0">
                          <a:solidFill>
                            <a:srgbClr val="FF0000"/>
                          </a:solidFill>
                        </a:rPr>
                        <a:t>东侧</a:t>
                      </a:r>
                    </a:p>
                  </a:txBody>
                  <a:tcPr/>
                </a:tc>
                <a:extLst>
                  <a:ext uri="{0D108BD9-81ED-4DB2-BD59-A6C34878D82A}">
                    <a16:rowId xmlns:a16="http://schemas.microsoft.com/office/drawing/2014/main" val="2539648000"/>
                  </a:ext>
                </a:extLst>
              </a:tr>
              <a:tr h="360000">
                <a:tc>
                  <a:txBody>
                    <a:bodyPr/>
                    <a:lstStyle/>
                    <a:p>
                      <a:r>
                        <a:rPr lang="zh-CN" altLang="en-US" sz="1400" dirty="0"/>
                        <a:t>基于测磁前导轨位置</a:t>
                      </a:r>
                    </a:p>
                  </a:txBody>
                  <a:tcPr/>
                </a:tc>
                <a:tc>
                  <a:txBody>
                    <a:bodyPr/>
                    <a:lstStyle/>
                    <a:p>
                      <a:r>
                        <a:rPr lang="en-US" altLang="zh-CN" sz="1600" dirty="0"/>
                        <a:t>-0.196</a:t>
                      </a:r>
                      <a:endParaRPr lang="zh-CN" altLang="en-US" sz="1600" dirty="0"/>
                    </a:p>
                  </a:txBody>
                  <a:tcPr/>
                </a:tc>
                <a:tc>
                  <a:txBody>
                    <a:bodyPr/>
                    <a:lstStyle/>
                    <a:p>
                      <a:r>
                        <a:rPr lang="en-US" altLang="zh-CN" sz="1600" dirty="0"/>
                        <a:t>0.054</a:t>
                      </a:r>
                      <a:endParaRPr lang="zh-CN" altLang="en-US" sz="1600" dirty="0"/>
                    </a:p>
                  </a:txBody>
                  <a:tcPr/>
                </a:tc>
                <a:tc>
                  <a:txBody>
                    <a:bodyPr/>
                    <a:lstStyle/>
                    <a:p>
                      <a:r>
                        <a:rPr lang="en-US" altLang="zh-CN" sz="1600" dirty="0"/>
                        <a:t>-0.190</a:t>
                      </a:r>
                      <a:endParaRPr lang="zh-CN" altLang="en-US" sz="1600" dirty="0"/>
                    </a:p>
                  </a:txBody>
                  <a:tcPr/>
                </a:tc>
                <a:tc>
                  <a:txBody>
                    <a:bodyPr/>
                    <a:lstStyle/>
                    <a:p>
                      <a:r>
                        <a:rPr lang="en-US" altLang="zh-CN" sz="1600" dirty="0"/>
                        <a:t>0.081</a:t>
                      </a:r>
                      <a:endParaRPr lang="zh-CN" altLang="en-US" sz="1600" dirty="0"/>
                    </a:p>
                  </a:txBody>
                  <a:tcPr/>
                </a:tc>
                <a:tc>
                  <a:txBody>
                    <a:bodyPr/>
                    <a:lstStyle/>
                    <a:p>
                      <a:r>
                        <a:rPr lang="en-US" altLang="zh-CN" sz="1600" dirty="0"/>
                        <a:t>-0.177</a:t>
                      </a:r>
                      <a:endParaRPr lang="zh-CN" altLang="en-US" sz="1600" dirty="0"/>
                    </a:p>
                  </a:txBody>
                  <a:tcPr/>
                </a:tc>
                <a:tc>
                  <a:txBody>
                    <a:bodyPr/>
                    <a:lstStyle/>
                    <a:p>
                      <a:r>
                        <a:rPr lang="en-US" altLang="zh-CN" sz="1600" dirty="0"/>
                        <a:t>0.113</a:t>
                      </a:r>
                      <a:endParaRPr lang="zh-CN" altLang="en-US" sz="1600" dirty="0"/>
                    </a:p>
                  </a:txBody>
                  <a:tcPr/>
                </a:tc>
                <a:tc rowSpan="2">
                  <a:txBody>
                    <a:bodyPr/>
                    <a:lstStyle/>
                    <a:p>
                      <a:r>
                        <a:rPr lang="en-US" altLang="zh-CN" sz="1400" b="1" dirty="0">
                          <a:solidFill>
                            <a:srgbClr val="FF0000"/>
                          </a:solidFill>
                        </a:rPr>
                        <a:t>-0.200</a:t>
                      </a:r>
                      <a:endParaRPr lang="zh-CN" altLang="en-US" sz="1400" b="1" dirty="0">
                        <a:solidFill>
                          <a:srgbClr val="FF0000"/>
                        </a:solidFill>
                      </a:endParaRPr>
                    </a:p>
                  </a:txBody>
                  <a:tcPr anchor="ctr"/>
                </a:tc>
                <a:tc rowSpan="2">
                  <a:txBody>
                    <a:bodyPr/>
                    <a:lstStyle/>
                    <a:p>
                      <a:pPr algn="ctr"/>
                      <a:r>
                        <a:rPr lang="en-US" altLang="zh-CN" sz="1400" b="1" dirty="0">
                          <a:solidFill>
                            <a:srgbClr val="FF0000"/>
                          </a:solidFill>
                        </a:rPr>
                        <a:t>0.055</a:t>
                      </a:r>
                      <a:endParaRPr lang="zh-CN" altLang="en-US" sz="1400" b="1" dirty="0">
                        <a:solidFill>
                          <a:srgbClr val="FF0000"/>
                        </a:solidFill>
                      </a:endParaRPr>
                    </a:p>
                  </a:txBody>
                  <a:tcPr anchor="ctr"/>
                </a:tc>
                <a:extLst>
                  <a:ext uri="{0D108BD9-81ED-4DB2-BD59-A6C34878D82A}">
                    <a16:rowId xmlns:a16="http://schemas.microsoft.com/office/drawing/2014/main" val="3336109456"/>
                  </a:ext>
                </a:extLst>
              </a:tr>
              <a:tr h="36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400" dirty="0"/>
                        <a:t>基于测磁后导轨位置</a:t>
                      </a:r>
                    </a:p>
                  </a:txBody>
                  <a:tcPr/>
                </a:tc>
                <a:tc>
                  <a:txBody>
                    <a:bodyPr/>
                    <a:lstStyle/>
                    <a:p>
                      <a:r>
                        <a:rPr lang="en-US" altLang="zh-CN" sz="1600" dirty="0"/>
                        <a:t>-0.220</a:t>
                      </a:r>
                      <a:endParaRPr lang="zh-CN" altLang="en-US" sz="1600" dirty="0"/>
                    </a:p>
                  </a:txBody>
                  <a:tcPr/>
                </a:tc>
                <a:tc>
                  <a:txBody>
                    <a:bodyPr/>
                    <a:lstStyle/>
                    <a:p>
                      <a:r>
                        <a:rPr lang="en-US" altLang="zh-CN" sz="1600" dirty="0"/>
                        <a:t>-0.002</a:t>
                      </a:r>
                      <a:endParaRPr lang="zh-CN" altLang="en-US" sz="1600" dirty="0"/>
                    </a:p>
                  </a:txBody>
                  <a:tcPr/>
                </a:tc>
                <a:tc>
                  <a:txBody>
                    <a:bodyPr/>
                    <a:lstStyle/>
                    <a:p>
                      <a:r>
                        <a:rPr lang="en-US" altLang="zh-CN" sz="1600" dirty="0"/>
                        <a:t>-0.214</a:t>
                      </a:r>
                      <a:endParaRPr lang="zh-CN" altLang="en-US" sz="1600" dirty="0"/>
                    </a:p>
                  </a:txBody>
                  <a:tcPr/>
                </a:tc>
                <a:tc>
                  <a:txBody>
                    <a:bodyPr/>
                    <a:lstStyle/>
                    <a:p>
                      <a:r>
                        <a:rPr lang="en-US" altLang="zh-CN" sz="1600" dirty="0"/>
                        <a:t>0.026</a:t>
                      </a:r>
                      <a:endParaRPr lang="zh-CN" altLang="en-US" sz="1600" dirty="0"/>
                    </a:p>
                  </a:txBody>
                  <a:tcPr/>
                </a:tc>
                <a:tc>
                  <a:txBody>
                    <a:bodyPr/>
                    <a:lstStyle/>
                    <a:p>
                      <a:r>
                        <a:rPr lang="en-US" altLang="zh-CN" sz="1600" dirty="0"/>
                        <a:t>-0.201</a:t>
                      </a:r>
                      <a:endParaRPr lang="zh-CN" altLang="en-US" sz="1600" dirty="0"/>
                    </a:p>
                  </a:txBody>
                  <a:tcPr/>
                </a:tc>
                <a:tc>
                  <a:txBody>
                    <a:bodyPr/>
                    <a:lstStyle/>
                    <a:p>
                      <a:r>
                        <a:rPr lang="en-US" altLang="zh-CN" sz="1600" dirty="0"/>
                        <a:t>0.057</a:t>
                      </a:r>
                      <a:endParaRPr lang="zh-CN" altLang="en-US" sz="1600" dirty="0"/>
                    </a:p>
                  </a:txBody>
                  <a:tcPr/>
                </a:tc>
                <a:tc vMerge="1">
                  <a:txBody>
                    <a:bodyPr/>
                    <a:lstStyle/>
                    <a:p>
                      <a:endParaRPr lang="zh-CN" altLang="en-US" dirty="0"/>
                    </a:p>
                  </a:txBody>
                  <a:tcPr/>
                </a:tc>
                <a:tc vMerge="1">
                  <a:txBody>
                    <a:bodyPr/>
                    <a:lstStyle/>
                    <a:p>
                      <a:endParaRPr lang="zh-CN" altLang="en-US" dirty="0"/>
                    </a:p>
                  </a:txBody>
                  <a:tcPr/>
                </a:tc>
                <a:extLst>
                  <a:ext uri="{0D108BD9-81ED-4DB2-BD59-A6C34878D82A}">
                    <a16:rowId xmlns:a16="http://schemas.microsoft.com/office/drawing/2014/main" val="772899888"/>
                  </a:ext>
                </a:extLst>
              </a:tr>
            </a:tbl>
          </a:graphicData>
        </a:graphic>
      </p:graphicFrame>
      <p:pic>
        <p:nvPicPr>
          <p:cNvPr id="11" name="图片 10">
            <a:extLst>
              <a:ext uri="{FF2B5EF4-FFF2-40B4-BE49-F238E27FC236}">
                <a16:creationId xmlns:a16="http://schemas.microsoft.com/office/drawing/2014/main" id="{40D2EA0C-F949-7D7A-E4DD-32FE1EEECC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4858" y="3234239"/>
            <a:ext cx="3483184" cy="1866900"/>
          </a:xfrm>
          <a:prstGeom prst="rect">
            <a:avLst/>
          </a:prstGeom>
        </p:spPr>
      </p:pic>
      <p:pic>
        <p:nvPicPr>
          <p:cNvPr id="14" name="图片 13">
            <a:extLst>
              <a:ext uri="{FF2B5EF4-FFF2-40B4-BE49-F238E27FC236}">
                <a16:creationId xmlns:a16="http://schemas.microsoft.com/office/drawing/2014/main" id="{3F9400FC-555C-6328-90B9-BD62F76247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3526" y="3234239"/>
            <a:ext cx="3483186" cy="1866900"/>
          </a:xfrm>
          <a:prstGeom prst="rect">
            <a:avLst/>
          </a:prstGeom>
        </p:spPr>
      </p:pic>
      <p:pic>
        <p:nvPicPr>
          <p:cNvPr id="21" name="图片 20">
            <a:extLst>
              <a:ext uri="{FF2B5EF4-FFF2-40B4-BE49-F238E27FC236}">
                <a16:creationId xmlns:a16="http://schemas.microsoft.com/office/drawing/2014/main" id="{36204D36-47FF-38F6-B8F8-D4F9DD3951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2193" y="3234239"/>
            <a:ext cx="3483182" cy="1866900"/>
          </a:xfrm>
          <a:prstGeom prst="rect">
            <a:avLst/>
          </a:prstGeom>
        </p:spPr>
      </p:pic>
      <p:sp>
        <p:nvSpPr>
          <p:cNvPr id="2" name="标题 3">
            <a:extLst>
              <a:ext uri="{FF2B5EF4-FFF2-40B4-BE49-F238E27FC236}">
                <a16:creationId xmlns:a16="http://schemas.microsoft.com/office/drawing/2014/main" id="{0EDEE821-5C06-E3EF-7081-C3E56E8E5873}"/>
              </a:ext>
            </a:extLst>
          </p:cNvPr>
          <p:cNvSpPr txBox="1">
            <a:spLocks/>
          </p:cNvSpPr>
          <p:nvPr/>
        </p:nvSpPr>
        <p:spPr>
          <a:xfrm>
            <a:off x="714337" y="310942"/>
            <a:ext cx="10763325" cy="7254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b="1" dirty="0">
                <a:solidFill>
                  <a:srgbClr val="C00000"/>
                </a:solidFill>
                <a:latin typeface="宋体" panose="02010600030101010101" pitchFamily="2" charset="-122"/>
                <a:ea typeface="宋体" panose="02010600030101010101" pitchFamily="2" charset="-122"/>
              </a:rPr>
              <a:t>第三次测磁结果数据处理（横向）</a:t>
            </a:r>
          </a:p>
        </p:txBody>
      </p:sp>
    </p:spTree>
    <p:extLst>
      <p:ext uri="{BB962C8B-B14F-4D97-AF65-F5344CB8AC3E}">
        <p14:creationId xmlns:p14="http://schemas.microsoft.com/office/powerpoint/2010/main" val="37806316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38C9EDBB-56B0-D642-201D-EA1CEF06763F}"/>
              </a:ext>
            </a:extLst>
          </p:cNvPr>
          <p:cNvSpPr>
            <a:spLocks noGrp="1"/>
          </p:cNvSpPr>
          <p:nvPr>
            <p:ph type="sldNum" sz="quarter" idx="12"/>
          </p:nvPr>
        </p:nvSpPr>
        <p:spPr/>
        <p:txBody>
          <a:bodyPr/>
          <a:lstStyle/>
          <a:p>
            <a:fld id="{27F552FA-C358-4F70-9CE8-3E41459FCE36}" type="slidenum">
              <a:rPr lang="zh-CN" altLang="en-US" smtClean="0"/>
              <a:t>12</a:t>
            </a:fld>
            <a:endParaRPr lang="zh-CN" altLang="en-US" dirty="0"/>
          </a:p>
        </p:txBody>
      </p:sp>
      <p:sp>
        <p:nvSpPr>
          <p:cNvPr id="5" name="文本框 4">
            <a:extLst>
              <a:ext uri="{FF2B5EF4-FFF2-40B4-BE49-F238E27FC236}">
                <a16:creationId xmlns:a16="http://schemas.microsoft.com/office/drawing/2014/main" id="{0967F2A3-C6BE-DD99-1085-80181CE7436C}"/>
              </a:ext>
            </a:extLst>
          </p:cNvPr>
          <p:cNvSpPr txBox="1"/>
          <p:nvPr/>
        </p:nvSpPr>
        <p:spPr>
          <a:xfrm>
            <a:off x="7930179" y="2074679"/>
            <a:ext cx="4216556" cy="400110"/>
          </a:xfrm>
          <a:prstGeom prst="rect">
            <a:avLst/>
          </a:prstGeom>
          <a:noFill/>
        </p:spPr>
        <p:txBody>
          <a:bodyPr wrap="square" rtlCol="0">
            <a:spAutoFit/>
          </a:bodyPr>
          <a:lstStyle/>
          <a:p>
            <a:r>
              <a:rPr lang="zh-CN" altLang="en-US" sz="2000" dirty="0"/>
              <a:t>磁中心相对机械中心偏差</a:t>
            </a:r>
            <a:r>
              <a:rPr lang="en-US" altLang="zh-CN" sz="2000" dirty="0"/>
              <a:t>RMS: 0.134</a:t>
            </a:r>
            <a:endParaRPr lang="zh-CN" altLang="en-US" sz="2000" dirty="0"/>
          </a:p>
        </p:txBody>
      </p:sp>
      <p:graphicFrame>
        <p:nvGraphicFramePr>
          <p:cNvPr id="6" name="表格 5">
            <a:extLst>
              <a:ext uri="{FF2B5EF4-FFF2-40B4-BE49-F238E27FC236}">
                <a16:creationId xmlns:a16="http://schemas.microsoft.com/office/drawing/2014/main" id="{27AD15FC-89ED-5945-CC00-B21BDBC91ECB}"/>
              </a:ext>
            </a:extLst>
          </p:cNvPr>
          <p:cNvGraphicFramePr>
            <a:graphicFrameLocks noGrp="1"/>
          </p:cNvGraphicFramePr>
          <p:nvPr>
            <p:extLst>
              <p:ext uri="{D42A27DB-BD31-4B8C-83A1-F6EECF244321}">
                <p14:modId xmlns:p14="http://schemas.microsoft.com/office/powerpoint/2010/main" val="987013761"/>
              </p:ext>
            </p:extLst>
          </p:nvPr>
        </p:nvGraphicFramePr>
        <p:xfrm>
          <a:off x="193727" y="1465112"/>
          <a:ext cx="7618355" cy="1440000"/>
        </p:xfrm>
        <a:graphic>
          <a:graphicData uri="http://schemas.openxmlformats.org/drawingml/2006/table">
            <a:tbl>
              <a:tblPr firstRow="1" bandRow="1">
                <a:tableStyleId>{5C22544A-7EE6-4342-B048-85BDC9FD1C3A}</a:tableStyleId>
              </a:tblPr>
              <a:tblGrid>
                <a:gridCol w="1858355">
                  <a:extLst>
                    <a:ext uri="{9D8B030D-6E8A-4147-A177-3AD203B41FA5}">
                      <a16:colId xmlns:a16="http://schemas.microsoft.com/office/drawing/2014/main" val="450241491"/>
                    </a:ext>
                  </a:extLst>
                </a:gridCol>
                <a:gridCol w="720000">
                  <a:extLst>
                    <a:ext uri="{9D8B030D-6E8A-4147-A177-3AD203B41FA5}">
                      <a16:colId xmlns:a16="http://schemas.microsoft.com/office/drawing/2014/main" val="4163259677"/>
                    </a:ext>
                  </a:extLst>
                </a:gridCol>
                <a:gridCol w="720000">
                  <a:extLst>
                    <a:ext uri="{9D8B030D-6E8A-4147-A177-3AD203B41FA5}">
                      <a16:colId xmlns:a16="http://schemas.microsoft.com/office/drawing/2014/main" val="2512922692"/>
                    </a:ext>
                  </a:extLst>
                </a:gridCol>
                <a:gridCol w="720000">
                  <a:extLst>
                    <a:ext uri="{9D8B030D-6E8A-4147-A177-3AD203B41FA5}">
                      <a16:colId xmlns:a16="http://schemas.microsoft.com/office/drawing/2014/main" val="893346007"/>
                    </a:ext>
                  </a:extLst>
                </a:gridCol>
                <a:gridCol w="720000">
                  <a:extLst>
                    <a:ext uri="{9D8B030D-6E8A-4147-A177-3AD203B41FA5}">
                      <a16:colId xmlns:a16="http://schemas.microsoft.com/office/drawing/2014/main" val="432814997"/>
                    </a:ext>
                  </a:extLst>
                </a:gridCol>
                <a:gridCol w="720000">
                  <a:extLst>
                    <a:ext uri="{9D8B030D-6E8A-4147-A177-3AD203B41FA5}">
                      <a16:colId xmlns:a16="http://schemas.microsoft.com/office/drawing/2014/main" val="2684770352"/>
                    </a:ext>
                  </a:extLst>
                </a:gridCol>
                <a:gridCol w="720000">
                  <a:extLst>
                    <a:ext uri="{9D8B030D-6E8A-4147-A177-3AD203B41FA5}">
                      <a16:colId xmlns:a16="http://schemas.microsoft.com/office/drawing/2014/main" val="3240225433"/>
                    </a:ext>
                  </a:extLst>
                </a:gridCol>
                <a:gridCol w="720000">
                  <a:extLst>
                    <a:ext uri="{9D8B030D-6E8A-4147-A177-3AD203B41FA5}">
                      <a16:colId xmlns:a16="http://schemas.microsoft.com/office/drawing/2014/main" val="3899239427"/>
                    </a:ext>
                  </a:extLst>
                </a:gridCol>
                <a:gridCol w="720000">
                  <a:extLst>
                    <a:ext uri="{9D8B030D-6E8A-4147-A177-3AD203B41FA5}">
                      <a16:colId xmlns:a16="http://schemas.microsoft.com/office/drawing/2014/main" val="1545998805"/>
                    </a:ext>
                  </a:extLst>
                </a:gridCol>
              </a:tblGrid>
              <a:tr h="360000">
                <a:tc rowSpan="2">
                  <a:txBody>
                    <a:bodyPr/>
                    <a:lstStyle/>
                    <a:p>
                      <a:pPr algn="ctr"/>
                      <a:r>
                        <a:rPr lang="zh-CN" altLang="en-US" sz="1400" dirty="0"/>
                        <a:t>磁中心相对机械中心横向偏差</a:t>
                      </a:r>
                      <a:r>
                        <a:rPr lang="en-US" altLang="zh-CN" sz="1400" dirty="0"/>
                        <a:t>/mm</a:t>
                      </a:r>
                      <a:endParaRPr lang="zh-CN" altLang="en-US" sz="1400" dirty="0"/>
                    </a:p>
                  </a:txBody>
                  <a:tcPr anchor="ctr"/>
                </a:tc>
                <a:tc gridSpan="2">
                  <a:txBody>
                    <a:bodyPr/>
                    <a:lstStyle/>
                    <a:p>
                      <a:pPr algn="ctr"/>
                      <a:r>
                        <a:rPr lang="en-US" altLang="zh-CN" sz="1400" dirty="0"/>
                        <a:t>95GS</a:t>
                      </a:r>
                      <a:endParaRPr lang="zh-CN" altLang="en-US" sz="1400" dirty="0"/>
                    </a:p>
                  </a:txBody>
                  <a:tcPr/>
                </a:tc>
                <a:tc hMerge="1">
                  <a:txBody>
                    <a:bodyPr/>
                    <a:lstStyle/>
                    <a:p>
                      <a:endParaRPr lang="zh-CN" altLang="en-US"/>
                    </a:p>
                  </a:txBody>
                  <a:tcPr/>
                </a:tc>
                <a:tc gridSpan="2">
                  <a:txBody>
                    <a:bodyPr/>
                    <a:lstStyle/>
                    <a:p>
                      <a:pPr algn="ctr"/>
                      <a:r>
                        <a:rPr lang="en-US" altLang="zh-CN" sz="1400" dirty="0"/>
                        <a:t>376GS</a:t>
                      </a:r>
                      <a:endParaRPr lang="zh-CN" altLang="en-US" sz="1400" dirty="0"/>
                    </a:p>
                  </a:txBody>
                  <a:tcPr/>
                </a:tc>
                <a:tc hMerge="1">
                  <a:txBody>
                    <a:bodyPr/>
                    <a:lstStyle/>
                    <a:p>
                      <a:endParaRPr lang="zh-CN" altLang="en-US"/>
                    </a:p>
                  </a:txBody>
                  <a:tcPr/>
                </a:tc>
                <a:tc gridSpan="2">
                  <a:txBody>
                    <a:bodyPr/>
                    <a:lstStyle/>
                    <a:p>
                      <a:pPr algn="ctr"/>
                      <a:r>
                        <a:rPr lang="en-US" altLang="zh-CN" sz="1400" dirty="0"/>
                        <a:t>565GS</a:t>
                      </a:r>
                      <a:endParaRPr lang="zh-CN" altLang="en-US" sz="1400" dirty="0"/>
                    </a:p>
                  </a:txBody>
                  <a:tcPr/>
                </a:tc>
                <a:tc hMerge="1">
                  <a:txBody>
                    <a:bodyPr/>
                    <a:lstStyle/>
                    <a:p>
                      <a:endParaRPr lang="zh-CN" altLang="en-US"/>
                    </a:p>
                  </a:txBody>
                  <a:tcPr/>
                </a:tc>
                <a:tc gridSpan="2">
                  <a:txBody>
                    <a:bodyPr/>
                    <a:lstStyle/>
                    <a:p>
                      <a:pPr algn="ctr"/>
                      <a:r>
                        <a:rPr lang="zh-CN" altLang="en-US" sz="1400" b="1" dirty="0">
                          <a:solidFill>
                            <a:srgbClr val="FF0000"/>
                          </a:solidFill>
                        </a:rPr>
                        <a:t>均值</a:t>
                      </a:r>
                    </a:p>
                  </a:txBody>
                  <a:tcPr/>
                </a:tc>
                <a:tc hMerge="1">
                  <a:txBody>
                    <a:bodyPr/>
                    <a:lstStyle/>
                    <a:p>
                      <a:pPr algn="ctr"/>
                      <a:endParaRPr lang="zh-CN" altLang="en-US" dirty="0"/>
                    </a:p>
                  </a:txBody>
                  <a:tcPr/>
                </a:tc>
                <a:extLst>
                  <a:ext uri="{0D108BD9-81ED-4DB2-BD59-A6C34878D82A}">
                    <a16:rowId xmlns:a16="http://schemas.microsoft.com/office/drawing/2014/main" val="1270154002"/>
                  </a:ext>
                </a:extLst>
              </a:tr>
              <a:tr h="360000">
                <a:tc vMerge="1">
                  <a:txBody>
                    <a:bodyPr/>
                    <a:lstStyle/>
                    <a:p>
                      <a:endParaRPr lang="zh-CN" altLang="en-US" dirty="0"/>
                    </a:p>
                  </a:txBody>
                  <a:tcPr/>
                </a:tc>
                <a:tc>
                  <a:txBody>
                    <a:bodyPr/>
                    <a:lstStyle/>
                    <a:p>
                      <a:pPr algn="ctr"/>
                      <a:r>
                        <a:rPr lang="zh-CN" altLang="en-US" sz="1400" dirty="0"/>
                        <a:t>西侧</a:t>
                      </a:r>
                    </a:p>
                  </a:txBody>
                  <a:tcPr/>
                </a:tc>
                <a:tc>
                  <a:txBody>
                    <a:bodyPr/>
                    <a:lstStyle/>
                    <a:p>
                      <a:pPr algn="ctr"/>
                      <a:r>
                        <a:rPr lang="zh-CN" altLang="en-US" sz="1400" dirty="0"/>
                        <a:t>东侧</a:t>
                      </a:r>
                    </a:p>
                  </a:txBody>
                  <a:tcPr/>
                </a:tc>
                <a:tc>
                  <a:txBody>
                    <a:bodyPr/>
                    <a:lstStyle/>
                    <a:p>
                      <a:pPr algn="ctr"/>
                      <a:r>
                        <a:rPr lang="zh-CN" altLang="en-US" sz="1400" dirty="0"/>
                        <a:t>西侧</a:t>
                      </a:r>
                    </a:p>
                  </a:txBody>
                  <a:tcPr/>
                </a:tc>
                <a:tc>
                  <a:txBody>
                    <a:bodyPr/>
                    <a:lstStyle/>
                    <a:p>
                      <a:pPr algn="ctr"/>
                      <a:r>
                        <a:rPr lang="zh-CN" altLang="en-US" sz="1400" dirty="0"/>
                        <a:t>东侧</a:t>
                      </a:r>
                    </a:p>
                  </a:txBody>
                  <a:tcPr/>
                </a:tc>
                <a:tc>
                  <a:txBody>
                    <a:bodyPr/>
                    <a:lstStyle/>
                    <a:p>
                      <a:pPr algn="ctr"/>
                      <a:r>
                        <a:rPr lang="zh-CN" altLang="en-US" sz="1400" dirty="0"/>
                        <a:t>西侧</a:t>
                      </a:r>
                    </a:p>
                  </a:txBody>
                  <a:tcPr/>
                </a:tc>
                <a:tc>
                  <a:txBody>
                    <a:bodyPr/>
                    <a:lstStyle/>
                    <a:p>
                      <a:pPr algn="ctr"/>
                      <a:r>
                        <a:rPr lang="zh-CN" altLang="en-US" sz="1400" dirty="0"/>
                        <a:t>东侧</a:t>
                      </a:r>
                    </a:p>
                  </a:txBody>
                  <a:tcPr/>
                </a:tc>
                <a:tc>
                  <a:txBody>
                    <a:bodyPr/>
                    <a:lstStyle/>
                    <a:p>
                      <a:pPr algn="ctr"/>
                      <a:r>
                        <a:rPr lang="zh-CN" altLang="en-US" sz="1400" b="1" dirty="0">
                          <a:solidFill>
                            <a:srgbClr val="FF0000"/>
                          </a:solidFill>
                        </a:rPr>
                        <a:t>西侧</a:t>
                      </a:r>
                    </a:p>
                  </a:txBody>
                  <a:tcPr/>
                </a:tc>
                <a:tc>
                  <a:txBody>
                    <a:bodyPr/>
                    <a:lstStyle/>
                    <a:p>
                      <a:pPr algn="ctr"/>
                      <a:r>
                        <a:rPr lang="zh-CN" altLang="en-US" sz="1400" b="1" dirty="0">
                          <a:solidFill>
                            <a:srgbClr val="FF0000"/>
                          </a:solidFill>
                        </a:rPr>
                        <a:t>东侧</a:t>
                      </a:r>
                    </a:p>
                  </a:txBody>
                  <a:tcPr/>
                </a:tc>
                <a:extLst>
                  <a:ext uri="{0D108BD9-81ED-4DB2-BD59-A6C34878D82A}">
                    <a16:rowId xmlns:a16="http://schemas.microsoft.com/office/drawing/2014/main" val="2539648000"/>
                  </a:ext>
                </a:extLst>
              </a:tr>
              <a:tr h="360000">
                <a:tc>
                  <a:txBody>
                    <a:bodyPr/>
                    <a:lstStyle/>
                    <a:p>
                      <a:r>
                        <a:rPr lang="zh-CN" altLang="en-US" sz="1400" dirty="0"/>
                        <a:t>基于测磁前导轨位置</a:t>
                      </a:r>
                    </a:p>
                  </a:txBody>
                  <a:tcPr/>
                </a:tc>
                <a:tc>
                  <a:txBody>
                    <a:bodyPr/>
                    <a:lstStyle/>
                    <a:p>
                      <a:r>
                        <a:rPr lang="en-US" altLang="zh-CN" sz="1400" dirty="0"/>
                        <a:t>-0.182</a:t>
                      </a:r>
                      <a:endParaRPr lang="zh-CN" altLang="en-US" sz="1400" dirty="0"/>
                    </a:p>
                  </a:txBody>
                  <a:tcPr/>
                </a:tc>
                <a:tc>
                  <a:txBody>
                    <a:bodyPr/>
                    <a:lstStyle/>
                    <a:p>
                      <a:r>
                        <a:rPr lang="en-US" altLang="zh-CN" sz="1400" dirty="0"/>
                        <a:t>0.045</a:t>
                      </a:r>
                      <a:endParaRPr lang="zh-CN" altLang="en-US" sz="1400" dirty="0"/>
                    </a:p>
                  </a:txBody>
                  <a:tcPr/>
                </a:tc>
                <a:tc>
                  <a:txBody>
                    <a:bodyPr/>
                    <a:lstStyle/>
                    <a:p>
                      <a:r>
                        <a:rPr lang="en-US" altLang="zh-CN" sz="1400" dirty="0"/>
                        <a:t>-0.088</a:t>
                      </a:r>
                      <a:endParaRPr lang="zh-CN" altLang="en-US" sz="1400" dirty="0"/>
                    </a:p>
                  </a:txBody>
                  <a:tcPr/>
                </a:tc>
                <a:tc>
                  <a:txBody>
                    <a:bodyPr/>
                    <a:lstStyle/>
                    <a:p>
                      <a:r>
                        <a:rPr lang="en-US" altLang="zh-CN" sz="1400" dirty="0"/>
                        <a:t>0.139</a:t>
                      </a:r>
                      <a:endParaRPr lang="zh-CN" altLang="en-US" sz="1400" dirty="0"/>
                    </a:p>
                  </a:txBody>
                  <a:tcPr/>
                </a:tc>
                <a:tc>
                  <a:txBody>
                    <a:bodyPr/>
                    <a:lstStyle/>
                    <a:p>
                      <a:r>
                        <a:rPr lang="en-US" altLang="zh-CN" sz="1400" dirty="0"/>
                        <a:t>-0.057</a:t>
                      </a:r>
                      <a:endParaRPr lang="zh-CN" altLang="en-US" sz="1400" dirty="0"/>
                    </a:p>
                  </a:txBody>
                  <a:tcPr/>
                </a:tc>
                <a:tc>
                  <a:txBody>
                    <a:bodyPr/>
                    <a:lstStyle/>
                    <a:p>
                      <a:r>
                        <a:rPr lang="en-US" altLang="zh-CN" sz="1400" dirty="0"/>
                        <a:t>0.167</a:t>
                      </a:r>
                      <a:endParaRPr lang="zh-CN" altLang="en-US" sz="1400" dirty="0"/>
                    </a:p>
                  </a:txBody>
                  <a:tcPr/>
                </a:tc>
                <a:tc rowSpan="2">
                  <a:txBody>
                    <a:bodyPr/>
                    <a:lstStyle/>
                    <a:p>
                      <a:r>
                        <a:rPr lang="en-US" altLang="zh-CN" sz="1400" b="1" dirty="0">
                          <a:solidFill>
                            <a:srgbClr val="FF0000"/>
                          </a:solidFill>
                        </a:rPr>
                        <a:t>-0.129</a:t>
                      </a:r>
                      <a:endParaRPr lang="zh-CN" altLang="en-US" sz="1400" b="1" dirty="0">
                        <a:solidFill>
                          <a:srgbClr val="FF0000"/>
                        </a:solidFill>
                      </a:endParaRPr>
                    </a:p>
                  </a:txBody>
                  <a:tcPr anchor="ctr"/>
                </a:tc>
                <a:tc rowSpan="2">
                  <a:txBody>
                    <a:bodyPr/>
                    <a:lstStyle/>
                    <a:p>
                      <a:pPr algn="ctr"/>
                      <a:r>
                        <a:rPr lang="en-US" altLang="zh-CN" sz="1400" b="1" dirty="0">
                          <a:solidFill>
                            <a:srgbClr val="FF0000"/>
                          </a:solidFill>
                        </a:rPr>
                        <a:t>0.134</a:t>
                      </a:r>
                      <a:endParaRPr lang="zh-CN" altLang="en-US" sz="1400" b="1" dirty="0">
                        <a:solidFill>
                          <a:srgbClr val="FF0000"/>
                        </a:solidFill>
                      </a:endParaRPr>
                    </a:p>
                  </a:txBody>
                  <a:tcPr anchor="ctr"/>
                </a:tc>
                <a:extLst>
                  <a:ext uri="{0D108BD9-81ED-4DB2-BD59-A6C34878D82A}">
                    <a16:rowId xmlns:a16="http://schemas.microsoft.com/office/drawing/2014/main" val="3336109456"/>
                  </a:ext>
                </a:extLst>
              </a:tr>
              <a:tr h="36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400" dirty="0"/>
                        <a:t>基于测磁后导轨位置</a:t>
                      </a:r>
                    </a:p>
                  </a:txBody>
                  <a:tcPr/>
                </a:tc>
                <a:tc>
                  <a:txBody>
                    <a:bodyPr/>
                    <a:lstStyle/>
                    <a:p>
                      <a:r>
                        <a:rPr lang="en-US" altLang="zh-CN" sz="1400" dirty="0"/>
                        <a:t>-0.222</a:t>
                      </a:r>
                      <a:endParaRPr lang="zh-CN" altLang="en-US" sz="1400" dirty="0"/>
                    </a:p>
                  </a:txBody>
                  <a:tcPr/>
                </a:tc>
                <a:tc>
                  <a:txBody>
                    <a:bodyPr/>
                    <a:lstStyle/>
                    <a:p>
                      <a:r>
                        <a:rPr lang="en-US" altLang="zh-CN" sz="1400" dirty="0"/>
                        <a:t>0.079</a:t>
                      </a:r>
                      <a:endParaRPr lang="zh-CN" altLang="en-US" sz="1400" dirty="0"/>
                    </a:p>
                  </a:txBody>
                  <a:tcPr/>
                </a:tc>
                <a:tc>
                  <a:txBody>
                    <a:bodyPr/>
                    <a:lstStyle/>
                    <a:p>
                      <a:r>
                        <a:rPr lang="en-US" altLang="zh-CN" sz="1400" dirty="0"/>
                        <a:t>-0.128</a:t>
                      </a:r>
                      <a:endParaRPr lang="zh-CN" altLang="en-US" sz="1400" dirty="0"/>
                    </a:p>
                  </a:txBody>
                  <a:tcPr/>
                </a:tc>
                <a:tc>
                  <a:txBody>
                    <a:bodyPr/>
                    <a:lstStyle/>
                    <a:p>
                      <a:r>
                        <a:rPr lang="en-US" altLang="zh-CN" sz="1400" dirty="0"/>
                        <a:t>0.174</a:t>
                      </a:r>
                      <a:endParaRPr lang="zh-CN" altLang="en-US" sz="1400" dirty="0"/>
                    </a:p>
                  </a:txBody>
                  <a:tcPr/>
                </a:tc>
                <a:tc>
                  <a:txBody>
                    <a:bodyPr/>
                    <a:lstStyle/>
                    <a:p>
                      <a:r>
                        <a:rPr lang="en-US" altLang="zh-CN" sz="1400" dirty="0"/>
                        <a:t>-0.097</a:t>
                      </a:r>
                      <a:endParaRPr lang="zh-CN" altLang="en-US" sz="1400" dirty="0"/>
                    </a:p>
                  </a:txBody>
                  <a:tcPr/>
                </a:tc>
                <a:tc>
                  <a:txBody>
                    <a:bodyPr/>
                    <a:lstStyle/>
                    <a:p>
                      <a:r>
                        <a:rPr lang="en-US" altLang="zh-CN" sz="1400" dirty="0"/>
                        <a:t>0.201</a:t>
                      </a:r>
                      <a:endParaRPr lang="zh-CN" altLang="en-US" sz="1400" dirty="0"/>
                    </a:p>
                  </a:txBody>
                  <a:tcPr/>
                </a:tc>
                <a:tc vMerge="1">
                  <a:txBody>
                    <a:bodyPr/>
                    <a:lstStyle/>
                    <a:p>
                      <a:endParaRPr lang="zh-CN" altLang="en-US" dirty="0"/>
                    </a:p>
                  </a:txBody>
                  <a:tcPr/>
                </a:tc>
                <a:tc vMerge="1">
                  <a:txBody>
                    <a:bodyPr/>
                    <a:lstStyle/>
                    <a:p>
                      <a:endParaRPr lang="zh-CN" altLang="en-US" dirty="0"/>
                    </a:p>
                  </a:txBody>
                  <a:tcPr/>
                </a:tc>
                <a:extLst>
                  <a:ext uri="{0D108BD9-81ED-4DB2-BD59-A6C34878D82A}">
                    <a16:rowId xmlns:a16="http://schemas.microsoft.com/office/drawing/2014/main" val="772899888"/>
                  </a:ext>
                </a:extLst>
              </a:tr>
            </a:tbl>
          </a:graphicData>
        </a:graphic>
      </p:graphicFrame>
      <p:sp>
        <p:nvSpPr>
          <p:cNvPr id="7" name="文本框 6">
            <a:extLst>
              <a:ext uri="{FF2B5EF4-FFF2-40B4-BE49-F238E27FC236}">
                <a16:creationId xmlns:a16="http://schemas.microsoft.com/office/drawing/2014/main" id="{FB4DD32D-6F5C-D04D-5FB6-4FF7F08117ED}"/>
              </a:ext>
            </a:extLst>
          </p:cNvPr>
          <p:cNvSpPr txBox="1"/>
          <p:nvPr/>
        </p:nvSpPr>
        <p:spPr>
          <a:xfrm>
            <a:off x="7960089" y="3833025"/>
            <a:ext cx="4216556" cy="400110"/>
          </a:xfrm>
          <a:prstGeom prst="rect">
            <a:avLst/>
          </a:prstGeom>
          <a:noFill/>
        </p:spPr>
        <p:txBody>
          <a:bodyPr wrap="square" rtlCol="0">
            <a:spAutoFit/>
          </a:bodyPr>
          <a:lstStyle/>
          <a:p>
            <a:r>
              <a:rPr lang="zh-CN" altLang="en-US" sz="2000" dirty="0"/>
              <a:t>磁中心相对机械中心偏差</a:t>
            </a:r>
            <a:r>
              <a:rPr lang="en-US" altLang="zh-CN" sz="2000" dirty="0"/>
              <a:t>RMS: 0.109</a:t>
            </a:r>
            <a:endParaRPr lang="zh-CN" altLang="en-US" sz="2000" dirty="0"/>
          </a:p>
        </p:txBody>
      </p:sp>
      <p:graphicFrame>
        <p:nvGraphicFramePr>
          <p:cNvPr id="8" name="表格 7">
            <a:extLst>
              <a:ext uri="{FF2B5EF4-FFF2-40B4-BE49-F238E27FC236}">
                <a16:creationId xmlns:a16="http://schemas.microsoft.com/office/drawing/2014/main" id="{51D2568D-BEFC-B02B-72EA-101D89826FC5}"/>
              </a:ext>
            </a:extLst>
          </p:cNvPr>
          <p:cNvGraphicFramePr>
            <a:graphicFrameLocks noGrp="1"/>
          </p:cNvGraphicFramePr>
          <p:nvPr>
            <p:extLst>
              <p:ext uri="{D42A27DB-BD31-4B8C-83A1-F6EECF244321}">
                <p14:modId xmlns:p14="http://schemas.microsoft.com/office/powerpoint/2010/main" val="2299260307"/>
              </p:ext>
            </p:extLst>
          </p:nvPr>
        </p:nvGraphicFramePr>
        <p:xfrm>
          <a:off x="193727" y="3226925"/>
          <a:ext cx="7618355" cy="1440000"/>
        </p:xfrm>
        <a:graphic>
          <a:graphicData uri="http://schemas.openxmlformats.org/drawingml/2006/table">
            <a:tbl>
              <a:tblPr firstRow="1" bandRow="1">
                <a:tableStyleId>{5C22544A-7EE6-4342-B048-85BDC9FD1C3A}</a:tableStyleId>
              </a:tblPr>
              <a:tblGrid>
                <a:gridCol w="1858355">
                  <a:extLst>
                    <a:ext uri="{9D8B030D-6E8A-4147-A177-3AD203B41FA5}">
                      <a16:colId xmlns:a16="http://schemas.microsoft.com/office/drawing/2014/main" val="450241491"/>
                    </a:ext>
                  </a:extLst>
                </a:gridCol>
                <a:gridCol w="720000">
                  <a:extLst>
                    <a:ext uri="{9D8B030D-6E8A-4147-A177-3AD203B41FA5}">
                      <a16:colId xmlns:a16="http://schemas.microsoft.com/office/drawing/2014/main" val="4163259677"/>
                    </a:ext>
                  </a:extLst>
                </a:gridCol>
                <a:gridCol w="720000">
                  <a:extLst>
                    <a:ext uri="{9D8B030D-6E8A-4147-A177-3AD203B41FA5}">
                      <a16:colId xmlns:a16="http://schemas.microsoft.com/office/drawing/2014/main" val="2512922692"/>
                    </a:ext>
                  </a:extLst>
                </a:gridCol>
                <a:gridCol w="720000">
                  <a:extLst>
                    <a:ext uri="{9D8B030D-6E8A-4147-A177-3AD203B41FA5}">
                      <a16:colId xmlns:a16="http://schemas.microsoft.com/office/drawing/2014/main" val="893346007"/>
                    </a:ext>
                  </a:extLst>
                </a:gridCol>
                <a:gridCol w="720000">
                  <a:extLst>
                    <a:ext uri="{9D8B030D-6E8A-4147-A177-3AD203B41FA5}">
                      <a16:colId xmlns:a16="http://schemas.microsoft.com/office/drawing/2014/main" val="432814997"/>
                    </a:ext>
                  </a:extLst>
                </a:gridCol>
                <a:gridCol w="720000">
                  <a:extLst>
                    <a:ext uri="{9D8B030D-6E8A-4147-A177-3AD203B41FA5}">
                      <a16:colId xmlns:a16="http://schemas.microsoft.com/office/drawing/2014/main" val="2684770352"/>
                    </a:ext>
                  </a:extLst>
                </a:gridCol>
                <a:gridCol w="720000">
                  <a:extLst>
                    <a:ext uri="{9D8B030D-6E8A-4147-A177-3AD203B41FA5}">
                      <a16:colId xmlns:a16="http://schemas.microsoft.com/office/drawing/2014/main" val="3240225433"/>
                    </a:ext>
                  </a:extLst>
                </a:gridCol>
                <a:gridCol w="720000">
                  <a:extLst>
                    <a:ext uri="{9D8B030D-6E8A-4147-A177-3AD203B41FA5}">
                      <a16:colId xmlns:a16="http://schemas.microsoft.com/office/drawing/2014/main" val="3899239427"/>
                    </a:ext>
                  </a:extLst>
                </a:gridCol>
                <a:gridCol w="720000">
                  <a:extLst>
                    <a:ext uri="{9D8B030D-6E8A-4147-A177-3AD203B41FA5}">
                      <a16:colId xmlns:a16="http://schemas.microsoft.com/office/drawing/2014/main" val="1545998805"/>
                    </a:ext>
                  </a:extLst>
                </a:gridCol>
              </a:tblGrid>
              <a:tr h="360000">
                <a:tc rowSpan="2">
                  <a:txBody>
                    <a:bodyPr/>
                    <a:lstStyle/>
                    <a:p>
                      <a:pPr algn="ctr"/>
                      <a:r>
                        <a:rPr lang="zh-CN" altLang="en-US" sz="1400" dirty="0"/>
                        <a:t>磁中心相对机械中心横向偏差</a:t>
                      </a:r>
                      <a:r>
                        <a:rPr lang="en-US" altLang="zh-CN" sz="1400" dirty="0"/>
                        <a:t>/mm</a:t>
                      </a:r>
                      <a:endParaRPr lang="zh-CN" altLang="en-US" sz="1400" dirty="0"/>
                    </a:p>
                  </a:txBody>
                  <a:tcPr anchor="ctr"/>
                </a:tc>
                <a:tc gridSpan="2">
                  <a:txBody>
                    <a:bodyPr/>
                    <a:lstStyle/>
                    <a:p>
                      <a:pPr algn="ctr"/>
                      <a:r>
                        <a:rPr lang="en-US" altLang="zh-CN" sz="1400" dirty="0"/>
                        <a:t>95GS</a:t>
                      </a:r>
                      <a:endParaRPr lang="zh-CN" altLang="en-US" sz="1400" dirty="0"/>
                    </a:p>
                  </a:txBody>
                  <a:tcPr/>
                </a:tc>
                <a:tc hMerge="1">
                  <a:txBody>
                    <a:bodyPr/>
                    <a:lstStyle/>
                    <a:p>
                      <a:endParaRPr lang="zh-CN" altLang="en-US"/>
                    </a:p>
                  </a:txBody>
                  <a:tcPr/>
                </a:tc>
                <a:tc gridSpan="2">
                  <a:txBody>
                    <a:bodyPr/>
                    <a:lstStyle/>
                    <a:p>
                      <a:pPr algn="ctr"/>
                      <a:r>
                        <a:rPr lang="en-US" altLang="zh-CN" sz="1400" dirty="0"/>
                        <a:t>376GS</a:t>
                      </a:r>
                      <a:endParaRPr lang="zh-CN" altLang="en-US" sz="1400" dirty="0"/>
                    </a:p>
                  </a:txBody>
                  <a:tcPr/>
                </a:tc>
                <a:tc hMerge="1">
                  <a:txBody>
                    <a:bodyPr/>
                    <a:lstStyle/>
                    <a:p>
                      <a:endParaRPr lang="zh-CN" altLang="en-US"/>
                    </a:p>
                  </a:txBody>
                  <a:tcPr/>
                </a:tc>
                <a:tc gridSpan="2">
                  <a:txBody>
                    <a:bodyPr/>
                    <a:lstStyle/>
                    <a:p>
                      <a:pPr algn="ctr"/>
                      <a:r>
                        <a:rPr lang="en-US" altLang="zh-CN" sz="1400" dirty="0"/>
                        <a:t>565GS</a:t>
                      </a:r>
                      <a:endParaRPr lang="zh-CN" altLang="en-US" sz="1400" dirty="0"/>
                    </a:p>
                  </a:txBody>
                  <a:tcPr/>
                </a:tc>
                <a:tc hMerge="1">
                  <a:txBody>
                    <a:bodyPr/>
                    <a:lstStyle/>
                    <a:p>
                      <a:endParaRPr lang="zh-CN" altLang="en-US"/>
                    </a:p>
                  </a:txBody>
                  <a:tcPr/>
                </a:tc>
                <a:tc gridSpan="2">
                  <a:txBody>
                    <a:bodyPr/>
                    <a:lstStyle/>
                    <a:p>
                      <a:pPr algn="ctr"/>
                      <a:r>
                        <a:rPr lang="zh-CN" altLang="en-US" sz="1400" b="1" dirty="0">
                          <a:solidFill>
                            <a:srgbClr val="FF0000"/>
                          </a:solidFill>
                        </a:rPr>
                        <a:t>均值</a:t>
                      </a:r>
                    </a:p>
                  </a:txBody>
                  <a:tcPr/>
                </a:tc>
                <a:tc hMerge="1">
                  <a:txBody>
                    <a:bodyPr/>
                    <a:lstStyle/>
                    <a:p>
                      <a:pPr algn="ctr"/>
                      <a:endParaRPr lang="zh-CN" altLang="en-US" dirty="0"/>
                    </a:p>
                  </a:txBody>
                  <a:tcPr/>
                </a:tc>
                <a:extLst>
                  <a:ext uri="{0D108BD9-81ED-4DB2-BD59-A6C34878D82A}">
                    <a16:rowId xmlns:a16="http://schemas.microsoft.com/office/drawing/2014/main" val="1270154002"/>
                  </a:ext>
                </a:extLst>
              </a:tr>
              <a:tr h="360000">
                <a:tc vMerge="1">
                  <a:txBody>
                    <a:bodyPr/>
                    <a:lstStyle/>
                    <a:p>
                      <a:endParaRPr lang="zh-CN" altLang="en-US" dirty="0"/>
                    </a:p>
                  </a:txBody>
                  <a:tcPr/>
                </a:tc>
                <a:tc>
                  <a:txBody>
                    <a:bodyPr/>
                    <a:lstStyle/>
                    <a:p>
                      <a:pPr algn="ctr"/>
                      <a:r>
                        <a:rPr lang="zh-CN" altLang="en-US" sz="1400" dirty="0"/>
                        <a:t>西侧</a:t>
                      </a:r>
                    </a:p>
                  </a:txBody>
                  <a:tcPr/>
                </a:tc>
                <a:tc>
                  <a:txBody>
                    <a:bodyPr/>
                    <a:lstStyle/>
                    <a:p>
                      <a:pPr algn="ctr"/>
                      <a:r>
                        <a:rPr lang="zh-CN" altLang="en-US" sz="1400" dirty="0"/>
                        <a:t>东侧</a:t>
                      </a:r>
                    </a:p>
                  </a:txBody>
                  <a:tcPr/>
                </a:tc>
                <a:tc>
                  <a:txBody>
                    <a:bodyPr/>
                    <a:lstStyle/>
                    <a:p>
                      <a:pPr algn="ctr"/>
                      <a:r>
                        <a:rPr lang="zh-CN" altLang="en-US" sz="1400" dirty="0"/>
                        <a:t>西侧</a:t>
                      </a:r>
                    </a:p>
                  </a:txBody>
                  <a:tcPr/>
                </a:tc>
                <a:tc>
                  <a:txBody>
                    <a:bodyPr/>
                    <a:lstStyle/>
                    <a:p>
                      <a:pPr algn="ctr"/>
                      <a:r>
                        <a:rPr lang="zh-CN" altLang="en-US" sz="1400" dirty="0"/>
                        <a:t>东侧</a:t>
                      </a:r>
                    </a:p>
                  </a:txBody>
                  <a:tcPr/>
                </a:tc>
                <a:tc>
                  <a:txBody>
                    <a:bodyPr/>
                    <a:lstStyle/>
                    <a:p>
                      <a:pPr algn="ctr"/>
                      <a:r>
                        <a:rPr lang="zh-CN" altLang="en-US" sz="1400" dirty="0"/>
                        <a:t>西侧</a:t>
                      </a:r>
                    </a:p>
                  </a:txBody>
                  <a:tcPr/>
                </a:tc>
                <a:tc>
                  <a:txBody>
                    <a:bodyPr/>
                    <a:lstStyle/>
                    <a:p>
                      <a:pPr algn="ctr"/>
                      <a:r>
                        <a:rPr lang="zh-CN" altLang="en-US" sz="1400" dirty="0"/>
                        <a:t>东侧</a:t>
                      </a:r>
                    </a:p>
                  </a:txBody>
                  <a:tcPr/>
                </a:tc>
                <a:tc>
                  <a:txBody>
                    <a:bodyPr/>
                    <a:lstStyle/>
                    <a:p>
                      <a:pPr algn="ctr"/>
                      <a:r>
                        <a:rPr lang="zh-CN" altLang="en-US" sz="1400" b="1" dirty="0">
                          <a:solidFill>
                            <a:srgbClr val="FF0000"/>
                          </a:solidFill>
                        </a:rPr>
                        <a:t>西侧</a:t>
                      </a:r>
                    </a:p>
                  </a:txBody>
                  <a:tcPr/>
                </a:tc>
                <a:tc>
                  <a:txBody>
                    <a:bodyPr/>
                    <a:lstStyle/>
                    <a:p>
                      <a:pPr algn="ctr"/>
                      <a:r>
                        <a:rPr lang="zh-CN" altLang="en-US" sz="1400" b="1" dirty="0">
                          <a:solidFill>
                            <a:srgbClr val="FF0000"/>
                          </a:solidFill>
                        </a:rPr>
                        <a:t>东侧</a:t>
                      </a:r>
                    </a:p>
                  </a:txBody>
                  <a:tcPr/>
                </a:tc>
                <a:extLst>
                  <a:ext uri="{0D108BD9-81ED-4DB2-BD59-A6C34878D82A}">
                    <a16:rowId xmlns:a16="http://schemas.microsoft.com/office/drawing/2014/main" val="2539648000"/>
                  </a:ext>
                </a:extLst>
              </a:tr>
              <a:tr h="360000">
                <a:tc>
                  <a:txBody>
                    <a:bodyPr/>
                    <a:lstStyle/>
                    <a:p>
                      <a:r>
                        <a:rPr lang="zh-CN" altLang="en-US" sz="1400" dirty="0"/>
                        <a:t>基于测磁前导轨位置</a:t>
                      </a:r>
                    </a:p>
                  </a:txBody>
                  <a:tcPr/>
                </a:tc>
                <a:tc>
                  <a:txBody>
                    <a:bodyPr/>
                    <a:lstStyle/>
                    <a:p>
                      <a:r>
                        <a:rPr lang="en-US" altLang="zh-CN" sz="1600" dirty="0"/>
                        <a:t>-0.097</a:t>
                      </a:r>
                      <a:endParaRPr lang="zh-CN" altLang="en-US" sz="1600" dirty="0"/>
                    </a:p>
                  </a:txBody>
                  <a:tcPr/>
                </a:tc>
                <a:tc>
                  <a:txBody>
                    <a:bodyPr/>
                    <a:lstStyle/>
                    <a:p>
                      <a:r>
                        <a:rPr lang="en-US" altLang="zh-CN" sz="1600" dirty="0"/>
                        <a:t>0.081</a:t>
                      </a:r>
                      <a:endParaRPr lang="zh-CN" altLang="en-US" sz="1600" dirty="0"/>
                    </a:p>
                  </a:txBody>
                  <a:tcPr/>
                </a:tc>
                <a:tc>
                  <a:txBody>
                    <a:bodyPr/>
                    <a:lstStyle/>
                    <a:p>
                      <a:r>
                        <a:rPr lang="en-US" altLang="zh-CN" sz="1600" dirty="0"/>
                        <a:t>-0.172</a:t>
                      </a:r>
                      <a:endParaRPr lang="zh-CN" altLang="en-US" sz="1600" dirty="0"/>
                    </a:p>
                  </a:txBody>
                  <a:tcPr/>
                </a:tc>
                <a:tc>
                  <a:txBody>
                    <a:bodyPr/>
                    <a:lstStyle/>
                    <a:p>
                      <a:r>
                        <a:rPr lang="en-US" altLang="zh-CN" sz="1600" dirty="0"/>
                        <a:t>0.009</a:t>
                      </a:r>
                      <a:endParaRPr lang="zh-CN" altLang="en-US" sz="1600" dirty="0"/>
                    </a:p>
                  </a:txBody>
                  <a:tcPr/>
                </a:tc>
                <a:tc>
                  <a:txBody>
                    <a:bodyPr/>
                    <a:lstStyle/>
                    <a:p>
                      <a:r>
                        <a:rPr lang="en-US" altLang="zh-CN" sz="1600" dirty="0"/>
                        <a:t>-0.111</a:t>
                      </a:r>
                      <a:endParaRPr lang="zh-CN" altLang="en-US" sz="1600" dirty="0"/>
                    </a:p>
                  </a:txBody>
                  <a:tcPr/>
                </a:tc>
                <a:tc>
                  <a:txBody>
                    <a:bodyPr/>
                    <a:lstStyle/>
                    <a:p>
                      <a:r>
                        <a:rPr lang="en-US" altLang="zh-CN" sz="1600" dirty="0"/>
                        <a:t>0.081</a:t>
                      </a:r>
                      <a:endParaRPr lang="zh-CN" altLang="en-US" sz="1600" dirty="0"/>
                    </a:p>
                  </a:txBody>
                  <a:tcPr/>
                </a:tc>
                <a:tc rowSpan="2">
                  <a:txBody>
                    <a:bodyPr/>
                    <a:lstStyle/>
                    <a:p>
                      <a:r>
                        <a:rPr lang="en-US" altLang="zh-CN" sz="1400" b="1" dirty="0">
                          <a:solidFill>
                            <a:srgbClr val="FF0000"/>
                          </a:solidFill>
                        </a:rPr>
                        <a:t>-0.113</a:t>
                      </a:r>
                      <a:endParaRPr lang="zh-CN" altLang="en-US" sz="1400" b="1" dirty="0">
                        <a:solidFill>
                          <a:srgbClr val="FF0000"/>
                        </a:solidFill>
                      </a:endParaRPr>
                    </a:p>
                  </a:txBody>
                  <a:tcPr anchor="ctr"/>
                </a:tc>
                <a:tc rowSpan="2">
                  <a:txBody>
                    <a:bodyPr/>
                    <a:lstStyle/>
                    <a:p>
                      <a:pPr algn="ctr"/>
                      <a:r>
                        <a:rPr lang="en-US" altLang="zh-CN" sz="1400" b="1" dirty="0">
                          <a:solidFill>
                            <a:srgbClr val="FF0000"/>
                          </a:solidFill>
                        </a:rPr>
                        <a:t>0.080</a:t>
                      </a:r>
                      <a:endParaRPr lang="zh-CN" altLang="en-US" sz="1400" b="1" dirty="0">
                        <a:solidFill>
                          <a:srgbClr val="FF0000"/>
                        </a:solidFill>
                      </a:endParaRPr>
                    </a:p>
                  </a:txBody>
                  <a:tcPr anchor="ctr"/>
                </a:tc>
                <a:extLst>
                  <a:ext uri="{0D108BD9-81ED-4DB2-BD59-A6C34878D82A}">
                    <a16:rowId xmlns:a16="http://schemas.microsoft.com/office/drawing/2014/main" val="3336109456"/>
                  </a:ext>
                </a:extLst>
              </a:tr>
              <a:tr h="36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400" dirty="0"/>
                        <a:t>基于测磁后导轨位置</a:t>
                      </a:r>
                    </a:p>
                  </a:txBody>
                  <a:tcPr/>
                </a:tc>
                <a:tc>
                  <a:txBody>
                    <a:bodyPr/>
                    <a:lstStyle/>
                    <a:p>
                      <a:r>
                        <a:rPr lang="en-US" altLang="zh-CN" sz="1600" dirty="0"/>
                        <a:t>-0.070</a:t>
                      </a:r>
                      <a:endParaRPr lang="zh-CN" altLang="en-US" sz="1600" dirty="0"/>
                    </a:p>
                  </a:txBody>
                  <a:tcPr/>
                </a:tc>
                <a:tc>
                  <a:txBody>
                    <a:bodyPr/>
                    <a:lstStyle/>
                    <a:p>
                      <a:r>
                        <a:rPr lang="en-US" altLang="zh-CN" sz="1600" dirty="0"/>
                        <a:t>0.128</a:t>
                      </a:r>
                      <a:endParaRPr lang="zh-CN" altLang="en-US" sz="1600" dirty="0"/>
                    </a:p>
                  </a:txBody>
                  <a:tcPr/>
                </a:tc>
                <a:tc>
                  <a:txBody>
                    <a:bodyPr/>
                    <a:lstStyle/>
                    <a:p>
                      <a:r>
                        <a:rPr lang="en-US" altLang="zh-CN" sz="1600" dirty="0"/>
                        <a:t>-0.145</a:t>
                      </a:r>
                      <a:endParaRPr lang="zh-CN" altLang="en-US" sz="1600" dirty="0"/>
                    </a:p>
                  </a:txBody>
                  <a:tcPr/>
                </a:tc>
                <a:tc>
                  <a:txBody>
                    <a:bodyPr/>
                    <a:lstStyle/>
                    <a:p>
                      <a:r>
                        <a:rPr lang="en-US" altLang="zh-CN" sz="1600" dirty="0"/>
                        <a:t>0.055</a:t>
                      </a:r>
                      <a:endParaRPr lang="zh-CN" altLang="en-US" sz="1600" dirty="0"/>
                    </a:p>
                  </a:txBody>
                  <a:tcPr/>
                </a:tc>
                <a:tc>
                  <a:txBody>
                    <a:bodyPr/>
                    <a:lstStyle/>
                    <a:p>
                      <a:r>
                        <a:rPr lang="en-US" altLang="zh-CN" sz="1600" dirty="0"/>
                        <a:t>-0.084</a:t>
                      </a:r>
                      <a:endParaRPr lang="zh-CN" altLang="en-US" sz="1600" dirty="0"/>
                    </a:p>
                  </a:txBody>
                  <a:tcPr/>
                </a:tc>
                <a:tc>
                  <a:txBody>
                    <a:bodyPr/>
                    <a:lstStyle/>
                    <a:p>
                      <a:r>
                        <a:rPr lang="en-US" altLang="zh-CN" sz="1600" dirty="0"/>
                        <a:t>0.128</a:t>
                      </a:r>
                      <a:endParaRPr lang="zh-CN" altLang="en-US" sz="1600" dirty="0"/>
                    </a:p>
                  </a:txBody>
                  <a:tcPr/>
                </a:tc>
                <a:tc vMerge="1">
                  <a:txBody>
                    <a:bodyPr/>
                    <a:lstStyle/>
                    <a:p>
                      <a:endParaRPr lang="zh-CN" altLang="en-US" dirty="0"/>
                    </a:p>
                  </a:txBody>
                  <a:tcPr/>
                </a:tc>
                <a:tc vMerge="1">
                  <a:txBody>
                    <a:bodyPr/>
                    <a:lstStyle/>
                    <a:p>
                      <a:endParaRPr lang="zh-CN" altLang="en-US" dirty="0"/>
                    </a:p>
                  </a:txBody>
                  <a:tcPr/>
                </a:tc>
                <a:extLst>
                  <a:ext uri="{0D108BD9-81ED-4DB2-BD59-A6C34878D82A}">
                    <a16:rowId xmlns:a16="http://schemas.microsoft.com/office/drawing/2014/main" val="772899888"/>
                  </a:ext>
                </a:extLst>
              </a:tr>
            </a:tbl>
          </a:graphicData>
        </a:graphic>
      </p:graphicFrame>
      <p:sp>
        <p:nvSpPr>
          <p:cNvPr id="9" name="文本框 8">
            <a:extLst>
              <a:ext uri="{FF2B5EF4-FFF2-40B4-BE49-F238E27FC236}">
                <a16:creationId xmlns:a16="http://schemas.microsoft.com/office/drawing/2014/main" id="{504106B9-1279-C66B-945C-3AB0865AFE02}"/>
              </a:ext>
            </a:extLst>
          </p:cNvPr>
          <p:cNvSpPr txBox="1"/>
          <p:nvPr/>
        </p:nvSpPr>
        <p:spPr>
          <a:xfrm>
            <a:off x="0" y="1071379"/>
            <a:ext cx="12192000" cy="369332"/>
          </a:xfrm>
          <a:prstGeom prst="rect">
            <a:avLst/>
          </a:prstGeom>
          <a:solidFill>
            <a:schemeClr val="accent4">
              <a:lumMod val="60000"/>
              <a:lumOff val="40000"/>
            </a:schemeClr>
          </a:solidFill>
        </p:spPr>
        <p:txBody>
          <a:bodyPr wrap="square" rtlCol="0">
            <a:spAutoFit/>
          </a:bodyPr>
          <a:lstStyle/>
          <a:p>
            <a:pPr algn="ctr"/>
            <a:r>
              <a:rPr lang="zh-CN" altLang="en-US" dirty="0"/>
              <a:t>第一次测量</a:t>
            </a:r>
            <a:r>
              <a:rPr lang="en-US" altLang="zh-CN" dirty="0"/>
              <a:t>-</a:t>
            </a:r>
            <a:r>
              <a:rPr lang="zh-CN" altLang="en-US" dirty="0"/>
              <a:t>磁中心与机械中心偏差（横向）</a:t>
            </a:r>
          </a:p>
        </p:txBody>
      </p:sp>
      <p:sp>
        <p:nvSpPr>
          <p:cNvPr id="10" name="文本框 9">
            <a:extLst>
              <a:ext uri="{FF2B5EF4-FFF2-40B4-BE49-F238E27FC236}">
                <a16:creationId xmlns:a16="http://schemas.microsoft.com/office/drawing/2014/main" id="{BA3A10E6-3B0E-5525-F93A-0402EE819E55}"/>
              </a:ext>
            </a:extLst>
          </p:cNvPr>
          <p:cNvSpPr txBox="1"/>
          <p:nvPr/>
        </p:nvSpPr>
        <p:spPr>
          <a:xfrm>
            <a:off x="0" y="3203814"/>
            <a:ext cx="12192000" cy="369332"/>
          </a:xfrm>
          <a:prstGeom prst="rect">
            <a:avLst/>
          </a:prstGeom>
          <a:solidFill>
            <a:schemeClr val="accent4">
              <a:lumMod val="60000"/>
              <a:lumOff val="40000"/>
            </a:schemeClr>
          </a:solidFill>
        </p:spPr>
        <p:txBody>
          <a:bodyPr wrap="square" rtlCol="0">
            <a:spAutoFit/>
          </a:bodyPr>
          <a:lstStyle/>
          <a:p>
            <a:pPr algn="ctr"/>
            <a:r>
              <a:rPr lang="zh-CN" altLang="en-US" dirty="0"/>
              <a:t>第二次测量</a:t>
            </a:r>
            <a:r>
              <a:rPr lang="en-US" altLang="zh-CN" dirty="0"/>
              <a:t>-</a:t>
            </a:r>
            <a:r>
              <a:rPr lang="zh-CN" altLang="en-US" dirty="0"/>
              <a:t>磁中心与机械中心偏差（横向）</a:t>
            </a:r>
          </a:p>
        </p:txBody>
      </p:sp>
      <p:sp>
        <p:nvSpPr>
          <p:cNvPr id="2" name="文本框 1">
            <a:extLst>
              <a:ext uri="{FF2B5EF4-FFF2-40B4-BE49-F238E27FC236}">
                <a16:creationId xmlns:a16="http://schemas.microsoft.com/office/drawing/2014/main" id="{2282AC74-3ED4-2BE1-0486-D5C897D6F189}"/>
              </a:ext>
            </a:extLst>
          </p:cNvPr>
          <p:cNvSpPr txBox="1"/>
          <p:nvPr/>
        </p:nvSpPr>
        <p:spPr>
          <a:xfrm>
            <a:off x="7930179" y="5512150"/>
            <a:ext cx="4216556" cy="400110"/>
          </a:xfrm>
          <a:prstGeom prst="rect">
            <a:avLst/>
          </a:prstGeom>
          <a:noFill/>
        </p:spPr>
        <p:txBody>
          <a:bodyPr wrap="square" rtlCol="0">
            <a:spAutoFit/>
          </a:bodyPr>
          <a:lstStyle/>
          <a:p>
            <a:r>
              <a:rPr lang="zh-CN" altLang="en-US" sz="2000" dirty="0"/>
              <a:t>磁中心相对机械中心偏差</a:t>
            </a:r>
            <a:r>
              <a:rPr lang="en-US" altLang="zh-CN" sz="2000" dirty="0"/>
              <a:t>RMS: 0.137</a:t>
            </a:r>
            <a:endParaRPr lang="zh-CN" altLang="en-US" sz="2000" dirty="0"/>
          </a:p>
        </p:txBody>
      </p:sp>
      <p:graphicFrame>
        <p:nvGraphicFramePr>
          <p:cNvPr id="4" name="表格 3">
            <a:extLst>
              <a:ext uri="{FF2B5EF4-FFF2-40B4-BE49-F238E27FC236}">
                <a16:creationId xmlns:a16="http://schemas.microsoft.com/office/drawing/2014/main" id="{57E8D2D8-7141-ED92-0EDF-5478A4E21368}"/>
              </a:ext>
            </a:extLst>
          </p:cNvPr>
          <p:cNvGraphicFramePr>
            <a:graphicFrameLocks noGrp="1"/>
          </p:cNvGraphicFramePr>
          <p:nvPr>
            <p:extLst>
              <p:ext uri="{D42A27DB-BD31-4B8C-83A1-F6EECF244321}">
                <p14:modId xmlns:p14="http://schemas.microsoft.com/office/powerpoint/2010/main" val="490540064"/>
              </p:ext>
            </p:extLst>
          </p:nvPr>
        </p:nvGraphicFramePr>
        <p:xfrm>
          <a:off x="193727" y="4992205"/>
          <a:ext cx="7618355" cy="1440000"/>
        </p:xfrm>
        <a:graphic>
          <a:graphicData uri="http://schemas.openxmlformats.org/drawingml/2006/table">
            <a:tbl>
              <a:tblPr firstRow="1" bandRow="1">
                <a:tableStyleId>{5C22544A-7EE6-4342-B048-85BDC9FD1C3A}</a:tableStyleId>
              </a:tblPr>
              <a:tblGrid>
                <a:gridCol w="1858355">
                  <a:extLst>
                    <a:ext uri="{9D8B030D-6E8A-4147-A177-3AD203B41FA5}">
                      <a16:colId xmlns:a16="http://schemas.microsoft.com/office/drawing/2014/main" val="450241491"/>
                    </a:ext>
                  </a:extLst>
                </a:gridCol>
                <a:gridCol w="720000">
                  <a:extLst>
                    <a:ext uri="{9D8B030D-6E8A-4147-A177-3AD203B41FA5}">
                      <a16:colId xmlns:a16="http://schemas.microsoft.com/office/drawing/2014/main" val="4163259677"/>
                    </a:ext>
                  </a:extLst>
                </a:gridCol>
                <a:gridCol w="720000">
                  <a:extLst>
                    <a:ext uri="{9D8B030D-6E8A-4147-A177-3AD203B41FA5}">
                      <a16:colId xmlns:a16="http://schemas.microsoft.com/office/drawing/2014/main" val="2512922692"/>
                    </a:ext>
                  </a:extLst>
                </a:gridCol>
                <a:gridCol w="720000">
                  <a:extLst>
                    <a:ext uri="{9D8B030D-6E8A-4147-A177-3AD203B41FA5}">
                      <a16:colId xmlns:a16="http://schemas.microsoft.com/office/drawing/2014/main" val="893346007"/>
                    </a:ext>
                  </a:extLst>
                </a:gridCol>
                <a:gridCol w="720000">
                  <a:extLst>
                    <a:ext uri="{9D8B030D-6E8A-4147-A177-3AD203B41FA5}">
                      <a16:colId xmlns:a16="http://schemas.microsoft.com/office/drawing/2014/main" val="432814997"/>
                    </a:ext>
                  </a:extLst>
                </a:gridCol>
                <a:gridCol w="720000">
                  <a:extLst>
                    <a:ext uri="{9D8B030D-6E8A-4147-A177-3AD203B41FA5}">
                      <a16:colId xmlns:a16="http://schemas.microsoft.com/office/drawing/2014/main" val="2684770352"/>
                    </a:ext>
                  </a:extLst>
                </a:gridCol>
                <a:gridCol w="720000">
                  <a:extLst>
                    <a:ext uri="{9D8B030D-6E8A-4147-A177-3AD203B41FA5}">
                      <a16:colId xmlns:a16="http://schemas.microsoft.com/office/drawing/2014/main" val="3240225433"/>
                    </a:ext>
                  </a:extLst>
                </a:gridCol>
                <a:gridCol w="720000">
                  <a:extLst>
                    <a:ext uri="{9D8B030D-6E8A-4147-A177-3AD203B41FA5}">
                      <a16:colId xmlns:a16="http://schemas.microsoft.com/office/drawing/2014/main" val="3899239427"/>
                    </a:ext>
                  </a:extLst>
                </a:gridCol>
                <a:gridCol w="720000">
                  <a:extLst>
                    <a:ext uri="{9D8B030D-6E8A-4147-A177-3AD203B41FA5}">
                      <a16:colId xmlns:a16="http://schemas.microsoft.com/office/drawing/2014/main" val="1545998805"/>
                    </a:ext>
                  </a:extLst>
                </a:gridCol>
              </a:tblGrid>
              <a:tr h="360000">
                <a:tc rowSpan="2">
                  <a:txBody>
                    <a:bodyPr/>
                    <a:lstStyle/>
                    <a:p>
                      <a:pPr algn="ctr"/>
                      <a:r>
                        <a:rPr lang="zh-CN" altLang="en-US" sz="1400" dirty="0"/>
                        <a:t>磁中心相对机械中心横向偏差</a:t>
                      </a:r>
                      <a:r>
                        <a:rPr lang="en-US" altLang="zh-CN" sz="1400" dirty="0"/>
                        <a:t>/mm</a:t>
                      </a:r>
                      <a:endParaRPr lang="zh-CN" altLang="en-US" sz="1400" dirty="0"/>
                    </a:p>
                  </a:txBody>
                  <a:tcPr anchor="ctr"/>
                </a:tc>
                <a:tc gridSpan="2">
                  <a:txBody>
                    <a:bodyPr/>
                    <a:lstStyle/>
                    <a:p>
                      <a:pPr algn="ctr"/>
                      <a:r>
                        <a:rPr lang="en-US" altLang="zh-CN" sz="1400" dirty="0"/>
                        <a:t>95GS</a:t>
                      </a:r>
                      <a:endParaRPr lang="zh-CN" altLang="en-US" sz="1400" dirty="0"/>
                    </a:p>
                  </a:txBody>
                  <a:tcPr/>
                </a:tc>
                <a:tc hMerge="1">
                  <a:txBody>
                    <a:bodyPr/>
                    <a:lstStyle/>
                    <a:p>
                      <a:endParaRPr lang="zh-CN" altLang="en-US"/>
                    </a:p>
                  </a:txBody>
                  <a:tcPr/>
                </a:tc>
                <a:tc gridSpan="2">
                  <a:txBody>
                    <a:bodyPr/>
                    <a:lstStyle/>
                    <a:p>
                      <a:pPr algn="ctr"/>
                      <a:r>
                        <a:rPr lang="en-US" altLang="zh-CN" sz="1400" dirty="0"/>
                        <a:t>376GS</a:t>
                      </a:r>
                      <a:endParaRPr lang="zh-CN" altLang="en-US" sz="1400" dirty="0"/>
                    </a:p>
                  </a:txBody>
                  <a:tcPr/>
                </a:tc>
                <a:tc hMerge="1">
                  <a:txBody>
                    <a:bodyPr/>
                    <a:lstStyle/>
                    <a:p>
                      <a:endParaRPr lang="zh-CN" altLang="en-US"/>
                    </a:p>
                  </a:txBody>
                  <a:tcPr/>
                </a:tc>
                <a:tc gridSpan="2">
                  <a:txBody>
                    <a:bodyPr/>
                    <a:lstStyle/>
                    <a:p>
                      <a:pPr algn="ctr"/>
                      <a:r>
                        <a:rPr lang="en-US" altLang="zh-CN" sz="1400" dirty="0"/>
                        <a:t>565GS</a:t>
                      </a:r>
                      <a:endParaRPr lang="zh-CN" altLang="en-US" sz="1400" dirty="0"/>
                    </a:p>
                  </a:txBody>
                  <a:tcPr/>
                </a:tc>
                <a:tc hMerge="1">
                  <a:txBody>
                    <a:bodyPr/>
                    <a:lstStyle/>
                    <a:p>
                      <a:endParaRPr lang="zh-CN" altLang="en-US"/>
                    </a:p>
                  </a:txBody>
                  <a:tcPr/>
                </a:tc>
                <a:tc gridSpan="2">
                  <a:txBody>
                    <a:bodyPr/>
                    <a:lstStyle/>
                    <a:p>
                      <a:pPr algn="ctr"/>
                      <a:r>
                        <a:rPr lang="zh-CN" altLang="en-US" sz="1400" b="1" dirty="0">
                          <a:solidFill>
                            <a:srgbClr val="FF0000"/>
                          </a:solidFill>
                        </a:rPr>
                        <a:t>均值</a:t>
                      </a:r>
                    </a:p>
                  </a:txBody>
                  <a:tcPr/>
                </a:tc>
                <a:tc hMerge="1">
                  <a:txBody>
                    <a:bodyPr/>
                    <a:lstStyle/>
                    <a:p>
                      <a:pPr algn="ctr"/>
                      <a:endParaRPr lang="zh-CN" altLang="en-US" dirty="0"/>
                    </a:p>
                  </a:txBody>
                  <a:tcPr/>
                </a:tc>
                <a:extLst>
                  <a:ext uri="{0D108BD9-81ED-4DB2-BD59-A6C34878D82A}">
                    <a16:rowId xmlns:a16="http://schemas.microsoft.com/office/drawing/2014/main" val="1270154002"/>
                  </a:ext>
                </a:extLst>
              </a:tr>
              <a:tr h="360000">
                <a:tc vMerge="1">
                  <a:txBody>
                    <a:bodyPr/>
                    <a:lstStyle/>
                    <a:p>
                      <a:endParaRPr lang="zh-CN" altLang="en-US" dirty="0"/>
                    </a:p>
                  </a:txBody>
                  <a:tcPr/>
                </a:tc>
                <a:tc>
                  <a:txBody>
                    <a:bodyPr/>
                    <a:lstStyle/>
                    <a:p>
                      <a:pPr algn="ctr"/>
                      <a:r>
                        <a:rPr lang="zh-CN" altLang="en-US" sz="1400" dirty="0"/>
                        <a:t>西侧</a:t>
                      </a:r>
                    </a:p>
                  </a:txBody>
                  <a:tcPr/>
                </a:tc>
                <a:tc>
                  <a:txBody>
                    <a:bodyPr/>
                    <a:lstStyle/>
                    <a:p>
                      <a:pPr algn="ctr"/>
                      <a:r>
                        <a:rPr lang="zh-CN" altLang="en-US" sz="1400" dirty="0"/>
                        <a:t>东侧</a:t>
                      </a:r>
                    </a:p>
                  </a:txBody>
                  <a:tcPr/>
                </a:tc>
                <a:tc>
                  <a:txBody>
                    <a:bodyPr/>
                    <a:lstStyle/>
                    <a:p>
                      <a:pPr algn="ctr"/>
                      <a:r>
                        <a:rPr lang="zh-CN" altLang="en-US" sz="1400" dirty="0"/>
                        <a:t>西侧</a:t>
                      </a:r>
                    </a:p>
                  </a:txBody>
                  <a:tcPr/>
                </a:tc>
                <a:tc>
                  <a:txBody>
                    <a:bodyPr/>
                    <a:lstStyle/>
                    <a:p>
                      <a:pPr algn="ctr"/>
                      <a:r>
                        <a:rPr lang="zh-CN" altLang="en-US" sz="1400" dirty="0"/>
                        <a:t>东侧</a:t>
                      </a:r>
                    </a:p>
                  </a:txBody>
                  <a:tcPr/>
                </a:tc>
                <a:tc>
                  <a:txBody>
                    <a:bodyPr/>
                    <a:lstStyle/>
                    <a:p>
                      <a:pPr algn="ctr"/>
                      <a:r>
                        <a:rPr lang="zh-CN" altLang="en-US" sz="1400" dirty="0"/>
                        <a:t>西侧</a:t>
                      </a:r>
                    </a:p>
                  </a:txBody>
                  <a:tcPr/>
                </a:tc>
                <a:tc>
                  <a:txBody>
                    <a:bodyPr/>
                    <a:lstStyle/>
                    <a:p>
                      <a:pPr algn="ctr"/>
                      <a:r>
                        <a:rPr lang="zh-CN" altLang="en-US" sz="1400" dirty="0"/>
                        <a:t>东侧</a:t>
                      </a:r>
                    </a:p>
                  </a:txBody>
                  <a:tcPr/>
                </a:tc>
                <a:tc>
                  <a:txBody>
                    <a:bodyPr/>
                    <a:lstStyle/>
                    <a:p>
                      <a:pPr algn="ctr"/>
                      <a:r>
                        <a:rPr lang="zh-CN" altLang="en-US" sz="1400" b="1" dirty="0">
                          <a:solidFill>
                            <a:srgbClr val="FF0000"/>
                          </a:solidFill>
                        </a:rPr>
                        <a:t>西侧</a:t>
                      </a:r>
                    </a:p>
                  </a:txBody>
                  <a:tcPr/>
                </a:tc>
                <a:tc>
                  <a:txBody>
                    <a:bodyPr/>
                    <a:lstStyle/>
                    <a:p>
                      <a:pPr algn="ctr"/>
                      <a:r>
                        <a:rPr lang="zh-CN" altLang="en-US" sz="1400" b="1" dirty="0">
                          <a:solidFill>
                            <a:srgbClr val="FF0000"/>
                          </a:solidFill>
                        </a:rPr>
                        <a:t>东侧</a:t>
                      </a:r>
                    </a:p>
                  </a:txBody>
                  <a:tcPr/>
                </a:tc>
                <a:extLst>
                  <a:ext uri="{0D108BD9-81ED-4DB2-BD59-A6C34878D82A}">
                    <a16:rowId xmlns:a16="http://schemas.microsoft.com/office/drawing/2014/main" val="2539648000"/>
                  </a:ext>
                </a:extLst>
              </a:tr>
              <a:tr h="360000">
                <a:tc>
                  <a:txBody>
                    <a:bodyPr/>
                    <a:lstStyle/>
                    <a:p>
                      <a:r>
                        <a:rPr lang="zh-CN" altLang="en-US" sz="1400" dirty="0"/>
                        <a:t>基于测磁前导轨位置</a:t>
                      </a:r>
                    </a:p>
                  </a:txBody>
                  <a:tcPr/>
                </a:tc>
                <a:tc>
                  <a:txBody>
                    <a:bodyPr/>
                    <a:lstStyle/>
                    <a:p>
                      <a:r>
                        <a:rPr lang="en-US" altLang="zh-CN" sz="1600" dirty="0"/>
                        <a:t>-0.196</a:t>
                      </a:r>
                      <a:endParaRPr lang="zh-CN" altLang="en-US" sz="1600" dirty="0"/>
                    </a:p>
                  </a:txBody>
                  <a:tcPr/>
                </a:tc>
                <a:tc>
                  <a:txBody>
                    <a:bodyPr/>
                    <a:lstStyle/>
                    <a:p>
                      <a:r>
                        <a:rPr lang="en-US" altLang="zh-CN" sz="1600" dirty="0"/>
                        <a:t>0.054</a:t>
                      </a:r>
                      <a:endParaRPr lang="zh-CN" altLang="en-US" sz="1600" dirty="0"/>
                    </a:p>
                  </a:txBody>
                  <a:tcPr/>
                </a:tc>
                <a:tc>
                  <a:txBody>
                    <a:bodyPr/>
                    <a:lstStyle/>
                    <a:p>
                      <a:r>
                        <a:rPr lang="en-US" altLang="zh-CN" sz="1600" dirty="0"/>
                        <a:t>-0.190</a:t>
                      </a:r>
                      <a:endParaRPr lang="zh-CN" altLang="en-US" sz="1600" dirty="0"/>
                    </a:p>
                  </a:txBody>
                  <a:tcPr/>
                </a:tc>
                <a:tc>
                  <a:txBody>
                    <a:bodyPr/>
                    <a:lstStyle/>
                    <a:p>
                      <a:r>
                        <a:rPr lang="en-US" altLang="zh-CN" sz="1600" dirty="0"/>
                        <a:t>0.081</a:t>
                      </a:r>
                      <a:endParaRPr lang="zh-CN" altLang="en-US" sz="1600" dirty="0"/>
                    </a:p>
                  </a:txBody>
                  <a:tcPr/>
                </a:tc>
                <a:tc>
                  <a:txBody>
                    <a:bodyPr/>
                    <a:lstStyle/>
                    <a:p>
                      <a:r>
                        <a:rPr lang="en-US" altLang="zh-CN" sz="1600" dirty="0"/>
                        <a:t>-0.177</a:t>
                      </a:r>
                      <a:endParaRPr lang="zh-CN" altLang="en-US" sz="1600" dirty="0"/>
                    </a:p>
                  </a:txBody>
                  <a:tcPr/>
                </a:tc>
                <a:tc>
                  <a:txBody>
                    <a:bodyPr/>
                    <a:lstStyle/>
                    <a:p>
                      <a:r>
                        <a:rPr lang="en-US" altLang="zh-CN" sz="1600" dirty="0"/>
                        <a:t>0.113</a:t>
                      </a:r>
                      <a:endParaRPr lang="zh-CN" altLang="en-US" sz="1600" dirty="0"/>
                    </a:p>
                  </a:txBody>
                  <a:tcPr/>
                </a:tc>
                <a:tc rowSpan="2">
                  <a:txBody>
                    <a:bodyPr/>
                    <a:lstStyle/>
                    <a:p>
                      <a:r>
                        <a:rPr lang="en-US" altLang="zh-CN" sz="1400" b="1" dirty="0">
                          <a:solidFill>
                            <a:srgbClr val="FF0000"/>
                          </a:solidFill>
                        </a:rPr>
                        <a:t>-0.200</a:t>
                      </a:r>
                      <a:endParaRPr lang="zh-CN" altLang="en-US" sz="1400" b="1" dirty="0">
                        <a:solidFill>
                          <a:srgbClr val="FF0000"/>
                        </a:solidFill>
                      </a:endParaRPr>
                    </a:p>
                  </a:txBody>
                  <a:tcPr anchor="ctr"/>
                </a:tc>
                <a:tc rowSpan="2">
                  <a:txBody>
                    <a:bodyPr/>
                    <a:lstStyle/>
                    <a:p>
                      <a:pPr algn="ctr"/>
                      <a:r>
                        <a:rPr lang="en-US" altLang="zh-CN" sz="1400" b="1" dirty="0">
                          <a:solidFill>
                            <a:srgbClr val="FF0000"/>
                          </a:solidFill>
                        </a:rPr>
                        <a:t>0.055</a:t>
                      </a:r>
                      <a:endParaRPr lang="zh-CN" altLang="en-US" sz="1400" b="1" dirty="0">
                        <a:solidFill>
                          <a:srgbClr val="FF0000"/>
                        </a:solidFill>
                      </a:endParaRPr>
                    </a:p>
                  </a:txBody>
                  <a:tcPr anchor="ctr"/>
                </a:tc>
                <a:extLst>
                  <a:ext uri="{0D108BD9-81ED-4DB2-BD59-A6C34878D82A}">
                    <a16:rowId xmlns:a16="http://schemas.microsoft.com/office/drawing/2014/main" val="3336109456"/>
                  </a:ext>
                </a:extLst>
              </a:tr>
              <a:tr h="36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400" dirty="0"/>
                        <a:t>基于测磁后导轨位置</a:t>
                      </a:r>
                    </a:p>
                  </a:txBody>
                  <a:tcPr/>
                </a:tc>
                <a:tc>
                  <a:txBody>
                    <a:bodyPr/>
                    <a:lstStyle/>
                    <a:p>
                      <a:r>
                        <a:rPr lang="en-US" altLang="zh-CN" sz="1600" dirty="0"/>
                        <a:t>-0.220</a:t>
                      </a:r>
                      <a:endParaRPr lang="zh-CN" altLang="en-US" sz="1600" dirty="0"/>
                    </a:p>
                  </a:txBody>
                  <a:tcPr/>
                </a:tc>
                <a:tc>
                  <a:txBody>
                    <a:bodyPr/>
                    <a:lstStyle/>
                    <a:p>
                      <a:r>
                        <a:rPr lang="en-US" altLang="zh-CN" sz="1600" dirty="0"/>
                        <a:t>-0.002</a:t>
                      </a:r>
                      <a:endParaRPr lang="zh-CN" altLang="en-US" sz="1600" dirty="0"/>
                    </a:p>
                  </a:txBody>
                  <a:tcPr/>
                </a:tc>
                <a:tc>
                  <a:txBody>
                    <a:bodyPr/>
                    <a:lstStyle/>
                    <a:p>
                      <a:r>
                        <a:rPr lang="en-US" altLang="zh-CN" sz="1600" dirty="0"/>
                        <a:t>-0.214</a:t>
                      </a:r>
                      <a:endParaRPr lang="zh-CN" altLang="en-US" sz="1600" dirty="0"/>
                    </a:p>
                  </a:txBody>
                  <a:tcPr/>
                </a:tc>
                <a:tc>
                  <a:txBody>
                    <a:bodyPr/>
                    <a:lstStyle/>
                    <a:p>
                      <a:r>
                        <a:rPr lang="en-US" altLang="zh-CN" sz="1600" dirty="0"/>
                        <a:t>0.026</a:t>
                      </a:r>
                      <a:endParaRPr lang="zh-CN" altLang="en-US" sz="1600" dirty="0"/>
                    </a:p>
                  </a:txBody>
                  <a:tcPr/>
                </a:tc>
                <a:tc>
                  <a:txBody>
                    <a:bodyPr/>
                    <a:lstStyle/>
                    <a:p>
                      <a:r>
                        <a:rPr lang="en-US" altLang="zh-CN" sz="1600" dirty="0"/>
                        <a:t>-0.201</a:t>
                      </a:r>
                      <a:endParaRPr lang="zh-CN" altLang="en-US" sz="1600" dirty="0"/>
                    </a:p>
                  </a:txBody>
                  <a:tcPr/>
                </a:tc>
                <a:tc>
                  <a:txBody>
                    <a:bodyPr/>
                    <a:lstStyle/>
                    <a:p>
                      <a:r>
                        <a:rPr lang="en-US" altLang="zh-CN" sz="1600" dirty="0"/>
                        <a:t>0.057</a:t>
                      </a:r>
                      <a:endParaRPr lang="zh-CN" altLang="en-US" sz="1600" dirty="0"/>
                    </a:p>
                  </a:txBody>
                  <a:tcPr/>
                </a:tc>
                <a:tc vMerge="1">
                  <a:txBody>
                    <a:bodyPr/>
                    <a:lstStyle/>
                    <a:p>
                      <a:endParaRPr lang="zh-CN" altLang="en-US" dirty="0"/>
                    </a:p>
                  </a:txBody>
                  <a:tcPr/>
                </a:tc>
                <a:tc vMerge="1">
                  <a:txBody>
                    <a:bodyPr/>
                    <a:lstStyle/>
                    <a:p>
                      <a:endParaRPr lang="zh-CN" altLang="en-US" dirty="0"/>
                    </a:p>
                  </a:txBody>
                  <a:tcPr/>
                </a:tc>
                <a:extLst>
                  <a:ext uri="{0D108BD9-81ED-4DB2-BD59-A6C34878D82A}">
                    <a16:rowId xmlns:a16="http://schemas.microsoft.com/office/drawing/2014/main" val="772899888"/>
                  </a:ext>
                </a:extLst>
              </a:tr>
            </a:tbl>
          </a:graphicData>
        </a:graphic>
      </p:graphicFrame>
      <p:sp>
        <p:nvSpPr>
          <p:cNvPr id="14" name="文本框 13">
            <a:extLst>
              <a:ext uri="{FF2B5EF4-FFF2-40B4-BE49-F238E27FC236}">
                <a16:creationId xmlns:a16="http://schemas.microsoft.com/office/drawing/2014/main" id="{04AFCFE7-CD54-1CCA-0E97-73F1757FE14F}"/>
              </a:ext>
            </a:extLst>
          </p:cNvPr>
          <p:cNvSpPr txBox="1"/>
          <p:nvPr/>
        </p:nvSpPr>
        <p:spPr>
          <a:xfrm>
            <a:off x="0" y="4962160"/>
            <a:ext cx="12192000" cy="369332"/>
          </a:xfrm>
          <a:prstGeom prst="rect">
            <a:avLst/>
          </a:prstGeom>
          <a:solidFill>
            <a:schemeClr val="accent4">
              <a:lumMod val="60000"/>
              <a:lumOff val="40000"/>
            </a:schemeClr>
          </a:solidFill>
        </p:spPr>
        <p:txBody>
          <a:bodyPr wrap="square" rtlCol="0">
            <a:spAutoFit/>
          </a:bodyPr>
          <a:lstStyle/>
          <a:p>
            <a:pPr algn="ctr"/>
            <a:r>
              <a:rPr lang="zh-CN" altLang="en-US" dirty="0"/>
              <a:t>第三次测量</a:t>
            </a:r>
            <a:r>
              <a:rPr lang="en-US" altLang="zh-CN" dirty="0"/>
              <a:t>-</a:t>
            </a:r>
            <a:r>
              <a:rPr lang="zh-CN" altLang="en-US" dirty="0"/>
              <a:t>磁中心与机械中心偏差（横向）</a:t>
            </a:r>
          </a:p>
        </p:txBody>
      </p:sp>
      <p:sp>
        <p:nvSpPr>
          <p:cNvPr id="13" name="标题 3">
            <a:extLst>
              <a:ext uri="{FF2B5EF4-FFF2-40B4-BE49-F238E27FC236}">
                <a16:creationId xmlns:a16="http://schemas.microsoft.com/office/drawing/2014/main" id="{10F2E990-BC5E-116B-E3EF-1EC2CFE5A790}"/>
              </a:ext>
            </a:extLst>
          </p:cNvPr>
          <p:cNvSpPr txBox="1">
            <a:spLocks/>
          </p:cNvSpPr>
          <p:nvPr/>
        </p:nvSpPr>
        <p:spPr>
          <a:xfrm>
            <a:off x="407368" y="187617"/>
            <a:ext cx="10763325" cy="7254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600" b="1" dirty="0">
                <a:solidFill>
                  <a:srgbClr val="C00000"/>
                </a:solidFill>
                <a:latin typeface="宋体" panose="02010600030101010101" pitchFamily="2" charset="-122"/>
                <a:ea typeface="宋体" panose="02010600030101010101" pitchFamily="2" charset="-122"/>
              </a:rPr>
              <a:t>磁中心与机械中心一致性测量实验</a:t>
            </a:r>
          </a:p>
        </p:txBody>
      </p:sp>
    </p:spTree>
    <p:extLst>
      <p:ext uri="{BB962C8B-B14F-4D97-AF65-F5344CB8AC3E}">
        <p14:creationId xmlns:p14="http://schemas.microsoft.com/office/powerpoint/2010/main" val="29015908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A287F-708C-CEFB-636C-0EF4BE22479A}"/>
            </a:ext>
          </a:extLst>
        </p:cNvPr>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30240890-EAB0-0B09-1084-C6C2CEB73596}"/>
              </a:ext>
            </a:extLst>
          </p:cNvPr>
          <p:cNvSpPr>
            <a:spLocks noGrp="1"/>
          </p:cNvSpPr>
          <p:nvPr>
            <p:ph type="sldNum" sz="quarter" idx="12"/>
          </p:nvPr>
        </p:nvSpPr>
        <p:spPr/>
        <p:txBody>
          <a:bodyPr/>
          <a:lstStyle/>
          <a:p>
            <a:fld id="{27F552FA-C358-4F70-9CE8-3E41459FCE36}" type="slidenum">
              <a:rPr lang="zh-CN" altLang="en-US" smtClean="0"/>
              <a:t>13</a:t>
            </a:fld>
            <a:endParaRPr lang="zh-CN" altLang="en-US" dirty="0"/>
          </a:p>
        </p:txBody>
      </p:sp>
      <p:sp>
        <p:nvSpPr>
          <p:cNvPr id="11" name="标题 3">
            <a:extLst>
              <a:ext uri="{FF2B5EF4-FFF2-40B4-BE49-F238E27FC236}">
                <a16:creationId xmlns:a16="http://schemas.microsoft.com/office/drawing/2014/main" id="{B91DFD5F-18D7-67B2-4A7D-72737E7AD921}"/>
              </a:ext>
            </a:extLst>
          </p:cNvPr>
          <p:cNvSpPr txBox="1">
            <a:spLocks/>
          </p:cNvSpPr>
          <p:nvPr/>
        </p:nvSpPr>
        <p:spPr>
          <a:xfrm>
            <a:off x="407368" y="187617"/>
            <a:ext cx="10763325" cy="7254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600" b="1" dirty="0">
                <a:solidFill>
                  <a:srgbClr val="C00000"/>
                </a:solidFill>
                <a:latin typeface="宋体" panose="02010600030101010101" pitchFamily="2" charset="-122"/>
                <a:ea typeface="宋体" panose="02010600030101010101" pitchFamily="2" charset="-122"/>
              </a:rPr>
              <a:t>实验</a:t>
            </a:r>
            <a:r>
              <a:rPr lang="en-US" altLang="zh-CN" sz="3600" b="1" dirty="0">
                <a:solidFill>
                  <a:srgbClr val="C00000"/>
                </a:solidFill>
                <a:latin typeface="宋体" panose="02010600030101010101" pitchFamily="2" charset="-122"/>
                <a:ea typeface="宋体" panose="02010600030101010101" pitchFamily="2" charset="-122"/>
              </a:rPr>
              <a:t>4</a:t>
            </a:r>
            <a:r>
              <a:rPr lang="zh-CN" altLang="en-US" sz="3600" b="1" dirty="0">
                <a:solidFill>
                  <a:srgbClr val="C00000"/>
                </a:solidFill>
                <a:latin typeface="宋体" panose="02010600030101010101" pitchFamily="2" charset="-122"/>
                <a:ea typeface="宋体" panose="02010600030101010101" pitchFamily="2" charset="-122"/>
              </a:rPr>
              <a:t>：磁铁悬挂安装变形测量实验</a:t>
            </a:r>
          </a:p>
        </p:txBody>
      </p:sp>
      <p:pic>
        <p:nvPicPr>
          <p:cNvPr id="4" name="图片 3">
            <a:extLst>
              <a:ext uri="{FF2B5EF4-FFF2-40B4-BE49-F238E27FC236}">
                <a16:creationId xmlns:a16="http://schemas.microsoft.com/office/drawing/2014/main" id="{8B2E5CBC-5EC9-5E7B-5838-854185832EC4}"/>
              </a:ext>
            </a:extLst>
          </p:cNvPr>
          <p:cNvPicPr>
            <a:picLocks noChangeAspect="1"/>
          </p:cNvPicPr>
          <p:nvPr/>
        </p:nvPicPr>
        <p:blipFill>
          <a:blip r:embed="rId2"/>
          <a:stretch>
            <a:fillRect/>
          </a:stretch>
        </p:blipFill>
        <p:spPr>
          <a:xfrm>
            <a:off x="991340" y="2146578"/>
            <a:ext cx="5314543" cy="4079655"/>
          </a:xfrm>
          <a:prstGeom prst="rect">
            <a:avLst/>
          </a:prstGeom>
        </p:spPr>
      </p:pic>
      <p:pic>
        <p:nvPicPr>
          <p:cNvPr id="6" name="图片 5">
            <a:extLst>
              <a:ext uri="{FF2B5EF4-FFF2-40B4-BE49-F238E27FC236}">
                <a16:creationId xmlns:a16="http://schemas.microsoft.com/office/drawing/2014/main" id="{D94E26BB-F14F-B5E0-38D4-7A3408243608}"/>
              </a:ext>
            </a:extLst>
          </p:cNvPr>
          <p:cNvPicPr>
            <a:picLocks noChangeAspect="1"/>
          </p:cNvPicPr>
          <p:nvPr/>
        </p:nvPicPr>
        <p:blipFill>
          <a:blip r:embed="rId3"/>
          <a:stretch>
            <a:fillRect/>
          </a:stretch>
        </p:blipFill>
        <p:spPr>
          <a:xfrm>
            <a:off x="6517885" y="2580953"/>
            <a:ext cx="4986930" cy="2772591"/>
          </a:xfrm>
          <a:prstGeom prst="rect">
            <a:avLst/>
          </a:prstGeom>
        </p:spPr>
      </p:pic>
      <p:sp>
        <p:nvSpPr>
          <p:cNvPr id="7" name="文本框 6">
            <a:extLst>
              <a:ext uri="{FF2B5EF4-FFF2-40B4-BE49-F238E27FC236}">
                <a16:creationId xmlns:a16="http://schemas.microsoft.com/office/drawing/2014/main" id="{A5A8EB72-41B0-6BD7-DB0C-36B32E26031A}"/>
              </a:ext>
            </a:extLst>
          </p:cNvPr>
          <p:cNvSpPr txBox="1"/>
          <p:nvPr/>
        </p:nvSpPr>
        <p:spPr>
          <a:xfrm>
            <a:off x="10548851" y="3131680"/>
            <a:ext cx="524503" cy="369332"/>
          </a:xfrm>
          <a:prstGeom prst="rect">
            <a:avLst/>
          </a:prstGeom>
          <a:noFill/>
        </p:spPr>
        <p:txBody>
          <a:bodyPr wrap="none" rtlCol="0">
            <a:spAutoFit/>
          </a:bodyPr>
          <a:lstStyle/>
          <a:p>
            <a:r>
              <a:rPr lang="en-US" altLang="zh-CN" dirty="0">
                <a:solidFill>
                  <a:srgbClr val="0070C0"/>
                </a:solidFill>
              </a:rPr>
              <a:t>F01</a:t>
            </a:r>
            <a:endParaRPr lang="zh-CN" altLang="en-US" dirty="0">
              <a:solidFill>
                <a:srgbClr val="0070C0"/>
              </a:solidFill>
            </a:endParaRPr>
          </a:p>
        </p:txBody>
      </p:sp>
      <p:sp>
        <p:nvSpPr>
          <p:cNvPr id="8" name="文本框 7">
            <a:extLst>
              <a:ext uri="{FF2B5EF4-FFF2-40B4-BE49-F238E27FC236}">
                <a16:creationId xmlns:a16="http://schemas.microsoft.com/office/drawing/2014/main" id="{F210AFDD-0798-7BCD-35E8-5F275EE13DD1}"/>
              </a:ext>
            </a:extLst>
          </p:cNvPr>
          <p:cNvSpPr txBox="1"/>
          <p:nvPr/>
        </p:nvSpPr>
        <p:spPr>
          <a:xfrm>
            <a:off x="10320651" y="4834183"/>
            <a:ext cx="524503" cy="369332"/>
          </a:xfrm>
          <a:prstGeom prst="rect">
            <a:avLst/>
          </a:prstGeom>
          <a:noFill/>
        </p:spPr>
        <p:txBody>
          <a:bodyPr wrap="none" rtlCol="0">
            <a:spAutoFit/>
          </a:bodyPr>
          <a:lstStyle/>
          <a:p>
            <a:r>
              <a:rPr lang="en-US" altLang="zh-CN" dirty="0">
                <a:solidFill>
                  <a:srgbClr val="0070C0"/>
                </a:solidFill>
              </a:rPr>
              <a:t>F02</a:t>
            </a:r>
            <a:endParaRPr lang="zh-CN" altLang="en-US" dirty="0">
              <a:solidFill>
                <a:srgbClr val="0070C0"/>
              </a:solidFill>
            </a:endParaRPr>
          </a:p>
        </p:txBody>
      </p:sp>
      <p:sp>
        <p:nvSpPr>
          <p:cNvPr id="9" name="文本框 8">
            <a:extLst>
              <a:ext uri="{FF2B5EF4-FFF2-40B4-BE49-F238E27FC236}">
                <a16:creationId xmlns:a16="http://schemas.microsoft.com/office/drawing/2014/main" id="{C4DDD37A-5FDF-9739-2D0E-CA527BE71FC7}"/>
              </a:ext>
            </a:extLst>
          </p:cNvPr>
          <p:cNvSpPr txBox="1"/>
          <p:nvPr/>
        </p:nvSpPr>
        <p:spPr>
          <a:xfrm>
            <a:off x="6402722" y="2673729"/>
            <a:ext cx="524503" cy="369332"/>
          </a:xfrm>
          <a:prstGeom prst="rect">
            <a:avLst/>
          </a:prstGeom>
          <a:noFill/>
        </p:spPr>
        <p:txBody>
          <a:bodyPr wrap="none" rtlCol="0">
            <a:spAutoFit/>
          </a:bodyPr>
          <a:lstStyle/>
          <a:p>
            <a:r>
              <a:rPr lang="en-US" altLang="zh-CN" dirty="0">
                <a:solidFill>
                  <a:srgbClr val="0070C0"/>
                </a:solidFill>
              </a:rPr>
              <a:t>F17</a:t>
            </a:r>
            <a:endParaRPr lang="zh-CN" altLang="en-US" dirty="0">
              <a:solidFill>
                <a:srgbClr val="0070C0"/>
              </a:solidFill>
            </a:endParaRPr>
          </a:p>
        </p:txBody>
      </p:sp>
      <p:sp>
        <p:nvSpPr>
          <p:cNvPr id="10" name="文本框 9">
            <a:extLst>
              <a:ext uri="{FF2B5EF4-FFF2-40B4-BE49-F238E27FC236}">
                <a16:creationId xmlns:a16="http://schemas.microsoft.com/office/drawing/2014/main" id="{5291FD4A-B200-1857-1B55-9B588312E3C6}"/>
              </a:ext>
            </a:extLst>
          </p:cNvPr>
          <p:cNvSpPr txBox="1"/>
          <p:nvPr/>
        </p:nvSpPr>
        <p:spPr>
          <a:xfrm>
            <a:off x="6711563" y="3135836"/>
            <a:ext cx="524503" cy="369332"/>
          </a:xfrm>
          <a:prstGeom prst="rect">
            <a:avLst/>
          </a:prstGeom>
          <a:noFill/>
        </p:spPr>
        <p:txBody>
          <a:bodyPr wrap="none" rtlCol="0">
            <a:spAutoFit/>
          </a:bodyPr>
          <a:lstStyle/>
          <a:p>
            <a:r>
              <a:rPr lang="en-US" altLang="zh-CN" dirty="0">
                <a:solidFill>
                  <a:srgbClr val="0070C0"/>
                </a:solidFill>
              </a:rPr>
              <a:t>F18</a:t>
            </a:r>
            <a:endParaRPr lang="zh-CN" altLang="en-US" dirty="0">
              <a:solidFill>
                <a:srgbClr val="0070C0"/>
              </a:solidFill>
            </a:endParaRPr>
          </a:p>
        </p:txBody>
      </p:sp>
      <p:sp>
        <p:nvSpPr>
          <p:cNvPr id="12" name="文本框 11">
            <a:extLst>
              <a:ext uri="{FF2B5EF4-FFF2-40B4-BE49-F238E27FC236}">
                <a16:creationId xmlns:a16="http://schemas.microsoft.com/office/drawing/2014/main" id="{2EAB0991-B8FD-992C-B660-FE66131E1B71}"/>
              </a:ext>
            </a:extLst>
          </p:cNvPr>
          <p:cNvSpPr txBox="1"/>
          <p:nvPr/>
        </p:nvSpPr>
        <p:spPr>
          <a:xfrm>
            <a:off x="6853681" y="2396287"/>
            <a:ext cx="524503" cy="369332"/>
          </a:xfrm>
          <a:prstGeom prst="rect">
            <a:avLst/>
          </a:prstGeom>
          <a:noFill/>
        </p:spPr>
        <p:txBody>
          <a:bodyPr wrap="none" rtlCol="0">
            <a:spAutoFit/>
          </a:bodyPr>
          <a:lstStyle/>
          <a:p>
            <a:r>
              <a:rPr lang="en-US" altLang="zh-CN" dirty="0">
                <a:solidFill>
                  <a:srgbClr val="0070C0"/>
                </a:solidFill>
              </a:rPr>
              <a:t>F19</a:t>
            </a:r>
            <a:endParaRPr lang="zh-CN" altLang="en-US" dirty="0">
              <a:solidFill>
                <a:srgbClr val="0070C0"/>
              </a:solidFill>
            </a:endParaRPr>
          </a:p>
        </p:txBody>
      </p:sp>
      <p:sp>
        <p:nvSpPr>
          <p:cNvPr id="13" name="文本框 12">
            <a:extLst>
              <a:ext uri="{FF2B5EF4-FFF2-40B4-BE49-F238E27FC236}">
                <a16:creationId xmlns:a16="http://schemas.microsoft.com/office/drawing/2014/main" id="{DA70DEB8-DE7F-821D-F8EC-930D5D37C0F7}"/>
              </a:ext>
            </a:extLst>
          </p:cNvPr>
          <p:cNvSpPr txBox="1"/>
          <p:nvPr/>
        </p:nvSpPr>
        <p:spPr>
          <a:xfrm>
            <a:off x="11073354" y="2709701"/>
            <a:ext cx="524503" cy="369332"/>
          </a:xfrm>
          <a:prstGeom prst="rect">
            <a:avLst/>
          </a:prstGeom>
          <a:noFill/>
        </p:spPr>
        <p:txBody>
          <a:bodyPr wrap="none" rtlCol="0">
            <a:spAutoFit/>
          </a:bodyPr>
          <a:lstStyle/>
          <a:p>
            <a:r>
              <a:rPr lang="en-US" altLang="zh-CN" dirty="0">
                <a:solidFill>
                  <a:srgbClr val="0070C0"/>
                </a:solidFill>
              </a:rPr>
              <a:t>F35</a:t>
            </a:r>
            <a:endParaRPr lang="zh-CN" altLang="en-US" dirty="0">
              <a:solidFill>
                <a:srgbClr val="0070C0"/>
              </a:solidFill>
            </a:endParaRPr>
          </a:p>
        </p:txBody>
      </p:sp>
      <p:sp>
        <p:nvSpPr>
          <p:cNvPr id="14" name="文本框 13">
            <a:extLst>
              <a:ext uri="{FF2B5EF4-FFF2-40B4-BE49-F238E27FC236}">
                <a16:creationId xmlns:a16="http://schemas.microsoft.com/office/drawing/2014/main" id="{E61AF303-B3A9-C13F-5344-39C0AE91B5F0}"/>
              </a:ext>
            </a:extLst>
          </p:cNvPr>
          <p:cNvSpPr txBox="1"/>
          <p:nvPr/>
        </p:nvSpPr>
        <p:spPr>
          <a:xfrm>
            <a:off x="11431270" y="4464851"/>
            <a:ext cx="524503" cy="369332"/>
          </a:xfrm>
          <a:prstGeom prst="rect">
            <a:avLst/>
          </a:prstGeom>
          <a:noFill/>
        </p:spPr>
        <p:txBody>
          <a:bodyPr wrap="none" rtlCol="0">
            <a:spAutoFit/>
          </a:bodyPr>
          <a:lstStyle/>
          <a:p>
            <a:r>
              <a:rPr lang="en-US" altLang="zh-CN" dirty="0">
                <a:solidFill>
                  <a:srgbClr val="0070C0"/>
                </a:solidFill>
              </a:rPr>
              <a:t>F36</a:t>
            </a:r>
            <a:endParaRPr lang="zh-CN" altLang="en-US" dirty="0">
              <a:solidFill>
                <a:srgbClr val="0070C0"/>
              </a:solidFill>
            </a:endParaRPr>
          </a:p>
        </p:txBody>
      </p:sp>
      <p:sp>
        <p:nvSpPr>
          <p:cNvPr id="15" name="内容占位符 1">
            <a:extLst>
              <a:ext uri="{FF2B5EF4-FFF2-40B4-BE49-F238E27FC236}">
                <a16:creationId xmlns:a16="http://schemas.microsoft.com/office/drawing/2014/main" id="{753DE9B7-7455-B201-C11E-6FAB88A9A7D3}"/>
              </a:ext>
            </a:extLst>
          </p:cNvPr>
          <p:cNvSpPr txBox="1">
            <a:spLocks/>
          </p:cNvSpPr>
          <p:nvPr/>
        </p:nvSpPr>
        <p:spPr>
          <a:xfrm>
            <a:off x="6729758" y="1724644"/>
            <a:ext cx="4624042" cy="521614"/>
          </a:xfrm>
          <a:prstGeom prst="rect">
            <a:avLst/>
          </a:prstGeom>
        </p:spPr>
        <p:txBody>
          <a:bodyPr vert="horz" lIns="91440" tIns="45720" rIns="91440" bIns="45720" rtlCol="0">
            <a:no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buClr>
                <a:srgbClr val="FF0000"/>
              </a:buClr>
              <a:buSzPct val="75000"/>
              <a:buFont typeface="Wingdings" panose="05000000000000000000" pitchFamily="2" charset="2"/>
              <a:buChar char="Ø"/>
            </a:pPr>
            <a:r>
              <a:rPr lang="zh-CN" altLang="en-US" sz="2000" dirty="0">
                <a:latin typeface="Times New Roman" panose="02020603050405020304" pitchFamily="18" charset="0"/>
                <a:cs typeface="Times New Roman" panose="02020603050405020304" pitchFamily="18" charset="0"/>
              </a:rPr>
              <a:t>磁铁上粘了</a:t>
            </a:r>
            <a:r>
              <a:rPr lang="en-US" altLang="zh-CN" sz="2000" dirty="0">
                <a:latin typeface="Times New Roman" panose="02020603050405020304" pitchFamily="18" charset="0"/>
                <a:cs typeface="Times New Roman" panose="02020603050405020304" pitchFamily="18" charset="0"/>
              </a:rPr>
              <a:t>36</a:t>
            </a:r>
            <a:r>
              <a:rPr lang="zh-CN" altLang="en-US" sz="2000" dirty="0">
                <a:latin typeface="Times New Roman" panose="02020603050405020304" pitchFamily="18" charset="0"/>
                <a:cs typeface="Times New Roman" panose="02020603050405020304" pitchFamily="18" charset="0"/>
              </a:rPr>
              <a:t>个点用于监测磁铁变形</a:t>
            </a:r>
            <a:endParaRPr lang="en-US" altLang="zh-CN" sz="2000" dirty="0">
              <a:latin typeface="Times New Roman" panose="02020603050405020304" pitchFamily="18" charset="0"/>
              <a:cs typeface="Times New Roman" panose="02020603050405020304" pitchFamily="18" charset="0"/>
            </a:endParaRPr>
          </a:p>
        </p:txBody>
      </p:sp>
      <p:sp>
        <p:nvSpPr>
          <p:cNvPr id="16" name="内容占位符 1">
            <a:extLst>
              <a:ext uri="{FF2B5EF4-FFF2-40B4-BE49-F238E27FC236}">
                <a16:creationId xmlns:a16="http://schemas.microsoft.com/office/drawing/2014/main" id="{BE5DCC76-306C-1449-A594-F399CE029FC7}"/>
              </a:ext>
            </a:extLst>
          </p:cNvPr>
          <p:cNvSpPr txBox="1">
            <a:spLocks/>
          </p:cNvSpPr>
          <p:nvPr/>
        </p:nvSpPr>
        <p:spPr>
          <a:xfrm>
            <a:off x="1096500" y="1086145"/>
            <a:ext cx="4624042" cy="521614"/>
          </a:xfrm>
          <a:prstGeom prst="rect">
            <a:avLst/>
          </a:prstGeom>
        </p:spPr>
        <p:txBody>
          <a:bodyPr vert="horz" lIns="91440" tIns="45720" rIns="91440" bIns="45720" rtlCol="0">
            <a:no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buClr>
                <a:srgbClr val="FF0000"/>
              </a:buClr>
              <a:buSzPct val="75000"/>
              <a:buFont typeface="Wingdings" panose="05000000000000000000" pitchFamily="2" charset="2"/>
              <a:buChar char="Ø"/>
            </a:pPr>
            <a:r>
              <a:rPr lang="zh-CN" altLang="en-US" sz="2000" dirty="0">
                <a:latin typeface="Times New Roman" panose="02020603050405020304" pitchFamily="18" charset="0"/>
                <a:cs typeface="Times New Roman" panose="02020603050405020304" pitchFamily="18" charset="0"/>
              </a:rPr>
              <a:t>横梁上加工了螺栓孔位，可以实现三点悬挂和四点悬挂</a:t>
            </a:r>
            <a:endParaRPr lang="en-US" altLang="zh-CN" sz="2000" dirty="0">
              <a:latin typeface="Times New Roman" panose="02020603050405020304" pitchFamily="18" charset="0"/>
              <a:cs typeface="Times New Roman" panose="02020603050405020304" pitchFamily="18" charset="0"/>
            </a:endParaRPr>
          </a:p>
        </p:txBody>
      </p:sp>
      <p:cxnSp>
        <p:nvCxnSpPr>
          <p:cNvPr id="18" name="直接箭头连接符 17">
            <a:extLst>
              <a:ext uri="{FF2B5EF4-FFF2-40B4-BE49-F238E27FC236}">
                <a16:creationId xmlns:a16="http://schemas.microsoft.com/office/drawing/2014/main" id="{1E7384AB-B1B4-D269-DDC4-8E524015EDBF}"/>
              </a:ext>
            </a:extLst>
          </p:cNvPr>
          <p:cNvCxnSpPr/>
          <p:nvPr/>
        </p:nvCxnSpPr>
        <p:spPr>
          <a:xfrm flipV="1">
            <a:off x="8467449" y="2821907"/>
            <a:ext cx="67887" cy="791311"/>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a:extLst>
              <a:ext uri="{FF2B5EF4-FFF2-40B4-BE49-F238E27FC236}">
                <a16:creationId xmlns:a16="http://schemas.microsoft.com/office/drawing/2014/main" id="{72E09D09-1D51-3097-4B2E-6120D341F383}"/>
              </a:ext>
            </a:extLst>
          </p:cNvPr>
          <p:cNvCxnSpPr>
            <a:cxnSpLocks/>
          </p:cNvCxnSpPr>
          <p:nvPr/>
        </p:nvCxnSpPr>
        <p:spPr>
          <a:xfrm flipH="1" flipV="1">
            <a:off x="7707086" y="3396343"/>
            <a:ext cx="760363" cy="216875"/>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a:extLst>
              <a:ext uri="{FF2B5EF4-FFF2-40B4-BE49-F238E27FC236}">
                <a16:creationId xmlns:a16="http://schemas.microsoft.com/office/drawing/2014/main" id="{3F8EF353-F783-426A-2EBF-0784ECF120A7}"/>
              </a:ext>
            </a:extLst>
          </p:cNvPr>
          <p:cNvCxnSpPr>
            <a:cxnSpLocks/>
          </p:cNvCxnSpPr>
          <p:nvPr/>
        </p:nvCxnSpPr>
        <p:spPr>
          <a:xfrm flipH="1">
            <a:off x="8116426" y="3613218"/>
            <a:ext cx="351023" cy="15240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5" name="文本框 24">
            <a:extLst>
              <a:ext uri="{FF2B5EF4-FFF2-40B4-BE49-F238E27FC236}">
                <a16:creationId xmlns:a16="http://schemas.microsoft.com/office/drawing/2014/main" id="{E078CAAD-7D6B-735F-A28F-02CCD7509394}"/>
              </a:ext>
            </a:extLst>
          </p:cNvPr>
          <p:cNvSpPr txBox="1"/>
          <p:nvPr/>
        </p:nvSpPr>
        <p:spPr>
          <a:xfrm>
            <a:off x="8231821" y="2562995"/>
            <a:ext cx="304892" cy="369332"/>
          </a:xfrm>
          <a:prstGeom prst="rect">
            <a:avLst/>
          </a:prstGeom>
          <a:noFill/>
        </p:spPr>
        <p:txBody>
          <a:bodyPr wrap="none" rtlCol="0">
            <a:spAutoFit/>
          </a:bodyPr>
          <a:lstStyle/>
          <a:p>
            <a:r>
              <a:rPr lang="en-US" altLang="zh-CN" b="1" dirty="0">
                <a:solidFill>
                  <a:srgbClr val="0070C0"/>
                </a:solidFill>
              </a:rPr>
              <a:t>Y</a:t>
            </a:r>
            <a:endParaRPr lang="zh-CN" altLang="en-US" b="1" dirty="0">
              <a:solidFill>
                <a:srgbClr val="0070C0"/>
              </a:solidFill>
            </a:endParaRPr>
          </a:p>
        </p:txBody>
      </p:sp>
      <p:sp>
        <p:nvSpPr>
          <p:cNvPr id="26" name="文本框 25">
            <a:extLst>
              <a:ext uri="{FF2B5EF4-FFF2-40B4-BE49-F238E27FC236}">
                <a16:creationId xmlns:a16="http://schemas.microsoft.com/office/drawing/2014/main" id="{42E6E612-2D70-8E58-9068-D1D21CFA070E}"/>
              </a:ext>
            </a:extLst>
          </p:cNvPr>
          <p:cNvSpPr txBox="1"/>
          <p:nvPr/>
        </p:nvSpPr>
        <p:spPr>
          <a:xfrm>
            <a:off x="7987045" y="3707902"/>
            <a:ext cx="311304" cy="369332"/>
          </a:xfrm>
          <a:prstGeom prst="rect">
            <a:avLst/>
          </a:prstGeom>
          <a:noFill/>
        </p:spPr>
        <p:txBody>
          <a:bodyPr wrap="none" rtlCol="0">
            <a:spAutoFit/>
          </a:bodyPr>
          <a:lstStyle/>
          <a:p>
            <a:r>
              <a:rPr lang="en-US" altLang="zh-CN" b="1" dirty="0">
                <a:solidFill>
                  <a:srgbClr val="0070C0"/>
                </a:solidFill>
              </a:rPr>
              <a:t>X</a:t>
            </a:r>
            <a:endParaRPr lang="zh-CN" altLang="en-US" b="1" dirty="0">
              <a:solidFill>
                <a:srgbClr val="0070C0"/>
              </a:solidFill>
            </a:endParaRPr>
          </a:p>
        </p:txBody>
      </p:sp>
      <p:sp>
        <p:nvSpPr>
          <p:cNvPr id="27" name="文本框 26">
            <a:extLst>
              <a:ext uri="{FF2B5EF4-FFF2-40B4-BE49-F238E27FC236}">
                <a16:creationId xmlns:a16="http://schemas.microsoft.com/office/drawing/2014/main" id="{419795E0-EAE2-D28D-CD57-F603F4BE5E56}"/>
              </a:ext>
            </a:extLst>
          </p:cNvPr>
          <p:cNvSpPr txBox="1"/>
          <p:nvPr/>
        </p:nvSpPr>
        <p:spPr>
          <a:xfrm>
            <a:off x="7439452" y="3131680"/>
            <a:ext cx="295274" cy="369332"/>
          </a:xfrm>
          <a:prstGeom prst="rect">
            <a:avLst/>
          </a:prstGeom>
          <a:noFill/>
        </p:spPr>
        <p:txBody>
          <a:bodyPr wrap="none" rtlCol="0">
            <a:spAutoFit/>
          </a:bodyPr>
          <a:lstStyle/>
          <a:p>
            <a:r>
              <a:rPr lang="en-US" altLang="zh-CN" b="1" dirty="0">
                <a:solidFill>
                  <a:srgbClr val="0070C0"/>
                </a:solidFill>
              </a:rPr>
              <a:t>Z</a:t>
            </a:r>
            <a:endParaRPr lang="zh-CN" altLang="en-US" b="1" dirty="0">
              <a:solidFill>
                <a:srgbClr val="0070C0"/>
              </a:solidFill>
            </a:endParaRPr>
          </a:p>
        </p:txBody>
      </p:sp>
    </p:spTree>
    <p:extLst>
      <p:ext uri="{BB962C8B-B14F-4D97-AF65-F5344CB8AC3E}">
        <p14:creationId xmlns:p14="http://schemas.microsoft.com/office/powerpoint/2010/main" val="3778153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C204B-C535-8D8F-46DF-57400CAAD98E}"/>
            </a:ext>
          </a:extLst>
        </p:cNvPr>
        <p:cNvGrpSpPr/>
        <p:nvPr/>
      </p:nvGrpSpPr>
      <p:grpSpPr>
        <a:xfrm>
          <a:off x="0" y="0"/>
          <a:ext cx="0" cy="0"/>
          <a:chOff x="0" y="0"/>
          <a:chExt cx="0" cy="0"/>
        </a:xfrm>
      </p:grpSpPr>
      <p:sp>
        <p:nvSpPr>
          <p:cNvPr id="11" name="灯片编号占位符 10">
            <a:extLst>
              <a:ext uri="{FF2B5EF4-FFF2-40B4-BE49-F238E27FC236}">
                <a16:creationId xmlns:a16="http://schemas.microsoft.com/office/drawing/2014/main" id="{1CEB0982-E864-20B2-7859-76C828D91D05}"/>
              </a:ext>
            </a:extLst>
          </p:cNvPr>
          <p:cNvSpPr>
            <a:spLocks noGrp="1"/>
          </p:cNvSpPr>
          <p:nvPr>
            <p:ph type="sldNum" sz="quarter" idx="12"/>
          </p:nvPr>
        </p:nvSpPr>
        <p:spPr/>
        <p:txBody>
          <a:bodyPr/>
          <a:lstStyle/>
          <a:p>
            <a:fld id="{16CB0E38-18A6-4DF6-93D8-8059CE11E2E9}" type="slidenum">
              <a:rPr lang="zh-SG" altLang="en-US" smtClean="0"/>
              <a:t>14</a:t>
            </a:fld>
            <a:endParaRPr lang="zh-SG" altLang="en-US"/>
          </a:p>
        </p:txBody>
      </p:sp>
      <p:sp>
        <p:nvSpPr>
          <p:cNvPr id="7" name="标题 3">
            <a:extLst>
              <a:ext uri="{FF2B5EF4-FFF2-40B4-BE49-F238E27FC236}">
                <a16:creationId xmlns:a16="http://schemas.microsoft.com/office/drawing/2014/main" id="{3E360BB3-24F3-7B9B-4EEC-8BD3DB7F7551}"/>
              </a:ext>
            </a:extLst>
          </p:cNvPr>
          <p:cNvSpPr txBox="1">
            <a:spLocks/>
          </p:cNvSpPr>
          <p:nvPr/>
        </p:nvSpPr>
        <p:spPr>
          <a:xfrm>
            <a:off x="407368" y="187617"/>
            <a:ext cx="10763325" cy="7254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600" b="1" dirty="0">
                <a:solidFill>
                  <a:srgbClr val="C00000"/>
                </a:solidFill>
                <a:latin typeface="宋体" panose="02010600030101010101" pitchFamily="2" charset="-122"/>
                <a:ea typeface="宋体" panose="02010600030101010101" pitchFamily="2" charset="-122"/>
              </a:rPr>
              <a:t>实验</a:t>
            </a:r>
            <a:r>
              <a:rPr lang="en-US" altLang="zh-CN" sz="3600" b="1" dirty="0">
                <a:solidFill>
                  <a:srgbClr val="C00000"/>
                </a:solidFill>
                <a:latin typeface="宋体" panose="02010600030101010101" pitchFamily="2" charset="-122"/>
                <a:ea typeface="宋体" panose="02010600030101010101" pitchFamily="2" charset="-122"/>
              </a:rPr>
              <a:t>4</a:t>
            </a:r>
            <a:r>
              <a:rPr lang="zh-CN" altLang="en-US" sz="3600" b="1" dirty="0">
                <a:solidFill>
                  <a:srgbClr val="C00000"/>
                </a:solidFill>
                <a:latin typeface="宋体" panose="02010600030101010101" pitchFamily="2" charset="-122"/>
                <a:ea typeface="宋体" panose="02010600030101010101" pitchFamily="2" charset="-122"/>
              </a:rPr>
              <a:t>：磁铁悬挂安装变形测量实验</a:t>
            </a:r>
          </a:p>
        </p:txBody>
      </p:sp>
      <p:sp>
        <p:nvSpPr>
          <p:cNvPr id="5" name="文本框 4">
            <a:extLst>
              <a:ext uri="{FF2B5EF4-FFF2-40B4-BE49-F238E27FC236}">
                <a16:creationId xmlns:a16="http://schemas.microsoft.com/office/drawing/2014/main" id="{F7B715A4-3F4C-F8BD-9626-CF8A00A074A7}"/>
              </a:ext>
            </a:extLst>
          </p:cNvPr>
          <p:cNvSpPr txBox="1"/>
          <p:nvPr/>
        </p:nvSpPr>
        <p:spPr>
          <a:xfrm>
            <a:off x="653655" y="792738"/>
            <a:ext cx="10517778" cy="441916"/>
          </a:xfrm>
          <a:prstGeom prst="rect">
            <a:avLst/>
          </a:prstGeom>
          <a:noFill/>
        </p:spPr>
        <p:txBody>
          <a:bodyPr wrap="square">
            <a:spAutoFit/>
          </a:bodyPr>
          <a:lstStyle/>
          <a:p>
            <a:pPr algn="just">
              <a:lnSpc>
                <a:spcPct val="125000"/>
              </a:lnSpc>
              <a:spcBef>
                <a:spcPts val="300"/>
              </a:spcBef>
              <a:spcAft>
                <a:spcPts val="600"/>
              </a:spcAft>
            </a:pPr>
            <a:r>
              <a:rPr lang="zh-CN" altLang="en-US" sz="2000" dirty="0">
                <a:latin typeface="微软雅黑" panose="020B0503020204020204" pitchFamily="34" charset="-122"/>
                <a:ea typeface="微软雅黑" panose="020B0503020204020204" pitchFamily="34" charset="-122"/>
              </a:rPr>
              <a:t>以磁铁底部支撑时作为初始状态，比较悬挂安装时磁铁相对于底部支撑状态时的变形情况</a:t>
            </a:r>
            <a:endParaRPr lang="en-US" altLang="zh-CN" sz="2000" dirty="0">
              <a:latin typeface="微软雅黑" panose="020B0503020204020204" pitchFamily="34" charset="-122"/>
              <a:ea typeface="微软雅黑" panose="020B0503020204020204" pitchFamily="34" charset="-122"/>
            </a:endParaRPr>
          </a:p>
        </p:txBody>
      </p:sp>
      <p:grpSp>
        <p:nvGrpSpPr>
          <p:cNvPr id="35" name="组合 34">
            <a:extLst>
              <a:ext uri="{FF2B5EF4-FFF2-40B4-BE49-F238E27FC236}">
                <a16:creationId xmlns:a16="http://schemas.microsoft.com/office/drawing/2014/main" id="{196F4E9A-5721-742F-0BD6-4587258C92CF}"/>
              </a:ext>
            </a:extLst>
          </p:cNvPr>
          <p:cNvGrpSpPr/>
          <p:nvPr/>
        </p:nvGrpSpPr>
        <p:grpSpPr>
          <a:xfrm>
            <a:off x="407368" y="1274375"/>
            <a:ext cx="11293476" cy="3154397"/>
            <a:chOff x="89262" y="1722403"/>
            <a:chExt cx="11293476" cy="3154397"/>
          </a:xfrm>
        </p:grpSpPr>
        <p:grpSp>
          <p:nvGrpSpPr>
            <p:cNvPr id="9" name="组合 8">
              <a:extLst>
                <a:ext uri="{FF2B5EF4-FFF2-40B4-BE49-F238E27FC236}">
                  <a16:creationId xmlns:a16="http://schemas.microsoft.com/office/drawing/2014/main" id="{B5038813-8DA0-8119-7ADD-FF2F1AD36D98}"/>
                </a:ext>
              </a:extLst>
            </p:cNvPr>
            <p:cNvGrpSpPr/>
            <p:nvPr/>
          </p:nvGrpSpPr>
          <p:grpSpPr>
            <a:xfrm>
              <a:off x="89262" y="1722403"/>
              <a:ext cx="11293476" cy="3154397"/>
              <a:chOff x="486576" y="523523"/>
              <a:chExt cx="11293476" cy="3154397"/>
            </a:xfrm>
          </p:grpSpPr>
          <p:grpSp>
            <p:nvGrpSpPr>
              <p:cNvPr id="10" name="组合 9">
                <a:extLst>
                  <a:ext uri="{FF2B5EF4-FFF2-40B4-BE49-F238E27FC236}">
                    <a16:creationId xmlns:a16="http://schemas.microsoft.com/office/drawing/2014/main" id="{E6E0E857-1151-1764-6817-BF65A65B98E7}"/>
                  </a:ext>
                </a:extLst>
              </p:cNvPr>
              <p:cNvGrpSpPr/>
              <p:nvPr/>
            </p:nvGrpSpPr>
            <p:grpSpPr>
              <a:xfrm>
                <a:off x="486576" y="560081"/>
                <a:ext cx="2330701" cy="745477"/>
                <a:chOff x="0" y="0"/>
                <a:chExt cx="2330701" cy="745477"/>
              </a:xfrm>
            </p:grpSpPr>
            <p:sp>
              <p:nvSpPr>
                <p:cNvPr id="31" name="矩形: 圆角 30">
                  <a:extLst>
                    <a:ext uri="{FF2B5EF4-FFF2-40B4-BE49-F238E27FC236}">
                      <a16:creationId xmlns:a16="http://schemas.microsoft.com/office/drawing/2014/main" id="{305BE8CE-E63C-5B03-9CE7-81615B2B1F39}"/>
                    </a:ext>
                  </a:extLst>
                </p:cNvPr>
                <p:cNvSpPr/>
                <p:nvPr/>
              </p:nvSpPr>
              <p:spPr>
                <a:xfrm>
                  <a:off x="0" y="0"/>
                  <a:ext cx="2330701" cy="745477"/>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2" name="矩形: 圆角 4">
                  <a:extLst>
                    <a:ext uri="{FF2B5EF4-FFF2-40B4-BE49-F238E27FC236}">
                      <a16:creationId xmlns:a16="http://schemas.microsoft.com/office/drawing/2014/main" id="{D584A085-4EDE-AD32-F1F0-24651827A2C7}"/>
                    </a:ext>
                  </a:extLst>
                </p:cNvPr>
                <p:cNvSpPr txBox="1"/>
                <p:nvPr/>
              </p:nvSpPr>
              <p:spPr>
                <a:xfrm>
                  <a:off x="1" y="0"/>
                  <a:ext cx="2207048" cy="49698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68580" numCol="1" spcCol="1270" anchor="t" anchorCtr="0">
                  <a:noAutofit/>
                </a:bodyPr>
                <a:lstStyle/>
                <a:p>
                  <a:pPr marL="0" lvl="0" indent="0" algn="l" defTabSz="800100">
                    <a:lnSpc>
                      <a:spcPts val="2300"/>
                    </a:lnSpc>
                    <a:spcBef>
                      <a:spcPct val="0"/>
                    </a:spcBef>
                    <a:spcAft>
                      <a:spcPct val="35000"/>
                    </a:spcAft>
                    <a:buNone/>
                  </a:pPr>
                  <a:r>
                    <a:rPr lang="zh-CN" altLang="en-US" sz="1800" kern="1200" dirty="0">
                      <a:latin typeface="微软雅黑" panose="020B0503020204020204" pitchFamily="34" charset="-122"/>
                      <a:ea typeface="微软雅黑" panose="020B0503020204020204" pitchFamily="34" charset="-122"/>
                    </a:rPr>
                    <a:t>底部支撑初始状态建立：</a:t>
                  </a:r>
                  <a:endParaRPr lang="zh-CN" altLang="en-US" sz="1600" kern="1200" dirty="0">
                    <a:latin typeface="微软雅黑" panose="020B0503020204020204" pitchFamily="34" charset="-122"/>
                    <a:ea typeface="微软雅黑" panose="020B0503020204020204" pitchFamily="34" charset="-122"/>
                  </a:endParaRPr>
                </a:p>
              </p:txBody>
            </p:sp>
          </p:grpSp>
          <p:grpSp>
            <p:nvGrpSpPr>
              <p:cNvPr id="13" name="组合 12">
                <a:extLst>
                  <a:ext uri="{FF2B5EF4-FFF2-40B4-BE49-F238E27FC236}">
                    <a16:creationId xmlns:a16="http://schemas.microsoft.com/office/drawing/2014/main" id="{2EA1726C-5685-C2E9-4382-0DFDE958A82F}"/>
                  </a:ext>
                </a:extLst>
              </p:cNvPr>
              <p:cNvGrpSpPr/>
              <p:nvPr/>
            </p:nvGrpSpPr>
            <p:grpSpPr>
              <a:xfrm>
                <a:off x="4546544" y="542820"/>
                <a:ext cx="2351978" cy="745477"/>
                <a:chOff x="4726766" y="0"/>
                <a:chExt cx="2351978" cy="745477"/>
              </a:xfrm>
            </p:grpSpPr>
            <p:sp>
              <p:nvSpPr>
                <p:cNvPr id="29" name="矩形: 圆角 28">
                  <a:extLst>
                    <a:ext uri="{FF2B5EF4-FFF2-40B4-BE49-F238E27FC236}">
                      <a16:creationId xmlns:a16="http://schemas.microsoft.com/office/drawing/2014/main" id="{66F83107-5026-A69B-D4A5-3E6681758858}"/>
                    </a:ext>
                  </a:extLst>
                </p:cNvPr>
                <p:cNvSpPr/>
                <p:nvPr/>
              </p:nvSpPr>
              <p:spPr>
                <a:xfrm>
                  <a:off x="4726766" y="0"/>
                  <a:ext cx="2351978" cy="745477"/>
                </a:xfrm>
                <a:prstGeom prst="roundRect">
                  <a:avLst>
                    <a:gd name="adj" fmla="val 10000"/>
                  </a:avLst>
                </a:prstGeom>
                <a:solidFill>
                  <a:srgbClr val="4DC58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0" name="矩形: 圆角 4">
                  <a:extLst>
                    <a:ext uri="{FF2B5EF4-FFF2-40B4-BE49-F238E27FC236}">
                      <a16:creationId xmlns:a16="http://schemas.microsoft.com/office/drawing/2014/main" id="{067A6A5F-A123-BECC-5141-5790DF37A5AF}"/>
                    </a:ext>
                  </a:extLst>
                </p:cNvPr>
                <p:cNvSpPr txBox="1"/>
                <p:nvPr/>
              </p:nvSpPr>
              <p:spPr>
                <a:xfrm>
                  <a:off x="4726766" y="0"/>
                  <a:ext cx="2351978" cy="49698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68580" numCol="1" spcCol="1270" anchor="t" anchorCtr="0">
                  <a:noAutofit/>
                </a:bodyPr>
                <a:lstStyle/>
                <a:p>
                  <a:pPr marL="0" lvl="0" indent="0" algn="l" defTabSz="800100">
                    <a:lnSpc>
                      <a:spcPts val="2300"/>
                    </a:lnSpc>
                    <a:spcBef>
                      <a:spcPct val="0"/>
                    </a:spcBef>
                    <a:spcAft>
                      <a:spcPct val="35000"/>
                    </a:spcAft>
                    <a:buNone/>
                  </a:pPr>
                  <a:r>
                    <a:rPr lang="zh-CN" altLang="en-US" sz="1800" kern="1200" dirty="0">
                      <a:latin typeface="微软雅黑" panose="020B0503020204020204" pitchFamily="34" charset="-122"/>
                      <a:ea typeface="微软雅黑" panose="020B0503020204020204" pitchFamily="34" charset="-122"/>
                    </a:rPr>
                    <a:t>悬挂安装状态切换与调整测量：</a:t>
                  </a:r>
                </a:p>
              </p:txBody>
            </p:sp>
          </p:grpSp>
          <p:grpSp>
            <p:nvGrpSpPr>
              <p:cNvPr id="14" name="组合 13">
                <a:extLst>
                  <a:ext uri="{FF2B5EF4-FFF2-40B4-BE49-F238E27FC236}">
                    <a16:creationId xmlns:a16="http://schemas.microsoft.com/office/drawing/2014/main" id="{B9113EC5-A01C-BB80-30C1-BFE43927F817}"/>
                  </a:ext>
                </a:extLst>
              </p:cNvPr>
              <p:cNvGrpSpPr/>
              <p:nvPr/>
            </p:nvGrpSpPr>
            <p:grpSpPr>
              <a:xfrm>
                <a:off x="8721760" y="523523"/>
                <a:ext cx="2432294" cy="745477"/>
                <a:chOff x="9231158" y="0"/>
                <a:chExt cx="2432294" cy="745477"/>
              </a:xfrm>
            </p:grpSpPr>
            <p:sp>
              <p:nvSpPr>
                <p:cNvPr id="27" name="矩形: 圆角 26">
                  <a:extLst>
                    <a:ext uri="{FF2B5EF4-FFF2-40B4-BE49-F238E27FC236}">
                      <a16:creationId xmlns:a16="http://schemas.microsoft.com/office/drawing/2014/main" id="{BA48D2B4-F9B7-DF8B-94A1-4467842B3CF2}"/>
                    </a:ext>
                  </a:extLst>
                </p:cNvPr>
                <p:cNvSpPr/>
                <p:nvPr/>
              </p:nvSpPr>
              <p:spPr>
                <a:xfrm>
                  <a:off x="9231158" y="0"/>
                  <a:ext cx="2432294" cy="745477"/>
                </a:xfrm>
                <a:prstGeom prst="roundRect">
                  <a:avLst>
                    <a:gd name="adj" fmla="val 10000"/>
                  </a:avLst>
                </a:prstGeom>
                <a:solidFill>
                  <a:srgbClr val="70AD4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8" name="矩形: 圆角 4">
                  <a:extLst>
                    <a:ext uri="{FF2B5EF4-FFF2-40B4-BE49-F238E27FC236}">
                      <a16:creationId xmlns:a16="http://schemas.microsoft.com/office/drawing/2014/main" id="{A71D29FE-2232-8592-3A46-F54D05A9201C}"/>
                    </a:ext>
                  </a:extLst>
                </p:cNvPr>
                <p:cNvSpPr txBox="1"/>
                <p:nvPr/>
              </p:nvSpPr>
              <p:spPr>
                <a:xfrm>
                  <a:off x="9231158" y="0"/>
                  <a:ext cx="2432294" cy="49698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8016" tIns="128016" rIns="128016" bIns="68580" numCol="1" spcCol="1270" anchor="t" anchorCtr="0">
                  <a:noAutofit/>
                </a:bodyPr>
                <a:lstStyle/>
                <a:p>
                  <a:pPr marL="0" lvl="0" indent="0" algn="l" defTabSz="800100">
                    <a:lnSpc>
                      <a:spcPts val="2300"/>
                    </a:lnSpc>
                    <a:spcBef>
                      <a:spcPct val="0"/>
                    </a:spcBef>
                    <a:spcAft>
                      <a:spcPct val="35000"/>
                    </a:spcAft>
                    <a:buNone/>
                  </a:pPr>
                  <a:r>
                    <a:rPr lang="zh-CN" altLang="en-US" sz="1800" kern="1200" dirty="0">
                      <a:latin typeface="微软雅黑" panose="020B0503020204020204" pitchFamily="34" charset="-122"/>
                      <a:ea typeface="微软雅黑" panose="020B0503020204020204" pitchFamily="34" charset="-122"/>
                    </a:rPr>
                    <a:t>悬挂安装时磁铁变形分析：</a:t>
                  </a:r>
                </a:p>
              </p:txBody>
            </p:sp>
          </p:grpSp>
          <p:grpSp>
            <p:nvGrpSpPr>
              <p:cNvPr id="15" name="组合 14">
                <a:extLst>
                  <a:ext uri="{FF2B5EF4-FFF2-40B4-BE49-F238E27FC236}">
                    <a16:creationId xmlns:a16="http://schemas.microsoft.com/office/drawing/2014/main" id="{ECEEE42B-8135-FC45-088B-C39E5E02D4E9}"/>
                  </a:ext>
                </a:extLst>
              </p:cNvPr>
              <p:cNvGrpSpPr/>
              <p:nvPr/>
            </p:nvGrpSpPr>
            <p:grpSpPr>
              <a:xfrm>
                <a:off x="651517" y="1305558"/>
                <a:ext cx="3600000" cy="2372362"/>
                <a:chOff x="407363" y="679727"/>
                <a:chExt cx="3411202" cy="2890460"/>
              </a:xfrm>
            </p:grpSpPr>
            <p:sp>
              <p:nvSpPr>
                <p:cNvPr id="25" name="矩形: 圆角 24">
                  <a:extLst>
                    <a:ext uri="{FF2B5EF4-FFF2-40B4-BE49-F238E27FC236}">
                      <a16:creationId xmlns:a16="http://schemas.microsoft.com/office/drawing/2014/main" id="{891F9C67-8CA2-B019-BD3F-34EED237781B}"/>
                    </a:ext>
                  </a:extLst>
                </p:cNvPr>
                <p:cNvSpPr/>
                <p:nvPr/>
              </p:nvSpPr>
              <p:spPr>
                <a:xfrm>
                  <a:off x="407363" y="679727"/>
                  <a:ext cx="3411202" cy="2851031"/>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6" name="矩形: 圆角 4">
                  <a:extLst>
                    <a:ext uri="{FF2B5EF4-FFF2-40B4-BE49-F238E27FC236}">
                      <a16:creationId xmlns:a16="http://schemas.microsoft.com/office/drawing/2014/main" id="{BF5BC871-C166-43DD-C6BE-DD1542F89E40}"/>
                    </a:ext>
                  </a:extLst>
                </p:cNvPr>
                <p:cNvSpPr txBox="1"/>
                <p:nvPr/>
              </p:nvSpPr>
              <p:spPr>
                <a:xfrm>
                  <a:off x="484443" y="756807"/>
                  <a:ext cx="3257042" cy="28133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3792" tIns="113792" rIns="113792" bIns="113792" numCol="1" spcCol="1270" anchor="t" anchorCtr="0">
                  <a:noAutofit/>
                </a:bodyPr>
                <a:lstStyle/>
                <a:p>
                  <a:pPr marL="171450" lvl="1" indent="-171450" algn="just" defTabSz="711200">
                    <a:lnSpc>
                      <a:spcPts val="2300"/>
                    </a:lnSpc>
                    <a:spcBef>
                      <a:spcPct val="0"/>
                    </a:spcBef>
                    <a:spcAft>
                      <a:spcPct val="15000"/>
                    </a:spcAft>
                    <a:buChar char="•"/>
                  </a:pPr>
                  <a:r>
                    <a:rPr lang="zh-CN" altLang="en-US" sz="1600" b="1" kern="1200" dirty="0">
                      <a:latin typeface="微软雅黑" panose="020B0503020204020204" pitchFamily="34" charset="-122"/>
                      <a:ea typeface="微软雅黑" panose="020B0503020204020204" pitchFamily="34" charset="-122"/>
                    </a:rPr>
                    <a:t>底部支撑：</a:t>
                  </a:r>
                  <a:r>
                    <a:rPr lang="zh-CN" altLang="en-US" sz="1600" kern="1200" dirty="0">
                      <a:latin typeface="微软雅黑" panose="020B0503020204020204" pitchFamily="34" charset="-122"/>
                      <a:ea typeface="微软雅黑" panose="020B0503020204020204" pitchFamily="34" charset="-122"/>
                    </a:rPr>
                    <a:t>释放悬挂支撑，完全由底部支架支撑；</a:t>
                  </a:r>
                </a:p>
                <a:p>
                  <a:pPr marL="171450" lvl="1" indent="-171450" algn="just" defTabSz="711200">
                    <a:lnSpc>
                      <a:spcPts val="2300"/>
                    </a:lnSpc>
                    <a:spcBef>
                      <a:spcPct val="0"/>
                    </a:spcBef>
                    <a:spcAft>
                      <a:spcPct val="15000"/>
                    </a:spcAft>
                    <a:buChar char="•"/>
                  </a:pPr>
                  <a:r>
                    <a:rPr lang="zh-CN" altLang="en-US" sz="1600" b="1" kern="1200" dirty="0">
                      <a:latin typeface="微软雅黑" panose="020B0503020204020204" pitchFamily="34" charset="-122"/>
                      <a:ea typeface="微软雅黑" panose="020B0503020204020204" pitchFamily="34" charset="-122"/>
                    </a:rPr>
                    <a:t>水平调节：</a:t>
                  </a:r>
                  <a:r>
                    <a:rPr lang="zh-CN" altLang="en-US" sz="1600" kern="1200" dirty="0">
                      <a:latin typeface="微软雅黑" panose="020B0503020204020204" pitchFamily="34" charset="-122"/>
                      <a:ea typeface="微软雅黑" panose="020B0503020204020204" pitchFamily="34" charset="-122"/>
                    </a:rPr>
                    <a:t>以磁铁机械中心标定值为参照，调节底部支架，将磁铁调至水平；</a:t>
                  </a:r>
                </a:p>
                <a:p>
                  <a:pPr marL="171450" lvl="1" indent="-171450" algn="just" defTabSz="711200">
                    <a:lnSpc>
                      <a:spcPts val="2300"/>
                    </a:lnSpc>
                    <a:spcBef>
                      <a:spcPct val="0"/>
                    </a:spcBef>
                    <a:spcAft>
                      <a:spcPct val="15000"/>
                    </a:spcAft>
                    <a:buChar char="•"/>
                  </a:pPr>
                  <a:r>
                    <a:rPr lang="zh-CN" altLang="en-US" sz="1600" b="1" kern="1200" dirty="0">
                      <a:latin typeface="微软雅黑" panose="020B0503020204020204" pitchFamily="34" charset="-122"/>
                      <a:ea typeface="微软雅黑" panose="020B0503020204020204" pitchFamily="34" charset="-122"/>
                    </a:rPr>
                    <a:t>调后测量：</a:t>
                  </a:r>
                  <a:r>
                    <a:rPr lang="zh-CN" altLang="en-US" sz="1600" kern="1200" dirty="0">
                      <a:latin typeface="微软雅黑" panose="020B0503020204020204" pitchFamily="34" charset="-122"/>
                      <a:ea typeface="微软雅黑" panose="020B0503020204020204" pitchFamily="34" charset="-122"/>
                    </a:rPr>
                    <a:t>测量磁铁基准点，作为初始基准坐标。</a:t>
                  </a:r>
                </a:p>
              </p:txBody>
            </p:sp>
          </p:grpSp>
          <p:grpSp>
            <p:nvGrpSpPr>
              <p:cNvPr id="16" name="组合 15">
                <a:extLst>
                  <a:ext uri="{FF2B5EF4-FFF2-40B4-BE49-F238E27FC236}">
                    <a16:creationId xmlns:a16="http://schemas.microsoft.com/office/drawing/2014/main" id="{B6339AC7-079B-8809-FC9E-84ABF97674D4}"/>
                  </a:ext>
                </a:extLst>
              </p:cNvPr>
              <p:cNvGrpSpPr/>
              <p:nvPr/>
            </p:nvGrpSpPr>
            <p:grpSpPr>
              <a:xfrm>
                <a:off x="4745304" y="1269000"/>
                <a:ext cx="3662364" cy="2408920"/>
                <a:chOff x="4913323" y="692956"/>
                <a:chExt cx="4166526" cy="2701533"/>
              </a:xfrm>
            </p:grpSpPr>
            <p:sp>
              <p:nvSpPr>
                <p:cNvPr id="23" name="矩形: 圆角 22">
                  <a:extLst>
                    <a:ext uri="{FF2B5EF4-FFF2-40B4-BE49-F238E27FC236}">
                      <a16:creationId xmlns:a16="http://schemas.microsoft.com/office/drawing/2014/main" id="{20030D47-1FA8-CEA9-9E27-FAD223906423}"/>
                    </a:ext>
                  </a:extLst>
                </p:cNvPr>
                <p:cNvSpPr/>
                <p:nvPr/>
              </p:nvSpPr>
              <p:spPr>
                <a:xfrm>
                  <a:off x="4913323" y="692956"/>
                  <a:ext cx="4095577" cy="2624241"/>
                </a:xfrm>
                <a:prstGeom prst="roundRect">
                  <a:avLst>
                    <a:gd name="adj" fmla="val 10000"/>
                  </a:avLst>
                </a:prstGeom>
                <a:ln>
                  <a:solidFill>
                    <a:srgbClr val="4DC58D"/>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4" name="矩形: 圆角 4">
                  <a:extLst>
                    <a:ext uri="{FF2B5EF4-FFF2-40B4-BE49-F238E27FC236}">
                      <a16:creationId xmlns:a16="http://schemas.microsoft.com/office/drawing/2014/main" id="{6929EE6A-2C56-41B6-713C-B7ABDBF3D608}"/>
                    </a:ext>
                  </a:extLst>
                </p:cNvPr>
                <p:cNvSpPr txBox="1"/>
                <p:nvPr/>
              </p:nvSpPr>
              <p:spPr>
                <a:xfrm>
                  <a:off x="4984272" y="763905"/>
                  <a:ext cx="4095577" cy="263058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3792" tIns="113792" rIns="113792" bIns="113792" numCol="1" spcCol="1270" anchor="t" anchorCtr="0">
                  <a:noAutofit/>
                </a:bodyPr>
                <a:lstStyle/>
                <a:p>
                  <a:pPr marL="171450" lvl="1" indent="-171450" algn="just" defTabSz="711200">
                    <a:lnSpc>
                      <a:spcPts val="2300"/>
                    </a:lnSpc>
                    <a:spcBef>
                      <a:spcPct val="0"/>
                    </a:spcBef>
                    <a:spcAft>
                      <a:spcPct val="15000"/>
                    </a:spcAft>
                    <a:buChar char="•"/>
                  </a:pPr>
                  <a:r>
                    <a:rPr lang="zh-CN" altLang="en-US" sz="1600" b="1" dirty="0">
                      <a:latin typeface="微软雅黑" panose="020B0503020204020204" pitchFamily="34" charset="-122"/>
                      <a:ea typeface="微软雅黑" panose="020B0503020204020204" pitchFamily="34" charset="-122"/>
                    </a:rPr>
                    <a:t>悬挂安装</a:t>
                  </a:r>
                  <a:r>
                    <a:rPr lang="zh-CN" altLang="en-US" sz="1600" kern="1200" dirty="0">
                      <a:latin typeface="微软雅黑" panose="020B0503020204020204" pitchFamily="34" charset="-122"/>
                      <a:ea typeface="微软雅黑" panose="020B0503020204020204" pitchFamily="34" charset="-122"/>
                    </a:rPr>
                    <a:t>：靠顶部调整机构升起磁铁，使磁铁脱离底部支撑；</a:t>
                  </a:r>
                </a:p>
                <a:p>
                  <a:pPr marL="171450" lvl="1" indent="-171450" algn="just" defTabSz="711200">
                    <a:lnSpc>
                      <a:spcPts val="2300"/>
                    </a:lnSpc>
                    <a:spcBef>
                      <a:spcPct val="0"/>
                    </a:spcBef>
                    <a:spcAft>
                      <a:spcPct val="15000"/>
                    </a:spcAft>
                    <a:buChar char="•"/>
                  </a:pPr>
                  <a:r>
                    <a:rPr lang="zh-CN" altLang="en-US" sz="1600" b="1" kern="1200" dirty="0">
                      <a:latin typeface="微软雅黑" panose="020B0503020204020204" pitchFamily="34" charset="-122"/>
                      <a:ea typeface="微软雅黑" panose="020B0503020204020204" pitchFamily="34" charset="-122"/>
                    </a:rPr>
                    <a:t>姿态调节：</a:t>
                  </a:r>
                  <a:r>
                    <a:rPr lang="zh-CN" altLang="en-US" sz="1600" kern="1200" dirty="0">
                      <a:latin typeface="微软雅黑" panose="020B0503020204020204" pitchFamily="34" charset="-122"/>
                      <a:ea typeface="微软雅黑" panose="020B0503020204020204" pitchFamily="34" charset="-122"/>
                    </a:rPr>
                    <a:t>调整磁铁姿态，使调整机构处的点相对底部支撑状态时的坐标差小于</a:t>
                  </a:r>
                  <a:r>
                    <a:rPr lang="el-GR" altLang="zh-CN" sz="1600" kern="1200" dirty="0">
                      <a:latin typeface="微软雅黑" panose="020B0503020204020204" pitchFamily="34" charset="-122"/>
                      <a:ea typeface="微软雅黑" panose="020B0503020204020204" pitchFamily="34" charset="-122"/>
                    </a:rPr>
                    <a:t>30μ</a:t>
                  </a:r>
                  <a:r>
                    <a:rPr lang="en-US" altLang="zh-CN" sz="1600" kern="1200" dirty="0">
                      <a:latin typeface="微软雅黑" panose="020B0503020204020204" pitchFamily="34" charset="-122"/>
                      <a:ea typeface="微软雅黑" panose="020B0503020204020204" pitchFamily="34" charset="-122"/>
                    </a:rPr>
                    <a:t>m</a:t>
                  </a:r>
                  <a:r>
                    <a:rPr lang="zh-CN" altLang="en-US" sz="1600" kern="1200" dirty="0">
                      <a:latin typeface="微软雅黑" panose="020B0503020204020204" pitchFamily="34" charset="-122"/>
                      <a:ea typeface="微软雅黑" panose="020B0503020204020204" pitchFamily="34" charset="-122"/>
                    </a:rPr>
                    <a:t>；</a:t>
                  </a:r>
                </a:p>
                <a:p>
                  <a:pPr marL="171450" lvl="1" indent="-171450" algn="just" defTabSz="711200">
                    <a:lnSpc>
                      <a:spcPts val="2300"/>
                    </a:lnSpc>
                    <a:spcBef>
                      <a:spcPct val="0"/>
                    </a:spcBef>
                    <a:spcAft>
                      <a:spcPct val="15000"/>
                    </a:spcAft>
                    <a:buChar char="•"/>
                  </a:pPr>
                  <a:r>
                    <a:rPr lang="zh-CN" altLang="en-US" sz="1600" b="1" kern="1200" dirty="0">
                      <a:latin typeface="微软雅黑" panose="020B0503020204020204" pitchFamily="34" charset="-122"/>
                      <a:ea typeface="微软雅黑" panose="020B0503020204020204" pitchFamily="34" charset="-122"/>
                    </a:rPr>
                    <a:t>调后测量：</a:t>
                  </a:r>
                  <a:r>
                    <a:rPr lang="zh-CN" altLang="en-US" sz="1600" dirty="0">
                      <a:latin typeface="微软雅黑" panose="020B0503020204020204" pitchFamily="34" charset="-122"/>
                      <a:ea typeface="微软雅黑" panose="020B0503020204020204" pitchFamily="34" charset="-122"/>
                    </a:rPr>
                    <a:t>测量</a:t>
                  </a:r>
                  <a:r>
                    <a:rPr lang="zh-CN" altLang="en-US" sz="1600" kern="1200" dirty="0">
                      <a:latin typeface="微软雅黑" panose="020B0503020204020204" pitchFamily="34" charset="-122"/>
                      <a:ea typeface="微软雅黑" panose="020B0503020204020204" pitchFamily="34" charset="-122"/>
                    </a:rPr>
                    <a:t>磁铁基准点，获得悬挂安装下磁铁基准点坐标。</a:t>
                  </a:r>
                </a:p>
              </p:txBody>
            </p:sp>
          </p:grpSp>
          <p:grpSp>
            <p:nvGrpSpPr>
              <p:cNvPr id="20" name="组合 19">
                <a:extLst>
                  <a:ext uri="{FF2B5EF4-FFF2-40B4-BE49-F238E27FC236}">
                    <a16:creationId xmlns:a16="http://schemas.microsoft.com/office/drawing/2014/main" id="{DE466E90-DE3C-179B-C8C2-29485906E26D}"/>
                  </a:ext>
                </a:extLst>
              </p:cNvPr>
              <p:cNvGrpSpPr/>
              <p:nvPr/>
            </p:nvGrpSpPr>
            <p:grpSpPr>
              <a:xfrm>
                <a:off x="8900052" y="1269000"/>
                <a:ext cx="2880000" cy="2340000"/>
                <a:chOff x="4913323" y="692956"/>
                <a:chExt cx="3276462" cy="2624241"/>
              </a:xfrm>
            </p:grpSpPr>
            <p:sp>
              <p:nvSpPr>
                <p:cNvPr id="21" name="矩形: 圆角 20">
                  <a:extLst>
                    <a:ext uri="{FF2B5EF4-FFF2-40B4-BE49-F238E27FC236}">
                      <a16:creationId xmlns:a16="http://schemas.microsoft.com/office/drawing/2014/main" id="{F452146E-4F98-4B79-CCB5-50BCE2E68F53}"/>
                    </a:ext>
                  </a:extLst>
                </p:cNvPr>
                <p:cNvSpPr/>
                <p:nvPr/>
              </p:nvSpPr>
              <p:spPr>
                <a:xfrm>
                  <a:off x="4913323" y="692956"/>
                  <a:ext cx="3276462" cy="2624241"/>
                </a:xfrm>
                <a:prstGeom prst="roundRect">
                  <a:avLst>
                    <a:gd name="adj" fmla="val 10000"/>
                  </a:avLst>
                </a:prstGeom>
                <a:ln>
                  <a:solidFill>
                    <a:srgbClr val="70AD47"/>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2" name="矩形: 圆角 4">
                  <a:extLst>
                    <a:ext uri="{FF2B5EF4-FFF2-40B4-BE49-F238E27FC236}">
                      <a16:creationId xmlns:a16="http://schemas.microsoft.com/office/drawing/2014/main" id="{B35205F2-8903-FA3F-21C6-E85B08229A25}"/>
                    </a:ext>
                  </a:extLst>
                </p:cNvPr>
                <p:cNvSpPr txBox="1"/>
                <p:nvPr/>
              </p:nvSpPr>
              <p:spPr>
                <a:xfrm>
                  <a:off x="4984272" y="763905"/>
                  <a:ext cx="3112639" cy="228047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13792" tIns="113792" rIns="113792" bIns="113792" numCol="1" spcCol="1270" anchor="t" anchorCtr="0">
                  <a:noAutofit/>
                </a:bodyPr>
                <a:lstStyle/>
                <a:p>
                  <a:pPr marL="171450" lvl="1" indent="-171450" algn="just" defTabSz="711200">
                    <a:lnSpc>
                      <a:spcPts val="2400"/>
                    </a:lnSpc>
                    <a:spcBef>
                      <a:spcPct val="0"/>
                    </a:spcBef>
                    <a:spcAft>
                      <a:spcPct val="15000"/>
                    </a:spcAft>
                    <a:buFontTx/>
                    <a:buChar char="•"/>
                  </a:pPr>
                  <a:r>
                    <a:rPr lang="zh-CN" altLang="en-US" sz="1600" dirty="0">
                      <a:latin typeface="微软雅黑" panose="020B0503020204020204" pitchFamily="34" charset="-122"/>
                      <a:ea typeface="微软雅黑" panose="020B0503020204020204" pitchFamily="34" charset="-122"/>
                    </a:rPr>
                    <a:t>将悬挂安装与底部支架支撑情况下的磁铁基准点坐标进行最佳拟合，分析悬挂安装时磁铁的变形情况。</a:t>
                  </a:r>
                </a:p>
                <a:p>
                  <a:pPr marL="171450" lvl="1" indent="-171450" algn="l" defTabSz="711200">
                    <a:lnSpc>
                      <a:spcPct val="90000"/>
                    </a:lnSpc>
                    <a:spcBef>
                      <a:spcPct val="0"/>
                    </a:spcBef>
                    <a:spcAft>
                      <a:spcPct val="15000"/>
                    </a:spcAft>
                    <a:buChar char="•"/>
                  </a:pPr>
                  <a:endParaRPr lang="zh-CN" altLang="en-US" sz="1600" kern="1200" dirty="0">
                    <a:latin typeface="微软雅黑" panose="020B0503020204020204" pitchFamily="34" charset="-122"/>
                    <a:ea typeface="微软雅黑" panose="020B0503020204020204" pitchFamily="34" charset="-122"/>
                  </a:endParaRPr>
                </a:p>
              </p:txBody>
            </p:sp>
          </p:grpSp>
        </p:grpSp>
        <p:sp>
          <p:nvSpPr>
            <p:cNvPr id="33" name="箭头: 右 32">
              <a:extLst>
                <a:ext uri="{FF2B5EF4-FFF2-40B4-BE49-F238E27FC236}">
                  <a16:creationId xmlns:a16="http://schemas.microsoft.com/office/drawing/2014/main" id="{F29FEAAD-716F-C2E1-83AC-4E940F1960BE}"/>
                </a:ext>
              </a:extLst>
            </p:cNvPr>
            <p:cNvSpPr/>
            <p:nvPr/>
          </p:nvSpPr>
          <p:spPr>
            <a:xfrm>
              <a:off x="2773550" y="1929232"/>
              <a:ext cx="928122" cy="372739"/>
            </a:xfrm>
            <a:prstGeom prst="right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箭头: 右 33">
              <a:extLst>
                <a:ext uri="{FF2B5EF4-FFF2-40B4-BE49-F238E27FC236}">
                  <a16:creationId xmlns:a16="http://schemas.microsoft.com/office/drawing/2014/main" id="{E4480C82-5A69-257E-B48B-CA13B1D98402}"/>
                </a:ext>
              </a:extLst>
            </p:cNvPr>
            <p:cNvSpPr/>
            <p:nvPr/>
          </p:nvSpPr>
          <p:spPr>
            <a:xfrm>
              <a:off x="6978448" y="1918421"/>
              <a:ext cx="928122" cy="372739"/>
            </a:xfrm>
            <a:prstGeom prst="rightArrow">
              <a:avLst/>
            </a:prstGeom>
            <a:solidFill>
              <a:srgbClr val="4DC58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7" name="图片 36">
            <a:extLst>
              <a:ext uri="{FF2B5EF4-FFF2-40B4-BE49-F238E27FC236}">
                <a16:creationId xmlns:a16="http://schemas.microsoft.com/office/drawing/2014/main" id="{5201B0DE-A495-8E02-0CFB-A91F5AEAB16B}"/>
              </a:ext>
            </a:extLst>
          </p:cNvPr>
          <p:cNvPicPr>
            <a:picLocks noChangeAspect="1"/>
          </p:cNvPicPr>
          <p:nvPr/>
        </p:nvPicPr>
        <p:blipFill>
          <a:blip r:embed="rId3">
            <a:extLst>
              <a:ext uri="{28A0092B-C50C-407E-A947-70E740481C1C}">
                <a14:useLocalDpi xmlns:a14="http://schemas.microsoft.com/office/drawing/2010/main" val="0"/>
              </a:ext>
            </a:extLst>
          </a:blip>
          <a:srcRect l="2555" t="12139" r="5111" b="7314"/>
          <a:stretch>
            <a:fillRect/>
          </a:stretch>
        </p:blipFill>
        <p:spPr>
          <a:xfrm>
            <a:off x="3633829" y="4498454"/>
            <a:ext cx="3319323" cy="2171700"/>
          </a:xfrm>
          <a:prstGeom prst="rect">
            <a:avLst/>
          </a:prstGeom>
        </p:spPr>
      </p:pic>
      <p:pic>
        <p:nvPicPr>
          <p:cNvPr id="39" name="图片 38">
            <a:extLst>
              <a:ext uri="{FF2B5EF4-FFF2-40B4-BE49-F238E27FC236}">
                <a16:creationId xmlns:a16="http://schemas.microsoft.com/office/drawing/2014/main" id="{BDCFD7D1-65E7-CF2B-BBDC-FFBD7217D037}"/>
              </a:ext>
            </a:extLst>
          </p:cNvPr>
          <p:cNvPicPr>
            <a:picLocks noChangeAspect="1"/>
          </p:cNvPicPr>
          <p:nvPr/>
        </p:nvPicPr>
        <p:blipFill>
          <a:blip r:embed="rId4">
            <a:extLst>
              <a:ext uri="{28A0092B-C50C-407E-A947-70E740481C1C}">
                <a14:useLocalDpi xmlns:a14="http://schemas.microsoft.com/office/drawing/2010/main" val="0"/>
              </a:ext>
            </a:extLst>
          </a:blip>
          <a:srcRect t="4601" b="6711"/>
          <a:stretch>
            <a:fillRect/>
          </a:stretch>
        </p:blipFill>
        <p:spPr>
          <a:xfrm>
            <a:off x="216372" y="4492036"/>
            <a:ext cx="3264926" cy="2171700"/>
          </a:xfrm>
          <a:prstGeom prst="rect">
            <a:avLst/>
          </a:prstGeom>
        </p:spPr>
      </p:pic>
      <p:sp>
        <p:nvSpPr>
          <p:cNvPr id="43" name="文本框 42">
            <a:extLst>
              <a:ext uri="{FF2B5EF4-FFF2-40B4-BE49-F238E27FC236}">
                <a16:creationId xmlns:a16="http://schemas.microsoft.com/office/drawing/2014/main" id="{24163370-139D-27F3-4766-C4FB7F948DF8}"/>
              </a:ext>
            </a:extLst>
          </p:cNvPr>
          <p:cNvSpPr txBox="1"/>
          <p:nvPr/>
        </p:nvSpPr>
        <p:spPr>
          <a:xfrm>
            <a:off x="847034" y="6343010"/>
            <a:ext cx="2003602" cy="307777"/>
          </a:xfrm>
          <a:prstGeom prst="rect">
            <a:avLst/>
          </a:prstGeom>
          <a:solidFill>
            <a:schemeClr val="bg1"/>
          </a:solidFill>
        </p:spPr>
        <p:txBody>
          <a:bodyPr wrap="square">
            <a:spAutoFit/>
          </a:bodyPr>
          <a:lstStyle/>
          <a:p>
            <a:pPr algn="ctr"/>
            <a:r>
              <a:rPr lang="zh-CN" altLang="en-US" sz="1400" kern="1200" dirty="0">
                <a:latin typeface="微软雅黑" panose="020B0503020204020204" pitchFamily="34" charset="-122"/>
                <a:ea typeface="微软雅黑" panose="020B0503020204020204" pitchFamily="34" charset="-122"/>
              </a:rPr>
              <a:t>底部支架调节</a:t>
            </a:r>
            <a:endParaRPr lang="zh-CN" altLang="en-US" sz="1400" dirty="0"/>
          </a:p>
        </p:txBody>
      </p:sp>
      <p:sp>
        <p:nvSpPr>
          <p:cNvPr id="44" name="文本框 43">
            <a:extLst>
              <a:ext uri="{FF2B5EF4-FFF2-40B4-BE49-F238E27FC236}">
                <a16:creationId xmlns:a16="http://schemas.microsoft.com/office/drawing/2014/main" id="{D2CE3D48-0E5A-F27A-A168-37BE191BB70B}"/>
              </a:ext>
            </a:extLst>
          </p:cNvPr>
          <p:cNvSpPr txBox="1"/>
          <p:nvPr/>
        </p:nvSpPr>
        <p:spPr>
          <a:xfrm>
            <a:off x="4262314" y="6336660"/>
            <a:ext cx="2003602" cy="307777"/>
          </a:xfrm>
          <a:prstGeom prst="rect">
            <a:avLst/>
          </a:prstGeom>
          <a:solidFill>
            <a:schemeClr val="bg1"/>
          </a:solidFill>
        </p:spPr>
        <p:txBody>
          <a:bodyPr wrap="square">
            <a:spAutoFit/>
          </a:bodyPr>
          <a:lstStyle/>
          <a:p>
            <a:pPr algn="ctr"/>
            <a:r>
              <a:rPr lang="zh-CN" altLang="en-US" sz="1400" kern="1200" dirty="0">
                <a:latin typeface="微软雅黑" panose="020B0503020204020204" pitchFamily="34" charset="-122"/>
                <a:ea typeface="微软雅黑" panose="020B0503020204020204" pitchFamily="34" charset="-122"/>
              </a:rPr>
              <a:t>悬挂安装调节</a:t>
            </a:r>
            <a:endParaRPr lang="zh-CN" altLang="en-US" sz="1400" dirty="0"/>
          </a:p>
        </p:txBody>
      </p:sp>
      <p:sp>
        <p:nvSpPr>
          <p:cNvPr id="46" name="文本框 45">
            <a:extLst>
              <a:ext uri="{FF2B5EF4-FFF2-40B4-BE49-F238E27FC236}">
                <a16:creationId xmlns:a16="http://schemas.microsoft.com/office/drawing/2014/main" id="{34BB0DD2-E8A0-CE71-72D3-88D01DD49F86}"/>
              </a:ext>
            </a:extLst>
          </p:cNvPr>
          <p:cNvSpPr txBox="1"/>
          <p:nvPr/>
        </p:nvSpPr>
        <p:spPr>
          <a:xfrm>
            <a:off x="7105683" y="4498454"/>
            <a:ext cx="4877246" cy="214674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spcBef>
                <a:spcPts val="300"/>
              </a:spcBef>
              <a:spcAft>
                <a:spcPts val="600"/>
              </a:spcAft>
              <a:buNone/>
            </a:pPr>
            <a:r>
              <a:rPr lang="zh-CN" altLang="zh-CN" sz="1600" dirty="0">
                <a:latin typeface="微软雅黑" panose="020B0503020204020204" pitchFamily="34" charset="-122"/>
                <a:ea typeface="微软雅黑" panose="020B0503020204020204" pitchFamily="34" charset="-122"/>
              </a:rPr>
              <a:t>共开展5组</a:t>
            </a:r>
            <a:r>
              <a:rPr lang="zh-CN" altLang="en-US" sz="1600" dirty="0">
                <a:latin typeface="微软雅黑" panose="020B0503020204020204" pitchFamily="34" charset="-122"/>
                <a:ea typeface="微软雅黑" panose="020B0503020204020204" pitchFamily="34" charset="-122"/>
              </a:rPr>
              <a:t>子</a:t>
            </a:r>
            <a:r>
              <a:rPr lang="zh-CN" altLang="zh-CN" sz="1600" dirty="0">
                <a:latin typeface="微软雅黑" panose="020B0503020204020204" pitchFamily="34" charset="-122"/>
                <a:ea typeface="微软雅黑" panose="020B0503020204020204" pitchFamily="34" charset="-122"/>
              </a:rPr>
              <a:t>实验，具体如下</a:t>
            </a:r>
            <a:r>
              <a:rPr lang="zh-CN" altLang="en-US" sz="1600" dirty="0">
                <a:latin typeface="微软雅黑" panose="020B0503020204020204" pitchFamily="34" charset="-122"/>
                <a:ea typeface="微软雅黑" panose="020B0503020204020204" pitchFamily="34" charset="-122"/>
              </a:rPr>
              <a:t>：</a:t>
            </a:r>
          </a:p>
          <a:p>
            <a:pPr marL="285750" indent="-285750" algn="just">
              <a:spcBef>
                <a:spcPts val="300"/>
              </a:spcBef>
              <a:spcAft>
                <a:spcPts val="600"/>
              </a:spcAft>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子</a:t>
            </a:r>
            <a:r>
              <a:rPr lang="zh-CN" altLang="zh-CN" sz="1600" dirty="0">
                <a:latin typeface="微软雅黑" panose="020B0503020204020204" pitchFamily="34" charset="-122"/>
                <a:ea typeface="微软雅黑" panose="020B0503020204020204" pitchFamily="34" charset="-122"/>
              </a:rPr>
              <a:t>实验 1：四点悬挂安装，保留磁铁下方红梁</a:t>
            </a:r>
            <a:endParaRPr lang="en-US" altLang="zh-CN" sz="1600" dirty="0">
              <a:latin typeface="微软雅黑" panose="020B0503020204020204" pitchFamily="34" charset="-122"/>
              <a:ea typeface="微软雅黑" panose="020B0503020204020204" pitchFamily="34" charset="-122"/>
            </a:endParaRPr>
          </a:p>
          <a:p>
            <a:pPr marL="285750" indent="-285750" algn="just">
              <a:spcBef>
                <a:spcPts val="300"/>
              </a:spcBef>
              <a:spcAft>
                <a:spcPts val="600"/>
              </a:spcAft>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子</a:t>
            </a:r>
            <a:r>
              <a:rPr lang="zh-CN" altLang="zh-CN" sz="1600" dirty="0">
                <a:latin typeface="微软雅黑" panose="020B0503020204020204" pitchFamily="34" charset="-122"/>
                <a:ea typeface="微软雅黑" panose="020B0503020204020204" pitchFamily="34" charset="-122"/>
              </a:rPr>
              <a:t>实验 2：四点悬挂安装，拆除磁铁下方红梁</a:t>
            </a:r>
            <a:endParaRPr lang="en-US" altLang="zh-CN" sz="1600" dirty="0">
              <a:latin typeface="微软雅黑" panose="020B0503020204020204" pitchFamily="34" charset="-122"/>
              <a:ea typeface="微软雅黑" panose="020B0503020204020204" pitchFamily="34" charset="-122"/>
            </a:endParaRPr>
          </a:p>
          <a:p>
            <a:pPr marL="285750" indent="-285750" algn="just">
              <a:spcBef>
                <a:spcPts val="300"/>
              </a:spcBef>
              <a:spcAft>
                <a:spcPts val="600"/>
              </a:spcAft>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子</a:t>
            </a:r>
            <a:r>
              <a:rPr lang="zh-CN" altLang="zh-CN" sz="1600" dirty="0">
                <a:latin typeface="微软雅黑" panose="020B0503020204020204" pitchFamily="34" charset="-122"/>
                <a:ea typeface="微软雅黑" panose="020B0503020204020204" pitchFamily="34" charset="-122"/>
              </a:rPr>
              <a:t>实验 3：重复</a:t>
            </a:r>
            <a:r>
              <a:rPr lang="zh-CN" altLang="en-US" sz="1600" dirty="0">
                <a:latin typeface="微软雅黑" panose="020B0503020204020204" pitchFamily="34" charset="-122"/>
                <a:ea typeface="微软雅黑" panose="020B0503020204020204" pitchFamily="34" charset="-122"/>
              </a:rPr>
              <a:t>子</a:t>
            </a:r>
            <a:r>
              <a:rPr lang="zh-CN" altLang="zh-CN" sz="1600" dirty="0">
                <a:latin typeface="微软雅黑" panose="020B0503020204020204" pitchFamily="34" charset="-122"/>
                <a:ea typeface="微软雅黑" panose="020B0503020204020204" pitchFamily="34" charset="-122"/>
              </a:rPr>
              <a:t>实验 2</a:t>
            </a:r>
            <a:endParaRPr lang="en-US" altLang="zh-CN" sz="1600" dirty="0">
              <a:latin typeface="微软雅黑" panose="020B0503020204020204" pitchFamily="34" charset="-122"/>
              <a:ea typeface="微软雅黑" panose="020B0503020204020204" pitchFamily="34" charset="-122"/>
            </a:endParaRPr>
          </a:p>
          <a:p>
            <a:pPr marL="285750" indent="-285750" algn="just">
              <a:spcBef>
                <a:spcPts val="300"/>
              </a:spcBef>
              <a:spcAft>
                <a:spcPts val="600"/>
              </a:spcAft>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子</a:t>
            </a:r>
            <a:r>
              <a:rPr lang="zh-CN" altLang="zh-CN" sz="1600" dirty="0">
                <a:latin typeface="微软雅黑" panose="020B0503020204020204" pitchFamily="34" charset="-122"/>
                <a:ea typeface="微软雅黑" panose="020B0503020204020204" pitchFamily="34" charset="-122"/>
              </a:rPr>
              <a:t>实验 4：三点悬挂安装，拆除磁铁下方红梁</a:t>
            </a:r>
          </a:p>
          <a:p>
            <a:pPr marL="285750" indent="-285750" algn="just">
              <a:spcBef>
                <a:spcPts val="300"/>
              </a:spcBef>
              <a:spcAft>
                <a:spcPts val="600"/>
              </a:spcAft>
              <a:buFont typeface="Wingdings" panose="05000000000000000000" pitchFamily="2" charset="2"/>
              <a:buChar char="Ø"/>
            </a:pPr>
            <a:r>
              <a:rPr lang="zh-CN" altLang="en-US" sz="1600" dirty="0">
                <a:latin typeface="微软雅黑" panose="020B0503020204020204" pitchFamily="34" charset="-122"/>
                <a:ea typeface="微软雅黑" panose="020B0503020204020204" pitchFamily="34" charset="-122"/>
              </a:rPr>
              <a:t>子</a:t>
            </a:r>
            <a:r>
              <a:rPr lang="zh-CN" altLang="zh-CN" sz="1600" dirty="0">
                <a:latin typeface="微软雅黑" panose="020B0503020204020204" pitchFamily="34" charset="-122"/>
                <a:ea typeface="微软雅黑" panose="020B0503020204020204" pitchFamily="34" charset="-122"/>
              </a:rPr>
              <a:t>实验 5：重复</a:t>
            </a:r>
            <a:r>
              <a:rPr lang="zh-CN" altLang="en-US" sz="1600" dirty="0">
                <a:latin typeface="微软雅黑" panose="020B0503020204020204" pitchFamily="34" charset="-122"/>
                <a:ea typeface="微软雅黑" panose="020B0503020204020204" pitchFamily="34" charset="-122"/>
              </a:rPr>
              <a:t>子</a:t>
            </a:r>
            <a:r>
              <a:rPr lang="zh-CN" altLang="zh-CN" sz="1600" dirty="0">
                <a:latin typeface="微软雅黑" panose="020B0503020204020204" pitchFamily="34" charset="-122"/>
                <a:ea typeface="微软雅黑" panose="020B0503020204020204" pitchFamily="34" charset="-122"/>
              </a:rPr>
              <a:t>实验 4</a:t>
            </a:r>
          </a:p>
        </p:txBody>
      </p:sp>
    </p:spTree>
    <p:extLst>
      <p:ext uri="{BB962C8B-B14F-4D97-AF65-F5344CB8AC3E}">
        <p14:creationId xmlns:p14="http://schemas.microsoft.com/office/powerpoint/2010/main" val="24939861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86816C-7683-5E66-17B8-826D5A840392}"/>
            </a:ext>
          </a:extLst>
        </p:cNvPr>
        <p:cNvGrpSpPr/>
        <p:nvPr/>
      </p:nvGrpSpPr>
      <p:grpSpPr>
        <a:xfrm>
          <a:off x="0" y="0"/>
          <a:ext cx="0" cy="0"/>
          <a:chOff x="0" y="0"/>
          <a:chExt cx="0" cy="0"/>
        </a:xfrm>
      </p:grpSpPr>
      <p:sp>
        <p:nvSpPr>
          <p:cNvPr id="4" name="标题 3">
            <a:extLst>
              <a:ext uri="{FF2B5EF4-FFF2-40B4-BE49-F238E27FC236}">
                <a16:creationId xmlns:a16="http://schemas.microsoft.com/office/drawing/2014/main" id="{93DBD94E-5CEA-B0AF-3163-37AB42A1E5D6}"/>
              </a:ext>
            </a:extLst>
          </p:cNvPr>
          <p:cNvSpPr txBox="1">
            <a:spLocks/>
          </p:cNvSpPr>
          <p:nvPr/>
        </p:nvSpPr>
        <p:spPr>
          <a:xfrm>
            <a:off x="407368" y="187617"/>
            <a:ext cx="10763325" cy="7254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600" b="1" dirty="0">
                <a:solidFill>
                  <a:srgbClr val="C00000"/>
                </a:solidFill>
                <a:latin typeface="宋体" panose="02010600030101010101" pitchFamily="2" charset="-122"/>
                <a:ea typeface="宋体" panose="02010600030101010101" pitchFamily="2" charset="-122"/>
              </a:rPr>
              <a:t>实验</a:t>
            </a:r>
            <a:r>
              <a:rPr lang="en-US" altLang="zh-CN" sz="3600" b="1" dirty="0">
                <a:solidFill>
                  <a:srgbClr val="C00000"/>
                </a:solidFill>
                <a:latin typeface="宋体" panose="02010600030101010101" pitchFamily="2" charset="-122"/>
                <a:ea typeface="宋体" panose="02010600030101010101" pitchFamily="2" charset="-122"/>
              </a:rPr>
              <a:t>4</a:t>
            </a:r>
            <a:r>
              <a:rPr lang="zh-CN" altLang="en-US" sz="3600" b="1" dirty="0">
                <a:solidFill>
                  <a:srgbClr val="C00000"/>
                </a:solidFill>
                <a:latin typeface="宋体" panose="02010600030101010101" pitchFamily="2" charset="-122"/>
                <a:ea typeface="宋体" panose="02010600030101010101" pitchFamily="2" charset="-122"/>
              </a:rPr>
              <a:t>：磁铁悬挂安装变形测量实验</a:t>
            </a:r>
          </a:p>
        </p:txBody>
      </p:sp>
      <p:sp>
        <p:nvSpPr>
          <p:cNvPr id="14" name="文本框 13">
            <a:extLst>
              <a:ext uri="{FF2B5EF4-FFF2-40B4-BE49-F238E27FC236}">
                <a16:creationId xmlns:a16="http://schemas.microsoft.com/office/drawing/2014/main" id="{0E234505-7ABE-695F-8F27-06594400B01C}"/>
              </a:ext>
            </a:extLst>
          </p:cNvPr>
          <p:cNvSpPr txBox="1"/>
          <p:nvPr/>
        </p:nvSpPr>
        <p:spPr>
          <a:xfrm>
            <a:off x="569221" y="913087"/>
            <a:ext cx="4877246" cy="33855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lgn="just">
              <a:spcBef>
                <a:spcPts val="300"/>
              </a:spcBef>
              <a:spcAft>
                <a:spcPts val="600"/>
              </a:spcAft>
              <a:buFont typeface="Wingdings" panose="05000000000000000000" pitchFamily="2" charset="2"/>
              <a:buChar char="Ø"/>
            </a:pPr>
            <a:r>
              <a:rPr lang="zh-CN" altLang="zh-CN" sz="1600" b="1" dirty="0">
                <a:solidFill>
                  <a:srgbClr val="FF0000"/>
                </a:solidFill>
                <a:latin typeface="微软雅黑" panose="020B0503020204020204" pitchFamily="34" charset="-122"/>
                <a:ea typeface="微软雅黑" panose="020B0503020204020204" pitchFamily="34" charset="-122"/>
              </a:rPr>
              <a:t>四点悬挂安装，拆除磁铁下方红梁</a:t>
            </a:r>
            <a:endParaRPr lang="en-US" altLang="zh-CN" sz="1600" b="1" dirty="0">
              <a:solidFill>
                <a:srgbClr val="FF0000"/>
              </a:solidFill>
              <a:latin typeface="微软雅黑" panose="020B0503020204020204" pitchFamily="34" charset="-122"/>
              <a:ea typeface="微软雅黑" panose="020B0503020204020204" pitchFamily="34" charset="-122"/>
            </a:endParaRPr>
          </a:p>
        </p:txBody>
      </p:sp>
      <p:pic>
        <p:nvPicPr>
          <p:cNvPr id="18" name="图片 17">
            <a:extLst>
              <a:ext uri="{FF2B5EF4-FFF2-40B4-BE49-F238E27FC236}">
                <a16:creationId xmlns:a16="http://schemas.microsoft.com/office/drawing/2014/main" id="{E2A11471-FAB9-FBBA-AC91-98F6F76906E9}"/>
              </a:ext>
            </a:extLst>
          </p:cNvPr>
          <p:cNvPicPr>
            <a:picLocks noChangeAspect="1"/>
          </p:cNvPicPr>
          <p:nvPr/>
        </p:nvPicPr>
        <p:blipFill>
          <a:blip r:embed="rId3"/>
          <a:stretch>
            <a:fillRect/>
          </a:stretch>
        </p:blipFill>
        <p:spPr>
          <a:xfrm>
            <a:off x="5760000" y="900000"/>
            <a:ext cx="5859846" cy="5767200"/>
          </a:xfrm>
          <a:prstGeom prst="rect">
            <a:avLst/>
          </a:prstGeom>
        </p:spPr>
      </p:pic>
      <p:pic>
        <p:nvPicPr>
          <p:cNvPr id="7" name="图片 6">
            <a:extLst>
              <a:ext uri="{FF2B5EF4-FFF2-40B4-BE49-F238E27FC236}">
                <a16:creationId xmlns:a16="http://schemas.microsoft.com/office/drawing/2014/main" id="{3B8A0285-ECC0-0E34-39F5-9A391FE1E642}"/>
              </a:ext>
            </a:extLst>
          </p:cNvPr>
          <p:cNvPicPr>
            <a:picLocks noChangeAspect="1"/>
          </p:cNvPicPr>
          <p:nvPr/>
        </p:nvPicPr>
        <p:blipFill>
          <a:blip r:embed="rId4"/>
          <a:stretch>
            <a:fillRect/>
          </a:stretch>
        </p:blipFill>
        <p:spPr>
          <a:xfrm>
            <a:off x="706582" y="1411542"/>
            <a:ext cx="4739885" cy="5255658"/>
          </a:xfrm>
          <a:prstGeom prst="rect">
            <a:avLst/>
          </a:prstGeom>
        </p:spPr>
      </p:pic>
      <p:sp>
        <p:nvSpPr>
          <p:cNvPr id="2" name="文本框 1">
            <a:extLst>
              <a:ext uri="{FF2B5EF4-FFF2-40B4-BE49-F238E27FC236}">
                <a16:creationId xmlns:a16="http://schemas.microsoft.com/office/drawing/2014/main" id="{E34BCB45-6B5B-4377-BAB8-8B1FB9EBC03D}"/>
              </a:ext>
            </a:extLst>
          </p:cNvPr>
          <p:cNvSpPr txBox="1"/>
          <p:nvPr/>
        </p:nvSpPr>
        <p:spPr>
          <a:xfrm>
            <a:off x="2702952" y="2764221"/>
            <a:ext cx="304892" cy="369332"/>
          </a:xfrm>
          <a:prstGeom prst="rect">
            <a:avLst/>
          </a:prstGeom>
          <a:noFill/>
        </p:spPr>
        <p:txBody>
          <a:bodyPr wrap="none" rtlCol="0">
            <a:spAutoFit/>
          </a:bodyPr>
          <a:lstStyle/>
          <a:p>
            <a:r>
              <a:rPr lang="en-US" altLang="zh-CN" dirty="0">
                <a:solidFill>
                  <a:srgbClr val="FF0000"/>
                </a:solidFill>
              </a:rPr>
              <a:t>X</a:t>
            </a:r>
            <a:endParaRPr lang="zh-CN" altLang="en-US" dirty="0">
              <a:solidFill>
                <a:srgbClr val="FF0000"/>
              </a:solidFill>
            </a:endParaRPr>
          </a:p>
        </p:txBody>
      </p:sp>
      <p:sp>
        <p:nvSpPr>
          <p:cNvPr id="8" name="文本框 7">
            <a:extLst>
              <a:ext uri="{FF2B5EF4-FFF2-40B4-BE49-F238E27FC236}">
                <a16:creationId xmlns:a16="http://schemas.microsoft.com/office/drawing/2014/main" id="{102C7FB7-0890-41C2-83EC-E247B51B10F3}"/>
              </a:ext>
            </a:extLst>
          </p:cNvPr>
          <p:cNvSpPr txBox="1"/>
          <p:nvPr/>
        </p:nvSpPr>
        <p:spPr>
          <a:xfrm>
            <a:off x="2287794" y="2159876"/>
            <a:ext cx="304892" cy="369332"/>
          </a:xfrm>
          <a:prstGeom prst="rect">
            <a:avLst/>
          </a:prstGeom>
          <a:noFill/>
        </p:spPr>
        <p:txBody>
          <a:bodyPr wrap="none" rtlCol="0">
            <a:spAutoFit/>
          </a:bodyPr>
          <a:lstStyle/>
          <a:p>
            <a:r>
              <a:rPr lang="en-US" altLang="zh-CN" dirty="0">
                <a:solidFill>
                  <a:srgbClr val="FF0000"/>
                </a:solidFill>
              </a:rPr>
              <a:t>Y</a:t>
            </a:r>
            <a:endParaRPr lang="zh-CN" altLang="en-US" dirty="0">
              <a:solidFill>
                <a:srgbClr val="FF0000"/>
              </a:solidFill>
            </a:endParaRPr>
          </a:p>
        </p:txBody>
      </p:sp>
      <p:sp>
        <p:nvSpPr>
          <p:cNvPr id="9" name="文本框 8">
            <a:extLst>
              <a:ext uri="{FF2B5EF4-FFF2-40B4-BE49-F238E27FC236}">
                <a16:creationId xmlns:a16="http://schemas.microsoft.com/office/drawing/2014/main" id="{96E038D8-CCB3-4361-927A-A6B913FB96CB}"/>
              </a:ext>
            </a:extLst>
          </p:cNvPr>
          <p:cNvSpPr txBox="1"/>
          <p:nvPr/>
        </p:nvSpPr>
        <p:spPr>
          <a:xfrm>
            <a:off x="1976812" y="2685394"/>
            <a:ext cx="292068" cy="369332"/>
          </a:xfrm>
          <a:prstGeom prst="rect">
            <a:avLst/>
          </a:prstGeom>
          <a:noFill/>
        </p:spPr>
        <p:txBody>
          <a:bodyPr wrap="none" rtlCol="0">
            <a:spAutoFit/>
          </a:bodyPr>
          <a:lstStyle/>
          <a:p>
            <a:r>
              <a:rPr lang="en-US" altLang="zh-CN" dirty="0">
                <a:solidFill>
                  <a:srgbClr val="FF0000"/>
                </a:solidFill>
              </a:rPr>
              <a:t>Z</a:t>
            </a:r>
            <a:endParaRPr lang="zh-CN" altLang="en-US" dirty="0">
              <a:solidFill>
                <a:srgbClr val="FF0000"/>
              </a:solidFill>
            </a:endParaRPr>
          </a:p>
        </p:txBody>
      </p:sp>
    </p:spTree>
    <p:extLst>
      <p:ext uri="{BB962C8B-B14F-4D97-AF65-F5344CB8AC3E}">
        <p14:creationId xmlns:p14="http://schemas.microsoft.com/office/powerpoint/2010/main" val="3148828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FFED7-2348-A889-7079-5F3E3400DA60}"/>
            </a:ext>
          </a:extLst>
        </p:cNvPr>
        <p:cNvGrpSpPr/>
        <p:nvPr/>
      </p:nvGrpSpPr>
      <p:grpSpPr>
        <a:xfrm>
          <a:off x="0" y="0"/>
          <a:ext cx="0" cy="0"/>
          <a:chOff x="0" y="0"/>
          <a:chExt cx="0" cy="0"/>
        </a:xfrm>
      </p:grpSpPr>
      <p:sp>
        <p:nvSpPr>
          <p:cNvPr id="4" name="标题 3">
            <a:extLst>
              <a:ext uri="{FF2B5EF4-FFF2-40B4-BE49-F238E27FC236}">
                <a16:creationId xmlns:a16="http://schemas.microsoft.com/office/drawing/2014/main" id="{92BFABC3-49B4-88BE-5B71-11C5C2FADDBA}"/>
              </a:ext>
            </a:extLst>
          </p:cNvPr>
          <p:cNvSpPr txBox="1">
            <a:spLocks/>
          </p:cNvSpPr>
          <p:nvPr/>
        </p:nvSpPr>
        <p:spPr>
          <a:xfrm>
            <a:off x="407368" y="187617"/>
            <a:ext cx="10763325" cy="7254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600" b="1" dirty="0">
                <a:solidFill>
                  <a:srgbClr val="C00000"/>
                </a:solidFill>
                <a:latin typeface="宋体" panose="02010600030101010101" pitchFamily="2" charset="-122"/>
                <a:ea typeface="宋体" panose="02010600030101010101" pitchFamily="2" charset="-122"/>
              </a:rPr>
              <a:t>实验</a:t>
            </a:r>
            <a:r>
              <a:rPr lang="en-US" altLang="zh-CN" sz="3600" b="1" dirty="0">
                <a:solidFill>
                  <a:srgbClr val="C00000"/>
                </a:solidFill>
                <a:latin typeface="宋体" panose="02010600030101010101" pitchFamily="2" charset="-122"/>
                <a:ea typeface="宋体" panose="02010600030101010101" pitchFamily="2" charset="-122"/>
              </a:rPr>
              <a:t>4</a:t>
            </a:r>
            <a:r>
              <a:rPr lang="zh-CN" altLang="en-US" sz="3600" b="1" dirty="0">
                <a:solidFill>
                  <a:srgbClr val="C00000"/>
                </a:solidFill>
                <a:latin typeface="宋体" panose="02010600030101010101" pitchFamily="2" charset="-122"/>
                <a:ea typeface="宋体" panose="02010600030101010101" pitchFamily="2" charset="-122"/>
              </a:rPr>
              <a:t>：磁铁悬挂安装变形测量实验</a:t>
            </a:r>
          </a:p>
        </p:txBody>
      </p:sp>
      <p:sp>
        <p:nvSpPr>
          <p:cNvPr id="14" name="文本框 13">
            <a:extLst>
              <a:ext uri="{FF2B5EF4-FFF2-40B4-BE49-F238E27FC236}">
                <a16:creationId xmlns:a16="http://schemas.microsoft.com/office/drawing/2014/main" id="{46C8F61A-7732-D163-B94F-6B92717E8296}"/>
              </a:ext>
            </a:extLst>
          </p:cNvPr>
          <p:cNvSpPr txBox="1"/>
          <p:nvPr/>
        </p:nvSpPr>
        <p:spPr>
          <a:xfrm>
            <a:off x="569221" y="913087"/>
            <a:ext cx="4877246" cy="33855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lgn="just">
              <a:spcBef>
                <a:spcPts val="300"/>
              </a:spcBef>
              <a:spcAft>
                <a:spcPts val="600"/>
              </a:spcAft>
              <a:buFont typeface="Wingdings" panose="05000000000000000000" pitchFamily="2" charset="2"/>
              <a:buChar char="Ø"/>
            </a:pPr>
            <a:r>
              <a:rPr lang="zh-CN" altLang="en-US" sz="1600" b="1" dirty="0">
                <a:solidFill>
                  <a:srgbClr val="FF0000"/>
                </a:solidFill>
                <a:latin typeface="微软雅黑" panose="020B0503020204020204" pitchFamily="34" charset="-122"/>
                <a:ea typeface="微软雅黑" panose="020B0503020204020204" pitchFamily="34" charset="-122"/>
              </a:rPr>
              <a:t>重复四点悬挂安装</a:t>
            </a:r>
            <a:r>
              <a:rPr lang="zh-CN" altLang="zh-CN" sz="1600" b="1" dirty="0">
                <a:solidFill>
                  <a:srgbClr val="FF0000"/>
                </a:solidFill>
                <a:latin typeface="微软雅黑" panose="020B0503020204020204" pitchFamily="34" charset="-122"/>
                <a:ea typeface="微软雅黑" panose="020B0503020204020204" pitchFamily="34" charset="-122"/>
              </a:rPr>
              <a:t>实验</a:t>
            </a:r>
            <a:endParaRPr lang="en-US" altLang="zh-CN" sz="1600" b="1" dirty="0">
              <a:solidFill>
                <a:srgbClr val="FF0000"/>
              </a:solidFill>
              <a:latin typeface="微软雅黑" panose="020B0503020204020204" pitchFamily="34" charset="-122"/>
              <a:ea typeface="微软雅黑" panose="020B0503020204020204" pitchFamily="34" charset="-122"/>
            </a:endParaRPr>
          </a:p>
        </p:txBody>
      </p:sp>
      <p:pic>
        <p:nvPicPr>
          <p:cNvPr id="7" name="图片 6">
            <a:extLst>
              <a:ext uri="{FF2B5EF4-FFF2-40B4-BE49-F238E27FC236}">
                <a16:creationId xmlns:a16="http://schemas.microsoft.com/office/drawing/2014/main" id="{BE66BBF4-3ED9-ADF0-9A7F-AF0DDA2CCB63}"/>
              </a:ext>
            </a:extLst>
          </p:cNvPr>
          <p:cNvPicPr>
            <a:picLocks noChangeAspect="1"/>
          </p:cNvPicPr>
          <p:nvPr/>
        </p:nvPicPr>
        <p:blipFill>
          <a:blip r:embed="rId3"/>
          <a:stretch>
            <a:fillRect/>
          </a:stretch>
        </p:blipFill>
        <p:spPr>
          <a:xfrm>
            <a:off x="5760000" y="900000"/>
            <a:ext cx="5859846" cy="5767200"/>
          </a:xfrm>
          <a:prstGeom prst="rect">
            <a:avLst/>
          </a:prstGeom>
        </p:spPr>
      </p:pic>
      <p:pic>
        <p:nvPicPr>
          <p:cNvPr id="9" name="图片 8">
            <a:extLst>
              <a:ext uri="{FF2B5EF4-FFF2-40B4-BE49-F238E27FC236}">
                <a16:creationId xmlns:a16="http://schemas.microsoft.com/office/drawing/2014/main" id="{65C52AD8-F472-F64C-DC96-C210095E8C4E}"/>
              </a:ext>
            </a:extLst>
          </p:cNvPr>
          <p:cNvPicPr>
            <a:picLocks noChangeAspect="1"/>
          </p:cNvPicPr>
          <p:nvPr/>
        </p:nvPicPr>
        <p:blipFill>
          <a:blip r:embed="rId4"/>
          <a:stretch>
            <a:fillRect/>
          </a:stretch>
        </p:blipFill>
        <p:spPr>
          <a:xfrm>
            <a:off x="569221" y="1344107"/>
            <a:ext cx="4950430" cy="5396779"/>
          </a:xfrm>
          <a:prstGeom prst="rect">
            <a:avLst/>
          </a:prstGeom>
        </p:spPr>
      </p:pic>
      <p:sp>
        <p:nvSpPr>
          <p:cNvPr id="6" name="文本框 5">
            <a:extLst>
              <a:ext uri="{FF2B5EF4-FFF2-40B4-BE49-F238E27FC236}">
                <a16:creationId xmlns:a16="http://schemas.microsoft.com/office/drawing/2014/main" id="{ACA19008-56F6-45A4-8C00-11D72FF50A4F}"/>
              </a:ext>
            </a:extLst>
          </p:cNvPr>
          <p:cNvSpPr txBox="1"/>
          <p:nvPr/>
        </p:nvSpPr>
        <p:spPr>
          <a:xfrm>
            <a:off x="2743845" y="2764221"/>
            <a:ext cx="304892" cy="369332"/>
          </a:xfrm>
          <a:prstGeom prst="rect">
            <a:avLst/>
          </a:prstGeom>
          <a:noFill/>
        </p:spPr>
        <p:txBody>
          <a:bodyPr wrap="none" rtlCol="0">
            <a:spAutoFit/>
          </a:bodyPr>
          <a:lstStyle/>
          <a:p>
            <a:r>
              <a:rPr lang="en-US" altLang="zh-CN" dirty="0">
                <a:solidFill>
                  <a:srgbClr val="FF0000"/>
                </a:solidFill>
              </a:rPr>
              <a:t>X</a:t>
            </a:r>
            <a:endParaRPr lang="zh-CN" altLang="en-US" dirty="0">
              <a:solidFill>
                <a:srgbClr val="FF0000"/>
              </a:solidFill>
            </a:endParaRPr>
          </a:p>
        </p:txBody>
      </p:sp>
      <p:sp>
        <p:nvSpPr>
          <p:cNvPr id="8" name="文本框 7">
            <a:extLst>
              <a:ext uri="{FF2B5EF4-FFF2-40B4-BE49-F238E27FC236}">
                <a16:creationId xmlns:a16="http://schemas.microsoft.com/office/drawing/2014/main" id="{905B44D3-DD50-44C9-B3FB-E4EF8139C864}"/>
              </a:ext>
            </a:extLst>
          </p:cNvPr>
          <p:cNvSpPr txBox="1"/>
          <p:nvPr/>
        </p:nvSpPr>
        <p:spPr>
          <a:xfrm>
            <a:off x="2245753" y="2138856"/>
            <a:ext cx="304892" cy="369332"/>
          </a:xfrm>
          <a:prstGeom prst="rect">
            <a:avLst/>
          </a:prstGeom>
          <a:noFill/>
        </p:spPr>
        <p:txBody>
          <a:bodyPr wrap="none" rtlCol="0">
            <a:spAutoFit/>
          </a:bodyPr>
          <a:lstStyle/>
          <a:p>
            <a:r>
              <a:rPr lang="en-US" altLang="zh-CN" dirty="0">
                <a:solidFill>
                  <a:srgbClr val="FF0000"/>
                </a:solidFill>
              </a:rPr>
              <a:t>Y</a:t>
            </a:r>
            <a:endParaRPr lang="zh-CN" altLang="en-US" dirty="0">
              <a:solidFill>
                <a:srgbClr val="FF0000"/>
              </a:solidFill>
            </a:endParaRPr>
          </a:p>
        </p:txBody>
      </p:sp>
      <p:sp>
        <p:nvSpPr>
          <p:cNvPr id="10" name="文本框 9">
            <a:extLst>
              <a:ext uri="{FF2B5EF4-FFF2-40B4-BE49-F238E27FC236}">
                <a16:creationId xmlns:a16="http://schemas.microsoft.com/office/drawing/2014/main" id="{FA06382B-43D0-4C0A-AAAE-A4DE6A6A0C7C}"/>
              </a:ext>
            </a:extLst>
          </p:cNvPr>
          <p:cNvSpPr txBox="1"/>
          <p:nvPr/>
        </p:nvSpPr>
        <p:spPr>
          <a:xfrm>
            <a:off x="1958318" y="2660104"/>
            <a:ext cx="292068" cy="369332"/>
          </a:xfrm>
          <a:prstGeom prst="rect">
            <a:avLst/>
          </a:prstGeom>
          <a:noFill/>
        </p:spPr>
        <p:txBody>
          <a:bodyPr wrap="none" rtlCol="0">
            <a:spAutoFit/>
          </a:bodyPr>
          <a:lstStyle/>
          <a:p>
            <a:r>
              <a:rPr lang="en-US" altLang="zh-CN" dirty="0">
                <a:solidFill>
                  <a:srgbClr val="FF0000"/>
                </a:solidFill>
              </a:rPr>
              <a:t>Z</a:t>
            </a:r>
            <a:endParaRPr lang="zh-CN" altLang="en-US" dirty="0">
              <a:solidFill>
                <a:srgbClr val="FF0000"/>
              </a:solidFill>
            </a:endParaRPr>
          </a:p>
        </p:txBody>
      </p:sp>
    </p:spTree>
    <p:extLst>
      <p:ext uri="{BB962C8B-B14F-4D97-AF65-F5344CB8AC3E}">
        <p14:creationId xmlns:p14="http://schemas.microsoft.com/office/powerpoint/2010/main" val="1272009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0E1952-CCAA-875C-041F-2A2A22FA4A63}"/>
            </a:ext>
          </a:extLst>
        </p:cNvPr>
        <p:cNvGrpSpPr/>
        <p:nvPr/>
      </p:nvGrpSpPr>
      <p:grpSpPr>
        <a:xfrm>
          <a:off x="0" y="0"/>
          <a:ext cx="0" cy="0"/>
          <a:chOff x="0" y="0"/>
          <a:chExt cx="0" cy="0"/>
        </a:xfrm>
      </p:grpSpPr>
      <p:sp>
        <p:nvSpPr>
          <p:cNvPr id="4" name="标题 3">
            <a:extLst>
              <a:ext uri="{FF2B5EF4-FFF2-40B4-BE49-F238E27FC236}">
                <a16:creationId xmlns:a16="http://schemas.microsoft.com/office/drawing/2014/main" id="{A4B0A06C-BB39-5262-A42A-C735019C0BBD}"/>
              </a:ext>
            </a:extLst>
          </p:cNvPr>
          <p:cNvSpPr txBox="1">
            <a:spLocks/>
          </p:cNvSpPr>
          <p:nvPr/>
        </p:nvSpPr>
        <p:spPr>
          <a:xfrm>
            <a:off x="407368" y="187617"/>
            <a:ext cx="10763325" cy="7254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600" b="1" dirty="0">
                <a:solidFill>
                  <a:srgbClr val="C00000"/>
                </a:solidFill>
                <a:latin typeface="宋体" panose="02010600030101010101" pitchFamily="2" charset="-122"/>
                <a:ea typeface="宋体" panose="02010600030101010101" pitchFamily="2" charset="-122"/>
              </a:rPr>
              <a:t>实验</a:t>
            </a:r>
            <a:r>
              <a:rPr lang="en-US" altLang="zh-CN" sz="3600" b="1" dirty="0">
                <a:solidFill>
                  <a:srgbClr val="C00000"/>
                </a:solidFill>
                <a:latin typeface="宋体" panose="02010600030101010101" pitchFamily="2" charset="-122"/>
                <a:ea typeface="宋体" panose="02010600030101010101" pitchFamily="2" charset="-122"/>
              </a:rPr>
              <a:t>4</a:t>
            </a:r>
            <a:r>
              <a:rPr lang="zh-CN" altLang="en-US" sz="3600" b="1" dirty="0">
                <a:solidFill>
                  <a:srgbClr val="C00000"/>
                </a:solidFill>
                <a:latin typeface="宋体" panose="02010600030101010101" pitchFamily="2" charset="-122"/>
                <a:ea typeface="宋体" panose="02010600030101010101" pitchFamily="2" charset="-122"/>
              </a:rPr>
              <a:t>：磁铁悬挂安装变形测量实验</a:t>
            </a:r>
          </a:p>
        </p:txBody>
      </p:sp>
      <p:sp>
        <p:nvSpPr>
          <p:cNvPr id="14" name="文本框 13">
            <a:extLst>
              <a:ext uri="{FF2B5EF4-FFF2-40B4-BE49-F238E27FC236}">
                <a16:creationId xmlns:a16="http://schemas.microsoft.com/office/drawing/2014/main" id="{43DF7BD6-1001-6212-7CD8-3EC62BE1C249}"/>
              </a:ext>
            </a:extLst>
          </p:cNvPr>
          <p:cNvSpPr txBox="1"/>
          <p:nvPr/>
        </p:nvSpPr>
        <p:spPr>
          <a:xfrm>
            <a:off x="569221" y="913087"/>
            <a:ext cx="4877246" cy="33855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lgn="just">
              <a:spcBef>
                <a:spcPts val="300"/>
              </a:spcBef>
              <a:spcAft>
                <a:spcPts val="600"/>
              </a:spcAft>
              <a:buFont typeface="Wingdings" panose="05000000000000000000" pitchFamily="2" charset="2"/>
              <a:buChar char="Ø"/>
            </a:pPr>
            <a:r>
              <a:rPr lang="zh-CN" altLang="zh-CN" sz="1600" b="1" dirty="0">
                <a:solidFill>
                  <a:srgbClr val="FF0000"/>
                </a:solidFill>
                <a:latin typeface="微软雅黑" panose="020B0503020204020204" pitchFamily="34" charset="-122"/>
                <a:ea typeface="微软雅黑" panose="020B0503020204020204" pitchFamily="34" charset="-122"/>
              </a:rPr>
              <a:t>三点悬挂安装，拆除磁铁下方红梁</a:t>
            </a:r>
          </a:p>
        </p:txBody>
      </p:sp>
      <p:pic>
        <p:nvPicPr>
          <p:cNvPr id="18" name="图片 17">
            <a:extLst>
              <a:ext uri="{FF2B5EF4-FFF2-40B4-BE49-F238E27FC236}">
                <a16:creationId xmlns:a16="http://schemas.microsoft.com/office/drawing/2014/main" id="{3D038E18-B3A7-4F96-0576-989A4E09FF6A}"/>
              </a:ext>
            </a:extLst>
          </p:cNvPr>
          <p:cNvPicPr>
            <a:picLocks/>
          </p:cNvPicPr>
          <p:nvPr/>
        </p:nvPicPr>
        <p:blipFill>
          <a:blip r:embed="rId3"/>
          <a:stretch>
            <a:fillRect/>
          </a:stretch>
        </p:blipFill>
        <p:spPr>
          <a:xfrm>
            <a:off x="5760000" y="900000"/>
            <a:ext cx="5860800" cy="5767200"/>
          </a:xfrm>
          <a:prstGeom prst="rect">
            <a:avLst/>
          </a:prstGeom>
        </p:spPr>
      </p:pic>
      <p:pic>
        <p:nvPicPr>
          <p:cNvPr id="3" name="图片 2">
            <a:extLst>
              <a:ext uri="{FF2B5EF4-FFF2-40B4-BE49-F238E27FC236}">
                <a16:creationId xmlns:a16="http://schemas.microsoft.com/office/drawing/2014/main" id="{1561D460-B5A2-E285-01BE-72D145ED3A13}"/>
              </a:ext>
            </a:extLst>
          </p:cNvPr>
          <p:cNvPicPr>
            <a:picLocks noChangeAspect="1"/>
          </p:cNvPicPr>
          <p:nvPr/>
        </p:nvPicPr>
        <p:blipFill>
          <a:blip r:embed="rId4"/>
          <a:stretch>
            <a:fillRect/>
          </a:stretch>
        </p:blipFill>
        <p:spPr>
          <a:xfrm>
            <a:off x="569221" y="1338506"/>
            <a:ext cx="4877246" cy="5378333"/>
          </a:xfrm>
          <a:prstGeom prst="rect">
            <a:avLst/>
          </a:prstGeom>
        </p:spPr>
      </p:pic>
      <p:sp>
        <p:nvSpPr>
          <p:cNvPr id="6" name="文本框 5">
            <a:extLst>
              <a:ext uri="{FF2B5EF4-FFF2-40B4-BE49-F238E27FC236}">
                <a16:creationId xmlns:a16="http://schemas.microsoft.com/office/drawing/2014/main" id="{DE0E3B33-E78D-43F6-ACF4-7FB6C355E17F}"/>
              </a:ext>
            </a:extLst>
          </p:cNvPr>
          <p:cNvSpPr txBox="1"/>
          <p:nvPr/>
        </p:nvSpPr>
        <p:spPr>
          <a:xfrm>
            <a:off x="2702952" y="2753711"/>
            <a:ext cx="304892" cy="369332"/>
          </a:xfrm>
          <a:prstGeom prst="rect">
            <a:avLst/>
          </a:prstGeom>
          <a:noFill/>
        </p:spPr>
        <p:txBody>
          <a:bodyPr wrap="none" rtlCol="0">
            <a:spAutoFit/>
          </a:bodyPr>
          <a:lstStyle/>
          <a:p>
            <a:r>
              <a:rPr lang="en-US" altLang="zh-CN" dirty="0">
                <a:solidFill>
                  <a:srgbClr val="FF0000"/>
                </a:solidFill>
              </a:rPr>
              <a:t>X</a:t>
            </a:r>
            <a:endParaRPr lang="zh-CN" altLang="en-US" dirty="0">
              <a:solidFill>
                <a:srgbClr val="FF0000"/>
              </a:solidFill>
            </a:endParaRPr>
          </a:p>
        </p:txBody>
      </p:sp>
      <p:sp>
        <p:nvSpPr>
          <p:cNvPr id="7" name="文本框 6">
            <a:extLst>
              <a:ext uri="{FF2B5EF4-FFF2-40B4-BE49-F238E27FC236}">
                <a16:creationId xmlns:a16="http://schemas.microsoft.com/office/drawing/2014/main" id="{D4449FC5-631B-4C71-BCAC-AE0889170697}"/>
              </a:ext>
            </a:extLst>
          </p:cNvPr>
          <p:cNvSpPr txBox="1"/>
          <p:nvPr/>
        </p:nvSpPr>
        <p:spPr>
          <a:xfrm>
            <a:off x="2240497" y="2070539"/>
            <a:ext cx="304892" cy="369332"/>
          </a:xfrm>
          <a:prstGeom prst="rect">
            <a:avLst/>
          </a:prstGeom>
          <a:noFill/>
        </p:spPr>
        <p:txBody>
          <a:bodyPr wrap="none" rtlCol="0">
            <a:spAutoFit/>
          </a:bodyPr>
          <a:lstStyle/>
          <a:p>
            <a:r>
              <a:rPr lang="en-US" altLang="zh-CN" dirty="0">
                <a:solidFill>
                  <a:srgbClr val="FF0000"/>
                </a:solidFill>
              </a:rPr>
              <a:t>Y</a:t>
            </a:r>
            <a:endParaRPr lang="zh-CN" altLang="en-US" dirty="0">
              <a:solidFill>
                <a:srgbClr val="FF0000"/>
              </a:solidFill>
            </a:endParaRPr>
          </a:p>
        </p:txBody>
      </p:sp>
      <p:sp>
        <p:nvSpPr>
          <p:cNvPr id="8" name="文本框 7">
            <a:extLst>
              <a:ext uri="{FF2B5EF4-FFF2-40B4-BE49-F238E27FC236}">
                <a16:creationId xmlns:a16="http://schemas.microsoft.com/office/drawing/2014/main" id="{7F027510-7727-4FAD-A28D-4218EB76A188}"/>
              </a:ext>
            </a:extLst>
          </p:cNvPr>
          <p:cNvSpPr txBox="1"/>
          <p:nvPr/>
        </p:nvSpPr>
        <p:spPr>
          <a:xfrm>
            <a:off x="1921679" y="2659117"/>
            <a:ext cx="292068" cy="369332"/>
          </a:xfrm>
          <a:prstGeom prst="rect">
            <a:avLst/>
          </a:prstGeom>
          <a:noFill/>
        </p:spPr>
        <p:txBody>
          <a:bodyPr wrap="none" rtlCol="0">
            <a:spAutoFit/>
          </a:bodyPr>
          <a:lstStyle/>
          <a:p>
            <a:r>
              <a:rPr lang="en-US" altLang="zh-CN" dirty="0">
                <a:solidFill>
                  <a:srgbClr val="FF0000"/>
                </a:solidFill>
              </a:rPr>
              <a:t>Z</a:t>
            </a:r>
            <a:endParaRPr lang="zh-CN" altLang="en-US" dirty="0">
              <a:solidFill>
                <a:srgbClr val="FF0000"/>
              </a:solidFill>
            </a:endParaRPr>
          </a:p>
        </p:txBody>
      </p:sp>
    </p:spTree>
    <p:extLst>
      <p:ext uri="{BB962C8B-B14F-4D97-AF65-F5344CB8AC3E}">
        <p14:creationId xmlns:p14="http://schemas.microsoft.com/office/powerpoint/2010/main" val="21788360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9CC655-D785-6739-3D94-EE713048C59D}"/>
            </a:ext>
          </a:extLst>
        </p:cNvPr>
        <p:cNvGrpSpPr/>
        <p:nvPr/>
      </p:nvGrpSpPr>
      <p:grpSpPr>
        <a:xfrm>
          <a:off x="0" y="0"/>
          <a:ext cx="0" cy="0"/>
          <a:chOff x="0" y="0"/>
          <a:chExt cx="0" cy="0"/>
        </a:xfrm>
      </p:grpSpPr>
      <p:sp>
        <p:nvSpPr>
          <p:cNvPr id="4" name="标题 3">
            <a:extLst>
              <a:ext uri="{FF2B5EF4-FFF2-40B4-BE49-F238E27FC236}">
                <a16:creationId xmlns:a16="http://schemas.microsoft.com/office/drawing/2014/main" id="{CBB5B1F0-5953-9BFC-321C-C23A47756C15}"/>
              </a:ext>
            </a:extLst>
          </p:cNvPr>
          <p:cNvSpPr txBox="1">
            <a:spLocks/>
          </p:cNvSpPr>
          <p:nvPr/>
        </p:nvSpPr>
        <p:spPr>
          <a:xfrm>
            <a:off x="407368" y="187617"/>
            <a:ext cx="10763325" cy="7254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600" b="1" dirty="0">
                <a:solidFill>
                  <a:srgbClr val="C00000"/>
                </a:solidFill>
                <a:latin typeface="宋体" panose="02010600030101010101" pitchFamily="2" charset="-122"/>
                <a:ea typeface="宋体" panose="02010600030101010101" pitchFamily="2" charset="-122"/>
              </a:rPr>
              <a:t>实验</a:t>
            </a:r>
            <a:r>
              <a:rPr lang="en-US" altLang="zh-CN" sz="3600" b="1" dirty="0">
                <a:solidFill>
                  <a:srgbClr val="C00000"/>
                </a:solidFill>
                <a:latin typeface="宋体" panose="02010600030101010101" pitchFamily="2" charset="-122"/>
                <a:ea typeface="宋体" panose="02010600030101010101" pitchFamily="2" charset="-122"/>
              </a:rPr>
              <a:t>4</a:t>
            </a:r>
            <a:r>
              <a:rPr lang="zh-CN" altLang="en-US" sz="3600" b="1" dirty="0">
                <a:solidFill>
                  <a:srgbClr val="C00000"/>
                </a:solidFill>
                <a:latin typeface="宋体" panose="02010600030101010101" pitchFamily="2" charset="-122"/>
                <a:ea typeface="宋体" panose="02010600030101010101" pitchFamily="2" charset="-122"/>
              </a:rPr>
              <a:t>：磁铁悬挂安装变形测量实验</a:t>
            </a:r>
          </a:p>
        </p:txBody>
      </p:sp>
      <p:sp>
        <p:nvSpPr>
          <p:cNvPr id="14" name="文本框 13">
            <a:extLst>
              <a:ext uri="{FF2B5EF4-FFF2-40B4-BE49-F238E27FC236}">
                <a16:creationId xmlns:a16="http://schemas.microsoft.com/office/drawing/2014/main" id="{B25FFD3B-A59F-EA35-FA0C-20541309E280}"/>
              </a:ext>
            </a:extLst>
          </p:cNvPr>
          <p:cNvSpPr txBox="1"/>
          <p:nvPr/>
        </p:nvSpPr>
        <p:spPr>
          <a:xfrm>
            <a:off x="569221" y="913087"/>
            <a:ext cx="4877246" cy="33855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lgn="just">
              <a:spcBef>
                <a:spcPts val="300"/>
              </a:spcBef>
              <a:spcAft>
                <a:spcPts val="600"/>
              </a:spcAft>
              <a:buFont typeface="Wingdings" panose="05000000000000000000" pitchFamily="2" charset="2"/>
              <a:buChar char="Ø"/>
            </a:pPr>
            <a:r>
              <a:rPr lang="zh-CN" altLang="zh-CN" sz="1600" b="1" dirty="0">
                <a:solidFill>
                  <a:srgbClr val="FF0000"/>
                </a:solidFill>
                <a:latin typeface="微软雅黑" panose="020B0503020204020204" pitchFamily="34" charset="-122"/>
                <a:ea typeface="微软雅黑" panose="020B0503020204020204" pitchFamily="34" charset="-122"/>
              </a:rPr>
              <a:t>重</a:t>
            </a:r>
            <a:r>
              <a:rPr lang="zh-CN" altLang="en-US" sz="1600" b="1" dirty="0">
                <a:solidFill>
                  <a:srgbClr val="FF0000"/>
                </a:solidFill>
                <a:latin typeface="微软雅黑" panose="020B0503020204020204" pitchFamily="34" charset="-122"/>
                <a:ea typeface="微软雅黑" panose="020B0503020204020204" pitchFamily="34" charset="-122"/>
              </a:rPr>
              <a:t>复三点悬挂安装</a:t>
            </a:r>
            <a:r>
              <a:rPr lang="zh-CN" altLang="zh-CN" sz="1600" b="1" dirty="0">
                <a:solidFill>
                  <a:srgbClr val="FF0000"/>
                </a:solidFill>
                <a:latin typeface="微软雅黑" panose="020B0503020204020204" pitchFamily="34" charset="-122"/>
                <a:ea typeface="微软雅黑" panose="020B0503020204020204" pitchFamily="34" charset="-122"/>
              </a:rPr>
              <a:t>实验 </a:t>
            </a:r>
          </a:p>
        </p:txBody>
      </p:sp>
      <p:pic>
        <p:nvPicPr>
          <p:cNvPr id="3" name="图片 2">
            <a:extLst>
              <a:ext uri="{FF2B5EF4-FFF2-40B4-BE49-F238E27FC236}">
                <a16:creationId xmlns:a16="http://schemas.microsoft.com/office/drawing/2014/main" id="{EA835B5D-E6C7-300B-FA5D-9BCE6CB21D9A}"/>
              </a:ext>
            </a:extLst>
          </p:cNvPr>
          <p:cNvPicPr>
            <a:picLocks/>
          </p:cNvPicPr>
          <p:nvPr/>
        </p:nvPicPr>
        <p:blipFill>
          <a:blip r:embed="rId3"/>
          <a:stretch>
            <a:fillRect/>
          </a:stretch>
        </p:blipFill>
        <p:spPr>
          <a:xfrm>
            <a:off x="5760000" y="900000"/>
            <a:ext cx="5860800" cy="5767200"/>
          </a:xfrm>
          <a:prstGeom prst="rect">
            <a:avLst/>
          </a:prstGeom>
        </p:spPr>
      </p:pic>
      <p:pic>
        <p:nvPicPr>
          <p:cNvPr id="5" name="图片 4">
            <a:extLst>
              <a:ext uri="{FF2B5EF4-FFF2-40B4-BE49-F238E27FC236}">
                <a16:creationId xmlns:a16="http://schemas.microsoft.com/office/drawing/2014/main" id="{E089C5B3-3783-F3A2-3119-100741675B1D}"/>
              </a:ext>
            </a:extLst>
          </p:cNvPr>
          <p:cNvPicPr>
            <a:picLocks noChangeAspect="1"/>
          </p:cNvPicPr>
          <p:nvPr/>
        </p:nvPicPr>
        <p:blipFill>
          <a:blip r:embed="rId4"/>
          <a:stretch>
            <a:fillRect/>
          </a:stretch>
        </p:blipFill>
        <p:spPr>
          <a:xfrm>
            <a:off x="569220" y="1340932"/>
            <a:ext cx="4886209" cy="5392377"/>
          </a:xfrm>
          <a:prstGeom prst="rect">
            <a:avLst/>
          </a:prstGeom>
        </p:spPr>
      </p:pic>
      <p:sp>
        <p:nvSpPr>
          <p:cNvPr id="6" name="文本框 5">
            <a:extLst>
              <a:ext uri="{FF2B5EF4-FFF2-40B4-BE49-F238E27FC236}">
                <a16:creationId xmlns:a16="http://schemas.microsoft.com/office/drawing/2014/main" id="{C021C47F-C765-4F78-B86D-5345D7B71EA2}"/>
              </a:ext>
            </a:extLst>
          </p:cNvPr>
          <p:cNvSpPr txBox="1"/>
          <p:nvPr/>
        </p:nvSpPr>
        <p:spPr>
          <a:xfrm>
            <a:off x="2702952" y="2774731"/>
            <a:ext cx="304892" cy="369332"/>
          </a:xfrm>
          <a:prstGeom prst="rect">
            <a:avLst/>
          </a:prstGeom>
          <a:noFill/>
        </p:spPr>
        <p:txBody>
          <a:bodyPr wrap="none" rtlCol="0">
            <a:spAutoFit/>
          </a:bodyPr>
          <a:lstStyle/>
          <a:p>
            <a:r>
              <a:rPr lang="en-US" altLang="zh-CN" dirty="0">
                <a:solidFill>
                  <a:srgbClr val="FF0000"/>
                </a:solidFill>
              </a:rPr>
              <a:t>X</a:t>
            </a:r>
            <a:endParaRPr lang="zh-CN" altLang="en-US" dirty="0">
              <a:solidFill>
                <a:srgbClr val="FF0000"/>
              </a:solidFill>
            </a:endParaRPr>
          </a:p>
        </p:txBody>
      </p:sp>
      <p:sp>
        <p:nvSpPr>
          <p:cNvPr id="7" name="文本框 6">
            <a:extLst>
              <a:ext uri="{FF2B5EF4-FFF2-40B4-BE49-F238E27FC236}">
                <a16:creationId xmlns:a16="http://schemas.microsoft.com/office/drawing/2014/main" id="{36833173-3EA2-4DCA-879A-C6CA2A3B33FC}"/>
              </a:ext>
            </a:extLst>
          </p:cNvPr>
          <p:cNvSpPr txBox="1"/>
          <p:nvPr/>
        </p:nvSpPr>
        <p:spPr>
          <a:xfrm>
            <a:off x="2145903" y="2123090"/>
            <a:ext cx="296876" cy="369332"/>
          </a:xfrm>
          <a:prstGeom prst="rect">
            <a:avLst/>
          </a:prstGeom>
          <a:noFill/>
        </p:spPr>
        <p:txBody>
          <a:bodyPr wrap="none" rtlCol="0">
            <a:spAutoFit/>
          </a:bodyPr>
          <a:lstStyle/>
          <a:p>
            <a:r>
              <a:rPr lang="en-US" altLang="zh-CN" dirty="0">
                <a:solidFill>
                  <a:srgbClr val="FF0000"/>
                </a:solidFill>
              </a:rPr>
              <a:t>Y</a:t>
            </a:r>
            <a:endParaRPr lang="zh-CN" altLang="en-US" dirty="0">
              <a:solidFill>
                <a:srgbClr val="FF0000"/>
              </a:solidFill>
            </a:endParaRPr>
          </a:p>
        </p:txBody>
      </p:sp>
      <p:sp>
        <p:nvSpPr>
          <p:cNvPr id="8" name="文本框 7">
            <a:extLst>
              <a:ext uri="{FF2B5EF4-FFF2-40B4-BE49-F238E27FC236}">
                <a16:creationId xmlns:a16="http://schemas.microsoft.com/office/drawing/2014/main" id="{B3E70C98-DC26-47D2-A85A-2C0A4B68BDE1}"/>
              </a:ext>
            </a:extLst>
          </p:cNvPr>
          <p:cNvSpPr txBox="1"/>
          <p:nvPr/>
        </p:nvSpPr>
        <p:spPr>
          <a:xfrm>
            <a:off x="2002273" y="2601004"/>
            <a:ext cx="292068" cy="369332"/>
          </a:xfrm>
          <a:prstGeom prst="rect">
            <a:avLst/>
          </a:prstGeom>
          <a:noFill/>
        </p:spPr>
        <p:txBody>
          <a:bodyPr wrap="none" rtlCol="0">
            <a:spAutoFit/>
          </a:bodyPr>
          <a:lstStyle/>
          <a:p>
            <a:r>
              <a:rPr lang="en-US" altLang="zh-CN" dirty="0">
                <a:solidFill>
                  <a:srgbClr val="FF0000"/>
                </a:solidFill>
              </a:rPr>
              <a:t>Z</a:t>
            </a:r>
            <a:endParaRPr lang="zh-CN" altLang="en-US" dirty="0">
              <a:solidFill>
                <a:srgbClr val="FF0000"/>
              </a:solidFill>
            </a:endParaRPr>
          </a:p>
        </p:txBody>
      </p:sp>
    </p:spTree>
    <p:extLst>
      <p:ext uri="{BB962C8B-B14F-4D97-AF65-F5344CB8AC3E}">
        <p14:creationId xmlns:p14="http://schemas.microsoft.com/office/powerpoint/2010/main" val="179935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A4C77DF8-0551-5060-55C4-42702D25E37D}"/>
              </a:ext>
            </a:extLst>
          </p:cNvPr>
          <p:cNvSpPr txBox="1">
            <a:spLocks/>
          </p:cNvSpPr>
          <p:nvPr/>
        </p:nvSpPr>
        <p:spPr>
          <a:xfrm>
            <a:off x="407368" y="187617"/>
            <a:ext cx="10763325" cy="7254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600" b="1" dirty="0">
                <a:solidFill>
                  <a:srgbClr val="C00000"/>
                </a:solidFill>
                <a:latin typeface="宋体" panose="02010600030101010101" pitchFamily="2" charset="-122"/>
                <a:ea typeface="宋体" panose="02010600030101010101" pitchFamily="2" charset="-122"/>
              </a:rPr>
              <a:t>实验</a:t>
            </a:r>
            <a:r>
              <a:rPr lang="en-US" altLang="zh-CN" sz="3600" b="1" dirty="0">
                <a:solidFill>
                  <a:srgbClr val="C00000"/>
                </a:solidFill>
                <a:latin typeface="宋体" panose="02010600030101010101" pitchFamily="2" charset="-122"/>
                <a:ea typeface="宋体" panose="02010600030101010101" pitchFamily="2" charset="-122"/>
              </a:rPr>
              <a:t>4</a:t>
            </a:r>
            <a:r>
              <a:rPr lang="zh-CN" altLang="en-US" sz="3600" b="1" dirty="0">
                <a:solidFill>
                  <a:srgbClr val="C00000"/>
                </a:solidFill>
                <a:latin typeface="宋体" panose="02010600030101010101" pitchFamily="2" charset="-122"/>
                <a:ea typeface="宋体" panose="02010600030101010101" pitchFamily="2" charset="-122"/>
              </a:rPr>
              <a:t>：磁铁悬挂安装变形测量实验</a:t>
            </a:r>
          </a:p>
        </p:txBody>
      </p:sp>
      <p:pic>
        <p:nvPicPr>
          <p:cNvPr id="12" name="图片 11">
            <a:extLst>
              <a:ext uri="{FF2B5EF4-FFF2-40B4-BE49-F238E27FC236}">
                <a16:creationId xmlns:a16="http://schemas.microsoft.com/office/drawing/2014/main" id="{F2D0F170-D7A3-A051-C84B-8D1563D0BE09}"/>
              </a:ext>
            </a:extLst>
          </p:cNvPr>
          <p:cNvPicPr>
            <a:picLocks/>
          </p:cNvPicPr>
          <p:nvPr/>
        </p:nvPicPr>
        <p:blipFill>
          <a:blip r:embed="rId3"/>
          <a:stretch>
            <a:fillRect/>
          </a:stretch>
        </p:blipFill>
        <p:spPr>
          <a:xfrm>
            <a:off x="5760000" y="900000"/>
            <a:ext cx="5860800" cy="5765369"/>
          </a:xfrm>
          <a:prstGeom prst="rect">
            <a:avLst/>
          </a:prstGeom>
        </p:spPr>
      </p:pic>
      <p:sp>
        <p:nvSpPr>
          <p:cNvPr id="14" name="文本框 13">
            <a:extLst>
              <a:ext uri="{FF2B5EF4-FFF2-40B4-BE49-F238E27FC236}">
                <a16:creationId xmlns:a16="http://schemas.microsoft.com/office/drawing/2014/main" id="{58BD4BAE-3582-D62E-E4B1-7C02F20D9BFD}"/>
              </a:ext>
            </a:extLst>
          </p:cNvPr>
          <p:cNvSpPr txBox="1"/>
          <p:nvPr/>
        </p:nvSpPr>
        <p:spPr>
          <a:xfrm>
            <a:off x="569221" y="913087"/>
            <a:ext cx="4877246" cy="33855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285750" indent="-285750" algn="just">
              <a:spcBef>
                <a:spcPts val="300"/>
              </a:spcBef>
              <a:spcAft>
                <a:spcPts val="600"/>
              </a:spcAft>
              <a:buFont typeface="Wingdings" panose="05000000000000000000" pitchFamily="2" charset="2"/>
              <a:buChar char="Ø"/>
            </a:pPr>
            <a:r>
              <a:rPr lang="zh-CN" altLang="zh-CN" sz="1600" b="1" dirty="0">
                <a:solidFill>
                  <a:srgbClr val="FF0000"/>
                </a:solidFill>
                <a:latin typeface="微软雅黑" panose="020B0503020204020204" pitchFamily="34" charset="-122"/>
                <a:ea typeface="微软雅黑" panose="020B0503020204020204" pitchFamily="34" charset="-122"/>
              </a:rPr>
              <a:t>四点悬挂安装，保留磁铁下方红梁</a:t>
            </a:r>
            <a:endParaRPr lang="en-US" altLang="zh-CN" sz="1600" b="1" dirty="0">
              <a:solidFill>
                <a:srgbClr val="FF0000"/>
              </a:solidFill>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869D1541-A33B-B9CD-6954-BC522034D255}"/>
              </a:ext>
            </a:extLst>
          </p:cNvPr>
          <p:cNvPicPr>
            <a:picLocks noChangeAspect="1"/>
          </p:cNvPicPr>
          <p:nvPr/>
        </p:nvPicPr>
        <p:blipFill>
          <a:blip r:embed="rId4"/>
          <a:stretch>
            <a:fillRect/>
          </a:stretch>
        </p:blipFill>
        <p:spPr>
          <a:xfrm>
            <a:off x="569221" y="1343954"/>
            <a:ext cx="4877246" cy="5353566"/>
          </a:xfrm>
          <a:prstGeom prst="rect">
            <a:avLst/>
          </a:prstGeom>
        </p:spPr>
      </p:pic>
    </p:spTree>
    <p:extLst>
      <p:ext uri="{BB962C8B-B14F-4D97-AF65-F5344CB8AC3E}">
        <p14:creationId xmlns:p14="http://schemas.microsoft.com/office/powerpoint/2010/main" val="6525306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2CB02C-AC19-4740-B1A8-3052FB1A4CB9}"/>
              </a:ext>
            </a:extLst>
          </p:cNvPr>
          <p:cNvSpPr>
            <a:spLocks noGrp="1"/>
          </p:cNvSpPr>
          <p:nvPr>
            <p:ph type="title"/>
          </p:nvPr>
        </p:nvSpPr>
        <p:spPr>
          <a:xfrm>
            <a:off x="838200" y="365125"/>
            <a:ext cx="9509312" cy="811493"/>
          </a:xfrm>
        </p:spPr>
        <p:txBody>
          <a:bodyPr>
            <a:normAutofit/>
          </a:bodyPr>
          <a:lstStyle/>
          <a:p>
            <a:pPr algn="ctr"/>
            <a:r>
              <a:rPr lang="en-US" altLang="zh-CN" b="1" dirty="0">
                <a:solidFill>
                  <a:srgbClr val="C00000"/>
                </a:solidFill>
                <a:latin typeface="宋体" panose="02010600030101010101" pitchFamily="2" charset="-122"/>
                <a:ea typeface="宋体" panose="02010600030101010101" pitchFamily="2" charset="-122"/>
              </a:rPr>
              <a:t>Contents</a:t>
            </a:r>
            <a:endParaRPr lang="zh-SG" altLang="en-US" b="1" dirty="0">
              <a:solidFill>
                <a:srgbClr val="C00000"/>
              </a:solidFill>
              <a:latin typeface="宋体" panose="02010600030101010101" pitchFamily="2" charset="-122"/>
              <a:ea typeface="宋体" panose="02010600030101010101" pitchFamily="2" charset="-122"/>
            </a:endParaRPr>
          </a:p>
        </p:txBody>
      </p:sp>
      <p:sp>
        <p:nvSpPr>
          <p:cNvPr id="4" name="内容占位符 2">
            <a:extLst>
              <a:ext uri="{FF2B5EF4-FFF2-40B4-BE49-F238E27FC236}">
                <a16:creationId xmlns:a16="http://schemas.microsoft.com/office/drawing/2014/main" id="{FE56454D-574B-4937-A6A2-C2E93578D9AF}"/>
              </a:ext>
            </a:extLst>
          </p:cNvPr>
          <p:cNvSpPr txBox="1">
            <a:spLocks/>
          </p:cNvSpPr>
          <p:nvPr/>
        </p:nvSpPr>
        <p:spPr>
          <a:xfrm>
            <a:off x="1839617" y="1572005"/>
            <a:ext cx="8507895" cy="35267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457200">
              <a:lnSpc>
                <a:spcPct val="150000"/>
              </a:lnSpc>
              <a:spcBef>
                <a:spcPts val="600"/>
              </a:spcBef>
              <a:spcAft>
                <a:spcPts val="600"/>
              </a:spcAft>
              <a:buClr>
                <a:srgbClr val="FF0000"/>
              </a:buClr>
              <a:buSzPct val="80000"/>
              <a:buFont typeface="+mj-lt"/>
              <a:buAutoNum type="arabicPeriod"/>
              <a:defRPr/>
            </a:pPr>
            <a:r>
              <a:rPr lang="en-US" altLang="zh-CN" b="1" dirty="0">
                <a:latin typeface="Times New Roman" panose="02020603050405020304" pitchFamily="18" charset="0"/>
                <a:cs typeface="Times New Roman" pitchFamily="18" charset="0"/>
              </a:rPr>
              <a:t>CEPC</a:t>
            </a:r>
            <a:r>
              <a:rPr lang="zh-CN" altLang="en-US" b="1" dirty="0">
                <a:latin typeface="Times New Roman" panose="02020603050405020304" pitchFamily="18" charset="0"/>
                <a:cs typeface="Times New Roman" pitchFamily="18" charset="0"/>
              </a:rPr>
              <a:t>增强器二六极组合磁铁磁中心与机械中心一致性测量实验</a:t>
            </a:r>
            <a:endParaRPr lang="en-US" altLang="zh-CN" b="1" dirty="0">
              <a:latin typeface="Times New Roman" panose="02020603050405020304" pitchFamily="18" charset="0"/>
              <a:cs typeface="Times New Roman" pitchFamily="18" charset="0"/>
            </a:endParaRPr>
          </a:p>
          <a:p>
            <a:pPr marL="457200" lvl="1" indent="-457200">
              <a:lnSpc>
                <a:spcPct val="150000"/>
              </a:lnSpc>
              <a:spcBef>
                <a:spcPts val="600"/>
              </a:spcBef>
              <a:spcAft>
                <a:spcPts val="600"/>
              </a:spcAft>
              <a:buClr>
                <a:srgbClr val="FF0000"/>
              </a:buClr>
              <a:buSzPct val="80000"/>
              <a:buFont typeface="+mj-lt"/>
              <a:buAutoNum type="arabicPeriod"/>
              <a:defRPr/>
            </a:pPr>
            <a:r>
              <a:rPr lang="zh-CN" altLang="en-US" b="1" dirty="0">
                <a:latin typeface="Times New Roman" panose="02020603050405020304" pitchFamily="18" charset="0"/>
                <a:cs typeface="Times New Roman" pitchFamily="18" charset="0"/>
              </a:rPr>
              <a:t>磁铁悬挂安装变形测量实验</a:t>
            </a:r>
          </a:p>
          <a:p>
            <a:pPr marL="457200" lvl="1" indent="-457200">
              <a:lnSpc>
                <a:spcPct val="150000"/>
              </a:lnSpc>
              <a:spcBef>
                <a:spcPts val="600"/>
              </a:spcBef>
              <a:spcAft>
                <a:spcPts val="600"/>
              </a:spcAft>
              <a:buClr>
                <a:srgbClr val="FF0000"/>
              </a:buClr>
              <a:buSzPct val="80000"/>
              <a:buFont typeface="+mj-lt"/>
              <a:buAutoNum type="arabicPeriod"/>
              <a:defRPr/>
            </a:pPr>
            <a:r>
              <a:rPr lang="zh-CN" altLang="en-US" b="1" dirty="0">
                <a:latin typeface="Times New Roman" panose="02020603050405020304" pitchFamily="18" charset="0"/>
                <a:cs typeface="Times New Roman" pitchFamily="18" charset="0"/>
              </a:rPr>
              <a:t>温度变化对磁铁位置影响测量实验</a:t>
            </a:r>
            <a:endParaRPr lang="en-US" altLang="zh-CN" b="1" dirty="0">
              <a:latin typeface="Times New Roman" panose="02020603050405020304" pitchFamily="18" charset="0"/>
              <a:cs typeface="Times New Roman" pitchFamily="18" charset="0"/>
            </a:endParaRPr>
          </a:p>
          <a:p>
            <a:pPr marL="457200" lvl="1" indent="-457200">
              <a:lnSpc>
                <a:spcPct val="150000"/>
              </a:lnSpc>
              <a:spcBef>
                <a:spcPts val="600"/>
              </a:spcBef>
              <a:spcAft>
                <a:spcPts val="600"/>
              </a:spcAft>
              <a:buClr>
                <a:srgbClr val="FF0000"/>
              </a:buClr>
              <a:buSzPct val="80000"/>
              <a:buFont typeface="+mj-lt"/>
              <a:buAutoNum type="arabicPeriod"/>
              <a:defRPr/>
            </a:pPr>
            <a:r>
              <a:rPr lang="zh-CN" altLang="en-US" b="1" dirty="0">
                <a:latin typeface="Times New Roman" panose="02020603050405020304" pitchFamily="18" charset="0"/>
                <a:cs typeface="Times New Roman" pitchFamily="18" charset="0"/>
              </a:rPr>
              <a:t>总结</a:t>
            </a:r>
            <a:endParaRPr lang="en-US" altLang="zh-CN" b="1" dirty="0">
              <a:latin typeface="Times New Roman" panose="02020603050405020304" pitchFamily="18" charset="0"/>
              <a:cs typeface="Times New Roman" pitchFamily="18" charset="0"/>
            </a:endParaRPr>
          </a:p>
          <a:p>
            <a:pPr marL="0" indent="0">
              <a:buClr>
                <a:srgbClr val="FF0000"/>
              </a:buClr>
              <a:buSzPct val="80000"/>
              <a:buFont typeface="Arial" panose="020B0604020202020204" pitchFamily="34" charset="0"/>
              <a:buNone/>
              <a:defRPr/>
            </a:pPr>
            <a:endParaRPr lang="en-GB" altLang="zh-CN" sz="1800" dirty="0">
              <a:latin typeface="Times New Roman" pitchFamily="18" charset="0"/>
            </a:endParaRPr>
          </a:p>
        </p:txBody>
      </p:sp>
    </p:spTree>
    <p:extLst>
      <p:ext uri="{BB962C8B-B14F-4D97-AF65-F5344CB8AC3E}">
        <p14:creationId xmlns:p14="http://schemas.microsoft.com/office/powerpoint/2010/main" val="28583659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DD9063-0735-FF7E-162A-DDCCB9DD6AB0}"/>
            </a:ext>
          </a:extLst>
        </p:cNvPr>
        <p:cNvGrpSpPr/>
        <p:nvPr/>
      </p:nvGrpSpPr>
      <p:grpSpPr>
        <a:xfrm>
          <a:off x="0" y="0"/>
          <a:ext cx="0" cy="0"/>
          <a:chOff x="0" y="0"/>
          <a:chExt cx="0" cy="0"/>
        </a:xfrm>
      </p:grpSpPr>
      <p:sp>
        <p:nvSpPr>
          <p:cNvPr id="11" name="灯片编号占位符 10">
            <a:extLst>
              <a:ext uri="{FF2B5EF4-FFF2-40B4-BE49-F238E27FC236}">
                <a16:creationId xmlns:a16="http://schemas.microsoft.com/office/drawing/2014/main" id="{E9B7447F-79EC-EB3F-C75C-F103C8FFDAA0}"/>
              </a:ext>
            </a:extLst>
          </p:cNvPr>
          <p:cNvSpPr>
            <a:spLocks noGrp="1"/>
          </p:cNvSpPr>
          <p:nvPr>
            <p:ph type="sldNum" sz="quarter" idx="12"/>
          </p:nvPr>
        </p:nvSpPr>
        <p:spPr/>
        <p:txBody>
          <a:bodyPr/>
          <a:lstStyle/>
          <a:p>
            <a:fld id="{16CB0E38-18A6-4DF6-93D8-8059CE11E2E9}" type="slidenum">
              <a:rPr lang="zh-SG" altLang="en-US" smtClean="0"/>
              <a:t>20</a:t>
            </a:fld>
            <a:endParaRPr lang="zh-SG" altLang="en-US"/>
          </a:p>
        </p:txBody>
      </p:sp>
      <p:sp>
        <p:nvSpPr>
          <p:cNvPr id="7" name="标题 3">
            <a:extLst>
              <a:ext uri="{FF2B5EF4-FFF2-40B4-BE49-F238E27FC236}">
                <a16:creationId xmlns:a16="http://schemas.microsoft.com/office/drawing/2014/main" id="{3940E906-5018-1912-FFD8-971FD6729890}"/>
              </a:ext>
            </a:extLst>
          </p:cNvPr>
          <p:cNvSpPr txBox="1">
            <a:spLocks/>
          </p:cNvSpPr>
          <p:nvPr/>
        </p:nvSpPr>
        <p:spPr>
          <a:xfrm>
            <a:off x="407368" y="187617"/>
            <a:ext cx="10763325" cy="7254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600" b="1" dirty="0">
                <a:solidFill>
                  <a:srgbClr val="C00000"/>
                </a:solidFill>
                <a:latin typeface="宋体" panose="02010600030101010101" pitchFamily="2" charset="-122"/>
                <a:ea typeface="宋体" panose="02010600030101010101" pitchFamily="2" charset="-122"/>
              </a:rPr>
              <a:t>实验</a:t>
            </a:r>
            <a:r>
              <a:rPr lang="en-US" altLang="zh-CN" sz="3600" b="1" dirty="0">
                <a:solidFill>
                  <a:srgbClr val="C00000"/>
                </a:solidFill>
                <a:latin typeface="宋体" panose="02010600030101010101" pitchFamily="2" charset="-122"/>
                <a:ea typeface="宋体" panose="02010600030101010101" pitchFamily="2" charset="-122"/>
              </a:rPr>
              <a:t>6</a:t>
            </a:r>
            <a:r>
              <a:rPr lang="zh-CN" altLang="en-US" sz="3600" b="1" dirty="0">
                <a:solidFill>
                  <a:srgbClr val="C00000"/>
                </a:solidFill>
                <a:latin typeface="宋体" panose="02010600030101010101" pitchFamily="2" charset="-122"/>
                <a:ea typeface="宋体" panose="02010600030101010101" pitchFamily="2" charset="-122"/>
              </a:rPr>
              <a:t>：温度变化对磁铁位置影响实验</a:t>
            </a:r>
          </a:p>
        </p:txBody>
      </p:sp>
      <p:grpSp>
        <p:nvGrpSpPr>
          <p:cNvPr id="42" name="组合 41">
            <a:extLst>
              <a:ext uri="{FF2B5EF4-FFF2-40B4-BE49-F238E27FC236}">
                <a16:creationId xmlns:a16="http://schemas.microsoft.com/office/drawing/2014/main" id="{5B0EBAA7-B489-AF44-B465-A76D7296CE6E}"/>
              </a:ext>
            </a:extLst>
          </p:cNvPr>
          <p:cNvGrpSpPr/>
          <p:nvPr/>
        </p:nvGrpSpPr>
        <p:grpSpPr>
          <a:xfrm>
            <a:off x="2544700" y="2349826"/>
            <a:ext cx="7098296" cy="3939849"/>
            <a:chOff x="312118" y="2730534"/>
            <a:chExt cx="7098296" cy="3939849"/>
          </a:xfrm>
        </p:grpSpPr>
        <p:grpSp>
          <p:nvGrpSpPr>
            <p:cNvPr id="40" name="组合 39">
              <a:extLst>
                <a:ext uri="{FF2B5EF4-FFF2-40B4-BE49-F238E27FC236}">
                  <a16:creationId xmlns:a16="http://schemas.microsoft.com/office/drawing/2014/main" id="{4744B9BB-7ACA-8DF2-5B07-74656E25157C}"/>
                </a:ext>
              </a:extLst>
            </p:cNvPr>
            <p:cNvGrpSpPr/>
            <p:nvPr/>
          </p:nvGrpSpPr>
          <p:grpSpPr>
            <a:xfrm>
              <a:off x="312118" y="2730534"/>
              <a:ext cx="6867525" cy="3939849"/>
              <a:chOff x="407368" y="2730534"/>
              <a:chExt cx="6867525" cy="3939849"/>
            </a:xfrm>
          </p:grpSpPr>
          <p:grpSp>
            <p:nvGrpSpPr>
              <p:cNvPr id="16" name="组合 15">
                <a:extLst>
                  <a:ext uri="{FF2B5EF4-FFF2-40B4-BE49-F238E27FC236}">
                    <a16:creationId xmlns:a16="http://schemas.microsoft.com/office/drawing/2014/main" id="{9A8EB3DB-80FE-087A-AFB4-BBBDC33FEFDC}"/>
                  </a:ext>
                </a:extLst>
              </p:cNvPr>
              <p:cNvGrpSpPr/>
              <p:nvPr/>
            </p:nvGrpSpPr>
            <p:grpSpPr>
              <a:xfrm>
                <a:off x="407368" y="2730534"/>
                <a:ext cx="6867525" cy="3939849"/>
                <a:chOff x="657224" y="2571750"/>
                <a:chExt cx="6867525" cy="3939849"/>
              </a:xfrm>
            </p:grpSpPr>
            <p:pic>
              <p:nvPicPr>
                <p:cNvPr id="13" name="图片 12">
                  <a:extLst>
                    <a:ext uri="{FF2B5EF4-FFF2-40B4-BE49-F238E27FC236}">
                      <a16:creationId xmlns:a16="http://schemas.microsoft.com/office/drawing/2014/main" id="{E9D077EF-DE4B-CCFD-793D-525225549C69}"/>
                    </a:ext>
                  </a:extLst>
                </p:cNvPr>
                <p:cNvPicPr>
                  <a:picLocks noChangeAspect="1"/>
                </p:cNvPicPr>
                <p:nvPr/>
              </p:nvPicPr>
              <p:blipFill>
                <a:blip r:embed="rId2"/>
                <a:srcRect t="13759" b="9972"/>
                <a:stretch>
                  <a:fillRect/>
                </a:stretch>
              </p:blipFill>
              <p:spPr>
                <a:xfrm>
                  <a:off x="657224" y="2571750"/>
                  <a:ext cx="6867525" cy="3939849"/>
                </a:xfrm>
                <a:prstGeom prst="rect">
                  <a:avLst/>
                </a:prstGeom>
              </p:spPr>
            </p:pic>
            <p:cxnSp>
              <p:nvCxnSpPr>
                <p:cNvPr id="14" name="直接连接符 13">
                  <a:extLst>
                    <a:ext uri="{FF2B5EF4-FFF2-40B4-BE49-F238E27FC236}">
                      <a16:creationId xmlns:a16="http://schemas.microsoft.com/office/drawing/2014/main" id="{ACA51FE8-E056-DE0F-C45D-45967DAB6E99}"/>
                    </a:ext>
                  </a:extLst>
                </p:cNvPr>
                <p:cNvCxnSpPr/>
                <p:nvPr/>
              </p:nvCxnSpPr>
              <p:spPr>
                <a:xfrm>
                  <a:off x="4887595" y="3737844"/>
                  <a:ext cx="416560" cy="3454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D916C160-31F4-E7C9-4F93-DF53219F4CA0}"/>
                    </a:ext>
                  </a:extLst>
                </p:cNvPr>
                <p:cNvCxnSpPr>
                  <a:cxnSpLocks/>
                </p:cNvCxnSpPr>
                <p:nvPr/>
              </p:nvCxnSpPr>
              <p:spPr>
                <a:xfrm flipV="1">
                  <a:off x="4887595" y="3746041"/>
                  <a:ext cx="416560" cy="3454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8" name="直接箭头连接符 17">
                <a:extLst>
                  <a:ext uri="{FF2B5EF4-FFF2-40B4-BE49-F238E27FC236}">
                    <a16:creationId xmlns:a16="http://schemas.microsoft.com/office/drawing/2014/main" id="{EA968237-5C76-7EF0-979F-BE5A07C26437}"/>
                  </a:ext>
                </a:extLst>
              </p:cNvPr>
              <p:cNvCxnSpPr>
                <a:cxnSpLocks/>
              </p:cNvCxnSpPr>
              <p:nvPr/>
            </p:nvCxnSpPr>
            <p:spPr>
              <a:xfrm flipV="1">
                <a:off x="3171825" y="5057775"/>
                <a:ext cx="66675" cy="68580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C30F84FF-C278-0B8A-ABC9-0A46B8E1FABB}"/>
                  </a:ext>
                </a:extLst>
              </p:cNvPr>
              <p:cNvSpPr txBox="1"/>
              <p:nvPr/>
            </p:nvSpPr>
            <p:spPr>
              <a:xfrm>
                <a:off x="1978094" y="5753100"/>
                <a:ext cx="2659645" cy="369332"/>
              </a:xfrm>
              <a:prstGeom prst="rect">
                <a:avLst/>
              </a:prstGeom>
              <a:noFill/>
            </p:spPr>
            <p:txBody>
              <a:bodyPr wrap="square">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下方红色大梁脱离磁铁</a:t>
                </a:r>
                <a:endParaRPr lang="zh-CN" altLang="en-US" dirty="0">
                  <a:solidFill>
                    <a:schemeClr val="bg1"/>
                  </a:solidFill>
                </a:endParaRPr>
              </a:p>
            </p:txBody>
          </p:sp>
          <p:cxnSp>
            <p:nvCxnSpPr>
              <p:cNvPr id="23" name="直接箭头连接符 22">
                <a:extLst>
                  <a:ext uri="{FF2B5EF4-FFF2-40B4-BE49-F238E27FC236}">
                    <a16:creationId xmlns:a16="http://schemas.microsoft.com/office/drawing/2014/main" id="{6F19F8B7-9ED0-63A6-B6B1-F2A93E513903}"/>
                  </a:ext>
                </a:extLst>
              </p:cNvPr>
              <p:cNvCxnSpPr>
                <a:cxnSpLocks/>
              </p:cNvCxnSpPr>
              <p:nvPr/>
            </p:nvCxnSpPr>
            <p:spPr>
              <a:xfrm flipH="1">
                <a:off x="3057525" y="3240328"/>
                <a:ext cx="619125" cy="477614"/>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接箭头连接符 24">
                <a:extLst>
                  <a:ext uri="{FF2B5EF4-FFF2-40B4-BE49-F238E27FC236}">
                    <a16:creationId xmlns:a16="http://schemas.microsoft.com/office/drawing/2014/main" id="{353EEAD1-FB01-C8B2-E0A2-91DD682048B3}"/>
                  </a:ext>
                </a:extLst>
              </p:cNvPr>
              <p:cNvCxnSpPr>
                <a:cxnSpLocks/>
              </p:cNvCxnSpPr>
              <p:nvPr/>
            </p:nvCxnSpPr>
            <p:spPr>
              <a:xfrm>
                <a:off x="3676650" y="3240328"/>
                <a:ext cx="164480" cy="51854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接箭头连接符 28">
                <a:extLst>
                  <a:ext uri="{FF2B5EF4-FFF2-40B4-BE49-F238E27FC236}">
                    <a16:creationId xmlns:a16="http://schemas.microsoft.com/office/drawing/2014/main" id="{3DDC9685-1325-2256-9375-C5AD00DB5FF8}"/>
                  </a:ext>
                </a:extLst>
              </p:cNvPr>
              <p:cNvCxnSpPr>
                <a:cxnSpLocks/>
              </p:cNvCxnSpPr>
              <p:nvPr/>
            </p:nvCxnSpPr>
            <p:spPr>
              <a:xfrm>
                <a:off x="3676650" y="3240328"/>
                <a:ext cx="1169369" cy="518540"/>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接箭头连接符 31">
                <a:extLst>
                  <a:ext uri="{FF2B5EF4-FFF2-40B4-BE49-F238E27FC236}">
                    <a16:creationId xmlns:a16="http://schemas.microsoft.com/office/drawing/2014/main" id="{995BA3E1-8D92-2EE2-DFC6-89AE519B0BA7}"/>
                  </a:ext>
                </a:extLst>
              </p:cNvPr>
              <p:cNvCxnSpPr>
                <a:cxnSpLocks/>
              </p:cNvCxnSpPr>
              <p:nvPr/>
            </p:nvCxnSpPr>
            <p:spPr>
              <a:xfrm>
                <a:off x="3676650" y="3240328"/>
                <a:ext cx="2419350" cy="477614"/>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接箭头连接符 33">
                <a:extLst>
                  <a:ext uri="{FF2B5EF4-FFF2-40B4-BE49-F238E27FC236}">
                    <a16:creationId xmlns:a16="http://schemas.microsoft.com/office/drawing/2014/main" id="{B5AD5E0E-67D4-2AEF-3264-FA58CEB09DF1}"/>
                  </a:ext>
                </a:extLst>
              </p:cNvPr>
              <p:cNvCxnSpPr>
                <a:cxnSpLocks/>
              </p:cNvCxnSpPr>
              <p:nvPr/>
            </p:nvCxnSpPr>
            <p:spPr>
              <a:xfrm flipH="1">
                <a:off x="1807544" y="3240328"/>
                <a:ext cx="1869106" cy="556336"/>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9" name="文本框 38">
                <a:extLst>
                  <a:ext uri="{FF2B5EF4-FFF2-40B4-BE49-F238E27FC236}">
                    <a16:creationId xmlns:a16="http://schemas.microsoft.com/office/drawing/2014/main" id="{A0326C3E-187B-694F-DEA2-FE081DECF248}"/>
                  </a:ext>
                </a:extLst>
              </p:cNvPr>
              <p:cNvSpPr txBox="1"/>
              <p:nvPr/>
            </p:nvSpPr>
            <p:spPr>
              <a:xfrm>
                <a:off x="1844558" y="2861471"/>
                <a:ext cx="3993144" cy="369332"/>
              </a:xfrm>
              <a:prstGeom prst="rect">
                <a:avLst/>
              </a:prstGeom>
              <a:noFill/>
            </p:spPr>
            <p:txBody>
              <a:bodyPr wrap="square">
                <a:spAutoFit/>
              </a:bodyPr>
              <a:lstStyle/>
              <a:p>
                <a:pPr algn="ctr"/>
                <a:r>
                  <a:rPr lang="zh-CN" altLang="en-US" dirty="0">
                    <a:solidFill>
                      <a:srgbClr val="0070C0"/>
                    </a:solidFill>
                    <a:latin typeface="微软雅黑" panose="020B0503020204020204" pitchFamily="34" charset="-122"/>
                    <a:ea typeface="微软雅黑" panose="020B0503020204020204" pitchFamily="34" charset="-122"/>
                  </a:rPr>
                  <a:t>在顶部黄梁上布设基准点</a:t>
                </a:r>
                <a:r>
                  <a:rPr lang="en-US" altLang="zh-CN" dirty="0">
                    <a:solidFill>
                      <a:srgbClr val="0070C0"/>
                    </a:solidFill>
                    <a:latin typeface="微软雅黑" panose="020B0503020204020204" pitchFamily="34" charset="-122"/>
                    <a:ea typeface="微软雅黑" panose="020B0503020204020204" pitchFamily="34" charset="-122"/>
                  </a:rPr>
                  <a:t>A01-A10</a:t>
                </a:r>
                <a:endParaRPr lang="zh-CN" altLang="en-US" dirty="0">
                  <a:solidFill>
                    <a:srgbClr val="0070C0"/>
                  </a:solidFill>
                </a:endParaRPr>
              </a:p>
            </p:txBody>
          </p:sp>
        </p:grpSp>
        <p:sp>
          <p:nvSpPr>
            <p:cNvPr id="41" name="文本框 40">
              <a:extLst>
                <a:ext uri="{FF2B5EF4-FFF2-40B4-BE49-F238E27FC236}">
                  <a16:creationId xmlns:a16="http://schemas.microsoft.com/office/drawing/2014/main" id="{6A6C8D69-DD2E-6A60-6175-FE08B4E1FA71}"/>
                </a:ext>
              </a:extLst>
            </p:cNvPr>
            <p:cNvSpPr txBox="1"/>
            <p:nvPr/>
          </p:nvSpPr>
          <p:spPr>
            <a:xfrm>
              <a:off x="4750769" y="6176209"/>
              <a:ext cx="2659645" cy="369332"/>
            </a:xfrm>
            <a:prstGeom prst="rect">
              <a:avLst/>
            </a:prstGeom>
            <a:noFill/>
          </p:spPr>
          <p:txBody>
            <a:bodyPr wrap="square">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磁铁三点悬挂安装</a:t>
              </a:r>
              <a:endParaRPr lang="zh-CN" altLang="en-US" dirty="0">
                <a:solidFill>
                  <a:schemeClr val="bg1"/>
                </a:solidFill>
              </a:endParaRPr>
            </a:p>
          </p:txBody>
        </p:sp>
      </p:grpSp>
      <p:sp>
        <p:nvSpPr>
          <p:cNvPr id="43" name="文本框 42">
            <a:extLst>
              <a:ext uri="{FF2B5EF4-FFF2-40B4-BE49-F238E27FC236}">
                <a16:creationId xmlns:a16="http://schemas.microsoft.com/office/drawing/2014/main" id="{6FCEE28A-66D0-070E-23DA-526B2DD967C4}"/>
              </a:ext>
            </a:extLst>
          </p:cNvPr>
          <p:cNvSpPr txBox="1"/>
          <p:nvPr/>
        </p:nvSpPr>
        <p:spPr>
          <a:xfrm>
            <a:off x="618031" y="1059747"/>
            <a:ext cx="11087100" cy="1211357"/>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indent="457200" algn="just">
              <a:lnSpc>
                <a:spcPct val="125000"/>
              </a:lnSpc>
              <a:spcBef>
                <a:spcPts val="300"/>
              </a:spcBef>
              <a:spcAft>
                <a:spcPts val="600"/>
              </a:spcAft>
            </a:pPr>
            <a:r>
              <a:rPr lang="zh-CN" altLang="en-US" sz="2000" dirty="0">
                <a:latin typeface="微软雅黑" panose="020B0503020204020204" pitchFamily="34" charset="-122"/>
                <a:ea typeface="微软雅黑" panose="020B0503020204020204" pitchFamily="34" charset="-122"/>
              </a:rPr>
              <a:t>用龙门架模拟磁铁在隧道房顶三点悬挂的安装形式，</a:t>
            </a:r>
            <a:r>
              <a:rPr lang="zh-CN" altLang="zh-CN" sz="2000" dirty="0">
                <a:latin typeface="微软雅黑" panose="020B0503020204020204" pitchFamily="34" charset="-122"/>
                <a:ea typeface="微软雅黑" panose="020B0503020204020204" pitchFamily="34" charset="-122"/>
              </a:rPr>
              <a:t>分别在</a:t>
            </a:r>
            <a:r>
              <a:rPr lang="zh-CN" altLang="en-US" sz="2000" dirty="0">
                <a:latin typeface="微软雅黑" panose="020B0503020204020204" pitchFamily="34" charset="-122"/>
                <a:ea typeface="微软雅黑" panose="020B0503020204020204" pitchFamily="34" charset="-122"/>
              </a:rPr>
              <a:t>室温</a:t>
            </a:r>
            <a:r>
              <a:rPr lang="zh-CN" altLang="zh-CN" sz="2000" dirty="0">
                <a:solidFill>
                  <a:srgbClr val="0070C0"/>
                </a:solidFill>
                <a:latin typeface="微软雅黑" panose="020B0503020204020204" pitchFamily="34" charset="-122"/>
                <a:ea typeface="微软雅黑" panose="020B0503020204020204" pitchFamily="34" charset="-122"/>
              </a:rPr>
              <a:t>20℃</a:t>
            </a:r>
            <a:r>
              <a:rPr lang="zh-CN" altLang="en-US" sz="2000" dirty="0">
                <a:solidFill>
                  <a:srgbClr val="0070C0"/>
                </a:solidFill>
                <a:latin typeface="微软雅黑" panose="020B0503020204020204" pitchFamily="34" charset="-122"/>
                <a:ea typeface="微软雅黑" panose="020B0503020204020204" pitchFamily="34" charset="-122"/>
              </a:rPr>
              <a:t>，磁铁不通电</a:t>
            </a:r>
            <a:r>
              <a:rPr lang="zh-CN"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室温</a:t>
            </a:r>
            <a:r>
              <a:rPr lang="en-US" altLang="zh-CN" sz="2000" dirty="0">
                <a:solidFill>
                  <a:srgbClr val="0070C0"/>
                </a:solidFill>
                <a:latin typeface="微软雅黑" panose="020B0503020204020204" pitchFamily="34" charset="-122"/>
                <a:ea typeface="微软雅黑" panose="020B0503020204020204" pitchFamily="34" charset="-122"/>
              </a:rPr>
              <a:t>3</a:t>
            </a:r>
            <a:r>
              <a:rPr lang="zh-CN" altLang="zh-CN" sz="2000" dirty="0">
                <a:solidFill>
                  <a:srgbClr val="0070C0"/>
                </a:solidFill>
                <a:latin typeface="微软雅黑" panose="020B0503020204020204" pitchFamily="34" charset="-122"/>
                <a:ea typeface="微软雅黑" panose="020B0503020204020204" pitchFamily="34" charset="-122"/>
              </a:rPr>
              <a:t>0℃</a:t>
            </a:r>
            <a:r>
              <a:rPr lang="zh-CN" altLang="en-US" sz="2000" dirty="0">
                <a:solidFill>
                  <a:srgbClr val="0070C0"/>
                </a:solidFill>
                <a:latin typeface="微软雅黑" panose="020B0503020204020204" pitchFamily="34" charset="-122"/>
                <a:ea typeface="微软雅黑" panose="020B0503020204020204" pitchFamily="34" charset="-122"/>
              </a:rPr>
              <a:t>，磁铁通电（</a:t>
            </a:r>
            <a:r>
              <a:rPr lang="en-US" altLang="zh-CN" sz="2000" dirty="0">
                <a:solidFill>
                  <a:srgbClr val="0070C0"/>
                </a:solidFill>
                <a:latin typeface="微软雅黑" panose="020B0503020204020204" pitchFamily="34" charset="-122"/>
                <a:ea typeface="微软雅黑" panose="020B0503020204020204" pitchFamily="34" charset="-122"/>
              </a:rPr>
              <a:t>800A</a:t>
            </a:r>
            <a:r>
              <a:rPr lang="zh-CN" altLang="en-US" sz="2000" dirty="0">
                <a:solidFill>
                  <a:srgbClr val="0070C0"/>
                </a:solidFill>
                <a:latin typeface="微软雅黑" panose="020B0503020204020204" pitchFamily="34" charset="-122"/>
                <a:ea typeface="微软雅黑" panose="020B0503020204020204" pitchFamily="34" charset="-122"/>
              </a:rPr>
              <a:t>）</a:t>
            </a:r>
            <a:r>
              <a:rPr lang="zh-CN" altLang="zh-CN" sz="2000" dirty="0">
                <a:latin typeface="微软雅黑" panose="020B0503020204020204" pitchFamily="34" charset="-122"/>
                <a:ea typeface="微软雅黑" panose="020B0503020204020204" pitchFamily="34" charset="-122"/>
              </a:rPr>
              <a:t>工况下，完成</a:t>
            </a:r>
            <a:r>
              <a:rPr lang="zh-CN" altLang="zh-CN" sz="2000" dirty="0">
                <a:solidFill>
                  <a:srgbClr val="0070C0"/>
                </a:solidFill>
                <a:latin typeface="微软雅黑" panose="020B0503020204020204" pitchFamily="34" charset="-122"/>
                <a:ea typeface="微软雅黑" panose="020B0503020204020204" pitchFamily="34" charset="-122"/>
              </a:rPr>
              <a:t>磁铁</a:t>
            </a:r>
            <a:r>
              <a:rPr lang="zh-CN" altLang="en-US" sz="2000" dirty="0">
                <a:solidFill>
                  <a:srgbClr val="0070C0"/>
                </a:solidFill>
                <a:latin typeface="微软雅黑" panose="020B0503020204020204" pitchFamily="34" charset="-122"/>
                <a:ea typeface="微软雅黑" panose="020B0503020204020204" pitchFamily="34" charset="-122"/>
              </a:rPr>
              <a:t>位置（</a:t>
            </a:r>
            <a:r>
              <a:rPr lang="en-US" altLang="zh-CN" sz="2000" dirty="0">
                <a:solidFill>
                  <a:srgbClr val="0070C0"/>
                </a:solidFill>
                <a:latin typeface="微软雅黑" panose="020B0503020204020204" pitchFamily="34" charset="-122"/>
                <a:ea typeface="微软雅黑" panose="020B0503020204020204" pitchFamily="34" charset="-122"/>
              </a:rPr>
              <a:t>36</a:t>
            </a:r>
            <a:r>
              <a:rPr lang="zh-CN" altLang="en-US" sz="2000" dirty="0">
                <a:solidFill>
                  <a:srgbClr val="0070C0"/>
                </a:solidFill>
                <a:latin typeface="微软雅黑" panose="020B0503020204020204" pitchFamily="34" charset="-122"/>
                <a:ea typeface="微软雅黑" panose="020B0503020204020204" pitchFamily="34" charset="-122"/>
              </a:rPr>
              <a:t>个监测点）</a:t>
            </a:r>
            <a:r>
              <a:rPr lang="zh-CN" altLang="zh-CN" sz="2000" dirty="0">
                <a:latin typeface="微软雅黑" panose="020B0503020204020204" pitchFamily="34" charset="-122"/>
                <a:ea typeface="微软雅黑" panose="020B0503020204020204" pitchFamily="34" charset="-122"/>
              </a:rPr>
              <a:t>及</a:t>
            </a:r>
            <a:r>
              <a:rPr lang="zh-CN" altLang="zh-CN" sz="2000" dirty="0">
                <a:solidFill>
                  <a:srgbClr val="0070C0"/>
                </a:solidFill>
                <a:latin typeface="微软雅黑" panose="020B0503020204020204" pitchFamily="34" charset="-122"/>
                <a:ea typeface="微软雅黑" panose="020B0503020204020204" pitchFamily="34" charset="-122"/>
              </a:rPr>
              <a:t>黄色</a:t>
            </a:r>
            <a:r>
              <a:rPr lang="zh-CN" altLang="en-US" sz="2000" dirty="0">
                <a:solidFill>
                  <a:srgbClr val="0070C0"/>
                </a:solidFill>
                <a:latin typeface="微软雅黑" panose="020B0503020204020204" pitchFamily="34" charset="-122"/>
                <a:ea typeface="微软雅黑" panose="020B0503020204020204" pitchFamily="34" charset="-122"/>
              </a:rPr>
              <a:t>横梁位置（</a:t>
            </a:r>
            <a:r>
              <a:rPr lang="en-US" altLang="zh-CN" sz="2000" dirty="0">
                <a:solidFill>
                  <a:srgbClr val="0070C0"/>
                </a:solidFill>
                <a:latin typeface="微软雅黑" panose="020B0503020204020204" pitchFamily="34" charset="-122"/>
                <a:ea typeface="微软雅黑" panose="020B0503020204020204" pitchFamily="34" charset="-122"/>
              </a:rPr>
              <a:t>10</a:t>
            </a:r>
            <a:r>
              <a:rPr lang="zh-CN" altLang="en-US" sz="2000" dirty="0">
                <a:solidFill>
                  <a:srgbClr val="0070C0"/>
                </a:solidFill>
                <a:latin typeface="微软雅黑" panose="020B0503020204020204" pitchFamily="34" charset="-122"/>
                <a:ea typeface="微软雅黑" panose="020B0503020204020204" pitchFamily="34" charset="-122"/>
              </a:rPr>
              <a:t>个监测点）</a:t>
            </a:r>
            <a:r>
              <a:rPr lang="zh-CN" altLang="zh-CN" sz="2000" dirty="0">
                <a:latin typeface="微软雅黑" panose="020B0503020204020204" pitchFamily="34" charset="-122"/>
                <a:ea typeface="微软雅黑" panose="020B0503020204020204" pitchFamily="34" charset="-122"/>
              </a:rPr>
              <a:t>测量。</a:t>
            </a:r>
            <a:r>
              <a:rPr lang="zh-CN" altLang="en-US" sz="2000" dirty="0">
                <a:latin typeface="微软雅黑" panose="020B0503020204020204" pitchFamily="34" charset="-122"/>
                <a:ea typeface="微软雅黑" panose="020B0503020204020204" pitchFamily="34" charset="-122"/>
              </a:rPr>
              <a:t>以横梁点为基准</a:t>
            </a:r>
            <a:r>
              <a:rPr lang="zh-CN" altLang="zh-CN" sz="2000" dirty="0">
                <a:latin typeface="微软雅黑" panose="020B0503020204020204" pitchFamily="34" charset="-122"/>
                <a:ea typeface="微软雅黑" panose="020B0503020204020204" pitchFamily="34" charset="-122"/>
              </a:rPr>
              <a:t>，分析</a:t>
            </a:r>
            <a:r>
              <a:rPr lang="zh-CN" altLang="en-US" sz="2000" dirty="0">
                <a:latin typeface="微软雅黑" panose="020B0503020204020204" pitchFamily="34" charset="-122"/>
                <a:ea typeface="微软雅黑" panose="020B0503020204020204" pitchFamily="34" charset="-122"/>
              </a:rPr>
              <a:t>温度变化造成的</a:t>
            </a:r>
            <a:r>
              <a:rPr lang="zh-CN" altLang="zh-CN" sz="2000" dirty="0">
                <a:latin typeface="微软雅黑" panose="020B0503020204020204" pitchFamily="34" charset="-122"/>
                <a:ea typeface="微软雅黑" panose="020B0503020204020204" pitchFamily="34" charset="-122"/>
              </a:rPr>
              <a:t>磁铁相对</a:t>
            </a:r>
            <a:r>
              <a:rPr lang="zh-CN" altLang="en-US" sz="2000" dirty="0">
                <a:latin typeface="微软雅黑" panose="020B0503020204020204" pitchFamily="34" charset="-122"/>
                <a:ea typeface="微软雅黑" panose="020B0503020204020204" pitchFamily="34" charset="-122"/>
              </a:rPr>
              <a:t>横梁</a:t>
            </a:r>
            <a:r>
              <a:rPr lang="zh-CN" altLang="zh-CN" sz="2000" dirty="0">
                <a:latin typeface="微软雅黑" panose="020B0503020204020204" pitchFamily="34" charset="-122"/>
                <a:ea typeface="微软雅黑" panose="020B0503020204020204" pitchFamily="34" charset="-122"/>
              </a:rPr>
              <a:t>的空间位置变化。</a:t>
            </a:r>
            <a:endParaRPr lang="zh-CN" altLang="en-US" sz="20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8061530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16935-0444-CCFB-71FE-FB8E9AF3C1E8}"/>
            </a:ext>
          </a:extLst>
        </p:cNvPr>
        <p:cNvGrpSpPr/>
        <p:nvPr/>
      </p:nvGrpSpPr>
      <p:grpSpPr>
        <a:xfrm>
          <a:off x="0" y="0"/>
          <a:ext cx="0" cy="0"/>
          <a:chOff x="0" y="0"/>
          <a:chExt cx="0" cy="0"/>
        </a:xfrm>
      </p:grpSpPr>
      <p:sp>
        <p:nvSpPr>
          <p:cNvPr id="11" name="灯片编号占位符 10">
            <a:extLst>
              <a:ext uri="{FF2B5EF4-FFF2-40B4-BE49-F238E27FC236}">
                <a16:creationId xmlns:a16="http://schemas.microsoft.com/office/drawing/2014/main" id="{211EA65E-2F7B-1201-6847-2D345C9ABBAB}"/>
              </a:ext>
            </a:extLst>
          </p:cNvPr>
          <p:cNvSpPr>
            <a:spLocks noGrp="1"/>
          </p:cNvSpPr>
          <p:nvPr>
            <p:ph type="sldNum" sz="quarter" idx="12"/>
          </p:nvPr>
        </p:nvSpPr>
        <p:spPr/>
        <p:txBody>
          <a:bodyPr/>
          <a:lstStyle/>
          <a:p>
            <a:fld id="{16CB0E38-18A6-4DF6-93D8-8059CE11E2E9}" type="slidenum">
              <a:rPr lang="zh-SG" altLang="en-US" smtClean="0"/>
              <a:t>21</a:t>
            </a:fld>
            <a:endParaRPr lang="zh-SG" altLang="en-US" dirty="0"/>
          </a:p>
        </p:txBody>
      </p:sp>
      <p:sp>
        <p:nvSpPr>
          <p:cNvPr id="7" name="标题 3">
            <a:extLst>
              <a:ext uri="{FF2B5EF4-FFF2-40B4-BE49-F238E27FC236}">
                <a16:creationId xmlns:a16="http://schemas.microsoft.com/office/drawing/2014/main" id="{47C04BD7-37E9-77AE-7F9E-3EB530E4E3CC}"/>
              </a:ext>
            </a:extLst>
          </p:cNvPr>
          <p:cNvSpPr txBox="1">
            <a:spLocks/>
          </p:cNvSpPr>
          <p:nvPr/>
        </p:nvSpPr>
        <p:spPr>
          <a:xfrm>
            <a:off x="407368" y="187617"/>
            <a:ext cx="10763325" cy="7254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600" b="1" dirty="0">
                <a:solidFill>
                  <a:srgbClr val="C00000"/>
                </a:solidFill>
                <a:latin typeface="宋体" panose="02010600030101010101" pitchFamily="2" charset="-122"/>
                <a:ea typeface="宋体" panose="02010600030101010101" pitchFamily="2" charset="-122"/>
              </a:rPr>
              <a:t>实验</a:t>
            </a:r>
            <a:r>
              <a:rPr lang="en-US" altLang="zh-CN" sz="3600" b="1" dirty="0">
                <a:solidFill>
                  <a:srgbClr val="C00000"/>
                </a:solidFill>
                <a:latin typeface="宋体" panose="02010600030101010101" pitchFamily="2" charset="-122"/>
                <a:ea typeface="宋体" panose="02010600030101010101" pitchFamily="2" charset="-122"/>
              </a:rPr>
              <a:t>6</a:t>
            </a:r>
            <a:r>
              <a:rPr lang="zh-CN" altLang="en-US" sz="3600" b="1" dirty="0">
                <a:solidFill>
                  <a:srgbClr val="C00000"/>
                </a:solidFill>
                <a:latin typeface="宋体" panose="02010600030101010101" pitchFamily="2" charset="-122"/>
                <a:ea typeface="宋体" panose="02010600030101010101" pitchFamily="2" charset="-122"/>
              </a:rPr>
              <a:t>：温度变化对磁铁位置影响实验</a:t>
            </a:r>
          </a:p>
        </p:txBody>
      </p:sp>
      <p:sp>
        <p:nvSpPr>
          <p:cNvPr id="43" name="文本框 42">
            <a:extLst>
              <a:ext uri="{FF2B5EF4-FFF2-40B4-BE49-F238E27FC236}">
                <a16:creationId xmlns:a16="http://schemas.microsoft.com/office/drawing/2014/main" id="{727E534A-227D-B60C-7963-E7EC60F404BF}"/>
              </a:ext>
            </a:extLst>
          </p:cNvPr>
          <p:cNvSpPr txBox="1"/>
          <p:nvPr/>
        </p:nvSpPr>
        <p:spPr>
          <a:xfrm>
            <a:off x="266700" y="1010494"/>
            <a:ext cx="11087100" cy="2827184"/>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indent="457200" algn="just">
              <a:lnSpc>
                <a:spcPct val="125000"/>
              </a:lnSpc>
              <a:spcBef>
                <a:spcPts val="1200"/>
              </a:spcBef>
              <a:spcAft>
                <a:spcPts val="600"/>
              </a:spcAft>
            </a:pPr>
            <a:r>
              <a:rPr lang="zh-CN" altLang="en-US" sz="2000" dirty="0">
                <a:latin typeface="微软雅黑" panose="020B0503020204020204" pitchFamily="34" charset="-122"/>
                <a:ea typeface="微软雅黑" panose="020B0503020204020204" pitchFamily="34" charset="-122"/>
              </a:rPr>
              <a:t>高温工况</a:t>
            </a:r>
            <a:r>
              <a:rPr lang="en-US" altLang="zh-CN" sz="2000" dirty="0">
                <a:latin typeface="微软雅黑" panose="020B0503020204020204" pitchFamily="34" charset="-122"/>
                <a:ea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rPr>
              <a:t>：高温度下全面测量数据，室内温度</a:t>
            </a:r>
            <a:r>
              <a:rPr lang="en-US" altLang="zh-CN" sz="2000" dirty="0">
                <a:latin typeface="微软雅黑" panose="020B0503020204020204" pitchFamily="34" charset="-122"/>
                <a:ea typeface="微软雅黑" panose="020B0503020204020204" pitchFamily="34" charset="-122"/>
              </a:rPr>
              <a:t>30.6℃</a:t>
            </a:r>
            <a:r>
              <a:rPr lang="zh-CN" altLang="en-US" sz="2000" dirty="0">
                <a:latin typeface="微软雅黑" panose="020B0503020204020204" pitchFamily="34" charset="-122"/>
                <a:ea typeface="微软雅黑" panose="020B0503020204020204" pitchFamily="34" charset="-122"/>
              </a:rPr>
              <a:t>，磁铁从接线端至另一端温度依</a:t>
            </a:r>
            <a:r>
              <a:rPr lang="en-US" altLang="zh-CN" sz="2000" dirty="0">
                <a:solidFill>
                  <a:schemeClr val="bg1"/>
                </a:solidFill>
                <a:latin typeface="微软雅黑" panose="020B0503020204020204" pitchFamily="34" charset="-122"/>
                <a:ea typeface="微软雅黑" panose="020B0503020204020204" pitchFamily="34" charset="-122"/>
              </a:rPr>
              <a:t>               </a:t>
            </a:r>
            <a:r>
              <a:rPr lang="en-US" altLang="zh-CN" sz="2000" dirty="0">
                <a:latin typeface="微软雅黑" panose="020B0503020204020204" pitchFamily="34" charset="-122"/>
                <a:ea typeface="微软雅黑" panose="020B0503020204020204" pitchFamily="34" charset="-122"/>
              </a:rPr>
              <a:t>     </a:t>
            </a:r>
            <a:r>
              <a:rPr lang="en-US" altLang="zh-CN" sz="2000" dirty="0">
                <a:solidFill>
                  <a:schemeClr val="bg1"/>
                </a:solidFill>
                <a:latin typeface="微软雅黑" panose="020B0503020204020204" pitchFamily="34" charset="-122"/>
                <a:ea typeface="微软雅黑" panose="020B0503020204020204" pitchFamily="34" charset="-122"/>
              </a:rPr>
              <a:t>1  </a:t>
            </a:r>
            <a:r>
              <a:rPr lang="en-US" altLang="zh-CN" sz="2000" dirty="0">
                <a:latin typeface="微软雅黑" panose="020B0503020204020204" pitchFamily="34" charset="-122"/>
                <a:ea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rPr>
              <a:t>次为</a:t>
            </a:r>
            <a:r>
              <a:rPr lang="en-US" altLang="zh-CN" sz="2000" dirty="0">
                <a:latin typeface="微软雅黑" panose="020B0503020204020204" pitchFamily="34" charset="-122"/>
                <a:ea typeface="微软雅黑" panose="020B0503020204020204" pitchFamily="34" charset="-122"/>
              </a:rPr>
              <a:t>43.8℃</a:t>
            </a: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38.6℃</a:t>
            </a: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38.2℃</a:t>
            </a:r>
            <a:r>
              <a:rPr lang="zh-CN" altLang="en-US" sz="2000" dirty="0">
                <a:latin typeface="微软雅黑" panose="020B0503020204020204" pitchFamily="34" charset="-122"/>
                <a:ea typeface="微软雅黑" panose="020B0503020204020204" pitchFamily="34" charset="-122"/>
              </a:rPr>
              <a:t>和</a:t>
            </a:r>
            <a:r>
              <a:rPr lang="en-US" altLang="zh-CN" sz="2000" dirty="0">
                <a:latin typeface="微软雅黑" panose="020B0503020204020204" pitchFamily="34" charset="-122"/>
                <a:ea typeface="微软雅黑" panose="020B0503020204020204" pitchFamily="34" charset="-122"/>
              </a:rPr>
              <a:t>38.5℃</a:t>
            </a:r>
            <a:r>
              <a:rPr lang="zh-CN" altLang="en-US" sz="2000" dirty="0">
                <a:latin typeface="微软雅黑" panose="020B0503020204020204" pitchFamily="34" charset="-122"/>
                <a:ea typeface="微软雅黑" panose="020B0503020204020204" pitchFamily="34" charset="-122"/>
              </a:rPr>
              <a:t>（均值</a:t>
            </a:r>
            <a:r>
              <a:rPr lang="en-US" altLang="zh-CN" sz="2000" dirty="0">
                <a:latin typeface="微软雅黑" panose="020B0503020204020204" pitchFamily="34" charset="-122"/>
                <a:ea typeface="微软雅黑" panose="020B0503020204020204" pitchFamily="34" charset="-122"/>
              </a:rPr>
              <a:t>40</a:t>
            </a:r>
            <a:r>
              <a:rPr lang="zh-CN" altLang="en-US" sz="2000" dirty="0">
                <a:latin typeface="微软雅黑" panose="020B0503020204020204" pitchFamily="34" charset="-122"/>
                <a:ea typeface="微软雅黑" panose="020B0503020204020204" pitchFamily="34" charset="-122"/>
              </a:rPr>
              <a:t>℃）</a:t>
            </a:r>
            <a:endParaRPr lang="en-US" altLang="zh-CN" sz="2000" dirty="0">
              <a:latin typeface="微软雅黑" panose="020B0503020204020204" pitchFamily="34" charset="-122"/>
              <a:ea typeface="微软雅黑" panose="020B0503020204020204" pitchFamily="34" charset="-122"/>
            </a:endParaRPr>
          </a:p>
          <a:p>
            <a:pPr indent="457200" algn="just">
              <a:lnSpc>
                <a:spcPct val="125000"/>
              </a:lnSpc>
              <a:spcBef>
                <a:spcPts val="1200"/>
              </a:spcBef>
              <a:spcAft>
                <a:spcPts val="600"/>
              </a:spcAft>
            </a:pPr>
            <a:r>
              <a:rPr lang="zh-CN" altLang="en-US" sz="2000" dirty="0">
                <a:latin typeface="微软雅黑" panose="020B0503020204020204" pitchFamily="34" charset="-122"/>
                <a:ea typeface="微软雅黑" panose="020B0503020204020204" pitchFamily="34" charset="-122"/>
              </a:rPr>
              <a:t>低温工况： 低温度下全面测量数据，室内温度</a:t>
            </a:r>
            <a:r>
              <a:rPr lang="en-US" altLang="zh-CN" sz="2000" dirty="0">
                <a:latin typeface="微软雅黑" panose="020B0503020204020204" pitchFamily="34" charset="-122"/>
                <a:ea typeface="微软雅黑" panose="020B0503020204020204" pitchFamily="34" charset="-122"/>
              </a:rPr>
              <a:t>18.5℃</a:t>
            </a:r>
            <a:r>
              <a:rPr lang="zh-CN" altLang="en-US" sz="2000" dirty="0">
                <a:latin typeface="微软雅黑" panose="020B0503020204020204" pitchFamily="34" charset="-122"/>
                <a:ea typeface="微软雅黑" panose="020B0503020204020204" pitchFamily="34" charset="-122"/>
              </a:rPr>
              <a:t>，磁铁从电排端至另一端温度依次为              </a:t>
            </a:r>
            <a:r>
              <a:rPr lang="en-US" altLang="zh-CN" sz="2000" dirty="0">
                <a:solidFill>
                  <a:schemeClr val="bg1"/>
                </a:solidFill>
                <a:latin typeface="微软雅黑" panose="020B0503020204020204" pitchFamily="34" charset="-122"/>
                <a:ea typeface="微软雅黑" panose="020B0503020204020204" pitchFamily="34" charset="-122"/>
              </a:rPr>
              <a:t>1                       </a:t>
            </a:r>
            <a:r>
              <a:rPr lang="en-US" altLang="zh-CN" sz="2000" dirty="0">
                <a:latin typeface="微软雅黑" panose="020B0503020204020204" pitchFamily="34" charset="-122"/>
                <a:ea typeface="微软雅黑" panose="020B0503020204020204" pitchFamily="34" charset="-122"/>
              </a:rPr>
              <a:t>19.4℃</a:t>
            </a: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19.4℃</a:t>
            </a: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19.4℃</a:t>
            </a: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19.0℃</a:t>
            </a:r>
            <a:r>
              <a:rPr lang="zh-CN" altLang="en-US" sz="2000" dirty="0">
                <a:latin typeface="微软雅黑" panose="020B0503020204020204" pitchFamily="34" charset="-122"/>
                <a:ea typeface="微软雅黑" panose="020B0503020204020204" pitchFamily="34" charset="-122"/>
              </a:rPr>
              <a:t>和</a:t>
            </a:r>
            <a:r>
              <a:rPr lang="en-US" altLang="zh-CN" sz="2000" dirty="0">
                <a:latin typeface="微软雅黑" panose="020B0503020204020204" pitchFamily="34" charset="-122"/>
                <a:ea typeface="微软雅黑" panose="020B0503020204020204" pitchFamily="34" charset="-122"/>
              </a:rPr>
              <a:t>18.7℃</a:t>
            </a:r>
            <a:r>
              <a:rPr lang="zh-CN" altLang="en-US" sz="2000" dirty="0">
                <a:latin typeface="微软雅黑" panose="020B0503020204020204" pitchFamily="34" charset="-122"/>
                <a:ea typeface="微软雅黑" panose="020B0503020204020204" pitchFamily="34" charset="-122"/>
              </a:rPr>
              <a:t>（均值</a:t>
            </a:r>
            <a:r>
              <a:rPr lang="en-US" altLang="zh-CN" sz="2000" dirty="0">
                <a:latin typeface="微软雅黑" panose="020B0503020204020204" pitchFamily="34" charset="-122"/>
                <a:ea typeface="微软雅黑" panose="020B0503020204020204" pitchFamily="34" charset="-122"/>
              </a:rPr>
              <a:t>19</a:t>
            </a:r>
            <a:r>
              <a:rPr lang="zh-CN" altLang="en-US" sz="2000" dirty="0">
                <a:latin typeface="微软雅黑" panose="020B0503020204020204" pitchFamily="34" charset="-122"/>
                <a:ea typeface="微软雅黑" panose="020B0503020204020204" pitchFamily="34" charset="-122"/>
              </a:rPr>
              <a:t>℃）</a:t>
            </a:r>
            <a:endParaRPr lang="en-US" altLang="zh-CN" sz="2000" dirty="0">
              <a:latin typeface="微软雅黑" panose="020B0503020204020204" pitchFamily="34" charset="-122"/>
              <a:ea typeface="微软雅黑" panose="020B0503020204020204" pitchFamily="34" charset="-122"/>
            </a:endParaRPr>
          </a:p>
          <a:p>
            <a:pPr indent="457200" algn="just">
              <a:lnSpc>
                <a:spcPct val="125000"/>
              </a:lnSpc>
              <a:spcBef>
                <a:spcPts val="1200"/>
              </a:spcBef>
              <a:spcAft>
                <a:spcPts val="600"/>
              </a:spcAft>
            </a:pPr>
            <a:r>
              <a:rPr lang="zh-CN" altLang="en-US" sz="2000" dirty="0">
                <a:latin typeface="微软雅黑" panose="020B0503020204020204" pitchFamily="34" charset="-122"/>
                <a:ea typeface="微软雅黑" panose="020B0503020204020204" pitchFamily="34" charset="-122"/>
              </a:rPr>
              <a:t>高温工况</a:t>
            </a:r>
            <a:r>
              <a:rPr lang="en-US" altLang="zh-CN" sz="2000" dirty="0">
                <a:latin typeface="微软雅黑" panose="020B0503020204020204" pitchFamily="34" charset="-122"/>
                <a:ea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rPr>
              <a:t>：高温度下全面测量数据，室内温度</a:t>
            </a:r>
            <a:r>
              <a:rPr lang="en-US" altLang="zh-CN" sz="2000" dirty="0">
                <a:latin typeface="微软雅黑" panose="020B0503020204020204" pitchFamily="34" charset="-122"/>
                <a:ea typeface="微软雅黑" panose="020B0503020204020204" pitchFamily="34" charset="-122"/>
              </a:rPr>
              <a:t>29.0℃</a:t>
            </a:r>
            <a:r>
              <a:rPr lang="zh-CN" altLang="en-US" sz="2000" dirty="0">
                <a:latin typeface="微软雅黑" panose="020B0503020204020204" pitchFamily="34" charset="-122"/>
                <a:ea typeface="微软雅黑" panose="020B0503020204020204" pitchFamily="34" charset="-122"/>
              </a:rPr>
              <a:t>，磁铁从电排端至另一端温度依次为</a:t>
            </a:r>
            <a:r>
              <a:rPr lang="en-US" altLang="zh-CN" sz="2000" dirty="0">
                <a:solidFill>
                  <a:schemeClr val="bg1"/>
                </a:solidFill>
                <a:latin typeface="微软雅黑" panose="020B0503020204020204" pitchFamily="34" charset="-122"/>
                <a:ea typeface="微软雅黑" panose="020B0503020204020204" pitchFamily="34" charset="-122"/>
              </a:rPr>
              <a:t>1    1   </a:t>
            </a:r>
            <a:r>
              <a:rPr lang="en-US" altLang="zh-CN" sz="2000" dirty="0">
                <a:latin typeface="微软雅黑" panose="020B0503020204020204" pitchFamily="34" charset="-122"/>
                <a:ea typeface="微软雅黑" panose="020B0503020204020204" pitchFamily="34" charset="-122"/>
              </a:rPr>
              <a:t>                     40.4℃</a:t>
            </a: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36.1℃</a:t>
            </a: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35.9℃</a:t>
            </a: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35.6℃</a:t>
            </a:r>
            <a:r>
              <a:rPr lang="zh-CN" altLang="en-US" sz="2000" dirty="0">
                <a:latin typeface="微软雅黑" panose="020B0503020204020204" pitchFamily="34" charset="-122"/>
                <a:ea typeface="微软雅黑" panose="020B0503020204020204" pitchFamily="34" charset="-122"/>
              </a:rPr>
              <a:t>和</a:t>
            </a:r>
            <a:r>
              <a:rPr lang="en-US" altLang="zh-CN" sz="2000" dirty="0">
                <a:latin typeface="微软雅黑" panose="020B0503020204020204" pitchFamily="34" charset="-122"/>
                <a:ea typeface="微软雅黑" panose="020B0503020204020204" pitchFamily="34" charset="-122"/>
              </a:rPr>
              <a:t>35.7℃</a:t>
            </a:r>
            <a:r>
              <a:rPr lang="zh-CN" altLang="en-US" sz="2000" dirty="0">
                <a:latin typeface="微软雅黑" panose="020B0503020204020204" pitchFamily="34" charset="-122"/>
                <a:ea typeface="微软雅黑" panose="020B0503020204020204" pitchFamily="34" charset="-122"/>
              </a:rPr>
              <a:t>（均值</a:t>
            </a:r>
            <a:r>
              <a:rPr lang="en-US" altLang="zh-CN" sz="2000" dirty="0">
                <a:latin typeface="微软雅黑" panose="020B0503020204020204" pitchFamily="34" charset="-122"/>
                <a:ea typeface="微软雅黑" panose="020B0503020204020204" pitchFamily="34" charset="-122"/>
              </a:rPr>
              <a:t>38</a:t>
            </a:r>
            <a:r>
              <a:rPr lang="zh-CN" altLang="en-US" sz="2000" dirty="0">
                <a:latin typeface="微软雅黑" panose="020B0503020204020204" pitchFamily="34" charset="-122"/>
                <a:ea typeface="微软雅黑" panose="020B0503020204020204" pitchFamily="34" charset="-122"/>
              </a:rPr>
              <a:t>℃）</a:t>
            </a:r>
          </a:p>
        </p:txBody>
      </p:sp>
      <p:pic>
        <p:nvPicPr>
          <p:cNvPr id="2" name="图片 1">
            <a:extLst>
              <a:ext uri="{FF2B5EF4-FFF2-40B4-BE49-F238E27FC236}">
                <a16:creationId xmlns:a16="http://schemas.microsoft.com/office/drawing/2014/main" id="{2F2F74E7-4A8A-FF3F-E444-47E11468FB17}"/>
              </a:ext>
            </a:extLst>
          </p:cNvPr>
          <p:cNvPicPr>
            <a:picLocks noChangeAspect="1"/>
          </p:cNvPicPr>
          <p:nvPr/>
        </p:nvPicPr>
        <p:blipFill>
          <a:blip r:embed="rId2"/>
          <a:srcRect t="14542" b="25005"/>
          <a:stretch>
            <a:fillRect/>
          </a:stretch>
        </p:blipFill>
        <p:spPr>
          <a:xfrm>
            <a:off x="495444" y="4152846"/>
            <a:ext cx="11201112" cy="2083197"/>
          </a:xfrm>
          <a:prstGeom prst="rect">
            <a:avLst/>
          </a:prstGeom>
        </p:spPr>
      </p:pic>
      <p:sp>
        <p:nvSpPr>
          <p:cNvPr id="6" name="文本框 5">
            <a:extLst>
              <a:ext uri="{FF2B5EF4-FFF2-40B4-BE49-F238E27FC236}">
                <a16:creationId xmlns:a16="http://schemas.microsoft.com/office/drawing/2014/main" id="{1ED77CBF-7D4A-1EC7-F1C0-0525B57CA0C9}"/>
              </a:ext>
            </a:extLst>
          </p:cNvPr>
          <p:cNvSpPr txBox="1"/>
          <p:nvPr/>
        </p:nvSpPr>
        <p:spPr>
          <a:xfrm>
            <a:off x="495443" y="6236043"/>
            <a:ext cx="11201111" cy="369332"/>
          </a:xfrm>
          <a:prstGeom prst="rect">
            <a:avLst/>
          </a:prstGeom>
          <a:noFill/>
        </p:spPr>
        <p:txBody>
          <a:bodyPr wrap="square">
            <a:spAutoFit/>
          </a:bodyPr>
          <a:lstStyle/>
          <a:p>
            <a:pPr algn="ctr"/>
            <a:r>
              <a:rPr lang="zh-CN" altLang="en-US" sz="1800" dirty="0">
                <a:latin typeface="微软雅黑" panose="020B0503020204020204" pitchFamily="34" charset="-122"/>
                <a:ea typeface="微软雅黑" panose="020B0503020204020204" pitchFamily="34" charset="-122"/>
              </a:rPr>
              <a:t>磁铁温度测量</a:t>
            </a:r>
            <a:endParaRPr lang="zh-CN" altLang="en-US" dirty="0"/>
          </a:p>
        </p:txBody>
      </p:sp>
    </p:spTree>
    <p:extLst>
      <p:ext uri="{BB962C8B-B14F-4D97-AF65-F5344CB8AC3E}">
        <p14:creationId xmlns:p14="http://schemas.microsoft.com/office/powerpoint/2010/main" val="40560098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69D865AD-A906-33BE-D8EE-ED22ADEA9713}"/>
              </a:ext>
            </a:extLst>
          </p:cNvPr>
          <p:cNvSpPr txBox="1">
            <a:spLocks/>
          </p:cNvSpPr>
          <p:nvPr/>
        </p:nvSpPr>
        <p:spPr>
          <a:xfrm>
            <a:off x="407368" y="187617"/>
            <a:ext cx="10763325" cy="7254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600" b="1" dirty="0">
                <a:solidFill>
                  <a:srgbClr val="C00000"/>
                </a:solidFill>
                <a:latin typeface="宋体" panose="02010600030101010101" pitchFamily="2" charset="-122"/>
                <a:ea typeface="宋体" panose="02010600030101010101" pitchFamily="2" charset="-122"/>
              </a:rPr>
              <a:t>实验</a:t>
            </a:r>
            <a:r>
              <a:rPr lang="en-US" altLang="zh-CN" sz="3600" b="1" dirty="0">
                <a:solidFill>
                  <a:srgbClr val="C00000"/>
                </a:solidFill>
                <a:latin typeface="宋体" panose="02010600030101010101" pitchFamily="2" charset="-122"/>
                <a:ea typeface="宋体" panose="02010600030101010101" pitchFamily="2" charset="-122"/>
              </a:rPr>
              <a:t>6</a:t>
            </a:r>
            <a:r>
              <a:rPr lang="zh-CN" altLang="en-US" sz="3600" b="1" dirty="0">
                <a:solidFill>
                  <a:srgbClr val="C00000"/>
                </a:solidFill>
                <a:latin typeface="宋体" panose="02010600030101010101" pitchFamily="2" charset="-122"/>
                <a:ea typeface="宋体" panose="02010600030101010101" pitchFamily="2" charset="-122"/>
              </a:rPr>
              <a:t>：温度变化对磁铁位置影响实验</a:t>
            </a:r>
          </a:p>
        </p:txBody>
      </p:sp>
      <p:sp>
        <p:nvSpPr>
          <p:cNvPr id="6" name="文本框 5">
            <a:extLst>
              <a:ext uri="{FF2B5EF4-FFF2-40B4-BE49-F238E27FC236}">
                <a16:creationId xmlns:a16="http://schemas.microsoft.com/office/drawing/2014/main" id="{55343976-2EAB-2942-EC3E-E7692BE1EE25}"/>
              </a:ext>
            </a:extLst>
          </p:cNvPr>
          <p:cNvSpPr txBox="1"/>
          <p:nvPr/>
        </p:nvSpPr>
        <p:spPr>
          <a:xfrm>
            <a:off x="590341" y="975057"/>
            <a:ext cx="5245716" cy="80021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spcBef>
                <a:spcPts val="600"/>
              </a:spcBef>
              <a:spcAft>
                <a:spcPts val="600"/>
              </a:spcAft>
            </a:pPr>
            <a:r>
              <a:rPr lang="zh-CN" altLang="en-US" sz="1800" dirty="0">
                <a:latin typeface="微软雅黑" panose="020B0503020204020204" pitchFamily="34" charset="-122"/>
                <a:ea typeface="微软雅黑" panose="020B0503020204020204" pitchFamily="34" charset="-122"/>
              </a:rPr>
              <a:t>数据对比</a:t>
            </a:r>
            <a:r>
              <a:rPr lang="en-US" altLang="zh-CN" sz="1800" dirty="0">
                <a:latin typeface="微软雅黑" panose="020B0503020204020204" pitchFamily="34" charset="-122"/>
                <a:ea typeface="微软雅黑" panose="020B0503020204020204" pitchFamily="34" charset="-122"/>
              </a:rPr>
              <a:t>1</a:t>
            </a:r>
            <a:r>
              <a:rPr lang="zh-CN" altLang="en-US" sz="1800" dirty="0">
                <a:latin typeface="微软雅黑" panose="020B0503020204020204" pitchFamily="34" charset="-122"/>
                <a:ea typeface="微软雅黑" panose="020B0503020204020204" pitchFamily="34" charset="-122"/>
              </a:rPr>
              <a:t>：</a:t>
            </a:r>
            <a:endParaRPr lang="en-US" altLang="zh-CN" sz="1800" dirty="0">
              <a:latin typeface="微软雅黑" panose="020B0503020204020204" pitchFamily="34" charset="-122"/>
              <a:ea typeface="微软雅黑" panose="020B0503020204020204" pitchFamily="34" charset="-122"/>
            </a:endParaRPr>
          </a:p>
          <a:p>
            <a:pPr marL="285750" indent="-285750">
              <a:spcBef>
                <a:spcPts val="600"/>
              </a:spcBef>
              <a:spcAft>
                <a:spcPts val="600"/>
              </a:spcAft>
              <a:buFont typeface="Wingdings" panose="05000000000000000000" pitchFamily="2" charset="2"/>
              <a:buChar char="p"/>
            </a:pPr>
            <a:r>
              <a:rPr lang="zh-CN" altLang="en-US" sz="1800" dirty="0">
                <a:latin typeface="微软雅黑" panose="020B0503020204020204" pitchFamily="34" charset="-122"/>
                <a:ea typeface="微软雅黑" panose="020B0503020204020204" pitchFamily="34" charset="-122"/>
              </a:rPr>
              <a:t>高温数据</a:t>
            </a:r>
            <a:r>
              <a:rPr lang="en-US" altLang="zh-CN" sz="1800" dirty="0">
                <a:latin typeface="微软雅黑" panose="020B0503020204020204" pitchFamily="34" charset="-122"/>
                <a:ea typeface="微软雅黑" panose="020B0503020204020204" pitchFamily="34" charset="-122"/>
              </a:rPr>
              <a:t>1</a:t>
            </a:r>
            <a:r>
              <a:rPr lang="zh-CN" altLang="en-US" sz="1800"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 30.6</a:t>
            </a:r>
            <a:r>
              <a:rPr lang="zh-CN" altLang="en-US" dirty="0">
                <a:latin typeface="微软雅黑" panose="020B0503020204020204" pitchFamily="34" charset="-122"/>
                <a:ea typeface="微软雅黑" panose="020B0503020204020204" pitchFamily="34" charset="-122"/>
              </a:rPr>
              <a:t>℃ ）</a:t>
            </a:r>
            <a:r>
              <a:rPr lang="zh-CN" altLang="en-US" sz="1800" dirty="0">
                <a:latin typeface="微软雅黑" panose="020B0503020204020204" pitchFamily="34" charset="-122"/>
                <a:ea typeface="微软雅黑" panose="020B0503020204020204" pitchFamily="34" charset="-122"/>
              </a:rPr>
              <a:t>与低温数据（</a:t>
            </a:r>
            <a:r>
              <a:rPr lang="en-US" altLang="zh-CN" dirty="0">
                <a:latin typeface="微软雅黑" panose="020B0503020204020204" pitchFamily="34" charset="-122"/>
                <a:ea typeface="微软雅黑" panose="020B0503020204020204" pitchFamily="34" charset="-122"/>
              </a:rPr>
              <a:t> 18.5</a:t>
            </a:r>
            <a:r>
              <a:rPr lang="zh-CN" altLang="en-US" dirty="0">
                <a:latin typeface="微软雅黑" panose="020B0503020204020204" pitchFamily="34" charset="-122"/>
                <a:ea typeface="微软雅黑" panose="020B0503020204020204" pitchFamily="34" charset="-122"/>
              </a:rPr>
              <a:t>℃ ）</a:t>
            </a:r>
            <a:endParaRPr lang="zh-CN" altLang="en-US" dirty="0"/>
          </a:p>
        </p:txBody>
      </p:sp>
      <p:graphicFrame>
        <p:nvGraphicFramePr>
          <p:cNvPr id="7" name="表格 6">
            <a:extLst>
              <a:ext uri="{FF2B5EF4-FFF2-40B4-BE49-F238E27FC236}">
                <a16:creationId xmlns:a16="http://schemas.microsoft.com/office/drawing/2014/main" id="{11B51D44-E6BF-8D36-B5D5-985DD88189B6}"/>
              </a:ext>
            </a:extLst>
          </p:cNvPr>
          <p:cNvGraphicFramePr>
            <a:graphicFrameLocks noGrp="1"/>
          </p:cNvGraphicFramePr>
          <p:nvPr>
            <p:extLst>
              <p:ext uri="{D42A27DB-BD31-4B8C-83A1-F6EECF244321}">
                <p14:modId xmlns:p14="http://schemas.microsoft.com/office/powerpoint/2010/main" val="1183899887"/>
              </p:ext>
            </p:extLst>
          </p:nvPr>
        </p:nvGraphicFramePr>
        <p:xfrm>
          <a:off x="586536" y="2053405"/>
          <a:ext cx="5184000" cy="1483360"/>
        </p:xfrm>
        <a:graphic>
          <a:graphicData uri="http://schemas.openxmlformats.org/drawingml/2006/table">
            <a:tbl>
              <a:tblPr firstRow="1" bandRow="1">
                <a:tableStyleId>{9D7B26C5-4107-4FEC-AEDC-1716B250A1EF}</a:tableStyleId>
              </a:tblPr>
              <a:tblGrid>
                <a:gridCol w="1080000">
                  <a:extLst>
                    <a:ext uri="{9D8B030D-6E8A-4147-A177-3AD203B41FA5}">
                      <a16:colId xmlns:a16="http://schemas.microsoft.com/office/drawing/2014/main" val="1927519277"/>
                    </a:ext>
                  </a:extLst>
                </a:gridCol>
                <a:gridCol w="1368000">
                  <a:extLst>
                    <a:ext uri="{9D8B030D-6E8A-4147-A177-3AD203B41FA5}">
                      <a16:colId xmlns:a16="http://schemas.microsoft.com/office/drawing/2014/main" val="3740980535"/>
                    </a:ext>
                  </a:extLst>
                </a:gridCol>
                <a:gridCol w="1368000">
                  <a:extLst>
                    <a:ext uri="{9D8B030D-6E8A-4147-A177-3AD203B41FA5}">
                      <a16:colId xmlns:a16="http://schemas.microsoft.com/office/drawing/2014/main" val="633468654"/>
                    </a:ext>
                  </a:extLst>
                </a:gridCol>
                <a:gridCol w="1368000">
                  <a:extLst>
                    <a:ext uri="{9D8B030D-6E8A-4147-A177-3AD203B41FA5}">
                      <a16:colId xmlns:a16="http://schemas.microsoft.com/office/drawing/2014/main" val="16730021"/>
                    </a:ext>
                  </a:extLst>
                </a:gridCol>
              </a:tblGrid>
              <a:tr h="370840">
                <a:tc>
                  <a:txBody>
                    <a:bodyPr/>
                    <a:lstStyle/>
                    <a:p>
                      <a:pPr algn="ctr"/>
                      <a:r>
                        <a:rPr lang="zh-CN" altLang="en-US" dirty="0"/>
                        <a:t>统计量</a:t>
                      </a:r>
                    </a:p>
                  </a:txBody>
                  <a:tcPr anchor="ctr">
                    <a:lnT w="12700" cap="flat" cmpd="sng" algn="ctr">
                      <a:solidFill>
                        <a:schemeClr val="tx1"/>
                      </a:solidFill>
                      <a:prstDash val="solid"/>
                      <a:round/>
                      <a:headEnd type="none" w="med" len="med"/>
                      <a:tailEnd type="none" w="med" len="med"/>
                    </a:lnT>
                    <a:noFill/>
                  </a:tcPr>
                </a:tc>
                <a:tc>
                  <a:txBody>
                    <a:bodyPr/>
                    <a:lstStyle/>
                    <a:p>
                      <a:pPr algn="r"/>
                      <a:r>
                        <a:rPr lang="en-US" altLang="zh-CN" dirty="0" err="1"/>
                        <a:t>dX</a:t>
                      </a:r>
                      <a:r>
                        <a:rPr lang="zh-CN" altLang="en-US" dirty="0"/>
                        <a:t>横向偏差</a:t>
                      </a:r>
                    </a:p>
                  </a:txBody>
                  <a:tcPr anchor="ctr">
                    <a:lnT w="12700" cap="flat" cmpd="sng" algn="ctr">
                      <a:solidFill>
                        <a:schemeClr val="tx1"/>
                      </a:solidFill>
                      <a:prstDash val="solid"/>
                      <a:round/>
                      <a:headEnd type="none" w="med" len="med"/>
                      <a:tailEnd type="none" w="med" len="med"/>
                    </a:lnT>
                    <a:noFill/>
                  </a:tcPr>
                </a:tc>
                <a:tc>
                  <a:txBody>
                    <a:bodyPr/>
                    <a:lstStyle/>
                    <a:p>
                      <a:pPr algn="r"/>
                      <a:r>
                        <a:rPr lang="en-US" altLang="zh-CN" dirty="0" err="1"/>
                        <a:t>dY</a:t>
                      </a:r>
                      <a:r>
                        <a:rPr lang="zh-CN" altLang="en-US" dirty="0"/>
                        <a:t>垂向偏差</a:t>
                      </a:r>
                    </a:p>
                  </a:txBody>
                  <a:tcPr anchor="ctr">
                    <a:lnT w="12700" cap="flat" cmpd="sng" algn="ctr">
                      <a:solidFill>
                        <a:schemeClr val="tx1"/>
                      </a:solidFill>
                      <a:prstDash val="solid"/>
                      <a:round/>
                      <a:headEnd type="none" w="med" len="med"/>
                      <a:tailEnd type="none" w="med" len="med"/>
                    </a:lnT>
                    <a:noFill/>
                  </a:tcPr>
                </a:tc>
                <a:tc>
                  <a:txBody>
                    <a:bodyPr/>
                    <a:lstStyle/>
                    <a:p>
                      <a:pPr algn="r"/>
                      <a:r>
                        <a:rPr lang="en-US" altLang="zh-CN" dirty="0" err="1"/>
                        <a:t>dZ</a:t>
                      </a:r>
                      <a:r>
                        <a:rPr lang="zh-CN" altLang="en-US" dirty="0"/>
                        <a:t>纵向偏差</a:t>
                      </a: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709031025"/>
                  </a:ext>
                </a:extLst>
              </a:tr>
              <a:tr h="370840">
                <a:tc>
                  <a:txBody>
                    <a:bodyPr/>
                    <a:lstStyle/>
                    <a:p>
                      <a:pPr algn="ctr"/>
                      <a:r>
                        <a:rPr lang="zh-CN" altLang="en-US" dirty="0"/>
                        <a:t>最大值</a:t>
                      </a:r>
                    </a:p>
                  </a:txBody>
                  <a:tcPr anchor="ctr">
                    <a:noFill/>
                  </a:tcPr>
                </a:tc>
                <a:tc>
                  <a:txBody>
                    <a:bodyPr/>
                    <a:lstStyle/>
                    <a:p>
                      <a:pPr algn="r"/>
                      <a:r>
                        <a:rPr lang="en-US" altLang="zh-CN" dirty="0"/>
                        <a:t>0.071</a:t>
                      </a:r>
                      <a:endParaRPr lang="zh-CN" altLang="en-US" dirty="0"/>
                    </a:p>
                  </a:txBody>
                  <a:tcPr anchor="ctr">
                    <a:noFill/>
                  </a:tcPr>
                </a:tc>
                <a:tc>
                  <a:txBody>
                    <a:bodyPr/>
                    <a:lstStyle/>
                    <a:p>
                      <a:pPr algn="r"/>
                      <a:r>
                        <a:rPr lang="en-US" altLang="zh-CN" dirty="0"/>
                        <a:t>0.134</a:t>
                      </a:r>
                      <a:endParaRPr lang="zh-CN" altLang="en-US" dirty="0"/>
                    </a:p>
                  </a:txBody>
                  <a:tcPr anchor="ctr">
                    <a:noFill/>
                  </a:tcPr>
                </a:tc>
                <a:tc>
                  <a:txBody>
                    <a:bodyPr/>
                    <a:lstStyle/>
                    <a:p>
                      <a:pPr algn="r"/>
                      <a:r>
                        <a:rPr lang="en-US" altLang="zh-CN" dirty="0"/>
                        <a:t>0.668</a:t>
                      </a:r>
                      <a:endParaRPr lang="zh-CN" altLang="en-US" dirty="0"/>
                    </a:p>
                  </a:txBody>
                  <a:tcPr anchor="ctr">
                    <a:noFill/>
                  </a:tcPr>
                </a:tc>
                <a:extLst>
                  <a:ext uri="{0D108BD9-81ED-4DB2-BD59-A6C34878D82A}">
                    <a16:rowId xmlns:a16="http://schemas.microsoft.com/office/drawing/2014/main" val="3442121268"/>
                  </a:ext>
                </a:extLst>
              </a:tr>
              <a:tr h="370840">
                <a:tc>
                  <a:txBody>
                    <a:bodyPr/>
                    <a:lstStyle/>
                    <a:p>
                      <a:pPr algn="ctr"/>
                      <a:r>
                        <a:rPr lang="zh-CN" altLang="en-US" dirty="0"/>
                        <a:t>最小值</a:t>
                      </a:r>
                    </a:p>
                  </a:txBody>
                  <a:tcPr anchor="ctr">
                    <a:noFill/>
                  </a:tcPr>
                </a:tc>
                <a:tc>
                  <a:txBody>
                    <a:bodyPr/>
                    <a:lstStyle/>
                    <a:p>
                      <a:pPr algn="r"/>
                      <a:r>
                        <a:rPr lang="en-US" altLang="zh-CN" dirty="0"/>
                        <a:t>-0.072</a:t>
                      </a:r>
                      <a:endParaRPr lang="zh-CN" altLang="en-US" dirty="0"/>
                    </a:p>
                  </a:txBody>
                  <a:tcPr anchor="ctr">
                    <a:noFill/>
                  </a:tcPr>
                </a:tc>
                <a:tc>
                  <a:txBody>
                    <a:bodyPr/>
                    <a:lstStyle/>
                    <a:p>
                      <a:pPr algn="r"/>
                      <a:r>
                        <a:rPr lang="en-US" altLang="zh-CN" dirty="0"/>
                        <a:t>-0.250</a:t>
                      </a:r>
                      <a:endParaRPr lang="zh-CN" altLang="en-US" dirty="0"/>
                    </a:p>
                  </a:txBody>
                  <a:tcPr anchor="ctr">
                    <a:noFill/>
                  </a:tcPr>
                </a:tc>
                <a:tc>
                  <a:txBody>
                    <a:bodyPr/>
                    <a:lstStyle/>
                    <a:p>
                      <a:pPr algn="r"/>
                      <a:r>
                        <a:rPr lang="en-US" altLang="zh-CN" dirty="0"/>
                        <a:t>-0.703</a:t>
                      </a:r>
                      <a:endParaRPr lang="zh-CN" altLang="en-US" dirty="0"/>
                    </a:p>
                  </a:txBody>
                  <a:tcPr anchor="ctr">
                    <a:noFill/>
                  </a:tcPr>
                </a:tc>
                <a:extLst>
                  <a:ext uri="{0D108BD9-81ED-4DB2-BD59-A6C34878D82A}">
                    <a16:rowId xmlns:a16="http://schemas.microsoft.com/office/drawing/2014/main" val="1574678766"/>
                  </a:ext>
                </a:extLst>
              </a:tr>
              <a:tr h="370840">
                <a:tc>
                  <a:txBody>
                    <a:bodyPr/>
                    <a:lstStyle/>
                    <a:p>
                      <a:pPr algn="ctr"/>
                      <a:r>
                        <a:rPr lang="en-US" altLang="zh-CN" dirty="0"/>
                        <a:t>RMS</a:t>
                      </a:r>
                      <a:endParaRPr lang="zh-CN" altLang="en-US" dirty="0"/>
                    </a:p>
                  </a:txBody>
                  <a:tcPr anchor="ctr">
                    <a:lnB w="12700" cap="flat" cmpd="sng" algn="ctr">
                      <a:solidFill>
                        <a:schemeClr val="tx1"/>
                      </a:solidFill>
                      <a:prstDash val="solid"/>
                      <a:round/>
                      <a:headEnd type="none" w="med" len="med"/>
                      <a:tailEnd type="none" w="med" len="med"/>
                    </a:lnB>
                    <a:noFill/>
                  </a:tcPr>
                </a:tc>
                <a:tc>
                  <a:txBody>
                    <a:bodyPr/>
                    <a:lstStyle/>
                    <a:p>
                      <a:pPr algn="r"/>
                      <a:r>
                        <a:rPr lang="en-US" altLang="zh-CN" dirty="0"/>
                        <a:t>0.039</a:t>
                      </a:r>
                      <a:endParaRPr lang="zh-CN" altLang="en-US" dirty="0"/>
                    </a:p>
                  </a:txBody>
                  <a:tcPr anchor="ctr">
                    <a:lnB w="12700" cap="flat" cmpd="sng" algn="ctr">
                      <a:solidFill>
                        <a:schemeClr val="tx1"/>
                      </a:solidFill>
                      <a:prstDash val="solid"/>
                      <a:round/>
                      <a:headEnd type="none" w="med" len="med"/>
                      <a:tailEnd type="none" w="med" len="med"/>
                    </a:lnB>
                    <a:noFill/>
                  </a:tcPr>
                </a:tc>
                <a:tc>
                  <a:txBody>
                    <a:bodyPr/>
                    <a:lstStyle/>
                    <a:p>
                      <a:pPr algn="r"/>
                      <a:r>
                        <a:rPr lang="en-US" altLang="zh-CN" dirty="0"/>
                        <a:t>0.131</a:t>
                      </a:r>
                      <a:endParaRPr lang="zh-CN" altLang="en-US" dirty="0"/>
                    </a:p>
                  </a:txBody>
                  <a:tcPr anchor="ctr">
                    <a:lnB w="12700" cap="flat" cmpd="sng" algn="ctr">
                      <a:solidFill>
                        <a:schemeClr val="tx1"/>
                      </a:solidFill>
                      <a:prstDash val="solid"/>
                      <a:round/>
                      <a:headEnd type="none" w="med" len="med"/>
                      <a:tailEnd type="none" w="med" len="med"/>
                    </a:lnB>
                    <a:noFill/>
                  </a:tcPr>
                </a:tc>
                <a:tc>
                  <a:txBody>
                    <a:bodyPr/>
                    <a:lstStyle/>
                    <a:p>
                      <a:pPr algn="r"/>
                      <a:r>
                        <a:rPr lang="en-US" altLang="zh-CN" dirty="0"/>
                        <a:t>0.410</a:t>
                      </a:r>
                      <a:endParaRPr lang="zh-CN" altLang="en-US" dirty="0"/>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3096279"/>
                  </a:ext>
                </a:extLst>
              </a:tr>
            </a:tbl>
          </a:graphicData>
        </a:graphic>
      </p:graphicFrame>
      <p:grpSp>
        <p:nvGrpSpPr>
          <p:cNvPr id="9" name="组合 8">
            <a:extLst>
              <a:ext uri="{FF2B5EF4-FFF2-40B4-BE49-F238E27FC236}">
                <a16:creationId xmlns:a16="http://schemas.microsoft.com/office/drawing/2014/main" id="{844E6EC3-4275-52E0-6A2D-F54AC649326D}"/>
              </a:ext>
            </a:extLst>
          </p:cNvPr>
          <p:cNvGrpSpPr/>
          <p:nvPr/>
        </p:nvGrpSpPr>
        <p:grpSpPr>
          <a:xfrm>
            <a:off x="5949703" y="861706"/>
            <a:ext cx="5717477" cy="2958231"/>
            <a:chOff x="5981701" y="3712151"/>
            <a:chExt cx="5717477" cy="2958231"/>
          </a:xfrm>
        </p:grpSpPr>
        <p:pic>
          <p:nvPicPr>
            <p:cNvPr id="10" name="图片 9">
              <a:extLst>
                <a:ext uri="{FF2B5EF4-FFF2-40B4-BE49-F238E27FC236}">
                  <a16:creationId xmlns:a16="http://schemas.microsoft.com/office/drawing/2014/main" id="{69309587-BB01-A4B1-1E70-B534BF911D01}"/>
                </a:ext>
              </a:extLst>
            </p:cNvPr>
            <p:cNvPicPr>
              <a:picLocks noChangeAspect="1"/>
            </p:cNvPicPr>
            <p:nvPr/>
          </p:nvPicPr>
          <p:blipFill>
            <a:blip r:embed="rId2"/>
            <a:srcRect l="32656"/>
            <a:stretch>
              <a:fillRect/>
            </a:stretch>
          </p:blipFill>
          <p:spPr>
            <a:xfrm>
              <a:off x="5981701" y="3712151"/>
              <a:ext cx="5717477" cy="2958231"/>
            </a:xfrm>
            <a:prstGeom prst="rect">
              <a:avLst/>
            </a:prstGeom>
          </p:spPr>
        </p:pic>
        <p:sp>
          <p:nvSpPr>
            <p:cNvPr id="11" name="文本框 10">
              <a:extLst>
                <a:ext uri="{FF2B5EF4-FFF2-40B4-BE49-F238E27FC236}">
                  <a16:creationId xmlns:a16="http://schemas.microsoft.com/office/drawing/2014/main" id="{E43D0F2F-4060-76A0-DC5C-EC9A615E3B3F}"/>
                </a:ext>
              </a:extLst>
            </p:cNvPr>
            <p:cNvSpPr txBox="1"/>
            <p:nvPr/>
          </p:nvSpPr>
          <p:spPr>
            <a:xfrm>
              <a:off x="6096000" y="3872322"/>
              <a:ext cx="4333875" cy="369332"/>
            </a:xfrm>
            <a:prstGeom prst="rect">
              <a:avLst/>
            </a:prstGeom>
            <a:noFill/>
          </p:spPr>
          <p:txBody>
            <a:bodyPr wrap="square">
              <a:spAutoFit/>
            </a:bodyPr>
            <a:lstStyle/>
            <a:p>
              <a:r>
                <a:rPr lang="zh-CN" altLang="en-US" sz="1800" dirty="0">
                  <a:latin typeface="微软雅黑" panose="020B0503020204020204" pitchFamily="34" charset="-122"/>
                  <a:ea typeface="微软雅黑" panose="020B0503020204020204" pitchFamily="34" charset="-122"/>
                </a:rPr>
                <a:t>升温后磁铁基准点坐标垂向变化量</a:t>
              </a:r>
              <a:endParaRPr lang="zh-CN" altLang="en-US" dirty="0"/>
            </a:p>
          </p:txBody>
        </p:sp>
      </p:grpSp>
      <p:sp>
        <p:nvSpPr>
          <p:cNvPr id="15" name="文本框 14">
            <a:extLst>
              <a:ext uri="{FF2B5EF4-FFF2-40B4-BE49-F238E27FC236}">
                <a16:creationId xmlns:a16="http://schemas.microsoft.com/office/drawing/2014/main" id="{6AD7DF89-667C-EAF3-826E-E9B69F13D9B4}"/>
              </a:ext>
            </a:extLst>
          </p:cNvPr>
          <p:cNvSpPr txBox="1"/>
          <p:nvPr/>
        </p:nvSpPr>
        <p:spPr>
          <a:xfrm>
            <a:off x="344053" y="3839672"/>
            <a:ext cx="5245716" cy="1445717"/>
          </a:xfrm>
          <a:prstGeom prst="rect">
            <a:avLst/>
          </a:prstGeom>
          <a:noFill/>
        </p:spPr>
        <p:txBody>
          <a:bodyPr wrap="square">
            <a:spAutoFit/>
          </a:bodyPr>
          <a:lstStyle/>
          <a:p>
            <a:pPr indent="457200" algn="just">
              <a:lnSpc>
                <a:spcPct val="125000"/>
              </a:lnSpc>
              <a:spcBef>
                <a:spcPts val="300"/>
              </a:spcBef>
              <a:spcAft>
                <a:spcPts val="600"/>
              </a:spcAft>
            </a:pPr>
            <a:r>
              <a:rPr lang="zh-CN" altLang="en-US" dirty="0">
                <a:latin typeface="微软雅黑" panose="020B0503020204020204" pitchFamily="34" charset="-122"/>
                <a:ea typeface="微软雅黑" panose="020B0503020204020204" pitchFamily="34" charset="-122"/>
              </a:rPr>
              <a:t>下半铁基准点偏差显著大于上半铁，磁铁有变弯的趋势。猜测原因，磁铁受热后发生热膨胀，整体纵向总长增加约</a:t>
            </a:r>
            <a:r>
              <a:rPr lang="zh-CN" altLang="en-US" dirty="0">
                <a:solidFill>
                  <a:srgbClr val="FF0000"/>
                </a:solidFill>
                <a:latin typeface="微软雅黑" panose="020B0503020204020204" pitchFamily="34" charset="-122"/>
                <a:ea typeface="微软雅黑" panose="020B0503020204020204" pitchFamily="34" charset="-122"/>
              </a:rPr>
              <a:t>1.4 mm</a:t>
            </a:r>
            <a:r>
              <a:rPr lang="zh-CN" altLang="en-US" dirty="0">
                <a:latin typeface="微软雅黑" panose="020B0503020204020204" pitchFamily="34" charset="-122"/>
                <a:ea typeface="微软雅黑" panose="020B0503020204020204" pitchFamily="34" charset="-122"/>
              </a:rPr>
              <a:t>；磁铁采用三点固定悬挂，两端悬挂点约束磁铁变长，导致磁铁变弯：</a:t>
            </a:r>
            <a:endParaRPr lang="en-US" altLang="zh-CN" dirty="0">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7FDD8E15-5F37-D947-2B3B-E9D3B6D12AF3}"/>
              </a:ext>
            </a:extLst>
          </p:cNvPr>
          <p:cNvPicPr>
            <a:picLocks noChangeAspect="1"/>
          </p:cNvPicPr>
          <p:nvPr/>
        </p:nvPicPr>
        <p:blipFill>
          <a:blip r:embed="rId3"/>
          <a:stretch>
            <a:fillRect/>
          </a:stretch>
        </p:blipFill>
        <p:spPr>
          <a:xfrm>
            <a:off x="5949702" y="3839672"/>
            <a:ext cx="5717477" cy="2830711"/>
          </a:xfrm>
          <a:prstGeom prst="rect">
            <a:avLst/>
          </a:prstGeom>
        </p:spPr>
      </p:pic>
    </p:spTree>
    <p:extLst>
      <p:ext uri="{BB962C8B-B14F-4D97-AF65-F5344CB8AC3E}">
        <p14:creationId xmlns:p14="http://schemas.microsoft.com/office/powerpoint/2010/main" val="18411052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4984555B-3F09-9879-D9E4-5E87892629B8}"/>
              </a:ext>
            </a:extLst>
          </p:cNvPr>
          <p:cNvSpPr txBox="1"/>
          <p:nvPr/>
        </p:nvSpPr>
        <p:spPr>
          <a:xfrm>
            <a:off x="361741" y="280791"/>
            <a:ext cx="2195192" cy="36933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spcBef>
                <a:spcPts val="600"/>
              </a:spcBef>
              <a:spcAft>
                <a:spcPts val="600"/>
              </a:spcAft>
            </a:pPr>
            <a:r>
              <a:rPr lang="zh-CN" altLang="en-US" sz="1800" dirty="0">
                <a:latin typeface="微软雅黑" panose="020B0503020204020204" pitchFamily="34" charset="-122"/>
                <a:ea typeface="微软雅黑" panose="020B0503020204020204" pitchFamily="34" charset="-122"/>
              </a:rPr>
              <a:t>测量数据：</a:t>
            </a:r>
            <a:endParaRPr lang="en-US" altLang="zh-CN" sz="1800" dirty="0">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EC2123C6-CD45-48CE-8DB5-66F255BBB1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7269" y="0"/>
            <a:ext cx="5937462" cy="6858000"/>
          </a:xfrm>
          <a:prstGeom prst="rect">
            <a:avLst/>
          </a:prstGeom>
        </p:spPr>
      </p:pic>
      <p:sp>
        <p:nvSpPr>
          <p:cNvPr id="7" name="灯片编号占位符 10">
            <a:extLst>
              <a:ext uri="{FF2B5EF4-FFF2-40B4-BE49-F238E27FC236}">
                <a16:creationId xmlns:a16="http://schemas.microsoft.com/office/drawing/2014/main" id="{0DB1054F-E823-40FF-8426-ABF30C2AD14C}"/>
              </a:ext>
            </a:extLst>
          </p:cNvPr>
          <p:cNvSpPr>
            <a:spLocks noGrp="1"/>
          </p:cNvSpPr>
          <p:nvPr>
            <p:ph type="sldNum" sz="quarter" idx="12"/>
          </p:nvPr>
        </p:nvSpPr>
        <p:spPr>
          <a:xfrm>
            <a:off x="8610600" y="6356350"/>
            <a:ext cx="2743200" cy="365125"/>
          </a:xfrm>
        </p:spPr>
        <p:txBody>
          <a:bodyPr/>
          <a:lstStyle/>
          <a:p>
            <a:fld id="{16CB0E38-18A6-4DF6-93D8-8059CE11E2E9}" type="slidenum">
              <a:rPr lang="zh-SG" altLang="en-US" smtClean="0"/>
              <a:t>23</a:t>
            </a:fld>
            <a:endParaRPr lang="zh-SG" altLang="en-US" dirty="0"/>
          </a:p>
        </p:txBody>
      </p:sp>
    </p:spTree>
    <p:extLst>
      <p:ext uri="{BB962C8B-B14F-4D97-AF65-F5344CB8AC3E}">
        <p14:creationId xmlns:p14="http://schemas.microsoft.com/office/powerpoint/2010/main" val="37293543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48BE31F5-8D8A-F711-CF42-868E236605B0}"/>
              </a:ext>
            </a:extLst>
          </p:cNvPr>
          <p:cNvSpPr txBox="1">
            <a:spLocks/>
          </p:cNvSpPr>
          <p:nvPr/>
        </p:nvSpPr>
        <p:spPr>
          <a:xfrm>
            <a:off x="407368" y="187617"/>
            <a:ext cx="10763325" cy="7254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600" b="1" dirty="0">
                <a:solidFill>
                  <a:srgbClr val="C00000"/>
                </a:solidFill>
                <a:latin typeface="宋体" panose="02010600030101010101" pitchFamily="2" charset="-122"/>
                <a:ea typeface="宋体" panose="02010600030101010101" pitchFamily="2" charset="-122"/>
              </a:rPr>
              <a:t>实验</a:t>
            </a:r>
            <a:r>
              <a:rPr lang="en-US" altLang="zh-CN" sz="3600" b="1" dirty="0">
                <a:solidFill>
                  <a:srgbClr val="C00000"/>
                </a:solidFill>
                <a:latin typeface="宋体" panose="02010600030101010101" pitchFamily="2" charset="-122"/>
                <a:ea typeface="宋体" panose="02010600030101010101" pitchFamily="2" charset="-122"/>
              </a:rPr>
              <a:t>6</a:t>
            </a:r>
            <a:r>
              <a:rPr lang="zh-CN" altLang="en-US" sz="3600" b="1" dirty="0">
                <a:solidFill>
                  <a:srgbClr val="C00000"/>
                </a:solidFill>
                <a:latin typeface="宋体" panose="02010600030101010101" pitchFamily="2" charset="-122"/>
                <a:ea typeface="宋体" panose="02010600030101010101" pitchFamily="2" charset="-122"/>
              </a:rPr>
              <a:t>：温度变化对磁铁位置影响实验</a:t>
            </a:r>
          </a:p>
        </p:txBody>
      </p:sp>
      <p:graphicFrame>
        <p:nvGraphicFramePr>
          <p:cNvPr id="6" name="表格 5">
            <a:extLst>
              <a:ext uri="{FF2B5EF4-FFF2-40B4-BE49-F238E27FC236}">
                <a16:creationId xmlns:a16="http://schemas.microsoft.com/office/drawing/2014/main" id="{F38C2F17-67DD-9F8C-AF57-BD5C2C9C7A36}"/>
              </a:ext>
            </a:extLst>
          </p:cNvPr>
          <p:cNvGraphicFramePr>
            <a:graphicFrameLocks noGrp="1"/>
          </p:cNvGraphicFramePr>
          <p:nvPr>
            <p:extLst>
              <p:ext uri="{D42A27DB-BD31-4B8C-83A1-F6EECF244321}">
                <p14:modId xmlns:p14="http://schemas.microsoft.com/office/powerpoint/2010/main" val="2911104446"/>
              </p:ext>
            </p:extLst>
          </p:nvPr>
        </p:nvGraphicFramePr>
        <p:xfrm>
          <a:off x="586536" y="2132497"/>
          <a:ext cx="5184000" cy="1483360"/>
        </p:xfrm>
        <a:graphic>
          <a:graphicData uri="http://schemas.openxmlformats.org/drawingml/2006/table">
            <a:tbl>
              <a:tblPr firstRow="1" bandRow="1">
                <a:tableStyleId>{9D7B26C5-4107-4FEC-AEDC-1716B250A1EF}</a:tableStyleId>
              </a:tblPr>
              <a:tblGrid>
                <a:gridCol w="1080000">
                  <a:extLst>
                    <a:ext uri="{9D8B030D-6E8A-4147-A177-3AD203B41FA5}">
                      <a16:colId xmlns:a16="http://schemas.microsoft.com/office/drawing/2014/main" val="1927519277"/>
                    </a:ext>
                  </a:extLst>
                </a:gridCol>
                <a:gridCol w="1368000">
                  <a:extLst>
                    <a:ext uri="{9D8B030D-6E8A-4147-A177-3AD203B41FA5}">
                      <a16:colId xmlns:a16="http://schemas.microsoft.com/office/drawing/2014/main" val="3740980535"/>
                    </a:ext>
                  </a:extLst>
                </a:gridCol>
                <a:gridCol w="1368000">
                  <a:extLst>
                    <a:ext uri="{9D8B030D-6E8A-4147-A177-3AD203B41FA5}">
                      <a16:colId xmlns:a16="http://schemas.microsoft.com/office/drawing/2014/main" val="633468654"/>
                    </a:ext>
                  </a:extLst>
                </a:gridCol>
                <a:gridCol w="1368000">
                  <a:extLst>
                    <a:ext uri="{9D8B030D-6E8A-4147-A177-3AD203B41FA5}">
                      <a16:colId xmlns:a16="http://schemas.microsoft.com/office/drawing/2014/main" val="16730021"/>
                    </a:ext>
                  </a:extLst>
                </a:gridCol>
              </a:tblGrid>
              <a:tr h="370840">
                <a:tc>
                  <a:txBody>
                    <a:bodyPr/>
                    <a:lstStyle/>
                    <a:p>
                      <a:pPr algn="ctr"/>
                      <a:r>
                        <a:rPr lang="zh-CN" altLang="en-US" dirty="0"/>
                        <a:t>统计量</a:t>
                      </a:r>
                    </a:p>
                  </a:txBody>
                  <a:tcPr anchor="ctr">
                    <a:lnT w="12700" cap="flat" cmpd="sng" algn="ctr">
                      <a:solidFill>
                        <a:schemeClr val="tx1"/>
                      </a:solidFill>
                      <a:prstDash val="solid"/>
                      <a:round/>
                      <a:headEnd type="none" w="med" len="med"/>
                      <a:tailEnd type="none" w="med" len="med"/>
                    </a:lnT>
                    <a:noFill/>
                  </a:tcPr>
                </a:tc>
                <a:tc>
                  <a:txBody>
                    <a:bodyPr/>
                    <a:lstStyle/>
                    <a:p>
                      <a:pPr algn="r"/>
                      <a:r>
                        <a:rPr lang="en-US" altLang="zh-CN" dirty="0" err="1"/>
                        <a:t>dX</a:t>
                      </a:r>
                      <a:r>
                        <a:rPr lang="zh-CN" altLang="en-US" dirty="0"/>
                        <a:t>横向偏差</a:t>
                      </a:r>
                    </a:p>
                  </a:txBody>
                  <a:tcPr anchor="ctr">
                    <a:lnT w="12700" cap="flat" cmpd="sng" algn="ctr">
                      <a:solidFill>
                        <a:schemeClr val="tx1"/>
                      </a:solidFill>
                      <a:prstDash val="solid"/>
                      <a:round/>
                      <a:headEnd type="none" w="med" len="med"/>
                      <a:tailEnd type="none" w="med" len="med"/>
                    </a:lnT>
                    <a:noFill/>
                  </a:tcPr>
                </a:tc>
                <a:tc>
                  <a:txBody>
                    <a:bodyPr/>
                    <a:lstStyle/>
                    <a:p>
                      <a:pPr algn="r"/>
                      <a:r>
                        <a:rPr lang="en-US" altLang="zh-CN" dirty="0" err="1"/>
                        <a:t>dY</a:t>
                      </a:r>
                      <a:r>
                        <a:rPr lang="zh-CN" altLang="en-US" dirty="0"/>
                        <a:t>垂向偏差</a:t>
                      </a:r>
                    </a:p>
                  </a:txBody>
                  <a:tcPr anchor="ctr">
                    <a:lnT w="12700" cap="flat" cmpd="sng" algn="ctr">
                      <a:solidFill>
                        <a:schemeClr val="tx1"/>
                      </a:solidFill>
                      <a:prstDash val="solid"/>
                      <a:round/>
                      <a:headEnd type="none" w="med" len="med"/>
                      <a:tailEnd type="none" w="med" len="med"/>
                    </a:lnT>
                    <a:noFill/>
                  </a:tcPr>
                </a:tc>
                <a:tc>
                  <a:txBody>
                    <a:bodyPr/>
                    <a:lstStyle/>
                    <a:p>
                      <a:pPr algn="r"/>
                      <a:r>
                        <a:rPr lang="en-US" altLang="zh-CN" dirty="0" err="1"/>
                        <a:t>dZ</a:t>
                      </a:r>
                      <a:r>
                        <a:rPr lang="zh-CN" altLang="en-US" dirty="0"/>
                        <a:t>纵向偏差</a:t>
                      </a: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709031025"/>
                  </a:ext>
                </a:extLst>
              </a:tr>
              <a:tr h="370840">
                <a:tc>
                  <a:txBody>
                    <a:bodyPr/>
                    <a:lstStyle/>
                    <a:p>
                      <a:pPr algn="ctr"/>
                      <a:r>
                        <a:rPr lang="zh-CN" altLang="en-US" dirty="0"/>
                        <a:t>最大值</a:t>
                      </a:r>
                    </a:p>
                  </a:txBody>
                  <a:tcPr anchor="ctr">
                    <a:noFill/>
                  </a:tcPr>
                </a:tc>
                <a:tc>
                  <a:txBody>
                    <a:bodyPr/>
                    <a:lstStyle/>
                    <a:p>
                      <a:pPr algn="r"/>
                      <a:r>
                        <a:rPr lang="en-US" altLang="zh-CN" dirty="0"/>
                        <a:t>0.047</a:t>
                      </a:r>
                      <a:endParaRPr lang="zh-CN" altLang="en-US" dirty="0"/>
                    </a:p>
                  </a:txBody>
                  <a:tcPr anchor="ctr">
                    <a:noFill/>
                  </a:tcPr>
                </a:tc>
                <a:tc>
                  <a:txBody>
                    <a:bodyPr/>
                    <a:lstStyle/>
                    <a:p>
                      <a:pPr algn="r"/>
                      <a:r>
                        <a:rPr lang="en-US" altLang="zh-CN" dirty="0"/>
                        <a:t>0.094</a:t>
                      </a:r>
                      <a:endParaRPr lang="zh-CN" altLang="en-US" dirty="0"/>
                    </a:p>
                  </a:txBody>
                  <a:tcPr anchor="ctr">
                    <a:noFill/>
                  </a:tcPr>
                </a:tc>
                <a:tc>
                  <a:txBody>
                    <a:bodyPr/>
                    <a:lstStyle/>
                    <a:p>
                      <a:pPr algn="r"/>
                      <a:r>
                        <a:rPr lang="en-US" altLang="zh-CN" dirty="0"/>
                        <a:t>0.553</a:t>
                      </a:r>
                      <a:endParaRPr lang="zh-CN" altLang="en-US" dirty="0"/>
                    </a:p>
                  </a:txBody>
                  <a:tcPr anchor="ctr">
                    <a:noFill/>
                  </a:tcPr>
                </a:tc>
                <a:extLst>
                  <a:ext uri="{0D108BD9-81ED-4DB2-BD59-A6C34878D82A}">
                    <a16:rowId xmlns:a16="http://schemas.microsoft.com/office/drawing/2014/main" val="3442121268"/>
                  </a:ext>
                </a:extLst>
              </a:tr>
              <a:tr h="370840">
                <a:tc>
                  <a:txBody>
                    <a:bodyPr/>
                    <a:lstStyle/>
                    <a:p>
                      <a:pPr algn="ctr"/>
                      <a:r>
                        <a:rPr lang="zh-CN" altLang="en-US" dirty="0"/>
                        <a:t>最小值</a:t>
                      </a:r>
                    </a:p>
                  </a:txBody>
                  <a:tcPr anchor="ctr">
                    <a:noFill/>
                  </a:tcPr>
                </a:tc>
                <a:tc>
                  <a:txBody>
                    <a:bodyPr/>
                    <a:lstStyle/>
                    <a:p>
                      <a:pPr algn="r"/>
                      <a:r>
                        <a:rPr lang="en-US" altLang="zh-CN" dirty="0"/>
                        <a:t>-0.060</a:t>
                      </a:r>
                      <a:endParaRPr lang="zh-CN" altLang="en-US" dirty="0"/>
                    </a:p>
                  </a:txBody>
                  <a:tcPr anchor="ctr">
                    <a:noFill/>
                  </a:tcPr>
                </a:tc>
                <a:tc>
                  <a:txBody>
                    <a:bodyPr/>
                    <a:lstStyle/>
                    <a:p>
                      <a:pPr algn="r"/>
                      <a:r>
                        <a:rPr lang="en-US" altLang="zh-CN" dirty="0"/>
                        <a:t>-0.185</a:t>
                      </a:r>
                      <a:endParaRPr lang="zh-CN" altLang="en-US" dirty="0"/>
                    </a:p>
                  </a:txBody>
                  <a:tcPr anchor="ctr">
                    <a:noFill/>
                  </a:tcPr>
                </a:tc>
                <a:tc>
                  <a:txBody>
                    <a:bodyPr/>
                    <a:lstStyle/>
                    <a:p>
                      <a:pPr algn="r"/>
                      <a:r>
                        <a:rPr lang="en-US" altLang="zh-CN" dirty="0"/>
                        <a:t>-0.528</a:t>
                      </a:r>
                      <a:endParaRPr lang="zh-CN" altLang="en-US" dirty="0"/>
                    </a:p>
                  </a:txBody>
                  <a:tcPr anchor="ctr">
                    <a:noFill/>
                  </a:tcPr>
                </a:tc>
                <a:extLst>
                  <a:ext uri="{0D108BD9-81ED-4DB2-BD59-A6C34878D82A}">
                    <a16:rowId xmlns:a16="http://schemas.microsoft.com/office/drawing/2014/main" val="1574678766"/>
                  </a:ext>
                </a:extLst>
              </a:tr>
              <a:tr h="370840">
                <a:tc>
                  <a:txBody>
                    <a:bodyPr/>
                    <a:lstStyle/>
                    <a:p>
                      <a:pPr algn="ctr"/>
                      <a:r>
                        <a:rPr lang="en-US" altLang="zh-CN" dirty="0"/>
                        <a:t>RMS</a:t>
                      </a:r>
                      <a:endParaRPr lang="zh-CN" altLang="en-US" dirty="0"/>
                    </a:p>
                  </a:txBody>
                  <a:tcPr anchor="ctr">
                    <a:lnB w="12700" cap="flat" cmpd="sng" algn="ctr">
                      <a:solidFill>
                        <a:schemeClr val="tx1"/>
                      </a:solidFill>
                      <a:prstDash val="solid"/>
                      <a:round/>
                      <a:headEnd type="none" w="med" len="med"/>
                      <a:tailEnd type="none" w="med" len="med"/>
                    </a:lnB>
                    <a:noFill/>
                  </a:tcPr>
                </a:tc>
                <a:tc>
                  <a:txBody>
                    <a:bodyPr/>
                    <a:lstStyle/>
                    <a:p>
                      <a:pPr algn="r"/>
                      <a:r>
                        <a:rPr lang="en-US" altLang="zh-CN" dirty="0"/>
                        <a:t>0.033</a:t>
                      </a:r>
                      <a:endParaRPr lang="zh-CN" altLang="en-US" dirty="0"/>
                    </a:p>
                  </a:txBody>
                  <a:tcPr anchor="ctr">
                    <a:lnB w="12700" cap="flat" cmpd="sng" algn="ctr">
                      <a:solidFill>
                        <a:schemeClr val="tx1"/>
                      </a:solidFill>
                      <a:prstDash val="solid"/>
                      <a:round/>
                      <a:headEnd type="none" w="med" len="med"/>
                      <a:tailEnd type="none" w="med" len="med"/>
                    </a:lnB>
                    <a:noFill/>
                  </a:tcPr>
                </a:tc>
                <a:tc>
                  <a:txBody>
                    <a:bodyPr/>
                    <a:lstStyle/>
                    <a:p>
                      <a:pPr algn="r"/>
                      <a:r>
                        <a:rPr lang="en-US" altLang="zh-CN" dirty="0"/>
                        <a:t>0.104</a:t>
                      </a:r>
                      <a:endParaRPr lang="zh-CN" altLang="en-US" dirty="0"/>
                    </a:p>
                  </a:txBody>
                  <a:tcPr anchor="ctr">
                    <a:lnB w="12700" cap="flat" cmpd="sng" algn="ctr">
                      <a:solidFill>
                        <a:schemeClr val="tx1"/>
                      </a:solidFill>
                      <a:prstDash val="solid"/>
                      <a:round/>
                      <a:headEnd type="none" w="med" len="med"/>
                      <a:tailEnd type="none" w="med" len="med"/>
                    </a:lnB>
                    <a:noFill/>
                  </a:tcPr>
                </a:tc>
                <a:tc>
                  <a:txBody>
                    <a:bodyPr/>
                    <a:lstStyle/>
                    <a:p>
                      <a:pPr algn="r"/>
                      <a:r>
                        <a:rPr lang="en-US" altLang="zh-CN" dirty="0"/>
                        <a:t>0.316</a:t>
                      </a:r>
                      <a:endParaRPr lang="zh-CN" altLang="en-US" dirty="0"/>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3096279"/>
                  </a:ext>
                </a:extLst>
              </a:tr>
            </a:tbl>
          </a:graphicData>
        </a:graphic>
      </p:graphicFrame>
      <p:grpSp>
        <p:nvGrpSpPr>
          <p:cNvPr id="11" name="组合 10">
            <a:extLst>
              <a:ext uri="{FF2B5EF4-FFF2-40B4-BE49-F238E27FC236}">
                <a16:creationId xmlns:a16="http://schemas.microsoft.com/office/drawing/2014/main" id="{76EDDF15-6452-9BC3-D37C-EABDD12A1572}"/>
              </a:ext>
            </a:extLst>
          </p:cNvPr>
          <p:cNvGrpSpPr/>
          <p:nvPr/>
        </p:nvGrpSpPr>
        <p:grpSpPr>
          <a:xfrm>
            <a:off x="5951259" y="1054149"/>
            <a:ext cx="5715921" cy="2958231"/>
            <a:chOff x="5869493" y="3917531"/>
            <a:chExt cx="5715921" cy="2958231"/>
          </a:xfrm>
        </p:grpSpPr>
        <p:pic>
          <p:nvPicPr>
            <p:cNvPr id="13" name="图片 12">
              <a:extLst>
                <a:ext uri="{FF2B5EF4-FFF2-40B4-BE49-F238E27FC236}">
                  <a16:creationId xmlns:a16="http://schemas.microsoft.com/office/drawing/2014/main" id="{43733AE2-734E-3617-C00B-211AC02A8965}"/>
                </a:ext>
              </a:extLst>
            </p:cNvPr>
            <p:cNvPicPr>
              <a:picLocks noChangeAspect="1"/>
            </p:cNvPicPr>
            <p:nvPr/>
          </p:nvPicPr>
          <p:blipFill>
            <a:blip r:embed="rId2"/>
            <a:srcRect l="35149" t="11212"/>
            <a:stretch>
              <a:fillRect/>
            </a:stretch>
          </p:blipFill>
          <p:spPr>
            <a:xfrm>
              <a:off x="5869493" y="3917531"/>
              <a:ext cx="5715921" cy="2958231"/>
            </a:xfrm>
            <a:prstGeom prst="rect">
              <a:avLst/>
            </a:prstGeom>
          </p:spPr>
        </p:pic>
        <p:sp>
          <p:nvSpPr>
            <p:cNvPr id="10" name="文本框 9">
              <a:extLst>
                <a:ext uri="{FF2B5EF4-FFF2-40B4-BE49-F238E27FC236}">
                  <a16:creationId xmlns:a16="http://schemas.microsoft.com/office/drawing/2014/main" id="{17EC8714-2AF8-2E11-B47F-E234746945CD}"/>
                </a:ext>
              </a:extLst>
            </p:cNvPr>
            <p:cNvSpPr txBox="1"/>
            <p:nvPr/>
          </p:nvSpPr>
          <p:spPr>
            <a:xfrm>
              <a:off x="5967749" y="3997687"/>
              <a:ext cx="4333875" cy="369332"/>
            </a:xfrm>
            <a:prstGeom prst="rect">
              <a:avLst/>
            </a:prstGeom>
            <a:noFill/>
          </p:spPr>
          <p:txBody>
            <a:bodyPr wrap="square">
              <a:spAutoFit/>
            </a:bodyPr>
            <a:lstStyle/>
            <a:p>
              <a:r>
                <a:rPr lang="zh-CN" altLang="en-US" sz="1800" dirty="0">
                  <a:latin typeface="微软雅黑" panose="020B0503020204020204" pitchFamily="34" charset="-122"/>
                  <a:ea typeface="微软雅黑" panose="020B0503020204020204" pitchFamily="34" charset="-122"/>
                </a:rPr>
                <a:t>磁铁升温后磁铁基准点坐标垂向变化量</a:t>
              </a:r>
              <a:endParaRPr lang="zh-CN" altLang="en-US" dirty="0"/>
            </a:p>
          </p:txBody>
        </p:sp>
      </p:grpSp>
      <p:sp>
        <p:nvSpPr>
          <p:cNvPr id="12" name="文本框 11">
            <a:extLst>
              <a:ext uri="{FF2B5EF4-FFF2-40B4-BE49-F238E27FC236}">
                <a16:creationId xmlns:a16="http://schemas.microsoft.com/office/drawing/2014/main" id="{C719196A-D637-FD63-431C-91E99791CCB5}"/>
              </a:ext>
            </a:extLst>
          </p:cNvPr>
          <p:cNvSpPr txBox="1"/>
          <p:nvPr/>
        </p:nvSpPr>
        <p:spPr>
          <a:xfrm>
            <a:off x="590341" y="1054149"/>
            <a:ext cx="5245716" cy="80021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spcBef>
                <a:spcPts val="600"/>
              </a:spcBef>
              <a:spcAft>
                <a:spcPts val="600"/>
              </a:spcAft>
            </a:pPr>
            <a:r>
              <a:rPr lang="zh-CN" altLang="en-US" sz="1800" dirty="0">
                <a:latin typeface="微软雅黑" panose="020B0503020204020204" pitchFamily="34" charset="-122"/>
                <a:ea typeface="微软雅黑" panose="020B0503020204020204" pitchFamily="34" charset="-122"/>
              </a:rPr>
              <a:t>数据对比</a:t>
            </a:r>
            <a:r>
              <a:rPr lang="en-US" altLang="zh-CN" sz="1800" dirty="0">
                <a:latin typeface="微软雅黑" panose="020B0503020204020204" pitchFamily="34" charset="-122"/>
                <a:ea typeface="微软雅黑" panose="020B0503020204020204" pitchFamily="34" charset="-122"/>
              </a:rPr>
              <a:t>2</a:t>
            </a:r>
            <a:r>
              <a:rPr lang="zh-CN" altLang="en-US" sz="1800" dirty="0">
                <a:latin typeface="微软雅黑" panose="020B0503020204020204" pitchFamily="34" charset="-122"/>
                <a:ea typeface="微软雅黑" panose="020B0503020204020204" pitchFamily="34" charset="-122"/>
              </a:rPr>
              <a:t>：</a:t>
            </a:r>
            <a:endParaRPr lang="en-US" altLang="zh-CN" sz="1800" dirty="0">
              <a:latin typeface="微软雅黑" panose="020B0503020204020204" pitchFamily="34" charset="-122"/>
              <a:ea typeface="微软雅黑" panose="020B0503020204020204" pitchFamily="34" charset="-122"/>
            </a:endParaRPr>
          </a:p>
          <a:p>
            <a:pPr marL="285750" indent="-285750">
              <a:spcBef>
                <a:spcPts val="600"/>
              </a:spcBef>
              <a:spcAft>
                <a:spcPts val="600"/>
              </a:spcAft>
              <a:buFont typeface="Wingdings" panose="05000000000000000000" pitchFamily="2" charset="2"/>
              <a:buChar char="p"/>
            </a:pPr>
            <a:r>
              <a:rPr lang="zh-CN" altLang="en-US" sz="1800" dirty="0">
                <a:latin typeface="微软雅黑" panose="020B0503020204020204" pitchFamily="34" charset="-122"/>
                <a:ea typeface="微软雅黑" panose="020B0503020204020204" pitchFamily="34" charset="-122"/>
              </a:rPr>
              <a:t>高温数据</a:t>
            </a:r>
            <a:r>
              <a:rPr lang="en-US" altLang="zh-CN" sz="1800" dirty="0">
                <a:latin typeface="微软雅黑" panose="020B0503020204020204" pitchFamily="34" charset="-122"/>
                <a:ea typeface="微软雅黑" panose="020B0503020204020204" pitchFamily="34" charset="-122"/>
              </a:rPr>
              <a:t>2</a:t>
            </a:r>
            <a:r>
              <a:rPr lang="zh-CN" altLang="en-US" sz="1800" dirty="0">
                <a:latin typeface="微软雅黑" panose="020B0503020204020204" pitchFamily="34" charset="-122"/>
                <a:ea typeface="微软雅黑" panose="020B0503020204020204" pitchFamily="34" charset="-122"/>
              </a:rPr>
              <a:t>（</a:t>
            </a:r>
            <a:r>
              <a:rPr lang="en-US" altLang="zh-CN" dirty="0">
                <a:latin typeface="微软雅黑" panose="020B0503020204020204" pitchFamily="34" charset="-122"/>
                <a:ea typeface="微软雅黑" panose="020B0503020204020204" pitchFamily="34" charset="-122"/>
              </a:rPr>
              <a:t> 29</a:t>
            </a:r>
            <a:r>
              <a:rPr lang="zh-CN" altLang="en-US" dirty="0">
                <a:latin typeface="微软雅黑" panose="020B0503020204020204" pitchFamily="34" charset="-122"/>
                <a:ea typeface="微软雅黑" panose="020B0503020204020204" pitchFamily="34" charset="-122"/>
              </a:rPr>
              <a:t>℃ ）</a:t>
            </a:r>
            <a:r>
              <a:rPr lang="zh-CN" altLang="en-US" sz="1800" dirty="0">
                <a:latin typeface="微软雅黑" panose="020B0503020204020204" pitchFamily="34" charset="-122"/>
                <a:ea typeface="微软雅黑" panose="020B0503020204020204" pitchFamily="34" charset="-122"/>
              </a:rPr>
              <a:t>与低温数据（</a:t>
            </a:r>
            <a:r>
              <a:rPr lang="en-US" altLang="zh-CN" dirty="0">
                <a:latin typeface="微软雅黑" panose="020B0503020204020204" pitchFamily="34" charset="-122"/>
                <a:ea typeface="微软雅黑" panose="020B0503020204020204" pitchFamily="34" charset="-122"/>
              </a:rPr>
              <a:t> 18.5</a:t>
            </a:r>
            <a:r>
              <a:rPr lang="zh-CN" altLang="en-US" dirty="0">
                <a:latin typeface="微软雅黑" panose="020B0503020204020204" pitchFamily="34" charset="-122"/>
                <a:ea typeface="微软雅黑" panose="020B0503020204020204" pitchFamily="34" charset="-122"/>
              </a:rPr>
              <a:t>℃ ）</a:t>
            </a:r>
            <a:endParaRPr lang="zh-CN" altLang="en-US" dirty="0"/>
          </a:p>
        </p:txBody>
      </p:sp>
      <p:sp>
        <p:nvSpPr>
          <p:cNvPr id="15" name="文本框 14">
            <a:extLst>
              <a:ext uri="{FF2B5EF4-FFF2-40B4-BE49-F238E27FC236}">
                <a16:creationId xmlns:a16="http://schemas.microsoft.com/office/drawing/2014/main" id="{AB734049-6A7D-C318-6CCE-CECC803D20A0}"/>
              </a:ext>
            </a:extLst>
          </p:cNvPr>
          <p:cNvSpPr txBox="1"/>
          <p:nvPr/>
        </p:nvSpPr>
        <p:spPr>
          <a:xfrm>
            <a:off x="524820" y="3893986"/>
            <a:ext cx="5184000" cy="1884618"/>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indent="457200" algn="just">
              <a:lnSpc>
                <a:spcPct val="150000"/>
              </a:lnSpc>
              <a:spcBef>
                <a:spcPts val="300"/>
              </a:spcBef>
              <a:spcAft>
                <a:spcPts val="600"/>
              </a:spcAft>
            </a:pPr>
            <a:r>
              <a:rPr lang="zh-CN" altLang="zh-CN" sz="2000" dirty="0">
                <a:latin typeface="微软雅黑" panose="020B0503020204020204" pitchFamily="34" charset="-122"/>
                <a:ea typeface="微软雅黑" panose="020B0503020204020204" pitchFamily="34" charset="-122"/>
              </a:rPr>
              <a:t>高温数据2与高温数据1对应的磁铁变形趋势基本一致，仅变形幅度略有下降。究其原因，两组试验中磁铁温度相差约 2℃，磁铁伸长量也由 1.4mm 降至 1.1mm。</a:t>
            </a:r>
            <a:endParaRPr lang="zh-CN" altLang="en-US" sz="2000" dirty="0">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EBDE46E7-9E78-685C-4650-9188F08E1F28}"/>
              </a:ext>
            </a:extLst>
          </p:cNvPr>
          <p:cNvPicPr>
            <a:picLocks noChangeAspect="1"/>
          </p:cNvPicPr>
          <p:nvPr/>
        </p:nvPicPr>
        <p:blipFill>
          <a:blip r:embed="rId3"/>
          <a:stretch>
            <a:fillRect/>
          </a:stretch>
        </p:blipFill>
        <p:spPr>
          <a:xfrm>
            <a:off x="5951259" y="4012380"/>
            <a:ext cx="5715921" cy="2766107"/>
          </a:xfrm>
          <a:prstGeom prst="rect">
            <a:avLst/>
          </a:prstGeom>
        </p:spPr>
      </p:pic>
    </p:spTree>
    <p:extLst>
      <p:ext uri="{BB962C8B-B14F-4D97-AF65-F5344CB8AC3E}">
        <p14:creationId xmlns:p14="http://schemas.microsoft.com/office/powerpoint/2010/main" val="42633268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4984555B-3F09-9879-D9E4-5E87892629B8}"/>
              </a:ext>
            </a:extLst>
          </p:cNvPr>
          <p:cNvSpPr txBox="1"/>
          <p:nvPr/>
        </p:nvSpPr>
        <p:spPr>
          <a:xfrm>
            <a:off x="361741" y="280791"/>
            <a:ext cx="2195192" cy="36933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spcBef>
                <a:spcPts val="600"/>
              </a:spcBef>
              <a:spcAft>
                <a:spcPts val="600"/>
              </a:spcAft>
            </a:pPr>
            <a:r>
              <a:rPr lang="zh-CN" altLang="en-US" sz="1800" dirty="0">
                <a:latin typeface="微软雅黑" panose="020B0503020204020204" pitchFamily="34" charset="-122"/>
                <a:ea typeface="微软雅黑" panose="020B0503020204020204" pitchFamily="34" charset="-122"/>
              </a:rPr>
              <a:t>测量数据：</a:t>
            </a:r>
            <a:endParaRPr lang="en-US" altLang="zh-CN" sz="1800" dirty="0">
              <a:latin typeface="微软雅黑" panose="020B0503020204020204" pitchFamily="34" charset="-122"/>
              <a:ea typeface="微软雅黑" panose="020B0503020204020204" pitchFamily="34" charset="-122"/>
            </a:endParaRPr>
          </a:p>
        </p:txBody>
      </p:sp>
      <p:pic>
        <p:nvPicPr>
          <p:cNvPr id="4" name="图片 3">
            <a:extLst>
              <a:ext uri="{FF2B5EF4-FFF2-40B4-BE49-F238E27FC236}">
                <a16:creationId xmlns:a16="http://schemas.microsoft.com/office/drawing/2014/main" id="{23FA9039-B095-40BB-AC7C-6D4F4FE28E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2804" y="0"/>
            <a:ext cx="6066391" cy="6858000"/>
          </a:xfrm>
          <a:prstGeom prst="rect">
            <a:avLst/>
          </a:prstGeom>
        </p:spPr>
      </p:pic>
      <p:sp>
        <p:nvSpPr>
          <p:cNvPr id="7" name="灯片编号占位符 10">
            <a:extLst>
              <a:ext uri="{FF2B5EF4-FFF2-40B4-BE49-F238E27FC236}">
                <a16:creationId xmlns:a16="http://schemas.microsoft.com/office/drawing/2014/main" id="{CBE7836D-6176-48EE-9B75-D71920C53E76}"/>
              </a:ext>
            </a:extLst>
          </p:cNvPr>
          <p:cNvSpPr>
            <a:spLocks noGrp="1"/>
          </p:cNvSpPr>
          <p:nvPr>
            <p:ph type="sldNum" sz="quarter" idx="12"/>
          </p:nvPr>
        </p:nvSpPr>
        <p:spPr>
          <a:xfrm>
            <a:off x="8610600" y="6356350"/>
            <a:ext cx="2743200" cy="365125"/>
          </a:xfrm>
        </p:spPr>
        <p:txBody>
          <a:bodyPr/>
          <a:lstStyle/>
          <a:p>
            <a:fld id="{16CB0E38-18A6-4DF6-93D8-8059CE11E2E9}" type="slidenum">
              <a:rPr lang="zh-SG" altLang="en-US" smtClean="0"/>
              <a:t>25</a:t>
            </a:fld>
            <a:endParaRPr lang="zh-SG" altLang="en-US" dirty="0"/>
          </a:p>
        </p:txBody>
      </p:sp>
    </p:spTree>
    <p:extLst>
      <p:ext uri="{BB962C8B-B14F-4D97-AF65-F5344CB8AC3E}">
        <p14:creationId xmlns:p14="http://schemas.microsoft.com/office/powerpoint/2010/main" val="42266894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8355E5BB-414B-BA4F-C2C5-3489E38635AF}"/>
              </a:ext>
            </a:extLst>
          </p:cNvPr>
          <p:cNvSpPr txBox="1">
            <a:spLocks/>
          </p:cNvSpPr>
          <p:nvPr/>
        </p:nvSpPr>
        <p:spPr>
          <a:xfrm>
            <a:off x="407368" y="187617"/>
            <a:ext cx="10763325" cy="7254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zh-CN" altLang="en-US" sz="3600" b="1" dirty="0">
                <a:solidFill>
                  <a:srgbClr val="C00000"/>
                </a:solidFill>
                <a:latin typeface="宋体" panose="02010600030101010101" pitchFamily="2" charset="-122"/>
                <a:ea typeface="宋体" panose="02010600030101010101" pitchFamily="2" charset="-122"/>
              </a:rPr>
              <a:t>实验</a:t>
            </a:r>
            <a:r>
              <a:rPr lang="en-US" altLang="zh-CN" sz="3600" b="1" dirty="0">
                <a:solidFill>
                  <a:srgbClr val="C00000"/>
                </a:solidFill>
                <a:latin typeface="宋体" panose="02010600030101010101" pitchFamily="2" charset="-122"/>
                <a:ea typeface="宋体" panose="02010600030101010101" pitchFamily="2" charset="-122"/>
              </a:rPr>
              <a:t>6</a:t>
            </a:r>
            <a:r>
              <a:rPr lang="zh-CN" altLang="en-US" sz="3600" b="1" dirty="0">
                <a:solidFill>
                  <a:srgbClr val="C00000"/>
                </a:solidFill>
                <a:latin typeface="宋体" panose="02010600030101010101" pitchFamily="2" charset="-122"/>
                <a:ea typeface="宋体" panose="02010600030101010101" pitchFamily="2" charset="-122"/>
              </a:rPr>
              <a:t>：温度变化对磁铁位置影响实验</a:t>
            </a:r>
          </a:p>
        </p:txBody>
      </p:sp>
      <p:sp>
        <p:nvSpPr>
          <p:cNvPr id="6" name="文本框 5">
            <a:extLst>
              <a:ext uri="{FF2B5EF4-FFF2-40B4-BE49-F238E27FC236}">
                <a16:creationId xmlns:a16="http://schemas.microsoft.com/office/drawing/2014/main" id="{F60A3794-64E8-7C79-2B9D-2F4328F61AA2}"/>
              </a:ext>
            </a:extLst>
          </p:cNvPr>
          <p:cNvSpPr txBox="1"/>
          <p:nvPr/>
        </p:nvSpPr>
        <p:spPr>
          <a:xfrm>
            <a:off x="463516" y="869015"/>
            <a:ext cx="5953326" cy="1907382"/>
          </a:xfrm>
          <a:prstGeom prst="rect">
            <a:avLst/>
          </a:prstGeom>
          <a:noFill/>
        </p:spPr>
        <p:txBody>
          <a:bodyPr wrap="square">
            <a:spAutoFit/>
          </a:bodyPr>
          <a:lstStyle/>
          <a:p>
            <a:pPr marL="285750" indent="-285750" algn="just">
              <a:lnSpc>
                <a:spcPct val="125000"/>
              </a:lnSpc>
              <a:spcBef>
                <a:spcPts val="300"/>
              </a:spcBef>
              <a:spcAft>
                <a:spcPts val="600"/>
              </a:spcAft>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为验证是否因两端悬挂点约束造成磁铁变弯，将两端悬挂点的平动板紧固螺丝拧松，使其能随磁铁一起运动。</a:t>
            </a:r>
            <a:endParaRPr lang="en-US" altLang="zh-CN" dirty="0">
              <a:latin typeface="微软雅黑" panose="020B0503020204020204" pitchFamily="34" charset="-122"/>
              <a:ea typeface="微软雅黑" panose="020B0503020204020204" pitchFamily="34" charset="-122"/>
            </a:endParaRPr>
          </a:p>
          <a:p>
            <a:pPr marL="285750" indent="-285750" algn="just">
              <a:lnSpc>
                <a:spcPct val="125000"/>
              </a:lnSpc>
              <a:spcBef>
                <a:spcPts val="300"/>
              </a:spcBef>
              <a:spcAft>
                <a:spcPts val="600"/>
              </a:spcAft>
              <a:buFont typeface="Wingdings" panose="05000000000000000000" pitchFamily="2" charset="2"/>
              <a:buChar char="Ø"/>
            </a:pPr>
            <a:r>
              <a:rPr lang="zh-CN" altLang="en-US" dirty="0">
                <a:latin typeface="微软雅黑" panose="020B0503020204020204" pitchFamily="34" charset="-122"/>
                <a:ea typeface="微软雅黑" panose="020B0503020204020204" pitchFamily="34" charset="-122"/>
              </a:rPr>
              <a:t>再次开展低温至高温的测试对比，观察磁铁变形是否得到改善。</a:t>
            </a:r>
          </a:p>
        </p:txBody>
      </p:sp>
      <p:grpSp>
        <p:nvGrpSpPr>
          <p:cNvPr id="33" name="组合 32">
            <a:extLst>
              <a:ext uri="{FF2B5EF4-FFF2-40B4-BE49-F238E27FC236}">
                <a16:creationId xmlns:a16="http://schemas.microsoft.com/office/drawing/2014/main" id="{60363324-2BB9-A94C-F180-7CB7DF99BEB4}"/>
              </a:ext>
            </a:extLst>
          </p:cNvPr>
          <p:cNvGrpSpPr/>
          <p:nvPr/>
        </p:nvGrpSpPr>
        <p:grpSpPr>
          <a:xfrm>
            <a:off x="6753042" y="913087"/>
            <a:ext cx="4637970" cy="2729042"/>
            <a:chOff x="6765333" y="1017360"/>
            <a:chExt cx="4637970" cy="2729042"/>
          </a:xfrm>
        </p:grpSpPr>
        <p:pic>
          <p:nvPicPr>
            <p:cNvPr id="12" name="图片 11">
              <a:extLst>
                <a:ext uri="{FF2B5EF4-FFF2-40B4-BE49-F238E27FC236}">
                  <a16:creationId xmlns:a16="http://schemas.microsoft.com/office/drawing/2014/main" id="{817F1CA9-2EE5-5FB1-C22B-BFDB7B418F40}"/>
                </a:ext>
              </a:extLst>
            </p:cNvPr>
            <p:cNvPicPr>
              <a:picLocks noChangeAspect="1"/>
            </p:cNvPicPr>
            <p:nvPr/>
          </p:nvPicPr>
          <p:blipFill>
            <a:blip r:embed="rId2">
              <a:extLst>
                <a:ext uri="{28A0092B-C50C-407E-A947-70E740481C1C}">
                  <a14:useLocalDpi xmlns:a14="http://schemas.microsoft.com/office/drawing/2010/main" val="0"/>
                </a:ext>
              </a:extLst>
            </a:blip>
            <a:srcRect l="4491" t="5264" r="12121" b="42221"/>
            <a:stretch>
              <a:fillRect/>
            </a:stretch>
          </p:blipFill>
          <p:spPr>
            <a:xfrm>
              <a:off x="6765333" y="1017360"/>
              <a:ext cx="4637970" cy="2189746"/>
            </a:xfrm>
            <a:prstGeom prst="rect">
              <a:avLst/>
            </a:prstGeom>
          </p:spPr>
        </p:pic>
        <p:cxnSp>
          <p:nvCxnSpPr>
            <p:cNvPr id="14" name="直接箭头连接符 13">
              <a:extLst>
                <a:ext uri="{FF2B5EF4-FFF2-40B4-BE49-F238E27FC236}">
                  <a16:creationId xmlns:a16="http://schemas.microsoft.com/office/drawing/2014/main" id="{1E330B9F-E60A-050E-B15F-87A0EEA0F3D4}"/>
                </a:ext>
              </a:extLst>
            </p:cNvPr>
            <p:cNvCxnSpPr>
              <a:cxnSpLocks/>
            </p:cNvCxnSpPr>
            <p:nvPr/>
          </p:nvCxnSpPr>
          <p:spPr>
            <a:xfrm flipH="1" flipV="1">
              <a:off x="7620001" y="1913021"/>
              <a:ext cx="1564102" cy="1515979"/>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a:extLst>
                <a:ext uri="{FF2B5EF4-FFF2-40B4-BE49-F238E27FC236}">
                  <a16:creationId xmlns:a16="http://schemas.microsoft.com/office/drawing/2014/main" id="{970BD2D8-81B2-AFA6-6E10-EEF1776F3B3E}"/>
                </a:ext>
              </a:extLst>
            </p:cNvPr>
            <p:cNvCxnSpPr>
              <a:cxnSpLocks/>
            </p:cNvCxnSpPr>
            <p:nvPr/>
          </p:nvCxnSpPr>
          <p:spPr>
            <a:xfrm flipH="1" flipV="1">
              <a:off x="8181474" y="1913021"/>
              <a:ext cx="986588" cy="1515979"/>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a:extLst>
                <a:ext uri="{FF2B5EF4-FFF2-40B4-BE49-F238E27FC236}">
                  <a16:creationId xmlns:a16="http://schemas.microsoft.com/office/drawing/2014/main" id="{C30106B3-3EC9-BD68-6D99-5461B251DD7D}"/>
                </a:ext>
              </a:extLst>
            </p:cNvPr>
            <p:cNvCxnSpPr>
              <a:cxnSpLocks/>
            </p:cNvCxnSpPr>
            <p:nvPr/>
          </p:nvCxnSpPr>
          <p:spPr>
            <a:xfrm flipV="1">
              <a:off x="9152021" y="2201883"/>
              <a:ext cx="1724526" cy="1227117"/>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a:extLst>
                <a:ext uri="{FF2B5EF4-FFF2-40B4-BE49-F238E27FC236}">
                  <a16:creationId xmlns:a16="http://schemas.microsoft.com/office/drawing/2014/main" id="{439363FD-C4C1-082B-BC5D-C4C0F8D1360E}"/>
                </a:ext>
              </a:extLst>
            </p:cNvPr>
            <p:cNvCxnSpPr>
              <a:cxnSpLocks/>
            </p:cNvCxnSpPr>
            <p:nvPr/>
          </p:nvCxnSpPr>
          <p:spPr>
            <a:xfrm flipV="1">
              <a:off x="9168062" y="2294021"/>
              <a:ext cx="2002631" cy="1134979"/>
            </a:xfrm>
            <a:prstGeom prst="straightConnector1">
              <a:avLst/>
            </a:prstGeom>
            <a:ln w="285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2" name="文本框 31">
              <a:extLst>
                <a:ext uri="{FF2B5EF4-FFF2-40B4-BE49-F238E27FC236}">
                  <a16:creationId xmlns:a16="http://schemas.microsoft.com/office/drawing/2014/main" id="{AF810061-2457-B1F8-4414-1619EC2B6FE0}"/>
                </a:ext>
              </a:extLst>
            </p:cNvPr>
            <p:cNvSpPr txBox="1"/>
            <p:nvPr/>
          </p:nvSpPr>
          <p:spPr>
            <a:xfrm>
              <a:off x="7507706" y="3377070"/>
              <a:ext cx="3545305" cy="369332"/>
            </a:xfrm>
            <a:prstGeom prst="rect">
              <a:avLst/>
            </a:prstGeom>
            <a:noFill/>
          </p:spPr>
          <p:txBody>
            <a:bodyPr wrap="square">
              <a:spAutoFit/>
            </a:bodyPr>
            <a:lstStyle/>
            <a:p>
              <a:r>
                <a:rPr lang="zh-CN" altLang="en-US" dirty="0">
                  <a:latin typeface="微软雅黑" panose="020B0503020204020204" pitchFamily="34" charset="-122"/>
                  <a:ea typeface="微软雅黑" panose="020B0503020204020204" pitchFamily="34" charset="-122"/>
                </a:rPr>
                <a:t>两端悬挂平动板的紧固螺丝半松</a:t>
              </a:r>
              <a:endParaRPr lang="zh-CN" altLang="en-US" dirty="0"/>
            </a:p>
          </p:txBody>
        </p:sp>
      </p:grpSp>
      <p:graphicFrame>
        <p:nvGraphicFramePr>
          <p:cNvPr id="37" name="表格 36">
            <a:extLst>
              <a:ext uri="{FF2B5EF4-FFF2-40B4-BE49-F238E27FC236}">
                <a16:creationId xmlns:a16="http://schemas.microsoft.com/office/drawing/2014/main" id="{77A35AE3-F685-C083-6DAC-793E2AE8B698}"/>
              </a:ext>
            </a:extLst>
          </p:cNvPr>
          <p:cNvGraphicFramePr>
            <a:graphicFrameLocks noGrp="1"/>
          </p:cNvGraphicFramePr>
          <p:nvPr>
            <p:extLst>
              <p:ext uri="{D42A27DB-BD31-4B8C-83A1-F6EECF244321}">
                <p14:modId xmlns:p14="http://schemas.microsoft.com/office/powerpoint/2010/main" val="1863886366"/>
              </p:ext>
            </p:extLst>
          </p:nvPr>
        </p:nvGraphicFramePr>
        <p:xfrm>
          <a:off x="501615" y="3996303"/>
          <a:ext cx="5184000" cy="1483360"/>
        </p:xfrm>
        <a:graphic>
          <a:graphicData uri="http://schemas.openxmlformats.org/drawingml/2006/table">
            <a:tbl>
              <a:tblPr firstRow="1" bandRow="1">
                <a:tableStyleId>{9D7B26C5-4107-4FEC-AEDC-1716B250A1EF}</a:tableStyleId>
              </a:tblPr>
              <a:tblGrid>
                <a:gridCol w="1080000">
                  <a:extLst>
                    <a:ext uri="{9D8B030D-6E8A-4147-A177-3AD203B41FA5}">
                      <a16:colId xmlns:a16="http://schemas.microsoft.com/office/drawing/2014/main" val="1927519277"/>
                    </a:ext>
                  </a:extLst>
                </a:gridCol>
                <a:gridCol w="1368000">
                  <a:extLst>
                    <a:ext uri="{9D8B030D-6E8A-4147-A177-3AD203B41FA5}">
                      <a16:colId xmlns:a16="http://schemas.microsoft.com/office/drawing/2014/main" val="3740980535"/>
                    </a:ext>
                  </a:extLst>
                </a:gridCol>
                <a:gridCol w="1368000">
                  <a:extLst>
                    <a:ext uri="{9D8B030D-6E8A-4147-A177-3AD203B41FA5}">
                      <a16:colId xmlns:a16="http://schemas.microsoft.com/office/drawing/2014/main" val="633468654"/>
                    </a:ext>
                  </a:extLst>
                </a:gridCol>
                <a:gridCol w="1368000">
                  <a:extLst>
                    <a:ext uri="{9D8B030D-6E8A-4147-A177-3AD203B41FA5}">
                      <a16:colId xmlns:a16="http://schemas.microsoft.com/office/drawing/2014/main" val="16730021"/>
                    </a:ext>
                  </a:extLst>
                </a:gridCol>
              </a:tblGrid>
              <a:tr h="370840">
                <a:tc>
                  <a:txBody>
                    <a:bodyPr/>
                    <a:lstStyle/>
                    <a:p>
                      <a:pPr algn="ctr"/>
                      <a:r>
                        <a:rPr lang="zh-CN" altLang="en-US" dirty="0"/>
                        <a:t>统计量</a:t>
                      </a:r>
                    </a:p>
                  </a:txBody>
                  <a:tcPr anchor="ctr">
                    <a:lnT w="12700" cap="flat" cmpd="sng" algn="ctr">
                      <a:solidFill>
                        <a:schemeClr val="tx1"/>
                      </a:solidFill>
                      <a:prstDash val="solid"/>
                      <a:round/>
                      <a:headEnd type="none" w="med" len="med"/>
                      <a:tailEnd type="none" w="med" len="med"/>
                    </a:lnT>
                    <a:noFill/>
                  </a:tcPr>
                </a:tc>
                <a:tc>
                  <a:txBody>
                    <a:bodyPr/>
                    <a:lstStyle/>
                    <a:p>
                      <a:pPr algn="r"/>
                      <a:r>
                        <a:rPr lang="en-US" altLang="zh-CN" dirty="0" err="1"/>
                        <a:t>dX</a:t>
                      </a:r>
                      <a:r>
                        <a:rPr lang="zh-CN" altLang="en-US" dirty="0"/>
                        <a:t>横向偏差</a:t>
                      </a:r>
                    </a:p>
                  </a:txBody>
                  <a:tcPr anchor="ctr">
                    <a:lnT w="12700" cap="flat" cmpd="sng" algn="ctr">
                      <a:solidFill>
                        <a:schemeClr val="tx1"/>
                      </a:solidFill>
                      <a:prstDash val="solid"/>
                      <a:round/>
                      <a:headEnd type="none" w="med" len="med"/>
                      <a:tailEnd type="none" w="med" len="med"/>
                    </a:lnT>
                    <a:noFill/>
                  </a:tcPr>
                </a:tc>
                <a:tc>
                  <a:txBody>
                    <a:bodyPr/>
                    <a:lstStyle/>
                    <a:p>
                      <a:pPr algn="r"/>
                      <a:r>
                        <a:rPr lang="en-US" altLang="zh-CN" dirty="0" err="1"/>
                        <a:t>dY</a:t>
                      </a:r>
                      <a:r>
                        <a:rPr lang="zh-CN" altLang="en-US" dirty="0"/>
                        <a:t>垂向偏差</a:t>
                      </a:r>
                    </a:p>
                  </a:txBody>
                  <a:tcPr anchor="ctr">
                    <a:lnT w="12700" cap="flat" cmpd="sng" algn="ctr">
                      <a:solidFill>
                        <a:schemeClr val="tx1"/>
                      </a:solidFill>
                      <a:prstDash val="solid"/>
                      <a:round/>
                      <a:headEnd type="none" w="med" len="med"/>
                      <a:tailEnd type="none" w="med" len="med"/>
                    </a:lnT>
                    <a:noFill/>
                  </a:tcPr>
                </a:tc>
                <a:tc>
                  <a:txBody>
                    <a:bodyPr/>
                    <a:lstStyle/>
                    <a:p>
                      <a:pPr algn="r"/>
                      <a:r>
                        <a:rPr lang="en-US" altLang="zh-CN" dirty="0" err="1"/>
                        <a:t>dZ</a:t>
                      </a:r>
                      <a:r>
                        <a:rPr lang="zh-CN" altLang="en-US" dirty="0"/>
                        <a:t>纵向偏差</a:t>
                      </a: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709031025"/>
                  </a:ext>
                </a:extLst>
              </a:tr>
              <a:tr h="370840">
                <a:tc>
                  <a:txBody>
                    <a:bodyPr/>
                    <a:lstStyle/>
                    <a:p>
                      <a:pPr algn="ctr"/>
                      <a:r>
                        <a:rPr lang="zh-CN" altLang="en-US" dirty="0"/>
                        <a:t>最大值</a:t>
                      </a:r>
                    </a:p>
                  </a:txBody>
                  <a:tcPr anchor="ctr">
                    <a:noFill/>
                  </a:tcPr>
                </a:tc>
                <a:tc>
                  <a:txBody>
                    <a:bodyPr/>
                    <a:lstStyle/>
                    <a:p>
                      <a:pPr algn="r"/>
                      <a:r>
                        <a:rPr lang="en-US" altLang="zh-CN" dirty="0"/>
                        <a:t>0.043</a:t>
                      </a:r>
                      <a:endParaRPr lang="zh-CN" altLang="en-US" dirty="0"/>
                    </a:p>
                  </a:txBody>
                  <a:tcPr anchor="ctr">
                    <a:noFill/>
                  </a:tcPr>
                </a:tc>
                <a:tc>
                  <a:txBody>
                    <a:bodyPr/>
                    <a:lstStyle/>
                    <a:p>
                      <a:pPr algn="r"/>
                      <a:r>
                        <a:rPr lang="en-US" altLang="zh-CN" dirty="0"/>
                        <a:t>0.128</a:t>
                      </a:r>
                      <a:endParaRPr lang="zh-CN" altLang="en-US" dirty="0"/>
                    </a:p>
                  </a:txBody>
                  <a:tcPr anchor="ctr">
                    <a:noFill/>
                  </a:tcPr>
                </a:tc>
                <a:tc>
                  <a:txBody>
                    <a:bodyPr/>
                    <a:lstStyle/>
                    <a:p>
                      <a:pPr algn="r"/>
                      <a:r>
                        <a:rPr lang="en-US" altLang="zh-CN" dirty="0"/>
                        <a:t>0.527</a:t>
                      </a:r>
                      <a:endParaRPr lang="zh-CN" altLang="en-US" dirty="0"/>
                    </a:p>
                  </a:txBody>
                  <a:tcPr anchor="ctr">
                    <a:noFill/>
                  </a:tcPr>
                </a:tc>
                <a:extLst>
                  <a:ext uri="{0D108BD9-81ED-4DB2-BD59-A6C34878D82A}">
                    <a16:rowId xmlns:a16="http://schemas.microsoft.com/office/drawing/2014/main" val="3442121268"/>
                  </a:ext>
                </a:extLst>
              </a:tr>
              <a:tr h="370840">
                <a:tc>
                  <a:txBody>
                    <a:bodyPr/>
                    <a:lstStyle/>
                    <a:p>
                      <a:pPr algn="ctr"/>
                      <a:r>
                        <a:rPr lang="zh-CN" altLang="en-US" dirty="0"/>
                        <a:t>最小值</a:t>
                      </a:r>
                    </a:p>
                  </a:txBody>
                  <a:tcPr anchor="ctr">
                    <a:noFill/>
                  </a:tcPr>
                </a:tc>
                <a:tc>
                  <a:txBody>
                    <a:bodyPr/>
                    <a:lstStyle/>
                    <a:p>
                      <a:pPr algn="r"/>
                      <a:r>
                        <a:rPr lang="en-US" altLang="zh-CN" dirty="0"/>
                        <a:t>-0.090</a:t>
                      </a:r>
                      <a:endParaRPr lang="zh-CN" altLang="en-US" dirty="0"/>
                    </a:p>
                  </a:txBody>
                  <a:tcPr anchor="ctr">
                    <a:noFill/>
                  </a:tcPr>
                </a:tc>
                <a:tc>
                  <a:txBody>
                    <a:bodyPr/>
                    <a:lstStyle/>
                    <a:p>
                      <a:pPr algn="r"/>
                      <a:r>
                        <a:rPr lang="en-US" altLang="zh-CN" dirty="0"/>
                        <a:t>-0.234</a:t>
                      </a:r>
                      <a:endParaRPr lang="zh-CN" altLang="en-US" dirty="0"/>
                    </a:p>
                  </a:txBody>
                  <a:tcPr anchor="ctr">
                    <a:noFill/>
                  </a:tcPr>
                </a:tc>
                <a:tc>
                  <a:txBody>
                    <a:bodyPr/>
                    <a:lstStyle/>
                    <a:p>
                      <a:pPr algn="r"/>
                      <a:r>
                        <a:rPr lang="en-US" altLang="zh-CN" dirty="0"/>
                        <a:t>-0.534</a:t>
                      </a:r>
                      <a:endParaRPr lang="zh-CN" altLang="en-US" dirty="0"/>
                    </a:p>
                  </a:txBody>
                  <a:tcPr anchor="ctr">
                    <a:noFill/>
                  </a:tcPr>
                </a:tc>
                <a:extLst>
                  <a:ext uri="{0D108BD9-81ED-4DB2-BD59-A6C34878D82A}">
                    <a16:rowId xmlns:a16="http://schemas.microsoft.com/office/drawing/2014/main" val="1574678766"/>
                  </a:ext>
                </a:extLst>
              </a:tr>
              <a:tr h="370840">
                <a:tc>
                  <a:txBody>
                    <a:bodyPr/>
                    <a:lstStyle/>
                    <a:p>
                      <a:pPr algn="ctr"/>
                      <a:r>
                        <a:rPr lang="en-US" altLang="zh-CN" dirty="0"/>
                        <a:t>RMS</a:t>
                      </a:r>
                      <a:endParaRPr lang="zh-CN" altLang="en-US" dirty="0"/>
                    </a:p>
                  </a:txBody>
                  <a:tcPr anchor="ctr">
                    <a:lnB w="12700" cap="flat" cmpd="sng" algn="ctr">
                      <a:solidFill>
                        <a:schemeClr val="tx1"/>
                      </a:solidFill>
                      <a:prstDash val="solid"/>
                      <a:round/>
                      <a:headEnd type="none" w="med" len="med"/>
                      <a:tailEnd type="none" w="med" len="med"/>
                    </a:lnB>
                    <a:noFill/>
                  </a:tcPr>
                </a:tc>
                <a:tc>
                  <a:txBody>
                    <a:bodyPr/>
                    <a:lstStyle/>
                    <a:p>
                      <a:pPr algn="r"/>
                      <a:r>
                        <a:rPr lang="en-US" altLang="zh-CN" dirty="0"/>
                        <a:t>0.039</a:t>
                      </a:r>
                      <a:endParaRPr lang="zh-CN" altLang="en-US" dirty="0"/>
                    </a:p>
                  </a:txBody>
                  <a:tcPr anchor="ctr">
                    <a:lnB w="12700" cap="flat" cmpd="sng" algn="ctr">
                      <a:solidFill>
                        <a:schemeClr val="tx1"/>
                      </a:solidFill>
                      <a:prstDash val="solid"/>
                      <a:round/>
                      <a:headEnd type="none" w="med" len="med"/>
                      <a:tailEnd type="none" w="med" len="med"/>
                    </a:lnB>
                    <a:noFill/>
                  </a:tcPr>
                </a:tc>
                <a:tc>
                  <a:txBody>
                    <a:bodyPr/>
                    <a:lstStyle/>
                    <a:p>
                      <a:pPr algn="r"/>
                      <a:r>
                        <a:rPr lang="en-US" altLang="zh-CN" dirty="0"/>
                        <a:t>0.125</a:t>
                      </a:r>
                      <a:endParaRPr lang="zh-CN" altLang="en-US" dirty="0"/>
                    </a:p>
                  </a:txBody>
                  <a:tcPr anchor="ctr">
                    <a:lnB w="12700" cap="flat" cmpd="sng" algn="ctr">
                      <a:solidFill>
                        <a:schemeClr val="tx1"/>
                      </a:solidFill>
                      <a:prstDash val="solid"/>
                      <a:round/>
                      <a:headEnd type="none" w="med" len="med"/>
                      <a:tailEnd type="none" w="med" len="med"/>
                    </a:lnB>
                    <a:noFill/>
                  </a:tcPr>
                </a:tc>
                <a:tc>
                  <a:txBody>
                    <a:bodyPr/>
                    <a:lstStyle/>
                    <a:p>
                      <a:pPr algn="r"/>
                      <a:r>
                        <a:rPr lang="en-US" altLang="zh-CN" dirty="0"/>
                        <a:t>0.315</a:t>
                      </a:r>
                      <a:endParaRPr lang="zh-CN" altLang="en-US" dirty="0"/>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3096279"/>
                  </a:ext>
                </a:extLst>
              </a:tr>
            </a:tbl>
          </a:graphicData>
        </a:graphic>
      </p:graphicFrame>
      <p:pic>
        <p:nvPicPr>
          <p:cNvPr id="38" name="图片 37">
            <a:extLst>
              <a:ext uri="{FF2B5EF4-FFF2-40B4-BE49-F238E27FC236}">
                <a16:creationId xmlns:a16="http://schemas.microsoft.com/office/drawing/2014/main" id="{23909F8B-B105-A6DB-3598-1703AFBF7732}"/>
              </a:ext>
            </a:extLst>
          </p:cNvPr>
          <p:cNvPicPr>
            <a:picLocks noChangeAspect="1"/>
          </p:cNvPicPr>
          <p:nvPr/>
        </p:nvPicPr>
        <p:blipFill>
          <a:blip r:embed="rId3"/>
          <a:srcRect l="35724" t="7327"/>
          <a:stretch>
            <a:fillRect/>
          </a:stretch>
        </p:blipFill>
        <p:spPr>
          <a:xfrm>
            <a:off x="6014518" y="3740580"/>
            <a:ext cx="5855368" cy="2856855"/>
          </a:xfrm>
          <a:prstGeom prst="rect">
            <a:avLst/>
          </a:prstGeom>
        </p:spPr>
      </p:pic>
      <p:sp>
        <p:nvSpPr>
          <p:cNvPr id="40" name="文本框 39">
            <a:extLst>
              <a:ext uri="{FF2B5EF4-FFF2-40B4-BE49-F238E27FC236}">
                <a16:creationId xmlns:a16="http://schemas.microsoft.com/office/drawing/2014/main" id="{6936A00F-8ADE-04A5-F125-FEC0A5DBC408}"/>
              </a:ext>
            </a:extLst>
          </p:cNvPr>
          <p:cNvSpPr txBox="1"/>
          <p:nvPr/>
        </p:nvSpPr>
        <p:spPr>
          <a:xfrm>
            <a:off x="501615" y="2874673"/>
            <a:ext cx="6096000" cy="830164"/>
          </a:xfrm>
          <a:prstGeom prst="rect">
            <a:avLst/>
          </a:prstGeom>
          <a:noFill/>
        </p:spPr>
        <p:txBody>
          <a:bodyPr wrap="square">
            <a:spAutoFit/>
          </a:bodyPr>
          <a:lstStyle/>
          <a:p>
            <a:pPr marL="285750" indent="-285750" algn="just">
              <a:lnSpc>
                <a:spcPct val="125000"/>
              </a:lnSpc>
              <a:spcAft>
                <a:spcPts val="600"/>
              </a:spcAft>
              <a:buFont typeface="Wingdings" panose="05000000000000000000" pitchFamily="2" charset="2"/>
              <a:buChar char="p"/>
            </a:pPr>
            <a:r>
              <a:rPr lang="zh-CN" altLang="en-US" dirty="0">
                <a:latin typeface="微软雅黑" panose="020B0503020204020204" pitchFamily="34" charset="-122"/>
                <a:ea typeface="微软雅黑" panose="020B0503020204020204" pitchFamily="34" charset="-122"/>
              </a:rPr>
              <a:t>低</a:t>
            </a:r>
            <a:r>
              <a:rPr lang="zh-CN" altLang="en-US" sz="1800" dirty="0">
                <a:latin typeface="微软雅黑" panose="020B0503020204020204" pitchFamily="34" charset="-122"/>
                <a:ea typeface="微软雅黑" panose="020B0503020204020204" pitchFamily="34" charset="-122"/>
              </a:rPr>
              <a:t>温数据：室内温度</a:t>
            </a:r>
            <a:r>
              <a:rPr lang="en-US" altLang="zh-CN" sz="1800" dirty="0">
                <a:latin typeface="微软雅黑" panose="020B0503020204020204" pitchFamily="34" charset="-122"/>
                <a:ea typeface="微软雅黑" panose="020B0503020204020204" pitchFamily="34" charset="-122"/>
              </a:rPr>
              <a:t>18.4℃</a:t>
            </a:r>
            <a:r>
              <a:rPr lang="zh-CN" altLang="en-US" sz="1800" dirty="0">
                <a:latin typeface="微软雅黑" panose="020B0503020204020204" pitchFamily="34" charset="-122"/>
                <a:ea typeface="微软雅黑" panose="020B0503020204020204" pitchFamily="34" charset="-122"/>
              </a:rPr>
              <a:t>，磁铁</a:t>
            </a:r>
            <a:r>
              <a:rPr lang="zh-CN" altLang="en-US" dirty="0">
                <a:latin typeface="微软雅黑" panose="020B0503020204020204" pitchFamily="34" charset="-122"/>
                <a:ea typeface="微软雅黑" panose="020B0503020204020204" pitchFamily="34" charset="-122"/>
              </a:rPr>
              <a:t>温度</a:t>
            </a:r>
            <a:r>
              <a:rPr lang="en-US" altLang="zh-CN" sz="1800" dirty="0">
                <a:latin typeface="微软雅黑" panose="020B0503020204020204" pitchFamily="34" charset="-122"/>
                <a:ea typeface="微软雅黑" panose="020B0503020204020204" pitchFamily="34" charset="-122"/>
              </a:rPr>
              <a:t>19</a:t>
            </a:r>
            <a:r>
              <a:rPr lang="en-US" altLang="zh-CN" dirty="0">
                <a:latin typeface="微软雅黑" panose="020B0503020204020204" pitchFamily="34" charset="-122"/>
                <a:ea typeface="微软雅黑" panose="020B0503020204020204" pitchFamily="34" charset="-122"/>
              </a:rPr>
              <a:t> ℃</a:t>
            </a:r>
            <a:endParaRPr lang="en-US" altLang="zh-CN" sz="1800" dirty="0">
              <a:latin typeface="微软雅黑" panose="020B0503020204020204" pitchFamily="34" charset="-122"/>
              <a:ea typeface="微软雅黑" panose="020B0503020204020204" pitchFamily="34" charset="-122"/>
            </a:endParaRPr>
          </a:p>
          <a:p>
            <a:pPr marL="285750" indent="-285750" algn="just">
              <a:lnSpc>
                <a:spcPct val="125000"/>
              </a:lnSpc>
              <a:spcAft>
                <a:spcPts val="600"/>
              </a:spcAft>
              <a:buFont typeface="Wingdings" panose="05000000000000000000" pitchFamily="2" charset="2"/>
              <a:buChar char="p"/>
            </a:pPr>
            <a:r>
              <a:rPr lang="zh-CN" altLang="en-US" dirty="0">
                <a:latin typeface="微软雅黑" panose="020B0503020204020204" pitchFamily="34" charset="-122"/>
                <a:ea typeface="微软雅黑" panose="020B0503020204020204" pitchFamily="34" charset="-122"/>
              </a:rPr>
              <a:t>高温</a:t>
            </a:r>
            <a:r>
              <a:rPr lang="zh-CN" altLang="en-US" sz="1800" dirty="0">
                <a:latin typeface="微软雅黑" panose="020B0503020204020204" pitchFamily="34" charset="-122"/>
                <a:ea typeface="微软雅黑" panose="020B0503020204020204" pitchFamily="34" charset="-122"/>
              </a:rPr>
              <a:t>数据：</a:t>
            </a:r>
            <a:r>
              <a:rPr lang="zh-CN" altLang="en-US" dirty="0">
                <a:latin typeface="微软雅黑" panose="020B0503020204020204" pitchFamily="34" charset="-122"/>
                <a:ea typeface="微软雅黑" panose="020B0503020204020204" pitchFamily="34" charset="-122"/>
              </a:rPr>
              <a:t>室内温度</a:t>
            </a:r>
            <a:r>
              <a:rPr lang="en-US" altLang="zh-CN" dirty="0">
                <a:latin typeface="微软雅黑" panose="020B0503020204020204" pitchFamily="34" charset="-122"/>
                <a:ea typeface="微软雅黑" panose="020B0503020204020204" pitchFamily="34" charset="-122"/>
              </a:rPr>
              <a:t>29.4℃</a:t>
            </a:r>
            <a:r>
              <a:rPr lang="zh-CN" altLang="en-US" dirty="0">
                <a:latin typeface="微软雅黑" panose="020B0503020204020204" pitchFamily="34" charset="-122"/>
                <a:ea typeface="微软雅黑" panose="020B0503020204020204" pitchFamily="34" charset="-122"/>
              </a:rPr>
              <a:t>，磁铁温度</a:t>
            </a:r>
            <a:r>
              <a:rPr lang="en-US" altLang="zh-CN" dirty="0">
                <a:latin typeface="微软雅黑" panose="020B0503020204020204" pitchFamily="34" charset="-122"/>
                <a:ea typeface="微软雅黑" panose="020B0503020204020204" pitchFamily="34" charset="-122"/>
              </a:rPr>
              <a:t>37 ℃</a:t>
            </a:r>
          </a:p>
        </p:txBody>
      </p:sp>
      <p:sp>
        <p:nvSpPr>
          <p:cNvPr id="42" name="文本框 41">
            <a:extLst>
              <a:ext uri="{FF2B5EF4-FFF2-40B4-BE49-F238E27FC236}">
                <a16:creationId xmlns:a16="http://schemas.microsoft.com/office/drawing/2014/main" id="{A31F22CF-6E63-B28F-DADD-78886D0ED44C}"/>
              </a:ext>
            </a:extLst>
          </p:cNvPr>
          <p:cNvSpPr txBox="1"/>
          <p:nvPr/>
        </p:nvSpPr>
        <p:spPr>
          <a:xfrm>
            <a:off x="445467" y="5666423"/>
            <a:ext cx="5240148" cy="109946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lnSpc>
                <a:spcPct val="125000"/>
              </a:lnSpc>
              <a:spcBef>
                <a:spcPts val="300"/>
              </a:spcBef>
              <a:spcAft>
                <a:spcPts val="600"/>
              </a:spcAft>
            </a:pPr>
            <a:r>
              <a:rPr lang="zh-CN" altLang="en-US" dirty="0">
                <a:solidFill>
                  <a:srgbClr val="FF0000"/>
                </a:solidFill>
                <a:latin typeface="微软雅黑" panose="020B0503020204020204" pitchFamily="34" charset="-122"/>
                <a:ea typeface="微软雅黑" panose="020B0503020204020204" pitchFamily="34" charset="-122"/>
              </a:rPr>
              <a:t>结论：放</a:t>
            </a:r>
            <a:r>
              <a:rPr lang="zh-CN" altLang="zh-CN" dirty="0">
                <a:solidFill>
                  <a:srgbClr val="FF0000"/>
                </a:solidFill>
                <a:latin typeface="微软雅黑" panose="020B0503020204020204" pitchFamily="34" charset="-122"/>
                <a:ea typeface="微软雅黑" panose="020B0503020204020204" pitchFamily="34" charset="-122"/>
              </a:rPr>
              <a:t>松两</a:t>
            </a:r>
            <a:r>
              <a:rPr lang="zh-CN" altLang="en-US" dirty="0">
                <a:solidFill>
                  <a:srgbClr val="FF0000"/>
                </a:solidFill>
                <a:latin typeface="微软雅黑" panose="020B0503020204020204" pitchFamily="34" charset="-122"/>
                <a:ea typeface="微软雅黑" panose="020B0503020204020204" pitchFamily="34" charset="-122"/>
              </a:rPr>
              <a:t>端</a:t>
            </a:r>
            <a:r>
              <a:rPr lang="zh-CN" altLang="zh-CN" dirty="0">
                <a:solidFill>
                  <a:srgbClr val="FF0000"/>
                </a:solidFill>
                <a:latin typeface="微软雅黑" panose="020B0503020204020204" pitchFamily="34" charset="-122"/>
                <a:ea typeface="微软雅黑" panose="020B0503020204020204" pitchFamily="34" charset="-122"/>
              </a:rPr>
              <a:t>平动板，磁铁升温</a:t>
            </a:r>
            <a:r>
              <a:rPr lang="zh-CN" altLang="en-US" dirty="0">
                <a:solidFill>
                  <a:srgbClr val="FF0000"/>
                </a:solidFill>
                <a:latin typeface="微软雅黑" panose="020B0503020204020204" pitchFamily="34" charset="-122"/>
                <a:ea typeface="微软雅黑" panose="020B0503020204020204" pitchFamily="34" charset="-122"/>
              </a:rPr>
              <a:t>后的</a:t>
            </a:r>
            <a:r>
              <a:rPr lang="zh-CN" altLang="zh-CN" dirty="0">
                <a:solidFill>
                  <a:srgbClr val="FF0000"/>
                </a:solidFill>
                <a:latin typeface="微软雅黑" panose="020B0503020204020204" pitchFamily="34" charset="-122"/>
                <a:ea typeface="微软雅黑" panose="020B0503020204020204" pitchFamily="34" charset="-122"/>
              </a:rPr>
              <a:t>形变量并未得到改善。</a:t>
            </a:r>
            <a:r>
              <a:rPr lang="zh-CN" altLang="en-US" dirty="0">
                <a:solidFill>
                  <a:srgbClr val="FF0000"/>
                </a:solidFill>
                <a:latin typeface="微软雅黑" panose="020B0503020204020204" pitchFamily="34" charset="-122"/>
                <a:ea typeface="微软雅黑" panose="020B0503020204020204" pitchFamily="34" charset="-122"/>
              </a:rPr>
              <a:t>估计应该是磁铁本身结构造成的这种变形。</a:t>
            </a:r>
          </a:p>
        </p:txBody>
      </p:sp>
      <p:cxnSp>
        <p:nvCxnSpPr>
          <p:cNvPr id="43" name="直接连接符 42">
            <a:extLst>
              <a:ext uri="{FF2B5EF4-FFF2-40B4-BE49-F238E27FC236}">
                <a16:creationId xmlns:a16="http://schemas.microsoft.com/office/drawing/2014/main" id="{73DFF161-978B-F2A4-96B2-58BD19A3A8C2}"/>
              </a:ext>
            </a:extLst>
          </p:cNvPr>
          <p:cNvCxnSpPr/>
          <p:nvPr/>
        </p:nvCxnSpPr>
        <p:spPr>
          <a:xfrm>
            <a:off x="10327648" y="1863796"/>
            <a:ext cx="416560" cy="3454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直接连接符 43">
            <a:extLst>
              <a:ext uri="{FF2B5EF4-FFF2-40B4-BE49-F238E27FC236}">
                <a16:creationId xmlns:a16="http://schemas.microsoft.com/office/drawing/2014/main" id="{CB0294D8-5262-E146-00D7-15C0A021657A}"/>
              </a:ext>
            </a:extLst>
          </p:cNvPr>
          <p:cNvCxnSpPr>
            <a:cxnSpLocks/>
          </p:cNvCxnSpPr>
          <p:nvPr/>
        </p:nvCxnSpPr>
        <p:spPr>
          <a:xfrm flipV="1">
            <a:off x="10327648" y="1871993"/>
            <a:ext cx="416560" cy="3454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46243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4984555B-3F09-9879-D9E4-5E87892629B8}"/>
              </a:ext>
            </a:extLst>
          </p:cNvPr>
          <p:cNvSpPr txBox="1"/>
          <p:nvPr/>
        </p:nvSpPr>
        <p:spPr>
          <a:xfrm>
            <a:off x="361741" y="280791"/>
            <a:ext cx="2195192" cy="36933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spcBef>
                <a:spcPts val="600"/>
              </a:spcBef>
              <a:spcAft>
                <a:spcPts val="600"/>
              </a:spcAft>
            </a:pPr>
            <a:r>
              <a:rPr lang="zh-CN" altLang="en-US" sz="1800" dirty="0">
                <a:latin typeface="微软雅黑" panose="020B0503020204020204" pitchFamily="34" charset="-122"/>
                <a:ea typeface="微软雅黑" panose="020B0503020204020204" pitchFamily="34" charset="-122"/>
              </a:rPr>
              <a:t>测量数据：</a:t>
            </a:r>
            <a:endParaRPr lang="en-US" altLang="zh-CN" sz="1800" dirty="0">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1EE44ABA-12F5-4CF4-A075-F24C868392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7209" y="0"/>
            <a:ext cx="5977581" cy="6858000"/>
          </a:xfrm>
          <a:prstGeom prst="rect">
            <a:avLst/>
          </a:prstGeom>
        </p:spPr>
      </p:pic>
      <p:sp>
        <p:nvSpPr>
          <p:cNvPr id="7" name="灯片编号占位符 10">
            <a:extLst>
              <a:ext uri="{FF2B5EF4-FFF2-40B4-BE49-F238E27FC236}">
                <a16:creationId xmlns:a16="http://schemas.microsoft.com/office/drawing/2014/main" id="{03964A3A-5F95-4412-94A3-2895148C36B6}"/>
              </a:ext>
            </a:extLst>
          </p:cNvPr>
          <p:cNvSpPr>
            <a:spLocks noGrp="1"/>
          </p:cNvSpPr>
          <p:nvPr>
            <p:ph type="sldNum" sz="quarter" idx="12"/>
          </p:nvPr>
        </p:nvSpPr>
        <p:spPr>
          <a:xfrm>
            <a:off x="8610600" y="6356350"/>
            <a:ext cx="2743200" cy="365125"/>
          </a:xfrm>
        </p:spPr>
        <p:txBody>
          <a:bodyPr/>
          <a:lstStyle/>
          <a:p>
            <a:fld id="{16CB0E38-18A6-4DF6-93D8-8059CE11E2E9}" type="slidenum">
              <a:rPr lang="zh-SG" altLang="en-US" smtClean="0"/>
              <a:t>27</a:t>
            </a:fld>
            <a:endParaRPr lang="zh-SG" altLang="en-US" dirty="0"/>
          </a:p>
        </p:txBody>
      </p:sp>
    </p:spTree>
    <p:extLst>
      <p:ext uri="{BB962C8B-B14F-4D97-AF65-F5344CB8AC3E}">
        <p14:creationId xmlns:p14="http://schemas.microsoft.com/office/powerpoint/2010/main" val="22925597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991B3-6268-4C90-9D21-8B7F147654CB}"/>
            </a:ext>
          </a:extLst>
        </p:cNvPr>
        <p:cNvGrpSpPr/>
        <p:nvPr/>
      </p:nvGrpSpPr>
      <p:grpSpPr>
        <a:xfrm>
          <a:off x="0" y="0"/>
          <a:ext cx="0" cy="0"/>
          <a:chOff x="0" y="0"/>
          <a:chExt cx="0" cy="0"/>
        </a:xfrm>
      </p:grpSpPr>
      <p:sp>
        <p:nvSpPr>
          <p:cNvPr id="2" name="标题 1">
            <a:extLst>
              <a:ext uri="{FF2B5EF4-FFF2-40B4-BE49-F238E27FC236}">
                <a16:creationId xmlns:a16="http://schemas.microsoft.com/office/drawing/2014/main" id="{121C52B6-2F62-4257-7882-F5CFC80464E0}"/>
              </a:ext>
            </a:extLst>
          </p:cNvPr>
          <p:cNvSpPr>
            <a:spLocks noGrp="1"/>
          </p:cNvSpPr>
          <p:nvPr>
            <p:ph type="title"/>
          </p:nvPr>
        </p:nvSpPr>
        <p:spPr>
          <a:xfrm>
            <a:off x="1321173" y="262167"/>
            <a:ext cx="9549653" cy="1159309"/>
          </a:xfrm>
        </p:spPr>
        <p:txBody>
          <a:bodyPr/>
          <a:lstStyle/>
          <a:p>
            <a:pPr algn="ctr"/>
            <a:r>
              <a:rPr lang="zh-CN" altLang="en-US" b="1" dirty="0">
                <a:solidFill>
                  <a:srgbClr val="C00000"/>
                </a:solidFill>
                <a:latin typeface="宋体" panose="02010600030101010101" pitchFamily="2" charset="-122"/>
                <a:ea typeface="宋体" panose="02010600030101010101" pitchFamily="2" charset="-122"/>
              </a:rPr>
              <a:t>总结</a:t>
            </a:r>
            <a:endParaRPr lang="zh-SG" altLang="en-US" b="1" dirty="0">
              <a:solidFill>
                <a:srgbClr val="C00000"/>
              </a:solidFill>
              <a:latin typeface="宋体" panose="02010600030101010101" pitchFamily="2" charset="-122"/>
              <a:ea typeface="宋体" panose="02010600030101010101" pitchFamily="2" charset="-122"/>
            </a:endParaRPr>
          </a:p>
        </p:txBody>
      </p:sp>
      <p:sp>
        <p:nvSpPr>
          <p:cNvPr id="3" name="文本框 2">
            <a:extLst>
              <a:ext uri="{FF2B5EF4-FFF2-40B4-BE49-F238E27FC236}">
                <a16:creationId xmlns:a16="http://schemas.microsoft.com/office/drawing/2014/main" id="{5949171F-4190-937B-6F49-6AC7F764631F}"/>
              </a:ext>
            </a:extLst>
          </p:cNvPr>
          <p:cNvSpPr txBox="1"/>
          <p:nvPr/>
        </p:nvSpPr>
        <p:spPr>
          <a:xfrm>
            <a:off x="720197" y="1148390"/>
            <a:ext cx="4217821" cy="523220"/>
          </a:xfrm>
          <a:prstGeom prst="rect">
            <a:avLst/>
          </a:prstGeom>
          <a:noFill/>
        </p:spPr>
        <p:txBody>
          <a:bodyPr wrap="none" rtlCol="0">
            <a:spAutoFit/>
          </a:bodyPr>
          <a:lstStyle/>
          <a:p>
            <a:r>
              <a:rPr lang="en-US" altLang="zh-CN" sz="2800" b="1" dirty="0">
                <a:solidFill>
                  <a:srgbClr val="0000FF"/>
                </a:solidFill>
              </a:rPr>
              <a:t>1.  </a:t>
            </a:r>
            <a:r>
              <a:rPr lang="zh-CN" altLang="en-US" sz="2800" b="1" dirty="0">
                <a:solidFill>
                  <a:srgbClr val="0000FF"/>
                </a:solidFill>
              </a:rPr>
              <a:t>磁铁制造精度测量结果</a:t>
            </a:r>
          </a:p>
        </p:txBody>
      </p:sp>
      <p:graphicFrame>
        <p:nvGraphicFramePr>
          <p:cNvPr id="7" name="表格 6">
            <a:extLst>
              <a:ext uri="{FF2B5EF4-FFF2-40B4-BE49-F238E27FC236}">
                <a16:creationId xmlns:a16="http://schemas.microsoft.com/office/drawing/2014/main" id="{E341DCDA-BD20-6D46-8441-E5429068290B}"/>
              </a:ext>
            </a:extLst>
          </p:cNvPr>
          <p:cNvGraphicFramePr>
            <a:graphicFrameLocks noGrp="1"/>
          </p:cNvGraphicFramePr>
          <p:nvPr>
            <p:extLst>
              <p:ext uri="{D42A27DB-BD31-4B8C-83A1-F6EECF244321}">
                <p14:modId xmlns:p14="http://schemas.microsoft.com/office/powerpoint/2010/main" val="1810909457"/>
              </p:ext>
            </p:extLst>
          </p:nvPr>
        </p:nvGraphicFramePr>
        <p:xfrm>
          <a:off x="592973" y="1671610"/>
          <a:ext cx="11006051" cy="3108960"/>
        </p:xfrm>
        <a:graphic>
          <a:graphicData uri="http://schemas.openxmlformats.org/drawingml/2006/table">
            <a:tbl>
              <a:tblPr firstRow="1" bandRow="1">
                <a:tableStyleId>{5C22544A-7EE6-4342-B048-85BDC9FD1C3A}</a:tableStyleId>
              </a:tblPr>
              <a:tblGrid>
                <a:gridCol w="1146247">
                  <a:extLst>
                    <a:ext uri="{9D8B030D-6E8A-4147-A177-3AD203B41FA5}">
                      <a16:colId xmlns:a16="http://schemas.microsoft.com/office/drawing/2014/main" val="1512562541"/>
                    </a:ext>
                  </a:extLst>
                </a:gridCol>
                <a:gridCol w="1146247">
                  <a:extLst>
                    <a:ext uri="{9D8B030D-6E8A-4147-A177-3AD203B41FA5}">
                      <a16:colId xmlns:a16="http://schemas.microsoft.com/office/drawing/2014/main" val="2680483767"/>
                    </a:ext>
                  </a:extLst>
                </a:gridCol>
                <a:gridCol w="1452259">
                  <a:extLst>
                    <a:ext uri="{9D8B030D-6E8A-4147-A177-3AD203B41FA5}">
                      <a16:colId xmlns:a16="http://schemas.microsoft.com/office/drawing/2014/main" val="652617122"/>
                    </a:ext>
                  </a:extLst>
                </a:gridCol>
                <a:gridCol w="1358900">
                  <a:extLst>
                    <a:ext uri="{9D8B030D-6E8A-4147-A177-3AD203B41FA5}">
                      <a16:colId xmlns:a16="http://schemas.microsoft.com/office/drawing/2014/main" val="186649623"/>
                    </a:ext>
                  </a:extLst>
                </a:gridCol>
                <a:gridCol w="1448343">
                  <a:extLst>
                    <a:ext uri="{9D8B030D-6E8A-4147-A177-3AD203B41FA5}">
                      <a16:colId xmlns:a16="http://schemas.microsoft.com/office/drawing/2014/main" val="3572068890"/>
                    </a:ext>
                  </a:extLst>
                </a:gridCol>
                <a:gridCol w="1638000">
                  <a:extLst>
                    <a:ext uri="{9D8B030D-6E8A-4147-A177-3AD203B41FA5}">
                      <a16:colId xmlns:a16="http://schemas.microsoft.com/office/drawing/2014/main" val="2749806366"/>
                    </a:ext>
                  </a:extLst>
                </a:gridCol>
                <a:gridCol w="2816055">
                  <a:extLst>
                    <a:ext uri="{9D8B030D-6E8A-4147-A177-3AD203B41FA5}">
                      <a16:colId xmlns:a16="http://schemas.microsoft.com/office/drawing/2014/main" val="3050096503"/>
                    </a:ext>
                  </a:extLst>
                </a:gridCol>
              </a:tblGrid>
              <a:tr h="370840">
                <a:tc rowSpan="2" gridSpan="2">
                  <a:txBody>
                    <a:bodyPr/>
                    <a:lstStyle/>
                    <a:p>
                      <a:pPr algn="ctr"/>
                      <a:endParaRPr lang="zh-CN" altLang="en-US" sz="2400" dirty="0"/>
                    </a:p>
                  </a:txBody>
                  <a:tcPr anchor="ctr"/>
                </a:tc>
                <a:tc rowSpan="2" hMerge="1">
                  <a:txBody>
                    <a:bodyPr/>
                    <a:lstStyle/>
                    <a:p>
                      <a:endParaRPr lang="zh-CN" altLang="en-US"/>
                    </a:p>
                  </a:txBody>
                  <a:tcPr/>
                </a:tc>
                <a:tc rowSpan="2">
                  <a:txBody>
                    <a:bodyPr/>
                    <a:lstStyle/>
                    <a:p>
                      <a:pPr algn="ctr"/>
                      <a:r>
                        <a:rPr lang="zh-CN" altLang="en-US" sz="2400" dirty="0"/>
                        <a:t>设计值</a:t>
                      </a:r>
                      <a:r>
                        <a:rPr lang="en-US" altLang="zh-CN" sz="2400" dirty="0"/>
                        <a:t>/mm</a:t>
                      </a:r>
                      <a:endParaRPr lang="zh-CN" altLang="en-US" sz="2400" dirty="0"/>
                    </a:p>
                  </a:txBody>
                  <a:tcPr anchor="ctr"/>
                </a:tc>
                <a:tc gridSpan="3">
                  <a:txBody>
                    <a:bodyPr/>
                    <a:lstStyle/>
                    <a:p>
                      <a:pPr algn="ctr"/>
                      <a:r>
                        <a:rPr lang="zh-CN" altLang="en-US" sz="2400" dirty="0"/>
                        <a:t>实测值</a:t>
                      </a:r>
                    </a:p>
                  </a:txBody>
                  <a:tcPr anchor="ctr"/>
                </a:tc>
                <a:tc hMerge="1">
                  <a:txBody>
                    <a:bodyPr/>
                    <a:lstStyle/>
                    <a:p>
                      <a:pPr algn="ctr"/>
                      <a:endParaRPr lang="zh-CN" altLang="en-US" dirty="0"/>
                    </a:p>
                  </a:txBody>
                  <a:tcPr anchor="ctr"/>
                </a:tc>
                <a:tc hMerge="1">
                  <a:txBody>
                    <a:bodyPr/>
                    <a:lstStyle/>
                    <a:p>
                      <a:pPr algn="ctr"/>
                      <a:endParaRPr lang="zh-CN" altLang="en-US" dirty="0"/>
                    </a:p>
                  </a:txBody>
                  <a:tcPr anchor="ctr"/>
                </a:tc>
                <a:tc rowSpan="2">
                  <a:txBody>
                    <a:bodyPr/>
                    <a:lstStyle/>
                    <a:p>
                      <a:pPr algn="ctr"/>
                      <a:r>
                        <a:rPr lang="zh-CN" altLang="en-US" sz="2400" dirty="0"/>
                        <a:t>检查结果</a:t>
                      </a:r>
                    </a:p>
                  </a:txBody>
                  <a:tcPr anchor="ctr"/>
                </a:tc>
                <a:extLst>
                  <a:ext uri="{0D108BD9-81ED-4DB2-BD59-A6C34878D82A}">
                    <a16:rowId xmlns:a16="http://schemas.microsoft.com/office/drawing/2014/main" val="2205134831"/>
                  </a:ext>
                </a:extLst>
              </a:tr>
              <a:tr h="370840">
                <a:tc gridSpan="2" vMerge="1">
                  <a:txBody>
                    <a:bodyPr/>
                    <a:lstStyle/>
                    <a:p>
                      <a:endParaRPr lang="zh-CN" altLang="en-US" dirty="0"/>
                    </a:p>
                  </a:txBody>
                  <a:tcPr/>
                </a:tc>
                <a:tc hMerge="1" vMerge="1">
                  <a:txBody>
                    <a:bodyPr/>
                    <a:lstStyle/>
                    <a:p>
                      <a:endParaRPr lang="zh-CN" altLang="en-US"/>
                    </a:p>
                  </a:txBody>
                  <a:tcPr/>
                </a:tc>
                <a:tc vMerge="1">
                  <a:txBody>
                    <a:bodyPr/>
                    <a:lstStyle/>
                    <a:p>
                      <a:endParaRPr lang="zh-CN" altLang="en-US" dirty="0"/>
                    </a:p>
                  </a:txBody>
                  <a:tcPr/>
                </a:tc>
                <a:tc>
                  <a:txBody>
                    <a:bodyPr/>
                    <a:lstStyle/>
                    <a:p>
                      <a:pPr algn="ctr"/>
                      <a:r>
                        <a:rPr lang="zh-CN" altLang="en-US" sz="2400" dirty="0"/>
                        <a:t>最大值</a:t>
                      </a:r>
                      <a:r>
                        <a:rPr lang="en-US" altLang="zh-CN" sz="2400" dirty="0"/>
                        <a:t>/mm</a:t>
                      </a:r>
                      <a:endParaRPr lang="zh-CN" altLang="en-US" sz="2400" dirty="0"/>
                    </a:p>
                  </a:txBody>
                  <a:tcPr anchor="ctr"/>
                </a:tc>
                <a:tc>
                  <a:txBody>
                    <a:bodyPr/>
                    <a:lstStyle/>
                    <a:p>
                      <a:pPr algn="ctr"/>
                      <a:r>
                        <a:rPr lang="zh-CN" altLang="en-US" sz="2400" dirty="0"/>
                        <a:t>最小值</a:t>
                      </a:r>
                      <a:r>
                        <a:rPr lang="en-US" altLang="zh-CN" sz="2400" dirty="0"/>
                        <a:t>/mm</a:t>
                      </a:r>
                      <a:endParaRPr lang="zh-CN" altLang="en-US" sz="2400" dirty="0"/>
                    </a:p>
                  </a:txBody>
                  <a:tcPr anchor="ctr"/>
                </a:tc>
                <a:tc>
                  <a:txBody>
                    <a:bodyPr/>
                    <a:lstStyle/>
                    <a:p>
                      <a:pPr algn="ctr"/>
                      <a:r>
                        <a:rPr lang="zh-CN" altLang="en-US" sz="2400" dirty="0"/>
                        <a:t>平均值</a:t>
                      </a:r>
                      <a:r>
                        <a:rPr lang="en-US" altLang="zh-CN" sz="2400" dirty="0"/>
                        <a:t>/mm</a:t>
                      </a:r>
                      <a:endParaRPr lang="zh-CN" altLang="en-US" sz="2400" dirty="0"/>
                    </a:p>
                  </a:txBody>
                  <a:tcPr anchor="ctr"/>
                </a:tc>
                <a:tc vMerge="1">
                  <a:txBody>
                    <a:bodyPr/>
                    <a:lstStyle/>
                    <a:p>
                      <a:endParaRPr lang="zh-CN" altLang="en-US" dirty="0"/>
                    </a:p>
                  </a:txBody>
                  <a:tcPr/>
                </a:tc>
                <a:extLst>
                  <a:ext uri="{0D108BD9-81ED-4DB2-BD59-A6C34878D82A}">
                    <a16:rowId xmlns:a16="http://schemas.microsoft.com/office/drawing/2014/main" val="726408816"/>
                  </a:ext>
                </a:extLst>
              </a:tr>
              <a:tr h="370840">
                <a:tc gridSpan="2">
                  <a:txBody>
                    <a:bodyPr/>
                    <a:lstStyle/>
                    <a:p>
                      <a:pPr algn="ctr"/>
                      <a:r>
                        <a:rPr lang="zh-CN" altLang="en-US" sz="2400" dirty="0"/>
                        <a:t>磁铁长度</a:t>
                      </a:r>
                    </a:p>
                  </a:txBody>
                  <a:tcPr anchor="ctr"/>
                </a:tc>
                <a:tc hMerge="1">
                  <a:txBody>
                    <a:bodyPr/>
                    <a:lstStyle/>
                    <a:p>
                      <a:endParaRPr lang="zh-CN" altLang="en-US"/>
                    </a:p>
                  </a:txBody>
                  <a:tcPr/>
                </a:tc>
                <a:tc>
                  <a:txBody>
                    <a:bodyPr/>
                    <a:lstStyle/>
                    <a:p>
                      <a:pPr algn="ctr"/>
                      <a:r>
                        <a:rPr lang="en-US" altLang="zh-CN" sz="2400" dirty="0"/>
                        <a:t>4608±3</a:t>
                      </a:r>
                      <a:endParaRPr lang="zh-CN" altLang="en-US" sz="2400" dirty="0"/>
                    </a:p>
                  </a:txBody>
                  <a:tcPr anchor="ctr"/>
                </a:tc>
                <a:tc>
                  <a:txBody>
                    <a:bodyPr/>
                    <a:lstStyle/>
                    <a:p>
                      <a:pPr algn="ctr"/>
                      <a:r>
                        <a:rPr lang="en-US" altLang="zh-CN" sz="2400" dirty="0"/>
                        <a:t>4608.724</a:t>
                      </a:r>
                      <a:endParaRPr lang="zh-CN" altLang="en-US" sz="2400" dirty="0"/>
                    </a:p>
                  </a:txBody>
                  <a:tcPr anchor="ctr"/>
                </a:tc>
                <a:tc>
                  <a:txBody>
                    <a:bodyPr/>
                    <a:lstStyle/>
                    <a:p>
                      <a:pPr algn="ctr"/>
                      <a:r>
                        <a:rPr lang="en-US" altLang="zh-CN" sz="2400" dirty="0"/>
                        <a:t>4608.708</a:t>
                      </a:r>
                      <a:endParaRPr lang="zh-CN" altLang="en-US" sz="2400" dirty="0"/>
                    </a:p>
                  </a:txBody>
                  <a:tcPr anchor="ctr"/>
                </a:tc>
                <a:tc>
                  <a:txBody>
                    <a:bodyPr/>
                    <a:lstStyle/>
                    <a:p>
                      <a:pPr algn="ctr"/>
                      <a:r>
                        <a:rPr lang="en-US" altLang="zh-CN" sz="2400" dirty="0"/>
                        <a:t>4608.716</a:t>
                      </a:r>
                      <a:endParaRPr lang="zh-CN" altLang="en-US" sz="2400" dirty="0"/>
                    </a:p>
                  </a:txBody>
                  <a:tcPr anchor="ctr"/>
                </a:tc>
                <a:tc>
                  <a:txBody>
                    <a:bodyPr/>
                    <a:lstStyle/>
                    <a:p>
                      <a:pPr algn="ctr"/>
                      <a:r>
                        <a:rPr lang="zh-CN" altLang="en-US" sz="2400" dirty="0"/>
                        <a:t>合格</a:t>
                      </a:r>
                    </a:p>
                  </a:txBody>
                  <a:tcPr anchor="ctr"/>
                </a:tc>
                <a:extLst>
                  <a:ext uri="{0D108BD9-81ED-4DB2-BD59-A6C34878D82A}">
                    <a16:rowId xmlns:a16="http://schemas.microsoft.com/office/drawing/2014/main" val="1902880369"/>
                  </a:ext>
                </a:extLst>
              </a:tr>
              <a:tr h="370840">
                <a:tc rowSpan="2">
                  <a:txBody>
                    <a:bodyPr/>
                    <a:lstStyle/>
                    <a:p>
                      <a:pPr algn="ctr"/>
                      <a:r>
                        <a:rPr lang="zh-CN" altLang="en-US" sz="2400" dirty="0"/>
                        <a:t>直线度（横向）</a:t>
                      </a:r>
                    </a:p>
                  </a:txBody>
                  <a:tcPr anchor="ctr"/>
                </a:tc>
                <a:tc>
                  <a:txBody>
                    <a:bodyPr/>
                    <a:lstStyle/>
                    <a:p>
                      <a:pPr algn="ctr"/>
                      <a:r>
                        <a:rPr lang="zh-CN" altLang="en-US" sz="2400" dirty="0"/>
                        <a:t>前侧面</a:t>
                      </a:r>
                    </a:p>
                  </a:txBody>
                  <a:tcPr anchor="ctr"/>
                </a:tc>
                <a:tc rowSpan="2">
                  <a:txBody>
                    <a:bodyPr/>
                    <a:lstStyle/>
                    <a:p>
                      <a:pPr algn="ctr"/>
                      <a:r>
                        <a:rPr lang="en-US" altLang="zh-CN" sz="2400" dirty="0"/>
                        <a:t>±0.75</a:t>
                      </a:r>
                      <a:endParaRPr lang="zh-CN" altLang="en-US" sz="2400" dirty="0"/>
                    </a:p>
                  </a:txBody>
                  <a:tcPr anchor="ctr"/>
                </a:tc>
                <a:tc>
                  <a:txBody>
                    <a:bodyPr/>
                    <a:lstStyle/>
                    <a:p>
                      <a:pPr algn="ctr"/>
                      <a:r>
                        <a:rPr lang="en-US" altLang="zh-CN" sz="2400" dirty="0"/>
                        <a:t>0.88</a:t>
                      </a:r>
                      <a:endParaRPr lang="zh-CN" altLang="en-US" sz="2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dirty="0"/>
                        <a:t>-0.14</a:t>
                      </a:r>
                      <a:endParaRPr lang="zh-CN" altLang="en-US" sz="2400" dirty="0"/>
                    </a:p>
                  </a:txBody>
                  <a:tcPr anchor="ctr"/>
                </a:tc>
                <a:tc>
                  <a:txBody>
                    <a:bodyPr/>
                    <a:lstStyle/>
                    <a:p>
                      <a:pPr algn="ctr"/>
                      <a:r>
                        <a:rPr lang="en-US" altLang="zh-CN" sz="2400" dirty="0"/>
                        <a:t>0.348</a:t>
                      </a:r>
                      <a:endParaRPr lang="zh-CN" altLang="en-US" sz="2400" dirty="0"/>
                    </a:p>
                  </a:txBody>
                  <a:tcPr anchor="ctr"/>
                </a:tc>
                <a:tc rowSpan="2">
                  <a:txBody>
                    <a:bodyPr/>
                    <a:lstStyle/>
                    <a:p>
                      <a:pPr algn="ctr"/>
                      <a:r>
                        <a:rPr lang="zh-CN" altLang="en-US" sz="2400" dirty="0"/>
                        <a:t>应该不超差（由于漆面太厚造成的）</a:t>
                      </a:r>
                    </a:p>
                  </a:txBody>
                  <a:tcPr anchor="ctr"/>
                </a:tc>
                <a:extLst>
                  <a:ext uri="{0D108BD9-81ED-4DB2-BD59-A6C34878D82A}">
                    <a16:rowId xmlns:a16="http://schemas.microsoft.com/office/drawing/2014/main" val="1630833564"/>
                  </a:ext>
                </a:extLst>
              </a:tr>
              <a:tr h="370840">
                <a:tc vMerge="1">
                  <a:txBody>
                    <a:bodyPr/>
                    <a:lstStyle/>
                    <a:p>
                      <a:pPr algn="ctr"/>
                      <a:endParaRPr lang="zh-CN" altLang="en-US" dirty="0"/>
                    </a:p>
                  </a:txBody>
                  <a:tcPr anchor="ctr"/>
                </a:tc>
                <a:tc>
                  <a:txBody>
                    <a:bodyPr/>
                    <a:lstStyle/>
                    <a:p>
                      <a:pPr algn="ctr"/>
                      <a:r>
                        <a:rPr lang="zh-CN" altLang="en-US" sz="2400" dirty="0"/>
                        <a:t>后侧面</a:t>
                      </a:r>
                    </a:p>
                  </a:txBody>
                  <a:tcPr anchor="ctr"/>
                </a:tc>
                <a:tc vMerge="1">
                  <a:txBody>
                    <a:bodyPr/>
                    <a:lstStyle/>
                    <a:p>
                      <a:pPr algn="ctr"/>
                      <a:endParaRPr lang="zh-CN" altLang="en-US" dirty="0"/>
                    </a:p>
                  </a:txBody>
                  <a:tcPr anchor="ctr"/>
                </a:tc>
                <a:tc>
                  <a:txBody>
                    <a:bodyPr/>
                    <a:lstStyle/>
                    <a:p>
                      <a:pPr algn="ctr"/>
                      <a:r>
                        <a:rPr lang="en-US" altLang="zh-CN" sz="2400" dirty="0"/>
                        <a:t>0.189</a:t>
                      </a:r>
                      <a:endParaRPr lang="zh-CN" altLang="en-US" sz="2400" dirty="0"/>
                    </a:p>
                  </a:txBody>
                  <a:tcPr anchor="ctr"/>
                </a:tc>
                <a:tc>
                  <a:txBody>
                    <a:bodyPr/>
                    <a:lstStyle/>
                    <a:p>
                      <a:pPr algn="ctr"/>
                      <a:r>
                        <a:rPr lang="en-US" altLang="zh-CN" sz="2400" dirty="0"/>
                        <a:t>-0.658</a:t>
                      </a:r>
                      <a:endParaRPr lang="zh-CN" altLang="en-US" sz="2400" dirty="0"/>
                    </a:p>
                  </a:txBody>
                  <a:tcPr anchor="ctr"/>
                </a:tc>
                <a:tc>
                  <a:txBody>
                    <a:bodyPr/>
                    <a:lstStyle/>
                    <a:p>
                      <a:pPr algn="ctr"/>
                      <a:r>
                        <a:rPr lang="en-US" altLang="zh-CN" sz="2400" dirty="0"/>
                        <a:t>-0.197</a:t>
                      </a:r>
                      <a:endParaRPr lang="zh-CN" altLang="en-US" sz="2400" dirty="0"/>
                    </a:p>
                  </a:txBody>
                  <a:tcPr anchor="ctr"/>
                </a:tc>
                <a:tc vMerge="1">
                  <a:txBody>
                    <a:bodyPr/>
                    <a:lstStyle/>
                    <a:p>
                      <a:pPr algn="ctr"/>
                      <a:endParaRPr lang="zh-CN" altLang="en-US" dirty="0"/>
                    </a:p>
                  </a:txBody>
                  <a:tcPr anchor="ctr"/>
                </a:tc>
                <a:extLst>
                  <a:ext uri="{0D108BD9-81ED-4DB2-BD59-A6C34878D82A}">
                    <a16:rowId xmlns:a16="http://schemas.microsoft.com/office/drawing/2014/main" val="25500201"/>
                  </a:ext>
                </a:extLst>
              </a:tr>
              <a:tr h="370840">
                <a:tc gridSpan="2">
                  <a:txBody>
                    <a:bodyPr/>
                    <a:lstStyle/>
                    <a:p>
                      <a:pPr algn="ctr"/>
                      <a:r>
                        <a:rPr lang="zh-CN" altLang="en-US" sz="2400" dirty="0"/>
                        <a:t>上下磁极间隙</a:t>
                      </a:r>
                    </a:p>
                  </a:txBody>
                  <a:tcPr anchor="ctr"/>
                </a:tc>
                <a:tc hMerge="1">
                  <a:txBody>
                    <a:bodyPr/>
                    <a:lstStyle/>
                    <a:p>
                      <a:endParaRPr lang="zh-CN" altLang="en-US"/>
                    </a:p>
                  </a:txBody>
                  <a:tcPr/>
                </a:tc>
                <a:tc>
                  <a:txBody>
                    <a:bodyPr/>
                    <a:lstStyle/>
                    <a:p>
                      <a:pPr algn="ctr"/>
                      <a:r>
                        <a:rPr lang="en-US" altLang="zh-CN" sz="2400" dirty="0"/>
                        <a:t>61±0.1</a:t>
                      </a:r>
                      <a:endParaRPr lang="zh-CN" altLang="en-US" sz="2400" dirty="0"/>
                    </a:p>
                  </a:txBody>
                  <a:tcPr anchor="ctr"/>
                </a:tc>
                <a:tc>
                  <a:txBody>
                    <a:bodyPr/>
                    <a:lstStyle/>
                    <a:p>
                      <a:pPr algn="ctr"/>
                      <a:r>
                        <a:rPr lang="en-US" altLang="zh-CN" sz="2400" dirty="0"/>
                        <a:t>61.409</a:t>
                      </a:r>
                      <a:endParaRPr lang="zh-CN" altLang="en-US" sz="2400" dirty="0"/>
                    </a:p>
                  </a:txBody>
                  <a:tcPr anchor="ctr"/>
                </a:tc>
                <a:tc>
                  <a:txBody>
                    <a:bodyPr/>
                    <a:lstStyle/>
                    <a:p>
                      <a:pPr algn="ctr"/>
                      <a:r>
                        <a:rPr lang="en-US" altLang="zh-CN" sz="2400" dirty="0"/>
                        <a:t>60.818</a:t>
                      </a:r>
                      <a:endParaRPr lang="zh-CN" altLang="en-US" sz="2400" dirty="0"/>
                    </a:p>
                  </a:txBody>
                  <a:tcPr anchor="ctr"/>
                </a:tc>
                <a:tc>
                  <a:txBody>
                    <a:bodyPr/>
                    <a:lstStyle/>
                    <a:p>
                      <a:pPr algn="ctr"/>
                      <a:r>
                        <a:rPr lang="en-US" altLang="zh-CN" sz="2400" dirty="0"/>
                        <a:t>61.051</a:t>
                      </a:r>
                      <a:endParaRPr lang="zh-CN" altLang="en-US" sz="2400" dirty="0"/>
                    </a:p>
                  </a:txBody>
                  <a:tcPr anchor="ctr"/>
                </a:tc>
                <a:tc>
                  <a:txBody>
                    <a:bodyPr/>
                    <a:lstStyle/>
                    <a:p>
                      <a:pPr algn="ctr"/>
                      <a:r>
                        <a:rPr lang="zh-CN" altLang="en-US" sz="2400" dirty="0"/>
                        <a:t>超差</a:t>
                      </a:r>
                    </a:p>
                  </a:txBody>
                  <a:tcPr anchor="ctr"/>
                </a:tc>
                <a:extLst>
                  <a:ext uri="{0D108BD9-81ED-4DB2-BD59-A6C34878D82A}">
                    <a16:rowId xmlns:a16="http://schemas.microsoft.com/office/drawing/2014/main" val="2507320402"/>
                  </a:ext>
                </a:extLst>
              </a:tr>
            </a:tbl>
          </a:graphicData>
        </a:graphic>
      </p:graphicFrame>
      <p:sp>
        <p:nvSpPr>
          <p:cNvPr id="8" name="文本框 7">
            <a:extLst>
              <a:ext uri="{FF2B5EF4-FFF2-40B4-BE49-F238E27FC236}">
                <a16:creationId xmlns:a16="http://schemas.microsoft.com/office/drawing/2014/main" id="{4E87D9EB-1360-5526-8CB9-2771BA7D54AD}"/>
              </a:ext>
            </a:extLst>
          </p:cNvPr>
          <p:cNvSpPr txBox="1"/>
          <p:nvPr/>
        </p:nvSpPr>
        <p:spPr>
          <a:xfrm>
            <a:off x="592973" y="5030704"/>
            <a:ext cx="4136069" cy="523220"/>
          </a:xfrm>
          <a:prstGeom prst="rect">
            <a:avLst/>
          </a:prstGeom>
          <a:noFill/>
        </p:spPr>
        <p:txBody>
          <a:bodyPr wrap="none" rtlCol="0">
            <a:spAutoFit/>
          </a:bodyPr>
          <a:lstStyle/>
          <a:p>
            <a:r>
              <a:rPr lang="en-US" altLang="zh-CN" sz="2800" b="1" dirty="0">
                <a:solidFill>
                  <a:srgbClr val="0000FF"/>
                </a:solidFill>
              </a:rPr>
              <a:t>2. </a:t>
            </a:r>
            <a:r>
              <a:rPr lang="zh-CN" altLang="en-US" sz="2800" b="1" dirty="0">
                <a:solidFill>
                  <a:srgbClr val="0000FF"/>
                </a:solidFill>
              </a:rPr>
              <a:t>磁铁机械中心测量实验</a:t>
            </a:r>
          </a:p>
        </p:txBody>
      </p:sp>
      <p:sp>
        <p:nvSpPr>
          <p:cNvPr id="9" name="文本框 8">
            <a:extLst>
              <a:ext uri="{FF2B5EF4-FFF2-40B4-BE49-F238E27FC236}">
                <a16:creationId xmlns:a16="http://schemas.microsoft.com/office/drawing/2014/main" id="{21179734-7374-7D8E-4DB0-7D92D23CA41D}"/>
              </a:ext>
            </a:extLst>
          </p:cNvPr>
          <p:cNvSpPr txBox="1"/>
          <p:nvPr/>
        </p:nvSpPr>
        <p:spPr>
          <a:xfrm>
            <a:off x="758224" y="5600572"/>
            <a:ext cx="6052480" cy="1099468"/>
          </a:xfrm>
          <a:prstGeom prst="rect">
            <a:avLst/>
          </a:prstGeom>
          <a:noFill/>
        </p:spPr>
        <p:txBody>
          <a:bodyPr wrap="square">
            <a:spAutoFit/>
          </a:bodyPr>
          <a:lstStyle/>
          <a:p>
            <a:pPr algn="just">
              <a:lnSpc>
                <a:spcPct val="125000"/>
              </a:lnSpc>
              <a:spcBef>
                <a:spcPts val="300"/>
              </a:spcBef>
              <a:spcAft>
                <a:spcPts val="600"/>
              </a:spcAft>
            </a:pPr>
            <a:r>
              <a:rPr lang="zh-CN" altLang="en-US" dirty="0">
                <a:latin typeface="微软雅黑" panose="020B0503020204020204" pitchFamily="34" charset="-122"/>
                <a:ea typeface="微软雅黑" panose="020B0503020204020204" pitchFamily="34" charset="-122"/>
              </a:rPr>
              <a:t>全覆盖密集测量方式和仅测量磁铁隔板方式，两种测量方式得到的磁铁机械中心差异小于</a:t>
            </a:r>
            <a:r>
              <a:rPr lang="en-US" altLang="zh-CN" dirty="0">
                <a:latin typeface="微软雅黑" panose="020B0503020204020204" pitchFamily="34" charset="-122"/>
                <a:ea typeface="微软雅黑" panose="020B0503020204020204" pitchFamily="34" charset="-122"/>
              </a:rPr>
              <a:t>0.05mm</a:t>
            </a:r>
            <a:r>
              <a:rPr lang="zh-CN" altLang="en-US" dirty="0">
                <a:latin typeface="微软雅黑" panose="020B0503020204020204" pitchFamily="34" charset="-122"/>
                <a:ea typeface="微软雅黑" panose="020B0503020204020204" pitchFamily="34" charset="-122"/>
              </a:rPr>
              <a:t>，可以用仅测隔板代替全覆盖密集测量进行磁铁机械中心标定。</a:t>
            </a:r>
          </a:p>
        </p:txBody>
      </p:sp>
      <p:graphicFrame>
        <p:nvGraphicFramePr>
          <p:cNvPr id="10" name="表格 9">
            <a:extLst>
              <a:ext uri="{FF2B5EF4-FFF2-40B4-BE49-F238E27FC236}">
                <a16:creationId xmlns:a16="http://schemas.microsoft.com/office/drawing/2014/main" id="{14C07CA2-5744-4CA4-989D-401245F02C65}"/>
              </a:ext>
            </a:extLst>
          </p:cNvPr>
          <p:cNvGraphicFramePr>
            <a:graphicFrameLocks noGrp="1"/>
          </p:cNvGraphicFramePr>
          <p:nvPr>
            <p:extLst>
              <p:ext uri="{D42A27DB-BD31-4B8C-83A1-F6EECF244321}">
                <p14:modId xmlns:p14="http://schemas.microsoft.com/office/powerpoint/2010/main" val="4020545465"/>
              </p:ext>
            </p:extLst>
          </p:nvPr>
        </p:nvGraphicFramePr>
        <p:xfrm>
          <a:off x="7155552" y="5695165"/>
          <a:ext cx="4154929" cy="760095"/>
        </p:xfrm>
        <a:graphic>
          <a:graphicData uri="http://schemas.openxmlformats.org/drawingml/2006/table">
            <a:tbl>
              <a:tblPr>
                <a:tableStyleId>{9D7B26C5-4107-4FEC-AEDC-1716B250A1EF}</a:tableStyleId>
              </a:tblPr>
              <a:tblGrid>
                <a:gridCol w="991674">
                  <a:extLst>
                    <a:ext uri="{9D8B030D-6E8A-4147-A177-3AD203B41FA5}">
                      <a16:colId xmlns:a16="http://schemas.microsoft.com/office/drawing/2014/main" val="2796597643"/>
                    </a:ext>
                  </a:extLst>
                </a:gridCol>
                <a:gridCol w="1010038">
                  <a:extLst>
                    <a:ext uri="{9D8B030D-6E8A-4147-A177-3AD203B41FA5}">
                      <a16:colId xmlns:a16="http://schemas.microsoft.com/office/drawing/2014/main" val="679911227"/>
                    </a:ext>
                  </a:extLst>
                </a:gridCol>
                <a:gridCol w="1010038">
                  <a:extLst>
                    <a:ext uri="{9D8B030D-6E8A-4147-A177-3AD203B41FA5}">
                      <a16:colId xmlns:a16="http://schemas.microsoft.com/office/drawing/2014/main" val="2966748918"/>
                    </a:ext>
                  </a:extLst>
                </a:gridCol>
                <a:gridCol w="1143179">
                  <a:extLst>
                    <a:ext uri="{9D8B030D-6E8A-4147-A177-3AD203B41FA5}">
                      <a16:colId xmlns:a16="http://schemas.microsoft.com/office/drawing/2014/main" val="2367155978"/>
                    </a:ext>
                  </a:extLst>
                </a:gridCol>
              </a:tblGrid>
              <a:tr h="180975">
                <a:tc>
                  <a:txBody>
                    <a:bodyPr/>
                    <a:lstStyle/>
                    <a:p>
                      <a:pPr marL="0" algn="ctr" defTabSz="914400" rtl="0" eaLnBrk="1" fontAlgn="ctr" latinLnBrk="0" hangingPunct="1">
                        <a:buNone/>
                      </a:pPr>
                      <a:r>
                        <a:rPr lang="zh-CN" altLang="en-US" sz="1600" u="none" strike="noStrike" kern="1200" baseline="0" dirty="0">
                          <a:solidFill>
                            <a:schemeClr val="tx1"/>
                          </a:solidFill>
                          <a:effectLst/>
                          <a:latin typeface="Times New Roman" panose="02020603050405020304" pitchFamily="18" charset="0"/>
                          <a:ea typeface="微软雅黑" panose="020B0503020204020204" pitchFamily="34" charset="-122"/>
                          <a:cs typeface="+mn-cs"/>
                        </a:rPr>
                        <a:t>差值</a:t>
                      </a:r>
                    </a:p>
                  </a:txBody>
                  <a:tcPr marL="9525" marR="9525" marT="9525" marB="0" anchor="ctr">
                    <a:lnT w="12700" cap="flat" cmpd="sng" algn="ctr">
                      <a:solidFill>
                        <a:schemeClr val="tx1"/>
                      </a:solidFill>
                      <a:prstDash val="solid"/>
                      <a:round/>
                      <a:headEnd type="none" w="med" len="med"/>
                      <a:tailEnd type="none" w="med" len="med"/>
                    </a:lnT>
                    <a:noFill/>
                  </a:tcPr>
                </a:tc>
                <a:tc>
                  <a:txBody>
                    <a:bodyPr/>
                    <a:lstStyle/>
                    <a:p>
                      <a:pPr marL="0" algn="r" defTabSz="914400" rtl="0" eaLnBrk="1" fontAlgn="ctr" latinLnBrk="0" hangingPunct="1">
                        <a:buNone/>
                      </a:pPr>
                      <a:r>
                        <a:rPr lang="en-US" sz="1600" u="none" strike="noStrike" kern="1200" baseline="0" dirty="0" err="1">
                          <a:solidFill>
                            <a:schemeClr val="tx1"/>
                          </a:solidFill>
                          <a:effectLst/>
                          <a:latin typeface="Times New Roman" panose="02020603050405020304" pitchFamily="18" charset="0"/>
                          <a:ea typeface="微软雅黑" panose="020B0503020204020204" pitchFamily="34" charset="-122"/>
                          <a:cs typeface="+mn-cs"/>
                        </a:rPr>
                        <a:t>dX</a:t>
                      </a:r>
                      <a:endParaRPr lang="en-US" sz="1600" u="none" strike="noStrike" kern="1200" baseline="0" dirty="0">
                        <a:solidFill>
                          <a:schemeClr val="tx1"/>
                        </a:solidFill>
                        <a:effectLst/>
                        <a:latin typeface="Times New Roman" panose="02020603050405020304" pitchFamily="18" charset="0"/>
                        <a:ea typeface="微软雅黑" panose="020B0503020204020204" pitchFamily="34" charset="-122"/>
                        <a:cs typeface="+mn-cs"/>
                      </a:endParaRPr>
                    </a:p>
                  </a:txBody>
                  <a:tcPr marL="9525" marR="9525" marT="9525" marB="0" anchor="ctr">
                    <a:lnT w="12700" cap="flat" cmpd="sng" algn="ctr">
                      <a:solidFill>
                        <a:schemeClr val="tx1"/>
                      </a:solidFill>
                      <a:prstDash val="solid"/>
                      <a:round/>
                      <a:headEnd type="none" w="med" len="med"/>
                      <a:tailEnd type="none" w="med" len="med"/>
                    </a:lnT>
                    <a:noFill/>
                  </a:tcPr>
                </a:tc>
                <a:tc>
                  <a:txBody>
                    <a:bodyPr/>
                    <a:lstStyle/>
                    <a:p>
                      <a:pPr marL="0" algn="r" defTabSz="914400" rtl="0" eaLnBrk="1" fontAlgn="ctr" latinLnBrk="0" hangingPunct="1">
                        <a:buNone/>
                      </a:pPr>
                      <a:r>
                        <a:rPr lang="en-US" sz="1600" u="none" strike="noStrike" kern="1200" baseline="0" dirty="0" err="1">
                          <a:solidFill>
                            <a:schemeClr val="tx1"/>
                          </a:solidFill>
                          <a:effectLst/>
                          <a:latin typeface="Times New Roman" panose="02020603050405020304" pitchFamily="18" charset="0"/>
                          <a:ea typeface="微软雅黑" panose="020B0503020204020204" pitchFamily="34" charset="-122"/>
                          <a:cs typeface="+mn-cs"/>
                        </a:rPr>
                        <a:t>dY</a:t>
                      </a:r>
                      <a:endParaRPr lang="en-US" sz="1600" u="none" strike="noStrike" kern="1200" baseline="0" dirty="0">
                        <a:solidFill>
                          <a:schemeClr val="tx1"/>
                        </a:solidFill>
                        <a:effectLst/>
                        <a:latin typeface="Times New Roman" panose="02020603050405020304" pitchFamily="18" charset="0"/>
                        <a:ea typeface="微软雅黑" panose="020B0503020204020204" pitchFamily="34" charset="-122"/>
                        <a:cs typeface="+mn-cs"/>
                      </a:endParaRPr>
                    </a:p>
                  </a:txBody>
                  <a:tcPr marL="9525" marR="9525" marT="9525" marB="0" anchor="ctr">
                    <a:lnT w="12700" cap="flat" cmpd="sng" algn="ctr">
                      <a:solidFill>
                        <a:schemeClr val="tx1"/>
                      </a:solidFill>
                      <a:prstDash val="solid"/>
                      <a:round/>
                      <a:headEnd type="none" w="med" len="med"/>
                      <a:tailEnd type="none" w="med" len="med"/>
                    </a:lnT>
                    <a:noFill/>
                  </a:tcPr>
                </a:tc>
                <a:tc>
                  <a:txBody>
                    <a:bodyPr/>
                    <a:lstStyle/>
                    <a:p>
                      <a:pPr marL="0" algn="r" defTabSz="914400" rtl="0" eaLnBrk="1" fontAlgn="ctr" latinLnBrk="0" hangingPunct="1">
                        <a:buNone/>
                      </a:pPr>
                      <a:r>
                        <a:rPr lang="en-US" sz="1600" u="none" strike="noStrike" kern="1200" baseline="0">
                          <a:solidFill>
                            <a:schemeClr val="tx1"/>
                          </a:solidFill>
                          <a:effectLst/>
                          <a:latin typeface="Times New Roman" panose="02020603050405020304" pitchFamily="18" charset="0"/>
                          <a:ea typeface="微软雅黑" panose="020B0503020204020204" pitchFamily="34" charset="-122"/>
                          <a:cs typeface="+mn-cs"/>
                        </a:rPr>
                        <a:t>dZ</a:t>
                      </a:r>
                    </a:p>
                  </a:txBody>
                  <a:tcPr marL="9525" marR="9525" marT="9525" marB="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366852529"/>
                  </a:ext>
                </a:extLst>
              </a:tr>
              <a:tr h="180975">
                <a:tc>
                  <a:txBody>
                    <a:bodyPr/>
                    <a:lstStyle/>
                    <a:p>
                      <a:pPr marL="0" algn="ctr" defTabSz="914400" rtl="0" eaLnBrk="1" fontAlgn="ctr" latinLnBrk="0" hangingPunct="1">
                        <a:buNone/>
                      </a:pPr>
                      <a:r>
                        <a:rPr lang="en-US" sz="1600" u="none" strike="noStrike" kern="1200" baseline="0">
                          <a:solidFill>
                            <a:schemeClr val="tx1"/>
                          </a:solidFill>
                          <a:effectLst/>
                          <a:latin typeface="Times New Roman" panose="02020603050405020304" pitchFamily="18" charset="0"/>
                          <a:ea typeface="微软雅黑" panose="020B0503020204020204" pitchFamily="34" charset="-122"/>
                          <a:cs typeface="+mn-cs"/>
                        </a:rPr>
                        <a:t>R2-R1</a:t>
                      </a:r>
                    </a:p>
                  </a:txBody>
                  <a:tcPr marL="9525" marR="9525" marT="9525" marB="0" anchor="ctr">
                    <a:noFill/>
                  </a:tcPr>
                </a:tc>
                <a:tc>
                  <a:txBody>
                    <a:bodyPr/>
                    <a:lstStyle/>
                    <a:p>
                      <a:pPr marL="0" algn="r" defTabSz="914400" rtl="0" eaLnBrk="1" fontAlgn="ctr" latinLnBrk="0" hangingPunct="1">
                        <a:buNone/>
                      </a:pPr>
                      <a:r>
                        <a:rPr lang="en-US" altLang="zh-CN" sz="1600" u="none" strike="noStrike" kern="1200" baseline="0" dirty="0">
                          <a:solidFill>
                            <a:schemeClr val="tx1"/>
                          </a:solidFill>
                          <a:effectLst/>
                          <a:latin typeface="Times New Roman" panose="02020603050405020304" pitchFamily="18" charset="0"/>
                          <a:ea typeface="微软雅黑" panose="020B0503020204020204" pitchFamily="34" charset="-122"/>
                          <a:cs typeface="+mn-cs"/>
                        </a:rPr>
                        <a:t>-0.048 </a:t>
                      </a:r>
                    </a:p>
                  </a:txBody>
                  <a:tcPr marL="9525" marR="9525" marT="9525" marB="0" anchor="ctr">
                    <a:noFill/>
                  </a:tcPr>
                </a:tc>
                <a:tc>
                  <a:txBody>
                    <a:bodyPr/>
                    <a:lstStyle/>
                    <a:p>
                      <a:pPr marL="0" algn="r" defTabSz="914400" rtl="0" eaLnBrk="1" fontAlgn="ctr" latinLnBrk="0" hangingPunct="1">
                        <a:buNone/>
                      </a:pPr>
                      <a:r>
                        <a:rPr lang="en-US" altLang="zh-CN" sz="1600" u="none" strike="noStrike" kern="1200" baseline="0" dirty="0">
                          <a:solidFill>
                            <a:schemeClr val="tx1"/>
                          </a:solidFill>
                          <a:effectLst/>
                          <a:latin typeface="Times New Roman" panose="02020603050405020304" pitchFamily="18" charset="0"/>
                          <a:ea typeface="微软雅黑" panose="020B0503020204020204" pitchFamily="34" charset="-122"/>
                          <a:cs typeface="+mn-cs"/>
                        </a:rPr>
                        <a:t>0.004 </a:t>
                      </a:r>
                    </a:p>
                  </a:txBody>
                  <a:tcPr marL="9525" marR="9525" marT="9525" marB="0" anchor="ctr">
                    <a:noFill/>
                  </a:tcPr>
                </a:tc>
                <a:tc>
                  <a:txBody>
                    <a:bodyPr/>
                    <a:lstStyle/>
                    <a:p>
                      <a:pPr marL="0" algn="r" defTabSz="914400" rtl="0" eaLnBrk="1" fontAlgn="ctr" latinLnBrk="0" hangingPunct="1">
                        <a:buNone/>
                      </a:pPr>
                      <a:r>
                        <a:rPr lang="en-US" altLang="zh-CN" sz="1600" u="none" strike="noStrike" kern="1200" baseline="0">
                          <a:solidFill>
                            <a:schemeClr val="tx1"/>
                          </a:solidFill>
                          <a:effectLst/>
                          <a:latin typeface="Times New Roman" panose="02020603050405020304" pitchFamily="18" charset="0"/>
                          <a:ea typeface="微软雅黑" panose="020B0503020204020204" pitchFamily="34" charset="-122"/>
                          <a:cs typeface="+mn-cs"/>
                        </a:rPr>
                        <a:t>0.000 </a:t>
                      </a:r>
                    </a:p>
                  </a:txBody>
                  <a:tcPr marL="9525" marR="9525" marT="9525" marB="0" anchor="ctr">
                    <a:noFill/>
                  </a:tcPr>
                </a:tc>
                <a:extLst>
                  <a:ext uri="{0D108BD9-81ED-4DB2-BD59-A6C34878D82A}">
                    <a16:rowId xmlns:a16="http://schemas.microsoft.com/office/drawing/2014/main" val="529731241"/>
                  </a:ext>
                </a:extLst>
              </a:tr>
              <a:tr h="180975">
                <a:tc>
                  <a:txBody>
                    <a:bodyPr/>
                    <a:lstStyle/>
                    <a:p>
                      <a:pPr marL="0" algn="ctr" defTabSz="914400" rtl="0" eaLnBrk="1" fontAlgn="ctr" latinLnBrk="0" hangingPunct="1">
                        <a:buNone/>
                      </a:pPr>
                      <a:r>
                        <a:rPr lang="en-US" sz="1600" u="none" strike="noStrike" kern="1200" baseline="0">
                          <a:solidFill>
                            <a:schemeClr val="tx1"/>
                          </a:solidFill>
                          <a:effectLst/>
                          <a:latin typeface="Times New Roman" panose="02020603050405020304" pitchFamily="18" charset="0"/>
                          <a:ea typeface="微软雅黑" panose="020B0503020204020204" pitchFamily="34" charset="-122"/>
                          <a:cs typeface="+mn-cs"/>
                        </a:rPr>
                        <a:t>L2-L1</a:t>
                      </a:r>
                    </a:p>
                  </a:txBody>
                  <a:tcPr marL="9525" marR="9525" marT="9525" marB="0" anchor="ctr">
                    <a:lnB w="12700" cap="flat" cmpd="sng" algn="ctr">
                      <a:solidFill>
                        <a:schemeClr val="tx1"/>
                      </a:solidFill>
                      <a:prstDash val="solid"/>
                      <a:round/>
                      <a:headEnd type="none" w="med" len="med"/>
                      <a:tailEnd type="none" w="med" len="med"/>
                    </a:lnB>
                    <a:noFill/>
                  </a:tcPr>
                </a:tc>
                <a:tc>
                  <a:txBody>
                    <a:bodyPr/>
                    <a:lstStyle/>
                    <a:p>
                      <a:pPr marL="0" algn="r" defTabSz="914400" rtl="0" eaLnBrk="1" fontAlgn="ctr" latinLnBrk="0" hangingPunct="1">
                        <a:buNone/>
                      </a:pPr>
                      <a:r>
                        <a:rPr lang="en-US" altLang="zh-CN" sz="1600" u="none" strike="noStrike" kern="1200" baseline="0">
                          <a:solidFill>
                            <a:schemeClr val="tx1"/>
                          </a:solidFill>
                          <a:effectLst/>
                          <a:latin typeface="Times New Roman" panose="02020603050405020304" pitchFamily="18" charset="0"/>
                          <a:ea typeface="微软雅黑" panose="020B0503020204020204" pitchFamily="34" charset="-122"/>
                          <a:cs typeface="+mn-cs"/>
                        </a:rPr>
                        <a:t>-0.019 </a:t>
                      </a:r>
                    </a:p>
                  </a:txBody>
                  <a:tcPr marL="9525" marR="9525" marT="9525" marB="0" anchor="ctr">
                    <a:lnB w="12700" cap="flat" cmpd="sng" algn="ctr">
                      <a:solidFill>
                        <a:schemeClr val="tx1"/>
                      </a:solidFill>
                      <a:prstDash val="solid"/>
                      <a:round/>
                      <a:headEnd type="none" w="med" len="med"/>
                      <a:tailEnd type="none" w="med" len="med"/>
                    </a:lnB>
                    <a:noFill/>
                  </a:tcPr>
                </a:tc>
                <a:tc>
                  <a:txBody>
                    <a:bodyPr/>
                    <a:lstStyle/>
                    <a:p>
                      <a:pPr marL="0" algn="r" defTabSz="914400" rtl="0" eaLnBrk="1" fontAlgn="ctr" latinLnBrk="0" hangingPunct="1">
                        <a:buNone/>
                      </a:pPr>
                      <a:r>
                        <a:rPr lang="en-US" altLang="zh-CN" sz="1600" u="none" strike="noStrike" kern="1200" baseline="0" dirty="0">
                          <a:solidFill>
                            <a:schemeClr val="tx1"/>
                          </a:solidFill>
                          <a:effectLst/>
                          <a:latin typeface="Times New Roman" panose="02020603050405020304" pitchFamily="18" charset="0"/>
                          <a:ea typeface="微软雅黑" panose="020B0503020204020204" pitchFamily="34" charset="-122"/>
                          <a:cs typeface="+mn-cs"/>
                        </a:rPr>
                        <a:t>-0.026 </a:t>
                      </a:r>
                    </a:p>
                  </a:txBody>
                  <a:tcPr marL="9525" marR="9525" marT="9525" marB="0" anchor="ctr">
                    <a:lnB w="12700" cap="flat" cmpd="sng" algn="ctr">
                      <a:solidFill>
                        <a:schemeClr val="tx1"/>
                      </a:solidFill>
                      <a:prstDash val="solid"/>
                      <a:round/>
                      <a:headEnd type="none" w="med" len="med"/>
                      <a:tailEnd type="none" w="med" len="med"/>
                    </a:lnB>
                    <a:noFill/>
                  </a:tcPr>
                </a:tc>
                <a:tc>
                  <a:txBody>
                    <a:bodyPr/>
                    <a:lstStyle/>
                    <a:p>
                      <a:pPr marL="0" algn="r" defTabSz="914400" rtl="0" eaLnBrk="1" fontAlgn="ctr" latinLnBrk="0" hangingPunct="1">
                        <a:buNone/>
                      </a:pPr>
                      <a:r>
                        <a:rPr lang="en-US" altLang="zh-CN" sz="1600" u="none" strike="noStrike" kern="1200" baseline="0" dirty="0">
                          <a:solidFill>
                            <a:schemeClr val="tx1"/>
                          </a:solidFill>
                          <a:effectLst/>
                          <a:latin typeface="Times New Roman" panose="02020603050405020304" pitchFamily="18" charset="0"/>
                          <a:ea typeface="微软雅黑" panose="020B0503020204020204" pitchFamily="34" charset="-122"/>
                          <a:cs typeface="+mn-cs"/>
                        </a:rPr>
                        <a:t>0.000 </a:t>
                      </a:r>
                    </a:p>
                  </a:txBody>
                  <a:tcPr marL="9525" marR="9525" marT="9525" marB="0"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67442830"/>
                  </a:ext>
                </a:extLst>
              </a:tr>
            </a:tbl>
          </a:graphicData>
        </a:graphic>
      </p:graphicFrame>
      <p:sp>
        <p:nvSpPr>
          <p:cNvPr id="11" name="文本框 10">
            <a:extLst>
              <a:ext uri="{FF2B5EF4-FFF2-40B4-BE49-F238E27FC236}">
                <a16:creationId xmlns:a16="http://schemas.microsoft.com/office/drawing/2014/main" id="{129A8606-899C-4744-A6AE-FEE66BA6657B}"/>
              </a:ext>
            </a:extLst>
          </p:cNvPr>
          <p:cNvSpPr txBox="1"/>
          <p:nvPr/>
        </p:nvSpPr>
        <p:spPr>
          <a:xfrm>
            <a:off x="6801544" y="5146953"/>
            <a:ext cx="5307724" cy="406971"/>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25000"/>
              </a:lnSpc>
              <a:spcBef>
                <a:spcPts val="300"/>
              </a:spcBef>
              <a:spcAft>
                <a:spcPts val="600"/>
              </a:spcAft>
            </a:pPr>
            <a:r>
              <a:rPr lang="zh-CN" altLang="en-US" dirty="0">
                <a:latin typeface="微软雅黑" panose="020B0503020204020204" pitchFamily="34" charset="-122"/>
                <a:ea typeface="微软雅黑" panose="020B0503020204020204" pitchFamily="34" charset="-122"/>
              </a:rPr>
              <a:t>两种方式得到的机械中心轴线端点坐标差（</a:t>
            </a:r>
            <a:r>
              <a:rPr lang="en-US" altLang="zh-CN" dirty="0">
                <a:latin typeface="微软雅黑" panose="020B0503020204020204" pitchFamily="34" charset="-122"/>
                <a:ea typeface="微软雅黑" panose="020B0503020204020204" pitchFamily="34" charset="-122"/>
              </a:rPr>
              <a:t>mm</a:t>
            </a:r>
            <a:r>
              <a:rPr lang="zh-CN" altLang="en-US" dirty="0">
                <a:latin typeface="微软雅黑" panose="020B0503020204020204" pitchFamily="34" charset="-122"/>
                <a:ea typeface="微软雅黑" panose="020B0503020204020204" pitchFamily="34" charset="-122"/>
              </a:rPr>
              <a:t>）</a:t>
            </a:r>
          </a:p>
        </p:txBody>
      </p:sp>
    </p:spTree>
    <p:extLst>
      <p:ext uri="{BB962C8B-B14F-4D97-AF65-F5344CB8AC3E}">
        <p14:creationId xmlns:p14="http://schemas.microsoft.com/office/powerpoint/2010/main" val="7127981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90077-4AAB-8181-F528-7C61103C7358}"/>
            </a:ext>
          </a:extLst>
        </p:cNvPr>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BCE40877-2A0E-F1A9-F22E-2BC57E3FB009}"/>
              </a:ext>
            </a:extLst>
          </p:cNvPr>
          <p:cNvSpPr>
            <a:spLocks noGrp="1"/>
          </p:cNvSpPr>
          <p:nvPr>
            <p:ph type="sldNum" sz="quarter" idx="12"/>
          </p:nvPr>
        </p:nvSpPr>
        <p:spPr/>
        <p:txBody>
          <a:bodyPr/>
          <a:lstStyle/>
          <a:p>
            <a:fld id="{27F552FA-C358-4F70-9CE8-3E41459FCE36}" type="slidenum">
              <a:rPr lang="zh-CN" altLang="en-US" smtClean="0"/>
              <a:t>29</a:t>
            </a:fld>
            <a:endParaRPr lang="zh-CN" altLang="en-US" dirty="0"/>
          </a:p>
        </p:txBody>
      </p:sp>
      <p:sp>
        <p:nvSpPr>
          <p:cNvPr id="5" name="文本框 4">
            <a:extLst>
              <a:ext uri="{FF2B5EF4-FFF2-40B4-BE49-F238E27FC236}">
                <a16:creationId xmlns:a16="http://schemas.microsoft.com/office/drawing/2014/main" id="{2F580E18-8096-F8FB-EA19-3432D49AADFB}"/>
              </a:ext>
            </a:extLst>
          </p:cNvPr>
          <p:cNvSpPr txBox="1"/>
          <p:nvPr/>
        </p:nvSpPr>
        <p:spPr>
          <a:xfrm>
            <a:off x="7930179" y="2074679"/>
            <a:ext cx="4216556" cy="707886"/>
          </a:xfrm>
          <a:prstGeom prst="rect">
            <a:avLst/>
          </a:prstGeom>
          <a:noFill/>
        </p:spPr>
        <p:txBody>
          <a:bodyPr wrap="square" rtlCol="0">
            <a:spAutoFit/>
          </a:bodyPr>
          <a:lstStyle/>
          <a:p>
            <a:r>
              <a:rPr lang="zh-CN" altLang="en-US" sz="2000" dirty="0"/>
              <a:t>磁中心相对机械中心偏差</a:t>
            </a:r>
            <a:r>
              <a:rPr lang="en-US" altLang="zh-CN" sz="2000" dirty="0"/>
              <a:t>RMS: 0.134mm</a:t>
            </a:r>
            <a:endParaRPr lang="zh-CN" altLang="en-US" sz="2000" dirty="0"/>
          </a:p>
        </p:txBody>
      </p:sp>
      <p:graphicFrame>
        <p:nvGraphicFramePr>
          <p:cNvPr id="6" name="表格 5">
            <a:extLst>
              <a:ext uri="{FF2B5EF4-FFF2-40B4-BE49-F238E27FC236}">
                <a16:creationId xmlns:a16="http://schemas.microsoft.com/office/drawing/2014/main" id="{6FA1D52D-E881-8D70-CCA3-EAF234617A16}"/>
              </a:ext>
            </a:extLst>
          </p:cNvPr>
          <p:cNvGraphicFramePr>
            <a:graphicFrameLocks noGrp="1"/>
          </p:cNvGraphicFramePr>
          <p:nvPr/>
        </p:nvGraphicFramePr>
        <p:xfrm>
          <a:off x="193727" y="1465112"/>
          <a:ext cx="7618355" cy="1440000"/>
        </p:xfrm>
        <a:graphic>
          <a:graphicData uri="http://schemas.openxmlformats.org/drawingml/2006/table">
            <a:tbl>
              <a:tblPr firstRow="1" bandRow="1">
                <a:tableStyleId>{5C22544A-7EE6-4342-B048-85BDC9FD1C3A}</a:tableStyleId>
              </a:tblPr>
              <a:tblGrid>
                <a:gridCol w="1858355">
                  <a:extLst>
                    <a:ext uri="{9D8B030D-6E8A-4147-A177-3AD203B41FA5}">
                      <a16:colId xmlns:a16="http://schemas.microsoft.com/office/drawing/2014/main" val="450241491"/>
                    </a:ext>
                  </a:extLst>
                </a:gridCol>
                <a:gridCol w="720000">
                  <a:extLst>
                    <a:ext uri="{9D8B030D-6E8A-4147-A177-3AD203B41FA5}">
                      <a16:colId xmlns:a16="http://schemas.microsoft.com/office/drawing/2014/main" val="4163259677"/>
                    </a:ext>
                  </a:extLst>
                </a:gridCol>
                <a:gridCol w="720000">
                  <a:extLst>
                    <a:ext uri="{9D8B030D-6E8A-4147-A177-3AD203B41FA5}">
                      <a16:colId xmlns:a16="http://schemas.microsoft.com/office/drawing/2014/main" val="2512922692"/>
                    </a:ext>
                  </a:extLst>
                </a:gridCol>
                <a:gridCol w="720000">
                  <a:extLst>
                    <a:ext uri="{9D8B030D-6E8A-4147-A177-3AD203B41FA5}">
                      <a16:colId xmlns:a16="http://schemas.microsoft.com/office/drawing/2014/main" val="893346007"/>
                    </a:ext>
                  </a:extLst>
                </a:gridCol>
                <a:gridCol w="720000">
                  <a:extLst>
                    <a:ext uri="{9D8B030D-6E8A-4147-A177-3AD203B41FA5}">
                      <a16:colId xmlns:a16="http://schemas.microsoft.com/office/drawing/2014/main" val="432814997"/>
                    </a:ext>
                  </a:extLst>
                </a:gridCol>
                <a:gridCol w="720000">
                  <a:extLst>
                    <a:ext uri="{9D8B030D-6E8A-4147-A177-3AD203B41FA5}">
                      <a16:colId xmlns:a16="http://schemas.microsoft.com/office/drawing/2014/main" val="2684770352"/>
                    </a:ext>
                  </a:extLst>
                </a:gridCol>
                <a:gridCol w="720000">
                  <a:extLst>
                    <a:ext uri="{9D8B030D-6E8A-4147-A177-3AD203B41FA5}">
                      <a16:colId xmlns:a16="http://schemas.microsoft.com/office/drawing/2014/main" val="3240225433"/>
                    </a:ext>
                  </a:extLst>
                </a:gridCol>
                <a:gridCol w="720000">
                  <a:extLst>
                    <a:ext uri="{9D8B030D-6E8A-4147-A177-3AD203B41FA5}">
                      <a16:colId xmlns:a16="http://schemas.microsoft.com/office/drawing/2014/main" val="3899239427"/>
                    </a:ext>
                  </a:extLst>
                </a:gridCol>
                <a:gridCol w="720000">
                  <a:extLst>
                    <a:ext uri="{9D8B030D-6E8A-4147-A177-3AD203B41FA5}">
                      <a16:colId xmlns:a16="http://schemas.microsoft.com/office/drawing/2014/main" val="1545998805"/>
                    </a:ext>
                  </a:extLst>
                </a:gridCol>
              </a:tblGrid>
              <a:tr h="360000">
                <a:tc rowSpan="2">
                  <a:txBody>
                    <a:bodyPr/>
                    <a:lstStyle/>
                    <a:p>
                      <a:pPr algn="ctr"/>
                      <a:r>
                        <a:rPr lang="zh-CN" altLang="en-US" sz="1400" dirty="0"/>
                        <a:t>磁中心相对机械中心横向偏差</a:t>
                      </a:r>
                      <a:r>
                        <a:rPr lang="en-US" altLang="zh-CN" sz="1400" dirty="0"/>
                        <a:t>/mm</a:t>
                      </a:r>
                      <a:endParaRPr lang="zh-CN" altLang="en-US" sz="1400" dirty="0"/>
                    </a:p>
                  </a:txBody>
                  <a:tcPr anchor="ctr"/>
                </a:tc>
                <a:tc gridSpan="2">
                  <a:txBody>
                    <a:bodyPr/>
                    <a:lstStyle/>
                    <a:p>
                      <a:pPr algn="ctr"/>
                      <a:r>
                        <a:rPr lang="en-US" altLang="zh-CN" sz="1400" dirty="0"/>
                        <a:t>95GS</a:t>
                      </a:r>
                      <a:endParaRPr lang="zh-CN" altLang="en-US" sz="1400" dirty="0"/>
                    </a:p>
                  </a:txBody>
                  <a:tcPr/>
                </a:tc>
                <a:tc hMerge="1">
                  <a:txBody>
                    <a:bodyPr/>
                    <a:lstStyle/>
                    <a:p>
                      <a:endParaRPr lang="zh-CN" altLang="en-US"/>
                    </a:p>
                  </a:txBody>
                  <a:tcPr/>
                </a:tc>
                <a:tc gridSpan="2">
                  <a:txBody>
                    <a:bodyPr/>
                    <a:lstStyle/>
                    <a:p>
                      <a:pPr algn="ctr"/>
                      <a:r>
                        <a:rPr lang="en-US" altLang="zh-CN" sz="1400" dirty="0"/>
                        <a:t>376GS</a:t>
                      </a:r>
                      <a:endParaRPr lang="zh-CN" altLang="en-US" sz="1400" dirty="0"/>
                    </a:p>
                  </a:txBody>
                  <a:tcPr/>
                </a:tc>
                <a:tc hMerge="1">
                  <a:txBody>
                    <a:bodyPr/>
                    <a:lstStyle/>
                    <a:p>
                      <a:endParaRPr lang="zh-CN" altLang="en-US"/>
                    </a:p>
                  </a:txBody>
                  <a:tcPr/>
                </a:tc>
                <a:tc gridSpan="2">
                  <a:txBody>
                    <a:bodyPr/>
                    <a:lstStyle/>
                    <a:p>
                      <a:pPr algn="ctr"/>
                      <a:r>
                        <a:rPr lang="en-US" altLang="zh-CN" sz="1400" dirty="0"/>
                        <a:t>565GS</a:t>
                      </a:r>
                      <a:endParaRPr lang="zh-CN" altLang="en-US" sz="1400" dirty="0"/>
                    </a:p>
                  </a:txBody>
                  <a:tcPr/>
                </a:tc>
                <a:tc hMerge="1">
                  <a:txBody>
                    <a:bodyPr/>
                    <a:lstStyle/>
                    <a:p>
                      <a:endParaRPr lang="zh-CN" altLang="en-US"/>
                    </a:p>
                  </a:txBody>
                  <a:tcPr/>
                </a:tc>
                <a:tc gridSpan="2">
                  <a:txBody>
                    <a:bodyPr/>
                    <a:lstStyle/>
                    <a:p>
                      <a:pPr algn="ctr"/>
                      <a:r>
                        <a:rPr lang="zh-CN" altLang="en-US" sz="1400" b="1" dirty="0">
                          <a:solidFill>
                            <a:srgbClr val="FF0000"/>
                          </a:solidFill>
                        </a:rPr>
                        <a:t>均值</a:t>
                      </a:r>
                    </a:p>
                  </a:txBody>
                  <a:tcPr/>
                </a:tc>
                <a:tc hMerge="1">
                  <a:txBody>
                    <a:bodyPr/>
                    <a:lstStyle/>
                    <a:p>
                      <a:pPr algn="ctr"/>
                      <a:endParaRPr lang="zh-CN" altLang="en-US" dirty="0"/>
                    </a:p>
                  </a:txBody>
                  <a:tcPr/>
                </a:tc>
                <a:extLst>
                  <a:ext uri="{0D108BD9-81ED-4DB2-BD59-A6C34878D82A}">
                    <a16:rowId xmlns:a16="http://schemas.microsoft.com/office/drawing/2014/main" val="1270154002"/>
                  </a:ext>
                </a:extLst>
              </a:tr>
              <a:tr h="360000">
                <a:tc vMerge="1">
                  <a:txBody>
                    <a:bodyPr/>
                    <a:lstStyle/>
                    <a:p>
                      <a:endParaRPr lang="zh-CN" altLang="en-US" dirty="0"/>
                    </a:p>
                  </a:txBody>
                  <a:tcPr/>
                </a:tc>
                <a:tc>
                  <a:txBody>
                    <a:bodyPr/>
                    <a:lstStyle/>
                    <a:p>
                      <a:pPr algn="ctr"/>
                      <a:r>
                        <a:rPr lang="zh-CN" altLang="en-US" sz="1400" dirty="0"/>
                        <a:t>西侧</a:t>
                      </a:r>
                    </a:p>
                  </a:txBody>
                  <a:tcPr/>
                </a:tc>
                <a:tc>
                  <a:txBody>
                    <a:bodyPr/>
                    <a:lstStyle/>
                    <a:p>
                      <a:pPr algn="ctr"/>
                      <a:r>
                        <a:rPr lang="zh-CN" altLang="en-US" sz="1400" dirty="0"/>
                        <a:t>东侧</a:t>
                      </a:r>
                    </a:p>
                  </a:txBody>
                  <a:tcPr/>
                </a:tc>
                <a:tc>
                  <a:txBody>
                    <a:bodyPr/>
                    <a:lstStyle/>
                    <a:p>
                      <a:pPr algn="ctr"/>
                      <a:r>
                        <a:rPr lang="zh-CN" altLang="en-US" sz="1400" dirty="0"/>
                        <a:t>西侧</a:t>
                      </a:r>
                    </a:p>
                  </a:txBody>
                  <a:tcPr/>
                </a:tc>
                <a:tc>
                  <a:txBody>
                    <a:bodyPr/>
                    <a:lstStyle/>
                    <a:p>
                      <a:pPr algn="ctr"/>
                      <a:r>
                        <a:rPr lang="zh-CN" altLang="en-US" sz="1400" dirty="0"/>
                        <a:t>东侧</a:t>
                      </a:r>
                    </a:p>
                  </a:txBody>
                  <a:tcPr/>
                </a:tc>
                <a:tc>
                  <a:txBody>
                    <a:bodyPr/>
                    <a:lstStyle/>
                    <a:p>
                      <a:pPr algn="ctr"/>
                      <a:r>
                        <a:rPr lang="zh-CN" altLang="en-US" sz="1400" dirty="0"/>
                        <a:t>西侧</a:t>
                      </a:r>
                    </a:p>
                  </a:txBody>
                  <a:tcPr/>
                </a:tc>
                <a:tc>
                  <a:txBody>
                    <a:bodyPr/>
                    <a:lstStyle/>
                    <a:p>
                      <a:pPr algn="ctr"/>
                      <a:r>
                        <a:rPr lang="zh-CN" altLang="en-US" sz="1400" dirty="0"/>
                        <a:t>东侧</a:t>
                      </a:r>
                    </a:p>
                  </a:txBody>
                  <a:tcPr/>
                </a:tc>
                <a:tc>
                  <a:txBody>
                    <a:bodyPr/>
                    <a:lstStyle/>
                    <a:p>
                      <a:pPr algn="ctr"/>
                      <a:r>
                        <a:rPr lang="zh-CN" altLang="en-US" sz="1400" b="1" dirty="0">
                          <a:solidFill>
                            <a:srgbClr val="FF0000"/>
                          </a:solidFill>
                        </a:rPr>
                        <a:t>西侧</a:t>
                      </a:r>
                    </a:p>
                  </a:txBody>
                  <a:tcPr/>
                </a:tc>
                <a:tc>
                  <a:txBody>
                    <a:bodyPr/>
                    <a:lstStyle/>
                    <a:p>
                      <a:pPr algn="ctr"/>
                      <a:r>
                        <a:rPr lang="zh-CN" altLang="en-US" sz="1400" b="1" dirty="0">
                          <a:solidFill>
                            <a:srgbClr val="FF0000"/>
                          </a:solidFill>
                        </a:rPr>
                        <a:t>东侧</a:t>
                      </a:r>
                    </a:p>
                  </a:txBody>
                  <a:tcPr/>
                </a:tc>
                <a:extLst>
                  <a:ext uri="{0D108BD9-81ED-4DB2-BD59-A6C34878D82A}">
                    <a16:rowId xmlns:a16="http://schemas.microsoft.com/office/drawing/2014/main" val="2539648000"/>
                  </a:ext>
                </a:extLst>
              </a:tr>
              <a:tr h="360000">
                <a:tc>
                  <a:txBody>
                    <a:bodyPr/>
                    <a:lstStyle/>
                    <a:p>
                      <a:r>
                        <a:rPr lang="zh-CN" altLang="en-US" sz="1400" dirty="0"/>
                        <a:t>基于测磁前导轨位置</a:t>
                      </a:r>
                    </a:p>
                  </a:txBody>
                  <a:tcPr/>
                </a:tc>
                <a:tc>
                  <a:txBody>
                    <a:bodyPr/>
                    <a:lstStyle/>
                    <a:p>
                      <a:r>
                        <a:rPr lang="en-US" altLang="zh-CN" sz="1400" dirty="0"/>
                        <a:t>-0.182</a:t>
                      </a:r>
                      <a:endParaRPr lang="zh-CN" altLang="en-US" sz="1400" dirty="0"/>
                    </a:p>
                  </a:txBody>
                  <a:tcPr/>
                </a:tc>
                <a:tc>
                  <a:txBody>
                    <a:bodyPr/>
                    <a:lstStyle/>
                    <a:p>
                      <a:r>
                        <a:rPr lang="en-US" altLang="zh-CN" sz="1400" dirty="0"/>
                        <a:t>0.045</a:t>
                      </a:r>
                      <a:endParaRPr lang="zh-CN" altLang="en-US" sz="1400" dirty="0"/>
                    </a:p>
                  </a:txBody>
                  <a:tcPr/>
                </a:tc>
                <a:tc>
                  <a:txBody>
                    <a:bodyPr/>
                    <a:lstStyle/>
                    <a:p>
                      <a:r>
                        <a:rPr lang="en-US" altLang="zh-CN" sz="1400" dirty="0"/>
                        <a:t>-0.088</a:t>
                      </a:r>
                      <a:endParaRPr lang="zh-CN" altLang="en-US" sz="1400" dirty="0"/>
                    </a:p>
                  </a:txBody>
                  <a:tcPr/>
                </a:tc>
                <a:tc>
                  <a:txBody>
                    <a:bodyPr/>
                    <a:lstStyle/>
                    <a:p>
                      <a:r>
                        <a:rPr lang="en-US" altLang="zh-CN" sz="1400" dirty="0"/>
                        <a:t>0.139</a:t>
                      </a:r>
                      <a:endParaRPr lang="zh-CN" altLang="en-US" sz="1400" dirty="0"/>
                    </a:p>
                  </a:txBody>
                  <a:tcPr/>
                </a:tc>
                <a:tc>
                  <a:txBody>
                    <a:bodyPr/>
                    <a:lstStyle/>
                    <a:p>
                      <a:r>
                        <a:rPr lang="en-US" altLang="zh-CN" sz="1400" dirty="0"/>
                        <a:t>-0.057</a:t>
                      </a:r>
                      <a:endParaRPr lang="zh-CN" altLang="en-US" sz="1400" dirty="0"/>
                    </a:p>
                  </a:txBody>
                  <a:tcPr/>
                </a:tc>
                <a:tc>
                  <a:txBody>
                    <a:bodyPr/>
                    <a:lstStyle/>
                    <a:p>
                      <a:r>
                        <a:rPr lang="en-US" altLang="zh-CN" sz="1400" dirty="0"/>
                        <a:t>0.167</a:t>
                      </a:r>
                      <a:endParaRPr lang="zh-CN" altLang="en-US" sz="1400" dirty="0"/>
                    </a:p>
                  </a:txBody>
                  <a:tcPr/>
                </a:tc>
                <a:tc rowSpan="2">
                  <a:txBody>
                    <a:bodyPr/>
                    <a:lstStyle/>
                    <a:p>
                      <a:r>
                        <a:rPr lang="en-US" altLang="zh-CN" sz="1400" b="1" dirty="0">
                          <a:solidFill>
                            <a:srgbClr val="FF0000"/>
                          </a:solidFill>
                        </a:rPr>
                        <a:t>-0.129</a:t>
                      </a:r>
                      <a:endParaRPr lang="zh-CN" altLang="en-US" sz="1400" b="1" dirty="0">
                        <a:solidFill>
                          <a:srgbClr val="FF0000"/>
                        </a:solidFill>
                      </a:endParaRPr>
                    </a:p>
                  </a:txBody>
                  <a:tcPr anchor="ctr"/>
                </a:tc>
                <a:tc rowSpan="2">
                  <a:txBody>
                    <a:bodyPr/>
                    <a:lstStyle/>
                    <a:p>
                      <a:pPr algn="ctr"/>
                      <a:r>
                        <a:rPr lang="en-US" altLang="zh-CN" sz="1400" b="1" dirty="0">
                          <a:solidFill>
                            <a:srgbClr val="FF0000"/>
                          </a:solidFill>
                        </a:rPr>
                        <a:t>0.134</a:t>
                      </a:r>
                      <a:endParaRPr lang="zh-CN" altLang="en-US" sz="1400" b="1" dirty="0">
                        <a:solidFill>
                          <a:srgbClr val="FF0000"/>
                        </a:solidFill>
                      </a:endParaRPr>
                    </a:p>
                  </a:txBody>
                  <a:tcPr anchor="ctr"/>
                </a:tc>
                <a:extLst>
                  <a:ext uri="{0D108BD9-81ED-4DB2-BD59-A6C34878D82A}">
                    <a16:rowId xmlns:a16="http://schemas.microsoft.com/office/drawing/2014/main" val="3336109456"/>
                  </a:ext>
                </a:extLst>
              </a:tr>
              <a:tr h="36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400" dirty="0"/>
                        <a:t>基于测磁后导轨位置</a:t>
                      </a:r>
                    </a:p>
                  </a:txBody>
                  <a:tcPr/>
                </a:tc>
                <a:tc>
                  <a:txBody>
                    <a:bodyPr/>
                    <a:lstStyle/>
                    <a:p>
                      <a:r>
                        <a:rPr lang="en-US" altLang="zh-CN" sz="1400" dirty="0"/>
                        <a:t>-0.222</a:t>
                      </a:r>
                      <a:endParaRPr lang="zh-CN" altLang="en-US" sz="1400" dirty="0"/>
                    </a:p>
                  </a:txBody>
                  <a:tcPr/>
                </a:tc>
                <a:tc>
                  <a:txBody>
                    <a:bodyPr/>
                    <a:lstStyle/>
                    <a:p>
                      <a:r>
                        <a:rPr lang="en-US" altLang="zh-CN" sz="1400" dirty="0"/>
                        <a:t>0.079</a:t>
                      </a:r>
                      <a:endParaRPr lang="zh-CN" altLang="en-US" sz="1400" dirty="0"/>
                    </a:p>
                  </a:txBody>
                  <a:tcPr/>
                </a:tc>
                <a:tc>
                  <a:txBody>
                    <a:bodyPr/>
                    <a:lstStyle/>
                    <a:p>
                      <a:r>
                        <a:rPr lang="en-US" altLang="zh-CN" sz="1400" dirty="0"/>
                        <a:t>-0.128</a:t>
                      </a:r>
                      <a:endParaRPr lang="zh-CN" altLang="en-US" sz="1400" dirty="0"/>
                    </a:p>
                  </a:txBody>
                  <a:tcPr/>
                </a:tc>
                <a:tc>
                  <a:txBody>
                    <a:bodyPr/>
                    <a:lstStyle/>
                    <a:p>
                      <a:r>
                        <a:rPr lang="en-US" altLang="zh-CN" sz="1400" dirty="0"/>
                        <a:t>0.174</a:t>
                      </a:r>
                      <a:endParaRPr lang="zh-CN" altLang="en-US" sz="1400" dirty="0"/>
                    </a:p>
                  </a:txBody>
                  <a:tcPr/>
                </a:tc>
                <a:tc>
                  <a:txBody>
                    <a:bodyPr/>
                    <a:lstStyle/>
                    <a:p>
                      <a:r>
                        <a:rPr lang="en-US" altLang="zh-CN" sz="1400" dirty="0"/>
                        <a:t>-0.097</a:t>
                      </a:r>
                      <a:endParaRPr lang="zh-CN" altLang="en-US" sz="1400" dirty="0"/>
                    </a:p>
                  </a:txBody>
                  <a:tcPr/>
                </a:tc>
                <a:tc>
                  <a:txBody>
                    <a:bodyPr/>
                    <a:lstStyle/>
                    <a:p>
                      <a:r>
                        <a:rPr lang="en-US" altLang="zh-CN" sz="1400" dirty="0"/>
                        <a:t>0.201</a:t>
                      </a:r>
                      <a:endParaRPr lang="zh-CN" altLang="en-US" sz="1400" dirty="0"/>
                    </a:p>
                  </a:txBody>
                  <a:tcPr/>
                </a:tc>
                <a:tc vMerge="1">
                  <a:txBody>
                    <a:bodyPr/>
                    <a:lstStyle/>
                    <a:p>
                      <a:endParaRPr lang="zh-CN" altLang="en-US" dirty="0"/>
                    </a:p>
                  </a:txBody>
                  <a:tcPr/>
                </a:tc>
                <a:tc vMerge="1">
                  <a:txBody>
                    <a:bodyPr/>
                    <a:lstStyle/>
                    <a:p>
                      <a:endParaRPr lang="zh-CN" altLang="en-US" dirty="0"/>
                    </a:p>
                  </a:txBody>
                  <a:tcPr/>
                </a:tc>
                <a:extLst>
                  <a:ext uri="{0D108BD9-81ED-4DB2-BD59-A6C34878D82A}">
                    <a16:rowId xmlns:a16="http://schemas.microsoft.com/office/drawing/2014/main" val="772899888"/>
                  </a:ext>
                </a:extLst>
              </a:tr>
            </a:tbl>
          </a:graphicData>
        </a:graphic>
      </p:graphicFrame>
      <p:sp>
        <p:nvSpPr>
          <p:cNvPr id="7" name="文本框 6">
            <a:extLst>
              <a:ext uri="{FF2B5EF4-FFF2-40B4-BE49-F238E27FC236}">
                <a16:creationId xmlns:a16="http://schemas.microsoft.com/office/drawing/2014/main" id="{EE9E3F27-A638-A41A-0582-070EFF616083}"/>
              </a:ext>
            </a:extLst>
          </p:cNvPr>
          <p:cNvSpPr txBox="1"/>
          <p:nvPr/>
        </p:nvSpPr>
        <p:spPr>
          <a:xfrm>
            <a:off x="7960089" y="3833025"/>
            <a:ext cx="4216556" cy="707886"/>
          </a:xfrm>
          <a:prstGeom prst="rect">
            <a:avLst/>
          </a:prstGeom>
          <a:noFill/>
        </p:spPr>
        <p:txBody>
          <a:bodyPr wrap="square" rtlCol="0">
            <a:spAutoFit/>
          </a:bodyPr>
          <a:lstStyle/>
          <a:p>
            <a:r>
              <a:rPr lang="zh-CN" altLang="en-US" sz="2000" dirty="0"/>
              <a:t>磁中心相对机械中心偏差</a:t>
            </a:r>
            <a:r>
              <a:rPr lang="en-US" altLang="zh-CN" sz="2000" dirty="0"/>
              <a:t>RMS: 0.109mm</a:t>
            </a:r>
            <a:endParaRPr lang="zh-CN" altLang="en-US" sz="2000" dirty="0"/>
          </a:p>
        </p:txBody>
      </p:sp>
      <p:graphicFrame>
        <p:nvGraphicFramePr>
          <p:cNvPr id="8" name="表格 7">
            <a:extLst>
              <a:ext uri="{FF2B5EF4-FFF2-40B4-BE49-F238E27FC236}">
                <a16:creationId xmlns:a16="http://schemas.microsoft.com/office/drawing/2014/main" id="{5F7CDE0B-AFAE-151B-5ABE-BD2D531DD2EB}"/>
              </a:ext>
            </a:extLst>
          </p:cNvPr>
          <p:cNvGraphicFramePr>
            <a:graphicFrameLocks noGrp="1"/>
          </p:cNvGraphicFramePr>
          <p:nvPr/>
        </p:nvGraphicFramePr>
        <p:xfrm>
          <a:off x="193727" y="3226925"/>
          <a:ext cx="7618355" cy="1440000"/>
        </p:xfrm>
        <a:graphic>
          <a:graphicData uri="http://schemas.openxmlformats.org/drawingml/2006/table">
            <a:tbl>
              <a:tblPr firstRow="1" bandRow="1">
                <a:tableStyleId>{5C22544A-7EE6-4342-B048-85BDC9FD1C3A}</a:tableStyleId>
              </a:tblPr>
              <a:tblGrid>
                <a:gridCol w="1858355">
                  <a:extLst>
                    <a:ext uri="{9D8B030D-6E8A-4147-A177-3AD203B41FA5}">
                      <a16:colId xmlns:a16="http://schemas.microsoft.com/office/drawing/2014/main" val="450241491"/>
                    </a:ext>
                  </a:extLst>
                </a:gridCol>
                <a:gridCol w="720000">
                  <a:extLst>
                    <a:ext uri="{9D8B030D-6E8A-4147-A177-3AD203B41FA5}">
                      <a16:colId xmlns:a16="http://schemas.microsoft.com/office/drawing/2014/main" val="4163259677"/>
                    </a:ext>
                  </a:extLst>
                </a:gridCol>
                <a:gridCol w="720000">
                  <a:extLst>
                    <a:ext uri="{9D8B030D-6E8A-4147-A177-3AD203B41FA5}">
                      <a16:colId xmlns:a16="http://schemas.microsoft.com/office/drawing/2014/main" val="2512922692"/>
                    </a:ext>
                  </a:extLst>
                </a:gridCol>
                <a:gridCol w="720000">
                  <a:extLst>
                    <a:ext uri="{9D8B030D-6E8A-4147-A177-3AD203B41FA5}">
                      <a16:colId xmlns:a16="http://schemas.microsoft.com/office/drawing/2014/main" val="893346007"/>
                    </a:ext>
                  </a:extLst>
                </a:gridCol>
                <a:gridCol w="720000">
                  <a:extLst>
                    <a:ext uri="{9D8B030D-6E8A-4147-A177-3AD203B41FA5}">
                      <a16:colId xmlns:a16="http://schemas.microsoft.com/office/drawing/2014/main" val="432814997"/>
                    </a:ext>
                  </a:extLst>
                </a:gridCol>
                <a:gridCol w="720000">
                  <a:extLst>
                    <a:ext uri="{9D8B030D-6E8A-4147-A177-3AD203B41FA5}">
                      <a16:colId xmlns:a16="http://schemas.microsoft.com/office/drawing/2014/main" val="2684770352"/>
                    </a:ext>
                  </a:extLst>
                </a:gridCol>
                <a:gridCol w="720000">
                  <a:extLst>
                    <a:ext uri="{9D8B030D-6E8A-4147-A177-3AD203B41FA5}">
                      <a16:colId xmlns:a16="http://schemas.microsoft.com/office/drawing/2014/main" val="3240225433"/>
                    </a:ext>
                  </a:extLst>
                </a:gridCol>
                <a:gridCol w="720000">
                  <a:extLst>
                    <a:ext uri="{9D8B030D-6E8A-4147-A177-3AD203B41FA5}">
                      <a16:colId xmlns:a16="http://schemas.microsoft.com/office/drawing/2014/main" val="3899239427"/>
                    </a:ext>
                  </a:extLst>
                </a:gridCol>
                <a:gridCol w="720000">
                  <a:extLst>
                    <a:ext uri="{9D8B030D-6E8A-4147-A177-3AD203B41FA5}">
                      <a16:colId xmlns:a16="http://schemas.microsoft.com/office/drawing/2014/main" val="1545998805"/>
                    </a:ext>
                  </a:extLst>
                </a:gridCol>
              </a:tblGrid>
              <a:tr h="360000">
                <a:tc rowSpan="2">
                  <a:txBody>
                    <a:bodyPr/>
                    <a:lstStyle/>
                    <a:p>
                      <a:pPr algn="ctr"/>
                      <a:r>
                        <a:rPr lang="zh-CN" altLang="en-US" sz="1400" dirty="0"/>
                        <a:t>磁中心相对机械中心横向偏差</a:t>
                      </a:r>
                      <a:r>
                        <a:rPr lang="en-US" altLang="zh-CN" sz="1400" dirty="0"/>
                        <a:t>/mm</a:t>
                      </a:r>
                      <a:endParaRPr lang="zh-CN" altLang="en-US" sz="1400" dirty="0"/>
                    </a:p>
                  </a:txBody>
                  <a:tcPr anchor="ctr"/>
                </a:tc>
                <a:tc gridSpan="2">
                  <a:txBody>
                    <a:bodyPr/>
                    <a:lstStyle/>
                    <a:p>
                      <a:pPr algn="ctr"/>
                      <a:r>
                        <a:rPr lang="en-US" altLang="zh-CN" sz="1400" dirty="0"/>
                        <a:t>95GS</a:t>
                      </a:r>
                      <a:endParaRPr lang="zh-CN" altLang="en-US" sz="1400" dirty="0"/>
                    </a:p>
                  </a:txBody>
                  <a:tcPr/>
                </a:tc>
                <a:tc hMerge="1">
                  <a:txBody>
                    <a:bodyPr/>
                    <a:lstStyle/>
                    <a:p>
                      <a:endParaRPr lang="zh-CN" altLang="en-US"/>
                    </a:p>
                  </a:txBody>
                  <a:tcPr/>
                </a:tc>
                <a:tc gridSpan="2">
                  <a:txBody>
                    <a:bodyPr/>
                    <a:lstStyle/>
                    <a:p>
                      <a:pPr algn="ctr"/>
                      <a:r>
                        <a:rPr lang="en-US" altLang="zh-CN" sz="1400" dirty="0"/>
                        <a:t>376GS</a:t>
                      </a:r>
                      <a:endParaRPr lang="zh-CN" altLang="en-US" sz="1400" dirty="0"/>
                    </a:p>
                  </a:txBody>
                  <a:tcPr/>
                </a:tc>
                <a:tc hMerge="1">
                  <a:txBody>
                    <a:bodyPr/>
                    <a:lstStyle/>
                    <a:p>
                      <a:endParaRPr lang="zh-CN" altLang="en-US"/>
                    </a:p>
                  </a:txBody>
                  <a:tcPr/>
                </a:tc>
                <a:tc gridSpan="2">
                  <a:txBody>
                    <a:bodyPr/>
                    <a:lstStyle/>
                    <a:p>
                      <a:pPr algn="ctr"/>
                      <a:r>
                        <a:rPr lang="en-US" altLang="zh-CN" sz="1400" dirty="0"/>
                        <a:t>565GS</a:t>
                      </a:r>
                      <a:endParaRPr lang="zh-CN" altLang="en-US" sz="1400" dirty="0"/>
                    </a:p>
                  </a:txBody>
                  <a:tcPr/>
                </a:tc>
                <a:tc hMerge="1">
                  <a:txBody>
                    <a:bodyPr/>
                    <a:lstStyle/>
                    <a:p>
                      <a:endParaRPr lang="zh-CN" altLang="en-US"/>
                    </a:p>
                  </a:txBody>
                  <a:tcPr/>
                </a:tc>
                <a:tc gridSpan="2">
                  <a:txBody>
                    <a:bodyPr/>
                    <a:lstStyle/>
                    <a:p>
                      <a:pPr algn="ctr"/>
                      <a:r>
                        <a:rPr lang="zh-CN" altLang="en-US" sz="1400" b="1" dirty="0">
                          <a:solidFill>
                            <a:srgbClr val="FF0000"/>
                          </a:solidFill>
                        </a:rPr>
                        <a:t>均值</a:t>
                      </a:r>
                    </a:p>
                  </a:txBody>
                  <a:tcPr/>
                </a:tc>
                <a:tc hMerge="1">
                  <a:txBody>
                    <a:bodyPr/>
                    <a:lstStyle/>
                    <a:p>
                      <a:pPr algn="ctr"/>
                      <a:endParaRPr lang="zh-CN" altLang="en-US" dirty="0"/>
                    </a:p>
                  </a:txBody>
                  <a:tcPr/>
                </a:tc>
                <a:extLst>
                  <a:ext uri="{0D108BD9-81ED-4DB2-BD59-A6C34878D82A}">
                    <a16:rowId xmlns:a16="http://schemas.microsoft.com/office/drawing/2014/main" val="1270154002"/>
                  </a:ext>
                </a:extLst>
              </a:tr>
              <a:tr h="360000">
                <a:tc vMerge="1">
                  <a:txBody>
                    <a:bodyPr/>
                    <a:lstStyle/>
                    <a:p>
                      <a:endParaRPr lang="zh-CN" altLang="en-US" dirty="0"/>
                    </a:p>
                  </a:txBody>
                  <a:tcPr/>
                </a:tc>
                <a:tc>
                  <a:txBody>
                    <a:bodyPr/>
                    <a:lstStyle/>
                    <a:p>
                      <a:pPr algn="ctr"/>
                      <a:r>
                        <a:rPr lang="zh-CN" altLang="en-US" sz="1400" dirty="0"/>
                        <a:t>西侧</a:t>
                      </a:r>
                    </a:p>
                  </a:txBody>
                  <a:tcPr/>
                </a:tc>
                <a:tc>
                  <a:txBody>
                    <a:bodyPr/>
                    <a:lstStyle/>
                    <a:p>
                      <a:pPr algn="ctr"/>
                      <a:r>
                        <a:rPr lang="zh-CN" altLang="en-US" sz="1400" dirty="0"/>
                        <a:t>东侧</a:t>
                      </a:r>
                    </a:p>
                  </a:txBody>
                  <a:tcPr/>
                </a:tc>
                <a:tc>
                  <a:txBody>
                    <a:bodyPr/>
                    <a:lstStyle/>
                    <a:p>
                      <a:pPr algn="ctr"/>
                      <a:r>
                        <a:rPr lang="zh-CN" altLang="en-US" sz="1400" dirty="0"/>
                        <a:t>西侧</a:t>
                      </a:r>
                    </a:p>
                  </a:txBody>
                  <a:tcPr/>
                </a:tc>
                <a:tc>
                  <a:txBody>
                    <a:bodyPr/>
                    <a:lstStyle/>
                    <a:p>
                      <a:pPr algn="ctr"/>
                      <a:r>
                        <a:rPr lang="zh-CN" altLang="en-US" sz="1400" dirty="0"/>
                        <a:t>东侧</a:t>
                      </a:r>
                    </a:p>
                  </a:txBody>
                  <a:tcPr/>
                </a:tc>
                <a:tc>
                  <a:txBody>
                    <a:bodyPr/>
                    <a:lstStyle/>
                    <a:p>
                      <a:pPr algn="ctr"/>
                      <a:r>
                        <a:rPr lang="zh-CN" altLang="en-US" sz="1400" dirty="0"/>
                        <a:t>西侧</a:t>
                      </a:r>
                    </a:p>
                  </a:txBody>
                  <a:tcPr/>
                </a:tc>
                <a:tc>
                  <a:txBody>
                    <a:bodyPr/>
                    <a:lstStyle/>
                    <a:p>
                      <a:pPr algn="ctr"/>
                      <a:r>
                        <a:rPr lang="zh-CN" altLang="en-US" sz="1400" dirty="0"/>
                        <a:t>东侧</a:t>
                      </a:r>
                    </a:p>
                  </a:txBody>
                  <a:tcPr/>
                </a:tc>
                <a:tc>
                  <a:txBody>
                    <a:bodyPr/>
                    <a:lstStyle/>
                    <a:p>
                      <a:pPr algn="ctr"/>
                      <a:r>
                        <a:rPr lang="zh-CN" altLang="en-US" sz="1400" b="1" dirty="0">
                          <a:solidFill>
                            <a:srgbClr val="FF0000"/>
                          </a:solidFill>
                        </a:rPr>
                        <a:t>西侧</a:t>
                      </a:r>
                    </a:p>
                  </a:txBody>
                  <a:tcPr/>
                </a:tc>
                <a:tc>
                  <a:txBody>
                    <a:bodyPr/>
                    <a:lstStyle/>
                    <a:p>
                      <a:pPr algn="ctr"/>
                      <a:r>
                        <a:rPr lang="zh-CN" altLang="en-US" sz="1400" b="1" dirty="0">
                          <a:solidFill>
                            <a:srgbClr val="FF0000"/>
                          </a:solidFill>
                        </a:rPr>
                        <a:t>东侧</a:t>
                      </a:r>
                    </a:p>
                  </a:txBody>
                  <a:tcPr/>
                </a:tc>
                <a:extLst>
                  <a:ext uri="{0D108BD9-81ED-4DB2-BD59-A6C34878D82A}">
                    <a16:rowId xmlns:a16="http://schemas.microsoft.com/office/drawing/2014/main" val="2539648000"/>
                  </a:ext>
                </a:extLst>
              </a:tr>
              <a:tr h="360000">
                <a:tc>
                  <a:txBody>
                    <a:bodyPr/>
                    <a:lstStyle/>
                    <a:p>
                      <a:r>
                        <a:rPr lang="zh-CN" altLang="en-US" sz="1400" dirty="0"/>
                        <a:t>基于测磁前导轨位置</a:t>
                      </a:r>
                    </a:p>
                  </a:txBody>
                  <a:tcPr/>
                </a:tc>
                <a:tc>
                  <a:txBody>
                    <a:bodyPr/>
                    <a:lstStyle/>
                    <a:p>
                      <a:r>
                        <a:rPr lang="en-US" altLang="zh-CN" sz="1600" dirty="0"/>
                        <a:t>-0.097</a:t>
                      </a:r>
                      <a:endParaRPr lang="zh-CN" altLang="en-US" sz="1600" dirty="0"/>
                    </a:p>
                  </a:txBody>
                  <a:tcPr/>
                </a:tc>
                <a:tc>
                  <a:txBody>
                    <a:bodyPr/>
                    <a:lstStyle/>
                    <a:p>
                      <a:r>
                        <a:rPr lang="en-US" altLang="zh-CN" sz="1600" dirty="0"/>
                        <a:t>0.081</a:t>
                      </a:r>
                      <a:endParaRPr lang="zh-CN" altLang="en-US" sz="1600" dirty="0"/>
                    </a:p>
                  </a:txBody>
                  <a:tcPr/>
                </a:tc>
                <a:tc>
                  <a:txBody>
                    <a:bodyPr/>
                    <a:lstStyle/>
                    <a:p>
                      <a:r>
                        <a:rPr lang="en-US" altLang="zh-CN" sz="1600" dirty="0"/>
                        <a:t>-0.172</a:t>
                      </a:r>
                      <a:endParaRPr lang="zh-CN" altLang="en-US" sz="1600" dirty="0"/>
                    </a:p>
                  </a:txBody>
                  <a:tcPr/>
                </a:tc>
                <a:tc>
                  <a:txBody>
                    <a:bodyPr/>
                    <a:lstStyle/>
                    <a:p>
                      <a:r>
                        <a:rPr lang="en-US" altLang="zh-CN" sz="1600" dirty="0"/>
                        <a:t>0.009</a:t>
                      </a:r>
                      <a:endParaRPr lang="zh-CN" altLang="en-US" sz="1600" dirty="0"/>
                    </a:p>
                  </a:txBody>
                  <a:tcPr/>
                </a:tc>
                <a:tc>
                  <a:txBody>
                    <a:bodyPr/>
                    <a:lstStyle/>
                    <a:p>
                      <a:r>
                        <a:rPr lang="en-US" altLang="zh-CN" sz="1600" dirty="0"/>
                        <a:t>-0.111</a:t>
                      </a:r>
                      <a:endParaRPr lang="zh-CN" altLang="en-US" sz="1600" dirty="0"/>
                    </a:p>
                  </a:txBody>
                  <a:tcPr/>
                </a:tc>
                <a:tc>
                  <a:txBody>
                    <a:bodyPr/>
                    <a:lstStyle/>
                    <a:p>
                      <a:r>
                        <a:rPr lang="en-US" altLang="zh-CN" sz="1600" dirty="0"/>
                        <a:t>0.081</a:t>
                      </a:r>
                      <a:endParaRPr lang="zh-CN" altLang="en-US" sz="1600" dirty="0"/>
                    </a:p>
                  </a:txBody>
                  <a:tcPr/>
                </a:tc>
                <a:tc rowSpan="2">
                  <a:txBody>
                    <a:bodyPr/>
                    <a:lstStyle/>
                    <a:p>
                      <a:r>
                        <a:rPr lang="en-US" altLang="zh-CN" sz="1400" b="1" dirty="0">
                          <a:solidFill>
                            <a:srgbClr val="FF0000"/>
                          </a:solidFill>
                        </a:rPr>
                        <a:t>-0.113</a:t>
                      </a:r>
                      <a:endParaRPr lang="zh-CN" altLang="en-US" sz="1400" b="1" dirty="0">
                        <a:solidFill>
                          <a:srgbClr val="FF0000"/>
                        </a:solidFill>
                      </a:endParaRPr>
                    </a:p>
                  </a:txBody>
                  <a:tcPr anchor="ctr"/>
                </a:tc>
                <a:tc rowSpan="2">
                  <a:txBody>
                    <a:bodyPr/>
                    <a:lstStyle/>
                    <a:p>
                      <a:pPr algn="ctr"/>
                      <a:r>
                        <a:rPr lang="en-US" altLang="zh-CN" sz="1400" b="1" dirty="0">
                          <a:solidFill>
                            <a:srgbClr val="FF0000"/>
                          </a:solidFill>
                        </a:rPr>
                        <a:t>0.080</a:t>
                      </a:r>
                      <a:endParaRPr lang="zh-CN" altLang="en-US" sz="1400" b="1" dirty="0">
                        <a:solidFill>
                          <a:srgbClr val="FF0000"/>
                        </a:solidFill>
                      </a:endParaRPr>
                    </a:p>
                  </a:txBody>
                  <a:tcPr anchor="ctr"/>
                </a:tc>
                <a:extLst>
                  <a:ext uri="{0D108BD9-81ED-4DB2-BD59-A6C34878D82A}">
                    <a16:rowId xmlns:a16="http://schemas.microsoft.com/office/drawing/2014/main" val="3336109456"/>
                  </a:ext>
                </a:extLst>
              </a:tr>
              <a:tr h="36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400" dirty="0"/>
                        <a:t>基于测磁后导轨位置</a:t>
                      </a:r>
                    </a:p>
                  </a:txBody>
                  <a:tcPr/>
                </a:tc>
                <a:tc>
                  <a:txBody>
                    <a:bodyPr/>
                    <a:lstStyle/>
                    <a:p>
                      <a:r>
                        <a:rPr lang="en-US" altLang="zh-CN" sz="1600" dirty="0"/>
                        <a:t>-0.070</a:t>
                      </a:r>
                      <a:endParaRPr lang="zh-CN" altLang="en-US" sz="1600" dirty="0"/>
                    </a:p>
                  </a:txBody>
                  <a:tcPr/>
                </a:tc>
                <a:tc>
                  <a:txBody>
                    <a:bodyPr/>
                    <a:lstStyle/>
                    <a:p>
                      <a:r>
                        <a:rPr lang="en-US" altLang="zh-CN" sz="1600" dirty="0"/>
                        <a:t>0.128</a:t>
                      </a:r>
                      <a:endParaRPr lang="zh-CN" altLang="en-US" sz="1600" dirty="0"/>
                    </a:p>
                  </a:txBody>
                  <a:tcPr/>
                </a:tc>
                <a:tc>
                  <a:txBody>
                    <a:bodyPr/>
                    <a:lstStyle/>
                    <a:p>
                      <a:r>
                        <a:rPr lang="en-US" altLang="zh-CN" sz="1600" dirty="0"/>
                        <a:t>-0.145</a:t>
                      </a:r>
                      <a:endParaRPr lang="zh-CN" altLang="en-US" sz="1600" dirty="0"/>
                    </a:p>
                  </a:txBody>
                  <a:tcPr/>
                </a:tc>
                <a:tc>
                  <a:txBody>
                    <a:bodyPr/>
                    <a:lstStyle/>
                    <a:p>
                      <a:r>
                        <a:rPr lang="en-US" altLang="zh-CN" sz="1600" dirty="0"/>
                        <a:t>0.055</a:t>
                      </a:r>
                      <a:endParaRPr lang="zh-CN" altLang="en-US" sz="1600" dirty="0"/>
                    </a:p>
                  </a:txBody>
                  <a:tcPr/>
                </a:tc>
                <a:tc>
                  <a:txBody>
                    <a:bodyPr/>
                    <a:lstStyle/>
                    <a:p>
                      <a:r>
                        <a:rPr lang="en-US" altLang="zh-CN" sz="1600" dirty="0"/>
                        <a:t>-0.084</a:t>
                      </a:r>
                      <a:endParaRPr lang="zh-CN" altLang="en-US" sz="1600" dirty="0"/>
                    </a:p>
                  </a:txBody>
                  <a:tcPr/>
                </a:tc>
                <a:tc>
                  <a:txBody>
                    <a:bodyPr/>
                    <a:lstStyle/>
                    <a:p>
                      <a:r>
                        <a:rPr lang="en-US" altLang="zh-CN" sz="1600" dirty="0"/>
                        <a:t>0.128</a:t>
                      </a:r>
                      <a:endParaRPr lang="zh-CN" altLang="en-US" sz="1600" dirty="0"/>
                    </a:p>
                  </a:txBody>
                  <a:tcPr/>
                </a:tc>
                <a:tc vMerge="1">
                  <a:txBody>
                    <a:bodyPr/>
                    <a:lstStyle/>
                    <a:p>
                      <a:endParaRPr lang="zh-CN" altLang="en-US" dirty="0"/>
                    </a:p>
                  </a:txBody>
                  <a:tcPr/>
                </a:tc>
                <a:tc vMerge="1">
                  <a:txBody>
                    <a:bodyPr/>
                    <a:lstStyle/>
                    <a:p>
                      <a:endParaRPr lang="zh-CN" altLang="en-US" dirty="0"/>
                    </a:p>
                  </a:txBody>
                  <a:tcPr/>
                </a:tc>
                <a:extLst>
                  <a:ext uri="{0D108BD9-81ED-4DB2-BD59-A6C34878D82A}">
                    <a16:rowId xmlns:a16="http://schemas.microsoft.com/office/drawing/2014/main" val="772899888"/>
                  </a:ext>
                </a:extLst>
              </a:tr>
            </a:tbl>
          </a:graphicData>
        </a:graphic>
      </p:graphicFrame>
      <p:sp>
        <p:nvSpPr>
          <p:cNvPr id="9" name="文本框 8">
            <a:extLst>
              <a:ext uri="{FF2B5EF4-FFF2-40B4-BE49-F238E27FC236}">
                <a16:creationId xmlns:a16="http://schemas.microsoft.com/office/drawing/2014/main" id="{72350B20-EC37-99DD-6DBC-680025FB85E0}"/>
              </a:ext>
            </a:extLst>
          </p:cNvPr>
          <p:cNvSpPr txBox="1"/>
          <p:nvPr/>
        </p:nvSpPr>
        <p:spPr>
          <a:xfrm>
            <a:off x="0" y="1071379"/>
            <a:ext cx="12192000" cy="369332"/>
          </a:xfrm>
          <a:prstGeom prst="rect">
            <a:avLst/>
          </a:prstGeom>
          <a:solidFill>
            <a:schemeClr val="accent4">
              <a:lumMod val="60000"/>
              <a:lumOff val="40000"/>
            </a:schemeClr>
          </a:solidFill>
        </p:spPr>
        <p:txBody>
          <a:bodyPr wrap="square" rtlCol="0">
            <a:spAutoFit/>
          </a:bodyPr>
          <a:lstStyle/>
          <a:p>
            <a:pPr algn="ctr"/>
            <a:r>
              <a:rPr lang="zh-CN" altLang="en-US" dirty="0"/>
              <a:t>第一次测量</a:t>
            </a:r>
            <a:r>
              <a:rPr lang="en-US" altLang="zh-CN" dirty="0"/>
              <a:t>-</a:t>
            </a:r>
            <a:r>
              <a:rPr lang="zh-CN" altLang="en-US" dirty="0"/>
              <a:t>磁中心与机械中心偏差（横向）</a:t>
            </a:r>
          </a:p>
        </p:txBody>
      </p:sp>
      <p:sp>
        <p:nvSpPr>
          <p:cNvPr id="10" name="文本框 9">
            <a:extLst>
              <a:ext uri="{FF2B5EF4-FFF2-40B4-BE49-F238E27FC236}">
                <a16:creationId xmlns:a16="http://schemas.microsoft.com/office/drawing/2014/main" id="{306BC09E-DE74-24A5-4E4D-17B4EF92F99E}"/>
              </a:ext>
            </a:extLst>
          </p:cNvPr>
          <p:cNvSpPr txBox="1"/>
          <p:nvPr/>
        </p:nvSpPr>
        <p:spPr>
          <a:xfrm>
            <a:off x="0" y="3203814"/>
            <a:ext cx="12192000" cy="369332"/>
          </a:xfrm>
          <a:prstGeom prst="rect">
            <a:avLst/>
          </a:prstGeom>
          <a:solidFill>
            <a:schemeClr val="accent4">
              <a:lumMod val="60000"/>
              <a:lumOff val="40000"/>
            </a:schemeClr>
          </a:solidFill>
        </p:spPr>
        <p:txBody>
          <a:bodyPr wrap="square" rtlCol="0">
            <a:spAutoFit/>
          </a:bodyPr>
          <a:lstStyle/>
          <a:p>
            <a:pPr algn="ctr"/>
            <a:r>
              <a:rPr lang="zh-CN" altLang="en-US" dirty="0"/>
              <a:t>第二次测量</a:t>
            </a:r>
            <a:r>
              <a:rPr lang="en-US" altLang="zh-CN" dirty="0"/>
              <a:t>-</a:t>
            </a:r>
            <a:r>
              <a:rPr lang="zh-CN" altLang="en-US" dirty="0"/>
              <a:t>磁中心与机械中心偏差（横向）</a:t>
            </a:r>
          </a:p>
        </p:txBody>
      </p:sp>
      <p:sp>
        <p:nvSpPr>
          <p:cNvPr id="2" name="文本框 1">
            <a:extLst>
              <a:ext uri="{FF2B5EF4-FFF2-40B4-BE49-F238E27FC236}">
                <a16:creationId xmlns:a16="http://schemas.microsoft.com/office/drawing/2014/main" id="{4A18DE87-AE90-103F-79E0-A1B50D2F256B}"/>
              </a:ext>
            </a:extLst>
          </p:cNvPr>
          <p:cNvSpPr txBox="1"/>
          <p:nvPr/>
        </p:nvSpPr>
        <p:spPr>
          <a:xfrm>
            <a:off x="7930179" y="5512150"/>
            <a:ext cx="4216556" cy="707886"/>
          </a:xfrm>
          <a:prstGeom prst="rect">
            <a:avLst/>
          </a:prstGeom>
          <a:noFill/>
        </p:spPr>
        <p:txBody>
          <a:bodyPr wrap="square" rtlCol="0">
            <a:spAutoFit/>
          </a:bodyPr>
          <a:lstStyle/>
          <a:p>
            <a:r>
              <a:rPr lang="zh-CN" altLang="en-US" sz="2000" dirty="0"/>
              <a:t>磁中心相对机械中心偏差</a:t>
            </a:r>
            <a:r>
              <a:rPr lang="en-US" altLang="zh-CN" sz="2000" dirty="0"/>
              <a:t>RMS: 0.137mm</a:t>
            </a:r>
            <a:endParaRPr lang="zh-CN" altLang="en-US" sz="2000" dirty="0"/>
          </a:p>
        </p:txBody>
      </p:sp>
      <p:graphicFrame>
        <p:nvGraphicFramePr>
          <p:cNvPr id="4" name="表格 3">
            <a:extLst>
              <a:ext uri="{FF2B5EF4-FFF2-40B4-BE49-F238E27FC236}">
                <a16:creationId xmlns:a16="http://schemas.microsoft.com/office/drawing/2014/main" id="{BE7EB630-BEB4-F332-DB53-382BBA4EE882}"/>
              </a:ext>
            </a:extLst>
          </p:cNvPr>
          <p:cNvGraphicFramePr>
            <a:graphicFrameLocks noGrp="1"/>
          </p:cNvGraphicFramePr>
          <p:nvPr/>
        </p:nvGraphicFramePr>
        <p:xfrm>
          <a:off x="193727" y="4992205"/>
          <a:ext cx="7618355" cy="1440000"/>
        </p:xfrm>
        <a:graphic>
          <a:graphicData uri="http://schemas.openxmlformats.org/drawingml/2006/table">
            <a:tbl>
              <a:tblPr firstRow="1" bandRow="1">
                <a:tableStyleId>{5C22544A-7EE6-4342-B048-85BDC9FD1C3A}</a:tableStyleId>
              </a:tblPr>
              <a:tblGrid>
                <a:gridCol w="1858355">
                  <a:extLst>
                    <a:ext uri="{9D8B030D-6E8A-4147-A177-3AD203B41FA5}">
                      <a16:colId xmlns:a16="http://schemas.microsoft.com/office/drawing/2014/main" val="450241491"/>
                    </a:ext>
                  </a:extLst>
                </a:gridCol>
                <a:gridCol w="720000">
                  <a:extLst>
                    <a:ext uri="{9D8B030D-6E8A-4147-A177-3AD203B41FA5}">
                      <a16:colId xmlns:a16="http://schemas.microsoft.com/office/drawing/2014/main" val="4163259677"/>
                    </a:ext>
                  </a:extLst>
                </a:gridCol>
                <a:gridCol w="720000">
                  <a:extLst>
                    <a:ext uri="{9D8B030D-6E8A-4147-A177-3AD203B41FA5}">
                      <a16:colId xmlns:a16="http://schemas.microsoft.com/office/drawing/2014/main" val="2512922692"/>
                    </a:ext>
                  </a:extLst>
                </a:gridCol>
                <a:gridCol w="720000">
                  <a:extLst>
                    <a:ext uri="{9D8B030D-6E8A-4147-A177-3AD203B41FA5}">
                      <a16:colId xmlns:a16="http://schemas.microsoft.com/office/drawing/2014/main" val="893346007"/>
                    </a:ext>
                  </a:extLst>
                </a:gridCol>
                <a:gridCol w="720000">
                  <a:extLst>
                    <a:ext uri="{9D8B030D-6E8A-4147-A177-3AD203B41FA5}">
                      <a16:colId xmlns:a16="http://schemas.microsoft.com/office/drawing/2014/main" val="432814997"/>
                    </a:ext>
                  </a:extLst>
                </a:gridCol>
                <a:gridCol w="720000">
                  <a:extLst>
                    <a:ext uri="{9D8B030D-6E8A-4147-A177-3AD203B41FA5}">
                      <a16:colId xmlns:a16="http://schemas.microsoft.com/office/drawing/2014/main" val="2684770352"/>
                    </a:ext>
                  </a:extLst>
                </a:gridCol>
                <a:gridCol w="720000">
                  <a:extLst>
                    <a:ext uri="{9D8B030D-6E8A-4147-A177-3AD203B41FA5}">
                      <a16:colId xmlns:a16="http://schemas.microsoft.com/office/drawing/2014/main" val="3240225433"/>
                    </a:ext>
                  </a:extLst>
                </a:gridCol>
                <a:gridCol w="720000">
                  <a:extLst>
                    <a:ext uri="{9D8B030D-6E8A-4147-A177-3AD203B41FA5}">
                      <a16:colId xmlns:a16="http://schemas.microsoft.com/office/drawing/2014/main" val="3899239427"/>
                    </a:ext>
                  </a:extLst>
                </a:gridCol>
                <a:gridCol w="720000">
                  <a:extLst>
                    <a:ext uri="{9D8B030D-6E8A-4147-A177-3AD203B41FA5}">
                      <a16:colId xmlns:a16="http://schemas.microsoft.com/office/drawing/2014/main" val="1545998805"/>
                    </a:ext>
                  </a:extLst>
                </a:gridCol>
              </a:tblGrid>
              <a:tr h="360000">
                <a:tc rowSpan="2">
                  <a:txBody>
                    <a:bodyPr/>
                    <a:lstStyle/>
                    <a:p>
                      <a:pPr algn="ctr"/>
                      <a:r>
                        <a:rPr lang="zh-CN" altLang="en-US" sz="1400" dirty="0"/>
                        <a:t>磁中心相对机械中心横向偏差</a:t>
                      </a:r>
                      <a:r>
                        <a:rPr lang="en-US" altLang="zh-CN" sz="1400" dirty="0"/>
                        <a:t>/mm</a:t>
                      </a:r>
                      <a:endParaRPr lang="zh-CN" altLang="en-US" sz="1400" dirty="0"/>
                    </a:p>
                  </a:txBody>
                  <a:tcPr anchor="ctr"/>
                </a:tc>
                <a:tc gridSpan="2">
                  <a:txBody>
                    <a:bodyPr/>
                    <a:lstStyle/>
                    <a:p>
                      <a:pPr algn="ctr"/>
                      <a:r>
                        <a:rPr lang="en-US" altLang="zh-CN" sz="1400" dirty="0"/>
                        <a:t>95GS</a:t>
                      </a:r>
                      <a:endParaRPr lang="zh-CN" altLang="en-US" sz="1400" dirty="0"/>
                    </a:p>
                  </a:txBody>
                  <a:tcPr/>
                </a:tc>
                <a:tc hMerge="1">
                  <a:txBody>
                    <a:bodyPr/>
                    <a:lstStyle/>
                    <a:p>
                      <a:endParaRPr lang="zh-CN" altLang="en-US"/>
                    </a:p>
                  </a:txBody>
                  <a:tcPr/>
                </a:tc>
                <a:tc gridSpan="2">
                  <a:txBody>
                    <a:bodyPr/>
                    <a:lstStyle/>
                    <a:p>
                      <a:pPr algn="ctr"/>
                      <a:r>
                        <a:rPr lang="en-US" altLang="zh-CN" sz="1400" dirty="0"/>
                        <a:t>376GS</a:t>
                      </a:r>
                      <a:endParaRPr lang="zh-CN" altLang="en-US" sz="1400" dirty="0"/>
                    </a:p>
                  </a:txBody>
                  <a:tcPr/>
                </a:tc>
                <a:tc hMerge="1">
                  <a:txBody>
                    <a:bodyPr/>
                    <a:lstStyle/>
                    <a:p>
                      <a:endParaRPr lang="zh-CN" altLang="en-US"/>
                    </a:p>
                  </a:txBody>
                  <a:tcPr/>
                </a:tc>
                <a:tc gridSpan="2">
                  <a:txBody>
                    <a:bodyPr/>
                    <a:lstStyle/>
                    <a:p>
                      <a:pPr algn="ctr"/>
                      <a:r>
                        <a:rPr lang="en-US" altLang="zh-CN" sz="1400" dirty="0"/>
                        <a:t>565GS</a:t>
                      </a:r>
                      <a:endParaRPr lang="zh-CN" altLang="en-US" sz="1400" dirty="0"/>
                    </a:p>
                  </a:txBody>
                  <a:tcPr/>
                </a:tc>
                <a:tc hMerge="1">
                  <a:txBody>
                    <a:bodyPr/>
                    <a:lstStyle/>
                    <a:p>
                      <a:endParaRPr lang="zh-CN" altLang="en-US"/>
                    </a:p>
                  </a:txBody>
                  <a:tcPr/>
                </a:tc>
                <a:tc gridSpan="2">
                  <a:txBody>
                    <a:bodyPr/>
                    <a:lstStyle/>
                    <a:p>
                      <a:pPr algn="ctr"/>
                      <a:r>
                        <a:rPr lang="zh-CN" altLang="en-US" sz="1400" b="1" dirty="0">
                          <a:solidFill>
                            <a:srgbClr val="FF0000"/>
                          </a:solidFill>
                        </a:rPr>
                        <a:t>均值</a:t>
                      </a:r>
                    </a:p>
                  </a:txBody>
                  <a:tcPr/>
                </a:tc>
                <a:tc hMerge="1">
                  <a:txBody>
                    <a:bodyPr/>
                    <a:lstStyle/>
                    <a:p>
                      <a:pPr algn="ctr"/>
                      <a:endParaRPr lang="zh-CN" altLang="en-US" dirty="0"/>
                    </a:p>
                  </a:txBody>
                  <a:tcPr/>
                </a:tc>
                <a:extLst>
                  <a:ext uri="{0D108BD9-81ED-4DB2-BD59-A6C34878D82A}">
                    <a16:rowId xmlns:a16="http://schemas.microsoft.com/office/drawing/2014/main" val="1270154002"/>
                  </a:ext>
                </a:extLst>
              </a:tr>
              <a:tr h="360000">
                <a:tc vMerge="1">
                  <a:txBody>
                    <a:bodyPr/>
                    <a:lstStyle/>
                    <a:p>
                      <a:endParaRPr lang="zh-CN" altLang="en-US" dirty="0"/>
                    </a:p>
                  </a:txBody>
                  <a:tcPr/>
                </a:tc>
                <a:tc>
                  <a:txBody>
                    <a:bodyPr/>
                    <a:lstStyle/>
                    <a:p>
                      <a:pPr algn="ctr"/>
                      <a:r>
                        <a:rPr lang="zh-CN" altLang="en-US" sz="1400" dirty="0"/>
                        <a:t>西侧</a:t>
                      </a:r>
                    </a:p>
                  </a:txBody>
                  <a:tcPr/>
                </a:tc>
                <a:tc>
                  <a:txBody>
                    <a:bodyPr/>
                    <a:lstStyle/>
                    <a:p>
                      <a:pPr algn="ctr"/>
                      <a:r>
                        <a:rPr lang="zh-CN" altLang="en-US" sz="1400" dirty="0"/>
                        <a:t>东侧</a:t>
                      </a:r>
                    </a:p>
                  </a:txBody>
                  <a:tcPr/>
                </a:tc>
                <a:tc>
                  <a:txBody>
                    <a:bodyPr/>
                    <a:lstStyle/>
                    <a:p>
                      <a:pPr algn="ctr"/>
                      <a:r>
                        <a:rPr lang="zh-CN" altLang="en-US" sz="1400" dirty="0"/>
                        <a:t>西侧</a:t>
                      </a:r>
                    </a:p>
                  </a:txBody>
                  <a:tcPr/>
                </a:tc>
                <a:tc>
                  <a:txBody>
                    <a:bodyPr/>
                    <a:lstStyle/>
                    <a:p>
                      <a:pPr algn="ctr"/>
                      <a:r>
                        <a:rPr lang="zh-CN" altLang="en-US" sz="1400" dirty="0"/>
                        <a:t>东侧</a:t>
                      </a:r>
                    </a:p>
                  </a:txBody>
                  <a:tcPr/>
                </a:tc>
                <a:tc>
                  <a:txBody>
                    <a:bodyPr/>
                    <a:lstStyle/>
                    <a:p>
                      <a:pPr algn="ctr"/>
                      <a:r>
                        <a:rPr lang="zh-CN" altLang="en-US" sz="1400" dirty="0"/>
                        <a:t>西侧</a:t>
                      </a:r>
                    </a:p>
                  </a:txBody>
                  <a:tcPr/>
                </a:tc>
                <a:tc>
                  <a:txBody>
                    <a:bodyPr/>
                    <a:lstStyle/>
                    <a:p>
                      <a:pPr algn="ctr"/>
                      <a:r>
                        <a:rPr lang="zh-CN" altLang="en-US" sz="1400" dirty="0"/>
                        <a:t>东侧</a:t>
                      </a:r>
                    </a:p>
                  </a:txBody>
                  <a:tcPr/>
                </a:tc>
                <a:tc>
                  <a:txBody>
                    <a:bodyPr/>
                    <a:lstStyle/>
                    <a:p>
                      <a:pPr algn="ctr"/>
                      <a:r>
                        <a:rPr lang="zh-CN" altLang="en-US" sz="1400" b="1" dirty="0">
                          <a:solidFill>
                            <a:srgbClr val="FF0000"/>
                          </a:solidFill>
                        </a:rPr>
                        <a:t>西侧</a:t>
                      </a:r>
                    </a:p>
                  </a:txBody>
                  <a:tcPr/>
                </a:tc>
                <a:tc>
                  <a:txBody>
                    <a:bodyPr/>
                    <a:lstStyle/>
                    <a:p>
                      <a:pPr algn="ctr"/>
                      <a:r>
                        <a:rPr lang="zh-CN" altLang="en-US" sz="1400" b="1" dirty="0">
                          <a:solidFill>
                            <a:srgbClr val="FF0000"/>
                          </a:solidFill>
                        </a:rPr>
                        <a:t>东侧</a:t>
                      </a:r>
                    </a:p>
                  </a:txBody>
                  <a:tcPr/>
                </a:tc>
                <a:extLst>
                  <a:ext uri="{0D108BD9-81ED-4DB2-BD59-A6C34878D82A}">
                    <a16:rowId xmlns:a16="http://schemas.microsoft.com/office/drawing/2014/main" val="2539648000"/>
                  </a:ext>
                </a:extLst>
              </a:tr>
              <a:tr h="360000">
                <a:tc>
                  <a:txBody>
                    <a:bodyPr/>
                    <a:lstStyle/>
                    <a:p>
                      <a:r>
                        <a:rPr lang="zh-CN" altLang="en-US" sz="1400" dirty="0"/>
                        <a:t>基于测磁前导轨位置</a:t>
                      </a:r>
                    </a:p>
                  </a:txBody>
                  <a:tcPr/>
                </a:tc>
                <a:tc>
                  <a:txBody>
                    <a:bodyPr/>
                    <a:lstStyle/>
                    <a:p>
                      <a:r>
                        <a:rPr lang="en-US" altLang="zh-CN" sz="1600" dirty="0"/>
                        <a:t>-0.196</a:t>
                      </a:r>
                      <a:endParaRPr lang="zh-CN" altLang="en-US" sz="1600" dirty="0"/>
                    </a:p>
                  </a:txBody>
                  <a:tcPr/>
                </a:tc>
                <a:tc>
                  <a:txBody>
                    <a:bodyPr/>
                    <a:lstStyle/>
                    <a:p>
                      <a:r>
                        <a:rPr lang="en-US" altLang="zh-CN" sz="1600" dirty="0"/>
                        <a:t>0.054</a:t>
                      </a:r>
                      <a:endParaRPr lang="zh-CN" altLang="en-US" sz="1600" dirty="0"/>
                    </a:p>
                  </a:txBody>
                  <a:tcPr/>
                </a:tc>
                <a:tc>
                  <a:txBody>
                    <a:bodyPr/>
                    <a:lstStyle/>
                    <a:p>
                      <a:r>
                        <a:rPr lang="en-US" altLang="zh-CN" sz="1600" dirty="0"/>
                        <a:t>-0.190</a:t>
                      </a:r>
                      <a:endParaRPr lang="zh-CN" altLang="en-US" sz="1600" dirty="0"/>
                    </a:p>
                  </a:txBody>
                  <a:tcPr/>
                </a:tc>
                <a:tc>
                  <a:txBody>
                    <a:bodyPr/>
                    <a:lstStyle/>
                    <a:p>
                      <a:r>
                        <a:rPr lang="en-US" altLang="zh-CN" sz="1600" dirty="0"/>
                        <a:t>0.081</a:t>
                      </a:r>
                      <a:endParaRPr lang="zh-CN" altLang="en-US" sz="1600" dirty="0"/>
                    </a:p>
                  </a:txBody>
                  <a:tcPr/>
                </a:tc>
                <a:tc>
                  <a:txBody>
                    <a:bodyPr/>
                    <a:lstStyle/>
                    <a:p>
                      <a:r>
                        <a:rPr lang="en-US" altLang="zh-CN" sz="1600" dirty="0"/>
                        <a:t>-0.177</a:t>
                      </a:r>
                      <a:endParaRPr lang="zh-CN" altLang="en-US" sz="1600" dirty="0"/>
                    </a:p>
                  </a:txBody>
                  <a:tcPr/>
                </a:tc>
                <a:tc>
                  <a:txBody>
                    <a:bodyPr/>
                    <a:lstStyle/>
                    <a:p>
                      <a:r>
                        <a:rPr lang="en-US" altLang="zh-CN" sz="1600" dirty="0"/>
                        <a:t>0.113</a:t>
                      </a:r>
                      <a:endParaRPr lang="zh-CN" altLang="en-US" sz="1600" dirty="0"/>
                    </a:p>
                  </a:txBody>
                  <a:tcPr/>
                </a:tc>
                <a:tc rowSpan="2">
                  <a:txBody>
                    <a:bodyPr/>
                    <a:lstStyle/>
                    <a:p>
                      <a:r>
                        <a:rPr lang="en-US" altLang="zh-CN" sz="1400" b="1" dirty="0">
                          <a:solidFill>
                            <a:srgbClr val="FF0000"/>
                          </a:solidFill>
                        </a:rPr>
                        <a:t>-0.200</a:t>
                      </a:r>
                      <a:endParaRPr lang="zh-CN" altLang="en-US" sz="1400" b="1" dirty="0">
                        <a:solidFill>
                          <a:srgbClr val="FF0000"/>
                        </a:solidFill>
                      </a:endParaRPr>
                    </a:p>
                  </a:txBody>
                  <a:tcPr anchor="ctr"/>
                </a:tc>
                <a:tc rowSpan="2">
                  <a:txBody>
                    <a:bodyPr/>
                    <a:lstStyle/>
                    <a:p>
                      <a:pPr algn="ctr"/>
                      <a:r>
                        <a:rPr lang="en-US" altLang="zh-CN" sz="1400" b="1" dirty="0">
                          <a:solidFill>
                            <a:srgbClr val="FF0000"/>
                          </a:solidFill>
                        </a:rPr>
                        <a:t>0.055</a:t>
                      </a:r>
                      <a:endParaRPr lang="zh-CN" altLang="en-US" sz="1400" b="1" dirty="0">
                        <a:solidFill>
                          <a:srgbClr val="FF0000"/>
                        </a:solidFill>
                      </a:endParaRPr>
                    </a:p>
                  </a:txBody>
                  <a:tcPr anchor="ctr"/>
                </a:tc>
                <a:extLst>
                  <a:ext uri="{0D108BD9-81ED-4DB2-BD59-A6C34878D82A}">
                    <a16:rowId xmlns:a16="http://schemas.microsoft.com/office/drawing/2014/main" val="3336109456"/>
                  </a:ext>
                </a:extLst>
              </a:tr>
              <a:tr h="36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400" dirty="0"/>
                        <a:t>基于测磁后导轨位置</a:t>
                      </a:r>
                    </a:p>
                  </a:txBody>
                  <a:tcPr/>
                </a:tc>
                <a:tc>
                  <a:txBody>
                    <a:bodyPr/>
                    <a:lstStyle/>
                    <a:p>
                      <a:r>
                        <a:rPr lang="en-US" altLang="zh-CN" sz="1600" dirty="0"/>
                        <a:t>-0.220</a:t>
                      </a:r>
                      <a:endParaRPr lang="zh-CN" altLang="en-US" sz="1600" dirty="0"/>
                    </a:p>
                  </a:txBody>
                  <a:tcPr/>
                </a:tc>
                <a:tc>
                  <a:txBody>
                    <a:bodyPr/>
                    <a:lstStyle/>
                    <a:p>
                      <a:r>
                        <a:rPr lang="en-US" altLang="zh-CN" sz="1600" dirty="0"/>
                        <a:t>-0.002</a:t>
                      </a:r>
                      <a:endParaRPr lang="zh-CN" altLang="en-US" sz="1600" dirty="0"/>
                    </a:p>
                  </a:txBody>
                  <a:tcPr/>
                </a:tc>
                <a:tc>
                  <a:txBody>
                    <a:bodyPr/>
                    <a:lstStyle/>
                    <a:p>
                      <a:r>
                        <a:rPr lang="en-US" altLang="zh-CN" sz="1600" dirty="0"/>
                        <a:t>-0.214</a:t>
                      </a:r>
                      <a:endParaRPr lang="zh-CN" altLang="en-US" sz="1600" dirty="0"/>
                    </a:p>
                  </a:txBody>
                  <a:tcPr/>
                </a:tc>
                <a:tc>
                  <a:txBody>
                    <a:bodyPr/>
                    <a:lstStyle/>
                    <a:p>
                      <a:r>
                        <a:rPr lang="en-US" altLang="zh-CN" sz="1600" dirty="0"/>
                        <a:t>0.026</a:t>
                      </a:r>
                      <a:endParaRPr lang="zh-CN" altLang="en-US" sz="1600" dirty="0"/>
                    </a:p>
                  </a:txBody>
                  <a:tcPr/>
                </a:tc>
                <a:tc>
                  <a:txBody>
                    <a:bodyPr/>
                    <a:lstStyle/>
                    <a:p>
                      <a:r>
                        <a:rPr lang="en-US" altLang="zh-CN" sz="1600" dirty="0"/>
                        <a:t>-0.201</a:t>
                      </a:r>
                      <a:endParaRPr lang="zh-CN" altLang="en-US" sz="1600" dirty="0"/>
                    </a:p>
                  </a:txBody>
                  <a:tcPr/>
                </a:tc>
                <a:tc>
                  <a:txBody>
                    <a:bodyPr/>
                    <a:lstStyle/>
                    <a:p>
                      <a:r>
                        <a:rPr lang="en-US" altLang="zh-CN" sz="1600" dirty="0"/>
                        <a:t>0.057</a:t>
                      </a:r>
                      <a:endParaRPr lang="zh-CN" altLang="en-US" sz="1600" dirty="0"/>
                    </a:p>
                  </a:txBody>
                  <a:tcPr/>
                </a:tc>
                <a:tc vMerge="1">
                  <a:txBody>
                    <a:bodyPr/>
                    <a:lstStyle/>
                    <a:p>
                      <a:endParaRPr lang="zh-CN" altLang="en-US" dirty="0"/>
                    </a:p>
                  </a:txBody>
                  <a:tcPr/>
                </a:tc>
                <a:tc vMerge="1">
                  <a:txBody>
                    <a:bodyPr/>
                    <a:lstStyle/>
                    <a:p>
                      <a:endParaRPr lang="zh-CN" altLang="en-US" dirty="0"/>
                    </a:p>
                  </a:txBody>
                  <a:tcPr/>
                </a:tc>
                <a:extLst>
                  <a:ext uri="{0D108BD9-81ED-4DB2-BD59-A6C34878D82A}">
                    <a16:rowId xmlns:a16="http://schemas.microsoft.com/office/drawing/2014/main" val="772899888"/>
                  </a:ext>
                </a:extLst>
              </a:tr>
            </a:tbl>
          </a:graphicData>
        </a:graphic>
      </p:graphicFrame>
      <p:sp>
        <p:nvSpPr>
          <p:cNvPr id="14" name="文本框 13">
            <a:extLst>
              <a:ext uri="{FF2B5EF4-FFF2-40B4-BE49-F238E27FC236}">
                <a16:creationId xmlns:a16="http://schemas.microsoft.com/office/drawing/2014/main" id="{1E48A7FF-7D3E-277C-7962-96C968946C2B}"/>
              </a:ext>
            </a:extLst>
          </p:cNvPr>
          <p:cNvSpPr txBox="1"/>
          <p:nvPr/>
        </p:nvSpPr>
        <p:spPr>
          <a:xfrm>
            <a:off x="0" y="4962160"/>
            <a:ext cx="12192000" cy="369332"/>
          </a:xfrm>
          <a:prstGeom prst="rect">
            <a:avLst/>
          </a:prstGeom>
          <a:solidFill>
            <a:schemeClr val="accent4">
              <a:lumMod val="60000"/>
              <a:lumOff val="40000"/>
            </a:schemeClr>
          </a:solidFill>
        </p:spPr>
        <p:txBody>
          <a:bodyPr wrap="square" rtlCol="0">
            <a:spAutoFit/>
          </a:bodyPr>
          <a:lstStyle/>
          <a:p>
            <a:pPr algn="ctr"/>
            <a:r>
              <a:rPr lang="zh-CN" altLang="en-US" dirty="0"/>
              <a:t>第三次测量</a:t>
            </a:r>
            <a:r>
              <a:rPr lang="en-US" altLang="zh-CN" dirty="0"/>
              <a:t>-</a:t>
            </a:r>
            <a:r>
              <a:rPr lang="zh-CN" altLang="en-US" dirty="0"/>
              <a:t>磁中心与机械中心偏差（横向）</a:t>
            </a:r>
          </a:p>
        </p:txBody>
      </p:sp>
      <p:sp>
        <p:nvSpPr>
          <p:cNvPr id="11" name="文本框 10">
            <a:extLst>
              <a:ext uri="{FF2B5EF4-FFF2-40B4-BE49-F238E27FC236}">
                <a16:creationId xmlns:a16="http://schemas.microsoft.com/office/drawing/2014/main" id="{A8322151-A994-D7AD-1FE2-81918DB086F2}"/>
              </a:ext>
            </a:extLst>
          </p:cNvPr>
          <p:cNvSpPr txBox="1"/>
          <p:nvPr/>
        </p:nvSpPr>
        <p:spPr>
          <a:xfrm>
            <a:off x="533339" y="271527"/>
            <a:ext cx="6702348" cy="523220"/>
          </a:xfrm>
          <a:prstGeom prst="rect">
            <a:avLst/>
          </a:prstGeom>
          <a:noFill/>
        </p:spPr>
        <p:txBody>
          <a:bodyPr wrap="square" rtlCol="0">
            <a:spAutoFit/>
          </a:bodyPr>
          <a:lstStyle/>
          <a:p>
            <a:r>
              <a:rPr lang="en-US" altLang="zh-CN" sz="2800" b="1" dirty="0">
                <a:solidFill>
                  <a:srgbClr val="0000FF"/>
                </a:solidFill>
              </a:rPr>
              <a:t>3. </a:t>
            </a:r>
            <a:r>
              <a:rPr lang="zh-CN" altLang="en-US" sz="2800" b="1" dirty="0">
                <a:solidFill>
                  <a:srgbClr val="0000FF"/>
                </a:solidFill>
              </a:rPr>
              <a:t>磁中心与机械中心一致性测量实验</a:t>
            </a:r>
          </a:p>
        </p:txBody>
      </p:sp>
      <p:sp>
        <p:nvSpPr>
          <p:cNvPr id="12" name="文本框 11">
            <a:extLst>
              <a:ext uri="{FF2B5EF4-FFF2-40B4-BE49-F238E27FC236}">
                <a16:creationId xmlns:a16="http://schemas.microsoft.com/office/drawing/2014/main" id="{A9A34585-F8CB-3442-6FE5-519EFA21DB5E}"/>
              </a:ext>
            </a:extLst>
          </p:cNvPr>
          <p:cNvSpPr txBox="1"/>
          <p:nvPr/>
        </p:nvSpPr>
        <p:spPr>
          <a:xfrm>
            <a:off x="5655365" y="678494"/>
            <a:ext cx="6491370" cy="400110"/>
          </a:xfrm>
          <a:prstGeom prst="rect">
            <a:avLst/>
          </a:prstGeom>
          <a:noFill/>
        </p:spPr>
        <p:txBody>
          <a:bodyPr wrap="square" rtlCol="0">
            <a:spAutoFit/>
          </a:bodyPr>
          <a:lstStyle/>
          <a:p>
            <a:r>
              <a:rPr lang="zh-CN" altLang="en-US" sz="2000" dirty="0"/>
              <a:t>三次测量实验磁中心相对机械中心偏差</a:t>
            </a:r>
            <a:r>
              <a:rPr lang="en-US" altLang="zh-CN" sz="2000" dirty="0"/>
              <a:t>RMS: 0.127mm</a:t>
            </a:r>
            <a:endParaRPr lang="zh-CN" altLang="en-US" sz="2000" dirty="0"/>
          </a:p>
        </p:txBody>
      </p:sp>
    </p:spTree>
    <p:extLst>
      <p:ext uri="{BB962C8B-B14F-4D97-AF65-F5344CB8AC3E}">
        <p14:creationId xmlns:p14="http://schemas.microsoft.com/office/powerpoint/2010/main" val="32960591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98B4EB0-06CE-481E-B32B-52DF58230A15}" type="slidenum">
              <a:rPr lang="zh-CN" altLang="en-US" smtClean="0"/>
              <a:t>3</a:t>
            </a:fld>
            <a:endParaRPr lang="zh-CN" altLang="en-US" dirty="0"/>
          </a:p>
        </p:txBody>
      </p:sp>
      <p:sp>
        <p:nvSpPr>
          <p:cNvPr id="4" name="标题 3"/>
          <p:cNvSpPr>
            <a:spLocks noGrp="1"/>
          </p:cNvSpPr>
          <p:nvPr>
            <p:ph type="title"/>
          </p:nvPr>
        </p:nvSpPr>
        <p:spPr>
          <a:xfrm>
            <a:off x="407368" y="187617"/>
            <a:ext cx="10763325" cy="725470"/>
          </a:xfrm>
        </p:spPr>
        <p:txBody>
          <a:bodyPr/>
          <a:lstStyle/>
          <a:p>
            <a:pPr algn="ctr"/>
            <a:r>
              <a:rPr lang="en-US" altLang="zh-CN" b="1" dirty="0">
                <a:solidFill>
                  <a:srgbClr val="C00000"/>
                </a:solidFill>
                <a:latin typeface="宋体" panose="02010600030101010101" pitchFamily="2" charset="-122"/>
                <a:ea typeface="宋体" panose="02010600030101010101" pitchFamily="2" charset="-122"/>
              </a:rPr>
              <a:t>IARC </a:t>
            </a:r>
            <a:r>
              <a:rPr lang="zh-CN" altLang="en-US" b="1" dirty="0">
                <a:solidFill>
                  <a:srgbClr val="C00000"/>
                </a:solidFill>
                <a:latin typeface="宋体" panose="02010600030101010101" pitchFamily="2" charset="-122"/>
                <a:ea typeface="宋体" panose="02010600030101010101" pitchFamily="2" charset="-122"/>
              </a:rPr>
              <a:t>建议</a:t>
            </a:r>
          </a:p>
        </p:txBody>
      </p:sp>
      <p:pic>
        <p:nvPicPr>
          <p:cNvPr id="13" name="picture" descr="descript"/>
          <p:cNvPicPr>
            <a:picLocks noChangeAspect="1"/>
          </p:cNvPicPr>
          <p:nvPr/>
        </p:nvPicPr>
        <p:blipFill rotWithShape="1">
          <a:blip r:embed="rId2"/>
          <a:srcRect/>
          <a:stretch>
            <a:fillRect/>
          </a:stretch>
        </p:blipFill>
        <p:spPr>
          <a:xfrm>
            <a:off x="7811655" y="1861648"/>
            <a:ext cx="2511256" cy="1769015"/>
          </a:xfrm>
          <a:prstGeom prst="rect">
            <a:avLst/>
          </a:prstGeom>
        </p:spPr>
      </p:pic>
      <p:sp>
        <p:nvSpPr>
          <p:cNvPr id="9" name="内容占位符 2">
            <a:extLst>
              <a:ext uri="{FF2B5EF4-FFF2-40B4-BE49-F238E27FC236}">
                <a16:creationId xmlns:a16="http://schemas.microsoft.com/office/drawing/2014/main" id="{1AEEFD6F-CE16-4C60-A5F2-10FB57AC3C1F}"/>
              </a:ext>
            </a:extLst>
          </p:cNvPr>
          <p:cNvSpPr txBox="1">
            <a:spLocks/>
          </p:cNvSpPr>
          <p:nvPr/>
        </p:nvSpPr>
        <p:spPr>
          <a:xfrm>
            <a:off x="767408" y="1084039"/>
            <a:ext cx="10098529" cy="8896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F0000"/>
              </a:buClr>
              <a:buSzPct val="75000"/>
              <a:buFont typeface="Wingdings" panose="05000000000000000000" pitchFamily="2" charset="2"/>
              <a:buChar char="n"/>
            </a:pPr>
            <a:r>
              <a:rPr lang="zh-CN" altLang="en-US" sz="2400" dirty="0">
                <a:latin typeface="Times New Roman" pitchFamily="18" charset="0"/>
                <a:cs typeface="Times New Roman" pitchFamily="18" charset="0"/>
              </a:rPr>
              <a:t>增强器二六极组合磁铁具有复杂的磁场形式和细长的机械结构，给准直带来挑战。</a:t>
            </a:r>
          </a:p>
        </p:txBody>
      </p:sp>
      <p:grpSp>
        <p:nvGrpSpPr>
          <p:cNvPr id="16" name="组合 15">
            <a:extLst>
              <a:ext uri="{FF2B5EF4-FFF2-40B4-BE49-F238E27FC236}">
                <a16:creationId xmlns:a16="http://schemas.microsoft.com/office/drawing/2014/main" id="{64CE9419-5B0D-4CC8-AAE8-3CB617E48640}"/>
              </a:ext>
            </a:extLst>
          </p:cNvPr>
          <p:cNvGrpSpPr/>
          <p:nvPr/>
        </p:nvGrpSpPr>
        <p:grpSpPr>
          <a:xfrm>
            <a:off x="2028824" y="1958898"/>
            <a:ext cx="4703044" cy="1679375"/>
            <a:chOff x="7832847" y="4049120"/>
            <a:chExt cx="4114761" cy="2387669"/>
          </a:xfrm>
        </p:grpSpPr>
        <p:grpSp>
          <p:nvGrpSpPr>
            <p:cNvPr id="17" name="组合 16">
              <a:extLst>
                <a:ext uri="{FF2B5EF4-FFF2-40B4-BE49-F238E27FC236}">
                  <a16:creationId xmlns:a16="http://schemas.microsoft.com/office/drawing/2014/main" id="{0FF7071C-B916-4EF9-9CCB-7198E5A49322}"/>
                </a:ext>
              </a:extLst>
            </p:cNvPr>
            <p:cNvGrpSpPr/>
            <p:nvPr/>
          </p:nvGrpSpPr>
          <p:grpSpPr>
            <a:xfrm>
              <a:off x="7832847" y="4049120"/>
              <a:ext cx="4114761" cy="2387669"/>
              <a:chOff x="2520514" y="868446"/>
              <a:chExt cx="4114761" cy="2387669"/>
            </a:xfrm>
          </p:grpSpPr>
          <p:pic>
            <p:nvPicPr>
              <p:cNvPr id="19" name="图片 18">
                <a:extLst>
                  <a:ext uri="{FF2B5EF4-FFF2-40B4-BE49-F238E27FC236}">
                    <a16:creationId xmlns:a16="http://schemas.microsoft.com/office/drawing/2014/main" id="{425104EC-3997-4FEF-8216-C3D70805CC6F}"/>
                  </a:ext>
                </a:extLst>
              </p:cNvPr>
              <p:cNvPicPr>
                <a:picLocks noChangeAspect="1"/>
              </p:cNvPicPr>
              <p:nvPr/>
            </p:nvPicPr>
            <p:blipFill>
              <a:blip r:embed="rId3"/>
              <a:stretch>
                <a:fillRect/>
              </a:stretch>
            </p:blipFill>
            <p:spPr>
              <a:xfrm>
                <a:off x="2946875" y="1201585"/>
                <a:ext cx="3688400" cy="2054530"/>
              </a:xfrm>
              <a:prstGeom prst="rect">
                <a:avLst/>
              </a:prstGeom>
            </p:spPr>
          </p:pic>
          <p:cxnSp>
            <p:nvCxnSpPr>
              <p:cNvPr id="20" name="直接连接符 19">
                <a:extLst>
                  <a:ext uri="{FF2B5EF4-FFF2-40B4-BE49-F238E27FC236}">
                    <a16:creationId xmlns:a16="http://schemas.microsoft.com/office/drawing/2014/main" id="{2550318D-99A5-422A-A460-8CCF253099A3}"/>
                  </a:ext>
                </a:extLst>
              </p:cNvPr>
              <p:cNvCxnSpPr>
                <a:cxnSpLocks/>
              </p:cNvCxnSpPr>
              <p:nvPr/>
            </p:nvCxnSpPr>
            <p:spPr>
              <a:xfrm flipV="1">
                <a:off x="3653957" y="944646"/>
                <a:ext cx="2928202" cy="1130975"/>
              </a:xfrm>
              <a:prstGeom prst="line">
                <a:avLst/>
              </a:prstGeom>
              <a:noFill/>
              <a:ln w="12700" cap="flat" cmpd="sng" algn="ctr">
                <a:solidFill>
                  <a:srgbClr val="FF0000"/>
                </a:solidFill>
                <a:prstDash val="solid"/>
                <a:miter lim="800000"/>
                <a:headEnd type="triangle"/>
                <a:tailEnd type="triangle"/>
              </a:ln>
              <a:effectLst/>
            </p:spPr>
          </p:cxnSp>
          <p:cxnSp>
            <p:nvCxnSpPr>
              <p:cNvPr id="21" name="直接连接符 20">
                <a:extLst>
                  <a:ext uri="{FF2B5EF4-FFF2-40B4-BE49-F238E27FC236}">
                    <a16:creationId xmlns:a16="http://schemas.microsoft.com/office/drawing/2014/main" id="{E7BC855F-3A26-43D2-A316-0C471F8C395D}"/>
                  </a:ext>
                </a:extLst>
              </p:cNvPr>
              <p:cNvCxnSpPr/>
              <p:nvPr/>
            </p:nvCxnSpPr>
            <p:spPr>
              <a:xfrm flipV="1">
                <a:off x="3634907" y="1982871"/>
                <a:ext cx="4020" cy="860964"/>
              </a:xfrm>
              <a:prstGeom prst="line">
                <a:avLst/>
              </a:prstGeom>
              <a:noFill/>
              <a:ln w="12700" cap="flat" cmpd="sng" algn="ctr">
                <a:solidFill>
                  <a:srgbClr val="FF0000"/>
                </a:solidFill>
                <a:prstDash val="solid"/>
                <a:miter lim="800000"/>
              </a:ln>
              <a:effectLst/>
            </p:spPr>
          </p:cxnSp>
          <p:cxnSp>
            <p:nvCxnSpPr>
              <p:cNvPr id="22" name="直接连接符 21">
                <a:extLst>
                  <a:ext uri="{FF2B5EF4-FFF2-40B4-BE49-F238E27FC236}">
                    <a16:creationId xmlns:a16="http://schemas.microsoft.com/office/drawing/2014/main" id="{8592C064-5878-492E-9A12-99B3BFF1243E}"/>
                  </a:ext>
                </a:extLst>
              </p:cNvPr>
              <p:cNvCxnSpPr/>
              <p:nvPr/>
            </p:nvCxnSpPr>
            <p:spPr>
              <a:xfrm flipV="1">
                <a:off x="6597182" y="868446"/>
                <a:ext cx="4020" cy="860964"/>
              </a:xfrm>
              <a:prstGeom prst="line">
                <a:avLst/>
              </a:prstGeom>
              <a:noFill/>
              <a:ln w="12700" cap="flat" cmpd="sng" algn="ctr">
                <a:solidFill>
                  <a:srgbClr val="FF0000"/>
                </a:solidFill>
                <a:prstDash val="solid"/>
                <a:miter lim="800000"/>
              </a:ln>
              <a:effectLst/>
            </p:spPr>
          </p:cxnSp>
          <p:sp>
            <p:nvSpPr>
              <p:cNvPr id="23" name="文本框 22">
                <a:extLst>
                  <a:ext uri="{FF2B5EF4-FFF2-40B4-BE49-F238E27FC236}">
                    <a16:creationId xmlns:a16="http://schemas.microsoft.com/office/drawing/2014/main" id="{92940124-42DF-4D92-A822-8CEE268E1074}"/>
                  </a:ext>
                </a:extLst>
              </p:cNvPr>
              <p:cNvSpPr txBox="1"/>
              <p:nvPr/>
            </p:nvSpPr>
            <p:spPr>
              <a:xfrm rot="20387331">
                <a:off x="4423551" y="1204971"/>
                <a:ext cx="659413" cy="318644"/>
              </a:xfrm>
              <a:prstGeom prst="rect">
                <a:avLst/>
              </a:prstGeom>
              <a:noFill/>
            </p:spPr>
            <p:txBody>
              <a:bodyPr wrap="none" rtlCol="0">
                <a:spAutoFit/>
              </a:bodyPr>
              <a:lstStyle/>
              <a:p>
                <a:r>
                  <a:rPr lang="en-US" altLang="zh-CN" dirty="0">
                    <a:solidFill>
                      <a:srgbClr val="FF0000"/>
                    </a:solidFill>
                    <a:latin typeface="等线" panose="020F0502020204030204"/>
                    <a:ea typeface="等线" panose="02010600030101010101" pitchFamily="2" charset="-122"/>
                  </a:rPr>
                  <a:t>4.6m</a:t>
                </a:r>
                <a:endParaRPr lang="zh-CN" altLang="en-US" dirty="0">
                  <a:solidFill>
                    <a:srgbClr val="FF0000"/>
                  </a:solidFill>
                  <a:latin typeface="等线" panose="020F0502020204030204"/>
                  <a:ea typeface="等线" panose="02010600030101010101" pitchFamily="2" charset="-122"/>
                </a:endParaRPr>
              </a:p>
            </p:txBody>
          </p:sp>
          <p:cxnSp>
            <p:nvCxnSpPr>
              <p:cNvPr id="24" name="直接连接符 23">
                <a:extLst>
                  <a:ext uri="{FF2B5EF4-FFF2-40B4-BE49-F238E27FC236}">
                    <a16:creationId xmlns:a16="http://schemas.microsoft.com/office/drawing/2014/main" id="{8638FDF1-4CD7-4710-B8EC-976A590B75D8}"/>
                  </a:ext>
                </a:extLst>
              </p:cNvPr>
              <p:cNvCxnSpPr/>
              <p:nvPr/>
            </p:nvCxnSpPr>
            <p:spPr>
              <a:xfrm flipV="1">
                <a:off x="3091982" y="1992396"/>
                <a:ext cx="4020" cy="860964"/>
              </a:xfrm>
              <a:prstGeom prst="line">
                <a:avLst/>
              </a:prstGeom>
              <a:noFill/>
              <a:ln w="12700" cap="flat" cmpd="sng" algn="ctr">
                <a:solidFill>
                  <a:srgbClr val="FF0000"/>
                </a:solidFill>
                <a:prstDash val="solid"/>
                <a:miter lim="800000"/>
              </a:ln>
              <a:effectLst/>
            </p:spPr>
          </p:cxnSp>
          <p:cxnSp>
            <p:nvCxnSpPr>
              <p:cNvPr id="25" name="直接连接符 24">
                <a:extLst>
                  <a:ext uri="{FF2B5EF4-FFF2-40B4-BE49-F238E27FC236}">
                    <a16:creationId xmlns:a16="http://schemas.microsoft.com/office/drawing/2014/main" id="{C4E2273F-0588-4D56-BB01-E71A03160643}"/>
                  </a:ext>
                </a:extLst>
              </p:cNvPr>
              <p:cNvCxnSpPr/>
              <p:nvPr/>
            </p:nvCxnSpPr>
            <p:spPr>
              <a:xfrm>
                <a:off x="3083866" y="2066096"/>
                <a:ext cx="579616" cy="0"/>
              </a:xfrm>
              <a:prstGeom prst="line">
                <a:avLst/>
              </a:prstGeom>
              <a:noFill/>
              <a:ln w="12700" cap="flat" cmpd="sng" algn="ctr">
                <a:solidFill>
                  <a:srgbClr val="FF0000"/>
                </a:solidFill>
                <a:prstDash val="solid"/>
                <a:miter lim="800000"/>
                <a:headEnd type="triangle"/>
                <a:tailEnd type="triangle"/>
              </a:ln>
              <a:effectLst/>
            </p:spPr>
          </p:cxnSp>
          <p:sp>
            <p:nvSpPr>
              <p:cNvPr id="26" name="文本框 25">
                <a:extLst>
                  <a:ext uri="{FF2B5EF4-FFF2-40B4-BE49-F238E27FC236}">
                    <a16:creationId xmlns:a16="http://schemas.microsoft.com/office/drawing/2014/main" id="{74CD0715-6189-406F-B25B-8A0B567CA6DD}"/>
                  </a:ext>
                </a:extLst>
              </p:cNvPr>
              <p:cNvSpPr txBox="1"/>
              <p:nvPr/>
            </p:nvSpPr>
            <p:spPr>
              <a:xfrm>
                <a:off x="3066047" y="1585507"/>
                <a:ext cx="659413" cy="318644"/>
              </a:xfrm>
              <a:prstGeom prst="rect">
                <a:avLst/>
              </a:prstGeom>
              <a:noFill/>
            </p:spPr>
            <p:txBody>
              <a:bodyPr wrap="none" rtlCol="0">
                <a:spAutoFit/>
              </a:bodyPr>
              <a:lstStyle/>
              <a:p>
                <a:r>
                  <a:rPr lang="en-US" altLang="zh-CN" dirty="0">
                    <a:solidFill>
                      <a:srgbClr val="FF0000"/>
                    </a:solidFill>
                    <a:latin typeface="等线" panose="020F0502020204030204"/>
                    <a:ea typeface="等线" panose="02010600030101010101" pitchFamily="2" charset="-122"/>
                  </a:rPr>
                  <a:t>0.4m</a:t>
                </a:r>
                <a:endParaRPr lang="zh-CN" altLang="en-US" dirty="0">
                  <a:solidFill>
                    <a:srgbClr val="FF0000"/>
                  </a:solidFill>
                  <a:latin typeface="等线" panose="020F0502020204030204"/>
                  <a:ea typeface="等线" panose="02010600030101010101" pitchFamily="2" charset="-122"/>
                </a:endParaRPr>
              </a:p>
            </p:txBody>
          </p:sp>
          <p:cxnSp>
            <p:nvCxnSpPr>
              <p:cNvPr id="27" name="直接连接符 26">
                <a:extLst>
                  <a:ext uri="{FF2B5EF4-FFF2-40B4-BE49-F238E27FC236}">
                    <a16:creationId xmlns:a16="http://schemas.microsoft.com/office/drawing/2014/main" id="{6EDD5DCF-EA7F-4770-AD3F-315D85269EE9}"/>
                  </a:ext>
                </a:extLst>
              </p:cNvPr>
              <p:cNvCxnSpPr/>
              <p:nvPr/>
            </p:nvCxnSpPr>
            <p:spPr>
              <a:xfrm flipH="1" flipV="1">
                <a:off x="2846479" y="2561232"/>
                <a:ext cx="665274" cy="50731"/>
              </a:xfrm>
              <a:prstGeom prst="line">
                <a:avLst/>
              </a:prstGeom>
              <a:noFill/>
              <a:ln w="12700" cap="flat" cmpd="sng" algn="ctr">
                <a:solidFill>
                  <a:srgbClr val="FF0000"/>
                </a:solidFill>
                <a:prstDash val="solid"/>
                <a:miter lim="800000"/>
              </a:ln>
              <a:effectLst/>
            </p:spPr>
          </p:cxnSp>
          <p:cxnSp>
            <p:nvCxnSpPr>
              <p:cNvPr id="28" name="直接连接符 27">
                <a:extLst>
                  <a:ext uri="{FF2B5EF4-FFF2-40B4-BE49-F238E27FC236}">
                    <a16:creationId xmlns:a16="http://schemas.microsoft.com/office/drawing/2014/main" id="{DC13C685-AEE9-4FE6-8030-BBEAD612DD11}"/>
                  </a:ext>
                </a:extLst>
              </p:cNvPr>
              <p:cNvCxnSpPr/>
              <p:nvPr/>
            </p:nvCxnSpPr>
            <p:spPr>
              <a:xfrm flipH="1" flipV="1">
                <a:off x="2846479" y="2948311"/>
                <a:ext cx="665274" cy="50731"/>
              </a:xfrm>
              <a:prstGeom prst="line">
                <a:avLst/>
              </a:prstGeom>
              <a:noFill/>
              <a:ln w="12700" cap="flat" cmpd="sng" algn="ctr">
                <a:solidFill>
                  <a:srgbClr val="FF0000"/>
                </a:solidFill>
                <a:prstDash val="solid"/>
                <a:miter lim="800000"/>
              </a:ln>
              <a:effectLst/>
            </p:spPr>
          </p:cxnSp>
          <p:cxnSp>
            <p:nvCxnSpPr>
              <p:cNvPr id="29" name="直接连接符 28">
                <a:extLst>
                  <a:ext uri="{FF2B5EF4-FFF2-40B4-BE49-F238E27FC236}">
                    <a16:creationId xmlns:a16="http://schemas.microsoft.com/office/drawing/2014/main" id="{E53F4201-413A-4678-A848-7FE9B0BBE7BB}"/>
                  </a:ext>
                </a:extLst>
              </p:cNvPr>
              <p:cNvCxnSpPr>
                <a:cxnSpLocks/>
              </p:cNvCxnSpPr>
              <p:nvPr/>
            </p:nvCxnSpPr>
            <p:spPr>
              <a:xfrm flipV="1">
                <a:off x="2964517" y="2561233"/>
                <a:ext cx="0" cy="412443"/>
              </a:xfrm>
              <a:prstGeom prst="line">
                <a:avLst/>
              </a:prstGeom>
              <a:noFill/>
              <a:ln w="12700" cap="flat" cmpd="sng" algn="ctr">
                <a:solidFill>
                  <a:srgbClr val="FF0000"/>
                </a:solidFill>
                <a:prstDash val="solid"/>
                <a:miter lim="800000"/>
                <a:headEnd type="triangle"/>
                <a:tailEnd type="triangle"/>
              </a:ln>
              <a:effectLst/>
            </p:spPr>
          </p:cxnSp>
          <p:sp>
            <p:nvSpPr>
              <p:cNvPr id="30" name="文本框 29">
                <a:extLst>
                  <a:ext uri="{FF2B5EF4-FFF2-40B4-BE49-F238E27FC236}">
                    <a16:creationId xmlns:a16="http://schemas.microsoft.com/office/drawing/2014/main" id="{1487463E-42B6-4C36-9B45-DE515B7BFFC1}"/>
                  </a:ext>
                </a:extLst>
              </p:cNvPr>
              <p:cNvSpPr txBox="1"/>
              <p:nvPr/>
            </p:nvSpPr>
            <p:spPr>
              <a:xfrm rot="16200000">
                <a:off x="2338803" y="2678810"/>
                <a:ext cx="712524" cy="349101"/>
              </a:xfrm>
              <a:prstGeom prst="rect">
                <a:avLst/>
              </a:prstGeom>
              <a:noFill/>
            </p:spPr>
            <p:txBody>
              <a:bodyPr wrap="none" rtlCol="0">
                <a:spAutoFit/>
              </a:bodyPr>
              <a:lstStyle/>
              <a:p>
                <a:r>
                  <a:rPr lang="en-US" altLang="zh-CN" dirty="0">
                    <a:solidFill>
                      <a:srgbClr val="FF0000"/>
                    </a:solidFill>
                    <a:latin typeface="等线" panose="020F0502020204030204"/>
                    <a:ea typeface="等线" panose="02010600030101010101" pitchFamily="2" charset="-122"/>
                  </a:rPr>
                  <a:t>0.26m</a:t>
                </a:r>
                <a:endParaRPr lang="zh-CN" altLang="en-US" dirty="0">
                  <a:solidFill>
                    <a:srgbClr val="FF0000"/>
                  </a:solidFill>
                  <a:latin typeface="等线" panose="020F0502020204030204"/>
                  <a:ea typeface="等线" panose="02010600030101010101" pitchFamily="2" charset="-122"/>
                </a:endParaRPr>
              </a:p>
            </p:txBody>
          </p:sp>
        </p:grpSp>
        <p:sp>
          <p:nvSpPr>
            <p:cNvPr id="18" name="文本框 17">
              <a:extLst>
                <a:ext uri="{FF2B5EF4-FFF2-40B4-BE49-F238E27FC236}">
                  <a16:creationId xmlns:a16="http://schemas.microsoft.com/office/drawing/2014/main" id="{A9012F7D-DAE5-44CE-B299-D5667BAD5FF4}"/>
                </a:ext>
              </a:extLst>
            </p:cNvPr>
            <p:cNvSpPr txBox="1"/>
            <p:nvPr/>
          </p:nvSpPr>
          <p:spPr>
            <a:xfrm>
              <a:off x="8597047" y="4060768"/>
              <a:ext cx="2372523" cy="383989"/>
            </a:xfrm>
            <a:prstGeom prst="rect">
              <a:avLst/>
            </a:prstGeom>
            <a:noFill/>
          </p:spPr>
          <p:txBody>
            <a:bodyPr wrap="square">
              <a:spAutoFit/>
            </a:bodyPr>
            <a:lstStyle/>
            <a:p>
              <a:r>
                <a:rPr lang="en-US" altLang="zh-CN" dirty="0"/>
                <a:t>Reinforced steel beam</a:t>
              </a:r>
              <a:endParaRPr lang="zh-CN" altLang="en-US" dirty="0"/>
            </a:p>
          </p:txBody>
        </p:sp>
      </p:grpSp>
      <p:sp>
        <p:nvSpPr>
          <p:cNvPr id="31" name="内容占位符 2">
            <a:extLst>
              <a:ext uri="{FF2B5EF4-FFF2-40B4-BE49-F238E27FC236}">
                <a16:creationId xmlns:a16="http://schemas.microsoft.com/office/drawing/2014/main" id="{0D90D7DF-D61A-4541-996C-0CE061F1B353}"/>
              </a:ext>
            </a:extLst>
          </p:cNvPr>
          <p:cNvSpPr txBox="1">
            <a:spLocks/>
          </p:cNvSpPr>
          <p:nvPr/>
        </p:nvSpPr>
        <p:spPr>
          <a:xfrm>
            <a:off x="899930" y="3842143"/>
            <a:ext cx="10098529" cy="8896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Clr>
                <a:srgbClr val="FF0000"/>
              </a:buClr>
              <a:buSzPct val="75000"/>
              <a:buFont typeface="Wingdings" panose="05000000000000000000" pitchFamily="2" charset="2"/>
              <a:buChar char="n"/>
            </a:pPr>
            <a:r>
              <a:rPr lang="en-US" altLang="zh-CN" sz="2400" dirty="0">
                <a:latin typeface="Times New Roman" pitchFamily="18" charset="0"/>
                <a:cs typeface="Times New Roman" pitchFamily="18" charset="0"/>
              </a:rPr>
              <a:t>IARC</a:t>
            </a:r>
            <a:r>
              <a:rPr lang="zh-CN" altLang="en-US" sz="2400" dirty="0">
                <a:latin typeface="Times New Roman" pitchFamily="18" charset="0"/>
                <a:cs typeface="Times New Roman" pitchFamily="18" charset="0"/>
              </a:rPr>
              <a:t>给出如下建议：</a:t>
            </a:r>
            <a:endParaRPr lang="en-US" altLang="zh-CN" sz="2400" dirty="0">
              <a:latin typeface="Times New Roman" pitchFamily="18" charset="0"/>
              <a:cs typeface="Times New Roman" pitchFamily="18" charset="0"/>
            </a:endParaRPr>
          </a:p>
          <a:p>
            <a:pPr lvl="1">
              <a:lnSpc>
                <a:spcPct val="150000"/>
              </a:lnSpc>
              <a:buClr>
                <a:srgbClr val="FF0000"/>
              </a:buClr>
              <a:buSzPct val="75000"/>
              <a:buFont typeface="Wingdings" panose="05000000000000000000" pitchFamily="2" charset="2"/>
              <a:buChar char="Ø"/>
            </a:pPr>
            <a:r>
              <a:rPr lang="en-US" altLang="zh-CN" sz="2000" dirty="0">
                <a:latin typeface="Times New Roman" pitchFamily="18" charset="0"/>
                <a:cs typeface="Times New Roman" pitchFamily="18" charset="0"/>
              </a:rPr>
              <a:t> </a:t>
            </a:r>
            <a:r>
              <a:rPr lang="zh-CN" altLang="en-US" sz="2000" dirty="0">
                <a:latin typeface="Times New Roman" pitchFamily="18" charset="0"/>
                <a:cs typeface="Times New Roman" pitchFamily="18" charset="0"/>
              </a:rPr>
              <a:t>两种机械中心测量方法检验。</a:t>
            </a:r>
            <a:r>
              <a:rPr lang="en-US" altLang="zh-CN" sz="2000" dirty="0">
                <a:latin typeface="Times New Roman" pitchFamily="18" charset="0"/>
                <a:cs typeface="Times New Roman" pitchFamily="18" charset="0"/>
              </a:rPr>
              <a:t>Mechanical scan coverage must be clarified (full-length vs fixed position), and upper/lower pole parallelism should be validated via field measurements.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D04CDDD5-9520-3AEA-1CA8-3BE01A5011ED}"/>
              </a:ext>
            </a:extLst>
          </p:cNvPr>
          <p:cNvSpPr txBox="1"/>
          <p:nvPr/>
        </p:nvSpPr>
        <p:spPr>
          <a:xfrm>
            <a:off x="672487" y="341101"/>
            <a:ext cx="6702348" cy="523220"/>
          </a:xfrm>
          <a:prstGeom prst="rect">
            <a:avLst/>
          </a:prstGeom>
          <a:noFill/>
        </p:spPr>
        <p:txBody>
          <a:bodyPr wrap="square" rtlCol="0">
            <a:spAutoFit/>
          </a:bodyPr>
          <a:lstStyle/>
          <a:p>
            <a:r>
              <a:rPr lang="en-US" altLang="zh-CN" sz="2800" b="1" dirty="0">
                <a:solidFill>
                  <a:srgbClr val="0000FF"/>
                </a:solidFill>
              </a:rPr>
              <a:t>4. </a:t>
            </a:r>
            <a:r>
              <a:rPr lang="zh-CN" altLang="en-US" sz="2800" b="1" dirty="0">
                <a:solidFill>
                  <a:srgbClr val="0000FF"/>
                </a:solidFill>
              </a:rPr>
              <a:t>磁铁悬挂安装变形测量实验</a:t>
            </a:r>
          </a:p>
        </p:txBody>
      </p:sp>
      <p:graphicFrame>
        <p:nvGraphicFramePr>
          <p:cNvPr id="7" name="表格 6">
            <a:extLst>
              <a:ext uri="{FF2B5EF4-FFF2-40B4-BE49-F238E27FC236}">
                <a16:creationId xmlns:a16="http://schemas.microsoft.com/office/drawing/2014/main" id="{E3947963-3391-2E9E-40CC-F04C1AF4EE01}"/>
              </a:ext>
            </a:extLst>
          </p:cNvPr>
          <p:cNvGraphicFramePr>
            <a:graphicFrameLocks noGrp="1"/>
          </p:cNvGraphicFramePr>
          <p:nvPr>
            <p:extLst>
              <p:ext uri="{D42A27DB-BD31-4B8C-83A1-F6EECF244321}">
                <p14:modId xmlns:p14="http://schemas.microsoft.com/office/powerpoint/2010/main" val="3561099688"/>
              </p:ext>
            </p:extLst>
          </p:nvPr>
        </p:nvGraphicFramePr>
        <p:xfrm>
          <a:off x="407505" y="1143517"/>
          <a:ext cx="5135152" cy="1244600"/>
        </p:xfrm>
        <a:graphic>
          <a:graphicData uri="http://schemas.openxmlformats.org/drawingml/2006/table">
            <a:tbl>
              <a:tblPr/>
              <a:tblGrid>
                <a:gridCol w="1824889">
                  <a:extLst>
                    <a:ext uri="{9D8B030D-6E8A-4147-A177-3AD203B41FA5}">
                      <a16:colId xmlns:a16="http://schemas.microsoft.com/office/drawing/2014/main" val="1952996019"/>
                    </a:ext>
                  </a:extLst>
                </a:gridCol>
                <a:gridCol w="1103421">
                  <a:extLst>
                    <a:ext uri="{9D8B030D-6E8A-4147-A177-3AD203B41FA5}">
                      <a16:colId xmlns:a16="http://schemas.microsoft.com/office/drawing/2014/main" val="3995668460"/>
                    </a:ext>
                  </a:extLst>
                </a:gridCol>
                <a:gridCol w="1103421">
                  <a:extLst>
                    <a:ext uri="{9D8B030D-6E8A-4147-A177-3AD203B41FA5}">
                      <a16:colId xmlns:a16="http://schemas.microsoft.com/office/drawing/2014/main" val="2056092147"/>
                    </a:ext>
                  </a:extLst>
                </a:gridCol>
                <a:gridCol w="1103421">
                  <a:extLst>
                    <a:ext uri="{9D8B030D-6E8A-4147-A177-3AD203B41FA5}">
                      <a16:colId xmlns:a16="http://schemas.microsoft.com/office/drawing/2014/main" val="2606029991"/>
                    </a:ext>
                  </a:extLst>
                </a:gridCol>
              </a:tblGrid>
              <a:tr h="234727">
                <a:tc>
                  <a:txBody>
                    <a:bodyPr/>
                    <a:lstStyle/>
                    <a:p>
                      <a:pPr algn="l" fontAlgn="ctr">
                        <a:buNone/>
                      </a:pPr>
                      <a:r>
                        <a:rPr lang="zh-CN" altLang="en-US" sz="2000" b="0" i="0" u="none" strike="noStrike" dirty="0">
                          <a:solidFill>
                            <a:srgbClr val="000000"/>
                          </a:solidFill>
                          <a:effectLst/>
                          <a:latin typeface="等线" panose="02010600030101010101" pitchFamily="2" charset="-122"/>
                          <a:ea typeface="等线" panose="02010600030101010101" pitchFamily="2" charset="-122"/>
                        </a:rPr>
                        <a:t>四点悬挂第一次</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en-US" sz="2000" b="0" i="0" u="none" strike="noStrike" dirty="0">
                          <a:solidFill>
                            <a:srgbClr val="000000"/>
                          </a:solidFill>
                          <a:effectLst/>
                          <a:latin typeface="等线" panose="02010600030101010101" pitchFamily="2" charset="-122"/>
                          <a:ea typeface="等线" panose="02010600030101010101" pitchFamily="2" charset="-122"/>
                        </a:rPr>
                        <a:t>dx/mm</a:t>
                      </a:r>
                    </a:p>
                  </a:txBody>
                  <a:tcPr marL="6350" marR="6350" marT="635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buNone/>
                      </a:pPr>
                      <a:r>
                        <a:rPr lang="en-US" sz="2000" b="0" i="0" u="none" strike="noStrike" dirty="0" err="1">
                          <a:solidFill>
                            <a:srgbClr val="000000"/>
                          </a:solidFill>
                          <a:effectLst/>
                          <a:latin typeface="等线" panose="02010600030101010101" pitchFamily="2" charset="-122"/>
                          <a:ea typeface="等线" panose="02010600030101010101" pitchFamily="2" charset="-122"/>
                        </a:rPr>
                        <a:t>dy</a:t>
                      </a:r>
                      <a:r>
                        <a:rPr lang="en-US" sz="2000" b="0" i="0" u="none" strike="noStrike" dirty="0">
                          <a:solidFill>
                            <a:srgbClr val="000000"/>
                          </a:solidFill>
                          <a:effectLst/>
                          <a:latin typeface="等线" panose="02010600030101010101" pitchFamily="2" charset="-122"/>
                          <a:ea typeface="等线" panose="02010600030101010101" pitchFamily="2" charset="-122"/>
                        </a:rPr>
                        <a:t>/mm</a:t>
                      </a:r>
                    </a:p>
                  </a:txBody>
                  <a:tcPr marL="6350" marR="6350" marT="635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buNone/>
                      </a:pPr>
                      <a:r>
                        <a:rPr lang="en-US" sz="2000" b="0" i="0" u="none" strike="noStrike">
                          <a:solidFill>
                            <a:srgbClr val="000000"/>
                          </a:solidFill>
                          <a:effectLst/>
                          <a:latin typeface="等线" panose="02010600030101010101" pitchFamily="2" charset="-122"/>
                          <a:ea typeface="等线" panose="02010600030101010101" pitchFamily="2" charset="-122"/>
                        </a:rPr>
                        <a:t>dz/mm</a:t>
                      </a:r>
                    </a:p>
                  </a:txBody>
                  <a:tcPr marL="6350" marR="6350" marT="635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203494656"/>
                  </a:ext>
                </a:extLst>
              </a:tr>
              <a:tr h="226632">
                <a:tc>
                  <a:txBody>
                    <a:bodyPr/>
                    <a:lstStyle/>
                    <a:p>
                      <a:pPr algn="ctr" fontAlgn="ctr">
                        <a:buNone/>
                      </a:pPr>
                      <a:r>
                        <a:rPr lang="zh-CN" altLang="en-US" sz="2000" b="0" i="0" u="none" strike="noStrike">
                          <a:solidFill>
                            <a:srgbClr val="000000"/>
                          </a:solidFill>
                          <a:effectLst/>
                          <a:latin typeface="等线" panose="02010600030101010101" pitchFamily="2" charset="-122"/>
                          <a:ea typeface="等线" panose="02010600030101010101" pitchFamily="2" charset="-122"/>
                        </a:rPr>
                        <a:t>最大值</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r" fontAlgn="ctr">
                        <a:buNone/>
                      </a:pPr>
                      <a:r>
                        <a:rPr lang="en-US" altLang="zh-CN" sz="2000" b="0" i="0" u="none" strike="noStrike" dirty="0">
                          <a:solidFill>
                            <a:srgbClr val="000000"/>
                          </a:solidFill>
                          <a:effectLst/>
                          <a:latin typeface="等线" panose="02010600030101010101" pitchFamily="2" charset="-122"/>
                          <a:ea typeface="等线" panose="02010600030101010101" pitchFamily="2" charset="-122"/>
                        </a:rPr>
                        <a:t>0.042</a:t>
                      </a:r>
                    </a:p>
                  </a:txBody>
                  <a:tcPr marL="6350" marR="6350" marT="635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r" fontAlgn="ctr">
                        <a:buNone/>
                      </a:pPr>
                      <a:r>
                        <a:rPr lang="en-US" altLang="zh-CN" sz="2000" b="0" i="0" u="none" strike="noStrike" dirty="0">
                          <a:solidFill>
                            <a:srgbClr val="000000"/>
                          </a:solidFill>
                          <a:effectLst/>
                          <a:latin typeface="等线" panose="02010600030101010101" pitchFamily="2" charset="-122"/>
                          <a:ea typeface="等线" panose="02010600030101010101" pitchFamily="2" charset="-122"/>
                        </a:rPr>
                        <a:t>0.032</a:t>
                      </a:r>
                    </a:p>
                  </a:txBody>
                  <a:tcPr marL="6350" marR="6350" marT="6350" marB="0" anchor="ctr">
                    <a:lnL>
                      <a:noFill/>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r" fontAlgn="ctr">
                        <a:buNone/>
                      </a:pPr>
                      <a:r>
                        <a:rPr lang="en-US" altLang="zh-CN" sz="2000" b="0" i="0" u="none" strike="noStrike" dirty="0">
                          <a:solidFill>
                            <a:srgbClr val="000000"/>
                          </a:solidFill>
                          <a:effectLst/>
                          <a:latin typeface="等线" panose="02010600030101010101" pitchFamily="2" charset="-122"/>
                          <a:ea typeface="等线" panose="02010600030101010101" pitchFamily="2" charset="-122"/>
                        </a:rPr>
                        <a:t>0.025</a:t>
                      </a:r>
                    </a:p>
                  </a:txBody>
                  <a:tcPr marL="6350" marR="6350" marT="635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extLst>
                  <a:ext uri="{0D108BD9-81ED-4DB2-BD59-A6C34878D82A}">
                    <a16:rowId xmlns:a16="http://schemas.microsoft.com/office/drawing/2014/main" val="1638762509"/>
                  </a:ext>
                </a:extLst>
              </a:tr>
              <a:tr h="226632">
                <a:tc>
                  <a:txBody>
                    <a:bodyPr/>
                    <a:lstStyle/>
                    <a:p>
                      <a:pPr algn="ctr" fontAlgn="ctr">
                        <a:buNone/>
                      </a:pPr>
                      <a:r>
                        <a:rPr lang="zh-CN" altLang="en-US" sz="2000" b="0" i="0" u="none" strike="noStrike">
                          <a:solidFill>
                            <a:srgbClr val="000000"/>
                          </a:solidFill>
                          <a:effectLst/>
                          <a:latin typeface="等线" panose="02010600030101010101" pitchFamily="2" charset="-122"/>
                          <a:ea typeface="等线" panose="02010600030101010101" pitchFamily="2" charset="-122"/>
                        </a:rPr>
                        <a:t>最小值</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r" fontAlgn="ctr">
                        <a:buNone/>
                      </a:pPr>
                      <a:r>
                        <a:rPr lang="en-US" altLang="zh-CN" sz="2000" b="0" i="0" u="none" strike="noStrike">
                          <a:solidFill>
                            <a:srgbClr val="000000"/>
                          </a:solidFill>
                          <a:effectLst/>
                          <a:latin typeface="等线" panose="02010600030101010101" pitchFamily="2" charset="-122"/>
                          <a:ea typeface="等线" panose="02010600030101010101" pitchFamily="2" charset="-122"/>
                        </a:rPr>
                        <a:t>-0.021</a:t>
                      </a:r>
                    </a:p>
                  </a:txBody>
                  <a:tcPr marL="6350" marR="6350" marT="6350" marB="0" anchor="ctr">
                    <a:lnL w="12700" cap="flat" cmpd="sng" algn="ctr">
                      <a:solidFill>
                        <a:srgbClr val="000000"/>
                      </a:solidFill>
                      <a:prstDash val="solid"/>
                      <a:round/>
                      <a:headEnd type="none" w="med" len="med"/>
                      <a:tailEnd type="none" w="med" len="med"/>
                    </a:lnL>
                    <a:lnR>
                      <a:noFill/>
                    </a:lnR>
                    <a:lnT>
                      <a:noFill/>
                    </a:lnT>
                    <a:lnB>
                      <a:noFill/>
                    </a:lnB>
                    <a:solidFill>
                      <a:srgbClr val="FFC000"/>
                    </a:solidFill>
                  </a:tcPr>
                </a:tc>
                <a:tc>
                  <a:txBody>
                    <a:bodyPr/>
                    <a:lstStyle/>
                    <a:p>
                      <a:pPr algn="r" fontAlgn="ctr">
                        <a:buNone/>
                      </a:pPr>
                      <a:r>
                        <a:rPr lang="en-US" altLang="zh-CN" sz="2000" b="0" i="0" u="none" strike="noStrike" dirty="0">
                          <a:solidFill>
                            <a:srgbClr val="000000"/>
                          </a:solidFill>
                          <a:effectLst/>
                          <a:latin typeface="等线" panose="02010600030101010101" pitchFamily="2" charset="-122"/>
                          <a:ea typeface="等线" panose="02010600030101010101" pitchFamily="2" charset="-122"/>
                        </a:rPr>
                        <a:t>-0.034</a:t>
                      </a:r>
                    </a:p>
                  </a:txBody>
                  <a:tcPr marL="6350" marR="6350" marT="6350" marB="0" anchor="ctr">
                    <a:lnL>
                      <a:noFill/>
                    </a:lnL>
                    <a:lnR>
                      <a:noFill/>
                    </a:lnR>
                    <a:lnT>
                      <a:noFill/>
                    </a:lnT>
                    <a:lnB>
                      <a:noFill/>
                    </a:lnB>
                    <a:solidFill>
                      <a:srgbClr val="FFC000"/>
                    </a:solidFill>
                  </a:tcPr>
                </a:tc>
                <a:tc>
                  <a:txBody>
                    <a:bodyPr/>
                    <a:lstStyle/>
                    <a:p>
                      <a:pPr algn="r" fontAlgn="ctr">
                        <a:buNone/>
                      </a:pPr>
                      <a:r>
                        <a:rPr lang="en-US" altLang="zh-CN" sz="2000" b="0" i="0" u="none" strike="noStrike" dirty="0">
                          <a:solidFill>
                            <a:srgbClr val="000000"/>
                          </a:solidFill>
                          <a:effectLst/>
                          <a:latin typeface="等线" panose="02010600030101010101" pitchFamily="2" charset="-122"/>
                          <a:ea typeface="等线" panose="02010600030101010101" pitchFamily="2" charset="-122"/>
                        </a:rPr>
                        <a:t>-0.018</a:t>
                      </a:r>
                    </a:p>
                  </a:txBody>
                  <a:tcPr marL="6350" marR="6350" marT="6350" marB="0" anchor="ctr">
                    <a:lnL>
                      <a:noFill/>
                    </a:lnL>
                    <a:lnR w="12700" cap="flat" cmpd="sng" algn="ctr">
                      <a:solidFill>
                        <a:srgbClr val="000000"/>
                      </a:solidFill>
                      <a:prstDash val="solid"/>
                      <a:round/>
                      <a:headEnd type="none" w="med" len="med"/>
                      <a:tailEnd type="none" w="med" len="med"/>
                    </a:lnR>
                    <a:lnT>
                      <a:noFill/>
                    </a:lnT>
                    <a:lnB>
                      <a:noFill/>
                    </a:lnB>
                    <a:solidFill>
                      <a:srgbClr val="FFC000"/>
                    </a:solidFill>
                  </a:tcPr>
                </a:tc>
                <a:extLst>
                  <a:ext uri="{0D108BD9-81ED-4DB2-BD59-A6C34878D82A}">
                    <a16:rowId xmlns:a16="http://schemas.microsoft.com/office/drawing/2014/main" val="2032265794"/>
                  </a:ext>
                </a:extLst>
              </a:tr>
              <a:tr h="234727">
                <a:tc>
                  <a:txBody>
                    <a:bodyPr/>
                    <a:lstStyle/>
                    <a:p>
                      <a:pPr algn="ctr" fontAlgn="ctr">
                        <a:buNone/>
                      </a:pPr>
                      <a:r>
                        <a:rPr lang="en-US" sz="2000" b="0" i="0" u="none" strike="noStrike">
                          <a:solidFill>
                            <a:srgbClr val="000000"/>
                          </a:solidFill>
                          <a:effectLst/>
                          <a:latin typeface="等线" panose="02010600030101010101" pitchFamily="2" charset="-122"/>
                          <a:ea typeface="等线" panose="02010600030101010101" pitchFamily="2" charset="-122"/>
                        </a:rPr>
                        <a:t>RMS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r" fontAlgn="ctr">
                        <a:buNone/>
                      </a:pPr>
                      <a:r>
                        <a:rPr lang="en-US" altLang="zh-CN" sz="2000" b="0" i="0" u="none" strike="noStrike">
                          <a:solidFill>
                            <a:srgbClr val="000000"/>
                          </a:solidFill>
                          <a:effectLst/>
                          <a:latin typeface="等线" panose="02010600030101010101" pitchFamily="2" charset="-122"/>
                          <a:ea typeface="等线" panose="02010600030101010101" pitchFamily="2" charset="-122"/>
                        </a:rPr>
                        <a:t>0.014</a:t>
                      </a:r>
                    </a:p>
                  </a:txBody>
                  <a:tcPr marL="6350" marR="6350" marT="635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r" fontAlgn="ctr">
                        <a:buNone/>
                      </a:pPr>
                      <a:r>
                        <a:rPr lang="en-US" altLang="zh-CN" sz="2000" b="0" i="0" u="none" strike="noStrike">
                          <a:solidFill>
                            <a:srgbClr val="000000"/>
                          </a:solidFill>
                          <a:effectLst/>
                          <a:latin typeface="等线" panose="02010600030101010101" pitchFamily="2" charset="-122"/>
                          <a:ea typeface="等线" panose="02010600030101010101" pitchFamily="2" charset="-122"/>
                        </a:rPr>
                        <a:t>0.016</a:t>
                      </a:r>
                    </a:p>
                  </a:txBody>
                  <a:tcPr marL="6350" marR="6350" marT="6350" marB="0" anchor="ctr">
                    <a:lnL>
                      <a:noFill/>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r" fontAlgn="ctr">
                        <a:buNone/>
                      </a:pPr>
                      <a:r>
                        <a:rPr lang="en-US" altLang="zh-CN" sz="2000" b="0" i="0" u="none" strike="noStrike" dirty="0">
                          <a:solidFill>
                            <a:srgbClr val="000000"/>
                          </a:solidFill>
                          <a:effectLst/>
                          <a:latin typeface="等线" panose="02010600030101010101" pitchFamily="2" charset="-122"/>
                          <a:ea typeface="等线" panose="02010600030101010101" pitchFamily="2" charset="-122"/>
                        </a:rPr>
                        <a:t>0.01</a:t>
                      </a:r>
                    </a:p>
                  </a:txBody>
                  <a:tcPr marL="6350" marR="6350" marT="635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038747763"/>
                  </a:ext>
                </a:extLst>
              </a:tr>
            </a:tbl>
          </a:graphicData>
        </a:graphic>
      </p:graphicFrame>
      <p:graphicFrame>
        <p:nvGraphicFramePr>
          <p:cNvPr id="8" name="表格 7">
            <a:extLst>
              <a:ext uri="{FF2B5EF4-FFF2-40B4-BE49-F238E27FC236}">
                <a16:creationId xmlns:a16="http://schemas.microsoft.com/office/drawing/2014/main" id="{921D4C06-D58E-BD8E-6DA2-C40E25C60F77}"/>
              </a:ext>
            </a:extLst>
          </p:cNvPr>
          <p:cNvGraphicFramePr>
            <a:graphicFrameLocks noGrp="1"/>
          </p:cNvGraphicFramePr>
          <p:nvPr>
            <p:extLst>
              <p:ext uri="{D42A27DB-BD31-4B8C-83A1-F6EECF244321}">
                <p14:modId xmlns:p14="http://schemas.microsoft.com/office/powerpoint/2010/main" val="2563205854"/>
              </p:ext>
            </p:extLst>
          </p:nvPr>
        </p:nvGraphicFramePr>
        <p:xfrm>
          <a:off x="5977281" y="1143517"/>
          <a:ext cx="5628310" cy="1244600"/>
        </p:xfrm>
        <a:graphic>
          <a:graphicData uri="http://schemas.openxmlformats.org/drawingml/2006/table">
            <a:tbl>
              <a:tblPr/>
              <a:tblGrid>
                <a:gridCol w="2000143">
                  <a:extLst>
                    <a:ext uri="{9D8B030D-6E8A-4147-A177-3AD203B41FA5}">
                      <a16:colId xmlns:a16="http://schemas.microsoft.com/office/drawing/2014/main" val="3379501587"/>
                    </a:ext>
                  </a:extLst>
                </a:gridCol>
                <a:gridCol w="1209389">
                  <a:extLst>
                    <a:ext uri="{9D8B030D-6E8A-4147-A177-3AD203B41FA5}">
                      <a16:colId xmlns:a16="http://schemas.microsoft.com/office/drawing/2014/main" val="1155418267"/>
                    </a:ext>
                  </a:extLst>
                </a:gridCol>
                <a:gridCol w="1209389">
                  <a:extLst>
                    <a:ext uri="{9D8B030D-6E8A-4147-A177-3AD203B41FA5}">
                      <a16:colId xmlns:a16="http://schemas.microsoft.com/office/drawing/2014/main" val="655836299"/>
                    </a:ext>
                  </a:extLst>
                </a:gridCol>
                <a:gridCol w="1209389">
                  <a:extLst>
                    <a:ext uri="{9D8B030D-6E8A-4147-A177-3AD203B41FA5}">
                      <a16:colId xmlns:a16="http://schemas.microsoft.com/office/drawing/2014/main" val="2616367936"/>
                    </a:ext>
                  </a:extLst>
                </a:gridCol>
              </a:tblGrid>
              <a:tr h="184150">
                <a:tc>
                  <a:txBody>
                    <a:bodyPr/>
                    <a:lstStyle/>
                    <a:p>
                      <a:pPr algn="l" fontAlgn="ctr">
                        <a:buNone/>
                      </a:pPr>
                      <a:r>
                        <a:rPr lang="zh-CN" altLang="en-US" sz="2000" b="0" i="0" u="none" strike="noStrike" dirty="0">
                          <a:solidFill>
                            <a:srgbClr val="000000"/>
                          </a:solidFill>
                          <a:effectLst/>
                          <a:latin typeface="等线" panose="02010600030101010101" pitchFamily="2" charset="-122"/>
                          <a:ea typeface="等线" panose="02010600030101010101" pitchFamily="2" charset="-122"/>
                        </a:rPr>
                        <a:t>四点悬挂第二次</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en-US" sz="2000" b="0" i="0" u="none" strike="noStrike">
                          <a:solidFill>
                            <a:srgbClr val="000000"/>
                          </a:solidFill>
                          <a:effectLst/>
                          <a:latin typeface="等线" panose="02010600030101010101" pitchFamily="2" charset="-122"/>
                          <a:ea typeface="等线" panose="02010600030101010101" pitchFamily="2" charset="-122"/>
                        </a:rPr>
                        <a:t>dx/mm</a:t>
                      </a:r>
                    </a:p>
                  </a:txBody>
                  <a:tcPr marL="6350" marR="6350" marT="635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buNone/>
                      </a:pPr>
                      <a:r>
                        <a:rPr lang="en-US" sz="2000" b="0" i="0" u="none" strike="noStrike">
                          <a:solidFill>
                            <a:srgbClr val="000000"/>
                          </a:solidFill>
                          <a:effectLst/>
                          <a:latin typeface="等线" panose="02010600030101010101" pitchFamily="2" charset="-122"/>
                          <a:ea typeface="等线" panose="02010600030101010101" pitchFamily="2" charset="-122"/>
                        </a:rPr>
                        <a:t>dy/mm</a:t>
                      </a:r>
                    </a:p>
                  </a:txBody>
                  <a:tcPr marL="6350" marR="6350" marT="635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buNone/>
                      </a:pPr>
                      <a:r>
                        <a:rPr lang="en-US" sz="2000" b="0" i="0" u="none" strike="noStrike">
                          <a:solidFill>
                            <a:srgbClr val="000000"/>
                          </a:solidFill>
                          <a:effectLst/>
                          <a:latin typeface="等线" panose="02010600030101010101" pitchFamily="2" charset="-122"/>
                          <a:ea typeface="等线" panose="02010600030101010101" pitchFamily="2" charset="-122"/>
                        </a:rPr>
                        <a:t>dz/mm</a:t>
                      </a:r>
                    </a:p>
                  </a:txBody>
                  <a:tcPr marL="6350" marR="6350" marT="635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407194451"/>
                  </a:ext>
                </a:extLst>
              </a:tr>
              <a:tr h="177800">
                <a:tc>
                  <a:txBody>
                    <a:bodyPr/>
                    <a:lstStyle/>
                    <a:p>
                      <a:pPr algn="ctr" fontAlgn="ctr">
                        <a:buNone/>
                      </a:pPr>
                      <a:r>
                        <a:rPr lang="zh-CN" altLang="en-US" sz="2000" b="0" i="0" u="none" strike="noStrike" dirty="0">
                          <a:solidFill>
                            <a:srgbClr val="000000"/>
                          </a:solidFill>
                          <a:effectLst/>
                          <a:latin typeface="等线" panose="02010600030101010101" pitchFamily="2" charset="-122"/>
                          <a:ea typeface="等线" panose="02010600030101010101" pitchFamily="2" charset="-122"/>
                        </a:rPr>
                        <a:t>最大值</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r" fontAlgn="ctr">
                        <a:buNone/>
                      </a:pPr>
                      <a:r>
                        <a:rPr lang="en-US" altLang="zh-CN" sz="2000" b="0" i="0" u="none" strike="noStrike">
                          <a:solidFill>
                            <a:srgbClr val="000000"/>
                          </a:solidFill>
                          <a:effectLst/>
                          <a:latin typeface="等线" panose="02010600030101010101" pitchFamily="2" charset="-122"/>
                          <a:ea typeface="等线" panose="02010600030101010101" pitchFamily="2" charset="-122"/>
                        </a:rPr>
                        <a:t>0.044</a:t>
                      </a:r>
                    </a:p>
                  </a:txBody>
                  <a:tcPr marL="6350" marR="6350" marT="635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r" fontAlgn="ctr">
                        <a:buNone/>
                      </a:pPr>
                      <a:r>
                        <a:rPr lang="en-US" altLang="zh-CN" sz="2000" b="0" i="0" u="none" strike="noStrike">
                          <a:solidFill>
                            <a:srgbClr val="000000"/>
                          </a:solidFill>
                          <a:effectLst/>
                          <a:latin typeface="等线" panose="02010600030101010101" pitchFamily="2" charset="-122"/>
                          <a:ea typeface="等线" panose="02010600030101010101" pitchFamily="2" charset="-122"/>
                        </a:rPr>
                        <a:t>0.034</a:t>
                      </a:r>
                    </a:p>
                  </a:txBody>
                  <a:tcPr marL="6350" marR="6350" marT="6350" marB="0" anchor="ctr">
                    <a:lnL>
                      <a:noFill/>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r" fontAlgn="ctr">
                        <a:buNone/>
                      </a:pPr>
                      <a:r>
                        <a:rPr lang="en-US" altLang="zh-CN" sz="2000" b="0" i="0" u="none" strike="noStrike">
                          <a:solidFill>
                            <a:srgbClr val="000000"/>
                          </a:solidFill>
                          <a:effectLst/>
                          <a:latin typeface="等线" panose="02010600030101010101" pitchFamily="2" charset="-122"/>
                          <a:ea typeface="等线" panose="02010600030101010101" pitchFamily="2" charset="-122"/>
                        </a:rPr>
                        <a:t>0.04</a:t>
                      </a:r>
                    </a:p>
                  </a:txBody>
                  <a:tcPr marL="6350" marR="6350" marT="635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extLst>
                  <a:ext uri="{0D108BD9-81ED-4DB2-BD59-A6C34878D82A}">
                    <a16:rowId xmlns:a16="http://schemas.microsoft.com/office/drawing/2014/main" val="3354955077"/>
                  </a:ext>
                </a:extLst>
              </a:tr>
              <a:tr h="177800">
                <a:tc>
                  <a:txBody>
                    <a:bodyPr/>
                    <a:lstStyle/>
                    <a:p>
                      <a:pPr algn="ctr" fontAlgn="ctr">
                        <a:buNone/>
                      </a:pPr>
                      <a:r>
                        <a:rPr lang="zh-CN" altLang="en-US" sz="2000" b="0" i="0" u="none" strike="noStrike">
                          <a:solidFill>
                            <a:srgbClr val="000000"/>
                          </a:solidFill>
                          <a:effectLst/>
                          <a:latin typeface="等线" panose="02010600030101010101" pitchFamily="2" charset="-122"/>
                          <a:ea typeface="等线" panose="02010600030101010101" pitchFamily="2" charset="-122"/>
                        </a:rPr>
                        <a:t>最小值</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r" fontAlgn="ctr">
                        <a:buNone/>
                      </a:pPr>
                      <a:r>
                        <a:rPr lang="en-US" altLang="zh-CN" sz="2000" b="0" i="0" u="none" strike="noStrike" dirty="0">
                          <a:solidFill>
                            <a:srgbClr val="000000"/>
                          </a:solidFill>
                          <a:effectLst/>
                          <a:latin typeface="等线" panose="02010600030101010101" pitchFamily="2" charset="-122"/>
                          <a:ea typeface="等线" panose="02010600030101010101" pitchFamily="2" charset="-122"/>
                        </a:rPr>
                        <a:t>-0.026</a:t>
                      </a:r>
                    </a:p>
                  </a:txBody>
                  <a:tcPr marL="6350" marR="6350" marT="6350" marB="0" anchor="ctr">
                    <a:lnL w="12700" cap="flat" cmpd="sng" algn="ctr">
                      <a:solidFill>
                        <a:srgbClr val="000000"/>
                      </a:solidFill>
                      <a:prstDash val="solid"/>
                      <a:round/>
                      <a:headEnd type="none" w="med" len="med"/>
                      <a:tailEnd type="none" w="med" len="med"/>
                    </a:lnL>
                    <a:lnR>
                      <a:noFill/>
                    </a:lnR>
                    <a:lnT>
                      <a:noFill/>
                    </a:lnT>
                    <a:lnB>
                      <a:noFill/>
                    </a:lnB>
                    <a:solidFill>
                      <a:srgbClr val="FFC000"/>
                    </a:solidFill>
                  </a:tcPr>
                </a:tc>
                <a:tc>
                  <a:txBody>
                    <a:bodyPr/>
                    <a:lstStyle/>
                    <a:p>
                      <a:pPr algn="r" fontAlgn="ctr">
                        <a:buNone/>
                      </a:pPr>
                      <a:r>
                        <a:rPr lang="en-US" altLang="zh-CN" sz="2000" b="0" i="0" u="none" strike="noStrike" dirty="0">
                          <a:solidFill>
                            <a:srgbClr val="000000"/>
                          </a:solidFill>
                          <a:effectLst/>
                          <a:latin typeface="等线" panose="02010600030101010101" pitchFamily="2" charset="-122"/>
                          <a:ea typeface="等线" panose="02010600030101010101" pitchFamily="2" charset="-122"/>
                        </a:rPr>
                        <a:t>-0.037</a:t>
                      </a:r>
                    </a:p>
                  </a:txBody>
                  <a:tcPr marL="6350" marR="6350" marT="6350" marB="0" anchor="ctr">
                    <a:lnL>
                      <a:noFill/>
                    </a:lnL>
                    <a:lnR>
                      <a:noFill/>
                    </a:lnR>
                    <a:lnT>
                      <a:noFill/>
                    </a:lnT>
                    <a:lnB>
                      <a:noFill/>
                    </a:lnB>
                    <a:solidFill>
                      <a:srgbClr val="FFC000"/>
                    </a:solidFill>
                  </a:tcPr>
                </a:tc>
                <a:tc>
                  <a:txBody>
                    <a:bodyPr/>
                    <a:lstStyle/>
                    <a:p>
                      <a:pPr algn="r" fontAlgn="ctr">
                        <a:buNone/>
                      </a:pPr>
                      <a:r>
                        <a:rPr lang="en-US" altLang="zh-CN" sz="2000" b="0" i="0" u="none" strike="noStrike" dirty="0">
                          <a:solidFill>
                            <a:srgbClr val="000000"/>
                          </a:solidFill>
                          <a:effectLst/>
                          <a:latin typeface="等线" panose="02010600030101010101" pitchFamily="2" charset="-122"/>
                          <a:ea typeface="等线" panose="02010600030101010101" pitchFamily="2" charset="-122"/>
                        </a:rPr>
                        <a:t>-0.013</a:t>
                      </a:r>
                    </a:p>
                  </a:txBody>
                  <a:tcPr marL="6350" marR="6350" marT="6350" marB="0" anchor="ctr">
                    <a:lnL>
                      <a:noFill/>
                    </a:lnL>
                    <a:lnR w="12700" cap="flat" cmpd="sng" algn="ctr">
                      <a:solidFill>
                        <a:srgbClr val="000000"/>
                      </a:solidFill>
                      <a:prstDash val="solid"/>
                      <a:round/>
                      <a:headEnd type="none" w="med" len="med"/>
                      <a:tailEnd type="none" w="med" len="med"/>
                    </a:lnR>
                    <a:lnT>
                      <a:noFill/>
                    </a:lnT>
                    <a:lnB>
                      <a:noFill/>
                    </a:lnB>
                    <a:solidFill>
                      <a:srgbClr val="FFC000"/>
                    </a:solidFill>
                  </a:tcPr>
                </a:tc>
                <a:extLst>
                  <a:ext uri="{0D108BD9-81ED-4DB2-BD59-A6C34878D82A}">
                    <a16:rowId xmlns:a16="http://schemas.microsoft.com/office/drawing/2014/main" val="181299450"/>
                  </a:ext>
                </a:extLst>
              </a:tr>
              <a:tr h="184150">
                <a:tc>
                  <a:txBody>
                    <a:bodyPr/>
                    <a:lstStyle/>
                    <a:p>
                      <a:pPr algn="ctr" fontAlgn="ctr">
                        <a:buNone/>
                      </a:pPr>
                      <a:r>
                        <a:rPr lang="en-US" sz="2000" b="0" i="0" u="none" strike="noStrike">
                          <a:solidFill>
                            <a:srgbClr val="000000"/>
                          </a:solidFill>
                          <a:effectLst/>
                          <a:latin typeface="等线" panose="02010600030101010101" pitchFamily="2" charset="-122"/>
                          <a:ea typeface="等线" panose="02010600030101010101" pitchFamily="2" charset="-122"/>
                        </a:rPr>
                        <a:t>RMS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r" fontAlgn="ctr">
                        <a:buNone/>
                      </a:pPr>
                      <a:r>
                        <a:rPr lang="en-US" altLang="zh-CN" sz="2000" b="0" i="0" u="none" strike="noStrike">
                          <a:solidFill>
                            <a:srgbClr val="000000"/>
                          </a:solidFill>
                          <a:effectLst/>
                          <a:latin typeface="等线" panose="02010600030101010101" pitchFamily="2" charset="-122"/>
                          <a:ea typeface="等线" panose="02010600030101010101" pitchFamily="2" charset="-122"/>
                        </a:rPr>
                        <a:t>0.02</a:t>
                      </a:r>
                    </a:p>
                  </a:txBody>
                  <a:tcPr marL="6350" marR="6350" marT="635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r" fontAlgn="ctr">
                        <a:buNone/>
                      </a:pPr>
                      <a:r>
                        <a:rPr lang="en-US" altLang="zh-CN" sz="2000" b="0" i="0" u="none" strike="noStrike">
                          <a:solidFill>
                            <a:srgbClr val="000000"/>
                          </a:solidFill>
                          <a:effectLst/>
                          <a:latin typeface="等线" panose="02010600030101010101" pitchFamily="2" charset="-122"/>
                          <a:ea typeface="等线" panose="02010600030101010101" pitchFamily="2" charset="-122"/>
                        </a:rPr>
                        <a:t>0.018</a:t>
                      </a:r>
                    </a:p>
                  </a:txBody>
                  <a:tcPr marL="6350" marR="6350" marT="6350" marB="0" anchor="ctr">
                    <a:lnL>
                      <a:noFill/>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r" fontAlgn="ctr">
                        <a:buNone/>
                      </a:pPr>
                      <a:r>
                        <a:rPr lang="en-US" altLang="zh-CN" sz="2000" b="0" i="0" u="none" strike="noStrike" dirty="0">
                          <a:solidFill>
                            <a:srgbClr val="000000"/>
                          </a:solidFill>
                          <a:effectLst/>
                          <a:latin typeface="等线" panose="02010600030101010101" pitchFamily="2" charset="-122"/>
                          <a:ea typeface="等线" panose="02010600030101010101" pitchFamily="2" charset="-122"/>
                        </a:rPr>
                        <a:t>0.01</a:t>
                      </a:r>
                    </a:p>
                  </a:txBody>
                  <a:tcPr marL="6350" marR="6350" marT="635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2858297946"/>
                  </a:ext>
                </a:extLst>
              </a:tr>
            </a:tbl>
          </a:graphicData>
        </a:graphic>
      </p:graphicFrame>
      <p:graphicFrame>
        <p:nvGraphicFramePr>
          <p:cNvPr id="9" name="表格 8">
            <a:extLst>
              <a:ext uri="{FF2B5EF4-FFF2-40B4-BE49-F238E27FC236}">
                <a16:creationId xmlns:a16="http://schemas.microsoft.com/office/drawing/2014/main" id="{A85C6901-C670-7C81-CF8D-971E2EB971A1}"/>
              </a:ext>
            </a:extLst>
          </p:cNvPr>
          <p:cNvGraphicFramePr>
            <a:graphicFrameLocks noGrp="1"/>
          </p:cNvGraphicFramePr>
          <p:nvPr>
            <p:extLst>
              <p:ext uri="{D42A27DB-BD31-4B8C-83A1-F6EECF244321}">
                <p14:modId xmlns:p14="http://schemas.microsoft.com/office/powerpoint/2010/main" val="4205462851"/>
              </p:ext>
            </p:extLst>
          </p:nvPr>
        </p:nvGraphicFramePr>
        <p:xfrm>
          <a:off x="407505" y="2854535"/>
          <a:ext cx="5135152" cy="1244600"/>
        </p:xfrm>
        <a:graphic>
          <a:graphicData uri="http://schemas.openxmlformats.org/drawingml/2006/table">
            <a:tbl>
              <a:tblPr/>
              <a:tblGrid>
                <a:gridCol w="1824889">
                  <a:extLst>
                    <a:ext uri="{9D8B030D-6E8A-4147-A177-3AD203B41FA5}">
                      <a16:colId xmlns:a16="http://schemas.microsoft.com/office/drawing/2014/main" val="2178972067"/>
                    </a:ext>
                  </a:extLst>
                </a:gridCol>
                <a:gridCol w="1103421">
                  <a:extLst>
                    <a:ext uri="{9D8B030D-6E8A-4147-A177-3AD203B41FA5}">
                      <a16:colId xmlns:a16="http://schemas.microsoft.com/office/drawing/2014/main" val="4272434276"/>
                    </a:ext>
                  </a:extLst>
                </a:gridCol>
                <a:gridCol w="1103421">
                  <a:extLst>
                    <a:ext uri="{9D8B030D-6E8A-4147-A177-3AD203B41FA5}">
                      <a16:colId xmlns:a16="http://schemas.microsoft.com/office/drawing/2014/main" val="472198791"/>
                    </a:ext>
                  </a:extLst>
                </a:gridCol>
                <a:gridCol w="1103421">
                  <a:extLst>
                    <a:ext uri="{9D8B030D-6E8A-4147-A177-3AD203B41FA5}">
                      <a16:colId xmlns:a16="http://schemas.microsoft.com/office/drawing/2014/main" val="1060425316"/>
                    </a:ext>
                  </a:extLst>
                </a:gridCol>
              </a:tblGrid>
              <a:tr h="184150">
                <a:tc>
                  <a:txBody>
                    <a:bodyPr/>
                    <a:lstStyle/>
                    <a:p>
                      <a:pPr algn="l" fontAlgn="ctr">
                        <a:buNone/>
                      </a:pPr>
                      <a:r>
                        <a:rPr lang="zh-CN" altLang="en-US" sz="2000" b="0" i="0" u="none" strike="noStrike" dirty="0">
                          <a:solidFill>
                            <a:srgbClr val="000000"/>
                          </a:solidFill>
                          <a:effectLst/>
                          <a:latin typeface="等线" panose="02010600030101010101" pitchFamily="2" charset="-122"/>
                          <a:ea typeface="等线" panose="02010600030101010101" pitchFamily="2" charset="-122"/>
                        </a:rPr>
                        <a:t>三点悬挂第一次</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en-US" sz="2000" b="0" i="0" u="none" strike="noStrike">
                          <a:solidFill>
                            <a:srgbClr val="000000"/>
                          </a:solidFill>
                          <a:effectLst/>
                          <a:latin typeface="等线" panose="02010600030101010101" pitchFamily="2" charset="-122"/>
                          <a:ea typeface="等线" panose="02010600030101010101" pitchFamily="2" charset="-122"/>
                        </a:rPr>
                        <a:t>dx/mm</a:t>
                      </a:r>
                    </a:p>
                  </a:txBody>
                  <a:tcPr marL="6350" marR="6350" marT="635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buNone/>
                      </a:pPr>
                      <a:r>
                        <a:rPr lang="en-US" sz="2000" b="0" i="0" u="none" strike="noStrike">
                          <a:solidFill>
                            <a:srgbClr val="000000"/>
                          </a:solidFill>
                          <a:effectLst/>
                          <a:latin typeface="等线" panose="02010600030101010101" pitchFamily="2" charset="-122"/>
                          <a:ea typeface="等线" panose="02010600030101010101" pitchFamily="2" charset="-122"/>
                        </a:rPr>
                        <a:t>dy/mm</a:t>
                      </a:r>
                    </a:p>
                  </a:txBody>
                  <a:tcPr marL="6350" marR="6350" marT="635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buNone/>
                      </a:pPr>
                      <a:r>
                        <a:rPr lang="en-US" sz="2000" b="0" i="0" u="none" strike="noStrike">
                          <a:solidFill>
                            <a:srgbClr val="000000"/>
                          </a:solidFill>
                          <a:effectLst/>
                          <a:latin typeface="等线" panose="02010600030101010101" pitchFamily="2" charset="-122"/>
                          <a:ea typeface="等线" panose="02010600030101010101" pitchFamily="2" charset="-122"/>
                        </a:rPr>
                        <a:t>dz/mm</a:t>
                      </a:r>
                    </a:p>
                  </a:txBody>
                  <a:tcPr marL="6350" marR="6350" marT="635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886381996"/>
                  </a:ext>
                </a:extLst>
              </a:tr>
              <a:tr h="177800">
                <a:tc>
                  <a:txBody>
                    <a:bodyPr/>
                    <a:lstStyle/>
                    <a:p>
                      <a:pPr algn="ctr" fontAlgn="ctr">
                        <a:buNone/>
                      </a:pPr>
                      <a:r>
                        <a:rPr lang="zh-CN" altLang="en-US" sz="2000" b="0" i="0" u="none" strike="noStrike" dirty="0">
                          <a:solidFill>
                            <a:srgbClr val="000000"/>
                          </a:solidFill>
                          <a:effectLst/>
                          <a:latin typeface="等线" panose="02010600030101010101" pitchFamily="2" charset="-122"/>
                          <a:ea typeface="等线" panose="02010600030101010101" pitchFamily="2" charset="-122"/>
                        </a:rPr>
                        <a:t>最大值</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r" fontAlgn="ctr">
                        <a:buNone/>
                      </a:pPr>
                      <a:r>
                        <a:rPr lang="en-US" altLang="zh-CN" sz="2000" b="0" i="0" u="none" strike="noStrike" dirty="0">
                          <a:solidFill>
                            <a:srgbClr val="000000"/>
                          </a:solidFill>
                          <a:effectLst/>
                          <a:latin typeface="等线" panose="02010600030101010101" pitchFamily="2" charset="-122"/>
                          <a:ea typeface="等线" panose="02010600030101010101" pitchFamily="2" charset="-122"/>
                        </a:rPr>
                        <a:t>0.023</a:t>
                      </a:r>
                    </a:p>
                  </a:txBody>
                  <a:tcPr marL="6350" marR="6350" marT="635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r" fontAlgn="ctr">
                        <a:buNone/>
                      </a:pPr>
                      <a:r>
                        <a:rPr lang="en-US" altLang="zh-CN" sz="2000" b="0" i="0" u="none" strike="noStrike" dirty="0">
                          <a:solidFill>
                            <a:srgbClr val="000000"/>
                          </a:solidFill>
                          <a:effectLst/>
                          <a:latin typeface="等线" panose="02010600030101010101" pitchFamily="2" charset="-122"/>
                          <a:ea typeface="等线" panose="02010600030101010101" pitchFamily="2" charset="-122"/>
                        </a:rPr>
                        <a:t>0.032</a:t>
                      </a:r>
                    </a:p>
                  </a:txBody>
                  <a:tcPr marL="6350" marR="6350" marT="6350" marB="0" anchor="ctr">
                    <a:lnL>
                      <a:noFill/>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r" fontAlgn="ctr">
                        <a:buNone/>
                      </a:pPr>
                      <a:r>
                        <a:rPr lang="en-US" altLang="zh-CN" sz="2000" b="0" i="0" u="none" strike="noStrike">
                          <a:solidFill>
                            <a:srgbClr val="000000"/>
                          </a:solidFill>
                          <a:effectLst/>
                          <a:latin typeface="等线" panose="02010600030101010101" pitchFamily="2" charset="-122"/>
                          <a:ea typeface="等线" panose="02010600030101010101" pitchFamily="2" charset="-122"/>
                        </a:rPr>
                        <a:t>0.015</a:t>
                      </a:r>
                    </a:p>
                  </a:txBody>
                  <a:tcPr marL="6350" marR="6350" marT="635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extLst>
                  <a:ext uri="{0D108BD9-81ED-4DB2-BD59-A6C34878D82A}">
                    <a16:rowId xmlns:a16="http://schemas.microsoft.com/office/drawing/2014/main" val="3607661752"/>
                  </a:ext>
                </a:extLst>
              </a:tr>
              <a:tr h="177800">
                <a:tc>
                  <a:txBody>
                    <a:bodyPr/>
                    <a:lstStyle/>
                    <a:p>
                      <a:pPr algn="ctr" fontAlgn="ctr">
                        <a:buNone/>
                      </a:pPr>
                      <a:r>
                        <a:rPr lang="zh-CN" altLang="en-US" sz="2000" b="0" i="0" u="none" strike="noStrike">
                          <a:solidFill>
                            <a:srgbClr val="000000"/>
                          </a:solidFill>
                          <a:effectLst/>
                          <a:latin typeface="等线" panose="02010600030101010101" pitchFamily="2" charset="-122"/>
                          <a:ea typeface="等线" panose="02010600030101010101" pitchFamily="2" charset="-122"/>
                        </a:rPr>
                        <a:t>最小值</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r" fontAlgn="ctr">
                        <a:buNone/>
                      </a:pPr>
                      <a:r>
                        <a:rPr lang="en-US" altLang="zh-CN" sz="2000" b="0" i="0" u="none" strike="noStrike">
                          <a:solidFill>
                            <a:srgbClr val="000000"/>
                          </a:solidFill>
                          <a:effectLst/>
                          <a:latin typeface="等线" panose="02010600030101010101" pitchFamily="2" charset="-122"/>
                          <a:ea typeface="等线" panose="02010600030101010101" pitchFamily="2" charset="-122"/>
                        </a:rPr>
                        <a:t>-0.029</a:t>
                      </a:r>
                    </a:p>
                  </a:txBody>
                  <a:tcPr marL="6350" marR="6350" marT="6350" marB="0" anchor="ctr">
                    <a:lnL w="12700" cap="flat" cmpd="sng" algn="ctr">
                      <a:solidFill>
                        <a:srgbClr val="000000"/>
                      </a:solidFill>
                      <a:prstDash val="solid"/>
                      <a:round/>
                      <a:headEnd type="none" w="med" len="med"/>
                      <a:tailEnd type="none" w="med" len="med"/>
                    </a:lnL>
                    <a:lnR>
                      <a:noFill/>
                    </a:lnR>
                    <a:lnT>
                      <a:noFill/>
                    </a:lnT>
                    <a:lnB>
                      <a:noFill/>
                    </a:lnB>
                    <a:solidFill>
                      <a:srgbClr val="FFC000"/>
                    </a:solidFill>
                  </a:tcPr>
                </a:tc>
                <a:tc>
                  <a:txBody>
                    <a:bodyPr/>
                    <a:lstStyle/>
                    <a:p>
                      <a:pPr algn="r" fontAlgn="ctr">
                        <a:buNone/>
                      </a:pPr>
                      <a:r>
                        <a:rPr lang="en-US" altLang="zh-CN" sz="2000" b="0" i="0" u="none" strike="noStrike" dirty="0">
                          <a:solidFill>
                            <a:srgbClr val="000000"/>
                          </a:solidFill>
                          <a:effectLst/>
                          <a:latin typeface="等线" panose="02010600030101010101" pitchFamily="2" charset="-122"/>
                          <a:ea typeface="等线" panose="02010600030101010101" pitchFamily="2" charset="-122"/>
                        </a:rPr>
                        <a:t>-0.035</a:t>
                      </a:r>
                    </a:p>
                  </a:txBody>
                  <a:tcPr marL="6350" marR="6350" marT="6350" marB="0" anchor="ctr">
                    <a:lnL>
                      <a:noFill/>
                    </a:lnL>
                    <a:lnR>
                      <a:noFill/>
                    </a:lnR>
                    <a:lnT>
                      <a:noFill/>
                    </a:lnT>
                    <a:lnB>
                      <a:noFill/>
                    </a:lnB>
                    <a:solidFill>
                      <a:srgbClr val="FFC000"/>
                    </a:solidFill>
                  </a:tcPr>
                </a:tc>
                <a:tc>
                  <a:txBody>
                    <a:bodyPr/>
                    <a:lstStyle/>
                    <a:p>
                      <a:pPr algn="r" fontAlgn="ctr">
                        <a:buNone/>
                      </a:pPr>
                      <a:r>
                        <a:rPr lang="en-US" altLang="zh-CN" sz="2000" b="0" i="0" u="none" strike="noStrike" dirty="0">
                          <a:solidFill>
                            <a:srgbClr val="000000"/>
                          </a:solidFill>
                          <a:effectLst/>
                          <a:latin typeface="等线" panose="02010600030101010101" pitchFamily="2" charset="-122"/>
                          <a:ea typeface="等线" panose="02010600030101010101" pitchFamily="2" charset="-122"/>
                        </a:rPr>
                        <a:t>-0.019</a:t>
                      </a:r>
                    </a:p>
                  </a:txBody>
                  <a:tcPr marL="6350" marR="6350" marT="6350" marB="0" anchor="ctr">
                    <a:lnL>
                      <a:noFill/>
                    </a:lnL>
                    <a:lnR w="12700" cap="flat" cmpd="sng" algn="ctr">
                      <a:solidFill>
                        <a:srgbClr val="000000"/>
                      </a:solidFill>
                      <a:prstDash val="solid"/>
                      <a:round/>
                      <a:headEnd type="none" w="med" len="med"/>
                      <a:tailEnd type="none" w="med" len="med"/>
                    </a:lnR>
                    <a:lnT>
                      <a:noFill/>
                    </a:lnT>
                    <a:lnB>
                      <a:noFill/>
                    </a:lnB>
                    <a:solidFill>
                      <a:srgbClr val="FFC000"/>
                    </a:solidFill>
                  </a:tcPr>
                </a:tc>
                <a:extLst>
                  <a:ext uri="{0D108BD9-81ED-4DB2-BD59-A6C34878D82A}">
                    <a16:rowId xmlns:a16="http://schemas.microsoft.com/office/drawing/2014/main" val="1090118543"/>
                  </a:ext>
                </a:extLst>
              </a:tr>
              <a:tr h="184150">
                <a:tc>
                  <a:txBody>
                    <a:bodyPr/>
                    <a:lstStyle/>
                    <a:p>
                      <a:pPr algn="ctr" fontAlgn="ctr">
                        <a:buNone/>
                      </a:pPr>
                      <a:r>
                        <a:rPr lang="en-US" sz="2000" b="0" i="0" u="none" strike="noStrike">
                          <a:solidFill>
                            <a:srgbClr val="000000"/>
                          </a:solidFill>
                          <a:effectLst/>
                          <a:latin typeface="等线" panose="02010600030101010101" pitchFamily="2" charset="-122"/>
                          <a:ea typeface="等线" panose="02010600030101010101" pitchFamily="2" charset="-122"/>
                        </a:rPr>
                        <a:t>RMS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r" fontAlgn="ctr">
                        <a:buNone/>
                      </a:pPr>
                      <a:r>
                        <a:rPr lang="en-US" altLang="zh-CN" sz="2000" b="0" i="0" u="none" strike="noStrike">
                          <a:solidFill>
                            <a:srgbClr val="000000"/>
                          </a:solidFill>
                          <a:effectLst/>
                          <a:latin typeface="等线" panose="02010600030101010101" pitchFamily="2" charset="-122"/>
                          <a:ea typeface="等线" panose="02010600030101010101" pitchFamily="2" charset="-122"/>
                        </a:rPr>
                        <a:t>0.012</a:t>
                      </a:r>
                    </a:p>
                  </a:txBody>
                  <a:tcPr marL="6350" marR="6350" marT="635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r" fontAlgn="ctr">
                        <a:buNone/>
                      </a:pPr>
                      <a:r>
                        <a:rPr lang="en-US" altLang="zh-CN" sz="2000" b="0" i="0" u="none" strike="noStrike">
                          <a:solidFill>
                            <a:srgbClr val="000000"/>
                          </a:solidFill>
                          <a:effectLst/>
                          <a:latin typeface="等线" panose="02010600030101010101" pitchFamily="2" charset="-122"/>
                          <a:ea typeface="等线" panose="02010600030101010101" pitchFamily="2" charset="-122"/>
                        </a:rPr>
                        <a:t>0.017</a:t>
                      </a:r>
                    </a:p>
                  </a:txBody>
                  <a:tcPr marL="6350" marR="6350" marT="6350" marB="0" anchor="ctr">
                    <a:lnL>
                      <a:noFill/>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r" fontAlgn="ctr">
                        <a:buNone/>
                      </a:pPr>
                      <a:r>
                        <a:rPr lang="en-US" altLang="zh-CN" sz="2000" b="0" i="0" u="none" strike="noStrike" dirty="0">
                          <a:solidFill>
                            <a:srgbClr val="000000"/>
                          </a:solidFill>
                          <a:effectLst/>
                          <a:latin typeface="等线" panose="02010600030101010101" pitchFamily="2" charset="-122"/>
                          <a:ea typeface="等线" panose="02010600030101010101" pitchFamily="2" charset="-122"/>
                        </a:rPr>
                        <a:t>0.008</a:t>
                      </a:r>
                    </a:p>
                  </a:txBody>
                  <a:tcPr marL="6350" marR="6350" marT="635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964206049"/>
                  </a:ext>
                </a:extLst>
              </a:tr>
            </a:tbl>
          </a:graphicData>
        </a:graphic>
      </p:graphicFrame>
      <p:graphicFrame>
        <p:nvGraphicFramePr>
          <p:cNvPr id="10" name="表格 9">
            <a:extLst>
              <a:ext uri="{FF2B5EF4-FFF2-40B4-BE49-F238E27FC236}">
                <a16:creationId xmlns:a16="http://schemas.microsoft.com/office/drawing/2014/main" id="{99A83C60-CA53-6D38-3B82-D29CCDF993FC}"/>
              </a:ext>
            </a:extLst>
          </p:cNvPr>
          <p:cNvGraphicFramePr>
            <a:graphicFrameLocks noGrp="1"/>
          </p:cNvGraphicFramePr>
          <p:nvPr>
            <p:extLst>
              <p:ext uri="{D42A27DB-BD31-4B8C-83A1-F6EECF244321}">
                <p14:modId xmlns:p14="http://schemas.microsoft.com/office/powerpoint/2010/main" val="964385678"/>
              </p:ext>
            </p:extLst>
          </p:nvPr>
        </p:nvGraphicFramePr>
        <p:xfrm>
          <a:off x="5977281" y="2854535"/>
          <a:ext cx="5628311" cy="1244600"/>
        </p:xfrm>
        <a:graphic>
          <a:graphicData uri="http://schemas.openxmlformats.org/drawingml/2006/table">
            <a:tbl>
              <a:tblPr/>
              <a:tblGrid>
                <a:gridCol w="2000144">
                  <a:extLst>
                    <a:ext uri="{9D8B030D-6E8A-4147-A177-3AD203B41FA5}">
                      <a16:colId xmlns:a16="http://schemas.microsoft.com/office/drawing/2014/main" val="826542263"/>
                    </a:ext>
                  </a:extLst>
                </a:gridCol>
                <a:gridCol w="1209389">
                  <a:extLst>
                    <a:ext uri="{9D8B030D-6E8A-4147-A177-3AD203B41FA5}">
                      <a16:colId xmlns:a16="http://schemas.microsoft.com/office/drawing/2014/main" val="3606602100"/>
                    </a:ext>
                  </a:extLst>
                </a:gridCol>
                <a:gridCol w="1209389">
                  <a:extLst>
                    <a:ext uri="{9D8B030D-6E8A-4147-A177-3AD203B41FA5}">
                      <a16:colId xmlns:a16="http://schemas.microsoft.com/office/drawing/2014/main" val="1654624084"/>
                    </a:ext>
                  </a:extLst>
                </a:gridCol>
                <a:gridCol w="1209389">
                  <a:extLst>
                    <a:ext uri="{9D8B030D-6E8A-4147-A177-3AD203B41FA5}">
                      <a16:colId xmlns:a16="http://schemas.microsoft.com/office/drawing/2014/main" val="652298821"/>
                    </a:ext>
                  </a:extLst>
                </a:gridCol>
              </a:tblGrid>
              <a:tr h="184150">
                <a:tc>
                  <a:txBody>
                    <a:bodyPr/>
                    <a:lstStyle/>
                    <a:p>
                      <a:pPr algn="l" fontAlgn="ctr">
                        <a:buNone/>
                      </a:pPr>
                      <a:r>
                        <a:rPr lang="zh-CN" altLang="en-US" sz="2000" b="0" i="0" u="none" strike="noStrike" dirty="0">
                          <a:solidFill>
                            <a:srgbClr val="000000"/>
                          </a:solidFill>
                          <a:effectLst/>
                          <a:latin typeface="等线" panose="02010600030101010101" pitchFamily="2" charset="-122"/>
                          <a:ea typeface="等线" panose="02010600030101010101" pitchFamily="2" charset="-122"/>
                        </a:rPr>
                        <a:t>三点悬挂第二次</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buNone/>
                      </a:pPr>
                      <a:r>
                        <a:rPr lang="en-US" sz="2000" b="0" i="0" u="none" strike="noStrike">
                          <a:solidFill>
                            <a:srgbClr val="000000"/>
                          </a:solidFill>
                          <a:effectLst/>
                          <a:latin typeface="等线" panose="02010600030101010101" pitchFamily="2" charset="-122"/>
                          <a:ea typeface="等线" panose="02010600030101010101" pitchFamily="2" charset="-122"/>
                        </a:rPr>
                        <a:t>dx/mm</a:t>
                      </a:r>
                    </a:p>
                  </a:txBody>
                  <a:tcPr marL="6350" marR="6350" marT="635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buNone/>
                      </a:pPr>
                      <a:r>
                        <a:rPr lang="en-US" sz="2000" b="0" i="0" u="none" strike="noStrike">
                          <a:solidFill>
                            <a:srgbClr val="000000"/>
                          </a:solidFill>
                          <a:effectLst/>
                          <a:latin typeface="等线" panose="02010600030101010101" pitchFamily="2" charset="-122"/>
                          <a:ea typeface="等线" panose="02010600030101010101" pitchFamily="2" charset="-122"/>
                        </a:rPr>
                        <a:t>dy/mm</a:t>
                      </a:r>
                    </a:p>
                  </a:txBody>
                  <a:tcPr marL="6350" marR="6350" marT="635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ctr">
                        <a:buNone/>
                      </a:pPr>
                      <a:r>
                        <a:rPr lang="en-US" sz="2000" b="0" i="0" u="none" strike="noStrike">
                          <a:solidFill>
                            <a:srgbClr val="000000"/>
                          </a:solidFill>
                          <a:effectLst/>
                          <a:latin typeface="等线" panose="02010600030101010101" pitchFamily="2" charset="-122"/>
                          <a:ea typeface="等线" panose="02010600030101010101" pitchFamily="2" charset="-122"/>
                        </a:rPr>
                        <a:t>dz/mm</a:t>
                      </a:r>
                    </a:p>
                  </a:txBody>
                  <a:tcPr marL="6350" marR="6350" marT="635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583730163"/>
                  </a:ext>
                </a:extLst>
              </a:tr>
              <a:tr h="177800">
                <a:tc>
                  <a:txBody>
                    <a:bodyPr/>
                    <a:lstStyle/>
                    <a:p>
                      <a:pPr algn="ctr" fontAlgn="ctr">
                        <a:buNone/>
                      </a:pPr>
                      <a:r>
                        <a:rPr lang="zh-CN" altLang="en-US" sz="2000" b="0" i="0" u="none" strike="noStrike" dirty="0">
                          <a:solidFill>
                            <a:srgbClr val="000000"/>
                          </a:solidFill>
                          <a:effectLst/>
                          <a:latin typeface="等线" panose="02010600030101010101" pitchFamily="2" charset="-122"/>
                          <a:ea typeface="等线" panose="02010600030101010101" pitchFamily="2" charset="-122"/>
                        </a:rPr>
                        <a:t>最大值</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r" fontAlgn="ctr">
                        <a:buNone/>
                      </a:pPr>
                      <a:r>
                        <a:rPr lang="en-US" altLang="zh-CN" sz="2000" b="0" i="0" u="none" strike="noStrike" dirty="0">
                          <a:solidFill>
                            <a:srgbClr val="000000"/>
                          </a:solidFill>
                          <a:effectLst/>
                          <a:latin typeface="等线" panose="02010600030101010101" pitchFamily="2" charset="-122"/>
                          <a:ea typeface="等线" panose="02010600030101010101" pitchFamily="2" charset="-122"/>
                        </a:rPr>
                        <a:t>0.051</a:t>
                      </a:r>
                    </a:p>
                  </a:txBody>
                  <a:tcPr marL="6350" marR="6350" marT="635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r" fontAlgn="ctr">
                        <a:buNone/>
                      </a:pPr>
                      <a:r>
                        <a:rPr lang="en-US" altLang="zh-CN" sz="2000" b="0" i="0" u="none" strike="noStrike">
                          <a:solidFill>
                            <a:srgbClr val="000000"/>
                          </a:solidFill>
                          <a:effectLst/>
                          <a:latin typeface="等线" panose="02010600030101010101" pitchFamily="2" charset="-122"/>
                          <a:ea typeface="等线" panose="02010600030101010101" pitchFamily="2" charset="-122"/>
                        </a:rPr>
                        <a:t>0.044</a:t>
                      </a:r>
                    </a:p>
                  </a:txBody>
                  <a:tcPr marL="6350" marR="6350" marT="6350" marB="0" anchor="ctr">
                    <a:lnL>
                      <a:noFill/>
                    </a:lnL>
                    <a:lnR>
                      <a:noFill/>
                    </a:lnR>
                    <a:lnT w="12700" cap="flat" cmpd="sng" algn="ctr">
                      <a:solidFill>
                        <a:srgbClr val="000000"/>
                      </a:solidFill>
                      <a:prstDash val="solid"/>
                      <a:round/>
                      <a:headEnd type="none" w="med" len="med"/>
                      <a:tailEnd type="none" w="med" len="med"/>
                    </a:lnT>
                    <a:lnB>
                      <a:noFill/>
                    </a:lnB>
                    <a:solidFill>
                      <a:srgbClr val="FFC000"/>
                    </a:solidFill>
                  </a:tcPr>
                </a:tc>
                <a:tc>
                  <a:txBody>
                    <a:bodyPr/>
                    <a:lstStyle/>
                    <a:p>
                      <a:pPr algn="r" fontAlgn="ctr">
                        <a:buNone/>
                      </a:pPr>
                      <a:r>
                        <a:rPr lang="en-US" altLang="zh-CN" sz="2000" b="0" i="0" u="none" strike="noStrike">
                          <a:solidFill>
                            <a:srgbClr val="000000"/>
                          </a:solidFill>
                          <a:effectLst/>
                          <a:latin typeface="等线" panose="02010600030101010101" pitchFamily="2" charset="-122"/>
                          <a:ea typeface="等线" panose="02010600030101010101" pitchFamily="2" charset="-122"/>
                        </a:rPr>
                        <a:t>0.023</a:t>
                      </a:r>
                    </a:p>
                  </a:txBody>
                  <a:tcPr marL="6350" marR="6350" marT="635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C000"/>
                    </a:solidFill>
                  </a:tcPr>
                </a:tc>
                <a:extLst>
                  <a:ext uri="{0D108BD9-81ED-4DB2-BD59-A6C34878D82A}">
                    <a16:rowId xmlns:a16="http://schemas.microsoft.com/office/drawing/2014/main" val="276345347"/>
                  </a:ext>
                </a:extLst>
              </a:tr>
              <a:tr h="177800">
                <a:tc>
                  <a:txBody>
                    <a:bodyPr/>
                    <a:lstStyle/>
                    <a:p>
                      <a:pPr algn="ctr" fontAlgn="ctr">
                        <a:buNone/>
                      </a:pPr>
                      <a:r>
                        <a:rPr lang="zh-CN" altLang="en-US" sz="2000" b="0" i="0" u="none" strike="noStrike">
                          <a:solidFill>
                            <a:srgbClr val="000000"/>
                          </a:solidFill>
                          <a:effectLst/>
                          <a:latin typeface="等线" panose="02010600030101010101" pitchFamily="2" charset="-122"/>
                          <a:ea typeface="等线" panose="02010600030101010101" pitchFamily="2" charset="-122"/>
                        </a:rPr>
                        <a:t>最小值</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solidFill>
                      <a:srgbClr val="FFC000"/>
                    </a:solidFill>
                  </a:tcPr>
                </a:tc>
                <a:tc>
                  <a:txBody>
                    <a:bodyPr/>
                    <a:lstStyle/>
                    <a:p>
                      <a:pPr algn="r" fontAlgn="ctr">
                        <a:buNone/>
                      </a:pPr>
                      <a:r>
                        <a:rPr lang="en-US" altLang="zh-CN" sz="2000" b="0" i="0" u="none" strike="noStrike" dirty="0">
                          <a:solidFill>
                            <a:srgbClr val="000000"/>
                          </a:solidFill>
                          <a:effectLst/>
                          <a:latin typeface="等线" panose="02010600030101010101" pitchFamily="2" charset="-122"/>
                          <a:ea typeface="等线" panose="02010600030101010101" pitchFamily="2" charset="-122"/>
                        </a:rPr>
                        <a:t>-0.028</a:t>
                      </a:r>
                    </a:p>
                  </a:txBody>
                  <a:tcPr marL="6350" marR="6350" marT="6350" marB="0" anchor="ctr">
                    <a:lnL w="12700" cap="flat" cmpd="sng" algn="ctr">
                      <a:solidFill>
                        <a:srgbClr val="000000"/>
                      </a:solidFill>
                      <a:prstDash val="solid"/>
                      <a:round/>
                      <a:headEnd type="none" w="med" len="med"/>
                      <a:tailEnd type="none" w="med" len="med"/>
                    </a:lnL>
                    <a:lnR>
                      <a:noFill/>
                    </a:lnR>
                    <a:lnT>
                      <a:noFill/>
                    </a:lnT>
                    <a:lnB>
                      <a:noFill/>
                    </a:lnB>
                    <a:solidFill>
                      <a:srgbClr val="FFC000"/>
                    </a:solidFill>
                  </a:tcPr>
                </a:tc>
                <a:tc>
                  <a:txBody>
                    <a:bodyPr/>
                    <a:lstStyle/>
                    <a:p>
                      <a:pPr algn="r" fontAlgn="ctr">
                        <a:buNone/>
                      </a:pPr>
                      <a:r>
                        <a:rPr lang="en-US" altLang="zh-CN" sz="2000" b="0" i="0" u="none" strike="noStrike" dirty="0">
                          <a:solidFill>
                            <a:srgbClr val="000000"/>
                          </a:solidFill>
                          <a:effectLst/>
                          <a:latin typeface="等线" panose="02010600030101010101" pitchFamily="2" charset="-122"/>
                          <a:ea typeface="等线" panose="02010600030101010101" pitchFamily="2" charset="-122"/>
                        </a:rPr>
                        <a:t>-0.028</a:t>
                      </a:r>
                    </a:p>
                  </a:txBody>
                  <a:tcPr marL="6350" marR="6350" marT="6350" marB="0" anchor="ctr">
                    <a:lnL>
                      <a:noFill/>
                    </a:lnL>
                    <a:lnR>
                      <a:noFill/>
                    </a:lnR>
                    <a:lnT>
                      <a:noFill/>
                    </a:lnT>
                    <a:lnB>
                      <a:noFill/>
                    </a:lnB>
                    <a:solidFill>
                      <a:srgbClr val="FFC000"/>
                    </a:solidFill>
                  </a:tcPr>
                </a:tc>
                <a:tc>
                  <a:txBody>
                    <a:bodyPr/>
                    <a:lstStyle/>
                    <a:p>
                      <a:pPr algn="r" fontAlgn="ctr">
                        <a:buNone/>
                      </a:pPr>
                      <a:r>
                        <a:rPr lang="en-US" altLang="zh-CN" sz="2000" b="0" i="0" u="none" strike="noStrike" dirty="0">
                          <a:solidFill>
                            <a:srgbClr val="000000"/>
                          </a:solidFill>
                          <a:effectLst/>
                          <a:latin typeface="等线" panose="02010600030101010101" pitchFamily="2" charset="-122"/>
                          <a:ea typeface="等线" panose="02010600030101010101" pitchFamily="2" charset="-122"/>
                        </a:rPr>
                        <a:t>-0.018</a:t>
                      </a:r>
                    </a:p>
                  </a:txBody>
                  <a:tcPr marL="6350" marR="6350" marT="6350" marB="0" anchor="ctr">
                    <a:lnL>
                      <a:noFill/>
                    </a:lnL>
                    <a:lnR w="12700" cap="flat" cmpd="sng" algn="ctr">
                      <a:solidFill>
                        <a:srgbClr val="000000"/>
                      </a:solidFill>
                      <a:prstDash val="solid"/>
                      <a:round/>
                      <a:headEnd type="none" w="med" len="med"/>
                      <a:tailEnd type="none" w="med" len="med"/>
                    </a:lnR>
                    <a:lnT>
                      <a:noFill/>
                    </a:lnT>
                    <a:lnB>
                      <a:noFill/>
                    </a:lnB>
                    <a:solidFill>
                      <a:srgbClr val="FFC000"/>
                    </a:solidFill>
                  </a:tcPr>
                </a:tc>
                <a:extLst>
                  <a:ext uri="{0D108BD9-81ED-4DB2-BD59-A6C34878D82A}">
                    <a16:rowId xmlns:a16="http://schemas.microsoft.com/office/drawing/2014/main" val="1344898276"/>
                  </a:ext>
                </a:extLst>
              </a:tr>
              <a:tr h="184150">
                <a:tc>
                  <a:txBody>
                    <a:bodyPr/>
                    <a:lstStyle/>
                    <a:p>
                      <a:pPr algn="ctr" fontAlgn="ctr">
                        <a:buNone/>
                      </a:pPr>
                      <a:r>
                        <a:rPr lang="en-US" sz="2000" b="0" i="0" u="none" strike="noStrike">
                          <a:solidFill>
                            <a:srgbClr val="000000"/>
                          </a:solidFill>
                          <a:effectLst/>
                          <a:latin typeface="等线" panose="02010600030101010101" pitchFamily="2" charset="-122"/>
                          <a:ea typeface="等线" panose="02010600030101010101" pitchFamily="2" charset="-122"/>
                        </a:rPr>
                        <a:t>RMS</a:t>
                      </a:r>
                    </a:p>
                  </a:txBody>
                  <a:tcPr marL="6350" marR="6350" marT="635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r" fontAlgn="ctr">
                        <a:buNone/>
                      </a:pPr>
                      <a:r>
                        <a:rPr lang="en-US" altLang="zh-CN" sz="2000" b="0" i="0" u="none" strike="noStrike">
                          <a:solidFill>
                            <a:srgbClr val="000000"/>
                          </a:solidFill>
                          <a:effectLst/>
                          <a:latin typeface="等线" panose="02010600030101010101" pitchFamily="2" charset="-122"/>
                          <a:ea typeface="等线" panose="02010600030101010101" pitchFamily="2" charset="-122"/>
                        </a:rPr>
                        <a:t>0.022</a:t>
                      </a:r>
                    </a:p>
                  </a:txBody>
                  <a:tcPr marL="6350" marR="6350" marT="6350" marB="0" anchor="ctr">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r" fontAlgn="ctr">
                        <a:buNone/>
                      </a:pPr>
                      <a:r>
                        <a:rPr lang="en-US" altLang="zh-CN" sz="2000" b="0" i="0" u="none" strike="noStrike">
                          <a:solidFill>
                            <a:srgbClr val="000000"/>
                          </a:solidFill>
                          <a:effectLst/>
                          <a:latin typeface="等线" panose="02010600030101010101" pitchFamily="2" charset="-122"/>
                          <a:ea typeface="等线" panose="02010600030101010101" pitchFamily="2" charset="-122"/>
                        </a:rPr>
                        <a:t>0.016</a:t>
                      </a:r>
                    </a:p>
                  </a:txBody>
                  <a:tcPr marL="6350" marR="6350" marT="6350" marB="0" anchor="ctr">
                    <a:lnL>
                      <a:noFill/>
                    </a:lnL>
                    <a:lnR>
                      <a:noFill/>
                    </a:lnR>
                    <a:lnT>
                      <a:noFill/>
                    </a:lnT>
                    <a:lnB w="12700" cap="flat" cmpd="sng" algn="ctr">
                      <a:solidFill>
                        <a:srgbClr val="000000"/>
                      </a:solidFill>
                      <a:prstDash val="solid"/>
                      <a:round/>
                      <a:headEnd type="none" w="med" len="med"/>
                      <a:tailEnd type="none" w="med" len="med"/>
                    </a:lnB>
                    <a:solidFill>
                      <a:srgbClr val="FFC000"/>
                    </a:solidFill>
                  </a:tcPr>
                </a:tc>
                <a:tc>
                  <a:txBody>
                    <a:bodyPr/>
                    <a:lstStyle/>
                    <a:p>
                      <a:pPr algn="r" fontAlgn="ctr">
                        <a:buNone/>
                      </a:pPr>
                      <a:r>
                        <a:rPr lang="en-US" altLang="zh-CN" sz="2000" b="0" i="0" u="none" strike="noStrike" dirty="0">
                          <a:solidFill>
                            <a:srgbClr val="000000"/>
                          </a:solidFill>
                          <a:effectLst/>
                          <a:latin typeface="等线" panose="02010600030101010101" pitchFamily="2" charset="-122"/>
                          <a:ea typeface="等线" panose="02010600030101010101" pitchFamily="2" charset="-122"/>
                        </a:rPr>
                        <a:t>0.01</a:t>
                      </a:r>
                    </a:p>
                  </a:txBody>
                  <a:tcPr marL="6350" marR="6350" marT="635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522706546"/>
                  </a:ext>
                </a:extLst>
              </a:tr>
            </a:tbl>
          </a:graphicData>
        </a:graphic>
      </p:graphicFrame>
      <p:sp>
        <p:nvSpPr>
          <p:cNvPr id="11" name="文本框 10">
            <a:extLst>
              <a:ext uri="{FF2B5EF4-FFF2-40B4-BE49-F238E27FC236}">
                <a16:creationId xmlns:a16="http://schemas.microsoft.com/office/drawing/2014/main" id="{0BFEAF32-2F8E-80F6-04D0-2471823F6F7A}"/>
              </a:ext>
            </a:extLst>
          </p:cNvPr>
          <p:cNvSpPr txBox="1"/>
          <p:nvPr/>
        </p:nvSpPr>
        <p:spPr>
          <a:xfrm>
            <a:off x="508187" y="4209810"/>
            <a:ext cx="11175626" cy="942053"/>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25000"/>
              </a:lnSpc>
              <a:spcBef>
                <a:spcPts val="300"/>
              </a:spcBef>
              <a:spcAft>
                <a:spcPts val="600"/>
              </a:spcAft>
            </a:pPr>
            <a:r>
              <a:rPr lang="zh-CN" altLang="en-US" sz="2000" dirty="0">
                <a:latin typeface="微软雅黑" panose="020B0503020204020204" pitchFamily="34" charset="-122"/>
                <a:ea typeface="微软雅黑" panose="020B0503020204020204" pitchFamily="34" charset="-122"/>
              </a:rPr>
              <a:t>结论：</a:t>
            </a:r>
            <a:r>
              <a:rPr lang="zh-CN" altLang="zh-CN" sz="2000" dirty="0">
                <a:latin typeface="微软雅黑" panose="020B0503020204020204" pitchFamily="34" charset="-122"/>
                <a:ea typeface="微软雅黑" panose="020B0503020204020204" pitchFamily="34" charset="-122"/>
              </a:rPr>
              <a:t>三点、四点悬挂安装方式</a:t>
            </a:r>
            <a:r>
              <a:rPr lang="zh-CN" altLang="en-US" sz="2000" dirty="0">
                <a:latin typeface="微软雅黑" panose="020B0503020204020204" pitchFamily="34" charset="-122"/>
                <a:ea typeface="微软雅黑" panose="020B0503020204020204" pitchFamily="34" charset="-122"/>
              </a:rPr>
              <a:t>造成的磁铁变形较小，</a:t>
            </a:r>
            <a:r>
              <a:rPr lang="en-US" altLang="zh-CN" sz="2000" dirty="0">
                <a:latin typeface="微软雅黑" panose="020B0503020204020204" pitchFamily="34" charset="-122"/>
                <a:ea typeface="微软雅黑" panose="020B0503020204020204" pitchFamily="34" charset="-122"/>
              </a:rPr>
              <a:t>36</a:t>
            </a:r>
            <a:r>
              <a:rPr lang="zh-CN" altLang="en-US" sz="2000" dirty="0">
                <a:latin typeface="微软雅黑" panose="020B0503020204020204" pitchFamily="34" charset="-122"/>
                <a:ea typeface="微软雅黑" panose="020B0503020204020204" pitchFamily="34" charset="-122"/>
              </a:rPr>
              <a:t>个监测点变形量的</a:t>
            </a:r>
            <a:r>
              <a:rPr lang="en-US" altLang="zh-CN" sz="2000" dirty="0">
                <a:latin typeface="微软雅黑" panose="020B0503020204020204" pitchFamily="34" charset="-122"/>
                <a:ea typeface="微软雅黑" panose="020B0503020204020204" pitchFamily="34" charset="-122"/>
              </a:rPr>
              <a:t>RMS</a:t>
            </a:r>
            <a:r>
              <a:rPr lang="zh-CN" altLang="en-US" sz="2000" dirty="0">
                <a:latin typeface="微软雅黑" panose="020B0503020204020204" pitchFamily="34" charset="-122"/>
                <a:ea typeface="微软雅黑" panose="020B0503020204020204" pitchFamily="34" charset="-122"/>
              </a:rPr>
              <a:t>值小于</a:t>
            </a:r>
            <a:r>
              <a:rPr lang="zh-CN" altLang="zh-CN" sz="2000" dirty="0">
                <a:latin typeface="微软雅黑" panose="020B0503020204020204" pitchFamily="34" charset="-122"/>
                <a:ea typeface="微软雅黑" panose="020B0503020204020204" pitchFamily="34" charset="-122"/>
              </a:rPr>
              <a:t>0.02</a:t>
            </a:r>
            <a:r>
              <a:rPr lang="en-US" altLang="zh-CN" sz="2000" dirty="0">
                <a:latin typeface="微软雅黑" panose="020B0503020204020204" pitchFamily="34" charset="-122"/>
                <a:ea typeface="微软雅黑" panose="020B0503020204020204" pitchFamily="34" charset="-122"/>
              </a:rPr>
              <a:t>2</a:t>
            </a:r>
            <a:r>
              <a:rPr lang="zh-CN" altLang="zh-CN" sz="2000" dirty="0">
                <a:latin typeface="微软雅黑" panose="020B0503020204020204" pitchFamily="34" charset="-122"/>
                <a:ea typeface="微软雅黑" panose="020B0503020204020204" pitchFamily="34" charset="-122"/>
              </a:rPr>
              <a:t>mm</a:t>
            </a:r>
            <a:r>
              <a:rPr lang="zh-CN" altLang="en-US" sz="2000" dirty="0">
                <a:latin typeface="微软雅黑" panose="020B0503020204020204" pitchFamily="34" charset="-122"/>
                <a:ea typeface="微软雅黑" panose="020B0503020204020204" pitchFamily="34" charset="-122"/>
              </a:rPr>
              <a:t>。</a:t>
            </a:r>
            <a:endParaRPr lang="en-US" altLang="zh-CN" sz="2000" dirty="0">
              <a:latin typeface="微软雅黑" panose="020B0503020204020204" pitchFamily="34" charset="-122"/>
              <a:ea typeface="微软雅黑" panose="020B0503020204020204" pitchFamily="34" charset="-122"/>
            </a:endParaRPr>
          </a:p>
          <a:p>
            <a:pPr algn="just">
              <a:lnSpc>
                <a:spcPct val="125000"/>
              </a:lnSpc>
              <a:spcBef>
                <a:spcPts val="300"/>
              </a:spcBef>
              <a:spcAft>
                <a:spcPts val="600"/>
              </a:spcAft>
            </a:pPr>
            <a:r>
              <a:rPr lang="en-US" altLang="zh-CN" sz="2000" dirty="0">
                <a:latin typeface="微软雅黑" panose="020B0503020204020204" pitchFamily="34" charset="-122"/>
                <a:ea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rPr>
              <a:t>个别点变形可达</a:t>
            </a:r>
            <a:r>
              <a:rPr lang="en-US" altLang="zh-CN" sz="2000" dirty="0">
                <a:latin typeface="微软雅黑" panose="020B0503020204020204" pitchFamily="34" charset="-122"/>
                <a:ea typeface="微软雅黑" panose="020B0503020204020204" pitchFamily="34" charset="-122"/>
              </a:rPr>
              <a:t>0.05mm</a:t>
            </a:r>
            <a:r>
              <a:rPr lang="zh-CN" altLang="en-US" sz="2000" dirty="0">
                <a:latin typeface="微软雅黑" panose="020B0503020204020204" pitchFamily="34" charset="-122"/>
                <a:ea typeface="微软雅黑" panose="020B0503020204020204" pitchFamily="34" charset="-122"/>
              </a:rPr>
              <a:t>，大于仿真模拟给出的磁铁最大变形量</a:t>
            </a:r>
            <a:r>
              <a:rPr lang="en-US" altLang="zh-CN" sz="2000" dirty="0">
                <a:latin typeface="微软雅黑" panose="020B0503020204020204" pitchFamily="34" charset="-122"/>
                <a:ea typeface="微软雅黑" panose="020B0503020204020204" pitchFamily="34" charset="-122"/>
              </a:rPr>
              <a:t>0.028mm</a:t>
            </a:r>
            <a:r>
              <a:rPr lang="zh-CN" altLang="en-US" sz="2000" dirty="0">
                <a:latin typeface="微软雅黑" panose="020B0503020204020204" pitchFamily="34" charset="-122"/>
                <a:ea typeface="微软雅黑" panose="020B0503020204020204" pitchFamily="34" charset="-122"/>
              </a:rPr>
              <a:t>。</a:t>
            </a:r>
          </a:p>
        </p:txBody>
      </p:sp>
      <p:pic>
        <p:nvPicPr>
          <p:cNvPr id="2" name="图片 1">
            <a:extLst>
              <a:ext uri="{FF2B5EF4-FFF2-40B4-BE49-F238E27FC236}">
                <a16:creationId xmlns:a16="http://schemas.microsoft.com/office/drawing/2014/main" id="{7DD2F7A8-03DF-4072-9489-4E7906EA2A03}"/>
              </a:ext>
            </a:extLst>
          </p:cNvPr>
          <p:cNvPicPr>
            <a:picLocks noChangeAspect="1"/>
          </p:cNvPicPr>
          <p:nvPr/>
        </p:nvPicPr>
        <p:blipFill>
          <a:blip r:embed="rId2"/>
          <a:stretch>
            <a:fillRect/>
          </a:stretch>
        </p:blipFill>
        <p:spPr>
          <a:xfrm>
            <a:off x="453826" y="5262538"/>
            <a:ext cx="11046909" cy="1441690"/>
          </a:xfrm>
          <a:prstGeom prst="rect">
            <a:avLst/>
          </a:prstGeom>
        </p:spPr>
      </p:pic>
      <p:sp>
        <p:nvSpPr>
          <p:cNvPr id="12" name="灯片编号占位符 2">
            <a:extLst>
              <a:ext uri="{FF2B5EF4-FFF2-40B4-BE49-F238E27FC236}">
                <a16:creationId xmlns:a16="http://schemas.microsoft.com/office/drawing/2014/main" id="{9CEE6D80-56B8-4BB5-80B6-EA1946EF9AC3}"/>
              </a:ext>
            </a:extLst>
          </p:cNvPr>
          <p:cNvSpPr>
            <a:spLocks noGrp="1"/>
          </p:cNvSpPr>
          <p:nvPr>
            <p:ph type="sldNum" sz="quarter" idx="12"/>
          </p:nvPr>
        </p:nvSpPr>
        <p:spPr>
          <a:xfrm>
            <a:off x="9142119" y="6339103"/>
            <a:ext cx="2743200" cy="365125"/>
          </a:xfrm>
        </p:spPr>
        <p:txBody>
          <a:bodyPr/>
          <a:lstStyle/>
          <a:p>
            <a:fld id="{27F552FA-C358-4F70-9CE8-3E41459FCE36}" type="slidenum">
              <a:rPr lang="zh-CN" altLang="en-US" smtClean="0"/>
              <a:t>30</a:t>
            </a:fld>
            <a:endParaRPr lang="zh-CN" altLang="en-US" dirty="0"/>
          </a:p>
        </p:txBody>
      </p:sp>
    </p:spTree>
    <p:extLst>
      <p:ext uri="{BB962C8B-B14F-4D97-AF65-F5344CB8AC3E}">
        <p14:creationId xmlns:p14="http://schemas.microsoft.com/office/powerpoint/2010/main" val="6754036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D04CDDD5-9520-3AEA-1CA8-3BE01A5011ED}"/>
              </a:ext>
            </a:extLst>
          </p:cNvPr>
          <p:cNvSpPr txBox="1"/>
          <p:nvPr/>
        </p:nvSpPr>
        <p:spPr>
          <a:xfrm>
            <a:off x="672487" y="341101"/>
            <a:ext cx="6702348" cy="523220"/>
          </a:xfrm>
          <a:prstGeom prst="rect">
            <a:avLst/>
          </a:prstGeom>
          <a:noFill/>
        </p:spPr>
        <p:txBody>
          <a:bodyPr wrap="square" rtlCol="0">
            <a:spAutoFit/>
          </a:bodyPr>
          <a:lstStyle/>
          <a:p>
            <a:r>
              <a:rPr lang="en-US" altLang="zh-CN" sz="2800" b="1" dirty="0">
                <a:solidFill>
                  <a:srgbClr val="0000FF"/>
                </a:solidFill>
              </a:rPr>
              <a:t>5. </a:t>
            </a:r>
            <a:r>
              <a:rPr lang="zh-CN" altLang="en-US" sz="2800" b="1" dirty="0">
                <a:solidFill>
                  <a:srgbClr val="0000FF"/>
                </a:solidFill>
              </a:rPr>
              <a:t>磁铁拆装重复性测量实验</a:t>
            </a:r>
          </a:p>
        </p:txBody>
      </p:sp>
      <p:sp>
        <p:nvSpPr>
          <p:cNvPr id="11" name="文本框 10">
            <a:extLst>
              <a:ext uri="{FF2B5EF4-FFF2-40B4-BE49-F238E27FC236}">
                <a16:creationId xmlns:a16="http://schemas.microsoft.com/office/drawing/2014/main" id="{0BFEAF32-2F8E-80F6-04D0-2471823F6F7A}"/>
              </a:ext>
            </a:extLst>
          </p:cNvPr>
          <p:cNvSpPr txBox="1"/>
          <p:nvPr/>
        </p:nvSpPr>
        <p:spPr>
          <a:xfrm>
            <a:off x="1072055" y="880503"/>
            <a:ext cx="10226566" cy="441916"/>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25000"/>
              </a:lnSpc>
              <a:spcBef>
                <a:spcPts val="300"/>
              </a:spcBef>
              <a:spcAft>
                <a:spcPts val="600"/>
              </a:spcAft>
            </a:pPr>
            <a:r>
              <a:rPr lang="zh-CN" altLang="en-US" sz="2000" dirty="0">
                <a:latin typeface="微软雅黑" panose="020B0503020204020204" pitchFamily="34" charset="-122"/>
                <a:ea typeface="微软雅黑" panose="020B0503020204020204" pitchFamily="34" charset="-122"/>
              </a:rPr>
              <a:t>用四次磁铁拆装前后的测量数据，计算了</a:t>
            </a:r>
            <a:r>
              <a:rPr lang="en-US" altLang="zh-CN" sz="2000" dirty="0">
                <a:latin typeface="微软雅黑" panose="020B0503020204020204" pitchFamily="34" charset="-122"/>
                <a:ea typeface="微软雅黑" panose="020B0503020204020204" pitchFamily="34" charset="-122"/>
              </a:rPr>
              <a:t>3</a:t>
            </a:r>
            <a:r>
              <a:rPr lang="zh-CN" altLang="en-US" sz="2000" dirty="0">
                <a:latin typeface="微软雅黑" panose="020B0503020204020204" pitchFamily="34" charset="-122"/>
                <a:ea typeface="微软雅黑" panose="020B0503020204020204" pitchFamily="34" charset="-122"/>
              </a:rPr>
              <a:t>组由磁铁拆装产生的变形量数据。</a:t>
            </a:r>
            <a:endParaRPr lang="en-US" altLang="zh-CN" sz="2000" dirty="0">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A39E7C0E-9CAD-4409-9D31-0311C3E1D168}"/>
              </a:ext>
            </a:extLst>
          </p:cNvPr>
          <p:cNvPicPr>
            <a:picLocks noChangeAspect="1"/>
          </p:cNvPicPr>
          <p:nvPr/>
        </p:nvPicPr>
        <p:blipFill>
          <a:blip r:embed="rId2"/>
          <a:stretch>
            <a:fillRect/>
          </a:stretch>
        </p:blipFill>
        <p:spPr>
          <a:xfrm>
            <a:off x="1450341" y="1322456"/>
            <a:ext cx="4184597" cy="2387788"/>
          </a:xfrm>
          <a:prstGeom prst="rect">
            <a:avLst/>
          </a:prstGeom>
        </p:spPr>
      </p:pic>
      <p:pic>
        <p:nvPicPr>
          <p:cNvPr id="4" name="图片 3">
            <a:extLst>
              <a:ext uri="{FF2B5EF4-FFF2-40B4-BE49-F238E27FC236}">
                <a16:creationId xmlns:a16="http://schemas.microsoft.com/office/drawing/2014/main" id="{31D9274A-C600-4652-8F97-A0D872BBA2E1}"/>
              </a:ext>
            </a:extLst>
          </p:cNvPr>
          <p:cNvPicPr>
            <a:picLocks noChangeAspect="1"/>
          </p:cNvPicPr>
          <p:nvPr/>
        </p:nvPicPr>
        <p:blipFill>
          <a:blip r:embed="rId3"/>
          <a:stretch>
            <a:fillRect/>
          </a:stretch>
        </p:blipFill>
        <p:spPr>
          <a:xfrm>
            <a:off x="5985554" y="1334121"/>
            <a:ext cx="4150595" cy="2365613"/>
          </a:xfrm>
          <a:prstGeom prst="rect">
            <a:avLst/>
          </a:prstGeom>
        </p:spPr>
      </p:pic>
      <p:sp>
        <p:nvSpPr>
          <p:cNvPr id="12" name="文本框 11">
            <a:extLst>
              <a:ext uri="{FF2B5EF4-FFF2-40B4-BE49-F238E27FC236}">
                <a16:creationId xmlns:a16="http://schemas.microsoft.com/office/drawing/2014/main" id="{F0AD395C-E7DE-419A-927E-508C6B75D123}"/>
              </a:ext>
            </a:extLst>
          </p:cNvPr>
          <p:cNvSpPr txBox="1"/>
          <p:nvPr/>
        </p:nvSpPr>
        <p:spPr>
          <a:xfrm>
            <a:off x="1317858" y="5977497"/>
            <a:ext cx="9734959" cy="826637"/>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25000"/>
              </a:lnSpc>
              <a:spcBef>
                <a:spcPts val="300"/>
              </a:spcBef>
              <a:spcAft>
                <a:spcPts val="600"/>
              </a:spcAft>
            </a:pPr>
            <a:r>
              <a:rPr lang="zh-CN" altLang="en-US" sz="2000" dirty="0">
                <a:latin typeface="微软雅黑" panose="020B0503020204020204" pitchFamily="34" charset="-122"/>
                <a:ea typeface="微软雅黑" panose="020B0503020204020204" pitchFamily="34" charset="-122"/>
              </a:rPr>
              <a:t>结论：虽然个别点偏差可达</a:t>
            </a:r>
            <a:r>
              <a:rPr lang="en-US" altLang="zh-CN" sz="2000" dirty="0">
                <a:latin typeface="微软雅黑" panose="020B0503020204020204" pitchFamily="34" charset="-122"/>
                <a:ea typeface="微软雅黑" panose="020B0503020204020204" pitchFamily="34" charset="-122"/>
              </a:rPr>
              <a:t>0.06mm</a:t>
            </a:r>
            <a:r>
              <a:rPr lang="zh-CN" altLang="en-US" sz="2000" dirty="0">
                <a:latin typeface="微软雅黑" panose="020B0503020204020204" pitchFamily="34" charset="-122"/>
                <a:ea typeface="微软雅黑" panose="020B0503020204020204" pitchFamily="34" charset="-122"/>
              </a:rPr>
              <a:t>以上，但总体变形对磁铁机械中心位置影响很小，对磁铁准直影响约为</a:t>
            </a:r>
            <a:r>
              <a:rPr lang="en-US" altLang="zh-CN" sz="2000" dirty="0">
                <a:latin typeface="微软雅黑" panose="020B0503020204020204" pitchFamily="34" charset="-122"/>
                <a:ea typeface="微软雅黑" panose="020B0503020204020204" pitchFamily="34" charset="-122"/>
              </a:rPr>
              <a:t>10~20μm</a:t>
            </a:r>
            <a:r>
              <a:rPr lang="zh-CN" altLang="en-US" sz="2000" dirty="0">
                <a:latin typeface="微软雅黑" panose="020B0503020204020204" pitchFamily="34" charset="-122"/>
                <a:ea typeface="微软雅黑" panose="020B0503020204020204" pitchFamily="34" charset="-122"/>
              </a:rPr>
              <a:t>。</a:t>
            </a:r>
          </a:p>
        </p:txBody>
      </p:sp>
      <p:pic>
        <p:nvPicPr>
          <p:cNvPr id="13" name="图片 12">
            <a:extLst>
              <a:ext uri="{FF2B5EF4-FFF2-40B4-BE49-F238E27FC236}">
                <a16:creationId xmlns:a16="http://schemas.microsoft.com/office/drawing/2014/main" id="{0705C715-0DAA-4180-A7E9-36190BCD9033}"/>
              </a:ext>
            </a:extLst>
          </p:cNvPr>
          <p:cNvPicPr>
            <a:picLocks noChangeAspect="1"/>
          </p:cNvPicPr>
          <p:nvPr/>
        </p:nvPicPr>
        <p:blipFill>
          <a:blip r:embed="rId4"/>
          <a:stretch>
            <a:fillRect/>
          </a:stretch>
        </p:blipFill>
        <p:spPr>
          <a:xfrm>
            <a:off x="1668769" y="3773338"/>
            <a:ext cx="8572487" cy="645485"/>
          </a:xfrm>
          <a:prstGeom prst="rect">
            <a:avLst/>
          </a:prstGeom>
        </p:spPr>
      </p:pic>
      <p:pic>
        <p:nvPicPr>
          <p:cNvPr id="15" name="图片 14">
            <a:extLst>
              <a:ext uri="{FF2B5EF4-FFF2-40B4-BE49-F238E27FC236}">
                <a16:creationId xmlns:a16="http://schemas.microsoft.com/office/drawing/2014/main" id="{F493BBA2-04C2-4C40-B9F5-B7F5DD38FDD6}"/>
              </a:ext>
            </a:extLst>
          </p:cNvPr>
          <p:cNvPicPr>
            <a:picLocks noChangeAspect="1"/>
          </p:cNvPicPr>
          <p:nvPr/>
        </p:nvPicPr>
        <p:blipFill>
          <a:blip r:embed="rId5"/>
          <a:stretch>
            <a:fillRect/>
          </a:stretch>
        </p:blipFill>
        <p:spPr>
          <a:xfrm>
            <a:off x="1668769" y="4473128"/>
            <a:ext cx="8572487" cy="645485"/>
          </a:xfrm>
          <a:prstGeom prst="rect">
            <a:avLst/>
          </a:prstGeom>
        </p:spPr>
      </p:pic>
      <p:pic>
        <p:nvPicPr>
          <p:cNvPr id="17" name="图片 16">
            <a:extLst>
              <a:ext uri="{FF2B5EF4-FFF2-40B4-BE49-F238E27FC236}">
                <a16:creationId xmlns:a16="http://schemas.microsoft.com/office/drawing/2014/main" id="{DA81BF2A-2F93-49B8-A08B-1E4F2D9D6645}"/>
              </a:ext>
            </a:extLst>
          </p:cNvPr>
          <p:cNvPicPr>
            <a:picLocks noChangeAspect="1"/>
          </p:cNvPicPr>
          <p:nvPr/>
        </p:nvPicPr>
        <p:blipFill>
          <a:blip r:embed="rId6"/>
          <a:stretch>
            <a:fillRect/>
          </a:stretch>
        </p:blipFill>
        <p:spPr>
          <a:xfrm>
            <a:off x="1668769" y="5160794"/>
            <a:ext cx="8572486" cy="652900"/>
          </a:xfrm>
          <a:prstGeom prst="rect">
            <a:avLst/>
          </a:prstGeom>
        </p:spPr>
      </p:pic>
      <p:sp>
        <p:nvSpPr>
          <p:cNvPr id="18" name="灯片编号占位符 2">
            <a:extLst>
              <a:ext uri="{FF2B5EF4-FFF2-40B4-BE49-F238E27FC236}">
                <a16:creationId xmlns:a16="http://schemas.microsoft.com/office/drawing/2014/main" id="{0C2A8BBD-4A5E-44C3-A0C3-992752E18CEF}"/>
              </a:ext>
            </a:extLst>
          </p:cNvPr>
          <p:cNvSpPr>
            <a:spLocks noGrp="1"/>
          </p:cNvSpPr>
          <p:nvPr>
            <p:ph type="sldNum" sz="quarter" idx="12"/>
          </p:nvPr>
        </p:nvSpPr>
        <p:spPr>
          <a:xfrm>
            <a:off x="8610600" y="6356350"/>
            <a:ext cx="2743200" cy="365125"/>
          </a:xfrm>
        </p:spPr>
        <p:txBody>
          <a:bodyPr/>
          <a:lstStyle/>
          <a:p>
            <a:fld id="{27F552FA-C358-4F70-9CE8-3E41459FCE36}" type="slidenum">
              <a:rPr lang="zh-CN" altLang="en-US" smtClean="0"/>
              <a:t>31</a:t>
            </a:fld>
            <a:endParaRPr lang="zh-CN" altLang="en-US" dirty="0"/>
          </a:p>
        </p:txBody>
      </p:sp>
      <p:sp>
        <p:nvSpPr>
          <p:cNvPr id="19" name="文本框 18">
            <a:extLst>
              <a:ext uri="{FF2B5EF4-FFF2-40B4-BE49-F238E27FC236}">
                <a16:creationId xmlns:a16="http://schemas.microsoft.com/office/drawing/2014/main" id="{BBB7E412-F879-4A7A-B663-AB53D39BEFB1}"/>
              </a:ext>
            </a:extLst>
          </p:cNvPr>
          <p:cNvSpPr txBox="1"/>
          <p:nvPr/>
        </p:nvSpPr>
        <p:spPr>
          <a:xfrm>
            <a:off x="840654" y="3828208"/>
            <a:ext cx="704367" cy="2031325"/>
          </a:xfrm>
          <a:prstGeom prst="rect">
            <a:avLst/>
          </a:prstGeom>
          <a:noFill/>
          <a:ln>
            <a:solidFill>
              <a:schemeClr val="accent1"/>
            </a:solidFill>
          </a:ln>
        </p:spPr>
        <p:txBody>
          <a:bodyPr wrap="square" rtlCol="0">
            <a:spAutoFit/>
          </a:bodyPr>
          <a:lstStyle/>
          <a:p>
            <a:r>
              <a:rPr lang="zh-CN" altLang="en-US" dirty="0">
                <a:solidFill>
                  <a:srgbClr val="00B0F0"/>
                </a:solidFill>
              </a:rPr>
              <a:t>拆装磁铁对磁铁机械中心的影响</a:t>
            </a:r>
          </a:p>
        </p:txBody>
      </p:sp>
    </p:spTree>
    <p:extLst>
      <p:ext uri="{BB962C8B-B14F-4D97-AF65-F5344CB8AC3E}">
        <p14:creationId xmlns:p14="http://schemas.microsoft.com/office/powerpoint/2010/main" val="9872391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D04CDDD5-9520-3AEA-1CA8-3BE01A5011ED}"/>
              </a:ext>
            </a:extLst>
          </p:cNvPr>
          <p:cNvSpPr txBox="1"/>
          <p:nvPr/>
        </p:nvSpPr>
        <p:spPr>
          <a:xfrm>
            <a:off x="672487" y="341101"/>
            <a:ext cx="6702348" cy="523220"/>
          </a:xfrm>
          <a:prstGeom prst="rect">
            <a:avLst/>
          </a:prstGeom>
          <a:noFill/>
        </p:spPr>
        <p:txBody>
          <a:bodyPr wrap="square" rtlCol="0">
            <a:spAutoFit/>
          </a:bodyPr>
          <a:lstStyle/>
          <a:p>
            <a:r>
              <a:rPr lang="en-US" altLang="zh-CN" sz="2800" b="1" dirty="0">
                <a:solidFill>
                  <a:srgbClr val="0000FF"/>
                </a:solidFill>
              </a:rPr>
              <a:t>6. </a:t>
            </a:r>
            <a:r>
              <a:rPr lang="zh-CN" altLang="en-US" sz="2800" b="1" dirty="0">
                <a:solidFill>
                  <a:srgbClr val="0000FF"/>
                </a:solidFill>
              </a:rPr>
              <a:t>温度变化对磁铁位置影响实验</a:t>
            </a:r>
          </a:p>
        </p:txBody>
      </p:sp>
      <p:sp>
        <p:nvSpPr>
          <p:cNvPr id="11" name="文本框 10">
            <a:extLst>
              <a:ext uri="{FF2B5EF4-FFF2-40B4-BE49-F238E27FC236}">
                <a16:creationId xmlns:a16="http://schemas.microsoft.com/office/drawing/2014/main" id="{0BFEAF32-2F8E-80F6-04D0-2471823F6F7A}"/>
              </a:ext>
            </a:extLst>
          </p:cNvPr>
          <p:cNvSpPr txBox="1"/>
          <p:nvPr/>
        </p:nvSpPr>
        <p:spPr>
          <a:xfrm>
            <a:off x="1100457" y="1025175"/>
            <a:ext cx="9599074" cy="441916"/>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25000"/>
              </a:lnSpc>
              <a:spcBef>
                <a:spcPts val="300"/>
              </a:spcBef>
              <a:spcAft>
                <a:spcPts val="600"/>
              </a:spcAft>
            </a:pPr>
            <a:r>
              <a:rPr lang="zh-CN" altLang="en-US" sz="2000" dirty="0">
                <a:latin typeface="微软雅黑" panose="020B0503020204020204" pitchFamily="34" charset="-122"/>
                <a:ea typeface="微软雅黑" panose="020B0503020204020204" pitchFamily="34" charset="-122"/>
              </a:rPr>
              <a:t>结论：对磁铁位置造成影响的温度变化来源有：环境温度、磁铁通电、同步辐射。</a:t>
            </a:r>
          </a:p>
        </p:txBody>
      </p:sp>
      <p:sp>
        <p:nvSpPr>
          <p:cNvPr id="12" name="灯片编号占位符 2">
            <a:extLst>
              <a:ext uri="{FF2B5EF4-FFF2-40B4-BE49-F238E27FC236}">
                <a16:creationId xmlns:a16="http://schemas.microsoft.com/office/drawing/2014/main" id="{9CEE6D80-56B8-4BB5-80B6-EA1946EF9AC3}"/>
              </a:ext>
            </a:extLst>
          </p:cNvPr>
          <p:cNvSpPr>
            <a:spLocks noGrp="1"/>
          </p:cNvSpPr>
          <p:nvPr>
            <p:ph type="sldNum" sz="quarter" idx="12"/>
          </p:nvPr>
        </p:nvSpPr>
        <p:spPr>
          <a:xfrm>
            <a:off x="9142119" y="6339103"/>
            <a:ext cx="2743200" cy="365125"/>
          </a:xfrm>
        </p:spPr>
        <p:txBody>
          <a:bodyPr/>
          <a:lstStyle/>
          <a:p>
            <a:fld id="{27F552FA-C358-4F70-9CE8-3E41459FCE36}" type="slidenum">
              <a:rPr lang="zh-CN" altLang="en-US" smtClean="0"/>
              <a:t>32</a:t>
            </a:fld>
            <a:endParaRPr lang="zh-CN" altLang="en-US" dirty="0"/>
          </a:p>
        </p:txBody>
      </p:sp>
      <p:sp>
        <p:nvSpPr>
          <p:cNvPr id="13" name="文本框 12">
            <a:extLst>
              <a:ext uri="{FF2B5EF4-FFF2-40B4-BE49-F238E27FC236}">
                <a16:creationId xmlns:a16="http://schemas.microsoft.com/office/drawing/2014/main" id="{5EE0DFB6-9230-4B58-9AC2-952CD5182F54}"/>
              </a:ext>
            </a:extLst>
          </p:cNvPr>
          <p:cNvSpPr txBox="1"/>
          <p:nvPr/>
        </p:nvSpPr>
        <p:spPr>
          <a:xfrm>
            <a:off x="1851946" y="1533355"/>
            <a:ext cx="8847585" cy="1826910"/>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25000"/>
              </a:lnSpc>
              <a:spcBef>
                <a:spcPts val="300"/>
              </a:spcBef>
              <a:spcAft>
                <a:spcPts val="600"/>
              </a:spcAft>
            </a:pPr>
            <a:r>
              <a:rPr lang="zh-CN" altLang="en-US" sz="2000" dirty="0">
                <a:latin typeface="微软雅黑" panose="020B0503020204020204" pitchFamily="34" charset="-122"/>
                <a:ea typeface="微软雅黑" panose="020B0503020204020204" pitchFamily="34" charset="-122"/>
              </a:rPr>
              <a:t>增强器磁铁受到的同步辐射影响很微弱可忽略。</a:t>
            </a:r>
            <a:endParaRPr lang="en-US" altLang="zh-CN" sz="2000" dirty="0">
              <a:latin typeface="微软雅黑" panose="020B0503020204020204" pitchFamily="34" charset="-122"/>
              <a:ea typeface="微软雅黑" panose="020B0503020204020204" pitchFamily="34" charset="-122"/>
            </a:endParaRPr>
          </a:p>
          <a:p>
            <a:pPr algn="just">
              <a:lnSpc>
                <a:spcPct val="125000"/>
              </a:lnSpc>
              <a:spcBef>
                <a:spcPts val="300"/>
              </a:spcBef>
              <a:spcAft>
                <a:spcPts val="600"/>
              </a:spcAft>
            </a:pPr>
            <a:r>
              <a:rPr lang="zh-CN" altLang="en-US" sz="2000" dirty="0">
                <a:latin typeface="微软雅黑" panose="020B0503020204020204" pitchFamily="34" charset="-122"/>
                <a:ea typeface="微软雅黑" panose="020B0503020204020204" pitchFamily="34" charset="-122"/>
              </a:rPr>
              <a:t>温度变化对磁铁位置造成的平移可以通过磁铁安装准直时预留偏移量加以补偿。</a:t>
            </a:r>
            <a:endParaRPr lang="en-US" altLang="zh-CN" sz="2000" dirty="0">
              <a:latin typeface="微软雅黑" panose="020B0503020204020204" pitchFamily="34" charset="-122"/>
              <a:ea typeface="微软雅黑" panose="020B0503020204020204" pitchFamily="34" charset="-122"/>
            </a:endParaRPr>
          </a:p>
          <a:p>
            <a:pPr algn="just">
              <a:lnSpc>
                <a:spcPct val="125000"/>
              </a:lnSpc>
              <a:spcBef>
                <a:spcPts val="300"/>
              </a:spcBef>
              <a:spcAft>
                <a:spcPts val="600"/>
              </a:spcAft>
            </a:pPr>
            <a:r>
              <a:rPr lang="zh-CN" altLang="en-US" sz="2000" dirty="0">
                <a:latin typeface="微软雅黑" panose="020B0503020204020204" pitchFamily="34" charset="-122"/>
                <a:ea typeface="微软雅黑" panose="020B0503020204020204" pitchFamily="34" charset="-122"/>
              </a:rPr>
              <a:t>温度变化造成的磁铁弯曲变形（可达</a:t>
            </a:r>
            <a:r>
              <a:rPr lang="en-US" altLang="zh-CN" sz="2000" dirty="0">
                <a:latin typeface="微软雅黑" panose="020B0503020204020204" pitchFamily="34" charset="-122"/>
                <a:ea typeface="微软雅黑" panose="020B0503020204020204" pitchFamily="34" charset="-122"/>
              </a:rPr>
              <a:t>0.25mm</a:t>
            </a:r>
            <a:r>
              <a:rPr lang="zh-CN" altLang="en-US" sz="2000" dirty="0">
                <a:latin typeface="微软雅黑" panose="020B0503020204020204" pitchFamily="34" charset="-122"/>
                <a:ea typeface="微软雅黑" panose="020B0503020204020204" pitchFamily="34" charset="-122"/>
              </a:rPr>
              <a:t>以上）需要物理和磁铁专家进一步评估。</a:t>
            </a:r>
          </a:p>
        </p:txBody>
      </p:sp>
      <p:graphicFrame>
        <p:nvGraphicFramePr>
          <p:cNvPr id="14" name="表格 13">
            <a:extLst>
              <a:ext uri="{FF2B5EF4-FFF2-40B4-BE49-F238E27FC236}">
                <a16:creationId xmlns:a16="http://schemas.microsoft.com/office/drawing/2014/main" id="{4876E1A1-4D9D-4AC7-AA57-D25DDA4188E6}"/>
              </a:ext>
            </a:extLst>
          </p:cNvPr>
          <p:cNvGraphicFramePr>
            <a:graphicFrameLocks noGrp="1"/>
          </p:cNvGraphicFramePr>
          <p:nvPr>
            <p:extLst>
              <p:ext uri="{D42A27DB-BD31-4B8C-83A1-F6EECF244321}">
                <p14:modId xmlns:p14="http://schemas.microsoft.com/office/powerpoint/2010/main" val="2774563777"/>
              </p:ext>
            </p:extLst>
          </p:nvPr>
        </p:nvGraphicFramePr>
        <p:xfrm>
          <a:off x="565515" y="3966288"/>
          <a:ext cx="5184000" cy="1483360"/>
        </p:xfrm>
        <a:graphic>
          <a:graphicData uri="http://schemas.openxmlformats.org/drawingml/2006/table">
            <a:tbl>
              <a:tblPr firstRow="1" bandRow="1">
                <a:tableStyleId>{9D7B26C5-4107-4FEC-AEDC-1716B250A1EF}</a:tableStyleId>
              </a:tblPr>
              <a:tblGrid>
                <a:gridCol w="1080000">
                  <a:extLst>
                    <a:ext uri="{9D8B030D-6E8A-4147-A177-3AD203B41FA5}">
                      <a16:colId xmlns:a16="http://schemas.microsoft.com/office/drawing/2014/main" val="1927519277"/>
                    </a:ext>
                  </a:extLst>
                </a:gridCol>
                <a:gridCol w="1368000">
                  <a:extLst>
                    <a:ext uri="{9D8B030D-6E8A-4147-A177-3AD203B41FA5}">
                      <a16:colId xmlns:a16="http://schemas.microsoft.com/office/drawing/2014/main" val="3740980535"/>
                    </a:ext>
                  </a:extLst>
                </a:gridCol>
                <a:gridCol w="1368000">
                  <a:extLst>
                    <a:ext uri="{9D8B030D-6E8A-4147-A177-3AD203B41FA5}">
                      <a16:colId xmlns:a16="http://schemas.microsoft.com/office/drawing/2014/main" val="633468654"/>
                    </a:ext>
                  </a:extLst>
                </a:gridCol>
                <a:gridCol w="1368000">
                  <a:extLst>
                    <a:ext uri="{9D8B030D-6E8A-4147-A177-3AD203B41FA5}">
                      <a16:colId xmlns:a16="http://schemas.microsoft.com/office/drawing/2014/main" val="16730021"/>
                    </a:ext>
                  </a:extLst>
                </a:gridCol>
              </a:tblGrid>
              <a:tr h="370840">
                <a:tc>
                  <a:txBody>
                    <a:bodyPr/>
                    <a:lstStyle/>
                    <a:p>
                      <a:pPr algn="ctr"/>
                      <a:r>
                        <a:rPr lang="zh-CN" altLang="en-US" dirty="0"/>
                        <a:t>统计量</a:t>
                      </a:r>
                    </a:p>
                  </a:txBody>
                  <a:tcPr anchor="ctr">
                    <a:lnT w="12700" cap="flat" cmpd="sng" algn="ctr">
                      <a:solidFill>
                        <a:schemeClr val="tx1"/>
                      </a:solidFill>
                      <a:prstDash val="solid"/>
                      <a:round/>
                      <a:headEnd type="none" w="med" len="med"/>
                      <a:tailEnd type="none" w="med" len="med"/>
                    </a:lnT>
                    <a:noFill/>
                  </a:tcPr>
                </a:tc>
                <a:tc>
                  <a:txBody>
                    <a:bodyPr/>
                    <a:lstStyle/>
                    <a:p>
                      <a:pPr algn="r"/>
                      <a:r>
                        <a:rPr lang="en-US" altLang="zh-CN" dirty="0" err="1"/>
                        <a:t>dX</a:t>
                      </a:r>
                      <a:r>
                        <a:rPr lang="zh-CN" altLang="en-US" dirty="0"/>
                        <a:t>横向偏差</a:t>
                      </a:r>
                    </a:p>
                  </a:txBody>
                  <a:tcPr anchor="ctr">
                    <a:lnT w="12700" cap="flat" cmpd="sng" algn="ctr">
                      <a:solidFill>
                        <a:schemeClr val="tx1"/>
                      </a:solidFill>
                      <a:prstDash val="solid"/>
                      <a:round/>
                      <a:headEnd type="none" w="med" len="med"/>
                      <a:tailEnd type="none" w="med" len="med"/>
                    </a:lnT>
                    <a:noFill/>
                  </a:tcPr>
                </a:tc>
                <a:tc>
                  <a:txBody>
                    <a:bodyPr/>
                    <a:lstStyle/>
                    <a:p>
                      <a:pPr algn="r"/>
                      <a:r>
                        <a:rPr lang="en-US" altLang="zh-CN" dirty="0" err="1"/>
                        <a:t>dY</a:t>
                      </a:r>
                      <a:r>
                        <a:rPr lang="zh-CN" altLang="en-US" dirty="0"/>
                        <a:t>垂向偏差</a:t>
                      </a:r>
                    </a:p>
                  </a:txBody>
                  <a:tcPr anchor="ctr">
                    <a:lnT w="12700" cap="flat" cmpd="sng" algn="ctr">
                      <a:solidFill>
                        <a:schemeClr val="tx1"/>
                      </a:solidFill>
                      <a:prstDash val="solid"/>
                      <a:round/>
                      <a:headEnd type="none" w="med" len="med"/>
                      <a:tailEnd type="none" w="med" len="med"/>
                    </a:lnT>
                    <a:noFill/>
                  </a:tcPr>
                </a:tc>
                <a:tc>
                  <a:txBody>
                    <a:bodyPr/>
                    <a:lstStyle/>
                    <a:p>
                      <a:pPr algn="r"/>
                      <a:r>
                        <a:rPr lang="en-US" altLang="zh-CN" dirty="0" err="1"/>
                        <a:t>dZ</a:t>
                      </a:r>
                      <a:r>
                        <a:rPr lang="zh-CN" altLang="en-US" dirty="0"/>
                        <a:t>纵向偏差</a:t>
                      </a:r>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709031025"/>
                  </a:ext>
                </a:extLst>
              </a:tr>
              <a:tr h="370840">
                <a:tc>
                  <a:txBody>
                    <a:bodyPr/>
                    <a:lstStyle/>
                    <a:p>
                      <a:pPr algn="ctr"/>
                      <a:r>
                        <a:rPr lang="zh-CN" altLang="en-US" dirty="0"/>
                        <a:t>最大值</a:t>
                      </a:r>
                    </a:p>
                  </a:txBody>
                  <a:tcPr anchor="ctr">
                    <a:noFill/>
                  </a:tcPr>
                </a:tc>
                <a:tc>
                  <a:txBody>
                    <a:bodyPr/>
                    <a:lstStyle/>
                    <a:p>
                      <a:pPr algn="r"/>
                      <a:r>
                        <a:rPr lang="en-US" altLang="zh-CN" dirty="0"/>
                        <a:t>0.071</a:t>
                      </a:r>
                      <a:endParaRPr lang="zh-CN" altLang="en-US" dirty="0"/>
                    </a:p>
                  </a:txBody>
                  <a:tcPr anchor="ctr">
                    <a:noFill/>
                  </a:tcPr>
                </a:tc>
                <a:tc>
                  <a:txBody>
                    <a:bodyPr/>
                    <a:lstStyle/>
                    <a:p>
                      <a:pPr algn="r"/>
                      <a:r>
                        <a:rPr lang="en-US" altLang="zh-CN" dirty="0"/>
                        <a:t>0.134</a:t>
                      </a:r>
                      <a:endParaRPr lang="zh-CN" altLang="en-US" dirty="0"/>
                    </a:p>
                  </a:txBody>
                  <a:tcPr anchor="ctr">
                    <a:noFill/>
                  </a:tcPr>
                </a:tc>
                <a:tc>
                  <a:txBody>
                    <a:bodyPr/>
                    <a:lstStyle/>
                    <a:p>
                      <a:pPr algn="r"/>
                      <a:r>
                        <a:rPr lang="en-US" altLang="zh-CN" dirty="0"/>
                        <a:t>0.668</a:t>
                      </a:r>
                      <a:endParaRPr lang="zh-CN" altLang="en-US" dirty="0"/>
                    </a:p>
                  </a:txBody>
                  <a:tcPr anchor="ctr">
                    <a:noFill/>
                  </a:tcPr>
                </a:tc>
                <a:extLst>
                  <a:ext uri="{0D108BD9-81ED-4DB2-BD59-A6C34878D82A}">
                    <a16:rowId xmlns:a16="http://schemas.microsoft.com/office/drawing/2014/main" val="3442121268"/>
                  </a:ext>
                </a:extLst>
              </a:tr>
              <a:tr h="370840">
                <a:tc>
                  <a:txBody>
                    <a:bodyPr/>
                    <a:lstStyle/>
                    <a:p>
                      <a:pPr algn="ctr"/>
                      <a:r>
                        <a:rPr lang="zh-CN" altLang="en-US" dirty="0"/>
                        <a:t>最小值</a:t>
                      </a:r>
                    </a:p>
                  </a:txBody>
                  <a:tcPr anchor="ctr">
                    <a:noFill/>
                  </a:tcPr>
                </a:tc>
                <a:tc>
                  <a:txBody>
                    <a:bodyPr/>
                    <a:lstStyle/>
                    <a:p>
                      <a:pPr algn="r"/>
                      <a:r>
                        <a:rPr lang="en-US" altLang="zh-CN" dirty="0"/>
                        <a:t>-0.072</a:t>
                      </a:r>
                      <a:endParaRPr lang="zh-CN" altLang="en-US" dirty="0"/>
                    </a:p>
                  </a:txBody>
                  <a:tcPr anchor="ctr">
                    <a:noFill/>
                  </a:tcPr>
                </a:tc>
                <a:tc>
                  <a:txBody>
                    <a:bodyPr/>
                    <a:lstStyle/>
                    <a:p>
                      <a:pPr algn="r"/>
                      <a:r>
                        <a:rPr lang="en-US" altLang="zh-CN" dirty="0"/>
                        <a:t>-0.250</a:t>
                      </a:r>
                      <a:endParaRPr lang="zh-CN" altLang="en-US" dirty="0"/>
                    </a:p>
                  </a:txBody>
                  <a:tcPr anchor="ctr">
                    <a:noFill/>
                  </a:tcPr>
                </a:tc>
                <a:tc>
                  <a:txBody>
                    <a:bodyPr/>
                    <a:lstStyle/>
                    <a:p>
                      <a:pPr algn="r"/>
                      <a:r>
                        <a:rPr lang="en-US" altLang="zh-CN" dirty="0"/>
                        <a:t>-0.703</a:t>
                      </a:r>
                      <a:endParaRPr lang="zh-CN" altLang="en-US" dirty="0"/>
                    </a:p>
                  </a:txBody>
                  <a:tcPr anchor="ctr">
                    <a:noFill/>
                  </a:tcPr>
                </a:tc>
                <a:extLst>
                  <a:ext uri="{0D108BD9-81ED-4DB2-BD59-A6C34878D82A}">
                    <a16:rowId xmlns:a16="http://schemas.microsoft.com/office/drawing/2014/main" val="1574678766"/>
                  </a:ext>
                </a:extLst>
              </a:tr>
              <a:tr h="370840">
                <a:tc>
                  <a:txBody>
                    <a:bodyPr/>
                    <a:lstStyle/>
                    <a:p>
                      <a:pPr algn="ctr"/>
                      <a:r>
                        <a:rPr lang="en-US" altLang="zh-CN" dirty="0"/>
                        <a:t>RMS</a:t>
                      </a:r>
                      <a:endParaRPr lang="zh-CN" altLang="en-US" dirty="0"/>
                    </a:p>
                  </a:txBody>
                  <a:tcPr anchor="ctr">
                    <a:lnB w="12700" cap="flat" cmpd="sng" algn="ctr">
                      <a:solidFill>
                        <a:schemeClr val="tx1"/>
                      </a:solidFill>
                      <a:prstDash val="solid"/>
                      <a:round/>
                      <a:headEnd type="none" w="med" len="med"/>
                      <a:tailEnd type="none" w="med" len="med"/>
                    </a:lnB>
                    <a:noFill/>
                  </a:tcPr>
                </a:tc>
                <a:tc>
                  <a:txBody>
                    <a:bodyPr/>
                    <a:lstStyle/>
                    <a:p>
                      <a:pPr algn="r"/>
                      <a:r>
                        <a:rPr lang="en-US" altLang="zh-CN" dirty="0"/>
                        <a:t>0.039</a:t>
                      </a:r>
                      <a:endParaRPr lang="zh-CN" altLang="en-US" dirty="0"/>
                    </a:p>
                  </a:txBody>
                  <a:tcPr anchor="ctr">
                    <a:lnB w="12700" cap="flat" cmpd="sng" algn="ctr">
                      <a:solidFill>
                        <a:schemeClr val="tx1"/>
                      </a:solidFill>
                      <a:prstDash val="solid"/>
                      <a:round/>
                      <a:headEnd type="none" w="med" len="med"/>
                      <a:tailEnd type="none" w="med" len="med"/>
                    </a:lnB>
                    <a:noFill/>
                  </a:tcPr>
                </a:tc>
                <a:tc>
                  <a:txBody>
                    <a:bodyPr/>
                    <a:lstStyle/>
                    <a:p>
                      <a:pPr algn="r"/>
                      <a:r>
                        <a:rPr lang="en-US" altLang="zh-CN" dirty="0"/>
                        <a:t>0.131</a:t>
                      </a:r>
                      <a:endParaRPr lang="zh-CN" altLang="en-US" dirty="0"/>
                    </a:p>
                  </a:txBody>
                  <a:tcPr anchor="ctr">
                    <a:lnB w="12700" cap="flat" cmpd="sng" algn="ctr">
                      <a:solidFill>
                        <a:schemeClr val="tx1"/>
                      </a:solidFill>
                      <a:prstDash val="solid"/>
                      <a:round/>
                      <a:headEnd type="none" w="med" len="med"/>
                      <a:tailEnd type="none" w="med" len="med"/>
                    </a:lnB>
                    <a:noFill/>
                  </a:tcPr>
                </a:tc>
                <a:tc>
                  <a:txBody>
                    <a:bodyPr/>
                    <a:lstStyle/>
                    <a:p>
                      <a:pPr algn="r"/>
                      <a:r>
                        <a:rPr lang="en-US" altLang="zh-CN" dirty="0"/>
                        <a:t>0.410</a:t>
                      </a:r>
                      <a:endParaRPr lang="zh-CN" altLang="en-US" dirty="0"/>
                    </a:p>
                  </a:txBody>
                  <a:tcPr anchor="ct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03096279"/>
                  </a:ext>
                </a:extLst>
              </a:tr>
            </a:tbl>
          </a:graphicData>
        </a:graphic>
      </p:graphicFrame>
      <p:grpSp>
        <p:nvGrpSpPr>
          <p:cNvPr id="15" name="组合 14">
            <a:extLst>
              <a:ext uri="{FF2B5EF4-FFF2-40B4-BE49-F238E27FC236}">
                <a16:creationId xmlns:a16="http://schemas.microsoft.com/office/drawing/2014/main" id="{DD53D119-0486-4E8C-9AEC-F021ADA4FE35}"/>
              </a:ext>
            </a:extLst>
          </p:cNvPr>
          <p:cNvGrpSpPr/>
          <p:nvPr/>
        </p:nvGrpSpPr>
        <p:grpSpPr>
          <a:xfrm>
            <a:off x="6096000" y="3426529"/>
            <a:ext cx="5717477" cy="2958231"/>
            <a:chOff x="5981701" y="3712151"/>
            <a:chExt cx="5717477" cy="2958231"/>
          </a:xfrm>
        </p:grpSpPr>
        <p:pic>
          <p:nvPicPr>
            <p:cNvPr id="16" name="图片 15">
              <a:extLst>
                <a:ext uri="{FF2B5EF4-FFF2-40B4-BE49-F238E27FC236}">
                  <a16:creationId xmlns:a16="http://schemas.microsoft.com/office/drawing/2014/main" id="{1C69654A-072C-4EC9-A340-7B32B6422647}"/>
                </a:ext>
              </a:extLst>
            </p:cNvPr>
            <p:cNvPicPr>
              <a:picLocks noChangeAspect="1"/>
            </p:cNvPicPr>
            <p:nvPr/>
          </p:nvPicPr>
          <p:blipFill>
            <a:blip r:embed="rId2"/>
            <a:srcRect l="32656"/>
            <a:stretch>
              <a:fillRect/>
            </a:stretch>
          </p:blipFill>
          <p:spPr>
            <a:xfrm>
              <a:off x="5981701" y="3712151"/>
              <a:ext cx="5717477" cy="2958231"/>
            </a:xfrm>
            <a:prstGeom prst="rect">
              <a:avLst/>
            </a:prstGeom>
          </p:spPr>
        </p:pic>
        <p:sp>
          <p:nvSpPr>
            <p:cNvPr id="17" name="文本框 16">
              <a:extLst>
                <a:ext uri="{FF2B5EF4-FFF2-40B4-BE49-F238E27FC236}">
                  <a16:creationId xmlns:a16="http://schemas.microsoft.com/office/drawing/2014/main" id="{8E94A5DE-CFB5-479F-B8EE-190A4D2E77CE}"/>
                </a:ext>
              </a:extLst>
            </p:cNvPr>
            <p:cNvSpPr txBox="1"/>
            <p:nvPr/>
          </p:nvSpPr>
          <p:spPr>
            <a:xfrm>
              <a:off x="6096000" y="3872322"/>
              <a:ext cx="4333875" cy="369332"/>
            </a:xfrm>
            <a:prstGeom prst="rect">
              <a:avLst/>
            </a:prstGeom>
            <a:noFill/>
          </p:spPr>
          <p:txBody>
            <a:bodyPr wrap="square">
              <a:spAutoFit/>
            </a:bodyPr>
            <a:lstStyle/>
            <a:p>
              <a:r>
                <a:rPr lang="zh-CN" altLang="en-US" sz="1800" dirty="0">
                  <a:latin typeface="微软雅黑" panose="020B0503020204020204" pitchFamily="34" charset="-122"/>
                  <a:ea typeface="微软雅黑" panose="020B0503020204020204" pitchFamily="34" charset="-122"/>
                </a:rPr>
                <a:t>升温后磁铁基准点坐标垂向变化量</a:t>
              </a:r>
              <a:endParaRPr lang="zh-CN" altLang="en-US" dirty="0"/>
            </a:p>
          </p:txBody>
        </p:sp>
      </p:grpSp>
    </p:spTree>
    <p:extLst>
      <p:ext uri="{BB962C8B-B14F-4D97-AF65-F5344CB8AC3E}">
        <p14:creationId xmlns:p14="http://schemas.microsoft.com/office/powerpoint/2010/main" val="26905342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6411C695-0C23-2E28-72B4-D06D8A9C0E5C}"/>
              </a:ext>
            </a:extLst>
          </p:cNvPr>
          <p:cNvSpPr>
            <a:spLocks noGrp="1"/>
          </p:cNvSpPr>
          <p:nvPr>
            <p:ph type="title"/>
          </p:nvPr>
        </p:nvSpPr>
        <p:spPr>
          <a:xfrm>
            <a:off x="1" y="178587"/>
            <a:ext cx="11687502" cy="725470"/>
          </a:xfrm>
        </p:spPr>
        <p:txBody>
          <a:bodyPr>
            <a:normAutofit/>
          </a:bodyPr>
          <a:lstStyle/>
          <a:p>
            <a:pPr algn="ctr"/>
            <a:r>
              <a:rPr lang="zh-CN" altLang="en-US" b="1" dirty="0">
                <a:solidFill>
                  <a:srgbClr val="C00000"/>
                </a:solidFill>
                <a:latin typeface="宋体" panose="02010600030101010101" pitchFamily="2" charset="-122"/>
                <a:ea typeface="宋体" panose="02010600030101010101" pitchFamily="2" charset="-122"/>
              </a:rPr>
              <a:t>物理对二六极组合铁的要求及测量实验结果</a:t>
            </a:r>
          </a:p>
        </p:txBody>
      </p:sp>
      <p:sp>
        <p:nvSpPr>
          <p:cNvPr id="11" name="灯片编号占位符 10">
            <a:extLst>
              <a:ext uri="{FF2B5EF4-FFF2-40B4-BE49-F238E27FC236}">
                <a16:creationId xmlns:a16="http://schemas.microsoft.com/office/drawing/2014/main" id="{9A2C7A0F-B19F-5BA6-B9AF-313F46FDF6B4}"/>
              </a:ext>
            </a:extLst>
          </p:cNvPr>
          <p:cNvSpPr>
            <a:spLocks noGrp="1"/>
          </p:cNvSpPr>
          <p:nvPr>
            <p:ph type="sldNum" sz="quarter" idx="12"/>
          </p:nvPr>
        </p:nvSpPr>
        <p:spPr/>
        <p:txBody>
          <a:bodyPr/>
          <a:lstStyle/>
          <a:p>
            <a:fld id="{16CB0E38-18A6-4DF6-93D8-8059CE11E2E9}" type="slidenum">
              <a:rPr lang="zh-SG" altLang="en-US" smtClean="0"/>
              <a:t>33</a:t>
            </a:fld>
            <a:endParaRPr lang="zh-SG" altLang="en-US"/>
          </a:p>
        </p:txBody>
      </p:sp>
      <p:graphicFrame>
        <p:nvGraphicFramePr>
          <p:cNvPr id="10" name="表格 9">
            <a:extLst>
              <a:ext uri="{FF2B5EF4-FFF2-40B4-BE49-F238E27FC236}">
                <a16:creationId xmlns:a16="http://schemas.microsoft.com/office/drawing/2014/main" id="{11E03C2C-1B7D-4B2C-8D33-0658DB1E21B2}"/>
              </a:ext>
            </a:extLst>
          </p:cNvPr>
          <p:cNvGraphicFramePr>
            <a:graphicFrameLocks noGrp="1"/>
          </p:cNvGraphicFramePr>
          <p:nvPr>
            <p:extLst>
              <p:ext uri="{D42A27DB-BD31-4B8C-83A1-F6EECF244321}">
                <p14:modId xmlns:p14="http://schemas.microsoft.com/office/powerpoint/2010/main" val="384974999"/>
              </p:ext>
            </p:extLst>
          </p:nvPr>
        </p:nvGraphicFramePr>
        <p:xfrm>
          <a:off x="1082956" y="1065718"/>
          <a:ext cx="10270844" cy="903111"/>
        </p:xfrm>
        <a:graphic>
          <a:graphicData uri="http://schemas.openxmlformats.org/drawingml/2006/table">
            <a:tbl>
              <a:tblPr firstRow="1" bandRow="1">
                <a:tableStyleId>{5C22544A-7EE6-4342-B048-85BDC9FD1C3A}</a:tableStyleId>
              </a:tblPr>
              <a:tblGrid>
                <a:gridCol w="4714885">
                  <a:extLst>
                    <a:ext uri="{9D8B030D-6E8A-4147-A177-3AD203B41FA5}">
                      <a16:colId xmlns:a16="http://schemas.microsoft.com/office/drawing/2014/main" val="195349124"/>
                    </a:ext>
                  </a:extLst>
                </a:gridCol>
                <a:gridCol w="5555959">
                  <a:extLst>
                    <a:ext uri="{9D8B030D-6E8A-4147-A177-3AD203B41FA5}">
                      <a16:colId xmlns:a16="http://schemas.microsoft.com/office/drawing/2014/main" val="3318656837"/>
                    </a:ext>
                  </a:extLst>
                </a:gridCol>
              </a:tblGrid>
              <a:tr h="311323">
                <a:tc>
                  <a:txBody>
                    <a:bodyPr/>
                    <a:lstStyle/>
                    <a:p>
                      <a:r>
                        <a:rPr lang="en-US" altLang="zh-SG" dirty="0">
                          <a:latin typeface="Arial" panose="020B0604020202020204" pitchFamily="34" charset="0"/>
                          <a:cs typeface="Arial" panose="020B0604020202020204" pitchFamily="34" charset="0"/>
                        </a:rPr>
                        <a:t>Physical requirement</a:t>
                      </a:r>
                      <a:endParaRPr lang="zh-SG" altLang="en-US" dirty="0">
                        <a:latin typeface="Arial" panose="020B0604020202020204" pitchFamily="34" charset="0"/>
                        <a:cs typeface="Arial" panose="020B0604020202020204" pitchFamily="34" charset="0"/>
                      </a:endParaRPr>
                    </a:p>
                  </a:txBody>
                  <a:tcPr anchor="ctr"/>
                </a:tc>
                <a:tc>
                  <a:txBody>
                    <a:bodyPr/>
                    <a:lstStyle/>
                    <a:p>
                      <a:pPr algn="ctr"/>
                      <a:r>
                        <a:rPr lang="en-US" altLang="zh-SG" dirty="0">
                          <a:latin typeface="Arial" panose="020B0604020202020204" pitchFamily="34" charset="0"/>
                          <a:cs typeface="Arial" panose="020B0604020202020204" pitchFamily="34" charset="0"/>
                        </a:rPr>
                        <a:t>Requirements</a:t>
                      </a:r>
                      <a:endParaRPr lang="zh-SG" altLang="en-US"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454281694"/>
                  </a:ext>
                </a:extLst>
              </a:tr>
              <a:tr h="537351">
                <a:tc>
                  <a:txBody>
                    <a:bodyPr/>
                    <a:lstStyle/>
                    <a:p>
                      <a:r>
                        <a:rPr lang="en-US" altLang="zh-SG" dirty="0">
                          <a:latin typeface="Arial" panose="020B0604020202020204" pitchFamily="34" charset="0"/>
                          <a:cs typeface="Arial" panose="020B0604020202020204" pitchFamily="34" charset="0"/>
                        </a:rPr>
                        <a:t>Offset of integrated </a:t>
                      </a:r>
                      <a:r>
                        <a:rPr lang="en-US" altLang="zh-SG" dirty="0" err="1">
                          <a:latin typeface="Arial" panose="020B0604020202020204" pitchFamily="34" charset="0"/>
                          <a:cs typeface="Arial" panose="020B0604020202020204" pitchFamily="34" charset="0"/>
                        </a:rPr>
                        <a:t>sextupole</a:t>
                      </a:r>
                      <a:r>
                        <a:rPr lang="en-US" altLang="zh-SG" dirty="0">
                          <a:latin typeface="Arial" panose="020B0604020202020204" pitchFamily="34" charset="0"/>
                          <a:cs typeface="Arial" panose="020B0604020202020204" pitchFamily="34" charset="0"/>
                        </a:rPr>
                        <a:t> center (RMS)</a:t>
                      </a:r>
                      <a:endParaRPr lang="zh-SG" altLang="en-US" dirty="0">
                        <a:latin typeface="Arial" panose="020B0604020202020204" pitchFamily="34" charset="0"/>
                        <a:cs typeface="Arial" panose="020B0604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SG" sz="1800" dirty="0">
                          <a:latin typeface="Arial" panose="020B0604020202020204" pitchFamily="34" charset="0"/>
                          <a:cs typeface="Arial" panose="020B0604020202020204" pitchFamily="34" charset="0"/>
                          <a:sym typeface="Symbol" panose="05050102010706020507" pitchFamily="18" charset="2"/>
                        </a:rPr>
                        <a:t>150um</a:t>
                      </a:r>
                      <a:r>
                        <a:rPr lang="en-US" altLang="zh-CN" sz="1800" dirty="0">
                          <a:latin typeface="Arial" panose="020B0604020202020204" pitchFamily="34" charset="0"/>
                          <a:cs typeface="Arial" panose="020B0604020202020204" pitchFamily="34" charset="0"/>
                          <a:sym typeface="Symbol" panose="05050102010706020507" pitchFamily="18" charset="2"/>
                        </a:rPr>
                        <a:t> (Horizontal) /</a:t>
                      </a:r>
                      <a:r>
                        <a:rPr lang="en-US" altLang="zh-SG" sz="1800" dirty="0">
                          <a:latin typeface="Arial" panose="020B0604020202020204" pitchFamily="34" charset="0"/>
                          <a:cs typeface="Arial" panose="020B0604020202020204" pitchFamily="34" charset="0"/>
                          <a:sym typeface="Symbol" panose="05050102010706020507" pitchFamily="18" charset="2"/>
                        </a:rPr>
                        <a:t> 150um (</a:t>
                      </a:r>
                      <a:r>
                        <a:rPr lang="en-US" altLang="zh-CN" sz="1800" dirty="0">
                          <a:latin typeface="Arial" panose="020B0604020202020204" pitchFamily="34" charset="0"/>
                          <a:cs typeface="Arial" panose="020B0604020202020204" pitchFamily="34" charset="0"/>
                          <a:sym typeface="Symbol" panose="05050102010706020507" pitchFamily="18" charset="2"/>
                        </a:rPr>
                        <a:t>Vertical)</a:t>
                      </a:r>
                      <a:endParaRPr lang="en-US" altLang="zh-SG" sz="1800" dirty="0">
                        <a:latin typeface="Arial" panose="020B0604020202020204" pitchFamily="34" charset="0"/>
                        <a:cs typeface="Arial" panose="020B0604020202020204" pitchFamily="34" charset="0"/>
                        <a:sym typeface="Symbol" panose="05050102010706020507" pitchFamily="18" charset="2"/>
                      </a:endParaRPr>
                    </a:p>
                  </a:txBody>
                  <a:tcPr anchor="ctr"/>
                </a:tc>
                <a:extLst>
                  <a:ext uri="{0D108BD9-81ED-4DB2-BD59-A6C34878D82A}">
                    <a16:rowId xmlns:a16="http://schemas.microsoft.com/office/drawing/2014/main" val="4268094060"/>
                  </a:ext>
                </a:extLst>
              </a:tr>
            </a:tbl>
          </a:graphicData>
        </a:graphic>
      </p:graphicFrame>
      <p:sp>
        <p:nvSpPr>
          <p:cNvPr id="12" name="内容占位符 2">
            <a:extLst>
              <a:ext uri="{FF2B5EF4-FFF2-40B4-BE49-F238E27FC236}">
                <a16:creationId xmlns:a16="http://schemas.microsoft.com/office/drawing/2014/main" id="{49B15B25-2A48-492E-B254-3495C4C52C20}"/>
              </a:ext>
            </a:extLst>
          </p:cNvPr>
          <p:cNvSpPr txBox="1">
            <a:spLocks/>
          </p:cNvSpPr>
          <p:nvPr/>
        </p:nvSpPr>
        <p:spPr>
          <a:xfrm>
            <a:off x="1250365" y="3373342"/>
            <a:ext cx="9543759" cy="952554"/>
          </a:xfrm>
          <a:prstGeom prst="rect">
            <a:avLst/>
          </a:prstGeom>
          <a:ln w="19050">
            <a:solidFill>
              <a:schemeClr val="accent1"/>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5000"/>
              </a:lnSpc>
              <a:spcBef>
                <a:spcPts val="300"/>
              </a:spcBef>
              <a:spcAft>
                <a:spcPts val="600"/>
              </a:spcAft>
              <a:buClr>
                <a:srgbClr val="FF0000"/>
              </a:buClr>
              <a:buSzPct val="75000"/>
              <a:buNone/>
            </a:pPr>
            <a:r>
              <a:rPr lang="zh-CN" altLang="en-US" sz="2000" dirty="0">
                <a:latin typeface="微软雅黑" panose="020B0503020204020204" pitchFamily="34" charset="-122"/>
                <a:ea typeface="微软雅黑" panose="020B0503020204020204" pitchFamily="34" charset="-122"/>
              </a:rPr>
              <a:t>机械中心测量误差</a:t>
            </a:r>
            <a:r>
              <a:rPr lang="en-US" altLang="zh-CN" sz="2000" dirty="0">
                <a:latin typeface="微软雅黑" panose="020B0503020204020204" pitchFamily="34" charset="-122"/>
                <a:ea typeface="微软雅黑" panose="020B0503020204020204" pitchFamily="34" charset="-122"/>
              </a:rPr>
              <a:t>50μm </a:t>
            </a:r>
            <a:r>
              <a:rPr lang="zh-CN" altLang="en-US" sz="2000" dirty="0">
                <a:latin typeface="微软雅黑" panose="020B0503020204020204" pitchFamily="34" charset="-122"/>
                <a:ea typeface="微软雅黑" panose="020B0503020204020204" pitchFamily="34" charset="-122"/>
              </a:rPr>
              <a:t>，机械中心与磁中心偏差</a:t>
            </a:r>
            <a:r>
              <a:rPr lang="en-US" altLang="zh-CN" sz="2000" dirty="0">
                <a:latin typeface="微软雅黑" panose="020B0503020204020204" pitchFamily="34" charset="-122"/>
                <a:ea typeface="微软雅黑" panose="020B0503020204020204" pitchFamily="34" charset="-122"/>
              </a:rPr>
              <a:t>127</a:t>
            </a:r>
            <a:r>
              <a:rPr lang="el-GR" altLang="zh-CN" sz="2000" dirty="0">
                <a:latin typeface="微软雅黑" panose="020B0503020204020204" pitchFamily="34" charset="-122"/>
                <a:ea typeface="微软雅黑" panose="020B0503020204020204" pitchFamily="34" charset="-122"/>
              </a:rPr>
              <a:t>μ</a:t>
            </a:r>
            <a:r>
              <a:rPr lang="en-US" altLang="zh-CN" sz="2000" dirty="0">
                <a:latin typeface="微软雅黑" panose="020B0503020204020204" pitchFamily="34" charset="-122"/>
                <a:ea typeface="微软雅黑" panose="020B0503020204020204" pitchFamily="34" charset="-122"/>
              </a:rPr>
              <a:t>m</a:t>
            </a:r>
            <a:r>
              <a:rPr lang="zh-CN" altLang="en-US" sz="2000" dirty="0">
                <a:latin typeface="微软雅黑" panose="020B0503020204020204" pitchFamily="34" charset="-122"/>
                <a:ea typeface="微软雅黑" panose="020B0503020204020204" pitchFamily="34" charset="-122"/>
              </a:rPr>
              <a:t>，磁铁拆装影响</a:t>
            </a:r>
            <a:r>
              <a:rPr lang="en-US" altLang="zh-CN" sz="2000" dirty="0">
                <a:latin typeface="微软雅黑" panose="020B0503020204020204" pitchFamily="34" charset="-122"/>
                <a:ea typeface="微软雅黑" panose="020B0503020204020204" pitchFamily="34" charset="-122"/>
              </a:rPr>
              <a:t>20</a:t>
            </a:r>
            <a:r>
              <a:rPr lang="el-GR" altLang="zh-CN" sz="2000" dirty="0">
                <a:latin typeface="微软雅黑" panose="020B0503020204020204" pitchFamily="34" charset="-122"/>
                <a:ea typeface="微软雅黑" panose="020B0503020204020204" pitchFamily="34" charset="-122"/>
              </a:rPr>
              <a:t> μ</a:t>
            </a:r>
            <a:r>
              <a:rPr lang="en-US" altLang="zh-CN" sz="2000" dirty="0">
                <a:latin typeface="微软雅黑" panose="020B0503020204020204" pitchFamily="34" charset="-122"/>
                <a:ea typeface="微软雅黑" panose="020B0503020204020204" pitchFamily="34" charset="-122"/>
              </a:rPr>
              <a:t>m</a:t>
            </a:r>
            <a:r>
              <a:rPr lang="zh-CN" altLang="en-US" sz="2000" dirty="0">
                <a:latin typeface="微软雅黑" panose="020B0503020204020204" pitchFamily="34" charset="-122"/>
                <a:ea typeface="微软雅黑" panose="020B0503020204020204" pitchFamily="34" charset="-122"/>
              </a:rPr>
              <a:t>，总的磁中心标定误差</a:t>
            </a:r>
            <a:r>
              <a:rPr lang="en-US" altLang="zh-CN" sz="2000" dirty="0">
                <a:latin typeface="微软雅黑" panose="020B0503020204020204" pitchFamily="34" charset="-122"/>
                <a:ea typeface="微软雅黑" panose="020B0503020204020204" pitchFamily="34" charset="-122"/>
              </a:rPr>
              <a:t>:</a:t>
            </a:r>
          </a:p>
        </p:txBody>
      </p:sp>
      <mc:AlternateContent xmlns:mc="http://schemas.openxmlformats.org/markup-compatibility/2006">
        <mc:Choice xmlns:a14="http://schemas.microsoft.com/office/drawing/2010/main" Requires="a14">
          <p:sp>
            <p:nvSpPr>
              <p:cNvPr id="13" name="文本框 12">
                <a:extLst>
                  <a:ext uri="{FF2B5EF4-FFF2-40B4-BE49-F238E27FC236}">
                    <a16:creationId xmlns:a16="http://schemas.microsoft.com/office/drawing/2014/main" id="{A3E84FE0-F97B-437C-85F0-1B16D2BFCB97}"/>
                  </a:ext>
                </a:extLst>
              </p:cNvPr>
              <p:cNvSpPr txBox="1"/>
              <p:nvPr/>
            </p:nvSpPr>
            <p:spPr>
              <a:xfrm>
                <a:off x="3772967" y="3819482"/>
                <a:ext cx="3754810" cy="3431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zh-CN" altLang="en-US" i="1" smtClean="0">
                              <a:latin typeface="Cambria Math" panose="02040503050406030204" pitchFamily="18" charset="0"/>
                            </a:rPr>
                          </m:ctrlPr>
                        </m:radPr>
                        <m:deg/>
                        <m:e>
                          <m:sSup>
                            <m:sSupPr>
                              <m:ctrlPr>
                                <a:rPr lang="en-US" altLang="zh-CN" i="1">
                                  <a:latin typeface="Cambria Math" panose="02040503050406030204" pitchFamily="18" charset="0"/>
                                </a:rPr>
                              </m:ctrlPr>
                            </m:sSupPr>
                            <m:e>
                              <m:r>
                                <a:rPr lang="en-US" altLang="zh-CN" i="1">
                                  <a:latin typeface="Cambria Math" panose="02040503050406030204" pitchFamily="18" charset="0"/>
                                </a:rPr>
                                <m:t>0.05</m:t>
                              </m:r>
                            </m:e>
                            <m:sup>
                              <m:r>
                                <a:rPr lang="en-US" altLang="zh-CN" i="1">
                                  <a:latin typeface="Cambria Math" panose="02040503050406030204" pitchFamily="18" charset="0"/>
                                </a:rPr>
                                <m:t>2</m:t>
                              </m:r>
                            </m:sup>
                          </m:sSup>
                          <m:r>
                            <a:rPr lang="en-US" altLang="zh-CN" i="1">
                              <a:latin typeface="Cambria Math" panose="02040503050406030204" pitchFamily="18" charset="0"/>
                            </a:rPr>
                            <m:t>+</m:t>
                          </m:r>
                          <m:sSup>
                            <m:sSupPr>
                              <m:ctrlPr>
                                <a:rPr lang="en-US" altLang="zh-CN" i="1">
                                  <a:latin typeface="Cambria Math" panose="02040503050406030204" pitchFamily="18" charset="0"/>
                                </a:rPr>
                              </m:ctrlPr>
                            </m:sSupPr>
                            <m:e>
                              <m:r>
                                <a:rPr lang="en-US" altLang="zh-CN" i="1">
                                  <a:latin typeface="Cambria Math" panose="02040503050406030204" pitchFamily="18" charset="0"/>
                                </a:rPr>
                                <m:t>0.127</m:t>
                              </m:r>
                            </m:e>
                            <m:sup>
                              <m:r>
                                <a:rPr lang="en-US" altLang="zh-CN" i="1">
                                  <a:latin typeface="Cambria Math" panose="02040503050406030204" pitchFamily="18" charset="0"/>
                                </a:rPr>
                                <m:t>2</m:t>
                              </m:r>
                            </m:sup>
                          </m:sSup>
                          <m:r>
                            <a:rPr lang="en-US" altLang="zh-CN" i="1">
                              <a:latin typeface="Cambria Math" panose="02040503050406030204" pitchFamily="18" charset="0"/>
                            </a:rPr>
                            <m:t>+0.02</m:t>
                          </m:r>
                          <m:r>
                            <a:rPr lang="en-US" altLang="zh-CN" i="1" baseline="30000">
                              <a:latin typeface="Cambria Math" panose="02040503050406030204" pitchFamily="18" charset="0"/>
                            </a:rPr>
                            <m:t>2</m:t>
                          </m:r>
                        </m:e>
                      </m:rad>
                      <m:r>
                        <a:rPr lang="en-US" altLang="zh-CN" i="1">
                          <a:latin typeface="Cambria Math" panose="02040503050406030204" pitchFamily="18" charset="0"/>
                        </a:rPr>
                        <m:t>=0.13</m:t>
                      </m:r>
                      <m:r>
                        <a:rPr lang="en-US" altLang="zh-CN" b="0" i="1" smtClean="0">
                          <a:latin typeface="Cambria Math" panose="02040503050406030204" pitchFamily="18" charset="0"/>
                        </a:rPr>
                        <m:t>8</m:t>
                      </m:r>
                      <m:r>
                        <a:rPr lang="en-US" altLang="zh-CN" i="1">
                          <a:latin typeface="Cambria Math" panose="02040503050406030204" pitchFamily="18" charset="0"/>
                        </a:rPr>
                        <m:t>𝑚𝑚</m:t>
                      </m:r>
                    </m:oMath>
                  </m:oMathPara>
                </a14:m>
                <a:endParaRPr lang="zh-CN" altLang="en-US" i="1" dirty="0">
                  <a:latin typeface="Cambria Math" panose="02040503050406030204" pitchFamily="18" charset="0"/>
                </a:endParaRPr>
              </a:p>
            </p:txBody>
          </p:sp>
        </mc:Choice>
        <mc:Fallback>
          <p:sp>
            <p:nvSpPr>
              <p:cNvPr id="13" name="文本框 12">
                <a:extLst>
                  <a:ext uri="{FF2B5EF4-FFF2-40B4-BE49-F238E27FC236}">
                    <a16:creationId xmlns:a16="http://schemas.microsoft.com/office/drawing/2014/main" id="{A3E84FE0-F97B-437C-85F0-1B16D2BFCB97}"/>
                  </a:ext>
                </a:extLst>
              </p:cNvPr>
              <p:cNvSpPr txBox="1">
                <a:spLocks noRot="1" noChangeAspect="1" noMove="1" noResize="1" noEditPoints="1" noAdjustHandles="1" noChangeArrowheads="1" noChangeShapeType="1" noTextEdit="1"/>
              </p:cNvSpPr>
              <p:nvPr/>
            </p:nvSpPr>
            <p:spPr>
              <a:xfrm>
                <a:off x="3772967" y="3819482"/>
                <a:ext cx="3754810" cy="343107"/>
              </a:xfrm>
              <a:prstGeom prst="rect">
                <a:avLst/>
              </a:prstGeom>
              <a:blipFill>
                <a:blip r:embed="rId2"/>
                <a:stretch>
                  <a:fillRect r="-487" b="-8929"/>
                </a:stretch>
              </a:blipFill>
            </p:spPr>
            <p:txBody>
              <a:bodyPr/>
              <a:lstStyle/>
              <a:p>
                <a:r>
                  <a:rPr lang="zh-CN" altLang="en-US">
                    <a:noFill/>
                  </a:rPr>
                  <a:t> </a:t>
                </a:r>
              </a:p>
            </p:txBody>
          </p:sp>
        </mc:Fallback>
      </mc:AlternateContent>
      <p:sp>
        <p:nvSpPr>
          <p:cNvPr id="14" name="内容占位符 2">
            <a:extLst>
              <a:ext uri="{FF2B5EF4-FFF2-40B4-BE49-F238E27FC236}">
                <a16:creationId xmlns:a16="http://schemas.microsoft.com/office/drawing/2014/main" id="{0C1CC317-A294-4BD0-837E-B746AA5A70AF}"/>
              </a:ext>
            </a:extLst>
          </p:cNvPr>
          <p:cNvSpPr txBox="1">
            <a:spLocks/>
          </p:cNvSpPr>
          <p:nvPr/>
        </p:nvSpPr>
        <p:spPr>
          <a:xfrm>
            <a:off x="714337" y="2397248"/>
            <a:ext cx="9435504" cy="54886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5000"/>
              </a:lnSpc>
              <a:spcBef>
                <a:spcPts val="300"/>
              </a:spcBef>
              <a:spcAft>
                <a:spcPts val="600"/>
              </a:spcAft>
              <a:buClr>
                <a:srgbClr val="FF0000"/>
              </a:buClr>
              <a:buSzPct val="75000"/>
              <a:buFont typeface="Wingdings" panose="05000000000000000000" pitchFamily="2" charset="2"/>
              <a:buChar char="l"/>
            </a:pPr>
            <a:r>
              <a:rPr lang="zh-CN" altLang="en-US" sz="2000" dirty="0">
                <a:latin typeface="微软雅黑" panose="020B0503020204020204" pitchFamily="34" charset="-122"/>
                <a:ea typeface="微软雅黑" panose="020B0503020204020204" pitchFamily="34" charset="-122"/>
              </a:rPr>
              <a:t>六极铁积分磁中心准直误差：</a:t>
            </a:r>
            <a:r>
              <a:rPr lang="en-US" altLang="zh-CN" sz="2000" dirty="0">
                <a:latin typeface="微软雅黑" panose="020B0503020204020204" pitchFamily="34" charset="-122"/>
                <a:ea typeface="微软雅黑" panose="020B0503020204020204" pitchFamily="34" charset="-122"/>
              </a:rPr>
              <a:t>1)</a:t>
            </a:r>
            <a:r>
              <a:rPr lang="zh-CN" altLang="en-US" sz="2000" dirty="0">
                <a:latin typeface="微软雅黑" panose="020B0503020204020204" pitchFamily="34" charset="-122"/>
                <a:ea typeface="微软雅黑" panose="020B0503020204020204" pitchFamily="34" charset="-122"/>
              </a:rPr>
              <a:t>积分磁中心标定误差，</a:t>
            </a:r>
            <a:r>
              <a:rPr lang="en-US" altLang="zh-CN" sz="2000" dirty="0">
                <a:latin typeface="微软雅黑" panose="020B0503020204020204" pitchFamily="34" charset="-122"/>
                <a:ea typeface="微软雅黑" panose="020B0503020204020204" pitchFamily="34" charset="-122"/>
              </a:rPr>
              <a:t>2)</a:t>
            </a:r>
            <a:r>
              <a:rPr lang="zh-CN" altLang="en-US" sz="2000" dirty="0">
                <a:latin typeface="微软雅黑" panose="020B0503020204020204" pitchFamily="34" charset="-122"/>
                <a:ea typeface="微软雅黑" panose="020B0503020204020204" pitchFamily="34" charset="-122"/>
              </a:rPr>
              <a:t>磁铁安装准直误差。</a:t>
            </a:r>
            <a:endParaRPr lang="en-US" altLang="zh-CN" sz="2000" dirty="0">
              <a:latin typeface="微软雅黑" panose="020B0503020204020204" pitchFamily="34" charset="-122"/>
              <a:ea typeface="微软雅黑" panose="020B0503020204020204" pitchFamily="34" charset="-122"/>
            </a:endParaRPr>
          </a:p>
        </p:txBody>
      </p:sp>
      <p:graphicFrame>
        <p:nvGraphicFramePr>
          <p:cNvPr id="15" name="表格 14">
            <a:extLst>
              <a:ext uri="{FF2B5EF4-FFF2-40B4-BE49-F238E27FC236}">
                <a16:creationId xmlns:a16="http://schemas.microsoft.com/office/drawing/2014/main" id="{C3D2236B-A246-433C-B7D0-7C2C73E5395A}"/>
              </a:ext>
            </a:extLst>
          </p:cNvPr>
          <p:cNvGraphicFramePr>
            <a:graphicFrameLocks noGrp="1"/>
          </p:cNvGraphicFramePr>
          <p:nvPr>
            <p:extLst>
              <p:ext uri="{D42A27DB-BD31-4B8C-83A1-F6EECF244321}">
                <p14:modId xmlns:p14="http://schemas.microsoft.com/office/powerpoint/2010/main" val="1340334268"/>
              </p:ext>
            </p:extLst>
          </p:nvPr>
        </p:nvGraphicFramePr>
        <p:xfrm>
          <a:off x="1082956" y="4920654"/>
          <a:ext cx="9711164" cy="1641140"/>
        </p:xfrm>
        <a:graphic>
          <a:graphicData uri="http://schemas.openxmlformats.org/drawingml/2006/table">
            <a:tbl>
              <a:tblPr firstRow="1" bandRow="1">
                <a:tableStyleId>{5C22544A-7EE6-4342-B048-85BDC9FD1C3A}</a:tableStyleId>
              </a:tblPr>
              <a:tblGrid>
                <a:gridCol w="892989">
                  <a:extLst>
                    <a:ext uri="{9D8B030D-6E8A-4147-A177-3AD203B41FA5}">
                      <a16:colId xmlns:a16="http://schemas.microsoft.com/office/drawing/2014/main" val="2733072973"/>
                    </a:ext>
                  </a:extLst>
                </a:gridCol>
                <a:gridCol w="1639614">
                  <a:extLst>
                    <a:ext uri="{9D8B030D-6E8A-4147-A177-3AD203B41FA5}">
                      <a16:colId xmlns:a16="http://schemas.microsoft.com/office/drawing/2014/main" val="20000"/>
                    </a:ext>
                  </a:extLst>
                </a:gridCol>
                <a:gridCol w="1513489">
                  <a:extLst>
                    <a:ext uri="{9D8B030D-6E8A-4147-A177-3AD203B41FA5}">
                      <a16:colId xmlns:a16="http://schemas.microsoft.com/office/drawing/2014/main" val="1284883733"/>
                    </a:ext>
                  </a:extLst>
                </a:gridCol>
                <a:gridCol w="1450428">
                  <a:extLst>
                    <a:ext uri="{9D8B030D-6E8A-4147-A177-3AD203B41FA5}">
                      <a16:colId xmlns:a16="http://schemas.microsoft.com/office/drawing/2014/main" val="20003"/>
                    </a:ext>
                  </a:extLst>
                </a:gridCol>
                <a:gridCol w="1660634">
                  <a:extLst>
                    <a:ext uri="{9D8B030D-6E8A-4147-A177-3AD203B41FA5}">
                      <a16:colId xmlns:a16="http://schemas.microsoft.com/office/drawing/2014/main" val="3556903737"/>
                    </a:ext>
                  </a:extLst>
                </a:gridCol>
                <a:gridCol w="933862">
                  <a:extLst>
                    <a:ext uri="{9D8B030D-6E8A-4147-A177-3AD203B41FA5}">
                      <a16:colId xmlns:a16="http://schemas.microsoft.com/office/drawing/2014/main" val="20004"/>
                    </a:ext>
                  </a:extLst>
                </a:gridCol>
                <a:gridCol w="1620148">
                  <a:extLst>
                    <a:ext uri="{9D8B030D-6E8A-4147-A177-3AD203B41FA5}">
                      <a16:colId xmlns:a16="http://schemas.microsoft.com/office/drawing/2014/main" val="2417592422"/>
                    </a:ext>
                  </a:extLst>
                </a:gridCol>
              </a:tblGrid>
              <a:tr h="376120">
                <a:tc>
                  <a:txBody>
                    <a:bodyPr/>
                    <a:lstStyle/>
                    <a:p>
                      <a:pPr algn="ctr"/>
                      <a:endParaRPr lang="zh-CN" altLang="en-US" baseline="0" dirty="0">
                        <a:latin typeface="Times New Roman" panose="02020603050405020304" pitchFamily="18" charset="0"/>
                        <a:ea typeface="微软雅黑" panose="020B0503020204020204" pitchFamily="34" charset="-122"/>
                      </a:endParaRPr>
                    </a:p>
                  </a:txBody>
                  <a:tcPr anchor="ctr"/>
                </a:tc>
                <a:tc>
                  <a:txBody>
                    <a:bodyPr/>
                    <a:lstStyle/>
                    <a:p>
                      <a:pPr algn="ctr"/>
                      <a:r>
                        <a:rPr lang="en-US" altLang="zh-CN" baseline="0" dirty="0" err="1">
                          <a:latin typeface="Times New Roman" panose="02020603050405020304" pitchFamily="18" charset="0"/>
                          <a:ea typeface="微软雅黑" panose="020B0503020204020204" pitchFamily="34" charset="-122"/>
                        </a:rPr>
                        <a:t>Fiducializaton</a:t>
                      </a:r>
                      <a:r>
                        <a:rPr lang="en-US" altLang="zh-CN" baseline="0" dirty="0">
                          <a:latin typeface="Times New Roman" panose="02020603050405020304" pitchFamily="18" charset="0"/>
                          <a:ea typeface="微软雅黑" panose="020B0503020204020204" pitchFamily="34" charset="-122"/>
                        </a:rPr>
                        <a:t>/mm</a:t>
                      </a:r>
                      <a:endParaRPr lang="zh-CN" altLang="en-US" baseline="0" dirty="0">
                        <a:latin typeface="Times New Roman" panose="02020603050405020304" pitchFamily="18" charset="0"/>
                        <a:ea typeface="微软雅黑" panose="020B0503020204020204" pitchFamily="34" charset="-122"/>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aseline="0" dirty="0">
                          <a:latin typeface="Times New Roman" panose="02020603050405020304" pitchFamily="18" charset="0"/>
                          <a:ea typeface="微软雅黑" panose="020B0503020204020204" pitchFamily="34" charset="-122"/>
                        </a:rPr>
                        <a:t>measurement/mm</a:t>
                      </a:r>
                      <a:endParaRPr lang="zh-CN" altLang="en-US" baseline="0" dirty="0">
                        <a:latin typeface="Times New Roman" panose="02020603050405020304" pitchFamily="18" charset="0"/>
                        <a:ea typeface="微软雅黑" panose="020B0503020204020204" pitchFamily="34" charset="-122"/>
                      </a:endParaRPr>
                    </a:p>
                  </a:txBody>
                  <a:tcPr anchor="ctr">
                    <a:solidFill>
                      <a:schemeClr val="accent2">
                        <a:lumMod val="75000"/>
                      </a:schemeClr>
                    </a:solidFill>
                  </a:tcPr>
                </a:tc>
                <a:tc>
                  <a:txBody>
                    <a:bodyPr/>
                    <a:lstStyle/>
                    <a:p>
                      <a:pPr algn="ctr"/>
                      <a:r>
                        <a:rPr lang="en-US" altLang="zh-CN" baseline="0" dirty="0">
                          <a:latin typeface="Times New Roman" panose="02020603050405020304" pitchFamily="18" charset="0"/>
                          <a:ea typeface="微软雅黑" panose="020B0503020204020204" pitchFamily="34" charset="-122"/>
                        </a:rPr>
                        <a:t>adjustment /mm</a:t>
                      </a:r>
                      <a:endParaRPr lang="zh-CN" altLang="en-US" baseline="0" dirty="0">
                        <a:latin typeface="Times New Roman" panose="02020603050405020304" pitchFamily="18" charset="0"/>
                        <a:ea typeface="微软雅黑" panose="020B0503020204020204" pitchFamily="34" charset="-122"/>
                      </a:endParaRPr>
                    </a:p>
                  </a:txBody>
                  <a:tcPr anchor="ctr">
                    <a:solidFill>
                      <a:schemeClr val="accent2">
                        <a:lumMod val="75000"/>
                      </a:schemeClr>
                    </a:solidFill>
                  </a:tcPr>
                </a:tc>
                <a:tc>
                  <a:txBody>
                    <a:bodyPr/>
                    <a:lstStyle/>
                    <a:p>
                      <a:pPr algn="ctr"/>
                      <a:r>
                        <a:rPr lang="en-US" altLang="zh-CN" baseline="0" dirty="0">
                          <a:latin typeface="Times New Roman" panose="02020603050405020304" pitchFamily="18" charset="0"/>
                          <a:ea typeface="微软雅黑" panose="020B0503020204020204" pitchFamily="34" charset="-122"/>
                        </a:rPr>
                        <a:t>Deformation /mm</a:t>
                      </a:r>
                    </a:p>
                  </a:txBody>
                  <a:tcPr anchor="ctr">
                    <a:solidFill>
                      <a:schemeClr val="accent2">
                        <a:lumMod val="75000"/>
                      </a:schemeClr>
                    </a:solidFill>
                  </a:tcPr>
                </a:tc>
                <a:tc>
                  <a:txBody>
                    <a:bodyPr/>
                    <a:lstStyle/>
                    <a:p>
                      <a:pPr algn="ctr"/>
                      <a:r>
                        <a:rPr lang="en-US" altLang="zh-CN" baseline="0" dirty="0">
                          <a:latin typeface="Times New Roman" panose="02020603050405020304" pitchFamily="18" charset="0"/>
                          <a:ea typeface="微软雅黑" panose="020B0503020204020204" pitchFamily="34" charset="-122"/>
                        </a:rPr>
                        <a:t>Total /mm</a:t>
                      </a:r>
                    </a:p>
                  </a:txBody>
                  <a:tcPr anchor="ctr">
                    <a:solidFill>
                      <a:schemeClr val="accent6">
                        <a:lumMod val="75000"/>
                      </a:schemeClr>
                    </a:solidFill>
                  </a:tcPr>
                </a:tc>
                <a:tc>
                  <a:txBody>
                    <a:bodyPr/>
                    <a:lstStyle/>
                    <a:p>
                      <a:pPr algn="ctr"/>
                      <a:r>
                        <a:rPr lang="en-US" altLang="zh-CN" baseline="0" dirty="0">
                          <a:latin typeface="Times New Roman" panose="02020603050405020304" pitchFamily="18" charset="0"/>
                          <a:ea typeface="微软雅黑" panose="020B0503020204020204" pitchFamily="34" charset="-122"/>
                        </a:rPr>
                        <a:t>Requirements /mm</a:t>
                      </a:r>
                    </a:p>
                  </a:txBody>
                  <a:tcPr anchor="ctr">
                    <a:solidFill>
                      <a:schemeClr val="accent6">
                        <a:lumMod val="75000"/>
                      </a:schemeClr>
                    </a:solidFill>
                  </a:tcPr>
                </a:tc>
                <a:extLst>
                  <a:ext uri="{0D108BD9-81ED-4DB2-BD59-A6C34878D82A}">
                    <a16:rowId xmlns:a16="http://schemas.microsoft.com/office/drawing/2014/main" val="10000"/>
                  </a:ext>
                </a:extLst>
              </a:tr>
              <a:tr h="5365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baseline="0" dirty="0">
                          <a:latin typeface="Times New Roman" panose="02020603050405020304" pitchFamily="18" charset="0"/>
                          <a:ea typeface="微软雅黑" panose="020B0503020204020204" pitchFamily="34" charset="-122"/>
                        </a:rPr>
                        <a:t>横向</a:t>
                      </a:r>
                    </a:p>
                  </a:txBody>
                  <a:tcPr anchor="ctr"/>
                </a:tc>
                <a:tc>
                  <a:txBody>
                    <a:bodyPr/>
                    <a:lstStyle/>
                    <a:p>
                      <a:pPr algn="ctr"/>
                      <a:r>
                        <a:rPr lang="en-US" altLang="zh-CN" baseline="0" dirty="0">
                          <a:latin typeface="Times New Roman" panose="02020603050405020304" pitchFamily="18" charset="0"/>
                          <a:ea typeface="微软雅黑" panose="020B0503020204020204" pitchFamily="34" charset="-122"/>
                        </a:rPr>
                        <a:t>0.138</a:t>
                      </a:r>
                      <a:endParaRPr lang="zh-CN" altLang="en-US" baseline="0" dirty="0">
                        <a:latin typeface="Times New Roman" panose="02020603050405020304" pitchFamily="18" charset="0"/>
                        <a:ea typeface="微软雅黑" panose="020B0503020204020204" pitchFamily="34" charset="-122"/>
                      </a:endParaRPr>
                    </a:p>
                  </a:txBody>
                  <a:tcPr anchor="ctr"/>
                </a:tc>
                <a:tc>
                  <a:txBody>
                    <a:bodyPr/>
                    <a:lstStyle/>
                    <a:p>
                      <a:pPr algn="ctr"/>
                      <a:r>
                        <a:rPr lang="en-US" altLang="zh-CN" baseline="0" dirty="0">
                          <a:latin typeface="Times New Roman" panose="02020603050405020304" pitchFamily="18" charset="0"/>
                          <a:ea typeface="微软雅黑" panose="020B0503020204020204" pitchFamily="34" charset="-122"/>
                        </a:rPr>
                        <a:t>0.050</a:t>
                      </a:r>
                      <a:endParaRPr lang="zh-CN" altLang="en-US" baseline="0" dirty="0">
                        <a:latin typeface="Times New Roman" panose="02020603050405020304" pitchFamily="18" charset="0"/>
                        <a:ea typeface="微软雅黑" panose="020B0503020204020204" pitchFamily="34" charset="-122"/>
                      </a:endParaRPr>
                    </a:p>
                  </a:txBody>
                  <a:tcPr anchor="ctr">
                    <a:solidFill>
                      <a:schemeClr val="accent2">
                        <a:lumMod val="40000"/>
                        <a:lumOff val="60000"/>
                      </a:schemeClr>
                    </a:solidFill>
                  </a:tcPr>
                </a:tc>
                <a:tc>
                  <a:txBody>
                    <a:bodyPr/>
                    <a:lstStyle/>
                    <a:p>
                      <a:pPr algn="ctr"/>
                      <a:r>
                        <a:rPr lang="en-US" altLang="zh-CN" baseline="0" dirty="0">
                          <a:latin typeface="Times New Roman" panose="02020603050405020304" pitchFamily="18" charset="0"/>
                          <a:ea typeface="微软雅黑" panose="020B0503020204020204" pitchFamily="34" charset="-122"/>
                        </a:rPr>
                        <a:t>0.050</a:t>
                      </a:r>
                      <a:endParaRPr lang="zh-CN" altLang="en-US" baseline="0" dirty="0">
                        <a:latin typeface="Times New Roman" panose="02020603050405020304" pitchFamily="18" charset="0"/>
                        <a:ea typeface="微软雅黑" panose="020B0503020204020204" pitchFamily="34" charset="-122"/>
                      </a:endParaRPr>
                    </a:p>
                  </a:txBody>
                  <a:tcPr anchor="ctr">
                    <a:solidFill>
                      <a:schemeClr val="accent2">
                        <a:lumMod val="40000"/>
                        <a:lumOff val="60000"/>
                      </a:schemeClr>
                    </a:solidFill>
                  </a:tcPr>
                </a:tc>
                <a:tc>
                  <a:txBody>
                    <a:bodyPr/>
                    <a:lstStyle/>
                    <a:p>
                      <a:pPr algn="ctr"/>
                      <a:r>
                        <a:rPr lang="en-US" altLang="zh-CN" sz="1800" kern="1200" baseline="0" dirty="0">
                          <a:solidFill>
                            <a:schemeClr val="dk1"/>
                          </a:solidFill>
                          <a:latin typeface="Times New Roman" panose="02020603050405020304" pitchFamily="18" charset="0"/>
                          <a:ea typeface="微软雅黑" panose="020B0503020204020204" pitchFamily="34" charset="-122"/>
                          <a:cs typeface="+mn-cs"/>
                        </a:rPr>
                        <a:t>0.022</a:t>
                      </a:r>
                      <a:endParaRPr lang="zh-CN" altLang="en-US" sz="1800" kern="1200" baseline="0" dirty="0">
                        <a:solidFill>
                          <a:schemeClr val="dk1"/>
                        </a:solidFill>
                        <a:latin typeface="Times New Roman" panose="02020603050405020304" pitchFamily="18" charset="0"/>
                        <a:ea typeface="微软雅黑" panose="020B0503020204020204" pitchFamily="34" charset="-122"/>
                        <a:cs typeface="+mn-cs"/>
                      </a:endParaRPr>
                    </a:p>
                  </a:txBody>
                  <a:tcPr anchor="ctr">
                    <a:solidFill>
                      <a:schemeClr val="accent2">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1" baseline="0" dirty="0">
                          <a:solidFill>
                            <a:srgbClr val="FF0000"/>
                          </a:solidFill>
                          <a:latin typeface="Times New Roman" panose="02020603050405020304" pitchFamily="18" charset="0"/>
                          <a:ea typeface="微软雅黑" panose="020B0503020204020204" pitchFamily="34" charset="-122"/>
                        </a:rPr>
                        <a:t>0.157</a:t>
                      </a:r>
                      <a:endParaRPr lang="zh-CN" altLang="en-US" b="1" baseline="0" dirty="0">
                        <a:solidFill>
                          <a:srgbClr val="FF0000"/>
                        </a:solidFill>
                        <a:latin typeface="Times New Roman" panose="02020603050405020304" pitchFamily="18" charset="0"/>
                        <a:ea typeface="微软雅黑" panose="020B0503020204020204" pitchFamily="34" charset="-122"/>
                      </a:endParaRPr>
                    </a:p>
                  </a:txBody>
                  <a:tcPr anchor="ctr">
                    <a:solidFill>
                      <a:schemeClr val="accent6">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1" baseline="0" dirty="0">
                          <a:latin typeface="Times New Roman" panose="02020603050405020304" pitchFamily="18" charset="0"/>
                          <a:ea typeface="微软雅黑" panose="020B0503020204020204" pitchFamily="34" charset="-122"/>
                        </a:rPr>
                        <a:t>0.150</a:t>
                      </a:r>
                      <a:endParaRPr lang="zh-CN" altLang="en-US" b="1" baseline="0" dirty="0">
                        <a:latin typeface="Times New Roman" panose="02020603050405020304" pitchFamily="18" charset="0"/>
                        <a:ea typeface="微软雅黑" panose="020B0503020204020204" pitchFamily="34" charset="-122"/>
                      </a:endParaRPr>
                    </a:p>
                  </a:txBody>
                  <a:tcPr anchor="ctr">
                    <a:solidFill>
                      <a:schemeClr val="accent6">
                        <a:lumMod val="40000"/>
                        <a:lumOff val="60000"/>
                      </a:schemeClr>
                    </a:solidFill>
                  </a:tcPr>
                </a:tc>
                <a:extLst>
                  <a:ext uri="{0D108BD9-81ED-4DB2-BD59-A6C34878D82A}">
                    <a16:rowId xmlns:a16="http://schemas.microsoft.com/office/drawing/2014/main" val="2364739224"/>
                  </a:ext>
                </a:extLst>
              </a:tr>
              <a:tr h="46456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baseline="0" dirty="0">
                          <a:latin typeface="Times New Roman" panose="02020603050405020304" pitchFamily="18" charset="0"/>
                          <a:ea typeface="微软雅黑" panose="020B0503020204020204" pitchFamily="34" charset="-122"/>
                        </a:rPr>
                        <a:t>高程</a:t>
                      </a:r>
                    </a:p>
                  </a:txBody>
                  <a:tcPr anchor="ctr"/>
                </a:tc>
                <a:tc>
                  <a:txBody>
                    <a:bodyPr/>
                    <a:lstStyle/>
                    <a:p>
                      <a:pPr algn="ctr"/>
                      <a:r>
                        <a:rPr lang="zh-CN" altLang="en-US" baseline="0" dirty="0">
                          <a:latin typeface="Times New Roman" panose="02020603050405020304" pitchFamily="18" charset="0"/>
                          <a:ea typeface="微软雅黑" panose="020B0503020204020204" pitchFamily="34" charset="-122"/>
                        </a:rPr>
                        <a:t>？</a:t>
                      </a:r>
                    </a:p>
                  </a:txBody>
                  <a:tcPr anchor="ctr"/>
                </a:tc>
                <a:tc>
                  <a:txBody>
                    <a:bodyPr/>
                    <a:lstStyle/>
                    <a:p>
                      <a:pPr algn="ctr"/>
                      <a:r>
                        <a:rPr lang="en-US" altLang="zh-CN" baseline="0" dirty="0">
                          <a:latin typeface="Times New Roman" panose="02020603050405020304" pitchFamily="18" charset="0"/>
                          <a:ea typeface="微软雅黑" panose="020B0503020204020204" pitchFamily="34" charset="-122"/>
                        </a:rPr>
                        <a:t>0.050</a:t>
                      </a:r>
                      <a:endParaRPr lang="zh-CN" altLang="en-US" baseline="0" dirty="0">
                        <a:latin typeface="Times New Roman" panose="02020603050405020304" pitchFamily="18" charset="0"/>
                        <a:ea typeface="微软雅黑" panose="020B0503020204020204" pitchFamily="34" charset="-122"/>
                      </a:endParaRPr>
                    </a:p>
                  </a:txBody>
                  <a:tcPr anchor="ctr">
                    <a:solidFill>
                      <a:schemeClr val="accent2">
                        <a:lumMod val="20000"/>
                        <a:lumOff val="80000"/>
                      </a:schemeClr>
                    </a:solidFill>
                  </a:tcPr>
                </a:tc>
                <a:tc>
                  <a:txBody>
                    <a:bodyPr/>
                    <a:lstStyle/>
                    <a:p>
                      <a:pPr algn="ctr"/>
                      <a:r>
                        <a:rPr lang="en-US" altLang="zh-CN" baseline="0" dirty="0">
                          <a:latin typeface="Times New Roman" panose="02020603050405020304" pitchFamily="18" charset="0"/>
                          <a:ea typeface="微软雅黑" panose="020B0503020204020204" pitchFamily="34" charset="-122"/>
                        </a:rPr>
                        <a:t>0.050</a:t>
                      </a:r>
                      <a:endParaRPr lang="zh-CN" altLang="en-US" baseline="0" dirty="0">
                        <a:latin typeface="Times New Roman" panose="02020603050405020304" pitchFamily="18" charset="0"/>
                        <a:ea typeface="微软雅黑" panose="020B0503020204020204" pitchFamily="34" charset="-122"/>
                      </a:endParaRPr>
                    </a:p>
                  </a:txBody>
                  <a:tcPr anchor="ctr">
                    <a:solidFill>
                      <a:schemeClr val="accent2">
                        <a:lumMod val="20000"/>
                        <a:lumOff val="80000"/>
                      </a:schemeClr>
                    </a:solidFill>
                  </a:tcPr>
                </a:tc>
                <a:tc>
                  <a:txBody>
                    <a:bodyPr/>
                    <a:lstStyle/>
                    <a:p>
                      <a:pPr algn="ctr"/>
                      <a:r>
                        <a:rPr lang="en-US" altLang="zh-CN" sz="1800" kern="1200" baseline="0" dirty="0">
                          <a:solidFill>
                            <a:schemeClr val="dk1"/>
                          </a:solidFill>
                          <a:latin typeface="Times New Roman" panose="02020603050405020304" pitchFamily="18" charset="0"/>
                          <a:ea typeface="微软雅黑" panose="020B0503020204020204" pitchFamily="34" charset="-122"/>
                          <a:cs typeface="+mn-cs"/>
                        </a:rPr>
                        <a:t>0.028</a:t>
                      </a:r>
                      <a:endParaRPr lang="zh-CN" altLang="en-US" sz="1800" kern="1200" baseline="0" dirty="0">
                        <a:solidFill>
                          <a:schemeClr val="dk1"/>
                        </a:solidFill>
                        <a:latin typeface="Times New Roman" panose="02020603050405020304" pitchFamily="18" charset="0"/>
                        <a:ea typeface="微软雅黑" panose="020B0503020204020204" pitchFamily="34" charset="-122"/>
                        <a:cs typeface="+mn-cs"/>
                      </a:endParaRPr>
                    </a:p>
                  </a:txBody>
                  <a:tcPr anchor="ctr">
                    <a:solidFill>
                      <a:schemeClr val="accent2">
                        <a:lumMod val="20000"/>
                        <a:lumOff val="80000"/>
                      </a:schemeClr>
                    </a:solidFill>
                  </a:tcPr>
                </a:tc>
                <a:tc>
                  <a:txBody>
                    <a:bodyPr/>
                    <a:lstStyle/>
                    <a:p>
                      <a:pPr algn="ctr"/>
                      <a:r>
                        <a:rPr lang="zh-CN" altLang="en-US" b="1" baseline="0" dirty="0">
                          <a:latin typeface="Times New Roman" panose="02020603050405020304" pitchFamily="18" charset="0"/>
                          <a:ea typeface="微软雅黑" panose="020B0503020204020204" pitchFamily="34" charset="-122"/>
                        </a:rPr>
                        <a:t>？</a:t>
                      </a:r>
                    </a:p>
                  </a:txBody>
                  <a:tcPr anchor="ctr">
                    <a:solidFill>
                      <a:schemeClr val="accent6">
                        <a:lumMod val="20000"/>
                        <a:lumOff val="80000"/>
                      </a:schemeClr>
                    </a:solidFill>
                  </a:tcPr>
                </a:tc>
                <a:tc>
                  <a:txBody>
                    <a:bodyPr/>
                    <a:lstStyle/>
                    <a:p>
                      <a:pPr algn="ctr"/>
                      <a:r>
                        <a:rPr lang="en-US" altLang="zh-CN" b="1" baseline="0" dirty="0">
                          <a:latin typeface="Times New Roman" panose="02020603050405020304" pitchFamily="18" charset="0"/>
                          <a:ea typeface="微软雅黑" panose="020B0503020204020204" pitchFamily="34" charset="-122"/>
                        </a:rPr>
                        <a:t>0.150</a:t>
                      </a:r>
                      <a:endParaRPr lang="zh-CN" altLang="en-US" b="1" baseline="0" dirty="0">
                        <a:latin typeface="Times New Roman" panose="02020603050405020304" pitchFamily="18" charset="0"/>
                        <a:ea typeface="微软雅黑" panose="020B0503020204020204" pitchFamily="34" charset="-122"/>
                      </a:endParaRPr>
                    </a:p>
                  </a:txBody>
                  <a:tcPr anchor="ctr">
                    <a:solidFill>
                      <a:schemeClr val="accent6">
                        <a:lumMod val="20000"/>
                        <a:lumOff val="80000"/>
                      </a:schemeClr>
                    </a:solidFill>
                  </a:tcPr>
                </a:tc>
                <a:extLst>
                  <a:ext uri="{0D108BD9-81ED-4DB2-BD59-A6C34878D82A}">
                    <a16:rowId xmlns:a16="http://schemas.microsoft.com/office/drawing/2014/main" val="3565184563"/>
                  </a:ext>
                </a:extLst>
              </a:tr>
            </a:tbl>
          </a:graphicData>
        </a:graphic>
      </p:graphicFrame>
      <p:cxnSp>
        <p:nvCxnSpPr>
          <p:cNvPr id="3" name="直接箭头连接符 2">
            <a:extLst>
              <a:ext uri="{FF2B5EF4-FFF2-40B4-BE49-F238E27FC236}">
                <a16:creationId xmlns:a16="http://schemas.microsoft.com/office/drawing/2014/main" id="{606996B2-1DEE-A444-FE04-8DCA5498E490}"/>
              </a:ext>
            </a:extLst>
          </p:cNvPr>
          <p:cNvCxnSpPr>
            <a:cxnSpLocks/>
          </p:cNvCxnSpPr>
          <p:nvPr/>
        </p:nvCxnSpPr>
        <p:spPr>
          <a:xfrm flipH="1">
            <a:off x="3026979" y="4198988"/>
            <a:ext cx="252250" cy="62344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 name="直接箭头连接符 5">
            <a:extLst>
              <a:ext uri="{FF2B5EF4-FFF2-40B4-BE49-F238E27FC236}">
                <a16:creationId xmlns:a16="http://schemas.microsoft.com/office/drawing/2014/main" id="{7BCABAEA-C7A9-B4D1-A655-897FF495DEDD}"/>
              </a:ext>
            </a:extLst>
          </p:cNvPr>
          <p:cNvCxnSpPr>
            <a:cxnSpLocks/>
          </p:cNvCxnSpPr>
          <p:nvPr/>
        </p:nvCxnSpPr>
        <p:spPr>
          <a:xfrm flipH="1">
            <a:off x="7430814" y="2824480"/>
            <a:ext cx="585426" cy="1997951"/>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16" name="文本框 15">
            <a:extLst>
              <a:ext uri="{FF2B5EF4-FFF2-40B4-BE49-F238E27FC236}">
                <a16:creationId xmlns:a16="http://schemas.microsoft.com/office/drawing/2014/main" id="{8939E001-E221-4888-ACDA-963EB0B4074B}"/>
              </a:ext>
            </a:extLst>
          </p:cNvPr>
          <p:cNvSpPr txBox="1"/>
          <p:nvPr/>
        </p:nvSpPr>
        <p:spPr>
          <a:xfrm>
            <a:off x="1227079" y="2927541"/>
            <a:ext cx="6096000" cy="369332"/>
          </a:xfrm>
          <a:prstGeom prst="rect">
            <a:avLst/>
          </a:prstGeom>
          <a:noFill/>
        </p:spPr>
        <p:txBody>
          <a:bodyPr wrap="square">
            <a:spAutoFit/>
          </a:bodyPr>
          <a:lstStyle/>
          <a:p>
            <a:r>
              <a:rPr lang="en-US" altLang="zh-CN" sz="1800" dirty="0">
                <a:latin typeface="微软雅黑" panose="020B0503020204020204" pitchFamily="34" charset="-122"/>
                <a:ea typeface="微软雅黑" panose="020B0503020204020204" pitchFamily="34" charset="-122"/>
              </a:rPr>
              <a:t>1</a:t>
            </a:r>
            <a:r>
              <a:rPr lang="zh-CN" altLang="en-US" sz="1800" dirty="0">
                <a:latin typeface="微软雅黑" panose="020B0503020204020204" pitchFamily="34" charset="-122"/>
                <a:ea typeface="微软雅黑" panose="020B0503020204020204" pitchFamily="34" charset="-122"/>
              </a:rPr>
              <a:t>）积分磁中心标定误差</a:t>
            </a:r>
            <a:endParaRPr lang="zh-CN" altLang="en-US" dirty="0"/>
          </a:p>
        </p:txBody>
      </p:sp>
      <p:sp>
        <p:nvSpPr>
          <p:cNvPr id="17" name="文本框 16">
            <a:extLst>
              <a:ext uri="{FF2B5EF4-FFF2-40B4-BE49-F238E27FC236}">
                <a16:creationId xmlns:a16="http://schemas.microsoft.com/office/drawing/2014/main" id="{702EC2A3-359B-4220-B85F-C7C832054E17}"/>
              </a:ext>
            </a:extLst>
          </p:cNvPr>
          <p:cNvSpPr txBox="1"/>
          <p:nvPr/>
        </p:nvSpPr>
        <p:spPr>
          <a:xfrm>
            <a:off x="1227079" y="4453099"/>
            <a:ext cx="6096000" cy="369332"/>
          </a:xfrm>
          <a:prstGeom prst="rect">
            <a:avLst/>
          </a:prstGeom>
          <a:noFill/>
        </p:spPr>
        <p:txBody>
          <a:bodyPr wrap="square">
            <a:spAutoFit/>
          </a:bodyPr>
          <a:lstStyle/>
          <a:p>
            <a:r>
              <a:rPr lang="en-US" altLang="zh-CN" dirty="0">
                <a:latin typeface="微软雅黑" panose="020B0503020204020204" pitchFamily="34" charset="-122"/>
                <a:ea typeface="微软雅黑" panose="020B0503020204020204" pitchFamily="34" charset="-122"/>
              </a:rPr>
              <a:t>2</a:t>
            </a:r>
            <a:r>
              <a:rPr lang="zh-CN" altLang="en-US" sz="1800" dirty="0">
                <a:latin typeface="微软雅黑" panose="020B0503020204020204" pitchFamily="34" charset="-122"/>
                <a:ea typeface="微软雅黑" panose="020B0503020204020204" pitchFamily="34" charset="-122"/>
              </a:rPr>
              <a:t>）增强器组合铁最终准直误差（不考虑温度影响）</a:t>
            </a:r>
            <a:endParaRPr lang="zh-CN" altLang="en-US" dirty="0"/>
          </a:p>
        </p:txBody>
      </p:sp>
    </p:spTree>
    <p:extLst>
      <p:ext uri="{BB962C8B-B14F-4D97-AF65-F5344CB8AC3E}">
        <p14:creationId xmlns:p14="http://schemas.microsoft.com/office/powerpoint/2010/main" val="9038374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WordArt 5"/>
          <p:cNvSpPr>
            <a:spLocks noChangeArrowheads="1" noChangeShapeType="1" noTextEdit="1"/>
          </p:cNvSpPr>
          <p:nvPr/>
        </p:nvSpPr>
        <p:spPr bwMode="auto">
          <a:xfrm>
            <a:off x="4044000" y="2160000"/>
            <a:ext cx="3600000" cy="1800000"/>
          </a:xfrm>
          <a:prstGeom prst="rect">
            <a:avLst/>
          </a:prstGeom>
        </p:spPr>
        <p:txBody>
          <a:bodyPr wrap="none" fromWordArt="1">
            <a:prstTxWarp prst="textDeflate">
              <a:avLst>
                <a:gd name="adj" fmla="val 26227"/>
              </a:avLst>
            </a:prstTxWarp>
          </a:bodyPr>
          <a:lstStyle/>
          <a:p>
            <a:pPr algn="ctr"/>
            <a:endParaRPr lang="zh-CN" altLang="en-US" sz="3600" kern="10" dirty="0">
              <a:ln w="9525">
                <a:solidFill>
                  <a:srgbClr val="000000"/>
                </a:solidFill>
                <a:round/>
                <a:headEnd/>
                <a:tailEnd/>
              </a:ln>
              <a:solidFill>
                <a:srgbClr val="000000"/>
              </a:solidFill>
              <a:latin typeface="宋体"/>
              <a:ea typeface="宋体"/>
            </a:endParaRPr>
          </a:p>
        </p:txBody>
      </p:sp>
      <p:sp>
        <p:nvSpPr>
          <p:cNvPr id="2" name="文本框 1"/>
          <p:cNvSpPr txBox="1"/>
          <p:nvPr/>
        </p:nvSpPr>
        <p:spPr>
          <a:xfrm>
            <a:off x="4278668" y="2644502"/>
            <a:ext cx="3130665" cy="830997"/>
          </a:xfrm>
          <a:prstGeom prst="rect">
            <a:avLst/>
          </a:prstGeom>
          <a:noFill/>
        </p:spPr>
        <p:txBody>
          <a:bodyPr wrap="none" rtlCol="0">
            <a:spAutoFit/>
          </a:bodyPr>
          <a:lstStyle/>
          <a:p>
            <a:r>
              <a:rPr lang="en-US" altLang="zh-CN" sz="4800" b="1" dirty="0">
                <a:solidFill>
                  <a:srgbClr val="FF0000"/>
                </a:solidFill>
                <a:latin typeface="Calibri Light" panose="020F0302020204030204" pitchFamily="34" charset="0"/>
              </a:rPr>
              <a:t>Thank  You !</a:t>
            </a:r>
            <a:endParaRPr lang="zh-CN" altLang="en-US" sz="4800" b="1" dirty="0">
              <a:solidFill>
                <a:srgbClr val="FF0000"/>
              </a:solidFill>
              <a:latin typeface="Calibri Light" panose="020F0302020204030204" pitchFamily="34" charset="0"/>
            </a:endParaRPr>
          </a:p>
        </p:txBody>
      </p:sp>
      <p:sp>
        <p:nvSpPr>
          <p:cNvPr id="4" name="灯片编号占位符 3">
            <a:extLst>
              <a:ext uri="{FF2B5EF4-FFF2-40B4-BE49-F238E27FC236}">
                <a16:creationId xmlns:a16="http://schemas.microsoft.com/office/drawing/2014/main" id="{DABE8E6B-8F4A-4932-9E30-A16A3DBE024B}"/>
              </a:ext>
            </a:extLst>
          </p:cNvPr>
          <p:cNvSpPr>
            <a:spLocks noGrp="1"/>
          </p:cNvSpPr>
          <p:nvPr>
            <p:ph type="sldNum" sz="quarter" idx="12"/>
          </p:nvPr>
        </p:nvSpPr>
        <p:spPr/>
        <p:txBody>
          <a:bodyPr/>
          <a:lstStyle/>
          <a:p>
            <a:pPr>
              <a:defRPr/>
            </a:pPr>
            <a:fld id="{04BEEA27-C98A-4D6E-B88E-6F0045E4FB59}" type="slidenum">
              <a:rPr lang="zh-CN" altLang="en-US" smtClean="0"/>
              <a:pPr>
                <a:defRPr/>
              </a:pPr>
              <a:t>34</a:t>
            </a:fld>
            <a:endParaRPr lang="zh-CN" altLang="en-US"/>
          </a:p>
        </p:txBody>
      </p:sp>
    </p:spTree>
    <p:extLst>
      <p:ext uri="{BB962C8B-B14F-4D97-AF65-F5344CB8AC3E}">
        <p14:creationId xmlns:p14="http://schemas.microsoft.com/office/powerpoint/2010/main" val="39672885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98B4EB0-06CE-481E-B32B-52DF58230A15}" type="slidenum">
              <a:rPr lang="zh-CN" altLang="en-US" smtClean="0"/>
              <a:t>4</a:t>
            </a:fld>
            <a:endParaRPr lang="zh-CN" altLang="en-US" dirty="0"/>
          </a:p>
        </p:txBody>
      </p:sp>
      <p:sp>
        <p:nvSpPr>
          <p:cNvPr id="4" name="标题 3"/>
          <p:cNvSpPr>
            <a:spLocks noGrp="1"/>
          </p:cNvSpPr>
          <p:nvPr>
            <p:ph type="title"/>
          </p:nvPr>
        </p:nvSpPr>
        <p:spPr>
          <a:xfrm>
            <a:off x="407368" y="187617"/>
            <a:ext cx="10763325" cy="725470"/>
          </a:xfrm>
        </p:spPr>
        <p:txBody>
          <a:bodyPr/>
          <a:lstStyle/>
          <a:p>
            <a:pPr algn="ctr"/>
            <a:r>
              <a:rPr lang="en-US" altLang="zh-CN" b="1" dirty="0">
                <a:solidFill>
                  <a:srgbClr val="C00000"/>
                </a:solidFill>
                <a:latin typeface="宋体" panose="02010600030101010101" pitchFamily="2" charset="-122"/>
                <a:ea typeface="宋体" panose="02010600030101010101" pitchFamily="2" charset="-122"/>
              </a:rPr>
              <a:t>IARC </a:t>
            </a:r>
            <a:r>
              <a:rPr lang="zh-CN" altLang="en-US" b="1" dirty="0">
                <a:solidFill>
                  <a:srgbClr val="C00000"/>
                </a:solidFill>
                <a:latin typeface="宋体" panose="02010600030101010101" pitchFamily="2" charset="-122"/>
                <a:ea typeface="宋体" panose="02010600030101010101" pitchFamily="2" charset="-122"/>
              </a:rPr>
              <a:t>建议</a:t>
            </a:r>
          </a:p>
        </p:txBody>
      </p:sp>
      <p:sp>
        <p:nvSpPr>
          <p:cNvPr id="31" name="内容占位符 2">
            <a:extLst>
              <a:ext uri="{FF2B5EF4-FFF2-40B4-BE49-F238E27FC236}">
                <a16:creationId xmlns:a16="http://schemas.microsoft.com/office/drawing/2014/main" id="{0D90D7DF-D61A-4541-996C-0CE061F1B353}"/>
              </a:ext>
            </a:extLst>
          </p:cNvPr>
          <p:cNvSpPr txBox="1">
            <a:spLocks/>
          </p:cNvSpPr>
          <p:nvPr/>
        </p:nvSpPr>
        <p:spPr>
          <a:xfrm>
            <a:off x="616227" y="1168516"/>
            <a:ext cx="11141764" cy="47750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50000"/>
              </a:lnSpc>
              <a:buClr>
                <a:srgbClr val="FF0000"/>
              </a:buClr>
              <a:buSzPct val="75000"/>
              <a:buFont typeface="Wingdings" panose="05000000000000000000" pitchFamily="2" charset="2"/>
              <a:buChar char="Ø"/>
            </a:pPr>
            <a:r>
              <a:rPr lang="zh-CN" altLang="en-US" sz="2000" dirty="0">
                <a:latin typeface="Times New Roman" pitchFamily="18" charset="0"/>
                <a:cs typeface="Times New Roman" pitchFamily="18" charset="0"/>
              </a:rPr>
              <a:t>磁中心与机械中心一致性验证（</a:t>
            </a:r>
            <a:r>
              <a:rPr lang="en-US" altLang="zh-CN" sz="2000" dirty="0">
                <a:latin typeface="Times New Roman" pitchFamily="18" charset="0"/>
                <a:cs typeface="Times New Roman" pitchFamily="18" charset="0"/>
              </a:rPr>
              <a:t>Two methods were presented: magnetic vs mechanical </a:t>
            </a:r>
            <a:r>
              <a:rPr lang="en-US" altLang="zh-CN" sz="2000" dirty="0" err="1">
                <a:latin typeface="Times New Roman" pitchFamily="18" charset="0"/>
                <a:cs typeface="Times New Roman" pitchFamily="18" charset="0"/>
              </a:rPr>
              <a:t>fiducialization</a:t>
            </a:r>
            <a:r>
              <a:rPr lang="en-US" altLang="zh-CN" sz="2000" dirty="0">
                <a:latin typeface="Times New Roman" pitchFamily="18" charset="0"/>
                <a:cs typeface="Times New Roman" pitchFamily="18" charset="0"/>
              </a:rPr>
              <a:t>. The latter has been selected, but systematic deviations must be examined. Verification is needed that both methods produce consistent reference centers at the prototype stage.</a:t>
            </a:r>
            <a:r>
              <a:rPr lang="zh-CN" altLang="en-US" sz="2000" dirty="0">
                <a:latin typeface="Times New Roman" pitchFamily="18" charset="0"/>
                <a:cs typeface="Times New Roman" pitchFamily="18" charset="0"/>
              </a:rPr>
              <a:t>）</a:t>
            </a:r>
          </a:p>
          <a:p>
            <a:pPr lvl="1">
              <a:lnSpc>
                <a:spcPct val="150000"/>
              </a:lnSpc>
              <a:buClr>
                <a:srgbClr val="FF0000"/>
              </a:buClr>
              <a:buSzPct val="75000"/>
              <a:buFont typeface="Wingdings" panose="05000000000000000000" pitchFamily="2" charset="2"/>
              <a:buChar char="Ø"/>
            </a:pPr>
            <a:r>
              <a:rPr lang="zh-CN" altLang="en-US" sz="2000" dirty="0">
                <a:latin typeface="Times New Roman" pitchFamily="18" charset="0"/>
                <a:cs typeface="Times New Roman" pitchFamily="18" charset="0"/>
              </a:rPr>
              <a:t>磁铁安装变形验证（</a:t>
            </a:r>
            <a:r>
              <a:rPr lang="en-US" altLang="zh-CN" sz="2000" dirty="0">
                <a:latin typeface="Times New Roman" pitchFamily="18" charset="0"/>
                <a:cs typeface="Times New Roman" pitchFamily="18" charset="0"/>
              </a:rPr>
              <a:t>The magnets’ flexibility and support structure affect form. Deformation (0.02 mm) should be verified with prototypes and reflected in final alignment plans</a:t>
            </a:r>
            <a:r>
              <a:rPr lang="zh-CN" altLang="en-US" sz="2000" dirty="0">
                <a:latin typeface="Times New Roman" pitchFamily="18" charset="0"/>
                <a:cs typeface="Times New Roman" pitchFamily="18" charset="0"/>
              </a:rPr>
              <a:t>）</a:t>
            </a:r>
            <a:endParaRPr lang="en-US" altLang="zh-CN" sz="2000" dirty="0">
              <a:latin typeface="Times New Roman" pitchFamily="18" charset="0"/>
              <a:cs typeface="Times New Roman" pitchFamily="18" charset="0"/>
            </a:endParaRPr>
          </a:p>
          <a:p>
            <a:pPr lvl="1">
              <a:lnSpc>
                <a:spcPct val="150000"/>
              </a:lnSpc>
              <a:buClr>
                <a:srgbClr val="FF0000"/>
              </a:buClr>
              <a:buSzPct val="75000"/>
              <a:buFont typeface="Wingdings" panose="05000000000000000000" pitchFamily="2" charset="2"/>
              <a:buChar char="Ø"/>
            </a:pPr>
            <a:r>
              <a:rPr lang="zh-CN" altLang="en-US" sz="2000" dirty="0">
                <a:latin typeface="Times New Roman" pitchFamily="18" charset="0"/>
                <a:cs typeface="Times New Roman" pitchFamily="18" charset="0"/>
              </a:rPr>
              <a:t>磁铁开合重复性验证（</a:t>
            </a:r>
            <a:r>
              <a:rPr lang="en-US" altLang="zh-CN" sz="2000" dirty="0">
                <a:latin typeface="Times New Roman" pitchFamily="18" charset="0"/>
                <a:cs typeface="Times New Roman" pitchFamily="18" charset="0"/>
              </a:rPr>
              <a:t>Clarify field reproducibility after core separation and reintegration due to vacuum pipe installation.</a:t>
            </a:r>
            <a:r>
              <a:rPr lang="zh-CN" altLang="en-US" sz="2000" dirty="0">
                <a:latin typeface="Times New Roman" pitchFamily="18" charset="0"/>
                <a:cs typeface="Times New Roman" pitchFamily="18" charset="0"/>
              </a:rPr>
              <a:t>）</a:t>
            </a:r>
            <a:endParaRPr lang="en-US" altLang="zh-CN" sz="2000" dirty="0">
              <a:latin typeface="Times New Roman" pitchFamily="18" charset="0"/>
              <a:cs typeface="Times New Roman" pitchFamily="18" charset="0"/>
            </a:endParaRPr>
          </a:p>
          <a:p>
            <a:pPr lvl="1">
              <a:lnSpc>
                <a:spcPct val="150000"/>
              </a:lnSpc>
              <a:buClr>
                <a:srgbClr val="FF0000"/>
              </a:buClr>
              <a:buSzPct val="75000"/>
              <a:buFont typeface="Wingdings" panose="05000000000000000000" pitchFamily="2" charset="2"/>
              <a:buChar char="Ø"/>
            </a:pPr>
            <a:r>
              <a:rPr lang="zh-CN" altLang="en-US" sz="2000" dirty="0">
                <a:latin typeface="Times New Roman" pitchFamily="18" charset="0"/>
                <a:cs typeface="Times New Roman" pitchFamily="18" charset="0"/>
              </a:rPr>
              <a:t>温度影响（</a:t>
            </a:r>
            <a:r>
              <a:rPr lang="en-US" altLang="zh-CN" sz="2000" dirty="0" err="1">
                <a:latin typeface="Times New Roman" pitchFamily="18" charset="0"/>
                <a:cs typeface="Times New Roman" pitchFamily="18" charset="0"/>
              </a:rPr>
              <a:t>Fiducialization</a:t>
            </a:r>
            <a:r>
              <a:rPr lang="en-US" altLang="zh-CN" sz="2000" dirty="0">
                <a:latin typeface="Times New Roman" pitchFamily="18" charset="0"/>
                <a:cs typeface="Times New Roman" pitchFamily="18" charset="0"/>
              </a:rPr>
              <a:t> should factor in temperature differences: 25°C during alignment vs 35°C during operation. Component alignment may require intentional offsets during installation to compensate for thermal expansion. Control systems for ambient tunnel temperature and its fluctuation impacts on alignment must be designed.</a:t>
            </a:r>
            <a:r>
              <a:rPr lang="zh-CN" altLang="en-US" sz="2000" dirty="0">
                <a:latin typeface="Times New Roman" pitchFamily="18" charset="0"/>
                <a:cs typeface="Times New Roman" pitchFamily="18" charset="0"/>
              </a:rPr>
              <a:t>）</a:t>
            </a:r>
          </a:p>
          <a:p>
            <a:pPr lvl="1">
              <a:buClr>
                <a:srgbClr val="FF0000"/>
              </a:buClr>
              <a:buSzPct val="75000"/>
              <a:buFont typeface="Wingdings" panose="05000000000000000000" pitchFamily="2" charset="2"/>
              <a:buChar char="Ø"/>
            </a:pPr>
            <a:endParaRPr lang="zh-CN" alt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1150404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p:cNvSpPr>
            <a:spLocks noGrp="1"/>
          </p:cNvSpPr>
          <p:nvPr>
            <p:ph type="sldNum" sz="quarter" idx="12"/>
          </p:nvPr>
        </p:nvSpPr>
        <p:spPr/>
        <p:txBody>
          <a:bodyPr/>
          <a:lstStyle/>
          <a:p>
            <a:fld id="{098B4EB0-06CE-481E-B32B-52DF58230A15}" type="slidenum">
              <a:rPr lang="zh-CN" altLang="en-US" smtClean="0"/>
              <a:t>5</a:t>
            </a:fld>
            <a:endParaRPr lang="zh-CN" altLang="en-US" dirty="0"/>
          </a:p>
        </p:txBody>
      </p:sp>
      <p:sp>
        <p:nvSpPr>
          <p:cNvPr id="4" name="标题 3"/>
          <p:cNvSpPr>
            <a:spLocks noGrp="1"/>
          </p:cNvSpPr>
          <p:nvPr>
            <p:ph type="title"/>
          </p:nvPr>
        </p:nvSpPr>
        <p:spPr>
          <a:xfrm>
            <a:off x="407368" y="187617"/>
            <a:ext cx="10763325" cy="725470"/>
          </a:xfrm>
        </p:spPr>
        <p:txBody>
          <a:bodyPr/>
          <a:lstStyle/>
          <a:p>
            <a:pPr algn="ctr"/>
            <a:r>
              <a:rPr lang="zh-CN" altLang="en-US" b="1" dirty="0">
                <a:solidFill>
                  <a:srgbClr val="C00000"/>
                </a:solidFill>
                <a:latin typeface="宋体" panose="02010600030101010101" pitchFamily="2" charset="-122"/>
                <a:ea typeface="宋体" panose="02010600030101010101" pitchFamily="2" charset="-122"/>
              </a:rPr>
              <a:t>实验内容</a:t>
            </a:r>
          </a:p>
        </p:txBody>
      </p:sp>
      <p:sp>
        <p:nvSpPr>
          <p:cNvPr id="31" name="内容占位符 2">
            <a:extLst>
              <a:ext uri="{FF2B5EF4-FFF2-40B4-BE49-F238E27FC236}">
                <a16:creationId xmlns:a16="http://schemas.microsoft.com/office/drawing/2014/main" id="{0D90D7DF-D61A-4541-996C-0CE061F1B353}"/>
              </a:ext>
            </a:extLst>
          </p:cNvPr>
          <p:cNvSpPr txBox="1">
            <a:spLocks/>
          </p:cNvSpPr>
          <p:nvPr/>
        </p:nvSpPr>
        <p:spPr>
          <a:xfrm>
            <a:off x="2682239" y="1210491"/>
            <a:ext cx="8276463" cy="44746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50000"/>
              </a:lnSpc>
              <a:buClr>
                <a:srgbClr val="FF0000"/>
              </a:buClr>
              <a:buSzPct val="75000"/>
              <a:buFont typeface="+mj-lt"/>
              <a:buAutoNum type="arabicPeriod"/>
            </a:pPr>
            <a:r>
              <a:rPr lang="zh-CN" altLang="en-US" sz="2400" dirty="0">
                <a:latin typeface="Times New Roman" pitchFamily="18" charset="0"/>
                <a:cs typeface="Times New Roman" pitchFamily="18" charset="0"/>
              </a:rPr>
              <a:t>磁铁制造精度测量实验</a:t>
            </a:r>
            <a:endParaRPr lang="en-US" altLang="zh-CN" sz="2400" dirty="0">
              <a:latin typeface="Times New Roman" pitchFamily="18" charset="0"/>
              <a:cs typeface="Times New Roman" pitchFamily="18" charset="0"/>
            </a:endParaRPr>
          </a:p>
          <a:p>
            <a:pPr marL="457200" indent="-457200">
              <a:lnSpc>
                <a:spcPct val="150000"/>
              </a:lnSpc>
              <a:buClr>
                <a:srgbClr val="FF0000"/>
              </a:buClr>
              <a:buSzPct val="75000"/>
              <a:buFont typeface="+mj-lt"/>
              <a:buAutoNum type="arabicPeriod"/>
            </a:pPr>
            <a:r>
              <a:rPr lang="zh-CN" altLang="en-US" sz="2400" dirty="0">
                <a:latin typeface="Times New Roman" pitchFamily="18" charset="0"/>
                <a:cs typeface="Times New Roman" pitchFamily="18" charset="0"/>
              </a:rPr>
              <a:t>磁铁机械中心测量实验</a:t>
            </a:r>
            <a:endParaRPr lang="en-US" altLang="zh-CN" sz="2400" dirty="0">
              <a:latin typeface="Times New Roman" pitchFamily="18" charset="0"/>
              <a:cs typeface="Times New Roman" pitchFamily="18" charset="0"/>
            </a:endParaRPr>
          </a:p>
          <a:p>
            <a:pPr marL="457200" indent="-457200">
              <a:lnSpc>
                <a:spcPct val="150000"/>
              </a:lnSpc>
              <a:buClr>
                <a:srgbClr val="FF0000"/>
              </a:buClr>
              <a:buSzPct val="75000"/>
              <a:buFont typeface="+mj-lt"/>
              <a:buAutoNum type="arabicPeriod"/>
            </a:pPr>
            <a:r>
              <a:rPr lang="zh-CN" altLang="en-US" sz="2400" dirty="0">
                <a:latin typeface="Times New Roman" pitchFamily="18" charset="0"/>
                <a:cs typeface="Times New Roman" pitchFamily="18" charset="0"/>
              </a:rPr>
              <a:t>磁铁磁中心与机械中心一致性测量实验</a:t>
            </a:r>
            <a:endParaRPr lang="en-US" altLang="zh-CN" sz="2400" dirty="0">
              <a:latin typeface="Times New Roman" pitchFamily="18" charset="0"/>
              <a:cs typeface="Times New Roman" pitchFamily="18" charset="0"/>
            </a:endParaRPr>
          </a:p>
          <a:p>
            <a:pPr marL="457200" indent="-457200">
              <a:lnSpc>
                <a:spcPct val="150000"/>
              </a:lnSpc>
              <a:buClr>
                <a:srgbClr val="FF0000"/>
              </a:buClr>
              <a:buSzPct val="75000"/>
              <a:buFont typeface="+mj-lt"/>
              <a:buAutoNum type="arabicPeriod"/>
            </a:pPr>
            <a:r>
              <a:rPr lang="zh-CN" altLang="en-US" sz="2400" dirty="0">
                <a:latin typeface="Times New Roman" pitchFamily="18" charset="0"/>
                <a:cs typeface="Times New Roman" pitchFamily="18" charset="0"/>
              </a:rPr>
              <a:t>磁铁悬挂安装变形测量实验</a:t>
            </a:r>
            <a:endParaRPr lang="en-US" altLang="zh-CN" sz="2000" dirty="0">
              <a:latin typeface="Times New Roman" pitchFamily="18" charset="0"/>
              <a:cs typeface="Times New Roman" pitchFamily="18" charset="0"/>
            </a:endParaRPr>
          </a:p>
          <a:p>
            <a:pPr marL="457200" indent="-457200">
              <a:lnSpc>
                <a:spcPct val="150000"/>
              </a:lnSpc>
              <a:buClr>
                <a:srgbClr val="FF0000"/>
              </a:buClr>
              <a:buSzPct val="75000"/>
              <a:buFont typeface="+mj-lt"/>
              <a:buAutoNum type="arabicPeriod"/>
            </a:pPr>
            <a:r>
              <a:rPr lang="zh-CN" altLang="en-US" sz="2400" dirty="0">
                <a:latin typeface="Times New Roman" pitchFamily="18" charset="0"/>
                <a:cs typeface="Times New Roman" pitchFamily="18" charset="0"/>
              </a:rPr>
              <a:t>磁铁拆装重复性测量实验</a:t>
            </a:r>
            <a:endParaRPr lang="en-US" altLang="zh-CN" sz="2400" dirty="0">
              <a:latin typeface="Times New Roman" pitchFamily="18" charset="0"/>
              <a:cs typeface="Times New Roman" pitchFamily="18" charset="0"/>
            </a:endParaRPr>
          </a:p>
          <a:p>
            <a:pPr marL="457200" indent="-457200">
              <a:lnSpc>
                <a:spcPct val="150000"/>
              </a:lnSpc>
              <a:buClr>
                <a:srgbClr val="FF0000"/>
              </a:buClr>
              <a:buSzPct val="75000"/>
              <a:buFont typeface="+mj-lt"/>
              <a:buAutoNum type="arabicPeriod"/>
            </a:pPr>
            <a:r>
              <a:rPr lang="zh-CN" altLang="en-US" sz="2400" dirty="0">
                <a:latin typeface="Times New Roman" pitchFamily="18" charset="0"/>
                <a:cs typeface="Times New Roman" pitchFamily="18" charset="0"/>
              </a:rPr>
              <a:t>温度变化对磁铁位置影响测量实验</a:t>
            </a:r>
            <a:endParaRPr lang="en-US" altLang="zh-CN" sz="2400" dirty="0">
              <a:latin typeface="Times New Roman" pitchFamily="18" charset="0"/>
              <a:cs typeface="Times New Roman" pitchFamily="18" charset="0"/>
            </a:endParaRPr>
          </a:p>
        </p:txBody>
      </p:sp>
      <p:sp>
        <p:nvSpPr>
          <p:cNvPr id="2" name="矩形 1">
            <a:extLst>
              <a:ext uri="{FF2B5EF4-FFF2-40B4-BE49-F238E27FC236}">
                <a16:creationId xmlns:a16="http://schemas.microsoft.com/office/drawing/2014/main" id="{37D735DA-0434-3471-21C5-763AF6BE41C8}"/>
              </a:ext>
            </a:extLst>
          </p:cNvPr>
          <p:cNvSpPr/>
          <p:nvPr/>
        </p:nvSpPr>
        <p:spPr>
          <a:xfrm>
            <a:off x="2440059" y="2547750"/>
            <a:ext cx="6294038" cy="725470"/>
          </a:xfrm>
          <a:prstGeom prst="rect">
            <a:avLst/>
          </a:prstGeom>
          <a:noFill/>
          <a:ln w="254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F0CFA3C3-87EB-4D75-B60C-FFC251094E5F}"/>
              </a:ext>
            </a:extLst>
          </p:cNvPr>
          <p:cNvSpPr/>
          <p:nvPr/>
        </p:nvSpPr>
        <p:spPr>
          <a:xfrm>
            <a:off x="2440059" y="3274948"/>
            <a:ext cx="6294038" cy="725470"/>
          </a:xfrm>
          <a:prstGeom prst="rect">
            <a:avLst/>
          </a:prstGeom>
          <a:noFill/>
          <a:ln w="254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D799B577-1F84-06DD-3B1E-1C10E719633C}"/>
              </a:ext>
            </a:extLst>
          </p:cNvPr>
          <p:cNvSpPr/>
          <p:nvPr/>
        </p:nvSpPr>
        <p:spPr>
          <a:xfrm>
            <a:off x="2440059" y="4570053"/>
            <a:ext cx="6294038" cy="725470"/>
          </a:xfrm>
          <a:prstGeom prst="rect">
            <a:avLst/>
          </a:prstGeom>
          <a:noFill/>
          <a:ln w="254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8747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6411C695-0C23-2E28-72B4-D06D8A9C0E5C}"/>
              </a:ext>
            </a:extLst>
          </p:cNvPr>
          <p:cNvSpPr>
            <a:spLocks noGrp="1"/>
          </p:cNvSpPr>
          <p:nvPr>
            <p:ph type="title"/>
          </p:nvPr>
        </p:nvSpPr>
        <p:spPr>
          <a:xfrm>
            <a:off x="407368" y="187617"/>
            <a:ext cx="10763325" cy="725470"/>
          </a:xfrm>
        </p:spPr>
        <p:txBody>
          <a:bodyPr>
            <a:normAutofit/>
          </a:bodyPr>
          <a:lstStyle/>
          <a:p>
            <a:pPr algn="ctr"/>
            <a:r>
              <a:rPr lang="zh-CN" altLang="en-US" sz="4000" b="1" dirty="0">
                <a:solidFill>
                  <a:srgbClr val="C00000"/>
                </a:solidFill>
                <a:latin typeface="宋体" panose="02010600030101010101" pitchFamily="2" charset="-122"/>
                <a:ea typeface="宋体" panose="02010600030101010101" pitchFamily="2" charset="-122"/>
              </a:rPr>
              <a:t>磁中心与机械中心一致性测量实验</a:t>
            </a:r>
          </a:p>
        </p:txBody>
      </p:sp>
      <p:sp>
        <p:nvSpPr>
          <p:cNvPr id="11" name="灯片编号占位符 10">
            <a:extLst>
              <a:ext uri="{FF2B5EF4-FFF2-40B4-BE49-F238E27FC236}">
                <a16:creationId xmlns:a16="http://schemas.microsoft.com/office/drawing/2014/main" id="{9A2C7A0F-B19F-5BA6-B9AF-313F46FDF6B4}"/>
              </a:ext>
            </a:extLst>
          </p:cNvPr>
          <p:cNvSpPr>
            <a:spLocks noGrp="1"/>
          </p:cNvSpPr>
          <p:nvPr>
            <p:ph type="sldNum" sz="quarter" idx="12"/>
          </p:nvPr>
        </p:nvSpPr>
        <p:spPr/>
        <p:txBody>
          <a:bodyPr/>
          <a:lstStyle/>
          <a:p>
            <a:fld id="{16CB0E38-18A6-4DF6-93D8-8059CE11E2E9}" type="slidenum">
              <a:rPr lang="zh-SG" altLang="en-US" smtClean="0"/>
              <a:t>6</a:t>
            </a:fld>
            <a:endParaRPr lang="zh-SG" altLang="en-US"/>
          </a:p>
        </p:txBody>
      </p:sp>
      <p:sp>
        <p:nvSpPr>
          <p:cNvPr id="12" name="内容占位符 1">
            <a:extLst>
              <a:ext uri="{FF2B5EF4-FFF2-40B4-BE49-F238E27FC236}">
                <a16:creationId xmlns:a16="http://schemas.microsoft.com/office/drawing/2014/main" id="{0225279A-9CC6-409F-B519-30C248CE07DB}"/>
              </a:ext>
            </a:extLst>
          </p:cNvPr>
          <p:cNvSpPr txBox="1">
            <a:spLocks/>
          </p:cNvSpPr>
          <p:nvPr/>
        </p:nvSpPr>
        <p:spPr>
          <a:xfrm>
            <a:off x="856774" y="1055410"/>
            <a:ext cx="10497025" cy="1645749"/>
          </a:xfrm>
          <a:prstGeom prst="rect">
            <a:avLst/>
          </a:prstGeom>
        </p:spPr>
        <p:txBody>
          <a:bodyPr vert="horz" lIns="91440" tIns="45720" rIns="91440" bIns="45720" rtlCol="0">
            <a:no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buClr>
                <a:srgbClr val="FF0000"/>
              </a:buClr>
              <a:buSzPct val="75000"/>
            </a:pPr>
            <a:r>
              <a:rPr lang="zh-CN" altLang="en-US" sz="2000" dirty="0">
                <a:latin typeface="Times New Roman" panose="02020603050405020304" pitchFamily="18" charset="0"/>
                <a:cs typeface="Times New Roman" panose="02020603050405020304" pitchFamily="18" charset="0"/>
              </a:rPr>
              <a:t>目的：对比磁中心与机械中心在横向、高程方向的位置差别。</a:t>
            </a:r>
            <a:endParaRPr lang="en-US" altLang="zh-CN" sz="2000" dirty="0">
              <a:latin typeface="Times New Roman" panose="02020603050405020304" pitchFamily="18" charset="0"/>
              <a:cs typeface="Times New Roman" panose="02020603050405020304" pitchFamily="18" charset="0"/>
            </a:endParaRPr>
          </a:p>
          <a:p>
            <a:pPr>
              <a:lnSpc>
                <a:spcPct val="150000"/>
              </a:lnSpc>
              <a:buClr>
                <a:srgbClr val="FF0000"/>
              </a:buClr>
              <a:buSzPct val="75000"/>
            </a:pPr>
            <a:r>
              <a:rPr lang="zh-CN" altLang="en-US" sz="2000" dirty="0">
                <a:latin typeface="Times New Roman" panose="02020603050405020304" pitchFamily="18" charset="0"/>
                <a:cs typeface="Times New Roman" panose="02020603050405020304" pitchFamily="18" charset="0"/>
              </a:rPr>
              <a:t>方法：用跟踪仪测量机械中心的位置，用测磁装置测量磁中心的位置，以磁铁坐标系为基准，比较两中心位置差别</a:t>
            </a:r>
            <a:endParaRPr lang="en-US" altLang="zh-CN" sz="2000" dirty="0">
              <a:latin typeface="Times New Roman" panose="02020603050405020304" pitchFamily="18" charset="0"/>
              <a:cs typeface="Times New Roman" panose="02020603050405020304" pitchFamily="18" charset="0"/>
            </a:endParaRPr>
          </a:p>
        </p:txBody>
      </p:sp>
      <p:sp>
        <p:nvSpPr>
          <p:cNvPr id="17" name="文本框 5">
            <a:extLst>
              <a:ext uri="{FF2B5EF4-FFF2-40B4-BE49-F238E27FC236}">
                <a16:creationId xmlns:a16="http://schemas.microsoft.com/office/drawing/2014/main" id="{B8BC160B-287B-B321-48F2-0C93151196C4}"/>
              </a:ext>
            </a:extLst>
          </p:cNvPr>
          <p:cNvSpPr txBox="1"/>
          <p:nvPr/>
        </p:nvSpPr>
        <p:spPr>
          <a:xfrm>
            <a:off x="1386730" y="2941211"/>
            <a:ext cx="2733964" cy="441916"/>
          </a:xfrm>
          <a:prstGeom prst="rect">
            <a:avLst/>
          </a:prstGeom>
          <a:noFill/>
        </p:spPr>
        <p:txBody>
          <a:bodyPr wrap="square">
            <a:spAutoFit/>
          </a:bodyPr>
          <a:lstStyle>
            <a:defPPr>
              <a:defRPr lang="zh-S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5000"/>
              </a:lnSpc>
              <a:spcBef>
                <a:spcPts val="300"/>
              </a:spcBef>
              <a:spcAft>
                <a:spcPts val="600"/>
              </a:spcAft>
            </a:pPr>
            <a:r>
              <a:rPr lang="zh-CN" altLang="en-US" sz="2000" dirty="0">
                <a:solidFill>
                  <a:schemeClr val="accent1">
                    <a:lumMod val="75000"/>
                  </a:schemeClr>
                </a:solidFill>
                <a:latin typeface="微软雅黑" panose="020B0503020204020204" pitchFamily="34" charset="-122"/>
                <a:ea typeface="微软雅黑" panose="020B0503020204020204" pitchFamily="34" charset="-122"/>
              </a:rPr>
              <a:t>调平磁铁下极面</a:t>
            </a:r>
            <a:endParaRPr lang="en-US" altLang="zh-CN" sz="2000" dirty="0">
              <a:solidFill>
                <a:schemeClr val="accent1">
                  <a:lumMod val="75000"/>
                </a:schemeClr>
              </a:solidFill>
              <a:latin typeface="微软雅黑" panose="020B0503020204020204" pitchFamily="34" charset="-122"/>
              <a:ea typeface="微软雅黑" panose="020B0503020204020204" pitchFamily="34" charset="-122"/>
            </a:endParaRPr>
          </a:p>
        </p:txBody>
      </p:sp>
      <p:sp>
        <p:nvSpPr>
          <p:cNvPr id="18" name="文本框 11">
            <a:extLst>
              <a:ext uri="{FF2B5EF4-FFF2-40B4-BE49-F238E27FC236}">
                <a16:creationId xmlns:a16="http://schemas.microsoft.com/office/drawing/2014/main" id="{9F8EEAA1-A45A-4D34-42D8-CCDE462E9C06}"/>
              </a:ext>
            </a:extLst>
          </p:cNvPr>
          <p:cNvSpPr txBox="1"/>
          <p:nvPr/>
        </p:nvSpPr>
        <p:spPr>
          <a:xfrm>
            <a:off x="1049965" y="3649099"/>
            <a:ext cx="10303834" cy="406971"/>
          </a:xfrm>
          <a:prstGeom prst="rect">
            <a:avLst/>
          </a:prstGeom>
          <a:noFill/>
        </p:spPr>
        <p:txBody>
          <a:bodyPr wrap="square">
            <a:spAutoFit/>
          </a:bodyPr>
          <a:lstStyle>
            <a:defPPr>
              <a:defRPr lang="zh-S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457200" algn="just">
              <a:lnSpc>
                <a:spcPct val="125000"/>
              </a:lnSpc>
              <a:spcBef>
                <a:spcPts val="300"/>
              </a:spcBef>
              <a:spcAft>
                <a:spcPts val="600"/>
              </a:spcAft>
            </a:pPr>
            <a:r>
              <a:rPr lang="zh-CN" altLang="zh-CN" dirty="0">
                <a:latin typeface="微软雅黑" panose="020B0503020204020204" pitchFamily="34" charset="-122"/>
                <a:ea typeface="微软雅黑" panose="020B0503020204020204" pitchFamily="34" charset="-122"/>
              </a:rPr>
              <a:t>通过调整支撑支架地脚，将支撑点上方下极面6点调整至水平</a:t>
            </a:r>
            <a:r>
              <a:rPr lang="zh-CN" altLang="en-US" dirty="0">
                <a:latin typeface="微软雅黑" panose="020B0503020204020204" pitchFamily="34" charset="-122"/>
                <a:ea typeface="微软雅黑" panose="020B0503020204020204" pitchFamily="34" charset="-122"/>
              </a:rPr>
              <a:t>，调后结果如下图所示：</a:t>
            </a:r>
          </a:p>
        </p:txBody>
      </p:sp>
      <p:pic>
        <p:nvPicPr>
          <p:cNvPr id="7" name="图片 6">
            <a:extLst>
              <a:ext uri="{FF2B5EF4-FFF2-40B4-BE49-F238E27FC236}">
                <a16:creationId xmlns:a16="http://schemas.microsoft.com/office/drawing/2014/main" id="{4CA1FC48-5388-4AF1-A37D-5274BD233287}"/>
              </a:ext>
            </a:extLst>
          </p:cNvPr>
          <p:cNvPicPr>
            <a:picLocks noChangeAspect="1"/>
          </p:cNvPicPr>
          <p:nvPr/>
        </p:nvPicPr>
        <p:blipFill>
          <a:blip r:embed="rId2"/>
          <a:stretch>
            <a:fillRect/>
          </a:stretch>
        </p:blipFill>
        <p:spPr>
          <a:xfrm>
            <a:off x="856774" y="4224184"/>
            <a:ext cx="2872116" cy="2113877"/>
          </a:xfrm>
          <a:prstGeom prst="rect">
            <a:avLst/>
          </a:prstGeom>
        </p:spPr>
      </p:pic>
      <p:pic>
        <p:nvPicPr>
          <p:cNvPr id="19" name="图片 18">
            <a:extLst>
              <a:ext uri="{FF2B5EF4-FFF2-40B4-BE49-F238E27FC236}">
                <a16:creationId xmlns:a16="http://schemas.microsoft.com/office/drawing/2014/main" id="{CB85AAAE-38D3-423D-9285-295FF87B80F2}"/>
              </a:ext>
            </a:extLst>
          </p:cNvPr>
          <p:cNvPicPr>
            <a:picLocks noChangeAspect="1"/>
          </p:cNvPicPr>
          <p:nvPr/>
        </p:nvPicPr>
        <p:blipFill>
          <a:blip r:embed="rId3"/>
          <a:stretch>
            <a:fillRect/>
          </a:stretch>
        </p:blipFill>
        <p:spPr>
          <a:xfrm>
            <a:off x="3920359" y="4224185"/>
            <a:ext cx="3437392" cy="2125828"/>
          </a:xfrm>
          <a:prstGeom prst="rect">
            <a:avLst/>
          </a:prstGeom>
        </p:spPr>
      </p:pic>
      <p:pic>
        <p:nvPicPr>
          <p:cNvPr id="21" name="图片 20">
            <a:extLst>
              <a:ext uri="{FF2B5EF4-FFF2-40B4-BE49-F238E27FC236}">
                <a16:creationId xmlns:a16="http://schemas.microsoft.com/office/drawing/2014/main" id="{1506F23A-4D36-489D-8CB3-F7060C087E8C}"/>
              </a:ext>
            </a:extLst>
          </p:cNvPr>
          <p:cNvPicPr>
            <a:picLocks noChangeAspect="1"/>
          </p:cNvPicPr>
          <p:nvPr/>
        </p:nvPicPr>
        <p:blipFill>
          <a:blip r:embed="rId4"/>
          <a:stretch>
            <a:fillRect/>
          </a:stretch>
        </p:blipFill>
        <p:spPr>
          <a:xfrm>
            <a:off x="7357751" y="4444288"/>
            <a:ext cx="4416680" cy="1712568"/>
          </a:xfrm>
          <a:prstGeom prst="rect">
            <a:avLst/>
          </a:prstGeom>
        </p:spPr>
      </p:pic>
      <p:sp>
        <p:nvSpPr>
          <p:cNvPr id="22" name="矩形 21">
            <a:extLst>
              <a:ext uri="{FF2B5EF4-FFF2-40B4-BE49-F238E27FC236}">
                <a16:creationId xmlns:a16="http://schemas.microsoft.com/office/drawing/2014/main" id="{F2934680-9A38-4E7B-984F-09E8B4A6FECC}"/>
              </a:ext>
            </a:extLst>
          </p:cNvPr>
          <p:cNvSpPr/>
          <p:nvPr/>
        </p:nvSpPr>
        <p:spPr>
          <a:xfrm>
            <a:off x="773339" y="3659001"/>
            <a:ext cx="11166413" cy="2679059"/>
          </a:xfrm>
          <a:prstGeom prst="rect">
            <a:avLst/>
          </a:prstGeom>
          <a:noFill/>
          <a:ln w="254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5">
            <a:extLst>
              <a:ext uri="{FF2B5EF4-FFF2-40B4-BE49-F238E27FC236}">
                <a16:creationId xmlns:a16="http://schemas.microsoft.com/office/drawing/2014/main" id="{E943E4AC-ADA9-43DF-8BF5-AF5A64603E4F}"/>
              </a:ext>
            </a:extLst>
          </p:cNvPr>
          <p:cNvSpPr txBox="1"/>
          <p:nvPr/>
        </p:nvSpPr>
        <p:spPr>
          <a:xfrm>
            <a:off x="5101323" y="750824"/>
            <a:ext cx="1411237" cy="490519"/>
          </a:xfrm>
          <a:prstGeom prst="rect">
            <a:avLst/>
          </a:prstGeom>
          <a:noFill/>
        </p:spPr>
        <p:txBody>
          <a:bodyPr wrap="square">
            <a:spAutoFit/>
          </a:bodyPr>
          <a:lstStyle>
            <a:defPPr>
              <a:defRPr lang="zh-S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5000"/>
              </a:lnSpc>
              <a:spcBef>
                <a:spcPts val="300"/>
              </a:spcBef>
              <a:spcAft>
                <a:spcPts val="600"/>
              </a:spcAft>
            </a:pPr>
            <a:r>
              <a:rPr lang="zh-CN" altLang="en-US" sz="2400" b="1" dirty="0">
                <a:solidFill>
                  <a:srgbClr val="C00000"/>
                </a:solidFill>
                <a:latin typeface="宋体" panose="02010600030101010101" pitchFamily="2" charset="-122"/>
                <a:ea typeface="宋体" panose="02010600030101010101" pitchFamily="2" charset="-122"/>
                <a:cs typeface="+mj-cs"/>
              </a:rPr>
              <a:t>（刘晓阳）</a:t>
            </a:r>
            <a:endParaRPr lang="en-US" altLang="zh-CN" sz="2400" b="1" dirty="0">
              <a:solidFill>
                <a:srgbClr val="C00000"/>
              </a:solidFill>
              <a:latin typeface="宋体" panose="02010600030101010101" pitchFamily="2" charset="-122"/>
              <a:ea typeface="宋体" panose="02010600030101010101" pitchFamily="2" charset="-122"/>
              <a:cs typeface="+mj-cs"/>
            </a:endParaRPr>
          </a:p>
        </p:txBody>
      </p:sp>
    </p:spTree>
    <p:extLst>
      <p:ext uri="{BB962C8B-B14F-4D97-AF65-F5344CB8AC3E}">
        <p14:creationId xmlns:p14="http://schemas.microsoft.com/office/powerpoint/2010/main" val="22596162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CE42CC13-F2FB-0E63-CD6B-CE00F34C4CB6}"/>
              </a:ext>
            </a:extLst>
          </p:cNvPr>
          <p:cNvSpPr txBox="1"/>
          <p:nvPr/>
        </p:nvSpPr>
        <p:spPr>
          <a:xfrm>
            <a:off x="489856" y="913087"/>
            <a:ext cx="3924487" cy="441916"/>
          </a:xfrm>
          <a:prstGeom prst="rect">
            <a:avLst/>
          </a:prstGeom>
          <a:noFill/>
        </p:spPr>
        <p:txBody>
          <a:bodyPr wrap="square">
            <a:spAutoFit/>
          </a:bodyPr>
          <a:lstStyle/>
          <a:p>
            <a:pPr algn="just">
              <a:lnSpc>
                <a:spcPct val="125000"/>
              </a:lnSpc>
              <a:spcBef>
                <a:spcPts val="300"/>
              </a:spcBef>
              <a:spcAft>
                <a:spcPts val="600"/>
              </a:spcAft>
            </a:pPr>
            <a:r>
              <a:rPr lang="zh-CN" altLang="en-US" sz="2000" dirty="0">
                <a:solidFill>
                  <a:schemeClr val="accent1">
                    <a:lumMod val="75000"/>
                  </a:schemeClr>
                </a:solidFill>
                <a:latin typeface="微软雅黑" panose="020B0503020204020204" pitchFamily="34" charset="-122"/>
                <a:ea typeface="微软雅黑" panose="020B0503020204020204" pitchFamily="34" charset="-122"/>
              </a:rPr>
              <a:t>测量机械中心，建立磁铁坐标系</a:t>
            </a:r>
            <a:endParaRPr lang="en-US" altLang="zh-CN" sz="2000" dirty="0">
              <a:solidFill>
                <a:schemeClr val="accent1">
                  <a:lumMod val="75000"/>
                </a:schemeClr>
              </a:solidFill>
              <a:latin typeface="微软雅黑" panose="020B0503020204020204" pitchFamily="34" charset="-122"/>
              <a:ea typeface="微软雅黑" panose="020B0503020204020204" pitchFamily="34" charset="-122"/>
            </a:endParaRPr>
          </a:p>
        </p:txBody>
      </p:sp>
      <p:pic>
        <p:nvPicPr>
          <p:cNvPr id="7" name="图片 6">
            <a:extLst>
              <a:ext uri="{FF2B5EF4-FFF2-40B4-BE49-F238E27FC236}">
                <a16:creationId xmlns:a16="http://schemas.microsoft.com/office/drawing/2014/main" id="{7C1CFAE3-D120-4719-2F72-C44B0148A979}"/>
              </a:ext>
            </a:extLst>
          </p:cNvPr>
          <p:cNvPicPr>
            <a:picLocks noChangeAspect="1"/>
          </p:cNvPicPr>
          <p:nvPr/>
        </p:nvPicPr>
        <p:blipFill>
          <a:blip r:embed="rId2"/>
          <a:srcRect l="4432" r="17162"/>
          <a:stretch>
            <a:fillRect/>
          </a:stretch>
        </p:blipFill>
        <p:spPr>
          <a:xfrm>
            <a:off x="9281165" y="1878052"/>
            <a:ext cx="2750918" cy="2339023"/>
          </a:xfrm>
          <a:prstGeom prst="rect">
            <a:avLst/>
          </a:prstGeom>
        </p:spPr>
      </p:pic>
      <p:sp>
        <p:nvSpPr>
          <p:cNvPr id="8" name="文本框 7">
            <a:extLst>
              <a:ext uri="{FF2B5EF4-FFF2-40B4-BE49-F238E27FC236}">
                <a16:creationId xmlns:a16="http://schemas.microsoft.com/office/drawing/2014/main" id="{1C2A4EFC-638B-1F21-F0EE-5A983FC2C420}"/>
              </a:ext>
            </a:extLst>
          </p:cNvPr>
          <p:cNvSpPr txBox="1"/>
          <p:nvPr/>
        </p:nvSpPr>
        <p:spPr>
          <a:xfrm>
            <a:off x="0" y="1314018"/>
            <a:ext cx="10870232" cy="753220"/>
          </a:xfrm>
          <a:prstGeom prst="rect">
            <a:avLst/>
          </a:prstGeom>
          <a:noFill/>
        </p:spPr>
        <p:txBody>
          <a:bodyPr wrap="square">
            <a:spAutoFit/>
          </a:bodyPr>
          <a:lstStyle/>
          <a:p>
            <a:pPr indent="457200" algn="just">
              <a:lnSpc>
                <a:spcPct val="125000"/>
              </a:lnSpc>
              <a:spcBef>
                <a:spcPts val="300"/>
              </a:spcBef>
              <a:spcAft>
                <a:spcPts val="600"/>
              </a:spcAft>
            </a:pPr>
            <a:r>
              <a:rPr lang="zh-CN" altLang="en-US" dirty="0">
                <a:latin typeface="微软雅黑" panose="020B0503020204020204" pitchFamily="34" charset="-122"/>
                <a:ea typeface="微软雅黑" panose="020B0503020204020204" pitchFamily="34" charset="-122"/>
              </a:rPr>
              <a:t>在开盖状态下，对下半铁芯进行标定测量，测量</a:t>
            </a:r>
            <a:r>
              <a:rPr lang="zh-CN" altLang="en-US" dirty="0">
                <a:solidFill>
                  <a:srgbClr val="FF0000"/>
                </a:solidFill>
                <a:latin typeface="微软雅黑" panose="020B0503020204020204" pitchFamily="34" charset="-122"/>
                <a:ea typeface="微软雅黑" panose="020B0503020204020204" pitchFamily="34" charset="-122"/>
              </a:rPr>
              <a:t>设备基准点、下极面测点和中心凹槽测点</a:t>
            </a:r>
            <a:r>
              <a:rPr lang="zh-CN" altLang="en-US" dirty="0">
                <a:latin typeface="微软雅黑" panose="020B0503020204020204" pitchFamily="34" charset="-122"/>
                <a:ea typeface="微软雅黑" panose="020B0503020204020204" pitchFamily="34" charset="-122"/>
              </a:rPr>
              <a:t>，拟合平面和直线，建立磁铁坐标系。</a:t>
            </a:r>
          </a:p>
        </p:txBody>
      </p:sp>
      <p:pic>
        <p:nvPicPr>
          <p:cNvPr id="9" name="图片 8">
            <a:extLst>
              <a:ext uri="{FF2B5EF4-FFF2-40B4-BE49-F238E27FC236}">
                <a16:creationId xmlns:a16="http://schemas.microsoft.com/office/drawing/2014/main" id="{17584A14-2DBA-B6F6-37E1-FEA86313202B}"/>
              </a:ext>
            </a:extLst>
          </p:cNvPr>
          <p:cNvPicPr>
            <a:picLocks noChangeAspect="1"/>
          </p:cNvPicPr>
          <p:nvPr/>
        </p:nvPicPr>
        <p:blipFill>
          <a:blip r:embed="rId3"/>
          <a:stretch>
            <a:fillRect/>
          </a:stretch>
        </p:blipFill>
        <p:spPr>
          <a:xfrm>
            <a:off x="407368" y="5018938"/>
            <a:ext cx="11464798" cy="1555601"/>
          </a:xfrm>
          <a:prstGeom prst="rect">
            <a:avLst/>
          </a:prstGeom>
        </p:spPr>
      </p:pic>
      <p:sp>
        <p:nvSpPr>
          <p:cNvPr id="10" name="文本框 9">
            <a:extLst>
              <a:ext uri="{FF2B5EF4-FFF2-40B4-BE49-F238E27FC236}">
                <a16:creationId xmlns:a16="http://schemas.microsoft.com/office/drawing/2014/main" id="{829B260A-DE5E-C300-8631-A4AC395382D3}"/>
              </a:ext>
            </a:extLst>
          </p:cNvPr>
          <p:cNvSpPr txBox="1"/>
          <p:nvPr/>
        </p:nvSpPr>
        <p:spPr>
          <a:xfrm>
            <a:off x="-59552" y="2065174"/>
            <a:ext cx="8404123" cy="1641603"/>
          </a:xfrm>
          <a:prstGeom prst="rect">
            <a:avLst/>
          </a:prstGeom>
          <a:noFill/>
        </p:spPr>
        <p:txBody>
          <a:bodyPr wrap="square">
            <a:spAutoFit/>
          </a:bodyPr>
          <a:lstStyle/>
          <a:p>
            <a:pPr indent="457200" algn="just">
              <a:lnSpc>
                <a:spcPct val="125000"/>
              </a:lnSpc>
              <a:spcBef>
                <a:spcPts val="300"/>
              </a:spcBef>
              <a:spcAft>
                <a:spcPts val="600"/>
              </a:spcAft>
            </a:pPr>
            <a:r>
              <a:rPr lang="zh-CN" altLang="en-US" sz="1600" dirty="0">
                <a:latin typeface="微软雅黑" panose="020B0503020204020204" pitchFamily="34" charset="-122"/>
                <a:ea typeface="微软雅黑" panose="020B0503020204020204" pitchFamily="34" charset="-122"/>
              </a:rPr>
              <a:t>下铁芯设备基准点：</a:t>
            </a:r>
            <a:r>
              <a:rPr lang="en-US" altLang="zh-CN" sz="1600" dirty="0">
                <a:latin typeface="微软雅黑" panose="020B0503020204020204" pitchFamily="34" charset="-122"/>
                <a:ea typeface="微软雅黑" panose="020B0503020204020204" pitchFamily="34" charset="-122"/>
              </a:rPr>
              <a:t>F02</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F04</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F06……F36</a:t>
            </a:r>
            <a:r>
              <a:rPr lang="zh-CN" altLang="en-US" sz="1600" dirty="0">
                <a:latin typeface="微软雅黑" panose="020B0503020204020204" pitchFamily="34" charset="-122"/>
                <a:ea typeface="微软雅黑" panose="020B0503020204020204" pitchFamily="34" charset="-122"/>
              </a:rPr>
              <a:t>（共</a:t>
            </a:r>
            <a:r>
              <a:rPr lang="en-US" altLang="zh-CN" sz="1600" dirty="0">
                <a:latin typeface="微软雅黑" panose="020B0503020204020204" pitchFamily="34" charset="-122"/>
                <a:ea typeface="微软雅黑" panose="020B0503020204020204" pitchFamily="34" charset="-122"/>
              </a:rPr>
              <a:t>18</a:t>
            </a:r>
            <a:r>
              <a:rPr lang="zh-CN" altLang="en-US" sz="1600" dirty="0">
                <a:latin typeface="微软雅黑" panose="020B0503020204020204" pitchFamily="34" charset="-122"/>
                <a:ea typeface="微软雅黑" panose="020B0503020204020204" pitchFamily="34" charset="-122"/>
              </a:rPr>
              <a:t>个）</a:t>
            </a:r>
            <a:endParaRPr lang="en-US" altLang="zh-CN" sz="1600" dirty="0">
              <a:latin typeface="微软雅黑" panose="020B0503020204020204" pitchFamily="34" charset="-122"/>
              <a:ea typeface="微软雅黑" panose="020B0503020204020204" pitchFamily="34" charset="-122"/>
            </a:endParaRPr>
          </a:p>
          <a:p>
            <a:pPr indent="457200" algn="just">
              <a:lnSpc>
                <a:spcPct val="125000"/>
              </a:lnSpc>
              <a:spcBef>
                <a:spcPts val="300"/>
              </a:spcBef>
              <a:spcAft>
                <a:spcPts val="600"/>
              </a:spcAft>
            </a:pPr>
            <a:r>
              <a:rPr lang="zh-CN" altLang="en-US" sz="1600" dirty="0">
                <a:solidFill>
                  <a:srgbClr val="FF0000"/>
                </a:solidFill>
                <a:latin typeface="微软雅黑" panose="020B0503020204020204" pitchFamily="34" charset="-122"/>
                <a:ea typeface="微软雅黑" panose="020B0503020204020204" pitchFamily="34" charset="-122"/>
              </a:rPr>
              <a:t>下极面北侧测点：</a:t>
            </a:r>
            <a:r>
              <a:rPr lang="en-US" altLang="zh-CN" sz="1600" dirty="0">
                <a:solidFill>
                  <a:srgbClr val="FF0000"/>
                </a:solidFill>
                <a:latin typeface="微软雅黑" panose="020B0503020204020204" pitchFamily="34" charset="-122"/>
                <a:ea typeface="微软雅黑" panose="020B0503020204020204" pitchFamily="34" charset="-122"/>
              </a:rPr>
              <a:t>FPD01-27</a:t>
            </a:r>
            <a:r>
              <a:rPr lang="zh-CN" altLang="en-US" sz="1600" dirty="0">
                <a:solidFill>
                  <a:srgbClr val="FF0000"/>
                </a:solidFill>
                <a:latin typeface="微软雅黑" panose="020B0503020204020204" pitchFamily="34" charset="-122"/>
                <a:ea typeface="微软雅黑" panose="020B0503020204020204" pitchFamily="34" charset="-122"/>
              </a:rPr>
              <a:t>（冲片）、</a:t>
            </a:r>
            <a:r>
              <a:rPr lang="en-US" altLang="zh-CN" sz="1600" dirty="0">
                <a:solidFill>
                  <a:srgbClr val="FF0000"/>
                </a:solidFill>
                <a:latin typeface="微软雅黑" panose="020B0503020204020204" pitchFamily="34" charset="-122"/>
                <a:ea typeface="微软雅黑" panose="020B0503020204020204" pitchFamily="34" charset="-122"/>
              </a:rPr>
              <a:t>GFPD01-12</a:t>
            </a:r>
            <a:r>
              <a:rPr lang="zh-CN" altLang="en-US" sz="1600" dirty="0">
                <a:solidFill>
                  <a:srgbClr val="FF0000"/>
                </a:solidFill>
                <a:latin typeface="微软雅黑" panose="020B0503020204020204" pitchFamily="34" charset="-122"/>
                <a:ea typeface="微软雅黑" panose="020B0503020204020204" pitchFamily="34" charset="-122"/>
              </a:rPr>
              <a:t>（隔板）；</a:t>
            </a:r>
          </a:p>
          <a:p>
            <a:pPr indent="457200" algn="just">
              <a:lnSpc>
                <a:spcPct val="125000"/>
              </a:lnSpc>
              <a:spcBef>
                <a:spcPts val="300"/>
              </a:spcBef>
              <a:spcAft>
                <a:spcPts val="600"/>
              </a:spcAft>
            </a:pPr>
            <a:r>
              <a:rPr lang="zh-CN" altLang="en-US" sz="1600" dirty="0">
                <a:solidFill>
                  <a:srgbClr val="FF0000"/>
                </a:solidFill>
                <a:latin typeface="微软雅黑" panose="020B0503020204020204" pitchFamily="34" charset="-122"/>
                <a:ea typeface="微软雅黑" panose="020B0503020204020204" pitchFamily="34" charset="-122"/>
              </a:rPr>
              <a:t>下极面南侧测点：</a:t>
            </a:r>
            <a:r>
              <a:rPr lang="en-US" altLang="zh-CN" sz="1600" dirty="0">
                <a:solidFill>
                  <a:srgbClr val="FF0000"/>
                </a:solidFill>
                <a:latin typeface="微软雅黑" panose="020B0503020204020204" pitchFamily="34" charset="-122"/>
                <a:ea typeface="微软雅黑" panose="020B0503020204020204" pitchFamily="34" charset="-122"/>
              </a:rPr>
              <a:t>BPD01-27</a:t>
            </a:r>
            <a:r>
              <a:rPr lang="zh-CN" altLang="en-US" sz="1600" dirty="0">
                <a:solidFill>
                  <a:srgbClr val="FF0000"/>
                </a:solidFill>
                <a:latin typeface="微软雅黑" panose="020B0503020204020204" pitchFamily="34" charset="-122"/>
                <a:ea typeface="微软雅黑" panose="020B0503020204020204" pitchFamily="34" charset="-122"/>
              </a:rPr>
              <a:t>（冲片）、</a:t>
            </a:r>
            <a:r>
              <a:rPr lang="en-US" altLang="zh-CN" sz="1600" dirty="0">
                <a:solidFill>
                  <a:srgbClr val="FF0000"/>
                </a:solidFill>
                <a:latin typeface="微软雅黑" panose="020B0503020204020204" pitchFamily="34" charset="-122"/>
                <a:ea typeface="微软雅黑" panose="020B0503020204020204" pitchFamily="34" charset="-122"/>
              </a:rPr>
              <a:t>GBPD01-12</a:t>
            </a:r>
            <a:r>
              <a:rPr lang="zh-CN" altLang="en-US" sz="1600" dirty="0">
                <a:solidFill>
                  <a:srgbClr val="FF0000"/>
                </a:solidFill>
                <a:latin typeface="微软雅黑" panose="020B0503020204020204" pitchFamily="34" charset="-122"/>
                <a:ea typeface="微软雅黑" panose="020B0503020204020204" pitchFamily="34" charset="-122"/>
              </a:rPr>
              <a:t>（隔板）；</a:t>
            </a:r>
          </a:p>
          <a:p>
            <a:pPr indent="457200" algn="just">
              <a:lnSpc>
                <a:spcPct val="125000"/>
              </a:lnSpc>
              <a:spcBef>
                <a:spcPts val="300"/>
              </a:spcBef>
              <a:spcAft>
                <a:spcPts val="600"/>
              </a:spcAft>
            </a:pPr>
            <a:r>
              <a:rPr lang="zh-CN" altLang="en-US" sz="1600" dirty="0">
                <a:latin typeface="微软雅黑" panose="020B0503020204020204" pitchFamily="34" charset="-122"/>
                <a:ea typeface="微软雅黑" panose="020B0503020204020204" pitchFamily="34" charset="-122"/>
              </a:rPr>
              <a:t>中心凹槽测点：</a:t>
            </a:r>
            <a:r>
              <a:rPr lang="en-US" altLang="zh-CN" sz="1600" dirty="0">
                <a:latin typeface="微软雅黑" panose="020B0503020204020204" pitchFamily="34" charset="-122"/>
                <a:ea typeface="微软雅黑" panose="020B0503020204020204" pitchFamily="34" charset="-122"/>
              </a:rPr>
              <a:t>MPD01-27</a:t>
            </a:r>
            <a:r>
              <a:rPr lang="zh-CN" altLang="en-US" sz="1600" dirty="0">
                <a:latin typeface="微软雅黑" panose="020B0503020204020204" pitchFamily="34" charset="-122"/>
                <a:ea typeface="微软雅黑" panose="020B0503020204020204" pitchFamily="34" charset="-122"/>
              </a:rPr>
              <a:t>（冲片）、</a:t>
            </a:r>
            <a:r>
              <a:rPr lang="en-US" altLang="zh-CN" sz="1600" dirty="0">
                <a:latin typeface="微软雅黑" panose="020B0503020204020204" pitchFamily="34" charset="-122"/>
                <a:ea typeface="微软雅黑" panose="020B0503020204020204" pitchFamily="34" charset="-122"/>
              </a:rPr>
              <a:t>GMPD01-12</a:t>
            </a:r>
            <a:r>
              <a:rPr lang="zh-CN" altLang="en-US" sz="1600" dirty="0">
                <a:latin typeface="微软雅黑" panose="020B0503020204020204" pitchFamily="34" charset="-122"/>
                <a:ea typeface="微软雅黑" panose="020B0503020204020204" pitchFamily="34" charset="-122"/>
              </a:rPr>
              <a:t>（隔板）。</a:t>
            </a:r>
          </a:p>
        </p:txBody>
      </p:sp>
      <p:sp>
        <p:nvSpPr>
          <p:cNvPr id="13" name="文本框 12">
            <a:extLst>
              <a:ext uri="{FF2B5EF4-FFF2-40B4-BE49-F238E27FC236}">
                <a16:creationId xmlns:a16="http://schemas.microsoft.com/office/drawing/2014/main" id="{26C59842-AE77-9E30-3B6A-3BA154AE258C}"/>
              </a:ext>
            </a:extLst>
          </p:cNvPr>
          <p:cNvSpPr txBox="1"/>
          <p:nvPr/>
        </p:nvSpPr>
        <p:spPr>
          <a:xfrm>
            <a:off x="247451" y="4294841"/>
            <a:ext cx="11784632" cy="646331"/>
          </a:xfrm>
          <a:prstGeom prst="rect">
            <a:avLst/>
          </a:prstGeom>
          <a:noFill/>
        </p:spPr>
        <p:txBody>
          <a:bodyPr wrap="square">
            <a:spAutoFit/>
          </a:bodyPr>
          <a:lstStyle/>
          <a:p>
            <a:pPr indent="457200"/>
            <a:r>
              <a:rPr lang="zh-CN" altLang="en-US" dirty="0">
                <a:latin typeface="微软雅黑" panose="020B0503020204020204" pitchFamily="34" charset="-122"/>
                <a:ea typeface="微软雅黑" panose="020B0503020204020204" pitchFamily="34" charset="-122"/>
              </a:rPr>
              <a:t>建立磁铁坐标系：下极面法线为</a:t>
            </a:r>
            <a:r>
              <a:rPr lang="en-US" altLang="zh-CN" dirty="0">
                <a:latin typeface="微软雅黑" panose="020B0503020204020204" pitchFamily="34" charset="-122"/>
                <a:ea typeface="微软雅黑" panose="020B0503020204020204" pitchFamily="34" charset="-122"/>
              </a:rPr>
              <a:t>Y</a:t>
            </a:r>
            <a:r>
              <a:rPr lang="zh-CN" altLang="en-US" dirty="0">
                <a:latin typeface="微软雅黑" panose="020B0503020204020204" pitchFamily="34" charset="-122"/>
                <a:ea typeface="微软雅黑" panose="020B0503020204020204" pitchFamily="34" charset="-122"/>
              </a:rPr>
              <a:t>轴（主要方向，向上为正），中心凹槽测点拟合直线为</a:t>
            </a:r>
            <a:r>
              <a:rPr lang="en-US" altLang="zh-CN" dirty="0">
                <a:latin typeface="微软雅黑" panose="020B0503020204020204" pitchFamily="34" charset="-122"/>
                <a:ea typeface="微软雅黑" panose="020B0503020204020204" pitchFamily="34" charset="-122"/>
              </a:rPr>
              <a:t>Z</a:t>
            </a:r>
            <a:r>
              <a:rPr lang="zh-CN" altLang="en-US" dirty="0">
                <a:latin typeface="微软雅黑" panose="020B0503020204020204" pitchFamily="34" charset="-122"/>
                <a:ea typeface="微软雅黑" panose="020B0503020204020204" pitchFamily="34" charset="-122"/>
              </a:rPr>
              <a:t>轴（参考方向，西指向东为正），原点平移至磁铁中心，建立右手坐标系。</a:t>
            </a:r>
            <a:endParaRPr lang="zh-CN" altLang="en-US" dirty="0"/>
          </a:p>
        </p:txBody>
      </p:sp>
      <p:pic>
        <p:nvPicPr>
          <p:cNvPr id="12" name="图片 11">
            <a:extLst>
              <a:ext uri="{FF2B5EF4-FFF2-40B4-BE49-F238E27FC236}">
                <a16:creationId xmlns:a16="http://schemas.microsoft.com/office/drawing/2014/main" id="{DA699C10-9F43-F842-BA99-F1DADCA30446}"/>
              </a:ext>
            </a:extLst>
          </p:cNvPr>
          <p:cNvPicPr>
            <a:picLocks noChangeAspect="1"/>
          </p:cNvPicPr>
          <p:nvPr/>
        </p:nvPicPr>
        <p:blipFill>
          <a:blip r:embed="rId4"/>
          <a:stretch>
            <a:fillRect/>
          </a:stretch>
        </p:blipFill>
        <p:spPr>
          <a:xfrm>
            <a:off x="5968407" y="1878052"/>
            <a:ext cx="3192174" cy="2339023"/>
          </a:xfrm>
          <a:prstGeom prst="rect">
            <a:avLst/>
          </a:prstGeom>
        </p:spPr>
      </p:pic>
      <p:sp>
        <p:nvSpPr>
          <p:cNvPr id="2" name="灯片编号占位符 1">
            <a:extLst>
              <a:ext uri="{FF2B5EF4-FFF2-40B4-BE49-F238E27FC236}">
                <a16:creationId xmlns:a16="http://schemas.microsoft.com/office/drawing/2014/main" id="{048CE849-B325-40D1-D3B8-2CBF0827B3A8}"/>
              </a:ext>
            </a:extLst>
          </p:cNvPr>
          <p:cNvSpPr>
            <a:spLocks noGrp="1"/>
          </p:cNvSpPr>
          <p:nvPr>
            <p:ph type="sldNum" sz="quarter" idx="12"/>
          </p:nvPr>
        </p:nvSpPr>
        <p:spPr/>
        <p:txBody>
          <a:bodyPr/>
          <a:lstStyle/>
          <a:p>
            <a:fld id="{16CB0E38-18A6-4DF6-93D8-8059CE11E2E9}" type="slidenum">
              <a:rPr lang="zh-SG" altLang="en-US" smtClean="0"/>
              <a:t>7</a:t>
            </a:fld>
            <a:endParaRPr lang="zh-SG" altLang="en-US"/>
          </a:p>
        </p:txBody>
      </p:sp>
      <p:sp>
        <p:nvSpPr>
          <p:cNvPr id="11" name="标题 3">
            <a:extLst>
              <a:ext uri="{FF2B5EF4-FFF2-40B4-BE49-F238E27FC236}">
                <a16:creationId xmlns:a16="http://schemas.microsoft.com/office/drawing/2014/main" id="{FF785143-2229-47A9-886E-6844E5FF6E67}"/>
              </a:ext>
            </a:extLst>
          </p:cNvPr>
          <p:cNvSpPr>
            <a:spLocks noGrp="1"/>
          </p:cNvSpPr>
          <p:nvPr>
            <p:ph type="title"/>
          </p:nvPr>
        </p:nvSpPr>
        <p:spPr>
          <a:xfrm>
            <a:off x="407368" y="187617"/>
            <a:ext cx="10763325" cy="725470"/>
          </a:xfrm>
        </p:spPr>
        <p:txBody>
          <a:bodyPr>
            <a:normAutofit/>
          </a:bodyPr>
          <a:lstStyle/>
          <a:p>
            <a:pPr algn="ctr"/>
            <a:r>
              <a:rPr lang="zh-CN" altLang="en-US" b="1" dirty="0">
                <a:solidFill>
                  <a:srgbClr val="C00000"/>
                </a:solidFill>
                <a:latin typeface="宋体" panose="02010600030101010101" pitchFamily="2" charset="-122"/>
                <a:ea typeface="宋体" panose="02010600030101010101" pitchFamily="2" charset="-122"/>
              </a:rPr>
              <a:t>磁中心与机械中心一致性测量实验</a:t>
            </a:r>
          </a:p>
        </p:txBody>
      </p:sp>
      <p:sp>
        <p:nvSpPr>
          <p:cNvPr id="3" name="文本框 2">
            <a:extLst>
              <a:ext uri="{FF2B5EF4-FFF2-40B4-BE49-F238E27FC236}">
                <a16:creationId xmlns:a16="http://schemas.microsoft.com/office/drawing/2014/main" id="{4BA6E737-FC3B-4DB8-BFE1-65639F402A6F}"/>
              </a:ext>
            </a:extLst>
          </p:cNvPr>
          <p:cNvSpPr txBox="1"/>
          <p:nvPr/>
        </p:nvSpPr>
        <p:spPr>
          <a:xfrm>
            <a:off x="11412338" y="2175641"/>
            <a:ext cx="418704" cy="369332"/>
          </a:xfrm>
          <a:prstGeom prst="rect">
            <a:avLst/>
          </a:prstGeom>
          <a:noFill/>
        </p:spPr>
        <p:txBody>
          <a:bodyPr wrap="none" rtlCol="0">
            <a:spAutoFit/>
          </a:bodyPr>
          <a:lstStyle/>
          <a:p>
            <a:r>
              <a:rPr lang="en-US" altLang="zh-CN" dirty="0"/>
              <a:t>78</a:t>
            </a:r>
            <a:endParaRPr lang="zh-CN" altLang="en-US" dirty="0"/>
          </a:p>
        </p:txBody>
      </p:sp>
      <p:sp>
        <p:nvSpPr>
          <p:cNvPr id="14" name="文本框 13">
            <a:extLst>
              <a:ext uri="{FF2B5EF4-FFF2-40B4-BE49-F238E27FC236}">
                <a16:creationId xmlns:a16="http://schemas.microsoft.com/office/drawing/2014/main" id="{F5ABEDE3-87BB-4B39-9CC0-0132A1745BF1}"/>
              </a:ext>
            </a:extLst>
          </p:cNvPr>
          <p:cNvSpPr txBox="1"/>
          <p:nvPr/>
        </p:nvSpPr>
        <p:spPr>
          <a:xfrm>
            <a:off x="10314894" y="3631477"/>
            <a:ext cx="418704" cy="369332"/>
          </a:xfrm>
          <a:prstGeom prst="rect">
            <a:avLst/>
          </a:prstGeom>
          <a:noFill/>
        </p:spPr>
        <p:txBody>
          <a:bodyPr wrap="none" rtlCol="0">
            <a:spAutoFit/>
          </a:bodyPr>
          <a:lstStyle/>
          <a:p>
            <a:r>
              <a:rPr lang="en-US" altLang="zh-CN" dirty="0"/>
              <a:t>39</a:t>
            </a:r>
            <a:endParaRPr lang="zh-CN" altLang="en-US" dirty="0"/>
          </a:p>
        </p:txBody>
      </p:sp>
    </p:spTree>
    <p:extLst>
      <p:ext uri="{BB962C8B-B14F-4D97-AF65-F5344CB8AC3E}">
        <p14:creationId xmlns:p14="http://schemas.microsoft.com/office/powerpoint/2010/main" val="24254699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6411C695-0C23-2E28-72B4-D06D8A9C0E5C}"/>
              </a:ext>
            </a:extLst>
          </p:cNvPr>
          <p:cNvSpPr>
            <a:spLocks noGrp="1"/>
          </p:cNvSpPr>
          <p:nvPr>
            <p:ph type="title"/>
          </p:nvPr>
        </p:nvSpPr>
        <p:spPr>
          <a:xfrm>
            <a:off x="407368" y="187617"/>
            <a:ext cx="10763325" cy="725470"/>
          </a:xfrm>
        </p:spPr>
        <p:txBody>
          <a:bodyPr>
            <a:normAutofit/>
          </a:bodyPr>
          <a:lstStyle/>
          <a:p>
            <a:pPr algn="ctr"/>
            <a:r>
              <a:rPr lang="zh-CN" altLang="en-US" b="1" dirty="0">
                <a:solidFill>
                  <a:srgbClr val="C00000"/>
                </a:solidFill>
                <a:latin typeface="宋体" panose="02010600030101010101" pitchFamily="2" charset="-122"/>
                <a:ea typeface="宋体" panose="02010600030101010101" pitchFamily="2" charset="-122"/>
              </a:rPr>
              <a:t>磁中心与机械中心一致性测量实验</a:t>
            </a:r>
          </a:p>
        </p:txBody>
      </p:sp>
      <p:sp>
        <p:nvSpPr>
          <p:cNvPr id="11" name="灯片编号占位符 10">
            <a:extLst>
              <a:ext uri="{FF2B5EF4-FFF2-40B4-BE49-F238E27FC236}">
                <a16:creationId xmlns:a16="http://schemas.microsoft.com/office/drawing/2014/main" id="{9A2C7A0F-B19F-5BA6-B9AF-313F46FDF6B4}"/>
              </a:ext>
            </a:extLst>
          </p:cNvPr>
          <p:cNvSpPr>
            <a:spLocks noGrp="1"/>
          </p:cNvSpPr>
          <p:nvPr>
            <p:ph type="sldNum" sz="quarter" idx="12"/>
          </p:nvPr>
        </p:nvSpPr>
        <p:spPr/>
        <p:txBody>
          <a:bodyPr/>
          <a:lstStyle/>
          <a:p>
            <a:fld id="{16CB0E38-18A6-4DF6-93D8-8059CE11E2E9}" type="slidenum">
              <a:rPr lang="zh-SG" altLang="en-US" smtClean="0"/>
              <a:t>8</a:t>
            </a:fld>
            <a:endParaRPr lang="zh-SG" altLang="en-US"/>
          </a:p>
        </p:txBody>
      </p:sp>
      <p:sp>
        <p:nvSpPr>
          <p:cNvPr id="12" name="内容占位符 1">
            <a:extLst>
              <a:ext uri="{FF2B5EF4-FFF2-40B4-BE49-F238E27FC236}">
                <a16:creationId xmlns:a16="http://schemas.microsoft.com/office/drawing/2014/main" id="{0225279A-9CC6-409F-B519-30C248CE07DB}"/>
              </a:ext>
            </a:extLst>
          </p:cNvPr>
          <p:cNvSpPr txBox="1">
            <a:spLocks/>
          </p:cNvSpPr>
          <p:nvPr/>
        </p:nvSpPr>
        <p:spPr>
          <a:xfrm>
            <a:off x="856774" y="1055411"/>
            <a:ext cx="10497025" cy="725470"/>
          </a:xfrm>
          <a:prstGeom prst="rect">
            <a:avLst/>
          </a:prstGeom>
        </p:spPr>
        <p:txBody>
          <a:bodyPr vert="horz" lIns="91440" tIns="45720" rIns="91440" bIns="45720" rtlCol="0">
            <a:noAutofit/>
          </a:bodyPr>
          <a:lstStyle>
            <a:lvl1pPr marL="342900" indent="-342900" algn="l" defTabSz="914400" rtl="0" eaLnBrk="1" latinLnBrk="0" hangingPunct="1">
              <a:lnSpc>
                <a:spcPct val="110000"/>
              </a:lnSpc>
              <a:spcBef>
                <a:spcPts val="0"/>
              </a:spcBef>
              <a:spcAft>
                <a:spcPts val="1000"/>
              </a:spcAft>
              <a:buClr>
                <a:srgbClr val="FFC000"/>
              </a:buClr>
              <a:buSzPct val="80000"/>
              <a:buFont typeface="Wingdings" pitchFamily="2" charset="2"/>
              <a:buChar char="n"/>
              <a:defRPr sz="2800" b="0" kern="1200" baseline="0">
                <a:solidFill>
                  <a:schemeClr val="tx1"/>
                </a:solidFill>
                <a:latin typeface="Arial" panose="020B0604020202020204" pitchFamily="34" charset="0"/>
                <a:ea typeface="微软雅黑" pitchFamily="34" charset="-122"/>
                <a:cs typeface="+mn-cs"/>
              </a:defRPr>
            </a:lvl1pPr>
            <a:lvl2pPr marL="742950" indent="-285750" algn="l" defTabSz="914400" rtl="0" eaLnBrk="1" latinLnBrk="0" hangingPunct="1">
              <a:spcBef>
                <a:spcPct val="20000"/>
              </a:spcBef>
              <a:buFont typeface="Arial" pitchFamily="34" charset="0"/>
              <a:buChar char="–"/>
              <a:defRPr sz="2400" kern="1200" baseline="0">
                <a:solidFill>
                  <a:schemeClr val="tx1"/>
                </a:solidFill>
                <a:latin typeface="Arial" panose="020B0604020202020204" pitchFamily="34" charset="0"/>
                <a:ea typeface="微软雅黑" pitchFamily="34" charset="-122"/>
                <a:cs typeface="+mn-cs"/>
              </a:defRPr>
            </a:lvl2pPr>
            <a:lvl3pPr marL="1143000" indent="-228600" algn="l" defTabSz="914400" rtl="0" eaLnBrk="1" latinLnBrk="0" hangingPunct="1">
              <a:spcBef>
                <a:spcPct val="20000"/>
              </a:spcBef>
              <a:buFont typeface="Arial" pitchFamily="34" charset="0"/>
              <a:buChar char="•"/>
              <a:defRPr sz="24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50000"/>
              </a:lnSpc>
              <a:buClr>
                <a:srgbClr val="FF0000"/>
              </a:buClr>
              <a:buSzPct val="75000"/>
            </a:pPr>
            <a:r>
              <a:rPr lang="zh-CN" altLang="en-US" sz="2000" dirty="0">
                <a:latin typeface="Times New Roman" panose="02020603050405020304" pitchFamily="18" charset="0"/>
                <a:cs typeface="Times New Roman" panose="02020603050405020304" pitchFamily="18" charset="0"/>
              </a:rPr>
              <a:t>磁中心测量：长导轨和霍尔探头（周建新）</a:t>
            </a:r>
            <a:endParaRPr lang="en-US" altLang="zh-CN" sz="2000" dirty="0">
              <a:latin typeface="Times New Roman" panose="02020603050405020304" pitchFamily="18" charset="0"/>
              <a:cs typeface="Times New Roman" panose="02020603050405020304" pitchFamily="18" charset="0"/>
            </a:endParaRPr>
          </a:p>
          <a:p>
            <a:pPr>
              <a:lnSpc>
                <a:spcPct val="150000"/>
              </a:lnSpc>
              <a:buClr>
                <a:srgbClr val="FF0000"/>
              </a:buClr>
              <a:buSzPct val="75000"/>
              <a:buFont typeface="Wingdings" panose="05000000000000000000" pitchFamily="2" charset="2"/>
              <a:buChar char="l"/>
            </a:pPr>
            <a:r>
              <a:rPr lang="zh-CN" altLang="en-US" sz="2000" dirty="0">
                <a:latin typeface="Times New Roman" panose="02020603050405020304" pitchFamily="18" charset="0"/>
                <a:cs typeface="Times New Roman" panose="02020603050405020304" pitchFamily="18" charset="0"/>
              </a:rPr>
              <a:t>需要将探头运动轨迹准直到磁铁机械中心上</a:t>
            </a:r>
            <a:endParaRPr lang="en-US" altLang="zh-CN" sz="2000" dirty="0">
              <a:latin typeface="Times New Roman" panose="02020603050405020304" pitchFamily="18" charset="0"/>
              <a:cs typeface="Times New Roman" panose="02020603050405020304" pitchFamily="18" charset="0"/>
            </a:endParaRPr>
          </a:p>
          <a:p>
            <a:pPr marL="0" indent="0">
              <a:lnSpc>
                <a:spcPct val="150000"/>
              </a:lnSpc>
              <a:buClr>
                <a:srgbClr val="FF0000"/>
              </a:buClr>
              <a:buSzPct val="75000"/>
              <a:buNone/>
            </a:pPr>
            <a:endParaRPr lang="en-US" altLang="zh-CN" sz="2000" dirty="0">
              <a:latin typeface="Times New Roman" panose="02020603050405020304" pitchFamily="18" charset="0"/>
              <a:cs typeface="Times New Roman" panose="02020603050405020304" pitchFamily="18" charset="0"/>
            </a:endParaRPr>
          </a:p>
        </p:txBody>
      </p:sp>
      <p:pic>
        <p:nvPicPr>
          <p:cNvPr id="2" name="图片 1">
            <a:extLst>
              <a:ext uri="{FF2B5EF4-FFF2-40B4-BE49-F238E27FC236}">
                <a16:creationId xmlns:a16="http://schemas.microsoft.com/office/drawing/2014/main" id="{B6475846-E0DD-4B70-9B39-BA75D857B54D}"/>
              </a:ext>
            </a:extLst>
          </p:cNvPr>
          <p:cNvPicPr>
            <a:picLocks noChangeAspect="1"/>
          </p:cNvPicPr>
          <p:nvPr/>
        </p:nvPicPr>
        <p:blipFill>
          <a:blip r:embed="rId2"/>
          <a:stretch>
            <a:fillRect/>
          </a:stretch>
        </p:blipFill>
        <p:spPr>
          <a:xfrm>
            <a:off x="6953690" y="2564036"/>
            <a:ext cx="3792041" cy="3627434"/>
          </a:xfrm>
          <a:prstGeom prst="rect">
            <a:avLst/>
          </a:prstGeom>
        </p:spPr>
      </p:pic>
      <p:pic>
        <p:nvPicPr>
          <p:cNvPr id="3" name="图片 2">
            <a:extLst>
              <a:ext uri="{FF2B5EF4-FFF2-40B4-BE49-F238E27FC236}">
                <a16:creationId xmlns:a16="http://schemas.microsoft.com/office/drawing/2014/main" id="{E68F96DF-B968-43FC-A49E-046295EB1B90}"/>
              </a:ext>
            </a:extLst>
          </p:cNvPr>
          <p:cNvPicPr>
            <a:picLocks noChangeAspect="1"/>
          </p:cNvPicPr>
          <p:nvPr/>
        </p:nvPicPr>
        <p:blipFill>
          <a:blip r:embed="rId3"/>
          <a:stretch>
            <a:fillRect/>
          </a:stretch>
        </p:blipFill>
        <p:spPr>
          <a:xfrm>
            <a:off x="1072160" y="2564036"/>
            <a:ext cx="4834547" cy="3627434"/>
          </a:xfrm>
          <a:prstGeom prst="rect">
            <a:avLst/>
          </a:prstGeom>
        </p:spPr>
      </p:pic>
      <p:sp>
        <p:nvSpPr>
          <p:cNvPr id="17" name="文本框 16">
            <a:extLst>
              <a:ext uri="{FF2B5EF4-FFF2-40B4-BE49-F238E27FC236}">
                <a16:creationId xmlns:a16="http://schemas.microsoft.com/office/drawing/2014/main" id="{D73A3D94-8012-4B54-9B8F-D13B26530D54}"/>
              </a:ext>
            </a:extLst>
          </p:cNvPr>
          <p:cNvSpPr txBox="1"/>
          <p:nvPr/>
        </p:nvSpPr>
        <p:spPr>
          <a:xfrm>
            <a:off x="3024352" y="6250846"/>
            <a:ext cx="1114097" cy="369332"/>
          </a:xfrm>
          <a:prstGeom prst="rect">
            <a:avLst/>
          </a:prstGeom>
          <a:noFill/>
        </p:spPr>
        <p:txBody>
          <a:bodyPr wrap="square">
            <a:spAutoFit/>
          </a:bodyPr>
          <a:lstStyle/>
          <a:p>
            <a:pPr algn="just">
              <a:spcBef>
                <a:spcPts val="300"/>
              </a:spcBef>
              <a:spcAft>
                <a:spcPts val="600"/>
              </a:spcAft>
            </a:pPr>
            <a:r>
              <a:rPr lang="zh-CN" altLang="en-US" dirty="0">
                <a:latin typeface="微软雅黑" panose="020B0503020204020204" pitchFamily="34" charset="-122"/>
                <a:ea typeface="微软雅黑" panose="020B0503020204020204" pitchFamily="34" charset="-122"/>
              </a:rPr>
              <a:t>测磁装置</a:t>
            </a:r>
          </a:p>
        </p:txBody>
      </p:sp>
      <p:cxnSp>
        <p:nvCxnSpPr>
          <p:cNvPr id="8" name="直接箭头连接符 7">
            <a:extLst>
              <a:ext uri="{FF2B5EF4-FFF2-40B4-BE49-F238E27FC236}">
                <a16:creationId xmlns:a16="http://schemas.microsoft.com/office/drawing/2014/main" id="{635D0DB3-2677-46D4-9BD3-9B4958646B82}"/>
              </a:ext>
            </a:extLst>
          </p:cNvPr>
          <p:cNvCxnSpPr>
            <a:cxnSpLocks/>
          </p:cNvCxnSpPr>
          <p:nvPr/>
        </p:nvCxnSpPr>
        <p:spPr>
          <a:xfrm flipV="1">
            <a:off x="3589283" y="5213131"/>
            <a:ext cx="1003738" cy="109110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785D0280-0BC5-4631-A5A5-2AE76247ED19}"/>
              </a:ext>
            </a:extLst>
          </p:cNvPr>
          <p:cNvSpPr txBox="1"/>
          <p:nvPr/>
        </p:nvSpPr>
        <p:spPr>
          <a:xfrm>
            <a:off x="10796751" y="4055718"/>
            <a:ext cx="922284" cy="369332"/>
          </a:xfrm>
          <a:prstGeom prst="rect">
            <a:avLst/>
          </a:prstGeom>
          <a:noFill/>
        </p:spPr>
        <p:txBody>
          <a:bodyPr wrap="square">
            <a:spAutoFit/>
          </a:bodyPr>
          <a:lstStyle/>
          <a:p>
            <a:pPr algn="just">
              <a:spcBef>
                <a:spcPts val="300"/>
              </a:spcBef>
              <a:spcAft>
                <a:spcPts val="600"/>
              </a:spcAft>
            </a:pPr>
            <a:r>
              <a:rPr lang="zh-CN" altLang="en-US" dirty="0">
                <a:latin typeface="微软雅黑" panose="020B0503020204020204" pitchFamily="34" charset="-122"/>
                <a:ea typeface="微软雅黑" panose="020B0503020204020204" pitchFamily="34" charset="-122"/>
              </a:rPr>
              <a:t>长导轨</a:t>
            </a:r>
          </a:p>
        </p:txBody>
      </p:sp>
      <p:cxnSp>
        <p:nvCxnSpPr>
          <p:cNvPr id="19" name="直接箭头连接符 18">
            <a:extLst>
              <a:ext uri="{FF2B5EF4-FFF2-40B4-BE49-F238E27FC236}">
                <a16:creationId xmlns:a16="http://schemas.microsoft.com/office/drawing/2014/main" id="{5FE245C1-D7D6-4168-A444-32D29C57ABBE}"/>
              </a:ext>
            </a:extLst>
          </p:cNvPr>
          <p:cNvCxnSpPr>
            <a:cxnSpLocks/>
            <a:stCxn id="18" idx="1"/>
          </p:cNvCxnSpPr>
          <p:nvPr/>
        </p:nvCxnSpPr>
        <p:spPr>
          <a:xfrm flipH="1">
            <a:off x="8718331" y="4240384"/>
            <a:ext cx="2078420" cy="34519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74870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598EEC53-13FF-43F1-95F7-28978D70ED4D}"/>
              </a:ext>
            </a:extLst>
          </p:cNvPr>
          <p:cNvPicPr>
            <a:picLocks noChangeAspect="1"/>
          </p:cNvPicPr>
          <p:nvPr/>
        </p:nvPicPr>
        <p:blipFill>
          <a:blip r:embed="rId2"/>
          <a:stretch>
            <a:fillRect/>
          </a:stretch>
        </p:blipFill>
        <p:spPr>
          <a:xfrm>
            <a:off x="1544320" y="2946214"/>
            <a:ext cx="4887188" cy="3662785"/>
          </a:xfrm>
          <a:prstGeom prst="rect">
            <a:avLst/>
          </a:prstGeom>
        </p:spPr>
      </p:pic>
      <p:sp>
        <p:nvSpPr>
          <p:cNvPr id="3" name="灯片编号占位符 2"/>
          <p:cNvSpPr>
            <a:spLocks noGrp="1"/>
          </p:cNvSpPr>
          <p:nvPr>
            <p:ph type="sldNum" sz="quarter" idx="12"/>
          </p:nvPr>
        </p:nvSpPr>
        <p:spPr/>
        <p:txBody>
          <a:bodyPr/>
          <a:lstStyle/>
          <a:p>
            <a:fld id="{098B4EB0-06CE-481E-B32B-52DF58230A15}" type="slidenum">
              <a:rPr lang="zh-CN" altLang="en-US" smtClean="0"/>
              <a:t>9</a:t>
            </a:fld>
            <a:endParaRPr lang="zh-CN" altLang="en-US" dirty="0"/>
          </a:p>
        </p:txBody>
      </p:sp>
      <p:sp>
        <p:nvSpPr>
          <p:cNvPr id="4" name="标题 3"/>
          <p:cNvSpPr>
            <a:spLocks noGrp="1"/>
          </p:cNvSpPr>
          <p:nvPr>
            <p:ph type="title"/>
          </p:nvPr>
        </p:nvSpPr>
        <p:spPr>
          <a:xfrm>
            <a:off x="407368" y="187617"/>
            <a:ext cx="10763325" cy="725470"/>
          </a:xfrm>
        </p:spPr>
        <p:txBody>
          <a:bodyPr/>
          <a:lstStyle/>
          <a:p>
            <a:pPr algn="ctr"/>
            <a:r>
              <a:rPr lang="zh-CN" altLang="en-US" b="1" dirty="0">
                <a:solidFill>
                  <a:srgbClr val="C00000"/>
                </a:solidFill>
                <a:latin typeface="宋体" panose="02010600030101010101" pitchFamily="2" charset="-122"/>
                <a:ea typeface="宋体" panose="02010600030101010101" pitchFamily="2" charset="-122"/>
              </a:rPr>
              <a:t>测磁导轨准直</a:t>
            </a:r>
          </a:p>
        </p:txBody>
      </p:sp>
      <p:sp>
        <p:nvSpPr>
          <p:cNvPr id="31" name="内容占位符 2">
            <a:extLst>
              <a:ext uri="{FF2B5EF4-FFF2-40B4-BE49-F238E27FC236}">
                <a16:creationId xmlns:a16="http://schemas.microsoft.com/office/drawing/2014/main" id="{0D90D7DF-D61A-4541-996C-0CE061F1B353}"/>
              </a:ext>
            </a:extLst>
          </p:cNvPr>
          <p:cNvSpPr txBox="1">
            <a:spLocks/>
          </p:cNvSpPr>
          <p:nvPr/>
        </p:nvSpPr>
        <p:spPr>
          <a:xfrm>
            <a:off x="736113" y="925101"/>
            <a:ext cx="10617687" cy="13860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5000"/>
              </a:lnSpc>
              <a:spcBef>
                <a:spcPts val="300"/>
              </a:spcBef>
              <a:spcAft>
                <a:spcPts val="600"/>
              </a:spcAft>
              <a:buClr>
                <a:srgbClr val="FF0000"/>
              </a:buClr>
              <a:buSzPct val="75000"/>
              <a:buFont typeface="Wingdings" panose="05000000000000000000" pitchFamily="2" charset="2"/>
              <a:buChar char="l"/>
            </a:pPr>
            <a:r>
              <a:rPr lang="zh-CN" altLang="en-US" sz="2000" dirty="0">
                <a:latin typeface="微软雅黑" panose="020B0503020204020204" pitchFamily="34" charset="-122"/>
                <a:ea typeface="微软雅黑" panose="020B0503020204020204" pitchFamily="34" charset="-122"/>
              </a:rPr>
              <a:t>方法：在导轨滑动平台上粘接基准点，在磁铁机械中心坐标系下，通过移动平台测量多个导轨位置，获得偏差，对其进行调整</a:t>
            </a:r>
            <a:r>
              <a:rPr lang="en-US" altLang="zh-CN" sz="2000" dirty="0">
                <a:latin typeface="微软雅黑" panose="020B0503020204020204" pitchFamily="34" charset="-122"/>
                <a:ea typeface="微软雅黑" panose="020B0503020204020204" pitchFamily="34" charset="-122"/>
              </a:rPr>
              <a:t> </a:t>
            </a:r>
            <a:r>
              <a:rPr lang="zh-CN" altLang="en-US" sz="2000" dirty="0">
                <a:latin typeface="微软雅黑" panose="020B0503020204020204" pitchFamily="34" charset="-122"/>
                <a:ea typeface="微软雅黑" panose="020B0503020204020204" pitchFamily="34" charset="-122"/>
              </a:rPr>
              <a:t>。</a:t>
            </a:r>
            <a:endParaRPr lang="en-US" altLang="zh-CN" sz="2000" dirty="0">
              <a:latin typeface="微软雅黑" panose="020B0503020204020204" pitchFamily="34" charset="-122"/>
              <a:ea typeface="微软雅黑" panose="020B0503020204020204" pitchFamily="34" charset="-122"/>
            </a:endParaRPr>
          </a:p>
          <a:p>
            <a:pPr algn="just">
              <a:lnSpc>
                <a:spcPct val="125000"/>
              </a:lnSpc>
              <a:spcBef>
                <a:spcPts val="300"/>
              </a:spcBef>
              <a:spcAft>
                <a:spcPts val="600"/>
              </a:spcAft>
              <a:buClr>
                <a:srgbClr val="FF0000"/>
              </a:buClr>
              <a:buSzPct val="75000"/>
              <a:buFont typeface="Wingdings" panose="05000000000000000000" pitchFamily="2" charset="2"/>
              <a:buChar char="l"/>
            </a:pPr>
            <a:r>
              <a:rPr lang="zh-CN" altLang="en-US" sz="2000" dirty="0">
                <a:latin typeface="微软雅黑" panose="020B0503020204020204" pitchFamily="34" charset="-122"/>
                <a:ea typeface="微软雅黑" panose="020B0503020204020204" pitchFamily="34" charset="-122"/>
              </a:rPr>
              <a:t>由于导轨没有调整机构，因此加装了</a:t>
            </a:r>
            <a:r>
              <a:rPr lang="en-US" altLang="zh-CN" sz="2000" dirty="0">
                <a:latin typeface="微软雅黑" panose="020B0503020204020204" pitchFamily="34" charset="-122"/>
                <a:ea typeface="微软雅黑" panose="020B0503020204020204" pitchFamily="34" charset="-122"/>
              </a:rPr>
              <a:t>8</a:t>
            </a:r>
            <a:r>
              <a:rPr lang="zh-CN" altLang="en-US" sz="2000" dirty="0">
                <a:latin typeface="微软雅黑" panose="020B0503020204020204" pitchFamily="34" charset="-122"/>
                <a:ea typeface="微软雅黑" panose="020B0503020204020204" pitchFamily="34" charset="-122"/>
              </a:rPr>
              <a:t>对白色调整螺杆，通过对顶的方式，使导轨调整到位。</a:t>
            </a:r>
            <a:endParaRPr lang="en-US" altLang="zh-CN" sz="2000" dirty="0">
              <a:latin typeface="微软雅黑" panose="020B0503020204020204" pitchFamily="34" charset="-122"/>
              <a:ea typeface="微软雅黑" panose="020B0503020204020204" pitchFamily="34" charset="-122"/>
            </a:endParaRPr>
          </a:p>
        </p:txBody>
      </p:sp>
      <p:grpSp>
        <p:nvGrpSpPr>
          <p:cNvPr id="2" name="组合 1">
            <a:extLst>
              <a:ext uri="{FF2B5EF4-FFF2-40B4-BE49-F238E27FC236}">
                <a16:creationId xmlns:a16="http://schemas.microsoft.com/office/drawing/2014/main" id="{964DC32B-0719-5F5F-48C0-FAEF41CE3C9F}"/>
              </a:ext>
            </a:extLst>
          </p:cNvPr>
          <p:cNvGrpSpPr/>
          <p:nvPr/>
        </p:nvGrpSpPr>
        <p:grpSpPr>
          <a:xfrm>
            <a:off x="6932931" y="2966862"/>
            <a:ext cx="3355338" cy="3597789"/>
            <a:chOff x="357909" y="263236"/>
            <a:chExt cx="4829662" cy="6331527"/>
          </a:xfrm>
        </p:grpSpPr>
        <p:pic>
          <p:nvPicPr>
            <p:cNvPr id="5" name="图片 4">
              <a:extLst>
                <a:ext uri="{FF2B5EF4-FFF2-40B4-BE49-F238E27FC236}">
                  <a16:creationId xmlns:a16="http://schemas.microsoft.com/office/drawing/2014/main" id="{76284FED-6F33-32A4-DF77-D8E594E298F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7909" y="263236"/>
              <a:ext cx="4748645" cy="6331527"/>
            </a:xfrm>
            <a:prstGeom prst="rect">
              <a:avLst/>
            </a:prstGeom>
          </p:spPr>
        </p:pic>
        <p:cxnSp>
          <p:nvCxnSpPr>
            <p:cNvPr id="17" name="直接箭头连接符 16">
              <a:extLst>
                <a:ext uri="{FF2B5EF4-FFF2-40B4-BE49-F238E27FC236}">
                  <a16:creationId xmlns:a16="http://schemas.microsoft.com/office/drawing/2014/main" id="{68E31F0D-788F-9D2F-17BC-350646F96D56}"/>
                </a:ext>
              </a:extLst>
            </p:cNvPr>
            <p:cNvCxnSpPr>
              <a:cxnSpLocks/>
            </p:cNvCxnSpPr>
            <p:nvPr/>
          </p:nvCxnSpPr>
          <p:spPr>
            <a:xfrm flipV="1">
              <a:off x="1235885" y="5388719"/>
              <a:ext cx="752242" cy="87888"/>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8" name="文本框 17">
              <a:extLst>
                <a:ext uri="{FF2B5EF4-FFF2-40B4-BE49-F238E27FC236}">
                  <a16:creationId xmlns:a16="http://schemas.microsoft.com/office/drawing/2014/main" id="{22025214-8582-1665-AFDA-FF0ED5B7A659}"/>
                </a:ext>
              </a:extLst>
            </p:cNvPr>
            <p:cNvSpPr txBox="1"/>
            <p:nvPr/>
          </p:nvSpPr>
          <p:spPr>
            <a:xfrm>
              <a:off x="357909" y="4784821"/>
              <a:ext cx="1630218" cy="400111"/>
            </a:xfrm>
            <a:prstGeom prst="rect">
              <a:avLst/>
            </a:prstGeom>
            <a:noFill/>
          </p:spPr>
          <p:txBody>
            <a:bodyPr wrap="square" rtlCol="0">
              <a:spAutoFit/>
            </a:bodyPr>
            <a:lstStyle/>
            <a:p>
              <a:pPr algn="just"/>
              <a:r>
                <a:rPr lang="en-US" altLang="zh-CN" sz="2000" b="1" dirty="0">
                  <a:solidFill>
                    <a:srgbClr val="FF0000"/>
                  </a:solidFill>
                </a:rPr>
                <a:t>X:+78mm</a:t>
              </a:r>
              <a:endParaRPr lang="zh-CN" altLang="en-US" sz="2000" b="1" dirty="0">
                <a:solidFill>
                  <a:srgbClr val="FF0000"/>
                </a:solidFill>
              </a:endParaRPr>
            </a:p>
          </p:txBody>
        </p:sp>
        <p:cxnSp>
          <p:nvCxnSpPr>
            <p:cNvPr id="19" name="直接箭头连接符 18">
              <a:extLst>
                <a:ext uri="{FF2B5EF4-FFF2-40B4-BE49-F238E27FC236}">
                  <a16:creationId xmlns:a16="http://schemas.microsoft.com/office/drawing/2014/main" id="{ABE353AE-DE0F-F9B1-0A1F-FC939B4964EC}"/>
                </a:ext>
              </a:extLst>
            </p:cNvPr>
            <p:cNvCxnSpPr>
              <a:cxnSpLocks/>
            </p:cNvCxnSpPr>
            <p:nvPr/>
          </p:nvCxnSpPr>
          <p:spPr>
            <a:xfrm flipH="1">
              <a:off x="2992582" y="4538986"/>
              <a:ext cx="618836" cy="123317"/>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7" name="文本框 26">
              <a:extLst>
                <a:ext uri="{FF2B5EF4-FFF2-40B4-BE49-F238E27FC236}">
                  <a16:creationId xmlns:a16="http://schemas.microsoft.com/office/drawing/2014/main" id="{0D6F2AA2-266D-51B9-B9DD-E1D44AE9B1E1}"/>
                </a:ext>
              </a:extLst>
            </p:cNvPr>
            <p:cNvSpPr txBox="1"/>
            <p:nvPr/>
          </p:nvSpPr>
          <p:spPr>
            <a:xfrm>
              <a:off x="3557353" y="4262193"/>
              <a:ext cx="1630218" cy="400110"/>
            </a:xfrm>
            <a:prstGeom prst="rect">
              <a:avLst/>
            </a:prstGeom>
            <a:noFill/>
          </p:spPr>
          <p:txBody>
            <a:bodyPr wrap="square" rtlCol="0">
              <a:spAutoFit/>
            </a:bodyPr>
            <a:lstStyle/>
            <a:p>
              <a:pPr algn="just"/>
              <a:r>
                <a:rPr lang="en-US" altLang="zh-CN" sz="2000" b="1" dirty="0">
                  <a:solidFill>
                    <a:srgbClr val="FF0000"/>
                  </a:solidFill>
                </a:rPr>
                <a:t>X:-23mm</a:t>
              </a:r>
              <a:endParaRPr lang="zh-CN" altLang="en-US" sz="2000" b="1" dirty="0">
                <a:solidFill>
                  <a:srgbClr val="FF0000"/>
                </a:solidFill>
              </a:endParaRPr>
            </a:p>
          </p:txBody>
        </p:sp>
      </p:grpSp>
      <p:sp>
        <p:nvSpPr>
          <p:cNvPr id="12" name="文本框 11">
            <a:extLst>
              <a:ext uri="{FF2B5EF4-FFF2-40B4-BE49-F238E27FC236}">
                <a16:creationId xmlns:a16="http://schemas.microsoft.com/office/drawing/2014/main" id="{4179257F-E5F7-4E46-8D86-701031AA090A}"/>
              </a:ext>
            </a:extLst>
          </p:cNvPr>
          <p:cNvSpPr txBox="1"/>
          <p:nvPr/>
        </p:nvSpPr>
        <p:spPr>
          <a:xfrm>
            <a:off x="7864198" y="2481731"/>
            <a:ext cx="1114097" cy="369332"/>
          </a:xfrm>
          <a:prstGeom prst="rect">
            <a:avLst/>
          </a:prstGeom>
          <a:noFill/>
        </p:spPr>
        <p:txBody>
          <a:bodyPr wrap="square">
            <a:spAutoFit/>
          </a:bodyPr>
          <a:lstStyle/>
          <a:p>
            <a:pPr algn="just">
              <a:spcBef>
                <a:spcPts val="300"/>
              </a:spcBef>
              <a:spcAft>
                <a:spcPts val="600"/>
              </a:spcAft>
            </a:pPr>
            <a:r>
              <a:rPr lang="zh-CN" altLang="en-US" dirty="0">
                <a:latin typeface="微软雅黑" panose="020B0503020204020204" pitchFamily="34" charset="-122"/>
                <a:ea typeface="微软雅黑" panose="020B0503020204020204" pitchFamily="34" charset="-122"/>
              </a:rPr>
              <a:t>调整螺杆</a:t>
            </a:r>
          </a:p>
        </p:txBody>
      </p:sp>
      <p:cxnSp>
        <p:nvCxnSpPr>
          <p:cNvPr id="13" name="直接箭头连接符 12">
            <a:extLst>
              <a:ext uri="{FF2B5EF4-FFF2-40B4-BE49-F238E27FC236}">
                <a16:creationId xmlns:a16="http://schemas.microsoft.com/office/drawing/2014/main" id="{54FD0203-FAB5-4900-AA78-6F94CB97C5EA}"/>
              </a:ext>
            </a:extLst>
          </p:cNvPr>
          <p:cNvCxnSpPr>
            <a:cxnSpLocks/>
            <a:stCxn id="16" idx="2"/>
          </p:cNvCxnSpPr>
          <p:nvPr/>
        </p:nvCxnSpPr>
        <p:spPr>
          <a:xfrm>
            <a:off x="3234323" y="2813336"/>
            <a:ext cx="1184108" cy="196427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C2E68493-771F-4652-A516-BB5988620114}"/>
              </a:ext>
            </a:extLst>
          </p:cNvPr>
          <p:cNvSpPr txBox="1"/>
          <p:nvPr/>
        </p:nvSpPr>
        <p:spPr>
          <a:xfrm>
            <a:off x="2677274" y="2444004"/>
            <a:ext cx="1114097" cy="369332"/>
          </a:xfrm>
          <a:prstGeom prst="rect">
            <a:avLst/>
          </a:prstGeom>
          <a:noFill/>
        </p:spPr>
        <p:txBody>
          <a:bodyPr wrap="square">
            <a:spAutoFit/>
          </a:bodyPr>
          <a:lstStyle/>
          <a:p>
            <a:pPr algn="just">
              <a:spcBef>
                <a:spcPts val="300"/>
              </a:spcBef>
              <a:spcAft>
                <a:spcPts val="600"/>
              </a:spcAft>
            </a:pPr>
            <a:r>
              <a:rPr lang="zh-CN" altLang="en-US" dirty="0">
                <a:latin typeface="微软雅黑" panose="020B0503020204020204" pitchFamily="34" charset="-122"/>
                <a:ea typeface="微软雅黑" panose="020B0503020204020204" pitchFamily="34" charset="-122"/>
              </a:rPr>
              <a:t>基准点</a:t>
            </a:r>
          </a:p>
        </p:txBody>
      </p:sp>
      <p:cxnSp>
        <p:nvCxnSpPr>
          <p:cNvPr id="20" name="直接箭头连接符 19">
            <a:extLst>
              <a:ext uri="{FF2B5EF4-FFF2-40B4-BE49-F238E27FC236}">
                <a16:creationId xmlns:a16="http://schemas.microsoft.com/office/drawing/2014/main" id="{79697D07-42C7-459E-B492-CFAF17D1C4AB}"/>
              </a:ext>
            </a:extLst>
          </p:cNvPr>
          <p:cNvCxnSpPr>
            <a:cxnSpLocks/>
          </p:cNvCxnSpPr>
          <p:nvPr/>
        </p:nvCxnSpPr>
        <p:spPr>
          <a:xfrm>
            <a:off x="8491258" y="2851063"/>
            <a:ext cx="119342" cy="1365337"/>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401096"/>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5325</TotalTime>
  <Words>3033</Words>
  <Application>Microsoft Office PowerPoint</Application>
  <PresentationFormat>宽屏</PresentationFormat>
  <Paragraphs>618</Paragraphs>
  <Slides>34</Slides>
  <Notes>8</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34</vt:i4>
      </vt:variant>
    </vt:vector>
  </HeadingPairs>
  <TitlesOfParts>
    <vt:vector size="44" baseType="lpstr">
      <vt:lpstr>等线</vt:lpstr>
      <vt:lpstr>宋体</vt:lpstr>
      <vt:lpstr>微软雅黑</vt:lpstr>
      <vt:lpstr>Arial</vt:lpstr>
      <vt:lpstr>Calibri</vt:lpstr>
      <vt:lpstr>Calibri Light</vt:lpstr>
      <vt:lpstr>Cambria Math</vt:lpstr>
      <vt:lpstr>Times New Roman</vt:lpstr>
      <vt:lpstr>Wingdings</vt:lpstr>
      <vt:lpstr>Office 主题​​</vt:lpstr>
      <vt:lpstr>PowerPoint 演示文稿</vt:lpstr>
      <vt:lpstr>Contents</vt:lpstr>
      <vt:lpstr>IARC 建议</vt:lpstr>
      <vt:lpstr>IARC 建议</vt:lpstr>
      <vt:lpstr>实验内容</vt:lpstr>
      <vt:lpstr>磁中心与机械中心一致性测量实验</vt:lpstr>
      <vt:lpstr>磁中心与机械中心一致性测量实验</vt:lpstr>
      <vt:lpstr>磁中心与机械中心一致性测量实验</vt:lpstr>
      <vt:lpstr>测磁导轨准直</vt:lpstr>
      <vt:lpstr>测磁前、后导轨横向位置偏差</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总结</vt:lpstr>
      <vt:lpstr>PowerPoint 演示文稿</vt:lpstr>
      <vt:lpstr>PowerPoint 演示文稿</vt:lpstr>
      <vt:lpstr>PowerPoint 演示文稿</vt:lpstr>
      <vt:lpstr>PowerPoint 演示文稿</vt:lpstr>
      <vt:lpstr>物理对二六极组合铁的要求及测量实验结果</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Dou</dc:creator>
  <cp:lastModifiedBy>wxl</cp:lastModifiedBy>
  <cp:revision>303</cp:revision>
  <dcterms:created xsi:type="dcterms:W3CDTF">2025-03-19T07:30:47Z</dcterms:created>
  <dcterms:modified xsi:type="dcterms:W3CDTF">2026-06-15T02:02:26Z</dcterms:modified>
</cp:coreProperties>
</file>