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9" r:id="rId2"/>
  </p:sldMasterIdLst>
  <p:notesMasterIdLst>
    <p:notesMasterId r:id="rId28"/>
  </p:notesMasterIdLst>
  <p:sldIdLst>
    <p:sldId id="953" r:id="rId3"/>
    <p:sldId id="1855" r:id="rId4"/>
    <p:sldId id="257" r:id="rId5"/>
    <p:sldId id="1952" r:id="rId6"/>
    <p:sldId id="1956" r:id="rId7"/>
    <p:sldId id="1976" r:id="rId8"/>
    <p:sldId id="1977" r:id="rId9"/>
    <p:sldId id="1959" r:id="rId10"/>
    <p:sldId id="1965" r:id="rId11"/>
    <p:sldId id="1966" r:id="rId12"/>
    <p:sldId id="1967" r:id="rId13"/>
    <p:sldId id="1125" r:id="rId14"/>
    <p:sldId id="1162" r:id="rId15"/>
    <p:sldId id="1979" r:id="rId16"/>
    <p:sldId id="915" r:id="rId17"/>
    <p:sldId id="489" r:id="rId18"/>
    <p:sldId id="494" r:id="rId19"/>
    <p:sldId id="1983" r:id="rId20"/>
    <p:sldId id="1981" r:id="rId21"/>
    <p:sldId id="1971" r:id="rId22"/>
    <p:sldId id="1980" r:id="rId23"/>
    <p:sldId id="1954" r:id="rId24"/>
    <p:sldId id="492" r:id="rId25"/>
    <p:sldId id="1919" r:id="rId26"/>
    <p:sldId id="134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s" initials="xb21cn" lastIdx="1" clrIdx="0">
    <p:extLst>
      <p:ext uri="{19B8F6BF-5375-455C-9EA6-DF929625EA0E}">
        <p15:presenceInfo xmlns:p15="http://schemas.microsoft.com/office/powerpoint/2012/main" userId="may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19" autoAdjust="0"/>
    <p:restoredTop sz="95397" autoAdjust="0"/>
  </p:normalViewPr>
  <p:slideViewPr>
    <p:cSldViewPr snapToGrid="0">
      <p:cViewPr varScale="1">
        <p:scale>
          <a:sx n="110" d="100"/>
          <a:sy n="110" d="100"/>
        </p:scale>
        <p:origin x="474" y="102"/>
      </p:cViewPr>
      <p:guideLst/>
    </p:cSldViewPr>
  </p:slideViewPr>
  <p:outlineViewPr>
    <p:cViewPr>
      <p:scale>
        <a:sx n="33" d="100"/>
        <a:sy n="33" d="100"/>
      </p:scale>
      <p:origin x="0" y="-9321"/>
    </p:cViewPr>
  </p:outlineViewPr>
  <p:notesTextViewPr>
    <p:cViewPr>
      <p:scale>
        <a:sx n="75" d="100"/>
        <a:sy n="75" d="100"/>
      </p:scale>
      <p:origin x="0" y="0"/>
    </p:cViewPr>
  </p:notesTextViewPr>
  <p:sorterViewPr>
    <p:cViewPr varScale="1">
      <p:scale>
        <a:sx n="1" d="1"/>
        <a:sy n="1" d="1"/>
      </p:scale>
      <p:origin x="0" y="-4167"/>
    </p:cViewPr>
  </p:sorter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5E5AA-346A-4BA0-9D34-19E387A8B588}" type="datetimeFigureOut">
              <a:rPr lang="zh-CN" altLang="en-US" smtClean="0"/>
              <a:t>2026/6/15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F2B3D-63E5-463B-8DBA-F7FAA2EC08DB}" type="slidenum">
              <a:rPr lang="zh-CN" altLang="en-US" smtClean="0"/>
              <a:t>‹#›</a:t>
            </a:fld>
            <a:endParaRPr lang="zh-CN" altLang="en-US"/>
          </a:p>
        </p:txBody>
      </p:sp>
    </p:spTree>
    <p:extLst>
      <p:ext uri="{BB962C8B-B14F-4D97-AF65-F5344CB8AC3E}">
        <p14:creationId xmlns:p14="http://schemas.microsoft.com/office/powerpoint/2010/main" val="273055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8500E4-B11F-4099-BA7D-B7C09C4FE2A3}" type="slidenum">
              <a:rPr lang="zh-CN" altLang="en-US" smtClean="0"/>
              <a:t>1</a:t>
            </a:fld>
            <a:endParaRPr lang="zh-CN" altLang="en-US"/>
          </a:p>
        </p:txBody>
      </p:sp>
    </p:spTree>
    <p:extLst>
      <p:ext uri="{BB962C8B-B14F-4D97-AF65-F5344CB8AC3E}">
        <p14:creationId xmlns:p14="http://schemas.microsoft.com/office/powerpoint/2010/main" val="2179221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342123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B3D-63E5-463B-8DBA-F7FAA2EC08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28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24</a:t>
            </a:fld>
            <a:endParaRPr lang="zh-CN" altLang="en-US"/>
          </a:p>
        </p:txBody>
      </p:sp>
    </p:spTree>
    <p:extLst>
      <p:ext uri="{BB962C8B-B14F-4D97-AF65-F5344CB8AC3E}">
        <p14:creationId xmlns:p14="http://schemas.microsoft.com/office/powerpoint/2010/main" val="4250289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138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latin typeface="Microsoft YaHei UI" panose="020B0503020204020204" pitchFamily="34" charset="-122"/>
                <a:ea typeface="Microsoft YaHei UI" panose="020B0503020204020204" pitchFamily="34" charset="-122"/>
              </a:rPr>
              <a:t> A thorough comparison of the advantages and disadvantages of the proposed distributed approach versus</a:t>
            </a:r>
            <a:br>
              <a:rPr lang="en-US" altLang="zh-CN" dirty="0"/>
            </a:br>
            <a:r>
              <a:rPr lang="en-US" altLang="zh-CN" b="0" i="0" dirty="0">
                <a:solidFill>
                  <a:srgbClr val="000000"/>
                </a:solidFill>
                <a:effectLst/>
                <a:latin typeface="Microsoft YaHei UI" panose="020B0503020204020204" pitchFamily="34" charset="-122"/>
                <a:ea typeface="Microsoft YaHei UI" panose="020B0503020204020204" pitchFamily="34" charset="-122"/>
              </a:rPr>
              <a:t>the photon stopper approach is necessary for effective management of synchrotron radiation;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8F8C3-29E1-430F-929F-80E072CF51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42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3448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Reciprocating motion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B3D-63E5-463B-8DBA-F7FAA2EC08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244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B3D-63E5-463B-8DBA-F7FAA2EC08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945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2AA19-AA80-5B08-3E26-09601D6C05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93BA062-5446-5214-A2A2-60246EC420D3}"/>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9DF926FA-344D-AF5D-8949-33EDFAEE598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5D09679-32BA-3BFA-6F9F-8D2565635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751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86173-702E-60B9-1DAF-206B8B62880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1DF5C3-4194-2807-097C-BF2341E557C4}"/>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6A6570C2-5307-A460-3954-E4E5C440FD1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9C76ECA-09B0-8C14-AF76-B9EE2CE8EA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95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727" rtl="0" eaLnBrk="1" fontAlgn="auto" latinLnBrk="0" hangingPunct="1">
              <a:lnSpc>
                <a:spcPct val="100000"/>
              </a:lnSpc>
              <a:spcBef>
                <a:spcPts val="0"/>
              </a:spcBef>
              <a:spcAft>
                <a:spcPts val="0"/>
              </a:spcAft>
              <a:buClrTx/>
              <a:buSzTx/>
              <a:buFontTx/>
              <a:buNone/>
              <a:tabLst/>
              <a:defRPr/>
            </a:pPr>
            <a:fld id="{CD7EBA44-2749-4505-B776-1307762B45EE}"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27" rtl="0" eaLnBrk="1" fontAlgn="auto" latinLnBrk="0" hangingPunct="1">
                <a:lnSpc>
                  <a:spcPct val="100000"/>
                </a:lnSpc>
                <a:spcBef>
                  <a:spcPts val="0"/>
                </a:spcBef>
                <a:spcAft>
                  <a:spcPts val="0"/>
                </a:spcAft>
                <a:buClrTx/>
                <a:buSzTx/>
                <a:buFontTx/>
                <a:buNone/>
                <a:tabLst/>
                <a:defRPr/>
              </a:pPr>
              <a:t>15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95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2026/6/15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16364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2026/6/15</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26964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2" y="770400"/>
            <a:ext cx="11017801"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33587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2" y="1394775"/>
            <a:ext cx="11017801"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2" y="3843045"/>
            <a:ext cx="11017801"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94069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2" y="2327400"/>
            <a:ext cx="11017801"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2" y="770400"/>
            <a:ext cx="11017801"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4"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578802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2" y="770400"/>
            <a:ext cx="11017801"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4"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69627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1" y="6237315"/>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7"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8"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7"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8"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1"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1"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1"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1" y="6237315"/>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1" y="6237315"/>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19862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6" y="1904399"/>
            <a:ext cx="5272201"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1" y="1904399"/>
            <a:ext cx="5272201"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2" y="770400"/>
            <a:ext cx="11017801"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6054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1" y="1904402"/>
            <a:ext cx="5272201"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9"/>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4"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1087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2" y="1904402"/>
            <a:ext cx="5272201"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2" y="770400"/>
            <a:ext cx="11017801"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4"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958624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2"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1"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1"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1"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2"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2" y="770400"/>
            <a:ext cx="11017801"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12213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2026/6/15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2800" b="1" baseline="0">
                <a:solidFill>
                  <a:schemeClr val="accent1">
                    <a:lumMod val="75000"/>
                  </a:schemeClr>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963093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2" y="6093296"/>
            <a:ext cx="3465001"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444097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521572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EE7C38F0-58D5-7848-A9A4-32D0F73A6EDD}" type="datetime3">
              <a:rPr lang="en-US" smtClean="0"/>
              <a:t>15 June 2026</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dirty="0"/>
              <a:t>Valentina Giovinco | </a:t>
            </a:r>
            <a:r>
              <a:rPr lang="en-GB" sz="800" dirty="0"/>
              <a:t>Thermal behaviour of FCC-ee vacuum chamber and interfacing components during bake-out and operation</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48367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11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E7D69761-F68E-3B41-BA03-528973F27F26}" type="datetime3">
              <a:rPr lang="en-US" smtClean="0"/>
              <a:t>15 June 2026</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Presenter | Presentation Title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535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FFBE3450-B00C-4083-A665-4ACEFA817E0E}" type="datetimeFigureOut">
              <a:rPr lang="zh-CN" altLang="en-US" smtClean="0"/>
              <a:pPr/>
              <a:t>2026/6/15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36146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2026/6/15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18005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BE3450-B00C-4083-A665-4ACEFA817E0E}" type="datetimeFigureOut">
              <a:rPr lang="zh-CN" altLang="en-US" smtClean="0"/>
              <a:pPr/>
              <a:t>2026/6/15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53167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pPr/>
              <a:t>2026/6/15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1154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D74C926-F034-49CA-8FD7-4B1F02654A9B}" type="datetimeFigureOut">
              <a:rPr lang="zh-CN" altLang="en-US" smtClean="0"/>
              <a:t>2026/6/15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1607BCB-7037-4A40-ACEE-524AA711488E}" type="slidenum">
              <a:rPr lang="zh-CN" altLang="en-US" smtClean="0"/>
              <a:t>‹#›</a:t>
            </a:fld>
            <a:endParaRPr lang="zh-CN" altLang="en-US"/>
          </a:p>
        </p:txBody>
      </p:sp>
    </p:spTree>
    <p:extLst>
      <p:ext uri="{BB962C8B-B14F-4D97-AF65-F5344CB8AC3E}">
        <p14:creationId xmlns:p14="http://schemas.microsoft.com/office/powerpoint/2010/main" val="69212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11200" y="393701"/>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lvl1pPr>
              <a:defRPr smtClean="0"/>
            </a:lvl1pPr>
          </a:lstStyle>
          <a:p>
            <a:pPr>
              <a:defRPr/>
            </a:pPr>
            <a:endParaRPr lang="en-US" altLang="zh-CN"/>
          </a:p>
        </p:txBody>
      </p:sp>
      <p:sp>
        <p:nvSpPr>
          <p:cNvPr id="4" name="页脚占位符 3"/>
          <p:cNvSpPr>
            <a:spLocks noGrp="1"/>
          </p:cNvSpPr>
          <p:nvPr>
            <p:ph type="ftr" sz="quarter" idx="11"/>
          </p:nvPr>
        </p:nvSpPr>
        <p:spPr/>
        <p:txBody>
          <a:bodyPr/>
          <a:lstStyle>
            <a:lvl1pPr>
              <a:defRPr smtClean="0"/>
            </a:lvl1pPr>
          </a:lstStyle>
          <a:p>
            <a:pPr>
              <a:defRPr/>
            </a:pPr>
            <a:endParaRPr lang="en-US" altLang="zh-CN"/>
          </a:p>
        </p:txBody>
      </p:sp>
      <p:sp>
        <p:nvSpPr>
          <p:cNvPr id="5" name="灯片编号占位符 4"/>
          <p:cNvSpPr>
            <a:spLocks noGrp="1"/>
          </p:cNvSpPr>
          <p:nvPr>
            <p:ph type="sldNum" sz="quarter" idx="12"/>
          </p:nvPr>
        </p:nvSpPr>
        <p:spPr/>
        <p:txBody>
          <a:bodyPr/>
          <a:lstStyle>
            <a:lvl1pPr>
              <a:defRPr/>
            </a:lvl1pPr>
          </a:lstStyle>
          <a:p>
            <a:fld id="{BFAEF450-13CC-482A-8612-03B7B2F9261F}" type="slidenum">
              <a:rPr lang="en-US" altLang="zh-CN"/>
              <a:pPr/>
              <a:t>‹#›</a:t>
            </a:fld>
            <a:endParaRPr lang="en-US" altLang="zh-CN"/>
          </a:p>
        </p:txBody>
      </p:sp>
    </p:spTree>
    <p:extLst>
      <p:ext uri="{BB962C8B-B14F-4D97-AF65-F5344CB8AC3E}">
        <p14:creationId xmlns:p14="http://schemas.microsoft.com/office/powerpoint/2010/main" val="155454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grpSp>
        <p:nvGrpSpPr>
          <p:cNvPr id="4" name="组合 3"/>
          <p:cNvGrpSpPr/>
          <p:nvPr userDrawn="1"/>
        </p:nvGrpSpPr>
        <p:grpSpPr>
          <a:xfrm>
            <a:off x="0" y="727354"/>
            <a:ext cx="12192000" cy="110846"/>
            <a:chOff x="0" y="846225"/>
            <a:chExt cx="9144000" cy="110846"/>
          </a:xfrm>
        </p:grpSpPr>
        <p:grpSp>
          <p:nvGrpSpPr>
            <p:cNvPr id="5" name="组合 4"/>
            <p:cNvGrpSpPr/>
            <p:nvPr/>
          </p:nvGrpSpPr>
          <p:grpSpPr>
            <a:xfrm>
              <a:off x="0" y="846225"/>
              <a:ext cx="9144000" cy="110846"/>
              <a:chOff x="0" y="846225"/>
              <a:chExt cx="9144000" cy="110846"/>
            </a:xfrm>
          </p:grpSpPr>
          <p:grpSp>
            <p:nvGrpSpPr>
              <p:cNvPr id="7" name="组合 6"/>
              <p:cNvGrpSpPr/>
              <p:nvPr/>
            </p:nvGrpSpPr>
            <p:grpSpPr>
              <a:xfrm>
                <a:off x="875653" y="846225"/>
                <a:ext cx="8268347" cy="110438"/>
                <a:chOff x="875653" y="846225"/>
                <a:chExt cx="8268347" cy="110438"/>
              </a:xfrm>
            </p:grpSpPr>
            <p:sp>
              <p:nvSpPr>
                <p:cNvPr id="9" name="矩形 8"/>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直角三角形 10"/>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 name="矩形 7"/>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6" name="直接连接符 5"/>
            <p:cNvCxnSpPr>
              <a:stCxn id="11" idx="2"/>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6" y="76201"/>
            <a:ext cx="1272156" cy="633385"/>
          </a:xfrm>
          <a:prstGeom prst="rect">
            <a:avLst/>
          </a:prstGeom>
        </p:spPr>
      </p:pic>
      <p:sp>
        <p:nvSpPr>
          <p:cNvPr id="13" name="矩形 12"/>
          <p:cNvSpPr/>
          <p:nvPr userDrawn="1"/>
        </p:nvSpPr>
        <p:spPr>
          <a:xfrm>
            <a:off x="1" y="6553201"/>
            <a:ext cx="10914276" cy="30205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4" name="矩形 13"/>
          <p:cNvSpPr/>
          <p:nvPr userDrawn="1"/>
        </p:nvSpPr>
        <p:spPr>
          <a:xfrm>
            <a:off x="10909477" y="6553201"/>
            <a:ext cx="1282524" cy="30033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5" name="Slide Number Placeholder 5"/>
          <p:cNvSpPr txBox="1">
            <a:spLocks/>
          </p:cNvSpPr>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6" name="文本框 19"/>
          <p:cNvSpPr txBox="1"/>
          <p:nvPr userDrawn="1"/>
        </p:nvSpPr>
        <p:spPr>
          <a:xfrm>
            <a:off x="38100" y="6581002"/>
            <a:ext cx="107154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Calibri" panose="020F0502020204030204" pitchFamily="34" charset="0"/>
                <a:cs typeface="Calibri" panose="020F0502020204030204" pitchFamily="34" charset="0"/>
              </a:rPr>
              <a:t>低激活温度吸气剂薄膜制备与研究</a:t>
            </a:r>
            <a:r>
              <a:rPr lang="zh-CN" altLang="en-US" sz="1200" b="1" baseline="0" dirty="0">
                <a:solidFill>
                  <a:schemeClr val="bg1"/>
                </a:solidFill>
                <a:latin typeface="Calibri" panose="020F0502020204030204" pitchFamily="34" charset="0"/>
                <a:cs typeface="Calibri" panose="020F0502020204030204" pitchFamily="34" charset="0"/>
              </a:rPr>
              <a:t>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加速器中心 真空组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马永胜</a:t>
            </a:r>
            <a:endParaRPr lang="zh-CN" altLang="en-US" sz="1200" b="1" dirty="0">
              <a:solidFill>
                <a:schemeClr val="bg1"/>
              </a:solidFill>
              <a:latin typeface="Calibri" panose="020F0502020204030204" pitchFamily="34" charset="0"/>
              <a:cs typeface="Calibri" panose="020F0502020204030204" pitchFamily="34" charset="0"/>
            </a:endParaRPr>
          </a:p>
        </p:txBody>
      </p:sp>
      <p:sp>
        <p:nvSpPr>
          <p:cNvPr id="17" name="直角三角形 16"/>
          <p:cNvSpPr/>
          <p:nvPr userDrawn="1"/>
        </p:nvSpPr>
        <p:spPr>
          <a:xfrm flipV="1">
            <a:off x="10909477" y="6553200"/>
            <a:ext cx="526943" cy="302054"/>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8" name="直接连接符 17"/>
          <p:cNvCxnSpPr/>
          <p:nvPr userDrawn="1"/>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23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pPr/>
              <a:t>2026/6/15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7866801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2" y="770400"/>
            <a:ext cx="11017801"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2" y="2327249"/>
            <a:ext cx="11017801"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3" y="126624"/>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45630" y="120000"/>
            <a:ext cx="597087" cy="240000"/>
          </a:xfrm>
          <a:prstGeom prst="rect">
            <a:avLst/>
          </a:prstGeom>
        </p:spPr>
      </p:pic>
    </p:spTree>
    <p:extLst>
      <p:ext uri="{BB962C8B-B14F-4D97-AF65-F5344CB8AC3E}">
        <p14:creationId xmlns:p14="http://schemas.microsoft.com/office/powerpoint/2010/main" val="40637509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1">
          <p15:clr>
            <a:srgbClr val="F26B43"/>
          </p15:clr>
        </p15:guide>
        <p15:guide id="4" pos="295">
          <p15:clr>
            <a:srgbClr val="F26B43"/>
          </p15:clr>
        </p15:guide>
        <p15:guide id="5" pos="1009">
          <p15:clr>
            <a:srgbClr val="F26B43"/>
          </p15:clr>
        </p15:guide>
        <p15:guide id="6" pos="1196">
          <p15:clr>
            <a:srgbClr val="F26B43"/>
          </p15:clr>
        </p15:guide>
        <p15:guide id="7" pos="5671">
          <p15:clr>
            <a:srgbClr val="F26B43"/>
          </p15:clr>
        </p15:guide>
        <p15:guide id="8" pos="5467">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tmp"/></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jpg"/><Relationship Id="rId5" Type="http://schemas.openxmlformats.org/officeDocument/2006/relationships/image" Target="../media/image90.sv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01.jpeg"/><Relationship Id="rId7"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mp"/></Relationships>
</file>

<file path=ppt/slides/_rels/slide4.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11.tm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14.jpg"/><Relationship Id="rId4" Type="http://schemas.openxmlformats.org/officeDocument/2006/relationships/tags" Target="../tags/tag4.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1.tmp"/><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openxmlformats.org/officeDocument/2006/relationships/image" Target="../media/image1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6.jpeg"/><Relationship Id="rId5" Type="http://schemas.openxmlformats.org/officeDocument/2006/relationships/image" Target="../media/image32.jpeg"/><Relationship Id="rId10" Type="http://schemas.openxmlformats.org/officeDocument/2006/relationships/image" Target="../media/image35.jpeg"/><Relationship Id="rId4" Type="http://schemas.openxmlformats.org/officeDocument/2006/relationships/image" Target="../media/image31.pn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636" y="2250800"/>
            <a:ext cx="12192000" cy="13263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2800" dirty="0">
                <a:solidFill>
                  <a:schemeClr val="tx1"/>
                </a:solidFill>
                <a:latin typeface="Arial Black" panose="020B0A04020102020204" pitchFamily="34" charset="0"/>
                <a:cs typeface="Times New Roman" panose="02020603050405020304" pitchFamily="18" charset="0"/>
              </a:rPr>
              <a:t>CEPC vacuum chamber NEG coating automatic fabrication line development</a:t>
            </a:r>
          </a:p>
        </p:txBody>
      </p:sp>
      <p:pic>
        <p:nvPicPr>
          <p:cNvPr id="1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175" y="79376"/>
            <a:ext cx="3552825" cy="672912"/>
          </a:xfrm>
          <a:prstGeom prst="rect">
            <a:avLst/>
          </a:prstGeom>
        </p:spPr>
      </p:pic>
      <p:sp>
        <p:nvSpPr>
          <p:cNvPr id="13" name="副标题 2">
            <a:extLst>
              <a:ext uri="{FF2B5EF4-FFF2-40B4-BE49-F238E27FC236}">
                <a16:creationId xmlns:a16="http://schemas.microsoft.com/office/drawing/2014/main" id="{D4EECFA8-2888-4FBD-900F-F0EC8D22CAEE}"/>
              </a:ext>
            </a:extLst>
          </p:cNvPr>
          <p:cNvSpPr>
            <a:spLocks noGrp="1"/>
          </p:cNvSpPr>
          <p:nvPr>
            <p:ph type="subTitle" idx="1"/>
          </p:nvPr>
        </p:nvSpPr>
        <p:spPr/>
        <p:txBody>
          <a:bodyPr>
            <a:normAutofit/>
          </a:bodyPr>
          <a:lstStyle/>
          <a:p>
            <a:r>
              <a:rPr lang="en-US" altLang="zh-CN" sz="2400" dirty="0" err="1">
                <a:latin typeface="Segoe UI Black" panose="020B0A02040204020203" pitchFamily="34" charset="0"/>
                <a:ea typeface="Segoe UI Black" panose="020B0A02040204020203" pitchFamily="34" charset="0"/>
                <a:cs typeface="Times New Roman" panose="02020603050405020304" pitchFamily="18" charset="0"/>
              </a:rPr>
              <a:t>Yongsheng</a:t>
            </a:r>
            <a:r>
              <a:rPr lang="en-US" altLang="zh-CN" sz="2400" dirty="0">
                <a:latin typeface="Segoe UI Black" panose="020B0A02040204020203" pitchFamily="34" charset="0"/>
                <a:ea typeface="Segoe UI Black" panose="020B0A02040204020203" pitchFamily="34" charset="0"/>
                <a:cs typeface="Times New Roman" panose="02020603050405020304" pitchFamily="18" charset="0"/>
              </a:rPr>
              <a:t> Ma</a:t>
            </a:r>
          </a:p>
          <a:p>
            <a:r>
              <a:rPr lang="en-US" altLang="zh-CN" sz="2400" dirty="0">
                <a:latin typeface="Segoe UI Black" panose="020B0A02040204020203" pitchFamily="34" charset="0"/>
                <a:ea typeface="Segoe UI Black" panose="020B0A02040204020203" pitchFamily="34" charset="0"/>
                <a:cs typeface="Times New Roman" panose="02020603050405020304" pitchFamily="18" charset="0"/>
              </a:rPr>
              <a:t>Vacuum group, IHEP,CAS </a:t>
            </a:r>
          </a:p>
        </p:txBody>
      </p:sp>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
        <p:nvSpPr>
          <p:cNvPr id="7" name="文本框 6">
            <a:extLst>
              <a:ext uri="{FF2B5EF4-FFF2-40B4-BE49-F238E27FC236}">
                <a16:creationId xmlns:a16="http://schemas.microsoft.com/office/drawing/2014/main" id="{0649C9F0-4CF5-471C-84E7-A82ADE650AAC}"/>
              </a:ext>
            </a:extLst>
          </p:cNvPr>
          <p:cNvSpPr txBox="1"/>
          <p:nvPr/>
        </p:nvSpPr>
        <p:spPr>
          <a:xfrm>
            <a:off x="3092082" y="5034586"/>
            <a:ext cx="6096000" cy="369332"/>
          </a:xfrm>
          <a:prstGeom prst="rect">
            <a:avLst/>
          </a:prstGeom>
          <a:noFill/>
        </p:spPr>
        <p:txBody>
          <a:bodyPr wrap="square">
            <a:spAutoFit/>
          </a:bodyPr>
          <a:lstStyle/>
          <a:p>
            <a:pPr algn="ctr"/>
            <a:r>
              <a:rPr lang="en-US" altLang="zh-CN" sz="1800" dirty="0"/>
              <a:t>CEPC Day 15-06-2026</a:t>
            </a:r>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007046B-9B8E-46CA-9391-BEF8ABF7D944}"/>
              </a:ext>
            </a:extLst>
          </p:cNvPr>
          <p:cNvSpPr>
            <a:spLocks noGrp="1"/>
          </p:cNvSpPr>
          <p:nvPr>
            <p:ph type="title"/>
          </p:nvPr>
        </p:nvSpPr>
        <p:spPr/>
        <p:txBody>
          <a:bodyPr/>
          <a:lstStyle/>
          <a:p>
            <a:r>
              <a:rPr lang="en-US" altLang="zh-CN" dirty="0"/>
              <a:t>H</a:t>
            </a:r>
            <a:r>
              <a:rPr lang="en-GB" altLang="zh-CN" dirty="0">
                <a:solidFill>
                  <a:schemeClr val="accent1">
                    <a:lumMod val="75000"/>
                  </a:schemeClr>
                </a:solidFill>
              </a:rPr>
              <a:t>eating </a:t>
            </a:r>
            <a:r>
              <a:rPr lang="en-GB" altLang="zh-CN" dirty="0"/>
              <a:t>coating </a:t>
            </a:r>
            <a:r>
              <a:rPr lang="en-US" altLang="zh-CN" dirty="0"/>
              <a:t>s</a:t>
            </a:r>
            <a:r>
              <a:rPr lang="en-GB" altLang="zh-CN" dirty="0"/>
              <a:t>pray</a:t>
            </a:r>
            <a:r>
              <a:rPr lang="en-US" altLang="zh-CN" dirty="0" err="1"/>
              <a:t>ing</a:t>
            </a:r>
            <a:r>
              <a:rPr lang="en-GB" altLang="zh-CN" dirty="0"/>
              <a:t> </a:t>
            </a:r>
            <a:endParaRPr lang="zh-CN" altLang="en-US" dirty="0"/>
          </a:p>
        </p:txBody>
      </p:sp>
      <p:pic>
        <p:nvPicPr>
          <p:cNvPr id="4" name="Picture 3">
            <a:extLst>
              <a:ext uri="{FF2B5EF4-FFF2-40B4-BE49-F238E27FC236}">
                <a16:creationId xmlns:a16="http://schemas.microsoft.com/office/drawing/2014/main" id="{9C5F7596-79FD-4B9F-AE53-E5474AF4399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68591" y="2552363"/>
            <a:ext cx="2727928" cy="259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表格 4">
            <a:extLst>
              <a:ext uri="{FF2B5EF4-FFF2-40B4-BE49-F238E27FC236}">
                <a16:creationId xmlns:a16="http://schemas.microsoft.com/office/drawing/2014/main" id="{1D369764-D4C1-4622-977E-6D5910C91D71}"/>
              </a:ext>
            </a:extLst>
          </p:cNvPr>
          <p:cNvGraphicFramePr>
            <a:graphicFrameLocks noGrp="1"/>
          </p:cNvGraphicFramePr>
          <p:nvPr/>
        </p:nvGraphicFramePr>
        <p:xfrm>
          <a:off x="5668591" y="5034439"/>
          <a:ext cx="2744658" cy="1332000"/>
        </p:xfrm>
        <a:graphic>
          <a:graphicData uri="http://schemas.openxmlformats.org/drawingml/2006/table">
            <a:tbl>
              <a:tblPr firstRow="1" bandRow="1">
                <a:tableStyleId>{5C22544A-7EE6-4342-B048-85BDC9FD1C3A}</a:tableStyleId>
              </a:tblPr>
              <a:tblGrid>
                <a:gridCol w="1118775">
                  <a:extLst>
                    <a:ext uri="{9D8B030D-6E8A-4147-A177-3AD203B41FA5}">
                      <a16:colId xmlns:a16="http://schemas.microsoft.com/office/drawing/2014/main" val="20000"/>
                    </a:ext>
                  </a:extLst>
                </a:gridCol>
                <a:gridCol w="1625883">
                  <a:extLst>
                    <a:ext uri="{9D8B030D-6E8A-4147-A177-3AD203B41FA5}">
                      <a16:colId xmlns:a16="http://schemas.microsoft.com/office/drawing/2014/main" val="20001"/>
                    </a:ext>
                  </a:extLst>
                </a:gridCol>
              </a:tblGrid>
              <a:tr h="333977">
                <a:tc>
                  <a:txBody>
                    <a:bodyPr/>
                    <a:lstStyle/>
                    <a:p>
                      <a:pPr algn="ctr"/>
                      <a:r>
                        <a:rPr lang="zh-CN" altLang="en-US" sz="800" dirty="0">
                          <a:latin typeface="微软雅黑" pitchFamily="34" charset="-122"/>
                          <a:ea typeface="微软雅黑" pitchFamily="34" charset="-122"/>
                        </a:rPr>
                        <a:t>项目</a:t>
                      </a:r>
                    </a:p>
                  </a:txBody>
                  <a:tcPr anchor="ctr"/>
                </a:tc>
                <a:tc>
                  <a:txBody>
                    <a:bodyPr/>
                    <a:lstStyle/>
                    <a:p>
                      <a:pPr algn="ctr"/>
                      <a:r>
                        <a:rPr lang="zh-CN" altLang="en-US" sz="800" dirty="0">
                          <a:latin typeface="微软雅黑" pitchFamily="34" charset="-122"/>
                          <a:ea typeface="微软雅黑" pitchFamily="34" charset="-122"/>
                        </a:rPr>
                        <a:t>参数</a:t>
                      </a:r>
                    </a:p>
                  </a:txBody>
                  <a:tcPr anchor="ctr"/>
                </a:tc>
                <a:extLst>
                  <a:ext uri="{0D108BD9-81ED-4DB2-BD59-A6C34878D82A}">
                    <a16:rowId xmlns:a16="http://schemas.microsoft.com/office/drawing/2014/main" val="10000"/>
                  </a:ext>
                </a:extLst>
              </a:tr>
              <a:tr h="344513">
                <a:tc>
                  <a:txBody>
                    <a:bodyPr/>
                    <a:lstStyle/>
                    <a:p>
                      <a:pPr algn="ctr"/>
                      <a:r>
                        <a:rPr lang="zh-CN" altLang="en-US" sz="800" dirty="0">
                          <a:latin typeface="微软雅黑" pitchFamily="34" charset="-122"/>
                          <a:ea typeface="微软雅黑" pitchFamily="34" charset="-122"/>
                        </a:rPr>
                        <a:t>驱动方式</a:t>
                      </a:r>
                    </a:p>
                  </a:txBody>
                  <a:tcPr anchor="ctr"/>
                </a:tc>
                <a:tc>
                  <a:txBody>
                    <a:bodyPr/>
                    <a:lstStyle/>
                    <a:p>
                      <a:pPr algn="ctr"/>
                      <a:r>
                        <a:rPr lang="zh-CN" altLang="en-US" sz="800" dirty="0">
                          <a:latin typeface="微软雅黑" pitchFamily="34" charset="-122"/>
                          <a:ea typeface="微软雅黑" pitchFamily="34" charset="-122"/>
                        </a:rPr>
                        <a:t>旋转气缸驱动</a:t>
                      </a:r>
                    </a:p>
                  </a:txBody>
                  <a:tcPr anchor="ctr"/>
                </a:tc>
                <a:extLst>
                  <a:ext uri="{0D108BD9-81ED-4DB2-BD59-A6C34878D82A}">
                    <a16:rowId xmlns:a16="http://schemas.microsoft.com/office/drawing/2014/main" val="10001"/>
                  </a:ext>
                </a:extLst>
              </a:tr>
              <a:tr h="294647">
                <a:tc>
                  <a:txBody>
                    <a:bodyPr/>
                    <a:lstStyle/>
                    <a:p>
                      <a:pPr algn="ctr"/>
                      <a:r>
                        <a:rPr lang="zh-CN" altLang="en-US" sz="800" dirty="0">
                          <a:latin typeface="微软雅黑" pitchFamily="34" charset="-122"/>
                          <a:ea typeface="微软雅黑" pitchFamily="34" charset="-122"/>
                        </a:rPr>
                        <a:t>遮蔽材质</a:t>
                      </a:r>
                    </a:p>
                  </a:txBody>
                  <a:tcPr anchor="ctr"/>
                </a:tc>
                <a:tc>
                  <a:txBody>
                    <a:bodyPr/>
                    <a:lstStyle/>
                    <a:p>
                      <a:pPr algn="ctr"/>
                      <a:r>
                        <a:rPr lang="zh-CN" altLang="en-US" sz="800" dirty="0">
                          <a:latin typeface="微软雅黑" pitchFamily="34" charset="-122"/>
                          <a:ea typeface="微软雅黑" pitchFamily="34" charset="-122"/>
                        </a:rPr>
                        <a:t>不锈钢</a:t>
                      </a:r>
                    </a:p>
                  </a:txBody>
                  <a:tcPr anchor="ctr"/>
                </a:tc>
                <a:extLst>
                  <a:ext uri="{0D108BD9-81ED-4DB2-BD59-A6C34878D82A}">
                    <a16:rowId xmlns:a16="http://schemas.microsoft.com/office/drawing/2014/main" val="10002"/>
                  </a:ext>
                </a:extLst>
              </a:tr>
              <a:tr h="358863">
                <a:tc>
                  <a:txBody>
                    <a:bodyPr/>
                    <a:lstStyle/>
                    <a:p>
                      <a:pPr algn="ctr"/>
                      <a:r>
                        <a:rPr lang="zh-CN" altLang="en-US" sz="800" dirty="0">
                          <a:latin typeface="微软雅黑" pitchFamily="34" charset="-122"/>
                          <a:ea typeface="微软雅黑" pitchFamily="34" charset="-122"/>
                        </a:rPr>
                        <a:t>轴向可调节范围</a:t>
                      </a:r>
                    </a:p>
                  </a:txBody>
                  <a:tcPr anchor="ctr"/>
                </a:tc>
                <a:tc>
                  <a:txBody>
                    <a:bodyPr/>
                    <a:lstStyle/>
                    <a:p>
                      <a:pPr algn="ctr"/>
                      <a:r>
                        <a:rPr lang="en-US" altLang="zh-CN" sz="800" dirty="0">
                          <a:latin typeface="微软雅黑" pitchFamily="34" charset="-122"/>
                          <a:ea typeface="微软雅黑" pitchFamily="34" charset="-122"/>
                        </a:rPr>
                        <a:t>100mm</a:t>
                      </a:r>
                      <a:endParaRPr lang="zh-CN" altLang="en-US" sz="800" dirty="0">
                        <a:latin typeface="微软雅黑" pitchFamily="34" charset="-122"/>
                        <a:ea typeface="微软雅黑" pitchFamily="34" charset="-122"/>
                      </a:endParaRPr>
                    </a:p>
                  </a:txBody>
                  <a:tcPr anchor="ctr"/>
                </a:tc>
                <a:extLst>
                  <a:ext uri="{0D108BD9-81ED-4DB2-BD59-A6C34878D82A}">
                    <a16:rowId xmlns:a16="http://schemas.microsoft.com/office/drawing/2014/main" val="10003"/>
                  </a:ext>
                </a:extLst>
              </a:tr>
            </a:tbl>
          </a:graphicData>
        </a:graphic>
      </p:graphicFrame>
      <p:pic>
        <p:nvPicPr>
          <p:cNvPr id="10" name="Picture 3">
            <a:extLst>
              <a:ext uri="{FF2B5EF4-FFF2-40B4-BE49-F238E27FC236}">
                <a16:creationId xmlns:a16="http://schemas.microsoft.com/office/drawing/2014/main" id="{9C9F7155-1266-4A85-95C6-91BF674BE2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17" r="22185" b="10848"/>
          <a:stretch/>
        </p:blipFill>
        <p:spPr bwMode="auto">
          <a:xfrm>
            <a:off x="3678695" y="3611091"/>
            <a:ext cx="1601123" cy="2737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715DC605-5119-4A21-818B-015B293A75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41" r="9793"/>
          <a:stretch/>
        </p:blipFill>
        <p:spPr bwMode="auto">
          <a:xfrm>
            <a:off x="3580638" y="2552363"/>
            <a:ext cx="1659163" cy="30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F753614D-6C57-45F1-B5BD-81FF0ABBBE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041" y="2487297"/>
            <a:ext cx="2727928" cy="25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table">
            <a:extLst>
              <a:ext uri="{FF2B5EF4-FFF2-40B4-BE49-F238E27FC236}">
                <a16:creationId xmlns:a16="http://schemas.microsoft.com/office/drawing/2014/main" id="{C3DFA321-7848-4F6F-8D26-B83C0EED2A73}"/>
              </a:ext>
            </a:extLst>
          </p:cNvPr>
          <p:cNvPicPr>
            <a:picLocks noChangeAspect="1"/>
          </p:cNvPicPr>
          <p:nvPr/>
        </p:nvPicPr>
        <p:blipFill>
          <a:blip r:embed="rId7"/>
          <a:stretch>
            <a:fillRect/>
          </a:stretch>
        </p:blipFill>
        <p:spPr>
          <a:xfrm>
            <a:off x="606580" y="4819649"/>
            <a:ext cx="2832547" cy="1524023"/>
          </a:xfrm>
          <a:prstGeom prst="rect">
            <a:avLst/>
          </a:prstGeom>
        </p:spPr>
      </p:pic>
      <p:pic>
        <p:nvPicPr>
          <p:cNvPr id="13" name="内容占位符 6">
            <a:extLst>
              <a:ext uri="{FF2B5EF4-FFF2-40B4-BE49-F238E27FC236}">
                <a16:creationId xmlns:a16="http://schemas.microsoft.com/office/drawing/2014/main" id="{D3AEC0AE-F155-4CB9-A014-783F5A324762}"/>
              </a:ext>
            </a:extLst>
          </p:cNvPr>
          <p:cNvPicPr>
            <a:picLocks noGrp="1" noChangeAspect="1"/>
          </p:cNvPicPr>
          <p:nvPr/>
        </p:nvPicPr>
        <p:blipFill rotWithShape="1">
          <a:blip r:embed="rId8">
            <a:extLst>
              <a:ext uri="{28A0092B-C50C-407E-A947-70E740481C1C}">
                <a14:useLocalDpi xmlns:a14="http://schemas.microsoft.com/office/drawing/2010/main" val="0"/>
              </a:ext>
            </a:extLst>
          </a:blip>
          <a:srcRect l="12147" t="37390" r="56089" b="31912"/>
          <a:stretch/>
        </p:blipFill>
        <p:spPr>
          <a:xfrm rot="5400000">
            <a:off x="8661044" y="4763817"/>
            <a:ext cx="1642621" cy="1190644"/>
          </a:xfrm>
          <a:prstGeom prst="rect">
            <a:avLst/>
          </a:prstGeom>
        </p:spPr>
      </p:pic>
      <p:pic>
        <p:nvPicPr>
          <p:cNvPr id="14" name="图片 13">
            <a:extLst>
              <a:ext uri="{FF2B5EF4-FFF2-40B4-BE49-F238E27FC236}">
                <a16:creationId xmlns:a16="http://schemas.microsoft.com/office/drawing/2014/main" id="{050789EA-7AAC-4E47-ABA2-81262C73A0DA}"/>
              </a:ext>
            </a:extLst>
          </p:cNvPr>
          <p:cNvPicPr>
            <a:picLocks noChangeAspect="1"/>
          </p:cNvPicPr>
          <p:nvPr/>
        </p:nvPicPr>
        <p:blipFill rotWithShape="1">
          <a:blip r:embed="rId9"/>
          <a:srcRect l="15929" t="4912" r="15554" b="20493"/>
          <a:stretch/>
        </p:blipFill>
        <p:spPr>
          <a:xfrm>
            <a:off x="8887033" y="2654565"/>
            <a:ext cx="1317837" cy="1800000"/>
          </a:xfrm>
          <a:prstGeom prst="rect">
            <a:avLst/>
          </a:prstGeom>
        </p:spPr>
      </p:pic>
      <p:pic>
        <p:nvPicPr>
          <p:cNvPr id="15" name="图片 14">
            <a:extLst>
              <a:ext uri="{FF2B5EF4-FFF2-40B4-BE49-F238E27FC236}">
                <a16:creationId xmlns:a16="http://schemas.microsoft.com/office/drawing/2014/main" id="{C4B409C1-9045-4238-A34B-5FD095202EA4}"/>
              </a:ext>
            </a:extLst>
          </p:cNvPr>
          <p:cNvPicPr>
            <a:picLocks noChangeAspect="1"/>
          </p:cNvPicPr>
          <p:nvPr/>
        </p:nvPicPr>
        <p:blipFill rotWithShape="1">
          <a:blip r:embed="rId10">
            <a:extLst>
              <a:ext uri="{28A0092B-C50C-407E-A947-70E740481C1C}">
                <a14:useLocalDpi xmlns:a14="http://schemas.microsoft.com/office/drawing/2010/main" val="0"/>
              </a:ext>
            </a:extLst>
          </a:blip>
          <a:srcRect b="27916"/>
          <a:stretch/>
        </p:blipFill>
        <p:spPr>
          <a:xfrm>
            <a:off x="10155883" y="4537829"/>
            <a:ext cx="1713866" cy="1647216"/>
          </a:xfrm>
          <a:prstGeom prst="rect">
            <a:avLst/>
          </a:prstGeom>
        </p:spPr>
      </p:pic>
      <p:sp>
        <p:nvSpPr>
          <p:cNvPr id="16" name="椭圆 15">
            <a:extLst>
              <a:ext uri="{FF2B5EF4-FFF2-40B4-BE49-F238E27FC236}">
                <a16:creationId xmlns:a16="http://schemas.microsoft.com/office/drawing/2014/main" id="{6B985B20-9BA4-455B-B826-2A816B61F43C}"/>
              </a:ext>
            </a:extLst>
          </p:cNvPr>
          <p:cNvSpPr/>
          <p:nvPr/>
        </p:nvSpPr>
        <p:spPr>
          <a:xfrm>
            <a:off x="8963252" y="5371476"/>
            <a:ext cx="866775" cy="523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cxnSp>
        <p:nvCxnSpPr>
          <p:cNvPr id="17" name="直接箭头连接符 16">
            <a:extLst>
              <a:ext uri="{FF2B5EF4-FFF2-40B4-BE49-F238E27FC236}">
                <a16:creationId xmlns:a16="http://schemas.microsoft.com/office/drawing/2014/main" id="{43E9418F-87FB-47A0-BEF5-4BC7E5C8F0FD}"/>
              </a:ext>
            </a:extLst>
          </p:cNvPr>
          <p:cNvCxnSpPr/>
          <p:nvPr/>
        </p:nvCxnSpPr>
        <p:spPr>
          <a:xfrm flipV="1">
            <a:off x="9830027" y="5371476"/>
            <a:ext cx="1304925" cy="25717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8" name="Picture 2">
            <a:extLst>
              <a:ext uri="{FF2B5EF4-FFF2-40B4-BE49-F238E27FC236}">
                <a16:creationId xmlns:a16="http://schemas.microsoft.com/office/drawing/2014/main" id="{A3560DC8-0927-4630-9DC1-D9EFBF78A5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7861" y="2654565"/>
            <a:ext cx="156756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9">
            <a:extLst>
              <a:ext uri="{FF2B5EF4-FFF2-40B4-BE49-F238E27FC236}">
                <a16:creationId xmlns:a16="http://schemas.microsoft.com/office/drawing/2014/main" id="{27E34C18-B780-45DE-8532-1D268D4B3AEB}"/>
              </a:ext>
            </a:extLst>
          </p:cNvPr>
          <p:cNvSpPr txBox="1"/>
          <p:nvPr/>
        </p:nvSpPr>
        <p:spPr>
          <a:xfrm>
            <a:off x="9207547" y="1946924"/>
            <a:ext cx="251772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Etching by laser</a:t>
            </a:r>
            <a:endPar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1" name="文本框 20">
            <a:extLst>
              <a:ext uri="{FF2B5EF4-FFF2-40B4-BE49-F238E27FC236}">
                <a16:creationId xmlns:a16="http://schemas.microsoft.com/office/drawing/2014/main" id="{848D5E87-0F1A-4075-854B-1672830F30EC}"/>
              </a:ext>
            </a:extLst>
          </p:cNvPr>
          <p:cNvSpPr txBox="1"/>
          <p:nvPr/>
        </p:nvSpPr>
        <p:spPr>
          <a:xfrm>
            <a:off x="743825" y="1946924"/>
            <a:ext cx="188883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Sandblasting</a:t>
            </a:r>
          </a:p>
        </p:txBody>
      </p:sp>
      <p:sp>
        <p:nvSpPr>
          <p:cNvPr id="22" name="文本框 21">
            <a:extLst>
              <a:ext uri="{FF2B5EF4-FFF2-40B4-BE49-F238E27FC236}">
                <a16:creationId xmlns:a16="http://schemas.microsoft.com/office/drawing/2014/main" id="{CA8FB4BB-5FAE-414F-9A9A-3277DDAD71B1}"/>
              </a:ext>
            </a:extLst>
          </p:cNvPr>
          <p:cNvSpPr txBox="1"/>
          <p:nvPr/>
        </p:nvSpPr>
        <p:spPr>
          <a:xfrm>
            <a:off x="4660947" y="1946924"/>
            <a:ext cx="229125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Plasma Spraying</a:t>
            </a:r>
            <a:endPar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9" name="灯片编号占位符 4">
            <a:extLst>
              <a:ext uri="{FF2B5EF4-FFF2-40B4-BE49-F238E27FC236}">
                <a16:creationId xmlns:a16="http://schemas.microsoft.com/office/drawing/2014/main" id="{9E424D71-B7E4-4641-BE51-0F061DE132EE}"/>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2" name="文本框 1">
            <a:extLst>
              <a:ext uri="{FF2B5EF4-FFF2-40B4-BE49-F238E27FC236}">
                <a16:creationId xmlns:a16="http://schemas.microsoft.com/office/drawing/2014/main" id="{E5173FAB-E2DE-48F9-BA91-628962EF0E5F}"/>
              </a:ext>
            </a:extLst>
          </p:cNvPr>
          <p:cNvSpPr txBox="1"/>
          <p:nvPr/>
        </p:nvSpPr>
        <p:spPr>
          <a:xfrm>
            <a:off x="606580" y="1330497"/>
            <a:ext cx="7789939"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 processing step for the heating coating spraying </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 name="箭头: 右 5">
            <a:extLst>
              <a:ext uri="{FF2B5EF4-FFF2-40B4-BE49-F238E27FC236}">
                <a16:creationId xmlns:a16="http://schemas.microsoft.com/office/drawing/2014/main" id="{A33EB7F6-B573-4B6E-BC15-66009F30CD77}"/>
              </a:ext>
            </a:extLst>
          </p:cNvPr>
          <p:cNvSpPr/>
          <p:nvPr/>
        </p:nvSpPr>
        <p:spPr>
          <a:xfrm>
            <a:off x="3304969" y="2154897"/>
            <a:ext cx="94318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箭头: 右 6">
            <a:extLst>
              <a:ext uri="{FF2B5EF4-FFF2-40B4-BE49-F238E27FC236}">
                <a16:creationId xmlns:a16="http://schemas.microsoft.com/office/drawing/2014/main" id="{78064142-83E6-4FD1-959C-C8DBA02E3C23}"/>
              </a:ext>
            </a:extLst>
          </p:cNvPr>
          <p:cNvSpPr/>
          <p:nvPr/>
        </p:nvSpPr>
        <p:spPr>
          <a:xfrm>
            <a:off x="7696407" y="2154897"/>
            <a:ext cx="119062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596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0A8E02B3-25CF-4793-B26D-68A6FF7120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952" b="3791"/>
          <a:stretch/>
        </p:blipFill>
        <p:spPr>
          <a:xfrm>
            <a:off x="483700" y="2137053"/>
            <a:ext cx="3584652" cy="1620000"/>
          </a:xfrm>
        </p:spPr>
      </p:pic>
      <p:sp>
        <p:nvSpPr>
          <p:cNvPr id="3" name="标题 2">
            <a:extLst>
              <a:ext uri="{FF2B5EF4-FFF2-40B4-BE49-F238E27FC236}">
                <a16:creationId xmlns:a16="http://schemas.microsoft.com/office/drawing/2014/main" id="{E7094884-F080-4203-A47B-C4F3D27389CE}"/>
              </a:ext>
            </a:extLst>
          </p:cNvPr>
          <p:cNvSpPr>
            <a:spLocks noGrp="1"/>
          </p:cNvSpPr>
          <p:nvPr>
            <p:ph type="title"/>
          </p:nvPr>
        </p:nvSpPr>
        <p:spPr/>
        <p:txBody>
          <a:bodyPr/>
          <a:lstStyle/>
          <a:p>
            <a:r>
              <a:rPr lang="en-US" altLang="zh-CN" dirty="0"/>
              <a:t>Length of 1.5m prototype of Spraying</a:t>
            </a:r>
            <a:endParaRPr lang="zh-CN" altLang="en-US" dirty="0"/>
          </a:p>
        </p:txBody>
      </p:sp>
      <p:pic>
        <p:nvPicPr>
          <p:cNvPr id="7" name="图片 6">
            <a:extLst>
              <a:ext uri="{FF2B5EF4-FFF2-40B4-BE49-F238E27FC236}">
                <a16:creationId xmlns:a16="http://schemas.microsoft.com/office/drawing/2014/main" id="{766B5EBB-770B-4FCB-BE98-82400DEE0D77}"/>
              </a:ext>
            </a:extLst>
          </p:cNvPr>
          <p:cNvPicPr>
            <a:picLocks noChangeAspect="1"/>
          </p:cNvPicPr>
          <p:nvPr/>
        </p:nvPicPr>
        <p:blipFill rotWithShape="1">
          <a:blip r:embed="rId3">
            <a:extLst>
              <a:ext uri="{28A0092B-C50C-407E-A947-70E740481C1C}">
                <a14:useLocalDpi xmlns:a14="http://schemas.microsoft.com/office/drawing/2010/main" val="0"/>
              </a:ext>
            </a:extLst>
          </a:blip>
          <a:srcRect l="16148" t="35858" r="13851" b="33851"/>
          <a:stretch/>
        </p:blipFill>
        <p:spPr>
          <a:xfrm>
            <a:off x="4240723" y="2137053"/>
            <a:ext cx="3321492" cy="1620000"/>
          </a:xfrm>
          <a:prstGeom prst="rect">
            <a:avLst/>
          </a:prstGeom>
        </p:spPr>
      </p:pic>
      <p:pic>
        <p:nvPicPr>
          <p:cNvPr id="9" name="图片 8">
            <a:extLst>
              <a:ext uri="{FF2B5EF4-FFF2-40B4-BE49-F238E27FC236}">
                <a16:creationId xmlns:a16="http://schemas.microsoft.com/office/drawing/2014/main" id="{121FDD34-1BD2-4E32-9E2A-9D1DA62B1831}"/>
              </a:ext>
            </a:extLst>
          </p:cNvPr>
          <p:cNvPicPr>
            <a:picLocks noChangeAspect="1"/>
          </p:cNvPicPr>
          <p:nvPr/>
        </p:nvPicPr>
        <p:blipFill rotWithShape="1">
          <a:blip r:embed="rId4">
            <a:extLst>
              <a:ext uri="{28A0092B-C50C-407E-A947-70E740481C1C}">
                <a14:useLocalDpi xmlns:a14="http://schemas.microsoft.com/office/drawing/2010/main" val="0"/>
              </a:ext>
            </a:extLst>
          </a:blip>
          <a:srcRect t="29377" r="30829" b="37117"/>
          <a:stretch/>
        </p:blipFill>
        <p:spPr>
          <a:xfrm>
            <a:off x="4248628" y="2148655"/>
            <a:ext cx="1640895" cy="595883"/>
          </a:xfrm>
          <a:prstGeom prst="rect">
            <a:avLst/>
          </a:prstGeom>
        </p:spPr>
      </p:pic>
      <p:pic>
        <p:nvPicPr>
          <p:cNvPr id="11" name="图片 10">
            <a:extLst>
              <a:ext uri="{FF2B5EF4-FFF2-40B4-BE49-F238E27FC236}">
                <a16:creationId xmlns:a16="http://schemas.microsoft.com/office/drawing/2014/main" id="{D98FF39E-7DA9-4846-A277-30DCA271DCF9}"/>
              </a:ext>
            </a:extLst>
          </p:cNvPr>
          <p:cNvPicPr>
            <a:picLocks noChangeAspect="1"/>
          </p:cNvPicPr>
          <p:nvPr/>
        </p:nvPicPr>
        <p:blipFill rotWithShape="1">
          <a:blip r:embed="rId5">
            <a:extLst>
              <a:ext uri="{28A0092B-C50C-407E-A947-70E740481C1C}">
                <a14:useLocalDpi xmlns:a14="http://schemas.microsoft.com/office/drawing/2010/main" val="0"/>
              </a:ext>
            </a:extLst>
          </a:blip>
          <a:srcRect t="46343" b="34357"/>
          <a:stretch/>
        </p:blipFill>
        <p:spPr>
          <a:xfrm>
            <a:off x="133364" y="4291215"/>
            <a:ext cx="4314361" cy="1620000"/>
          </a:xfrm>
          <a:prstGeom prst="rect">
            <a:avLst/>
          </a:prstGeom>
        </p:spPr>
      </p:pic>
      <p:pic>
        <p:nvPicPr>
          <p:cNvPr id="17" name="图片 16">
            <a:extLst>
              <a:ext uri="{FF2B5EF4-FFF2-40B4-BE49-F238E27FC236}">
                <a16:creationId xmlns:a16="http://schemas.microsoft.com/office/drawing/2014/main" id="{416E3849-196D-4773-A5AF-319B09311B4F}"/>
              </a:ext>
            </a:extLst>
          </p:cNvPr>
          <p:cNvPicPr>
            <a:picLocks noChangeAspect="1"/>
          </p:cNvPicPr>
          <p:nvPr/>
        </p:nvPicPr>
        <p:blipFill rotWithShape="1">
          <a:blip r:embed="rId6">
            <a:extLst>
              <a:ext uri="{28A0092B-C50C-407E-A947-70E740481C1C}">
                <a14:useLocalDpi xmlns:a14="http://schemas.microsoft.com/office/drawing/2010/main" val="0"/>
              </a:ext>
            </a:extLst>
          </a:blip>
          <a:srcRect t="35146" r="49881" b="41232"/>
          <a:stretch/>
        </p:blipFill>
        <p:spPr>
          <a:xfrm>
            <a:off x="4615904" y="4291215"/>
            <a:ext cx="2576841" cy="1620000"/>
          </a:xfrm>
          <a:prstGeom prst="rect">
            <a:avLst/>
          </a:prstGeom>
        </p:spPr>
      </p:pic>
      <p:pic>
        <p:nvPicPr>
          <p:cNvPr id="19" name="图片 18">
            <a:extLst>
              <a:ext uri="{FF2B5EF4-FFF2-40B4-BE49-F238E27FC236}">
                <a16:creationId xmlns:a16="http://schemas.microsoft.com/office/drawing/2014/main" id="{E4CA7BB6-AEBD-43C9-8AEE-F1D17DD2AFA9}"/>
              </a:ext>
            </a:extLst>
          </p:cNvPr>
          <p:cNvPicPr>
            <a:picLocks noChangeAspect="1"/>
          </p:cNvPicPr>
          <p:nvPr/>
        </p:nvPicPr>
        <p:blipFill rotWithShape="1">
          <a:blip r:embed="rId7">
            <a:extLst>
              <a:ext uri="{28A0092B-C50C-407E-A947-70E740481C1C}">
                <a14:useLocalDpi xmlns:a14="http://schemas.microsoft.com/office/drawing/2010/main" val="0"/>
              </a:ext>
            </a:extLst>
          </a:blip>
          <a:srcRect t="36666" b="17610"/>
          <a:stretch/>
        </p:blipFill>
        <p:spPr>
          <a:xfrm>
            <a:off x="7335729" y="4291215"/>
            <a:ext cx="4725918" cy="1620000"/>
          </a:xfrm>
          <a:prstGeom prst="rect">
            <a:avLst/>
          </a:prstGeom>
        </p:spPr>
      </p:pic>
      <p:sp>
        <p:nvSpPr>
          <p:cNvPr id="23" name="文本框 22">
            <a:extLst>
              <a:ext uri="{FF2B5EF4-FFF2-40B4-BE49-F238E27FC236}">
                <a16:creationId xmlns:a16="http://schemas.microsoft.com/office/drawing/2014/main" id="{23B7C7F7-C2DB-480B-9A25-225EAD0A046A}"/>
              </a:ext>
            </a:extLst>
          </p:cNvPr>
          <p:cNvSpPr txBox="1"/>
          <p:nvPr/>
        </p:nvSpPr>
        <p:spPr>
          <a:xfrm>
            <a:off x="4957050" y="3803942"/>
            <a:ext cx="18888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Sandblasting</a:t>
            </a:r>
          </a:p>
        </p:txBody>
      </p:sp>
      <p:sp>
        <p:nvSpPr>
          <p:cNvPr id="25" name="文本框 24">
            <a:extLst>
              <a:ext uri="{FF2B5EF4-FFF2-40B4-BE49-F238E27FC236}">
                <a16:creationId xmlns:a16="http://schemas.microsoft.com/office/drawing/2014/main" id="{C385C876-4313-4F4C-9364-D6ABB3A9B56C}"/>
              </a:ext>
            </a:extLst>
          </p:cNvPr>
          <p:cNvSpPr txBox="1"/>
          <p:nvPr/>
        </p:nvSpPr>
        <p:spPr>
          <a:xfrm>
            <a:off x="7862949" y="5911215"/>
            <a:ext cx="3671479" cy="369332"/>
          </a:xfrm>
          <a:prstGeom prst="rect">
            <a:avLst/>
          </a:prstGeom>
          <a:noFill/>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Arial" panose="020B0604020202020204" pitchFamily="34" charset="0"/>
              </a:rPr>
              <a:t>Spraying_Isolation_layer</a:t>
            </a:r>
            <a:endParaRPr kumimoji="0" lang="zh-CN"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endParaRPr>
          </a:p>
        </p:txBody>
      </p:sp>
      <p:sp>
        <p:nvSpPr>
          <p:cNvPr id="29" name="文本框 28">
            <a:extLst>
              <a:ext uri="{FF2B5EF4-FFF2-40B4-BE49-F238E27FC236}">
                <a16:creationId xmlns:a16="http://schemas.microsoft.com/office/drawing/2014/main" id="{DB91E5D7-F2F2-4E24-9A0C-0366F3E1746F}"/>
              </a:ext>
            </a:extLst>
          </p:cNvPr>
          <p:cNvSpPr txBox="1"/>
          <p:nvPr/>
        </p:nvSpPr>
        <p:spPr>
          <a:xfrm>
            <a:off x="4338508" y="5911215"/>
            <a:ext cx="3131632" cy="369332"/>
          </a:xfrm>
          <a:prstGeom prst="rect">
            <a:avLst/>
          </a:prstGeom>
          <a:noFill/>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Arial" panose="020B0604020202020204" pitchFamily="34" charset="0"/>
              </a:rPr>
              <a:t>Spraying_Conductivity</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-layer</a:t>
            </a:r>
            <a:endParaRPr kumimoji="0" lang="zh-CN"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endParaRPr>
          </a:p>
        </p:txBody>
      </p:sp>
      <p:sp>
        <p:nvSpPr>
          <p:cNvPr id="31" name="文本框 30">
            <a:extLst>
              <a:ext uri="{FF2B5EF4-FFF2-40B4-BE49-F238E27FC236}">
                <a16:creationId xmlns:a16="http://schemas.microsoft.com/office/drawing/2014/main" id="{1B3F435B-8918-4163-B096-F7E49191E773}"/>
              </a:ext>
            </a:extLst>
          </p:cNvPr>
          <p:cNvSpPr txBox="1"/>
          <p:nvPr/>
        </p:nvSpPr>
        <p:spPr>
          <a:xfrm>
            <a:off x="890350" y="5963185"/>
            <a:ext cx="28003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Arial" panose="020B0604020202020204" pitchFamily="34" charset="0"/>
              </a:rPr>
              <a:t>Spraying_Isolation</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-layer</a:t>
            </a:r>
            <a:endParaRPr kumimoji="0" lang="zh-CN"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endParaRPr>
          </a:p>
        </p:txBody>
      </p:sp>
      <p:sp>
        <p:nvSpPr>
          <p:cNvPr id="32" name="文本框 31">
            <a:extLst>
              <a:ext uri="{FF2B5EF4-FFF2-40B4-BE49-F238E27FC236}">
                <a16:creationId xmlns:a16="http://schemas.microsoft.com/office/drawing/2014/main" id="{D65CBFB2-2792-4531-8106-FB10900A0159}"/>
              </a:ext>
            </a:extLst>
          </p:cNvPr>
          <p:cNvSpPr txBox="1"/>
          <p:nvPr/>
        </p:nvSpPr>
        <p:spPr>
          <a:xfrm>
            <a:off x="1331607" y="3803942"/>
            <a:ext cx="18888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Installation</a:t>
            </a:r>
          </a:p>
        </p:txBody>
      </p:sp>
      <p:pic>
        <p:nvPicPr>
          <p:cNvPr id="33" name="图片 32">
            <a:extLst>
              <a:ext uri="{FF2B5EF4-FFF2-40B4-BE49-F238E27FC236}">
                <a16:creationId xmlns:a16="http://schemas.microsoft.com/office/drawing/2014/main" id="{7EF31FB9-43A6-4F24-91DA-58510C6019D2}"/>
              </a:ext>
            </a:extLst>
          </p:cNvPr>
          <p:cNvPicPr>
            <a:picLocks noChangeAspect="1"/>
          </p:cNvPicPr>
          <p:nvPr/>
        </p:nvPicPr>
        <p:blipFill rotWithShape="1">
          <a:blip r:embed="rId8">
            <a:extLst>
              <a:ext uri="{28A0092B-C50C-407E-A947-70E740481C1C}">
                <a14:useLocalDpi xmlns:a14="http://schemas.microsoft.com/office/drawing/2010/main" val="0"/>
              </a:ext>
            </a:extLst>
          </a:blip>
          <a:srcRect l="13762" t="51790" r="23316" b="20154"/>
          <a:stretch/>
        </p:blipFill>
        <p:spPr>
          <a:xfrm>
            <a:off x="7787963" y="2137053"/>
            <a:ext cx="3880210" cy="1620000"/>
          </a:xfrm>
          <a:prstGeom prst="rect">
            <a:avLst/>
          </a:prstGeom>
        </p:spPr>
      </p:pic>
      <p:sp>
        <p:nvSpPr>
          <p:cNvPr id="35" name="文本框 34">
            <a:extLst>
              <a:ext uri="{FF2B5EF4-FFF2-40B4-BE49-F238E27FC236}">
                <a16:creationId xmlns:a16="http://schemas.microsoft.com/office/drawing/2014/main" id="{DDDA6105-B1D9-4E2E-A741-66836A359E78}"/>
              </a:ext>
            </a:extLst>
          </p:cNvPr>
          <p:cNvSpPr txBox="1"/>
          <p:nvPr/>
        </p:nvSpPr>
        <p:spPr>
          <a:xfrm>
            <a:off x="8874173" y="3807821"/>
            <a:ext cx="14350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Spraying</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4" name="直接箭头连接符 3">
            <a:extLst>
              <a:ext uri="{FF2B5EF4-FFF2-40B4-BE49-F238E27FC236}">
                <a16:creationId xmlns:a16="http://schemas.microsoft.com/office/drawing/2014/main" id="{A7BF718B-BF2F-41B7-A022-95D4E40F2DD3}"/>
              </a:ext>
            </a:extLst>
          </p:cNvPr>
          <p:cNvCxnSpPr>
            <a:cxnSpLocks/>
          </p:cNvCxnSpPr>
          <p:nvPr/>
        </p:nvCxnSpPr>
        <p:spPr>
          <a:xfrm flipH="1" flipV="1">
            <a:off x="5045541" y="2893631"/>
            <a:ext cx="244215" cy="15731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灯片编号占位符 4">
            <a:extLst>
              <a:ext uri="{FF2B5EF4-FFF2-40B4-BE49-F238E27FC236}">
                <a16:creationId xmlns:a16="http://schemas.microsoft.com/office/drawing/2014/main" id="{BF490131-0643-44CC-A6FF-B92889599540}"/>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0" name="文本框 9">
            <a:extLst>
              <a:ext uri="{FF2B5EF4-FFF2-40B4-BE49-F238E27FC236}">
                <a16:creationId xmlns:a16="http://schemas.microsoft.com/office/drawing/2014/main" id="{58CEA47F-BBCA-4AB2-8DE8-F3216EC7C713}"/>
              </a:ext>
            </a:extLst>
          </p:cNvPr>
          <p:cNvSpPr txBox="1"/>
          <p:nvPr/>
        </p:nvSpPr>
        <p:spPr>
          <a:xfrm>
            <a:off x="390525" y="1186413"/>
            <a:ext cx="115062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 1.5-meter prototype has been developed to validate key process steps that will be implemented in the production line.</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1809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8880F-8D03-CFF7-B113-E0013225C9AB}"/>
            </a:ext>
          </a:extLst>
        </p:cNvPr>
        <p:cNvGrpSpPr/>
        <p:nvPr/>
      </p:nvGrpSpPr>
      <p:grpSpPr>
        <a:xfrm>
          <a:off x="0" y="0"/>
          <a:ext cx="0" cy="0"/>
          <a:chOff x="0" y="0"/>
          <a:chExt cx="0" cy="0"/>
        </a:xfrm>
      </p:grpSpPr>
      <p:pic>
        <p:nvPicPr>
          <p:cNvPr id="5" name="图片 4" descr="背景图案&#10;&#10;AI 生成的内容可能不正确。">
            <a:extLst>
              <a:ext uri="{FF2B5EF4-FFF2-40B4-BE49-F238E27FC236}">
                <a16:creationId xmlns:a16="http://schemas.microsoft.com/office/drawing/2014/main" id="{72B65C2C-9876-719C-6191-8D87F71AF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48" y="1243761"/>
            <a:ext cx="2211491" cy="1658618"/>
          </a:xfrm>
          <a:prstGeom prst="rect">
            <a:avLst/>
          </a:prstGeom>
        </p:spPr>
      </p:pic>
      <p:pic>
        <p:nvPicPr>
          <p:cNvPr id="7" name="图片 6" descr="山上的岩石&#10;&#10;AI 生成的内容可能不正确。">
            <a:extLst>
              <a:ext uri="{FF2B5EF4-FFF2-40B4-BE49-F238E27FC236}">
                <a16:creationId xmlns:a16="http://schemas.microsoft.com/office/drawing/2014/main" id="{9897B49A-BC00-38E7-CDF1-F3F060431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792" y="1243265"/>
            <a:ext cx="2234761" cy="1676071"/>
          </a:xfrm>
          <a:prstGeom prst="rect">
            <a:avLst/>
          </a:prstGeom>
        </p:spPr>
      </p:pic>
      <p:pic>
        <p:nvPicPr>
          <p:cNvPr id="8" name="图片 7" descr="背景图案&#10;&#10;AI 生成的内容可能不正确。">
            <a:extLst>
              <a:ext uri="{FF2B5EF4-FFF2-40B4-BE49-F238E27FC236}">
                <a16:creationId xmlns:a16="http://schemas.microsoft.com/office/drawing/2014/main" id="{C4CD0026-176C-8ECF-518D-5697F665E2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206" y="1243265"/>
            <a:ext cx="2234761" cy="1676071"/>
          </a:xfrm>
          <a:prstGeom prst="rect">
            <a:avLst/>
          </a:prstGeom>
        </p:spPr>
      </p:pic>
      <p:pic>
        <p:nvPicPr>
          <p:cNvPr id="9" name="图片 8" descr="图片包含 自然, 户外, 照片, 人们&#10;&#10;AI 生成的内容可能不正确。">
            <a:extLst>
              <a:ext uri="{FF2B5EF4-FFF2-40B4-BE49-F238E27FC236}">
                <a16:creationId xmlns:a16="http://schemas.microsoft.com/office/drawing/2014/main" id="{EE25268F-F6E6-48D4-542B-A161968332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7620" y="1243265"/>
            <a:ext cx="2234761" cy="1676071"/>
          </a:xfrm>
          <a:prstGeom prst="rect">
            <a:avLst/>
          </a:prstGeom>
        </p:spPr>
      </p:pic>
      <p:pic>
        <p:nvPicPr>
          <p:cNvPr id="11" name="图片 10">
            <a:extLst>
              <a:ext uri="{FF2B5EF4-FFF2-40B4-BE49-F238E27FC236}">
                <a16:creationId xmlns:a16="http://schemas.microsoft.com/office/drawing/2014/main" id="{BF2E9163-521B-A826-011D-0AADBA969FB9}"/>
              </a:ext>
            </a:extLst>
          </p:cNvPr>
          <p:cNvPicPr>
            <a:picLocks noChangeAspect="1"/>
          </p:cNvPicPr>
          <p:nvPr/>
        </p:nvPicPr>
        <p:blipFill>
          <a:blip r:embed="rId7"/>
          <a:stretch>
            <a:fillRect/>
          </a:stretch>
        </p:blipFill>
        <p:spPr>
          <a:xfrm>
            <a:off x="6321658" y="1844824"/>
            <a:ext cx="1119522" cy="952935"/>
          </a:xfrm>
          <a:prstGeom prst="rect">
            <a:avLst/>
          </a:prstGeom>
        </p:spPr>
      </p:pic>
      <p:pic>
        <p:nvPicPr>
          <p:cNvPr id="13" name="图片 12">
            <a:extLst>
              <a:ext uri="{FF2B5EF4-FFF2-40B4-BE49-F238E27FC236}">
                <a16:creationId xmlns:a16="http://schemas.microsoft.com/office/drawing/2014/main" id="{1F4FA850-1553-1EAB-A732-DAAFB2796514}"/>
              </a:ext>
            </a:extLst>
          </p:cNvPr>
          <p:cNvPicPr>
            <a:picLocks noChangeAspect="1"/>
          </p:cNvPicPr>
          <p:nvPr/>
        </p:nvPicPr>
        <p:blipFill>
          <a:blip r:embed="rId8"/>
          <a:stretch>
            <a:fillRect/>
          </a:stretch>
        </p:blipFill>
        <p:spPr>
          <a:xfrm>
            <a:off x="8616280" y="1862537"/>
            <a:ext cx="1122168" cy="964318"/>
          </a:xfrm>
          <a:prstGeom prst="rect">
            <a:avLst/>
          </a:prstGeom>
        </p:spPr>
      </p:pic>
      <p:pic>
        <p:nvPicPr>
          <p:cNvPr id="15" name="图片 14">
            <a:extLst>
              <a:ext uri="{FF2B5EF4-FFF2-40B4-BE49-F238E27FC236}">
                <a16:creationId xmlns:a16="http://schemas.microsoft.com/office/drawing/2014/main" id="{E04C7121-5B68-79E4-74D6-43B0E37F7E2A}"/>
              </a:ext>
            </a:extLst>
          </p:cNvPr>
          <p:cNvPicPr>
            <a:picLocks noChangeAspect="1"/>
          </p:cNvPicPr>
          <p:nvPr/>
        </p:nvPicPr>
        <p:blipFill>
          <a:blip r:embed="rId9"/>
          <a:stretch>
            <a:fillRect/>
          </a:stretch>
        </p:blipFill>
        <p:spPr>
          <a:xfrm>
            <a:off x="10910833" y="1811506"/>
            <a:ext cx="1136441" cy="964384"/>
          </a:xfrm>
          <a:prstGeom prst="rect">
            <a:avLst/>
          </a:prstGeom>
        </p:spPr>
      </p:pic>
      <p:pic>
        <p:nvPicPr>
          <p:cNvPr id="17" name="图片 16">
            <a:extLst>
              <a:ext uri="{FF2B5EF4-FFF2-40B4-BE49-F238E27FC236}">
                <a16:creationId xmlns:a16="http://schemas.microsoft.com/office/drawing/2014/main" id="{0E9955D3-848F-8D2D-75E0-BA58EF5DB742}"/>
              </a:ext>
            </a:extLst>
          </p:cNvPr>
          <p:cNvPicPr>
            <a:picLocks noChangeAspect="1"/>
          </p:cNvPicPr>
          <p:nvPr/>
        </p:nvPicPr>
        <p:blipFill>
          <a:blip r:embed="rId10"/>
          <a:stretch>
            <a:fillRect/>
          </a:stretch>
        </p:blipFill>
        <p:spPr>
          <a:xfrm>
            <a:off x="4071619" y="1862538"/>
            <a:ext cx="1073347" cy="915502"/>
          </a:xfrm>
          <a:prstGeom prst="rect">
            <a:avLst/>
          </a:prstGeom>
        </p:spPr>
      </p:pic>
      <p:sp>
        <p:nvSpPr>
          <p:cNvPr id="18" name="文本框 17">
            <a:extLst>
              <a:ext uri="{FF2B5EF4-FFF2-40B4-BE49-F238E27FC236}">
                <a16:creationId xmlns:a16="http://schemas.microsoft.com/office/drawing/2014/main" id="{1C4B0E7E-11F7-1766-3C50-155FA16A666F}"/>
              </a:ext>
            </a:extLst>
          </p:cNvPr>
          <p:cNvSpPr txBox="1"/>
          <p:nvPr/>
        </p:nvSpPr>
        <p:spPr>
          <a:xfrm>
            <a:off x="7917210" y="2919336"/>
            <a:ext cx="16727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NiCr</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GB"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Transition-layer</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9" name="文本框 18">
            <a:extLst>
              <a:ext uri="{FF2B5EF4-FFF2-40B4-BE49-F238E27FC236}">
                <a16:creationId xmlns:a16="http://schemas.microsoft.com/office/drawing/2014/main" id="{53C3698E-7ACB-4040-FC0F-D416A6C89A94}"/>
              </a:ext>
            </a:extLst>
          </p:cNvPr>
          <p:cNvSpPr txBox="1"/>
          <p:nvPr/>
        </p:nvSpPr>
        <p:spPr>
          <a:xfrm>
            <a:off x="3160435" y="2900963"/>
            <a:ext cx="2082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NiCr</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Conductivity-layer</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 name="文本框 19">
            <a:extLst>
              <a:ext uri="{FF2B5EF4-FFF2-40B4-BE49-F238E27FC236}">
                <a16:creationId xmlns:a16="http://schemas.microsoft.com/office/drawing/2014/main" id="{6FEB7E7F-70C8-CBE8-B97D-EF11F27ECBCE}"/>
              </a:ext>
            </a:extLst>
          </p:cNvPr>
          <p:cNvSpPr txBox="1"/>
          <p:nvPr/>
        </p:nvSpPr>
        <p:spPr>
          <a:xfrm>
            <a:off x="5326293" y="2919336"/>
            <a:ext cx="2082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2</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3</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isolation layer</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1" name="文本框 20">
            <a:extLst>
              <a:ext uri="{FF2B5EF4-FFF2-40B4-BE49-F238E27FC236}">
                <a16:creationId xmlns:a16="http://schemas.microsoft.com/office/drawing/2014/main" id="{C067F502-A922-91F8-2925-0784CFC2BA3C}"/>
              </a:ext>
            </a:extLst>
          </p:cNvPr>
          <p:cNvSpPr txBox="1"/>
          <p:nvPr/>
        </p:nvSpPr>
        <p:spPr>
          <a:xfrm>
            <a:off x="10246257" y="2919336"/>
            <a:ext cx="16330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2</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3</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isolation layer</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nvGrpSpPr>
          <p:cNvPr id="59" name="组合 58">
            <a:extLst>
              <a:ext uri="{FF2B5EF4-FFF2-40B4-BE49-F238E27FC236}">
                <a16:creationId xmlns:a16="http://schemas.microsoft.com/office/drawing/2014/main" id="{11326B90-51DD-7E56-9D8D-2F55B397A408}"/>
              </a:ext>
            </a:extLst>
          </p:cNvPr>
          <p:cNvGrpSpPr/>
          <p:nvPr/>
        </p:nvGrpSpPr>
        <p:grpSpPr>
          <a:xfrm>
            <a:off x="7550586" y="3300148"/>
            <a:ext cx="4534068" cy="3375933"/>
            <a:chOff x="383383" y="3307686"/>
            <a:chExt cx="3960439" cy="3437329"/>
          </a:xfrm>
        </p:grpSpPr>
        <p:pic>
          <p:nvPicPr>
            <p:cNvPr id="4" name="图片 3" descr="背景图案&#10;&#10;AI 生成的内容可能不正确。">
              <a:extLst>
                <a:ext uri="{FF2B5EF4-FFF2-40B4-BE49-F238E27FC236}">
                  <a16:creationId xmlns:a16="http://schemas.microsoft.com/office/drawing/2014/main" id="{303E59F3-0682-124B-BCE7-8454289BAE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383" y="3307686"/>
              <a:ext cx="3960439" cy="3437329"/>
            </a:xfrm>
            <a:prstGeom prst="rect">
              <a:avLst/>
            </a:prstGeom>
          </p:spPr>
        </p:pic>
        <p:sp>
          <p:nvSpPr>
            <p:cNvPr id="55" name="文本框 54">
              <a:extLst>
                <a:ext uri="{FF2B5EF4-FFF2-40B4-BE49-F238E27FC236}">
                  <a16:creationId xmlns:a16="http://schemas.microsoft.com/office/drawing/2014/main" id="{C3C3DBF7-4C7F-8F45-2951-E739CA93974C}"/>
                </a:ext>
              </a:extLst>
            </p:cNvPr>
            <p:cNvSpPr txBox="1"/>
            <p:nvPr/>
          </p:nvSpPr>
          <p:spPr>
            <a:xfrm>
              <a:off x="411173" y="3374413"/>
              <a:ext cx="38664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Ni</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80630275-61CA-AF4B-0E26-B91F13386EEA}"/>
                </a:ext>
              </a:extLst>
            </p:cNvPr>
            <p:cNvSpPr txBox="1"/>
            <p:nvPr/>
          </p:nvSpPr>
          <p:spPr>
            <a:xfrm>
              <a:off x="2377497" y="3374413"/>
              <a:ext cx="38824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Cr</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0E75047E-99A6-04F5-4E59-CA7A8EFE2064}"/>
                </a:ext>
              </a:extLst>
            </p:cNvPr>
            <p:cNvSpPr txBox="1"/>
            <p:nvPr/>
          </p:nvSpPr>
          <p:spPr>
            <a:xfrm>
              <a:off x="411173" y="5120575"/>
              <a:ext cx="3706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8" name="文本框 57">
              <a:extLst>
                <a:ext uri="{FF2B5EF4-FFF2-40B4-BE49-F238E27FC236}">
                  <a16:creationId xmlns:a16="http://schemas.microsoft.com/office/drawing/2014/main" id="{A9D9CC2D-D1E9-7C9F-CD96-971B17C2C735}"/>
                </a:ext>
              </a:extLst>
            </p:cNvPr>
            <p:cNvSpPr txBox="1"/>
            <p:nvPr/>
          </p:nvSpPr>
          <p:spPr>
            <a:xfrm>
              <a:off x="2363602" y="5120575"/>
              <a:ext cx="33695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grpSp>
        <p:nvGrpSpPr>
          <p:cNvPr id="64" name="组合 63">
            <a:extLst>
              <a:ext uri="{FF2B5EF4-FFF2-40B4-BE49-F238E27FC236}">
                <a16:creationId xmlns:a16="http://schemas.microsoft.com/office/drawing/2014/main" id="{4030738F-A20C-1B7C-5BCB-F7BDB536EBFF}"/>
              </a:ext>
            </a:extLst>
          </p:cNvPr>
          <p:cNvGrpSpPr/>
          <p:nvPr/>
        </p:nvGrpSpPr>
        <p:grpSpPr>
          <a:xfrm>
            <a:off x="263352" y="3488045"/>
            <a:ext cx="7080507" cy="3154460"/>
            <a:chOff x="-145835" y="3413107"/>
            <a:chExt cx="7080507" cy="3154460"/>
          </a:xfrm>
        </p:grpSpPr>
        <p:grpSp>
          <p:nvGrpSpPr>
            <p:cNvPr id="60" name="组合 59">
              <a:extLst>
                <a:ext uri="{FF2B5EF4-FFF2-40B4-BE49-F238E27FC236}">
                  <a16:creationId xmlns:a16="http://schemas.microsoft.com/office/drawing/2014/main" id="{7B794746-E753-CADD-8B98-34BD8141BD5D}"/>
                </a:ext>
              </a:extLst>
            </p:cNvPr>
            <p:cNvGrpSpPr/>
            <p:nvPr/>
          </p:nvGrpSpPr>
          <p:grpSpPr>
            <a:xfrm>
              <a:off x="303107" y="3429000"/>
              <a:ext cx="5472608" cy="3138567"/>
              <a:chOff x="4521021" y="3348690"/>
              <a:chExt cx="5434056" cy="3226283"/>
            </a:xfrm>
          </p:grpSpPr>
          <p:pic>
            <p:nvPicPr>
              <p:cNvPr id="2" name="图片 1" descr="图片包含 图示&#10;&#10;AI 生成的内容可能不正确。">
                <a:extLst>
                  <a:ext uri="{FF2B5EF4-FFF2-40B4-BE49-F238E27FC236}">
                    <a16:creationId xmlns:a16="http://schemas.microsoft.com/office/drawing/2014/main" id="{019D2C96-C23D-1A41-248A-93A8F20816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75715" y="3348690"/>
                <a:ext cx="4179362" cy="3226283"/>
              </a:xfrm>
              <a:prstGeom prst="rect">
                <a:avLst/>
              </a:prstGeom>
            </p:spPr>
          </p:pic>
          <p:sp>
            <p:nvSpPr>
              <p:cNvPr id="22" name="矩形 21">
                <a:extLst>
                  <a:ext uri="{FF2B5EF4-FFF2-40B4-BE49-F238E27FC236}">
                    <a16:creationId xmlns:a16="http://schemas.microsoft.com/office/drawing/2014/main" id="{434D1915-740F-9CF8-A86E-B48FABDA0DFB}"/>
                  </a:ext>
                </a:extLst>
              </p:cNvPr>
              <p:cNvSpPr/>
              <p:nvPr/>
            </p:nvSpPr>
            <p:spPr>
              <a:xfrm>
                <a:off x="5804098" y="4725616"/>
                <a:ext cx="100502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id="{FBF6DF1C-2982-52EC-5B1A-FB771FA52ECF}"/>
                  </a:ext>
                </a:extLst>
              </p:cNvPr>
              <p:cNvSpPr/>
              <p:nvPr/>
            </p:nvSpPr>
            <p:spPr>
              <a:xfrm>
                <a:off x="5792400" y="3895694"/>
                <a:ext cx="100502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id="{9AF9C04B-9662-5AE8-E84A-2D3374E305FD}"/>
                  </a:ext>
                </a:extLst>
              </p:cNvPr>
              <p:cNvSpPr/>
              <p:nvPr/>
            </p:nvSpPr>
            <p:spPr>
              <a:xfrm>
                <a:off x="5804098" y="4513862"/>
                <a:ext cx="100502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矩形 24">
                <a:extLst>
                  <a:ext uri="{FF2B5EF4-FFF2-40B4-BE49-F238E27FC236}">
                    <a16:creationId xmlns:a16="http://schemas.microsoft.com/office/drawing/2014/main" id="{551277B5-8D66-5F10-6331-D2E12735A506}"/>
                  </a:ext>
                </a:extLst>
              </p:cNvPr>
              <p:cNvSpPr/>
              <p:nvPr/>
            </p:nvSpPr>
            <p:spPr>
              <a:xfrm>
                <a:off x="5758782" y="5319125"/>
                <a:ext cx="100502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5">
                <a:extLst>
                  <a:ext uri="{FF2B5EF4-FFF2-40B4-BE49-F238E27FC236}">
                    <a16:creationId xmlns:a16="http://schemas.microsoft.com/office/drawing/2014/main" id="{0B493254-59E6-BD1E-723B-E08199C169BA}"/>
                  </a:ext>
                </a:extLst>
              </p:cNvPr>
              <p:cNvSpPr/>
              <p:nvPr/>
            </p:nvSpPr>
            <p:spPr>
              <a:xfrm>
                <a:off x="5792400" y="5489907"/>
                <a:ext cx="100502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28" name="直接箭头连接符 27">
                <a:extLst>
                  <a:ext uri="{FF2B5EF4-FFF2-40B4-BE49-F238E27FC236}">
                    <a16:creationId xmlns:a16="http://schemas.microsoft.com/office/drawing/2014/main" id="{C1A15A9B-EBDE-7582-67D9-24744DCA2777}"/>
                  </a:ext>
                </a:extLst>
              </p:cNvPr>
              <p:cNvCxnSpPr/>
              <p:nvPr/>
            </p:nvCxnSpPr>
            <p:spPr>
              <a:xfrm>
                <a:off x="5969683" y="3941413"/>
                <a:ext cx="0" cy="572449"/>
              </a:xfrm>
              <a:prstGeom prst="straightConnector1">
                <a:avLst/>
              </a:prstGeom>
              <a:ln w="28575">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4D9CB012-222C-4908-CC06-C03618F2D528}"/>
                  </a:ext>
                </a:extLst>
              </p:cNvPr>
              <p:cNvCxnSpPr/>
              <p:nvPr/>
            </p:nvCxnSpPr>
            <p:spPr>
              <a:xfrm>
                <a:off x="6306611" y="3941413"/>
                <a:ext cx="0" cy="57244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ED805595-052C-E168-BB12-FB8B79E3D6F3}"/>
                  </a:ext>
                </a:extLst>
              </p:cNvPr>
              <p:cNvCxnSpPr/>
              <p:nvPr/>
            </p:nvCxnSpPr>
            <p:spPr>
              <a:xfrm>
                <a:off x="6312199" y="4771335"/>
                <a:ext cx="0" cy="57244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3331808-C1D7-831C-A50E-60096E6C0B43}"/>
                  </a:ext>
                </a:extLst>
              </p:cNvPr>
              <p:cNvSpPr txBox="1"/>
              <p:nvPr/>
            </p:nvSpPr>
            <p:spPr>
              <a:xfrm>
                <a:off x="6353160" y="4066024"/>
                <a:ext cx="1364008" cy="31637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2</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3</a:t>
                </a:r>
                <a:r>
                  <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174um</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6" name="文本框 35">
                <a:extLst>
                  <a:ext uri="{FF2B5EF4-FFF2-40B4-BE49-F238E27FC236}">
                    <a16:creationId xmlns:a16="http://schemas.microsoft.com/office/drawing/2014/main" id="{6C5D431F-4370-4C48-30A4-D48D0F2C6808}"/>
                  </a:ext>
                </a:extLst>
              </p:cNvPr>
              <p:cNvSpPr txBox="1"/>
              <p:nvPr/>
            </p:nvSpPr>
            <p:spPr>
              <a:xfrm>
                <a:off x="6362347" y="4914734"/>
                <a:ext cx="1317816" cy="31637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2</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a:t>
                </a:r>
                <a:r>
                  <a:rPr kumimoji="0" lang="en-US" altLang="zh-CN" sz="1400" b="0"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rPr>
                  <a:t>3</a:t>
                </a:r>
                <a:r>
                  <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173um</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38" name="直接箭头连接符 37">
                <a:extLst>
                  <a:ext uri="{FF2B5EF4-FFF2-40B4-BE49-F238E27FC236}">
                    <a16:creationId xmlns:a16="http://schemas.microsoft.com/office/drawing/2014/main" id="{71F32169-DACB-98BE-2F07-FBDEDA801092}"/>
                  </a:ext>
                </a:extLst>
              </p:cNvPr>
              <p:cNvCxnSpPr/>
              <p:nvPr/>
            </p:nvCxnSpPr>
            <p:spPr>
              <a:xfrm>
                <a:off x="6088216" y="4221088"/>
                <a:ext cx="0" cy="29277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6E38DEBC-6D8D-1F23-357A-7057A4E0C05A}"/>
                  </a:ext>
                </a:extLst>
              </p:cNvPr>
              <p:cNvCxnSpPr/>
              <p:nvPr/>
            </p:nvCxnSpPr>
            <p:spPr>
              <a:xfrm>
                <a:off x="5969683" y="5026351"/>
                <a:ext cx="0" cy="29277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863F9F35-6654-B650-373B-21DFF643E045}"/>
                  </a:ext>
                </a:extLst>
              </p:cNvPr>
              <p:cNvCxnSpPr>
                <a:cxnSpLocks/>
              </p:cNvCxnSpPr>
              <p:nvPr/>
            </p:nvCxnSpPr>
            <p:spPr>
              <a:xfrm flipV="1">
                <a:off x="6088216" y="4771335"/>
                <a:ext cx="0" cy="3600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1B7E4D67-577F-D5D8-81D6-E1ECB3B9DE4F}"/>
                  </a:ext>
                </a:extLst>
              </p:cNvPr>
              <p:cNvCxnSpPr>
                <a:cxnSpLocks/>
              </p:cNvCxnSpPr>
              <p:nvPr/>
            </p:nvCxnSpPr>
            <p:spPr>
              <a:xfrm flipV="1">
                <a:off x="5969683" y="5535626"/>
                <a:ext cx="0" cy="3312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B59884A9-B6CF-606E-229D-7F17497A90BC}"/>
                  </a:ext>
                </a:extLst>
              </p:cNvPr>
              <p:cNvSpPr txBox="1"/>
              <p:nvPr/>
            </p:nvSpPr>
            <p:spPr>
              <a:xfrm>
                <a:off x="7320136" y="5866915"/>
                <a:ext cx="426897" cy="379654"/>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Cu</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6" name="文本框 45">
                <a:extLst>
                  <a:ext uri="{FF2B5EF4-FFF2-40B4-BE49-F238E27FC236}">
                    <a16:creationId xmlns:a16="http://schemas.microsoft.com/office/drawing/2014/main" id="{6380DE22-FB09-3B17-14FD-EDB85F8476FC}"/>
                  </a:ext>
                </a:extLst>
              </p:cNvPr>
              <p:cNvSpPr txBox="1"/>
              <p:nvPr/>
            </p:nvSpPr>
            <p:spPr>
              <a:xfrm>
                <a:off x="4530260" y="4498553"/>
                <a:ext cx="1236236" cy="307777"/>
              </a:xfrm>
              <a:prstGeom prst="rect">
                <a:avLst/>
              </a:prstGeom>
              <a:solidFill>
                <a:srgbClr val="00B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NiCr</a:t>
                </a:r>
                <a:r>
                  <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64.5um</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7" name="文本框 46">
                <a:extLst>
                  <a:ext uri="{FF2B5EF4-FFF2-40B4-BE49-F238E27FC236}">
                    <a16:creationId xmlns:a16="http://schemas.microsoft.com/office/drawing/2014/main" id="{CAE5312A-4A05-726E-C79F-10C74800472C}"/>
                  </a:ext>
                </a:extLst>
              </p:cNvPr>
              <p:cNvSpPr txBox="1"/>
              <p:nvPr/>
            </p:nvSpPr>
            <p:spPr>
              <a:xfrm>
                <a:off x="4521021" y="5306462"/>
                <a:ext cx="1236236" cy="307777"/>
              </a:xfrm>
              <a:prstGeom prst="rect">
                <a:avLst/>
              </a:prstGeom>
              <a:solidFill>
                <a:srgbClr val="00B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NiCr</a:t>
                </a:r>
                <a:r>
                  <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59.5um</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49" name="直接连接符 48">
                <a:extLst>
                  <a:ext uri="{FF2B5EF4-FFF2-40B4-BE49-F238E27FC236}">
                    <a16:creationId xmlns:a16="http://schemas.microsoft.com/office/drawing/2014/main" id="{F2BAA581-6157-4F45-4B7A-74B5C91C66A6}"/>
                  </a:ext>
                </a:extLst>
              </p:cNvPr>
              <p:cNvCxnSpPr>
                <a:cxnSpLocks/>
                <a:stCxn id="26" idx="3"/>
              </p:cNvCxnSpPr>
              <p:nvPr/>
            </p:nvCxnSpPr>
            <p:spPr>
              <a:xfrm flipV="1">
                <a:off x="6797426" y="5489907"/>
                <a:ext cx="3157651" cy="228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98BDF071-DE56-662D-6BF4-5B7AB5D763B4}"/>
                  </a:ext>
                </a:extLst>
              </p:cNvPr>
              <p:cNvCxnSpPr>
                <a:cxnSpLocks/>
              </p:cNvCxnSpPr>
              <p:nvPr/>
            </p:nvCxnSpPr>
            <p:spPr>
              <a:xfrm flipV="1">
                <a:off x="6773027" y="5327713"/>
                <a:ext cx="3157651" cy="228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3CF3512D-FE81-9F7D-0736-6760F1CF0C91}"/>
                  </a:ext>
                </a:extLst>
              </p:cNvPr>
              <p:cNvCxnSpPr>
                <a:cxnSpLocks/>
              </p:cNvCxnSpPr>
              <p:nvPr/>
            </p:nvCxnSpPr>
            <p:spPr>
              <a:xfrm flipV="1">
                <a:off x="6763808" y="4729488"/>
                <a:ext cx="3157651" cy="228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EA9E28F3-061B-4501-C885-77E8C976E7B4}"/>
                  </a:ext>
                </a:extLst>
              </p:cNvPr>
              <p:cNvCxnSpPr>
                <a:cxnSpLocks/>
              </p:cNvCxnSpPr>
              <p:nvPr/>
            </p:nvCxnSpPr>
            <p:spPr>
              <a:xfrm flipV="1">
                <a:off x="6797426" y="4501705"/>
                <a:ext cx="3157651" cy="228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3CD345D8-13E1-5895-58C6-C8D6F54AE589}"/>
                  </a:ext>
                </a:extLst>
              </p:cNvPr>
              <p:cNvCxnSpPr>
                <a:cxnSpLocks/>
              </p:cNvCxnSpPr>
              <p:nvPr/>
            </p:nvCxnSpPr>
            <p:spPr>
              <a:xfrm flipV="1">
                <a:off x="6748859" y="3890908"/>
                <a:ext cx="3157651" cy="228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1" name="文本框 60">
              <a:extLst>
                <a:ext uri="{FF2B5EF4-FFF2-40B4-BE49-F238E27FC236}">
                  <a16:creationId xmlns:a16="http://schemas.microsoft.com/office/drawing/2014/main" id="{51AABAB8-E9E2-064D-068B-133CE560CD46}"/>
                </a:ext>
              </a:extLst>
            </p:cNvPr>
            <p:cNvSpPr txBox="1"/>
            <p:nvPr/>
          </p:nvSpPr>
          <p:spPr>
            <a:xfrm>
              <a:off x="5847515" y="4847010"/>
              <a:ext cx="9573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=471um</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2" name="文本框 61">
              <a:extLst>
                <a:ext uri="{FF2B5EF4-FFF2-40B4-BE49-F238E27FC236}">
                  <a16:creationId xmlns:a16="http://schemas.microsoft.com/office/drawing/2014/main" id="{E21F636A-FCF7-E9AE-1248-F61F4190EE34}"/>
                </a:ext>
              </a:extLst>
            </p:cNvPr>
            <p:cNvSpPr txBox="1"/>
            <p:nvPr/>
          </p:nvSpPr>
          <p:spPr>
            <a:xfrm>
              <a:off x="-145835" y="3413107"/>
              <a:ext cx="9060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Thickness</a:t>
              </a:r>
              <a:endParaRPr kumimoji="0" lang="zh-CN" altLang="en-US"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63" name="文本框 62">
              <a:extLst>
                <a:ext uri="{FF2B5EF4-FFF2-40B4-BE49-F238E27FC236}">
                  <a16:creationId xmlns:a16="http://schemas.microsoft.com/office/drawing/2014/main" id="{4BEF742A-9B0E-ECAB-F062-1C78C59603E9}"/>
                </a:ext>
              </a:extLst>
            </p:cNvPr>
            <p:cNvSpPr txBox="1"/>
            <p:nvPr/>
          </p:nvSpPr>
          <p:spPr>
            <a:xfrm>
              <a:off x="5847515" y="5376455"/>
              <a:ext cx="1087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t>
              </a:r>
              <a:r>
                <a:rPr kumimoji="0" lang="en-US" altLang="zh-CN"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0.5mm</a:t>
              </a:r>
              <a:endParaRPr kumimoji="0" lang="zh-CN" altLang="en-US"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grpSp>
      <p:sp>
        <p:nvSpPr>
          <p:cNvPr id="12" name="标题 11">
            <a:extLst>
              <a:ext uri="{FF2B5EF4-FFF2-40B4-BE49-F238E27FC236}">
                <a16:creationId xmlns:a16="http://schemas.microsoft.com/office/drawing/2014/main" id="{B34C1B07-3ACA-47A8-95CD-8FD8B98D65A5}"/>
              </a:ext>
            </a:extLst>
          </p:cNvPr>
          <p:cNvSpPr>
            <a:spLocks noGrp="1"/>
          </p:cNvSpPr>
          <p:nvPr>
            <p:ph type="title"/>
          </p:nvPr>
        </p:nvSpPr>
        <p:spPr/>
        <p:txBody>
          <a:bodyPr>
            <a:normAutofit fontScale="90000"/>
          </a:bodyPr>
          <a:lstStyle/>
          <a:p>
            <a:r>
              <a:rPr lang="en-US" altLang="zh-CN" dirty="0"/>
              <a:t>Elements and thickness of thermal-spray heating layer</a:t>
            </a:r>
            <a:endParaRPr lang="zh-CN" altLang="en-US" dirty="0"/>
          </a:p>
        </p:txBody>
      </p:sp>
      <p:pic>
        <p:nvPicPr>
          <p:cNvPr id="65" name="图片 64">
            <a:extLst>
              <a:ext uri="{FF2B5EF4-FFF2-40B4-BE49-F238E27FC236}">
                <a16:creationId xmlns:a16="http://schemas.microsoft.com/office/drawing/2014/main" id="{732EBC8A-AD8E-4DE0-8838-691C3A25EC14}"/>
              </a:ext>
            </a:extLst>
          </p:cNvPr>
          <p:cNvPicPr>
            <a:picLocks noChangeAspect="1"/>
          </p:cNvPicPr>
          <p:nvPr/>
        </p:nvPicPr>
        <p:blipFill rotWithShape="1">
          <a:blip r:embed="rId13">
            <a:extLst>
              <a:ext uri="{28A0092B-C50C-407E-A947-70E740481C1C}">
                <a14:useLocalDpi xmlns:a14="http://schemas.microsoft.com/office/drawing/2010/main" val="0"/>
              </a:ext>
            </a:extLst>
          </a:blip>
          <a:srcRect l="28412" t="27226" r="17328" b="33750"/>
          <a:stretch/>
        </p:blipFill>
        <p:spPr>
          <a:xfrm>
            <a:off x="565150" y="1243265"/>
            <a:ext cx="2289235" cy="1695097"/>
          </a:xfrm>
          <a:prstGeom prst="rect">
            <a:avLst/>
          </a:prstGeom>
        </p:spPr>
      </p:pic>
      <p:sp>
        <p:nvSpPr>
          <p:cNvPr id="50" name="灯片编号占位符 4">
            <a:extLst>
              <a:ext uri="{FF2B5EF4-FFF2-40B4-BE49-F238E27FC236}">
                <a16:creationId xmlns:a16="http://schemas.microsoft.com/office/drawing/2014/main" id="{D2CC1BAF-DCA0-4802-A69E-EBF455AD53F6}"/>
              </a:ext>
            </a:extLst>
          </p:cNvPr>
          <p:cNvSpPr>
            <a:spLocks noGrp="1"/>
          </p:cNvSpPr>
          <p:nvPr>
            <p:ph type="sldNum" sz="quarter" idx="12"/>
          </p:nvPr>
        </p:nvSpPr>
        <p:spPr>
          <a:xfrm>
            <a:off x="11535708" y="6356964"/>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650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B792-E1A7-D512-B481-18A9539E4912}"/>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C38859ED-22F2-DAC9-B2C3-EBEE4765B41B}"/>
              </a:ext>
            </a:extLst>
          </p:cNvPr>
          <p:cNvPicPr>
            <a:picLocks noChangeAspect="1"/>
          </p:cNvPicPr>
          <p:nvPr/>
        </p:nvPicPr>
        <p:blipFill>
          <a:blip r:embed="rId3"/>
          <a:stretch>
            <a:fillRect/>
          </a:stretch>
        </p:blipFill>
        <p:spPr>
          <a:xfrm>
            <a:off x="4439816" y="3768064"/>
            <a:ext cx="3816424" cy="2708173"/>
          </a:xfrm>
          <a:prstGeom prst="rect">
            <a:avLst/>
          </a:prstGeom>
        </p:spPr>
      </p:pic>
      <p:pic>
        <p:nvPicPr>
          <p:cNvPr id="19" name="图片 18">
            <a:extLst>
              <a:ext uri="{FF2B5EF4-FFF2-40B4-BE49-F238E27FC236}">
                <a16:creationId xmlns:a16="http://schemas.microsoft.com/office/drawing/2014/main" id="{FA40443B-818D-E098-04C8-861740500371}"/>
              </a:ext>
            </a:extLst>
          </p:cNvPr>
          <p:cNvPicPr>
            <a:picLocks noChangeAspect="1"/>
          </p:cNvPicPr>
          <p:nvPr/>
        </p:nvPicPr>
        <p:blipFill rotWithShape="1">
          <a:blip r:embed="rId4"/>
          <a:srcRect l="37673" r="669" b="11857"/>
          <a:stretch/>
        </p:blipFill>
        <p:spPr>
          <a:xfrm>
            <a:off x="4638473" y="1587311"/>
            <a:ext cx="7157894" cy="2122000"/>
          </a:xfrm>
          <a:prstGeom prst="rect">
            <a:avLst/>
          </a:prstGeom>
        </p:spPr>
      </p:pic>
      <p:pic>
        <p:nvPicPr>
          <p:cNvPr id="23" name="图片 22">
            <a:extLst>
              <a:ext uri="{FF2B5EF4-FFF2-40B4-BE49-F238E27FC236}">
                <a16:creationId xmlns:a16="http://schemas.microsoft.com/office/drawing/2014/main" id="{59005D4A-65FE-7585-33F4-8FB736543EE0}"/>
              </a:ext>
            </a:extLst>
          </p:cNvPr>
          <p:cNvPicPr>
            <a:picLocks noChangeAspect="1"/>
          </p:cNvPicPr>
          <p:nvPr/>
        </p:nvPicPr>
        <p:blipFill>
          <a:blip r:embed="rId5"/>
          <a:stretch>
            <a:fillRect/>
          </a:stretch>
        </p:blipFill>
        <p:spPr>
          <a:xfrm>
            <a:off x="8353684" y="3768065"/>
            <a:ext cx="3594755" cy="2774852"/>
          </a:xfrm>
          <a:prstGeom prst="rect">
            <a:avLst/>
          </a:prstGeom>
        </p:spPr>
      </p:pic>
      <p:sp>
        <p:nvSpPr>
          <p:cNvPr id="25" name="文本框 24">
            <a:extLst>
              <a:ext uri="{FF2B5EF4-FFF2-40B4-BE49-F238E27FC236}">
                <a16:creationId xmlns:a16="http://schemas.microsoft.com/office/drawing/2014/main" id="{02DFECB2-7DF5-04E8-6BE8-822836FE2819}"/>
              </a:ext>
            </a:extLst>
          </p:cNvPr>
          <p:cNvSpPr txBox="1"/>
          <p:nvPr/>
        </p:nvSpPr>
        <p:spPr>
          <a:xfrm>
            <a:off x="9610317" y="5677196"/>
            <a:ext cx="21355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Constant V=110V</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C574EF4B-B3B1-69F3-A41C-24A1D19A37E7}"/>
              </a:ext>
            </a:extLst>
          </p:cNvPr>
          <p:cNvSpPr txBox="1"/>
          <p:nvPr/>
        </p:nvSpPr>
        <p:spPr>
          <a:xfrm>
            <a:off x="9878018" y="6478816"/>
            <a:ext cx="12234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D60-1500 mm</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 name="标题 2">
            <a:extLst>
              <a:ext uri="{FF2B5EF4-FFF2-40B4-BE49-F238E27FC236}">
                <a16:creationId xmlns:a16="http://schemas.microsoft.com/office/drawing/2014/main" id="{FA7C2914-4F76-474D-8848-042F524C5A7F}"/>
              </a:ext>
            </a:extLst>
          </p:cNvPr>
          <p:cNvSpPr>
            <a:spLocks noGrp="1"/>
          </p:cNvSpPr>
          <p:nvPr>
            <p:ph type="title"/>
          </p:nvPr>
        </p:nvSpPr>
        <p:spPr>
          <a:xfrm>
            <a:off x="666712" y="142852"/>
            <a:ext cx="10763325" cy="725470"/>
          </a:xfrm>
        </p:spPr>
        <p:txBody>
          <a:bodyPr>
            <a:normAutofit/>
          </a:bodyPr>
          <a:lstStyle/>
          <a:p>
            <a:r>
              <a:rPr lang="en-US" altLang="zh-CN" sz="2800" dirty="0"/>
              <a:t>Prototype of </a:t>
            </a:r>
            <a:r>
              <a:rPr lang="en-US" altLang="zh-CN" dirty="0"/>
              <a:t>thermal-spray </a:t>
            </a:r>
            <a:r>
              <a:rPr lang="en-US" altLang="zh-CN" sz="2800" dirty="0"/>
              <a:t>heating </a:t>
            </a:r>
            <a:r>
              <a:rPr lang="en-US" altLang="zh-CN" dirty="0"/>
              <a:t>layer</a:t>
            </a:r>
            <a:r>
              <a:rPr lang="en-US" altLang="zh-CN" sz="2800" dirty="0"/>
              <a:t> and testing</a:t>
            </a:r>
            <a:endParaRPr lang="zh-CN" altLang="en-US" sz="2800" dirty="0"/>
          </a:p>
        </p:txBody>
      </p:sp>
      <p:pic>
        <p:nvPicPr>
          <p:cNvPr id="15" name="图片 14" descr="图表, 折线图&#10;&#10;AI 生成的内容可能不正确。">
            <a:extLst>
              <a:ext uri="{FF2B5EF4-FFF2-40B4-BE49-F238E27FC236}">
                <a16:creationId xmlns:a16="http://schemas.microsoft.com/office/drawing/2014/main" id="{0669F428-B2FA-4AED-8A2E-03558EDC42BA}"/>
              </a:ext>
            </a:extLst>
          </p:cNvPr>
          <p:cNvPicPr>
            <a:picLocks noChangeAspect="1"/>
          </p:cNvPicPr>
          <p:nvPr/>
        </p:nvPicPr>
        <p:blipFill>
          <a:blip r:embed="rId6"/>
          <a:stretch>
            <a:fillRect/>
          </a:stretch>
        </p:blipFill>
        <p:spPr>
          <a:xfrm>
            <a:off x="319650" y="3714347"/>
            <a:ext cx="3861575" cy="2691020"/>
          </a:xfrm>
          <a:prstGeom prst="rect">
            <a:avLst/>
          </a:prstGeom>
        </p:spPr>
      </p:pic>
      <p:pic>
        <p:nvPicPr>
          <p:cNvPr id="16" name="图片 15">
            <a:extLst>
              <a:ext uri="{FF2B5EF4-FFF2-40B4-BE49-F238E27FC236}">
                <a16:creationId xmlns:a16="http://schemas.microsoft.com/office/drawing/2014/main" id="{CA4D1CF7-5FA7-4182-82EE-719DAAFF6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957" y="1587311"/>
            <a:ext cx="1604714" cy="2127036"/>
          </a:xfrm>
          <a:prstGeom prst="rect">
            <a:avLst/>
          </a:prstGeom>
        </p:spPr>
      </p:pic>
      <p:pic>
        <p:nvPicPr>
          <p:cNvPr id="17" name="图片 16">
            <a:extLst>
              <a:ext uri="{FF2B5EF4-FFF2-40B4-BE49-F238E27FC236}">
                <a16:creationId xmlns:a16="http://schemas.microsoft.com/office/drawing/2014/main" id="{A30AAB23-A46E-430D-B14A-811B2497CCCF}"/>
              </a:ext>
            </a:extLst>
          </p:cNvPr>
          <p:cNvPicPr>
            <a:picLocks noChangeAspect="1"/>
          </p:cNvPicPr>
          <p:nvPr/>
        </p:nvPicPr>
        <p:blipFill rotWithShape="1">
          <a:blip r:embed="rId8">
            <a:extLst>
              <a:ext uri="{28A0092B-C50C-407E-A947-70E740481C1C}">
                <a14:useLocalDpi xmlns:a14="http://schemas.microsoft.com/office/drawing/2010/main" val="0"/>
              </a:ext>
            </a:extLst>
          </a:blip>
          <a:srcRect l="29542" t="-1472" r="-1427" b="33074"/>
          <a:stretch/>
        </p:blipFill>
        <p:spPr>
          <a:xfrm>
            <a:off x="2576453" y="1525411"/>
            <a:ext cx="1721423" cy="2183900"/>
          </a:xfrm>
          <a:prstGeom prst="rect">
            <a:avLst/>
          </a:prstGeom>
        </p:spPr>
      </p:pic>
      <p:sp>
        <p:nvSpPr>
          <p:cNvPr id="21" name="文本框 20">
            <a:extLst>
              <a:ext uri="{FF2B5EF4-FFF2-40B4-BE49-F238E27FC236}">
                <a16:creationId xmlns:a16="http://schemas.microsoft.com/office/drawing/2014/main" id="{16C39A75-44B7-4D0C-944B-7E60FA5A2B96}"/>
              </a:ext>
            </a:extLst>
          </p:cNvPr>
          <p:cNvSpPr txBox="1"/>
          <p:nvPr/>
        </p:nvSpPr>
        <p:spPr>
          <a:xfrm>
            <a:off x="725487" y="1089781"/>
            <a:ext cx="42951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Dimension: L1500*D60   Substrate: copper </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2" name="文本框 21">
            <a:extLst>
              <a:ext uri="{FF2B5EF4-FFF2-40B4-BE49-F238E27FC236}">
                <a16:creationId xmlns:a16="http://schemas.microsoft.com/office/drawing/2014/main" id="{BA90DF47-62CE-4EB6-A05E-48196B21B3FF}"/>
              </a:ext>
            </a:extLst>
          </p:cNvPr>
          <p:cNvSpPr txBox="1"/>
          <p:nvPr/>
        </p:nvSpPr>
        <p:spPr>
          <a:xfrm>
            <a:off x="422490" y="6417261"/>
            <a:ext cx="89334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Several ten times reheating tests which shows a good lifetimes and performance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灯片编号占位符 4">
            <a:extLst>
              <a:ext uri="{FF2B5EF4-FFF2-40B4-BE49-F238E27FC236}">
                <a16:creationId xmlns:a16="http://schemas.microsoft.com/office/drawing/2014/main" id="{8F734EEC-2B3D-42CD-8815-17EA4B02D44C}"/>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193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06ADF2B-68A7-40FE-861B-914B9A735347}"/>
              </a:ext>
            </a:extLst>
          </p:cNvPr>
          <p:cNvSpPr>
            <a:spLocks noGrp="1"/>
          </p:cNvSpPr>
          <p:nvPr>
            <p:ph type="title"/>
          </p:nvPr>
        </p:nvSpPr>
        <p:spPr/>
        <p:txBody>
          <a:bodyPr/>
          <a:lstStyle/>
          <a:p>
            <a:r>
              <a:rPr lang="en-US" altLang="zh-CN" sz="2800" dirty="0"/>
              <a:t>Prototype of </a:t>
            </a:r>
            <a:r>
              <a:rPr lang="en-US" altLang="zh-CN" dirty="0"/>
              <a:t>thermal-spray </a:t>
            </a:r>
            <a:r>
              <a:rPr lang="en-US" altLang="zh-CN" sz="2800" dirty="0"/>
              <a:t>heating </a:t>
            </a:r>
            <a:r>
              <a:rPr lang="en-US" altLang="zh-CN" dirty="0"/>
              <a:t>layer for LS</a:t>
            </a:r>
            <a:endParaRPr lang="zh-CN" altLang="en-US" dirty="0"/>
          </a:p>
        </p:txBody>
      </p:sp>
      <p:pic>
        <p:nvPicPr>
          <p:cNvPr id="9" name="内容占位符 8">
            <a:extLst>
              <a:ext uri="{FF2B5EF4-FFF2-40B4-BE49-F238E27FC236}">
                <a16:creationId xmlns:a16="http://schemas.microsoft.com/office/drawing/2014/main" id="{54AED9A6-5094-4906-B0A2-D064B3F9733C}"/>
              </a:ext>
            </a:extLst>
          </p:cNvPr>
          <p:cNvPicPr>
            <a:picLocks noGrp="1" noChangeAspect="1"/>
          </p:cNvPicPr>
          <p:nvPr>
            <p:ph idx="1"/>
          </p:nvPr>
        </p:nvPicPr>
        <p:blipFill rotWithShape="1">
          <a:blip r:embed="rId2"/>
          <a:srcRect t="31404" b="18970"/>
          <a:stretch/>
        </p:blipFill>
        <p:spPr>
          <a:xfrm>
            <a:off x="2263254" y="2106239"/>
            <a:ext cx="4469642" cy="1663554"/>
          </a:xfrm>
        </p:spPr>
      </p:pic>
      <p:pic>
        <p:nvPicPr>
          <p:cNvPr id="11" name="图片 10">
            <a:extLst>
              <a:ext uri="{FF2B5EF4-FFF2-40B4-BE49-F238E27FC236}">
                <a16:creationId xmlns:a16="http://schemas.microsoft.com/office/drawing/2014/main" id="{06F68D4E-AF93-4EF3-823C-6D1F5C8A19E5}"/>
              </a:ext>
            </a:extLst>
          </p:cNvPr>
          <p:cNvPicPr>
            <a:picLocks noChangeAspect="1"/>
          </p:cNvPicPr>
          <p:nvPr/>
        </p:nvPicPr>
        <p:blipFill rotWithShape="1">
          <a:blip r:embed="rId3"/>
          <a:srcRect l="8490" t="746" r="41885" b="-746"/>
          <a:stretch/>
        </p:blipFill>
        <p:spPr>
          <a:xfrm rot="5400000">
            <a:off x="8565844" y="703195"/>
            <a:ext cx="1663554" cy="4469642"/>
          </a:xfrm>
          <a:prstGeom prst="rect">
            <a:avLst/>
          </a:prstGeom>
        </p:spPr>
      </p:pic>
      <p:sp>
        <p:nvSpPr>
          <p:cNvPr id="12" name="文本框 11">
            <a:extLst>
              <a:ext uri="{FF2B5EF4-FFF2-40B4-BE49-F238E27FC236}">
                <a16:creationId xmlns:a16="http://schemas.microsoft.com/office/drawing/2014/main" id="{34E257A9-8CDC-425C-B951-5BE9EAF94C25}"/>
              </a:ext>
            </a:extLst>
          </p:cNvPr>
          <p:cNvSpPr txBox="1"/>
          <p:nvPr/>
        </p:nvSpPr>
        <p:spPr>
          <a:xfrm>
            <a:off x="390525" y="1186413"/>
            <a:ext cx="115062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altLang="zh-CN" dirty="0"/>
              <a:t>Two antechamber prototypes are being developed for future light source applications</a:t>
            </a:r>
            <a:r>
              <a:rPr lang="zh-CN" altLang="en-US" dirty="0"/>
              <a:t>（</a:t>
            </a:r>
            <a:r>
              <a:rPr lang="en-US" altLang="zh-CN" dirty="0"/>
              <a:t>HEPS </a:t>
            </a:r>
            <a:r>
              <a:rPr lang="zh-CN" altLang="en-US" dirty="0"/>
              <a:t>二期、苏州光源）</a:t>
            </a:r>
            <a:r>
              <a:rPr lang="en-US" altLang="zh-CN" dirty="0"/>
              <a:t> and deployment in FCC</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3" name="组合 12">
            <a:extLst>
              <a:ext uri="{FF2B5EF4-FFF2-40B4-BE49-F238E27FC236}">
                <a16:creationId xmlns:a16="http://schemas.microsoft.com/office/drawing/2014/main" id="{F124B7E4-086B-4B65-B467-07AE1FF051B7}"/>
              </a:ext>
            </a:extLst>
          </p:cNvPr>
          <p:cNvGrpSpPr/>
          <p:nvPr/>
        </p:nvGrpSpPr>
        <p:grpSpPr>
          <a:xfrm>
            <a:off x="1156357" y="4391047"/>
            <a:ext cx="3100899" cy="1671828"/>
            <a:chOff x="5610567" y="4988749"/>
            <a:chExt cx="3100899" cy="1671828"/>
          </a:xfrm>
        </p:grpSpPr>
        <p:pic>
          <p:nvPicPr>
            <p:cNvPr id="14" name="图片 13">
              <a:extLst>
                <a:ext uri="{FF2B5EF4-FFF2-40B4-BE49-F238E27FC236}">
                  <a16:creationId xmlns:a16="http://schemas.microsoft.com/office/drawing/2014/main" id="{841F141F-9FF1-4AA1-B6A3-39B504565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567" y="4988749"/>
              <a:ext cx="3100899" cy="1671828"/>
            </a:xfrm>
            <a:prstGeom prst="rect">
              <a:avLst/>
            </a:prstGeom>
          </p:spPr>
        </p:pic>
        <p:cxnSp>
          <p:nvCxnSpPr>
            <p:cNvPr id="15" name="直接箭头连接符 14">
              <a:extLst>
                <a:ext uri="{FF2B5EF4-FFF2-40B4-BE49-F238E27FC236}">
                  <a16:creationId xmlns:a16="http://schemas.microsoft.com/office/drawing/2014/main" id="{8DA8CEAC-76A2-4D37-B55B-368EA3F9D0F8}"/>
                </a:ext>
              </a:extLst>
            </p:cNvPr>
            <p:cNvCxnSpPr>
              <a:cxnSpLocks/>
            </p:cNvCxnSpPr>
            <p:nvPr/>
          </p:nvCxnSpPr>
          <p:spPr>
            <a:xfrm flipV="1">
              <a:off x="6927318" y="5234640"/>
              <a:ext cx="84420" cy="1345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7" name="图片 16">
            <a:extLst>
              <a:ext uri="{FF2B5EF4-FFF2-40B4-BE49-F238E27FC236}">
                <a16:creationId xmlns:a16="http://schemas.microsoft.com/office/drawing/2014/main" id="{CA46611A-2B69-4B69-BE39-D3D387263066}"/>
              </a:ext>
            </a:extLst>
          </p:cNvPr>
          <p:cNvPicPr>
            <a:picLocks noChangeAspect="1"/>
          </p:cNvPicPr>
          <p:nvPr/>
        </p:nvPicPr>
        <p:blipFill rotWithShape="1">
          <a:blip r:embed="rId5"/>
          <a:srcRect t="12661" r="24442" b="9914"/>
          <a:stretch/>
        </p:blipFill>
        <p:spPr>
          <a:xfrm>
            <a:off x="853555" y="2106240"/>
            <a:ext cx="1222895" cy="1671448"/>
          </a:xfrm>
          <a:prstGeom prst="rect">
            <a:avLst/>
          </a:prstGeom>
        </p:spPr>
      </p:pic>
      <p:pic>
        <p:nvPicPr>
          <p:cNvPr id="10" name="Picture 3">
            <a:extLst>
              <a:ext uri="{FF2B5EF4-FFF2-40B4-BE49-F238E27FC236}">
                <a16:creationId xmlns:a16="http://schemas.microsoft.com/office/drawing/2014/main" id="{03520FA3-1C9E-4F2C-B6D2-CF6C1F0AF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115" y="4391047"/>
            <a:ext cx="2144778" cy="188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Users\Administrator\Desktop\2023-02-12_221136.png">
            <a:extLst>
              <a:ext uri="{FF2B5EF4-FFF2-40B4-BE49-F238E27FC236}">
                <a16:creationId xmlns:a16="http://schemas.microsoft.com/office/drawing/2014/main" id="{5F9B9D21-4616-464A-A09C-8817E0034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9752" y="4391047"/>
            <a:ext cx="3827347" cy="1823722"/>
          </a:xfrm>
          <a:prstGeom prst="rect">
            <a:avLst/>
          </a:prstGeom>
          <a:noFill/>
          <a:extLst>
            <a:ext uri="{909E8E84-426E-40DD-AFC4-6F175D3DCCD1}">
              <a14:hiddenFill xmlns:a14="http://schemas.microsoft.com/office/drawing/2010/main">
                <a:solidFill>
                  <a:srgbClr val="FFFFFF"/>
                </a:solidFill>
              </a14:hiddenFill>
            </a:ext>
          </a:extLst>
        </p:spPr>
      </p:pic>
      <p:sp>
        <p:nvSpPr>
          <p:cNvPr id="18" name="灯片编号占位符 4">
            <a:extLst>
              <a:ext uri="{FF2B5EF4-FFF2-40B4-BE49-F238E27FC236}">
                <a16:creationId xmlns:a16="http://schemas.microsoft.com/office/drawing/2014/main" id="{70FB1899-EFAD-4A8D-BA59-2352E13062B6}"/>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086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363C-7E7B-20ED-027E-4CF7857FB96C}"/>
              </a:ext>
            </a:extLst>
          </p:cNvPr>
          <p:cNvSpPr>
            <a:spLocks noGrp="1"/>
          </p:cNvSpPr>
          <p:nvPr>
            <p:ph type="title"/>
          </p:nvPr>
        </p:nvSpPr>
        <p:spPr>
          <a:xfrm>
            <a:off x="549704" y="528291"/>
            <a:ext cx="11017801" cy="1072088"/>
          </a:xfrm>
        </p:spPr>
        <p:txBody>
          <a:bodyPr/>
          <a:lstStyle/>
          <a:p>
            <a:r>
              <a:rPr lang="en-GB" dirty="0"/>
              <a:t>Bake-out system </a:t>
            </a:r>
            <a:r>
              <a:rPr lang="en-US" altLang="zh-CN" dirty="0"/>
              <a:t>of FCC </a:t>
            </a:r>
            <a:br>
              <a:rPr lang="en-GB" dirty="0"/>
            </a:br>
            <a:r>
              <a:rPr lang="en-GB" sz="2400" dirty="0"/>
              <a:t>BASELINE VS ALTERNATIVE SOLUTION</a:t>
            </a:r>
          </a:p>
        </p:txBody>
      </p:sp>
      <p:sp>
        <p:nvSpPr>
          <p:cNvPr id="3" name="Slide Number Placeholder 2">
            <a:extLst>
              <a:ext uri="{FF2B5EF4-FFF2-40B4-BE49-F238E27FC236}">
                <a16:creationId xmlns:a16="http://schemas.microsoft.com/office/drawing/2014/main" id="{A285B559-0C48-8B49-7E2B-6C692AD89624}"/>
              </a:ext>
            </a:extLst>
          </p:cNvPr>
          <p:cNvSpPr>
            <a:spLocks noGrp="1"/>
          </p:cNvSpPr>
          <p:nvPr>
            <p:ph type="sldNum" sz="quarter" idx="12"/>
          </p:nvPr>
        </p:nvSpPr>
        <p:spPr/>
        <p:txBody>
          <a:bodyPr/>
          <a:lstStyle/>
          <a:p>
            <a:pPr defTabSz="914280"/>
            <a:fld id="{36B5EA5A-BC32-A742-B11B-8E7414D5B535}" type="slidenum">
              <a:rPr lang="en-US">
                <a:solidFill>
                  <a:srgbClr val="FFFFFF"/>
                </a:solidFill>
                <a:latin typeface="Arial"/>
              </a:rPr>
              <a:pPr defTabSz="914280"/>
              <a:t>15</a:t>
            </a:fld>
            <a:endParaRPr lang="en-US" dirty="0">
              <a:solidFill>
                <a:srgbClr val="FFFFFF"/>
              </a:solidFill>
              <a:latin typeface="Arial"/>
            </a:endParaRPr>
          </a:p>
        </p:txBody>
      </p:sp>
      <p:pic>
        <p:nvPicPr>
          <p:cNvPr id="4" name="Picture 3" descr="A close-up of a metal pipe&#10;&#10;AI-generated content may be incorrect.">
            <a:extLst>
              <a:ext uri="{FF2B5EF4-FFF2-40B4-BE49-F238E27FC236}">
                <a16:creationId xmlns:a16="http://schemas.microsoft.com/office/drawing/2014/main" id="{DF9AC60D-71B0-8F58-D258-2024F4F5621B}"/>
              </a:ext>
            </a:extLst>
          </p:cNvPr>
          <p:cNvPicPr/>
          <p:nvPr/>
        </p:nvPicPr>
        <p:blipFill>
          <a:blip r:embed="rId3">
            <a:extLst>
              <a:ext uri="{28A0092B-C50C-407E-A947-70E740481C1C}">
                <a14:useLocalDpi xmlns:a14="http://schemas.microsoft.com/office/drawing/2010/main" val="0"/>
              </a:ext>
            </a:extLst>
          </a:blip>
          <a:srcRect r="16528"/>
          <a:stretch>
            <a:fillRect/>
          </a:stretch>
        </p:blipFill>
        <p:spPr>
          <a:xfrm>
            <a:off x="2120037" y="2000242"/>
            <a:ext cx="3700876" cy="3150671"/>
          </a:xfrm>
          <a:prstGeom prst="rect">
            <a:avLst/>
          </a:prstGeom>
          <a:ln>
            <a:noFill/>
          </a:ln>
        </p:spPr>
      </p:pic>
      <p:cxnSp>
        <p:nvCxnSpPr>
          <p:cNvPr id="5" name="Straight Arrow Connector 4">
            <a:extLst>
              <a:ext uri="{FF2B5EF4-FFF2-40B4-BE49-F238E27FC236}">
                <a16:creationId xmlns:a16="http://schemas.microsoft.com/office/drawing/2014/main" id="{4404CC39-D41E-924A-391A-CC104221E79D}"/>
              </a:ext>
            </a:extLst>
          </p:cNvPr>
          <p:cNvCxnSpPr>
            <a:cxnSpLocks/>
          </p:cNvCxnSpPr>
          <p:nvPr/>
        </p:nvCxnSpPr>
        <p:spPr>
          <a:xfrm flipV="1">
            <a:off x="2123049" y="3719085"/>
            <a:ext cx="672000" cy="288000"/>
          </a:xfrm>
          <a:prstGeom prst="straightConnector1">
            <a:avLst/>
          </a:prstGeom>
          <a:ln w="6350">
            <a:solidFill>
              <a:srgbClr val="FF0000"/>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51C23C3-49E6-9B91-E8C4-9A5ABF0F8CBA}"/>
              </a:ext>
            </a:extLst>
          </p:cNvPr>
          <p:cNvCxnSpPr>
            <a:cxnSpLocks/>
          </p:cNvCxnSpPr>
          <p:nvPr/>
        </p:nvCxnSpPr>
        <p:spPr>
          <a:xfrm flipV="1">
            <a:off x="2397424" y="3587432"/>
            <a:ext cx="338203" cy="96000"/>
          </a:xfrm>
          <a:prstGeom prst="straightConnector1">
            <a:avLst/>
          </a:prstGeom>
          <a:ln w="6350">
            <a:solidFill>
              <a:schemeClr val="accent6"/>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7A05F20-0B24-8ACE-D0A5-F070F1B60B31}"/>
              </a:ext>
            </a:extLst>
          </p:cNvPr>
          <p:cNvCxnSpPr>
            <a:cxnSpLocks/>
          </p:cNvCxnSpPr>
          <p:nvPr/>
        </p:nvCxnSpPr>
        <p:spPr>
          <a:xfrm>
            <a:off x="2207627" y="3366600"/>
            <a:ext cx="528000" cy="62400"/>
          </a:xfrm>
          <a:prstGeom prst="straightConnector1">
            <a:avLst/>
          </a:prstGeom>
          <a:ln w="6350">
            <a:solidFill>
              <a:srgbClr val="6868DE"/>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D1DECE9-5352-AF44-CB95-A8D996820115}"/>
              </a:ext>
            </a:extLst>
          </p:cNvPr>
          <p:cNvCxnSpPr>
            <a:cxnSpLocks/>
          </p:cNvCxnSpPr>
          <p:nvPr/>
        </p:nvCxnSpPr>
        <p:spPr>
          <a:xfrm>
            <a:off x="2365057" y="3104729"/>
            <a:ext cx="366012" cy="120913"/>
          </a:xfrm>
          <a:prstGeom prst="straightConnector1">
            <a:avLst/>
          </a:prstGeom>
          <a:ln w="6350">
            <a:solidFill>
              <a:schemeClr val="accent6"/>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FB26CF-CD0B-4E23-B604-F1FD98047DFC}"/>
              </a:ext>
            </a:extLst>
          </p:cNvPr>
          <p:cNvSpPr txBox="1"/>
          <p:nvPr/>
        </p:nvSpPr>
        <p:spPr>
          <a:xfrm>
            <a:off x="3166401" y="3940696"/>
            <a:ext cx="899999" cy="502702"/>
          </a:xfrm>
          <a:prstGeom prst="rect">
            <a:avLst/>
          </a:prstGeom>
          <a:noFill/>
        </p:spPr>
        <p:txBody>
          <a:bodyPr wrap="square" rtlCol="0">
            <a:spAutoFit/>
          </a:bodyPr>
          <a:lstStyle/>
          <a:p>
            <a:pPr algn="ctr" defTabSz="914280">
              <a:lnSpc>
                <a:spcPts val="3700"/>
              </a:lnSpc>
            </a:pPr>
            <a:r>
              <a:rPr lang="de-AT" sz="1867" b="1" dirty="0">
                <a:ln w="13462">
                  <a:solidFill>
                    <a:srgbClr val="FFFFFF"/>
                  </a:solidFill>
                  <a:prstDash val="solid"/>
                </a:ln>
                <a:solidFill>
                  <a:srgbClr val="0000FF">
                    <a:lumMod val="75000"/>
                    <a:lumOff val="25000"/>
                  </a:srgbClr>
                </a:solidFill>
                <a:latin typeface="Arial"/>
              </a:rPr>
              <a:t>NEG</a:t>
            </a:r>
            <a:endParaRPr lang="en-GB" sz="1867" b="1" dirty="0">
              <a:ln w="13462">
                <a:solidFill>
                  <a:srgbClr val="FFFFFF"/>
                </a:solidFill>
                <a:prstDash val="solid"/>
              </a:ln>
              <a:solidFill>
                <a:srgbClr val="0000FF">
                  <a:lumMod val="75000"/>
                  <a:lumOff val="25000"/>
                </a:srgbClr>
              </a:solidFill>
              <a:latin typeface="Arial"/>
            </a:endParaRPr>
          </a:p>
        </p:txBody>
      </p:sp>
      <p:cxnSp>
        <p:nvCxnSpPr>
          <p:cNvPr id="10" name="Straight Arrow Connector 9">
            <a:extLst>
              <a:ext uri="{FF2B5EF4-FFF2-40B4-BE49-F238E27FC236}">
                <a16:creationId xmlns:a16="http://schemas.microsoft.com/office/drawing/2014/main" id="{B6A2F3D4-0B5A-17FE-0529-609A0CC02E63}"/>
              </a:ext>
            </a:extLst>
          </p:cNvPr>
          <p:cNvCxnSpPr>
            <a:cxnSpLocks/>
          </p:cNvCxnSpPr>
          <p:nvPr/>
        </p:nvCxnSpPr>
        <p:spPr>
          <a:xfrm>
            <a:off x="4051721" y="4227743"/>
            <a:ext cx="828000" cy="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068F7A-6E39-C541-C19B-9E2811CB88A8}"/>
              </a:ext>
            </a:extLst>
          </p:cNvPr>
          <p:cNvCxnSpPr>
            <a:cxnSpLocks/>
          </p:cNvCxnSpPr>
          <p:nvPr/>
        </p:nvCxnSpPr>
        <p:spPr>
          <a:xfrm>
            <a:off x="3616400" y="4477865"/>
            <a:ext cx="0" cy="43200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2A8C59A-5382-9B3B-0CEE-09FE0CC702F8}"/>
              </a:ext>
            </a:extLst>
          </p:cNvPr>
          <p:cNvCxnSpPr>
            <a:cxnSpLocks/>
          </p:cNvCxnSpPr>
          <p:nvPr/>
        </p:nvCxnSpPr>
        <p:spPr>
          <a:xfrm flipH="1">
            <a:off x="2365056" y="4242201"/>
            <a:ext cx="828000" cy="0"/>
          </a:xfrm>
          <a:prstGeom prst="straightConnector1">
            <a:avLst/>
          </a:prstGeom>
          <a:ln w="6350">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B134C0-9B6B-CC39-3A72-B509ED425348}"/>
              </a:ext>
            </a:extLst>
          </p:cNvPr>
          <p:cNvCxnSpPr>
            <a:cxnSpLocks/>
          </p:cNvCxnSpPr>
          <p:nvPr/>
        </p:nvCxnSpPr>
        <p:spPr>
          <a:xfrm flipV="1">
            <a:off x="3616400" y="3548535"/>
            <a:ext cx="0" cy="43200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80B21BC-9D20-655D-DB35-B7BACDAB439E}"/>
              </a:ext>
            </a:extLst>
          </p:cNvPr>
          <p:cNvSpPr/>
          <p:nvPr/>
        </p:nvSpPr>
        <p:spPr>
          <a:xfrm>
            <a:off x="370594" y="1707088"/>
            <a:ext cx="5688012" cy="494668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351">
              <a:solidFill>
                <a:srgbClr val="FFFFFF"/>
              </a:solidFill>
              <a:latin typeface="Arial"/>
            </a:endParaRPr>
          </a:p>
        </p:txBody>
      </p:sp>
      <p:sp>
        <p:nvSpPr>
          <p:cNvPr id="15" name="TextBox 14">
            <a:extLst>
              <a:ext uri="{FF2B5EF4-FFF2-40B4-BE49-F238E27FC236}">
                <a16:creationId xmlns:a16="http://schemas.microsoft.com/office/drawing/2014/main" id="{7E998DB7-C55F-F200-7719-D3FFE13B96B3}"/>
              </a:ext>
            </a:extLst>
          </p:cNvPr>
          <p:cNvSpPr txBox="1"/>
          <p:nvPr/>
        </p:nvSpPr>
        <p:spPr>
          <a:xfrm>
            <a:off x="837988" y="3198525"/>
            <a:ext cx="1612309" cy="276999"/>
          </a:xfrm>
          <a:prstGeom prst="rect">
            <a:avLst/>
          </a:prstGeom>
          <a:noFill/>
        </p:spPr>
        <p:txBody>
          <a:bodyPr wrap="square" rtlCol="0">
            <a:spAutoFit/>
          </a:bodyPr>
          <a:lstStyle/>
          <a:p>
            <a:pPr algn="ctr" defTabSz="914280"/>
            <a:r>
              <a:rPr lang="en-GB" sz="1200" dirty="0">
                <a:solidFill>
                  <a:srgbClr val="6868DE"/>
                </a:solidFill>
                <a:effectLst>
                  <a:outerShdw blurRad="38100" dist="38100" dir="2700000" algn="tl">
                    <a:srgbClr val="000000">
                      <a:alpha val="43137"/>
                    </a:srgbClr>
                  </a:outerShdw>
                </a:effectLst>
                <a:latin typeface="Arial"/>
              </a:rPr>
              <a:t>Heating track T</a:t>
            </a:r>
          </a:p>
        </p:txBody>
      </p:sp>
      <p:sp>
        <p:nvSpPr>
          <p:cNvPr id="16" name="TextBox 15">
            <a:extLst>
              <a:ext uri="{FF2B5EF4-FFF2-40B4-BE49-F238E27FC236}">
                <a16:creationId xmlns:a16="http://schemas.microsoft.com/office/drawing/2014/main" id="{34E4A799-D2A5-F806-6194-A3B8771AE63D}"/>
              </a:ext>
            </a:extLst>
          </p:cNvPr>
          <p:cNvSpPr txBox="1"/>
          <p:nvPr/>
        </p:nvSpPr>
        <p:spPr>
          <a:xfrm>
            <a:off x="725004" y="2852937"/>
            <a:ext cx="1855445" cy="276999"/>
          </a:xfrm>
          <a:prstGeom prst="rect">
            <a:avLst/>
          </a:prstGeom>
          <a:noFill/>
        </p:spPr>
        <p:txBody>
          <a:bodyPr wrap="square" rtlCol="0">
            <a:spAutoFit/>
          </a:bodyPr>
          <a:lstStyle/>
          <a:p>
            <a:pPr algn="ctr" defTabSz="914280"/>
            <a:r>
              <a:rPr lang="en-GB" sz="1200" dirty="0">
                <a:solidFill>
                  <a:srgbClr val="0F124A"/>
                </a:solidFill>
                <a:effectLst>
                  <a:outerShdw blurRad="38100" dist="38100" dir="2700000" algn="tl">
                    <a:srgbClr val="000000">
                      <a:alpha val="43137"/>
                    </a:srgbClr>
                  </a:outerShdw>
                </a:effectLst>
                <a:latin typeface="Arial"/>
              </a:rPr>
              <a:t>Ceramic insulator C2</a:t>
            </a:r>
          </a:p>
        </p:txBody>
      </p:sp>
      <p:sp>
        <p:nvSpPr>
          <p:cNvPr id="17" name="TextBox 16">
            <a:extLst>
              <a:ext uri="{FF2B5EF4-FFF2-40B4-BE49-F238E27FC236}">
                <a16:creationId xmlns:a16="http://schemas.microsoft.com/office/drawing/2014/main" id="{79D366AB-9152-D37D-EA71-B85C71280859}"/>
              </a:ext>
            </a:extLst>
          </p:cNvPr>
          <p:cNvSpPr txBox="1"/>
          <p:nvPr/>
        </p:nvSpPr>
        <p:spPr>
          <a:xfrm>
            <a:off x="646312" y="3536710"/>
            <a:ext cx="1988616" cy="276999"/>
          </a:xfrm>
          <a:prstGeom prst="rect">
            <a:avLst/>
          </a:prstGeom>
          <a:noFill/>
        </p:spPr>
        <p:txBody>
          <a:bodyPr wrap="square" rtlCol="0">
            <a:spAutoFit/>
          </a:bodyPr>
          <a:lstStyle/>
          <a:p>
            <a:pPr algn="ctr" defTabSz="914280"/>
            <a:r>
              <a:rPr lang="en-GB" sz="1200" dirty="0">
                <a:solidFill>
                  <a:srgbClr val="0F124A"/>
                </a:solidFill>
                <a:effectLst>
                  <a:outerShdw blurRad="38100" dist="38100" dir="2700000" algn="tl">
                    <a:srgbClr val="000000">
                      <a:alpha val="43137"/>
                    </a:srgbClr>
                  </a:outerShdw>
                </a:effectLst>
                <a:latin typeface="Arial"/>
              </a:rPr>
              <a:t>Ceramic insulator C1</a:t>
            </a:r>
          </a:p>
        </p:txBody>
      </p:sp>
      <p:sp>
        <p:nvSpPr>
          <p:cNvPr id="18" name="TextBox 17">
            <a:extLst>
              <a:ext uri="{FF2B5EF4-FFF2-40B4-BE49-F238E27FC236}">
                <a16:creationId xmlns:a16="http://schemas.microsoft.com/office/drawing/2014/main" id="{98D1FBC9-E660-8E04-4D63-A1272EA67C2E}"/>
              </a:ext>
            </a:extLst>
          </p:cNvPr>
          <p:cNvSpPr txBox="1"/>
          <p:nvPr/>
        </p:nvSpPr>
        <p:spPr>
          <a:xfrm>
            <a:off x="1065850" y="3874897"/>
            <a:ext cx="1167071" cy="276999"/>
          </a:xfrm>
          <a:prstGeom prst="rect">
            <a:avLst/>
          </a:prstGeom>
          <a:noFill/>
        </p:spPr>
        <p:txBody>
          <a:bodyPr wrap="square" rtlCol="0">
            <a:spAutoFit/>
          </a:bodyPr>
          <a:lstStyle/>
          <a:p>
            <a:pPr algn="ctr" defTabSz="914280"/>
            <a:r>
              <a:rPr lang="en-GB" sz="1200" dirty="0">
                <a:solidFill>
                  <a:srgbClr val="FF0000"/>
                </a:solidFill>
                <a:effectLst>
                  <a:outerShdw blurRad="38100" dist="38100" dir="2700000" algn="tl">
                    <a:srgbClr val="000000">
                      <a:alpha val="43137"/>
                    </a:srgbClr>
                  </a:outerShdw>
                </a:effectLst>
                <a:latin typeface="Arial"/>
              </a:rPr>
              <a:t>Bond coat B</a:t>
            </a:r>
          </a:p>
        </p:txBody>
      </p:sp>
      <p:pic>
        <p:nvPicPr>
          <p:cNvPr id="19" name="Picture 18">
            <a:extLst>
              <a:ext uri="{FF2B5EF4-FFF2-40B4-BE49-F238E27FC236}">
                <a16:creationId xmlns:a16="http://schemas.microsoft.com/office/drawing/2014/main" id="{FCFDF7E4-734E-51DC-5662-D2B3CD01B43C}"/>
              </a:ext>
            </a:extLst>
          </p:cNvPr>
          <p:cNvPicPr>
            <a:picLocks noChangeAspect="1"/>
          </p:cNvPicPr>
          <p:nvPr/>
        </p:nvPicPr>
        <p:blipFill>
          <a:blip r:embed="rId4"/>
          <a:srcRect l="10351" t="357" b="49849"/>
          <a:stretch>
            <a:fillRect/>
          </a:stretch>
        </p:blipFill>
        <p:spPr>
          <a:xfrm>
            <a:off x="734061" y="5148623"/>
            <a:ext cx="4917991" cy="1430303"/>
          </a:xfrm>
          <a:prstGeom prst="rect">
            <a:avLst/>
          </a:prstGeom>
          <a:ln w="12700">
            <a:solidFill>
              <a:schemeClr val="tx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BCD4CBF-956A-934C-9E25-FD05B5B1AB23}"/>
              </a:ext>
            </a:extLst>
          </p:cNvPr>
          <p:cNvPicPr>
            <a:picLocks noChangeAspect="1"/>
          </p:cNvPicPr>
          <p:nvPr/>
        </p:nvPicPr>
        <p:blipFill>
          <a:blip r:embed="rId5">
            <a:clrChange>
              <a:clrFrom>
                <a:srgbClr val="FFFFFF"/>
              </a:clrFrom>
              <a:clrTo>
                <a:srgbClr val="FFFFFF">
                  <a:alpha val="0"/>
                </a:srgbClr>
              </a:clrTo>
            </a:clrChange>
            <a:alphaModFix/>
          </a:blip>
          <a:stretch>
            <a:fillRect/>
          </a:stretch>
        </p:blipFill>
        <p:spPr>
          <a:xfrm>
            <a:off x="7846313" y="2000527"/>
            <a:ext cx="3852000" cy="3246280"/>
          </a:xfrm>
          <a:prstGeom prst="rect">
            <a:avLst/>
          </a:prstGeom>
        </p:spPr>
      </p:pic>
      <p:pic>
        <p:nvPicPr>
          <p:cNvPr id="21" name="Picture 20">
            <a:extLst>
              <a:ext uri="{FF2B5EF4-FFF2-40B4-BE49-F238E27FC236}">
                <a16:creationId xmlns:a16="http://schemas.microsoft.com/office/drawing/2014/main" id="{F693E20D-62DD-1D0D-9E5A-4ABBE76821E5}"/>
              </a:ext>
            </a:extLst>
          </p:cNvPr>
          <p:cNvPicPr>
            <a:picLocks noChangeAspect="1"/>
          </p:cNvPicPr>
          <p:nvPr/>
        </p:nvPicPr>
        <p:blipFill>
          <a:blip r:embed="rId6"/>
          <a:stretch>
            <a:fillRect/>
          </a:stretch>
        </p:blipFill>
        <p:spPr>
          <a:xfrm>
            <a:off x="8614818" y="5216561"/>
            <a:ext cx="2998249" cy="848331"/>
          </a:xfrm>
          <a:prstGeom prst="rect">
            <a:avLst/>
          </a:prstGeom>
        </p:spPr>
      </p:pic>
      <p:sp>
        <p:nvSpPr>
          <p:cNvPr id="22" name="Oval 21">
            <a:extLst>
              <a:ext uri="{FF2B5EF4-FFF2-40B4-BE49-F238E27FC236}">
                <a16:creationId xmlns:a16="http://schemas.microsoft.com/office/drawing/2014/main" id="{E60D7ECF-E7E1-1FCE-CA40-2DE155BDF4F4}"/>
              </a:ext>
            </a:extLst>
          </p:cNvPr>
          <p:cNvSpPr/>
          <p:nvPr/>
        </p:nvSpPr>
        <p:spPr>
          <a:xfrm>
            <a:off x="8773615" y="3583022"/>
            <a:ext cx="45719" cy="45719"/>
          </a:xfrm>
          <a:prstGeom prst="ellipse">
            <a:avLst/>
          </a:prstGeom>
          <a:solidFill>
            <a:schemeClr val="accent3">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351">
              <a:solidFill>
                <a:srgbClr val="FFFFFF"/>
              </a:solidFill>
              <a:latin typeface="Arial"/>
            </a:endParaRPr>
          </a:p>
        </p:txBody>
      </p:sp>
      <p:sp>
        <p:nvSpPr>
          <p:cNvPr id="23" name="Oval 22">
            <a:extLst>
              <a:ext uri="{FF2B5EF4-FFF2-40B4-BE49-F238E27FC236}">
                <a16:creationId xmlns:a16="http://schemas.microsoft.com/office/drawing/2014/main" id="{CB08ACDA-6F75-EAB5-4423-ED3726989B0A}"/>
              </a:ext>
            </a:extLst>
          </p:cNvPr>
          <p:cNvSpPr/>
          <p:nvPr/>
        </p:nvSpPr>
        <p:spPr>
          <a:xfrm>
            <a:off x="10035365" y="3559046"/>
            <a:ext cx="45719" cy="45719"/>
          </a:xfrm>
          <a:prstGeom prst="ellipse">
            <a:avLst/>
          </a:prstGeom>
          <a:solidFill>
            <a:schemeClr val="accent3">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351">
              <a:solidFill>
                <a:srgbClr val="FFFFFF"/>
              </a:solidFill>
              <a:latin typeface="Arial"/>
            </a:endParaRPr>
          </a:p>
        </p:txBody>
      </p:sp>
      <p:sp>
        <p:nvSpPr>
          <p:cNvPr id="24" name="Oval 23">
            <a:extLst>
              <a:ext uri="{FF2B5EF4-FFF2-40B4-BE49-F238E27FC236}">
                <a16:creationId xmlns:a16="http://schemas.microsoft.com/office/drawing/2014/main" id="{FCFBC4CF-6EC0-1412-17D9-CF6534951BDE}"/>
              </a:ext>
            </a:extLst>
          </p:cNvPr>
          <p:cNvSpPr/>
          <p:nvPr/>
        </p:nvSpPr>
        <p:spPr>
          <a:xfrm>
            <a:off x="10054417" y="4816374"/>
            <a:ext cx="45719" cy="45719"/>
          </a:xfrm>
          <a:prstGeom prst="ellipse">
            <a:avLst/>
          </a:prstGeom>
          <a:solidFill>
            <a:schemeClr val="accent3">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351">
              <a:solidFill>
                <a:srgbClr val="FFFFFF"/>
              </a:solidFill>
              <a:latin typeface="Arial"/>
            </a:endParaRPr>
          </a:p>
        </p:txBody>
      </p:sp>
      <p:sp>
        <p:nvSpPr>
          <p:cNvPr id="25" name="Oval 24">
            <a:extLst>
              <a:ext uri="{FF2B5EF4-FFF2-40B4-BE49-F238E27FC236}">
                <a16:creationId xmlns:a16="http://schemas.microsoft.com/office/drawing/2014/main" id="{6FA596EC-27FA-4523-AFF5-92B632630455}"/>
              </a:ext>
            </a:extLst>
          </p:cNvPr>
          <p:cNvSpPr/>
          <p:nvPr/>
        </p:nvSpPr>
        <p:spPr>
          <a:xfrm>
            <a:off x="8862707" y="4809230"/>
            <a:ext cx="45719" cy="45719"/>
          </a:xfrm>
          <a:prstGeom prst="ellipse">
            <a:avLst/>
          </a:prstGeom>
          <a:solidFill>
            <a:schemeClr val="accent3">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351">
              <a:solidFill>
                <a:srgbClr val="FFFFFF"/>
              </a:solidFill>
              <a:latin typeface="Arial"/>
            </a:endParaRPr>
          </a:p>
        </p:txBody>
      </p:sp>
      <p:pic>
        <p:nvPicPr>
          <p:cNvPr id="26" name="Picture 25">
            <a:extLst>
              <a:ext uri="{FF2B5EF4-FFF2-40B4-BE49-F238E27FC236}">
                <a16:creationId xmlns:a16="http://schemas.microsoft.com/office/drawing/2014/main" id="{44AFF42C-6E5F-6041-76DD-51A0B4971208}"/>
              </a:ext>
            </a:extLst>
          </p:cNvPr>
          <p:cNvPicPr>
            <a:picLocks noChangeAspect="1"/>
          </p:cNvPicPr>
          <p:nvPr/>
        </p:nvPicPr>
        <p:blipFill>
          <a:blip r:embed="rId6"/>
          <a:srcRect r="79784"/>
          <a:stretch>
            <a:fillRect/>
          </a:stretch>
        </p:blipFill>
        <p:spPr>
          <a:xfrm>
            <a:off x="7787528" y="5216560"/>
            <a:ext cx="837725" cy="848331"/>
          </a:xfrm>
          <a:prstGeom prst="rect">
            <a:avLst/>
          </a:prstGeom>
        </p:spPr>
      </p:pic>
      <p:pic>
        <p:nvPicPr>
          <p:cNvPr id="27" name="Picture 26">
            <a:extLst>
              <a:ext uri="{FF2B5EF4-FFF2-40B4-BE49-F238E27FC236}">
                <a16:creationId xmlns:a16="http://schemas.microsoft.com/office/drawing/2014/main" id="{3CD4B0A2-5D93-D87E-B11B-8B9E5F628AC6}"/>
              </a:ext>
            </a:extLst>
          </p:cNvPr>
          <p:cNvPicPr>
            <a:picLocks noChangeAspect="1"/>
          </p:cNvPicPr>
          <p:nvPr/>
        </p:nvPicPr>
        <p:blipFill>
          <a:blip r:embed="rId6"/>
          <a:srcRect r="79784"/>
          <a:stretch>
            <a:fillRect/>
          </a:stretch>
        </p:blipFill>
        <p:spPr>
          <a:xfrm>
            <a:off x="6976654" y="5216560"/>
            <a:ext cx="837725" cy="848331"/>
          </a:xfrm>
          <a:prstGeom prst="rect">
            <a:avLst/>
          </a:prstGeom>
        </p:spPr>
      </p:pic>
      <p:pic>
        <p:nvPicPr>
          <p:cNvPr id="28" name="Picture 27">
            <a:extLst>
              <a:ext uri="{FF2B5EF4-FFF2-40B4-BE49-F238E27FC236}">
                <a16:creationId xmlns:a16="http://schemas.microsoft.com/office/drawing/2014/main" id="{DA266883-55E6-8A0A-684E-B21F40FBF36B}"/>
              </a:ext>
            </a:extLst>
          </p:cNvPr>
          <p:cNvPicPr>
            <a:picLocks noChangeAspect="1"/>
          </p:cNvPicPr>
          <p:nvPr/>
        </p:nvPicPr>
        <p:blipFill>
          <a:blip r:embed="rId6"/>
          <a:srcRect r="79784"/>
          <a:stretch>
            <a:fillRect/>
          </a:stretch>
        </p:blipFill>
        <p:spPr>
          <a:xfrm>
            <a:off x="6195712" y="5216560"/>
            <a:ext cx="837725" cy="848331"/>
          </a:xfrm>
          <a:prstGeom prst="rect">
            <a:avLst/>
          </a:prstGeom>
        </p:spPr>
      </p:pic>
      <p:sp>
        <p:nvSpPr>
          <p:cNvPr id="29" name="TextBox 28">
            <a:extLst>
              <a:ext uri="{FF2B5EF4-FFF2-40B4-BE49-F238E27FC236}">
                <a16:creationId xmlns:a16="http://schemas.microsoft.com/office/drawing/2014/main" id="{FA119E21-9B2F-3517-BF53-8B5480FB5A1B}"/>
              </a:ext>
            </a:extLst>
          </p:cNvPr>
          <p:cNvSpPr txBox="1"/>
          <p:nvPr/>
        </p:nvSpPr>
        <p:spPr>
          <a:xfrm>
            <a:off x="10167306" y="6240181"/>
            <a:ext cx="1577340" cy="369332"/>
          </a:xfrm>
          <a:prstGeom prst="rect">
            <a:avLst/>
          </a:prstGeom>
          <a:noFill/>
        </p:spPr>
        <p:txBody>
          <a:bodyPr wrap="square" lIns="0" tIns="0" rIns="0" bIns="0" rtlCol="0">
            <a:spAutoFit/>
          </a:bodyPr>
          <a:lstStyle/>
          <a:p>
            <a:pPr algn="ctr" defTabSz="914280"/>
            <a:r>
              <a:rPr lang="en-GB" sz="1200" dirty="0">
                <a:solidFill>
                  <a:srgbClr val="7D4919"/>
                </a:solidFill>
                <a:effectLst>
                  <a:outerShdw blurRad="38100" dist="38100" dir="2700000" algn="tl">
                    <a:srgbClr val="000000">
                      <a:alpha val="43137"/>
                    </a:srgbClr>
                  </a:outerShdw>
                </a:effectLst>
                <a:latin typeface="Arial"/>
              </a:rPr>
              <a:t>Metallic conductor</a:t>
            </a:r>
          </a:p>
          <a:p>
            <a:pPr algn="ctr" defTabSz="914280"/>
            <a:r>
              <a:rPr lang="en-GB" sz="1200" dirty="0">
                <a:solidFill>
                  <a:srgbClr val="7D4919"/>
                </a:solidFill>
                <a:effectLst>
                  <a:outerShdw blurRad="38100" dist="38100" dir="2700000" algn="tl">
                    <a:srgbClr val="000000">
                      <a:alpha val="43137"/>
                    </a:srgbClr>
                  </a:outerShdw>
                </a:effectLst>
                <a:latin typeface="Arial"/>
              </a:rPr>
              <a:t>KUMANAL</a:t>
            </a:r>
          </a:p>
        </p:txBody>
      </p:sp>
      <p:sp>
        <p:nvSpPr>
          <p:cNvPr id="30" name="TextBox 29">
            <a:extLst>
              <a:ext uri="{FF2B5EF4-FFF2-40B4-BE49-F238E27FC236}">
                <a16:creationId xmlns:a16="http://schemas.microsoft.com/office/drawing/2014/main" id="{5DC56DEE-7BEB-199A-2FB5-E2F039A056EF}"/>
              </a:ext>
            </a:extLst>
          </p:cNvPr>
          <p:cNvSpPr txBox="1"/>
          <p:nvPr/>
        </p:nvSpPr>
        <p:spPr>
          <a:xfrm>
            <a:off x="7462732" y="6247255"/>
            <a:ext cx="1487699" cy="369332"/>
          </a:xfrm>
          <a:prstGeom prst="rect">
            <a:avLst/>
          </a:prstGeom>
          <a:noFill/>
        </p:spPr>
        <p:txBody>
          <a:bodyPr wrap="square" lIns="0" tIns="0" rIns="0" bIns="0" rtlCol="0">
            <a:spAutoFit/>
          </a:bodyPr>
          <a:lstStyle/>
          <a:p>
            <a:pPr algn="ctr" defTabSz="914280"/>
            <a:r>
              <a:rPr lang="en-GB" sz="1200" dirty="0">
                <a:solidFill>
                  <a:srgbClr val="A35D20"/>
                </a:solidFill>
                <a:effectLst>
                  <a:outerShdw blurRad="38100" dist="38100" dir="2700000" algn="tl">
                    <a:srgbClr val="000000">
                      <a:alpha val="43137"/>
                    </a:srgbClr>
                  </a:outerShdw>
                </a:effectLst>
                <a:latin typeface="Arial"/>
              </a:rPr>
              <a:t>Metallic Sheath</a:t>
            </a:r>
          </a:p>
          <a:p>
            <a:pPr algn="ctr" defTabSz="914280"/>
            <a:r>
              <a:rPr lang="en-GB" sz="1200" dirty="0">
                <a:solidFill>
                  <a:srgbClr val="A35D20"/>
                </a:solidFill>
                <a:effectLst>
                  <a:outerShdw blurRad="38100" dist="38100" dir="2700000" algn="tl">
                    <a:srgbClr val="000000">
                      <a:alpha val="43137"/>
                    </a:srgbClr>
                  </a:outerShdw>
                </a:effectLst>
                <a:latin typeface="Arial"/>
              </a:rPr>
              <a:t>COPPER-NICKEL </a:t>
            </a:r>
          </a:p>
        </p:txBody>
      </p:sp>
      <p:cxnSp>
        <p:nvCxnSpPr>
          <p:cNvPr id="31" name="Straight Arrow Connector 30">
            <a:extLst>
              <a:ext uri="{FF2B5EF4-FFF2-40B4-BE49-F238E27FC236}">
                <a16:creationId xmlns:a16="http://schemas.microsoft.com/office/drawing/2014/main" id="{4D0D5155-875C-22FE-9E22-89AE0B0C2953}"/>
              </a:ext>
            </a:extLst>
          </p:cNvPr>
          <p:cNvCxnSpPr>
            <a:cxnSpLocks/>
          </p:cNvCxnSpPr>
          <p:nvPr/>
        </p:nvCxnSpPr>
        <p:spPr>
          <a:xfrm>
            <a:off x="10951332" y="5712465"/>
            <a:ext cx="0" cy="563659"/>
          </a:xfrm>
          <a:prstGeom prst="straightConnector1">
            <a:avLst/>
          </a:prstGeom>
          <a:ln>
            <a:solidFill>
              <a:srgbClr val="993300"/>
            </a:solidFill>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C3687F0-34D7-4865-B267-597EC0B6C7ED}"/>
              </a:ext>
            </a:extLst>
          </p:cNvPr>
          <p:cNvSpPr txBox="1"/>
          <p:nvPr/>
        </p:nvSpPr>
        <p:spPr>
          <a:xfrm>
            <a:off x="8664278" y="6234692"/>
            <a:ext cx="1772897" cy="369332"/>
          </a:xfrm>
          <a:prstGeom prst="rect">
            <a:avLst/>
          </a:prstGeom>
          <a:noFill/>
        </p:spPr>
        <p:txBody>
          <a:bodyPr wrap="square" lIns="0" tIns="0" rIns="0" bIns="0" rtlCol="0">
            <a:spAutoFit/>
          </a:bodyPr>
          <a:lstStyle/>
          <a:p>
            <a:pPr algn="ctr" defTabSz="914280"/>
            <a:r>
              <a:rPr lang="en-GB" sz="1200" dirty="0">
                <a:solidFill>
                  <a:srgbClr val="FFFFFF">
                    <a:lumMod val="50000"/>
                  </a:srgbClr>
                </a:solidFill>
                <a:effectLst>
                  <a:outerShdw blurRad="38100" dist="38100" dir="2700000" algn="tl">
                    <a:srgbClr val="000000">
                      <a:alpha val="43137"/>
                    </a:srgbClr>
                  </a:outerShdw>
                </a:effectLst>
                <a:latin typeface="Arial"/>
              </a:rPr>
              <a:t>Insulation</a:t>
            </a:r>
          </a:p>
          <a:p>
            <a:pPr algn="ctr" defTabSz="914280"/>
            <a:r>
              <a:rPr lang="en-GB" sz="1200" dirty="0">
                <a:solidFill>
                  <a:srgbClr val="FFFFFF">
                    <a:lumMod val="50000"/>
                  </a:srgbClr>
                </a:solidFill>
                <a:effectLst>
                  <a:outerShdw blurRad="38100" dist="38100" dir="2700000" algn="tl">
                    <a:srgbClr val="000000">
                      <a:alpha val="43137"/>
                    </a:srgbClr>
                  </a:outerShdw>
                </a:effectLst>
                <a:latin typeface="Arial"/>
              </a:rPr>
              <a:t>MgO</a:t>
            </a:r>
          </a:p>
        </p:txBody>
      </p:sp>
      <p:cxnSp>
        <p:nvCxnSpPr>
          <p:cNvPr id="33" name="Straight Arrow Connector 32">
            <a:extLst>
              <a:ext uri="{FF2B5EF4-FFF2-40B4-BE49-F238E27FC236}">
                <a16:creationId xmlns:a16="http://schemas.microsoft.com/office/drawing/2014/main" id="{0B62E9F1-2AC8-44C0-5B0A-2CA8D1695A67}"/>
              </a:ext>
            </a:extLst>
          </p:cNvPr>
          <p:cNvCxnSpPr>
            <a:cxnSpLocks/>
          </p:cNvCxnSpPr>
          <p:nvPr/>
        </p:nvCxnSpPr>
        <p:spPr>
          <a:xfrm>
            <a:off x="8206580" y="5821912"/>
            <a:ext cx="0" cy="432000"/>
          </a:xfrm>
          <a:prstGeom prst="straightConnector1">
            <a:avLst/>
          </a:prstGeom>
          <a:ln>
            <a:solidFill>
              <a:srgbClr val="A35D20"/>
            </a:solidFill>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E17C6D9-FF35-B437-19DB-693A158EA6C6}"/>
              </a:ext>
            </a:extLst>
          </p:cNvPr>
          <p:cNvCxnSpPr>
            <a:cxnSpLocks/>
          </p:cNvCxnSpPr>
          <p:nvPr/>
        </p:nvCxnSpPr>
        <p:spPr>
          <a:xfrm>
            <a:off x="9550169" y="5840715"/>
            <a:ext cx="0" cy="396000"/>
          </a:xfrm>
          <a:prstGeom prst="straightConnector1">
            <a:avLst/>
          </a:prstGeom>
          <a:ln>
            <a:solidFill>
              <a:schemeClr val="bg2">
                <a:lumMod val="50000"/>
              </a:schemeClr>
            </a:solidFill>
            <a:headEnd type="oval" w="sm" len="sm"/>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0003F08-D643-EE18-F73C-EEDBA8CAF5F0}"/>
              </a:ext>
            </a:extLst>
          </p:cNvPr>
          <p:cNvPicPr>
            <a:picLocks noChangeAspect="1"/>
          </p:cNvPicPr>
          <p:nvPr/>
        </p:nvPicPr>
        <p:blipFill>
          <a:blip r:embed="rId7"/>
          <a:stretch>
            <a:fillRect/>
          </a:stretch>
        </p:blipFill>
        <p:spPr>
          <a:xfrm>
            <a:off x="6410375" y="5528621"/>
            <a:ext cx="1199821" cy="293291"/>
          </a:xfrm>
          <a:prstGeom prst="rect">
            <a:avLst/>
          </a:prstGeom>
          <a:effectLst>
            <a:outerShdw blurRad="508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B8AD510C-AA1C-AB37-0846-313D4A1DF599}"/>
              </a:ext>
            </a:extLst>
          </p:cNvPr>
          <p:cNvSpPr/>
          <p:nvPr/>
        </p:nvSpPr>
        <p:spPr>
          <a:xfrm>
            <a:off x="6203613" y="1693892"/>
            <a:ext cx="5688012" cy="494668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351">
              <a:solidFill>
                <a:srgbClr val="FFFFFF"/>
              </a:solidFill>
              <a:latin typeface="Arial"/>
            </a:endParaRPr>
          </a:p>
        </p:txBody>
      </p:sp>
      <p:graphicFrame>
        <p:nvGraphicFramePr>
          <p:cNvPr id="37" name="Table 36">
            <a:extLst>
              <a:ext uri="{FF2B5EF4-FFF2-40B4-BE49-F238E27FC236}">
                <a16:creationId xmlns:a16="http://schemas.microsoft.com/office/drawing/2014/main" id="{C69025F7-85E1-AD8F-12E5-27D20B73025A}"/>
              </a:ext>
            </a:extLst>
          </p:cNvPr>
          <p:cNvGraphicFramePr>
            <a:graphicFrameLocks noGrp="1"/>
          </p:cNvGraphicFramePr>
          <p:nvPr/>
        </p:nvGraphicFramePr>
        <p:xfrm>
          <a:off x="6288023" y="2241183"/>
          <a:ext cx="2997684" cy="960120"/>
        </p:xfrm>
        <a:graphic>
          <a:graphicData uri="http://schemas.openxmlformats.org/drawingml/2006/table">
            <a:tbl>
              <a:tblPr firstRow="1" bandRow="1">
                <a:effectLst>
                  <a:outerShdw blurRad="63500" sx="102000" sy="102000" algn="ctr" rotWithShape="0">
                    <a:prstClr val="black">
                      <a:alpha val="40000"/>
                    </a:prstClr>
                  </a:outerShdw>
                </a:effectLst>
                <a:tableStyleId>{2A488322-F2BA-4B5B-9748-0D474271808F}</a:tableStyleId>
              </a:tblPr>
              <a:tblGrid>
                <a:gridCol w="615631">
                  <a:extLst>
                    <a:ext uri="{9D8B030D-6E8A-4147-A177-3AD203B41FA5}">
                      <a16:colId xmlns:a16="http://schemas.microsoft.com/office/drawing/2014/main" val="3257659626"/>
                    </a:ext>
                  </a:extLst>
                </a:gridCol>
                <a:gridCol w="873419">
                  <a:extLst>
                    <a:ext uri="{9D8B030D-6E8A-4147-A177-3AD203B41FA5}">
                      <a16:colId xmlns:a16="http://schemas.microsoft.com/office/drawing/2014/main" val="1565217065"/>
                    </a:ext>
                  </a:extLst>
                </a:gridCol>
                <a:gridCol w="754317">
                  <a:extLst>
                    <a:ext uri="{9D8B030D-6E8A-4147-A177-3AD203B41FA5}">
                      <a16:colId xmlns:a16="http://schemas.microsoft.com/office/drawing/2014/main" val="2443048251"/>
                    </a:ext>
                  </a:extLst>
                </a:gridCol>
                <a:gridCol w="754317">
                  <a:extLst>
                    <a:ext uri="{9D8B030D-6E8A-4147-A177-3AD203B41FA5}">
                      <a16:colId xmlns:a16="http://schemas.microsoft.com/office/drawing/2014/main" val="1464289492"/>
                    </a:ext>
                  </a:extLst>
                </a:gridCol>
              </a:tblGrid>
              <a:tr h="254000">
                <a:tc>
                  <a:txBody>
                    <a:bodyPr/>
                    <a:lstStyle/>
                    <a:p>
                      <a:r>
                        <a:rPr lang="en-GB" sz="1100" b="0" dirty="0">
                          <a:solidFill>
                            <a:schemeClr val="bg1"/>
                          </a:solidFill>
                        </a:rPr>
                        <a:t>TYPE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GB" sz="1100" b="0" dirty="0">
                          <a:solidFill>
                            <a:schemeClr val="bg1"/>
                          </a:solidFill>
                        </a:rPr>
                        <a:t>Ø</a:t>
                      </a:r>
                      <a:r>
                        <a:rPr lang="en-GB" sz="1100" b="0" baseline="-25000" dirty="0">
                          <a:solidFill>
                            <a:schemeClr val="bg1"/>
                          </a:solidFill>
                        </a:rPr>
                        <a:t>COND</a:t>
                      </a: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bg1"/>
                          </a:solidFill>
                        </a:rPr>
                        <a:t>Ø</a:t>
                      </a:r>
                      <a:r>
                        <a:rPr lang="en-GB" sz="1100" b="0" baseline="-25000" dirty="0">
                          <a:solidFill>
                            <a:schemeClr val="bg1"/>
                          </a:solidFill>
                        </a:rPr>
                        <a:t>SHEATH</a:t>
                      </a: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bg1"/>
                          </a:solidFill>
                        </a:rPr>
                        <a:t>t</a:t>
                      </a:r>
                      <a:r>
                        <a:rPr lang="en-GB" sz="1100" b="0" baseline="-25000" dirty="0">
                          <a:solidFill>
                            <a:schemeClr val="bg1"/>
                          </a:solidFill>
                        </a:rPr>
                        <a:t>INSULATOR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71276011"/>
                  </a:ext>
                </a:extLst>
              </a:tr>
              <a:tr h="233680">
                <a:tc>
                  <a:txBody>
                    <a:bodyPr/>
                    <a:lstStyle/>
                    <a:p>
                      <a:r>
                        <a:rPr lang="en-GB" sz="900" dirty="0">
                          <a:solidFill>
                            <a:schemeClr val="tx1"/>
                          </a:solidFill>
                        </a:rPr>
                        <a:t>KN1600</a:t>
                      </a:r>
                    </a:p>
                  </a:txBody>
                  <a:tcPr>
                    <a:lnL w="12700" cap="flat" cmpd="sng" algn="ctr">
                      <a:solidFill>
                        <a:schemeClr val="tx1"/>
                      </a:solidFill>
                      <a:prstDash val="solid"/>
                      <a:round/>
                      <a:headEnd type="none" w="med" len="med"/>
                      <a:tailEnd type="none" w="med" len="med"/>
                    </a:lnL>
                  </a:tcPr>
                </a:tc>
                <a:tc>
                  <a:txBody>
                    <a:bodyPr/>
                    <a:lstStyle/>
                    <a:p>
                      <a:r>
                        <a:rPr lang="en-GB" sz="900" dirty="0">
                          <a:solidFill>
                            <a:schemeClr val="tx1"/>
                          </a:solidFill>
                        </a:rPr>
                        <a:t>0.57 mm</a:t>
                      </a:r>
                    </a:p>
                  </a:txBody>
                  <a:tcPr/>
                </a:tc>
                <a:tc>
                  <a:txBody>
                    <a:bodyPr/>
                    <a:lstStyle/>
                    <a:p>
                      <a:r>
                        <a:rPr lang="en-GB" sz="900" dirty="0">
                          <a:solidFill>
                            <a:schemeClr val="tx1"/>
                          </a:solidFill>
                        </a:rPr>
                        <a:t>3.2 mm</a:t>
                      </a:r>
                    </a:p>
                  </a:txBody>
                  <a:tcPr/>
                </a:tc>
                <a:tc>
                  <a:txBody>
                    <a:bodyPr/>
                    <a:lstStyle/>
                    <a:p>
                      <a:r>
                        <a:rPr lang="en-GB" sz="900" dirty="0">
                          <a:solidFill>
                            <a:schemeClr val="tx1"/>
                          </a:solidFill>
                        </a:rPr>
                        <a:t>0.95mm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6098684"/>
                  </a:ext>
                </a:extLst>
              </a:tr>
              <a:tr h="233680">
                <a:tc>
                  <a:txBody>
                    <a:bodyPr/>
                    <a:lstStyle/>
                    <a:p>
                      <a:r>
                        <a:rPr lang="en-GB" sz="900" dirty="0">
                          <a:solidFill>
                            <a:schemeClr val="tx1"/>
                          </a:solidFill>
                        </a:rPr>
                        <a:t>KN400</a:t>
                      </a:r>
                    </a:p>
                  </a:txBody>
                  <a:tcPr>
                    <a:lnL w="12700" cap="flat" cmpd="sng" algn="ctr">
                      <a:solidFill>
                        <a:schemeClr val="tx1"/>
                      </a:solidFill>
                      <a:prstDash val="solid"/>
                      <a:round/>
                      <a:headEnd type="none" w="med" len="med"/>
                      <a:tailEnd type="none" w="med" len="med"/>
                    </a:lnL>
                  </a:tcPr>
                </a:tc>
                <a:tc>
                  <a:txBody>
                    <a:bodyPr/>
                    <a:lstStyle/>
                    <a:p>
                      <a:r>
                        <a:rPr lang="en-GB" sz="900" dirty="0">
                          <a:solidFill>
                            <a:schemeClr val="tx1"/>
                          </a:solidFill>
                        </a:rPr>
                        <a:t>1.14 mm</a:t>
                      </a:r>
                    </a:p>
                  </a:txBody>
                  <a:tcPr/>
                </a:tc>
                <a:tc>
                  <a:txBody>
                    <a:bodyPr/>
                    <a:lstStyle/>
                    <a:p>
                      <a:r>
                        <a:rPr lang="en-GB" sz="900" dirty="0">
                          <a:solidFill>
                            <a:schemeClr val="tx1"/>
                          </a:solidFill>
                        </a:rPr>
                        <a:t>4 mm</a:t>
                      </a:r>
                    </a:p>
                  </a:txBody>
                  <a:tcPr/>
                </a:tc>
                <a:tc>
                  <a:txBody>
                    <a:bodyPr/>
                    <a:lstStyle/>
                    <a:p>
                      <a:r>
                        <a:rPr lang="en-GB" sz="900" dirty="0">
                          <a:solidFill>
                            <a:schemeClr val="tx1"/>
                          </a:solidFill>
                        </a:rPr>
                        <a:t>1 mm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8167065"/>
                  </a:ext>
                </a:extLst>
              </a:tr>
              <a:tr h="233680">
                <a:tc>
                  <a:txBody>
                    <a:bodyPr/>
                    <a:lstStyle/>
                    <a:p>
                      <a:r>
                        <a:rPr lang="en-GB" sz="900" dirty="0">
                          <a:solidFill>
                            <a:schemeClr val="tx1"/>
                          </a:solidFill>
                        </a:rPr>
                        <a:t>KN160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GB" sz="900" dirty="0">
                          <a:solidFill>
                            <a:schemeClr val="tx1"/>
                          </a:solidFill>
                        </a:rPr>
                        <a:t>1.81 mm</a:t>
                      </a:r>
                    </a:p>
                  </a:txBody>
                  <a:tcPr>
                    <a:lnB w="12700" cap="flat" cmpd="sng" algn="ctr">
                      <a:solidFill>
                        <a:schemeClr val="tx1"/>
                      </a:solidFill>
                      <a:prstDash val="solid"/>
                      <a:round/>
                      <a:headEnd type="none" w="med" len="med"/>
                      <a:tailEnd type="none" w="med" len="med"/>
                    </a:lnB>
                  </a:tcPr>
                </a:tc>
                <a:tc>
                  <a:txBody>
                    <a:bodyPr/>
                    <a:lstStyle/>
                    <a:p>
                      <a:r>
                        <a:rPr lang="en-GB" sz="900" dirty="0">
                          <a:solidFill>
                            <a:schemeClr val="tx1"/>
                          </a:solidFill>
                        </a:rPr>
                        <a:t>4.9 mm</a:t>
                      </a:r>
                    </a:p>
                  </a:txBody>
                  <a:tcPr>
                    <a:lnB w="12700" cap="flat" cmpd="sng" algn="ctr">
                      <a:solidFill>
                        <a:schemeClr val="tx1"/>
                      </a:solidFill>
                      <a:prstDash val="solid"/>
                      <a:round/>
                      <a:headEnd type="none" w="med" len="med"/>
                      <a:tailEnd type="none" w="med" len="med"/>
                    </a:lnB>
                  </a:tcPr>
                </a:tc>
                <a:tc>
                  <a:txBody>
                    <a:bodyPr/>
                    <a:lstStyle/>
                    <a:p>
                      <a:r>
                        <a:rPr lang="en-GB" sz="900" dirty="0">
                          <a:solidFill>
                            <a:schemeClr val="tx1"/>
                          </a:solidFill>
                        </a:rPr>
                        <a:t>1.03 mm</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363983"/>
                  </a:ext>
                </a:extLst>
              </a:tr>
            </a:tbl>
          </a:graphicData>
        </a:graphic>
      </p:graphicFrame>
      <p:sp>
        <p:nvSpPr>
          <p:cNvPr id="38" name="TextBox 37">
            <a:extLst>
              <a:ext uri="{FF2B5EF4-FFF2-40B4-BE49-F238E27FC236}">
                <a16:creationId xmlns:a16="http://schemas.microsoft.com/office/drawing/2014/main" id="{2B194376-142A-6BAE-1EE5-BDE4EAB64FDE}"/>
              </a:ext>
            </a:extLst>
          </p:cNvPr>
          <p:cNvSpPr txBox="1"/>
          <p:nvPr/>
        </p:nvSpPr>
        <p:spPr>
          <a:xfrm>
            <a:off x="9012197" y="3940696"/>
            <a:ext cx="899999" cy="502702"/>
          </a:xfrm>
          <a:prstGeom prst="rect">
            <a:avLst/>
          </a:prstGeom>
          <a:noFill/>
        </p:spPr>
        <p:txBody>
          <a:bodyPr wrap="square" rtlCol="0">
            <a:spAutoFit/>
          </a:bodyPr>
          <a:lstStyle/>
          <a:p>
            <a:pPr algn="ctr" defTabSz="914280">
              <a:lnSpc>
                <a:spcPts val="3700"/>
              </a:lnSpc>
            </a:pPr>
            <a:r>
              <a:rPr lang="de-AT" sz="1867" b="1" dirty="0">
                <a:ln w="13462">
                  <a:solidFill>
                    <a:srgbClr val="FFFFFF"/>
                  </a:solidFill>
                  <a:prstDash val="solid"/>
                </a:ln>
                <a:solidFill>
                  <a:srgbClr val="0000FF">
                    <a:lumMod val="75000"/>
                    <a:lumOff val="25000"/>
                  </a:srgbClr>
                </a:solidFill>
                <a:latin typeface="Arial"/>
              </a:rPr>
              <a:t>NEG</a:t>
            </a:r>
            <a:endParaRPr lang="en-GB" sz="1867" b="1" dirty="0">
              <a:ln w="13462">
                <a:solidFill>
                  <a:srgbClr val="FFFFFF"/>
                </a:solidFill>
                <a:prstDash val="solid"/>
              </a:ln>
              <a:solidFill>
                <a:srgbClr val="0000FF">
                  <a:lumMod val="75000"/>
                  <a:lumOff val="25000"/>
                </a:srgbClr>
              </a:solidFill>
              <a:latin typeface="Arial"/>
            </a:endParaRPr>
          </a:p>
        </p:txBody>
      </p:sp>
      <p:cxnSp>
        <p:nvCxnSpPr>
          <p:cNvPr id="39" name="Straight Arrow Connector 38">
            <a:extLst>
              <a:ext uri="{FF2B5EF4-FFF2-40B4-BE49-F238E27FC236}">
                <a16:creationId xmlns:a16="http://schemas.microsoft.com/office/drawing/2014/main" id="{CA6769E6-AB3C-418B-F19E-77AB063B2784}"/>
              </a:ext>
            </a:extLst>
          </p:cNvPr>
          <p:cNvCxnSpPr>
            <a:cxnSpLocks/>
          </p:cNvCxnSpPr>
          <p:nvPr/>
        </p:nvCxnSpPr>
        <p:spPr>
          <a:xfrm>
            <a:off x="9884740" y="4214547"/>
            <a:ext cx="828000" cy="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2471B90-CBFA-2376-B48F-3CF189462815}"/>
              </a:ext>
            </a:extLst>
          </p:cNvPr>
          <p:cNvCxnSpPr>
            <a:cxnSpLocks/>
          </p:cNvCxnSpPr>
          <p:nvPr/>
        </p:nvCxnSpPr>
        <p:spPr>
          <a:xfrm>
            <a:off x="9449419" y="4464669"/>
            <a:ext cx="0" cy="43200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31FA943-2FA0-14EC-CFB8-BA41C68F10BA}"/>
              </a:ext>
            </a:extLst>
          </p:cNvPr>
          <p:cNvCxnSpPr>
            <a:cxnSpLocks/>
          </p:cNvCxnSpPr>
          <p:nvPr/>
        </p:nvCxnSpPr>
        <p:spPr>
          <a:xfrm flipH="1">
            <a:off x="8198075" y="4229005"/>
            <a:ext cx="828000" cy="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2324D23-F21A-ED0C-A328-8E4224BC91E6}"/>
              </a:ext>
            </a:extLst>
          </p:cNvPr>
          <p:cNvCxnSpPr>
            <a:cxnSpLocks/>
          </p:cNvCxnSpPr>
          <p:nvPr/>
        </p:nvCxnSpPr>
        <p:spPr>
          <a:xfrm flipV="1">
            <a:off x="9449419" y="3535339"/>
            <a:ext cx="0" cy="432000"/>
          </a:xfrm>
          <a:prstGeom prst="straightConnector1">
            <a:avLst/>
          </a:prstGeom>
          <a:ln w="28575">
            <a:solidFill>
              <a:schemeClr val="bg2">
                <a:lumMod val="75000"/>
              </a:schemeClr>
            </a:solidFill>
            <a:tailEnd type="triangle"/>
          </a:ln>
          <a:effectLst>
            <a:glow rad="1016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7E29B3C-AA41-6D12-5953-6D5DE634339B}"/>
              </a:ext>
            </a:extLst>
          </p:cNvPr>
          <p:cNvSpPr txBox="1"/>
          <p:nvPr/>
        </p:nvSpPr>
        <p:spPr>
          <a:xfrm>
            <a:off x="9341165" y="2278155"/>
            <a:ext cx="1307792" cy="328423"/>
          </a:xfrm>
          <a:prstGeom prst="rect">
            <a:avLst/>
          </a:prstGeom>
          <a:noFill/>
        </p:spPr>
        <p:txBody>
          <a:bodyPr wrap="square" lIns="0" tIns="0" rIns="0" bIns="0" rtlCol="0">
            <a:spAutoFit/>
          </a:bodyPr>
          <a:lstStyle/>
          <a:p>
            <a:pPr algn="ctr" defTabSz="914280"/>
            <a:r>
              <a:rPr lang="en-GB" sz="1067" dirty="0">
                <a:solidFill>
                  <a:srgbClr val="0F124A"/>
                </a:solidFill>
                <a:latin typeface="Arial"/>
              </a:rPr>
              <a:t>Reference geometry for FE simulations</a:t>
            </a:r>
          </a:p>
        </p:txBody>
      </p:sp>
      <p:cxnSp>
        <p:nvCxnSpPr>
          <p:cNvPr id="44" name="Straight Arrow Connector 43">
            <a:extLst>
              <a:ext uri="{FF2B5EF4-FFF2-40B4-BE49-F238E27FC236}">
                <a16:creationId xmlns:a16="http://schemas.microsoft.com/office/drawing/2014/main" id="{5D056AC7-249E-D112-73C8-B9DCE909BC70}"/>
              </a:ext>
            </a:extLst>
          </p:cNvPr>
          <p:cNvCxnSpPr>
            <a:cxnSpLocks/>
          </p:cNvCxnSpPr>
          <p:nvPr/>
        </p:nvCxnSpPr>
        <p:spPr>
          <a:xfrm flipH="1">
            <a:off x="9318847" y="2610369"/>
            <a:ext cx="83955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3D0941-7370-3810-7276-B7117D37AF58}"/>
              </a:ext>
            </a:extLst>
          </p:cNvPr>
          <p:cNvSpPr txBox="1"/>
          <p:nvPr/>
        </p:nvSpPr>
        <p:spPr>
          <a:xfrm>
            <a:off x="370593" y="1729456"/>
            <a:ext cx="5688011" cy="420564"/>
          </a:xfrm>
          <a:prstGeom prst="rect">
            <a:avLst/>
          </a:prstGeom>
          <a:noFill/>
          <a:ln>
            <a:noFill/>
          </a:ln>
        </p:spPr>
        <p:txBody>
          <a:bodyPr wrap="square">
            <a:spAutoFit/>
          </a:bodyPr>
          <a:lstStyle/>
          <a:p>
            <a:pPr algn="ctr" defTabSz="914280"/>
            <a:r>
              <a:rPr lang="en-GB" sz="2133" i="1" dirty="0">
                <a:solidFill>
                  <a:srgbClr val="0F124A"/>
                </a:solidFill>
                <a:latin typeface="Arial"/>
              </a:rPr>
              <a:t>Baseline</a:t>
            </a:r>
            <a:r>
              <a:rPr lang="en-GB" sz="2133" dirty="0">
                <a:solidFill>
                  <a:srgbClr val="0F124A"/>
                </a:solidFill>
                <a:latin typeface="Arial"/>
              </a:rPr>
              <a:t>: </a:t>
            </a:r>
            <a:r>
              <a:rPr lang="en-GB" sz="2133" b="1" dirty="0">
                <a:solidFill>
                  <a:srgbClr val="0000FF"/>
                </a:solidFill>
                <a:latin typeface="Arial"/>
              </a:rPr>
              <a:t>Heating Tracks (HT)</a:t>
            </a:r>
          </a:p>
        </p:txBody>
      </p:sp>
      <p:sp>
        <p:nvSpPr>
          <p:cNvPr id="46" name="TextBox 45">
            <a:extLst>
              <a:ext uri="{FF2B5EF4-FFF2-40B4-BE49-F238E27FC236}">
                <a16:creationId xmlns:a16="http://schemas.microsoft.com/office/drawing/2014/main" id="{B3518082-74E2-4E20-2449-1FC3863BB805}"/>
              </a:ext>
            </a:extLst>
          </p:cNvPr>
          <p:cNvSpPr txBox="1"/>
          <p:nvPr/>
        </p:nvSpPr>
        <p:spPr>
          <a:xfrm>
            <a:off x="6212507" y="1729456"/>
            <a:ext cx="5688011" cy="420564"/>
          </a:xfrm>
          <a:prstGeom prst="rect">
            <a:avLst/>
          </a:prstGeom>
          <a:noFill/>
          <a:ln>
            <a:noFill/>
          </a:ln>
        </p:spPr>
        <p:txBody>
          <a:bodyPr wrap="square">
            <a:spAutoFit/>
          </a:bodyPr>
          <a:lstStyle/>
          <a:p>
            <a:pPr algn="ctr" defTabSz="914280"/>
            <a:r>
              <a:rPr lang="en-GB" sz="2133" i="1" dirty="0">
                <a:solidFill>
                  <a:srgbClr val="0F124A"/>
                </a:solidFill>
                <a:latin typeface="Arial"/>
              </a:rPr>
              <a:t>Alternative</a:t>
            </a:r>
            <a:r>
              <a:rPr lang="en-GB" sz="2133" dirty="0">
                <a:solidFill>
                  <a:srgbClr val="0F124A"/>
                </a:solidFill>
                <a:latin typeface="Arial"/>
              </a:rPr>
              <a:t>: </a:t>
            </a:r>
            <a:r>
              <a:rPr lang="en-GB" sz="2133" b="1" dirty="0">
                <a:solidFill>
                  <a:srgbClr val="0000FF"/>
                </a:solidFill>
                <a:latin typeface="Arial"/>
              </a:rPr>
              <a:t>Heating Cables (HC)</a:t>
            </a:r>
          </a:p>
        </p:txBody>
      </p:sp>
      <p:sp>
        <p:nvSpPr>
          <p:cNvPr id="48" name="TextBox 47">
            <a:extLst>
              <a:ext uri="{FF2B5EF4-FFF2-40B4-BE49-F238E27FC236}">
                <a16:creationId xmlns:a16="http://schemas.microsoft.com/office/drawing/2014/main" id="{976607BD-BE51-170A-9A08-03E1C6B07143}"/>
              </a:ext>
            </a:extLst>
          </p:cNvPr>
          <p:cNvSpPr txBox="1"/>
          <p:nvPr/>
        </p:nvSpPr>
        <p:spPr>
          <a:xfrm>
            <a:off x="2548062" y="2259293"/>
            <a:ext cx="1973863" cy="502573"/>
          </a:xfrm>
          <a:prstGeom prst="rect">
            <a:avLst/>
          </a:prstGeom>
          <a:noFill/>
          <a:ln>
            <a:noFill/>
          </a:ln>
        </p:spPr>
        <p:txBody>
          <a:bodyPr wrap="square">
            <a:spAutoFit/>
          </a:bodyPr>
          <a:lstStyle/>
          <a:p>
            <a:pPr algn="ctr" defTabSz="914280"/>
            <a:r>
              <a:rPr lang="en-GB" sz="1333" i="1" dirty="0">
                <a:solidFill>
                  <a:srgbClr val="8F3DFF"/>
                </a:solidFill>
                <a:latin typeface="Arial"/>
              </a:rPr>
              <a:t>Thermal sprayed on the VC </a:t>
            </a:r>
          </a:p>
        </p:txBody>
      </p:sp>
      <p:sp>
        <p:nvSpPr>
          <p:cNvPr id="49" name="TextBox 48">
            <a:extLst>
              <a:ext uri="{FF2B5EF4-FFF2-40B4-BE49-F238E27FC236}">
                <a16:creationId xmlns:a16="http://schemas.microsoft.com/office/drawing/2014/main" id="{4240B42E-2500-021A-9EB5-048B229BA5D6}"/>
              </a:ext>
            </a:extLst>
          </p:cNvPr>
          <p:cNvSpPr txBox="1"/>
          <p:nvPr/>
        </p:nvSpPr>
        <p:spPr>
          <a:xfrm>
            <a:off x="6674581" y="3281173"/>
            <a:ext cx="2158928" cy="502573"/>
          </a:xfrm>
          <a:prstGeom prst="rect">
            <a:avLst/>
          </a:prstGeom>
          <a:noFill/>
          <a:ln>
            <a:noFill/>
          </a:ln>
        </p:spPr>
        <p:txBody>
          <a:bodyPr wrap="square">
            <a:spAutoFit/>
          </a:bodyPr>
          <a:lstStyle/>
          <a:p>
            <a:pPr algn="ctr" defTabSz="914280"/>
            <a:r>
              <a:rPr lang="en-GB" sz="1333" i="1" dirty="0">
                <a:solidFill>
                  <a:srgbClr val="8F3DFF"/>
                </a:solidFill>
                <a:latin typeface="Arial"/>
              </a:rPr>
              <a:t>Welded or groove-fitted on the VC</a:t>
            </a:r>
          </a:p>
        </p:txBody>
      </p:sp>
      <p:sp>
        <p:nvSpPr>
          <p:cNvPr id="50" name="TextBox 49">
            <a:extLst>
              <a:ext uri="{FF2B5EF4-FFF2-40B4-BE49-F238E27FC236}">
                <a16:creationId xmlns:a16="http://schemas.microsoft.com/office/drawing/2014/main" id="{17144AB2-D3EE-101C-D5EB-130BE7D44AA0}"/>
              </a:ext>
            </a:extLst>
          </p:cNvPr>
          <p:cNvSpPr txBox="1"/>
          <p:nvPr/>
        </p:nvSpPr>
        <p:spPr>
          <a:xfrm>
            <a:off x="8598810" y="837445"/>
            <a:ext cx="3292815" cy="338554"/>
          </a:xfrm>
          <a:prstGeom prst="rect">
            <a:avLst/>
          </a:prstGeom>
          <a:solidFill>
            <a:schemeClr val="accent3">
              <a:lumMod val="20000"/>
              <a:lumOff val="80000"/>
            </a:schemeClr>
          </a:solidFill>
          <a:ln w="6350">
            <a:noFill/>
          </a:ln>
        </p:spPr>
        <p:txBody>
          <a:bodyPr wrap="square">
            <a:spAutoFit/>
          </a:bodyPr>
          <a:lstStyle/>
          <a:p>
            <a:pPr algn="ctr" defTabSz="914280"/>
            <a:r>
              <a:rPr lang="en-GB" sz="1600" dirty="0">
                <a:solidFill>
                  <a:srgbClr val="0F124A"/>
                </a:solidFill>
                <a:latin typeface="Arial"/>
              </a:rPr>
              <a:t>Bake-out temperature=230±30°C</a:t>
            </a:r>
          </a:p>
        </p:txBody>
      </p:sp>
      <p:sp>
        <p:nvSpPr>
          <p:cNvPr id="51" name="灯片编号占位符 4">
            <a:extLst>
              <a:ext uri="{FF2B5EF4-FFF2-40B4-BE49-F238E27FC236}">
                <a16:creationId xmlns:a16="http://schemas.microsoft.com/office/drawing/2014/main" id="{84F164B9-DEF3-4A10-8764-FB140844FEEB}"/>
              </a:ext>
            </a:extLst>
          </p:cNvPr>
          <p:cNvSpPr txBox="1">
            <a:spLocks/>
          </p:cNvSpPr>
          <p:nvPr/>
        </p:nvSpPr>
        <p:spPr>
          <a:xfrm>
            <a:off x="11621433" y="6347439"/>
            <a:ext cx="517766" cy="365125"/>
          </a:xfrm>
          <a:prstGeom prst="rect">
            <a:avLst/>
          </a:prstGeom>
        </p:spPr>
        <p:txBody>
          <a:bodyPr vert="horz" wrap="none" lIns="91440" tIns="45720" rIns="91440" bIns="45720" rtlCol="0" anchor="ctr">
            <a:noAutofit/>
          </a:bodyPr>
          <a:lstStyle>
            <a:defPPr>
              <a:defRPr lang="zh-CN"/>
            </a:defPPr>
            <a:lvl1pPr marL="0" algn="r" defTabSz="914400" rtl="0" eaLnBrk="1" latinLnBrk="0" hangingPunct="1">
              <a:lnSpc>
                <a:spcPts val="1651"/>
              </a:lnSpc>
              <a:defRPr sz="1067"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fld id="{F15E9139-A00B-4B2A-98A6-095DC08F1345}" type="slidenum">
              <a:rPr lang="zh-CN" altLang="en-US" sz="1200" smtClean="0">
                <a:solidFill>
                  <a:prstClr val="black">
                    <a:tint val="75000"/>
                  </a:prstClr>
                </a:solidFill>
                <a:latin typeface="Calibri"/>
                <a:ea typeface="宋体" panose="02010600030101010101" pitchFamily="2" charset="-122"/>
              </a:rPr>
              <a:pPr>
                <a:lnSpc>
                  <a:spcPct val="100000"/>
                </a:lnSpc>
                <a:defRPr/>
              </a:pPr>
              <a:t>15</a:t>
            </a:fld>
            <a:endParaRPr lang="zh-CN" altLang="en-US" sz="1200" dirty="0">
              <a:solidFill>
                <a:prstClr val="black">
                  <a:tint val="75000"/>
                </a:prstClr>
              </a:solidFill>
              <a:latin typeface="Calibri"/>
              <a:ea typeface="宋体" panose="02010600030101010101" pitchFamily="2" charset="-122"/>
            </a:endParaRPr>
          </a:p>
        </p:txBody>
      </p:sp>
    </p:spTree>
    <p:extLst>
      <p:ext uri="{BB962C8B-B14F-4D97-AF65-F5344CB8AC3E}">
        <p14:creationId xmlns:p14="http://schemas.microsoft.com/office/powerpoint/2010/main" val="1772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par>
                                <p:cTn id="65" presetID="10"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par>
                                <p:cTn id="71" presetID="10"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9" grpId="0"/>
      <p:bldP spid="30" grpId="0"/>
      <p:bldP spid="32" grpId="0"/>
      <p:bldP spid="36" grpId="0" animBg="1"/>
      <p:bldP spid="38" grpId="0"/>
      <p:bldP spid="43" grpId="0"/>
      <p:bldP spid="46"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4F75C3-5721-4261-87D7-FFB3067D490D}"/>
              </a:ext>
            </a:extLst>
          </p:cNvPr>
          <p:cNvSpPr/>
          <p:nvPr/>
        </p:nvSpPr>
        <p:spPr>
          <a:xfrm>
            <a:off x="478698" y="22203"/>
            <a:ext cx="11713301"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lvl="1"/>
            <a:r>
              <a:rPr lang="zh-CN" altLang="en-US" sz="2667" b="1" dirty="0">
                <a:solidFill>
                  <a:schemeClr val="tx2">
                    <a:lumMod val="60000"/>
                    <a:lumOff val="40000"/>
                  </a:schemeClr>
                </a:solidFill>
                <a:latin typeface="微软雅黑" panose="020B0503020204020204" pitchFamily="34" charset="-122"/>
                <a:ea typeface="微软雅黑" panose="020B0503020204020204" pitchFamily="34" charset="-122"/>
              </a:rPr>
              <a:t>租赁场地方案费用情况</a:t>
            </a:r>
          </a:p>
        </p:txBody>
      </p:sp>
      <p:sp>
        <p:nvSpPr>
          <p:cNvPr id="3" name="文本框 2">
            <a:extLst>
              <a:ext uri="{FF2B5EF4-FFF2-40B4-BE49-F238E27FC236}">
                <a16:creationId xmlns:a16="http://schemas.microsoft.com/office/drawing/2014/main" id="{51348B0E-8EFB-454D-BA33-60D75BA9D1C0}"/>
              </a:ext>
            </a:extLst>
          </p:cNvPr>
          <p:cNvSpPr txBox="1"/>
          <p:nvPr/>
        </p:nvSpPr>
        <p:spPr>
          <a:xfrm>
            <a:off x="429642" y="1029662"/>
            <a:ext cx="6240693" cy="461665"/>
          </a:xfrm>
          <a:prstGeom prst="rect">
            <a:avLst/>
          </a:prstGeom>
          <a:noFill/>
        </p:spPr>
        <p:txBody>
          <a:bodyPr wrap="square" rtlCol="0">
            <a:spAutoFit/>
          </a:bodyPr>
          <a:lstStyle/>
          <a:p>
            <a:pPr marL="380990" indent="-380990">
              <a:buFont typeface="Wingdings" panose="05000000000000000000" pitchFamily="2" charset="2"/>
              <a:buChar char="n"/>
            </a:pPr>
            <a:r>
              <a:rPr lang="zh-CN" altLang="en-US" sz="2400" b="1" dirty="0"/>
              <a:t>北京市内：</a:t>
            </a:r>
          </a:p>
        </p:txBody>
      </p:sp>
      <p:sp>
        <p:nvSpPr>
          <p:cNvPr id="5" name="文本框 4">
            <a:extLst>
              <a:ext uri="{FF2B5EF4-FFF2-40B4-BE49-F238E27FC236}">
                <a16:creationId xmlns:a16="http://schemas.microsoft.com/office/drawing/2014/main" id="{60A96A4E-DCB7-491C-9326-25F509471973}"/>
              </a:ext>
            </a:extLst>
          </p:cNvPr>
          <p:cNvSpPr txBox="1"/>
          <p:nvPr/>
        </p:nvSpPr>
        <p:spPr>
          <a:xfrm>
            <a:off x="623392" y="1540529"/>
            <a:ext cx="11521280" cy="1569660"/>
          </a:xfrm>
          <a:prstGeom prst="rect">
            <a:avLst/>
          </a:prstGeom>
          <a:noFill/>
        </p:spPr>
        <p:txBody>
          <a:bodyPr wrap="square" rtlCol="0">
            <a:spAutoFit/>
          </a:bodyPr>
          <a:lstStyle/>
          <a:p>
            <a:pPr marL="380990" indent="-380990">
              <a:buFont typeface="Wingdings" panose="05000000000000000000" pitchFamily="2" charset="2"/>
              <a:buChar char="Ø"/>
            </a:pPr>
            <a:r>
              <a:rPr lang="zh-CN" altLang="en-US" sz="2400" dirty="0"/>
              <a:t>北重园区：单价</a:t>
            </a:r>
            <a:r>
              <a:rPr lang="en-US" altLang="zh-CN" sz="2400" dirty="0"/>
              <a:t>4.5</a:t>
            </a:r>
            <a:r>
              <a:rPr lang="zh-CN" altLang="en-US" sz="2400" dirty="0"/>
              <a:t>元</a:t>
            </a:r>
            <a:r>
              <a:rPr lang="en-US" altLang="zh-CN" sz="2400" dirty="0"/>
              <a:t>/</a:t>
            </a:r>
            <a:r>
              <a:rPr lang="zh-CN" altLang="en-US" sz="2400" dirty="0"/>
              <a:t>平米</a:t>
            </a:r>
            <a:r>
              <a:rPr lang="en-US" altLang="zh-CN" sz="2400" dirty="0"/>
              <a:t>/</a:t>
            </a:r>
            <a:r>
              <a:rPr lang="zh-CN" altLang="en-US" sz="2400" dirty="0"/>
              <a:t>天；</a:t>
            </a:r>
          </a:p>
          <a:p>
            <a:pPr marL="380990" indent="-380990">
              <a:buFont typeface="Wingdings" panose="05000000000000000000" pitchFamily="2" charset="2"/>
              <a:buChar char="Ø"/>
            </a:pPr>
            <a:r>
              <a:rPr lang="zh-CN" altLang="en-US" sz="2400" dirty="0"/>
              <a:t>首钢园区，巴威公司：单价</a:t>
            </a:r>
            <a:r>
              <a:rPr lang="en-US" altLang="zh-CN" sz="2400" dirty="0"/>
              <a:t>3</a:t>
            </a:r>
            <a:r>
              <a:rPr lang="zh-CN" altLang="en-US" sz="2400" dirty="0"/>
              <a:t>元</a:t>
            </a:r>
            <a:r>
              <a:rPr lang="en-US" altLang="zh-CN" sz="2400" dirty="0"/>
              <a:t>/</a:t>
            </a:r>
            <a:r>
              <a:rPr lang="zh-CN" altLang="en-US" sz="2400" dirty="0"/>
              <a:t>平米</a:t>
            </a:r>
            <a:r>
              <a:rPr lang="en-US" altLang="zh-CN" sz="2400" dirty="0"/>
              <a:t>/</a:t>
            </a:r>
            <a:r>
              <a:rPr lang="zh-CN" altLang="en-US" sz="2400" dirty="0"/>
              <a:t>天；</a:t>
            </a:r>
            <a:endParaRPr lang="en-US" altLang="zh-CN" sz="2400" dirty="0"/>
          </a:p>
          <a:p>
            <a:pPr marL="380990" indent="-380990">
              <a:buFont typeface="Wingdings" panose="05000000000000000000" pitchFamily="2" charset="2"/>
              <a:buChar char="Ø"/>
            </a:pPr>
            <a:r>
              <a:rPr lang="zh-CN" altLang="en-US" sz="2400" dirty="0"/>
              <a:t>房山窦店：单价</a:t>
            </a:r>
            <a:r>
              <a:rPr lang="en-US" altLang="zh-CN" sz="2400" dirty="0"/>
              <a:t>2</a:t>
            </a:r>
            <a:r>
              <a:rPr lang="zh-CN" altLang="en-US" sz="2400" dirty="0"/>
              <a:t>元</a:t>
            </a:r>
            <a:r>
              <a:rPr lang="en-US" altLang="zh-CN" sz="2400" dirty="0"/>
              <a:t>/</a:t>
            </a:r>
            <a:r>
              <a:rPr lang="zh-CN" altLang="en-US" sz="2400" dirty="0"/>
              <a:t>平米</a:t>
            </a:r>
            <a:r>
              <a:rPr lang="en-US" altLang="zh-CN" sz="2400" dirty="0"/>
              <a:t>/</a:t>
            </a:r>
            <a:r>
              <a:rPr lang="zh-CN" altLang="en-US" sz="2400" dirty="0"/>
              <a:t>天；</a:t>
            </a:r>
          </a:p>
          <a:p>
            <a:pPr marL="380990" indent="-380990">
              <a:buFont typeface="Wingdings" panose="05000000000000000000" pitchFamily="2" charset="2"/>
              <a:buChar char="Ø"/>
            </a:pPr>
            <a:endParaRPr lang="en-US" altLang="zh-CN" sz="2400" dirty="0"/>
          </a:p>
        </p:txBody>
      </p:sp>
      <p:sp>
        <p:nvSpPr>
          <p:cNvPr id="6" name="文本框 5">
            <a:extLst>
              <a:ext uri="{FF2B5EF4-FFF2-40B4-BE49-F238E27FC236}">
                <a16:creationId xmlns:a16="http://schemas.microsoft.com/office/drawing/2014/main" id="{A401FA96-4C7A-4FDB-9D16-A097CF47DCBE}"/>
              </a:ext>
            </a:extLst>
          </p:cNvPr>
          <p:cNvSpPr txBox="1"/>
          <p:nvPr/>
        </p:nvSpPr>
        <p:spPr>
          <a:xfrm>
            <a:off x="429642" y="5362357"/>
            <a:ext cx="8352928" cy="461665"/>
          </a:xfrm>
          <a:prstGeom prst="rect">
            <a:avLst/>
          </a:prstGeom>
          <a:noFill/>
        </p:spPr>
        <p:txBody>
          <a:bodyPr wrap="square" rtlCol="0">
            <a:spAutoFit/>
          </a:bodyPr>
          <a:lstStyle/>
          <a:p>
            <a:pPr marL="380990" indent="-380990">
              <a:buFont typeface="Wingdings" panose="05000000000000000000" pitchFamily="2" charset="2"/>
              <a:buChar char="n"/>
            </a:pPr>
            <a:r>
              <a:rPr lang="zh-CN" altLang="en-US" sz="2400" b="1" dirty="0"/>
              <a:t>租金外的费用</a:t>
            </a:r>
          </a:p>
        </p:txBody>
      </p:sp>
      <p:sp>
        <p:nvSpPr>
          <p:cNvPr id="7" name="文本框 6">
            <a:extLst>
              <a:ext uri="{FF2B5EF4-FFF2-40B4-BE49-F238E27FC236}">
                <a16:creationId xmlns:a16="http://schemas.microsoft.com/office/drawing/2014/main" id="{9CA2D340-A9D9-4945-9265-C0A8FE1AC45C}"/>
              </a:ext>
            </a:extLst>
          </p:cNvPr>
          <p:cNvSpPr txBox="1"/>
          <p:nvPr/>
        </p:nvSpPr>
        <p:spPr>
          <a:xfrm>
            <a:off x="893585" y="5950810"/>
            <a:ext cx="11280576" cy="461665"/>
          </a:xfrm>
          <a:prstGeom prst="rect">
            <a:avLst/>
          </a:prstGeom>
          <a:noFill/>
        </p:spPr>
        <p:txBody>
          <a:bodyPr wrap="square" rtlCol="0">
            <a:spAutoFit/>
          </a:bodyPr>
          <a:lstStyle/>
          <a:p>
            <a:r>
              <a:rPr lang="zh-CN" altLang="en-US" sz="2400" dirty="0"/>
              <a:t>地面处理费用，配电费用需要根据具体情况决定，大约</a:t>
            </a:r>
            <a:r>
              <a:rPr lang="en-US" altLang="zh-CN" sz="2400" dirty="0"/>
              <a:t>20~30</a:t>
            </a:r>
            <a:r>
              <a:rPr lang="zh-CN" altLang="en-US" sz="2400" dirty="0"/>
              <a:t>万。</a:t>
            </a:r>
          </a:p>
        </p:txBody>
      </p:sp>
      <p:sp>
        <p:nvSpPr>
          <p:cNvPr id="8" name="文本框 7">
            <a:extLst>
              <a:ext uri="{FF2B5EF4-FFF2-40B4-BE49-F238E27FC236}">
                <a16:creationId xmlns:a16="http://schemas.microsoft.com/office/drawing/2014/main" id="{D921C348-B0A9-4205-9B1F-8BE125D86B0A}"/>
              </a:ext>
            </a:extLst>
          </p:cNvPr>
          <p:cNvSpPr txBox="1"/>
          <p:nvPr/>
        </p:nvSpPr>
        <p:spPr>
          <a:xfrm>
            <a:off x="478698" y="3055558"/>
            <a:ext cx="6240693" cy="461665"/>
          </a:xfrm>
          <a:prstGeom prst="rect">
            <a:avLst/>
          </a:prstGeom>
          <a:noFill/>
        </p:spPr>
        <p:txBody>
          <a:bodyPr wrap="square" rtlCol="0">
            <a:spAutoFit/>
          </a:bodyPr>
          <a:lstStyle/>
          <a:p>
            <a:pPr marL="380990" indent="-380990">
              <a:buFont typeface="Wingdings" panose="05000000000000000000" pitchFamily="2" charset="2"/>
              <a:buChar char="n"/>
            </a:pPr>
            <a:r>
              <a:rPr lang="zh-CN" altLang="en-US" sz="2400" b="1" dirty="0"/>
              <a:t>北京周边：</a:t>
            </a:r>
          </a:p>
        </p:txBody>
      </p:sp>
      <p:sp>
        <p:nvSpPr>
          <p:cNvPr id="9" name="文本框 8">
            <a:extLst>
              <a:ext uri="{FF2B5EF4-FFF2-40B4-BE49-F238E27FC236}">
                <a16:creationId xmlns:a16="http://schemas.microsoft.com/office/drawing/2014/main" id="{B9DAEF5C-93E5-452E-B821-F0F928C29755}"/>
              </a:ext>
            </a:extLst>
          </p:cNvPr>
          <p:cNvSpPr txBox="1"/>
          <p:nvPr/>
        </p:nvSpPr>
        <p:spPr>
          <a:xfrm>
            <a:off x="623392" y="3699536"/>
            <a:ext cx="11521280" cy="830997"/>
          </a:xfrm>
          <a:prstGeom prst="rect">
            <a:avLst/>
          </a:prstGeom>
          <a:noFill/>
        </p:spPr>
        <p:txBody>
          <a:bodyPr wrap="square" rtlCol="0">
            <a:spAutoFit/>
          </a:bodyPr>
          <a:lstStyle/>
          <a:p>
            <a:pPr marL="380990" indent="-380990">
              <a:buFont typeface="Wingdings" panose="05000000000000000000" pitchFamily="2" charset="2"/>
              <a:buChar char="Ø"/>
            </a:pPr>
            <a:r>
              <a:rPr lang="zh-CN" altLang="en-US" sz="2400" dirty="0"/>
              <a:t>高碑店、涿州、</a:t>
            </a:r>
            <a:r>
              <a:rPr lang="zh-CN" altLang="en-US" sz="2400" b="1" dirty="0"/>
              <a:t>固安</a:t>
            </a:r>
            <a:r>
              <a:rPr lang="zh-CN" altLang="en-US" sz="2400" dirty="0"/>
              <a:t>：单价</a:t>
            </a:r>
            <a:r>
              <a:rPr lang="en-US" altLang="zh-CN" sz="2400" dirty="0"/>
              <a:t>0.5</a:t>
            </a:r>
            <a:r>
              <a:rPr lang="zh-CN" altLang="en-US" sz="2400" dirty="0"/>
              <a:t>元</a:t>
            </a:r>
            <a:r>
              <a:rPr lang="en-US" altLang="zh-CN" sz="2400" dirty="0"/>
              <a:t>/</a:t>
            </a:r>
            <a:r>
              <a:rPr lang="zh-CN" altLang="en-US" sz="2400" dirty="0"/>
              <a:t>平米</a:t>
            </a:r>
            <a:r>
              <a:rPr lang="en-US" altLang="zh-CN" sz="2400" dirty="0"/>
              <a:t>/</a:t>
            </a:r>
            <a:r>
              <a:rPr lang="zh-CN" altLang="en-US" sz="2400" dirty="0"/>
              <a:t>天；其中固安距离较近有大量工业园区，为有限选择。</a:t>
            </a:r>
          </a:p>
        </p:txBody>
      </p:sp>
      <p:sp>
        <p:nvSpPr>
          <p:cNvPr id="10" name="灯片编号占位符 4">
            <a:extLst>
              <a:ext uri="{FF2B5EF4-FFF2-40B4-BE49-F238E27FC236}">
                <a16:creationId xmlns:a16="http://schemas.microsoft.com/office/drawing/2014/main" id="{91AC75BB-192D-4982-A880-2031AB5E8A07}"/>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472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8FE753D-9FFC-4976-A79A-FC67E4548A22}"/>
              </a:ext>
            </a:extLst>
          </p:cNvPr>
          <p:cNvSpPr/>
          <p:nvPr/>
        </p:nvSpPr>
        <p:spPr>
          <a:xfrm>
            <a:off x="422786" y="0"/>
            <a:ext cx="11769213"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lvl="1"/>
            <a:r>
              <a:rPr lang="zh-CN" altLang="en-US" sz="2667" b="1" dirty="0">
                <a:solidFill>
                  <a:schemeClr val="tx2">
                    <a:lumMod val="60000"/>
                    <a:lumOff val="40000"/>
                  </a:schemeClr>
                </a:solidFill>
                <a:latin typeface="微软雅黑" panose="020B0503020204020204" pitchFamily="34" charset="-122"/>
                <a:ea typeface="微软雅黑" panose="020B0503020204020204" pitchFamily="34" charset="-122"/>
              </a:rPr>
              <a:t>租赁场地方案（整条生产线）</a:t>
            </a:r>
          </a:p>
        </p:txBody>
      </p:sp>
      <p:sp>
        <p:nvSpPr>
          <p:cNvPr id="7" name="文本框 6">
            <a:extLst>
              <a:ext uri="{FF2B5EF4-FFF2-40B4-BE49-F238E27FC236}">
                <a16:creationId xmlns:a16="http://schemas.microsoft.com/office/drawing/2014/main" id="{849B0954-0474-4273-8FA7-34429558A9C1}"/>
              </a:ext>
            </a:extLst>
          </p:cNvPr>
          <p:cNvSpPr txBox="1"/>
          <p:nvPr/>
        </p:nvSpPr>
        <p:spPr>
          <a:xfrm>
            <a:off x="396057" y="1775626"/>
            <a:ext cx="7635106" cy="707886"/>
          </a:xfrm>
          <a:prstGeom prst="rect">
            <a:avLst/>
          </a:prstGeom>
          <a:noFill/>
        </p:spPr>
        <p:txBody>
          <a:bodyPr wrap="square" rtlCol="0">
            <a:spAutoFit/>
          </a:bodyPr>
          <a:lstStyle/>
          <a:p>
            <a:r>
              <a:rPr lang="zh-CN" altLang="en-US" sz="2000" dirty="0"/>
              <a:t>场地</a:t>
            </a:r>
            <a:r>
              <a:rPr lang="en-US" altLang="zh-CN" sz="2000" dirty="0"/>
              <a:t>1</a:t>
            </a:r>
            <a:r>
              <a:rPr lang="zh-CN" altLang="en-US" sz="2000" dirty="0"/>
              <a:t>：长宽高：</a:t>
            </a:r>
            <a:r>
              <a:rPr lang="en-US" altLang="zh-CN" sz="2000" dirty="0"/>
              <a:t>60</a:t>
            </a:r>
            <a:r>
              <a:rPr lang="zh-CN" altLang="en-US" sz="2000" dirty="0"/>
              <a:t>米</a:t>
            </a:r>
            <a:r>
              <a:rPr lang="en-US" altLang="zh-CN" sz="2000" dirty="0"/>
              <a:t>×50</a:t>
            </a:r>
            <a:r>
              <a:rPr lang="zh-CN" altLang="en-US" sz="2000" dirty="0"/>
              <a:t>米</a:t>
            </a:r>
            <a:r>
              <a:rPr lang="en-US" altLang="zh-CN" sz="2000" dirty="0"/>
              <a:t>×8</a:t>
            </a:r>
            <a:r>
              <a:rPr lang="zh-CN" altLang="en-US" sz="2000" dirty="0"/>
              <a:t>米（</a:t>
            </a:r>
            <a:r>
              <a:rPr lang="en-US" altLang="zh-CN" sz="2000" dirty="0"/>
              <a:t>3000</a:t>
            </a:r>
            <a:r>
              <a:rPr lang="zh-CN" altLang="en-US" sz="2000" dirty="0"/>
              <a:t>平米），年租金约</a:t>
            </a:r>
            <a:r>
              <a:rPr lang="en-US" altLang="zh-CN" sz="2000" dirty="0"/>
              <a:t>44</a:t>
            </a:r>
            <a:r>
              <a:rPr lang="zh-CN" altLang="en-US" sz="2000" dirty="0"/>
              <a:t>万</a:t>
            </a:r>
            <a:r>
              <a:rPr lang="en-US" altLang="zh-CN" sz="2000" dirty="0"/>
              <a:t>/</a:t>
            </a:r>
            <a:r>
              <a:rPr lang="zh-CN" altLang="en-US" sz="2000" dirty="0"/>
              <a:t>年，距离京港澳高速</a:t>
            </a:r>
            <a:r>
              <a:rPr lang="en-US" altLang="zh-CN" sz="2000" dirty="0"/>
              <a:t>8km</a:t>
            </a:r>
            <a:r>
              <a:rPr lang="zh-CN" altLang="en-US" sz="2000" dirty="0"/>
              <a:t>，距离高能所</a:t>
            </a:r>
            <a:r>
              <a:rPr lang="en-US" altLang="zh-CN" sz="2000" dirty="0"/>
              <a:t>86km </a:t>
            </a:r>
            <a:r>
              <a:rPr lang="zh-CN" altLang="en-US" sz="2000" dirty="0"/>
              <a:t>。室外空间受限。</a:t>
            </a:r>
          </a:p>
        </p:txBody>
      </p:sp>
      <p:pic>
        <p:nvPicPr>
          <p:cNvPr id="9" name="图片 8">
            <a:extLst>
              <a:ext uri="{FF2B5EF4-FFF2-40B4-BE49-F238E27FC236}">
                <a16:creationId xmlns:a16="http://schemas.microsoft.com/office/drawing/2014/main" id="{9ED48942-4C37-43CE-ACB1-5AA9BDD404EA}"/>
              </a:ext>
            </a:extLst>
          </p:cNvPr>
          <p:cNvPicPr>
            <a:picLocks noChangeAspect="1"/>
          </p:cNvPicPr>
          <p:nvPr/>
        </p:nvPicPr>
        <p:blipFill>
          <a:blip r:embed="rId2"/>
          <a:stretch>
            <a:fillRect/>
          </a:stretch>
        </p:blipFill>
        <p:spPr>
          <a:xfrm>
            <a:off x="8896777" y="1207157"/>
            <a:ext cx="2459765" cy="1844824"/>
          </a:xfrm>
          <a:prstGeom prst="rect">
            <a:avLst/>
          </a:prstGeom>
        </p:spPr>
      </p:pic>
      <p:sp>
        <p:nvSpPr>
          <p:cNvPr id="10" name="文本框 9">
            <a:extLst>
              <a:ext uri="{FF2B5EF4-FFF2-40B4-BE49-F238E27FC236}">
                <a16:creationId xmlns:a16="http://schemas.microsoft.com/office/drawing/2014/main" id="{531D64D2-C7FD-48B9-A7E2-39BF46BE78EF}"/>
              </a:ext>
            </a:extLst>
          </p:cNvPr>
          <p:cNvSpPr txBox="1"/>
          <p:nvPr/>
        </p:nvSpPr>
        <p:spPr>
          <a:xfrm>
            <a:off x="523876" y="1282420"/>
            <a:ext cx="6094378" cy="369332"/>
          </a:xfrm>
          <a:prstGeom prst="rect">
            <a:avLst/>
          </a:prstGeom>
          <a:noFill/>
        </p:spPr>
        <p:txBody>
          <a:bodyPr wrap="square">
            <a:spAutoFit/>
          </a:bodyPr>
          <a:lstStyle/>
          <a:p>
            <a:r>
              <a:rPr lang="zh-CN" altLang="en-US" sz="1800" b="1" dirty="0">
                <a:solidFill>
                  <a:schemeClr val="tx2">
                    <a:lumMod val="60000"/>
                    <a:lumOff val="40000"/>
                  </a:schemeClr>
                </a:solidFill>
                <a:latin typeface="微软雅黑" panose="020B0503020204020204" pitchFamily="34" charset="-122"/>
                <a:ea typeface="微软雅黑" panose="020B0503020204020204" pitchFamily="34" charset="-122"/>
              </a:rPr>
              <a:t>河北高碑店</a:t>
            </a:r>
            <a:endParaRPr lang="zh-CN" altLang="en-US" dirty="0"/>
          </a:p>
        </p:txBody>
      </p:sp>
      <p:sp>
        <p:nvSpPr>
          <p:cNvPr id="11" name="矩形: 圆角 10">
            <a:extLst>
              <a:ext uri="{FF2B5EF4-FFF2-40B4-BE49-F238E27FC236}">
                <a16:creationId xmlns:a16="http://schemas.microsoft.com/office/drawing/2014/main" id="{99567CE4-C1D3-4D4D-85B6-B313BFDBAC31}"/>
              </a:ext>
            </a:extLst>
          </p:cNvPr>
          <p:cNvSpPr/>
          <p:nvPr/>
        </p:nvSpPr>
        <p:spPr>
          <a:xfrm>
            <a:off x="219075" y="1130710"/>
            <a:ext cx="11696700" cy="20349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4" name="文本框 13">
            <a:extLst>
              <a:ext uri="{FF2B5EF4-FFF2-40B4-BE49-F238E27FC236}">
                <a16:creationId xmlns:a16="http://schemas.microsoft.com/office/drawing/2014/main" id="{7FF99E34-FDB9-44F0-BF37-5ACCD1B59C4B}"/>
              </a:ext>
            </a:extLst>
          </p:cNvPr>
          <p:cNvSpPr txBox="1"/>
          <p:nvPr/>
        </p:nvSpPr>
        <p:spPr>
          <a:xfrm>
            <a:off x="523876" y="4158927"/>
            <a:ext cx="4965029" cy="1323439"/>
          </a:xfrm>
          <a:prstGeom prst="rect">
            <a:avLst/>
          </a:prstGeom>
          <a:noFill/>
        </p:spPr>
        <p:txBody>
          <a:bodyPr wrap="square" rtlCol="0">
            <a:spAutoFit/>
          </a:bodyPr>
          <a:lstStyle/>
          <a:p>
            <a:r>
              <a:rPr lang="zh-CN" altLang="en-US" sz="2000" dirty="0"/>
              <a:t>场地</a:t>
            </a:r>
            <a:r>
              <a:rPr lang="en-US" altLang="zh-CN" sz="2000" dirty="0"/>
              <a:t>2</a:t>
            </a:r>
            <a:r>
              <a:rPr lang="zh-CN" altLang="en-US" sz="2000" dirty="0"/>
              <a:t>：长宽高：</a:t>
            </a:r>
            <a:r>
              <a:rPr lang="en-US" altLang="zh-CN" sz="2000" dirty="0"/>
              <a:t>65</a:t>
            </a:r>
            <a:r>
              <a:rPr lang="zh-CN" altLang="en-US" sz="2000" dirty="0"/>
              <a:t>米</a:t>
            </a:r>
            <a:r>
              <a:rPr lang="en-US" altLang="zh-CN" sz="2000" dirty="0"/>
              <a:t>×24</a:t>
            </a:r>
            <a:r>
              <a:rPr lang="zh-CN" altLang="en-US" sz="2000" dirty="0"/>
              <a:t>米</a:t>
            </a:r>
            <a:r>
              <a:rPr lang="en-US" altLang="zh-CN" sz="2000" dirty="0"/>
              <a:t>×8</a:t>
            </a:r>
            <a:r>
              <a:rPr lang="zh-CN" altLang="en-US" sz="2000" dirty="0"/>
              <a:t>米（</a:t>
            </a:r>
            <a:r>
              <a:rPr lang="en-US" altLang="zh-CN" sz="2000" dirty="0"/>
              <a:t>1200</a:t>
            </a:r>
            <a:r>
              <a:rPr lang="zh-CN" altLang="en-US" sz="2000" dirty="0"/>
              <a:t>平米），年租金约</a:t>
            </a:r>
            <a:r>
              <a:rPr lang="en-US" altLang="zh-CN" sz="2000" dirty="0"/>
              <a:t>28.5</a:t>
            </a:r>
            <a:r>
              <a:rPr lang="zh-CN" altLang="en-US" sz="2000" dirty="0"/>
              <a:t>万</a:t>
            </a:r>
            <a:r>
              <a:rPr lang="en-US" altLang="zh-CN" sz="2000" dirty="0"/>
              <a:t>/</a:t>
            </a:r>
            <a:r>
              <a:rPr lang="zh-CN" altLang="en-US" sz="2000" dirty="0"/>
              <a:t>年，距离大广高速约</a:t>
            </a:r>
            <a:r>
              <a:rPr lang="en-US" altLang="zh-CN" sz="2000" dirty="0"/>
              <a:t>8km</a:t>
            </a:r>
            <a:r>
              <a:rPr lang="zh-CN" altLang="en-US" sz="2000" dirty="0"/>
              <a:t>，距离高能所</a:t>
            </a:r>
            <a:r>
              <a:rPr lang="en-US" altLang="zh-CN" sz="2000" dirty="0"/>
              <a:t>79km </a:t>
            </a:r>
            <a:r>
              <a:rPr lang="zh-CN" altLang="en-US" sz="2000" dirty="0"/>
              <a:t>，距离大兴机场</a:t>
            </a:r>
            <a:r>
              <a:rPr lang="en-US" altLang="zh-CN" sz="2000" dirty="0"/>
              <a:t>27km</a:t>
            </a:r>
            <a:r>
              <a:rPr lang="zh-CN" altLang="en-US" sz="2000" dirty="0"/>
              <a:t>。各项都满足。</a:t>
            </a:r>
          </a:p>
        </p:txBody>
      </p:sp>
      <p:sp>
        <p:nvSpPr>
          <p:cNvPr id="16" name="文本框 15">
            <a:extLst>
              <a:ext uri="{FF2B5EF4-FFF2-40B4-BE49-F238E27FC236}">
                <a16:creationId xmlns:a16="http://schemas.microsoft.com/office/drawing/2014/main" id="{9A45AB57-71A4-4F1E-81F3-ECE25BE9E8B1}"/>
              </a:ext>
            </a:extLst>
          </p:cNvPr>
          <p:cNvSpPr txBox="1"/>
          <p:nvPr/>
        </p:nvSpPr>
        <p:spPr>
          <a:xfrm>
            <a:off x="641861" y="3625907"/>
            <a:ext cx="6094378" cy="369332"/>
          </a:xfrm>
          <a:prstGeom prst="rect">
            <a:avLst/>
          </a:prstGeom>
          <a:noFill/>
        </p:spPr>
        <p:txBody>
          <a:bodyPr wrap="square">
            <a:spAutoFit/>
          </a:bodyPr>
          <a:lstStyle/>
          <a:p>
            <a:r>
              <a:rPr lang="zh-CN" altLang="en-US" sz="1800" b="1" dirty="0">
                <a:solidFill>
                  <a:schemeClr val="tx2">
                    <a:lumMod val="60000"/>
                    <a:lumOff val="40000"/>
                  </a:schemeClr>
                </a:solidFill>
                <a:latin typeface="微软雅黑" panose="020B0503020204020204" pitchFamily="34" charset="-122"/>
                <a:ea typeface="微软雅黑" panose="020B0503020204020204" pitchFamily="34" charset="-122"/>
              </a:rPr>
              <a:t>河北固安</a:t>
            </a:r>
            <a:endParaRPr lang="zh-CN" altLang="en-US" dirty="0"/>
          </a:p>
        </p:txBody>
      </p:sp>
      <p:sp>
        <p:nvSpPr>
          <p:cNvPr id="17" name="矩形: 圆角 16">
            <a:extLst>
              <a:ext uri="{FF2B5EF4-FFF2-40B4-BE49-F238E27FC236}">
                <a16:creationId xmlns:a16="http://schemas.microsoft.com/office/drawing/2014/main" id="{F80663C5-36D5-4A35-9FDA-003883764CC0}"/>
              </a:ext>
            </a:extLst>
          </p:cNvPr>
          <p:cNvSpPr/>
          <p:nvPr/>
        </p:nvSpPr>
        <p:spPr>
          <a:xfrm>
            <a:off x="219075" y="3317367"/>
            <a:ext cx="11769213" cy="33685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pic>
        <p:nvPicPr>
          <p:cNvPr id="18" name="图片 17">
            <a:extLst>
              <a:ext uri="{FF2B5EF4-FFF2-40B4-BE49-F238E27FC236}">
                <a16:creationId xmlns:a16="http://schemas.microsoft.com/office/drawing/2014/main" id="{87272981-E4B2-4FFC-826D-2DF6FE80723D}"/>
              </a:ext>
            </a:extLst>
          </p:cNvPr>
          <p:cNvPicPr>
            <a:picLocks noChangeAspect="1"/>
          </p:cNvPicPr>
          <p:nvPr/>
        </p:nvPicPr>
        <p:blipFill>
          <a:blip r:embed="rId3"/>
          <a:stretch>
            <a:fillRect/>
          </a:stretch>
        </p:blipFill>
        <p:spPr>
          <a:xfrm>
            <a:off x="5734436" y="3406164"/>
            <a:ext cx="2849178" cy="3097623"/>
          </a:xfrm>
          <a:prstGeom prst="rect">
            <a:avLst/>
          </a:prstGeom>
        </p:spPr>
      </p:pic>
      <p:pic>
        <p:nvPicPr>
          <p:cNvPr id="19" name="图形 12" descr="飞机 纯色填充">
            <a:extLst>
              <a:ext uri="{FF2B5EF4-FFF2-40B4-BE49-F238E27FC236}">
                <a16:creationId xmlns:a16="http://schemas.microsoft.com/office/drawing/2014/main" id="{FE172335-A16B-4B31-BBC5-65AF1424A1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1162" y="5521519"/>
            <a:ext cx="466727" cy="466727"/>
          </a:xfrm>
          <a:prstGeom prst="rect">
            <a:avLst/>
          </a:prstGeom>
        </p:spPr>
      </p:pic>
      <p:pic>
        <p:nvPicPr>
          <p:cNvPr id="20" name="图片 19">
            <a:extLst>
              <a:ext uri="{FF2B5EF4-FFF2-40B4-BE49-F238E27FC236}">
                <a16:creationId xmlns:a16="http://schemas.microsoft.com/office/drawing/2014/main" id="{09A2E258-730C-442B-82F4-17BA22FE2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9144" y="3429074"/>
            <a:ext cx="2595033" cy="1459706"/>
          </a:xfrm>
          <a:prstGeom prst="rect">
            <a:avLst/>
          </a:prstGeom>
        </p:spPr>
      </p:pic>
      <p:pic>
        <p:nvPicPr>
          <p:cNvPr id="21" name="图片 20">
            <a:extLst>
              <a:ext uri="{FF2B5EF4-FFF2-40B4-BE49-F238E27FC236}">
                <a16:creationId xmlns:a16="http://schemas.microsoft.com/office/drawing/2014/main" id="{8A427E7B-B262-45B2-A713-3D0F8F6C39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145" y="5044081"/>
            <a:ext cx="2595033" cy="1459706"/>
          </a:xfrm>
          <a:prstGeom prst="rect">
            <a:avLst/>
          </a:prstGeom>
        </p:spPr>
      </p:pic>
      <p:sp>
        <p:nvSpPr>
          <p:cNvPr id="15" name="灯片编号占位符 4">
            <a:extLst>
              <a:ext uri="{FF2B5EF4-FFF2-40B4-BE49-F238E27FC236}">
                <a16:creationId xmlns:a16="http://schemas.microsoft.com/office/drawing/2014/main" id="{85931838-D23E-46AB-8CB6-9F78DAAF4C81}"/>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6356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2CE435E-E84F-442A-8110-749E576143C6}"/>
              </a:ext>
            </a:extLst>
          </p:cNvPr>
          <p:cNvSpPr>
            <a:spLocks noGrp="1"/>
          </p:cNvSpPr>
          <p:nvPr>
            <p:ph idx="1"/>
          </p:nvPr>
        </p:nvSpPr>
        <p:spPr>
          <a:xfrm>
            <a:off x="313509" y="1285861"/>
            <a:ext cx="11765279" cy="4840303"/>
          </a:xfrm>
        </p:spPr>
        <p:txBody>
          <a:bodyPr>
            <a:normAutofit/>
          </a:bodyPr>
          <a:lstStyle/>
          <a:p>
            <a:r>
              <a:rPr lang="zh-CN" altLang="en-US" sz="2000" dirty="0"/>
              <a:t>加热涂层：耐</a:t>
            </a:r>
            <a:r>
              <a:rPr lang="en-US" altLang="zh-CN" sz="2000" dirty="0"/>
              <a:t>380V</a:t>
            </a:r>
            <a:r>
              <a:rPr lang="zh-CN" altLang="en-US" sz="2000" dirty="0"/>
              <a:t>电压，封孔等技术开发， 测试通过电阻直接测温方案，长管道的均匀性，温度一致性等问题；</a:t>
            </a:r>
          </a:p>
          <a:p>
            <a:r>
              <a:rPr lang="en-US" altLang="zh-CN" sz="2000" dirty="0"/>
              <a:t>NEG</a:t>
            </a:r>
            <a:r>
              <a:rPr lang="zh-CN" altLang="en-US" sz="2000" dirty="0"/>
              <a:t>镀膜：镀膜技术的不同将遇到的新问题，如长管道的厚度均匀性等，</a:t>
            </a:r>
            <a:r>
              <a:rPr lang="en-US" altLang="zh-CN" sz="2000" dirty="0"/>
              <a:t>200nm</a:t>
            </a:r>
            <a:r>
              <a:rPr lang="zh-CN" altLang="en-US" sz="2000" dirty="0"/>
              <a:t>薄膜寿命、</a:t>
            </a:r>
            <a:r>
              <a:rPr lang="en-US" altLang="zh-CN" sz="2000" dirty="0"/>
              <a:t>PSD</a:t>
            </a:r>
            <a:r>
              <a:rPr lang="zh-CN" altLang="en-US" sz="2000" dirty="0"/>
              <a:t>等；</a:t>
            </a:r>
          </a:p>
          <a:p>
            <a:r>
              <a:rPr lang="zh-CN" altLang="en-US" sz="2000" dirty="0"/>
              <a:t>后期工作不仅是自动化的调试更多是镀膜、喷涂技术、工艺问题；</a:t>
            </a:r>
          </a:p>
          <a:p>
            <a:r>
              <a:rPr lang="zh-CN" altLang="en-US" sz="2000" dirty="0"/>
              <a:t>建设</a:t>
            </a:r>
            <a:r>
              <a:rPr lang="en-US" altLang="zh-CN" sz="2000" dirty="0"/>
              <a:t>PSD</a:t>
            </a:r>
            <a:r>
              <a:rPr lang="zh-CN" altLang="en-US" sz="2000" dirty="0"/>
              <a:t>测试线站的必要性：加速器真空设计的重要依据，同行表达了在</a:t>
            </a:r>
            <a:r>
              <a:rPr lang="en-US" altLang="zh-CN" sz="2000" dirty="0"/>
              <a:t>HEPS</a:t>
            </a:r>
            <a:r>
              <a:rPr lang="zh-CN" altLang="en-US" sz="2000" dirty="0"/>
              <a:t>建测试线的必要性；</a:t>
            </a:r>
            <a:endParaRPr lang="en-US" altLang="zh-CN" sz="2000" dirty="0"/>
          </a:p>
          <a:p>
            <a:r>
              <a:rPr lang="zh-CN" altLang="en-US" sz="2000" dirty="0"/>
              <a:t>光子吸收器样机、</a:t>
            </a:r>
            <a:r>
              <a:rPr lang="en-US" altLang="zh-CN" sz="2000" dirty="0"/>
              <a:t>MDI</a:t>
            </a:r>
            <a:r>
              <a:rPr lang="zh-CN" altLang="en-US" sz="2000" dirty="0"/>
              <a:t>真空盒样机；</a:t>
            </a:r>
            <a:endParaRPr lang="en-US" altLang="zh-CN" sz="2000" dirty="0"/>
          </a:p>
          <a:p>
            <a:r>
              <a:rPr lang="zh-CN" altLang="en-US" sz="2000" dirty="0"/>
              <a:t>大尺寸</a:t>
            </a:r>
            <a:r>
              <a:rPr lang="en-US" altLang="zh-CN" sz="2000" dirty="0"/>
              <a:t>RF</a:t>
            </a:r>
            <a:r>
              <a:rPr lang="zh-CN" altLang="en-US" sz="2000" dirty="0"/>
              <a:t>屏蔽波纹管</a:t>
            </a:r>
            <a:r>
              <a:rPr lang="en-US" altLang="zh-CN" sz="2000" dirty="0"/>
              <a:t>: </a:t>
            </a:r>
            <a:r>
              <a:rPr lang="zh-CN" altLang="en-US" sz="2000" dirty="0"/>
              <a:t>较高热负载（</a:t>
            </a:r>
            <a:r>
              <a:rPr lang="en-US" altLang="zh-CN" sz="2000" dirty="0"/>
              <a:t>FCC</a:t>
            </a:r>
            <a:r>
              <a:rPr lang="zh-CN" altLang="en-US" sz="2000" dirty="0"/>
              <a:t>的计算为</a:t>
            </a:r>
            <a:r>
              <a:rPr lang="en-US" altLang="zh-CN" sz="2000" dirty="0"/>
              <a:t>150W</a:t>
            </a:r>
            <a:r>
              <a:rPr lang="zh-CN" altLang="en-US" sz="2000" dirty="0"/>
              <a:t>）、高伸缩量等考验</a:t>
            </a:r>
            <a:r>
              <a:rPr lang="en-US" altLang="zh-CN" sz="2000" dirty="0"/>
              <a:t>;</a:t>
            </a:r>
            <a:endParaRPr lang="zh-CN" altLang="en-US" sz="2000" dirty="0"/>
          </a:p>
        </p:txBody>
      </p:sp>
      <p:sp>
        <p:nvSpPr>
          <p:cNvPr id="3" name="标题 2">
            <a:extLst>
              <a:ext uri="{FF2B5EF4-FFF2-40B4-BE49-F238E27FC236}">
                <a16:creationId xmlns:a16="http://schemas.microsoft.com/office/drawing/2014/main" id="{9271605B-9CD0-4F73-9D76-E391D8E6E4D9}"/>
              </a:ext>
            </a:extLst>
          </p:cNvPr>
          <p:cNvSpPr>
            <a:spLocks noGrp="1"/>
          </p:cNvSpPr>
          <p:nvPr>
            <p:ph type="title"/>
          </p:nvPr>
        </p:nvSpPr>
        <p:spPr/>
        <p:txBody>
          <a:bodyPr/>
          <a:lstStyle/>
          <a:p>
            <a:r>
              <a:rPr lang="zh-CN" altLang="en-US" dirty="0"/>
              <a:t>未来工作主要内容</a:t>
            </a:r>
          </a:p>
        </p:txBody>
      </p:sp>
      <p:sp>
        <p:nvSpPr>
          <p:cNvPr id="7" name="文本框 6">
            <a:extLst>
              <a:ext uri="{FF2B5EF4-FFF2-40B4-BE49-F238E27FC236}">
                <a16:creationId xmlns:a16="http://schemas.microsoft.com/office/drawing/2014/main" id="{19025080-D342-498D-BEF4-E78E88ED0EFD}"/>
              </a:ext>
            </a:extLst>
          </p:cNvPr>
          <p:cNvSpPr txBox="1"/>
          <p:nvPr/>
        </p:nvSpPr>
        <p:spPr>
          <a:xfrm>
            <a:off x="1628776" y="5067985"/>
            <a:ext cx="8255454"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在长管道镀膜、喷涂国际无成熟方案，保持国际技术领先</a:t>
            </a:r>
          </a:p>
        </p:txBody>
      </p:sp>
    </p:spTree>
    <p:extLst>
      <p:ext uri="{BB962C8B-B14F-4D97-AF65-F5344CB8AC3E}">
        <p14:creationId xmlns:p14="http://schemas.microsoft.com/office/powerpoint/2010/main" val="352380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39F2265-C170-41CA-A0AD-4E7AA5CCADBD}"/>
              </a:ext>
            </a:extLst>
          </p:cNvPr>
          <p:cNvSpPr>
            <a:spLocks noGrp="1"/>
          </p:cNvSpPr>
          <p:nvPr>
            <p:ph idx="1"/>
          </p:nvPr>
        </p:nvSpPr>
        <p:spPr>
          <a:xfrm>
            <a:off x="338800" y="1319278"/>
            <a:ext cx="11699421" cy="4840303"/>
          </a:xfrm>
        </p:spPr>
        <p:txBody>
          <a:bodyPr>
            <a:normAutofit/>
          </a:bodyPr>
          <a:lstStyle/>
          <a:p>
            <a:r>
              <a:rPr lang="en-US" altLang="zh-CN" sz="2000" dirty="0">
                <a:latin typeface="+mn-lt"/>
                <a:cs typeface="Times New Roman" pitchFamily="18" charset="0"/>
              </a:rPr>
              <a:t>PSD of 0.2um NEG coating should be pay more attention (most data bases on 1um NEG coating). </a:t>
            </a:r>
          </a:p>
          <a:p>
            <a:r>
              <a:rPr lang="en-US" altLang="zh-CN" sz="2000" dirty="0">
                <a:latin typeface="+mn-lt"/>
                <a:cs typeface="Times New Roman" pitchFamily="18" charset="0"/>
              </a:rPr>
              <a:t>The production line for vacuum chamber NEG coating and thermally sprayed heating layers is currently under installation and conditioning.</a:t>
            </a:r>
          </a:p>
          <a:p>
            <a:r>
              <a:rPr lang="en-US" altLang="zh-CN" sz="2000" dirty="0">
                <a:latin typeface="+mn-lt"/>
                <a:cs typeface="Times New Roman" pitchFamily="18" charset="0"/>
              </a:rPr>
              <a:t>It is capable of handling vacuum chambers with a minimum dimension of 56 mm and a maximum length of 11.5 meters for NEG coating applications. There are no dimensional restrictions for the thermal-sprayed heating layer process.</a:t>
            </a:r>
          </a:p>
          <a:p>
            <a:r>
              <a:rPr lang="en-US" altLang="zh-CN" sz="2000" dirty="0">
                <a:latin typeface="+mn-lt"/>
                <a:cs typeface="Times New Roman" pitchFamily="18" charset="0"/>
              </a:rPr>
              <a:t>Additionally, a 1.5-meter prototype of the thermally sprayed heating layer has been fabricated, with relevant performance tests successfully completed.</a:t>
            </a:r>
          </a:p>
          <a:p>
            <a:r>
              <a:rPr lang="en-US" altLang="zh-CN" sz="2000" dirty="0">
                <a:latin typeface="+mn-lt"/>
                <a:cs typeface="Times New Roman" pitchFamily="18" charset="0"/>
              </a:rPr>
              <a:t>Thermal-spray heating layer: compatible all size of vacuum chambers.</a:t>
            </a:r>
          </a:p>
          <a:p>
            <a:r>
              <a:rPr lang="zh-CN" altLang="en-US" sz="2000" dirty="0">
                <a:latin typeface="+mn-lt"/>
                <a:cs typeface="Times New Roman" pitchFamily="18" charset="0"/>
              </a:rPr>
              <a:t>希望尽快确定场地以便设备进场安装调试，厂房以固安为首选地，兼具价格、交通优势。</a:t>
            </a:r>
            <a:endParaRPr lang="en-US" altLang="zh-CN" sz="2000" dirty="0">
              <a:latin typeface="+mn-lt"/>
              <a:cs typeface="Times New Roman" pitchFamily="18" charset="0"/>
            </a:endParaRPr>
          </a:p>
          <a:p>
            <a:endParaRPr lang="en-US" altLang="zh-CN" sz="2000" dirty="0">
              <a:latin typeface="+mn-lt"/>
              <a:cs typeface="Times New Roman" pitchFamily="18" charset="0"/>
            </a:endParaRPr>
          </a:p>
          <a:p>
            <a:pPr marL="0" indent="0">
              <a:buNone/>
            </a:pPr>
            <a:endParaRPr lang="en-US" altLang="zh-CN" sz="2000" dirty="0">
              <a:latin typeface="+mn-lt"/>
              <a:cs typeface="Times New Roman" pitchFamily="18" charset="0"/>
            </a:endParaRPr>
          </a:p>
        </p:txBody>
      </p:sp>
      <p:sp>
        <p:nvSpPr>
          <p:cNvPr id="3" name="标题 2">
            <a:extLst>
              <a:ext uri="{FF2B5EF4-FFF2-40B4-BE49-F238E27FC236}">
                <a16:creationId xmlns:a16="http://schemas.microsoft.com/office/drawing/2014/main" id="{42FAE860-3974-496F-95E2-5D8AF840D22A}"/>
              </a:ext>
            </a:extLst>
          </p:cNvPr>
          <p:cNvSpPr>
            <a:spLocks noGrp="1"/>
          </p:cNvSpPr>
          <p:nvPr>
            <p:ph type="title"/>
          </p:nvPr>
        </p:nvSpPr>
        <p:spPr/>
        <p:txBody>
          <a:bodyPr/>
          <a:lstStyle/>
          <a:p>
            <a:r>
              <a:rPr lang="en-US" altLang="zh-CN" dirty="0">
                <a:solidFill>
                  <a:schemeClr val="accent1">
                    <a:lumMod val="75000"/>
                  </a:schemeClr>
                </a:solidFill>
              </a:rPr>
              <a:t>Summary</a:t>
            </a:r>
            <a:endParaRPr lang="zh-CN" altLang="en-US" dirty="0">
              <a:solidFill>
                <a:schemeClr val="accent1">
                  <a:lumMod val="75000"/>
                </a:schemeClr>
              </a:solidFill>
            </a:endParaRPr>
          </a:p>
        </p:txBody>
      </p:sp>
      <p:sp>
        <p:nvSpPr>
          <p:cNvPr id="5" name="灯片编号占位符 4">
            <a:extLst>
              <a:ext uri="{FF2B5EF4-FFF2-40B4-BE49-F238E27FC236}">
                <a16:creationId xmlns:a16="http://schemas.microsoft.com/office/drawing/2014/main" id="{F158467B-84C2-45D2-A61A-26056AA425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Content Placeholder 2">
            <a:extLst>
              <a:ext uri="{FF2B5EF4-FFF2-40B4-BE49-F238E27FC236}">
                <a16:creationId xmlns:a16="http://schemas.microsoft.com/office/drawing/2014/main" id="{6576D098-6338-4BB4-A384-DDFFBB823B61}"/>
              </a:ext>
            </a:extLst>
          </p:cNvPr>
          <p:cNvSpPr txBox="1">
            <a:spLocks/>
          </p:cNvSpPr>
          <p:nvPr/>
        </p:nvSpPr>
        <p:spPr>
          <a:xfrm>
            <a:off x="153779" y="4166828"/>
            <a:ext cx="11593288" cy="3096343"/>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3" indent="-342900" algn="l" defTabSz="914400" rtl="0" eaLnBrk="1" fontAlgn="auto" latinLnBrk="0" hangingPunct="1">
              <a:lnSpc>
                <a:spcPct val="100000"/>
              </a:lnSpc>
              <a:spcBef>
                <a:spcPts val="0"/>
              </a:spcBef>
              <a:spcAft>
                <a:spcPts val="600"/>
              </a:spcAft>
              <a:buClr>
                <a:srgbClr val="FFC000"/>
              </a:buClr>
              <a:buSzPct val="80000"/>
              <a:buFont typeface="Wingdings" pitchFamily="2" charset="2"/>
              <a:buChar char="n"/>
              <a:tabLst/>
              <a:defRPr/>
            </a:pPr>
            <a:endParaRPr kumimoji="0" lang="en-US" altLang="zh-CN" sz="18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7584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461090" y="1590950"/>
            <a:ext cx="1173091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Production line </a:t>
            </a: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development </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of </a:t>
            </a: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NEG coating</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Spray for heating film </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Radiation resistant heating-layer coating development</a:t>
            </a:r>
          </a:p>
          <a:p>
            <a:pPr>
              <a:lnSpc>
                <a:spcPct val="120000"/>
              </a:lnSpc>
              <a:defRPr/>
            </a:pP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Workshop </a:t>
            </a:r>
            <a:r>
              <a:rPr lang="en-GB"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survey </a:t>
            </a: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for production line</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Next step work</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Summary</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4">
            <a:extLst>
              <a:ext uri="{FF2B5EF4-FFF2-40B4-BE49-F238E27FC236}">
                <a16:creationId xmlns:a16="http://schemas.microsoft.com/office/drawing/2014/main" id="{9621FFDD-E739-4CAA-8D38-0E9C8D91E4D7}"/>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2777987476"/>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1559496" y="2678745"/>
            <a:ext cx="9073008"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600" dirty="0">
                <a:solidFill>
                  <a:srgbClr val="C00000"/>
                </a:solidFill>
              </a:rPr>
              <a:t>Thanks for your attention!</a:t>
            </a:r>
            <a:endParaRPr lang="zh-CN" altLang="en-US" sz="6600" dirty="0">
              <a:solidFill>
                <a:srgbClr val="C00000"/>
              </a:solidFill>
            </a:endParaRPr>
          </a:p>
        </p:txBody>
      </p:sp>
      <p:sp>
        <p:nvSpPr>
          <p:cNvPr id="8"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20</a:t>
            </a:fld>
            <a:endParaRPr lang="zh-CN" altLang="en-US" dirty="0"/>
          </a:p>
        </p:txBody>
      </p:sp>
    </p:spTree>
    <p:extLst>
      <p:ext uri="{BB962C8B-B14F-4D97-AF65-F5344CB8AC3E}">
        <p14:creationId xmlns:p14="http://schemas.microsoft.com/office/powerpoint/2010/main" val="3193199598"/>
      </p:ext>
    </p:extLst>
  </p:cSld>
  <p:clrMapOvr>
    <a:masterClrMapping/>
  </p:clrMapOvr>
  <mc:AlternateContent xmlns:mc="http://schemas.openxmlformats.org/markup-compatibility/2006" xmlns:p14="http://schemas.microsoft.com/office/powerpoint/2010/main">
    <mc:Choice Requires="p14">
      <p:transition spd="slow" p14:dur="2000" advTm="41147"/>
    </mc:Choice>
    <mc:Fallback xmlns="">
      <p:transition spd="slow" advTm="411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6279786-366B-46EA-800B-651AD7C98590}"/>
              </a:ext>
            </a:extLst>
          </p:cNvPr>
          <p:cNvSpPr>
            <a:spLocks noGrp="1"/>
          </p:cNvSpPr>
          <p:nvPr>
            <p:ph type="title"/>
          </p:nvPr>
        </p:nvSpPr>
        <p:spPr/>
        <p:txBody>
          <a:bodyPr/>
          <a:lstStyle/>
          <a:p>
            <a:r>
              <a:rPr lang="en-US" altLang="zh-CN" dirty="0">
                <a:solidFill>
                  <a:schemeClr val="tx2"/>
                </a:solidFill>
              </a:rPr>
              <a:t>Plasma spraying devices</a:t>
            </a:r>
            <a:endParaRPr lang="zh-CN" altLang="en-US" dirty="0">
              <a:solidFill>
                <a:schemeClr val="tx2"/>
              </a:solidFill>
            </a:endParaRPr>
          </a:p>
        </p:txBody>
      </p:sp>
      <p:pic>
        <p:nvPicPr>
          <p:cNvPr id="7" name="图片 6">
            <a:extLst>
              <a:ext uri="{FF2B5EF4-FFF2-40B4-BE49-F238E27FC236}">
                <a16:creationId xmlns:a16="http://schemas.microsoft.com/office/drawing/2014/main" id="{8535CEDE-6F7A-431D-BD03-BE115912D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687" y="2090868"/>
            <a:ext cx="1620000" cy="2160000"/>
          </a:xfrm>
          <a:prstGeom prst="rect">
            <a:avLst/>
          </a:prstGeom>
        </p:spPr>
      </p:pic>
      <p:pic>
        <p:nvPicPr>
          <p:cNvPr id="9" name="图片 8">
            <a:extLst>
              <a:ext uri="{FF2B5EF4-FFF2-40B4-BE49-F238E27FC236}">
                <a16:creationId xmlns:a16="http://schemas.microsoft.com/office/drawing/2014/main" id="{0CF943A9-ED21-4434-A732-C5189F53C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41" y="2111173"/>
            <a:ext cx="2879999" cy="2160000"/>
          </a:xfrm>
          <a:prstGeom prst="rect">
            <a:avLst/>
          </a:prstGeom>
        </p:spPr>
      </p:pic>
      <p:pic>
        <p:nvPicPr>
          <p:cNvPr id="11" name="图片 10">
            <a:extLst>
              <a:ext uri="{FF2B5EF4-FFF2-40B4-BE49-F238E27FC236}">
                <a16:creationId xmlns:a16="http://schemas.microsoft.com/office/drawing/2014/main" id="{86CE5B3E-64B9-4B0E-9D27-C3FED0F20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603" y="2111173"/>
            <a:ext cx="1620000" cy="2160000"/>
          </a:xfrm>
          <a:prstGeom prst="rect">
            <a:avLst/>
          </a:prstGeom>
        </p:spPr>
      </p:pic>
      <p:pic>
        <p:nvPicPr>
          <p:cNvPr id="13" name="图片 12">
            <a:extLst>
              <a:ext uri="{FF2B5EF4-FFF2-40B4-BE49-F238E27FC236}">
                <a16:creationId xmlns:a16="http://schemas.microsoft.com/office/drawing/2014/main" id="{46F48B08-14DF-4F9F-9B3F-96F7FE602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104" y="2111173"/>
            <a:ext cx="1620000" cy="2160000"/>
          </a:xfrm>
          <a:prstGeom prst="rect">
            <a:avLst/>
          </a:prstGeom>
        </p:spPr>
      </p:pic>
      <p:pic>
        <p:nvPicPr>
          <p:cNvPr id="8" name="图片 7">
            <a:extLst>
              <a:ext uri="{FF2B5EF4-FFF2-40B4-BE49-F238E27FC236}">
                <a16:creationId xmlns:a16="http://schemas.microsoft.com/office/drawing/2014/main" id="{A95C3EAB-75BD-4C04-A43C-598B85CBF4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3196" y="4340781"/>
            <a:ext cx="1620000" cy="2160000"/>
          </a:xfrm>
          <a:prstGeom prst="rect">
            <a:avLst/>
          </a:prstGeom>
        </p:spPr>
      </p:pic>
      <p:pic>
        <p:nvPicPr>
          <p:cNvPr id="10" name="图片 9">
            <a:extLst>
              <a:ext uri="{FF2B5EF4-FFF2-40B4-BE49-F238E27FC236}">
                <a16:creationId xmlns:a16="http://schemas.microsoft.com/office/drawing/2014/main" id="{A7D98B64-422C-4B61-9685-81E4643C5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002" y="4340781"/>
            <a:ext cx="2880000" cy="2160000"/>
          </a:xfrm>
          <a:prstGeom prst="rect">
            <a:avLst/>
          </a:prstGeom>
        </p:spPr>
      </p:pic>
      <p:pic>
        <p:nvPicPr>
          <p:cNvPr id="12" name="图片 11">
            <a:extLst>
              <a:ext uri="{FF2B5EF4-FFF2-40B4-BE49-F238E27FC236}">
                <a16:creationId xmlns:a16="http://schemas.microsoft.com/office/drawing/2014/main" id="{C36A2019-8FEB-48C3-9226-6F35E05922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9073" y="4340781"/>
            <a:ext cx="1620000" cy="2160000"/>
          </a:xfrm>
          <a:prstGeom prst="rect">
            <a:avLst/>
          </a:prstGeom>
        </p:spPr>
      </p:pic>
      <p:sp>
        <p:nvSpPr>
          <p:cNvPr id="2" name="文本框 1">
            <a:extLst>
              <a:ext uri="{FF2B5EF4-FFF2-40B4-BE49-F238E27FC236}">
                <a16:creationId xmlns:a16="http://schemas.microsoft.com/office/drawing/2014/main" id="{F82D26D0-8283-43B7-9791-1F327E2F674C}"/>
              </a:ext>
            </a:extLst>
          </p:cNvPr>
          <p:cNvSpPr txBox="1"/>
          <p:nvPr/>
        </p:nvSpPr>
        <p:spPr>
          <a:xfrm>
            <a:off x="314325" y="1276350"/>
            <a:ext cx="984885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0F1115"/>
                </a:solidFill>
                <a:effectLst/>
                <a:uLnTx/>
                <a:uFillTx/>
                <a:latin typeface="quote-cjk-patch"/>
                <a:ea typeface="宋体" panose="02010600030101010101" pitchFamily="2" charset="-122"/>
                <a:cs typeface="+mn-cs"/>
              </a:rPr>
              <a:t>The spraying system is similar to the system detailed in the following pictures.</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 name="灯片编号占位符 3">
            <a:extLst>
              <a:ext uri="{FF2B5EF4-FFF2-40B4-BE49-F238E27FC236}">
                <a16:creationId xmlns:a16="http://schemas.microsoft.com/office/drawing/2014/main" id="{A6D909A3-6AFF-43D2-9D72-B86E6CB971B6}"/>
              </a:ext>
            </a:extLst>
          </p:cNvPr>
          <p:cNvSpPr>
            <a:spLocks noGrp="1"/>
          </p:cNvSpPr>
          <p:nvPr>
            <p:ph type="sldNum" sz="quarter" idx="12"/>
          </p:nvPr>
        </p:nvSpPr>
        <p:spPr>
          <a:xfrm>
            <a:off x="11302999" y="6468148"/>
            <a:ext cx="6367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584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1EE68766-194C-4AF8-A240-6C2608B780C4}"/>
              </a:ext>
            </a:extLst>
          </p:cNvPr>
          <p:cNvGraphicFramePr>
            <a:graphicFrameLocks noGrp="1"/>
          </p:cNvGraphicFramePr>
          <p:nvPr>
            <p:ph idx="1"/>
          </p:nvPr>
        </p:nvGraphicFramePr>
        <p:xfrm>
          <a:off x="561974" y="1138873"/>
          <a:ext cx="10763325" cy="5339080"/>
        </p:xfrm>
        <a:graphic>
          <a:graphicData uri="http://schemas.openxmlformats.org/drawingml/2006/table">
            <a:tbl>
              <a:tblPr firstRow="1" bandRow="1">
                <a:tableStyleId>{5C22544A-7EE6-4342-B048-85BDC9FD1C3A}</a:tableStyleId>
              </a:tblPr>
              <a:tblGrid>
                <a:gridCol w="1970807">
                  <a:extLst>
                    <a:ext uri="{9D8B030D-6E8A-4147-A177-3AD203B41FA5}">
                      <a16:colId xmlns:a16="http://schemas.microsoft.com/office/drawing/2014/main" val="546202285"/>
                    </a:ext>
                  </a:extLst>
                </a:gridCol>
                <a:gridCol w="2521819">
                  <a:extLst>
                    <a:ext uri="{9D8B030D-6E8A-4147-A177-3AD203B41FA5}">
                      <a16:colId xmlns:a16="http://schemas.microsoft.com/office/drawing/2014/main" val="2697022647"/>
                    </a:ext>
                  </a:extLst>
                </a:gridCol>
                <a:gridCol w="3784600">
                  <a:extLst>
                    <a:ext uri="{9D8B030D-6E8A-4147-A177-3AD203B41FA5}">
                      <a16:colId xmlns:a16="http://schemas.microsoft.com/office/drawing/2014/main" val="2542385024"/>
                    </a:ext>
                  </a:extLst>
                </a:gridCol>
                <a:gridCol w="2486099">
                  <a:extLst>
                    <a:ext uri="{9D8B030D-6E8A-4147-A177-3AD203B41FA5}">
                      <a16:colId xmlns:a16="http://schemas.microsoft.com/office/drawing/2014/main" val="1176527062"/>
                    </a:ext>
                  </a:extLst>
                </a:gridCol>
              </a:tblGrid>
              <a:tr h="370840">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Classification</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Sub-devices</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Parameters</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Note</a:t>
                      </a:r>
                    </a:p>
                  </a:txBody>
                  <a:tcPr marL="9525" marR="9525" marT="9525" marB="0" anchor="ctr"/>
                </a:tc>
                <a:extLst>
                  <a:ext uri="{0D108BD9-81ED-4DB2-BD59-A6C34878D82A}">
                    <a16:rowId xmlns:a16="http://schemas.microsoft.com/office/drawing/2014/main" val="929109341"/>
                  </a:ext>
                </a:extLst>
              </a:tr>
              <a:tr h="370840">
                <a:tc>
                  <a:txBody>
                    <a:bodyPr/>
                    <a:lstStyle/>
                    <a:p>
                      <a:pPr algn="ctr"/>
                      <a:r>
                        <a:rPr lang="en-GB" altLang="zh-CN" sz="1600" dirty="0">
                          <a:solidFill>
                            <a:schemeClr val="bg1">
                              <a:lumMod val="65000"/>
                            </a:schemeClr>
                          </a:solidFill>
                        </a:rPr>
                        <a:t>Electron-beam welder</a:t>
                      </a:r>
                      <a:endParaRPr lang="zh-CN" altLang="en-US" sz="1600" dirty="0">
                        <a:solidFill>
                          <a:schemeClr val="bg1">
                            <a:lumMod val="65000"/>
                          </a:schemeClr>
                        </a:solidFill>
                      </a:endParaRPr>
                    </a:p>
                  </a:txBody>
                  <a:tcPr/>
                </a:tc>
                <a:tc>
                  <a:txBody>
                    <a:bodyPr/>
                    <a:lstStyle/>
                    <a:p>
                      <a:pPr marL="171450" indent="-171450">
                        <a:buFont typeface="Arial" panose="020B0604020202020204" pitchFamily="34" charset="0"/>
                        <a:buChar char="•"/>
                      </a:pPr>
                      <a:r>
                        <a:rPr lang="en-GB" altLang="zh-CN" sz="1200" dirty="0">
                          <a:solidFill>
                            <a:schemeClr val="bg1">
                              <a:lumMod val="65000"/>
                            </a:schemeClr>
                          </a:solidFill>
                        </a:rPr>
                        <a:t>Electron-beam </a:t>
                      </a:r>
                      <a:r>
                        <a:rPr lang="en-US" altLang="zh-CN" sz="1200" dirty="0">
                          <a:solidFill>
                            <a:schemeClr val="bg1">
                              <a:lumMod val="65000"/>
                            </a:schemeClr>
                          </a:solidFill>
                        </a:rPr>
                        <a:t>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solidFill>
                            <a:schemeClr val="bg1">
                              <a:lumMod val="65000"/>
                            </a:schemeClr>
                          </a:solidFill>
                        </a:rPr>
                        <a:t>Power supply </a:t>
                      </a:r>
                    </a:p>
                    <a:p>
                      <a:pPr marL="171450" indent="-171450">
                        <a:buFont typeface="Arial" panose="020B0604020202020204" pitchFamily="34" charset="0"/>
                        <a:buChar char="•"/>
                      </a:pPr>
                      <a:r>
                        <a:rPr lang="en-US" altLang="zh-CN" sz="1200" dirty="0">
                          <a:solidFill>
                            <a:schemeClr val="bg1">
                              <a:lumMod val="65000"/>
                            </a:schemeClr>
                          </a:solidFill>
                        </a:rPr>
                        <a:t>Vacuum chamber</a:t>
                      </a:r>
                    </a:p>
                  </a:txBody>
                  <a:tcPr/>
                </a:tc>
                <a:tc>
                  <a:txBody>
                    <a:bodyPr/>
                    <a:lstStyle/>
                    <a:p>
                      <a:pPr marL="285750" indent="-285750">
                        <a:buFont typeface="Arial" panose="020B0604020202020204" pitchFamily="34" charset="0"/>
                        <a:buChar char="•"/>
                      </a:pPr>
                      <a:r>
                        <a:rPr lang="en-US" altLang="zh-CN" sz="1200" dirty="0">
                          <a:solidFill>
                            <a:schemeClr val="bg1">
                              <a:lumMod val="65000"/>
                            </a:schemeClr>
                          </a:solidFill>
                        </a:rPr>
                        <a:t>Meets the Length of  11.4m vacuum chamber</a:t>
                      </a:r>
                    </a:p>
                    <a:p>
                      <a:pPr marL="285750" indent="-285750">
                        <a:buFont typeface="Arial" panose="020B0604020202020204" pitchFamily="34" charset="0"/>
                        <a:buChar char="•"/>
                      </a:pPr>
                      <a:r>
                        <a:rPr lang="en-US" altLang="zh-CN" sz="1200" dirty="0">
                          <a:solidFill>
                            <a:schemeClr val="bg1">
                              <a:lumMod val="65000"/>
                            </a:schemeClr>
                          </a:solidFill>
                        </a:rPr>
                        <a:t>6 working position</a:t>
                      </a:r>
                      <a:endParaRPr lang="zh-CN" altLang="en-US" sz="1200" dirty="0">
                        <a:solidFill>
                          <a:schemeClr val="bg1">
                            <a:lumMod val="65000"/>
                          </a:schemeClr>
                        </a:solidFill>
                      </a:endParaRPr>
                    </a:p>
                  </a:txBody>
                  <a:tcPr/>
                </a:tc>
                <a:tc>
                  <a:txBody>
                    <a:bodyPr/>
                    <a:lstStyle/>
                    <a:p>
                      <a:pPr marL="0" indent="0">
                        <a:buFontTx/>
                        <a:buNone/>
                      </a:pPr>
                      <a:r>
                        <a:rPr lang="en-GB" altLang="zh-CN" sz="1200" dirty="0">
                          <a:solidFill>
                            <a:schemeClr val="bg1">
                              <a:lumMod val="65000"/>
                            </a:schemeClr>
                          </a:solidFill>
                        </a:rPr>
                        <a:t>Design and manufacturing</a:t>
                      </a:r>
                      <a:endParaRPr lang="zh-CN" altLang="en-US" sz="1200" dirty="0">
                        <a:solidFill>
                          <a:schemeClr val="bg1">
                            <a:lumMod val="65000"/>
                          </a:schemeClr>
                        </a:solidFill>
                      </a:endParaRPr>
                    </a:p>
                  </a:txBody>
                  <a:tcPr/>
                </a:tc>
                <a:extLst>
                  <a:ext uri="{0D108BD9-81ED-4DB2-BD59-A6C34878D82A}">
                    <a16:rowId xmlns:a16="http://schemas.microsoft.com/office/drawing/2014/main" val="3532546929"/>
                  </a:ext>
                </a:extLst>
              </a:tr>
              <a:tr h="0">
                <a:tc>
                  <a:txBody>
                    <a:bodyPr/>
                    <a:lstStyle/>
                    <a:p>
                      <a:pPr algn="ctr"/>
                      <a:r>
                        <a:rPr lang="en-US" altLang="zh-CN" sz="1600" dirty="0">
                          <a:solidFill>
                            <a:schemeClr val="bg1">
                              <a:lumMod val="65000"/>
                            </a:schemeClr>
                          </a:solidFill>
                        </a:rPr>
                        <a:t>Brazing </a:t>
                      </a:r>
                      <a:endParaRPr lang="zh-CN" altLang="en-US" sz="1600" dirty="0">
                        <a:solidFill>
                          <a:schemeClr val="bg1">
                            <a:lumMod val="65000"/>
                          </a:schemeClr>
                        </a:solidFill>
                      </a:endParaRPr>
                    </a:p>
                  </a:txBody>
                  <a:tcPr/>
                </a:tc>
                <a:tc>
                  <a:txBody>
                    <a:bodyPr/>
                    <a:lstStyle/>
                    <a:p>
                      <a:pPr marL="171450" indent="-171450">
                        <a:buFont typeface="Arial" panose="020B0604020202020204" pitchFamily="34" charset="0"/>
                        <a:buChar char="•"/>
                      </a:pPr>
                      <a:r>
                        <a:rPr lang="en-US" altLang="zh-CN" sz="1200" dirty="0">
                          <a:solidFill>
                            <a:schemeClr val="bg1">
                              <a:lumMod val="65000"/>
                            </a:schemeClr>
                          </a:solidFill>
                        </a:rPr>
                        <a:t>Mechanical holder</a:t>
                      </a:r>
                    </a:p>
                    <a:p>
                      <a:pPr marL="171450" indent="-171450">
                        <a:buFont typeface="Arial" panose="020B0604020202020204" pitchFamily="34" charset="0"/>
                        <a:buChar char="•"/>
                      </a:pPr>
                      <a:r>
                        <a:rPr lang="en-US" altLang="zh-CN" sz="1200" dirty="0">
                          <a:solidFill>
                            <a:schemeClr val="bg1">
                              <a:lumMod val="65000"/>
                            </a:schemeClr>
                          </a:solidFill>
                        </a:rPr>
                        <a:t>Power supply</a:t>
                      </a:r>
                      <a:endParaRPr lang="zh-CN" altLang="en-US" sz="1200" dirty="0">
                        <a:solidFill>
                          <a:schemeClr val="bg1">
                            <a:lumMod val="65000"/>
                          </a:schemeClr>
                        </a:solidFill>
                      </a:endParaRPr>
                    </a:p>
                  </a:txBody>
                  <a:tcPr/>
                </a:tc>
                <a:tc>
                  <a:txBody>
                    <a:bodyPr/>
                    <a:lstStyle/>
                    <a:p>
                      <a:pPr marL="285750" indent="-285750">
                        <a:buFont typeface="Arial" panose="020B0604020202020204" pitchFamily="34" charset="0"/>
                        <a:buChar char="•"/>
                      </a:pPr>
                      <a:r>
                        <a:rPr lang="en-US" altLang="zh-CN" sz="1200" dirty="0">
                          <a:solidFill>
                            <a:schemeClr val="bg1">
                              <a:lumMod val="65000"/>
                            </a:schemeClr>
                          </a:solidFill>
                        </a:rPr>
                        <a:t>350</a:t>
                      </a:r>
                      <a:r>
                        <a:rPr lang="zh-CN" altLang="en-US" sz="1200" dirty="0">
                          <a:solidFill>
                            <a:schemeClr val="bg1">
                              <a:lumMod val="65000"/>
                            </a:schemeClr>
                          </a:solidFill>
                        </a:rPr>
                        <a:t>℃</a:t>
                      </a:r>
                      <a:endParaRPr lang="en-US" altLang="zh-CN" sz="1200" dirty="0">
                        <a:solidFill>
                          <a:schemeClr val="bg1">
                            <a:lumMod val="65000"/>
                          </a:schemeClr>
                        </a:solidFill>
                      </a:endParaRPr>
                    </a:p>
                    <a:p>
                      <a:pPr marL="285750" indent="-285750">
                        <a:buFont typeface="Arial" panose="020B0604020202020204" pitchFamily="34" charset="0"/>
                        <a:buChar char="•"/>
                      </a:pPr>
                      <a:r>
                        <a:rPr lang="en-US" altLang="zh-CN" sz="1200" dirty="0">
                          <a:solidFill>
                            <a:schemeClr val="bg1">
                              <a:lumMod val="65000"/>
                            </a:schemeClr>
                          </a:solidFill>
                        </a:rPr>
                        <a:t>11.4m long</a:t>
                      </a:r>
                      <a:endParaRPr lang="zh-CN" altLang="en-US" sz="1200" dirty="0">
                        <a:solidFill>
                          <a:schemeClr val="bg1">
                            <a:lumMod val="65000"/>
                          </a:schemeClr>
                        </a:solidFill>
                      </a:endParaRPr>
                    </a:p>
                  </a:txBody>
                  <a:tcPr/>
                </a:tc>
                <a:tc>
                  <a:txBody>
                    <a:bodyPr/>
                    <a:lstStyle/>
                    <a:p>
                      <a:pPr marL="0" indent="0">
                        <a:buFontTx/>
                        <a:buNone/>
                      </a:pPr>
                      <a:r>
                        <a:rPr lang="en-US" altLang="zh-CN" sz="1200" dirty="0">
                          <a:solidFill>
                            <a:schemeClr val="bg1">
                              <a:lumMod val="65000"/>
                            </a:schemeClr>
                          </a:solidFill>
                        </a:rPr>
                        <a:t>Low temperature brazing in air by conductivity heating, expecting stead by double hole copper tube</a:t>
                      </a:r>
                      <a:endParaRPr lang="zh-CN" altLang="en-US" sz="1200" dirty="0">
                        <a:solidFill>
                          <a:schemeClr val="bg1">
                            <a:lumMod val="65000"/>
                          </a:schemeClr>
                        </a:solidFill>
                      </a:endParaRPr>
                    </a:p>
                  </a:txBody>
                  <a:tcPr/>
                </a:tc>
                <a:extLst>
                  <a:ext uri="{0D108BD9-81ED-4DB2-BD59-A6C34878D82A}">
                    <a16:rowId xmlns:a16="http://schemas.microsoft.com/office/drawing/2014/main" val="3452845628"/>
                  </a:ext>
                </a:extLst>
              </a:tr>
              <a:tr h="370840">
                <a:tc>
                  <a:txBody>
                    <a:bodyPr/>
                    <a:lstStyle/>
                    <a:p>
                      <a:pPr algn="ctr"/>
                      <a:r>
                        <a:rPr lang="en-US" altLang="zh-CN" sz="1600" b="0" dirty="0"/>
                        <a:t>Heating film spraying facility</a:t>
                      </a:r>
                    </a:p>
                    <a:p>
                      <a:pPr algn="ctr"/>
                      <a:endParaRPr lang="zh-CN" altLang="en-US" sz="1600" b="1" dirty="0"/>
                    </a:p>
                  </a:txBody>
                  <a:tcPr/>
                </a:tc>
                <a:tc>
                  <a:txBody>
                    <a:bodyPr/>
                    <a:lstStyle/>
                    <a:p>
                      <a:pPr marL="171450" indent="-171450">
                        <a:buFont typeface="Arial" panose="020B0604020202020204" pitchFamily="34" charset="0"/>
                        <a:buChar char="•"/>
                      </a:pPr>
                      <a:r>
                        <a:rPr lang="en-GB" altLang="zh-CN" sz="1200" dirty="0"/>
                        <a:t>Electron-beam 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zh-CN" sz="1200" dirty="0"/>
                        <a:t>Power </a:t>
                      </a:r>
                      <a:r>
                        <a:rPr lang="en-US" altLang="zh-CN" sz="1200" dirty="0"/>
                        <a:t>supply </a:t>
                      </a:r>
                      <a:endParaRPr lang="en-GB" altLang="zh-CN" sz="1200" dirty="0"/>
                    </a:p>
                    <a:p>
                      <a:pPr marL="171450" indent="-171450">
                        <a:buFont typeface="Arial" panose="020B0604020202020204" pitchFamily="34" charset="0"/>
                        <a:buChar char="•"/>
                      </a:pPr>
                      <a:r>
                        <a:rPr lang="en-US" altLang="zh-CN" sz="1200" dirty="0"/>
                        <a:t>Controller</a:t>
                      </a:r>
                    </a:p>
                    <a:p>
                      <a:pPr marL="171450" indent="-171450">
                        <a:buFont typeface="Arial" panose="020B0604020202020204" pitchFamily="34" charset="0"/>
                        <a:buChar char="•"/>
                      </a:pPr>
                      <a:r>
                        <a:rPr lang="en-GB" altLang="zh-CN" sz="1200" dirty="0"/>
                        <a:t>Mechanical Structure</a:t>
                      </a:r>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Multilayer Spray</a:t>
                      </a:r>
                    </a:p>
                    <a:p>
                      <a:pPr marL="285750" indent="-285750">
                        <a:buFont typeface="Arial" panose="020B0604020202020204" pitchFamily="34" charset="0"/>
                        <a:buChar char="•"/>
                      </a:pPr>
                      <a:r>
                        <a:rPr lang="en-US" altLang="zh-CN" sz="1200" dirty="0"/>
                        <a:t>Ceramic</a:t>
                      </a:r>
                      <a:r>
                        <a:rPr lang="zh-CN" altLang="en-US" sz="1200" dirty="0"/>
                        <a:t> </a:t>
                      </a:r>
                      <a:r>
                        <a:rPr lang="en-US" altLang="zh-CN" sz="1200" dirty="0"/>
                        <a:t>and conductivity layer</a:t>
                      </a:r>
                    </a:p>
                  </a:txBody>
                  <a:tcPr/>
                </a:tc>
                <a:tc>
                  <a:txBody>
                    <a:bodyPr/>
                    <a:lstStyle/>
                    <a:p>
                      <a:pPr marL="0" indent="0">
                        <a:buFontTx/>
                        <a:buNone/>
                      </a:pPr>
                      <a:r>
                        <a:rPr lang="en-US" altLang="zh-CN" sz="1200" dirty="0"/>
                        <a:t>R&amp;D</a:t>
                      </a:r>
                    </a:p>
                  </a:txBody>
                  <a:tcPr/>
                </a:tc>
                <a:extLst>
                  <a:ext uri="{0D108BD9-81ED-4DB2-BD59-A6C34878D82A}">
                    <a16:rowId xmlns:a16="http://schemas.microsoft.com/office/drawing/2014/main" val="3836485589"/>
                  </a:ext>
                </a:extLst>
              </a:tr>
              <a:tr h="370840">
                <a:tc>
                  <a:txBody>
                    <a:bodyPr/>
                    <a:lstStyle/>
                    <a:p>
                      <a:pPr algn="ctr"/>
                      <a:r>
                        <a:rPr lang="en-US" altLang="zh-CN" sz="1600" dirty="0"/>
                        <a:t>NEG coating tower</a:t>
                      </a:r>
                      <a:endParaRPr lang="zh-CN" altLang="en-US" sz="1600" dirty="0"/>
                    </a:p>
                  </a:txBody>
                  <a:tcPr/>
                </a:tc>
                <a:tc>
                  <a:txBody>
                    <a:bodyPr/>
                    <a:lstStyle/>
                    <a:p>
                      <a:pPr marL="171450" indent="-171450">
                        <a:buFont typeface="Arial" panose="020B0604020202020204" pitchFamily="34" charset="0"/>
                        <a:buChar char="•"/>
                      </a:pPr>
                      <a:r>
                        <a:rPr lang="en-US" altLang="zh-CN" sz="1200" dirty="0"/>
                        <a:t>Pumping system</a:t>
                      </a:r>
                    </a:p>
                    <a:p>
                      <a:pPr marL="171450" indent="-171450">
                        <a:buFont typeface="Arial" panose="020B0604020202020204" pitchFamily="34" charset="0"/>
                        <a:buChar char="•"/>
                      </a:pPr>
                      <a:r>
                        <a:rPr lang="en-US" altLang="zh-CN" sz="1200" dirty="0"/>
                        <a:t>Vacuum measurement</a:t>
                      </a:r>
                    </a:p>
                    <a:p>
                      <a:pPr marL="171450" indent="-171450">
                        <a:buFont typeface="Arial" panose="020B0604020202020204" pitchFamily="34" charset="0"/>
                        <a:buChar char="•"/>
                      </a:pPr>
                      <a:r>
                        <a:rPr lang="en-US" altLang="zh-CN" sz="1200" dirty="0"/>
                        <a:t>Power supply </a:t>
                      </a:r>
                    </a:p>
                    <a:p>
                      <a:pPr marL="171450" indent="-171450">
                        <a:buFont typeface="Arial" panose="020B0604020202020204" pitchFamily="34" charset="0"/>
                        <a:buChar char="•"/>
                      </a:pPr>
                      <a:r>
                        <a:rPr lang="en-US" altLang="zh-CN" sz="1200" dirty="0"/>
                        <a:t>Vacuum chambers</a:t>
                      </a:r>
                    </a:p>
                    <a:p>
                      <a:pPr marL="171450" indent="-171450">
                        <a:buFont typeface="Arial" panose="020B0604020202020204" pitchFamily="34" charset="0"/>
                        <a:buChar char="•"/>
                      </a:pPr>
                      <a:r>
                        <a:rPr lang="en-US" altLang="zh-CN" sz="1200" dirty="0"/>
                        <a:t>Discharge Gas</a:t>
                      </a:r>
                    </a:p>
                    <a:p>
                      <a:pPr marL="171450" indent="-171450">
                        <a:buFont typeface="Arial" panose="020B0604020202020204" pitchFamily="34" charset="0"/>
                        <a:buChar char="•"/>
                      </a:pPr>
                      <a:r>
                        <a:rPr lang="en-US" altLang="zh-CN" sz="1200" dirty="0"/>
                        <a:t>Cathode</a:t>
                      </a:r>
                      <a:r>
                        <a:rPr lang="zh-CN" altLang="en-US" sz="1200" dirty="0"/>
                        <a:t>、</a:t>
                      </a:r>
                      <a:r>
                        <a:rPr lang="en-US" altLang="zh-CN" sz="1200" dirty="0"/>
                        <a:t>controller</a:t>
                      </a:r>
                      <a:endParaRPr lang="zh-CN" altLang="en-US" sz="1200" dirty="0"/>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6 working position</a:t>
                      </a:r>
                    </a:p>
                    <a:p>
                      <a:pPr marL="285750" indent="-285750">
                        <a:buFont typeface="Arial" panose="020B0604020202020204" pitchFamily="34" charset="0"/>
                        <a:buChar char="•"/>
                      </a:pPr>
                      <a:r>
                        <a:rPr lang="en-US" altLang="zh-CN" sz="1200" dirty="0"/>
                        <a:t>Background vacuum &lt;5e-7Pa</a:t>
                      </a:r>
                    </a:p>
                    <a:p>
                      <a:pPr marL="285750" indent="-285750">
                        <a:buFont typeface="Arial" panose="020B0604020202020204" pitchFamily="34" charset="0"/>
                        <a:buChar char="•"/>
                      </a:pPr>
                      <a:r>
                        <a:rPr lang="en-US" altLang="zh-CN" sz="1200" dirty="0"/>
                        <a:t>Baking temperature 200</a:t>
                      </a:r>
                      <a:r>
                        <a:rPr lang="zh-CN" altLang="en-US" sz="1200" dirty="0"/>
                        <a:t>℃</a:t>
                      </a:r>
                    </a:p>
                  </a:txBody>
                  <a:tcPr/>
                </a:tc>
                <a:tc>
                  <a:txBody>
                    <a:bodyPr/>
                    <a:lstStyle/>
                    <a:p>
                      <a:pPr marL="0" indent="0">
                        <a:buFontTx/>
                        <a:buNone/>
                      </a:pPr>
                      <a:r>
                        <a:rPr lang="en-US" altLang="zh-CN" sz="1200" dirty="0"/>
                        <a:t>Developing to be more fitted the production line</a:t>
                      </a:r>
                      <a:endParaRPr lang="zh-CN" altLang="en-US" sz="1200" dirty="0"/>
                    </a:p>
                  </a:txBody>
                  <a:tcPr/>
                </a:tc>
                <a:extLst>
                  <a:ext uri="{0D108BD9-81ED-4DB2-BD59-A6C34878D82A}">
                    <a16:rowId xmlns:a16="http://schemas.microsoft.com/office/drawing/2014/main" val="335200625"/>
                  </a:ext>
                </a:extLst>
              </a:tr>
              <a:tr h="370840">
                <a:tc>
                  <a:txBody>
                    <a:bodyPr/>
                    <a:lstStyle/>
                    <a:p>
                      <a:pPr algn="ctr"/>
                      <a:r>
                        <a:rPr lang="en-US" altLang="zh-CN" sz="1600" dirty="0"/>
                        <a:t>Measurement and</a:t>
                      </a:r>
                      <a:r>
                        <a:rPr lang="zh-CN" altLang="en-US" sz="1600" dirty="0"/>
                        <a:t> </a:t>
                      </a:r>
                      <a:r>
                        <a:rPr lang="en-US" altLang="zh-CN" sz="1600" dirty="0"/>
                        <a:t>testing</a:t>
                      </a:r>
                      <a:endParaRPr lang="zh-CN" altLang="en-US" sz="1600" dirty="0"/>
                    </a:p>
                  </a:txBody>
                  <a:tcPr/>
                </a:tc>
                <a:tc>
                  <a:txBody>
                    <a:bodyPr/>
                    <a:lstStyle/>
                    <a:p>
                      <a:pPr marL="171450" indent="-171450">
                        <a:buFont typeface="Arial" panose="020B0604020202020204" pitchFamily="34" charset="0"/>
                        <a:buChar char="•"/>
                      </a:pPr>
                      <a:r>
                        <a:rPr lang="en-US" altLang="zh-CN" sz="1200" dirty="0"/>
                        <a:t>Dimension measurement</a:t>
                      </a:r>
                    </a:p>
                    <a:p>
                      <a:pPr marL="171450" indent="-171450">
                        <a:buFont typeface="Arial" panose="020B0604020202020204" pitchFamily="34" charset="0"/>
                        <a:buChar char="•"/>
                      </a:pPr>
                      <a:r>
                        <a:rPr lang="en-US" altLang="zh-CN" sz="1200" dirty="0"/>
                        <a:t>Leakage testing</a:t>
                      </a:r>
                      <a:endParaRPr lang="zh-CN" altLang="en-US" sz="1200" dirty="0"/>
                    </a:p>
                  </a:txBody>
                  <a:tcPr/>
                </a:tc>
                <a:tc>
                  <a:txBody>
                    <a:bodyPr/>
                    <a:lstStyle/>
                    <a:p>
                      <a:pPr marL="285750" indent="-285750">
                        <a:buFont typeface="Arial" panose="020B0604020202020204" pitchFamily="34" charset="0"/>
                        <a:buChar char="•"/>
                      </a:pPr>
                      <a:r>
                        <a:rPr lang="en-US" altLang="zh-CN" sz="1200" dirty="0"/>
                        <a:t>Dimension measurement 11.5m/0.1mm</a:t>
                      </a:r>
                    </a:p>
                    <a:p>
                      <a:pPr marL="285750" indent="-285750">
                        <a:buFont typeface="Arial" panose="020B0604020202020204" pitchFamily="34" charset="0"/>
                        <a:buChar char="•"/>
                      </a:pPr>
                      <a:r>
                        <a:rPr lang="en-US" altLang="zh-CN" sz="1200" dirty="0"/>
                        <a:t>Leakage testing 1e-10 </a:t>
                      </a:r>
                      <a:r>
                        <a:rPr lang="en-US" altLang="zh-CN" sz="1200" dirty="0" err="1"/>
                        <a:t>mbar·L</a:t>
                      </a:r>
                      <a:r>
                        <a:rPr lang="en-US" altLang="zh-CN" sz="1200" dirty="0"/>
                        <a:t>/s</a:t>
                      </a: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372169891"/>
                  </a:ext>
                </a:extLst>
              </a:tr>
              <a:tr h="370840">
                <a:tc>
                  <a:txBody>
                    <a:bodyPr/>
                    <a:lstStyle/>
                    <a:p>
                      <a:pPr algn="ctr"/>
                      <a:r>
                        <a:rPr lang="en-US" altLang="zh-CN" sz="1600" dirty="0"/>
                        <a:t>Cleaning</a:t>
                      </a:r>
                      <a:endParaRPr lang="zh-CN" altLang="en-US" sz="1600" dirty="0"/>
                    </a:p>
                  </a:txBody>
                  <a:tcPr/>
                </a:tc>
                <a:tc>
                  <a:txBody>
                    <a:bodyPr/>
                    <a:lstStyle/>
                    <a:p>
                      <a:pPr marL="171450" indent="-171450">
                        <a:buFont typeface="Arial" panose="020B0604020202020204" pitchFamily="34" charset="0"/>
                        <a:buChar char="•"/>
                      </a:pPr>
                      <a:r>
                        <a:rPr lang="en-US" altLang="zh-CN" sz="1200" dirty="0"/>
                        <a:t>rinsing</a:t>
                      </a:r>
                      <a:endParaRPr lang="zh-CN" altLang="en-US" sz="1200" dirty="0"/>
                    </a:p>
                  </a:txBody>
                  <a:tcPr/>
                </a:tc>
                <a:tc>
                  <a:txBody>
                    <a:bodyPr/>
                    <a:lstStyle/>
                    <a:p>
                      <a:pPr marL="285750" indent="-285750">
                        <a:buFont typeface="Arial" panose="020B0604020202020204" pitchFamily="34" charset="0"/>
                        <a:buChar char="•"/>
                      </a:pPr>
                      <a:r>
                        <a:rPr lang="en-GB" altLang="zh-CN" sz="1200" dirty="0"/>
                        <a:t>deionized water rinsing</a:t>
                      </a: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3741577279"/>
                  </a:ext>
                </a:extLst>
              </a:tr>
              <a:tr h="0">
                <a:tc>
                  <a:txBody>
                    <a:bodyPr/>
                    <a:lstStyle/>
                    <a:p>
                      <a:pPr algn="ctr"/>
                      <a:r>
                        <a:rPr lang="en-GB" altLang="zh-CN" sz="1600" dirty="0"/>
                        <a:t>Production line auxiliary equipment</a:t>
                      </a:r>
                      <a:endParaRPr lang="zh-CN" altLang="en-US" sz="1600" dirty="0"/>
                    </a:p>
                  </a:txBody>
                  <a:tcPr/>
                </a:tc>
                <a:tc>
                  <a:txBody>
                    <a:bodyPr/>
                    <a:lstStyle/>
                    <a:p>
                      <a:pPr marL="285750" indent="-285750">
                        <a:buFont typeface="Arial" panose="020B0604020202020204" pitchFamily="34" charset="0"/>
                        <a:buChar char="•"/>
                      </a:pPr>
                      <a:r>
                        <a:rPr lang="en-US" altLang="zh-CN" sz="1200" dirty="0"/>
                        <a:t>Moving band</a:t>
                      </a:r>
                    </a:p>
                    <a:p>
                      <a:pPr marL="285750" indent="-285750">
                        <a:buFont typeface="Arial" panose="020B0604020202020204" pitchFamily="34" charset="0"/>
                        <a:buChar char="•"/>
                      </a:pPr>
                      <a:r>
                        <a:rPr lang="en-GB" altLang="zh-CN" sz="1200" dirty="0"/>
                        <a:t>robot arm system</a:t>
                      </a:r>
                    </a:p>
                    <a:p>
                      <a:pPr marL="285750" indent="-285750">
                        <a:buFont typeface="Arial" panose="020B0604020202020204" pitchFamily="34" charset="0"/>
                        <a:buChar char="•"/>
                      </a:pPr>
                      <a:r>
                        <a:rPr lang="en-US" altLang="zh-CN" sz="1200" dirty="0"/>
                        <a:t>controller</a:t>
                      </a:r>
                      <a:endParaRPr lang="zh-CN" altLang="en-US" sz="12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t>Meets the Length of  11.4m vacuum chamber</a:t>
                      </a:r>
                    </a:p>
                    <a:p>
                      <a:pPr marL="285750" indent="-285750">
                        <a:buFont typeface="Arial" panose="020B0604020202020204" pitchFamily="34" charset="0"/>
                        <a:buChar char="•"/>
                      </a:pP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1965240381"/>
                  </a:ext>
                </a:extLst>
              </a:tr>
            </a:tbl>
          </a:graphicData>
        </a:graphic>
      </p:graphicFrame>
      <p:sp>
        <p:nvSpPr>
          <p:cNvPr id="3" name="标题 2">
            <a:extLst>
              <a:ext uri="{FF2B5EF4-FFF2-40B4-BE49-F238E27FC236}">
                <a16:creationId xmlns:a16="http://schemas.microsoft.com/office/drawing/2014/main" id="{4002FFD5-6B1E-4FEE-B2DC-AE1FA553B249}"/>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Production line composition</a:t>
            </a:r>
            <a:endParaRPr lang="zh-CN" altLang="en-US" dirty="0">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E58A88A7-8672-418F-BEFA-3DE39165C6BF}"/>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pic>
        <p:nvPicPr>
          <p:cNvPr id="7" name="Picture 2" descr="C:\Users\Administrator\Desktop\11112.png">
            <a:extLst>
              <a:ext uri="{FF2B5EF4-FFF2-40B4-BE49-F238E27FC236}">
                <a16:creationId xmlns:a16="http://schemas.microsoft.com/office/drawing/2014/main" id="{DB40170E-1BA1-431A-98C0-E521BA3990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07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D7C5BE60-C731-49A9-8CBC-E976A7833B37}"/>
              </a:ext>
            </a:extLst>
          </p:cNvPr>
          <p:cNvGraphicFramePr>
            <a:graphicFrameLocks noGrp="1"/>
          </p:cNvGraphicFramePr>
          <p:nvPr/>
        </p:nvGraphicFramePr>
        <p:xfrm>
          <a:off x="141355" y="49801"/>
          <a:ext cx="12048661" cy="6643562"/>
        </p:xfrm>
        <a:graphic>
          <a:graphicData uri="http://schemas.openxmlformats.org/drawingml/2006/table">
            <a:tbl>
              <a:tblPr/>
              <a:tblGrid>
                <a:gridCol w="1632181">
                  <a:extLst>
                    <a:ext uri="{9D8B030D-6E8A-4147-A177-3AD203B41FA5}">
                      <a16:colId xmlns:a16="http://schemas.microsoft.com/office/drawing/2014/main" val="3572782363"/>
                    </a:ext>
                  </a:extLst>
                </a:gridCol>
                <a:gridCol w="3840427">
                  <a:extLst>
                    <a:ext uri="{9D8B030D-6E8A-4147-A177-3AD203B41FA5}">
                      <a16:colId xmlns:a16="http://schemas.microsoft.com/office/drawing/2014/main" val="2731181563"/>
                    </a:ext>
                  </a:extLst>
                </a:gridCol>
                <a:gridCol w="3168352">
                  <a:extLst>
                    <a:ext uri="{9D8B030D-6E8A-4147-A177-3AD203B41FA5}">
                      <a16:colId xmlns:a16="http://schemas.microsoft.com/office/drawing/2014/main" val="4116875423"/>
                    </a:ext>
                  </a:extLst>
                </a:gridCol>
                <a:gridCol w="3407701">
                  <a:extLst>
                    <a:ext uri="{9D8B030D-6E8A-4147-A177-3AD203B41FA5}">
                      <a16:colId xmlns:a16="http://schemas.microsoft.com/office/drawing/2014/main" val="618006889"/>
                    </a:ext>
                  </a:extLst>
                </a:gridCol>
              </a:tblGrid>
              <a:tr h="587700">
                <a:tc gridSpan="4">
                  <a:txBody>
                    <a:bodyPr/>
                    <a:lstStyle/>
                    <a:p>
                      <a:pPr algn="ctr" fontAlgn="ctr" latinLnBrk="0"/>
                      <a:r>
                        <a:rPr lang="zh-CN" altLang="en-US" sz="1500" b="1" i="0" dirty="0">
                          <a:solidFill>
                            <a:srgbClr val="FFFFFF"/>
                          </a:solidFill>
                          <a:effectLst/>
                          <a:latin typeface="微软雅黑" panose="020B0503020204020204" pitchFamily="34" charset="-122"/>
                          <a:ea typeface="微软雅黑" panose="020B0503020204020204" pitchFamily="34" charset="-122"/>
                        </a:rPr>
                        <a:t>真空喷涂场地</a:t>
                      </a:r>
                      <a:r>
                        <a:rPr lang="en-GB" sz="1500" b="1" i="0" dirty="0">
                          <a:solidFill>
                            <a:srgbClr val="FFFFFF"/>
                          </a:solidFill>
                          <a:effectLst/>
                          <a:latin typeface="微软雅黑" panose="020B0503020204020204" pitchFamily="34" charset="-122"/>
                          <a:ea typeface="微软雅黑" panose="020B0503020204020204" pitchFamily="34" charset="-122"/>
                        </a:rPr>
                        <a:t>Plan-A/B/C</a:t>
                      </a:r>
                      <a:r>
                        <a:rPr lang="zh-CN" altLang="en-US" sz="1500" b="1" i="0" dirty="0">
                          <a:solidFill>
                            <a:srgbClr val="FFFFFF"/>
                          </a:solidFill>
                          <a:effectLst/>
                          <a:latin typeface="微软雅黑" panose="020B0503020204020204" pitchFamily="34" charset="-122"/>
                          <a:ea typeface="微软雅黑" panose="020B0503020204020204" pitchFamily="34" charset="-122"/>
                        </a:rPr>
                        <a:t>方案对比表</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00336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798313544"/>
                  </a:ext>
                </a:extLst>
              </a:tr>
              <a:tr h="470161">
                <a:tc>
                  <a:txBody>
                    <a:bodyPr/>
                    <a:lstStyle/>
                    <a:p>
                      <a:pPr algn="ctr" fontAlgn="ctr" latinLnBrk="0"/>
                      <a:r>
                        <a:rPr lang="zh-CN" altLang="en-US" sz="1200" b="1" i="0" dirty="0">
                          <a:solidFill>
                            <a:srgbClr val="FFFFFF"/>
                          </a:solidFill>
                          <a:effectLst/>
                          <a:latin typeface="微软雅黑" panose="020B0503020204020204" pitchFamily="34" charset="-122"/>
                          <a:ea typeface="微软雅黑" panose="020B0503020204020204" pitchFamily="34" charset="-122"/>
                        </a:rPr>
                        <a:t>对比维度</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0070C0"/>
                    </a:solidFill>
                  </a:tcPr>
                </a:tc>
                <a:tc>
                  <a:txBody>
                    <a:bodyPr/>
                    <a:lstStyle/>
                    <a:p>
                      <a:pPr algn="ctr" fontAlgn="ctr" latinLnBrk="0"/>
                      <a:r>
                        <a:rPr lang="en-US" altLang="zh-CN" sz="1200" b="1" i="0">
                          <a:solidFill>
                            <a:srgbClr val="FFFFFF"/>
                          </a:solidFill>
                          <a:effectLst/>
                          <a:latin typeface="微软雅黑" panose="020B0503020204020204" pitchFamily="34" charset="-122"/>
                          <a:ea typeface="微软雅黑" panose="020B0503020204020204" pitchFamily="34" charset="-122"/>
                        </a:rPr>
                        <a:t>Plan-A</a:t>
                      </a:r>
                      <a:r>
                        <a:rPr lang="zh-CN" altLang="en-US" sz="1200" b="1" i="0">
                          <a:solidFill>
                            <a:srgbClr val="FFFFFF"/>
                          </a:solidFill>
                          <a:effectLst/>
                          <a:latin typeface="微软雅黑" panose="020B0503020204020204" pitchFamily="34" charset="-122"/>
                          <a:ea typeface="微软雅黑" panose="020B0503020204020204" pitchFamily="34" charset="-122"/>
                        </a:rPr>
                        <a:t>：锅炉房西侧场地</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0070C0"/>
                    </a:solidFill>
                  </a:tcPr>
                </a:tc>
                <a:tc>
                  <a:txBody>
                    <a:bodyPr/>
                    <a:lstStyle/>
                    <a:p>
                      <a:pPr algn="ctr" fontAlgn="ctr" latinLnBrk="0"/>
                      <a:r>
                        <a:rPr lang="en-US" altLang="zh-CN" sz="1200" b="1" i="0">
                          <a:solidFill>
                            <a:srgbClr val="FFFFFF"/>
                          </a:solidFill>
                          <a:effectLst/>
                          <a:latin typeface="微软雅黑" panose="020B0503020204020204" pitchFamily="34" charset="-122"/>
                          <a:ea typeface="微软雅黑" panose="020B0503020204020204" pitchFamily="34" charset="-122"/>
                        </a:rPr>
                        <a:t>Plan-B</a:t>
                      </a:r>
                      <a:r>
                        <a:rPr lang="zh-CN" altLang="en-US" sz="1200" b="1" i="0">
                          <a:solidFill>
                            <a:srgbClr val="FFFFFF"/>
                          </a:solidFill>
                          <a:effectLst/>
                          <a:latin typeface="微软雅黑" panose="020B0503020204020204" pitchFamily="34" charset="-122"/>
                          <a:ea typeface="微软雅黑" panose="020B0503020204020204" pitchFamily="34" charset="-122"/>
                        </a:rPr>
                        <a:t>：车队南侧临设位置</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0070C0"/>
                    </a:solidFill>
                  </a:tcPr>
                </a:tc>
                <a:tc>
                  <a:txBody>
                    <a:bodyPr/>
                    <a:lstStyle/>
                    <a:p>
                      <a:pPr algn="ctr" fontAlgn="ctr" latinLnBrk="0"/>
                      <a:r>
                        <a:rPr lang="en-GB" sz="1200" b="1" i="0">
                          <a:solidFill>
                            <a:srgbClr val="FFFFFF"/>
                          </a:solidFill>
                          <a:effectLst/>
                          <a:latin typeface="微软雅黑" panose="020B0503020204020204" pitchFamily="34" charset="-122"/>
                          <a:ea typeface="微软雅黑" panose="020B0503020204020204" pitchFamily="34" charset="-122"/>
                        </a:rPr>
                        <a:t>Plan-C：</a:t>
                      </a:r>
                      <a:r>
                        <a:rPr lang="zh-CN" altLang="en-US" sz="1200" b="1" i="0">
                          <a:solidFill>
                            <a:srgbClr val="FFFFFF"/>
                          </a:solidFill>
                          <a:effectLst/>
                          <a:latin typeface="微软雅黑" panose="020B0503020204020204" pitchFamily="34" charset="-122"/>
                          <a:ea typeface="微软雅黑" panose="020B0503020204020204" pitchFamily="34" charset="-122"/>
                        </a:rPr>
                        <a:t>租赁场地方案</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0070C0"/>
                    </a:solidFill>
                  </a:tcPr>
                </a:tc>
                <a:extLst>
                  <a:ext uri="{0D108BD9-81ED-4DB2-BD59-A6C34878D82A}">
                    <a16:rowId xmlns:a16="http://schemas.microsoft.com/office/drawing/2014/main" val="204436675"/>
                  </a:ext>
                </a:extLst>
              </a:tr>
              <a:tr h="277963">
                <a:tc>
                  <a:txBody>
                    <a:bodyPr/>
                    <a:lstStyle/>
                    <a:p>
                      <a:pPr algn="ctr" fontAlgn="ctr" latinLnBrk="0"/>
                      <a:r>
                        <a:rPr lang="zh-CN" altLang="en-US" sz="1200" b="0" i="0" dirty="0">
                          <a:solidFill>
                            <a:srgbClr val="333333"/>
                          </a:solidFill>
                          <a:effectLst/>
                          <a:latin typeface="微软雅黑" panose="020B0503020204020204" pitchFamily="34" charset="-122"/>
                          <a:ea typeface="微软雅黑" panose="020B0503020204020204" pitchFamily="34" charset="-122"/>
                        </a:rPr>
                        <a:t>方案类型</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园区内建造临时建筑</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园区内建造临时建筑</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租赁现有场地</a:t>
                      </a:r>
                      <a:r>
                        <a:rPr lang="en-US" altLang="zh-CN" sz="1200" b="0" i="0">
                          <a:solidFill>
                            <a:srgbClr val="333333"/>
                          </a:solidFill>
                          <a:effectLst/>
                          <a:latin typeface="微软雅黑" panose="020B0503020204020204" pitchFamily="34" charset="-122"/>
                          <a:ea typeface="微软雅黑" panose="020B0503020204020204" pitchFamily="34" charset="-122"/>
                        </a:rPr>
                        <a:t>/</a:t>
                      </a:r>
                      <a:r>
                        <a:rPr lang="zh-CN" altLang="en-US" sz="1200" b="0" i="0">
                          <a:solidFill>
                            <a:srgbClr val="333333"/>
                          </a:solidFill>
                          <a:effectLst/>
                          <a:latin typeface="微软雅黑" panose="020B0503020204020204" pitchFamily="34" charset="-122"/>
                          <a:ea typeface="微软雅黑" panose="020B0503020204020204" pitchFamily="34" charset="-122"/>
                        </a:rPr>
                        <a:t>厂房</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extLst>
                  <a:ext uri="{0D108BD9-81ED-4DB2-BD59-A6C34878D82A}">
                    <a16:rowId xmlns:a16="http://schemas.microsoft.com/office/drawing/2014/main" val="2637708123"/>
                  </a:ext>
                </a:extLst>
              </a:tr>
              <a:tr h="277963">
                <a:tc>
                  <a:txBody>
                    <a:bodyPr/>
                    <a:lstStyle/>
                    <a:p>
                      <a:pPr algn="ctr" fontAlgn="ctr" latinLnBrk="0"/>
                      <a:r>
                        <a:rPr lang="zh-CN" altLang="en-US" sz="1200" b="0" i="0" dirty="0">
                          <a:solidFill>
                            <a:srgbClr val="333333"/>
                          </a:solidFill>
                          <a:effectLst/>
                          <a:latin typeface="微软雅黑" panose="020B0503020204020204" pitchFamily="34" charset="-122"/>
                          <a:ea typeface="微软雅黑" panose="020B0503020204020204" pitchFamily="34" charset="-122"/>
                        </a:rPr>
                        <a:t>场地位置</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tc>
                  <a:txBody>
                    <a:bodyPr/>
                    <a:lstStyle/>
                    <a:p>
                      <a:pPr algn="l"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锅炉房西侧场地</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tc>
                  <a:txBody>
                    <a:bodyPr/>
                    <a:lstStyle/>
                    <a:p>
                      <a:pPr algn="l"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车队南侧，现施工临设位置</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tc>
                  <a:txBody>
                    <a:bodyPr/>
                    <a:lstStyle/>
                    <a:p>
                      <a:pPr algn="l"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北京市内（北重</a:t>
                      </a:r>
                      <a:r>
                        <a:rPr lang="en-US" altLang="zh-CN" sz="1200" b="0" i="0">
                          <a:solidFill>
                            <a:srgbClr val="333333"/>
                          </a:solidFill>
                          <a:effectLst/>
                          <a:latin typeface="微软雅黑" panose="020B0503020204020204" pitchFamily="34" charset="-122"/>
                          <a:ea typeface="微软雅黑" panose="020B0503020204020204" pitchFamily="34" charset="-122"/>
                        </a:rPr>
                        <a:t>/</a:t>
                      </a:r>
                      <a:r>
                        <a:rPr lang="zh-CN" altLang="en-US" sz="1200" b="0" i="0">
                          <a:solidFill>
                            <a:srgbClr val="333333"/>
                          </a:solidFill>
                          <a:effectLst/>
                          <a:latin typeface="微软雅黑" panose="020B0503020204020204" pitchFamily="34" charset="-122"/>
                          <a:ea typeface="微软雅黑" panose="020B0503020204020204" pitchFamily="34" charset="-122"/>
                        </a:rPr>
                        <a:t>首钢园区）、北京周边（高碑店）</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extLst>
                  <a:ext uri="{0D108BD9-81ED-4DB2-BD59-A6C34878D82A}">
                    <a16:rowId xmlns:a16="http://schemas.microsoft.com/office/drawing/2014/main" val="3528342697"/>
                  </a:ext>
                </a:extLst>
              </a:tr>
              <a:tr h="884623">
                <a:tc>
                  <a:txBody>
                    <a:bodyPr/>
                    <a:lstStyle/>
                    <a:p>
                      <a:pPr algn="ctr" fontAlgn="ctr" latinLnBrk="0"/>
                      <a:r>
                        <a:rPr lang="zh-CN" altLang="en-US" sz="1200" b="0" i="0" dirty="0">
                          <a:solidFill>
                            <a:srgbClr val="333333"/>
                          </a:solidFill>
                          <a:effectLst/>
                          <a:latin typeface="微软雅黑" panose="020B0503020204020204" pitchFamily="34" charset="-122"/>
                          <a:ea typeface="微软雅黑" panose="020B0503020204020204" pitchFamily="34" charset="-122"/>
                        </a:rPr>
                        <a:t>场地基础条件</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需占用消防通道，空间受限；</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有在用暖沟，</a:t>
                      </a:r>
                      <a:r>
                        <a:rPr lang="en-US" altLang="zh-CN" sz="1200" b="0" i="0" dirty="0">
                          <a:solidFill>
                            <a:srgbClr val="333333"/>
                          </a:solidFill>
                          <a:effectLst/>
                          <a:latin typeface="微软雅黑" panose="020B0503020204020204" pitchFamily="34" charset="-122"/>
                          <a:ea typeface="微软雅黑" panose="020B0503020204020204" pitchFamily="34" charset="-122"/>
                        </a:rPr>
                        <a:t>15cm</a:t>
                      </a:r>
                      <a:r>
                        <a:rPr lang="zh-CN" altLang="en-US" sz="1200" b="0" i="0" dirty="0">
                          <a:solidFill>
                            <a:srgbClr val="333333"/>
                          </a:solidFill>
                          <a:effectLst/>
                          <a:latin typeface="微软雅黑" panose="020B0503020204020204" pitchFamily="34" charset="-122"/>
                          <a:ea typeface="微软雅黑" panose="020B0503020204020204" pitchFamily="34" charset="-122"/>
                        </a:rPr>
                        <a:t>盖板不满足设备承重；</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3. </a:t>
                      </a:r>
                      <a:r>
                        <a:rPr lang="zh-CN" altLang="en-US" sz="1200" b="0" i="0" dirty="0">
                          <a:solidFill>
                            <a:srgbClr val="333333"/>
                          </a:solidFill>
                          <a:effectLst/>
                          <a:latin typeface="微软雅黑" panose="020B0503020204020204" pitchFamily="34" charset="-122"/>
                          <a:ea typeface="微软雅黑" panose="020B0503020204020204" pitchFamily="34" charset="-122"/>
                        </a:rPr>
                        <a:t>需预留</a:t>
                      </a:r>
                      <a:r>
                        <a:rPr lang="en-US" altLang="zh-CN" sz="1200" b="0" i="0" dirty="0">
                          <a:solidFill>
                            <a:srgbClr val="333333"/>
                          </a:solidFill>
                          <a:effectLst/>
                          <a:latin typeface="微软雅黑" panose="020B0503020204020204" pitchFamily="34" charset="-122"/>
                          <a:ea typeface="微软雅黑" panose="020B0503020204020204" pitchFamily="34" charset="-122"/>
                        </a:rPr>
                        <a:t>3</a:t>
                      </a:r>
                      <a:r>
                        <a:rPr lang="zh-CN" altLang="en-US" sz="1200" b="0" i="0" dirty="0">
                          <a:solidFill>
                            <a:srgbClr val="333333"/>
                          </a:solidFill>
                          <a:effectLst/>
                          <a:latin typeface="微软雅黑" panose="020B0503020204020204" pitchFamily="34" charset="-122"/>
                          <a:ea typeface="微软雅黑" panose="020B0503020204020204" pitchFamily="34" charset="-122"/>
                        </a:rPr>
                        <a:t>米维修通道及设备进出空间</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a:solidFill>
                            <a:srgbClr val="333333"/>
                          </a:solidFill>
                          <a:effectLst/>
                          <a:latin typeface="微软雅黑" panose="020B0503020204020204" pitchFamily="34" charset="-122"/>
                          <a:ea typeface="微软雅黑" panose="020B0503020204020204" pitchFamily="34" charset="-122"/>
                        </a:rPr>
                        <a:t>1. </a:t>
                      </a:r>
                      <a:r>
                        <a:rPr lang="zh-CN" altLang="en-US" sz="1200" b="0" i="0">
                          <a:solidFill>
                            <a:srgbClr val="333333"/>
                          </a:solidFill>
                          <a:effectLst/>
                          <a:latin typeface="微软雅黑" panose="020B0503020204020204" pitchFamily="34" charset="-122"/>
                          <a:ea typeface="微软雅黑" panose="020B0503020204020204" pitchFamily="34" charset="-122"/>
                        </a:rPr>
                        <a:t>长</a:t>
                      </a:r>
                      <a:r>
                        <a:rPr lang="en-US" altLang="zh-CN" sz="1200" b="0" i="0">
                          <a:solidFill>
                            <a:srgbClr val="333333"/>
                          </a:solidFill>
                          <a:effectLst/>
                          <a:latin typeface="微软雅黑" panose="020B0503020204020204" pitchFamily="34" charset="-122"/>
                          <a:ea typeface="微软雅黑" panose="020B0503020204020204" pitchFamily="34" charset="-122"/>
                        </a:rPr>
                        <a:t>35m×</a:t>
                      </a:r>
                      <a:r>
                        <a:rPr lang="zh-CN" altLang="en-US" sz="1200" b="0" i="0">
                          <a:solidFill>
                            <a:srgbClr val="333333"/>
                          </a:solidFill>
                          <a:effectLst/>
                          <a:latin typeface="微软雅黑" panose="020B0503020204020204" pitchFamily="34" charset="-122"/>
                          <a:ea typeface="微软雅黑" panose="020B0503020204020204" pitchFamily="34" charset="-122"/>
                        </a:rPr>
                        <a:t>宽</a:t>
                      </a:r>
                      <a:r>
                        <a:rPr lang="en-US" altLang="zh-CN" sz="1200" b="0" i="0">
                          <a:solidFill>
                            <a:srgbClr val="333333"/>
                          </a:solidFill>
                          <a:effectLst/>
                          <a:latin typeface="微软雅黑" panose="020B0503020204020204" pitchFamily="34" charset="-122"/>
                          <a:ea typeface="微软雅黑" panose="020B0503020204020204" pitchFamily="34" charset="-122"/>
                        </a:rPr>
                        <a:t>10m×</a:t>
                      </a:r>
                      <a:r>
                        <a:rPr lang="zh-CN" altLang="en-US" sz="1200" b="0" i="0">
                          <a:solidFill>
                            <a:srgbClr val="333333"/>
                          </a:solidFill>
                          <a:effectLst/>
                          <a:latin typeface="微软雅黑" panose="020B0503020204020204" pitchFamily="34" charset="-122"/>
                          <a:ea typeface="微软雅黑" panose="020B0503020204020204" pitchFamily="34" charset="-122"/>
                        </a:rPr>
                        <a:t>高</a:t>
                      </a:r>
                      <a:r>
                        <a:rPr lang="en-US" altLang="zh-CN" sz="1200" b="0" i="0">
                          <a:solidFill>
                            <a:srgbClr val="333333"/>
                          </a:solidFill>
                          <a:effectLst/>
                          <a:latin typeface="微软雅黑" panose="020B0503020204020204" pitchFamily="34" charset="-122"/>
                          <a:ea typeface="微软雅黑" panose="020B0503020204020204" pitchFamily="34" charset="-122"/>
                        </a:rPr>
                        <a:t>5m</a:t>
                      </a:r>
                      <a:r>
                        <a:rPr lang="zh-CN" altLang="en-US" sz="1200" b="0" i="0">
                          <a:solidFill>
                            <a:srgbClr val="333333"/>
                          </a:solidFill>
                          <a:effectLst/>
                          <a:latin typeface="微软雅黑" panose="020B0503020204020204" pitchFamily="34" charset="-122"/>
                          <a:ea typeface="微软雅黑" panose="020B0503020204020204" pitchFamily="34" charset="-122"/>
                        </a:rPr>
                        <a:t>以上，完全满足工艺需求；</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2. </a:t>
                      </a:r>
                      <a:r>
                        <a:rPr lang="zh-CN" altLang="en-US" sz="1200" b="0" i="0">
                          <a:solidFill>
                            <a:srgbClr val="333333"/>
                          </a:solidFill>
                          <a:effectLst/>
                          <a:latin typeface="微软雅黑" panose="020B0503020204020204" pitchFamily="34" charset="-122"/>
                          <a:ea typeface="微软雅黑" panose="020B0503020204020204" pitchFamily="34" charset="-122"/>
                        </a:rPr>
                        <a:t>地面承重</a:t>
                      </a:r>
                      <a:r>
                        <a:rPr lang="en-US" altLang="zh-CN" sz="1200" b="0" i="0">
                          <a:solidFill>
                            <a:srgbClr val="333333"/>
                          </a:solidFill>
                          <a:effectLst/>
                          <a:latin typeface="微软雅黑" panose="020B0503020204020204" pitchFamily="34" charset="-122"/>
                          <a:ea typeface="微软雅黑" panose="020B0503020204020204" pitchFamily="34" charset="-122"/>
                        </a:rPr>
                        <a:t>800kg/㎡</a:t>
                      </a:r>
                      <a:r>
                        <a:rPr lang="zh-CN" altLang="en-US" sz="1200" b="0" i="0">
                          <a:solidFill>
                            <a:srgbClr val="333333"/>
                          </a:solidFill>
                          <a:effectLst/>
                          <a:latin typeface="微软雅黑" panose="020B0503020204020204" pitchFamily="34" charset="-122"/>
                          <a:ea typeface="微软雅黑" panose="020B0503020204020204" pitchFamily="34" charset="-122"/>
                        </a:rPr>
                        <a:t>，仅局部暖沟需处理；</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3. </a:t>
                      </a:r>
                      <a:r>
                        <a:rPr lang="zh-CN" altLang="en-US" sz="1200" b="0" i="0">
                          <a:solidFill>
                            <a:srgbClr val="333333"/>
                          </a:solidFill>
                          <a:effectLst/>
                          <a:latin typeface="微软雅黑" panose="020B0503020204020204" pitchFamily="34" charset="-122"/>
                          <a:ea typeface="微软雅黑" panose="020B0503020204020204" pitchFamily="34" charset="-122"/>
                        </a:rPr>
                        <a:t>周边配套完善，无消防通道占用问题</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北重园区：最小可租</a:t>
                      </a:r>
                      <a:r>
                        <a:rPr lang="en-US" altLang="zh-CN" sz="1200" b="0" i="0" dirty="0">
                          <a:solidFill>
                            <a:srgbClr val="333333"/>
                          </a:solidFill>
                          <a:effectLst/>
                          <a:latin typeface="微软雅黑" panose="020B0503020204020204" pitchFamily="34" charset="-122"/>
                          <a:ea typeface="微软雅黑" panose="020B0503020204020204" pitchFamily="34" charset="-122"/>
                        </a:rPr>
                        <a:t>700㎡</a:t>
                      </a:r>
                      <a:r>
                        <a:rPr lang="zh-CN" altLang="en-US" sz="1200" b="0" i="0" dirty="0">
                          <a:solidFill>
                            <a:srgbClr val="333333"/>
                          </a:solidFill>
                          <a:effectLst/>
                          <a:latin typeface="微软雅黑" panose="020B0503020204020204" pitchFamily="34" charset="-122"/>
                          <a:ea typeface="微软雅黑" panose="020B0503020204020204" pitchFamily="34" charset="-122"/>
                        </a:rPr>
                        <a:t>，配套完善；</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首钢园区：最小可租</a:t>
                      </a:r>
                      <a:r>
                        <a:rPr lang="en-US" altLang="zh-CN" sz="1200" b="0" i="0" dirty="0">
                          <a:solidFill>
                            <a:srgbClr val="333333"/>
                          </a:solidFill>
                          <a:effectLst/>
                          <a:latin typeface="微软雅黑" panose="020B0503020204020204" pitchFamily="34" charset="-122"/>
                          <a:ea typeface="微软雅黑" panose="020B0503020204020204" pitchFamily="34" charset="-122"/>
                        </a:rPr>
                        <a:t>400㎡</a:t>
                      </a:r>
                      <a:r>
                        <a:rPr lang="zh-CN" altLang="en-US" sz="1200" b="0" i="0" dirty="0">
                          <a:solidFill>
                            <a:srgbClr val="333333"/>
                          </a:solidFill>
                          <a:effectLst/>
                          <a:latin typeface="微软雅黑" panose="020B0503020204020204" pitchFamily="34" charset="-122"/>
                          <a:ea typeface="微软雅黑" panose="020B0503020204020204" pitchFamily="34" charset="-122"/>
                        </a:rPr>
                        <a:t>，需排队租赁；</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3. </a:t>
                      </a:r>
                      <a:r>
                        <a:rPr lang="zh-CN" altLang="en-US" sz="1200" b="0" i="0" dirty="0">
                          <a:solidFill>
                            <a:srgbClr val="333333"/>
                          </a:solidFill>
                          <a:effectLst/>
                          <a:latin typeface="微软雅黑" panose="020B0503020204020204" pitchFamily="34" charset="-122"/>
                          <a:ea typeface="微软雅黑" panose="020B0503020204020204" pitchFamily="34" charset="-122"/>
                        </a:rPr>
                        <a:t>高碑店厂房：长</a:t>
                      </a:r>
                      <a:r>
                        <a:rPr lang="en-US" altLang="zh-CN" sz="1200" b="0" i="0" dirty="0">
                          <a:solidFill>
                            <a:srgbClr val="333333"/>
                          </a:solidFill>
                          <a:effectLst/>
                          <a:latin typeface="微软雅黑" panose="020B0503020204020204" pitchFamily="34" charset="-122"/>
                          <a:ea typeface="微软雅黑" panose="020B0503020204020204" pitchFamily="34" charset="-122"/>
                        </a:rPr>
                        <a:t>40-50m×</a:t>
                      </a:r>
                      <a:r>
                        <a:rPr lang="zh-CN" altLang="en-US" sz="1200" b="0" i="0" dirty="0">
                          <a:solidFill>
                            <a:srgbClr val="333333"/>
                          </a:solidFill>
                          <a:effectLst/>
                          <a:latin typeface="微软雅黑" panose="020B0503020204020204" pitchFamily="34" charset="-122"/>
                          <a:ea typeface="微软雅黑" panose="020B0503020204020204" pitchFamily="34" charset="-122"/>
                        </a:rPr>
                        <a:t>宽</a:t>
                      </a:r>
                      <a:r>
                        <a:rPr lang="en-US" altLang="zh-CN" sz="1200" b="0" i="0" dirty="0">
                          <a:solidFill>
                            <a:srgbClr val="333333"/>
                          </a:solidFill>
                          <a:effectLst/>
                          <a:latin typeface="微软雅黑" panose="020B0503020204020204" pitchFamily="34" charset="-122"/>
                          <a:ea typeface="微软雅黑" panose="020B0503020204020204" pitchFamily="34" charset="-122"/>
                        </a:rPr>
                        <a:t>30m×</a:t>
                      </a:r>
                      <a:r>
                        <a:rPr lang="zh-CN" altLang="en-US" sz="1200" b="0" i="0" dirty="0">
                          <a:solidFill>
                            <a:srgbClr val="333333"/>
                          </a:solidFill>
                          <a:effectLst/>
                          <a:latin typeface="微软雅黑" panose="020B0503020204020204" pitchFamily="34" charset="-122"/>
                          <a:ea typeface="微软雅黑" panose="020B0503020204020204" pitchFamily="34" charset="-122"/>
                        </a:rPr>
                        <a:t>高</a:t>
                      </a:r>
                      <a:r>
                        <a:rPr lang="en-US" altLang="zh-CN" sz="1200" b="0" i="0" dirty="0">
                          <a:solidFill>
                            <a:srgbClr val="333333"/>
                          </a:solidFill>
                          <a:effectLst/>
                          <a:latin typeface="微软雅黑" panose="020B0503020204020204" pitchFamily="34" charset="-122"/>
                          <a:ea typeface="微软雅黑" panose="020B0503020204020204" pitchFamily="34" charset="-122"/>
                        </a:rPr>
                        <a:t>7m</a:t>
                      </a:r>
                      <a:r>
                        <a:rPr lang="zh-CN" altLang="en-US" sz="1200" b="0" i="0" dirty="0">
                          <a:solidFill>
                            <a:srgbClr val="333333"/>
                          </a:solidFill>
                          <a:effectLst/>
                          <a:latin typeface="微软雅黑" panose="020B0503020204020204" pitchFamily="34" charset="-122"/>
                          <a:ea typeface="微软雅黑" panose="020B0503020204020204" pitchFamily="34" charset="-122"/>
                        </a:rPr>
                        <a:t>，室外空间有限</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extLst>
                  <a:ext uri="{0D108BD9-81ED-4DB2-BD59-A6C34878D82A}">
                    <a16:rowId xmlns:a16="http://schemas.microsoft.com/office/drawing/2014/main" val="765491930"/>
                  </a:ext>
                </a:extLst>
              </a:tr>
              <a:tr h="1289063">
                <a:tc>
                  <a:txBody>
                    <a:bodyPr/>
                    <a:lstStyle/>
                    <a:p>
                      <a:pPr algn="ctr"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总费用明细</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marL="228600" indent="-228600" algn="l" fontAlgn="ctr" latinLnBrk="0">
                        <a:buAutoNum type="arabicPeriod"/>
                      </a:pPr>
                      <a:r>
                        <a:rPr lang="zh-CN" altLang="en-US" sz="1200" b="0" i="0" dirty="0">
                          <a:solidFill>
                            <a:srgbClr val="333333"/>
                          </a:solidFill>
                          <a:effectLst/>
                          <a:latin typeface="微软雅黑" panose="020B0503020204020204" pitchFamily="34" charset="-122"/>
                          <a:ea typeface="微软雅黑" panose="020B0503020204020204" pitchFamily="34" charset="-122"/>
                        </a:rPr>
                        <a:t>暖沟改造：约</a:t>
                      </a:r>
                      <a:r>
                        <a:rPr lang="en-US" altLang="zh-CN" sz="1200" b="0" i="0" dirty="0">
                          <a:solidFill>
                            <a:srgbClr val="333333"/>
                          </a:solidFill>
                          <a:effectLst/>
                          <a:latin typeface="微软雅黑" panose="020B0503020204020204" pitchFamily="34" charset="-122"/>
                          <a:ea typeface="微软雅黑" panose="020B0503020204020204" pitchFamily="34" charset="-122"/>
                        </a:rPr>
                        <a:t>48</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endParaRPr lang="en-US" altLang="zh-CN" sz="1200" b="0" i="0" dirty="0">
                        <a:solidFill>
                          <a:srgbClr val="333333"/>
                        </a:solidFill>
                        <a:effectLst/>
                        <a:latin typeface="微软雅黑" panose="020B0503020204020204" pitchFamily="34" charset="-122"/>
                        <a:ea typeface="微软雅黑" panose="020B0503020204020204" pitchFamily="34" charset="-122"/>
                      </a:endParaRPr>
                    </a:p>
                    <a:p>
                      <a:pPr marL="228600" indent="-228600" algn="l" fontAlgn="ctr" latinLnBrk="0">
                        <a:buAutoNum type="arabicPeriod"/>
                      </a:pPr>
                      <a:r>
                        <a:rPr lang="zh-CN" altLang="en-US" sz="1200" b="0" i="0" dirty="0">
                          <a:solidFill>
                            <a:srgbClr val="333333"/>
                          </a:solidFill>
                          <a:effectLst/>
                          <a:latin typeface="微软雅黑" panose="020B0503020204020204" pitchFamily="34" charset="-122"/>
                          <a:ea typeface="微软雅黑" panose="020B0503020204020204" pitchFamily="34" charset="-122"/>
                        </a:rPr>
                        <a:t>供电改造：方案一约</a:t>
                      </a:r>
                      <a:r>
                        <a:rPr lang="en-US" altLang="zh-CN" sz="1200" b="0" i="0" dirty="0">
                          <a:solidFill>
                            <a:srgbClr val="333333"/>
                          </a:solidFill>
                          <a:effectLst/>
                          <a:latin typeface="微软雅黑" panose="020B0503020204020204" pitchFamily="34" charset="-122"/>
                          <a:ea typeface="微软雅黑" panose="020B0503020204020204" pitchFamily="34" charset="-122"/>
                        </a:rPr>
                        <a:t>35</a:t>
                      </a:r>
                      <a:r>
                        <a:rPr lang="zh-CN" altLang="en-US" sz="1200" b="0" i="0" dirty="0">
                          <a:solidFill>
                            <a:srgbClr val="333333"/>
                          </a:solidFill>
                          <a:effectLst/>
                          <a:latin typeface="微软雅黑" panose="020B0503020204020204" pitchFamily="34" charset="-122"/>
                          <a:ea typeface="微软雅黑" panose="020B0503020204020204" pitchFamily="34" charset="-122"/>
                        </a:rPr>
                        <a:t>万元，总费用最低约</a:t>
                      </a:r>
                      <a:r>
                        <a:rPr lang="en-US" altLang="zh-CN" sz="1200" b="0" i="0" dirty="0">
                          <a:solidFill>
                            <a:srgbClr val="333333"/>
                          </a:solidFill>
                          <a:effectLst/>
                          <a:latin typeface="微软雅黑" panose="020B0503020204020204" pitchFamily="34" charset="-122"/>
                          <a:ea typeface="微软雅黑" panose="020B0503020204020204" pitchFamily="34" charset="-122"/>
                        </a:rPr>
                        <a:t>58</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endParaRPr lang="en-US" altLang="zh-CN" sz="1200" b="0" i="0" dirty="0">
                        <a:solidFill>
                          <a:srgbClr val="333333"/>
                        </a:solidFill>
                        <a:effectLst/>
                        <a:latin typeface="微软雅黑" panose="020B0503020204020204" pitchFamily="34" charset="-122"/>
                        <a:ea typeface="微软雅黑" panose="020B0503020204020204" pitchFamily="34" charset="-122"/>
                      </a:endParaRP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zh-CN" altLang="en-US" sz="1200" b="0" i="0" dirty="0">
                          <a:solidFill>
                            <a:srgbClr val="333333"/>
                          </a:solidFill>
                          <a:effectLst/>
                          <a:latin typeface="微软雅黑" panose="020B0503020204020204" pitchFamily="34" charset="-122"/>
                          <a:ea typeface="微软雅黑" panose="020B0503020204020204" pitchFamily="34" charset="-122"/>
                        </a:rPr>
                        <a:t>临建主体及配套：</a:t>
                      </a:r>
                      <a:r>
                        <a:rPr lang="en-US" altLang="zh-CN" sz="1200" b="0" i="0" dirty="0">
                          <a:solidFill>
                            <a:srgbClr val="333333"/>
                          </a:solidFill>
                          <a:effectLst/>
                          <a:latin typeface="微软雅黑" panose="020B0503020204020204" pitchFamily="34" charset="-122"/>
                          <a:ea typeface="微软雅黑" panose="020B0503020204020204" pitchFamily="34" charset="-122"/>
                        </a:rPr>
                        <a:t>77.5</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endParaRPr lang="en-US" altLang="zh-CN" sz="1200" b="0" i="0" dirty="0">
                        <a:solidFill>
                          <a:srgbClr val="333333"/>
                        </a:solidFill>
                        <a:effectLst/>
                        <a:latin typeface="微软雅黑" panose="020B0503020204020204" pitchFamily="34" charset="-122"/>
                        <a:ea typeface="微软雅黑" panose="020B0503020204020204" pitchFamily="34" charset="-122"/>
                      </a:endParaRP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zh-CN" altLang="en-US" sz="1200" b="0" i="0" dirty="0">
                          <a:solidFill>
                            <a:srgbClr val="333333"/>
                          </a:solidFill>
                          <a:effectLst/>
                          <a:latin typeface="微软雅黑" panose="020B0503020204020204" pitchFamily="34" charset="-122"/>
                          <a:ea typeface="微软雅黑" panose="020B0503020204020204" pitchFamily="34" charset="-122"/>
                        </a:rPr>
                        <a:t>水路改造：</a:t>
                      </a:r>
                      <a:r>
                        <a:rPr lang="en-US" altLang="zh-CN" sz="1200" b="0" i="0" dirty="0">
                          <a:solidFill>
                            <a:srgbClr val="333333"/>
                          </a:solidFill>
                          <a:effectLst/>
                          <a:latin typeface="微软雅黑" panose="020B0503020204020204" pitchFamily="34" charset="-122"/>
                          <a:ea typeface="微软雅黑" panose="020B0503020204020204" pitchFamily="34" charset="-122"/>
                        </a:rPr>
                        <a:t>1</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endParaRPr lang="en-US" altLang="zh-CN" sz="1200" b="0" i="0" dirty="0">
                        <a:solidFill>
                          <a:srgbClr val="333333"/>
                        </a:solidFill>
                        <a:effectLst/>
                        <a:latin typeface="微软雅黑" panose="020B0503020204020204" pitchFamily="34" charset="-122"/>
                        <a:ea typeface="微软雅黑" panose="020B0503020204020204" pitchFamily="34" charset="-122"/>
                      </a:endParaRP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zh-CN" altLang="en-US" sz="1200" b="0" i="0" dirty="0">
                          <a:solidFill>
                            <a:srgbClr val="FF0000"/>
                          </a:solidFill>
                          <a:effectLst/>
                          <a:latin typeface="微软雅黑" panose="020B0503020204020204" pitchFamily="34" charset="-122"/>
                          <a:ea typeface="微软雅黑" panose="020B0503020204020204" pitchFamily="34" charset="-122"/>
                        </a:rPr>
                        <a:t>总费用合计约</a:t>
                      </a:r>
                      <a:r>
                        <a:rPr lang="en-US" altLang="zh-CN" sz="1200" b="0" i="0" dirty="0">
                          <a:solidFill>
                            <a:srgbClr val="FF0000"/>
                          </a:solidFill>
                          <a:effectLst/>
                          <a:latin typeface="微软雅黑" panose="020B0503020204020204" pitchFamily="34" charset="-122"/>
                          <a:ea typeface="微软雅黑" panose="020B0503020204020204" pitchFamily="34" charset="-122"/>
                        </a:rPr>
                        <a:t>161.5</a:t>
                      </a:r>
                      <a:r>
                        <a:rPr lang="zh-CN" altLang="en-US" sz="1200" b="0" i="0" dirty="0">
                          <a:solidFill>
                            <a:srgbClr val="FF0000"/>
                          </a:solidFill>
                          <a:effectLst/>
                          <a:latin typeface="微软雅黑" panose="020B0503020204020204" pitchFamily="34" charset="-122"/>
                          <a:ea typeface="微软雅黑" panose="020B0503020204020204" pitchFamily="34" charset="-122"/>
                        </a:rPr>
                        <a:t>万元</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临建主体及配套：</a:t>
                      </a:r>
                      <a:r>
                        <a:rPr lang="en-US" altLang="zh-CN" sz="1200" b="0" i="0" dirty="0">
                          <a:solidFill>
                            <a:srgbClr val="333333"/>
                          </a:solidFill>
                          <a:effectLst/>
                          <a:latin typeface="微软雅黑" panose="020B0503020204020204" pitchFamily="34" charset="-122"/>
                          <a:ea typeface="微软雅黑" panose="020B0503020204020204" pitchFamily="34" charset="-122"/>
                        </a:rPr>
                        <a:t>77.5</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配电改造：</a:t>
                      </a:r>
                      <a:r>
                        <a:rPr lang="en-US" altLang="zh-CN" sz="1200" b="0" i="0" dirty="0">
                          <a:solidFill>
                            <a:srgbClr val="333333"/>
                          </a:solidFill>
                          <a:effectLst/>
                          <a:latin typeface="微软雅黑" panose="020B0503020204020204" pitchFamily="34" charset="-122"/>
                          <a:ea typeface="微软雅黑" panose="020B0503020204020204" pitchFamily="34" charset="-122"/>
                        </a:rPr>
                        <a:t>25</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3. </a:t>
                      </a:r>
                      <a:r>
                        <a:rPr lang="zh-CN" altLang="en-US" sz="1200" b="0" i="0" dirty="0">
                          <a:solidFill>
                            <a:srgbClr val="333333"/>
                          </a:solidFill>
                          <a:effectLst/>
                          <a:latin typeface="微软雅黑" panose="020B0503020204020204" pitchFamily="34" charset="-122"/>
                          <a:ea typeface="微软雅黑" panose="020B0503020204020204" pitchFamily="34" charset="-122"/>
                        </a:rPr>
                        <a:t>水路改造：</a:t>
                      </a:r>
                      <a:r>
                        <a:rPr lang="en-US" altLang="zh-CN" sz="1200" b="0" i="0" dirty="0">
                          <a:solidFill>
                            <a:srgbClr val="333333"/>
                          </a:solidFill>
                          <a:effectLst/>
                          <a:latin typeface="微软雅黑" panose="020B0503020204020204" pitchFamily="34" charset="-122"/>
                          <a:ea typeface="微软雅黑" panose="020B0503020204020204" pitchFamily="34" charset="-122"/>
                        </a:rPr>
                        <a:t>1</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zh-CN" altLang="en-US" sz="1200" b="0" i="0" dirty="0">
                          <a:solidFill>
                            <a:srgbClr val="FF0000"/>
                          </a:solidFill>
                          <a:effectLst/>
                          <a:latin typeface="微软雅黑" panose="020B0503020204020204" pitchFamily="34" charset="-122"/>
                          <a:ea typeface="微软雅黑" panose="020B0503020204020204" pitchFamily="34" charset="-122"/>
                        </a:rPr>
                        <a:t>总费用合计约</a:t>
                      </a:r>
                      <a:r>
                        <a:rPr lang="en-US" altLang="zh-CN" sz="1200" b="0" i="0" dirty="0">
                          <a:solidFill>
                            <a:srgbClr val="FF0000"/>
                          </a:solidFill>
                          <a:effectLst/>
                          <a:latin typeface="微软雅黑" panose="020B0503020204020204" pitchFamily="34" charset="-122"/>
                          <a:ea typeface="微软雅黑" panose="020B0503020204020204" pitchFamily="34" charset="-122"/>
                        </a:rPr>
                        <a:t>103.5</a:t>
                      </a:r>
                      <a:r>
                        <a:rPr lang="zh-CN" altLang="en-US" sz="1200" b="0" i="0" dirty="0">
                          <a:solidFill>
                            <a:srgbClr val="FF0000"/>
                          </a:solidFill>
                          <a:effectLst/>
                          <a:latin typeface="微软雅黑" panose="020B0503020204020204" pitchFamily="34" charset="-122"/>
                          <a:ea typeface="微软雅黑" panose="020B0503020204020204" pitchFamily="34" charset="-122"/>
                        </a:rPr>
                        <a:t>万元</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年租金：北重</a:t>
                      </a:r>
                      <a:r>
                        <a:rPr lang="en-US" altLang="zh-CN" sz="1200" b="0" i="0" dirty="0">
                          <a:solidFill>
                            <a:srgbClr val="333333"/>
                          </a:solidFill>
                          <a:effectLst/>
                          <a:latin typeface="微软雅黑" panose="020B0503020204020204" pitchFamily="34" charset="-122"/>
                          <a:ea typeface="微软雅黑" panose="020B0503020204020204" pitchFamily="34" charset="-122"/>
                        </a:rPr>
                        <a:t>115</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r>
                        <a:rPr lang="en-US" altLang="zh-CN" sz="1200" b="0" i="0" dirty="0">
                          <a:solidFill>
                            <a:srgbClr val="333333"/>
                          </a:solidFill>
                          <a:effectLst/>
                          <a:latin typeface="微软雅黑" panose="020B0503020204020204" pitchFamily="34" charset="-122"/>
                          <a:ea typeface="微软雅黑" panose="020B0503020204020204" pitchFamily="34" charset="-122"/>
                        </a:rPr>
                        <a:t>/</a:t>
                      </a:r>
                      <a:r>
                        <a:rPr lang="zh-CN" altLang="en-US" sz="1200" b="0" i="0" dirty="0">
                          <a:solidFill>
                            <a:srgbClr val="333333"/>
                          </a:solidFill>
                          <a:effectLst/>
                          <a:latin typeface="微软雅黑" panose="020B0503020204020204" pitchFamily="34" charset="-122"/>
                          <a:ea typeface="微软雅黑" panose="020B0503020204020204" pitchFamily="34" charset="-122"/>
                        </a:rPr>
                        <a:t>年、首钢</a:t>
                      </a:r>
                      <a:r>
                        <a:rPr lang="en-US" altLang="zh-CN" sz="1200" b="0" i="0" dirty="0">
                          <a:solidFill>
                            <a:srgbClr val="333333"/>
                          </a:solidFill>
                          <a:effectLst/>
                          <a:latin typeface="微软雅黑" panose="020B0503020204020204" pitchFamily="34" charset="-122"/>
                          <a:ea typeface="微软雅黑" panose="020B0503020204020204" pitchFamily="34" charset="-122"/>
                        </a:rPr>
                        <a:t>76.5</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r>
                        <a:rPr lang="en-US" altLang="zh-CN" sz="1200" b="0" i="0" dirty="0">
                          <a:solidFill>
                            <a:srgbClr val="333333"/>
                          </a:solidFill>
                          <a:effectLst/>
                          <a:latin typeface="微软雅黑" panose="020B0503020204020204" pitchFamily="34" charset="-122"/>
                          <a:ea typeface="微软雅黑" panose="020B0503020204020204" pitchFamily="34" charset="-122"/>
                        </a:rPr>
                        <a:t>/</a:t>
                      </a:r>
                      <a:r>
                        <a:rPr lang="zh-CN" altLang="en-US" sz="1200" b="0" i="0" dirty="0">
                          <a:solidFill>
                            <a:srgbClr val="333333"/>
                          </a:solidFill>
                          <a:effectLst/>
                          <a:latin typeface="微软雅黑" panose="020B0503020204020204" pitchFamily="34" charset="-122"/>
                          <a:ea typeface="微软雅黑" panose="020B0503020204020204" pitchFamily="34" charset="-122"/>
                        </a:rPr>
                        <a:t>年、高碑店</a:t>
                      </a:r>
                      <a:r>
                        <a:rPr lang="en-US" altLang="zh-CN" sz="1200" b="0" i="0" dirty="0">
                          <a:solidFill>
                            <a:srgbClr val="333333"/>
                          </a:solidFill>
                          <a:effectLst/>
                          <a:latin typeface="微软雅黑" panose="020B0503020204020204" pitchFamily="34" charset="-122"/>
                          <a:ea typeface="微软雅黑" panose="020B0503020204020204" pitchFamily="34" charset="-122"/>
                        </a:rPr>
                        <a:t>15</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r>
                        <a:rPr lang="en-US" altLang="zh-CN" sz="1200" b="0" i="0" dirty="0">
                          <a:solidFill>
                            <a:srgbClr val="333333"/>
                          </a:solidFill>
                          <a:effectLst/>
                          <a:latin typeface="微软雅黑" panose="020B0503020204020204" pitchFamily="34" charset="-122"/>
                          <a:ea typeface="微软雅黑" panose="020B0503020204020204" pitchFamily="34" charset="-122"/>
                        </a:rPr>
                        <a:t>/</a:t>
                      </a:r>
                      <a:r>
                        <a:rPr lang="zh-CN" altLang="en-US" sz="1200" b="0" i="0" dirty="0">
                          <a:solidFill>
                            <a:srgbClr val="333333"/>
                          </a:solidFill>
                          <a:effectLst/>
                          <a:latin typeface="微软雅黑" panose="020B0503020204020204" pitchFamily="34" charset="-122"/>
                          <a:ea typeface="微软雅黑" panose="020B0503020204020204" pitchFamily="34" charset="-122"/>
                        </a:rPr>
                        <a:t>年；</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一次性地面</a:t>
                      </a:r>
                      <a:r>
                        <a:rPr lang="en-US" altLang="zh-CN" sz="1200" b="0" i="0" dirty="0">
                          <a:solidFill>
                            <a:srgbClr val="333333"/>
                          </a:solidFill>
                          <a:effectLst/>
                          <a:latin typeface="微软雅黑" panose="020B0503020204020204" pitchFamily="34" charset="-122"/>
                          <a:ea typeface="微软雅黑" panose="020B0503020204020204" pitchFamily="34" charset="-122"/>
                        </a:rPr>
                        <a:t>+</a:t>
                      </a:r>
                      <a:r>
                        <a:rPr lang="zh-CN" altLang="en-US" sz="1200" b="0" i="0" dirty="0">
                          <a:solidFill>
                            <a:srgbClr val="333333"/>
                          </a:solidFill>
                          <a:effectLst/>
                          <a:latin typeface="微软雅黑" panose="020B0503020204020204" pitchFamily="34" charset="-122"/>
                          <a:ea typeface="微软雅黑" panose="020B0503020204020204" pitchFamily="34" charset="-122"/>
                        </a:rPr>
                        <a:t>配电改造：约</a:t>
                      </a:r>
                      <a:r>
                        <a:rPr lang="en-US" altLang="zh-CN" sz="1200" b="0" i="0" dirty="0">
                          <a:solidFill>
                            <a:srgbClr val="333333"/>
                          </a:solidFill>
                          <a:effectLst/>
                          <a:latin typeface="微软雅黑" panose="020B0503020204020204" pitchFamily="34" charset="-122"/>
                          <a:ea typeface="微软雅黑" panose="020B0503020204020204" pitchFamily="34" charset="-122"/>
                        </a:rPr>
                        <a:t>20~30</a:t>
                      </a:r>
                      <a:r>
                        <a:rPr lang="zh-CN" altLang="en-US" sz="1200" b="0" i="0" dirty="0">
                          <a:solidFill>
                            <a:srgbClr val="333333"/>
                          </a:solidFill>
                          <a:effectLst/>
                          <a:latin typeface="微软雅黑" panose="020B0503020204020204" pitchFamily="34" charset="-122"/>
                          <a:ea typeface="微软雅黑" panose="020B0503020204020204" pitchFamily="34" charset="-122"/>
                        </a:rPr>
                        <a:t>万元</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extLst>
                  <a:ext uri="{0D108BD9-81ED-4DB2-BD59-A6C34878D82A}">
                    <a16:rowId xmlns:a16="http://schemas.microsoft.com/office/drawing/2014/main" val="1820101867"/>
                  </a:ext>
                </a:extLst>
              </a:tr>
              <a:tr h="884623">
                <a:tc>
                  <a:txBody>
                    <a:bodyPr/>
                    <a:lstStyle/>
                    <a:p>
                      <a:pPr algn="ctr" fontAlgn="ctr" latinLnBrk="0"/>
                      <a:r>
                        <a:rPr lang="zh-CN" altLang="en-US" sz="1200" b="0" i="0" dirty="0">
                          <a:solidFill>
                            <a:srgbClr val="333333"/>
                          </a:solidFill>
                          <a:effectLst/>
                          <a:latin typeface="微软雅黑" panose="020B0503020204020204" pitchFamily="34" charset="-122"/>
                          <a:ea typeface="微软雅黑" panose="020B0503020204020204" pitchFamily="34" charset="-122"/>
                        </a:rPr>
                        <a:t>优势</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场地在园区内，距离近，运输管理成本低；</a:t>
                      </a:r>
                      <a:br>
                        <a:rPr lang="zh-CN" altLang="en-US" sz="1200" b="0" i="0" dirty="0">
                          <a:solidFill>
                            <a:srgbClr val="333333"/>
                          </a:solidFill>
                          <a:effectLst/>
                          <a:latin typeface="微软雅黑" panose="020B0503020204020204" pitchFamily="34" charset="-122"/>
                          <a:ea typeface="微软雅黑" panose="020B0503020204020204" pitchFamily="34" charset="-122"/>
                        </a:rPr>
                      </a:br>
                      <a:endParaRPr lang="en-US" altLang="zh-CN" sz="1200" b="0" i="0" dirty="0">
                        <a:solidFill>
                          <a:srgbClr val="333333"/>
                        </a:solidFill>
                        <a:effectLst/>
                        <a:latin typeface="微软雅黑" panose="020B0503020204020204" pitchFamily="34" charset="-122"/>
                        <a:ea typeface="微软雅黑" panose="020B0503020204020204" pitchFamily="34" charset="-122"/>
                      </a:endParaRP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a:solidFill>
                            <a:srgbClr val="333333"/>
                          </a:solidFill>
                          <a:effectLst/>
                          <a:latin typeface="微软雅黑" panose="020B0503020204020204" pitchFamily="34" charset="-122"/>
                          <a:ea typeface="微软雅黑" panose="020B0503020204020204" pitchFamily="34" charset="-122"/>
                        </a:rPr>
                        <a:t>1. </a:t>
                      </a:r>
                      <a:r>
                        <a:rPr lang="zh-CN" altLang="en-US" sz="1200" b="0" i="0">
                          <a:solidFill>
                            <a:srgbClr val="333333"/>
                          </a:solidFill>
                          <a:effectLst/>
                          <a:latin typeface="微软雅黑" panose="020B0503020204020204" pitchFamily="34" charset="-122"/>
                          <a:ea typeface="微软雅黑" panose="020B0503020204020204" pitchFamily="34" charset="-122"/>
                        </a:rPr>
                        <a:t>场地尺寸完全适配工艺需求，空间更优；</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2. </a:t>
                      </a:r>
                      <a:r>
                        <a:rPr lang="zh-CN" altLang="en-US" sz="1200" b="0" i="0">
                          <a:solidFill>
                            <a:srgbClr val="333333"/>
                          </a:solidFill>
                          <a:effectLst/>
                          <a:latin typeface="微软雅黑" panose="020B0503020204020204" pitchFamily="34" charset="-122"/>
                          <a:ea typeface="微软雅黑" panose="020B0503020204020204" pitchFamily="34" charset="-122"/>
                        </a:rPr>
                        <a:t>无大额承重改造成本，仅需局部暖沟处理；</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3. </a:t>
                      </a:r>
                      <a:r>
                        <a:rPr lang="zh-CN" altLang="en-US" sz="1200" b="0" i="0">
                          <a:solidFill>
                            <a:srgbClr val="333333"/>
                          </a:solidFill>
                          <a:effectLst/>
                          <a:latin typeface="微软雅黑" panose="020B0503020204020204" pitchFamily="34" charset="-122"/>
                          <a:ea typeface="微软雅黑" panose="020B0503020204020204" pitchFamily="34" charset="-122"/>
                        </a:rPr>
                        <a:t>供电配套完善，改造成本低、可靠性高；</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4. </a:t>
                      </a:r>
                      <a:r>
                        <a:rPr lang="zh-CN" altLang="en-US" sz="1200" b="0" i="0">
                          <a:solidFill>
                            <a:srgbClr val="333333"/>
                          </a:solidFill>
                          <a:effectLst/>
                          <a:latin typeface="微软雅黑" panose="020B0503020204020204" pitchFamily="34" charset="-122"/>
                          <a:ea typeface="微软雅黑" panose="020B0503020204020204" pitchFamily="34" charset="-122"/>
                        </a:rPr>
                        <a:t>不占用消防通道，合规风险更低</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无需临建主体建设，无大额一次性土建投入；</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园区厂房供电、消防等合规性有保障；</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3. </a:t>
                      </a:r>
                      <a:r>
                        <a:rPr lang="zh-CN" altLang="en-US" sz="1200" b="0" i="0" dirty="0">
                          <a:solidFill>
                            <a:srgbClr val="333333"/>
                          </a:solidFill>
                          <a:effectLst/>
                          <a:latin typeface="微软雅黑" panose="020B0503020204020204" pitchFamily="34" charset="-122"/>
                          <a:ea typeface="微软雅黑" panose="020B0503020204020204" pitchFamily="34" charset="-122"/>
                        </a:rPr>
                        <a:t>可灵活选择场地，适配不同预算需求</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EBF1F8"/>
                    </a:solidFill>
                  </a:tcPr>
                </a:tc>
                <a:extLst>
                  <a:ext uri="{0D108BD9-81ED-4DB2-BD59-A6C34878D82A}">
                    <a16:rowId xmlns:a16="http://schemas.microsoft.com/office/drawing/2014/main" val="988323087"/>
                  </a:ext>
                </a:extLst>
              </a:tr>
              <a:tr h="1086843">
                <a:tc>
                  <a:txBody>
                    <a:bodyPr/>
                    <a:lstStyle/>
                    <a:p>
                      <a:pPr algn="ctr" fontAlgn="ctr" latinLnBrk="0"/>
                      <a:r>
                        <a:rPr lang="zh-CN" altLang="en-US" sz="1200" b="0" i="0" dirty="0">
                          <a:solidFill>
                            <a:srgbClr val="333333"/>
                          </a:solidFill>
                          <a:effectLst/>
                          <a:latin typeface="微软雅黑" panose="020B0503020204020204" pitchFamily="34" charset="-122"/>
                          <a:ea typeface="微软雅黑" panose="020B0503020204020204" pitchFamily="34" charset="-122"/>
                        </a:rPr>
                        <a:t>劣势</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占用消防通道，存在合规风险；</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暖沟改造需额外</a:t>
                      </a:r>
                      <a:r>
                        <a:rPr lang="en-US" altLang="zh-CN" sz="1200" b="0" i="0" dirty="0">
                          <a:solidFill>
                            <a:srgbClr val="333333"/>
                          </a:solidFill>
                          <a:effectLst/>
                          <a:latin typeface="微软雅黑" panose="020B0503020204020204" pitchFamily="34" charset="-122"/>
                          <a:ea typeface="微软雅黑" panose="020B0503020204020204" pitchFamily="34" charset="-122"/>
                        </a:rPr>
                        <a:t>48</a:t>
                      </a:r>
                      <a:r>
                        <a:rPr lang="zh-CN" altLang="en-US" sz="1200" b="0" i="0" dirty="0">
                          <a:solidFill>
                            <a:srgbClr val="333333"/>
                          </a:solidFill>
                          <a:effectLst/>
                          <a:latin typeface="微软雅黑" panose="020B0503020204020204" pitchFamily="34" charset="-122"/>
                          <a:ea typeface="微软雅黑" panose="020B0503020204020204" pitchFamily="34" charset="-122"/>
                        </a:rPr>
                        <a:t>万固定成本；</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3. </a:t>
                      </a:r>
                      <a:r>
                        <a:rPr lang="zh-CN" altLang="en-US" sz="1200" b="0" i="0" dirty="0">
                          <a:solidFill>
                            <a:srgbClr val="333333"/>
                          </a:solidFill>
                          <a:effectLst/>
                          <a:latin typeface="微软雅黑" panose="020B0503020204020204" pitchFamily="34" charset="-122"/>
                          <a:ea typeface="微软雅黑" panose="020B0503020204020204" pitchFamily="34" charset="-122"/>
                        </a:rPr>
                        <a:t>供电改造要么可靠性差，要么成本极高；</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4. </a:t>
                      </a:r>
                      <a:r>
                        <a:rPr lang="zh-CN" altLang="en-US" sz="1200" b="0" i="0" dirty="0">
                          <a:solidFill>
                            <a:srgbClr val="333333"/>
                          </a:solidFill>
                          <a:effectLst/>
                          <a:latin typeface="微软雅黑" panose="020B0503020204020204" pitchFamily="34" charset="-122"/>
                          <a:ea typeface="微软雅黑" panose="020B0503020204020204" pitchFamily="34" charset="-122"/>
                        </a:rPr>
                        <a:t>场地空间严重受限，设备布局难度大</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需全额承担临建主体及配套建设成本，一次性投入</a:t>
                      </a:r>
                      <a:r>
                        <a:rPr lang="en-US" altLang="zh-CN" sz="1200" b="0" i="0" dirty="0">
                          <a:solidFill>
                            <a:srgbClr val="333333"/>
                          </a:solidFill>
                          <a:effectLst/>
                          <a:latin typeface="微软雅黑" panose="020B0503020204020204" pitchFamily="34" charset="-122"/>
                          <a:ea typeface="微软雅黑" panose="020B0503020204020204" pitchFamily="34" charset="-122"/>
                        </a:rPr>
                        <a:t>103.5</a:t>
                      </a:r>
                      <a:r>
                        <a:rPr lang="zh-CN" altLang="en-US" sz="1200" b="0" i="0" dirty="0">
                          <a:solidFill>
                            <a:srgbClr val="333333"/>
                          </a:solidFill>
                          <a:effectLst/>
                          <a:latin typeface="微软雅黑" panose="020B0503020204020204" pitchFamily="34" charset="-122"/>
                          <a:ea typeface="微软雅黑" panose="020B0503020204020204" pitchFamily="34" charset="-122"/>
                        </a:rPr>
                        <a:t>万；</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临建使用期限有限，期满需无条件拆除</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北京市内场地年租金成本高，长期使用成本远超临建；</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2. </a:t>
                      </a:r>
                      <a:r>
                        <a:rPr lang="zh-CN" altLang="en-US" sz="1200" b="0" i="0" dirty="0">
                          <a:solidFill>
                            <a:srgbClr val="333333"/>
                          </a:solidFill>
                          <a:effectLst/>
                          <a:latin typeface="微软雅黑" panose="020B0503020204020204" pitchFamily="34" charset="-122"/>
                          <a:ea typeface="微软雅黑" panose="020B0503020204020204" pitchFamily="34" charset="-122"/>
                        </a:rPr>
                        <a:t>首钢园区场地需排队，租赁不确定性高；</a:t>
                      </a:r>
                      <a:br>
                        <a:rPr lang="zh-CN" altLang="en-US" sz="1200" b="0" i="0" dirty="0">
                          <a:solidFill>
                            <a:srgbClr val="333333"/>
                          </a:solidFill>
                          <a:effectLst/>
                          <a:latin typeface="微软雅黑" panose="020B0503020204020204" pitchFamily="34" charset="-122"/>
                          <a:ea typeface="微软雅黑" panose="020B0503020204020204" pitchFamily="34" charset="-122"/>
                        </a:rPr>
                      </a:br>
                      <a:r>
                        <a:rPr lang="en-US" altLang="zh-CN" sz="1200" b="0" i="0" dirty="0">
                          <a:solidFill>
                            <a:srgbClr val="333333"/>
                          </a:solidFill>
                          <a:effectLst/>
                          <a:latin typeface="微软雅黑" panose="020B0503020204020204" pitchFamily="34" charset="-122"/>
                          <a:ea typeface="微软雅黑" panose="020B0503020204020204" pitchFamily="34" charset="-122"/>
                        </a:rPr>
                        <a:t>3. </a:t>
                      </a:r>
                      <a:r>
                        <a:rPr lang="zh-CN" altLang="en-US" sz="1200" b="0" i="0" dirty="0">
                          <a:solidFill>
                            <a:srgbClr val="333333"/>
                          </a:solidFill>
                          <a:effectLst/>
                          <a:latin typeface="微软雅黑" panose="020B0503020204020204" pitchFamily="34" charset="-122"/>
                          <a:ea typeface="微软雅黑" panose="020B0503020204020204" pitchFamily="34" charset="-122"/>
                        </a:rPr>
                        <a:t>高碑店场地距离园区较远（</a:t>
                      </a:r>
                      <a:r>
                        <a:rPr lang="en-US" altLang="zh-CN" sz="1200" b="0" i="0" dirty="0">
                          <a:solidFill>
                            <a:srgbClr val="333333"/>
                          </a:solidFill>
                          <a:effectLst/>
                          <a:latin typeface="微软雅黑" panose="020B0503020204020204" pitchFamily="34" charset="-122"/>
                          <a:ea typeface="微软雅黑" panose="020B0503020204020204" pitchFamily="34" charset="-122"/>
                        </a:rPr>
                        <a:t>80km</a:t>
                      </a:r>
                      <a:r>
                        <a:rPr lang="zh-CN" altLang="en-US" sz="1200" b="0" i="0" dirty="0">
                          <a:solidFill>
                            <a:srgbClr val="333333"/>
                          </a:solidFill>
                          <a:effectLst/>
                          <a:latin typeface="微软雅黑" panose="020B0503020204020204" pitchFamily="34" charset="-122"/>
                          <a:ea typeface="微软雅黑" panose="020B0503020204020204" pitchFamily="34" charset="-122"/>
                        </a:rPr>
                        <a:t>），运输、管理成本增加</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FFFFFF"/>
                    </a:solidFill>
                  </a:tcPr>
                </a:tc>
                <a:extLst>
                  <a:ext uri="{0D108BD9-81ED-4DB2-BD59-A6C34878D82A}">
                    <a16:rowId xmlns:a16="http://schemas.microsoft.com/office/drawing/2014/main" val="2906613797"/>
                  </a:ext>
                </a:extLst>
              </a:tr>
              <a:tr h="884623">
                <a:tc>
                  <a:txBody>
                    <a:bodyPr/>
                    <a:lstStyle/>
                    <a:p>
                      <a:pPr algn="ctr" fontAlgn="ctr" latinLnBrk="0"/>
                      <a:r>
                        <a:rPr lang="zh-CN" altLang="en-US" sz="1200" b="0" i="0">
                          <a:solidFill>
                            <a:srgbClr val="333333"/>
                          </a:solidFill>
                          <a:effectLst/>
                          <a:latin typeface="微软雅黑" panose="020B0503020204020204" pitchFamily="34" charset="-122"/>
                          <a:ea typeface="微软雅黑" panose="020B0503020204020204" pitchFamily="34" charset="-122"/>
                        </a:rPr>
                        <a:t>使用限制与风险</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BF1F8"/>
                    </a:solidFill>
                  </a:tcPr>
                </a:tc>
                <a:tc>
                  <a:txBody>
                    <a:bodyPr/>
                    <a:lstStyle/>
                    <a:p>
                      <a:pPr algn="l" fontAlgn="ctr" latinLnBrk="0"/>
                      <a:r>
                        <a:rPr lang="en-US" altLang="zh-CN" sz="1200" b="0" i="0">
                          <a:solidFill>
                            <a:srgbClr val="333333"/>
                          </a:solidFill>
                          <a:effectLst/>
                          <a:latin typeface="微软雅黑" panose="020B0503020204020204" pitchFamily="34" charset="-122"/>
                          <a:ea typeface="微软雅黑" panose="020B0503020204020204" pitchFamily="34" charset="-122"/>
                        </a:rPr>
                        <a:t>1. </a:t>
                      </a:r>
                      <a:r>
                        <a:rPr lang="zh-CN" altLang="en-US" sz="1200" b="0" i="0">
                          <a:solidFill>
                            <a:srgbClr val="333333"/>
                          </a:solidFill>
                          <a:effectLst/>
                          <a:latin typeface="微软雅黑" panose="020B0503020204020204" pitchFamily="34" charset="-122"/>
                          <a:ea typeface="微软雅黑" panose="020B0503020204020204" pitchFamily="34" charset="-122"/>
                        </a:rPr>
                        <a:t>临建使用期限最长</a:t>
                      </a:r>
                      <a:r>
                        <a:rPr lang="en-US" altLang="zh-CN" sz="1200" b="0" i="0">
                          <a:solidFill>
                            <a:srgbClr val="333333"/>
                          </a:solidFill>
                          <a:effectLst/>
                          <a:latin typeface="微软雅黑" panose="020B0503020204020204" pitchFamily="34" charset="-122"/>
                          <a:ea typeface="微软雅黑" panose="020B0503020204020204" pitchFamily="34" charset="-122"/>
                        </a:rPr>
                        <a:t>2</a:t>
                      </a:r>
                      <a:r>
                        <a:rPr lang="zh-CN" altLang="en-US" sz="1200" b="0" i="0">
                          <a:solidFill>
                            <a:srgbClr val="333333"/>
                          </a:solidFill>
                          <a:effectLst/>
                          <a:latin typeface="微软雅黑" panose="020B0503020204020204" pitchFamily="34" charset="-122"/>
                          <a:ea typeface="微软雅黑" panose="020B0503020204020204" pitchFamily="34" charset="-122"/>
                        </a:rPr>
                        <a:t>年，可延期</a:t>
                      </a:r>
                      <a:r>
                        <a:rPr lang="en-US" altLang="zh-CN" sz="1200" b="0" i="0">
                          <a:solidFill>
                            <a:srgbClr val="333333"/>
                          </a:solidFill>
                          <a:effectLst/>
                          <a:latin typeface="微软雅黑" panose="020B0503020204020204" pitchFamily="34" charset="-122"/>
                          <a:ea typeface="微软雅黑" panose="020B0503020204020204" pitchFamily="34" charset="-122"/>
                        </a:rPr>
                        <a:t>1</a:t>
                      </a:r>
                      <a:r>
                        <a:rPr lang="zh-CN" altLang="en-US" sz="1200" b="0" i="0">
                          <a:solidFill>
                            <a:srgbClr val="333333"/>
                          </a:solidFill>
                          <a:effectLst/>
                          <a:latin typeface="微软雅黑" panose="020B0503020204020204" pitchFamily="34" charset="-122"/>
                          <a:ea typeface="微软雅黑" panose="020B0503020204020204" pitchFamily="34" charset="-122"/>
                        </a:rPr>
                        <a:t>次，不得改变用途；</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2. </a:t>
                      </a:r>
                      <a:r>
                        <a:rPr lang="zh-CN" altLang="en-US" sz="1200" b="0" i="0">
                          <a:solidFill>
                            <a:srgbClr val="333333"/>
                          </a:solidFill>
                          <a:effectLst/>
                          <a:latin typeface="微软雅黑" panose="020B0503020204020204" pitchFamily="34" charset="-122"/>
                          <a:ea typeface="微软雅黑" panose="020B0503020204020204" pitchFamily="34" charset="-122"/>
                        </a:rPr>
                        <a:t>占用消防通道，存在被要求整改</a:t>
                      </a:r>
                      <a:r>
                        <a:rPr lang="en-US" altLang="zh-CN" sz="1200" b="0" i="0">
                          <a:solidFill>
                            <a:srgbClr val="333333"/>
                          </a:solidFill>
                          <a:effectLst/>
                          <a:latin typeface="微软雅黑" panose="020B0503020204020204" pitchFamily="34" charset="-122"/>
                          <a:ea typeface="微软雅黑" panose="020B0503020204020204" pitchFamily="34" charset="-122"/>
                        </a:rPr>
                        <a:t>/</a:t>
                      </a:r>
                      <a:r>
                        <a:rPr lang="zh-CN" altLang="en-US" sz="1200" b="0" i="0">
                          <a:solidFill>
                            <a:srgbClr val="333333"/>
                          </a:solidFill>
                          <a:effectLst/>
                          <a:latin typeface="微软雅黑" panose="020B0503020204020204" pitchFamily="34" charset="-122"/>
                          <a:ea typeface="微软雅黑" panose="020B0503020204020204" pitchFamily="34" charset="-122"/>
                        </a:rPr>
                        <a:t>拆除的风险</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BF1F8"/>
                    </a:solidFill>
                  </a:tcPr>
                </a:tc>
                <a:tc>
                  <a:txBody>
                    <a:bodyPr/>
                    <a:lstStyle/>
                    <a:p>
                      <a:pPr algn="l" fontAlgn="ctr" latinLnBrk="0"/>
                      <a:r>
                        <a:rPr lang="en-US" altLang="zh-CN" sz="1200" b="0" i="0">
                          <a:solidFill>
                            <a:srgbClr val="333333"/>
                          </a:solidFill>
                          <a:effectLst/>
                          <a:latin typeface="微软雅黑" panose="020B0503020204020204" pitchFamily="34" charset="-122"/>
                          <a:ea typeface="微软雅黑" panose="020B0503020204020204" pitchFamily="34" charset="-122"/>
                        </a:rPr>
                        <a:t>1. </a:t>
                      </a:r>
                      <a:r>
                        <a:rPr lang="zh-CN" altLang="en-US" sz="1200" b="0" i="0">
                          <a:solidFill>
                            <a:srgbClr val="333333"/>
                          </a:solidFill>
                          <a:effectLst/>
                          <a:latin typeface="微软雅黑" panose="020B0503020204020204" pitchFamily="34" charset="-122"/>
                          <a:ea typeface="微软雅黑" panose="020B0503020204020204" pitchFamily="34" charset="-122"/>
                        </a:rPr>
                        <a:t>临建使用期限最长</a:t>
                      </a:r>
                      <a:r>
                        <a:rPr lang="en-US" altLang="zh-CN" sz="1200" b="0" i="0">
                          <a:solidFill>
                            <a:srgbClr val="333333"/>
                          </a:solidFill>
                          <a:effectLst/>
                          <a:latin typeface="微软雅黑" panose="020B0503020204020204" pitchFamily="34" charset="-122"/>
                          <a:ea typeface="微软雅黑" panose="020B0503020204020204" pitchFamily="34" charset="-122"/>
                        </a:rPr>
                        <a:t>2</a:t>
                      </a:r>
                      <a:r>
                        <a:rPr lang="zh-CN" altLang="en-US" sz="1200" b="0" i="0">
                          <a:solidFill>
                            <a:srgbClr val="333333"/>
                          </a:solidFill>
                          <a:effectLst/>
                          <a:latin typeface="微软雅黑" panose="020B0503020204020204" pitchFamily="34" charset="-122"/>
                          <a:ea typeface="微软雅黑" panose="020B0503020204020204" pitchFamily="34" charset="-122"/>
                        </a:rPr>
                        <a:t>年，可延期</a:t>
                      </a:r>
                      <a:r>
                        <a:rPr lang="en-US" altLang="zh-CN" sz="1200" b="0" i="0">
                          <a:solidFill>
                            <a:srgbClr val="333333"/>
                          </a:solidFill>
                          <a:effectLst/>
                          <a:latin typeface="微软雅黑" panose="020B0503020204020204" pitchFamily="34" charset="-122"/>
                          <a:ea typeface="微软雅黑" panose="020B0503020204020204" pitchFamily="34" charset="-122"/>
                        </a:rPr>
                        <a:t>1</a:t>
                      </a:r>
                      <a:r>
                        <a:rPr lang="zh-CN" altLang="en-US" sz="1200" b="0" i="0">
                          <a:solidFill>
                            <a:srgbClr val="333333"/>
                          </a:solidFill>
                          <a:effectLst/>
                          <a:latin typeface="微软雅黑" panose="020B0503020204020204" pitchFamily="34" charset="-122"/>
                          <a:ea typeface="微软雅黑" panose="020B0503020204020204" pitchFamily="34" charset="-122"/>
                        </a:rPr>
                        <a:t>次，不得改变用途；</a:t>
                      </a:r>
                      <a:br>
                        <a:rPr lang="zh-CN" altLang="en-US" sz="1200" b="0" i="0">
                          <a:solidFill>
                            <a:srgbClr val="333333"/>
                          </a:solidFill>
                          <a:effectLst/>
                          <a:latin typeface="微软雅黑" panose="020B0503020204020204" pitchFamily="34" charset="-122"/>
                          <a:ea typeface="微软雅黑" panose="020B0503020204020204" pitchFamily="34" charset="-122"/>
                        </a:rPr>
                      </a:br>
                      <a:r>
                        <a:rPr lang="en-US" altLang="zh-CN" sz="1200" b="0" i="0">
                          <a:solidFill>
                            <a:srgbClr val="333333"/>
                          </a:solidFill>
                          <a:effectLst/>
                          <a:latin typeface="微软雅黑" panose="020B0503020204020204" pitchFamily="34" charset="-122"/>
                          <a:ea typeface="微软雅黑" panose="020B0503020204020204" pitchFamily="34" charset="-122"/>
                        </a:rPr>
                        <a:t>2. </a:t>
                      </a:r>
                      <a:r>
                        <a:rPr lang="zh-CN" altLang="en-US" sz="1200" b="0" i="0">
                          <a:solidFill>
                            <a:srgbClr val="333333"/>
                          </a:solidFill>
                          <a:effectLst/>
                          <a:latin typeface="微软雅黑" panose="020B0503020204020204" pitchFamily="34" charset="-122"/>
                          <a:ea typeface="微软雅黑" panose="020B0503020204020204" pitchFamily="34" charset="-122"/>
                        </a:rPr>
                        <a:t>期满或城市建设需要时，必须无条件拆除</a:t>
                      </a: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BF1F8"/>
                    </a:solidFill>
                  </a:tcPr>
                </a:tc>
                <a:tc>
                  <a:txBody>
                    <a:bodyPr/>
                    <a:lstStyle/>
                    <a:p>
                      <a:pPr algn="l" fontAlgn="ctr" latinLnBrk="0"/>
                      <a:r>
                        <a:rPr lang="en-US" altLang="zh-CN" sz="1200" b="0" i="0" dirty="0">
                          <a:solidFill>
                            <a:srgbClr val="333333"/>
                          </a:solidFill>
                          <a:effectLst/>
                          <a:latin typeface="微软雅黑" panose="020B0503020204020204" pitchFamily="34" charset="-122"/>
                          <a:ea typeface="微软雅黑" panose="020B0503020204020204" pitchFamily="34" charset="-122"/>
                        </a:rPr>
                        <a:t>1. </a:t>
                      </a:r>
                      <a:r>
                        <a:rPr lang="zh-CN" altLang="en-US" sz="1200" b="0" i="0" dirty="0">
                          <a:solidFill>
                            <a:srgbClr val="333333"/>
                          </a:solidFill>
                          <a:effectLst/>
                          <a:latin typeface="微软雅黑" panose="020B0503020204020204" pitchFamily="34" charset="-122"/>
                          <a:ea typeface="微软雅黑" panose="020B0503020204020204" pitchFamily="34" charset="-122"/>
                        </a:rPr>
                        <a:t>受租赁协议约束，需按年支付租金，使用灵活性受限于租赁期限；</a:t>
                      </a:r>
                      <a:br>
                        <a:rPr lang="zh-CN" altLang="en-US" sz="1200" b="0" i="0" dirty="0">
                          <a:solidFill>
                            <a:srgbClr val="333333"/>
                          </a:solidFill>
                          <a:effectLst/>
                          <a:latin typeface="微软雅黑" panose="020B0503020204020204" pitchFamily="34" charset="-122"/>
                          <a:ea typeface="微软雅黑" panose="020B0503020204020204" pitchFamily="34" charset="-122"/>
                        </a:rPr>
                      </a:br>
                      <a:endParaRPr lang="zh-CN" altLang="en-US" sz="1200" b="0" i="0" dirty="0">
                        <a:solidFill>
                          <a:srgbClr val="333333"/>
                        </a:solidFill>
                        <a:effectLst/>
                        <a:latin typeface="微软雅黑" panose="020B0503020204020204" pitchFamily="34" charset="-122"/>
                        <a:ea typeface="微软雅黑" panose="020B0503020204020204" pitchFamily="34" charset="-122"/>
                      </a:endParaRPr>
                    </a:p>
                  </a:txBody>
                  <a:tcPr marL="68500" marR="68500" marT="34249" marB="34249"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BF1F8"/>
                    </a:solidFill>
                  </a:tcPr>
                </a:tc>
                <a:extLst>
                  <a:ext uri="{0D108BD9-81ED-4DB2-BD59-A6C34878D82A}">
                    <a16:rowId xmlns:a16="http://schemas.microsoft.com/office/drawing/2014/main" val="435394672"/>
                  </a:ext>
                </a:extLst>
              </a:tr>
            </a:tbl>
          </a:graphicData>
        </a:graphic>
      </p:graphicFrame>
      <p:sp>
        <p:nvSpPr>
          <p:cNvPr id="3" name="灯片编号占位符 4">
            <a:extLst>
              <a:ext uri="{FF2B5EF4-FFF2-40B4-BE49-F238E27FC236}">
                <a16:creationId xmlns:a16="http://schemas.microsoft.com/office/drawing/2014/main" id="{05390B55-B638-4C94-8675-0758CE0F8E98}"/>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878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6279786-366B-46EA-800B-651AD7C98590}"/>
              </a:ext>
            </a:extLst>
          </p:cNvPr>
          <p:cNvSpPr>
            <a:spLocks noGrp="1"/>
          </p:cNvSpPr>
          <p:nvPr>
            <p:ph type="title"/>
          </p:nvPr>
        </p:nvSpPr>
        <p:spPr/>
        <p:txBody>
          <a:bodyPr/>
          <a:lstStyle/>
          <a:p>
            <a:r>
              <a:rPr lang="en-US" altLang="zh-CN" dirty="0">
                <a:solidFill>
                  <a:schemeClr val="tx2"/>
                </a:solidFill>
              </a:rPr>
              <a:t>Plasma spraying devices</a:t>
            </a:r>
            <a:endParaRPr lang="zh-CN" altLang="en-US" dirty="0">
              <a:solidFill>
                <a:schemeClr val="tx2"/>
              </a:solidFill>
            </a:endParaRPr>
          </a:p>
        </p:txBody>
      </p:sp>
      <p:pic>
        <p:nvPicPr>
          <p:cNvPr id="7" name="图片 6">
            <a:extLst>
              <a:ext uri="{FF2B5EF4-FFF2-40B4-BE49-F238E27FC236}">
                <a16:creationId xmlns:a16="http://schemas.microsoft.com/office/drawing/2014/main" id="{8535CEDE-6F7A-431D-BD03-BE115912D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687" y="2090868"/>
            <a:ext cx="1620000" cy="2160000"/>
          </a:xfrm>
          <a:prstGeom prst="rect">
            <a:avLst/>
          </a:prstGeom>
        </p:spPr>
      </p:pic>
      <p:pic>
        <p:nvPicPr>
          <p:cNvPr id="9" name="图片 8">
            <a:extLst>
              <a:ext uri="{FF2B5EF4-FFF2-40B4-BE49-F238E27FC236}">
                <a16:creationId xmlns:a16="http://schemas.microsoft.com/office/drawing/2014/main" id="{0CF943A9-ED21-4434-A732-C5189F53C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41" y="2111173"/>
            <a:ext cx="2879999" cy="2160000"/>
          </a:xfrm>
          <a:prstGeom prst="rect">
            <a:avLst/>
          </a:prstGeom>
        </p:spPr>
      </p:pic>
      <p:pic>
        <p:nvPicPr>
          <p:cNvPr id="11" name="图片 10">
            <a:extLst>
              <a:ext uri="{FF2B5EF4-FFF2-40B4-BE49-F238E27FC236}">
                <a16:creationId xmlns:a16="http://schemas.microsoft.com/office/drawing/2014/main" id="{86CE5B3E-64B9-4B0E-9D27-C3FED0F20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603" y="2111173"/>
            <a:ext cx="1620000" cy="2160000"/>
          </a:xfrm>
          <a:prstGeom prst="rect">
            <a:avLst/>
          </a:prstGeom>
        </p:spPr>
      </p:pic>
      <p:pic>
        <p:nvPicPr>
          <p:cNvPr id="13" name="图片 12">
            <a:extLst>
              <a:ext uri="{FF2B5EF4-FFF2-40B4-BE49-F238E27FC236}">
                <a16:creationId xmlns:a16="http://schemas.microsoft.com/office/drawing/2014/main" id="{46F48B08-14DF-4F9F-9B3F-96F7FE602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104" y="2111173"/>
            <a:ext cx="1620000" cy="2160000"/>
          </a:xfrm>
          <a:prstGeom prst="rect">
            <a:avLst/>
          </a:prstGeom>
        </p:spPr>
      </p:pic>
      <p:pic>
        <p:nvPicPr>
          <p:cNvPr id="8" name="图片 7">
            <a:extLst>
              <a:ext uri="{FF2B5EF4-FFF2-40B4-BE49-F238E27FC236}">
                <a16:creationId xmlns:a16="http://schemas.microsoft.com/office/drawing/2014/main" id="{A95C3EAB-75BD-4C04-A43C-598B85CBF4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3196" y="4340781"/>
            <a:ext cx="1620000" cy="2160000"/>
          </a:xfrm>
          <a:prstGeom prst="rect">
            <a:avLst/>
          </a:prstGeom>
        </p:spPr>
      </p:pic>
      <p:pic>
        <p:nvPicPr>
          <p:cNvPr id="10" name="图片 9">
            <a:extLst>
              <a:ext uri="{FF2B5EF4-FFF2-40B4-BE49-F238E27FC236}">
                <a16:creationId xmlns:a16="http://schemas.microsoft.com/office/drawing/2014/main" id="{A7D98B64-422C-4B61-9685-81E4643C5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002" y="4340781"/>
            <a:ext cx="2880000" cy="2160000"/>
          </a:xfrm>
          <a:prstGeom prst="rect">
            <a:avLst/>
          </a:prstGeom>
        </p:spPr>
      </p:pic>
      <p:pic>
        <p:nvPicPr>
          <p:cNvPr id="12" name="图片 11">
            <a:extLst>
              <a:ext uri="{FF2B5EF4-FFF2-40B4-BE49-F238E27FC236}">
                <a16:creationId xmlns:a16="http://schemas.microsoft.com/office/drawing/2014/main" id="{C36A2019-8FEB-48C3-9226-6F35E05922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9073" y="4340781"/>
            <a:ext cx="1620000" cy="2160000"/>
          </a:xfrm>
          <a:prstGeom prst="rect">
            <a:avLst/>
          </a:prstGeom>
        </p:spPr>
      </p:pic>
      <p:sp>
        <p:nvSpPr>
          <p:cNvPr id="2" name="文本框 1">
            <a:extLst>
              <a:ext uri="{FF2B5EF4-FFF2-40B4-BE49-F238E27FC236}">
                <a16:creationId xmlns:a16="http://schemas.microsoft.com/office/drawing/2014/main" id="{F82D26D0-8283-43B7-9791-1F327E2F674C}"/>
              </a:ext>
            </a:extLst>
          </p:cNvPr>
          <p:cNvSpPr txBox="1"/>
          <p:nvPr/>
        </p:nvSpPr>
        <p:spPr>
          <a:xfrm>
            <a:off x="314325" y="1276350"/>
            <a:ext cx="9848850"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b="1" i="0" dirty="0">
                <a:solidFill>
                  <a:srgbClr val="0F1115"/>
                </a:solidFill>
                <a:effectLst/>
                <a:latin typeface="quote-cjk-patch"/>
              </a:rPr>
              <a:t>The spraying system is similar to the system detailed in the following pictures.</a:t>
            </a:r>
            <a:endParaRPr lang="zh-CN" altLang="en-US" dirty="0"/>
          </a:p>
        </p:txBody>
      </p:sp>
      <p:sp>
        <p:nvSpPr>
          <p:cNvPr id="14" name="灯片编号占位符 3">
            <a:extLst>
              <a:ext uri="{FF2B5EF4-FFF2-40B4-BE49-F238E27FC236}">
                <a16:creationId xmlns:a16="http://schemas.microsoft.com/office/drawing/2014/main" id="{A6D909A3-6AFF-43D2-9D72-B86E6CB971B6}"/>
              </a:ext>
            </a:extLst>
          </p:cNvPr>
          <p:cNvSpPr>
            <a:spLocks noGrp="1"/>
          </p:cNvSpPr>
          <p:nvPr>
            <p:ph type="sldNum" sz="quarter" idx="12"/>
          </p:nvPr>
        </p:nvSpPr>
        <p:spPr>
          <a:xfrm>
            <a:off x="11302999" y="6468148"/>
            <a:ext cx="636705" cy="365125"/>
          </a:xfrm>
        </p:spPr>
        <p:txBody>
          <a:bodyPr/>
          <a:lstStyle/>
          <a:p>
            <a:fld id="{F15E9139-A00B-4B2A-98A6-095DC08F1345}" type="slidenum">
              <a:rPr lang="zh-CN" altLang="en-US" smtClean="0"/>
              <a:pPr/>
              <a:t>24</a:t>
            </a:fld>
            <a:endParaRPr lang="zh-CN" altLang="en-US"/>
          </a:p>
        </p:txBody>
      </p:sp>
    </p:spTree>
    <p:extLst>
      <p:ext uri="{BB962C8B-B14F-4D97-AF65-F5344CB8AC3E}">
        <p14:creationId xmlns:p14="http://schemas.microsoft.com/office/powerpoint/2010/main" val="295196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2">
            <a:extLst>
              <a:ext uri="{FF2B5EF4-FFF2-40B4-BE49-F238E27FC236}">
                <a16:creationId xmlns:a16="http://schemas.microsoft.com/office/drawing/2014/main" id="{76FCF59B-6228-4967-8AAF-841DCE3806B6}"/>
              </a:ext>
            </a:extLst>
          </p:cNvPr>
          <p:cNvSpPr>
            <a:spLocks noGrp="1"/>
          </p:cNvSpPr>
          <p:nvPr>
            <p:ph type="title"/>
          </p:nvPr>
        </p:nvSpPr>
        <p:spPr>
          <a:xfrm>
            <a:off x="736600" y="194090"/>
            <a:ext cx="10718800" cy="663575"/>
          </a:xfrm>
        </p:spPr>
        <p:txBody>
          <a:bodyPr>
            <a:normAutofit fontScale="90000"/>
          </a:bodyPr>
          <a:lstStyle/>
          <a:p>
            <a:br>
              <a:rPr lang="en-US" altLang="zh-CN" sz="2800" dirty="0"/>
            </a:br>
            <a:r>
              <a:rPr lang="en-US" altLang="zh-CN" sz="2800" dirty="0"/>
              <a:t>Normalized Average Pressure as a Function of Integrated Beam Current HEPS VS BEPCII</a:t>
            </a:r>
            <a:br>
              <a:rPr lang="zh-CN" altLang="en-US" sz="2800" dirty="0"/>
            </a:br>
            <a:endParaRPr lang="zh-CN" altLang="en-US" sz="2800" dirty="0"/>
          </a:p>
        </p:txBody>
      </p:sp>
      <p:pic>
        <p:nvPicPr>
          <p:cNvPr id="2" name="图片 1">
            <a:extLst>
              <a:ext uri="{FF2B5EF4-FFF2-40B4-BE49-F238E27FC236}">
                <a16:creationId xmlns:a16="http://schemas.microsoft.com/office/drawing/2014/main" id="{911E7526-5390-442D-93A0-05FF2B997807}"/>
              </a:ext>
            </a:extLst>
          </p:cNvPr>
          <p:cNvPicPr>
            <a:picLocks noChangeAspect="1"/>
          </p:cNvPicPr>
          <p:nvPr/>
        </p:nvPicPr>
        <p:blipFill>
          <a:blip r:embed="rId2"/>
          <a:stretch>
            <a:fillRect/>
          </a:stretch>
        </p:blipFill>
        <p:spPr>
          <a:xfrm>
            <a:off x="736600" y="1706317"/>
            <a:ext cx="5156257" cy="3541611"/>
          </a:xfrm>
          <a:prstGeom prst="rect">
            <a:avLst/>
          </a:prstGeom>
        </p:spPr>
      </p:pic>
      <p:pic>
        <p:nvPicPr>
          <p:cNvPr id="4" name="Picture 2">
            <a:extLst>
              <a:ext uri="{FF2B5EF4-FFF2-40B4-BE49-F238E27FC236}">
                <a16:creationId xmlns:a16="http://schemas.microsoft.com/office/drawing/2014/main" id="{03226E0A-B664-47DD-9D14-4C721CDDA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83" y="1769817"/>
            <a:ext cx="4909464" cy="354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a:extLst>
              <a:ext uri="{FF2B5EF4-FFF2-40B4-BE49-F238E27FC236}">
                <a16:creationId xmlns:a16="http://schemas.microsoft.com/office/drawing/2014/main" id="{1EE82B5A-A9FC-47F2-8F75-F762BC013367}"/>
              </a:ext>
            </a:extLst>
          </p:cNvPr>
          <p:cNvSpPr txBox="1"/>
          <p:nvPr/>
        </p:nvSpPr>
        <p:spPr>
          <a:xfrm>
            <a:off x="1885950" y="5588427"/>
            <a:ext cx="9029700" cy="646331"/>
          </a:xfrm>
          <a:prstGeom prst="rect">
            <a:avLst/>
          </a:prstGeom>
          <a:noFill/>
        </p:spPr>
        <p:txBody>
          <a:bodyPr wrap="square">
            <a:spAutoFit/>
          </a:bodyPr>
          <a:lstStyle/>
          <a:p>
            <a:pPr algn="ctr"/>
            <a:r>
              <a:rPr lang="en-US" altLang="zh-CN" sz="1800" dirty="0"/>
              <a:t>HEPS (NEG coating /</a:t>
            </a:r>
            <a:r>
              <a:rPr lang="en-US" altLang="zh-CN" sz="1800" dirty="0" err="1"/>
              <a:t>CuZrCr</a:t>
            </a:r>
            <a:r>
              <a:rPr lang="en-US" altLang="zh-CN" sz="1800" dirty="0"/>
              <a:t> copper ) VS BEPCII (</a:t>
            </a:r>
            <a:r>
              <a:rPr lang="en-US" altLang="zh-CN" sz="1800" dirty="0" err="1"/>
              <a:t>TiN</a:t>
            </a:r>
            <a:r>
              <a:rPr lang="en-US" altLang="zh-CN" sz="1800" dirty="0"/>
              <a:t> coating for positron ring </a:t>
            </a:r>
            <a:r>
              <a:rPr lang="en-US" altLang="zh-CN" dirty="0"/>
              <a:t>/</a:t>
            </a:r>
            <a:r>
              <a:rPr lang="en-US" altLang="zh-CN" sz="1800" dirty="0"/>
              <a:t>AL )</a:t>
            </a:r>
            <a:br>
              <a:rPr lang="zh-CN" altLang="en-US" sz="1800" dirty="0"/>
            </a:br>
            <a:endParaRPr lang="zh-CN" altLang="en-US" dirty="0"/>
          </a:p>
        </p:txBody>
      </p:sp>
      <p:sp>
        <p:nvSpPr>
          <p:cNvPr id="9" name="文本框 8">
            <a:extLst>
              <a:ext uri="{FF2B5EF4-FFF2-40B4-BE49-F238E27FC236}">
                <a16:creationId xmlns:a16="http://schemas.microsoft.com/office/drawing/2014/main" id="{E0186EB1-6BD7-480B-AA74-2E6C2FAE42B2}"/>
              </a:ext>
            </a:extLst>
          </p:cNvPr>
          <p:cNvSpPr txBox="1"/>
          <p:nvPr/>
        </p:nvSpPr>
        <p:spPr>
          <a:xfrm>
            <a:off x="215489" y="1123486"/>
            <a:ext cx="6096000" cy="646331"/>
          </a:xfrm>
          <a:prstGeom prst="rect">
            <a:avLst/>
          </a:prstGeom>
          <a:noFill/>
        </p:spPr>
        <p:txBody>
          <a:bodyPr wrap="square">
            <a:spAutoFit/>
          </a:bodyPr>
          <a:lstStyle/>
          <a:p>
            <a:r>
              <a:rPr lang="en-US" altLang="zh-CN" sz="1800" dirty="0"/>
              <a:t>HEPS</a:t>
            </a:r>
            <a:r>
              <a:rPr lang="zh-CN" altLang="en-US" sz="1800" dirty="0"/>
              <a:t>（</a:t>
            </a:r>
            <a:r>
              <a:rPr lang="en-US" altLang="zh-CN" sz="1800" dirty="0"/>
              <a:t>6Gev</a:t>
            </a:r>
            <a:r>
              <a:rPr lang="zh-CN" altLang="en-US" sz="1800" dirty="0"/>
              <a:t>）</a:t>
            </a:r>
            <a:r>
              <a:rPr lang="en-US" altLang="zh-CN" sz="1800" dirty="0"/>
              <a:t> copper vacuum chamber with NEG coating</a:t>
            </a:r>
            <a:br>
              <a:rPr lang="zh-CN" altLang="en-US" sz="1800" dirty="0"/>
            </a:br>
            <a:endParaRPr lang="zh-CN" altLang="en-US" dirty="0"/>
          </a:p>
        </p:txBody>
      </p:sp>
      <p:sp>
        <p:nvSpPr>
          <p:cNvPr id="10" name="文本框 9">
            <a:extLst>
              <a:ext uri="{FF2B5EF4-FFF2-40B4-BE49-F238E27FC236}">
                <a16:creationId xmlns:a16="http://schemas.microsoft.com/office/drawing/2014/main" id="{28147FED-15FF-4B29-BF98-3BE010CEF98E}"/>
              </a:ext>
            </a:extLst>
          </p:cNvPr>
          <p:cNvSpPr txBox="1"/>
          <p:nvPr/>
        </p:nvSpPr>
        <p:spPr>
          <a:xfrm>
            <a:off x="6188587" y="1123486"/>
            <a:ext cx="6003413" cy="369332"/>
          </a:xfrm>
          <a:prstGeom prst="rect">
            <a:avLst/>
          </a:prstGeom>
          <a:noFill/>
        </p:spPr>
        <p:txBody>
          <a:bodyPr wrap="square">
            <a:spAutoFit/>
          </a:bodyPr>
          <a:lstStyle/>
          <a:p>
            <a:r>
              <a:rPr lang="en-US" altLang="zh-CN" sz="1800" dirty="0"/>
              <a:t>BEPC II</a:t>
            </a:r>
            <a:r>
              <a:rPr lang="zh-CN" altLang="en-US" sz="1800" dirty="0"/>
              <a:t>（</a:t>
            </a:r>
            <a:r>
              <a:rPr lang="en-US" altLang="zh-CN" sz="1800" dirty="0"/>
              <a:t>1.89Gev</a:t>
            </a:r>
            <a:r>
              <a:rPr lang="zh-CN" altLang="en-US" sz="1800" dirty="0"/>
              <a:t>）</a:t>
            </a:r>
            <a:r>
              <a:rPr lang="en-US" altLang="zh-CN" sz="1800" dirty="0"/>
              <a:t> AL vacuum chamber </a:t>
            </a:r>
            <a:r>
              <a:rPr lang="zh-CN" altLang="en-US" sz="1800" dirty="0"/>
              <a:t>（</a:t>
            </a:r>
            <a:r>
              <a:rPr lang="en-US" altLang="zh-CN" dirty="0"/>
              <a:t>no NEG coating</a:t>
            </a:r>
            <a:r>
              <a:rPr lang="zh-CN" altLang="en-US" sz="1800" dirty="0"/>
              <a:t>）</a:t>
            </a:r>
            <a:endParaRPr lang="zh-CN" altLang="en-US" dirty="0"/>
          </a:p>
        </p:txBody>
      </p:sp>
    </p:spTree>
    <p:extLst>
      <p:ext uri="{BB962C8B-B14F-4D97-AF65-F5344CB8AC3E}">
        <p14:creationId xmlns:p14="http://schemas.microsoft.com/office/powerpoint/2010/main" val="226617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03C539A-67A3-4228-B1B5-A86921881064}"/>
              </a:ext>
            </a:extLst>
          </p:cNvPr>
          <p:cNvGrpSpPr/>
          <p:nvPr/>
        </p:nvGrpSpPr>
        <p:grpSpPr>
          <a:xfrm>
            <a:off x="666712" y="1141802"/>
            <a:ext cx="5996876" cy="3229625"/>
            <a:chOff x="1113632" y="1077531"/>
            <a:chExt cx="7655431" cy="4178700"/>
          </a:xfrm>
        </p:grpSpPr>
        <p:sp>
          <p:nvSpPr>
            <p:cNvPr id="36" name="矩形: 圆角 35">
              <a:extLst>
                <a:ext uri="{FF2B5EF4-FFF2-40B4-BE49-F238E27FC236}">
                  <a16:creationId xmlns:a16="http://schemas.microsoft.com/office/drawing/2014/main" id="{BF5C0F34-751A-437A-B286-9415E7543E8C}"/>
                </a:ext>
              </a:extLst>
            </p:cNvPr>
            <p:cNvSpPr/>
            <p:nvPr/>
          </p:nvSpPr>
          <p:spPr>
            <a:xfrm>
              <a:off x="1113632" y="2884762"/>
              <a:ext cx="995270" cy="625365"/>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Calibri"/>
                <a:ea typeface="宋体" panose="02010600030101010101" pitchFamily="2" charset="-122"/>
                <a:cs typeface="+mn-cs"/>
              </a:endParaRPr>
            </a:p>
          </p:txBody>
        </p:sp>
        <p:sp>
          <p:nvSpPr>
            <p:cNvPr id="4" name="椭圆 3">
              <a:extLst>
                <a:ext uri="{FF2B5EF4-FFF2-40B4-BE49-F238E27FC236}">
                  <a16:creationId xmlns:a16="http://schemas.microsoft.com/office/drawing/2014/main" id="{6BF58159-C7A0-4897-9E4A-2576310F7859}"/>
                </a:ext>
              </a:extLst>
            </p:cNvPr>
            <p:cNvSpPr/>
            <p:nvPr/>
          </p:nvSpPr>
          <p:spPr>
            <a:xfrm>
              <a:off x="1965961" y="1348147"/>
              <a:ext cx="3600000" cy="3600000"/>
            </a:xfrm>
            <a:prstGeom prst="ellipse">
              <a:avLst/>
            </a:prstGeom>
            <a:noFill/>
            <a:ln w="304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 name="椭圆 4">
              <a:extLst>
                <a:ext uri="{FF2B5EF4-FFF2-40B4-BE49-F238E27FC236}">
                  <a16:creationId xmlns:a16="http://schemas.microsoft.com/office/drawing/2014/main" id="{C120DADE-B69F-4E1B-9E21-FC066FF52ACA}"/>
                </a:ext>
              </a:extLst>
            </p:cNvPr>
            <p:cNvSpPr/>
            <p:nvPr/>
          </p:nvSpPr>
          <p:spPr>
            <a:xfrm>
              <a:off x="2146859" y="1531333"/>
              <a:ext cx="3240000" cy="3240000"/>
            </a:xfrm>
            <a:prstGeom prst="ellipse">
              <a:avLst/>
            </a:prstGeom>
            <a:noFill/>
            <a:ln w="76200">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文本框 11">
              <a:extLst>
                <a:ext uri="{FF2B5EF4-FFF2-40B4-BE49-F238E27FC236}">
                  <a16:creationId xmlns:a16="http://schemas.microsoft.com/office/drawing/2014/main" id="{00191DB4-A12C-414E-BCD5-4BB508C3B4C1}"/>
                </a:ext>
              </a:extLst>
            </p:cNvPr>
            <p:cNvSpPr txBox="1"/>
            <p:nvPr/>
          </p:nvSpPr>
          <p:spPr>
            <a:xfrm>
              <a:off x="6355538" y="2826123"/>
              <a:ext cx="2413525" cy="558873"/>
            </a:xfrm>
            <a:prstGeom prst="rect">
              <a:avLst/>
            </a:prstGeom>
            <a:solidFill>
              <a:schemeClr val="accent6">
                <a:lumMod val="75000"/>
              </a:schemeClr>
            </a:solidFill>
            <a:ln>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Alloy copper</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文本框 12">
              <a:extLst>
                <a:ext uri="{FF2B5EF4-FFF2-40B4-BE49-F238E27FC236}">
                  <a16:creationId xmlns:a16="http://schemas.microsoft.com/office/drawing/2014/main" id="{024C932A-2EF3-4287-8BBE-D05DF9DA6CC4}"/>
                </a:ext>
              </a:extLst>
            </p:cNvPr>
            <p:cNvSpPr txBox="1"/>
            <p:nvPr/>
          </p:nvSpPr>
          <p:spPr>
            <a:xfrm>
              <a:off x="6355538" y="3655889"/>
              <a:ext cx="2413525" cy="558873"/>
            </a:xfrm>
            <a:prstGeom prst="rect">
              <a:avLst/>
            </a:prstGeom>
            <a:solidFill>
              <a:schemeClr val="accent6">
                <a:lumMod val="50000"/>
              </a:schemeClr>
            </a:solidFill>
            <a:ln>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NEG</a:t>
              </a:r>
              <a:r>
                <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 </a:t>
              </a:r>
              <a:r>
                <a:rPr kumimoji="0" lang="en-US" altLang="zh-CN"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coating</a:t>
              </a:r>
              <a:endPar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4" name="新月形 13">
              <a:extLst>
                <a:ext uri="{FF2B5EF4-FFF2-40B4-BE49-F238E27FC236}">
                  <a16:creationId xmlns:a16="http://schemas.microsoft.com/office/drawing/2014/main" id="{81AF7986-8B39-4D85-916C-2B400CEFB112}"/>
                </a:ext>
              </a:extLst>
            </p:cNvPr>
            <p:cNvSpPr/>
            <p:nvPr/>
          </p:nvSpPr>
          <p:spPr>
            <a:xfrm rot="5400000">
              <a:off x="3630653" y="540398"/>
              <a:ext cx="270616" cy="1344882"/>
            </a:xfrm>
            <a:prstGeom prst="moon">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新月形 14">
              <a:extLst>
                <a:ext uri="{FF2B5EF4-FFF2-40B4-BE49-F238E27FC236}">
                  <a16:creationId xmlns:a16="http://schemas.microsoft.com/office/drawing/2014/main" id="{4DA2E1AF-1649-4896-ADD3-247B8BEC077D}"/>
                </a:ext>
              </a:extLst>
            </p:cNvPr>
            <p:cNvSpPr/>
            <p:nvPr/>
          </p:nvSpPr>
          <p:spPr>
            <a:xfrm rot="12646252">
              <a:off x="5322653" y="3469907"/>
              <a:ext cx="270616" cy="1344882"/>
            </a:xfrm>
            <a:prstGeom prst="moon">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新月形 15">
              <a:extLst>
                <a:ext uri="{FF2B5EF4-FFF2-40B4-BE49-F238E27FC236}">
                  <a16:creationId xmlns:a16="http://schemas.microsoft.com/office/drawing/2014/main" id="{02FE3A2C-C9C3-4373-9A27-70051C4E6B66}"/>
                </a:ext>
              </a:extLst>
            </p:cNvPr>
            <p:cNvSpPr/>
            <p:nvPr/>
          </p:nvSpPr>
          <p:spPr>
            <a:xfrm rot="16200000">
              <a:off x="3635956" y="4448482"/>
              <a:ext cx="270616" cy="1344882"/>
            </a:xfrm>
            <a:prstGeom prst="moon">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新月形 16">
              <a:extLst>
                <a:ext uri="{FF2B5EF4-FFF2-40B4-BE49-F238E27FC236}">
                  <a16:creationId xmlns:a16="http://schemas.microsoft.com/office/drawing/2014/main" id="{573D8BDF-872D-4530-86A0-4F69EC8BFFE3}"/>
                </a:ext>
              </a:extLst>
            </p:cNvPr>
            <p:cNvSpPr/>
            <p:nvPr/>
          </p:nvSpPr>
          <p:spPr>
            <a:xfrm rot="1799451">
              <a:off x="1944404" y="1495321"/>
              <a:ext cx="270616" cy="1344882"/>
            </a:xfrm>
            <a:prstGeom prst="moon">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新月形 17">
              <a:extLst>
                <a:ext uri="{FF2B5EF4-FFF2-40B4-BE49-F238E27FC236}">
                  <a16:creationId xmlns:a16="http://schemas.microsoft.com/office/drawing/2014/main" id="{A48B66B9-9D5B-4AB3-8A8C-D77BAE83318D}"/>
                </a:ext>
              </a:extLst>
            </p:cNvPr>
            <p:cNvSpPr/>
            <p:nvPr/>
          </p:nvSpPr>
          <p:spPr>
            <a:xfrm rot="19529542">
              <a:off x="2010653" y="3572927"/>
              <a:ext cx="270616" cy="1344882"/>
            </a:xfrm>
            <a:prstGeom prst="moon">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新月形 18">
              <a:extLst>
                <a:ext uri="{FF2B5EF4-FFF2-40B4-BE49-F238E27FC236}">
                  <a16:creationId xmlns:a16="http://schemas.microsoft.com/office/drawing/2014/main" id="{0381D005-DA22-460F-B0EF-CB6D1786722D}"/>
                </a:ext>
              </a:extLst>
            </p:cNvPr>
            <p:cNvSpPr/>
            <p:nvPr/>
          </p:nvSpPr>
          <p:spPr>
            <a:xfrm rot="8796553">
              <a:off x="5265109" y="1393276"/>
              <a:ext cx="270616" cy="1344882"/>
            </a:xfrm>
            <a:prstGeom prst="moon">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文本框 19">
              <a:extLst>
                <a:ext uri="{FF2B5EF4-FFF2-40B4-BE49-F238E27FC236}">
                  <a16:creationId xmlns:a16="http://schemas.microsoft.com/office/drawing/2014/main" id="{75BDE151-EAE4-46A4-A6D0-A4E8D7716DBD}"/>
                </a:ext>
              </a:extLst>
            </p:cNvPr>
            <p:cNvSpPr txBox="1"/>
            <p:nvPr/>
          </p:nvSpPr>
          <p:spPr>
            <a:xfrm>
              <a:off x="6355539" y="1978076"/>
              <a:ext cx="2413524" cy="558873"/>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Heating layer</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21" name="直接箭头连接符 20">
              <a:extLst>
                <a:ext uri="{FF2B5EF4-FFF2-40B4-BE49-F238E27FC236}">
                  <a16:creationId xmlns:a16="http://schemas.microsoft.com/office/drawing/2014/main" id="{01EE746B-B952-4BB4-87CF-B6B1AF9B864C}"/>
                </a:ext>
              </a:extLst>
            </p:cNvPr>
            <p:cNvCxnSpPr>
              <a:cxnSpLocks/>
              <a:stCxn id="20" idx="1"/>
              <a:endCxn id="19" idx="1"/>
            </p:cNvCxnSpPr>
            <p:nvPr/>
          </p:nvCxnSpPr>
          <p:spPr>
            <a:xfrm flipH="1" flipV="1">
              <a:off x="5513391" y="1988685"/>
              <a:ext cx="842149" cy="26882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8DFFB14F-3794-4532-9DA5-4605DFE469EE}"/>
                </a:ext>
              </a:extLst>
            </p:cNvPr>
            <p:cNvCxnSpPr>
              <a:cxnSpLocks/>
              <a:stCxn id="12" idx="1"/>
            </p:cNvCxnSpPr>
            <p:nvPr/>
          </p:nvCxnSpPr>
          <p:spPr>
            <a:xfrm flipH="1" flipV="1">
              <a:off x="5457963" y="2900760"/>
              <a:ext cx="897575" cy="204800"/>
            </a:xfrm>
            <a:prstGeom prst="straightConnector1">
              <a:avLst/>
            </a:prstGeom>
            <a:ln w="4445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5" name="直接箭头连接符 24">
              <a:extLst>
                <a:ext uri="{FF2B5EF4-FFF2-40B4-BE49-F238E27FC236}">
                  <a16:creationId xmlns:a16="http://schemas.microsoft.com/office/drawing/2014/main" id="{7CBAEB88-70BE-4DF1-AF62-89BAF89AEB15}"/>
                </a:ext>
              </a:extLst>
            </p:cNvPr>
            <p:cNvCxnSpPr>
              <a:cxnSpLocks/>
              <a:stCxn id="13" idx="1"/>
            </p:cNvCxnSpPr>
            <p:nvPr/>
          </p:nvCxnSpPr>
          <p:spPr>
            <a:xfrm flipH="1" flipV="1">
              <a:off x="5294210" y="3318536"/>
              <a:ext cx="1061328" cy="616789"/>
            </a:xfrm>
            <a:prstGeom prst="straightConnector1">
              <a:avLst/>
            </a:prstGeom>
            <a:ln w="444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5006A3AA-C759-4265-AECE-4AD896063A32}"/>
                </a:ext>
              </a:extLst>
            </p:cNvPr>
            <p:cNvSpPr/>
            <p:nvPr/>
          </p:nvSpPr>
          <p:spPr>
            <a:xfrm>
              <a:off x="3603837" y="2997075"/>
              <a:ext cx="326572" cy="18466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7" name="椭圆 36">
              <a:extLst>
                <a:ext uri="{FF2B5EF4-FFF2-40B4-BE49-F238E27FC236}">
                  <a16:creationId xmlns:a16="http://schemas.microsoft.com/office/drawing/2014/main" id="{D97681E5-86B2-4753-BBB5-C68AF5559A19}"/>
                </a:ext>
              </a:extLst>
            </p:cNvPr>
            <p:cNvSpPr/>
            <p:nvPr/>
          </p:nvSpPr>
          <p:spPr>
            <a:xfrm>
              <a:off x="1231512" y="2945444"/>
              <a:ext cx="504000" cy="50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3" name="标题 2">
            <a:extLst>
              <a:ext uri="{FF2B5EF4-FFF2-40B4-BE49-F238E27FC236}">
                <a16:creationId xmlns:a16="http://schemas.microsoft.com/office/drawing/2014/main" id="{785A210E-5F94-4C3D-9861-046200A46460}"/>
              </a:ext>
            </a:extLst>
          </p:cNvPr>
          <p:cNvSpPr>
            <a:spLocks noGrp="1"/>
          </p:cNvSpPr>
          <p:nvPr>
            <p:ph type="title"/>
          </p:nvPr>
        </p:nvSpPr>
        <p:spPr/>
        <p:txBody>
          <a:bodyPr/>
          <a:lstStyle/>
          <a:p>
            <a:r>
              <a:rPr lang="en-US" altLang="zh-CN" dirty="0"/>
              <a:t>Structure of vacuum chamber for CEPC collider rings</a:t>
            </a:r>
            <a:endParaRPr lang="zh-CN" altLang="en-US" dirty="0"/>
          </a:p>
        </p:txBody>
      </p:sp>
      <p:pic>
        <p:nvPicPr>
          <p:cNvPr id="28" name="图片 27">
            <a:extLst>
              <a:ext uri="{FF2B5EF4-FFF2-40B4-BE49-F238E27FC236}">
                <a16:creationId xmlns:a16="http://schemas.microsoft.com/office/drawing/2014/main" id="{0A7E268F-B5D5-4A59-A6C7-7673B17BB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684" y="4577921"/>
            <a:ext cx="2449338" cy="1671828"/>
          </a:xfrm>
          <a:prstGeom prst="rect">
            <a:avLst/>
          </a:prstGeom>
        </p:spPr>
      </p:pic>
      <p:grpSp>
        <p:nvGrpSpPr>
          <p:cNvPr id="30" name="组合 29">
            <a:extLst>
              <a:ext uri="{FF2B5EF4-FFF2-40B4-BE49-F238E27FC236}">
                <a16:creationId xmlns:a16="http://schemas.microsoft.com/office/drawing/2014/main" id="{C9524150-81B0-42CA-8999-FC9507661034}"/>
              </a:ext>
            </a:extLst>
          </p:cNvPr>
          <p:cNvGrpSpPr/>
          <p:nvPr/>
        </p:nvGrpSpPr>
        <p:grpSpPr>
          <a:xfrm>
            <a:off x="4675739" y="4697507"/>
            <a:ext cx="3100899" cy="1671828"/>
            <a:chOff x="5610567" y="4988749"/>
            <a:chExt cx="3100899" cy="1671828"/>
          </a:xfrm>
        </p:grpSpPr>
        <p:pic>
          <p:nvPicPr>
            <p:cNvPr id="31" name="图片 30">
              <a:extLst>
                <a:ext uri="{FF2B5EF4-FFF2-40B4-BE49-F238E27FC236}">
                  <a16:creationId xmlns:a16="http://schemas.microsoft.com/office/drawing/2014/main" id="{197A60D8-0C1E-4680-80ED-406F64541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567" y="4988749"/>
              <a:ext cx="3100899" cy="1671828"/>
            </a:xfrm>
            <a:prstGeom prst="rect">
              <a:avLst/>
            </a:prstGeom>
          </p:spPr>
        </p:pic>
        <p:cxnSp>
          <p:nvCxnSpPr>
            <p:cNvPr id="32" name="直接箭头连接符 31">
              <a:extLst>
                <a:ext uri="{FF2B5EF4-FFF2-40B4-BE49-F238E27FC236}">
                  <a16:creationId xmlns:a16="http://schemas.microsoft.com/office/drawing/2014/main" id="{86E69297-CDB4-4093-A42A-83E880F5153F}"/>
                </a:ext>
              </a:extLst>
            </p:cNvPr>
            <p:cNvCxnSpPr>
              <a:cxnSpLocks/>
            </p:cNvCxnSpPr>
            <p:nvPr/>
          </p:nvCxnSpPr>
          <p:spPr>
            <a:xfrm flipV="1">
              <a:off x="6927318" y="5234640"/>
              <a:ext cx="84420" cy="1345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E4F5994A-41FB-4E04-9EB2-BDA75C08BF2F}"/>
              </a:ext>
            </a:extLst>
          </p:cNvPr>
          <p:cNvGrpSpPr/>
          <p:nvPr/>
        </p:nvGrpSpPr>
        <p:grpSpPr>
          <a:xfrm>
            <a:off x="1685017" y="4647228"/>
            <a:ext cx="2431060" cy="2008267"/>
            <a:chOff x="4006232" y="4255377"/>
            <a:chExt cx="2431060" cy="2008267"/>
          </a:xfrm>
        </p:grpSpPr>
        <p:pic>
          <p:nvPicPr>
            <p:cNvPr id="35" name="Picture 9">
              <a:extLst>
                <a:ext uri="{FF2B5EF4-FFF2-40B4-BE49-F238E27FC236}">
                  <a16:creationId xmlns:a16="http://schemas.microsoft.com/office/drawing/2014/main" id="{C2568F8C-422F-4509-AAE6-CEC4F7430DE0}"/>
                </a:ext>
              </a:extLst>
            </p:cNvPr>
            <p:cNvPicPr>
              <a:picLocks noChangeAspect="1"/>
            </p:cNvPicPr>
            <p:nvPr/>
          </p:nvPicPr>
          <p:blipFill>
            <a:blip r:embed="rId5"/>
            <a:stretch>
              <a:fillRect/>
            </a:stretch>
          </p:blipFill>
          <p:spPr>
            <a:xfrm>
              <a:off x="4006232" y="4255377"/>
              <a:ext cx="2431060" cy="2008267"/>
            </a:xfrm>
            <a:prstGeom prst="rect">
              <a:avLst/>
            </a:prstGeom>
          </p:spPr>
        </p:pic>
        <p:cxnSp>
          <p:nvCxnSpPr>
            <p:cNvPr id="38" name="直接箭头连接符 37">
              <a:extLst>
                <a:ext uri="{FF2B5EF4-FFF2-40B4-BE49-F238E27FC236}">
                  <a16:creationId xmlns:a16="http://schemas.microsoft.com/office/drawing/2014/main" id="{A1AF3791-13D5-42C7-82F4-B0AA9E5617E9}"/>
                </a:ext>
              </a:extLst>
            </p:cNvPr>
            <p:cNvCxnSpPr/>
            <p:nvPr/>
          </p:nvCxnSpPr>
          <p:spPr>
            <a:xfrm flipV="1">
              <a:off x="4586514" y="4542971"/>
              <a:ext cx="609600" cy="11611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8ED699DA-F522-4A69-AD2A-74E10BD57AD3}"/>
                </a:ext>
              </a:extLst>
            </p:cNvPr>
            <p:cNvSpPr txBox="1"/>
            <p:nvPr/>
          </p:nvSpPr>
          <p:spPr>
            <a:xfrm>
              <a:off x="4565894" y="4702629"/>
              <a:ext cx="436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56</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40" name="文本框 39">
            <a:extLst>
              <a:ext uri="{FF2B5EF4-FFF2-40B4-BE49-F238E27FC236}">
                <a16:creationId xmlns:a16="http://schemas.microsoft.com/office/drawing/2014/main" id="{3FDD97F9-681E-474A-83F4-102675BEDDA5}"/>
              </a:ext>
            </a:extLst>
          </p:cNvPr>
          <p:cNvSpPr txBox="1"/>
          <p:nvPr/>
        </p:nvSpPr>
        <p:spPr>
          <a:xfrm>
            <a:off x="4620444" y="6350001"/>
            <a:ext cx="61282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4F81BD">
                    <a:lumMod val="75000"/>
                  </a:srgbClr>
                </a:solidFill>
                <a:effectLst/>
                <a:uLnTx/>
                <a:uFillTx/>
                <a:latin typeface="Calibri"/>
                <a:ea typeface="宋体" panose="02010600030101010101" pitchFamily="2" charset="-122"/>
                <a:cs typeface="+mn-cs"/>
              </a:rPr>
              <a:t>VC with photon absorber</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2" name="图片 41" descr="10.4.32.24 - 远程桌面连接">
            <a:extLst>
              <a:ext uri="{FF2B5EF4-FFF2-40B4-BE49-F238E27FC236}">
                <a16:creationId xmlns:a16="http://schemas.microsoft.com/office/drawing/2014/main" id="{AAF6BB6A-C86C-4F27-A87D-FCA580E73CFE}"/>
              </a:ext>
            </a:extLst>
          </p:cNvPr>
          <p:cNvPicPr/>
          <p:nvPr/>
        </p:nvPicPr>
        <p:blipFill rotWithShape="1">
          <a:blip r:embed="rId6" cstate="print">
            <a:extLst>
              <a:ext uri="{28A0092B-C50C-407E-A947-70E740481C1C}">
                <a14:useLocalDpi xmlns:a14="http://schemas.microsoft.com/office/drawing/2010/main" val="0"/>
              </a:ext>
            </a:extLst>
          </a:blip>
          <a:srcRect l="17960" t="17066" r="24770" b="9185"/>
          <a:stretch/>
        </p:blipFill>
        <p:spPr bwMode="auto">
          <a:xfrm>
            <a:off x="7161090" y="1331251"/>
            <a:ext cx="3315022" cy="25278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604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56D024-13E9-42BC-A2CA-105B061AE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09" y="3374080"/>
            <a:ext cx="6429675" cy="3163994"/>
          </a:xfrm>
          <a:prstGeom prst="rect">
            <a:avLst/>
          </a:prstGeom>
        </p:spPr>
      </p:pic>
      <p:sp>
        <p:nvSpPr>
          <p:cNvPr id="3" name="标题 2">
            <a:extLst>
              <a:ext uri="{FF2B5EF4-FFF2-40B4-BE49-F238E27FC236}">
                <a16:creationId xmlns:a16="http://schemas.microsoft.com/office/drawing/2014/main" id="{469B6D6A-FF2A-4388-B8D9-359349EA36A8}"/>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Preview of NEG coating/ Spray for heating film production line</a:t>
            </a:r>
          </a:p>
        </p:txBody>
      </p:sp>
      <p:graphicFrame>
        <p:nvGraphicFramePr>
          <p:cNvPr id="36" name="表格 36">
            <a:extLst>
              <a:ext uri="{FF2B5EF4-FFF2-40B4-BE49-F238E27FC236}">
                <a16:creationId xmlns:a16="http://schemas.microsoft.com/office/drawing/2014/main" id="{8ECEEF40-E88E-4EE4-87AF-D0ED881659C8}"/>
              </a:ext>
            </a:extLst>
          </p:cNvPr>
          <p:cNvGraphicFramePr>
            <a:graphicFrameLocks noGrp="1"/>
          </p:cNvGraphicFramePr>
          <p:nvPr/>
        </p:nvGraphicFramePr>
        <p:xfrm>
          <a:off x="7940337" y="3648037"/>
          <a:ext cx="4191285" cy="2516844"/>
        </p:xfrm>
        <a:graphic>
          <a:graphicData uri="http://schemas.openxmlformats.org/drawingml/2006/table">
            <a:tbl>
              <a:tblPr firstRow="1" bandRow="1">
                <a:tableStyleId>{5C22544A-7EE6-4342-B048-85BDC9FD1C3A}</a:tableStyleId>
              </a:tblPr>
              <a:tblGrid>
                <a:gridCol w="1476375">
                  <a:extLst>
                    <a:ext uri="{9D8B030D-6E8A-4147-A177-3AD203B41FA5}">
                      <a16:colId xmlns:a16="http://schemas.microsoft.com/office/drawing/2014/main" val="2023478679"/>
                    </a:ext>
                  </a:extLst>
                </a:gridCol>
                <a:gridCol w="2714910">
                  <a:extLst>
                    <a:ext uri="{9D8B030D-6E8A-4147-A177-3AD203B41FA5}">
                      <a16:colId xmlns:a16="http://schemas.microsoft.com/office/drawing/2014/main" val="4117655912"/>
                    </a:ext>
                  </a:extLst>
                </a:gridCol>
              </a:tblGrid>
              <a:tr h="362596">
                <a:tc>
                  <a:txBody>
                    <a:bodyPr/>
                    <a:lstStyle/>
                    <a:p>
                      <a:pPr algn="l"/>
                      <a:r>
                        <a:rPr lang="en-US" altLang="zh-CN" sz="1100" dirty="0">
                          <a:latin typeface="Arial" panose="020B0604020202020204" pitchFamily="34" charset="0"/>
                          <a:cs typeface="Arial" panose="020B0604020202020204" pitchFamily="34" charset="0"/>
                        </a:rPr>
                        <a:t>Items</a:t>
                      </a:r>
                      <a:endParaRPr lang="zh-CN" altLang="en-US" sz="1100" dirty="0">
                        <a:latin typeface="Arial" panose="020B0604020202020204" pitchFamily="34" charset="0"/>
                        <a:cs typeface="Arial" panose="020B0604020202020204" pitchFamily="34" charset="0"/>
                      </a:endParaRPr>
                    </a:p>
                  </a:txBody>
                  <a:tcPr anchor="ctr"/>
                </a:tc>
                <a:tc>
                  <a:txBody>
                    <a:bodyPr/>
                    <a:lstStyle/>
                    <a:p>
                      <a:pPr algn="l"/>
                      <a:r>
                        <a:rPr lang="en-US" altLang="zh-CN" sz="1100" dirty="0">
                          <a:latin typeface="Arial" panose="020B0604020202020204" pitchFamily="34" charset="0"/>
                          <a:cs typeface="Arial" panose="020B0604020202020204" pitchFamily="34" charset="0"/>
                        </a:rPr>
                        <a:t>Specifications</a:t>
                      </a:r>
                      <a:endParaRPr lang="zh-CN" alt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5966766"/>
                  </a:ext>
                </a:extLst>
              </a:tr>
              <a:tr h="362596">
                <a:tc>
                  <a:txBody>
                    <a:bodyPr/>
                    <a:lstStyle/>
                    <a:p>
                      <a:pPr algn="l"/>
                      <a:r>
                        <a:rPr lang="en-US" altLang="zh-CN" sz="1100" dirty="0">
                          <a:latin typeface="Arial" panose="020B0604020202020204" pitchFamily="34" charset="0"/>
                          <a:cs typeface="Arial" panose="020B0604020202020204" pitchFamily="34" charset="0"/>
                        </a:rPr>
                        <a:t>Dimension</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L 11400-d56-D62</a:t>
                      </a:r>
                      <a:endParaRPr lang="zh-CN" alt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81507712"/>
                  </a:ext>
                </a:extLst>
              </a:tr>
              <a:tr h="362596">
                <a:tc>
                  <a:txBody>
                    <a:bodyPr/>
                    <a:lstStyle/>
                    <a:p>
                      <a:pPr algn="l"/>
                      <a:r>
                        <a:rPr lang="en-US" altLang="zh-CN" sz="1100" dirty="0">
                          <a:latin typeface="Arial" panose="020B0604020202020204" pitchFamily="34" charset="0"/>
                          <a:cs typeface="Arial" panose="020B0604020202020204" pitchFamily="34" charset="0"/>
                        </a:rPr>
                        <a:t>Weight</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50~100kg</a:t>
                      </a:r>
                      <a:endParaRPr lang="zh-CN" alt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3552922"/>
                  </a:ext>
                </a:extLst>
              </a:tr>
              <a:tr h="831838">
                <a:tc>
                  <a:txBody>
                    <a:bodyPr/>
                    <a:lstStyle/>
                    <a:p>
                      <a:pPr algn="l"/>
                      <a:r>
                        <a:rPr lang="en-US" altLang="zh-CN" sz="1100" dirty="0">
                          <a:latin typeface="Arial" panose="020B0604020202020204" pitchFamily="34" charset="0"/>
                          <a:cs typeface="Arial" panose="020B0604020202020204" pitchFamily="34" charset="0"/>
                        </a:rPr>
                        <a:t>NEG coating</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Thickness</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200nm±30%</a:t>
                      </a:r>
                    </a:p>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SEY&lt;1.1</a:t>
                      </a:r>
                    </a:p>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S</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Q</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life-times</a:t>
                      </a:r>
                    </a:p>
                  </a:txBody>
                  <a:tcPr anchor="ctr"/>
                </a:tc>
                <a:extLst>
                  <a:ext uri="{0D108BD9-81ED-4DB2-BD59-A6C34878D82A}">
                    <a16:rowId xmlns:a16="http://schemas.microsoft.com/office/drawing/2014/main" val="2129758640"/>
                  </a:ext>
                </a:extLst>
              </a:tr>
              <a:tr h="597218">
                <a:tc>
                  <a:txBody>
                    <a:bodyPr/>
                    <a:lstStyle/>
                    <a:p>
                      <a:pPr algn="l"/>
                      <a:r>
                        <a:rPr lang="en-US" altLang="zh-CN" sz="1100" dirty="0">
                          <a:latin typeface="Arial" panose="020B0604020202020204" pitchFamily="34" charset="0"/>
                          <a:cs typeface="Arial" panose="020B0604020202020204" pitchFamily="34" charset="0"/>
                        </a:rPr>
                        <a:t>Spraying heating</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Thickness&lt;0.5mm</a:t>
                      </a:r>
                    </a:p>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Heating temperature &lt;300</a:t>
                      </a:r>
                      <a:r>
                        <a:rPr lang="zh-CN" altLang="en-US" sz="11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3264075503"/>
                  </a:ext>
                </a:extLst>
              </a:tr>
            </a:tbl>
          </a:graphicData>
        </a:graphic>
      </p:graphicFrame>
      <p:sp>
        <p:nvSpPr>
          <p:cNvPr id="38" name="灯片编号占位符 3">
            <a:extLst>
              <a:ext uri="{FF2B5EF4-FFF2-40B4-BE49-F238E27FC236}">
                <a16:creationId xmlns:a16="http://schemas.microsoft.com/office/drawing/2014/main" id="{42130D1B-C475-4619-8FD6-6E026E12CABB}"/>
              </a:ext>
            </a:extLst>
          </p:cNvPr>
          <p:cNvSpPr>
            <a:spLocks noGrp="1"/>
          </p:cNvSpPr>
          <p:nvPr>
            <p:ph type="sldNum" sz="quarter" idx="12"/>
          </p:nvPr>
        </p:nvSpPr>
        <p:spPr>
          <a:xfrm>
            <a:off x="11302999" y="6468148"/>
            <a:ext cx="6367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14" name="文本框 13">
            <a:extLst>
              <a:ext uri="{FF2B5EF4-FFF2-40B4-BE49-F238E27FC236}">
                <a16:creationId xmlns:a16="http://schemas.microsoft.com/office/drawing/2014/main" id="{2A357959-0779-4311-A9CB-79D8F710B6F0}"/>
              </a:ext>
            </a:extLst>
          </p:cNvPr>
          <p:cNvSpPr txBox="1"/>
          <p:nvPr/>
        </p:nvSpPr>
        <p:spPr>
          <a:xfrm>
            <a:off x="666712" y="1040320"/>
            <a:ext cx="5886488"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Requirement</a:t>
            </a:r>
            <a:endPar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5" name="文本框 14">
            <a:extLst>
              <a:ext uri="{FF2B5EF4-FFF2-40B4-BE49-F238E27FC236}">
                <a16:creationId xmlns:a16="http://schemas.microsoft.com/office/drawing/2014/main" id="{EF7D778C-3B61-49E8-BB54-084D46E28C28}"/>
              </a:ext>
            </a:extLst>
          </p:cNvPr>
          <p:cNvSpPr txBox="1"/>
          <p:nvPr/>
        </p:nvSpPr>
        <p:spPr>
          <a:xfrm>
            <a:off x="666713" y="1372470"/>
            <a:ext cx="11134762" cy="14773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srgbClr val="24292F"/>
                </a:solidFill>
                <a:effectLst/>
                <a:uLnTx/>
                <a:uFillTx/>
                <a:latin typeface="Calibri"/>
                <a:ea typeface="宋体" panose="02010600030101010101" pitchFamily="2" charset="-122"/>
                <a:cs typeface="+mn-cs"/>
              </a:rPr>
              <a:t>Due to the difference in length, two production lines will be used to complete the production of vacuum chambers for the CEPC collider. The quantity of NEG coating and spraying facilities for the two lines varies to match the production speed.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The full quantity of vacuum chambers for the collider will be manufactured within five years, utilizing two production lines operating at a combined capacity of 4,500 units per year.</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文本框 15">
            <a:extLst>
              <a:ext uri="{FF2B5EF4-FFF2-40B4-BE49-F238E27FC236}">
                <a16:creationId xmlns:a16="http://schemas.microsoft.com/office/drawing/2014/main" id="{AAF1A09D-448E-4481-B347-80EAE365D308}"/>
              </a:ext>
            </a:extLst>
          </p:cNvPr>
          <p:cNvSpPr txBox="1"/>
          <p:nvPr/>
        </p:nvSpPr>
        <p:spPr>
          <a:xfrm>
            <a:off x="666712" y="2724218"/>
            <a:ext cx="5886488"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Advantages</a:t>
            </a:r>
            <a:endPar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 name="文本框 16">
            <a:extLst>
              <a:ext uri="{FF2B5EF4-FFF2-40B4-BE49-F238E27FC236}">
                <a16:creationId xmlns:a16="http://schemas.microsoft.com/office/drawing/2014/main" id="{2422386F-2334-479D-A8E1-7D5165C786CC}"/>
              </a:ext>
            </a:extLst>
          </p:cNvPr>
          <p:cNvSpPr txBox="1"/>
          <p:nvPr/>
        </p:nvSpPr>
        <p:spPr>
          <a:xfrm>
            <a:off x="1395492" y="3079902"/>
            <a:ext cx="11134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More stable process, less manpower, less NEG coating facility,  more adaptive capacity in production, etc.</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文本框 7">
            <a:extLst>
              <a:ext uri="{FF2B5EF4-FFF2-40B4-BE49-F238E27FC236}">
                <a16:creationId xmlns:a16="http://schemas.microsoft.com/office/drawing/2014/main" id="{6E4F2257-7201-4562-B3B6-B18EFE660C87}"/>
              </a:ext>
            </a:extLst>
          </p:cNvPr>
          <p:cNvSpPr txBox="1"/>
          <p:nvPr/>
        </p:nvSpPr>
        <p:spPr>
          <a:xfrm>
            <a:off x="3715473" y="3599759"/>
            <a:ext cx="32872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Heating layer spraying</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10" name="直接箭头连接符 9">
            <a:extLst>
              <a:ext uri="{FF2B5EF4-FFF2-40B4-BE49-F238E27FC236}">
                <a16:creationId xmlns:a16="http://schemas.microsoft.com/office/drawing/2014/main" id="{FF986693-11F8-4ABD-85F0-E6152C83E702}"/>
              </a:ext>
            </a:extLst>
          </p:cNvPr>
          <p:cNvCxnSpPr>
            <a:cxnSpLocks/>
          </p:cNvCxnSpPr>
          <p:nvPr/>
        </p:nvCxnSpPr>
        <p:spPr>
          <a:xfrm flipV="1">
            <a:off x="2963119" y="3891307"/>
            <a:ext cx="875456" cy="576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7E0CDB11-4843-4C59-B6B9-8F836D8C8435}"/>
              </a:ext>
            </a:extLst>
          </p:cNvPr>
          <p:cNvSpPr txBox="1"/>
          <p:nvPr/>
        </p:nvSpPr>
        <p:spPr>
          <a:xfrm>
            <a:off x="4282984" y="6458020"/>
            <a:ext cx="25348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NEG coating</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18" name="直接箭头连接符 17">
            <a:extLst>
              <a:ext uri="{FF2B5EF4-FFF2-40B4-BE49-F238E27FC236}">
                <a16:creationId xmlns:a16="http://schemas.microsoft.com/office/drawing/2014/main" id="{52999F0F-7A27-4159-A80B-50ADB4EBB959}"/>
              </a:ext>
            </a:extLst>
          </p:cNvPr>
          <p:cNvCxnSpPr>
            <a:cxnSpLocks/>
          </p:cNvCxnSpPr>
          <p:nvPr/>
        </p:nvCxnSpPr>
        <p:spPr>
          <a:xfrm flipH="1">
            <a:off x="4948632" y="5485530"/>
            <a:ext cx="175441" cy="982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3CECB30E-38D9-457E-B0AD-6DF055920612}"/>
              </a:ext>
            </a:extLst>
          </p:cNvPr>
          <p:cNvSpPr txBox="1"/>
          <p:nvPr/>
        </p:nvSpPr>
        <p:spPr>
          <a:xfrm>
            <a:off x="569439" y="5980215"/>
            <a:ext cx="25348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Cleaning (not include)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20" name="直接箭头连接符 19">
            <a:extLst>
              <a:ext uri="{FF2B5EF4-FFF2-40B4-BE49-F238E27FC236}">
                <a16:creationId xmlns:a16="http://schemas.microsoft.com/office/drawing/2014/main" id="{A9A1A46F-D875-4568-A292-7E2152E8523D}"/>
              </a:ext>
            </a:extLst>
          </p:cNvPr>
          <p:cNvCxnSpPr/>
          <p:nvPr/>
        </p:nvCxnSpPr>
        <p:spPr>
          <a:xfrm>
            <a:off x="1122744" y="4873737"/>
            <a:ext cx="0" cy="1084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415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BEAF3A6-04FD-489E-8A31-64CA177D8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 y="3267587"/>
            <a:ext cx="10927620" cy="3045705"/>
          </a:xfrm>
          <a:prstGeom prst="rect">
            <a:avLst/>
          </a:prstGeom>
        </p:spPr>
      </p:pic>
      <p:sp>
        <p:nvSpPr>
          <p:cNvPr id="2" name="文本框 20483"/>
          <p:cNvSpPr txBox="1"/>
          <p:nvPr/>
        </p:nvSpPr>
        <p:spPr>
          <a:xfrm>
            <a:off x="129540" y="1039794"/>
            <a:ext cx="6049010" cy="874407"/>
          </a:xfrm>
          <a:prstGeom prst="rect">
            <a:avLst/>
          </a:prstGeom>
          <a:noFill/>
          <a:ln w="9525">
            <a:noFill/>
          </a:ln>
        </p:spPr>
        <p:txBody>
          <a:bodyPr wrap="square" anchor="t">
            <a:spAutoFit/>
          </a:bodyPr>
          <a:lstStyle/>
          <a:p>
            <a:pPr marL="285750" marR="0" lvl="0" indent="-285750" algn="just" defTabSz="914400" rtl="0" eaLnBrk="1" fontAlgn="auto" latinLnBrk="0" hangingPunct="1">
              <a:lnSpc>
                <a:spcPct val="150000"/>
              </a:lnSpc>
              <a:spcBef>
                <a:spcPts val="0"/>
              </a:spcBef>
              <a:spcAft>
                <a:spcPts val="0"/>
              </a:spcAft>
              <a:buClr>
                <a:srgbClr val="0A4F94"/>
              </a:buClr>
              <a:buSzTx/>
              <a:buFont typeface="Wingdings" panose="05000000000000000000" pitchFamily="2" charset="2"/>
              <a:buChar char="n"/>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NEG coating, VC assembly and disassembly with automatic robot arms.</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5" name="文本框 14"/>
          <p:cNvSpPr txBox="1"/>
          <p:nvPr>
            <p:custDataLst>
              <p:tags r:id="rId1"/>
            </p:custDataLst>
          </p:nvPr>
        </p:nvSpPr>
        <p:spPr>
          <a:xfrm>
            <a:off x="735964" y="3104918"/>
            <a:ext cx="2159635" cy="418191"/>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charset="0"/>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Cathodes driven</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5" name="直接箭头连接符 4"/>
          <p:cNvCxnSpPr>
            <a:cxnSpLocks/>
            <a:endCxn id="28" idx="0"/>
          </p:cNvCxnSpPr>
          <p:nvPr/>
        </p:nvCxnSpPr>
        <p:spPr>
          <a:xfrm flipH="1">
            <a:off x="8940262" y="5354320"/>
            <a:ext cx="49434" cy="899795"/>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6" name="直接箭头连接符 5"/>
          <p:cNvCxnSpPr>
            <a:cxnSpLocks/>
            <a:endCxn id="27" idx="0"/>
          </p:cNvCxnSpPr>
          <p:nvPr/>
        </p:nvCxnSpPr>
        <p:spPr>
          <a:xfrm flipH="1">
            <a:off x="4411190" y="4650105"/>
            <a:ext cx="1077638" cy="1604010"/>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19" name="直接箭头连接符 18"/>
          <p:cNvCxnSpPr>
            <a:cxnSpLocks/>
            <a:endCxn id="26" idx="0"/>
          </p:cNvCxnSpPr>
          <p:nvPr/>
        </p:nvCxnSpPr>
        <p:spPr>
          <a:xfrm flipH="1">
            <a:off x="735964" y="4308836"/>
            <a:ext cx="2541384" cy="1970044"/>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21" name="直接箭头连接符 20"/>
          <p:cNvCxnSpPr>
            <a:cxnSpLocks/>
          </p:cNvCxnSpPr>
          <p:nvPr/>
        </p:nvCxnSpPr>
        <p:spPr>
          <a:xfrm flipV="1">
            <a:off x="1660849" y="3523109"/>
            <a:ext cx="279918" cy="538379"/>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sp>
        <p:nvSpPr>
          <p:cNvPr id="26" name="文本框 25"/>
          <p:cNvSpPr txBox="1"/>
          <p:nvPr>
            <p:custDataLst>
              <p:tags r:id="rId2"/>
            </p:custDataLst>
          </p:nvPr>
        </p:nvSpPr>
        <p:spPr>
          <a:xfrm>
            <a:off x="135254" y="6278880"/>
            <a:ext cx="1201419" cy="418191"/>
          </a:xfrm>
          <a:prstGeom prst="rect">
            <a:avLst/>
          </a:prstGeom>
          <a:noFill/>
          <a:ln>
            <a:solidFill>
              <a:schemeClr val="tx1"/>
            </a:solidFill>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charset="0"/>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Cathodes</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custDataLst>
              <p:tags r:id="rId3"/>
            </p:custDataLst>
          </p:nvPr>
        </p:nvSpPr>
        <p:spPr>
          <a:xfrm>
            <a:off x="3652542" y="6254115"/>
            <a:ext cx="1517296" cy="442956"/>
          </a:xfrm>
          <a:prstGeom prst="rect">
            <a:avLst/>
          </a:prstGeom>
          <a:noFill/>
          <a:ln>
            <a:solidFill>
              <a:schemeClr val="tx1"/>
            </a:solidFill>
          </a:ln>
        </p:spPr>
        <p:txBody>
          <a:bodyPr wrap="square" rtlCol="0">
            <a:noAutofit/>
            <a:scene3d>
              <a:camera prst="orthographicFront"/>
              <a:lightRig rig="soft" dir="t">
                <a:rot lat="0" lon="0" rev="15600000"/>
              </a:lightRig>
            </a:scene3d>
            <a:sp3d extrusionH="57150" prstMaterial="softEdge">
              <a:bevelT w="25400" h="38100"/>
            </a:sp3d>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charset="0"/>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VC assembly</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文本框 27"/>
          <p:cNvSpPr txBox="1"/>
          <p:nvPr>
            <p:custDataLst>
              <p:tags r:id="rId4"/>
            </p:custDataLst>
          </p:nvPr>
        </p:nvSpPr>
        <p:spPr>
          <a:xfrm>
            <a:off x="8075489" y="6254115"/>
            <a:ext cx="1729546" cy="485140"/>
          </a:xfrm>
          <a:prstGeom prst="rect">
            <a:avLst/>
          </a:prstGeom>
          <a:noFill/>
          <a:ln>
            <a:solidFill>
              <a:schemeClr val="tx1"/>
            </a:solidFill>
          </a:ln>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charset="0"/>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Vacuum oven</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TextBox 3"/>
          <p:cNvSpPr txBox="1"/>
          <p:nvPr/>
        </p:nvSpPr>
        <p:spPr>
          <a:xfrm>
            <a:off x="601726" y="232707"/>
            <a:ext cx="11143615" cy="538213"/>
          </a:xfrm>
          <a:prstGeom prst="rect">
            <a:avLst/>
          </a:prstGeom>
          <a:noFill/>
          <a:ln w="9525">
            <a:noFill/>
          </a:ln>
        </p:spPr>
        <p:txBody>
          <a:bodyPr wrap="square" lIns="106288" tIns="53144" rIns="106288" bIns="5314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F81BD">
                    <a:lumMod val="75000"/>
                  </a:srgbClr>
                </a:solidFill>
                <a:effectLst/>
                <a:uLnTx/>
                <a:uFillTx/>
                <a:latin typeface="Arial Black" panose="020B0A04020102020204" pitchFamily="34" charset="0"/>
                <a:ea typeface="微软雅黑" panose="020B0503020204020204" pitchFamily="34" charset="-122"/>
                <a:cs typeface="+mn-cs"/>
                <a:sym typeface="+mn-ea"/>
              </a:rPr>
              <a:t>Layout &amp; </a:t>
            </a:r>
            <a:r>
              <a:rPr kumimoji="0" lang="en-US" altLang="zh-CN" sz="2800" b="1" i="0" u="none" strike="noStrike" kern="1200" cap="none" spc="0" normalizeH="0" baseline="0" noProof="0" dirty="0">
                <a:ln>
                  <a:noFill/>
                </a:ln>
                <a:solidFill>
                  <a:srgbClr val="4F81BD">
                    <a:lumMod val="75000"/>
                  </a:srgbClr>
                </a:solidFill>
                <a:effectLst>
                  <a:outerShdw blurRad="50800" dist="38100" dir="5400000" algn="t" rotWithShape="0">
                    <a:prstClr val="black">
                      <a:alpha val="20000"/>
                    </a:prstClr>
                  </a:outerShdw>
                </a:effectLst>
                <a:uLnTx/>
                <a:uFillTx/>
                <a:latin typeface="Arial Black" panose="020B0A04020102020204" pitchFamily="34" charset="0"/>
                <a:ea typeface="微软雅黑" panose="020B0503020204020204" pitchFamily="34" charset="-122"/>
                <a:cs typeface="+mn-cs"/>
              </a:rPr>
              <a:t>composition of NEG coating facility</a:t>
            </a:r>
            <a:endParaRPr kumimoji="0" lang="zh-CN" altLang="zh-CN" sz="2800" b="1" i="0" u="none" strike="noStrike" kern="1200" cap="none" spc="0" normalizeH="0" baseline="0" noProof="0" dirty="0">
              <a:ln>
                <a:noFill/>
              </a:ln>
              <a:solidFill>
                <a:srgbClr val="4F81BD">
                  <a:lumMod val="75000"/>
                </a:srgbClr>
              </a:solidFill>
              <a:effectLst>
                <a:outerShdw blurRad="50800" dist="38100" dir="5400000" algn="t" rotWithShape="0">
                  <a:prstClr val="black">
                    <a:alpha val="20000"/>
                  </a:prstClr>
                </a:outerShdw>
              </a:effectLst>
              <a:uLnTx/>
              <a:uFillTx/>
              <a:latin typeface="Arial Black" panose="020B0A04020102020204" pitchFamily="34" charset="0"/>
              <a:ea typeface="微软雅黑" panose="020B0503020204020204" pitchFamily="34" charset="-122"/>
              <a:cs typeface="+mn-cs"/>
            </a:endParaRPr>
          </a:p>
        </p:txBody>
      </p:sp>
      <p:grpSp>
        <p:nvGrpSpPr>
          <p:cNvPr id="16" name="组合 15">
            <a:extLst>
              <a:ext uri="{FF2B5EF4-FFF2-40B4-BE49-F238E27FC236}">
                <a16:creationId xmlns:a16="http://schemas.microsoft.com/office/drawing/2014/main" id="{350923CE-6A30-44B2-BE70-19421619A58E}"/>
              </a:ext>
            </a:extLst>
          </p:cNvPr>
          <p:cNvGrpSpPr/>
          <p:nvPr/>
        </p:nvGrpSpPr>
        <p:grpSpPr>
          <a:xfrm>
            <a:off x="7045944" y="1777731"/>
            <a:ext cx="2013399" cy="2516749"/>
            <a:chOff x="5345743" y="4140933"/>
            <a:chExt cx="2013399" cy="2516749"/>
          </a:xfrm>
        </p:grpSpPr>
        <p:pic>
          <p:nvPicPr>
            <p:cNvPr id="18" name="Picture 2">
              <a:extLst>
                <a:ext uri="{FF2B5EF4-FFF2-40B4-BE49-F238E27FC236}">
                  <a16:creationId xmlns:a16="http://schemas.microsoft.com/office/drawing/2014/main" id="{C2CA00F0-B1B7-4DD2-B078-8172B910AF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5743" y="4140933"/>
              <a:ext cx="2013399" cy="251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
              <a:extLst>
                <a:ext uri="{FF2B5EF4-FFF2-40B4-BE49-F238E27FC236}">
                  <a16:creationId xmlns:a16="http://schemas.microsoft.com/office/drawing/2014/main" id="{81FAEE38-5D71-4AF7-8618-67A5CC7FF029}"/>
                </a:ext>
              </a:extLst>
            </p:cNvPr>
            <p:cNvSpPr txBox="1"/>
            <p:nvPr/>
          </p:nvSpPr>
          <p:spPr>
            <a:xfrm>
              <a:off x="5710157" y="4725144"/>
              <a:ext cx="485693"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Kr+</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grpSp>
        <p:nvGrpSpPr>
          <p:cNvPr id="25" name="组合 24">
            <a:extLst>
              <a:ext uri="{FF2B5EF4-FFF2-40B4-BE49-F238E27FC236}">
                <a16:creationId xmlns:a16="http://schemas.microsoft.com/office/drawing/2014/main" id="{34DCDE0C-C91D-41AF-88B1-2DA259E9411B}"/>
              </a:ext>
            </a:extLst>
          </p:cNvPr>
          <p:cNvGrpSpPr/>
          <p:nvPr/>
        </p:nvGrpSpPr>
        <p:grpSpPr>
          <a:xfrm>
            <a:off x="9252943" y="1149283"/>
            <a:ext cx="2492398" cy="3145197"/>
            <a:chOff x="763502" y="1951837"/>
            <a:chExt cx="3703978" cy="4327724"/>
          </a:xfrm>
        </p:grpSpPr>
        <p:pic>
          <p:nvPicPr>
            <p:cNvPr id="29" name="图片 28" descr="H:\Proposal\高能所科技创新项目2017\Figures.png">
              <a:extLst>
                <a:ext uri="{FF2B5EF4-FFF2-40B4-BE49-F238E27FC236}">
                  <a16:creationId xmlns:a16="http://schemas.microsoft.com/office/drawing/2014/main" id="{6EFFDFE5-F538-4764-B068-89AC64F6E962}"/>
                </a:ext>
              </a:extLst>
            </p:cNvPr>
            <p:cNvPicPr/>
            <p:nvPr/>
          </p:nvPicPr>
          <p:blipFill rotWithShape="1">
            <a:blip r:embed="rId9" cstate="print">
              <a:extLst>
                <a:ext uri="{28A0092B-C50C-407E-A947-70E740481C1C}">
                  <a14:useLocalDpi xmlns:a14="http://schemas.microsoft.com/office/drawing/2010/main" val="0"/>
                </a:ext>
              </a:extLst>
            </a:blip>
            <a:srcRect b="7623"/>
            <a:stretch/>
          </p:blipFill>
          <p:spPr bwMode="auto">
            <a:xfrm>
              <a:off x="763502" y="1951837"/>
              <a:ext cx="3222701" cy="4327724"/>
            </a:xfrm>
            <a:prstGeom prst="rect">
              <a:avLst/>
            </a:prstGeom>
            <a:noFill/>
            <a:ln>
              <a:noFill/>
            </a:ln>
            <a:extLst>
              <a:ext uri="{53640926-AAD7-44D8-BBD7-CCE9431645EC}">
                <a14:shadowObscured xmlns:a14="http://schemas.microsoft.com/office/drawing/2010/main"/>
              </a:ext>
            </a:extLst>
          </p:spPr>
        </p:pic>
        <p:sp>
          <p:nvSpPr>
            <p:cNvPr id="30" name="文本框 2">
              <a:extLst>
                <a:ext uri="{FF2B5EF4-FFF2-40B4-BE49-F238E27FC236}">
                  <a16:creationId xmlns:a16="http://schemas.microsoft.com/office/drawing/2014/main" id="{38AB004A-FA8B-4042-8303-368F3A2C0B69}"/>
                </a:ext>
              </a:extLst>
            </p:cNvPr>
            <p:cNvSpPr txBox="1">
              <a:spLocks noChangeArrowheads="1"/>
            </p:cNvSpPr>
            <p:nvPr/>
          </p:nvSpPr>
          <p:spPr bwMode="auto">
            <a:xfrm>
              <a:off x="3164818" y="3916885"/>
              <a:ext cx="1302662" cy="6437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127000" algn="l" defTabSz="914400" rtl="0" eaLnBrk="1" fontAlgn="auto" latinLnBrk="0" hangingPunct="1">
                <a:lnSpc>
                  <a:spcPct val="130000"/>
                </a:lnSpc>
                <a:spcBef>
                  <a:spcPts val="0"/>
                </a:spcBef>
                <a:spcAft>
                  <a:spcPts val="120"/>
                </a:spcAft>
                <a:buClrTx/>
                <a:buSzTx/>
                <a:buFontTx/>
                <a:buNone/>
                <a:tabLst/>
                <a:defRPr/>
              </a:pPr>
              <a:r>
                <a:rPr kumimoji="0" lang="zh-CN" altLang="en-US" sz="1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磁环</a:t>
              </a:r>
              <a:endParaRPr kumimoji="0" lang="zh-CN" altLang="en-US"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endParaRPr>
            </a:p>
          </p:txBody>
        </p:sp>
      </p:grpSp>
      <p:sp>
        <p:nvSpPr>
          <p:cNvPr id="31" name="文本框 30">
            <a:extLst>
              <a:ext uri="{FF2B5EF4-FFF2-40B4-BE49-F238E27FC236}">
                <a16:creationId xmlns:a16="http://schemas.microsoft.com/office/drawing/2014/main" id="{0DD46BA3-E434-4873-9B71-DFA3941CBD5D}"/>
              </a:ext>
            </a:extLst>
          </p:cNvPr>
          <p:cNvSpPr txBox="1"/>
          <p:nvPr/>
        </p:nvSpPr>
        <p:spPr>
          <a:xfrm>
            <a:off x="9209599" y="4311404"/>
            <a:ext cx="24482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Inside magnet</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文本框 32">
            <a:extLst>
              <a:ext uri="{FF2B5EF4-FFF2-40B4-BE49-F238E27FC236}">
                <a16:creationId xmlns:a16="http://schemas.microsoft.com/office/drawing/2014/main" id="{9F9F22E3-3B78-4944-85A0-6FE68493B969}"/>
              </a:ext>
            </a:extLst>
          </p:cNvPr>
          <p:cNvSpPr txBox="1"/>
          <p:nvPr/>
        </p:nvSpPr>
        <p:spPr>
          <a:xfrm>
            <a:off x="6553379" y="1134911"/>
            <a:ext cx="25461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24292F"/>
                </a:solidFill>
                <a:effectLst/>
                <a:uLnTx/>
                <a:uFillTx/>
                <a:latin typeface="Calibri"/>
                <a:ea typeface="宋体" panose="02010600030101010101" pitchFamily="2" charset="-122"/>
                <a:cs typeface="Arial" panose="020B0604020202020204" pitchFamily="34" charset="0"/>
              </a:rPr>
              <a:t>DCMS for NEG coating </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7" name="直接连接符 6">
            <a:extLst>
              <a:ext uri="{FF2B5EF4-FFF2-40B4-BE49-F238E27FC236}">
                <a16:creationId xmlns:a16="http://schemas.microsoft.com/office/drawing/2014/main" id="{8E287733-27B4-4088-B3FD-A475322A6BC4}"/>
              </a:ext>
            </a:extLst>
          </p:cNvPr>
          <p:cNvCxnSpPr>
            <a:cxnSpLocks/>
          </p:cNvCxnSpPr>
          <p:nvPr/>
        </p:nvCxnSpPr>
        <p:spPr>
          <a:xfrm>
            <a:off x="10668000" y="1914201"/>
            <a:ext cx="0" cy="171799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4" name="直接连接符 33">
            <a:extLst>
              <a:ext uri="{FF2B5EF4-FFF2-40B4-BE49-F238E27FC236}">
                <a16:creationId xmlns:a16="http://schemas.microsoft.com/office/drawing/2014/main" id="{D23852E3-89F0-40F2-B29B-643188D1E5AB}"/>
              </a:ext>
            </a:extLst>
          </p:cNvPr>
          <p:cNvCxnSpPr>
            <a:cxnSpLocks/>
          </p:cNvCxnSpPr>
          <p:nvPr/>
        </p:nvCxnSpPr>
        <p:spPr>
          <a:xfrm>
            <a:off x="10020300" y="1952301"/>
            <a:ext cx="0" cy="1717999"/>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0" name="矩形 9">
            <a:extLst>
              <a:ext uri="{FF2B5EF4-FFF2-40B4-BE49-F238E27FC236}">
                <a16:creationId xmlns:a16="http://schemas.microsoft.com/office/drawing/2014/main" id="{1CA571C9-3D2B-4AF8-B0D4-793D205E91FD}"/>
              </a:ext>
            </a:extLst>
          </p:cNvPr>
          <p:cNvSpPr/>
          <p:nvPr/>
        </p:nvSpPr>
        <p:spPr>
          <a:xfrm>
            <a:off x="10698491" y="1931307"/>
            <a:ext cx="876558" cy="158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矩形 34">
            <a:extLst>
              <a:ext uri="{FF2B5EF4-FFF2-40B4-BE49-F238E27FC236}">
                <a16:creationId xmlns:a16="http://schemas.microsoft.com/office/drawing/2014/main" id="{EFFEBDC5-19C0-450B-857D-CCE7FE936655}"/>
              </a:ext>
            </a:extLst>
          </p:cNvPr>
          <p:cNvSpPr/>
          <p:nvPr/>
        </p:nvSpPr>
        <p:spPr>
          <a:xfrm>
            <a:off x="9385301" y="2072611"/>
            <a:ext cx="593790" cy="158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灯片编号占位符 4">
            <a:extLst>
              <a:ext uri="{FF2B5EF4-FFF2-40B4-BE49-F238E27FC236}">
                <a16:creationId xmlns:a16="http://schemas.microsoft.com/office/drawing/2014/main" id="{E7015A8D-CC60-47E2-B05F-75DCA9BDD180}"/>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pic>
        <p:nvPicPr>
          <p:cNvPr id="36" name="图片 35">
            <a:extLst>
              <a:ext uri="{FF2B5EF4-FFF2-40B4-BE49-F238E27FC236}">
                <a16:creationId xmlns:a16="http://schemas.microsoft.com/office/drawing/2014/main" id="{C8A0A4A0-0A86-4B7E-B136-8FD7E69FAF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7930" y="1868771"/>
            <a:ext cx="2400938" cy="1800000"/>
          </a:xfrm>
          <a:prstGeom prst="rect">
            <a:avLst/>
          </a:prstGeom>
        </p:spPr>
      </p:pic>
    </p:spTree>
    <p:extLst>
      <p:ext uri="{BB962C8B-B14F-4D97-AF65-F5344CB8AC3E}">
        <p14:creationId xmlns:p14="http://schemas.microsoft.com/office/powerpoint/2010/main" val="10238305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CC824EE-DA65-4A45-869B-E7E74E53052D}"/>
              </a:ext>
            </a:extLst>
          </p:cNvPr>
          <p:cNvSpPr>
            <a:spLocks noGrp="1"/>
          </p:cNvSpPr>
          <p:nvPr>
            <p:ph type="title"/>
          </p:nvPr>
        </p:nvSpPr>
        <p:spPr/>
        <p:txBody>
          <a:bodyPr>
            <a:normAutofit/>
          </a:bodyPr>
          <a:lstStyle/>
          <a:p>
            <a:r>
              <a:rPr kumimoji="0" lang="en-US" altLang="zh-CN" sz="2800" b="1" i="0" u="none" strike="noStrike" kern="1200" cap="none" spc="0" normalizeH="0" baseline="0" noProof="0" dirty="0">
                <a:ln>
                  <a:noFill/>
                </a:ln>
                <a:solidFill>
                  <a:srgbClr val="4F81BD">
                    <a:lumMod val="75000"/>
                  </a:srgbClr>
                </a:solidFill>
                <a:effectLst/>
                <a:uLnTx/>
                <a:uFillTx/>
                <a:latin typeface="Arial Black" panose="020B0A04020102020204" pitchFamily="34" charset="0"/>
                <a:ea typeface="微软雅黑" panose="020B0503020204020204" pitchFamily="34" charset="-122"/>
                <a:cs typeface="+mn-cs"/>
                <a:sym typeface="+mn-ea"/>
              </a:rPr>
              <a:t>Layout &amp; </a:t>
            </a:r>
            <a:r>
              <a:rPr kumimoji="0" lang="en-US" altLang="zh-CN" sz="2800" b="1" i="0" u="none" strike="noStrike" kern="1200" cap="none" spc="0" normalizeH="0" baseline="0" noProof="0" dirty="0">
                <a:ln>
                  <a:noFill/>
                </a:ln>
                <a:solidFill>
                  <a:srgbClr val="4F81BD">
                    <a:lumMod val="75000"/>
                  </a:srgbClr>
                </a:solidFill>
                <a:effectLst>
                  <a:outerShdw blurRad="50800" dist="38100" dir="5400000" algn="t" rotWithShape="0">
                    <a:prstClr val="black">
                      <a:alpha val="20000"/>
                    </a:prstClr>
                  </a:outerShdw>
                </a:effectLst>
                <a:uLnTx/>
                <a:uFillTx/>
                <a:latin typeface="Arial Black" panose="020B0A04020102020204" pitchFamily="34" charset="0"/>
                <a:ea typeface="微软雅黑" panose="020B0503020204020204" pitchFamily="34" charset="-122"/>
                <a:cs typeface="+mn-cs"/>
              </a:rPr>
              <a:t>composition of NEG coating facility</a:t>
            </a:r>
            <a:endParaRPr lang="zh-CN" altLang="en-US" dirty="0"/>
          </a:p>
        </p:txBody>
      </p:sp>
      <p:pic>
        <p:nvPicPr>
          <p:cNvPr id="4" name="内容占位符 3">
            <a:extLst>
              <a:ext uri="{FF2B5EF4-FFF2-40B4-BE49-F238E27FC236}">
                <a16:creationId xmlns:a16="http://schemas.microsoft.com/office/drawing/2014/main" id="{CBEAF3A6-04FD-489E-8A31-64CA177D8F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561" y="2584975"/>
            <a:ext cx="10972800" cy="3058297"/>
          </a:xfrm>
          <a:prstGeom prst="rect">
            <a:avLst/>
          </a:prstGeom>
        </p:spPr>
      </p:pic>
      <p:pic>
        <p:nvPicPr>
          <p:cNvPr id="6" name="图片 5">
            <a:extLst>
              <a:ext uri="{FF2B5EF4-FFF2-40B4-BE49-F238E27FC236}">
                <a16:creationId xmlns:a16="http://schemas.microsoft.com/office/drawing/2014/main" id="{0E75874D-E685-47A9-9ACD-C6512ED9ED90}"/>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26111" r="833" b="17037"/>
          <a:stretch/>
        </p:blipFill>
        <p:spPr>
          <a:xfrm>
            <a:off x="377028" y="4937148"/>
            <a:ext cx="3585372" cy="1714500"/>
          </a:xfrm>
          <a:prstGeom prst="rect">
            <a:avLst/>
          </a:prstGeom>
        </p:spPr>
      </p:pic>
      <p:pic>
        <p:nvPicPr>
          <p:cNvPr id="11" name="图片 10">
            <a:extLst>
              <a:ext uri="{FF2B5EF4-FFF2-40B4-BE49-F238E27FC236}">
                <a16:creationId xmlns:a16="http://schemas.microsoft.com/office/drawing/2014/main" id="{B505D6DF-D712-4A42-B32D-88369174A28A}"/>
              </a:ext>
            </a:extLst>
          </p:cNvPr>
          <p:cNvPicPr>
            <a:picLocks noChangeAspect="1"/>
          </p:cNvPicPr>
          <p:nvPr/>
        </p:nvPicPr>
        <p:blipFill rotWithShape="1">
          <a:blip r:embed="rId4">
            <a:extLst>
              <a:ext uri="{28A0092B-C50C-407E-A947-70E740481C1C}">
                <a14:useLocalDpi xmlns:a14="http://schemas.microsoft.com/office/drawing/2010/main" val="0"/>
              </a:ext>
            </a:extLst>
          </a:blip>
          <a:srcRect t="12661" b="14075"/>
          <a:stretch/>
        </p:blipFill>
        <p:spPr>
          <a:xfrm>
            <a:off x="9994900" y="1023938"/>
            <a:ext cx="2101849" cy="2053212"/>
          </a:xfrm>
          <a:prstGeom prst="rect">
            <a:avLst/>
          </a:prstGeom>
        </p:spPr>
      </p:pic>
      <p:pic>
        <p:nvPicPr>
          <p:cNvPr id="13" name="图片 12">
            <a:extLst>
              <a:ext uri="{FF2B5EF4-FFF2-40B4-BE49-F238E27FC236}">
                <a16:creationId xmlns:a16="http://schemas.microsoft.com/office/drawing/2014/main" id="{E02B76A1-279A-40E7-8213-1132915D1224}"/>
              </a:ext>
            </a:extLst>
          </p:cNvPr>
          <p:cNvPicPr>
            <a:picLocks noChangeAspect="1"/>
          </p:cNvPicPr>
          <p:nvPr/>
        </p:nvPicPr>
        <p:blipFill rotWithShape="1">
          <a:blip r:embed="rId5">
            <a:extLst>
              <a:ext uri="{28A0092B-C50C-407E-A947-70E740481C1C}">
                <a14:useLocalDpi xmlns:a14="http://schemas.microsoft.com/office/drawing/2010/main" val="0"/>
              </a:ext>
            </a:extLst>
          </a:blip>
          <a:srcRect l="5416" t="37407" b="20926"/>
          <a:stretch/>
        </p:blipFill>
        <p:spPr>
          <a:xfrm>
            <a:off x="8229600" y="5467054"/>
            <a:ext cx="3585372" cy="1184594"/>
          </a:xfrm>
          <a:prstGeom prst="rect">
            <a:avLst/>
          </a:prstGeom>
          <a:ln w="88900" cap="sq" cmpd="thickThin">
            <a:solidFill>
              <a:srgbClr val="000000"/>
            </a:solidFill>
            <a:prstDash val="solid"/>
            <a:miter lim="800000"/>
          </a:ln>
          <a:effectLst>
            <a:innerShdw blurRad="76200">
              <a:srgbClr val="000000"/>
            </a:innerShdw>
          </a:effectLst>
        </p:spPr>
      </p:pic>
      <p:pic>
        <p:nvPicPr>
          <p:cNvPr id="14" name="图片 13">
            <a:extLst>
              <a:ext uri="{FF2B5EF4-FFF2-40B4-BE49-F238E27FC236}">
                <a16:creationId xmlns:a16="http://schemas.microsoft.com/office/drawing/2014/main" id="{73943C63-018A-4B07-BA86-067DB8786EFF}"/>
              </a:ext>
            </a:extLst>
          </p:cNvPr>
          <p:cNvPicPr>
            <a:picLocks noChangeAspect="1"/>
          </p:cNvPicPr>
          <p:nvPr/>
        </p:nvPicPr>
        <p:blipFill rotWithShape="1">
          <a:blip r:embed="rId6">
            <a:extLst>
              <a:ext uri="{28A0092B-C50C-407E-A947-70E740481C1C}">
                <a14:useLocalDpi xmlns:a14="http://schemas.microsoft.com/office/drawing/2010/main" val="0"/>
              </a:ext>
            </a:extLst>
          </a:blip>
          <a:srcRect l="4328" t="19529"/>
          <a:stretch/>
        </p:blipFill>
        <p:spPr>
          <a:xfrm>
            <a:off x="4183595" y="4956351"/>
            <a:ext cx="1133731" cy="1695297"/>
          </a:xfrm>
          <a:prstGeom prst="rect">
            <a:avLst/>
          </a:prstGeom>
        </p:spPr>
      </p:pic>
      <p:pic>
        <p:nvPicPr>
          <p:cNvPr id="16" name="图片 15">
            <a:extLst>
              <a:ext uri="{FF2B5EF4-FFF2-40B4-BE49-F238E27FC236}">
                <a16:creationId xmlns:a16="http://schemas.microsoft.com/office/drawing/2014/main" id="{88B76D9A-7388-4983-AE31-C50425463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1043" y="1049143"/>
            <a:ext cx="1521005" cy="2028007"/>
          </a:xfrm>
          <a:prstGeom prst="rect">
            <a:avLst/>
          </a:prstGeom>
        </p:spPr>
      </p:pic>
      <p:pic>
        <p:nvPicPr>
          <p:cNvPr id="18" name="图片 17">
            <a:extLst>
              <a:ext uri="{FF2B5EF4-FFF2-40B4-BE49-F238E27FC236}">
                <a16:creationId xmlns:a16="http://schemas.microsoft.com/office/drawing/2014/main" id="{26DD00C3-DD8E-4E11-A119-4013C49A8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886" y="1049144"/>
            <a:ext cx="1521005" cy="2028006"/>
          </a:xfrm>
          <a:prstGeom prst="rect">
            <a:avLst/>
          </a:prstGeom>
        </p:spPr>
      </p:pic>
      <p:pic>
        <p:nvPicPr>
          <p:cNvPr id="22" name="图片 21">
            <a:extLst>
              <a:ext uri="{FF2B5EF4-FFF2-40B4-BE49-F238E27FC236}">
                <a16:creationId xmlns:a16="http://schemas.microsoft.com/office/drawing/2014/main" id="{4AD8111C-2B84-433C-AF0A-1B35E7BD7C11}"/>
              </a:ext>
            </a:extLst>
          </p:cNvPr>
          <p:cNvPicPr>
            <a:picLocks noChangeAspect="1"/>
          </p:cNvPicPr>
          <p:nvPr/>
        </p:nvPicPr>
        <p:blipFill rotWithShape="1">
          <a:blip r:embed="rId9">
            <a:extLst>
              <a:ext uri="{28A0092B-C50C-407E-A947-70E740481C1C}">
                <a14:useLocalDpi xmlns:a14="http://schemas.microsoft.com/office/drawing/2010/main" val="0"/>
              </a:ext>
            </a:extLst>
          </a:blip>
          <a:srcRect l="4321" t="4851" b="10741"/>
          <a:stretch/>
        </p:blipFill>
        <p:spPr>
          <a:xfrm>
            <a:off x="4759250" y="1058221"/>
            <a:ext cx="1716391" cy="2018929"/>
          </a:xfrm>
          <a:prstGeom prst="rect">
            <a:avLst/>
          </a:prstGeom>
        </p:spPr>
      </p:pic>
      <p:pic>
        <p:nvPicPr>
          <p:cNvPr id="24" name="图片 23">
            <a:extLst>
              <a:ext uri="{FF2B5EF4-FFF2-40B4-BE49-F238E27FC236}">
                <a16:creationId xmlns:a16="http://schemas.microsoft.com/office/drawing/2014/main" id="{ECAB5748-150F-452A-B54D-5F3AFA1982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93041" y="4956350"/>
            <a:ext cx="1271474" cy="1695298"/>
          </a:xfrm>
          <a:prstGeom prst="rect">
            <a:avLst/>
          </a:prstGeom>
        </p:spPr>
      </p:pic>
      <p:cxnSp>
        <p:nvCxnSpPr>
          <p:cNvPr id="25" name="直接箭头连接符 24">
            <a:extLst>
              <a:ext uri="{FF2B5EF4-FFF2-40B4-BE49-F238E27FC236}">
                <a16:creationId xmlns:a16="http://schemas.microsoft.com/office/drawing/2014/main" id="{515813D4-7253-4F13-9324-E84C483727C3}"/>
              </a:ext>
            </a:extLst>
          </p:cNvPr>
          <p:cNvCxnSpPr>
            <a:cxnSpLocks/>
          </p:cNvCxnSpPr>
          <p:nvPr/>
        </p:nvCxnSpPr>
        <p:spPr>
          <a:xfrm>
            <a:off x="2273300" y="3708400"/>
            <a:ext cx="114300" cy="1758654"/>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29" name="直接箭头连接符 28">
            <a:extLst>
              <a:ext uri="{FF2B5EF4-FFF2-40B4-BE49-F238E27FC236}">
                <a16:creationId xmlns:a16="http://schemas.microsoft.com/office/drawing/2014/main" id="{41673730-95A2-4B5A-991C-DE7479AB9FC5}"/>
              </a:ext>
            </a:extLst>
          </p:cNvPr>
          <p:cNvCxnSpPr>
            <a:cxnSpLocks/>
          </p:cNvCxnSpPr>
          <p:nvPr/>
        </p:nvCxnSpPr>
        <p:spPr>
          <a:xfrm flipH="1">
            <a:off x="5027956" y="3806058"/>
            <a:ext cx="600462" cy="1150292"/>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31" name="直接箭头连接符 30">
            <a:extLst>
              <a:ext uri="{FF2B5EF4-FFF2-40B4-BE49-F238E27FC236}">
                <a16:creationId xmlns:a16="http://schemas.microsoft.com/office/drawing/2014/main" id="{515813D4-7253-4F13-9324-E84C483727C3}"/>
              </a:ext>
            </a:extLst>
          </p:cNvPr>
          <p:cNvCxnSpPr>
            <a:cxnSpLocks/>
          </p:cNvCxnSpPr>
          <p:nvPr/>
        </p:nvCxnSpPr>
        <p:spPr>
          <a:xfrm>
            <a:off x="10267950" y="4578777"/>
            <a:ext cx="0" cy="913483"/>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33" name="直接箭头连接符 32">
            <a:extLst>
              <a:ext uri="{FF2B5EF4-FFF2-40B4-BE49-F238E27FC236}">
                <a16:creationId xmlns:a16="http://schemas.microsoft.com/office/drawing/2014/main" id="{515813D4-7253-4F13-9324-E84C483727C3}"/>
              </a:ext>
            </a:extLst>
          </p:cNvPr>
          <p:cNvCxnSpPr>
            <a:cxnSpLocks/>
          </p:cNvCxnSpPr>
          <p:nvPr/>
        </p:nvCxnSpPr>
        <p:spPr>
          <a:xfrm flipV="1">
            <a:off x="8144550" y="2837034"/>
            <a:ext cx="915652" cy="1277089"/>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sp>
        <p:nvSpPr>
          <p:cNvPr id="36" name="文本框 35">
            <a:extLst>
              <a:ext uri="{FF2B5EF4-FFF2-40B4-BE49-F238E27FC236}">
                <a16:creationId xmlns:a16="http://schemas.microsoft.com/office/drawing/2014/main" id="{BD0A1F1A-D713-46E5-935D-31CBE2AA3A8F}"/>
              </a:ext>
            </a:extLst>
          </p:cNvPr>
          <p:cNvSpPr txBox="1"/>
          <p:nvPr/>
        </p:nvSpPr>
        <p:spPr>
          <a:xfrm>
            <a:off x="636085" y="1699325"/>
            <a:ext cx="1261272"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自动化组装真空盒</a:t>
            </a:r>
          </a:p>
        </p:txBody>
      </p:sp>
      <p:sp>
        <p:nvSpPr>
          <p:cNvPr id="37" name="矩形: 圆角 36">
            <a:extLst>
              <a:ext uri="{FF2B5EF4-FFF2-40B4-BE49-F238E27FC236}">
                <a16:creationId xmlns:a16="http://schemas.microsoft.com/office/drawing/2014/main" id="{11E052DE-9B15-43AD-A3D7-A13730E90AB4}"/>
              </a:ext>
            </a:extLst>
          </p:cNvPr>
          <p:cNvSpPr/>
          <p:nvPr/>
        </p:nvSpPr>
        <p:spPr>
          <a:xfrm>
            <a:off x="491328" y="1058220"/>
            <a:ext cx="11700672" cy="21004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pic>
        <p:nvPicPr>
          <p:cNvPr id="19" name="图片 18">
            <a:extLst>
              <a:ext uri="{FF2B5EF4-FFF2-40B4-BE49-F238E27FC236}">
                <a16:creationId xmlns:a16="http://schemas.microsoft.com/office/drawing/2014/main" id="{8D93E7BF-224F-432D-A9DC-2FC8C6D303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1602" y="1049040"/>
            <a:ext cx="2631285" cy="2016000"/>
          </a:xfrm>
          <a:prstGeom prst="rect">
            <a:avLst/>
          </a:prstGeom>
        </p:spPr>
      </p:pic>
      <p:pic>
        <p:nvPicPr>
          <p:cNvPr id="20" name="图片 19">
            <a:extLst>
              <a:ext uri="{FF2B5EF4-FFF2-40B4-BE49-F238E27FC236}">
                <a16:creationId xmlns:a16="http://schemas.microsoft.com/office/drawing/2014/main" id="{A0AD7D94-14E2-42DD-95D1-B150FBDF147E}"/>
              </a:ext>
            </a:extLst>
          </p:cNvPr>
          <p:cNvPicPr>
            <a:picLocks noChangeAspect="1"/>
          </p:cNvPicPr>
          <p:nvPr/>
        </p:nvPicPr>
        <p:blipFill rotWithShape="1">
          <a:blip r:embed="rId12">
            <a:extLst>
              <a:ext uri="{28A0092B-C50C-407E-A947-70E740481C1C}">
                <a14:useLocalDpi xmlns:a14="http://schemas.microsoft.com/office/drawing/2010/main" val="0"/>
              </a:ext>
            </a:extLst>
          </a:blip>
          <a:srcRect l="14648" t="18148" b="17222"/>
          <a:stretch/>
        </p:blipFill>
        <p:spPr>
          <a:xfrm>
            <a:off x="2025072" y="1049039"/>
            <a:ext cx="1062197" cy="1072409"/>
          </a:xfrm>
          <a:prstGeom prst="rect">
            <a:avLst/>
          </a:prstGeom>
        </p:spPr>
      </p:pic>
    </p:spTree>
    <p:extLst>
      <p:ext uri="{BB962C8B-B14F-4D97-AF65-F5344CB8AC3E}">
        <p14:creationId xmlns:p14="http://schemas.microsoft.com/office/powerpoint/2010/main" val="162787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8DCB218-B4B6-448E-AF47-6CD9BB63EB87}"/>
              </a:ext>
            </a:extLst>
          </p:cNvPr>
          <p:cNvSpPr>
            <a:spLocks noGrp="1"/>
          </p:cNvSpPr>
          <p:nvPr>
            <p:ph type="title"/>
          </p:nvPr>
        </p:nvSpPr>
        <p:spPr/>
        <p:txBody>
          <a:bodyPr/>
          <a:lstStyle/>
          <a:p>
            <a:r>
              <a:rPr lang="en-US" altLang="zh-CN" dirty="0"/>
              <a:t>NEG</a:t>
            </a:r>
            <a:r>
              <a:rPr lang="zh-CN" altLang="en-US" dirty="0"/>
              <a:t>镀膜真空炉进展</a:t>
            </a:r>
          </a:p>
        </p:txBody>
      </p:sp>
      <p:pic>
        <p:nvPicPr>
          <p:cNvPr id="9" name="图片 8">
            <a:extLst>
              <a:ext uri="{FF2B5EF4-FFF2-40B4-BE49-F238E27FC236}">
                <a16:creationId xmlns:a16="http://schemas.microsoft.com/office/drawing/2014/main" id="{739C5B37-7FFF-4444-91D4-A2432D7E4D25}"/>
              </a:ext>
            </a:extLst>
          </p:cNvPr>
          <p:cNvPicPr>
            <a:picLocks noChangeAspect="1"/>
          </p:cNvPicPr>
          <p:nvPr/>
        </p:nvPicPr>
        <p:blipFill>
          <a:blip r:embed="rId2"/>
          <a:stretch>
            <a:fillRect/>
          </a:stretch>
        </p:blipFill>
        <p:spPr>
          <a:xfrm>
            <a:off x="5708018" y="1076881"/>
            <a:ext cx="4883714" cy="3162300"/>
          </a:xfrm>
          <a:prstGeom prst="rect">
            <a:avLst/>
          </a:prstGeom>
        </p:spPr>
      </p:pic>
      <p:pic>
        <p:nvPicPr>
          <p:cNvPr id="11" name="图片 10">
            <a:extLst>
              <a:ext uri="{FF2B5EF4-FFF2-40B4-BE49-F238E27FC236}">
                <a16:creationId xmlns:a16="http://schemas.microsoft.com/office/drawing/2014/main" id="{6E6D5AA6-8CE9-472B-AE2A-98EDF173386E}"/>
              </a:ext>
            </a:extLst>
          </p:cNvPr>
          <p:cNvPicPr>
            <a:picLocks noChangeAspect="1"/>
          </p:cNvPicPr>
          <p:nvPr/>
        </p:nvPicPr>
        <p:blipFill rotWithShape="1">
          <a:blip r:embed="rId3">
            <a:extLst>
              <a:ext uri="{28A0092B-C50C-407E-A947-70E740481C1C}">
                <a14:useLocalDpi xmlns:a14="http://schemas.microsoft.com/office/drawing/2010/main" val="0"/>
              </a:ext>
            </a:extLst>
          </a:blip>
          <a:srcRect l="5416" t="37407" b="20926"/>
          <a:stretch/>
        </p:blipFill>
        <p:spPr>
          <a:xfrm>
            <a:off x="1009612" y="4447741"/>
            <a:ext cx="6862686" cy="2267407"/>
          </a:xfrm>
          <a:prstGeom prst="rect">
            <a:avLst/>
          </a:prstGeom>
        </p:spPr>
      </p:pic>
      <p:pic>
        <p:nvPicPr>
          <p:cNvPr id="15" name="内容占位符 4">
            <a:extLst>
              <a:ext uri="{FF2B5EF4-FFF2-40B4-BE49-F238E27FC236}">
                <a16:creationId xmlns:a16="http://schemas.microsoft.com/office/drawing/2014/main" id="{E84BB419-363E-447A-A211-D88E781BDFB9}"/>
              </a:ext>
            </a:extLst>
          </p:cNvPr>
          <p:cNvPicPr>
            <a:picLocks noChangeAspect="1"/>
          </p:cNvPicPr>
          <p:nvPr/>
        </p:nvPicPr>
        <p:blipFill rotWithShape="1">
          <a:blip r:embed="rId4">
            <a:extLst>
              <a:ext uri="{28A0092B-C50C-407E-A947-70E740481C1C}">
                <a14:useLocalDpi xmlns:a14="http://schemas.microsoft.com/office/drawing/2010/main" val="0"/>
              </a:ext>
            </a:extLst>
          </a:blip>
          <a:srcRect b="21351"/>
          <a:stretch/>
        </p:blipFill>
        <p:spPr>
          <a:xfrm>
            <a:off x="8413816" y="4447741"/>
            <a:ext cx="2177916" cy="2267407"/>
          </a:xfrm>
          <a:prstGeom prst="rect">
            <a:avLst/>
          </a:prstGeom>
        </p:spPr>
      </p:pic>
      <p:sp>
        <p:nvSpPr>
          <p:cNvPr id="16" name="文本框 35">
            <a:extLst>
              <a:ext uri="{FF2B5EF4-FFF2-40B4-BE49-F238E27FC236}">
                <a16:creationId xmlns:a16="http://schemas.microsoft.com/office/drawing/2014/main" id="{BD0A1F1A-D713-46E5-935D-31CBE2AA3A8F}"/>
              </a:ext>
            </a:extLst>
          </p:cNvPr>
          <p:cNvSpPr txBox="1"/>
          <p:nvPr/>
        </p:nvSpPr>
        <p:spPr>
          <a:xfrm>
            <a:off x="501612" y="1238934"/>
            <a:ext cx="504130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u"/>
            </a:pPr>
            <a:r>
              <a:rPr lang="zh-CN" altLang="en-US" dirty="0">
                <a:latin typeface="微软雅黑" panose="020B0503020204020204" pitchFamily="34" charset="-122"/>
                <a:ea typeface="微软雅黑" panose="020B0503020204020204" pitchFamily="34" charset="-122"/>
              </a:rPr>
              <a:t>真空炉内支撑导轨存在卡顿现象，正在修改；</a:t>
            </a:r>
          </a:p>
        </p:txBody>
      </p:sp>
      <p:pic>
        <p:nvPicPr>
          <p:cNvPr id="18" name="图片 17">
            <a:extLst>
              <a:ext uri="{FF2B5EF4-FFF2-40B4-BE49-F238E27FC236}">
                <a16:creationId xmlns:a16="http://schemas.microsoft.com/office/drawing/2014/main" id="{C5BF224F-4323-432E-9BF2-900BCF089C3A}"/>
              </a:ext>
            </a:extLst>
          </p:cNvPr>
          <p:cNvPicPr>
            <a:picLocks noChangeAspect="1"/>
          </p:cNvPicPr>
          <p:nvPr/>
        </p:nvPicPr>
        <p:blipFill rotWithShape="1">
          <a:blip r:embed="rId5">
            <a:extLst>
              <a:ext uri="{28A0092B-C50C-407E-A947-70E740481C1C}">
                <a14:useLocalDpi xmlns:a14="http://schemas.microsoft.com/office/drawing/2010/main" val="0"/>
              </a:ext>
            </a:extLst>
          </a:blip>
          <a:srcRect t="23451" r="5555" b="19815"/>
          <a:stretch/>
        </p:blipFill>
        <p:spPr>
          <a:xfrm>
            <a:off x="1009612" y="2168409"/>
            <a:ext cx="4349788" cy="1959739"/>
          </a:xfrm>
          <a:prstGeom prst="rect">
            <a:avLst/>
          </a:prstGeom>
        </p:spPr>
      </p:pic>
    </p:spTree>
    <p:extLst>
      <p:ext uri="{BB962C8B-B14F-4D97-AF65-F5344CB8AC3E}">
        <p14:creationId xmlns:p14="http://schemas.microsoft.com/office/powerpoint/2010/main" val="112854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4647AF-731E-4AD1-822C-242938ED58AF}"/>
              </a:ext>
            </a:extLst>
          </p:cNvPr>
          <p:cNvSpPr>
            <a:spLocks noGrp="1"/>
          </p:cNvSpPr>
          <p:nvPr>
            <p:ph type="title"/>
          </p:nvPr>
        </p:nvSpPr>
        <p:spPr/>
        <p:txBody>
          <a:bodyPr/>
          <a:lstStyle/>
          <a:p>
            <a:r>
              <a:rPr lang="en-US" altLang="zh-CN" dirty="0">
                <a:solidFill>
                  <a:schemeClr val="accent1">
                    <a:lumMod val="75000"/>
                  </a:schemeClr>
                </a:solidFill>
              </a:rPr>
              <a:t>Prototype of cathode for massive NEG coating</a:t>
            </a:r>
            <a:endParaRPr lang="zh-CN" altLang="en-US" dirty="0">
              <a:solidFill>
                <a:schemeClr val="accent1">
                  <a:lumMod val="75000"/>
                </a:schemeClr>
              </a:solidFill>
            </a:endParaRPr>
          </a:p>
        </p:txBody>
      </p:sp>
      <p:pic>
        <p:nvPicPr>
          <p:cNvPr id="13" name="图片 12">
            <a:extLst>
              <a:ext uri="{FF2B5EF4-FFF2-40B4-BE49-F238E27FC236}">
                <a16:creationId xmlns:a16="http://schemas.microsoft.com/office/drawing/2014/main" id="{68D00F6B-F677-4974-ADC8-683408F44C7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flipH="1">
            <a:off x="211907" y="1364957"/>
            <a:ext cx="7706530" cy="1467625"/>
          </a:xfrm>
          <a:prstGeom prst="rect">
            <a:avLst/>
          </a:prstGeom>
        </p:spPr>
      </p:pic>
      <p:sp>
        <p:nvSpPr>
          <p:cNvPr id="41" name="文本框 40">
            <a:extLst>
              <a:ext uri="{FF2B5EF4-FFF2-40B4-BE49-F238E27FC236}">
                <a16:creationId xmlns:a16="http://schemas.microsoft.com/office/drawing/2014/main" id="{7BEA33FE-3913-4151-ABD1-46EFAFE14EA1}"/>
              </a:ext>
            </a:extLst>
          </p:cNvPr>
          <p:cNvSpPr txBox="1"/>
          <p:nvPr/>
        </p:nvSpPr>
        <p:spPr>
          <a:xfrm>
            <a:off x="3878535" y="1906768"/>
            <a:ext cx="2064348" cy="369332"/>
          </a:xfrm>
          <a:prstGeom prst="rect">
            <a:avLst/>
          </a:prstGeom>
          <a:noFill/>
        </p:spPr>
        <p:txBody>
          <a:bodyPr wrap="none" rtlCol="0">
            <a:spAutoFit/>
          </a:bodyPr>
          <a:lstStyle/>
          <a:p>
            <a:r>
              <a:rPr lang="en-US" altLang="zh-CN" dirty="0"/>
              <a:t>Magnetron Cathode</a:t>
            </a:r>
            <a:endParaRPr lang="zh-CN" altLang="en-US" dirty="0"/>
          </a:p>
        </p:txBody>
      </p:sp>
      <p:cxnSp>
        <p:nvCxnSpPr>
          <p:cNvPr id="42" name="直接箭头连接符 41">
            <a:extLst>
              <a:ext uri="{FF2B5EF4-FFF2-40B4-BE49-F238E27FC236}">
                <a16:creationId xmlns:a16="http://schemas.microsoft.com/office/drawing/2014/main" id="{E77144E8-2E62-413B-92A2-FB7C657EFE9A}"/>
              </a:ext>
            </a:extLst>
          </p:cNvPr>
          <p:cNvCxnSpPr>
            <a:cxnSpLocks/>
          </p:cNvCxnSpPr>
          <p:nvPr/>
        </p:nvCxnSpPr>
        <p:spPr>
          <a:xfrm flipV="1">
            <a:off x="604564" y="1568829"/>
            <a:ext cx="7087400"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351DDB4C-49D6-4852-A5B0-36F242D2EE98}"/>
              </a:ext>
            </a:extLst>
          </p:cNvPr>
          <p:cNvSpPr txBox="1"/>
          <p:nvPr/>
        </p:nvSpPr>
        <p:spPr>
          <a:xfrm>
            <a:off x="4083050" y="1122481"/>
            <a:ext cx="3456594" cy="369332"/>
          </a:xfrm>
          <a:prstGeom prst="rect">
            <a:avLst/>
          </a:prstGeom>
          <a:noFill/>
        </p:spPr>
        <p:txBody>
          <a:bodyPr wrap="square" rtlCol="0">
            <a:spAutoFit/>
          </a:bodyPr>
          <a:lstStyle/>
          <a:p>
            <a:r>
              <a:rPr lang="en-US" altLang="zh-CN" dirty="0"/>
              <a:t>~12000mm(12 meters)</a:t>
            </a:r>
            <a:endParaRPr lang="zh-CN" altLang="en-US" dirty="0"/>
          </a:p>
        </p:txBody>
      </p:sp>
      <p:sp>
        <p:nvSpPr>
          <p:cNvPr id="33" name="灯片编号占位符 4">
            <a:extLst>
              <a:ext uri="{FF2B5EF4-FFF2-40B4-BE49-F238E27FC236}">
                <a16:creationId xmlns:a16="http://schemas.microsoft.com/office/drawing/2014/main" id="{6D2CBADB-9986-481B-BD39-AAEF78D2F37F}"/>
              </a:ext>
            </a:extLst>
          </p:cNvPr>
          <p:cNvSpPr txBox="1">
            <a:spLocks/>
          </p:cNvSpPr>
          <p:nvPr/>
        </p:nvSpPr>
        <p:spPr>
          <a:xfrm>
            <a:off x="11674234" y="6364368"/>
            <a:ext cx="517766"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pPr/>
              <a:t>8</a:t>
            </a:fld>
            <a:endParaRPr lang="zh-CN" altLang="en-US" dirty="0"/>
          </a:p>
        </p:txBody>
      </p:sp>
      <p:pic>
        <p:nvPicPr>
          <p:cNvPr id="17" name="图片 16">
            <a:extLst>
              <a:ext uri="{FF2B5EF4-FFF2-40B4-BE49-F238E27FC236}">
                <a16:creationId xmlns:a16="http://schemas.microsoft.com/office/drawing/2014/main" id="{644CE307-0F9C-4B19-8953-CECDED0F4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91993" y="4531272"/>
            <a:ext cx="2466423" cy="1849818"/>
          </a:xfrm>
          <a:prstGeom prst="rect">
            <a:avLst/>
          </a:prstGeom>
        </p:spPr>
      </p:pic>
      <p:pic>
        <p:nvPicPr>
          <p:cNvPr id="11" name="图片 10">
            <a:extLst>
              <a:ext uri="{FF2B5EF4-FFF2-40B4-BE49-F238E27FC236}">
                <a16:creationId xmlns:a16="http://schemas.microsoft.com/office/drawing/2014/main" id="{1E93F8A5-5F91-4A6F-A79D-C92C32637F15}"/>
              </a:ext>
            </a:extLst>
          </p:cNvPr>
          <p:cNvPicPr>
            <a:picLocks noChangeAspect="1"/>
          </p:cNvPicPr>
          <p:nvPr/>
        </p:nvPicPr>
        <p:blipFill rotWithShape="1">
          <a:blip r:embed="rId4"/>
          <a:srcRect t="21414" b="21321"/>
          <a:stretch/>
        </p:blipFill>
        <p:spPr>
          <a:xfrm>
            <a:off x="4337278" y="4250360"/>
            <a:ext cx="1323311" cy="1698619"/>
          </a:xfrm>
          <a:prstGeom prst="rect">
            <a:avLst/>
          </a:prstGeom>
        </p:spPr>
      </p:pic>
      <p:cxnSp>
        <p:nvCxnSpPr>
          <p:cNvPr id="34" name="直接箭头连接符 33">
            <a:extLst>
              <a:ext uri="{FF2B5EF4-FFF2-40B4-BE49-F238E27FC236}">
                <a16:creationId xmlns:a16="http://schemas.microsoft.com/office/drawing/2014/main" id="{143268C3-9B0A-4B35-8AD9-AB5B9F0E33FC}"/>
              </a:ext>
            </a:extLst>
          </p:cNvPr>
          <p:cNvCxnSpPr>
            <a:cxnSpLocks/>
          </p:cNvCxnSpPr>
          <p:nvPr/>
        </p:nvCxnSpPr>
        <p:spPr>
          <a:xfrm flipH="1">
            <a:off x="3247851" y="2276100"/>
            <a:ext cx="702128" cy="2946639"/>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pic>
        <p:nvPicPr>
          <p:cNvPr id="20" name="图片 19">
            <a:extLst>
              <a:ext uri="{FF2B5EF4-FFF2-40B4-BE49-F238E27FC236}">
                <a16:creationId xmlns:a16="http://schemas.microsoft.com/office/drawing/2014/main" id="{8970C5D5-D40E-447A-BDF1-650B9C3555C9}"/>
              </a:ext>
            </a:extLst>
          </p:cNvPr>
          <p:cNvPicPr>
            <a:picLocks noChangeAspect="1"/>
          </p:cNvPicPr>
          <p:nvPr/>
        </p:nvPicPr>
        <p:blipFill rotWithShape="1">
          <a:blip r:embed="rId5">
            <a:extLst>
              <a:ext uri="{28A0092B-C50C-407E-A947-70E740481C1C}">
                <a14:useLocalDpi xmlns:a14="http://schemas.microsoft.com/office/drawing/2010/main" val="0"/>
              </a:ext>
            </a:extLst>
          </a:blip>
          <a:srcRect l="27222" t="18333" r="21111" b="13889"/>
          <a:stretch/>
        </p:blipFill>
        <p:spPr>
          <a:xfrm>
            <a:off x="4917890" y="5047059"/>
            <a:ext cx="1659862" cy="1633090"/>
          </a:xfrm>
          <a:prstGeom prst="rect">
            <a:avLst/>
          </a:prstGeom>
        </p:spPr>
      </p:pic>
      <p:pic>
        <p:nvPicPr>
          <p:cNvPr id="22" name="图片 21">
            <a:extLst>
              <a:ext uri="{FF2B5EF4-FFF2-40B4-BE49-F238E27FC236}">
                <a16:creationId xmlns:a16="http://schemas.microsoft.com/office/drawing/2014/main" id="{8970C5D5-D40E-447A-BDF1-650B9C3555C9}"/>
              </a:ext>
            </a:extLst>
          </p:cNvPr>
          <p:cNvPicPr>
            <a:picLocks noChangeAspect="1"/>
          </p:cNvPicPr>
          <p:nvPr/>
        </p:nvPicPr>
        <p:blipFill rotWithShape="1">
          <a:blip r:embed="rId5">
            <a:extLst>
              <a:ext uri="{28A0092B-C50C-407E-A947-70E740481C1C}">
                <a14:useLocalDpi xmlns:a14="http://schemas.microsoft.com/office/drawing/2010/main" val="0"/>
              </a:ext>
            </a:extLst>
          </a:blip>
          <a:srcRect l="40688" t="46080" r="39317" b="34226"/>
          <a:stretch/>
        </p:blipFill>
        <p:spPr>
          <a:xfrm rot="5400000">
            <a:off x="2155901" y="1328820"/>
            <a:ext cx="486266" cy="812256"/>
          </a:xfrm>
          <a:prstGeom prst="rect">
            <a:avLst/>
          </a:prstGeom>
        </p:spPr>
      </p:pic>
      <p:grpSp>
        <p:nvGrpSpPr>
          <p:cNvPr id="23" name="组合 22">
            <a:extLst>
              <a:ext uri="{FF2B5EF4-FFF2-40B4-BE49-F238E27FC236}">
                <a16:creationId xmlns:a16="http://schemas.microsoft.com/office/drawing/2014/main" id="{4DF71AFE-1CB7-44B7-9C54-8EB6E5C97BB1}"/>
              </a:ext>
            </a:extLst>
          </p:cNvPr>
          <p:cNvGrpSpPr/>
          <p:nvPr/>
        </p:nvGrpSpPr>
        <p:grpSpPr>
          <a:xfrm>
            <a:off x="202152" y="2072611"/>
            <a:ext cx="1489936" cy="1952807"/>
            <a:chOff x="5345743" y="4140933"/>
            <a:chExt cx="2013399" cy="2516749"/>
          </a:xfrm>
        </p:grpSpPr>
        <p:pic>
          <p:nvPicPr>
            <p:cNvPr id="24" name="Picture 2">
              <a:extLst>
                <a:ext uri="{FF2B5EF4-FFF2-40B4-BE49-F238E27FC236}">
                  <a16:creationId xmlns:a16="http://schemas.microsoft.com/office/drawing/2014/main" id="{06B1BBD4-7F0F-4138-9D8D-685F12C92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5743" y="4140933"/>
              <a:ext cx="2013399" cy="251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2">
              <a:extLst>
                <a:ext uri="{FF2B5EF4-FFF2-40B4-BE49-F238E27FC236}">
                  <a16:creationId xmlns:a16="http://schemas.microsoft.com/office/drawing/2014/main" id="{7C4B9EDB-4A8E-4A36-9A90-1CF76B4A5836}"/>
                </a:ext>
              </a:extLst>
            </p:cNvPr>
            <p:cNvSpPr txBox="1"/>
            <p:nvPr/>
          </p:nvSpPr>
          <p:spPr>
            <a:xfrm>
              <a:off x="5710157" y="4725144"/>
              <a:ext cx="485693"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ltLang="zh-CN" sz="1400" dirty="0"/>
                <a:t>Kr+</a:t>
              </a:r>
              <a:endParaRPr lang="zh-CN" altLang="en-US" sz="1400" dirty="0"/>
            </a:p>
          </p:txBody>
        </p:sp>
      </p:grpSp>
      <p:sp>
        <p:nvSpPr>
          <p:cNvPr id="31" name="文本框 30">
            <a:extLst>
              <a:ext uri="{FF2B5EF4-FFF2-40B4-BE49-F238E27FC236}">
                <a16:creationId xmlns:a16="http://schemas.microsoft.com/office/drawing/2014/main" id="{12530C29-62A5-4FDB-AB7A-3A8981C8CA08}"/>
              </a:ext>
            </a:extLst>
          </p:cNvPr>
          <p:cNvSpPr txBox="1"/>
          <p:nvPr/>
        </p:nvSpPr>
        <p:spPr>
          <a:xfrm>
            <a:off x="4620259" y="3137882"/>
            <a:ext cx="2546172" cy="369332"/>
          </a:xfrm>
          <a:prstGeom prst="rect">
            <a:avLst/>
          </a:prstGeom>
          <a:noFill/>
        </p:spPr>
        <p:txBody>
          <a:bodyPr wrap="square">
            <a:spAutoFit/>
          </a:bodyPr>
          <a:lstStyle/>
          <a:p>
            <a:r>
              <a:rPr lang="en-US" altLang="zh-CN" b="1" dirty="0">
                <a:solidFill>
                  <a:srgbClr val="24292F"/>
                </a:solidFill>
                <a:cs typeface="Arial" panose="020B0604020202020204" pitchFamily="34" charset="0"/>
              </a:rPr>
              <a:t>DCMS for NEG coating </a:t>
            </a:r>
            <a:endParaRPr lang="zh-CN" altLang="en-US" b="1" dirty="0"/>
          </a:p>
        </p:txBody>
      </p:sp>
      <p:grpSp>
        <p:nvGrpSpPr>
          <p:cNvPr id="2" name="组合 1">
            <a:extLst>
              <a:ext uri="{FF2B5EF4-FFF2-40B4-BE49-F238E27FC236}">
                <a16:creationId xmlns:a16="http://schemas.microsoft.com/office/drawing/2014/main" id="{4FA71E18-C3AF-4F96-9DBC-3C9CC5B7A65B}"/>
              </a:ext>
            </a:extLst>
          </p:cNvPr>
          <p:cNvGrpSpPr/>
          <p:nvPr/>
        </p:nvGrpSpPr>
        <p:grpSpPr>
          <a:xfrm>
            <a:off x="2079618" y="2091434"/>
            <a:ext cx="1498782" cy="1992625"/>
            <a:chOff x="9584249" y="1149283"/>
            <a:chExt cx="2535742" cy="3672666"/>
          </a:xfrm>
        </p:grpSpPr>
        <p:grpSp>
          <p:nvGrpSpPr>
            <p:cNvPr id="26" name="组合 25">
              <a:extLst>
                <a:ext uri="{FF2B5EF4-FFF2-40B4-BE49-F238E27FC236}">
                  <a16:creationId xmlns:a16="http://schemas.microsoft.com/office/drawing/2014/main" id="{1C89CF6D-D637-4372-AA33-E9C43E8B5A1E}"/>
                </a:ext>
              </a:extLst>
            </p:cNvPr>
            <p:cNvGrpSpPr/>
            <p:nvPr/>
          </p:nvGrpSpPr>
          <p:grpSpPr>
            <a:xfrm>
              <a:off x="9627593" y="1149283"/>
              <a:ext cx="2492398" cy="3145197"/>
              <a:chOff x="763502" y="1951837"/>
              <a:chExt cx="3703978" cy="4327724"/>
            </a:xfrm>
          </p:grpSpPr>
          <p:pic>
            <p:nvPicPr>
              <p:cNvPr id="27" name="图片 26" descr="H:\Proposal\高能所科技创新项目2017\Figures.png">
                <a:extLst>
                  <a:ext uri="{FF2B5EF4-FFF2-40B4-BE49-F238E27FC236}">
                    <a16:creationId xmlns:a16="http://schemas.microsoft.com/office/drawing/2014/main" id="{8C96065F-A984-4A14-B975-7BED4FA43B53}"/>
                  </a:ext>
                </a:extLst>
              </p:cNvPr>
              <p:cNvPicPr/>
              <p:nvPr/>
            </p:nvPicPr>
            <p:blipFill rotWithShape="1">
              <a:blip r:embed="rId7" cstate="print">
                <a:extLst>
                  <a:ext uri="{28A0092B-C50C-407E-A947-70E740481C1C}">
                    <a14:useLocalDpi xmlns:a14="http://schemas.microsoft.com/office/drawing/2010/main" val="0"/>
                  </a:ext>
                </a:extLst>
              </a:blip>
              <a:srcRect b="7623"/>
              <a:stretch/>
            </p:blipFill>
            <p:spPr bwMode="auto">
              <a:xfrm>
                <a:off x="763502" y="1951837"/>
                <a:ext cx="3222701" cy="4327724"/>
              </a:xfrm>
              <a:prstGeom prst="rect">
                <a:avLst/>
              </a:prstGeom>
              <a:noFill/>
              <a:ln>
                <a:noFill/>
              </a:ln>
              <a:extLst>
                <a:ext uri="{53640926-AAD7-44D8-BBD7-CCE9431645EC}">
                  <a14:shadowObscured xmlns:a14="http://schemas.microsoft.com/office/drawing/2010/main"/>
                </a:ext>
              </a:extLst>
            </p:spPr>
          </p:pic>
          <p:sp>
            <p:nvSpPr>
              <p:cNvPr id="28" name="文本框 2">
                <a:extLst>
                  <a:ext uri="{FF2B5EF4-FFF2-40B4-BE49-F238E27FC236}">
                    <a16:creationId xmlns:a16="http://schemas.microsoft.com/office/drawing/2014/main" id="{43A684E9-D43D-4F05-BD79-EF8C83880B4A}"/>
                  </a:ext>
                </a:extLst>
              </p:cNvPr>
              <p:cNvSpPr txBox="1">
                <a:spLocks noChangeArrowheads="1"/>
              </p:cNvSpPr>
              <p:nvPr/>
            </p:nvSpPr>
            <p:spPr bwMode="auto">
              <a:xfrm>
                <a:off x="3164818" y="3916885"/>
                <a:ext cx="1302662" cy="6437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indent="127000">
                  <a:lnSpc>
                    <a:spcPct val="130000"/>
                  </a:lnSpc>
                  <a:spcAft>
                    <a:spcPts val="120"/>
                  </a:spcAft>
                </a:pPr>
                <a:r>
                  <a:rPr lang="zh-CN" altLang="en-US" sz="1200" kern="100" dirty="0">
                    <a:latin typeface="Times New Roman" panose="02020603050405020304" pitchFamily="18" charset="0"/>
                    <a:ea typeface="宋体" panose="02010600030101010101" pitchFamily="2" charset="-122"/>
                    <a:cs typeface="宋体" panose="02010600030101010101" pitchFamily="2" charset="-122"/>
                  </a:rPr>
                  <a:t>磁环</a:t>
                </a:r>
                <a:endParaRPr lang="zh-CN" altLang="en-US" sz="2800" kern="100" dirty="0">
                  <a:latin typeface="Times New Roman" panose="02020603050405020304" pitchFamily="18" charset="0"/>
                  <a:ea typeface="宋体" panose="02010600030101010101" pitchFamily="2" charset="-122"/>
                  <a:cs typeface="宋体" panose="02010600030101010101" pitchFamily="2" charset="-122"/>
                </a:endParaRPr>
              </a:p>
            </p:txBody>
          </p:sp>
        </p:grpSp>
        <p:sp>
          <p:nvSpPr>
            <p:cNvPr id="29" name="文本框 28">
              <a:extLst>
                <a:ext uri="{FF2B5EF4-FFF2-40B4-BE49-F238E27FC236}">
                  <a16:creationId xmlns:a16="http://schemas.microsoft.com/office/drawing/2014/main" id="{68840433-BC1E-4AE9-B974-397D1A84ABF8}"/>
                </a:ext>
              </a:extLst>
            </p:cNvPr>
            <p:cNvSpPr txBox="1"/>
            <p:nvPr/>
          </p:nvSpPr>
          <p:spPr>
            <a:xfrm>
              <a:off x="9584249" y="4311404"/>
              <a:ext cx="2448271" cy="510545"/>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Inside magnet</a:t>
              </a:r>
              <a:endParaRPr lang="zh-CN" altLang="en-US" sz="1200" b="1" dirty="0">
                <a:latin typeface="微软雅黑" panose="020B0503020204020204" pitchFamily="34" charset="-122"/>
                <a:ea typeface="微软雅黑" panose="020B0503020204020204" pitchFamily="34" charset="-122"/>
              </a:endParaRPr>
            </a:p>
          </p:txBody>
        </p:sp>
        <p:cxnSp>
          <p:nvCxnSpPr>
            <p:cNvPr id="32" name="直接连接符 31">
              <a:extLst>
                <a:ext uri="{FF2B5EF4-FFF2-40B4-BE49-F238E27FC236}">
                  <a16:creationId xmlns:a16="http://schemas.microsoft.com/office/drawing/2014/main" id="{5A539434-DA7F-4337-918C-F27C7A296555}"/>
                </a:ext>
              </a:extLst>
            </p:cNvPr>
            <p:cNvCxnSpPr>
              <a:cxnSpLocks/>
            </p:cNvCxnSpPr>
            <p:nvPr/>
          </p:nvCxnSpPr>
          <p:spPr>
            <a:xfrm>
              <a:off x="11042650" y="1914201"/>
              <a:ext cx="0" cy="171799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5" name="直接连接符 34">
              <a:extLst>
                <a:ext uri="{FF2B5EF4-FFF2-40B4-BE49-F238E27FC236}">
                  <a16:creationId xmlns:a16="http://schemas.microsoft.com/office/drawing/2014/main" id="{09A18262-C818-4DC2-AD5E-DC85A5B75548}"/>
                </a:ext>
              </a:extLst>
            </p:cNvPr>
            <p:cNvCxnSpPr>
              <a:cxnSpLocks/>
            </p:cNvCxnSpPr>
            <p:nvPr/>
          </p:nvCxnSpPr>
          <p:spPr>
            <a:xfrm>
              <a:off x="10394950" y="1952301"/>
              <a:ext cx="0" cy="1717999"/>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36" name="矩形 35">
              <a:extLst>
                <a:ext uri="{FF2B5EF4-FFF2-40B4-BE49-F238E27FC236}">
                  <a16:creationId xmlns:a16="http://schemas.microsoft.com/office/drawing/2014/main" id="{60B58428-E23A-4AE0-B0F7-CD50F63A5E02}"/>
                </a:ext>
              </a:extLst>
            </p:cNvPr>
            <p:cNvSpPr/>
            <p:nvPr/>
          </p:nvSpPr>
          <p:spPr>
            <a:xfrm>
              <a:off x="11073141" y="1931307"/>
              <a:ext cx="876558" cy="158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0036344A-20E8-4F0C-B3A5-A979D5B01A50}"/>
                </a:ext>
              </a:extLst>
            </p:cNvPr>
            <p:cNvSpPr/>
            <p:nvPr/>
          </p:nvSpPr>
          <p:spPr>
            <a:xfrm>
              <a:off x="9759951" y="2072611"/>
              <a:ext cx="593790" cy="158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270B35CD-2FC3-4C44-98CF-BD59B98F20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278" r="17951"/>
          <a:stretch>
            <a:fillRect/>
          </a:stretch>
        </p:blipFill>
        <p:spPr>
          <a:xfrm rot="5400000">
            <a:off x="6597541" y="4086181"/>
            <a:ext cx="1444132" cy="1646749"/>
          </a:xfrm>
          <a:prstGeom prst="rect">
            <a:avLst/>
          </a:prstGeom>
        </p:spPr>
      </p:pic>
      <p:pic>
        <p:nvPicPr>
          <p:cNvPr id="38" name="图片 37">
            <a:extLst>
              <a:ext uri="{FF2B5EF4-FFF2-40B4-BE49-F238E27FC236}">
                <a16:creationId xmlns:a16="http://schemas.microsoft.com/office/drawing/2014/main" id="{AE7865AB-54B0-4D76-80FC-BE22FEA1A3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778" t="3407" b="5579"/>
          <a:stretch>
            <a:fillRect/>
          </a:stretch>
        </p:blipFill>
        <p:spPr>
          <a:xfrm rot="5400000">
            <a:off x="7399738" y="4994812"/>
            <a:ext cx="1698618" cy="1724861"/>
          </a:xfrm>
          <a:prstGeom prst="rect">
            <a:avLst/>
          </a:prstGeom>
        </p:spPr>
      </p:pic>
      <p:pic>
        <p:nvPicPr>
          <p:cNvPr id="39" name="图片 38">
            <a:extLst>
              <a:ext uri="{FF2B5EF4-FFF2-40B4-BE49-F238E27FC236}">
                <a16:creationId xmlns:a16="http://schemas.microsoft.com/office/drawing/2014/main" id="{7871419E-53E8-488B-B34E-7C044D5150B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278"/>
          <a:stretch>
            <a:fillRect/>
          </a:stretch>
        </p:blipFill>
        <p:spPr>
          <a:xfrm rot="5400000">
            <a:off x="-82031" y="4241405"/>
            <a:ext cx="2466426" cy="2411061"/>
          </a:xfrm>
          <a:prstGeom prst="rect">
            <a:avLst/>
          </a:prstGeom>
        </p:spPr>
      </p:pic>
      <p:grpSp>
        <p:nvGrpSpPr>
          <p:cNvPr id="4" name="组合 3">
            <a:extLst>
              <a:ext uri="{FF2B5EF4-FFF2-40B4-BE49-F238E27FC236}">
                <a16:creationId xmlns:a16="http://schemas.microsoft.com/office/drawing/2014/main" id="{FA7231A7-E523-44D3-AB64-DC7424429464}"/>
              </a:ext>
            </a:extLst>
          </p:cNvPr>
          <p:cNvGrpSpPr/>
          <p:nvPr/>
        </p:nvGrpSpPr>
        <p:grpSpPr>
          <a:xfrm>
            <a:off x="8644269" y="1234090"/>
            <a:ext cx="3453021" cy="5130278"/>
            <a:chOff x="13061544" y="559104"/>
            <a:chExt cx="4572728" cy="5805264"/>
          </a:xfrm>
        </p:grpSpPr>
        <p:pic>
          <p:nvPicPr>
            <p:cNvPr id="40" name="Picture 2">
              <a:extLst>
                <a:ext uri="{FF2B5EF4-FFF2-40B4-BE49-F238E27FC236}">
                  <a16:creationId xmlns:a16="http://schemas.microsoft.com/office/drawing/2014/main" id="{729D4C6C-486A-4A67-B64A-546112B679F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784"/>
            <a:stretch>
              <a:fillRect/>
            </a:stretch>
          </p:blipFill>
          <p:spPr bwMode="auto">
            <a:xfrm rot="5400000">
              <a:off x="12445276" y="1175372"/>
              <a:ext cx="5805264" cy="457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线形标注 1 1">
              <a:extLst>
                <a:ext uri="{FF2B5EF4-FFF2-40B4-BE49-F238E27FC236}">
                  <a16:creationId xmlns:a16="http://schemas.microsoft.com/office/drawing/2014/main" id="{759B02C8-E57A-4B58-8A27-B9F998A00B3B}"/>
                </a:ext>
              </a:extLst>
            </p:cNvPr>
            <p:cNvSpPr/>
            <p:nvPr/>
          </p:nvSpPr>
          <p:spPr>
            <a:xfrm>
              <a:off x="14256331" y="1391421"/>
              <a:ext cx="2235200" cy="1702435"/>
            </a:xfrm>
            <a:prstGeom prst="borderCallout1">
              <a:avLst>
                <a:gd name="adj1" fmla="val 101678"/>
                <a:gd name="adj2" fmla="val 49062"/>
                <a:gd name="adj3" fmla="val 240283"/>
                <a:gd name="adj4" fmla="val 36136"/>
              </a:avLst>
            </a:prstGeom>
            <a:blipFill rotWithShape="1">
              <a:blip r:embed="rId12"/>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5027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C802BE0-7B39-4196-BC80-1FDAEBCF4911}"/>
              </a:ext>
            </a:extLst>
          </p:cNvPr>
          <p:cNvSpPr>
            <a:spLocks noGrp="1"/>
          </p:cNvSpPr>
          <p:nvPr>
            <p:ph type="title"/>
          </p:nvPr>
        </p:nvSpPr>
        <p:spPr/>
        <p:txBody>
          <a:bodyPr/>
          <a:lstStyle/>
          <a:p>
            <a:r>
              <a:rPr lang="en-US" altLang="zh-CN" dirty="0"/>
              <a:t>Plasma Spraying system</a:t>
            </a:r>
            <a:endParaRPr lang="zh-CN" altLang="en-US" dirty="0"/>
          </a:p>
        </p:txBody>
      </p:sp>
      <p:pic>
        <p:nvPicPr>
          <p:cNvPr id="4" name="Picture 2">
            <a:extLst>
              <a:ext uri="{FF2B5EF4-FFF2-40B4-BE49-F238E27FC236}">
                <a16:creationId xmlns:a16="http://schemas.microsoft.com/office/drawing/2014/main" id="{A99FB115-4319-4DC9-AE61-87EA2E3BC9C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78795" y="1050926"/>
            <a:ext cx="7889653" cy="570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64F6BD53-CE00-4D2D-BA23-B12284CB2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 y="1050926"/>
            <a:ext cx="3201245" cy="145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F2989AA5-2B6D-4E1D-BF22-B7C2AD1BFA67}"/>
              </a:ext>
            </a:extLst>
          </p:cNvPr>
          <p:cNvPicPr/>
          <p:nvPr/>
        </p:nvPicPr>
        <p:blipFill rotWithShape="1">
          <a:blip r:embed="rId5"/>
          <a:srcRect t="15072" b="11298"/>
          <a:stretch/>
        </p:blipFill>
        <p:spPr>
          <a:xfrm>
            <a:off x="6305550" y="1050926"/>
            <a:ext cx="5831207" cy="1814588"/>
          </a:xfrm>
          <a:prstGeom prst="rect">
            <a:avLst/>
          </a:prstGeom>
        </p:spPr>
      </p:pic>
      <p:pic>
        <p:nvPicPr>
          <p:cNvPr id="10" name="图片 9">
            <a:extLst>
              <a:ext uri="{FF2B5EF4-FFF2-40B4-BE49-F238E27FC236}">
                <a16:creationId xmlns:a16="http://schemas.microsoft.com/office/drawing/2014/main" id="{0F7E031D-A7F9-44DE-AAE4-0D1A36A88B65}"/>
              </a:ext>
            </a:extLst>
          </p:cNvPr>
          <p:cNvPicPr>
            <a:picLocks noChangeAspect="1"/>
          </p:cNvPicPr>
          <p:nvPr/>
        </p:nvPicPr>
        <p:blipFill>
          <a:blip r:embed="rId6"/>
          <a:stretch>
            <a:fillRect/>
          </a:stretch>
        </p:blipFill>
        <p:spPr>
          <a:xfrm>
            <a:off x="0" y="3525219"/>
            <a:ext cx="3441625" cy="1863300"/>
          </a:xfrm>
          <a:prstGeom prst="rect">
            <a:avLst/>
          </a:prstGeom>
        </p:spPr>
      </p:pic>
      <p:sp>
        <p:nvSpPr>
          <p:cNvPr id="7" name="灯片编号占位符 4">
            <a:extLst>
              <a:ext uri="{FF2B5EF4-FFF2-40B4-BE49-F238E27FC236}">
                <a16:creationId xmlns:a16="http://schemas.microsoft.com/office/drawing/2014/main" id="{1EF6035B-AE60-4AC9-B41D-F6F104DC6892}"/>
              </a:ext>
            </a:extLst>
          </p:cNvPr>
          <p:cNvSpPr>
            <a:spLocks noGrp="1"/>
          </p:cNvSpPr>
          <p:nvPr>
            <p:ph type="sldNum" sz="quarter" idx="12"/>
          </p:nvPr>
        </p:nvSpPr>
        <p:spPr>
          <a:xfrm>
            <a:off x="11535708" y="6347439"/>
            <a:ext cx="5177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文本框 8">
            <a:extLst>
              <a:ext uri="{FF2B5EF4-FFF2-40B4-BE49-F238E27FC236}">
                <a16:creationId xmlns:a16="http://schemas.microsoft.com/office/drawing/2014/main" id="{09925D7A-DBE8-4F13-A80E-9BE918E51CE7}"/>
              </a:ext>
            </a:extLst>
          </p:cNvPr>
          <p:cNvSpPr txBox="1"/>
          <p:nvPr/>
        </p:nvSpPr>
        <p:spPr>
          <a:xfrm>
            <a:off x="7258050" y="4628150"/>
            <a:ext cx="219075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Sandblasting room</a:t>
            </a:r>
          </a:p>
        </p:txBody>
      </p:sp>
      <p:sp>
        <p:nvSpPr>
          <p:cNvPr id="11" name="文本框 10">
            <a:extLst>
              <a:ext uri="{FF2B5EF4-FFF2-40B4-BE49-F238E27FC236}">
                <a16:creationId xmlns:a16="http://schemas.microsoft.com/office/drawing/2014/main" id="{0BC37ADD-AEAE-4B1A-A6F9-E64BFC6E5263}"/>
              </a:ext>
            </a:extLst>
          </p:cNvPr>
          <p:cNvSpPr txBox="1"/>
          <p:nvPr/>
        </p:nvSpPr>
        <p:spPr>
          <a:xfrm>
            <a:off x="3486528" y="2332216"/>
            <a:ext cx="23530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Plasma Spraying</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anose="020B0604020202020204" pitchFamily="34" charset="0"/>
              </a:rPr>
              <a:t>&amp; Laser etching room</a:t>
            </a:r>
          </a:p>
        </p:txBody>
      </p:sp>
      <p:pic>
        <p:nvPicPr>
          <p:cNvPr id="12" name="内容占位符 4">
            <a:extLst>
              <a:ext uri="{FF2B5EF4-FFF2-40B4-BE49-F238E27FC236}">
                <a16:creationId xmlns:a16="http://schemas.microsoft.com/office/drawing/2014/main" id="{86C7F5DB-6CD0-437D-B91D-38982EF90EED}"/>
              </a:ext>
            </a:extLst>
          </p:cNvPr>
          <p:cNvPicPr>
            <a:picLocks noChangeAspect="1"/>
          </p:cNvPicPr>
          <p:nvPr/>
        </p:nvPicPr>
        <p:blipFill rotWithShape="1">
          <a:blip r:embed="rId7"/>
          <a:srcRect l="6525" t="24751" r="9977" b="34083"/>
          <a:stretch/>
        </p:blipFill>
        <p:spPr>
          <a:xfrm>
            <a:off x="19049" y="5469998"/>
            <a:ext cx="3230178" cy="1193939"/>
          </a:xfrm>
          <a:prstGeom prst="rect">
            <a:avLst/>
          </a:prstGeom>
        </p:spPr>
      </p:pic>
      <p:pic>
        <p:nvPicPr>
          <p:cNvPr id="13" name="图片 12">
            <a:extLst>
              <a:ext uri="{FF2B5EF4-FFF2-40B4-BE49-F238E27FC236}">
                <a16:creationId xmlns:a16="http://schemas.microsoft.com/office/drawing/2014/main" id="{ADECC861-6EAF-4E7C-9076-1ED47FAB760F}"/>
              </a:ext>
            </a:extLst>
          </p:cNvPr>
          <p:cNvPicPr>
            <a:picLocks noChangeAspect="1"/>
          </p:cNvPicPr>
          <p:nvPr/>
        </p:nvPicPr>
        <p:blipFill rotWithShape="1">
          <a:blip r:embed="rId8"/>
          <a:srcRect l="31997" t="22488" r="16531" b="38308"/>
          <a:stretch/>
        </p:blipFill>
        <p:spPr>
          <a:xfrm>
            <a:off x="2942373" y="5463119"/>
            <a:ext cx="2096208" cy="1196965"/>
          </a:xfrm>
          <a:prstGeom prst="rect">
            <a:avLst/>
          </a:prstGeom>
        </p:spPr>
      </p:pic>
      <p:sp>
        <p:nvSpPr>
          <p:cNvPr id="14" name="文本框 13">
            <a:extLst>
              <a:ext uri="{FF2B5EF4-FFF2-40B4-BE49-F238E27FC236}">
                <a16:creationId xmlns:a16="http://schemas.microsoft.com/office/drawing/2014/main" id="{7B8D0015-4AF3-4DC2-ACBA-1F7DE16CCBE5}"/>
              </a:ext>
            </a:extLst>
          </p:cNvPr>
          <p:cNvSpPr txBox="1"/>
          <p:nvPr/>
        </p:nvSpPr>
        <p:spPr>
          <a:xfrm>
            <a:off x="5155666" y="5736754"/>
            <a:ext cx="663892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altLang="zh-CN" b="0" i="0" dirty="0">
                <a:solidFill>
                  <a:srgbClr val="0F1115"/>
                </a:solidFill>
                <a:effectLst/>
                <a:latin typeface="quote-cjk-patch"/>
              </a:rPr>
              <a:t>The vacuum chamber will be transferred by motorized conveyance</a:t>
            </a:r>
            <a:r>
              <a:rPr lang="zh-CN" altLang="en-US" b="0" i="0" dirty="0">
                <a:solidFill>
                  <a:srgbClr val="0F1115"/>
                </a:solidFill>
                <a:effectLst/>
                <a:latin typeface="quote-cjk-patch"/>
              </a:rPr>
              <a:t>（</a:t>
            </a:r>
            <a:r>
              <a:rPr lang="en-US" altLang="zh-CN" b="0" i="0" dirty="0">
                <a:solidFill>
                  <a:srgbClr val="0F1115"/>
                </a:solidFill>
                <a:effectLst/>
                <a:latin typeface="quote-cjk-patch"/>
              </a:rPr>
              <a:t>length21.1m</a:t>
            </a:r>
            <a:r>
              <a:rPr lang="en-US" altLang="zh-CN" dirty="0">
                <a:solidFill>
                  <a:srgbClr val="0F1115"/>
                </a:solidFill>
                <a:latin typeface="quote-cjk-patch"/>
              </a:rPr>
              <a:t>,</a:t>
            </a:r>
            <a:r>
              <a:rPr lang="zh-CN" altLang="en-US" dirty="0">
                <a:solidFill>
                  <a:srgbClr val="0F1115"/>
                </a:solidFill>
                <a:latin typeface="quote-cjk-patch"/>
              </a:rPr>
              <a:t> </a:t>
            </a:r>
            <a:r>
              <a:rPr lang="en-US" altLang="zh-CN" dirty="0">
                <a:solidFill>
                  <a:srgbClr val="0F1115"/>
                </a:solidFill>
                <a:latin typeface="quote-cjk-patch"/>
              </a:rPr>
              <a:t>width 1m</a:t>
            </a:r>
            <a:r>
              <a:rPr lang="en-US" altLang="zh-CN" b="0" i="0" dirty="0">
                <a:solidFill>
                  <a:srgbClr val="0F1115"/>
                </a:solidFill>
                <a:effectLst/>
                <a:latin typeface="quote-cjk-patch"/>
              </a:rPr>
              <a:t> </a:t>
            </a:r>
            <a:r>
              <a:rPr lang="zh-CN" altLang="en-US" b="0" i="0" dirty="0">
                <a:solidFill>
                  <a:srgbClr val="0F1115"/>
                </a:solidFill>
                <a:effectLst/>
                <a:latin typeface="quote-cjk-patch"/>
              </a:rPr>
              <a:t>）</a:t>
            </a:r>
            <a:r>
              <a:rPr lang="en-US" altLang="zh-CN" b="0" i="0" dirty="0">
                <a:solidFill>
                  <a:srgbClr val="0F1115"/>
                </a:solidFill>
                <a:effectLst/>
                <a:latin typeface="quote-cjk-patch"/>
              </a:rPr>
              <a:t> to the coating station, where a robotic arm will execute multi-layer deposition using an automated spray un.</a:t>
            </a:r>
            <a:endParaRPr lang="zh-CN" altLang="en-US" dirty="0"/>
          </a:p>
        </p:txBody>
      </p:sp>
    </p:spTree>
    <p:extLst>
      <p:ext uri="{BB962C8B-B14F-4D97-AF65-F5344CB8AC3E}">
        <p14:creationId xmlns:p14="http://schemas.microsoft.com/office/powerpoint/2010/main" val="1198261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114053</TotalTime>
  <Words>2131</Words>
  <Application>Microsoft Office PowerPoint</Application>
  <PresentationFormat>宽屏</PresentationFormat>
  <Paragraphs>308</Paragraphs>
  <Slides>25</Slides>
  <Notes>12</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25</vt:i4>
      </vt:variant>
    </vt:vector>
  </HeadingPairs>
  <TitlesOfParts>
    <vt:vector size="37" baseType="lpstr">
      <vt:lpstr>Microsoft YaHei UI</vt:lpstr>
      <vt:lpstr>quote-cjk-patch</vt:lpstr>
      <vt:lpstr>等线</vt:lpstr>
      <vt:lpstr>微软雅黑</vt:lpstr>
      <vt:lpstr>Arial</vt:lpstr>
      <vt:lpstr>Arial Black</vt:lpstr>
      <vt:lpstr>Calibri</vt:lpstr>
      <vt:lpstr>Segoe UI Black</vt:lpstr>
      <vt:lpstr>Times New Roman</vt:lpstr>
      <vt:lpstr>Wingdings</vt:lpstr>
      <vt:lpstr>2_Office 主题</vt:lpstr>
      <vt:lpstr>Content Slides - Deep Blue</vt:lpstr>
      <vt:lpstr>PowerPoint 演示文稿</vt:lpstr>
      <vt:lpstr>Content</vt:lpstr>
      <vt:lpstr>Structure of vacuum chamber for CEPC collider rings</vt:lpstr>
      <vt:lpstr>Preview of NEG coating/ Spray for heating film production line</vt:lpstr>
      <vt:lpstr>PowerPoint 演示文稿</vt:lpstr>
      <vt:lpstr>Layout &amp; composition of NEG coating facility</vt:lpstr>
      <vt:lpstr>NEG镀膜真空炉进展</vt:lpstr>
      <vt:lpstr>Prototype of cathode for massive NEG coating</vt:lpstr>
      <vt:lpstr>Plasma Spraying system</vt:lpstr>
      <vt:lpstr>Heating coating spraying </vt:lpstr>
      <vt:lpstr>Length of 1.5m prototype of Spraying</vt:lpstr>
      <vt:lpstr>Elements and thickness of thermal-spray heating layer</vt:lpstr>
      <vt:lpstr>Prototype of thermal-spray heating layer and testing</vt:lpstr>
      <vt:lpstr>Prototype of thermal-spray heating layer for LS</vt:lpstr>
      <vt:lpstr>Bake-out system of FCC  BASELINE VS ALTERNATIVE SOLUTION</vt:lpstr>
      <vt:lpstr>PowerPoint 演示文稿</vt:lpstr>
      <vt:lpstr>PowerPoint 演示文稿</vt:lpstr>
      <vt:lpstr>未来工作主要内容</vt:lpstr>
      <vt:lpstr>Summary</vt:lpstr>
      <vt:lpstr>PowerPoint 演示文稿</vt:lpstr>
      <vt:lpstr>Plasma spraying devices</vt:lpstr>
      <vt:lpstr>Production line composition</vt:lpstr>
      <vt:lpstr>PowerPoint 演示文稿</vt:lpstr>
      <vt:lpstr>Plasma spraying devices</vt:lpstr>
      <vt:lpstr> Normalized Average Pressure as a Function of Integrated Beam Current HEPS VS BEPCII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mays</dc:creator>
  <cp:lastModifiedBy>mays</cp:lastModifiedBy>
  <cp:revision>544</cp:revision>
  <dcterms:created xsi:type="dcterms:W3CDTF">2024-01-08T07:49:28Z</dcterms:created>
  <dcterms:modified xsi:type="dcterms:W3CDTF">2026-06-15T06:00:29Z</dcterms:modified>
</cp:coreProperties>
</file>