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 id="2147483868" r:id="rId2"/>
  </p:sldMasterIdLst>
  <p:notesMasterIdLst>
    <p:notesMasterId r:id="rId18"/>
  </p:notesMasterIdLst>
  <p:sldIdLst>
    <p:sldId id="371" r:id="rId3"/>
    <p:sldId id="409" r:id="rId4"/>
    <p:sldId id="257" r:id="rId5"/>
    <p:sldId id="2238" r:id="rId6"/>
    <p:sldId id="411" r:id="rId7"/>
    <p:sldId id="346" r:id="rId8"/>
    <p:sldId id="347" r:id="rId9"/>
    <p:sldId id="348" r:id="rId10"/>
    <p:sldId id="415" r:id="rId11"/>
    <p:sldId id="2239" r:id="rId12"/>
    <p:sldId id="419" r:id="rId13"/>
    <p:sldId id="421" r:id="rId14"/>
    <p:sldId id="349" r:id="rId15"/>
    <p:sldId id="416" r:id="rId16"/>
    <p:sldId id="4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6F83C3"/>
    <a:srgbClr val="FF9999"/>
    <a:srgbClr val="66FFFF"/>
    <a:srgbClr val="B80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69" autoAdjust="0"/>
    <p:restoredTop sz="92946" autoAdjust="0"/>
  </p:normalViewPr>
  <p:slideViewPr>
    <p:cSldViewPr>
      <p:cViewPr varScale="1">
        <p:scale>
          <a:sx n="98" d="100"/>
          <a:sy n="98" d="100"/>
        </p:scale>
        <p:origin x="72"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C250D7C-699C-974B-AED5-C4A24257C6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kumimoji="1" sz="1200"/>
            </a:lvl1pPr>
          </a:lstStyle>
          <a:p>
            <a:pPr>
              <a:defRPr/>
            </a:pPr>
            <a:endParaRPr lang="zh-CN" altLang="en-US"/>
          </a:p>
        </p:txBody>
      </p:sp>
      <p:sp>
        <p:nvSpPr>
          <p:cNvPr id="3" name="日期占位符 2">
            <a:extLst>
              <a:ext uri="{FF2B5EF4-FFF2-40B4-BE49-F238E27FC236}">
                <a16:creationId xmlns:a16="http://schemas.microsoft.com/office/drawing/2014/main" id="{0078EA41-1ECA-3844-A60F-68D2E6D6110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kumimoji="1" sz="1200" smtClean="0"/>
            </a:lvl1pPr>
          </a:lstStyle>
          <a:p>
            <a:pPr>
              <a:defRPr/>
            </a:pPr>
            <a:fld id="{3A1FD9DF-FA98-E94C-AEDA-03A4918BE236}" type="datetimeFigureOut">
              <a:rPr lang="zh-CN" altLang="en-US"/>
              <a:pPr>
                <a:defRPr/>
              </a:pPr>
              <a:t>2026/6/15</a:t>
            </a:fld>
            <a:endParaRPr lang="zh-CN" altLang="en-US"/>
          </a:p>
        </p:txBody>
      </p:sp>
      <p:sp>
        <p:nvSpPr>
          <p:cNvPr id="4" name="幻灯片图像占位符 3">
            <a:extLst>
              <a:ext uri="{FF2B5EF4-FFF2-40B4-BE49-F238E27FC236}">
                <a16:creationId xmlns:a16="http://schemas.microsoft.com/office/drawing/2014/main" id="{B686D098-2F97-164E-BC28-DC274B5AF4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46545DDD-EB0A-3E45-8BB6-96177CB7005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
第二级
第三级
第四级
第五级</a:t>
            </a:r>
          </a:p>
        </p:txBody>
      </p:sp>
      <p:sp>
        <p:nvSpPr>
          <p:cNvPr id="6" name="页脚占位符 5">
            <a:extLst>
              <a:ext uri="{FF2B5EF4-FFF2-40B4-BE49-F238E27FC236}">
                <a16:creationId xmlns:a16="http://schemas.microsoft.com/office/drawing/2014/main" id="{02300454-7E96-C843-A4CB-8993C5952C1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kumimoji="1" sz="1200"/>
            </a:lvl1pPr>
          </a:lstStyle>
          <a:p>
            <a:pPr>
              <a:defRPr/>
            </a:pPr>
            <a:endParaRPr lang="zh-CN" altLang="en-US"/>
          </a:p>
        </p:txBody>
      </p:sp>
      <p:sp>
        <p:nvSpPr>
          <p:cNvPr id="7" name="灯片编号占位符 6">
            <a:extLst>
              <a:ext uri="{FF2B5EF4-FFF2-40B4-BE49-F238E27FC236}">
                <a16:creationId xmlns:a16="http://schemas.microsoft.com/office/drawing/2014/main" id="{89501806-0374-4A49-8533-142F6392F87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kumimoji="1" sz="1200" smtClean="0"/>
            </a:lvl1pPr>
          </a:lstStyle>
          <a:p>
            <a:pPr>
              <a:defRPr/>
            </a:pPr>
            <a:fld id="{4C56B94A-A235-CA42-854E-CD982F63B4D5}" type="slidenum">
              <a:rPr lang="zh-CN" altLang="en-US"/>
              <a:pPr>
                <a:defRPr/>
              </a:pPr>
              <a:t>‹#›</a:t>
            </a:fld>
            <a:endParaRPr lang="zh-CN" altLang="en-US"/>
          </a:p>
        </p:txBody>
      </p:sp>
    </p:spTree>
    <p:extLst>
      <p:ext uri="{BB962C8B-B14F-4D97-AF65-F5344CB8AC3E}">
        <p14:creationId xmlns:p14="http://schemas.microsoft.com/office/powerpoint/2010/main" val="2907266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C56B94A-A235-CA42-854E-CD982F63B4D5}" type="slidenum">
              <a:rPr lang="zh-CN" altLang="en-US" smtClean="0"/>
              <a:pPr>
                <a:defRPr/>
              </a:pPr>
              <a:t>1</a:t>
            </a:fld>
            <a:endParaRPr lang="zh-CN" altLang="en-US"/>
          </a:p>
        </p:txBody>
      </p:sp>
    </p:spTree>
    <p:extLst>
      <p:ext uri="{BB962C8B-B14F-4D97-AF65-F5344CB8AC3E}">
        <p14:creationId xmlns:p14="http://schemas.microsoft.com/office/powerpoint/2010/main" val="335240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C56B94A-A235-CA42-854E-CD982F63B4D5}" type="slidenum">
              <a:rPr lang="zh-CN" altLang="en-US" smtClean="0"/>
              <a:pPr>
                <a:defRPr/>
              </a:pPr>
              <a:t>2</a:t>
            </a:fld>
            <a:endParaRPr lang="zh-CN" altLang="en-US"/>
          </a:p>
        </p:txBody>
      </p:sp>
    </p:spTree>
    <p:extLst>
      <p:ext uri="{BB962C8B-B14F-4D97-AF65-F5344CB8AC3E}">
        <p14:creationId xmlns:p14="http://schemas.microsoft.com/office/powerpoint/2010/main" val="306663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C56B94A-A235-CA42-854E-CD982F63B4D5}" type="slidenum">
              <a:rPr lang="zh-CN" altLang="en-US" smtClean="0"/>
              <a:pPr>
                <a:defRPr/>
              </a:pPr>
              <a:t>5</a:t>
            </a:fld>
            <a:endParaRPr lang="zh-CN" altLang="en-US"/>
          </a:p>
        </p:txBody>
      </p:sp>
    </p:spTree>
    <p:extLst>
      <p:ext uri="{BB962C8B-B14F-4D97-AF65-F5344CB8AC3E}">
        <p14:creationId xmlns:p14="http://schemas.microsoft.com/office/powerpoint/2010/main" val="306663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C56B94A-A235-CA42-854E-CD982F63B4D5}" type="slidenum">
              <a:rPr lang="zh-CN" altLang="en-US" smtClean="0"/>
              <a:pPr>
                <a:defRPr/>
              </a:pPr>
              <a:t>9</a:t>
            </a:fld>
            <a:endParaRPr lang="zh-CN" altLang="en-US"/>
          </a:p>
        </p:txBody>
      </p:sp>
    </p:spTree>
    <p:extLst>
      <p:ext uri="{BB962C8B-B14F-4D97-AF65-F5344CB8AC3E}">
        <p14:creationId xmlns:p14="http://schemas.microsoft.com/office/powerpoint/2010/main" val="367890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C56B94A-A235-CA42-854E-CD982F63B4D5}" type="slidenum">
              <a:rPr lang="zh-CN" altLang="en-US" smtClean="0"/>
              <a:pPr>
                <a:defRPr/>
              </a:pPr>
              <a:t>10</a:t>
            </a:fld>
            <a:endParaRPr lang="zh-CN" altLang="en-US"/>
          </a:p>
        </p:txBody>
      </p:sp>
    </p:spTree>
    <p:extLst>
      <p:ext uri="{BB962C8B-B14F-4D97-AF65-F5344CB8AC3E}">
        <p14:creationId xmlns:p14="http://schemas.microsoft.com/office/powerpoint/2010/main" val="395617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C56B94A-A235-CA42-854E-CD982F63B4D5}" type="slidenum">
              <a:rPr lang="zh-CN" altLang="en-US" smtClean="0"/>
              <a:pPr>
                <a:defRPr/>
              </a:pPr>
              <a:t>11</a:t>
            </a:fld>
            <a:endParaRPr lang="zh-CN" altLang="en-US"/>
          </a:p>
        </p:txBody>
      </p:sp>
    </p:spTree>
    <p:extLst>
      <p:ext uri="{BB962C8B-B14F-4D97-AF65-F5344CB8AC3E}">
        <p14:creationId xmlns:p14="http://schemas.microsoft.com/office/powerpoint/2010/main" val="395617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C56B94A-A235-CA42-854E-CD982F63B4D5}" type="slidenum">
              <a:rPr lang="zh-CN" altLang="en-US" smtClean="0"/>
              <a:pPr>
                <a:defRPr/>
              </a:pPr>
              <a:t>12</a:t>
            </a:fld>
            <a:endParaRPr lang="zh-CN" altLang="en-US"/>
          </a:p>
        </p:txBody>
      </p:sp>
    </p:spTree>
    <p:extLst>
      <p:ext uri="{BB962C8B-B14F-4D97-AF65-F5344CB8AC3E}">
        <p14:creationId xmlns:p14="http://schemas.microsoft.com/office/powerpoint/2010/main" val="301129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C56B94A-A235-CA42-854E-CD982F63B4D5}" type="slidenum">
              <a:rPr lang="zh-CN" altLang="en-US" smtClean="0"/>
              <a:pPr>
                <a:defRPr/>
              </a:pPr>
              <a:t>14</a:t>
            </a:fld>
            <a:endParaRPr lang="zh-CN" altLang="en-US"/>
          </a:p>
        </p:txBody>
      </p:sp>
    </p:spTree>
    <p:extLst>
      <p:ext uri="{BB962C8B-B14F-4D97-AF65-F5344CB8AC3E}">
        <p14:creationId xmlns:p14="http://schemas.microsoft.com/office/powerpoint/2010/main" val="320995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C56B94A-A235-CA42-854E-CD982F63B4D5}" type="slidenum">
              <a:rPr lang="zh-CN" altLang="en-US" smtClean="0"/>
              <a:pPr>
                <a:defRPr/>
              </a:pPr>
              <a:t>15</a:t>
            </a:fld>
            <a:endParaRPr lang="zh-CN" altLang="en-US"/>
          </a:p>
        </p:txBody>
      </p:sp>
    </p:spTree>
    <p:extLst>
      <p:ext uri="{BB962C8B-B14F-4D97-AF65-F5344CB8AC3E}">
        <p14:creationId xmlns:p14="http://schemas.microsoft.com/office/powerpoint/2010/main" val="380793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02C3D4A-8E36-DF46-9068-6BF7125E8B05}" type="slidenum">
              <a:rPr lang="en-US" altLang="zh-CN" smtClean="0"/>
              <a:pPr>
                <a:defRPr/>
              </a:pPr>
              <a:t>‹#›</a:t>
            </a:fld>
            <a:endParaRPr lang="en-US" altLang="zh-CN"/>
          </a:p>
        </p:txBody>
      </p:sp>
    </p:spTree>
    <p:extLst>
      <p:ext uri="{BB962C8B-B14F-4D97-AF65-F5344CB8AC3E}">
        <p14:creationId xmlns:p14="http://schemas.microsoft.com/office/powerpoint/2010/main" val="416148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9D1C9932-6ABC-1044-BF06-55E288D1A680}" type="slidenum">
              <a:rPr lang="en-US" altLang="zh-CN" smtClean="0"/>
              <a:pPr>
                <a:defRPr/>
              </a:pPr>
              <a:t>‹#›</a:t>
            </a:fld>
            <a:endParaRPr lang="en-US" altLang="zh-CN"/>
          </a:p>
        </p:txBody>
      </p:sp>
    </p:spTree>
    <p:extLst>
      <p:ext uri="{BB962C8B-B14F-4D97-AF65-F5344CB8AC3E}">
        <p14:creationId xmlns:p14="http://schemas.microsoft.com/office/powerpoint/2010/main" val="127199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C6B4556B-3A14-AD42-B1C9-E1062BDF6595}" type="slidenum">
              <a:rPr lang="en-US" altLang="zh-CN" smtClean="0"/>
              <a:pPr>
                <a:defRPr/>
              </a:pPr>
              <a:t>‹#›</a:t>
            </a:fld>
            <a:endParaRPr lang="en-US" altLang="zh-CN"/>
          </a:p>
        </p:txBody>
      </p:sp>
    </p:spTree>
    <p:extLst>
      <p:ext uri="{BB962C8B-B14F-4D97-AF65-F5344CB8AC3E}">
        <p14:creationId xmlns:p14="http://schemas.microsoft.com/office/powerpoint/2010/main" val="2677784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02C3D4A-8E36-DF46-9068-6BF7125E8B05}" type="slidenum">
              <a:rPr lang="en-US" altLang="zh-CN" smtClean="0"/>
              <a:pPr>
                <a:defRPr/>
              </a:pPr>
              <a:t>‹#›</a:t>
            </a:fld>
            <a:endParaRPr lang="en-US" altLang="zh-C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73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F127BAA0-C8CA-384A-95FF-97EF3D9DB3C6}" type="slidenum">
              <a:rPr lang="en-US" altLang="zh-CN" smtClean="0"/>
              <a:pPr>
                <a:defRPr/>
              </a:pPr>
              <a:t>‹#›</a:t>
            </a:fld>
            <a:endParaRPr lang="en-US" altLang="zh-CN"/>
          </a:p>
        </p:txBody>
      </p:sp>
      <p:pic>
        <p:nvPicPr>
          <p:cNvPr id="7" name="Picture 8" descr="logo_main2011">
            <a:extLst>
              <a:ext uri="{FF2B5EF4-FFF2-40B4-BE49-F238E27FC236}">
                <a16:creationId xmlns:a16="http://schemas.microsoft.com/office/drawing/2014/main" id="{3417F2BE-1F9A-4818-99A7-904273300A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sp>
        <p:nvSpPr>
          <p:cNvPr id="8" name="灯片编号占位符 4">
            <a:extLst>
              <a:ext uri="{FF2B5EF4-FFF2-40B4-BE49-F238E27FC236}">
                <a16:creationId xmlns:a16="http://schemas.microsoft.com/office/drawing/2014/main" id="{93CB2485-6539-45DE-870A-CFF9FDA294EC}"/>
              </a:ext>
            </a:extLst>
          </p:cNvPr>
          <p:cNvSpPr txBox="1">
            <a:spLocks/>
          </p:cNvSpPr>
          <p:nvPr userDrawn="1"/>
        </p:nvSpPr>
        <p:spPr>
          <a:xfrm>
            <a:off x="11712624" y="6525344"/>
            <a:ext cx="423274" cy="273844"/>
          </a:xfrm>
          <a:prstGeom prst="rect">
            <a:avLst/>
          </a:prstGeom>
        </p:spPr>
        <p:txBody>
          <a:bodyPr vert="horz" lIns="68580" tIns="34290" rIns="68580" bIns="34290" rtlCol="0" anchor="ctr"/>
          <a:lstStyle>
            <a:defPPr>
              <a:defRPr lang="zh-CN"/>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5E9139-A00B-4B2A-98A6-095DC08F1345}" type="slidenum">
              <a:rPr lang="zh-CN" altLang="en-US" sz="1800">
                <a:solidFill>
                  <a:prstClr val="black">
                    <a:tint val="75000"/>
                  </a:prstClr>
                </a:solidFill>
                <a:latin typeface="Calibri"/>
              </a:rPr>
              <a:pPr algn="ctr"/>
              <a:t>‹#›</a:t>
            </a:fld>
            <a:endParaRPr lang="zh-CN" altLang="en-US" sz="1800" dirty="0">
              <a:solidFill>
                <a:prstClr val="black">
                  <a:tint val="75000"/>
                </a:prstClr>
              </a:solidFill>
              <a:latin typeface="Calibri"/>
            </a:endParaRPr>
          </a:p>
        </p:txBody>
      </p:sp>
    </p:spTree>
    <p:extLst>
      <p:ext uri="{BB962C8B-B14F-4D97-AF65-F5344CB8AC3E}">
        <p14:creationId xmlns:p14="http://schemas.microsoft.com/office/powerpoint/2010/main" val="91885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194E1E7-8BA7-B045-8600-36A30EC6E349}" type="slidenum">
              <a:rPr lang="en-US" altLang="zh-CN" smtClean="0"/>
              <a:pPr>
                <a:defRPr/>
              </a:pPr>
              <a:t>‹#›</a:t>
            </a:fld>
            <a:endParaRPr lang="en-US" altLang="zh-C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375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97431C72-0655-1743-8F95-9B74A9DCA8E2}" type="slidenum">
              <a:rPr lang="en-US" altLang="zh-CN" smtClean="0"/>
              <a:pPr>
                <a:defRPr/>
              </a:pPr>
              <a:t>‹#›</a:t>
            </a:fld>
            <a:endParaRPr lang="en-US" altLang="zh-CN"/>
          </a:p>
        </p:txBody>
      </p:sp>
    </p:spTree>
    <p:extLst>
      <p:ext uri="{BB962C8B-B14F-4D97-AF65-F5344CB8AC3E}">
        <p14:creationId xmlns:p14="http://schemas.microsoft.com/office/powerpoint/2010/main" val="246985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2FF5C3D6-C5B4-B149-AA80-1976C400129E}" type="slidenum">
              <a:rPr lang="en-US" altLang="zh-CN" smtClean="0"/>
              <a:pPr>
                <a:defRPr/>
              </a:pPr>
              <a:t>‹#›</a:t>
            </a:fld>
            <a:endParaRPr lang="en-US" altLang="zh-CN"/>
          </a:p>
        </p:txBody>
      </p:sp>
    </p:spTree>
    <p:extLst>
      <p:ext uri="{BB962C8B-B14F-4D97-AF65-F5344CB8AC3E}">
        <p14:creationId xmlns:p14="http://schemas.microsoft.com/office/powerpoint/2010/main" val="2363838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E09593AB-BC72-E44D-ACB0-E1C8AF08A115}" type="slidenum">
              <a:rPr lang="en-US" altLang="zh-CN" smtClean="0"/>
              <a:pPr>
                <a:defRPr/>
              </a:pPr>
              <a:t>‹#›</a:t>
            </a:fld>
            <a:endParaRPr lang="en-US" altLang="zh-CN"/>
          </a:p>
        </p:txBody>
      </p:sp>
    </p:spTree>
    <p:extLst>
      <p:ext uri="{BB962C8B-B14F-4D97-AF65-F5344CB8AC3E}">
        <p14:creationId xmlns:p14="http://schemas.microsoft.com/office/powerpoint/2010/main" val="335262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A25A9A63-4255-3E4B-B5E6-FAC85D5AF4EC}" type="slidenum">
              <a:rPr lang="en-US" altLang="zh-CN" smtClean="0"/>
              <a:pPr>
                <a:defRPr/>
              </a:pPr>
              <a:t>‹#›</a:t>
            </a:fld>
            <a:endParaRPr lang="en-US" altLang="zh-CN"/>
          </a:p>
        </p:txBody>
      </p:sp>
    </p:spTree>
    <p:extLst>
      <p:ext uri="{BB962C8B-B14F-4D97-AF65-F5344CB8AC3E}">
        <p14:creationId xmlns:p14="http://schemas.microsoft.com/office/powerpoint/2010/main" val="4183702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ltLang="zh-C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ltLang="zh-CN"/>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6AFE281B-4278-724E-9EE1-FF3255A7AD0E}" type="slidenum">
              <a:rPr lang="en-US" altLang="zh-CN" smtClean="0"/>
              <a:pPr>
                <a:defRPr/>
              </a:pPr>
              <a:t>‹#›</a:t>
            </a:fld>
            <a:endParaRPr lang="en-US" altLang="zh-CN"/>
          </a:p>
        </p:txBody>
      </p:sp>
    </p:spTree>
    <p:extLst>
      <p:ext uri="{BB962C8B-B14F-4D97-AF65-F5344CB8AC3E}">
        <p14:creationId xmlns:p14="http://schemas.microsoft.com/office/powerpoint/2010/main" val="61962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F127BAA0-C8CA-384A-95FF-97EF3D9DB3C6}" type="slidenum">
              <a:rPr lang="en-US" altLang="zh-CN" smtClean="0"/>
              <a:pPr>
                <a:defRPr/>
              </a:pPr>
              <a:t>‹#›</a:t>
            </a:fld>
            <a:endParaRPr lang="en-US" altLang="zh-CN"/>
          </a:p>
        </p:txBody>
      </p:sp>
    </p:spTree>
    <p:extLst>
      <p:ext uri="{BB962C8B-B14F-4D97-AF65-F5344CB8AC3E}">
        <p14:creationId xmlns:p14="http://schemas.microsoft.com/office/powerpoint/2010/main" val="3993723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0BC5E49A-15F3-D94C-84B7-71D687784D66}" type="slidenum">
              <a:rPr lang="en-US" altLang="zh-CN" smtClean="0"/>
              <a:pPr>
                <a:defRPr/>
              </a:pPr>
              <a:t>‹#›</a:t>
            </a:fld>
            <a:endParaRPr lang="en-US" altLang="zh-CN"/>
          </a:p>
        </p:txBody>
      </p:sp>
    </p:spTree>
    <p:extLst>
      <p:ext uri="{BB962C8B-B14F-4D97-AF65-F5344CB8AC3E}">
        <p14:creationId xmlns:p14="http://schemas.microsoft.com/office/powerpoint/2010/main" val="3985552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9D1C9932-6ABC-1044-BF06-55E288D1A680}" type="slidenum">
              <a:rPr lang="en-US" altLang="zh-CN" smtClean="0"/>
              <a:pPr>
                <a:defRPr/>
              </a:pPr>
              <a:t>‹#›</a:t>
            </a:fld>
            <a:endParaRPr lang="en-US" altLang="zh-CN"/>
          </a:p>
        </p:txBody>
      </p:sp>
    </p:spTree>
    <p:extLst>
      <p:ext uri="{BB962C8B-B14F-4D97-AF65-F5344CB8AC3E}">
        <p14:creationId xmlns:p14="http://schemas.microsoft.com/office/powerpoint/2010/main" val="3638032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C6B4556B-3A14-AD42-B1C9-E1062BDF6595}" type="slidenum">
              <a:rPr lang="en-US" altLang="zh-CN" smtClean="0"/>
              <a:pPr>
                <a:defRPr/>
              </a:pPr>
              <a:t>‹#›</a:t>
            </a:fld>
            <a:endParaRPr lang="en-US" altLang="zh-CN"/>
          </a:p>
        </p:txBody>
      </p:sp>
    </p:spTree>
    <p:extLst>
      <p:ext uri="{BB962C8B-B14F-4D97-AF65-F5344CB8AC3E}">
        <p14:creationId xmlns:p14="http://schemas.microsoft.com/office/powerpoint/2010/main" val="32654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194E1E7-8BA7-B045-8600-36A30EC6E349}" type="slidenum">
              <a:rPr lang="en-US" altLang="zh-CN" smtClean="0"/>
              <a:pPr>
                <a:defRPr/>
              </a:pPr>
              <a:t>‹#›</a:t>
            </a:fld>
            <a:endParaRPr lang="en-US" altLang="zh-CN"/>
          </a:p>
        </p:txBody>
      </p:sp>
    </p:spTree>
    <p:extLst>
      <p:ext uri="{BB962C8B-B14F-4D97-AF65-F5344CB8AC3E}">
        <p14:creationId xmlns:p14="http://schemas.microsoft.com/office/powerpoint/2010/main" val="387116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97431C72-0655-1743-8F95-9B74A9DCA8E2}" type="slidenum">
              <a:rPr lang="en-US" altLang="zh-CN" smtClean="0"/>
              <a:pPr>
                <a:defRPr/>
              </a:pPr>
              <a:t>‹#›</a:t>
            </a:fld>
            <a:endParaRPr lang="en-US" altLang="zh-CN"/>
          </a:p>
        </p:txBody>
      </p:sp>
    </p:spTree>
    <p:extLst>
      <p:ext uri="{BB962C8B-B14F-4D97-AF65-F5344CB8AC3E}">
        <p14:creationId xmlns:p14="http://schemas.microsoft.com/office/powerpoint/2010/main" val="286793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845127" y="2507552"/>
            <a:ext cx="515620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6172201" y="2507552"/>
            <a:ext cx="51816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2FF5C3D6-C5B4-B149-AA80-1976C400129E}" type="slidenum">
              <a:rPr lang="en-US" altLang="zh-CN" smtClean="0"/>
              <a:pPr>
                <a:defRPr/>
              </a:pPr>
              <a:t>‹#›</a:t>
            </a:fld>
            <a:endParaRPr lang="en-US" altLang="zh-CN"/>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88593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E09593AB-BC72-E44D-ACB0-E1C8AF08A115}" type="slidenum">
              <a:rPr lang="en-US" altLang="zh-CN" smtClean="0"/>
              <a:pPr>
                <a:defRPr/>
              </a:pPr>
              <a:t>‹#›</a:t>
            </a:fld>
            <a:endParaRPr lang="en-US" altLang="zh-CN"/>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427433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A25A9A63-4255-3E4B-B5E6-FAC85D5AF4EC}" type="slidenum">
              <a:rPr lang="en-US" altLang="zh-CN" smtClean="0"/>
              <a:pPr>
                <a:defRPr/>
              </a:pPr>
              <a:t>‹#›</a:t>
            </a:fld>
            <a:endParaRPr lang="en-US" altLang="zh-CN"/>
          </a:p>
        </p:txBody>
      </p:sp>
    </p:spTree>
    <p:extLst>
      <p:ext uri="{BB962C8B-B14F-4D97-AF65-F5344CB8AC3E}">
        <p14:creationId xmlns:p14="http://schemas.microsoft.com/office/powerpoint/2010/main" val="1055911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AFE281B-4278-724E-9EE1-FF3255A7AD0E}" type="slidenum">
              <a:rPr lang="en-US" altLang="zh-CN" smtClean="0"/>
              <a:pPr>
                <a:defRPr/>
              </a:pPr>
              <a:t>‹#›</a:t>
            </a:fld>
            <a:endParaRPr lang="en-US" altLang="zh-CN"/>
          </a:p>
        </p:txBody>
      </p:sp>
    </p:spTree>
    <p:extLst>
      <p:ext uri="{BB962C8B-B14F-4D97-AF65-F5344CB8AC3E}">
        <p14:creationId xmlns:p14="http://schemas.microsoft.com/office/powerpoint/2010/main" val="415000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0BC5E49A-15F3-D94C-84B7-71D687784D66}" type="slidenum">
              <a:rPr lang="en-US" altLang="zh-CN" smtClean="0"/>
              <a:pPr>
                <a:defRPr/>
              </a:pPr>
              <a:t>‹#›</a:t>
            </a:fld>
            <a:endParaRPr lang="en-US" altLang="zh-CN"/>
          </a:p>
        </p:txBody>
      </p:sp>
    </p:spTree>
    <p:extLst>
      <p:ext uri="{BB962C8B-B14F-4D97-AF65-F5344CB8AC3E}">
        <p14:creationId xmlns:p14="http://schemas.microsoft.com/office/powerpoint/2010/main" val="258338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2FF5C3D6-C5B4-B149-AA80-1976C400129E}" type="slidenum">
              <a:rPr lang="en-US" altLang="zh-CN" smtClean="0"/>
              <a:pPr>
                <a:defRPr/>
              </a:pPr>
              <a:t>‹#›</a:t>
            </a:fld>
            <a:endParaRPr lang="en-US" altLang="zh-CN"/>
          </a:p>
        </p:txBody>
      </p:sp>
      <p:pic>
        <p:nvPicPr>
          <p:cNvPr id="7" name="Picture 8" descr="logo_main2011">
            <a:extLst>
              <a:ext uri="{FF2B5EF4-FFF2-40B4-BE49-F238E27FC236}">
                <a16:creationId xmlns:a16="http://schemas.microsoft.com/office/drawing/2014/main" id="{136AE650-5C8C-4761-8CE9-ECF26C35EAD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9852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zh-C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zh-C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2FF5C3D6-C5B4-B149-AA80-1976C400129E}" type="slidenum">
              <a:rPr lang="en-US" altLang="zh-CN" smtClean="0"/>
              <a:pPr>
                <a:defRPr/>
              </a:pPr>
              <a:t>‹#›</a:t>
            </a:fld>
            <a:endParaRPr lang="en-US" altLang="zh-C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54107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wmf"/></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1.png"/><Relationship Id="rId18" Type="http://schemas.openxmlformats.org/officeDocument/2006/relationships/image" Target="../media/image66.png"/><Relationship Id="rId3" Type="http://schemas.openxmlformats.org/officeDocument/2006/relationships/image" Target="../media/image52.png"/><Relationship Id="rId21" Type="http://schemas.openxmlformats.org/officeDocument/2006/relationships/image" Target="../media/image69.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5.png"/><Relationship Id="rId2" Type="http://schemas.openxmlformats.org/officeDocument/2006/relationships/notesSlide" Target="../notesSlides/notesSlide8.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13.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3.png"/><Relationship Id="rId10" Type="http://schemas.openxmlformats.org/officeDocument/2006/relationships/image" Target="../media/image59.png"/><Relationship Id="rId19" Type="http://schemas.openxmlformats.org/officeDocument/2006/relationships/image" Target="../media/image67.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2.png"/><Relationship Id="rId22" Type="http://schemas.openxmlformats.org/officeDocument/2006/relationships/image" Target="../media/image7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0.png"/><Relationship Id="rId7" Type="http://schemas.openxmlformats.org/officeDocument/2006/relationships/image" Target="../media/image11.png"/><Relationship Id="rId2" Type="http://schemas.openxmlformats.org/officeDocument/2006/relationships/image" Target="../media/image190.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0.png"/><Relationship Id="rId4" Type="http://schemas.openxmlformats.org/officeDocument/2006/relationships/image" Target="../media/image21.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a:extLst>
              <a:ext uri="{FF2B5EF4-FFF2-40B4-BE49-F238E27FC236}">
                <a16:creationId xmlns:a16="http://schemas.microsoft.com/office/drawing/2014/main" id="{54C77430-BD14-A442-86CD-1D49C4D9C2A7}"/>
              </a:ext>
            </a:extLst>
          </p:cNvPr>
          <p:cNvSpPr>
            <a:spLocks noGrp="1" noChangeArrowheads="1"/>
          </p:cNvSpPr>
          <p:nvPr>
            <p:ph type="ctrTitle"/>
          </p:nvPr>
        </p:nvSpPr>
        <p:spPr>
          <a:xfrm>
            <a:off x="839416" y="2060848"/>
            <a:ext cx="10513168" cy="1682688"/>
          </a:xfrm>
        </p:spPr>
        <p:txBody>
          <a:bodyPr>
            <a:noAutofit/>
          </a:bodyPr>
          <a:lstStyle/>
          <a:p>
            <a:pPr algn="ctr" eaLnBrk="1" hangingPunct="1">
              <a:lnSpc>
                <a:spcPct val="150000"/>
              </a:lnSpc>
            </a:pPr>
            <a:r>
              <a:rPr kumimoji="1" lang="en-US" altLang="zh-CN" sz="4800" dirty="0">
                <a:latin typeface="AdvOT483a8203"/>
              </a:rPr>
              <a:t>DA with errors of future BEPCII upgrade (BEPCII-UP) with crab waist scheme </a:t>
            </a:r>
          </a:p>
        </p:txBody>
      </p:sp>
      <p:sp>
        <p:nvSpPr>
          <p:cNvPr id="6146" name="副标题 2">
            <a:extLst>
              <a:ext uri="{FF2B5EF4-FFF2-40B4-BE49-F238E27FC236}">
                <a16:creationId xmlns:a16="http://schemas.microsoft.com/office/drawing/2014/main" id="{62E3E9CD-9969-694D-A562-F09566F5FF34}"/>
              </a:ext>
            </a:extLst>
          </p:cNvPr>
          <p:cNvSpPr>
            <a:spLocks noGrp="1" noChangeArrowheads="1"/>
          </p:cNvSpPr>
          <p:nvPr>
            <p:ph type="subTitle" idx="1"/>
          </p:nvPr>
        </p:nvSpPr>
        <p:spPr>
          <a:xfrm>
            <a:off x="1163452" y="4509120"/>
            <a:ext cx="9865096" cy="1872208"/>
          </a:xfrm>
        </p:spPr>
        <p:txBody>
          <a:bodyPr>
            <a:noAutofit/>
          </a:bodyPr>
          <a:lstStyle/>
          <a:p>
            <a:pPr algn="ctr" eaLnBrk="1" hangingPunct="1"/>
            <a:r>
              <a:rPr kumimoji="1" lang="en-US" altLang="zh-CN" sz="2000" b="1" dirty="0">
                <a:solidFill>
                  <a:schemeClr val="tx1"/>
                </a:solidFill>
                <a:latin typeface="Bahnschrift SemiLight SemiConde" panose="020B0502040204020203" pitchFamily="34" charset="0"/>
                <a:cs typeface="Arial" panose="020B0604020202020204" pitchFamily="34" charset="0"/>
              </a:rPr>
              <a:t>Bin wang </a:t>
            </a:r>
          </a:p>
          <a:p>
            <a:pPr algn="ctr" eaLnBrk="1" hangingPunct="1"/>
            <a:fld id="{783773E8-D149-4E04-B52B-F016DA10E93B}" type="datetime3">
              <a:rPr kumimoji="1" lang="en-US" altLang="zh-CN" sz="1800" smtClean="0">
                <a:solidFill>
                  <a:schemeClr val="tx1"/>
                </a:solidFill>
                <a:latin typeface="Bahnschrift SemiLight SemiConde" panose="020B0502040204020203" pitchFamily="34" charset="0"/>
                <a:cs typeface="Arial" panose="020B0604020202020204" pitchFamily="34" charset="0"/>
              </a:rPr>
              <a:t>15 June 2026</a:t>
            </a:fld>
            <a:endParaRPr kumimoji="1" lang="en-US" altLang="zh-CN" sz="1800" dirty="0">
              <a:solidFill>
                <a:schemeClr val="tx1"/>
              </a:solidFill>
              <a:latin typeface="Bahnschrift SemiLight SemiConde" panose="020B0502040204020203" pitchFamily="34" charset="0"/>
              <a:cs typeface="Arial" panose="020B0604020202020204" pitchFamily="34" charset="0"/>
            </a:endParaRPr>
          </a:p>
        </p:txBody>
      </p:sp>
      <p:pic>
        <p:nvPicPr>
          <p:cNvPr id="7" name="Picture 4">
            <a:extLst>
              <a:ext uri="{FF2B5EF4-FFF2-40B4-BE49-F238E27FC236}">
                <a16:creationId xmlns:a16="http://schemas.microsoft.com/office/drawing/2014/main" id="{81A53A6A-80F1-4BB4-8E2A-922EF2EAA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5" y="68627"/>
            <a:ext cx="5848615" cy="9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668AEEC-83B3-48B7-8260-F1C55F426F6B}"/>
              </a:ext>
            </a:extLst>
          </p:cNvPr>
          <p:cNvPicPr>
            <a:picLocks noChangeAspect="1"/>
          </p:cNvPicPr>
          <p:nvPr/>
        </p:nvPicPr>
        <p:blipFill>
          <a:blip r:embed="rId3"/>
          <a:stretch>
            <a:fillRect/>
          </a:stretch>
        </p:blipFill>
        <p:spPr>
          <a:xfrm>
            <a:off x="4295800" y="2204864"/>
            <a:ext cx="1571429" cy="723810"/>
          </a:xfrm>
          <a:prstGeom prst="rect">
            <a:avLst/>
          </a:prstGeom>
        </p:spPr>
      </p:pic>
      <p:sp>
        <p:nvSpPr>
          <p:cNvPr id="6" name="标题 1">
            <a:extLst>
              <a:ext uri="{FF2B5EF4-FFF2-40B4-BE49-F238E27FC236}">
                <a16:creationId xmlns:a16="http://schemas.microsoft.com/office/drawing/2014/main" id="{71E155BC-5FC3-4C85-97B4-81D741B2C1D1}"/>
              </a:ext>
            </a:extLst>
          </p:cNvPr>
          <p:cNvSpPr txBox="1">
            <a:spLocks/>
          </p:cNvSpPr>
          <p:nvPr/>
        </p:nvSpPr>
        <p:spPr>
          <a:xfrm>
            <a:off x="1249680" y="4046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dirty="0"/>
              <a:t>高阶场误差</a:t>
            </a:r>
          </a:p>
        </p:txBody>
      </p:sp>
      <p:sp>
        <p:nvSpPr>
          <p:cNvPr id="8" name="内容占位符 1">
            <a:extLst>
              <a:ext uri="{FF2B5EF4-FFF2-40B4-BE49-F238E27FC236}">
                <a16:creationId xmlns:a16="http://schemas.microsoft.com/office/drawing/2014/main" id="{BC7AD04F-A412-4C1A-95C3-DDB342650508}"/>
              </a:ext>
            </a:extLst>
          </p:cNvPr>
          <p:cNvSpPr txBox="1">
            <a:spLocks/>
          </p:cNvSpPr>
          <p:nvPr/>
        </p:nvSpPr>
        <p:spPr>
          <a:xfrm>
            <a:off x="554244" y="1855421"/>
            <a:ext cx="6837900" cy="4669923"/>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a:lnSpc>
                <a:spcPct val="170000"/>
              </a:lnSpc>
              <a:spcBef>
                <a:spcPts val="0"/>
              </a:spcBef>
            </a:pPr>
            <a:r>
              <a:rPr lang="zh-CN" altLang="en-US" sz="1600" dirty="0">
                <a:solidFill>
                  <a:schemeClr val="tx1"/>
                </a:solidFill>
              </a:rPr>
              <a:t>二极铁：在旁边插入一块</a:t>
            </a:r>
            <a:r>
              <a:rPr lang="en-US" altLang="zh-CN" sz="1600" dirty="0">
                <a:solidFill>
                  <a:schemeClr val="tx1"/>
                </a:solidFill>
              </a:rPr>
              <a:t>0</a:t>
            </a:r>
            <a:r>
              <a:rPr lang="zh-CN" altLang="en-US" sz="1600" dirty="0">
                <a:solidFill>
                  <a:schemeClr val="tx1"/>
                </a:solidFill>
              </a:rPr>
              <a:t>长度的</a:t>
            </a:r>
            <a:r>
              <a:rPr lang="en-US" altLang="zh-CN" sz="1600" dirty="0">
                <a:solidFill>
                  <a:schemeClr val="tx1"/>
                </a:solidFill>
              </a:rPr>
              <a:t>MULT</a:t>
            </a:r>
            <a:r>
              <a:rPr lang="zh-CN" altLang="en-US" sz="1600" dirty="0">
                <a:solidFill>
                  <a:schemeClr val="tx1"/>
                </a:solidFill>
              </a:rPr>
              <a:t>，根据公式把高阶场误差分别置入；</a:t>
            </a:r>
            <a:endParaRPr lang="en-US" altLang="zh-CN" sz="1600" dirty="0">
              <a:solidFill>
                <a:schemeClr val="tx1"/>
              </a:solidFill>
            </a:endParaRPr>
          </a:p>
          <a:p>
            <a:pPr algn="just">
              <a:lnSpc>
                <a:spcPct val="170000"/>
              </a:lnSpc>
              <a:spcBef>
                <a:spcPts val="0"/>
              </a:spcBef>
            </a:pPr>
            <a:r>
              <a:rPr lang="zh-CN" altLang="en-US" sz="1600" dirty="0">
                <a:solidFill>
                  <a:schemeClr val="tx1"/>
                </a:solidFill>
              </a:rPr>
              <a:t>四极铁和六极铁：直接把磁铁列别改成</a:t>
            </a:r>
            <a:r>
              <a:rPr lang="en-US" altLang="zh-CN" sz="1600" dirty="0">
                <a:solidFill>
                  <a:schemeClr val="tx1"/>
                </a:solidFill>
              </a:rPr>
              <a:t>MULT</a:t>
            </a:r>
            <a:r>
              <a:rPr lang="zh-CN" altLang="en-US" sz="1600" dirty="0">
                <a:solidFill>
                  <a:schemeClr val="tx1"/>
                </a:solidFill>
              </a:rPr>
              <a:t>，然后添加高阶场误差。</a:t>
            </a:r>
            <a:endParaRPr lang="en-US" altLang="zh-CN" sz="1600" dirty="0">
              <a:solidFill>
                <a:schemeClr val="tx1"/>
              </a:solidFill>
            </a:endParaRPr>
          </a:p>
        </p:txBody>
      </p:sp>
      <p:pic>
        <p:nvPicPr>
          <p:cNvPr id="12" name="图片 11">
            <a:extLst>
              <a:ext uri="{FF2B5EF4-FFF2-40B4-BE49-F238E27FC236}">
                <a16:creationId xmlns:a16="http://schemas.microsoft.com/office/drawing/2014/main" id="{6BC4A407-FF12-4A1C-A947-9F01CDA20A69}"/>
              </a:ext>
            </a:extLst>
          </p:cNvPr>
          <p:cNvPicPr>
            <a:picLocks noChangeAspect="1"/>
          </p:cNvPicPr>
          <p:nvPr/>
        </p:nvPicPr>
        <p:blipFill>
          <a:blip r:embed="rId4"/>
          <a:stretch>
            <a:fillRect/>
          </a:stretch>
        </p:blipFill>
        <p:spPr>
          <a:xfrm>
            <a:off x="191344" y="3278117"/>
            <a:ext cx="7392144" cy="1469783"/>
          </a:xfrm>
          <a:prstGeom prst="rect">
            <a:avLst/>
          </a:prstGeom>
        </p:spPr>
      </p:pic>
      <p:graphicFrame>
        <p:nvGraphicFramePr>
          <p:cNvPr id="22" name="表格 21">
            <a:extLst>
              <a:ext uri="{FF2B5EF4-FFF2-40B4-BE49-F238E27FC236}">
                <a16:creationId xmlns:a16="http://schemas.microsoft.com/office/drawing/2014/main" id="{0FE99770-B75B-4ACA-A6C0-3B9198041DC8}"/>
              </a:ext>
            </a:extLst>
          </p:cNvPr>
          <p:cNvGraphicFramePr>
            <a:graphicFrameLocks noGrp="1"/>
          </p:cNvGraphicFramePr>
          <p:nvPr>
            <p:extLst>
              <p:ext uri="{D42A27DB-BD31-4B8C-83A1-F6EECF244321}">
                <p14:modId xmlns:p14="http://schemas.microsoft.com/office/powerpoint/2010/main" val="3230121518"/>
              </p:ext>
            </p:extLst>
          </p:nvPr>
        </p:nvGraphicFramePr>
        <p:xfrm>
          <a:off x="8040216" y="374432"/>
          <a:ext cx="4104132" cy="6413631"/>
        </p:xfrm>
        <a:graphic>
          <a:graphicData uri="http://schemas.openxmlformats.org/drawingml/2006/table">
            <a:tbl>
              <a:tblPr>
                <a:tableStyleId>{5C22544A-7EE6-4342-B048-85BDC9FD1C3A}</a:tableStyleId>
              </a:tblPr>
              <a:tblGrid>
                <a:gridCol w="816731">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127161">
                  <a:extLst>
                    <a:ext uri="{9D8B030D-6E8A-4147-A177-3AD203B41FA5}">
                      <a16:colId xmlns:a16="http://schemas.microsoft.com/office/drawing/2014/main" val="2029937718"/>
                    </a:ext>
                  </a:extLst>
                </a:gridCol>
              </a:tblGrid>
              <a:tr h="305411">
                <a:tc>
                  <a:txBody>
                    <a:bodyPr/>
                    <a:lstStyle/>
                    <a:p>
                      <a:pPr algn="ctr">
                        <a:spcBef>
                          <a:spcPts val="120"/>
                        </a:spcBef>
                        <a:spcAft>
                          <a:spcPts val="120"/>
                        </a:spcAft>
                      </a:pPr>
                      <a:r>
                        <a:rPr lang="en-GB" altLang="zh-CN"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n</a:t>
                      </a:r>
                      <a:endParaRPr lang="zh-CN" sz="11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BEND</a:t>
                      </a:r>
                      <a:endParaRPr lang="zh-CN" sz="11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lang="en-GB"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QUAD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lang="en-US" altLang="zh-CN"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SEXT</a:t>
                      </a:r>
                      <a:endParaRPr lang="en-GB"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FF0000"/>
                          </a:solidFill>
                          <a:effectLst/>
                          <a:latin typeface="宋体" panose="02010600030101010101" pitchFamily="2" charset="-122"/>
                          <a:ea typeface="宋体" panose="02010600030101010101" pitchFamily="2" charset="-122"/>
                        </a:rPr>
                        <a:t>-5.185E-05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1.530E-04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1.36E-04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734029"/>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-6.900E-05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2.32E-05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3.82954E-4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5.261E-05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3.47E-05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1.06414E-4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2.130E-05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5.81E-05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4.91114E-4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-1.917E-04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6.07E-05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9.69754E-5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05188"/>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3.14E-05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1.82908E-4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656228"/>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4.38E-05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6.93930E-4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8214395"/>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3.44E-04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3.81692E-5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49646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5.44E-05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3.08564E-5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257089"/>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4.80E-05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5.96229E-5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7610697"/>
                  </a:ext>
                </a:extLst>
              </a:tr>
              <a:tr h="305411">
                <a:tc>
                  <a:txBody>
                    <a:bodyPr/>
                    <a:lstStyle/>
                    <a:p>
                      <a:pPr algn="ctr" fontAlgn="b"/>
                      <a:r>
                        <a:rPr lang="en-US" altLang="zh-CN" sz="1100" b="0" i="0" u="none" strike="noStrike" dirty="0">
                          <a:solidFill>
                            <a:srgbClr val="000000"/>
                          </a:solidFill>
                          <a:effectLst/>
                          <a:latin typeface="宋体" panose="02010600030101010101" pitchFamily="2" charset="-122"/>
                          <a:ea typeface="宋体" panose="02010600030101010101" pitchFamily="2" charset="-122"/>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1.26E-05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3.48266E-5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779721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7.76E-05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8.76750E-5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574540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2.54E-04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4.39130E-3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5920149"/>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5.58E-05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9.41162E-5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2844096"/>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2.44E-05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4.31761E-6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765150"/>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4.75E-04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1.40759E-5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716713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6.60110E-6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487736"/>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1.32953E-5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4522962"/>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宋体" panose="02010600030101010101" pitchFamily="2" charset="-122"/>
                          <a:ea typeface="宋体" panose="02010600030101010101" pitchFamily="2" charset="-122"/>
                        </a:rPr>
                        <a:t>6.38161E-4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8787299"/>
                  </a:ext>
                </a:extLst>
              </a:tr>
            </a:tbl>
          </a:graphicData>
        </a:graphic>
      </p:graphicFrame>
      <p:cxnSp>
        <p:nvCxnSpPr>
          <p:cNvPr id="10" name="直接连接符 9">
            <a:extLst>
              <a:ext uri="{FF2B5EF4-FFF2-40B4-BE49-F238E27FC236}">
                <a16:creationId xmlns:a16="http://schemas.microsoft.com/office/drawing/2014/main" id="{FD4A3234-1DAF-43BE-83EB-773D500DFA20}"/>
              </a:ext>
            </a:extLst>
          </p:cNvPr>
          <p:cNvCxnSpPr/>
          <p:nvPr/>
        </p:nvCxnSpPr>
        <p:spPr>
          <a:xfrm>
            <a:off x="5375920" y="2636912"/>
            <a:ext cx="288032"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13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9E3FAC1-EC2D-445C-BC7E-6346B34C4709}"/>
              </a:ext>
            </a:extLst>
          </p:cNvPr>
          <p:cNvPicPr>
            <a:picLocks noChangeAspect="1"/>
          </p:cNvPicPr>
          <p:nvPr/>
        </p:nvPicPr>
        <p:blipFill>
          <a:blip r:embed="rId3"/>
          <a:stretch>
            <a:fillRect/>
          </a:stretch>
        </p:blipFill>
        <p:spPr>
          <a:xfrm>
            <a:off x="5400000" y="2646000"/>
            <a:ext cx="2003916" cy="1440000"/>
          </a:xfrm>
          <a:prstGeom prst="rect">
            <a:avLst/>
          </a:prstGeom>
        </p:spPr>
      </p:pic>
      <p:pic>
        <p:nvPicPr>
          <p:cNvPr id="30" name="图片 29">
            <a:extLst>
              <a:ext uri="{FF2B5EF4-FFF2-40B4-BE49-F238E27FC236}">
                <a16:creationId xmlns:a16="http://schemas.microsoft.com/office/drawing/2014/main" id="{C093BBE2-EA58-461A-B314-3AFD19E6362D}"/>
              </a:ext>
            </a:extLst>
          </p:cNvPr>
          <p:cNvPicPr>
            <a:picLocks noChangeAspect="1"/>
          </p:cNvPicPr>
          <p:nvPr/>
        </p:nvPicPr>
        <p:blipFill>
          <a:blip r:embed="rId4"/>
          <a:stretch>
            <a:fillRect/>
          </a:stretch>
        </p:blipFill>
        <p:spPr>
          <a:xfrm>
            <a:off x="5400000" y="3862800"/>
            <a:ext cx="2003916" cy="1440000"/>
          </a:xfrm>
          <a:prstGeom prst="rect">
            <a:avLst/>
          </a:prstGeom>
        </p:spPr>
      </p:pic>
      <p:pic>
        <p:nvPicPr>
          <p:cNvPr id="15" name="图片 14">
            <a:extLst>
              <a:ext uri="{FF2B5EF4-FFF2-40B4-BE49-F238E27FC236}">
                <a16:creationId xmlns:a16="http://schemas.microsoft.com/office/drawing/2014/main" id="{6291C683-9DC6-4366-88D0-9C56C051DBAE}"/>
              </a:ext>
            </a:extLst>
          </p:cNvPr>
          <p:cNvPicPr>
            <a:picLocks noChangeAspect="1"/>
          </p:cNvPicPr>
          <p:nvPr/>
        </p:nvPicPr>
        <p:blipFill>
          <a:blip r:embed="rId5"/>
          <a:stretch>
            <a:fillRect/>
          </a:stretch>
        </p:blipFill>
        <p:spPr>
          <a:xfrm>
            <a:off x="3600000" y="2646000"/>
            <a:ext cx="2003916" cy="1440000"/>
          </a:xfrm>
          <a:prstGeom prst="rect">
            <a:avLst/>
          </a:prstGeom>
        </p:spPr>
      </p:pic>
      <p:pic>
        <p:nvPicPr>
          <p:cNvPr id="28" name="图片 27">
            <a:extLst>
              <a:ext uri="{FF2B5EF4-FFF2-40B4-BE49-F238E27FC236}">
                <a16:creationId xmlns:a16="http://schemas.microsoft.com/office/drawing/2014/main" id="{570033F3-D1DD-43B2-8786-CBBF692AFF93}"/>
              </a:ext>
            </a:extLst>
          </p:cNvPr>
          <p:cNvPicPr>
            <a:picLocks noChangeAspect="1"/>
          </p:cNvPicPr>
          <p:nvPr/>
        </p:nvPicPr>
        <p:blipFill>
          <a:blip r:embed="rId6"/>
          <a:stretch>
            <a:fillRect/>
          </a:stretch>
        </p:blipFill>
        <p:spPr>
          <a:xfrm>
            <a:off x="3600000" y="3862800"/>
            <a:ext cx="2003916" cy="1440000"/>
          </a:xfrm>
          <a:prstGeom prst="rect">
            <a:avLst/>
          </a:prstGeom>
        </p:spPr>
      </p:pic>
      <p:pic>
        <p:nvPicPr>
          <p:cNvPr id="11" name="图片 10">
            <a:extLst>
              <a:ext uri="{FF2B5EF4-FFF2-40B4-BE49-F238E27FC236}">
                <a16:creationId xmlns:a16="http://schemas.microsoft.com/office/drawing/2014/main" id="{6FA3A301-8A9F-4397-9D82-DA6F2819048D}"/>
              </a:ext>
            </a:extLst>
          </p:cNvPr>
          <p:cNvPicPr>
            <a:picLocks noChangeAspect="1"/>
          </p:cNvPicPr>
          <p:nvPr/>
        </p:nvPicPr>
        <p:blipFill>
          <a:blip r:embed="rId7"/>
          <a:stretch>
            <a:fillRect/>
          </a:stretch>
        </p:blipFill>
        <p:spPr>
          <a:xfrm>
            <a:off x="1800000" y="2646000"/>
            <a:ext cx="2003916" cy="1440000"/>
          </a:xfrm>
          <a:prstGeom prst="rect">
            <a:avLst/>
          </a:prstGeom>
        </p:spPr>
      </p:pic>
      <p:pic>
        <p:nvPicPr>
          <p:cNvPr id="26" name="图片 25">
            <a:extLst>
              <a:ext uri="{FF2B5EF4-FFF2-40B4-BE49-F238E27FC236}">
                <a16:creationId xmlns:a16="http://schemas.microsoft.com/office/drawing/2014/main" id="{7BB2CCF6-BF02-43D7-9E78-6F7F7A1CF9D2}"/>
              </a:ext>
            </a:extLst>
          </p:cNvPr>
          <p:cNvPicPr>
            <a:picLocks noChangeAspect="1"/>
          </p:cNvPicPr>
          <p:nvPr/>
        </p:nvPicPr>
        <p:blipFill>
          <a:blip r:embed="rId8"/>
          <a:stretch>
            <a:fillRect/>
          </a:stretch>
        </p:blipFill>
        <p:spPr>
          <a:xfrm>
            <a:off x="1800000" y="3862800"/>
            <a:ext cx="2003916" cy="1440000"/>
          </a:xfrm>
          <a:prstGeom prst="rect">
            <a:avLst/>
          </a:prstGeom>
        </p:spPr>
      </p:pic>
      <p:pic>
        <p:nvPicPr>
          <p:cNvPr id="34" name="图片 33">
            <a:extLst>
              <a:ext uri="{FF2B5EF4-FFF2-40B4-BE49-F238E27FC236}">
                <a16:creationId xmlns:a16="http://schemas.microsoft.com/office/drawing/2014/main" id="{2C7C021E-397F-4657-B125-92EE05610F5C}"/>
              </a:ext>
            </a:extLst>
          </p:cNvPr>
          <p:cNvPicPr>
            <a:picLocks noChangeAspect="1"/>
          </p:cNvPicPr>
          <p:nvPr/>
        </p:nvPicPr>
        <p:blipFill>
          <a:blip r:embed="rId9"/>
          <a:stretch>
            <a:fillRect/>
          </a:stretch>
        </p:blipFill>
        <p:spPr>
          <a:xfrm>
            <a:off x="1800000" y="5086800"/>
            <a:ext cx="2003916" cy="1440000"/>
          </a:xfrm>
          <a:prstGeom prst="rect">
            <a:avLst/>
          </a:prstGeom>
        </p:spPr>
      </p:pic>
      <p:sp>
        <p:nvSpPr>
          <p:cNvPr id="6" name="标题 1">
            <a:extLst>
              <a:ext uri="{FF2B5EF4-FFF2-40B4-BE49-F238E27FC236}">
                <a16:creationId xmlns:a16="http://schemas.microsoft.com/office/drawing/2014/main" id="{71E155BC-5FC3-4C85-97B4-81D741B2C1D1}"/>
              </a:ext>
            </a:extLst>
          </p:cNvPr>
          <p:cNvSpPr txBox="1">
            <a:spLocks/>
          </p:cNvSpPr>
          <p:nvPr/>
        </p:nvSpPr>
        <p:spPr>
          <a:xfrm>
            <a:off x="1249680" y="4046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dirty="0"/>
              <a:t>高阶场误差</a:t>
            </a:r>
          </a:p>
        </p:txBody>
      </p:sp>
      <p:sp>
        <p:nvSpPr>
          <p:cNvPr id="8" name="内容占位符 1">
            <a:extLst>
              <a:ext uri="{FF2B5EF4-FFF2-40B4-BE49-F238E27FC236}">
                <a16:creationId xmlns:a16="http://schemas.microsoft.com/office/drawing/2014/main" id="{BC7AD04F-A412-4C1A-95C3-DDB342650508}"/>
              </a:ext>
            </a:extLst>
          </p:cNvPr>
          <p:cNvSpPr txBox="1">
            <a:spLocks/>
          </p:cNvSpPr>
          <p:nvPr/>
        </p:nvSpPr>
        <p:spPr>
          <a:xfrm>
            <a:off x="554244" y="1855421"/>
            <a:ext cx="6837900" cy="4669923"/>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a:lnSpc>
                <a:spcPct val="170000"/>
              </a:lnSpc>
              <a:spcBef>
                <a:spcPts val="0"/>
              </a:spcBef>
            </a:pPr>
            <a:r>
              <a:rPr lang="zh-CN" altLang="en-US" sz="1600" dirty="0">
                <a:solidFill>
                  <a:schemeClr val="tx1"/>
                </a:solidFill>
              </a:rPr>
              <a:t>二极铁的</a:t>
            </a:r>
            <a:r>
              <a:rPr lang="en-US" altLang="zh-CN" sz="1600" dirty="0">
                <a:solidFill>
                  <a:schemeClr val="tx1"/>
                </a:solidFill>
              </a:rPr>
              <a:t>b2</a:t>
            </a:r>
            <a:r>
              <a:rPr lang="zh-CN" altLang="en-US" sz="1600" dirty="0">
                <a:solidFill>
                  <a:schemeClr val="tx1"/>
                </a:solidFill>
              </a:rPr>
              <a:t>是主要影响孔径的因素。</a:t>
            </a:r>
            <a:endParaRPr lang="en-US" altLang="zh-CN" sz="1600" dirty="0">
              <a:solidFill>
                <a:schemeClr val="tx1"/>
              </a:solidFill>
            </a:endParaRPr>
          </a:p>
        </p:txBody>
      </p:sp>
      <p:pic>
        <p:nvPicPr>
          <p:cNvPr id="5" name="图片 4">
            <a:extLst>
              <a:ext uri="{FF2B5EF4-FFF2-40B4-BE49-F238E27FC236}">
                <a16:creationId xmlns:a16="http://schemas.microsoft.com/office/drawing/2014/main" id="{92B4A0F3-E1AA-4B11-B13E-46380FCB95C4}"/>
              </a:ext>
            </a:extLst>
          </p:cNvPr>
          <p:cNvPicPr>
            <a:picLocks noChangeAspect="1"/>
          </p:cNvPicPr>
          <p:nvPr/>
        </p:nvPicPr>
        <p:blipFill>
          <a:blip r:embed="rId10"/>
          <a:stretch>
            <a:fillRect/>
          </a:stretch>
        </p:blipFill>
        <p:spPr>
          <a:xfrm>
            <a:off x="0" y="2646000"/>
            <a:ext cx="2003916" cy="1440000"/>
          </a:xfrm>
          <a:prstGeom prst="rect">
            <a:avLst/>
          </a:prstGeom>
        </p:spPr>
      </p:pic>
      <p:pic>
        <p:nvPicPr>
          <p:cNvPr id="23" name="图片 22">
            <a:extLst>
              <a:ext uri="{FF2B5EF4-FFF2-40B4-BE49-F238E27FC236}">
                <a16:creationId xmlns:a16="http://schemas.microsoft.com/office/drawing/2014/main" id="{7A295E13-D5FF-4474-BC5A-297368543942}"/>
              </a:ext>
            </a:extLst>
          </p:cNvPr>
          <p:cNvPicPr>
            <a:picLocks noChangeAspect="1"/>
          </p:cNvPicPr>
          <p:nvPr/>
        </p:nvPicPr>
        <p:blipFill>
          <a:blip r:embed="rId11"/>
          <a:stretch>
            <a:fillRect/>
          </a:stretch>
        </p:blipFill>
        <p:spPr>
          <a:xfrm>
            <a:off x="0" y="3862800"/>
            <a:ext cx="2003916" cy="1440000"/>
          </a:xfrm>
          <a:prstGeom prst="rect">
            <a:avLst/>
          </a:prstGeom>
        </p:spPr>
      </p:pic>
      <p:pic>
        <p:nvPicPr>
          <p:cNvPr id="32" name="图片 31">
            <a:extLst>
              <a:ext uri="{FF2B5EF4-FFF2-40B4-BE49-F238E27FC236}">
                <a16:creationId xmlns:a16="http://schemas.microsoft.com/office/drawing/2014/main" id="{B502EE48-E4D8-4E9F-8A44-79432ECB5C86}"/>
              </a:ext>
            </a:extLst>
          </p:cNvPr>
          <p:cNvPicPr>
            <a:picLocks noChangeAspect="1"/>
          </p:cNvPicPr>
          <p:nvPr/>
        </p:nvPicPr>
        <p:blipFill>
          <a:blip r:embed="rId12"/>
          <a:stretch>
            <a:fillRect/>
          </a:stretch>
        </p:blipFill>
        <p:spPr>
          <a:xfrm>
            <a:off x="0" y="5085184"/>
            <a:ext cx="2003916" cy="1440000"/>
          </a:xfrm>
          <a:prstGeom prst="rect">
            <a:avLst/>
          </a:prstGeom>
        </p:spPr>
      </p:pic>
      <p:graphicFrame>
        <p:nvGraphicFramePr>
          <p:cNvPr id="16" name="表格 15">
            <a:extLst>
              <a:ext uri="{FF2B5EF4-FFF2-40B4-BE49-F238E27FC236}">
                <a16:creationId xmlns:a16="http://schemas.microsoft.com/office/drawing/2014/main" id="{351ACA16-34BE-4248-BDB7-E2ED2E591032}"/>
              </a:ext>
            </a:extLst>
          </p:cNvPr>
          <p:cNvGraphicFramePr>
            <a:graphicFrameLocks noGrp="1"/>
          </p:cNvGraphicFramePr>
          <p:nvPr>
            <p:extLst>
              <p:ext uri="{D42A27DB-BD31-4B8C-83A1-F6EECF244321}">
                <p14:modId xmlns:p14="http://schemas.microsoft.com/office/powerpoint/2010/main" val="1765914581"/>
              </p:ext>
            </p:extLst>
          </p:nvPr>
        </p:nvGraphicFramePr>
        <p:xfrm>
          <a:off x="8040216" y="374432"/>
          <a:ext cx="4104132" cy="6413631"/>
        </p:xfrm>
        <a:graphic>
          <a:graphicData uri="http://schemas.openxmlformats.org/drawingml/2006/table">
            <a:tbl>
              <a:tblPr>
                <a:tableStyleId>{5C22544A-7EE6-4342-B048-85BDC9FD1C3A}</a:tableStyleId>
              </a:tblPr>
              <a:tblGrid>
                <a:gridCol w="816731">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127161">
                  <a:extLst>
                    <a:ext uri="{9D8B030D-6E8A-4147-A177-3AD203B41FA5}">
                      <a16:colId xmlns:a16="http://schemas.microsoft.com/office/drawing/2014/main" val="2029937718"/>
                    </a:ext>
                  </a:extLst>
                </a:gridCol>
              </a:tblGrid>
              <a:tr h="305411">
                <a:tc>
                  <a:txBody>
                    <a:bodyPr/>
                    <a:lstStyle/>
                    <a:p>
                      <a:pPr algn="ctr">
                        <a:spcBef>
                          <a:spcPts val="120"/>
                        </a:spcBef>
                        <a:spcAft>
                          <a:spcPts val="120"/>
                        </a:spcAft>
                      </a:pPr>
                      <a:r>
                        <a:rPr lang="en-GB" altLang="zh-CN"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n</a:t>
                      </a:r>
                      <a:endParaRPr lang="zh-CN" sz="11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BEND</a:t>
                      </a:r>
                      <a:endParaRPr lang="zh-CN" sz="11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lang="en-GB"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QUAD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lang="en-US" altLang="zh-CN"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SEXT</a:t>
                      </a:r>
                      <a:endParaRPr lang="en-GB"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FF0000"/>
                          </a:solidFill>
                          <a:effectLst/>
                          <a:latin typeface="宋体" panose="02010600030101010101" pitchFamily="2" charset="-122"/>
                          <a:ea typeface="宋体" panose="02010600030101010101" pitchFamily="2" charset="-122"/>
                        </a:rPr>
                        <a:t>-5.185E-05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1.530E-04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1.36E-04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734029"/>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-6.900E-05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2.32E-05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3.82954E-4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5.261E-05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3.47E-05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1.06414E-4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2.130E-05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5.81E-05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4.91114E-4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-1.917E-04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6.07E-05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9.69754E-5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05188"/>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3.14E-05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1.82908E-4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656228"/>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4.38E-05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6.93930E-4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8214395"/>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3.44E-04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3.81692E-5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49646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5.44E-05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3.08564E-5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257089"/>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4.80E-05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5.96229E-5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7610697"/>
                  </a:ext>
                </a:extLst>
              </a:tr>
              <a:tr h="305411">
                <a:tc>
                  <a:txBody>
                    <a:bodyPr/>
                    <a:lstStyle/>
                    <a:p>
                      <a:pPr algn="ctr" fontAlgn="b"/>
                      <a:r>
                        <a:rPr lang="en-US" altLang="zh-CN" sz="1100" b="0" i="0" u="none" strike="noStrike" dirty="0">
                          <a:solidFill>
                            <a:srgbClr val="000000"/>
                          </a:solidFill>
                          <a:effectLst/>
                          <a:latin typeface="宋体" panose="02010600030101010101" pitchFamily="2" charset="-122"/>
                          <a:ea typeface="宋体" panose="02010600030101010101" pitchFamily="2" charset="-122"/>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1.26E-05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3.48266E-5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779721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7.76E-05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8.76750E-5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574540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2.54E-04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4.39130E-3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5920149"/>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5.58E-05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9.41162E-5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2844096"/>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2.44E-05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4.31761E-6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765150"/>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4.75E-04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1.40759E-5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716713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6.60110E-6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487736"/>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1.32953E-5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4522962"/>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宋体" panose="02010600030101010101" pitchFamily="2" charset="-122"/>
                          <a:ea typeface="宋体" panose="02010600030101010101" pitchFamily="2" charset="-122"/>
                        </a:rPr>
                        <a:t>6.38161E-4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8787299"/>
                  </a:ext>
                </a:extLst>
              </a:tr>
            </a:tbl>
          </a:graphicData>
        </a:graphic>
      </p:graphicFrame>
    </p:spTree>
    <p:extLst>
      <p:ext uri="{BB962C8B-B14F-4D97-AF65-F5344CB8AC3E}">
        <p14:creationId xmlns:p14="http://schemas.microsoft.com/office/powerpoint/2010/main" val="2412362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8814F965-3261-4F6F-8D5B-F0C3568FFB13}"/>
              </a:ext>
            </a:extLst>
          </p:cNvPr>
          <p:cNvPicPr>
            <a:picLocks noChangeAspect="1"/>
          </p:cNvPicPr>
          <p:nvPr/>
        </p:nvPicPr>
        <p:blipFill>
          <a:blip r:embed="rId3"/>
          <a:stretch>
            <a:fillRect/>
          </a:stretch>
        </p:blipFill>
        <p:spPr>
          <a:xfrm>
            <a:off x="5400000" y="2646000"/>
            <a:ext cx="2003916" cy="1440000"/>
          </a:xfrm>
          <a:prstGeom prst="rect">
            <a:avLst/>
          </a:prstGeom>
        </p:spPr>
      </p:pic>
      <p:pic>
        <p:nvPicPr>
          <p:cNvPr id="12" name="图片 11">
            <a:extLst>
              <a:ext uri="{FF2B5EF4-FFF2-40B4-BE49-F238E27FC236}">
                <a16:creationId xmlns:a16="http://schemas.microsoft.com/office/drawing/2014/main" id="{11ACBE8A-29C4-41F1-BD08-EA43F582B57F}"/>
              </a:ext>
            </a:extLst>
          </p:cNvPr>
          <p:cNvPicPr>
            <a:picLocks noChangeAspect="1"/>
          </p:cNvPicPr>
          <p:nvPr/>
        </p:nvPicPr>
        <p:blipFill>
          <a:blip r:embed="rId4"/>
          <a:stretch>
            <a:fillRect/>
          </a:stretch>
        </p:blipFill>
        <p:spPr>
          <a:xfrm>
            <a:off x="3600000" y="2646000"/>
            <a:ext cx="2003916" cy="1440000"/>
          </a:xfrm>
          <a:prstGeom prst="rect">
            <a:avLst/>
          </a:prstGeom>
        </p:spPr>
      </p:pic>
      <p:pic>
        <p:nvPicPr>
          <p:cNvPr id="9" name="图片 8">
            <a:extLst>
              <a:ext uri="{FF2B5EF4-FFF2-40B4-BE49-F238E27FC236}">
                <a16:creationId xmlns:a16="http://schemas.microsoft.com/office/drawing/2014/main" id="{6F5130F0-0DFE-4E15-8AB7-B1224522804A}"/>
              </a:ext>
            </a:extLst>
          </p:cNvPr>
          <p:cNvPicPr>
            <a:picLocks noChangeAspect="1"/>
          </p:cNvPicPr>
          <p:nvPr/>
        </p:nvPicPr>
        <p:blipFill>
          <a:blip r:embed="rId5"/>
          <a:stretch>
            <a:fillRect/>
          </a:stretch>
        </p:blipFill>
        <p:spPr>
          <a:xfrm>
            <a:off x="1800000" y="2646000"/>
            <a:ext cx="2003916" cy="1440000"/>
          </a:xfrm>
          <a:prstGeom prst="rect">
            <a:avLst/>
          </a:prstGeom>
        </p:spPr>
      </p:pic>
      <p:pic>
        <p:nvPicPr>
          <p:cNvPr id="33" name="图片 32">
            <a:extLst>
              <a:ext uri="{FF2B5EF4-FFF2-40B4-BE49-F238E27FC236}">
                <a16:creationId xmlns:a16="http://schemas.microsoft.com/office/drawing/2014/main" id="{B5770CFD-6838-419E-BBB1-97E3896A888E}"/>
              </a:ext>
            </a:extLst>
          </p:cNvPr>
          <p:cNvPicPr>
            <a:picLocks noChangeAspect="1"/>
          </p:cNvPicPr>
          <p:nvPr/>
        </p:nvPicPr>
        <p:blipFill>
          <a:blip r:embed="rId6"/>
          <a:stretch>
            <a:fillRect/>
          </a:stretch>
        </p:blipFill>
        <p:spPr>
          <a:xfrm>
            <a:off x="1800000" y="5302800"/>
            <a:ext cx="2003916" cy="1440000"/>
          </a:xfrm>
          <a:prstGeom prst="rect">
            <a:avLst/>
          </a:prstGeom>
        </p:spPr>
      </p:pic>
      <p:sp>
        <p:nvSpPr>
          <p:cNvPr id="6" name="标题 1">
            <a:extLst>
              <a:ext uri="{FF2B5EF4-FFF2-40B4-BE49-F238E27FC236}">
                <a16:creationId xmlns:a16="http://schemas.microsoft.com/office/drawing/2014/main" id="{71E155BC-5FC3-4C85-97B4-81D741B2C1D1}"/>
              </a:ext>
            </a:extLst>
          </p:cNvPr>
          <p:cNvSpPr txBox="1">
            <a:spLocks/>
          </p:cNvSpPr>
          <p:nvPr/>
        </p:nvSpPr>
        <p:spPr>
          <a:xfrm>
            <a:off x="1249680" y="4046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dirty="0"/>
              <a:t>高阶场误差</a:t>
            </a:r>
          </a:p>
        </p:txBody>
      </p:sp>
      <p:graphicFrame>
        <p:nvGraphicFramePr>
          <p:cNvPr id="4" name="表格 3">
            <a:extLst>
              <a:ext uri="{FF2B5EF4-FFF2-40B4-BE49-F238E27FC236}">
                <a16:creationId xmlns:a16="http://schemas.microsoft.com/office/drawing/2014/main" id="{7FD55A82-7018-42A1-9FCD-F5115D32E567}"/>
              </a:ext>
            </a:extLst>
          </p:cNvPr>
          <p:cNvGraphicFramePr>
            <a:graphicFrameLocks noGrp="1"/>
          </p:cNvGraphicFramePr>
          <p:nvPr>
            <p:extLst>
              <p:ext uri="{D42A27DB-BD31-4B8C-83A1-F6EECF244321}">
                <p14:modId xmlns:p14="http://schemas.microsoft.com/office/powerpoint/2010/main" val="3747876000"/>
              </p:ext>
            </p:extLst>
          </p:nvPr>
        </p:nvGraphicFramePr>
        <p:xfrm>
          <a:off x="8040216" y="374432"/>
          <a:ext cx="4104132" cy="6413631"/>
        </p:xfrm>
        <a:graphic>
          <a:graphicData uri="http://schemas.openxmlformats.org/drawingml/2006/table">
            <a:tbl>
              <a:tblPr>
                <a:tableStyleId>{5C22544A-7EE6-4342-B048-85BDC9FD1C3A}</a:tableStyleId>
              </a:tblPr>
              <a:tblGrid>
                <a:gridCol w="816731">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127161">
                  <a:extLst>
                    <a:ext uri="{9D8B030D-6E8A-4147-A177-3AD203B41FA5}">
                      <a16:colId xmlns:a16="http://schemas.microsoft.com/office/drawing/2014/main" val="2029937718"/>
                    </a:ext>
                  </a:extLst>
                </a:gridCol>
              </a:tblGrid>
              <a:tr h="305411">
                <a:tc>
                  <a:txBody>
                    <a:bodyPr/>
                    <a:lstStyle/>
                    <a:p>
                      <a:pPr algn="ctr">
                        <a:spcBef>
                          <a:spcPts val="120"/>
                        </a:spcBef>
                        <a:spcAft>
                          <a:spcPts val="120"/>
                        </a:spcAft>
                      </a:pPr>
                      <a:r>
                        <a:rPr lang="en-GB" altLang="zh-CN"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n</a:t>
                      </a:r>
                      <a:endParaRPr lang="zh-CN" sz="11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BEND</a:t>
                      </a:r>
                      <a:endParaRPr lang="zh-CN" sz="11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lang="en-GB"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QUAD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lang="en-US" altLang="zh-CN"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SEXT</a:t>
                      </a:r>
                      <a:endParaRPr lang="en-GB" sz="11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FF0000"/>
                          </a:solidFill>
                          <a:effectLst/>
                          <a:highlight>
                            <a:srgbClr val="FFFF00"/>
                          </a:highligh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1.530E-04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1.36E-04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734029"/>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-6.900E-05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2.32E-05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3.82954E-4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5.261E-05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3.47E-05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1.06414E-4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2.130E-05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5.81E-05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4.91114E-4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-1.917E-04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6.07E-05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9.69754E-5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05188"/>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3.14E-05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1.82908E-4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656228"/>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4.38E-05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6.93930E-4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8214395"/>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3.44E-04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3.81692E-5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49646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5.44E-05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3.08564E-5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257089"/>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4.80E-05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5.96229E-5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7610697"/>
                  </a:ext>
                </a:extLst>
              </a:tr>
              <a:tr h="305411">
                <a:tc>
                  <a:txBody>
                    <a:bodyPr/>
                    <a:lstStyle/>
                    <a:p>
                      <a:pPr algn="ctr" fontAlgn="b"/>
                      <a:r>
                        <a:rPr lang="en-US" altLang="zh-CN" sz="1100" b="0" i="0" u="none" strike="noStrike" dirty="0">
                          <a:solidFill>
                            <a:srgbClr val="000000"/>
                          </a:solidFill>
                          <a:effectLst/>
                          <a:latin typeface="宋体" panose="02010600030101010101" pitchFamily="2" charset="-122"/>
                          <a:ea typeface="宋体" panose="02010600030101010101" pitchFamily="2" charset="-122"/>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1.26E-05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3.48266E-5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779721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7.76E-05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8.76750E-5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574540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2.54E-04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4.39130E-3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5920149"/>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5.58E-05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9.41162E-5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2844096"/>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2.44E-05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4.31761E-6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765150"/>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4.75E-04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1.40759E-5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7167134"/>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6.60110E-6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487736"/>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宋体" panose="02010600030101010101" pitchFamily="2" charset="-122"/>
                          <a:ea typeface="宋体" panose="02010600030101010101" pitchFamily="2" charset="-122"/>
                        </a:rPr>
                        <a:t>1.32953E-5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4522962"/>
                  </a:ext>
                </a:extLst>
              </a:tr>
              <a:tr h="305411">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宋体" panose="02010600030101010101" pitchFamily="2" charset="-122"/>
                          <a:ea typeface="宋体" panose="02010600030101010101" pitchFamily="2" charset="-122"/>
                        </a:rPr>
                        <a:t>6.38161E-4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8787299"/>
                  </a:ext>
                </a:extLst>
              </a:tr>
            </a:tbl>
          </a:graphicData>
        </a:graphic>
      </p:graphicFrame>
      <p:pic>
        <p:nvPicPr>
          <p:cNvPr id="3" name="图片 2">
            <a:extLst>
              <a:ext uri="{FF2B5EF4-FFF2-40B4-BE49-F238E27FC236}">
                <a16:creationId xmlns:a16="http://schemas.microsoft.com/office/drawing/2014/main" id="{8AD70311-AC25-4E4E-88B4-E07E08350DA5}"/>
              </a:ext>
            </a:extLst>
          </p:cNvPr>
          <p:cNvPicPr>
            <a:picLocks noChangeAspect="1"/>
          </p:cNvPicPr>
          <p:nvPr/>
        </p:nvPicPr>
        <p:blipFill>
          <a:blip r:embed="rId7"/>
          <a:stretch>
            <a:fillRect/>
          </a:stretch>
        </p:blipFill>
        <p:spPr>
          <a:xfrm>
            <a:off x="0" y="2646000"/>
            <a:ext cx="2003916" cy="1440000"/>
          </a:xfrm>
          <a:prstGeom prst="rect">
            <a:avLst/>
          </a:prstGeom>
        </p:spPr>
      </p:pic>
      <p:pic>
        <p:nvPicPr>
          <p:cNvPr id="29" name="图片 28">
            <a:extLst>
              <a:ext uri="{FF2B5EF4-FFF2-40B4-BE49-F238E27FC236}">
                <a16:creationId xmlns:a16="http://schemas.microsoft.com/office/drawing/2014/main" id="{45C6AF7A-831E-4F23-89A9-AE7EF109456D}"/>
              </a:ext>
            </a:extLst>
          </p:cNvPr>
          <p:cNvPicPr>
            <a:picLocks noChangeAspect="1"/>
          </p:cNvPicPr>
          <p:nvPr/>
        </p:nvPicPr>
        <p:blipFill>
          <a:blip r:embed="rId8"/>
          <a:stretch>
            <a:fillRect/>
          </a:stretch>
        </p:blipFill>
        <p:spPr>
          <a:xfrm>
            <a:off x="0" y="5302800"/>
            <a:ext cx="2003916" cy="1440000"/>
          </a:xfrm>
          <a:prstGeom prst="rect">
            <a:avLst/>
          </a:prstGeom>
        </p:spPr>
      </p:pic>
      <p:pic>
        <p:nvPicPr>
          <p:cNvPr id="25" name="图片 24">
            <a:extLst>
              <a:ext uri="{FF2B5EF4-FFF2-40B4-BE49-F238E27FC236}">
                <a16:creationId xmlns:a16="http://schemas.microsoft.com/office/drawing/2014/main" id="{5357AB80-69A2-4468-87AA-9994CE0E3542}"/>
              </a:ext>
            </a:extLst>
          </p:cNvPr>
          <p:cNvPicPr>
            <a:picLocks noChangeAspect="1"/>
          </p:cNvPicPr>
          <p:nvPr/>
        </p:nvPicPr>
        <p:blipFill>
          <a:blip r:embed="rId9"/>
          <a:stretch>
            <a:fillRect/>
          </a:stretch>
        </p:blipFill>
        <p:spPr>
          <a:xfrm>
            <a:off x="5400000" y="3862800"/>
            <a:ext cx="2003916" cy="1440000"/>
          </a:xfrm>
          <a:prstGeom prst="rect">
            <a:avLst/>
          </a:prstGeom>
        </p:spPr>
      </p:pic>
      <p:pic>
        <p:nvPicPr>
          <p:cNvPr id="22" name="图片 21">
            <a:extLst>
              <a:ext uri="{FF2B5EF4-FFF2-40B4-BE49-F238E27FC236}">
                <a16:creationId xmlns:a16="http://schemas.microsoft.com/office/drawing/2014/main" id="{9D7C34A2-0AF8-438B-A0C3-06C6DCC875E6}"/>
              </a:ext>
            </a:extLst>
          </p:cNvPr>
          <p:cNvPicPr>
            <a:picLocks noChangeAspect="1"/>
          </p:cNvPicPr>
          <p:nvPr/>
        </p:nvPicPr>
        <p:blipFill>
          <a:blip r:embed="rId10"/>
          <a:stretch>
            <a:fillRect/>
          </a:stretch>
        </p:blipFill>
        <p:spPr>
          <a:xfrm>
            <a:off x="3600000" y="3862800"/>
            <a:ext cx="2003916" cy="1440000"/>
          </a:xfrm>
          <a:prstGeom prst="rect">
            <a:avLst/>
          </a:prstGeom>
        </p:spPr>
      </p:pic>
      <p:pic>
        <p:nvPicPr>
          <p:cNvPr id="20" name="图片 19">
            <a:extLst>
              <a:ext uri="{FF2B5EF4-FFF2-40B4-BE49-F238E27FC236}">
                <a16:creationId xmlns:a16="http://schemas.microsoft.com/office/drawing/2014/main" id="{60134873-EB63-4B4B-8DFA-5DC318AEF4D1}"/>
              </a:ext>
            </a:extLst>
          </p:cNvPr>
          <p:cNvPicPr>
            <a:picLocks noChangeAspect="1"/>
          </p:cNvPicPr>
          <p:nvPr/>
        </p:nvPicPr>
        <p:blipFill>
          <a:blip r:embed="rId11"/>
          <a:stretch>
            <a:fillRect/>
          </a:stretch>
        </p:blipFill>
        <p:spPr>
          <a:xfrm>
            <a:off x="1800000" y="3862800"/>
            <a:ext cx="2003916" cy="1440000"/>
          </a:xfrm>
          <a:prstGeom prst="rect">
            <a:avLst/>
          </a:prstGeom>
        </p:spPr>
      </p:pic>
      <p:pic>
        <p:nvPicPr>
          <p:cNvPr id="17" name="图片 16">
            <a:extLst>
              <a:ext uri="{FF2B5EF4-FFF2-40B4-BE49-F238E27FC236}">
                <a16:creationId xmlns:a16="http://schemas.microsoft.com/office/drawing/2014/main" id="{443143AB-40C8-4754-86AE-D1C5851DD5F4}"/>
              </a:ext>
            </a:extLst>
          </p:cNvPr>
          <p:cNvPicPr>
            <a:picLocks noChangeAspect="1"/>
          </p:cNvPicPr>
          <p:nvPr/>
        </p:nvPicPr>
        <p:blipFill>
          <a:blip r:embed="rId12"/>
          <a:stretch>
            <a:fillRect/>
          </a:stretch>
        </p:blipFill>
        <p:spPr>
          <a:xfrm>
            <a:off x="0" y="3862800"/>
            <a:ext cx="2003916" cy="1440000"/>
          </a:xfrm>
          <a:prstGeom prst="rect">
            <a:avLst/>
          </a:prstGeom>
        </p:spPr>
      </p:pic>
      <p:sp>
        <p:nvSpPr>
          <p:cNvPr id="15" name="内容占位符 1">
            <a:extLst>
              <a:ext uri="{FF2B5EF4-FFF2-40B4-BE49-F238E27FC236}">
                <a16:creationId xmlns:a16="http://schemas.microsoft.com/office/drawing/2014/main" id="{434EB496-E051-4E4E-A0A1-6EE8FC910B73}"/>
              </a:ext>
            </a:extLst>
          </p:cNvPr>
          <p:cNvSpPr txBox="1">
            <a:spLocks/>
          </p:cNvSpPr>
          <p:nvPr/>
        </p:nvSpPr>
        <p:spPr>
          <a:xfrm>
            <a:off x="554244" y="1855421"/>
            <a:ext cx="6837900" cy="4669923"/>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a:lnSpc>
                <a:spcPct val="170000"/>
              </a:lnSpc>
              <a:spcBef>
                <a:spcPts val="0"/>
              </a:spcBef>
            </a:pPr>
            <a:r>
              <a:rPr lang="zh-CN" altLang="en-US" sz="1600" dirty="0">
                <a:solidFill>
                  <a:schemeClr val="tx1"/>
                </a:solidFill>
              </a:rPr>
              <a:t>二极铁的</a:t>
            </a:r>
            <a:r>
              <a:rPr lang="en-US" altLang="zh-CN" sz="1600" dirty="0">
                <a:solidFill>
                  <a:schemeClr val="tx1"/>
                </a:solidFill>
              </a:rPr>
              <a:t>b2</a:t>
            </a:r>
            <a:r>
              <a:rPr lang="zh-CN" altLang="en-US" sz="1600" dirty="0">
                <a:solidFill>
                  <a:schemeClr val="tx1"/>
                </a:solidFill>
              </a:rPr>
              <a:t>是主要影响孔径的因素。去掉</a:t>
            </a:r>
            <a:r>
              <a:rPr lang="en-US" altLang="zh-CN" sz="1600" dirty="0">
                <a:solidFill>
                  <a:schemeClr val="tx1"/>
                </a:solidFill>
              </a:rPr>
              <a:t>b2</a:t>
            </a:r>
            <a:r>
              <a:rPr lang="zh-CN" altLang="en-US" sz="1600" dirty="0">
                <a:solidFill>
                  <a:schemeClr val="tx1"/>
                </a:solidFill>
              </a:rPr>
              <a:t>可以看到孔径没有明显的变化。</a:t>
            </a:r>
            <a:r>
              <a:rPr lang="en-US" altLang="zh-CN" sz="1600" dirty="0">
                <a:solidFill>
                  <a:schemeClr val="tx1"/>
                </a:solidFill>
              </a:rPr>
              <a:t>B2</a:t>
            </a:r>
            <a:r>
              <a:rPr lang="zh-CN" altLang="en-US" sz="1600" dirty="0">
                <a:solidFill>
                  <a:schemeClr val="tx1"/>
                </a:solidFill>
              </a:rPr>
              <a:t>对应的是</a:t>
            </a:r>
            <a:r>
              <a:rPr lang="en-US" altLang="zh-CN" sz="1600" dirty="0">
                <a:solidFill>
                  <a:schemeClr val="tx1"/>
                </a:solidFill>
              </a:rPr>
              <a:t>K1</a:t>
            </a:r>
            <a:r>
              <a:rPr lang="zh-CN" altLang="en-US" sz="1600" dirty="0">
                <a:solidFill>
                  <a:schemeClr val="tx1"/>
                </a:solidFill>
              </a:rPr>
              <a:t>四极场，我们把在误差校正过程中就考虑这一项误差。</a:t>
            </a:r>
            <a:endParaRPr lang="en-US" altLang="zh-CN" sz="1600" dirty="0">
              <a:solidFill>
                <a:schemeClr val="tx1"/>
              </a:solidFill>
            </a:endParaRPr>
          </a:p>
        </p:txBody>
      </p:sp>
    </p:spTree>
    <p:extLst>
      <p:ext uri="{BB962C8B-B14F-4D97-AF65-F5344CB8AC3E}">
        <p14:creationId xmlns:p14="http://schemas.microsoft.com/office/powerpoint/2010/main" val="323738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735BB1A-D2C5-405C-A602-9431721DA641}"/>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CN" dirty="0"/>
              <a:t>Beta-beating correction</a:t>
            </a:r>
          </a:p>
        </p:txBody>
      </p:sp>
      <p:sp>
        <p:nvSpPr>
          <p:cNvPr id="7" name="Прямоугольник 2">
            <a:extLst>
              <a:ext uri="{FF2B5EF4-FFF2-40B4-BE49-F238E27FC236}">
                <a16:creationId xmlns:a16="http://schemas.microsoft.com/office/drawing/2014/main" id="{CA67C874-D637-4ED5-ADE2-F5CC963846DB}"/>
              </a:ext>
            </a:extLst>
          </p:cNvPr>
          <p:cNvSpPr>
            <a:spLocks noChangeArrowheads="1"/>
          </p:cNvSpPr>
          <p:nvPr/>
        </p:nvSpPr>
        <p:spPr bwMode="auto">
          <a:xfrm>
            <a:off x="1097280" y="1834865"/>
            <a:ext cx="9937104" cy="3093667"/>
          </a:xfrm>
          <a:prstGeom prst="rect">
            <a:avLst/>
          </a:prstGeom>
        </p:spPr>
        <p:txBody>
          <a:bodyPr vert="horz" lIns="91440" tIns="45720" rIns="91440" bIns="45720" rtlCol="0">
            <a:noAutofit/>
          </a:bodyPr>
          <a:lstStyle/>
          <a:p>
            <a:pPr marL="257175" indent="-257175" algn="just" defTabSz="342900">
              <a:lnSpc>
                <a:spcPct val="170000"/>
              </a:lnSpc>
              <a:buClr>
                <a:schemeClr val="accent1"/>
              </a:buClr>
              <a:buFont typeface="Wingdings 3" charset="2"/>
              <a:buChar char=""/>
            </a:pPr>
            <a:r>
              <a:rPr lang="en-US" altLang="ru-RU" sz="2000" dirty="0">
                <a:solidFill>
                  <a:schemeClr val="tx1">
                    <a:lumMod val="75000"/>
                    <a:lumOff val="25000"/>
                  </a:schemeClr>
                </a:solidFill>
                <a:sym typeface="Symbol" panose="05050102010706020507" pitchFamily="18" charset="2"/>
              </a:rPr>
              <a:t> Correct the beta functions with sextupoles on.</a:t>
            </a:r>
          </a:p>
          <a:p>
            <a:pPr marL="257175" indent="-257175" algn="just" defTabSz="342900">
              <a:lnSpc>
                <a:spcPct val="170000"/>
              </a:lnSpc>
              <a:buClr>
                <a:schemeClr val="accent1"/>
              </a:buClr>
              <a:buFont typeface="Wingdings 3" charset="2"/>
              <a:buChar char=""/>
            </a:pPr>
            <a:r>
              <a:rPr lang="en-US" altLang="ru-RU" sz="2000" dirty="0">
                <a:solidFill>
                  <a:schemeClr val="tx1">
                    <a:lumMod val="75000"/>
                    <a:lumOff val="25000"/>
                  </a:schemeClr>
                </a:solidFill>
                <a:sym typeface="Symbol" panose="05050102010706020507" pitchFamily="18" charset="2"/>
              </a:rPr>
              <a:t> Based on AT LOCO: model based correction</a:t>
            </a:r>
          </a:p>
          <a:p>
            <a:pPr marL="557213" lvl="1" indent="-214313" defTabSz="342900">
              <a:spcBef>
                <a:spcPts val="750"/>
              </a:spcBef>
              <a:buClr>
                <a:schemeClr val="accent1"/>
              </a:buClr>
              <a:buFont typeface="Wingdings 3" charset="2"/>
              <a:buChar char=""/>
            </a:pPr>
            <a:r>
              <a:rPr lang="en-US" altLang="ru-RU" sz="1600" dirty="0">
                <a:solidFill>
                  <a:schemeClr val="tx1">
                    <a:lumMod val="75000"/>
                    <a:lumOff val="25000"/>
                  </a:schemeClr>
                </a:solidFill>
                <a:sym typeface="Symbol" panose="05050102010706020507" pitchFamily="18" charset="2"/>
              </a:rPr>
              <a:t>Establish lattice model </a:t>
            </a:r>
            <a:r>
              <a:rPr lang="en-US" altLang="zh-CN" sz="1600" b="1" i="1" dirty="0" err="1">
                <a:solidFill>
                  <a:schemeClr val="tx1">
                    <a:lumMod val="75000"/>
                    <a:lumOff val="25000"/>
                  </a:schemeClr>
                </a:solidFill>
                <a:sym typeface="Symbol" panose="05050102010706020507" pitchFamily="18" charset="2"/>
              </a:rPr>
              <a:t>M</a:t>
            </a:r>
            <a:r>
              <a:rPr lang="en-US" altLang="zh-CN" sz="1600" b="1" i="1" baseline="-25000" dirty="0" err="1">
                <a:solidFill>
                  <a:schemeClr val="tx1">
                    <a:lumMod val="75000"/>
                    <a:lumOff val="25000"/>
                  </a:schemeClr>
                </a:solidFill>
                <a:sym typeface="Symbol" panose="05050102010706020507" pitchFamily="18" charset="2"/>
              </a:rPr>
              <a:t>mod</a:t>
            </a:r>
            <a:r>
              <a:rPr lang="en-US" altLang="zh-CN" sz="1600" dirty="0">
                <a:solidFill>
                  <a:schemeClr val="tx1">
                    <a:lumMod val="75000"/>
                    <a:lumOff val="25000"/>
                  </a:schemeClr>
                </a:solidFill>
                <a:sym typeface="Symbol" panose="05050102010706020507" pitchFamily="18" charset="2"/>
              </a:rPr>
              <a:t>, multi-parameter fit to the orbit response matrix </a:t>
            </a:r>
            <a:r>
              <a:rPr lang="en-US" altLang="zh-CN" sz="1600" b="1" i="1" dirty="0" err="1">
                <a:solidFill>
                  <a:schemeClr val="tx1">
                    <a:lumMod val="75000"/>
                    <a:lumOff val="25000"/>
                  </a:schemeClr>
                </a:solidFill>
                <a:sym typeface="Symbol" panose="05050102010706020507" pitchFamily="18" charset="2"/>
              </a:rPr>
              <a:t>M</a:t>
            </a:r>
            <a:r>
              <a:rPr lang="en-US" altLang="zh-CN" sz="1600" b="1" i="1" baseline="-25000" dirty="0" err="1">
                <a:solidFill>
                  <a:schemeClr val="tx1">
                    <a:lumMod val="75000"/>
                    <a:lumOff val="25000"/>
                  </a:schemeClr>
                </a:solidFill>
                <a:sym typeface="Symbol" panose="05050102010706020507" pitchFamily="18" charset="2"/>
              </a:rPr>
              <a:t>meas</a:t>
            </a:r>
            <a:r>
              <a:rPr lang="en-US" altLang="zh-CN" sz="1600" i="1" dirty="0">
                <a:solidFill>
                  <a:schemeClr val="tx1">
                    <a:lumMod val="75000"/>
                    <a:lumOff val="25000"/>
                  </a:schemeClr>
                </a:solidFill>
                <a:sym typeface="Symbol" panose="05050102010706020507" pitchFamily="18" charset="2"/>
              </a:rPr>
              <a:t> </a:t>
            </a:r>
            <a:r>
              <a:rPr lang="en-US" altLang="ru-RU" sz="1600" dirty="0">
                <a:solidFill>
                  <a:schemeClr val="tx1">
                    <a:lumMod val="75000"/>
                    <a:lumOff val="25000"/>
                  </a:schemeClr>
                </a:solidFill>
                <a:sym typeface="Symbol" panose="05050102010706020507" pitchFamily="18" charset="2"/>
              </a:rPr>
              <a:t>to obtain calibrated model:</a:t>
            </a:r>
          </a:p>
          <a:p>
            <a:pPr marL="557213" lvl="1" indent="-214313" defTabSz="342900">
              <a:spcBef>
                <a:spcPts val="750"/>
              </a:spcBef>
              <a:buClr>
                <a:schemeClr val="accent1"/>
              </a:buClr>
              <a:buFont typeface="Wingdings 3" charset="2"/>
              <a:buChar char=""/>
            </a:pPr>
            <a:r>
              <a:rPr lang="en-US" altLang="ru-RU" sz="1600" dirty="0">
                <a:solidFill>
                  <a:schemeClr val="tx1">
                    <a:lumMod val="75000"/>
                    <a:lumOff val="25000"/>
                  </a:schemeClr>
                </a:solidFill>
                <a:sym typeface="Symbol" panose="05050102010706020507" pitchFamily="18" charset="2"/>
              </a:rPr>
              <a:t>Parameters fitted: K, KS …</a:t>
            </a:r>
          </a:p>
          <a:p>
            <a:pPr marL="557213" lvl="1" indent="-214313" defTabSz="342900">
              <a:spcBef>
                <a:spcPts val="750"/>
              </a:spcBef>
              <a:buClr>
                <a:schemeClr val="accent1"/>
              </a:buClr>
              <a:buFont typeface="Wingdings 3" charset="2"/>
              <a:buChar char=""/>
            </a:pPr>
            <a:r>
              <a:rPr lang="en-US" altLang="ru-RU" sz="1600" dirty="0">
                <a:solidFill>
                  <a:schemeClr val="tx1">
                    <a:lumMod val="75000"/>
                    <a:lumOff val="25000"/>
                  </a:schemeClr>
                </a:solidFill>
                <a:sym typeface="Symbol" panose="05050102010706020507" pitchFamily="18" charset="2"/>
              </a:rPr>
              <a:t>Use calibrated model to perform correction and apply to machine.</a:t>
            </a:r>
          </a:p>
          <a:p>
            <a:pPr marL="557213" lvl="1" indent="-214313" defTabSz="342900">
              <a:spcBef>
                <a:spcPts val="750"/>
              </a:spcBef>
              <a:buClr>
                <a:schemeClr val="accent1"/>
              </a:buClr>
              <a:buFont typeface="Wingdings 3" charset="2"/>
              <a:buChar char=""/>
            </a:pPr>
            <a:r>
              <a:rPr lang="en-US" altLang="ru-RU" sz="1600" dirty="0">
                <a:solidFill>
                  <a:schemeClr val="tx1">
                    <a:lumMod val="75000"/>
                    <a:lumOff val="25000"/>
                  </a:schemeClr>
                </a:solidFill>
                <a:sym typeface="Symbol" panose="05050102010706020507" pitchFamily="18" charset="2"/>
              </a:rPr>
              <a:t>Fit the dispersion at the same time.</a:t>
            </a:r>
          </a:p>
          <a:p>
            <a:pPr marL="557213" lvl="1" indent="-214313" defTabSz="342900">
              <a:spcBef>
                <a:spcPts val="750"/>
              </a:spcBef>
              <a:buClr>
                <a:schemeClr val="accent1"/>
              </a:buClr>
              <a:buFont typeface="Wingdings 3" charset="2"/>
              <a:buChar char=""/>
            </a:pPr>
            <a:r>
              <a:rPr lang="en-US" altLang="ru-RU" sz="1600" dirty="0">
                <a:solidFill>
                  <a:schemeClr val="tx1">
                    <a:lumMod val="75000"/>
                    <a:lumOff val="25000"/>
                  </a:schemeClr>
                </a:solidFill>
                <a:sym typeface="Symbol" panose="05050102010706020507" pitchFamily="18" charset="2"/>
              </a:rPr>
              <a:t>Application to </a:t>
            </a:r>
            <a:r>
              <a:rPr lang="en-US" altLang="ru-RU" sz="1600" dirty="0">
                <a:solidFill>
                  <a:srgbClr val="0000FF"/>
                </a:solidFill>
                <a:sym typeface="Symbol" panose="05050102010706020507" pitchFamily="18" charset="2"/>
              </a:rPr>
              <a:t>correct beta-beating, dispersion and coupled response matrix</a:t>
            </a:r>
            <a:r>
              <a:rPr lang="en-US" altLang="ru-RU" sz="1600" dirty="0">
                <a:solidFill>
                  <a:schemeClr val="tx1">
                    <a:lumMod val="75000"/>
                    <a:lumOff val="25000"/>
                  </a:schemeClr>
                </a:solidFill>
                <a:sym typeface="Symbol" panose="05050102010706020507" pitchFamily="18" charset="2"/>
              </a:rPr>
              <a:t>.</a:t>
            </a:r>
            <a:endParaRPr lang="ru-RU" altLang="ru-RU" sz="1600" dirty="0">
              <a:solidFill>
                <a:schemeClr val="tx1">
                  <a:lumMod val="75000"/>
                  <a:lumOff val="25000"/>
                </a:schemeClr>
              </a:solidFill>
            </a:endParaRPr>
          </a:p>
        </p:txBody>
      </p:sp>
      <p:graphicFrame>
        <p:nvGraphicFramePr>
          <p:cNvPr id="8" name="Object 13">
            <a:extLst>
              <a:ext uri="{FF2B5EF4-FFF2-40B4-BE49-F238E27FC236}">
                <a16:creationId xmlns:a16="http://schemas.microsoft.com/office/drawing/2014/main" id="{57ED4160-0EF0-4B2A-A5FA-BC92E5B88629}"/>
              </a:ext>
            </a:extLst>
          </p:cNvPr>
          <p:cNvGraphicFramePr>
            <a:graphicFrameLocks noChangeAspect="1"/>
          </p:cNvGraphicFramePr>
          <p:nvPr/>
        </p:nvGraphicFramePr>
        <p:xfrm>
          <a:off x="7424432" y="3298440"/>
          <a:ext cx="3240087" cy="674688"/>
        </p:xfrm>
        <a:graphic>
          <a:graphicData uri="http://schemas.openxmlformats.org/presentationml/2006/ole">
            <mc:AlternateContent xmlns:mc="http://schemas.openxmlformats.org/markup-compatibility/2006">
              <mc:Choice xmlns:v="urn:schemas-microsoft-com:vml" Requires="v">
                <p:oleObj spid="_x0000_s2069" name="公式" r:id="rId3" imgW="3060700" imgH="660400" progId="Equation.3">
                  <p:embed/>
                </p:oleObj>
              </mc:Choice>
              <mc:Fallback>
                <p:oleObj name="公式" r:id="rId3" imgW="3060700" imgH="660400" progId="Equation.3">
                  <p:embed/>
                  <p:pic>
                    <p:nvPicPr>
                      <p:cNvPr id="8" name="Object 13">
                        <a:extLst>
                          <a:ext uri="{FF2B5EF4-FFF2-40B4-BE49-F238E27FC236}">
                            <a16:creationId xmlns:a16="http://schemas.microsoft.com/office/drawing/2014/main" id="{57ED4160-0EF0-4B2A-A5FA-BC92E5B88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432" y="3298440"/>
                        <a:ext cx="3240087" cy="6746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图片 2">
            <a:extLst>
              <a:ext uri="{FF2B5EF4-FFF2-40B4-BE49-F238E27FC236}">
                <a16:creationId xmlns:a16="http://schemas.microsoft.com/office/drawing/2014/main" id="{5A54B976-993F-46A7-AB7B-DB8EA036556E}"/>
              </a:ext>
            </a:extLst>
          </p:cNvPr>
          <p:cNvPicPr>
            <a:picLocks noChangeAspect="1"/>
          </p:cNvPicPr>
          <p:nvPr/>
        </p:nvPicPr>
        <p:blipFill>
          <a:blip r:embed="rId5"/>
          <a:stretch>
            <a:fillRect/>
          </a:stretch>
        </p:blipFill>
        <p:spPr>
          <a:xfrm>
            <a:off x="6381949" y="4679824"/>
            <a:ext cx="4707693" cy="1800000"/>
          </a:xfrm>
          <a:prstGeom prst="rect">
            <a:avLst/>
          </a:prstGeom>
        </p:spPr>
      </p:pic>
      <p:pic>
        <p:nvPicPr>
          <p:cNvPr id="6" name="图片 5">
            <a:extLst>
              <a:ext uri="{FF2B5EF4-FFF2-40B4-BE49-F238E27FC236}">
                <a16:creationId xmlns:a16="http://schemas.microsoft.com/office/drawing/2014/main" id="{21C64C8D-624C-4449-B2A1-FB7AB50732E1}"/>
              </a:ext>
            </a:extLst>
          </p:cNvPr>
          <p:cNvPicPr>
            <a:picLocks noChangeAspect="1"/>
          </p:cNvPicPr>
          <p:nvPr/>
        </p:nvPicPr>
        <p:blipFill>
          <a:blip r:embed="rId6"/>
          <a:stretch>
            <a:fillRect/>
          </a:stretch>
        </p:blipFill>
        <p:spPr>
          <a:xfrm>
            <a:off x="1618998" y="4683222"/>
            <a:ext cx="4707693" cy="1800000"/>
          </a:xfrm>
          <a:prstGeom prst="rect">
            <a:avLst/>
          </a:prstGeom>
        </p:spPr>
      </p:pic>
      <p:pic>
        <p:nvPicPr>
          <p:cNvPr id="12" name="图片 11">
            <a:extLst>
              <a:ext uri="{FF2B5EF4-FFF2-40B4-BE49-F238E27FC236}">
                <a16:creationId xmlns:a16="http://schemas.microsoft.com/office/drawing/2014/main" id="{E2C6DF34-4729-40CB-9E65-877D8C84379B}"/>
              </a:ext>
            </a:extLst>
          </p:cNvPr>
          <p:cNvPicPr>
            <a:picLocks noChangeAspect="1"/>
          </p:cNvPicPr>
          <p:nvPr/>
        </p:nvPicPr>
        <p:blipFill>
          <a:blip r:embed="rId7"/>
          <a:stretch>
            <a:fillRect/>
          </a:stretch>
        </p:blipFill>
        <p:spPr>
          <a:xfrm>
            <a:off x="3972844" y="6207533"/>
            <a:ext cx="291623" cy="275115"/>
          </a:xfrm>
          <a:prstGeom prst="rect">
            <a:avLst/>
          </a:prstGeom>
        </p:spPr>
      </p:pic>
      <p:pic>
        <p:nvPicPr>
          <p:cNvPr id="13" name="图片 12">
            <a:extLst>
              <a:ext uri="{FF2B5EF4-FFF2-40B4-BE49-F238E27FC236}">
                <a16:creationId xmlns:a16="http://schemas.microsoft.com/office/drawing/2014/main" id="{8741FCE0-DD23-4818-BA99-8E8C80AC1800}"/>
              </a:ext>
            </a:extLst>
          </p:cNvPr>
          <p:cNvPicPr>
            <a:picLocks noChangeAspect="1"/>
          </p:cNvPicPr>
          <p:nvPr/>
        </p:nvPicPr>
        <p:blipFill>
          <a:blip r:embed="rId7"/>
          <a:stretch>
            <a:fillRect/>
          </a:stretch>
        </p:blipFill>
        <p:spPr>
          <a:xfrm>
            <a:off x="8735795" y="6204709"/>
            <a:ext cx="291623" cy="275115"/>
          </a:xfrm>
          <a:prstGeom prst="rect">
            <a:avLst/>
          </a:prstGeom>
        </p:spPr>
      </p:pic>
    </p:spTree>
    <p:extLst>
      <p:ext uri="{BB962C8B-B14F-4D97-AF65-F5344CB8AC3E}">
        <p14:creationId xmlns:p14="http://schemas.microsoft.com/office/powerpoint/2010/main" val="73401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内容占位符 1">
            <a:extLst>
              <a:ext uri="{FF2B5EF4-FFF2-40B4-BE49-F238E27FC236}">
                <a16:creationId xmlns:a16="http://schemas.microsoft.com/office/drawing/2014/main" id="{8C02D07C-8049-45AC-A0BE-2AFFACC00ED9}"/>
              </a:ext>
            </a:extLst>
          </p:cNvPr>
          <p:cNvSpPr txBox="1">
            <a:spLocks/>
          </p:cNvSpPr>
          <p:nvPr/>
        </p:nvSpPr>
        <p:spPr>
          <a:xfrm>
            <a:off x="120538" y="6318538"/>
            <a:ext cx="10286036" cy="566846"/>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a:lnSpc>
                <a:spcPct val="170000"/>
              </a:lnSpc>
              <a:spcBef>
                <a:spcPts val="0"/>
              </a:spcBef>
            </a:pPr>
            <a:r>
              <a:rPr lang="en-US" altLang="zh-CN" sz="1600" dirty="0">
                <a:solidFill>
                  <a:schemeClr val="tx1"/>
                </a:solidFill>
                <a:highlight>
                  <a:srgbClr val="FFFF00"/>
                </a:highlight>
              </a:rPr>
              <a:t>beta beating</a:t>
            </a:r>
            <a:r>
              <a:rPr lang="zh-CN" altLang="en-US" sz="1600" dirty="0">
                <a:solidFill>
                  <a:schemeClr val="tx1"/>
                </a:solidFill>
                <a:highlight>
                  <a:srgbClr val="FFFF00"/>
                </a:highlight>
              </a:rPr>
              <a:t>有明显的降低，水平和垂直的</a:t>
            </a:r>
            <a:r>
              <a:rPr lang="en-US" altLang="zh-CN" sz="1600" dirty="0">
                <a:solidFill>
                  <a:schemeClr val="tx1"/>
                </a:solidFill>
                <a:highlight>
                  <a:srgbClr val="FFFF00"/>
                </a:highlight>
              </a:rPr>
              <a:t>beta beating</a:t>
            </a:r>
            <a:r>
              <a:rPr lang="zh-CN" altLang="en-US" sz="1600" dirty="0">
                <a:solidFill>
                  <a:schemeClr val="tx1"/>
                </a:solidFill>
                <a:highlight>
                  <a:srgbClr val="FFFF00"/>
                </a:highlight>
              </a:rPr>
              <a:t>分别降低至</a:t>
            </a:r>
            <a:r>
              <a:rPr lang="en-US" altLang="zh-CN" sz="1600" dirty="0">
                <a:solidFill>
                  <a:schemeClr val="tx1"/>
                </a:solidFill>
                <a:highlight>
                  <a:srgbClr val="FFFF00"/>
                </a:highlight>
              </a:rPr>
              <a:t>3%</a:t>
            </a:r>
            <a:r>
              <a:rPr lang="zh-CN" altLang="en-US" sz="1600" dirty="0">
                <a:solidFill>
                  <a:schemeClr val="tx1"/>
                </a:solidFill>
                <a:highlight>
                  <a:srgbClr val="FFFF00"/>
                </a:highlight>
              </a:rPr>
              <a:t>和</a:t>
            </a:r>
            <a:r>
              <a:rPr lang="en-US" altLang="zh-CN" sz="1600" dirty="0">
                <a:solidFill>
                  <a:schemeClr val="tx1"/>
                </a:solidFill>
                <a:highlight>
                  <a:srgbClr val="FFFF00"/>
                </a:highlight>
              </a:rPr>
              <a:t>8%</a:t>
            </a:r>
            <a:r>
              <a:rPr lang="zh-CN" altLang="en-US" sz="1600" dirty="0">
                <a:solidFill>
                  <a:schemeClr val="tx1"/>
                </a:solidFill>
                <a:highlight>
                  <a:srgbClr val="FFFF00"/>
                </a:highlight>
              </a:rPr>
              <a:t>，还在持续优化。</a:t>
            </a:r>
            <a:endParaRPr lang="en-US" altLang="zh-CN" sz="1600" dirty="0">
              <a:solidFill>
                <a:schemeClr val="tx1"/>
              </a:solidFill>
              <a:highlight>
                <a:srgbClr val="FFFF00"/>
              </a:highlight>
            </a:endParaRPr>
          </a:p>
          <a:p>
            <a:pPr marL="0" indent="0" algn="just">
              <a:lnSpc>
                <a:spcPct val="170000"/>
              </a:lnSpc>
              <a:spcBef>
                <a:spcPts val="0"/>
              </a:spcBef>
              <a:buNone/>
            </a:pPr>
            <a:endParaRPr lang="en-US" altLang="zh-CN" sz="1600" dirty="0">
              <a:solidFill>
                <a:schemeClr val="tx1"/>
              </a:solidFill>
            </a:endParaRPr>
          </a:p>
        </p:txBody>
      </p:sp>
      <p:pic>
        <p:nvPicPr>
          <p:cNvPr id="3" name="图片 2">
            <a:extLst>
              <a:ext uri="{FF2B5EF4-FFF2-40B4-BE49-F238E27FC236}">
                <a16:creationId xmlns:a16="http://schemas.microsoft.com/office/drawing/2014/main" id="{AE4306A3-9FA2-4686-AD5C-4FC7273FA2CD}"/>
              </a:ext>
            </a:extLst>
          </p:cNvPr>
          <p:cNvPicPr>
            <a:picLocks noChangeAspect="1"/>
          </p:cNvPicPr>
          <p:nvPr/>
        </p:nvPicPr>
        <p:blipFill>
          <a:blip r:embed="rId3"/>
          <a:stretch>
            <a:fillRect/>
          </a:stretch>
        </p:blipFill>
        <p:spPr>
          <a:xfrm>
            <a:off x="0" y="1161346"/>
            <a:ext cx="3012923" cy="1152000"/>
          </a:xfrm>
          <a:prstGeom prst="rect">
            <a:avLst/>
          </a:prstGeom>
        </p:spPr>
      </p:pic>
      <p:pic>
        <p:nvPicPr>
          <p:cNvPr id="6" name="图片 5">
            <a:extLst>
              <a:ext uri="{FF2B5EF4-FFF2-40B4-BE49-F238E27FC236}">
                <a16:creationId xmlns:a16="http://schemas.microsoft.com/office/drawing/2014/main" id="{9EA8D963-EBD6-48B4-B863-E7E81D8F0A38}"/>
              </a:ext>
            </a:extLst>
          </p:cNvPr>
          <p:cNvPicPr>
            <a:picLocks noChangeAspect="1"/>
          </p:cNvPicPr>
          <p:nvPr/>
        </p:nvPicPr>
        <p:blipFill>
          <a:blip r:embed="rId4"/>
          <a:stretch>
            <a:fillRect/>
          </a:stretch>
        </p:blipFill>
        <p:spPr>
          <a:xfrm>
            <a:off x="0" y="2133346"/>
            <a:ext cx="3012923" cy="1152000"/>
          </a:xfrm>
          <a:prstGeom prst="rect">
            <a:avLst/>
          </a:prstGeom>
        </p:spPr>
      </p:pic>
      <p:pic>
        <p:nvPicPr>
          <p:cNvPr id="10" name="图片 9">
            <a:extLst>
              <a:ext uri="{FF2B5EF4-FFF2-40B4-BE49-F238E27FC236}">
                <a16:creationId xmlns:a16="http://schemas.microsoft.com/office/drawing/2014/main" id="{D8C5AFEA-C12C-46B7-BD3A-68912F9D4FD9}"/>
              </a:ext>
            </a:extLst>
          </p:cNvPr>
          <p:cNvPicPr>
            <a:picLocks noChangeAspect="1"/>
          </p:cNvPicPr>
          <p:nvPr/>
        </p:nvPicPr>
        <p:blipFill>
          <a:blip r:embed="rId5"/>
          <a:stretch>
            <a:fillRect/>
          </a:stretch>
        </p:blipFill>
        <p:spPr>
          <a:xfrm>
            <a:off x="0" y="3105346"/>
            <a:ext cx="3012923" cy="1152000"/>
          </a:xfrm>
          <a:prstGeom prst="rect">
            <a:avLst/>
          </a:prstGeom>
        </p:spPr>
      </p:pic>
      <p:pic>
        <p:nvPicPr>
          <p:cNvPr id="14" name="图片 13">
            <a:extLst>
              <a:ext uri="{FF2B5EF4-FFF2-40B4-BE49-F238E27FC236}">
                <a16:creationId xmlns:a16="http://schemas.microsoft.com/office/drawing/2014/main" id="{DB8040BF-AF04-4418-88CC-A82A02A4B7BA}"/>
              </a:ext>
            </a:extLst>
          </p:cNvPr>
          <p:cNvPicPr>
            <a:picLocks noChangeAspect="1"/>
          </p:cNvPicPr>
          <p:nvPr/>
        </p:nvPicPr>
        <p:blipFill>
          <a:blip r:embed="rId6"/>
          <a:stretch>
            <a:fillRect/>
          </a:stretch>
        </p:blipFill>
        <p:spPr>
          <a:xfrm>
            <a:off x="0" y="4077346"/>
            <a:ext cx="3012923" cy="1152000"/>
          </a:xfrm>
          <a:prstGeom prst="rect">
            <a:avLst/>
          </a:prstGeom>
        </p:spPr>
      </p:pic>
      <p:pic>
        <p:nvPicPr>
          <p:cNvPr id="18" name="图片 17">
            <a:extLst>
              <a:ext uri="{FF2B5EF4-FFF2-40B4-BE49-F238E27FC236}">
                <a16:creationId xmlns:a16="http://schemas.microsoft.com/office/drawing/2014/main" id="{9FF0A7B4-57B6-411E-A68A-FAE32CD6E624}"/>
              </a:ext>
            </a:extLst>
          </p:cNvPr>
          <p:cNvPicPr>
            <a:picLocks noChangeAspect="1"/>
          </p:cNvPicPr>
          <p:nvPr/>
        </p:nvPicPr>
        <p:blipFill>
          <a:blip r:embed="rId7"/>
          <a:stretch>
            <a:fillRect/>
          </a:stretch>
        </p:blipFill>
        <p:spPr>
          <a:xfrm>
            <a:off x="0" y="5049346"/>
            <a:ext cx="3012923" cy="1152000"/>
          </a:xfrm>
          <a:prstGeom prst="rect">
            <a:avLst/>
          </a:prstGeom>
        </p:spPr>
      </p:pic>
      <p:pic>
        <p:nvPicPr>
          <p:cNvPr id="22" name="图片 21">
            <a:extLst>
              <a:ext uri="{FF2B5EF4-FFF2-40B4-BE49-F238E27FC236}">
                <a16:creationId xmlns:a16="http://schemas.microsoft.com/office/drawing/2014/main" id="{21217ED3-9B5A-465D-ACBF-3C3B405F8F7D}"/>
              </a:ext>
            </a:extLst>
          </p:cNvPr>
          <p:cNvPicPr>
            <a:picLocks noChangeAspect="1"/>
          </p:cNvPicPr>
          <p:nvPr/>
        </p:nvPicPr>
        <p:blipFill>
          <a:blip r:embed="rId8"/>
          <a:stretch>
            <a:fillRect/>
          </a:stretch>
        </p:blipFill>
        <p:spPr>
          <a:xfrm>
            <a:off x="5904000" y="1161346"/>
            <a:ext cx="3012923" cy="1152000"/>
          </a:xfrm>
          <a:prstGeom prst="rect">
            <a:avLst/>
          </a:prstGeom>
        </p:spPr>
      </p:pic>
      <p:pic>
        <p:nvPicPr>
          <p:cNvPr id="26" name="图片 25">
            <a:extLst>
              <a:ext uri="{FF2B5EF4-FFF2-40B4-BE49-F238E27FC236}">
                <a16:creationId xmlns:a16="http://schemas.microsoft.com/office/drawing/2014/main" id="{2A8436F6-1321-4E48-A744-031F6C49B8CF}"/>
              </a:ext>
            </a:extLst>
          </p:cNvPr>
          <p:cNvPicPr>
            <a:picLocks noChangeAspect="1"/>
          </p:cNvPicPr>
          <p:nvPr/>
        </p:nvPicPr>
        <p:blipFill>
          <a:blip r:embed="rId9"/>
          <a:stretch>
            <a:fillRect/>
          </a:stretch>
        </p:blipFill>
        <p:spPr>
          <a:xfrm>
            <a:off x="5904000" y="2133346"/>
            <a:ext cx="3012923" cy="1152000"/>
          </a:xfrm>
          <a:prstGeom prst="rect">
            <a:avLst/>
          </a:prstGeom>
        </p:spPr>
      </p:pic>
      <p:pic>
        <p:nvPicPr>
          <p:cNvPr id="30" name="图片 29">
            <a:extLst>
              <a:ext uri="{FF2B5EF4-FFF2-40B4-BE49-F238E27FC236}">
                <a16:creationId xmlns:a16="http://schemas.microsoft.com/office/drawing/2014/main" id="{9EF12DEE-EFF0-418D-A8EB-B1011E190BB4}"/>
              </a:ext>
            </a:extLst>
          </p:cNvPr>
          <p:cNvPicPr>
            <a:picLocks noChangeAspect="1"/>
          </p:cNvPicPr>
          <p:nvPr/>
        </p:nvPicPr>
        <p:blipFill>
          <a:blip r:embed="rId10"/>
          <a:stretch>
            <a:fillRect/>
          </a:stretch>
        </p:blipFill>
        <p:spPr>
          <a:xfrm>
            <a:off x="5904000" y="3105346"/>
            <a:ext cx="3012923" cy="1152000"/>
          </a:xfrm>
          <a:prstGeom prst="rect">
            <a:avLst/>
          </a:prstGeom>
        </p:spPr>
      </p:pic>
      <p:pic>
        <p:nvPicPr>
          <p:cNvPr id="34" name="图片 33">
            <a:extLst>
              <a:ext uri="{FF2B5EF4-FFF2-40B4-BE49-F238E27FC236}">
                <a16:creationId xmlns:a16="http://schemas.microsoft.com/office/drawing/2014/main" id="{0E38AAA3-217D-441C-A3A2-80E7D7089706}"/>
              </a:ext>
            </a:extLst>
          </p:cNvPr>
          <p:cNvPicPr>
            <a:picLocks noChangeAspect="1"/>
          </p:cNvPicPr>
          <p:nvPr/>
        </p:nvPicPr>
        <p:blipFill>
          <a:blip r:embed="rId11"/>
          <a:stretch>
            <a:fillRect/>
          </a:stretch>
        </p:blipFill>
        <p:spPr>
          <a:xfrm>
            <a:off x="5904000" y="4077346"/>
            <a:ext cx="3012923" cy="1152000"/>
          </a:xfrm>
          <a:prstGeom prst="rect">
            <a:avLst/>
          </a:prstGeom>
        </p:spPr>
      </p:pic>
      <p:pic>
        <p:nvPicPr>
          <p:cNvPr id="38" name="图片 37">
            <a:extLst>
              <a:ext uri="{FF2B5EF4-FFF2-40B4-BE49-F238E27FC236}">
                <a16:creationId xmlns:a16="http://schemas.microsoft.com/office/drawing/2014/main" id="{FF374494-9233-43BD-B15B-9CA7FCD4B2B9}"/>
              </a:ext>
            </a:extLst>
          </p:cNvPr>
          <p:cNvPicPr>
            <a:picLocks noChangeAspect="1"/>
          </p:cNvPicPr>
          <p:nvPr/>
        </p:nvPicPr>
        <p:blipFill>
          <a:blip r:embed="rId12"/>
          <a:stretch>
            <a:fillRect/>
          </a:stretch>
        </p:blipFill>
        <p:spPr>
          <a:xfrm>
            <a:off x="5904000" y="5049346"/>
            <a:ext cx="3012923" cy="1152000"/>
          </a:xfrm>
          <a:prstGeom prst="rect">
            <a:avLst/>
          </a:prstGeom>
        </p:spPr>
      </p:pic>
      <p:pic>
        <p:nvPicPr>
          <p:cNvPr id="42" name="图片 41">
            <a:extLst>
              <a:ext uri="{FF2B5EF4-FFF2-40B4-BE49-F238E27FC236}">
                <a16:creationId xmlns:a16="http://schemas.microsoft.com/office/drawing/2014/main" id="{66A56CCA-23FB-4854-A8FF-0B89B1943B9D}"/>
              </a:ext>
            </a:extLst>
          </p:cNvPr>
          <p:cNvPicPr>
            <a:picLocks noChangeAspect="1"/>
          </p:cNvPicPr>
          <p:nvPr/>
        </p:nvPicPr>
        <p:blipFill>
          <a:blip r:embed="rId13"/>
          <a:stretch>
            <a:fillRect/>
          </a:stretch>
        </p:blipFill>
        <p:spPr>
          <a:xfrm>
            <a:off x="2952000" y="1161346"/>
            <a:ext cx="3012923" cy="1152000"/>
          </a:xfrm>
          <a:prstGeom prst="rect">
            <a:avLst/>
          </a:prstGeom>
        </p:spPr>
      </p:pic>
      <p:pic>
        <p:nvPicPr>
          <p:cNvPr id="45" name="图片 44">
            <a:extLst>
              <a:ext uri="{FF2B5EF4-FFF2-40B4-BE49-F238E27FC236}">
                <a16:creationId xmlns:a16="http://schemas.microsoft.com/office/drawing/2014/main" id="{91434B67-A114-43F8-8570-CDE1C7743255}"/>
              </a:ext>
            </a:extLst>
          </p:cNvPr>
          <p:cNvPicPr>
            <a:picLocks noChangeAspect="1"/>
          </p:cNvPicPr>
          <p:nvPr/>
        </p:nvPicPr>
        <p:blipFill>
          <a:blip r:embed="rId14"/>
          <a:stretch>
            <a:fillRect/>
          </a:stretch>
        </p:blipFill>
        <p:spPr>
          <a:xfrm>
            <a:off x="2952000" y="2133346"/>
            <a:ext cx="3012923" cy="1152000"/>
          </a:xfrm>
          <a:prstGeom prst="rect">
            <a:avLst/>
          </a:prstGeom>
        </p:spPr>
      </p:pic>
      <p:pic>
        <p:nvPicPr>
          <p:cNvPr id="47" name="图片 46">
            <a:extLst>
              <a:ext uri="{FF2B5EF4-FFF2-40B4-BE49-F238E27FC236}">
                <a16:creationId xmlns:a16="http://schemas.microsoft.com/office/drawing/2014/main" id="{423A7AE3-B212-4269-897E-25DD0C092727}"/>
              </a:ext>
            </a:extLst>
          </p:cNvPr>
          <p:cNvPicPr>
            <a:picLocks noChangeAspect="1"/>
          </p:cNvPicPr>
          <p:nvPr/>
        </p:nvPicPr>
        <p:blipFill>
          <a:blip r:embed="rId15"/>
          <a:stretch>
            <a:fillRect/>
          </a:stretch>
        </p:blipFill>
        <p:spPr>
          <a:xfrm>
            <a:off x="2952000" y="3105346"/>
            <a:ext cx="3012923" cy="1152000"/>
          </a:xfrm>
          <a:prstGeom prst="rect">
            <a:avLst/>
          </a:prstGeom>
        </p:spPr>
      </p:pic>
      <p:pic>
        <p:nvPicPr>
          <p:cNvPr id="50" name="图片 49">
            <a:extLst>
              <a:ext uri="{FF2B5EF4-FFF2-40B4-BE49-F238E27FC236}">
                <a16:creationId xmlns:a16="http://schemas.microsoft.com/office/drawing/2014/main" id="{450947BC-3A4D-4B91-AD3D-5FDC2754166E}"/>
              </a:ext>
            </a:extLst>
          </p:cNvPr>
          <p:cNvPicPr>
            <a:picLocks noChangeAspect="1"/>
          </p:cNvPicPr>
          <p:nvPr/>
        </p:nvPicPr>
        <p:blipFill>
          <a:blip r:embed="rId16"/>
          <a:stretch>
            <a:fillRect/>
          </a:stretch>
        </p:blipFill>
        <p:spPr>
          <a:xfrm>
            <a:off x="2952000" y="4077346"/>
            <a:ext cx="3012923" cy="1152000"/>
          </a:xfrm>
          <a:prstGeom prst="rect">
            <a:avLst/>
          </a:prstGeom>
        </p:spPr>
      </p:pic>
      <p:pic>
        <p:nvPicPr>
          <p:cNvPr id="52" name="图片 51">
            <a:extLst>
              <a:ext uri="{FF2B5EF4-FFF2-40B4-BE49-F238E27FC236}">
                <a16:creationId xmlns:a16="http://schemas.microsoft.com/office/drawing/2014/main" id="{1B54E0CD-9572-4D96-B317-494506CAEF55}"/>
              </a:ext>
            </a:extLst>
          </p:cNvPr>
          <p:cNvPicPr>
            <a:picLocks noChangeAspect="1"/>
          </p:cNvPicPr>
          <p:nvPr/>
        </p:nvPicPr>
        <p:blipFill>
          <a:blip r:embed="rId17"/>
          <a:stretch>
            <a:fillRect/>
          </a:stretch>
        </p:blipFill>
        <p:spPr>
          <a:xfrm>
            <a:off x="2952000" y="5049346"/>
            <a:ext cx="3012923" cy="1152000"/>
          </a:xfrm>
          <a:prstGeom prst="rect">
            <a:avLst/>
          </a:prstGeom>
        </p:spPr>
      </p:pic>
      <p:pic>
        <p:nvPicPr>
          <p:cNvPr id="54" name="图片 53">
            <a:extLst>
              <a:ext uri="{FF2B5EF4-FFF2-40B4-BE49-F238E27FC236}">
                <a16:creationId xmlns:a16="http://schemas.microsoft.com/office/drawing/2014/main" id="{2BFDCE59-225B-481E-B20A-31CF20FE7553}"/>
              </a:ext>
            </a:extLst>
          </p:cNvPr>
          <p:cNvPicPr>
            <a:picLocks noChangeAspect="1"/>
          </p:cNvPicPr>
          <p:nvPr/>
        </p:nvPicPr>
        <p:blipFill>
          <a:blip r:embed="rId18"/>
          <a:stretch>
            <a:fillRect/>
          </a:stretch>
        </p:blipFill>
        <p:spPr>
          <a:xfrm>
            <a:off x="8856000" y="1161346"/>
            <a:ext cx="3012923" cy="1152000"/>
          </a:xfrm>
          <a:prstGeom prst="rect">
            <a:avLst/>
          </a:prstGeom>
        </p:spPr>
      </p:pic>
      <p:pic>
        <p:nvPicPr>
          <p:cNvPr id="56" name="图片 55">
            <a:extLst>
              <a:ext uri="{FF2B5EF4-FFF2-40B4-BE49-F238E27FC236}">
                <a16:creationId xmlns:a16="http://schemas.microsoft.com/office/drawing/2014/main" id="{68BB07B0-2FBA-4A15-9889-01063C4FC34B}"/>
              </a:ext>
            </a:extLst>
          </p:cNvPr>
          <p:cNvPicPr>
            <a:picLocks noChangeAspect="1"/>
          </p:cNvPicPr>
          <p:nvPr/>
        </p:nvPicPr>
        <p:blipFill>
          <a:blip r:embed="rId19"/>
          <a:stretch>
            <a:fillRect/>
          </a:stretch>
        </p:blipFill>
        <p:spPr>
          <a:xfrm>
            <a:off x="8856000" y="2133346"/>
            <a:ext cx="3012923" cy="1152000"/>
          </a:xfrm>
          <a:prstGeom prst="rect">
            <a:avLst/>
          </a:prstGeom>
        </p:spPr>
      </p:pic>
      <p:pic>
        <p:nvPicPr>
          <p:cNvPr id="58" name="图片 57">
            <a:extLst>
              <a:ext uri="{FF2B5EF4-FFF2-40B4-BE49-F238E27FC236}">
                <a16:creationId xmlns:a16="http://schemas.microsoft.com/office/drawing/2014/main" id="{E8DF8DE7-E684-44AF-90EC-90783CBEDB8A}"/>
              </a:ext>
            </a:extLst>
          </p:cNvPr>
          <p:cNvPicPr>
            <a:picLocks noChangeAspect="1"/>
          </p:cNvPicPr>
          <p:nvPr/>
        </p:nvPicPr>
        <p:blipFill>
          <a:blip r:embed="rId20"/>
          <a:stretch>
            <a:fillRect/>
          </a:stretch>
        </p:blipFill>
        <p:spPr>
          <a:xfrm>
            <a:off x="8856000" y="3105346"/>
            <a:ext cx="3012923" cy="1152000"/>
          </a:xfrm>
          <a:prstGeom prst="rect">
            <a:avLst/>
          </a:prstGeom>
        </p:spPr>
      </p:pic>
      <p:pic>
        <p:nvPicPr>
          <p:cNvPr id="60" name="图片 59">
            <a:extLst>
              <a:ext uri="{FF2B5EF4-FFF2-40B4-BE49-F238E27FC236}">
                <a16:creationId xmlns:a16="http://schemas.microsoft.com/office/drawing/2014/main" id="{259C02CE-1D82-4FF0-AF31-AE86F66A474A}"/>
              </a:ext>
            </a:extLst>
          </p:cNvPr>
          <p:cNvPicPr>
            <a:picLocks noChangeAspect="1"/>
          </p:cNvPicPr>
          <p:nvPr/>
        </p:nvPicPr>
        <p:blipFill>
          <a:blip r:embed="rId21"/>
          <a:stretch>
            <a:fillRect/>
          </a:stretch>
        </p:blipFill>
        <p:spPr>
          <a:xfrm>
            <a:off x="8856000" y="5049346"/>
            <a:ext cx="3012923" cy="1152000"/>
          </a:xfrm>
          <a:prstGeom prst="rect">
            <a:avLst/>
          </a:prstGeom>
        </p:spPr>
      </p:pic>
      <p:pic>
        <p:nvPicPr>
          <p:cNvPr id="62" name="图片 61">
            <a:extLst>
              <a:ext uri="{FF2B5EF4-FFF2-40B4-BE49-F238E27FC236}">
                <a16:creationId xmlns:a16="http://schemas.microsoft.com/office/drawing/2014/main" id="{855D03E6-5D14-473A-A5EC-80E592AFAAAE}"/>
              </a:ext>
            </a:extLst>
          </p:cNvPr>
          <p:cNvPicPr>
            <a:picLocks noChangeAspect="1"/>
          </p:cNvPicPr>
          <p:nvPr/>
        </p:nvPicPr>
        <p:blipFill>
          <a:blip r:embed="rId22"/>
          <a:stretch>
            <a:fillRect/>
          </a:stretch>
        </p:blipFill>
        <p:spPr>
          <a:xfrm>
            <a:off x="8856000" y="4077346"/>
            <a:ext cx="3012923" cy="1152000"/>
          </a:xfrm>
          <a:prstGeom prst="rect">
            <a:avLst/>
          </a:prstGeom>
        </p:spPr>
      </p:pic>
      <p:sp>
        <p:nvSpPr>
          <p:cNvPr id="63" name="标题 1">
            <a:extLst>
              <a:ext uri="{FF2B5EF4-FFF2-40B4-BE49-F238E27FC236}">
                <a16:creationId xmlns:a16="http://schemas.microsoft.com/office/drawing/2014/main" id="{29220526-7B57-4A96-8339-112F56009AA6}"/>
              </a:ext>
            </a:extLst>
          </p:cNvPr>
          <p:cNvSpPr txBox="1">
            <a:spLocks/>
          </p:cNvSpPr>
          <p:nvPr/>
        </p:nvSpPr>
        <p:spPr>
          <a:xfrm>
            <a:off x="1097280" y="286603"/>
            <a:ext cx="10058400" cy="1450757"/>
          </a:xfrm>
          <a:prstGeom prst="rect">
            <a:avLst/>
          </a:prstGeom>
        </p:spPr>
        <p:txBody>
          <a:bodyPr vert="horz" lIns="91440" tIns="45720" rIns="91440" bIns="45720" rtlCol="0" anchor="t">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CN" dirty="0"/>
              <a:t>Beta-beating correction</a:t>
            </a:r>
          </a:p>
        </p:txBody>
      </p:sp>
    </p:spTree>
    <p:extLst>
      <p:ext uri="{BB962C8B-B14F-4D97-AF65-F5344CB8AC3E}">
        <p14:creationId xmlns:p14="http://schemas.microsoft.com/office/powerpoint/2010/main" val="324996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71E155BC-5FC3-4C85-97B4-81D741B2C1D1}"/>
              </a:ext>
            </a:extLst>
          </p:cNvPr>
          <p:cNvSpPr txBox="1">
            <a:spLocks/>
          </p:cNvSpPr>
          <p:nvPr/>
        </p:nvSpPr>
        <p:spPr>
          <a:xfrm>
            <a:off x="1249680" y="4046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zh-CN" altLang="en-US" dirty="0"/>
              <a:t>总结和下一步</a:t>
            </a:r>
          </a:p>
        </p:txBody>
      </p:sp>
      <p:sp>
        <p:nvSpPr>
          <p:cNvPr id="8" name="内容占位符 1">
            <a:extLst>
              <a:ext uri="{FF2B5EF4-FFF2-40B4-BE49-F238E27FC236}">
                <a16:creationId xmlns:a16="http://schemas.microsoft.com/office/drawing/2014/main" id="{BC7AD04F-A412-4C1A-95C3-DDB342650508}"/>
              </a:ext>
            </a:extLst>
          </p:cNvPr>
          <p:cNvSpPr txBox="1">
            <a:spLocks/>
          </p:cNvSpPr>
          <p:nvPr/>
        </p:nvSpPr>
        <p:spPr>
          <a:xfrm>
            <a:off x="554244" y="1855421"/>
            <a:ext cx="10798340" cy="4669923"/>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a:lnSpc>
                <a:spcPct val="170000"/>
              </a:lnSpc>
              <a:spcBef>
                <a:spcPts val="0"/>
              </a:spcBef>
            </a:pPr>
            <a:r>
              <a:rPr lang="en-US" altLang="zh-CN" sz="1800" dirty="0">
                <a:solidFill>
                  <a:schemeClr val="tx1"/>
                </a:solidFill>
              </a:rPr>
              <a:t> </a:t>
            </a:r>
            <a:r>
              <a:rPr lang="zh-CN" altLang="en-US" sz="1800" dirty="0">
                <a:solidFill>
                  <a:schemeClr val="tx1"/>
                </a:solidFill>
              </a:rPr>
              <a:t>完成了</a:t>
            </a:r>
            <a:r>
              <a:rPr lang="en-US" altLang="zh-CN" sz="1800" dirty="0">
                <a:solidFill>
                  <a:schemeClr val="tx1"/>
                </a:solidFill>
              </a:rPr>
              <a:t>BEPCII-UP</a:t>
            </a:r>
            <a:r>
              <a:rPr lang="zh-CN" altLang="en-US" sz="1800" dirty="0">
                <a:solidFill>
                  <a:schemeClr val="tx1"/>
                </a:solidFill>
              </a:rPr>
              <a:t>的</a:t>
            </a:r>
            <a:r>
              <a:rPr lang="en-US" altLang="zh-CN" sz="1800" dirty="0">
                <a:solidFill>
                  <a:schemeClr val="tx1"/>
                </a:solidFill>
              </a:rPr>
              <a:t>lattice</a:t>
            </a:r>
            <a:r>
              <a:rPr lang="zh-CN" altLang="en-US" sz="1800" dirty="0">
                <a:solidFill>
                  <a:schemeClr val="tx1"/>
                </a:solidFill>
              </a:rPr>
              <a:t>误差校正。对</a:t>
            </a:r>
            <a:r>
              <a:rPr lang="en-US" altLang="zh-CN" sz="1800" dirty="0">
                <a:solidFill>
                  <a:schemeClr val="tx1"/>
                </a:solidFill>
              </a:rPr>
              <a:t>10</a:t>
            </a:r>
            <a:r>
              <a:rPr lang="zh-CN" altLang="en-US" sz="1800" dirty="0">
                <a:solidFill>
                  <a:schemeClr val="tx1"/>
                </a:solidFill>
              </a:rPr>
              <a:t>个包含</a:t>
            </a:r>
            <a:r>
              <a:rPr lang="en-US" altLang="zh-CN" sz="1800" dirty="0">
                <a:solidFill>
                  <a:schemeClr val="tx1"/>
                </a:solidFill>
              </a:rPr>
              <a:t>200</a:t>
            </a:r>
            <a:r>
              <a:rPr lang="zh-CN" altLang="en-US" sz="1800" dirty="0">
                <a:solidFill>
                  <a:schemeClr val="tx1"/>
                </a:solidFill>
              </a:rPr>
              <a:t>微米准直误差的</a:t>
            </a:r>
            <a:r>
              <a:rPr lang="en-US" altLang="zh-CN" sz="1800" dirty="0">
                <a:solidFill>
                  <a:schemeClr val="tx1"/>
                </a:solidFill>
              </a:rPr>
              <a:t>lattice</a:t>
            </a:r>
            <a:r>
              <a:rPr lang="zh-CN" altLang="en-US" sz="1800" dirty="0">
                <a:solidFill>
                  <a:schemeClr val="tx1"/>
                </a:solidFill>
              </a:rPr>
              <a:t>进行误差校正，校正后的闭轨、色散和</a:t>
            </a:r>
            <a:r>
              <a:rPr lang="en-US" altLang="zh-CN" sz="1800" dirty="0">
                <a:solidFill>
                  <a:schemeClr val="tx1"/>
                </a:solidFill>
              </a:rPr>
              <a:t>beta beating</a:t>
            </a:r>
            <a:r>
              <a:rPr lang="zh-CN" altLang="en-US" sz="1800" dirty="0">
                <a:solidFill>
                  <a:schemeClr val="tx1"/>
                </a:solidFill>
              </a:rPr>
              <a:t>都有明显降低，孔径也明显恢复，基本上满足注入需求。</a:t>
            </a:r>
            <a:endParaRPr lang="en-US" altLang="zh-CN" sz="1800" dirty="0">
              <a:solidFill>
                <a:schemeClr val="tx1"/>
              </a:solidFill>
            </a:endParaRPr>
          </a:p>
          <a:p>
            <a:pPr algn="just">
              <a:lnSpc>
                <a:spcPct val="170000"/>
              </a:lnSpc>
              <a:spcBef>
                <a:spcPts val="0"/>
              </a:spcBef>
            </a:pPr>
            <a:r>
              <a:rPr lang="en-US" altLang="zh-CN" sz="1800" dirty="0">
                <a:solidFill>
                  <a:schemeClr val="tx1"/>
                </a:solidFill>
              </a:rPr>
              <a:t> </a:t>
            </a:r>
            <a:r>
              <a:rPr lang="zh-CN" altLang="en-US" sz="1800" dirty="0">
                <a:solidFill>
                  <a:schemeClr val="tx1"/>
                </a:solidFill>
              </a:rPr>
              <a:t>高阶场误差的研究表明，二极铁的</a:t>
            </a:r>
            <a:r>
              <a:rPr lang="en-US" altLang="zh-CN" sz="1800" dirty="0">
                <a:solidFill>
                  <a:schemeClr val="tx1"/>
                </a:solidFill>
              </a:rPr>
              <a:t>b2</a:t>
            </a:r>
            <a:r>
              <a:rPr lang="zh-CN" altLang="en-US" sz="1800" dirty="0">
                <a:solidFill>
                  <a:schemeClr val="tx1"/>
                </a:solidFill>
              </a:rPr>
              <a:t>是主要影响孔径的因素，把这一项作为误差源在校正过程中进行优化。</a:t>
            </a:r>
            <a:endParaRPr lang="en-US" altLang="zh-CN" sz="1800" dirty="0">
              <a:solidFill>
                <a:schemeClr val="tx1"/>
              </a:solidFill>
            </a:endParaRPr>
          </a:p>
          <a:p>
            <a:pPr algn="just">
              <a:lnSpc>
                <a:spcPct val="170000"/>
              </a:lnSpc>
              <a:spcBef>
                <a:spcPts val="0"/>
              </a:spcBef>
            </a:pPr>
            <a:r>
              <a:rPr lang="en-US" altLang="zh-CN" sz="1800" dirty="0">
                <a:solidFill>
                  <a:schemeClr val="tx1"/>
                </a:solidFill>
              </a:rPr>
              <a:t>【</a:t>
            </a:r>
            <a:r>
              <a:rPr lang="zh-CN" altLang="en-US" sz="1800" dirty="0">
                <a:solidFill>
                  <a:schemeClr val="tx1"/>
                </a:solidFill>
              </a:rPr>
              <a:t>正在进行</a:t>
            </a:r>
            <a:r>
              <a:rPr lang="en-US" altLang="zh-CN" sz="1800" dirty="0">
                <a:solidFill>
                  <a:schemeClr val="tx1"/>
                </a:solidFill>
              </a:rPr>
              <a:t>】</a:t>
            </a:r>
            <a:r>
              <a:rPr lang="zh-CN" altLang="en-US" sz="1800" dirty="0">
                <a:solidFill>
                  <a:schemeClr val="tx1"/>
                </a:solidFill>
              </a:rPr>
              <a:t>继续优化</a:t>
            </a:r>
            <a:r>
              <a:rPr lang="en-US" altLang="zh-CN" sz="1800" dirty="0">
                <a:solidFill>
                  <a:schemeClr val="tx1"/>
                </a:solidFill>
              </a:rPr>
              <a:t>beta beating</a:t>
            </a:r>
            <a:r>
              <a:rPr lang="zh-CN" altLang="en-US" sz="1800" dirty="0">
                <a:solidFill>
                  <a:schemeClr val="tx1"/>
                </a:solidFill>
              </a:rPr>
              <a:t>校正，期望可以校正到</a:t>
            </a:r>
            <a:r>
              <a:rPr lang="en-US" altLang="zh-CN" sz="1800" dirty="0">
                <a:solidFill>
                  <a:schemeClr val="tx1"/>
                </a:solidFill>
              </a:rPr>
              <a:t>~3%</a:t>
            </a:r>
            <a:r>
              <a:rPr lang="zh-CN" altLang="en-US" sz="1800" dirty="0">
                <a:solidFill>
                  <a:schemeClr val="tx1"/>
                </a:solidFill>
              </a:rPr>
              <a:t> 。</a:t>
            </a:r>
            <a:endParaRPr lang="en-US" altLang="zh-CN" sz="1800" dirty="0">
              <a:solidFill>
                <a:schemeClr val="tx1"/>
              </a:solidFill>
            </a:endParaRPr>
          </a:p>
          <a:p>
            <a:pPr algn="just">
              <a:lnSpc>
                <a:spcPct val="170000"/>
              </a:lnSpc>
              <a:spcBef>
                <a:spcPts val="0"/>
              </a:spcBef>
            </a:pPr>
            <a:endParaRPr lang="en-US" altLang="zh-CN" sz="1850" dirty="0">
              <a:solidFill>
                <a:schemeClr val="tx1"/>
              </a:solidFill>
            </a:endParaRPr>
          </a:p>
        </p:txBody>
      </p:sp>
    </p:spTree>
    <p:extLst>
      <p:ext uri="{BB962C8B-B14F-4D97-AF65-F5344CB8AC3E}">
        <p14:creationId xmlns:p14="http://schemas.microsoft.com/office/powerpoint/2010/main" val="19081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71E155BC-5FC3-4C85-97B4-81D741B2C1D1}"/>
              </a:ext>
            </a:extLst>
          </p:cNvPr>
          <p:cNvSpPr txBox="1">
            <a:spLocks/>
          </p:cNvSpPr>
          <p:nvPr/>
        </p:nvSpPr>
        <p:spPr>
          <a:xfrm>
            <a:off x="1249680" y="4046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altLang="zh-CN" dirty="0"/>
              <a:t>Outline</a:t>
            </a:r>
            <a:endParaRPr lang="zh-CN" altLang="en-US" dirty="0"/>
          </a:p>
        </p:txBody>
      </p:sp>
      <p:sp>
        <p:nvSpPr>
          <p:cNvPr id="8" name="内容占位符 1">
            <a:extLst>
              <a:ext uri="{FF2B5EF4-FFF2-40B4-BE49-F238E27FC236}">
                <a16:creationId xmlns:a16="http://schemas.microsoft.com/office/drawing/2014/main" id="{BC7AD04F-A412-4C1A-95C3-DDB342650508}"/>
              </a:ext>
            </a:extLst>
          </p:cNvPr>
          <p:cNvSpPr txBox="1">
            <a:spLocks/>
          </p:cNvSpPr>
          <p:nvPr/>
        </p:nvSpPr>
        <p:spPr>
          <a:xfrm>
            <a:off x="554244" y="1855421"/>
            <a:ext cx="10798340" cy="4669923"/>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a:lnSpc>
                <a:spcPct val="170000"/>
              </a:lnSpc>
              <a:spcBef>
                <a:spcPts val="0"/>
              </a:spcBef>
            </a:pPr>
            <a:r>
              <a:rPr lang="en-US" altLang="zh-CN" sz="2000" dirty="0">
                <a:solidFill>
                  <a:schemeClr val="tx1"/>
                </a:solidFill>
              </a:rPr>
              <a:t> Introduction of the BEPCII-UP parameters and lattice</a:t>
            </a:r>
          </a:p>
          <a:p>
            <a:pPr algn="just">
              <a:lnSpc>
                <a:spcPct val="170000"/>
              </a:lnSpc>
              <a:spcBef>
                <a:spcPts val="0"/>
              </a:spcBef>
            </a:pPr>
            <a:r>
              <a:rPr lang="en-US" altLang="zh-CN" sz="2000" dirty="0">
                <a:solidFill>
                  <a:schemeClr val="tx1"/>
                </a:solidFill>
              </a:rPr>
              <a:t> Error definition and</a:t>
            </a:r>
            <a:r>
              <a:rPr lang="zh-CN" altLang="en-US" sz="2000" dirty="0">
                <a:solidFill>
                  <a:schemeClr val="tx1"/>
                </a:solidFill>
              </a:rPr>
              <a:t> </a:t>
            </a:r>
            <a:r>
              <a:rPr lang="en-US" altLang="zh-CN" sz="2000" dirty="0">
                <a:solidFill>
                  <a:schemeClr val="tx1"/>
                </a:solidFill>
              </a:rPr>
              <a:t>corrector settings</a:t>
            </a:r>
          </a:p>
          <a:p>
            <a:pPr algn="just">
              <a:lnSpc>
                <a:spcPct val="170000"/>
              </a:lnSpc>
              <a:spcBef>
                <a:spcPts val="0"/>
              </a:spcBef>
            </a:pPr>
            <a:r>
              <a:rPr lang="en-US" altLang="zh-CN" sz="2000" dirty="0">
                <a:solidFill>
                  <a:schemeClr val="tx1"/>
                </a:solidFill>
              </a:rPr>
              <a:t> Correction scheme</a:t>
            </a:r>
          </a:p>
          <a:p>
            <a:pPr algn="just">
              <a:lnSpc>
                <a:spcPct val="170000"/>
              </a:lnSpc>
              <a:spcBef>
                <a:spcPts val="0"/>
              </a:spcBef>
            </a:pPr>
            <a:r>
              <a:rPr lang="en-US" altLang="zh-CN" sz="2000" dirty="0">
                <a:solidFill>
                  <a:schemeClr val="tx1"/>
                </a:solidFill>
              </a:rPr>
              <a:t> Correction performance </a:t>
            </a:r>
          </a:p>
          <a:p>
            <a:pPr algn="just">
              <a:lnSpc>
                <a:spcPct val="170000"/>
              </a:lnSpc>
              <a:spcBef>
                <a:spcPts val="0"/>
              </a:spcBef>
            </a:pPr>
            <a:r>
              <a:rPr lang="en-US" altLang="zh-CN" sz="2000" dirty="0">
                <a:solidFill>
                  <a:schemeClr val="tx1"/>
                </a:solidFill>
              </a:rPr>
              <a:t> Summary and to do list</a:t>
            </a:r>
          </a:p>
        </p:txBody>
      </p:sp>
    </p:spTree>
    <p:extLst>
      <p:ext uri="{BB962C8B-B14F-4D97-AF65-F5344CB8AC3E}">
        <p14:creationId xmlns:p14="http://schemas.microsoft.com/office/powerpoint/2010/main" val="34482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4119925112"/>
                  </p:ext>
                </p:extLst>
              </p:nvPr>
            </p:nvGraphicFramePr>
            <p:xfrm>
              <a:off x="47328" y="836712"/>
              <a:ext cx="8727140" cy="5468882"/>
            </p:xfrm>
            <a:graphic>
              <a:graphicData uri="http://schemas.openxmlformats.org/drawingml/2006/table">
                <a:tbl>
                  <a:tblPr firstRow="1" bandRow="1">
                    <a:tableStyleId>{5C22544A-7EE6-4342-B048-85BDC9FD1C3A}</a:tableStyleId>
                  </a:tblPr>
                  <a:tblGrid>
                    <a:gridCol w="2115052">
                      <a:extLst>
                        <a:ext uri="{9D8B030D-6E8A-4147-A177-3AD203B41FA5}">
                          <a16:colId xmlns:a16="http://schemas.microsoft.com/office/drawing/2014/main" val="20000"/>
                        </a:ext>
                      </a:extLst>
                    </a:gridCol>
                    <a:gridCol w="1982800">
                      <a:extLst>
                        <a:ext uri="{9D8B030D-6E8A-4147-A177-3AD203B41FA5}">
                          <a16:colId xmlns:a16="http://schemas.microsoft.com/office/drawing/2014/main" val="20001"/>
                        </a:ext>
                      </a:extLst>
                    </a:gridCol>
                    <a:gridCol w="2314644">
                      <a:extLst>
                        <a:ext uri="{9D8B030D-6E8A-4147-A177-3AD203B41FA5}">
                          <a16:colId xmlns:a16="http://schemas.microsoft.com/office/drawing/2014/main" val="20002"/>
                        </a:ext>
                      </a:extLst>
                    </a:gridCol>
                    <a:gridCol w="2314644">
                      <a:extLst>
                        <a:ext uri="{9D8B030D-6E8A-4147-A177-3AD203B41FA5}">
                          <a16:colId xmlns:a16="http://schemas.microsoft.com/office/drawing/2014/main" val="20003"/>
                        </a:ext>
                      </a:extLst>
                    </a:gridCol>
                  </a:tblGrid>
                  <a:tr h="541991">
                    <a:tc>
                      <a:txBody>
                        <a:bodyPr/>
                        <a:lstStyle/>
                        <a:p>
                          <a:pPr algn="just"/>
                          <a:endParaRPr lang="zh-CN" sz="1600" kern="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BEPCII</a:t>
                          </a:r>
                          <a:endParaRPr 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SG"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BEPCII</a:t>
                          </a:r>
                          <a:r>
                            <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CW</a:t>
                          </a:r>
                          <a:r>
                            <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wiggler 3.0T  10</a:t>
                          </a:r>
                          <a:r>
                            <a:rPr lang="zh-CN" alt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倍</a:t>
                          </a:r>
                        </a:p>
                      </a:txBody>
                      <a:tcPr marL="68580" marR="68580" marT="0" marB="0"/>
                    </a:tc>
                    <a:tc>
                      <a:txBody>
                        <a:bodyPr/>
                        <a:lstStyle/>
                        <a:p>
                          <a:pPr marL="0" marR="0" lvl="0" indent="0" algn="ctr" defTabSz="914400" rtl="0" eaLnBrk="1" fontAlgn="auto" latinLnBrk="0" hangingPunct="1">
                            <a:lnSpc>
                              <a:spcPct val="100000"/>
                            </a:lnSpc>
                            <a:spcBef>
                              <a:spcPts val="600"/>
                            </a:spcBef>
                            <a:spcAft>
                              <a:spcPts val="300"/>
                            </a:spcAft>
                            <a:buClrTx/>
                            <a:buSzTx/>
                            <a:buFontTx/>
                            <a:buNone/>
                            <a:defRPr/>
                          </a:pPr>
                          <a:r>
                            <a:rPr lang="en-US" altLang="zh-SG"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BEPCII</a:t>
                          </a:r>
                          <a:r>
                            <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CW            wiggle 3.0T</a:t>
                          </a:r>
                          <a:r>
                            <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5</a:t>
                          </a:r>
                          <a:r>
                            <a:rPr lang="zh-CN" alt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倍</a:t>
                          </a:r>
                        </a:p>
                      </a:txBody>
                      <a:tcPr marL="68580" marR="68580" marT="0" marB="0"/>
                    </a:tc>
                    <a:extLst>
                      <a:ext uri="{0D108BD9-81ED-4DB2-BD59-A6C34878D82A}">
                        <a16:rowId xmlns:a16="http://schemas.microsoft.com/office/drawing/2014/main" val="10000"/>
                      </a:ext>
                    </a:extLst>
                  </a:tr>
                  <a:tr h="284607">
                    <a:tc>
                      <a:txBody>
                        <a:bodyPr/>
                        <a:lstStyle/>
                        <a:p>
                          <a:pPr algn="ctr">
                            <a:spcBef>
                              <a:spcPts val="600"/>
                            </a:spcBef>
                            <a:spcAft>
                              <a:spcPts val="300"/>
                            </a:spcAft>
                          </a:pPr>
                          <a:r>
                            <a:rPr lang="zh-CN" sz="1400" kern="100" dirty="0">
                              <a:effectLst/>
                            </a:rPr>
                            <a:t>峰值亮度</a:t>
                          </a:r>
                          <a:r>
                            <a:rPr lang="en-US" sz="1400" kern="100" dirty="0">
                              <a:effectLst/>
                            </a:rPr>
                            <a:t> [</a:t>
                          </a:r>
                          <a14:m>
                            <m:oMath xmlns:m="http://schemas.openxmlformats.org/officeDocument/2006/math">
                              <m:sSup>
                                <m:sSupPr>
                                  <m:ctrlPr>
                                    <a:rPr lang="zh-CN" sz="1400" i="1" kern="100">
                                      <a:effectLst/>
                                      <a:latin typeface="Cambria Math" panose="02040503050406030204" pitchFamily="18" charset="0"/>
                                    </a:rPr>
                                  </m:ctrlPr>
                                </m:sSupPr>
                                <m:e>
                                  <m:r>
                                    <a:rPr lang="en-US" sz="1400" kern="100">
                                      <a:effectLst/>
                                      <a:latin typeface="Cambria Math" panose="02040503050406030204" pitchFamily="18" charset="0"/>
                                    </a:rPr>
                                    <m:t>𝟏𝟎</m:t>
                                  </m:r>
                                </m:e>
                                <m:sup>
                                  <m:r>
                                    <a:rPr lang="en-US" sz="1400" kern="100">
                                      <a:effectLst/>
                                      <a:latin typeface="Cambria Math" panose="02040503050406030204" pitchFamily="18" charset="0"/>
                                    </a:rPr>
                                    <m:t>𝟑</m:t>
                                  </m:r>
                                  <m:r>
                                    <a:rPr lang="en-US" sz="1400" b="0" i="1" kern="100" smtClean="0">
                                      <a:effectLst/>
                                      <a:latin typeface="Cambria Math" panose="02040503050406030204" pitchFamily="18" charset="0"/>
                                    </a:rPr>
                                    <m:t>3</m:t>
                                  </m:r>
                                </m:sup>
                              </m:sSup>
                              <m:r>
                                <a:rPr lang="en-US" sz="1400" kern="100">
                                  <a:effectLst/>
                                  <a:latin typeface="Cambria Math" panose="02040503050406030204" pitchFamily="18" charset="0"/>
                                </a:rPr>
                                <m:t>𝐜</m:t>
                              </m:r>
                              <m:sSup>
                                <m:sSupPr>
                                  <m:ctrlPr>
                                    <a:rPr lang="zh-CN" sz="1400" i="1" kern="100">
                                      <a:effectLst/>
                                      <a:latin typeface="Cambria Math" panose="02040503050406030204" pitchFamily="18" charset="0"/>
                                    </a:rPr>
                                  </m:ctrlPr>
                                </m:sSupPr>
                                <m:e>
                                  <m:r>
                                    <a:rPr lang="en-US" sz="1400" kern="100">
                                      <a:effectLst/>
                                      <a:latin typeface="Cambria Math" panose="02040503050406030204" pitchFamily="18" charset="0"/>
                                    </a:rPr>
                                    <m:t>𝐦</m:t>
                                  </m:r>
                                </m:e>
                                <m:sup>
                                  <m:r>
                                    <a:rPr lang="en-US" sz="1400" kern="100">
                                      <a:effectLst/>
                                      <a:latin typeface="Cambria Math" panose="02040503050406030204" pitchFamily="18" charset="0"/>
                                    </a:rPr>
                                    <m:t>−</m:t>
                                  </m:r>
                                  <m:r>
                                    <a:rPr lang="en-US" sz="1400" kern="100">
                                      <a:effectLst/>
                                      <a:latin typeface="Cambria Math" panose="02040503050406030204" pitchFamily="18" charset="0"/>
                                    </a:rPr>
                                    <m:t>𝟐</m:t>
                                  </m:r>
                                </m:sup>
                              </m:sSup>
                              <m:sSup>
                                <m:sSupPr>
                                  <m:ctrlPr>
                                    <a:rPr lang="zh-CN" sz="1400" i="1" kern="100">
                                      <a:effectLst/>
                                      <a:latin typeface="Cambria Math" panose="02040503050406030204" pitchFamily="18" charset="0"/>
                                    </a:rPr>
                                  </m:ctrlPr>
                                </m:sSupPr>
                                <m:e>
                                  <m:r>
                                    <a:rPr lang="en-US" sz="1400" kern="100">
                                      <a:effectLst/>
                                      <a:latin typeface="Cambria Math" panose="02040503050406030204" pitchFamily="18" charset="0"/>
                                    </a:rPr>
                                    <m:t>𝐬</m:t>
                                  </m:r>
                                </m:e>
                                <m:sup>
                                  <m:r>
                                    <a:rPr lang="en-US" sz="1400" kern="100">
                                      <a:effectLst/>
                                      <a:latin typeface="Cambria Math" panose="02040503050406030204" pitchFamily="18" charset="0"/>
                                    </a:rPr>
                                    <m:t>−</m:t>
                                  </m:r>
                                  <m:r>
                                    <a:rPr lang="en-US" sz="1400" kern="100">
                                      <a:effectLst/>
                                      <a:latin typeface="Cambria Math" panose="02040503050406030204" pitchFamily="18" charset="0"/>
                                    </a:rPr>
                                    <m:t>𝟏</m:t>
                                  </m:r>
                                </m:sup>
                              </m:sSup>
                            </m:oMath>
                          </a14:m>
                          <a:r>
                            <a:rPr lang="en-US" sz="1400" kern="100" dirty="0">
                              <a:effectLst/>
                            </a:rPr>
                            <a:t>]</a:t>
                          </a:r>
                          <a:endParaRPr 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1</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10.9</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5.8</a:t>
                          </a:r>
                        </a:p>
                      </a:txBody>
                      <a:tcPr marL="68580" marR="68580" marT="0" marB="0"/>
                    </a:tc>
                    <a:extLst>
                      <a:ext uri="{0D108BD9-81ED-4DB2-BD59-A6C34878D82A}">
                        <a16:rowId xmlns:a16="http://schemas.microsoft.com/office/drawing/2014/main" val="10001"/>
                      </a:ext>
                    </a:extLst>
                  </a:tr>
                  <a:tr h="284607">
                    <a:tc>
                      <a:txBody>
                        <a:bodyPr/>
                        <a:lstStyle/>
                        <a:p>
                          <a:pPr algn="ctr">
                            <a:spcBef>
                              <a:spcPts val="600"/>
                            </a:spcBef>
                            <a:spcAft>
                              <a:spcPts val="300"/>
                            </a:spcAft>
                            <a:buNone/>
                          </a:pPr>
                          <a14:m>
                            <m:oMath xmlns:m="http://schemas.openxmlformats.org/officeDocument/2006/math">
                              <m:sSubSup>
                                <m:sSubSupPr>
                                  <m:ctrlPr>
                                    <a:rPr lang="zh-CN" sz="1400" i="1" kern="100">
                                      <a:effectLst/>
                                      <a:latin typeface="Cambria Math" panose="02040503050406030204" pitchFamily="18" charset="0"/>
                                    </a:rPr>
                                  </m:ctrlPr>
                                </m:sSubSupPr>
                                <m:e>
                                  <m:r>
                                    <a:rPr lang="en-US" sz="1400" kern="100">
                                      <a:effectLst/>
                                      <a:latin typeface="Cambria Math" panose="02040503050406030204" pitchFamily="18" charset="0"/>
                                    </a:rPr>
                                    <m:t>𝜷</m:t>
                                  </m:r>
                                </m:e>
                                <m:sub>
                                  <m:r>
                                    <a:rPr lang="en-US" sz="1400" kern="100">
                                      <a:effectLst/>
                                      <a:latin typeface="Cambria Math" panose="02040503050406030204" pitchFamily="18" charset="0"/>
                                    </a:rPr>
                                    <m:t>𝒙</m:t>
                                  </m:r>
                                </m:sub>
                                <m:sup>
                                  <m:r>
                                    <a:rPr lang="en-US" sz="1400" kern="100">
                                      <a:effectLst/>
                                      <a:latin typeface="Cambria Math" panose="02040503050406030204" pitchFamily="18" charset="0"/>
                                    </a:rPr>
                                    <m:t>∗</m:t>
                                  </m:r>
                                </m:sup>
                              </m:sSubSup>
                              <m:r>
                                <a:rPr lang="en-US" sz="1400" kern="100">
                                  <a:effectLst/>
                                  <a:latin typeface="Cambria Math" panose="02040503050406030204" pitchFamily="18" charset="0"/>
                                </a:rPr>
                                <m:t>/</m:t>
                              </m:r>
                              <m:sSubSup>
                                <m:sSubSupPr>
                                  <m:ctrlPr>
                                    <a:rPr lang="zh-CN" sz="1400" i="1" kern="100">
                                      <a:effectLst/>
                                      <a:latin typeface="Cambria Math" panose="02040503050406030204" pitchFamily="18" charset="0"/>
                                    </a:rPr>
                                  </m:ctrlPr>
                                </m:sSubSupPr>
                                <m:e>
                                  <m:r>
                                    <a:rPr lang="en-US" sz="1400" kern="100">
                                      <a:effectLst/>
                                      <a:latin typeface="Cambria Math" panose="02040503050406030204" pitchFamily="18" charset="0"/>
                                    </a:rPr>
                                    <m:t>𝜷</m:t>
                                  </m:r>
                                </m:e>
                                <m:sub>
                                  <m:r>
                                    <a:rPr lang="en-US" sz="1400" kern="100">
                                      <a:effectLst/>
                                      <a:latin typeface="Cambria Math" panose="02040503050406030204" pitchFamily="18" charset="0"/>
                                    </a:rPr>
                                    <m:t>𝒚</m:t>
                                  </m:r>
                                </m:sub>
                                <m:sup>
                                  <m:r>
                                    <a:rPr lang="en-US" sz="1400" kern="100">
                                      <a:effectLst/>
                                      <a:latin typeface="Cambria Math" panose="02040503050406030204" pitchFamily="18" charset="0"/>
                                    </a:rPr>
                                    <m:t>∗</m:t>
                                  </m:r>
                                </m:sup>
                              </m:sSubSup>
                            </m:oMath>
                          </a14:m>
                          <a:r>
                            <a:rPr lang="en-US" sz="1400" kern="100">
                              <a:effectLst/>
                              <a:sym typeface="+mn-ea"/>
                            </a:rPr>
                            <a:t> [m]</a:t>
                          </a:r>
                          <a:endParaRPr lang="zh-CN" altLang="en-US"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1/0.0135</a:t>
                          </a:r>
                          <a:endParaRPr lang="zh-CN" altLang="en-US" sz="1400" kern="100" dirty="0">
                            <a:solidFill>
                              <a:schemeClr val="dk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300"/>
                            </a:spcAft>
                            <a:buClrTx/>
                            <a:buSzTx/>
                            <a:buFontTx/>
                            <a:buNone/>
                            <a:defRPr/>
                          </a:pPr>
                          <a:r>
                            <a:rPr lang="en-US" altLang="zh-SG" sz="1400" kern="100" dirty="0">
                              <a:solidFill>
                                <a:srgbClr val="FF0000"/>
                              </a:solidFill>
                              <a:effectLst/>
                            </a:rPr>
                            <a:t>0.15/0.005</a:t>
                          </a:r>
                          <a:endParaRPr lang="zh-CN" altLang="zh-SG" sz="1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300"/>
                            </a:spcAft>
                            <a:buClrTx/>
                            <a:buSzTx/>
                            <a:buFontTx/>
                            <a:buNone/>
                            <a:defRPr/>
                          </a:pPr>
                          <a:r>
                            <a:rPr lang="en-US" altLang="zh-SG" sz="1400" kern="100" dirty="0">
                              <a:solidFill>
                                <a:srgbClr val="FF0000"/>
                              </a:solidFill>
                              <a:effectLst/>
                            </a:rPr>
                            <a:t>0.2/0.007</a:t>
                          </a:r>
                          <a:endParaRPr lang="en-US" altLang="zh-SG" sz="1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4607">
                    <a:tc>
                      <a:txBody>
                        <a:bodyPr/>
                        <a:lstStyle/>
                        <a:p>
                          <a:pPr algn="ctr">
                            <a:spcBef>
                              <a:spcPts val="600"/>
                            </a:spcBef>
                            <a:spcAft>
                              <a:spcPts val="300"/>
                            </a:spcAft>
                          </a:pPr>
                          <a:r>
                            <a:rPr lang="zh-CN" sz="1400" kern="100">
                              <a:effectLst/>
                            </a:rPr>
                            <a:t>总流强</a:t>
                          </a:r>
                          <a:r>
                            <a:rPr lang="en-US" sz="1400" kern="100">
                              <a:effectLst/>
                            </a:rPr>
                            <a:t> [mA]</a:t>
                          </a:r>
                          <a:endParaRPr lang="zh-CN" sz="1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910</a:t>
                          </a:r>
                          <a:endParaRPr lang="zh-CN" altLang="en-US" sz="140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dk1"/>
                              </a:solidFill>
                              <a:effectLst/>
                              <a:latin typeface="+mn-lt"/>
                              <a:ea typeface="+mn-ea"/>
                              <a:cs typeface="+mn-cs"/>
                            </a:rPr>
                            <a:t>1500</a:t>
                          </a:r>
                          <a:endParaRPr lang="zh-CN" altLang="en-US" sz="1400" b="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dk1"/>
                              </a:solidFill>
                              <a:effectLst/>
                              <a:latin typeface="+mn-lt"/>
                              <a:ea typeface="+mn-ea"/>
                              <a:cs typeface="+mn-cs"/>
                            </a:rPr>
                            <a:t>1200</a:t>
                          </a:r>
                          <a:endParaRPr lang="zh-CN" altLang="en-US" sz="1400" b="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3"/>
                      </a:ext>
                    </a:extLst>
                  </a:tr>
                  <a:tr h="285453">
                    <a:tc>
                      <a:txBody>
                        <a:bodyPr/>
                        <a:lstStyle/>
                        <a:p>
                          <a:pPr algn="ctr">
                            <a:spcBef>
                              <a:spcPts val="600"/>
                            </a:spcBef>
                            <a:spcAft>
                              <a:spcPts val="300"/>
                            </a:spcAft>
                          </a:pPr>
                          <a:r>
                            <a:rPr lang="zh-CN" sz="1400" kern="100" dirty="0">
                              <a:effectLst/>
                            </a:rPr>
                            <a:t>单束团流强</a:t>
                          </a:r>
                          <a:r>
                            <a:rPr lang="en-US" altLang="zh-CN" sz="1400" kern="100" dirty="0">
                              <a:effectLst/>
                            </a:rPr>
                            <a:t> [mA]</a:t>
                          </a:r>
                          <a:endParaRPr 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8.3</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chemeClr val="dk1"/>
                              </a:solidFill>
                              <a:effectLst/>
                              <a:latin typeface="+mn-lt"/>
                              <a:ea typeface="+mn-ea"/>
                              <a:cs typeface="+mn-cs"/>
                            </a:rPr>
                            <a:t>12.5</a:t>
                          </a:r>
                          <a:endParaRPr lang="zh-CN" altLang="en-US" sz="1400" b="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chemeClr val="dk1"/>
                              </a:solidFill>
                              <a:effectLst/>
                              <a:latin typeface="+mn-lt"/>
                              <a:ea typeface="+mn-ea"/>
                              <a:cs typeface="+mn-cs"/>
                            </a:rPr>
                            <a:t>10.4</a:t>
                          </a:r>
                          <a:endParaRPr lang="zh-CN" altLang="en-US" sz="1400" b="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285453">
                    <a:tc>
                      <a:txBody>
                        <a:bodyPr/>
                        <a:lstStyle/>
                        <a:p>
                          <a:pPr algn="ctr">
                            <a:spcBef>
                              <a:spcPts val="600"/>
                            </a:spcBef>
                            <a:spcAft>
                              <a:spcPts val="300"/>
                            </a:spcAft>
                          </a:pPr>
                          <a:r>
                            <a:rPr lang="zh-CN" sz="1400" kern="100">
                              <a:effectLst/>
                            </a:rPr>
                            <a:t>束团数</a:t>
                          </a:r>
                          <a:endParaRPr lang="zh-CN" sz="1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a:solidFill>
                                <a:schemeClr val="dk1"/>
                              </a:solidFill>
                              <a:effectLst/>
                              <a:latin typeface="+mn-lt"/>
                              <a:ea typeface="+mn-ea"/>
                              <a:cs typeface="+mn-cs"/>
                            </a:rPr>
                            <a:t>110</a:t>
                          </a:r>
                          <a:endParaRPr lang="zh-CN" altLang="en-US" sz="140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dk1"/>
                              </a:solidFill>
                              <a:effectLst/>
                              <a:latin typeface="+mn-lt"/>
                              <a:ea typeface="+mn-ea"/>
                              <a:cs typeface="+mn-cs"/>
                            </a:rPr>
                            <a:t>120</a:t>
                          </a:r>
                          <a:endParaRPr lang="zh-CN" altLang="en-US" sz="1400" b="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dk1"/>
                              </a:solidFill>
                              <a:effectLst/>
                              <a:latin typeface="+mn-lt"/>
                              <a:ea typeface="+mn-ea"/>
                              <a:cs typeface="+mn-cs"/>
                            </a:rPr>
                            <a:t>115</a:t>
                          </a:r>
                          <a:endParaRPr lang="zh-CN" altLang="en-US" sz="1400" b="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r h="305575">
                    <a:tc>
                      <a:txBody>
                        <a:bodyPr/>
                        <a:lstStyle/>
                        <a:p>
                          <a:pPr algn="ctr">
                            <a:spcBef>
                              <a:spcPts val="600"/>
                            </a:spcBef>
                            <a:spcAft>
                              <a:spcPts val="300"/>
                            </a:spcAft>
                          </a:pPr>
                          <a:r>
                            <a:rPr lang="zh-CN" sz="1400" kern="100" dirty="0">
                              <a:effectLst/>
                            </a:rPr>
                            <a:t>束束参数 </a:t>
                          </a:r>
                          <a14:m>
                            <m:oMath xmlns:m="http://schemas.openxmlformats.org/officeDocument/2006/math">
                              <m:sSub>
                                <m:sSubPr>
                                  <m:ctrlPr>
                                    <a:rPr lang="zh-CN" sz="1400" i="1" kern="100">
                                      <a:effectLst/>
                                      <a:latin typeface="Cambria Math" panose="02040503050406030204" pitchFamily="18" charset="0"/>
                                    </a:rPr>
                                  </m:ctrlPr>
                                </m:sSubPr>
                                <m:e>
                                  <m:sSub>
                                    <m:sSubPr>
                                      <m:ctrlPr>
                                        <a:rPr lang="zh-CN" altLang="zh-SG" sz="1400" i="1" kern="100" smtClean="0">
                                          <a:effectLst/>
                                          <a:latin typeface="Cambria Math" panose="02040503050406030204" pitchFamily="18" charset="0"/>
                                        </a:rPr>
                                      </m:ctrlPr>
                                    </m:sSubPr>
                                    <m:e>
                                      <m:r>
                                        <a:rPr lang="en-US" altLang="zh-SG" sz="1400" kern="100">
                                          <a:effectLst/>
                                          <a:latin typeface="Cambria Math" panose="02040503050406030204" pitchFamily="18" charset="0"/>
                                        </a:rPr>
                                        <m:t>𝝃</m:t>
                                      </m:r>
                                    </m:e>
                                    <m:sub>
                                      <m:r>
                                        <a:rPr lang="en-US" altLang="zh-SG" sz="1400" b="0" i="1" kern="100" smtClean="0">
                                          <a:effectLst/>
                                          <a:latin typeface="Cambria Math" panose="02040503050406030204" pitchFamily="18" charset="0"/>
                                        </a:rPr>
                                        <m:t>𝑥</m:t>
                                      </m:r>
                                    </m:sub>
                                  </m:sSub>
                                  <m:r>
                                    <a:rPr lang="en-US" altLang="zh-CN" sz="1400" kern="100" dirty="0">
                                      <a:effectLst/>
                                      <a:latin typeface="Cambria Math" panose="02040503050406030204" pitchFamily="18" charset="0"/>
                                      <a:sym typeface="+mn-ea"/>
                                    </a:rPr>
                                    <m:t>/</m:t>
                                  </m:r>
                                  <m:r>
                                    <a:rPr lang="en-US" sz="1400" kern="100">
                                      <a:effectLst/>
                                      <a:latin typeface="Cambria Math" panose="02040503050406030204" pitchFamily="18" charset="0"/>
                                    </a:rPr>
                                    <m:t>𝝃</m:t>
                                  </m:r>
                                </m:e>
                                <m:sub>
                                  <m:r>
                                    <a:rPr lang="en-US" sz="1400" kern="100">
                                      <a:effectLst/>
                                      <a:latin typeface="Cambria Math" panose="02040503050406030204" pitchFamily="18" charset="0"/>
                                    </a:rPr>
                                    <m:t>𝒚</m:t>
                                  </m:r>
                                  <m:r>
                                    <a:rPr lang="en-US" sz="1400" kern="100">
                                      <a:effectLst/>
                                      <a:latin typeface="Cambria Math" panose="02040503050406030204" pitchFamily="18" charset="0"/>
                                    </a:rPr>
                                    <m:t>,</m:t>
                                  </m:r>
                                  <m:r>
                                    <a:rPr lang="en-US" sz="1400" kern="100">
                                      <a:effectLst/>
                                      <a:latin typeface="Cambria Math" panose="02040503050406030204" pitchFamily="18" charset="0"/>
                                    </a:rPr>
                                    <m:t>𝐥𝐮𝐦</m:t>
                                  </m:r>
                                </m:sub>
                              </m:sSub>
                            </m:oMath>
                          </a14:m>
                          <a:endParaRPr 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0.029/0.04</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kern="100" dirty="0">
                              <a:effectLst/>
                              <a:sym typeface="+mn-ea"/>
                            </a:rPr>
                            <a:t>0.012/</a:t>
                          </a: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0.088</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400" kern="100" dirty="0">
                              <a:effectLst/>
                              <a:sym typeface="+mn-ea"/>
                            </a:rPr>
                            <a:t>0.012/</a:t>
                          </a: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0.083</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85453">
                    <a:tc>
                      <a:txBody>
                        <a:bodyPr/>
                        <a:lstStyle/>
                        <a:p>
                          <a:pPr algn="ctr">
                            <a:spcBef>
                              <a:spcPts val="600"/>
                            </a:spcBef>
                            <a:spcAft>
                              <a:spcPts val="300"/>
                            </a:spcAft>
                          </a:pPr>
                          <a:r>
                            <a:rPr lang="zh-CN" sz="1400" kern="100" dirty="0">
                              <a:effectLst/>
                            </a:rPr>
                            <a:t>发射度</a:t>
                          </a:r>
                          <a:r>
                            <a:rPr lang="en-US" sz="1400" kern="100" dirty="0">
                              <a:effectLst/>
                            </a:rPr>
                            <a:t> [</a:t>
                          </a:r>
                          <a:r>
                            <a:rPr lang="en-US" sz="1400" kern="100" dirty="0" err="1">
                              <a:effectLst/>
                            </a:rPr>
                            <a:t>nmrad</a:t>
                          </a:r>
                          <a:r>
                            <a:rPr lang="en-US" sz="1400" kern="100" dirty="0">
                              <a:effectLst/>
                            </a:rPr>
                            <a:t>]</a:t>
                          </a:r>
                          <a:endParaRPr 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120/0.6</a:t>
                          </a:r>
                          <a:endParaRPr lang="zh-CN" altLang="en-US" sz="140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tx1"/>
                              </a:solidFill>
                              <a:effectLst/>
                              <a:sym typeface="+mn-ea"/>
                            </a:rPr>
                            <a:t>55/0.193</a:t>
                          </a:r>
                          <a:endParaRPr lang="zh-CN" altLang="en-US" sz="1400" b="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tx1"/>
                              </a:solidFill>
                              <a:effectLst/>
                              <a:latin typeface="+mn-lt"/>
                              <a:ea typeface="+mn-ea"/>
                              <a:cs typeface="+mn-cs"/>
                            </a:rPr>
                            <a:t>55/0.193</a:t>
                          </a:r>
                        </a:p>
                      </a:txBody>
                      <a:tcPr marL="68580" marR="68580" marT="0" marB="0"/>
                    </a:tc>
                    <a:extLst>
                      <a:ext uri="{0D108BD9-81ED-4DB2-BD59-A6C34878D82A}">
                        <a16:rowId xmlns:a16="http://schemas.microsoft.com/office/drawing/2014/main" val="10007"/>
                      </a:ext>
                    </a:extLst>
                  </a:tr>
                  <a:tr h="285453">
                    <a:tc>
                      <a:txBody>
                        <a:bodyPr/>
                        <a:lstStyle/>
                        <a:p>
                          <a:pPr algn="ctr">
                            <a:spcBef>
                              <a:spcPts val="600"/>
                            </a:spcBef>
                            <a:spcAft>
                              <a:spcPts val="300"/>
                            </a:spcAft>
                          </a:pPr>
                          <a:r>
                            <a:rPr lang="zh-CN" altLang="en-US"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阻尼时间</a:t>
                          </a:r>
                          <a:r>
                            <a:rPr lang="en-US" alt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b="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ms</a:t>
                          </a:r>
                          <a:r>
                            <a:rPr lang="en-US" alt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24.7/24.7/12.3</a:t>
                          </a:r>
                          <a:endParaRPr lang="zh-CN" altLang="en-US" sz="1400" kern="100" dirty="0">
                            <a:solidFill>
                              <a:schemeClr val="dk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300"/>
                            </a:spcAft>
                            <a:buClrTx/>
                            <a:buSzTx/>
                            <a:buFontTx/>
                            <a:buNone/>
                            <a:defRPr/>
                          </a:pPr>
                          <a:r>
                            <a:rPr lang="en-US" altLang="zh-CN" sz="1400" kern="100" dirty="0">
                              <a:effectLst/>
                              <a:sym typeface="+mn-ea"/>
                            </a:rPr>
                            <a:t>13.9/14.6/7.45</a:t>
                          </a:r>
                          <a:endParaRPr lang="zh-CN" altLang="en-US" sz="1400" kern="100" dirty="0">
                            <a:solidFill>
                              <a:schemeClr val="dk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300"/>
                            </a:spcAft>
                            <a:buClrTx/>
                            <a:buSzTx/>
                            <a:buFontTx/>
                            <a:buNone/>
                            <a:defRPr/>
                          </a:pPr>
                          <a:r>
                            <a:rPr lang="en-US" altLang="zh-CN" sz="1400" kern="100" dirty="0">
                              <a:effectLst/>
                              <a:sym typeface="+mn-ea"/>
                            </a:rPr>
                            <a:t>13.9/14.6/7.45</a:t>
                          </a:r>
                          <a:endParaRPr lang="zh-CN" altLang="en-US" sz="14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8"/>
                      </a:ext>
                    </a:extLst>
                  </a:tr>
                  <a:tr h="285453">
                    <a:tc>
                      <a:txBody>
                        <a:bodyPr/>
                        <a:lstStyle/>
                        <a:p>
                          <a:pPr algn="ctr">
                            <a:spcBef>
                              <a:spcPts val="600"/>
                            </a:spcBef>
                            <a:spcAft>
                              <a:spcPts val="300"/>
                            </a:spcAft>
                          </a:pPr>
                          <a:r>
                            <a:rPr lang="zh-CN" sz="1400" kern="100">
                              <a:effectLst/>
                            </a:rPr>
                            <a:t>耦合度</a:t>
                          </a:r>
                          <a:r>
                            <a:rPr lang="en-US" sz="1400" kern="100">
                              <a:effectLst/>
                            </a:rPr>
                            <a:t> [%]</a:t>
                          </a:r>
                          <a:endParaRPr lang="zh-CN" sz="1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0.5</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0.35</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0.35</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29570">
                    <a:tc>
                      <a:txBody>
                        <a:bodyPr/>
                        <a:lstStyle/>
                        <a:p>
                          <a:pPr algn="ctr">
                            <a:spcBef>
                              <a:spcPts val="600"/>
                            </a:spcBef>
                            <a:spcAft>
                              <a:spcPts val="300"/>
                            </a:spcAft>
                          </a:pPr>
                          <a14:m>
                            <m:oMathPara xmlns:m="http://schemas.openxmlformats.org/officeDocument/2006/math">
                              <m:oMathParaPr>
                                <m:jc m:val="centerGroup"/>
                              </m:oMathParaPr>
                              <m:oMath xmlns:m="http://schemas.openxmlformats.org/officeDocument/2006/math">
                                <m:sSub>
                                  <m:sSubPr>
                                    <m:ctrlPr>
                                      <a:rPr lang="zh-CN" sz="1400" i="1" kern="100">
                                        <a:effectLst/>
                                        <a:latin typeface="Cambria Math" panose="02040503050406030204" pitchFamily="18" charset="0"/>
                                      </a:rPr>
                                    </m:ctrlPr>
                                  </m:sSubPr>
                                  <m:e>
                                    <m:r>
                                      <a:rPr lang="en-US" sz="1400" kern="100">
                                        <a:effectLst/>
                                        <a:latin typeface="Cambria Math" panose="02040503050406030204" pitchFamily="18" charset="0"/>
                                      </a:rPr>
                                      <m:t>𝝂</m:t>
                                    </m:r>
                                  </m:e>
                                  <m:sub>
                                    <m:r>
                                      <a:rPr lang="en-US" sz="1400" kern="100">
                                        <a:effectLst/>
                                        <a:latin typeface="Cambria Math" panose="02040503050406030204" pitchFamily="18" charset="0"/>
                                      </a:rPr>
                                      <m:t>𝒔</m:t>
                                    </m:r>
                                  </m:sub>
                                </m:sSub>
                              </m:oMath>
                            </m:oMathPara>
                          </a14:m>
                          <a:endParaRPr 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0.032</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0.040</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0.040</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85453">
                    <a:tc>
                      <a:txBody>
                        <a:bodyPr/>
                        <a:lstStyle/>
                        <a:p>
                          <a:pPr algn="ctr">
                            <a:spcBef>
                              <a:spcPts val="600"/>
                            </a:spcBef>
                            <a:spcAft>
                              <a:spcPts val="300"/>
                            </a:spcAft>
                          </a:pPr>
                          <a:r>
                            <a:rPr lang="zh-CN" altLang="en-US" sz="1400" b="0" kern="100" dirty="0">
                              <a:solidFill>
                                <a:srgbClr val="000000"/>
                              </a:solidFill>
                              <a:effectLst/>
                              <a:latin typeface="+mn-ea"/>
                              <a:ea typeface="+mn-ea"/>
                              <a:cs typeface="Times New Roman" panose="02020603050405020304" pitchFamily="18" charset="0"/>
                            </a:rPr>
                            <a:t>自然能</a:t>
                          </a:r>
                          <a:r>
                            <a:rPr lang="zh-CN" altLang="en-US" sz="1400" b="0" kern="100" dirty="0">
                              <a:solidFill>
                                <a:srgbClr val="000000"/>
                              </a:solidFill>
                              <a:effectLst/>
                              <a:latin typeface="+mn-lt"/>
                              <a:ea typeface="+mn-ea"/>
                              <a:cs typeface="Times New Roman" panose="02020603050405020304" pitchFamily="18" charset="0"/>
                            </a:rPr>
                            <a:t>散 </a:t>
                          </a:r>
                          <a:r>
                            <a:rPr lang="en-US" altLang="zh-CN" sz="1400" b="0" kern="100" dirty="0">
                              <a:solidFill>
                                <a:srgbClr val="000000"/>
                              </a:solidFill>
                              <a:effectLst/>
                              <a:latin typeface="+mn-lt"/>
                              <a:ea typeface="+mn-ea"/>
                              <a:cs typeface="Times New Roman" panose="02020603050405020304" pitchFamily="18" charset="0"/>
                            </a:rPr>
                            <a:t>[%]</a:t>
                          </a:r>
                          <a:endParaRPr lang="zh-CN" altLang="en-US" sz="1400" b="0" kern="100" dirty="0">
                            <a:solidFill>
                              <a:srgbClr val="000000"/>
                            </a:solidFill>
                            <a:effectLst/>
                            <a:latin typeface="+mn-lt"/>
                            <a:ea typeface="+mn-ea"/>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0.05</a:t>
                          </a:r>
                          <a:endParaRPr lang="zh-CN" altLang="en-US" sz="140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dk1"/>
                              </a:solidFill>
                              <a:effectLst/>
                              <a:latin typeface="+mn-lt"/>
                              <a:ea typeface="+mn-ea"/>
                              <a:cs typeface="+mn-cs"/>
                            </a:rPr>
                            <a:t>0.082</a:t>
                          </a:r>
                          <a:endParaRPr lang="zh-CN" altLang="en-US" sz="1400" b="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tx1"/>
                              </a:solidFill>
                              <a:effectLst/>
                              <a:latin typeface="+mn-lt"/>
                              <a:ea typeface="+mn-ea"/>
                              <a:cs typeface="+mn-cs"/>
                            </a:rPr>
                            <a:t>0.082</a:t>
                          </a:r>
                        </a:p>
                      </a:txBody>
                      <a:tcPr marL="68580" marR="68580" marT="0" marB="0"/>
                    </a:tc>
                    <a:extLst>
                      <a:ext uri="{0D108BD9-81ED-4DB2-BD59-A6C34878D82A}">
                        <a16:rowId xmlns:a16="http://schemas.microsoft.com/office/drawing/2014/main" val="10011"/>
                      </a:ext>
                    </a:extLst>
                  </a:tr>
                  <a:tr h="297942">
                    <a:tc>
                      <a:txBody>
                        <a:bodyPr/>
                        <a:lstStyle/>
                        <a:p>
                          <a:pPr algn="ctr">
                            <a:spcBef>
                              <a:spcPts val="600"/>
                            </a:spcBef>
                            <a:spcAft>
                              <a:spcPts val="300"/>
                            </a:spcAft>
                          </a:pPr>
                          <a:r>
                            <a:rPr lang="zh-CN" sz="1400" kern="100" dirty="0">
                              <a:effectLst/>
                            </a:rPr>
                            <a:t>自然束长 </a:t>
                          </a:r>
                          <a14:m>
                            <m:oMath xmlns:m="http://schemas.openxmlformats.org/officeDocument/2006/math">
                              <m:sSub>
                                <m:sSubPr>
                                  <m:ctrlPr>
                                    <a:rPr lang="zh-CN" sz="1400" i="1" kern="100">
                                      <a:effectLst/>
                                      <a:latin typeface="Cambria Math" panose="02040503050406030204" pitchFamily="18" charset="0"/>
                                    </a:rPr>
                                  </m:ctrlPr>
                                </m:sSubPr>
                                <m:e>
                                  <m:r>
                                    <a:rPr lang="en-US" sz="1400" kern="100">
                                      <a:effectLst/>
                                      <a:latin typeface="Cambria Math" panose="02040503050406030204" pitchFamily="18" charset="0"/>
                                    </a:rPr>
                                    <m:t>𝝈</m:t>
                                  </m:r>
                                </m:e>
                                <m:sub>
                                  <m:r>
                                    <a:rPr lang="en-US" sz="1400" kern="100">
                                      <a:effectLst/>
                                      <a:latin typeface="Cambria Math" panose="02040503050406030204" pitchFamily="18" charset="0"/>
                                    </a:rPr>
                                    <m:t>𝒛</m:t>
                                  </m:r>
                                  <m:r>
                                    <a:rPr lang="en-US" sz="1400" kern="100">
                                      <a:effectLst/>
                                      <a:latin typeface="Cambria Math" panose="02040503050406030204" pitchFamily="18" charset="0"/>
                                    </a:rPr>
                                    <m:t>,</m:t>
                                  </m:r>
                                  <m:r>
                                    <a:rPr lang="en-US" sz="1400" kern="100">
                                      <a:effectLst/>
                                      <a:latin typeface="Cambria Math" panose="02040503050406030204" pitchFamily="18" charset="0"/>
                                    </a:rPr>
                                    <m:t>𝟎</m:t>
                                  </m:r>
                                </m:sub>
                              </m:sSub>
                            </m:oMath>
                          </a14:m>
                          <a:r>
                            <a:rPr lang="en-US" sz="1400" kern="100" dirty="0">
                              <a:effectLst/>
                            </a:rPr>
                            <a:t> [mm]</a:t>
                          </a:r>
                          <a:endParaRPr 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11.5</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13.3</a:t>
                          </a: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13.1</a:t>
                          </a:r>
                        </a:p>
                      </a:txBody>
                      <a:tcPr marL="68580" marR="68580" marT="0" marB="0"/>
                    </a:tc>
                    <a:extLst>
                      <a:ext uri="{0D108BD9-81ED-4DB2-BD59-A6C34878D82A}">
                        <a16:rowId xmlns:a16="http://schemas.microsoft.com/office/drawing/2014/main" val="10012"/>
                      </a:ext>
                    </a:extLst>
                  </a:tr>
                  <a:tr h="285453">
                    <a:tc>
                      <a:txBody>
                        <a:bodyPr/>
                        <a:lstStyle/>
                        <a:p>
                          <a:pPr algn="ctr">
                            <a:spcBef>
                              <a:spcPts val="600"/>
                            </a:spcBef>
                            <a:spcAft>
                              <a:spcPts val="300"/>
                            </a:spcAft>
                          </a:pPr>
                          <a:r>
                            <a:rPr lang="zh-CN" sz="1400" kern="100" dirty="0">
                              <a:effectLst/>
                            </a:rPr>
                            <a:t>拉伸束长 </a:t>
                          </a:r>
                          <a14:m>
                            <m:oMath xmlns:m="http://schemas.openxmlformats.org/officeDocument/2006/math">
                              <m:sSub>
                                <m:sSubPr>
                                  <m:ctrlPr>
                                    <a:rPr lang="zh-CN" sz="1400" i="1" kern="100">
                                      <a:effectLst/>
                                      <a:latin typeface="Cambria Math" panose="02040503050406030204" pitchFamily="18" charset="0"/>
                                    </a:rPr>
                                  </m:ctrlPr>
                                </m:sSubPr>
                                <m:e>
                                  <m:r>
                                    <a:rPr lang="en-US" sz="1400" kern="100">
                                      <a:effectLst/>
                                      <a:latin typeface="Cambria Math" panose="02040503050406030204" pitchFamily="18" charset="0"/>
                                    </a:rPr>
                                    <m:t>𝝈</m:t>
                                  </m:r>
                                </m:e>
                                <m:sub>
                                  <m:r>
                                    <a:rPr lang="en-US" sz="1400" kern="100">
                                      <a:effectLst/>
                                      <a:latin typeface="Cambria Math" panose="02040503050406030204" pitchFamily="18" charset="0"/>
                                    </a:rPr>
                                    <m:t>𝒛</m:t>
                                  </m:r>
                                </m:sub>
                              </m:sSub>
                            </m:oMath>
                          </a14:m>
                          <a:r>
                            <a:rPr lang="en-US" sz="1400" kern="100" dirty="0">
                              <a:effectLst/>
                            </a:rPr>
                            <a:t> [mm]</a:t>
                          </a:r>
                          <a:endParaRPr 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13.5</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16</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400" b="0" kern="100" dirty="0">
                              <a:solidFill>
                                <a:schemeClr val="tx1"/>
                              </a:solidFill>
                              <a:effectLst/>
                              <a:latin typeface="+mn-lt"/>
                              <a:ea typeface="宋体" panose="02010600030101010101" pitchFamily="2" charset="-122"/>
                              <a:cs typeface="Times New Roman" panose="02020603050405020304" pitchFamily="18" charset="0"/>
                            </a:rPr>
                            <a:t>15</a:t>
                          </a:r>
                        </a:p>
                      </a:txBody>
                      <a:tcPr marL="68580" marR="68580" marT="0" marB="0"/>
                    </a:tc>
                    <a:extLst>
                      <a:ext uri="{0D108BD9-81ED-4DB2-BD59-A6C34878D82A}">
                        <a16:rowId xmlns:a16="http://schemas.microsoft.com/office/drawing/2014/main" val="10013"/>
                      </a:ext>
                    </a:extLst>
                  </a:tr>
                  <a:tr h="285453">
                    <a:tc>
                      <a:txBody>
                        <a:bodyPr/>
                        <a:lstStyle/>
                        <a:p>
                          <a:pPr algn="ctr">
                            <a:spcBef>
                              <a:spcPts val="600"/>
                            </a:spcBef>
                            <a:spcAft>
                              <a:spcPts val="300"/>
                            </a:spcAft>
                          </a:pPr>
                          <a:r>
                            <a:rPr lang="zh-CN" altLang="en-US" sz="1400" kern="100" dirty="0">
                              <a:solidFill>
                                <a:schemeClr val="dk1"/>
                              </a:solidFill>
                              <a:effectLst/>
                              <a:latin typeface="+mn-lt"/>
                              <a:ea typeface="+mn-ea"/>
                              <a:cs typeface="+mn-cs"/>
                            </a:rPr>
                            <a:t>半交叉角 </a:t>
                          </a:r>
                          <a:r>
                            <a:rPr lang="en-US" altLang="zh-CN" sz="1400" kern="100" dirty="0">
                              <a:solidFill>
                                <a:schemeClr val="dk1"/>
                              </a:solidFill>
                              <a:effectLst/>
                              <a:latin typeface="+mn-lt"/>
                              <a:ea typeface="+mn-ea"/>
                              <a:cs typeface="+mn-cs"/>
                            </a:rPr>
                            <a:t>[</a:t>
                          </a:r>
                          <a:r>
                            <a:rPr lang="en-US" altLang="zh-CN" sz="1400" kern="100" dirty="0" err="1">
                              <a:solidFill>
                                <a:schemeClr val="dk1"/>
                              </a:solidFill>
                              <a:effectLst/>
                              <a:latin typeface="+mn-lt"/>
                              <a:ea typeface="+mn-ea"/>
                              <a:cs typeface="+mn-cs"/>
                            </a:rPr>
                            <a:t>mrad</a:t>
                          </a:r>
                          <a:r>
                            <a:rPr lang="en-US" altLang="zh-CN" sz="1400" kern="100" dirty="0">
                              <a:solidFill>
                                <a:schemeClr val="dk1"/>
                              </a:solidFill>
                              <a:effectLst/>
                              <a:latin typeface="+mn-lt"/>
                              <a:ea typeface="+mn-ea"/>
                              <a:cs typeface="+mn-cs"/>
                            </a:rPr>
                            <a:t>]</a:t>
                          </a:r>
                          <a:endParaRPr lang="zh-CN" altLang="en-US" sz="140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11</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18.1</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18.1</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85453">
                    <a:tc>
                      <a:txBody>
                        <a:bodyPr/>
                        <a:lstStyle/>
                        <a:p>
                          <a:pPr algn="ctr">
                            <a:spcBef>
                              <a:spcPts val="600"/>
                            </a:spcBef>
                            <a:spcAft>
                              <a:spcPts val="300"/>
                            </a:spcAft>
                          </a:pPr>
                          <a:r>
                            <a:rPr lang="en-US" altLang="zh-CN" sz="1400" b="0" kern="100" dirty="0" err="1">
                              <a:solidFill>
                                <a:srgbClr val="000000"/>
                              </a:solidFill>
                              <a:effectLst/>
                              <a:latin typeface="+mn-ea"/>
                              <a:ea typeface="+mn-ea"/>
                              <a:cs typeface="Times New Roman" panose="02020603050405020304" pitchFamily="18" charset="0"/>
                            </a:rPr>
                            <a:t>Piwinski</a:t>
                          </a:r>
                          <a:r>
                            <a:rPr lang="en-US" altLang="zh-CN" sz="1400" b="0" kern="100" dirty="0">
                              <a:solidFill>
                                <a:srgbClr val="000000"/>
                              </a:solidFill>
                              <a:effectLst/>
                              <a:latin typeface="+mn-ea"/>
                              <a:ea typeface="+mn-ea"/>
                              <a:cs typeface="Times New Roman" panose="02020603050405020304" pitchFamily="18" charset="0"/>
                            </a:rPr>
                            <a:t> </a:t>
                          </a:r>
                          <a:r>
                            <a:rPr lang="zh-CN" altLang="en-US" sz="1400" b="0" kern="100" dirty="0">
                              <a:solidFill>
                                <a:srgbClr val="000000"/>
                              </a:solidFill>
                              <a:effectLst/>
                              <a:latin typeface="+mn-ea"/>
                              <a:ea typeface="+mn-ea"/>
                              <a:cs typeface="Times New Roman" panose="02020603050405020304" pitchFamily="18" charset="0"/>
                            </a:rPr>
                            <a:t>角</a:t>
                          </a:r>
                          <a:endParaRPr lang="zh-CN" sz="1400" b="0" kern="100" dirty="0">
                            <a:solidFill>
                              <a:srgbClr val="000000"/>
                            </a:solidFill>
                            <a:effectLst/>
                            <a:latin typeface="+mn-ea"/>
                            <a:ea typeface="+mn-ea"/>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0.47</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3.19</a:t>
                          </a:r>
                        </a:p>
                      </a:txBody>
                      <a:tcPr marL="68580" marR="68580" marT="0" marB="0"/>
                    </a:tc>
                    <a:tc>
                      <a:txBody>
                        <a:bodyPr/>
                        <a:lstStyle/>
                        <a:p>
                          <a:pPr algn="ctr">
                            <a:spcBef>
                              <a:spcPts val="600"/>
                            </a:spcBef>
                            <a:spcAft>
                              <a:spcPts val="300"/>
                            </a:spcAft>
                          </a:pPr>
                          <a:r>
                            <a:rPr lang="en-US" altLang="zh-CN" sz="1400" b="0" kern="100" dirty="0">
                              <a:solidFill>
                                <a:schemeClr val="tx1"/>
                              </a:solidFill>
                              <a:effectLst/>
                              <a:latin typeface="+mn-lt"/>
                              <a:ea typeface="宋体" panose="02010600030101010101" pitchFamily="2" charset="-122"/>
                              <a:cs typeface="Times New Roman" panose="02020603050405020304" pitchFamily="18" charset="0"/>
                            </a:rPr>
                            <a:t>2.59</a:t>
                          </a:r>
                        </a:p>
                      </a:txBody>
                      <a:tcPr marL="68580" marR="68580" marT="0" marB="0"/>
                    </a:tc>
                    <a:extLst>
                      <a:ext uri="{0D108BD9-81ED-4DB2-BD59-A6C34878D82A}">
                        <a16:rowId xmlns:a16="http://schemas.microsoft.com/office/drawing/2014/main" val="10015"/>
                      </a:ext>
                    </a:extLst>
                  </a:tr>
                  <a:tr h="285453">
                    <a:tc>
                      <a:txBody>
                        <a:bodyPr/>
                        <a:lstStyle/>
                        <a:p>
                          <a:pPr algn="ctr">
                            <a:spcBef>
                              <a:spcPts val="600"/>
                            </a:spcBef>
                            <a:spcAft>
                              <a:spcPts val="300"/>
                            </a:spcAft>
                            <a:buNone/>
                          </a:pPr>
                          <a:r>
                            <a:rPr lang="zh-CN" altLang="en-US" sz="1400" b="0" kern="100" dirty="0">
                              <a:solidFill>
                                <a:schemeClr val="tx1"/>
                              </a:solidFill>
                              <a:effectLst/>
                              <a:latin typeface="+mn-ea"/>
                              <a:ea typeface="+mn-ea"/>
                              <a:cs typeface="Times New Roman" panose="02020603050405020304" pitchFamily="18" charset="0"/>
                            </a:rPr>
                            <a:t>工作点</a:t>
                          </a:r>
                        </a:p>
                      </a:txBody>
                      <a:tcPr marL="68580" marR="68580" marT="0" marB="0"/>
                    </a:tc>
                    <a:tc>
                      <a:txBody>
                        <a:bodyPr/>
                        <a:lstStyle/>
                        <a:p>
                          <a:pPr marL="0" algn="ctr" defTabSz="914400" rtl="0" eaLnBrk="1" latinLnBrk="0" hangingPunct="1">
                            <a:spcBef>
                              <a:spcPts val="600"/>
                            </a:spcBef>
                            <a:spcAft>
                              <a:spcPts val="300"/>
                            </a:spcAft>
                            <a:buNone/>
                          </a:pPr>
                          <a:r>
                            <a:rPr lang="en-US" altLang="zh-CN" sz="1400" kern="100" dirty="0">
                              <a:solidFill>
                                <a:schemeClr val="tx1"/>
                              </a:solidFill>
                              <a:effectLst/>
                              <a:latin typeface="+mn-lt"/>
                              <a:ea typeface="+mn-ea"/>
                              <a:cs typeface="+mn-cs"/>
                            </a:rPr>
                            <a:t>7.509/5.575</a:t>
                          </a:r>
                        </a:p>
                      </a:txBody>
                      <a:tcPr marL="68580" marR="68580" marT="0" marB="0"/>
                    </a:tc>
                    <a:tc>
                      <a:txBody>
                        <a:bodyPr/>
                        <a:lstStyle/>
                        <a:p>
                          <a:pPr algn="ctr">
                            <a:spcBef>
                              <a:spcPts val="600"/>
                            </a:spcBef>
                            <a:spcAft>
                              <a:spcPts val="300"/>
                            </a:spcAft>
                            <a:buNone/>
                          </a:pPr>
                          <a:r>
                            <a:rPr lang="en-US" altLang="zh-CN" sz="1400" dirty="0">
                              <a:solidFill>
                                <a:schemeClr val="tx1"/>
                              </a:solidFill>
                              <a:sym typeface="+mn-ea"/>
                            </a:rPr>
                            <a:t>8.550/7.576</a:t>
                          </a:r>
                          <a:endParaRPr lang="en-US" altLang="zh-CN" sz="1400" b="0" kern="100" dirty="0">
                            <a:solidFill>
                              <a:schemeClr val="tx1"/>
                            </a:solidFill>
                            <a:effectLst/>
                            <a:latin typeface="+mn-lt"/>
                            <a:ea typeface="宋体" panose="02010600030101010101" pitchFamily="2" charset="-122"/>
                            <a:cs typeface="Times New Roman" panose="02020603050405020304" pitchFamily="18" charset="0"/>
                            <a:sym typeface="+mn-ea"/>
                          </a:endParaRPr>
                        </a:p>
                      </a:txBody>
                      <a:tcPr marL="68580" marR="68580" marT="0" marB="0"/>
                    </a:tc>
                    <a:tc>
                      <a:txBody>
                        <a:bodyPr/>
                        <a:lstStyle/>
                        <a:p>
                          <a:pPr algn="ctr">
                            <a:spcBef>
                              <a:spcPts val="600"/>
                            </a:spcBef>
                            <a:spcAft>
                              <a:spcPts val="300"/>
                            </a:spcAft>
                            <a:buNone/>
                          </a:pPr>
                          <a:r>
                            <a:rPr lang="en-US" altLang="zh-CN" sz="1400" dirty="0">
                              <a:solidFill>
                                <a:schemeClr val="tx1"/>
                              </a:solidFill>
                              <a:sym typeface="+mn-ea"/>
                            </a:rPr>
                            <a:t>8.550/7.576</a:t>
                          </a:r>
                          <a:endParaRPr lang="en-US" altLang="zh-CN" sz="1400" b="0" kern="100" dirty="0">
                            <a:solidFill>
                              <a:schemeClr val="tx1"/>
                            </a:solidFill>
                            <a:effectLst/>
                            <a:latin typeface="+mn-lt"/>
                            <a:ea typeface="宋体" panose="02010600030101010101" pitchFamily="2" charset="-122"/>
                            <a:cs typeface="Times New Roman" panose="02020603050405020304" pitchFamily="18" charset="0"/>
                            <a:sym typeface="+mn-ea"/>
                          </a:endParaRPr>
                        </a:p>
                      </a:txBody>
                      <a:tcPr marL="68580" marR="68580" marT="0" marB="0"/>
                    </a:tc>
                    <a:extLst>
                      <a:ext uri="{0D108BD9-81ED-4DB2-BD59-A6C34878D82A}">
                        <a16:rowId xmlns:a16="http://schemas.microsoft.com/office/drawing/2014/main" val="10016"/>
                      </a:ext>
                    </a:extLst>
                  </a:tr>
                  <a:tr h="285453">
                    <a:tc>
                      <a:txBody>
                        <a:bodyPr/>
                        <a:lstStyle/>
                        <a:p>
                          <a:pPr algn="ctr">
                            <a:spcBef>
                              <a:spcPts val="600"/>
                            </a:spcBef>
                            <a:spcAft>
                              <a:spcPts val="300"/>
                            </a:spcAft>
                            <a:buNone/>
                          </a:pPr>
                          <a:r>
                            <a:rPr lang="zh-CN" altLang="en-US" sz="1400" b="0" kern="100" dirty="0">
                              <a:solidFill>
                                <a:schemeClr val="tx1"/>
                              </a:solidFill>
                              <a:effectLst/>
                              <a:latin typeface="+mn-ea"/>
                              <a:ea typeface="+mn-ea"/>
                              <a:cs typeface="Times New Roman" panose="02020603050405020304" pitchFamily="18" charset="0"/>
                            </a:rPr>
                            <a:t>自然色品</a:t>
                          </a:r>
                        </a:p>
                      </a:txBody>
                      <a:tcPr marL="68580" marR="68580" marT="0" marB="0"/>
                    </a:tc>
                    <a:tc>
                      <a:txBody>
                        <a:bodyPr/>
                        <a:lstStyle/>
                        <a:p>
                          <a:pPr marL="0" algn="ctr" defTabSz="914400" rtl="0" eaLnBrk="1" latinLnBrk="0" hangingPunct="1">
                            <a:spcBef>
                              <a:spcPts val="600"/>
                            </a:spcBef>
                            <a:spcAft>
                              <a:spcPts val="300"/>
                            </a:spcAft>
                            <a:buNone/>
                          </a:pPr>
                          <a:r>
                            <a:rPr lang="en-US" altLang="zh-CN" sz="1400" dirty="0"/>
                            <a:t>-12.8/ -25.8</a:t>
                          </a:r>
                          <a:endParaRPr lang="en-US" altLang="zh-CN" sz="1400" kern="100" dirty="0">
                            <a:solidFill>
                              <a:schemeClr val="tx1"/>
                            </a:solidFill>
                            <a:effectLst/>
                            <a:latin typeface="+mn-lt"/>
                            <a:ea typeface="+mn-ea"/>
                            <a:cs typeface="+mn-cs"/>
                          </a:endParaRPr>
                        </a:p>
                      </a:txBody>
                      <a:tcPr marL="68580" marR="68580" marT="0" marB="0"/>
                    </a:tc>
                    <a:tc>
                      <a:txBody>
                        <a:bodyPr/>
                        <a:lstStyle/>
                        <a:p>
                          <a:pPr algn="ctr">
                            <a:spcBef>
                              <a:spcPts val="600"/>
                            </a:spcBef>
                            <a:spcAft>
                              <a:spcPts val="300"/>
                            </a:spcAft>
                            <a:buNone/>
                          </a:pPr>
                          <a:r>
                            <a:rPr lang="en-US" altLang="zh-CN" sz="1400" dirty="0"/>
                            <a:t>-26.8/-104.6</a:t>
                          </a:r>
                          <a:endParaRPr lang="en-US" altLang="zh-CN" sz="1400" b="0" kern="100" dirty="0">
                            <a:solidFill>
                              <a:schemeClr val="tx1"/>
                            </a:solidFill>
                            <a:effectLst/>
                            <a:latin typeface="+mn-lt"/>
                            <a:ea typeface="宋体" panose="02010600030101010101" pitchFamily="2" charset="-122"/>
                            <a:cs typeface="Times New Roman" panose="02020603050405020304" pitchFamily="18" charset="0"/>
                            <a:sym typeface="+mn-ea"/>
                          </a:endParaRPr>
                        </a:p>
                      </a:txBody>
                      <a:tcPr marL="68580" marR="68580" marT="0" marB="0"/>
                    </a:tc>
                    <a:tc>
                      <a:txBody>
                        <a:bodyPr/>
                        <a:lstStyle/>
                        <a:p>
                          <a:pPr algn="ctr">
                            <a:spcBef>
                              <a:spcPts val="600"/>
                            </a:spcBef>
                            <a:spcAft>
                              <a:spcPts val="300"/>
                            </a:spcAft>
                            <a:buNone/>
                          </a:pPr>
                          <a:r>
                            <a:rPr lang="en-US" altLang="zh-CN" sz="1400" dirty="0"/>
                            <a:t>-17.8/-92.2</a:t>
                          </a:r>
                          <a:endParaRPr lang="en-US" altLang="zh-CN" sz="1400" b="0" kern="100" dirty="0">
                            <a:solidFill>
                              <a:schemeClr val="tx1"/>
                            </a:solidFill>
                            <a:effectLst/>
                            <a:latin typeface="+mn-lt"/>
                            <a:ea typeface="宋体" panose="02010600030101010101" pitchFamily="2" charset="-122"/>
                            <a:cs typeface="Times New Roman" panose="02020603050405020304" pitchFamily="18" charset="0"/>
                            <a:sym typeface="+mn-ea"/>
                          </a:endParaRPr>
                        </a:p>
                      </a:txBody>
                      <a:tcPr marL="68580" marR="68580" marT="0" marB="0"/>
                    </a:tc>
                    <a:extLst>
                      <a:ext uri="{0D108BD9-81ED-4DB2-BD59-A6C34878D82A}">
                        <a16:rowId xmlns:a16="http://schemas.microsoft.com/office/drawing/2014/main" val="3520580503"/>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4119925112"/>
                  </p:ext>
                </p:extLst>
              </p:nvPr>
            </p:nvGraphicFramePr>
            <p:xfrm>
              <a:off x="47328" y="836712"/>
              <a:ext cx="8727140" cy="5468882"/>
            </p:xfrm>
            <a:graphic>
              <a:graphicData uri="http://schemas.openxmlformats.org/drawingml/2006/table">
                <a:tbl>
                  <a:tblPr firstRow="1" bandRow="1">
                    <a:tableStyleId>{5C22544A-7EE6-4342-B048-85BDC9FD1C3A}</a:tableStyleId>
                  </a:tblPr>
                  <a:tblGrid>
                    <a:gridCol w="2115052">
                      <a:extLst>
                        <a:ext uri="{9D8B030D-6E8A-4147-A177-3AD203B41FA5}">
                          <a16:colId xmlns:a16="http://schemas.microsoft.com/office/drawing/2014/main" val="20000"/>
                        </a:ext>
                      </a:extLst>
                    </a:gridCol>
                    <a:gridCol w="1982800">
                      <a:extLst>
                        <a:ext uri="{9D8B030D-6E8A-4147-A177-3AD203B41FA5}">
                          <a16:colId xmlns:a16="http://schemas.microsoft.com/office/drawing/2014/main" val="20001"/>
                        </a:ext>
                      </a:extLst>
                    </a:gridCol>
                    <a:gridCol w="2314644">
                      <a:extLst>
                        <a:ext uri="{9D8B030D-6E8A-4147-A177-3AD203B41FA5}">
                          <a16:colId xmlns:a16="http://schemas.microsoft.com/office/drawing/2014/main" val="20002"/>
                        </a:ext>
                      </a:extLst>
                    </a:gridCol>
                    <a:gridCol w="2314644">
                      <a:extLst>
                        <a:ext uri="{9D8B030D-6E8A-4147-A177-3AD203B41FA5}">
                          <a16:colId xmlns:a16="http://schemas.microsoft.com/office/drawing/2014/main" val="20003"/>
                        </a:ext>
                      </a:extLst>
                    </a:gridCol>
                  </a:tblGrid>
                  <a:tr h="541991">
                    <a:tc>
                      <a:txBody>
                        <a:bodyPr/>
                        <a:lstStyle/>
                        <a:p>
                          <a:pPr algn="just"/>
                          <a:endParaRPr lang="zh-CN" sz="1600" kern="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BEPCII</a:t>
                          </a:r>
                          <a:endParaRPr 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SG"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BEPCII</a:t>
                          </a:r>
                          <a:r>
                            <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CW</a:t>
                          </a:r>
                          <a:r>
                            <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wiggler 3.0T  10</a:t>
                          </a:r>
                          <a:r>
                            <a:rPr lang="zh-CN" alt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倍</a:t>
                          </a:r>
                        </a:p>
                      </a:txBody>
                      <a:tcPr marL="68580" marR="68580" marT="0" marB="0"/>
                    </a:tc>
                    <a:tc>
                      <a:txBody>
                        <a:bodyPr/>
                        <a:lstStyle/>
                        <a:p>
                          <a:pPr marL="0" marR="0" lvl="0" indent="0" algn="ctr" defTabSz="914400" rtl="0" eaLnBrk="1" fontAlgn="auto" latinLnBrk="0" hangingPunct="1">
                            <a:lnSpc>
                              <a:spcPct val="100000"/>
                            </a:lnSpc>
                            <a:spcBef>
                              <a:spcPts val="600"/>
                            </a:spcBef>
                            <a:spcAft>
                              <a:spcPts val="300"/>
                            </a:spcAft>
                            <a:buClrTx/>
                            <a:buSzTx/>
                            <a:buFontTx/>
                            <a:buNone/>
                            <a:defRPr/>
                          </a:pPr>
                          <a:r>
                            <a:rPr lang="en-US" altLang="zh-SG"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BEPCII</a:t>
                          </a:r>
                          <a:r>
                            <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CW            wiggle 3.0T</a:t>
                          </a:r>
                          <a:r>
                            <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5</a:t>
                          </a:r>
                          <a:r>
                            <a:rPr lang="zh-CN" alt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倍</a:t>
                          </a:r>
                        </a:p>
                      </a:txBody>
                      <a:tcPr marL="68580" marR="68580" marT="0" marB="0"/>
                    </a:tc>
                    <a:extLst>
                      <a:ext uri="{0D108BD9-81ED-4DB2-BD59-A6C34878D82A}">
                        <a16:rowId xmlns:a16="http://schemas.microsoft.com/office/drawing/2014/main" val="10000"/>
                      </a:ext>
                    </a:extLst>
                  </a:tr>
                  <a:tr h="284607">
                    <a:tc>
                      <a:txBody>
                        <a:bodyPr/>
                        <a:lstStyle/>
                        <a:p>
                          <a:endParaRPr lang="zh-CN"/>
                        </a:p>
                      </a:txBody>
                      <a:tcPr marL="68580" marR="68580" marT="0" marB="0">
                        <a:blipFill>
                          <a:blip r:embed="rId3"/>
                          <a:stretch>
                            <a:fillRect l="-288" t="-210638" r="-314121" b="-1634043"/>
                          </a:stretch>
                        </a:blipFill>
                      </a:tcPr>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1</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10.9</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5.8</a:t>
                          </a:r>
                        </a:p>
                      </a:txBody>
                      <a:tcPr marL="68580" marR="68580" marT="0" marB="0"/>
                    </a:tc>
                    <a:extLst>
                      <a:ext uri="{0D108BD9-81ED-4DB2-BD59-A6C34878D82A}">
                        <a16:rowId xmlns:a16="http://schemas.microsoft.com/office/drawing/2014/main" val="10001"/>
                      </a:ext>
                    </a:extLst>
                  </a:tr>
                  <a:tr h="284607">
                    <a:tc>
                      <a:txBody>
                        <a:bodyPr/>
                        <a:lstStyle/>
                        <a:p>
                          <a:endParaRPr lang="zh-CN"/>
                        </a:p>
                      </a:txBody>
                      <a:tcPr marL="68580" marR="68580" marT="0" marB="0">
                        <a:blipFill>
                          <a:blip r:embed="rId3"/>
                          <a:stretch>
                            <a:fillRect l="-288" t="-317391" r="-314121" b="-1569565"/>
                          </a:stretch>
                        </a:blipFill>
                      </a:tcPr>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1/0.0135</a:t>
                          </a:r>
                          <a:endParaRPr lang="zh-CN" altLang="en-US" sz="1400" kern="100" dirty="0">
                            <a:solidFill>
                              <a:schemeClr val="dk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300"/>
                            </a:spcAft>
                            <a:buClrTx/>
                            <a:buSzTx/>
                            <a:buFontTx/>
                            <a:buNone/>
                            <a:defRPr/>
                          </a:pPr>
                          <a:r>
                            <a:rPr lang="en-US" altLang="zh-SG" sz="1400" kern="100" dirty="0">
                              <a:solidFill>
                                <a:srgbClr val="FF0000"/>
                              </a:solidFill>
                              <a:effectLst/>
                            </a:rPr>
                            <a:t>0.15/0.005</a:t>
                          </a:r>
                          <a:endParaRPr lang="zh-CN" altLang="zh-SG" sz="1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300"/>
                            </a:spcAft>
                            <a:buClrTx/>
                            <a:buSzTx/>
                            <a:buFontTx/>
                            <a:buNone/>
                            <a:defRPr/>
                          </a:pPr>
                          <a:r>
                            <a:rPr lang="en-US" altLang="zh-SG" sz="1400" kern="100" dirty="0">
                              <a:solidFill>
                                <a:srgbClr val="FF0000"/>
                              </a:solidFill>
                              <a:effectLst/>
                            </a:rPr>
                            <a:t>0.2/0.007</a:t>
                          </a:r>
                          <a:endParaRPr lang="en-US" altLang="zh-SG" sz="1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4607">
                    <a:tc>
                      <a:txBody>
                        <a:bodyPr/>
                        <a:lstStyle/>
                        <a:p>
                          <a:pPr algn="ctr">
                            <a:spcBef>
                              <a:spcPts val="600"/>
                            </a:spcBef>
                            <a:spcAft>
                              <a:spcPts val="300"/>
                            </a:spcAft>
                          </a:pPr>
                          <a:r>
                            <a:rPr lang="zh-CN" sz="1400" kern="100">
                              <a:effectLst/>
                            </a:rPr>
                            <a:t>总流强</a:t>
                          </a:r>
                          <a:r>
                            <a:rPr lang="en-US" sz="1400" kern="100">
                              <a:effectLst/>
                            </a:rPr>
                            <a:t> [mA]</a:t>
                          </a:r>
                          <a:endParaRPr lang="zh-CN" sz="1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910</a:t>
                          </a:r>
                          <a:endParaRPr lang="zh-CN" altLang="en-US" sz="140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dk1"/>
                              </a:solidFill>
                              <a:effectLst/>
                              <a:latin typeface="+mn-lt"/>
                              <a:ea typeface="+mn-ea"/>
                              <a:cs typeface="+mn-cs"/>
                            </a:rPr>
                            <a:t>1500</a:t>
                          </a:r>
                          <a:endParaRPr lang="zh-CN" altLang="en-US" sz="1400" b="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dk1"/>
                              </a:solidFill>
                              <a:effectLst/>
                              <a:latin typeface="+mn-lt"/>
                              <a:ea typeface="+mn-ea"/>
                              <a:cs typeface="+mn-cs"/>
                            </a:rPr>
                            <a:t>1200</a:t>
                          </a:r>
                          <a:endParaRPr lang="zh-CN" altLang="en-US" sz="1400" b="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3"/>
                      </a:ext>
                    </a:extLst>
                  </a:tr>
                  <a:tr h="285453">
                    <a:tc>
                      <a:txBody>
                        <a:bodyPr/>
                        <a:lstStyle/>
                        <a:p>
                          <a:pPr algn="ctr">
                            <a:spcBef>
                              <a:spcPts val="600"/>
                            </a:spcBef>
                            <a:spcAft>
                              <a:spcPts val="300"/>
                            </a:spcAft>
                          </a:pPr>
                          <a:r>
                            <a:rPr lang="zh-CN" sz="1400" kern="100" dirty="0">
                              <a:effectLst/>
                            </a:rPr>
                            <a:t>单束团流强</a:t>
                          </a:r>
                          <a:r>
                            <a:rPr lang="en-US" altLang="zh-CN" sz="1400" kern="100" dirty="0">
                              <a:effectLst/>
                            </a:rPr>
                            <a:t> [mA]</a:t>
                          </a:r>
                          <a:endParaRPr 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8.3</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chemeClr val="dk1"/>
                              </a:solidFill>
                              <a:effectLst/>
                              <a:latin typeface="+mn-lt"/>
                              <a:ea typeface="+mn-ea"/>
                              <a:cs typeface="+mn-cs"/>
                            </a:rPr>
                            <a:t>12.5</a:t>
                          </a:r>
                          <a:endParaRPr lang="zh-CN" altLang="en-US" sz="1400" b="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chemeClr val="dk1"/>
                              </a:solidFill>
                              <a:effectLst/>
                              <a:latin typeface="+mn-lt"/>
                              <a:ea typeface="+mn-ea"/>
                              <a:cs typeface="+mn-cs"/>
                            </a:rPr>
                            <a:t>10.4</a:t>
                          </a:r>
                          <a:endParaRPr lang="zh-CN" altLang="en-US" sz="1400" b="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285453">
                    <a:tc>
                      <a:txBody>
                        <a:bodyPr/>
                        <a:lstStyle/>
                        <a:p>
                          <a:pPr algn="ctr">
                            <a:spcBef>
                              <a:spcPts val="600"/>
                            </a:spcBef>
                            <a:spcAft>
                              <a:spcPts val="300"/>
                            </a:spcAft>
                          </a:pPr>
                          <a:r>
                            <a:rPr lang="zh-CN" sz="1400" kern="100">
                              <a:effectLst/>
                            </a:rPr>
                            <a:t>束团数</a:t>
                          </a:r>
                          <a:endParaRPr lang="zh-CN" sz="1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a:solidFill>
                                <a:schemeClr val="dk1"/>
                              </a:solidFill>
                              <a:effectLst/>
                              <a:latin typeface="+mn-lt"/>
                              <a:ea typeface="+mn-ea"/>
                              <a:cs typeface="+mn-cs"/>
                            </a:rPr>
                            <a:t>110</a:t>
                          </a:r>
                          <a:endParaRPr lang="zh-CN" altLang="en-US" sz="140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dk1"/>
                              </a:solidFill>
                              <a:effectLst/>
                              <a:latin typeface="+mn-lt"/>
                              <a:ea typeface="+mn-ea"/>
                              <a:cs typeface="+mn-cs"/>
                            </a:rPr>
                            <a:t>120</a:t>
                          </a:r>
                          <a:endParaRPr lang="zh-CN" altLang="en-US" sz="1400" b="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dk1"/>
                              </a:solidFill>
                              <a:effectLst/>
                              <a:latin typeface="+mn-lt"/>
                              <a:ea typeface="+mn-ea"/>
                              <a:cs typeface="+mn-cs"/>
                            </a:rPr>
                            <a:t>115</a:t>
                          </a:r>
                          <a:endParaRPr lang="zh-CN" altLang="en-US" sz="1400" b="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r h="305575">
                    <a:tc>
                      <a:txBody>
                        <a:bodyPr/>
                        <a:lstStyle/>
                        <a:p>
                          <a:endParaRPr lang="zh-CN"/>
                        </a:p>
                      </a:txBody>
                      <a:tcPr marL="68580" marR="68580" marT="0" marB="0">
                        <a:blipFill>
                          <a:blip r:embed="rId3"/>
                          <a:stretch>
                            <a:fillRect l="-288" t="-666000" r="-314121" b="-1062000"/>
                          </a:stretch>
                        </a:blipFill>
                      </a:tcPr>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0.029/0.04</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kern="100" dirty="0">
                              <a:effectLst/>
                              <a:sym typeface="+mn-ea"/>
                            </a:rPr>
                            <a:t>0.012/</a:t>
                          </a: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0.088</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400" kern="100" dirty="0">
                              <a:effectLst/>
                              <a:sym typeface="+mn-ea"/>
                            </a:rPr>
                            <a:t>0.012/</a:t>
                          </a: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0.083</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85453">
                    <a:tc>
                      <a:txBody>
                        <a:bodyPr/>
                        <a:lstStyle/>
                        <a:p>
                          <a:pPr algn="ctr">
                            <a:spcBef>
                              <a:spcPts val="600"/>
                            </a:spcBef>
                            <a:spcAft>
                              <a:spcPts val="300"/>
                            </a:spcAft>
                          </a:pPr>
                          <a:r>
                            <a:rPr lang="zh-CN" sz="1400" kern="100" dirty="0">
                              <a:effectLst/>
                            </a:rPr>
                            <a:t>发射度</a:t>
                          </a:r>
                          <a:r>
                            <a:rPr lang="en-US" sz="1400" kern="100" dirty="0">
                              <a:effectLst/>
                            </a:rPr>
                            <a:t> [</a:t>
                          </a:r>
                          <a:r>
                            <a:rPr lang="en-US" sz="1400" kern="100" dirty="0" err="1">
                              <a:effectLst/>
                            </a:rPr>
                            <a:t>nmrad</a:t>
                          </a:r>
                          <a:r>
                            <a:rPr lang="en-US" sz="1400" kern="100" dirty="0">
                              <a:effectLst/>
                            </a:rPr>
                            <a:t>]</a:t>
                          </a:r>
                          <a:endParaRPr 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120/0.6</a:t>
                          </a:r>
                          <a:endParaRPr lang="zh-CN" altLang="en-US" sz="140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tx1"/>
                              </a:solidFill>
                              <a:effectLst/>
                              <a:sym typeface="+mn-ea"/>
                            </a:rPr>
                            <a:t>55/0.193</a:t>
                          </a:r>
                          <a:endParaRPr lang="zh-CN" altLang="en-US" sz="1400" b="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tx1"/>
                              </a:solidFill>
                              <a:effectLst/>
                              <a:latin typeface="+mn-lt"/>
                              <a:ea typeface="+mn-ea"/>
                              <a:cs typeface="+mn-cs"/>
                            </a:rPr>
                            <a:t>55/0.193</a:t>
                          </a:r>
                        </a:p>
                      </a:txBody>
                      <a:tcPr marL="68580" marR="68580" marT="0" marB="0"/>
                    </a:tc>
                    <a:extLst>
                      <a:ext uri="{0D108BD9-81ED-4DB2-BD59-A6C34878D82A}">
                        <a16:rowId xmlns:a16="http://schemas.microsoft.com/office/drawing/2014/main" val="10007"/>
                      </a:ext>
                    </a:extLst>
                  </a:tr>
                  <a:tr h="285453">
                    <a:tc>
                      <a:txBody>
                        <a:bodyPr/>
                        <a:lstStyle/>
                        <a:p>
                          <a:pPr algn="ctr">
                            <a:spcBef>
                              <a:spcPts val="600"/>
                            </a:spcBef>
                            <a:spcAft>
                              <a:spcPts val="300"/>
                            </a:spcAft>
                          </a:pPr>
                          <a:r>
                            <a:rPr lang="zh-CN" altLang="en-US"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阻尼时间</a:t>
                          </a:r>
                          <a:r>
                            <a:rPr lang="en-US" alt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b="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ms</a:t>
                          </a:r>
                          <a:r>
                            <a:rPr lang="en-US" alt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24.7/24.7/12.3</a:t>
                          </a:r>
                          <a:endParaRPr lang="zh-CN" altLang="en-US" sz="1400" kern="100" dirty="0">
                            <a:solidFill>
                              <a:schemeClr val="dk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300"/>
                            </a:spcAft>
                            <a:buClrTx/>
                            <a:buSzTx/>
                            <a:buFontTx/>
                            <a:buNone/>
                            <a:defRPr/>
                          </a:pPr>
                          <a:r>
                            <a:rPr lang="en-US" altLang="zh-CN" sz="1400" kern="100" dirty="0">
                              <a:effectLst/>
                              <a:sym typeface="+mn-ea"/>
                            </a:rPr>
                            <a:t>13.9/14.6/7.45</a:t>
                          </a:r>
                          <a:endParaRPr lang="zh-CN" altLang="en-US" sz="1400" kern="100" dirty="0">
                            <a:solidFill>
                              <a:schemeClr val="dk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300"/>
                            </a:spcAft>
                            <a:buClrTx/>
                            <a:buSzTx/>
                            <a:buFontTx/>
                            <a:buNone/>
                            <a:defRPr/>
                          </a:pPr>
                          <a:r>
                            <a:rPr lang="en-US" altLang="zh-CN" sz="1400" kern="100" dirty="0">
                              <a:effectLst/>
                              <a:sym typeface="+mn-ea"/>
                            </a:rPr>
                            <a:t>13.9/14.6/7.45</a:t>
                          </a:r>
                          <a:endParaRPr lang="zh-CN" altLang="en-US" sz="14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8"/>
                      </a:ext>
                    </a:extLst>
                  </a:tr>
                  <a:tr h="285453">
                    <a:tc>
                      <a:txBody>
                        <a:bodyPr/>
                        <a:lstStyle/>
                        <a:p>
                          <a:pPr algn="ctr">
                            <a:spcBef>
                              <a:spcPts val="600"/>
                            </a:spcBef>
                            <a:spcAft>
                              <a:spcPts val="300"/>
                            </a:spcAft>
                          </a:pPr>
                          <a:r>
                            <a:rPr lang="zh-CN" sz="1400" kern="100">
                              <a:effectLst/>
                            </a:rPr>
                            <a:t>耦合度</a:t>
                          </a:r>
                          <a:r>
                            <a:rPr lang="en-US" sz="1400" kern="100">
                              <a:effectLst/>
                            </a:rPr>
                            <a:t> [%]</a:t>
                          </a:r>
                          <a:endParaRPr lang="zh-CN" sz="1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0.5</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0.35</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0.35</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29570">
                    <a:tc>
                      <a:txBody>
                        <a:bodyPr/>
                        <a:lstStyle/>
                        <a:p>
                          <a:endParaRPr lang="zh-CN"/>
                        </a:p>
                      </a:txBody>
                      <a:tcPr marL="68580" marR="68580" marT="0" marB="0">
                        <a:blipFill>
                          <a:blip r:embed="rId3"/>
                          <a:stretch>
                            <a:fillRect l="-288" t="-970370" r="-314121" b="-622222"/>
                          </a:stretch>
                        </a:blipFill>
                      </a:tcPr>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0.032</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0.040</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0.040</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85453">
                    <a:tc>
                      <a:txBody>
                        <a:bodyPr/>
                        <a:lstStyle/>
                        <a:p>
                          <a:pPr algn="ctr">
                            <a:spcBef>
                              <a:spcPts val="600"/>
                            </a:spcBef>
                            <a:spcAft>
                              <a:spcPts val="300"/>
                            </a:spcAft>
                          </a:pPr>
                          <a:r>
                            <a:rPr lang="zh-CN" altLang="en-US" sz="1400" b="0" kern="100" dirty="0">
                              <a:solidFill>
                                <a:srgbClr val="000000"/>
                              </a:solidFill>
                              <a:effectLst/>
                              <a:latin typeface="+mn-ea"/>
                              <a:ea typeface="+mn-ea"/>
                              <a:cs typeface="Times New Roman" panose="02020603050405020304" pitchFamily="18" charset="0"/>
                            </a:rPr>
                            <a:t>自然能</a:t>
                          </a:r>
                          <a:r>
                            <a:rPr lang="zh-CN" altLang="en-US" sz="1400" b="0" kern="100" dirty="0">
                              <a:solidFill>
                                <a:srgbClr val="000000"/>
                              </a:solidFill>
                              <a:effectLst/>
                              <a:latin typeface="+mn-lt"/>
                              <a:ea typeface="+mn-ea"/>
                              <a:cs typeface="Times New Roman" panose="02020603050405020304" pitchFamily="18" charset="0"/>
                            </a:rPr>
                            <a:t>散 </a:t>
                          </a:r>
                          <a:r>
                            <a:rPr lang="en-US" altLang="zh-CN" sz="1400" b="0" kern="100" dirty="0">
                              <a:solidFill>
                                <a:srgbClr val="000000"/>
                              </a:solidFill>
                              <a:effectLst/>
                              <a:latin typeface="+mn-lt"/>
                              <a:ea typeface="+mn-ea"/>
                              <a:cs typeface="Times New Roman" panose="02020603050405020304" pitchFamily="18" charset="0"/>
                            </a:rPr>
                            <a:t>[%]</a:t>
                          </a:r>
                          <a:endParaRPr lang="zh-CN" altLang="en-US" sz="1400" b="0" kern="100" dirty="0">
                            <a:solidFill>
                              <a:srgbClr val="000000"/>
                            </a:solidFill>
                            <a:effectLst/>
                            <a:latin typeface="+mn-lt"/>
                            <a:ea typeface="+mn-ea"/>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0.05</a:t>
                          </a:r>
                          <a:endParaRPr lang="zh-CN" altLang="en-US" sz="140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dk1"/>
                              </a:solidFill>
                              <a:effectLst/>
                              <a:latin typeface="+mn-lt"/>
                              <a:ea typeface="+mn-ea"/>
                              <a:cs typeface="+mn-cs"/>
                            </a:rPr>
                            <a:t>0.082</a:t>
                          </a:r>
                          <a:endParaRPr lang="zh-CN" altLang="en-US" sz="1400" b="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b="0" kern="100" dirty="0">
                              <a:solidFill>
                                <a:schemeClr val="tx1"/>
                              </a:solidFill>
                              <a:effectLst/>
                              <a:latin typeface="+mn-lt"/>
                              <a:ea typeface="+mn-ea"/>
                              <a:cs typeface="+mn-cs"/>
                            </a:rPr>
                            <a:t>0.082</a:t>
                          </a:r>
                        </a:p>
                      </a:txBody>
                      <a:tcPr marL="68580" marR="68580" marT="0" marB="0"/>
                    </a:tc>
                    <a:extLst>
                      <a:ext uri="{0D108BD9-81ED-4DB2-BD59-A6C34878D82A}">
                        <a16:rowId xmlns:a16="http://schemas.microsoft.com/office/drawing/2014/main" val="10011"/>
                      </a:ext>
                    </a:extLst>
                  </a:tr>
                  <a:tr h="297942">
                    <a:tc>
                      <a:txBody>
                        <a:bodyPr/>
                        <a:lstStyle/>
                        <a:p>
                          <a:endParaRPr lang="zh-CN"/>
                        </a:p>
                      </a:txBody>
                      <a:tcPr marL="68580" marR="68580" marT="0" marB="0">
                        <a:blipFill>
                          <a:blip r:embed="rId3"/>
                          <a:stretch>
                            <a:fillRect l="-288" t="-1275510" r="-314121" b="-489796"/>
                          </a:stretch>
                        </a:blipFill>
                      </a:tcPr>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11.5</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13.3</a:t>
                          </a: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13.1</a:t>
                          </a:r>
                        </a:p>
                      </a:txBody>
                      <a:tcPr marL="68580" marR="68580" marT="0" marB="0"/>
                    </a:tc>
                    <a:extLst>
                      <a:ext uri="{0D108BD9-81ED-4DB2-BD59-A6C34878D82A}">
                        <a16:rowId xmlns:a16="http://schemas.microsoft.com/office/drawing/2014/main" val="10012"/>
                      </a:ext>
                    </a:extLst>
                  </a:tr>
                  <a:tr h="285453">
                    <a:tc>
                      <a:txBody>
                        <a:bodyPr/>
                        <a:lstStyle/>
                        <a:p>
                          <a:endParaRPr lang="zh-CN"/>
                        </a:p>
                      </a:txBody>
                      <a:tcPr marL="68580" marR="68580" marT="0" marB="0">
                        <a:blipFill>
                          <a:blip r:embed="rId3"/>
                          <a:stretch>
                            <a:fillRect l="-288" t="-1434043" r="-314121" b="-410638"/>
                          </a:stretch>
                        </a:blipFill>
                      </a:tcPr>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13.5</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16</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400" b="0" kern="100" dirty="0">
                              <a:solidFill>
                                <a:schemeClr val="tx1"/>
                              </a:solidFill>
                              <a:effectLst/>
                              <a:latin typeface="+mn-lt"/>
                              <a:ea typeface="宋体" panose="02010600030101010101" pitchFamily="2" charset="-122"/>
                              <a:cs typeface="Times New Roman" panose="02020603050405020304" pitchFamily="18" charset="0"/>
                            </a:rPr>
                            <a:t>15</a:t>
                          </a:r>
                        </a:p>
                      </a:txBody>
                      <a:tcPr marL="68580" marR="68580" marT="0" marB="0"/>
                    </a:tc>
                    <a:extLst>
                      <a:ext uri="{0D108BD9-81ED-4DB2-BD59-A6C34878D82A}">
                        <a16:rowId xmlns:a16="http://schemas.microsoft.com/office/drawing/2014/main" val="10013"/>
                      </a:ext>
                    </a:extLst>
                  </a:tr>
                  <a:tr h="285453">
                    <a:tc>
                      <a:txBody>
                        <a:bodyPr/>
                        <a:lstStyle/>
                        <a:p>
                          <a:pPr algn="ctr">
                            <a:spcBef>
                              <a:spcPts val="600"/>
                            </a:spcBef>
                            <a:spcAft>
                              <a:spcPts val="300"/>
                            </a:spcAft>
                          </a:pPr>
                          <a:r>
                            <a:rPr lang="zh-CN" altLang="en-US" sz="1400" kern="100" dirty="0">
                              <a:solidFill>
                                <a:schemeClr val="dk1"/>
                              </a:solidFill>
                              <a:effectLst/>
                              <a:latin typeface="+mn-lt"/>
                              <a:ea typeface="+mn-ea"/>
                              <a:cs typeface="+mn-cs"/>
                            </a:rPr>
                            <a:t>半交叉角 </a:t>
                          </a:r>
                          <a:r>
                            <a:rPr lang="en-US" altLang="zh-CN" sz="1400" kern="100" dirty="0">
                              <a:solidFill>
                                <a:schemeClr val="dk1"/>
                              </a:solidFill>
                              <a:effectLst/>
                              <a:latin typeface="+mn-lt"/>
                              <a:ea typeface="+mn-ea"/>
                              <a:cs typeface="+mn-cs"/>
                            </a:rPr>
                            <a:t>[</a:t>
                          </a:r>
                          <a:r>
                            <a:rPr lang="en-US" altLang="zh-CN" sz="1400" kern="100" dirty="0" err="1">
                              <a:solidFill>
                                <a:schemeClr val="dk1"/>
                              </a:solidFill>
                              <a:effectLst/>
                              <a:latin typeface="+mn-lt"/>
                              <a:ea typeface="+mn-ea"/>
                              <a:cs typeface="+mn-cs"/>
                            </a:rPr>
                            <a:t>mrad</a:t>
                          </a:r>
                          <a:r>
                            <a:rPr lang="en-US" altLang="zh-CN" sz="1400" kern="100" dirty="0">
                              <a:solidFill>
                                <a:schemeClr val="dk1"/>
                              </a:solidFill>
                              <a:effectLst/>
                              <a:latin typeface="+mn-lt"/>
                              <a:ea typeface="+mn-ea"/>
                              <a:cs typeface="+mn-cs"/>
                            </a:rPr>
                            <a:t>]</a:t>
                          </a:r>
                          <a:endParaRPr lang="zh-CN" altLang="en-US" sz="1400" kern="1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11</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18.1</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18.1</a:t>
                          </a:r>
                          <a:endParaRPr lang="zh-CN" sz="1400" b="0" kern="100" dirty="0">
                            <a:solidFill>
                              <a:srgbClr val="000000"/>
                            </a:solidFill>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85453">
                    <a:tc>
                      <a:txBody>
                        <a:bodyPr/>
                        <a:lstStyle/>
                        <a:p>
                          <a:pPr algn="ctr">
                            <a:spcBef>
                              <a:spcPts val="600"/>
                            </a:spcBef>
                            <a:spcAft>
                              <a:spcPts val="300"/>
                            </a:spcAft>
                          </a:pPr>
                          <a:r>
                            <a:rPr lang="en-US" altLang="zh-CN" sz="1400" b="0" kern="100" dirty="0" err="1">
                              <a:solidFill>
                                <a:srgbClr val="000000"/>
                              </a:solidFill>
                              <a:effectLst/>
                              <a:latin typeface="+mn-ea"/>
                              <a:ea typeface="+mn-ea"/>
                              <a:cs typeface="Times New Roman" panose="02020603050405020304" pitchFamily="18" charset="0"/>
                            </a:rPr>
                            <a:t>Piwinski</a:t>
                          </a:r>
                          <a:r>
                            <a:rPr lang="en-US" altLang="zh-CN" sz="1400" b="0" kern="100" dirty="0">
                              <a:solidFill>
                                <a:srgbClr val="000000"/>
                              </a:solidFill>
                              <a:effectLst/>
                              <a:latin typeface="+mn-ea"/>
                              <a:ea typeface="+mn-ea"/>
                              <a:cs typeface="Times New Roman" panose="02020603050405020304" pitchFamily="18" charset="0"/>
                            </a:rPr>
                            <a:t> </a:t>
                          </a:r>
                          <a:r>
                            <a:rPr lang="zh-CN" altLang="en-US" sz="1400" b="0" kern="100" dirty="0">
                              <a:solidFill>
                                <a:srgbClr val="000000"/>
                              </a:solidFill>
                              <a:effectLst/>
                              <a:latin typeface="+mn-ea"/>
                              <a:ea typeface="+mn-ea"/>
                              <a:cs typeface="Times New Roman" panose="02020603050405020304" pitchFamily="18" charset="0"/>
                            </a:rPr>
                            <a:t>角</a:t>
                          </a:r>
                          <a:endParaRPr lang="zh-CN" sz="1400" b="0" kern="100" dirty="0">
                            <a:solidFill>
                              <a:srgbClr val="000000"/>
                            </a:solidFill>
                            <a:effectLst/>
                            <a:latin typeface="+mn-ea"/>
                            <a:ea typeface="+mn-ea"/>
                            <a:cs typeface="Times New Roman" panose="02020603050405020304" pitchFamily="18" charset="0"/>
                          </a:endParaRPr>
                        </a:p>
                      </a:txBody>
                      <a:tcPr marL="68580" marR="68580" marT="0" marB="0"/>
                    </a:tc>
                    <a:tc>
                      <a:txBody>
                        <a:bodyPr/>
                        <a:lstStyle/>
                        <a:p>
                          <a:pPr marL="0" algn="ctr" defTabSz="914400" rtl="0" eaLnBrk="1" latinLnBrk="0" hangingPunct="1">
                            <a:spcBef>
                              <a:spcPts val="600"/>
                            </a:spcBef>
                            <a:spcAft>
                              <a:spcPts val="300"/>
                            </a:spcAft>
                          </a:pPr>
                          <a:r>
                            <a:rPr lang="en-US" altLang="zh-CN" sz="1400" kern="100" dirty="0">
                              <a:solidFill>
                                <a:schemeClr val="dk1"/>
                              </a:solidFill>
                              <a:effectLst/>
                              <a:latin typeface="+mn-lt"/>
                              <a:ea typeface="+mn-ea"/>
                              <a:cs typeface="+mn-cs"/>
                            </a:rPr>
                            <a:t>0.47</a:t>
                          </a:r>
                          <a:endParaRPr lang="zh-CN" altLang="en-US" sz="1400" kern="100" dirty="0">
                            <a:solidFill>
                              <a:schemeClr val="dk1"/>
                            </a:solidFill>
                            <a:effectLst/>
                            <a:latin typeface="+mn-lt"/>
                            <a:ea typeface="+mn-ea"/>
                            <a:cs typeface="+mn-cs"/>
                          </a:endParaRPr>
                        </a:p>
                      </a:txBody>
                      <a:tcPr marL="68580" marR="68580" marT="0" marB="0"/>
                    </a:tc>
                    <a:tc>
                      <a:txBody>
                        <a:bodyPr/>
                        <a:lstStyle/>
                        <a:p>
                          <a:pPr algn="ctr">
                            <a:spcBef>
                              <a:spcPts val="600"/>
                            </a:spcBef>
                            <a:spcAft>
                              <a:spcPts val="300"/>
                            </a:spcAft>
                          </a:pPr>
                          <a:r>
                            <a:rPr lang="en-US" altLang="zh-CN" sz="1400" b="0" kern="100" dirty="0">
                              <a:solidFill>
                                <a:srgbClr val="000000"/>
                              </a:solidFill>
                              <a:effectLst/>
                              <a:latin typeface="+mn-lt"/>
                              <a:ea typeface="宋体" panose="02010600030101010101" pitchFamily="2" charset="-122"/>
                              <a:cs typeface="Times New Roman" panose="02020603050405020304" pitchFamily="18" charset="0"/>
                            </a:rPr>
                            <a:t>3.19</a:t>
                          </a:r>
                        </a:p>
                      </a:txBody>
                      <a:tcPr marL="68580" marR="68580" marT="0" marB="0"/>
                    </a:tc>
                    <a:tc>
                      <a:txBody>
                        <a:bodyPr/>
                        <a:lstStyle/>
                        <a:p>
                          <a:pPr algn="ctr">
                            <a:spcBef>
                              <a:spcPts val="600"/>
                            </a:spcBef>
                            <a:spcAft>
                              <a:spcPts val="300"/>
                            </a:spcAft>
                          </a:pPr>
                          <a:r>
                            <a:rPr lang="en-US" altLang="zh-CN" sz="1400" b="0" kern="100" dirty="0">
                              <a:solidFill>
                                <a:schemeClr val="tx1"/>
                              </a:solidFill>
                              <a:effectLst/>
                              <a:latin typeface="+mn-lt"/>
                              <a:ea typeface="宋体" panose="02010600030101010101" pitchFamily="2" charset="-122"/>
                              <a:cs typeface="Times New Roman" panose="02020603050405020304" pitchFamily="18" charset="0"/>
                            </a:rPr>
                            <a:t>2.59</a:t>
                          </a:r>
                        </a:p>
                      </a:txBody>
                      <a:tcPr marL="68580" marR="68580" marT="0" marB="0"/>
                    </a:tc>
                    <a:extLst>
                      <a:ext uri="{0D108BD9-81ED-4DB2-BD59-A6C34878D82A}">
                        <a16:rowId xmlns:a16="http://schemas.microsoft.com/office/drawing/2014/main" val="10015"/>
                      </a:ext>
                    </a:extLst>
                  </a:tr>
                  <a:tr h="285453">
                    <a:tc>
                      <a:txBody>
                        <a:bodyPr/>
                        <a:lstStyle/>
                        <a:p>
                          <a:pPr algn="ctr">
                            <a:spcBef>
                              <a:spcPts val="600"/>
                            </a:spcBef>
                            <a:spcAft>
                              <a:spcPts val="300"/>
                            </a:spcAft>
                            <a:buNone/>
                          </a:pPr>
                          <a:r>
                            <a:rPr lang="zh-CN" altLang="en-US" sz="1400" b="0" kern="100" dirty="0">
                              <a:solidFill>
                                <a:schemeClr val="tx1"/>
                              </a:solidFill>
                              <a:effectLst/>
                              <a:latin typeface="+mn-ea"/>
                              <a:ea typeface="+mn-ea"/>
                              <a:cs typeface="Times New Roman" panose="02020603050405020304" pitchFamily="18" charset="0"/>
                            </a:rPr>
                            <a:t>工作点</a:t>
                          </a:r>
                        </a:p>
                      </a:txBody>
                      <a:tcPr marL="68580" marR="68580" marT="0" marB="0"/>
                    </a:tc>
                    <a:tc>
                      <a:txBody>
                        <a:bodyPr/>
                        <a:lstStyle/>
                        <a:p>
                          <a:pPr marL="0" algn="ctr" defTabSz="914400" rtl="0" eaLnBrk="1" latinLnBrk="0" hangingPunct="1">
                            <a:spcBef>
                              <a:spcPts val="600"/>
                            </a:spcBef>
                            <a:spcAft>
                              <a:spcPts val="300"/>
                            </a:spcAft>
                            <a:buNone/>
                          </a:pPr>
                          <a:r>
                            <a:rPr lang="en-US" altLang="zh-CN" sz="1400" kern="100" dirty="0">
                              <a:solidFill>
                                <a:schemeClr val="tx1"/>
                              </a:solidFill>
                              <a:effectLst/>
                              <a:latin typeface="+mn-lt"/>
                              <a:ea typeface="+mn-ea"/>
                              <a:cs typeface="+mn-cs"/>
                            </a:rPr>
                            <a:t>7.509/5.575</a:t>
                          </a:r>
                        </a:p>
                      </a:txBody>
                      <a:tcPr marL="68580" marR="68580" marT="0" marB="0"/>
                    </a:tc>
                    <a:tc>
                      <a:txBody>
                        <a:bodyPr/>
                        <a:lstStyle/>
                        <a:p>
                          <a:pPr algn="ctr">
                            <a:spcBef>
                              <a:spcPts val="600"/>
                            </a:spcBef>
                            <a:spcAft>
                              <a:spcPts val="300"/>
                            </a:spcAft>
                            <a:buNone/>
                          </a:pPr>
                          <a:r>
                            <a:rPr lang="en-US" altLang="zh-CN" sz="1400" dirty="0">
                              <a:solidFill>
                                <a:schemeClr val="tx1"/>
                              </a:solidFill>
                              <a:sym typeface="+mn-ea"/>
                            </a:rPr>
                            <a:t>8.550/7.576</a:t>
                          </a:r>
                          <a:endParaRPr lang="en-US" altLang="zh-CN" sz="1400" b="0" kern="100" dirty="0">
                            <a:solidFill>
                              <a:schemeClr val="tx1"/>
                            </a:solidFill>
                            <a:effectLst/>
                            <a:latin typeface="+mn-lt"/>
                            <a:ea typeface="宋体" panose="02010600030101010101" pitchFamily="2" charset="-122"/>
                            <a:cs typeface="Times New Roman" panose="02020603050405020304" pitchFamily="18" charset="0"/>
                            <a:sym typeface="+mn-ea"/>
                          </a:endParaRPr>
                        </a:p>
                      </a:txBody>
                      <a:tcPr marL="68580" marR="68580" marT="0" marB="0"/>
                    </a:tc>
                    <a:tc>
                      <a:txBody>
                        <a:bodyPr/>
                        <a:lstStyle/>
                        <a:p>
                          <a:pPr algn="ctr">
                            <a:spcBef>
                              <a:spcPts val="600"/>
                            </a:spcBef>
                            <a:spcAft>
                              <a:spcPts val="300"/>
                            </a:spcAft>
                            <a:buNone/>
                          </a:pPr>
                          <a:r>
                            <a:rPr lang="en-US" altLang="zh-CN" sz="1400" dirty="0">
                              <a:solidFill>
                                <a:schemeClr val="tx1"/>
                              </a:solidFill>
                              <a:sym typeface="+mn-ea"/>
                            </a:rPr>
                            <a:t>8.550/7.576</a:t>
                          </a:r>
                          <a:endParaRPr lang="en-US" altLang="zh-CN" sz="1400" b="0" kern="100" dirty="0">
                            <a:solidFill>
                              <a:schemeClr val="tx1"/>
                            </a:solidFill>
                            <a:effectLst/>
                            <a:latin typeface="+mn-lt"/>
                            <a:ea typeface="宋体" panose="02010600030101010101" pitchFamily="2" charset="-122"/>
                            <a:cs typeface="Times New Roman" panose="02020603050405020304" pitchFamily="18" charset="0"/>
                            <a:sym typeface="+mn-ea"/>
                          </a:endParaRPr>
                        </a:p>
                      </a:txBody>
                      <a:tcPr marL="68580" marR="68580" marT="0" marB="0"/>
                    </a:tc>
                    <a:extLst>
                      <a:ext uri="{0D108BD9-81ED-4DB2-BD59-A6C34878D82A}">
                        <a16:rowId xmlns:a16="http://schemas.microsoft.com/office/drawing/2014/main" val="10016"/>
                      </a:ext>
                    </a:extLst>
                  </a:tr>
                  <a:tr h="285453">
                    <a:tc>
                      <a:txBody>
                        <a:bodyPr/>
                        <a:lstStyle/>
                        <a:p>
                          <a:pPr algn="ctr">
                            <a:spcBef>
                              <a:spcPts val="600"/>
                            </a:spcBef>
                            <a:spcAft>
                              <a:spcPts val="300"/>
                            </a:spcAft>
                            <a:buNone/>
                          </a:pPr>
                          <a:r>
                            <a:rPr lang="zh-CN" altLang="en-US" sz="1400" b="0" kern="100" dirty="0">
                              <a:solidFill>
                                <a:schemeClr val="tx1"/>
                              </a:solidFill>
                              <a:effectLst/>
                              <a:latin typeface="+mn-ea"/>
                              <a:ea typeface="+mn-ea"/>
                              <a:cs typeface="Times New Roman" panose="02020603050405020304" pitchFamily="18" charset="0"/>
                            </a:rPr>
                            <a:t>自然色品</a:t>
                          </a:r>
                        </a:p>
                      </a:txBody>
                      <a:tcPr marL="68580" marR="68580" marT="0" marB="0"/>
                    </a:tc>
                    <a:tc>
                      <a:txBody>
                        <a:bodyPr/>
                        <a:lstStyle/>
                        <a:p>
                          <a:pPr marL="0" algn="ctr" defTabSz="914400" rtl="0" eaLnBrk="1" latinLnBrk="0" hangingPunct="1">
                            <a:spcBef>
                              <a:spcPts val="600"/>
                            </a:spcBef>
                            <a:spcAft>
                              <a:spcPts val="300"/>
                            </a:spcAft>
                            <a:buNone/>
                          </a:pPr>
                          <a:r>
                            <a:rPr lang="en-US" altLang="zh-CN" sz="1400" dirty="0"/>
                            <a:t>-12.8/ -25.8</a:t>
                          </a:r>
                          <a:endParaRPr lang="en-US" altLang="zh-CN" sz="1400" kern="100" dirty="0">
                            <a:solidFill>
                              <a:schemeClr val="tx1"/>
                            </a:solidFill>
                            <a:effectLst/>
                            <a:latin typeface="+mn-lt"/>
                            <a:ea typeface="+mn-ea"/>
                            <a:cs typeface="+mn-cs"/>
                          </a:endParaRPr>
                        </a:p>
                      </a:txBody>
                      <a:tcPr marL="68580" marR="68580" marT="0" marB="0"/>
                    </a:tc>
                    <a:tc>
                      <a:txBody>
                        <a:bodyPr/>
                        <a:lstStyle/>
                        <a:p>
                          <a:pPr algn="ctr">
                            <a:spcBef>
                              <a:spcPts val="600"/>
                            </a:spcBef>
                            <a:spcAft>
                              <a:spcPts val="300"/>
                            </a:spcAft>
                            <a:buNone/>
                          </a:pPr>
                          <a:r>
                            <a:rPr lang="en-US" altLang="zh-CN" sz="1400" dirty="0"/>
                            <a:t>-26.8/-104.6</a:t>
                          </a:r>
                          <a:endParaRPr lang="en-US" altLang="zh-CN" sz="1400" b="0" kern="100" dirty="0">
                            <a:solidFill>
                              <a:schemeClr val="tx1"/>
                            </a:solidFill>
                            <a:effectLst/>
                            <a:latin typeface="+mn-lt"/>
                            <a:ea typeface="宋体" panose="02010600030101010101" pitchFamily="2" charset="-122"/>
                            <a:cs typeface="Times New Roman" panose="02020603050405020304" pitchFamily="18" charset="0"/>
                            <a:sym typeface="+mn-ea"/>
                          </a:endParaRPr>
                        </a:p>
                      </a:txBody>
                      <a:tcPr marL="68580" marR="68580" marT="0" marB="0"/>
                    </a:tc>
                    <a:tc>
                      <a:txBody>
                        <a:bodyPr/>
                        <a:lstStyle/>
                        <a:p>
                          <a:pPr algn="ctr">
                            <a:spcBef>
                              <a:spcPts val="600"/>
                            </a:spcBef>
                            <a:spcAft>
                              <a:spcPts val="300"/>
                            </a:spcAft>
                            <a:buNone/>
                          </a:pPr>
                          <a:r>
                            <a:rPr lang="en-US" altLang="zh-CN" sz="1400" dirty="0"/>
                            <a:t>-17.8/-92.2</a:t>
                          </a:r>
                          <a:endParaRPr lang="en-US" altLang="zh-CN" sz="1400" b="0" kern="100" dirty="0">
                            <a:solidFill>
                              <a:schemeClr val="tx1"/>
                            </a:solidFill>
                            <a:effectLst/>
                            <a:latin typeface="+mn-lt"/>
                            <a:ea typeface="宋体" panose="02010600030101010101" pitchFamily="2" charset="-122"/>
                            <a:cs typeface="Times New Roman" panose="02020603050405020304" pitchFamily="18" charset="0"/>
                            <a:sym typeface="+mn-ea"/>
                          </a:endParaRPr>
                        </a:p>
                      </a:txBody>
                      <a:tcPr marL="68580" marR="68580" marT="0" marB="0"/>
                    </a:tc>
                    <a:extLst>
                      <a:ext uri="{0D108BD9-81ED-4DB2-BD59-A6C34878D82A}">
                        <a16:rowId xmlns:a16="http://schemas.microsoft.com/office/drawing/2014/main" val="3520580503"/>
                      </a:ext>
                    </a:extLst>
                  </a:tr>
                </a:tbl>
              </a:graphicData>
            </a:graphic>
          </p:graphicFrame>
        </mc:Fallback>
      </mc:AlternateContent>
      <p:sp>
        <p:nvSpPr>
          <p:cNvPr id="4" name="标题 6">
            <a:extLst>
              <a:ext uri="{FF2B5EF4-FFF2-40B4-BE49-F238E27FC236}">
                <a16:creationId xmlns:a16="http://schemas.microsoft.com/office/drawing/2014/main" id="{1A242EE6-5E7A-467F-A5DB-F6D3DB37DA32}"/>
              </a:ext>
            </a:extLst>
          </p:cNvPr>
          <p:cNvSpPr txBox="1">
            <a:spLocks/>
          </p:cNvSpPr>
          <p:nvPr/>
        </p:nvSpPr>
        <p:spPr>
          <a:xfrm>
            <a:off x="1112745" y="134471"/>
            <a:ext cx="10763250" cy="7254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SG"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1.89</a:t>
            </a:r>
            <a:r>
              <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GeV BEPCII </a:t>
            </a:r>
            <a:r>
              <a:rPr lang="en-US" altLang="zh-CN" sz="3600" b="1" spc="-50"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crab waist </a:t>
            </a:r>
            <a:r>
              <a:rPr lang="zh-CN" altLang="en-US" sz="3600" b="1" spc="-50"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参数表（</a:t>
            </a:r>
            <a:r>
              <a:rPr lang="en-US" altLang="zh-CN" sz="3600" b="1" spc="-50"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w.</a:t>
            </a:r>
            <a:r>
              <a:rPr lang="zh-CN" altLang="en-US" sz="3600" b="1" spc="-50"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spc="-50"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3.0T</a:t>
            </a:r>
            <a:r>
              <a:rPr lang="zh-CN" altLang="en-US" sz="3600" b="1" spc="-50"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spc="-50"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wiggler</a:t>
            </a:r>
            <a:r>
              <a:rPr lang="zh-CN" altLang="en-US" sz="3600" b="1" spc="-50"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a:t>
            </a:r>
            <a:endParaRPr lang="zh-SG" altLang="en-US" sz="3600" b="1" spc="-50"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889BF1D0-C41A-4923-AB6E-3C9945562E94}"/>
              </a:ext>
            </a:extLst>
          </p:cNvPr>
          <p:cNvSpPr txBox="1"/>
          <p:nvPr/>
        </p:nvSpPr>
        <p:spPr>
          <a:xfrm>
            <a:off x="8904312" y="1052736"/>
            <a:ext cx="2743199" cy="307777"/>
          </a:xfrm>
          <a:prstGeom prst="rect">
            <a:avLst/>
          </a:prstGeom>
          <a:noFill/>
        </p:spPr>
        <p:txBody>
          <a:bodyPr wrap="square" rtlCol="0">
            <a:spAutoFit/>
          </a:bodyPr>
          <a:lstStyle/>
          <a:p>
            <a:r>
              <a:rPr lang="zh-CN" altLang="en-US" sz="1400" dirty="0"/>
              <a:t>于程辉、林椿涛、王逗、张源</a:t>
            </a:r>
            <a:endParaRPr lang="zh-SG" altLang="en-US" sz="1400" dirty="0"/>
          </a:p>
        </p:txBody>
      </p:sp>
      <p:sp>
        <p:nvSpPr>
          <p:cNvPr id="7" name="灯片编号占位符 8">
            <a:extLst>
              <a:ext uri="{FF2B5EF4-FFF2-40B4-BE49-F238E27FC236}">
                <a16:creationId xmlns:a16="http://schemas.microsoft.com/office/drawing/2014/main" id="{DDA3B08D-85AA-4BDE-B1FF-257B8D6B3FC7}"/>
              </a:ext>
            </a:extLst>
          </p:cNvPr>
          <p:cNvSpPr>
            <a:spLocks noGrp="1"/>
          </p:cNvSpPr>
          <p:nvPr>
            <p:ph type="sldNum" sz="quarter" idx="12"/>
          </p:nvPr>
        </p:nvSpPr>
        <p:spPr>
          <a:xfrm>
            <a:off x="8610600" y="6356350"/>
            <a:ext cx="2743200" cy="365125"/>
          </a:xfrm>
        </p:spPr>
        <p:txBody>
          <a:bodyPr/>
          <a:lstStyle/>
          <a:p>
            <a:fld id="{473069F2-1BFE-4A2E-B6D1-533E36529D23}" type="slidenum">
              <a:rPr lang="zh-CN" altLang="en-US" smtClean="0"/>
              <a:pPr/>
              <a:t>3</a:t>
            </a:fld>
            <a:endParaRPr lang="zh-CN" altLang="en-US" dirty="0"/>
          </a:p>
        </p:txBody>
      </p:sp>
      <p:sp>
        <p:nvSpPr>
          <p:cNvPr id="6" name="文本框 5">
            <a:extLst>
              <a:ext uri="{FF2B5EF4-FFF2-40B4-BE49-F238E27FC236}">
                <a16:creationId xmlns:a16="http://schemas.microsoft.com/office/drawing/2014/main" id="{C35E32AA-6D5D-4FB8-8A87-994F71511033}"/>
              </a:ext>
            </a:extLst>
          </p:cNvPr>
          <p:cNvSpPr txBox="1"/>
          <p:nvPr/>
        </p:nvSpPr>
        <p:spPr>
          <a:xfrm>
            <a:off x="8904312" y="1533125"/>
            <a:ext cx="3024336" cy="253916"/>
          </a:xfrm>
          <a:prstGeom prst="rect">
            <a:avLst/>
          </a:prstGeom>
          <a:noFill/>
        </p:spPr>
        <p:txBody>
          <a:bodyPr wrap="square" rtlCol="0">
            <a:spAutoFit/>
          </a:bodyPr>
          <a:lstStyle/>
          <a:p>
            <a:r>
              <a:rPr lang="zh-CN" altLang="en-US" sz="1050" dirty="0">
                <a:highlight>
                  <a:srgbClr val="FFFF00"/>
                </a:highlight>
              </a:rPr>
              <a:t>王逗，</a:t>
            </a:r>
            <a:r>
              <a:rPr lang="en-US" altLang="zh-CN" sz="1050" dirty="0">
                <a:highlight>
                  <a:srgbClr val="FFFF00"/>
                </a:highlight>
              </a:rPr>
              <a:t>BII crab waist </a:t>
            </a:r>
            <a:r>
              <a:rPr lang="zh-CN" altLang="en-US" sz="1050" dirty="0">
                <a:highlight>
                  <a:srgbClr val="FFFF00"/>
                </a:highlight>
              </a:rPr>
              <a:t>方案内部讨论会，</a:t>
            </a:r>
            <a:r>
              <a:rPr lang="en-US" altLang="zh-CN" sz="1050" dirty="0">
                <a:highlight>
                  <a:srgbClr val="FFFF00"/>
                </a:highlight>
              </a:rPr>
              <a:t>2026.05.12</a:t>
            </a:r>
            <a:endParaRPr lang="zh-CN" altLang="en-US" sz="1050" dirty="0">
              <a:highlight>
                <a:srgbClr val="FFFF00"/>
              </a:highlight>
            </a:endParaRPr>
          </a:p>
        </p:txBody>
      </p:sp>
      <p:sp>
        <p:nvSpPr>
          <p:cNvPr id="8" name="内容占位符 1">
            <a:extLst>
              <a:ext uri="{FF2B5EF4-FFF2-40B4-BE49-F238E27FC236}">
                <a16:creationId xmlns:a16="http://schemas.microsoft.com/office/drawing/2014/main" id="{7660AF81-8601-4F77-B9A8-B4B548B75091}"/>
              </a:ext>
            </a:extLst>
          </p:cNvPr>
          <p:cNvSpPr txBox="1">
            <a:spLocks/>
          </p:cNvSpPr>
          <p:nvPr/>
        </p:nvSpPr>
        <p:spPr>
          <a:xfrm>
            <a:off x="8808450" y="2204864"/>
            <a:ext cx="3237500" cy="2106952"/>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a:lnSpc>
                <a:spcPct val="170000"/>
              </a:lnSpc>
              <a:spcBef>
                <a:spcPts val="0"/>
              </a:spcBef>
            </a:pPr>
            <a:r>
              <a:rPr lang="zh-CN" altLang="en-US" sz="1600" dirty="0">
                <a:solidFill>
                  <a:schemeClr val="tx1"/>
                </a:solidFill>
              </a:rPr>
              <a:t>基于这个参数表对应的</a:t>
            </a:r>
            <a:r>
              <a:rPr lang="en-US" altLang="zh-CN" sz="1600" dirty="0">
                <a:solidFill>
                  <a:schemeClr val="tx1"/>
                </a:solidFill>
              </a:rPr>
              <a:t>lattice</a:t>
            </a:r>
            <a:r>
              <a:rPr lang="zh-CN" altLang="en-US" sz="1600" dirty="0">
                <a:solidFill>
                  <a:schemeClr val="tx1"/>
                </a:solidFill>
              </a:rPr>
              <a:t>进行误差校正。</a:t>
            </a:r>
            <a:endParaRPr lang="en-US" altLang="zh-CN" sz="1600" dirty="0">
              <a:solidFill>
                <a:schemeClr val="tx1"/>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a:extLst>
              <a:ext uri="{FF2B5EF4-FFF2-40B4-BE49-F238E27FC236}">
                <a16:creationId xmlns:a16="http://schemas.microsoft.com/office/drawing/2014/main" id="{718C3467-CFB8-41BC-82BC-08A80B404812}"/>
              </a:ext>
            </a:extLst>
          </p:cNvPr>
          <p:cNvSpPr>
            <a:spLocks noGrp="1"/>
          </p:cNvSpPr>
          <p:nvPr>
            <p:ph type="sldNum" sz="quarter" idx="12"/>
          </p:nvPr>
        </p:nvSpPr>
        <p:spPr/>
        <p:txBody>
          <a:bodyPr/>
          <a:lstStyle/>
          <a:p>
            <a:fld id="{897A9F77-7186-41CC-A2AC-3F3D1E346AEF}" type="slidenum">
              <a:rPr lang="zh-SG" altLang="en-US" smtClean="0"/>
              <a:t>4</a:t>
            </a:fld>
            <a:endParaRPr lang="zh-SG" altLang="en-US" dirty="0"/>
          </a:p>
        </p:txBody>
      </p:sp>
      <p:sp>
        <p:nvSpPr>
          <p:cNvPr id="2" name="标题 1">
            <a:extLst>
              <a:ext uri="{FF2B5EF4-FFF2-40B4-BE49-F238E27FC236}">
                <a16:creationId xmlns:a16="http://schemas.microsoft.com/office/drawing/2014/main" id="{3E55AEDF-890B-47E9-ACC8-EDB338B9FED0}"/>
              </a:ext>
            </a:extLst>
          </p:cNvPr>
          <p:cNvSpPr>
            <a:spLocks noGrp="1"/>
          </p:cNvSpPr>
          <p:nvPr>
            <p:ph type="title" idx="4294967295"/>
          </p:nvPr>
        </p:nvSpPr>
        <p:spPr>
          <a:xfrm>
            <a:off x="1252818" y="78628"/>
            <a:ext cx="10515600" cy="802154"/>
          </a:xfrm>
        </p:spPr>
        <p:txBody>
          <a:bodyPr>
            <a:normAutofit/>
          </a:bodyPr>
          <a:lstStyle/>
          <a:p>
            <a:pPr algn="ctr"/>
            <a:r>
              <a:rPr lang="en-US" altLang="zh-CN" sz="3600" b="1" spc="-5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10</a:t>
            </a:r>
            <a:r>
              <a:rPr lang="zh-CN" altLang="en-US" sz="3600" b="1" spc="-5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倍亮度动力学孔径优化结果（</a:t>
            </a:r>
            <a:r>
              <a:rPr lang="zh-CN" altLang="en-US" sz="3600" b="1" spc="-5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Symbol" panose="05050102010706020507" pitchFamily="18" charset="2"/>
              </a:rPr>
              <a:t></a:t>
            </a:r>
            <a:r>
              <a:rPr lang="en-US" altLang="zh-CN" sz="3600" b="1" spc="-5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Symbol" panose="05050102010706020507" pitchFamily="18" charset="2"/>
              </a:rPr>
              <a:t>*=</a:t>
            </a:r>
            <a:r>
              <a:rPr lang="en-US" altLang="zh-CN" sz="3600" b="1" spc="-5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0.15m/5mm</a:t>
            </a:r>
            <a:r>
              <a:rPr lang="zh-CN" altLang="en-US" sz="3600" b="1" spc="-5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endParaRPr lang="zh-SG" altLang="en-US" sz="3600" b="1" spc="-5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6" name="文本框 5">
            <a:extLst>
              <a:ext uri="{FF2B5EF4-FFF2-40B4-BE49-F238E27FC236}">
                <a16:creationId xmlns:a16="http://schemas.microsoft.com/office/drawing/2014/main" id="{F63FDC2D-17A2-4AA1-9C6C-F82E45B4C2B1}"/>
              </a:ext>
            </a:extLst>
          </p:cNvPr>
          <p:cNvSpPr txBox="1"/>
          <p:nvPr/>
        </p:nvSpPr>
        <p:spPr>
          <a:xfrm>
            <a:off x="4963972" y="1087869"/>
            <a:ext cx="234450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prstClr val="black"/>
                </a:solidFill>
                <a:latin typeface="Calibri" panose="020F0502020204030204"/>
                <a:ea typeface="等线" panose="02010600030101010101" pitchFamily="2" charset="-122"/>
              </a:rPr>
              <a:t>61</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crab + 3T wiggler</a:t>
            </a:r>
            <a:endParaRPr kumimoji="0" lang="zh-SG"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文本框 18">
            <a:extLst>
              <a:ext uri="{FF2B5EF4-FFF2-40B4-BE49-F238E27FC236}">
                <a16:creationId xmlns:a16="http://schemas.microsoft.com/office/drawing/2014/main" id="{D2D23653-CCB8-46FD-96C3-A9E5DAED202D}"/>
              </a:ext>
            </a:extLst>
          </p:cNvPr>
          <p:cNvSpPr txBox="1"/>
          <p:nvPr/>
        </p:nvSpPr>
        <p:spPr>
          <a:xfrm>
            <a:off x="6287674" y="4867072"/>
            <a:ext cx="4864235" cy="400110"/>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t>DA requirement by injection @1.89GeV</a:t>
            </a:r>
            <a:endParaRPr lang="zh-SG" altLang="en-US" sz="2000" dirty="0"/>
          </a:p>
        </p:txBody>
      </p:sp>
      <p:sp>
        <p:nvSpPr>
          <p:cNvPr id="20" name="文本框 19">
            <a:extLst>
              <a:ext uri="{FF2B5EF4-FFF2-40B4-BE49-F238E27FC236}">
                <a16:creationId xmlns:a16="http://schemas.microsoft.com/office/drawing/2014/main" id="{003C62E0-61EB-4B23-8200-AE7CD72499A8}"/>
              </a:ext>
            </a:extLst>
          </p:cNvPr>
          <p:cNvSpPr txBox="1"/>
          <p:nvPr/>
        </p:nvSpPr>
        <p:spPr>
          <a:xfrm>
            <a:off x="7203845" y="5211065"/>
            <a:ext cx="3979485" cy="646331"/>
          </a:xfrm>
          <a:prstGeom prst="rect">
            <a:avLst/>
          </a:prstGeom>
          <a:noFill/>
        </p:spPr>
        <p:txBody>
          <a:bodyPr wrap="square" rtlCol="0">
            <a:spAutoFit/>
          </a:bodyPr>
          <a:lstStyle/>
          <a:p>
            <a:r>
              <a:rPr lang="en-US" altLang="zh-CN" dirty="0"/>
              <a:t>Without DR:</a:t>
            </a:r>
            <a:r>
              <a:rPr lang="en-US" altLang="zh-CN" dirty="0">
                <a:solidFill>
                  <a:srgbClr val="0000FF"/>
                </a:solidFill>
              </a:rPr>
              <a:t>  </a:t>
            </a:r>
            <a:r>
              <a:rPr lang="en-US" altLang="zh-CN" dirty="0">
                <a:solidFill>
                  <a:schemeClr val="accent2">
                    <a:lumMod val="75000"/>
                  </a:schemeClr>
                </a:solidFill>
              </a:rPr>
              <a:t>14</a:t>
            </a:r>
            <a:r>
              <a:rPr lang="en-US" altLang="zh-CN" dirty="0">
                <a:solidFill>
                  <a:schemeClr val="accent2">
                    <a:lumMod val="75000"/>
                  </a:schemeClr>
                </a:solidFill>
                <a:latin typeface="Symbol" panose="05050102010706020507" pitchFamily="18" charset="2"/>
              </a:rPr>
              <a:t>s</a:t>
            </a:r>
            <a:r>
              <a:rPr lang="en-US" altLang="zh-CN" dirty="0">
                <a:solidFill>
                  <a:schemeClr val="accent2">
                    <a:lumMod val="75000"/>
                  </a:schemeClr>
                </a:solidFill>
              </a:rPr>
              <a:t>x,</a:t>
            </a:r>
            <a:r>
              <a:rPr lang="zh-CN" altLang="en-US" dirty="0">
                <a:solidFill>
                  <a:schemeClr val="accent2">
                    <a:lumMod val="75000"/>
                  </a:schemeClr>
                </a:solidFill>
              </a:rPr>
              <a:t> </a:t>
            </a:r>
            <a:r>
              <a:rPr lang="en-US" altLang="zh-CN" dirty="0">
                <a:solidFill>
                  <a:schemeClr val="accent2">
                    <a:lumMod val="75000"/>
                  </a:schemeClr>
                </a:solidFill>
              </a:rPr>
              <a:t>136</a:t>
            </a:r>
            <a:r>
              <a:rPr lang="en-US" altLang="zh-CN" dirty="0">
                <a:solidFill>
                  <a:schemeClr val="accent2">
                    <a:lumMod val="75000"/>
                  </a:schemeClr>
                </a:solidFill>
                <a:latin typeface="Symbol" panose="05050102010706020507" pitchFamily="18" charset="2"/>
              </a:rPr>
              <a:t>s</a:t>
            </a:r>
            <a:r>
              <a:rPr lang="en-US" altLang="zh-CN" dirty="0">
                <a:solidFill>
                  <a:schemeClr val="accent2">
                    <a:lumMod val="75000"/>
                  </a:schemeClr>
                </a:solidFill>
              </a:rPr>
              <a:t>y (</a:t>
            </a:r>
            <a:r>
              <a:rPr lang="en-US" altLang="zh-CN" dirty="0">
                <a:solidFill>
                  <a:schemeClr val="accent2">
                    <a:lumMod val="75000"/>
                  </a:schemeClr>
                </a:solidFill>
                <a:sym typeface="Symbol" panose="05050102010706020507" pitchFamily="18" charset="2"/>
              </a:rPr>
              <a:t>y= 0.0035x</a:t>
            </a:r>
            <a:r>
              <a:rPr lang="en-US" altLang="zh-CN" dirty="0">
                <a:solidFill>
                  <a:schemeClr val="accent2">
                    <a:lumMod val="75000"/>
                  </a:schemeClr>
                </a:solidFill>
              </a:rPr>
              <a:t>)</a:t>
            </a:r>
          </a:p>
          <a:p>
            <a:r>
              <a:rPr lang="en-US" altLang="zh-CN" dirty="0"/>
              <a:t>With DR :</a:t>
            </a:r>
            <a:r>
              <a:rPr lang="en-US" altLang="zh-CN" dirty="0">
                <a:solidFill>
                  <a:srgbClr val="0000FF"/>
                </a:solidFill>
              </a:rPr>
              <a:t>  11.1</a:t>
            </a:r>
            <a:r>
              <a:rPr lang="en-US" altLang="zh-CN" dirty="0">
                <a:solidFill>
                  <a:srgbClr val="0000FF"/>
                </a:solidFill>
                <a:latin typeface="Symbol" panose="05050102010706020507" pitchFamily="18" charset="2"/>
              </a:rPr>
              <a:t>s</a:t>
            </a:r>
            <a:r>
              <a:rPr lang="en-US" altLang="zh-CN" dirty="0">
                <a:solidFill>
                  <a:srgbClr val="0000FF"/>
                </a:solidFill>
              </a:rPr>
              <a:t>x,</a:t>
            </a:r>
            <a:r>
              <a:rPr lang="zh-CN" altLang="en-US" dirty="0">
                <a:solidFill>
                  <a:srgbClr val="0000FF"/>
                </a:solidFill>
              </a:rPr>
              <a:t> </a:t>
            </a:r>
            <a:r>
              <a:rPr lang="en-US" altLang="zh-CN" dirty="0">
                <a:solidFill>
                  <a:srgbClr val="0000FF"/>
                </a:solidFill>
              </a:rPr>
              <a:t>47</a:t>
            </a:r>
            <a:r>
              <a:rPr lang="en-US" altLang="zh-CN" dirty="0">
                <a:solidFill>
                  <a:srgbClr val="0000FF"/>
                </a:solidFill>
                <a:latin typeface="Symbol" panose="05050102010706020507" pitchFamily="18" charset="2"/>
              </a:rPr>
              <a:t>s</a:t>
            </a:r>
            <a:r>
              <a:rPr lang="en-US" altLang="zh-CN" dirty="0">
                <a:solidFill>
                  <a:srgbClr val="0000FF"/>
                </a:solidFill>
              </a:rPr>
              <a:t>y </a:t>
            </a:r>
            <a:r>
              <a:rPr lang="en-US" altLang="zh-CN" dirty="0">
                <a:solidFill>
                  <a:srgbClr val="0000FF"/>
                </a:solidFill>
                <a:latin typeface="Symbol" panose="05050102010706020507" pitchFamily="18" charset="2"/>
              </a:rPr>
              <a:t>(</a:t>
            </a:r>
            <a:r>
              <a:rPr lang="en-US" altLang="zh-CN" dirty="0">
                <a:solidFill>
                  <a:srgbClr val="0000FF"/>
                </a:solidFill>
                <a:sym typeface="Symbol" panose="05050102010706020507" pitchFamily="18" charset="2"/>
              </a:rPr>
              <a:t>y= 0.0035x</a:t>
            </a:r>
            <a:r>
              <a:rPr lang="en-US" altLang="zh-CN" dirty="0">
                <a:solidFill>
                  <a:srgbClr val="0000FF"/>
                </a:solidFill>
                <a:latin typeface="Symbol" panose="05050102010706020507" pitchFamily="18" charset="2"/>
              </a:rPr>
              <a:t>)</a:t>
            </a:r>
          </a:p>
        </p:txBody>
      </p:sp>
      <p:sp>
        <p:nvSpPr>
          <p:cNvPr id="21" name="左大括号 20">
            <a:extLst>
              <a:ext uri="{FF2B5EF4-FFF2-40B4-BE49-F238E27FC236}">
                <a16:creationId xmlns:a16="http://schemas.microsoft.com/office/drawing/2014/main" id="{2306EAD9-5E2C-429D-95EE-CD11974B2931}"/>
              </a:ext>
            </a:extLst>
          </p:cNvPr>
          <p:cNvSpPr/>
          <p:nvPr/>
        </p:nvSpPr>
        <p:spPr>
          <a:xfrm>
            <a:off x="7068114" y="5351227"/>
            <a:ext cx="104209" cy="4246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SG" altLang="en-US"/>
          </a:p>
        </p:txBody>
      </p:sp>
      <p:sp>
        <p:nvSpPr>
          <p:cNvPr id="4" name="文本框 3">
            <a:extLst>
              <a:ext uri="{FF2B5EF4-FFF2-40B4-BE49-F238E27FC236}">
                <a16:creationId xmlns:a16="http://schemas.microsoft.com/office/drawing/2014/main" id="{BE8337FC-B928-472E-89F6-4BA7F5AA3439}"/>
              </a:ext>
            </a:extLst>
          </p:cNvPr>
          <p:cNvSpPr txBox="1"/>
          <p:nvPr/>
        </p:nvSpPr>
        <p:spPr>
          <a:xfrm>
            <a:off x="1426707" y="6149579"/>
            <a:ext cx="886736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altLang="zh-SG" sz="2000" dirty="0"/>
              <a:t>Damping ring supports the achievement of the crab waist's high-luminosity goal.</a:t>
            </a:r>
            <a:endParaRPr lang="zh-SG" altLang="en-US" sz="2000" b="1" dirty="0">
              <a:solidFill>
                <a:srgbClr val="C00000"/>
              </a:solidFill>
            </a:endParaRPr>
          </a:p>
        </p:txBody>
      </p:sp>
      <p:pic>
        <p:nvPicPr>
          <p:cNvPr id="3" name="图片 2">
            <a:extLst>
              <a:ext uri="{FF2B5EF4-FFF2-40B4-BE49-F238E27FC236}">
                <a16:creationId xmlns:a16="http://schemas.microsoft.com/office/drawing/2014/main" id="{89E1DDE3-AE55-4B93-AD0E-C09FC13DAB20}"/>
              </a:ext>
            </a:extLst>
          </p:cNvPr>
          <p:cNvPicPr>
            <a:picLocks noChangeAspect="1"/>
          </p:cNvPicPr>
          <p:nvPr/>
        </p:nvPicPr>
        <p:blipFill>
          <a:blip r:embed="rId2"/>
          <a:stretch>
            <a:fillRect/>
          </a:stretch>
        </p:blipFill>
        <p:spPr>
          <a:xfrm>
            <a:off x="889139" y="1916205"/>
            <a:ext cx="4614300" cy="2891118"/>
          </a:xfrm>
          <a:prstGeom prst="rect">
            <a:avLst/>
          </a:prstGeom>
        </p:spPr>
      </p:pic>
      <p:pic>
        <p:nvPicPr>
          <p:cNvPr id="7" name="图片 6">
            <a:extLst>
              <a:ext uri="{FF2B5EF4-FFF2-40B4-BE49-F238E27FC236}">
                <a16:creationId xmlns:a16="http://schemas.microsoft.com/office/drawing/2014/main" id="{AD0C9B3A-330C-4C55-A56D-1C42621823D5}"/>
              </a:ext>
            </a:extLst>
          </p:cNvPr>
          <p:cNvPicPr>
            <a:picLocks noChangeAspect="1"/>
          </p:cNvPicPr>
          <p:nvPr/>
        </p:nvPicPr>
        <p:blipFill>
          <a:blip r:embed="rId3"/>
          <a:stretch>
            <a:fillRect/>
          </a:stretch>
        </p:blipFill>
        <p:spPr>
          <a:xfrm>
            <a:off x="6246159" y="1842464"/>
            <a:ext cx="4626746" cy="2896790"/>
          </a:xfrm>
          <a:prstGeom prst="rect">
            <a:avLst/>
          </a:prstGeom>
        </p:spPr>
      </p:pic>
      <p:sp>
        <p:nvSpPr>
          <p:cNvPr id="10" name="文本框 9">
            <a:extLst>
              <a:ext uri="{FF2B5EF4-FFF2-40B4-BE49-F238E27FC236}">
                <a16:creationId xmlns:a16="http://schemas.microsoft.com/office/drawing/2014/main" id="{0EB774C1-BFF2-41D6-A4D1-474C1A38510A}"/>
              </a:ext>
            </a:extLst>
          </p:cNvPr>
          <p:cNvSpPr txBox="1"/>
          <p:nvPr/>
        </p:nvSpPr>
        <p:spPr>
          <a:xfrm>
            <a:off x="2487705" y="1492623"/>
            <a:ext cx="813547" cy="369332"/>
          </a:xfrm>
          <a:prstGeom prst="rect">
            <a:avLst/>
          </a:prstGeom>
          <a:noFill/>
        </p:spPr>
        <p:txBody>
          <a:bodyPr wrap="square" rtlCol="0">
            <a:spAutoFit/>
          </a:bodyPr>
          <a:lstStyle/>
          <a:p>
            <a:r>
              <a:rPr lang="en-US" altLang="zh-CN" dirty="0"/>
              <a:t>bb off </a:t>
            </a:r>
            <a:endParaRPr lang="zh-SG" altLang="en-US" dirty="0"/>
          </a:p>
        </p:txBody>
      </p:sp>
      <p:sp>
        <p:nvSpPr>
          <p:cNvPr id="25" name="文本框 24">
            <a:extLst>
              <a:ext uri="{FF2B5EF4-FFF2-40B4-BE49-F238E27FC236}">
                <a16:creationId xmlns:a16="http://schemas.microsoft.com/office/drawing/2014/main" id="{9CF25AE7-167B-4EEF-92B1-F0C0F7EE95DE}"/>
              </a:ext>
            </a:extLst>
          </p:cNvPr>
          <p:cNvSpPr txBox="1"/>
          <p:nvPr/>
        </p:nvSpPr>
        <p:spPr>
          <a:xfrm>
            <a:off x="8462681" y="1436593"/>
            <a:ext cx="813547" cy="369332"/>
          </a:xfrm>
          <a:prstGeom prst="rect">
            <a:avLst/>
          </a:prstGeom>
          <a:noFill/>
        </p:spPr>
        <p:txBody>
          <a:bodyPr wrap="square" rtlCol="0">
            <a:spAutoFit/>
          </a:bodyPr>
          <a:lstStyle/>
          <a:p>
            <a:r>
              <a:rPr lang="en-US" altLang="zh-CN" dirty="0"/>
              <a:t>bb on </a:t>
            </a:r>
            <a:endParaRPr lang="zh-SG" altLang="en-US" dirty="0"/>
          </a:p>
        </p:txBody>
      </p:sp>
      <p:sp>
        <p:nvSpPr>
          <p:cNvPr id="26" name="文本框 25">
            <a:extLst>
              <a:ext uri="{FF2B5EF4-FFF2-40B4-BE49-F238E27FC236}">
                <a16:creationId xmlns:a16="http://schemas.microsoft.com/office/drawing/2014/main" id="{C51C7BE6-AA0A-4886-AE50-8AC04799A6C8}"/>
              </a:ext>
            </a:extLst>
          </p:cNvPr>
          <p:cNvSpPr txBox="1"/>
          <p:nvPr/>
        </p:nvSpPr>
        <p:spPr>
          <a:xfrm>
            <a:off x="1252257" y="4937329"/>
            <a:ext cx="6094878" cy="830997"/>
          </a:xfrm>
          <a:prstGeom prst="rect">
            <a:avLst/>
          </a:prstGeom>
          <a:noFill/>
        </p:spPr>
        <p:txBody>
          <a:bodyPr wrap="square">
            <a:spAutoFit/>
          </a:bodyPr>
          <a:lstStyle/>
          <a:p>
            <a:pPr marL="285750" indent="-285750">
              <a:buFont typeface="Arial" panose="020B0604020202020204" pitchFamily="34" charset="0"/>
              <a:buChar char="•"/>
            </a:pPr>
            <a:r>
              <a:rPr lang="zh-CN" altLang="en-US" sz="1600" dirty="0"/>
              <a:t>原有</a:t>
            </a:r>
            <a:r>
              <a:rPr lang="en-US" altLang="zh-CN" sz="1600" dirty="0"/>
              <a:t>36</a:t>
            </a:r>
            <a:r>
              <a:rPr lang="zh-CN" altLang="en-US" sz="1600" dirty="0"/>
              <a:t>个六极铁全部自由（强度</a:t>
            </a:r>
            <a:r>
              <a:rPr lang="en-US" altLang="zh-CN" sz="1600" dirty="0">
                <a:sym typeface="Symbol" panose="05050102010706020507" pitchFamily="18" charset="2"/>
              </a:rPr>
              <a:t></a:t>
            </a:r>
            <a:r>
              <a:rPr lang="zh-CN" altLang="en-US" sz="1600" dirty="0"/>
              <a:t> </a:t>
            </a:r>
            <a:r>
              <a:rPr lang="en-US" altLang="zh-CN" sz="1600" dirty="0"/>
              <a:t>11</a:t>
            </a:r>
            <a:r>
              <a:rPr lang="zh-CN" altLang="en-US" sz="1600" dirty="0"/>
              <a:t>）</a:t>
            </a:r>
            <a:endParaRPr lang="en-US" altLang="zh-CN" sz="1600" dirty="0"/>
          </a:p>
          <a:p>
            <a:pPr marL="285750" indent="-285750">
              <a:buFont typeface="Arial" panose="020B0604020202020204" pitchFamily="34" charset="0"/>
              <a:buChar char="•"/>
            </a:pPr>
            <a:r>
              <a:rPr lang="zh-CN" altLang="en-US" sz="1600" dirty="0"/>
              <a:t>加上所有</a:t>
            </a:r>
            <a:r>
              <a:rPr lang="en-US" altLang="zh-CN" sz="1600" dirty="0"/>
              <a:t>B+S</a:t>
            </a:r>
            <a:r>
              <a:rPr lang="zh-CN" altLang="en-US" sz="1600" dirty="0"/>
              <a:t>，总共</a:t>
            </a:r>
            <a:r>
              <a:rPr lang="en-US" altLang="zh-CN" sz="1600" dirty="0"/>
              <a:t>86</a:t>
            </a:r>
            <a:r>
              <a:rPr lang="zh-CN" altLang="en-US" sz="1600" dirty="0"/>
              <a:t>个变量</a:t>
            </a:r>
            <a:endParaRPr lang="en-US" altLang="zh-CN" sz="1600" dirty="0"/>
          </a:p>
          <a:p>
            <a:pPr marL="285750" indent="-285750">
              <a:buFont typeface="Arial" panose="020B0604020202020204" pitchFamily="34" charset="0"/>
              <a:buChar char="•"/>
            </a:pPr>
            <a:r>
              <a:rPr lang="zh-CN" altLang="en-US" sz="1600" dirty="0"/>
              <a:t>放开</a:t>
            </a:r>
            <a:r>
              <a:rPr lang="en-US" altLang="zh-CN" sz="1600" dirty="0"/>
              <a:t>R3OS5</a:t>
            </a:r>
            <a:r>
              <a:rPr lang="zh-CN" altLang="en-US" sz="1600" dirty="0"/>
              <a:t>强度限制（靠近</a:t>
            </a:r>
            <a:r>
              <a:rPr lang="en-US" altLang="zh-CN" sz="1600" dirty="0"/>
              <a:t>3W1</a:t>
            </a:r>
            <a:r>
              <a:rPr lang="zh-CN" altLang="en-US" sz="1600" dirty="0"/>
              <a:t>，有空间）</a:t>
            </a:r>
          </a:p>
        </p:txBody>
      </p:sp>
      <p:sp>
        <p:nvSpPr>
          <p:cNvPr id="27" name="文本框 26">
            <a:extLst>
              <a:ext uri="{FF2B5EF4-FFF2-40B4-BE49-F238E27FC236}">
                <a16:creationId xmlns:a16="http://schemas.microsoft.com/office/drawing/2014/main" id="{58D5C845-6616-44DC-9D11-9E5A5A3E90E7}"/>
              </a:ext>
            </a:extLst>
          </p:cNvPr>
          <p:cNvSpPr txBox="1"/>
          <p:nvPr/>
        </p:nvSpPr>
        <p:spPr>
          <a:xfrm>
            <a:off x="8297111" y="5779507"/>
            <a:ext cx="3310310" cy="307777"/>
          </a:xfrm>
          <a:prstGeom prst="rect">
            <a:avLst/>
          </a:prstGeom>
          <a:noFill/>
        </p:spPr>
        <p:txBody>
          <a:bodyPr wrap="square">
            <a:spAutoFit/>
          </a:bodyPr>
          <a:lstStyle/>
          <a:p>
            <a:r>
              <a:rPr lang="zh-CN" altLang="en-US" sz="1400" dirty="0"/>
              <a:t>（</a:t>
            </a:r>
            <a:r>
              <a:rPr lang="zh-SG" altLang="en-US" sz="1400" dirty="0"/>
              <a:t>在</a:t>
            </a:r>
            <a:r>
              <a:rPr lang="en-US" altLang="zh-SG" sz="1400" dirty="0"/>
              <a:t>10</a:t>
            </a:r>
            <a:r>
              <a:rPr lang="zh-SG" altLang="en-US" sz="1400" dirty="0"/>
              <a:t>倍</a:t>
            </a:r>
            <a:r>
              <a:rPr lang="en-US" altLang="zh-CN" sz="1400" dirty="0" err="1">
                <a:latin typeface="Symbol" panose="05050102010706020507" pitchFamily="18" charset="2"/>
              </a:rPr>
              <a:t>s</a:t>
            </a:r>
            <a:r>
              <a:rPr lang="en-US" altLang="zh-CN" sz="1400" dirty="0" err="1"/>
              <a:t>x</a:t>
            </a:r>
            <a:r>
              <a:rPr lang="en-US" altLang="zh-SG" sz="1400" dirty="0"/>
              <a:t> </a:t>
            </a:r>
            <a:r>
              <a:rPr lang="zh-SG" altLang="en-US" sz="1400" dirty="0"/>
              <a:t>处有</a:t>
            </a:r>
            <a:r>
              <a:rPr lang="en-US" altLang="zh-SG" sz="1400" dirty="0"/>
              <a:t>47</a:t>
            </a:r>
            <a:r>
              <a:rPr lang="zh-SG" altLang="en-US" sz="1400" dirty="0"/>
              <a:t>倍</a:t>
            </a:r>
            <a:r>
              <a:rPr lang="en-US" altLang="zh-CN" sz="1400" dirty="0" err="1">
                <a:latin typeface="Symbol" panose="05050102010706020507" pitchFamily="18" charset="2"/>
              </a:rPr>
              <a:t>s</a:t>
            </a:r>
            <a:r>
              <a:rPr lang="en-US" altLang="zh-CN" sz="1400" dirty="0" err="1"/>
              <a:t>y</a:t>
            </a:r>
            <a:r>
              <a:rPr lang="en-US" altLang="zh-SG" sz="1400" dirty="0"/>
              <a:t> </a:t>
            </a:r>
            <a:r>
              <a:rPr lang="zh-CN" altLang="en-US" sz="1400" dirty="0"/>
              <a:t>）</a:t>
            </a:r>
            <a:endParaRPr lang="zh-SG" altLang="en-US" sz="1400" dirty="0"/>
          </a:p>
        </p:txBody>
      </p:sp>
    </p:spTree>
    <p:extLst>
      <p:ext uri="{BB962C8B-B14F-4D97-AF65-F5344CB8AC3E}">
        <p14:creationId xmlns:p14="http://schemas.microsoft.com/office/powerpoint/2010/main" val="383191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71E155BC-5FC3-4C85-97B4-81D741B2C1D1}"/>
              </a:ext>
            </a:extLst>
          </p:cNvPr>
          <p:cNvSpPr txBox="1">
            <a:spLocks/>
          </p:cNvSpPr>
          <p:nvPr/>
        </p:nvSpPr>
        <p:spPr>
          <a:xfrm>
            <a:off x="1249680" y="4046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70000"/>
              </a:lnSpc>
              <a:spcBef>
                <a:spcPts val="0"/>
              </a:spcBef>
            </a:pPr>
            <a:r>
              <a:rPr lang="en-US" altLang="zh-CN" sz="4800" dirty="0">
                <a:solidFill>
                  <a:schemeClr val="tx1"/>
                </a:solidFill>
              </a:rPr>
              <a:t> Error definition and</a:t>
            </a:r>
            <a:r>
              <a:rPr lang="zh-CN" altLang="en-US" sz="4800" dirty="0">
                <a:solidFill>
                  <a:schemeClr val="tx1"/>
                </a:solidFill>
              </a:rPr>
              <a:t> </a:t>
            </a:r>
            <a:r>
              <a:rPr lang="en-US" altLang="zh-CN" sz="4800" dirty="0">
                <a:solidFill>
                  <a:schemeClr val="tx1"/>
                </a:solidFill>
              </a:rPr>
              <a:t>corrector settings</a:t>
            </a:r>
          </a:p>
        </p:txBody>
      </p:sp>
      <p:sp>
        <p:nvSpPr>
          <p:cNvPr id="8" name="内容占位符 1">
            <a:extLst>
              <a:ext uri="{FF2B5EF4-FFF2-40B4-BE49-F238E27FC236}">
                <a16:creationId xmlns:a16="http://schemas.microsoft.com/office/drawing/2014/main" id="{BC7AD04F-A412-4C1A-95C3-DDB342650508}"/>
              </a:ext>
            </a:extLst>
          </p:cNvPr>
          <p:cNvSpPr txBox="1">
            <a:spLocks/>
          </p:cNvSpPr>
          <p:nvPr/>
        </p:nvSpPr>
        <p:spPr>
          <a:xfrm>
            <a:off x="554244" y="1855421"/>
            <a:ext cx="10798340" cy="4165867"/>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a:lnSpc>
                <a:spcPct val="170000"/>
              </a:lnSpc>
              <a:spcBef>
                <a:spcPts val="0"/>
              </a:spcBef>
            </a:pPr>
            <a:r>
              <a:rPr lang="en-US" altLang="zh-CN" sz="2000" dirty="0">
                <a:solidFill>
                  <a:schemeClr val="tx1"/>
                </a:solidFill>
              </a:rPr>
              <a:t>Lattice </a:t>
            </a:r>
            <a:r>
              <a:rPr lang="zh-CN" altLang="en-US" sz="2000" dirty="0">
                <a:solidFill>
                  <a:schemeClr val="tx1"/>
                </a:solidFill>
              </a:rPr>
              <a:t>版本：</a:t>
            </a:r>
            <a:r>
              <a:rPr lang="en-US" altLang="zh-CN" sz="2000" dirty="0">
                <a:solidFill>
                  <a:schemeClr val="tx1"/>
                </a:solidFill>
              </a:rPr>
              <a:t>lastext.x.txt.v1</a:t>
            </a:r>
            <a:r>
              <a:rPr lang="zh-CN" altLang="en-US" sz="2000" dirty="0">
                <a:solidFill>
                  <a:schemeClr val="tx1"/>
                </a:solidFill>
              </a:rPr>
              <a:t>（</a:t>
            </a:r>
            <a:r>
              <a:rPr lang="en-US" altLang="zh-CN" sz="2000" dirty="0">
                <a:solidFill>
                  <a:schemeClr val="tx1"/>
                </a:solidFill>
              </a:rPr>
              <a:t>04.18</a:t>
            </a:r>
            <a:r>
              <a:rPr lang="zh-CN" altLang="en-US" sz="2000" dirty="0">
                <a:solidFill>
                  <a:schemeClr val="tx1"/>
                </a:solidFill>
              </a:rPr>
              <a:t>）</a:t>
            </a:r>
          </a:p>
          <a:p>
            <a:pPr algn="just">
              <a:lnSpc>
                <a:spcPct val="170000"/>
              </a:lnSpc>
              <a:spcBef>
                <a:spcPts val="0"/>
              </a:spcBef>
            </a:pPr>
            <a:r>
              <a:rPr lang="zh-CN" altLang="en-US" sz="1850" dirty="0">
                <a:solidFill>
                  <a:schemeClr val="tx1"/>
                </a:solidFill>
              </a:rPr>
              <a:t>误差设置：</a:t>
            </a:r>
            <a:endParaRPr lang="en-US" altLang="zh-CN" sz="1850" dirty="0">
              <a:solidFill>
                <a:schemeClr val="tx1"/>
              </a:solidFill>
            </a:endParaRPr>
          </a:p>
          <a:p>
            <a:pPr lvl="1" algn="just">
              <a:lnSpc>
                <a:spcPct val="170000"/>
              </a:lnSpc>
              <a:spcBef>
                <a:spcPts val="0"/>
              </a:spcBef>
            </a:pPr>
            <a:r>
              <a:rPr lang="en-US" altLang="zh-CN" sz="1550" dirty="0">
                <a:solidFill>
                  <a:schemeClr val="tx1"/>
                </a:solidFill>
              </a:rPr>
              <a:t> </a:t>
            </a:r>
            <a:r>
              <a:rPr lang="zh-CN" altLang="en-US" sz="1550" dirty="0">
                <a:solidFill>
                  <a:schemeClr val="tx1"/>
                </a:solidFill>
              </a:rPr>
              <a:t>对所有的</a:t>
            </a:r>
            <a:r>
              <a:rPr lang="en-US" altLang="zh-CN" sz="1550" dirty="0">
                <a:solidFill>
                  <a:schemeClr val="tx1"/>
                </a:solidFill>
              </a:rPr>
              <a:t>B</a:t>
            </a:r>
            <a:r>
              <a:rPr lang="zh-CN" altLang="en-US" sz="1550" dirty="0">
                <a:solidFill>
                  <a:schemeClr val="tx1"/>
                </a:solidFill>
              </a:rPr>
              <a:t>铁、</a:t>
            </a:r>
            <a:r>
              <a:rPr lang="en-US" altLang="zh-CN" sz="1550" dirty="0">
                <a:solidFill>
                  <a:schemeClr val="tx1"/>
                </a:solidFill>
              </a:rPr>
              <a:t>Q</a:t>
            </a:r>
            <a:r>
              <a:rPr lang="zh-CN" altLang="en-US" sz="1550" dirty="0">
                <a:solidFill>
                  <a:schemeClr val="tx1"/>
                </a:solidFill>
              </a:rPr>
              <a:t>铁和</a:t>
            </a:r>
            <a:r>
              <a:rPr lang="en-US" altLang="zh-CN" sz="1550" dirty="0">
                <a:solidFill>
                  <a:schemeClr val="tx1"/>
                </a:solidFill>
              </a:rPr>
              <a:t>S</a:t>
            </a:r>
            <a:r>
              <a:rPr lang="zh-CN" altLang="en-US" sz="1550" dirty="0">
                <a:solidFill>
                  <a:schemeClr val="tx1"/>
                </a:solidFill>
              </a:rPr>
              <a:t>铁加</a:t>
            </a:r>
            <a:r>
              <a:rPr lang="en-US" altLang="zh-CN" sz="1550" dirty="0">
                <a:solidFill>
                  <a:schemeClr val="tx1"/>
                </a:solidFill>
              </a:rPr>
              <a:t>200</a:t>
            </a:r>
            <a:r>
              <a:rPr lang="zh-CN" altLang="en-US" sz="1550" dirty="0">
                <a:solidFill>
                  <a:schemeClr val="tx1"/>
                </a:solidFill>
              </a:rPr>
              <a:t>微米的准直误差。</a:t>
            </a:r>
            <a:endParaRPr lang="en-US" altLang="zh-CN" sz="1550" dirty="0">
              <a:solidFill>
                <a:schemeClr val="tx1"/>
              </a:solidFill>
            </a:endParaRPr>
          </a:p>
          <a:p>
            <a:pPr lvl="1" algn="just">
              <a:lnSpc>
                <a:spcPct val="170000"/>
              </a:lnSpc>
              <a:spcBef>
                <a:spcPts val="0"/>
              </a:spcBef>
            </a:pPr>
            <a:r>
              <a:rPr lang="zh-CN" altLang="en-US" sz="1550" dirty="0">
                <a:solidFill>
                  <a:schemeClr val="tx1"/>
                </a:solidFill>
              </a:rPr>
              <a:t>没有考虑</a:t>
            </a:r>
            <a:r>
              <a:rPr lang="en-US" altLang="zh-CN" sz="1550" dirty="0">
                <a:solidFill>
                  <a:schemeClr val="tx1"/>
                </a:solidFill>
              </a:rPr>
              <a:t>bpm</a:t>
            </a:r>
            <a:r>
              <a:rPr lang="zh-CN" altLang="en-US" sz="1550" dirty="0">
                <a:solidFill>
                  <a:schemeClr val="tx1"/>
                </a:solidFill>
              </a:rPr>
              <a:t>的噪声和精度问题</a:t>
            </a:r>
            <a:endParaRPr lang="en-US" altLang="zh-CN" sz="1550" dirty="0">
              <a:solidFill>
                <a:schemeClr val="tx1"/>
              </a:solidFill>
            </a:endParaRPr>
          </a:p>
          <a:p>
            <a:pPr algn="just">
              <a:lnSpc>
                <a:spcPct val="170000"/>
              </a:lnSpc>
              <a:spcBef>
                <a:spcPts val="0"/>
              </a:spcBef>
            </a:pPr>
            <a:r>
              <a:rPr lang="zh-CN" altLang="en-US" sz="1700" dirty="0">
                <a:solidFill>
                  <a:schemeClr val="tx1"/>
                </a:solidFill>
              </a:rPr>
              <a:t>校正：</a:t>
            </a:r>
            <a:endParaRPr lang="en-US" altLang="zh-CN" sz="1700" dirty="0">
              <a:solidFill>
                <a:schemeClr val="tx1"/>
              </a:solidFill>
            </a:endParaRPr>
          </a:p>
          <a:p>
            <a:pPr lvl="1" algn="just">
              <a:lnSpc>
                <a:spcPct val="170000"/>
              </a:lnSpc>
              <a:spcBef>
                <a:spcPts val="0"/>
              </a:spcBef>
            </a:pPr>
            <a:r>
              <a:rPr lang="zh-CN" altLang="en-US" sz="1550" dirty="0">
                <a:solidFill>
                  <a:schemeClr val="tx1"/>
                </a:solidFill>
              </a:rPr>
              <a:t>用上所有的水平校正子（</a:t>
            </a:r>
            <a:r>
              <a:rPr lang="en-US" altLang="zh-CN" sz="1550" dirty="0">
                <a:solidFill>
                  <a:schemeClr val="tx1"/>
                </a:solidFill>
              </a:rPr>
              <a:t>35</a:t>
            </a:r>
            <a:r>
              <a:rPr lang="zh-CN" altLang="en-US" sz="1550" dirty="0">
                <a:solidFill>
                  <a:schemeClr val="tx1"/>
                </a:solidFill>
              </a:rPr>
              <a:t>个）、垂直校正子（</a:t>
            </a:r>
            <a:r>
              <a:rPr lang="en-US" altLang="zh-CN" sz="1550" dirty="0">
                <a:solidFill>
                  <a:schemeClr val="tx1"/>
                </a:solidFill>
              </a:rPr>
              <a:t>40</a:t>
            </a:r>
            <a:r>
              <a:rPr lang="zh-CN" altLang="en-US" sz="1550" dirty="0">
                <a:solidFill>
                  <a:schemeClr val="tx1"/>
                </a:solidFill>
              </a:rPr>
              <a:t>个）和</a:t>
            </a:r>
            <a:r>
              <a:rPr lang="en-US" altLang="zh-CN" sz="1550" dirty="0">
                <a:solidFill>
                  <a:schemeClr val="tx1"/>
                </a:solidFill>
              </a:rPr>
              <a:t>bpm</a:t>
            </a:r>
            <a:r>
              <a:rPr lang="zh-CN" altLang="en-US" sz="1550" dirty="0">
                <a:solidFill>
                  <a:schemeClr val="tx1"/>
                </a:solidFill>
              </a:rPr>
              <a:t>（</a:t>
            </a:r>
            <a:r>
              <a:rPr lang="en-US" altLang="zh-CN" sz="1550" dirty="0">
                <a:solidFill>
                  <a:srgbClr val="FF0000"/>
                </a:solidFill>
              </a:rPr>
              <a:t>77</a:t>
            </a:r>
            <a:r>
              <a:rPr lang="zh-CN" altLang="en-US" sz="1550" dirty="0">
                <a:solidFill>
                  <a:srgbClr val="FF0000"/>
                </a:solidFill>
              </a:rPr>
              <a:t>个</a:t>
            </a:r>
            <a:r>
              <a:rPr lang="zh-CN" altLang="en-US" sz="1550" dirty="0">
                <a:solidFill>
                  <a:schemeClr val="tx1"/>
                </a:solidFill>
              </a:rPr>
              <a:t>）。</a:t>
            </a:r>
            <a:endParaRPr lang="en-US" altLang="zh-CN" sz="1550" dirty="0">
              <a:solidFill>
                <a:schemeClr val="tx1"/>
              </a:solidFill>
            </a:endParaRPr>
          </a:p>
          <a:p>
            <a:pPr lvl="1" algn="just">
              <a:lnSpc>
                <a:spcPct val="170000"/>
              </a:lnSpc>
              <a:spcBef>
                <a:spcPts val="0"/>
              </a:spcBef>
            </a:pPr>
            <a:r>
              <a:rPr lang="zh-CN" altLang="en-US" sz="1550" b="1" dirty="0">
                <a:solidFill>
                  <a:srgbClr val="0000FF"/>
                </a:solidFill>
              </a:rPr>
              <a:t>新增校正子主要分布在对撞区。</a:t>
            </a:r>
            <a:endParaRPr lang="en-US" altLang="zh-CN" sz="1550" b="1" dirty="0">
              <a:solidFill>
                <a:srgbClr val="0000FF"/>
              </a:solidFill>
            </a:endParaRPr>
          </a:p>
        </p:txBody>
      </p:sp>
      <p:pic>
        <p:nvPicPr>
          <p:cNvPr id="3" name="图片 2">
            <a:extLst>
              <a:ext uri="{FF2B5EF4-FFF2-40B4-BE49-F238E27FC236}">
                <a16:creationId xmlns:a16="http://schemas.microsoft.com/office/drawing/2014/main" id="{A3ECB66E-655B-4703-9BEE-75C2448A4540}"/>
              </a:ext>
            </a:extLst>
          </p:cNvPr>
          <p:cNvPicPr>
            <a:picLocks noChangeAspect="1"/>
          </p:cNvPicPr>
          <p:nvPr/>
        </p:nvPicPr>
        <p:blipFill>
          <a:blip r:embed="rId3"/>
          <a:stretch>
            <a:fillRect/>
          </a:stretch>
        </p:blipFill>
        <p:spPr>
          <a:xfrm>
            <a:off x="7680176" y="2420888"/>
            <a:ext cx="4059587" cy="2321035"/>
          </a:xfrm>
          <a:prstGeom prst="rect">
            <a:avLst/>
          </a:prstGeom>
        </p:spPr>
      </p:pic>
    </p:spTree>
    <p:extLst>
      <p:ext uri="{BB962C8B-B14F-4D97-AF65-F5344CB8AC3E}">
        <p14:creationId xmlns:p14="http://schemas.microsoft.com/office/powerpoint/2010/main" val="196960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2C73E1F-BAD8-488B-8A63-2E6416BD5148}"/>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CN" dirty="0"/>
              <a:t>Correction scheme</a:t>
            </a:r>
          </a:p>
        </p:txBody>
      </p:sp>
      <p:sp>
        <p:nvSpPr>
          <p:cNvPr id="6" name="内容占位符 2">
            <a:extLst>
              <a:ext uri="{FF2B5EF4-FFF2-40B4-BE49-F238E27FC236}">
                <a16:creationId xmlns:a16="http://schemas.microsoft.com/office/drawing/2014/main" id="{57EAC266-368E-4F2E-8506-B008B8409E65}"/>
              </a:ext>
            </a:extLst>
          </p:cNvPr>
          <p:cNvSpPr>
            <a:spLocks noGrp="1"/>
          </p:cNvSpPr>
          <p:nvPr>
            <p:ph idx="1"/>
          </p:nvPr>
        </p:nvSpPr>
        <p:spPr>
          <a:xfrm>
            <a:off x="695400" y="1772816"/>
            <a:ext cx="11233248" cy="4535594"/>
          </a:xfrm>
        </p:spPr>
        <p:txBody>
          <a:bodyPr>
            <a:noAutofit/>
          </a:bodyPr>
          <a:lstStyle/>
          <a:p>
            <a:pPr algn="just">
              <a:lnSpc>
                <a:spcPct val="150000"/>
              </a:lnSpc>
              <a:buFont typeface="Wingdings" panose="05000000000000000000" pitchFamily="2" charset="2"/>
              <a:buChar char="n"/>
            </a:pPr>
            <a:r>
              <a:rPr lang="en-US" altLang="zh-CN" sz="2400" dirty="0"/>
              <a:t> Software: SAD and </a:t>
            </a:r>
            <a:r>
              <a:rPr lang="en-US" altLang="zh-CN" sz="2400" dirty="0" err="1"/>
              <a:t>Matlab</a:t>
            </a:r>
            <a:r>
              <a:rPr lang="en-US" altLang="zh-CN" sz="2400" dirty="0"/>
              <a:t>-based accelerator toolbox (AT)</a:t>
            </a:r>
          </a:p>
          <a:p>
            <a:pPr marL="0" indent="0" algn="just">
              <a:lnSpc>
                <a:spcPct val="150000"/>
              </a:lnSpc>
              <a:spcBef>
                <a:spcPts val="0"/>
              </a:spcBef>
              <a:buFont typeface="+mj-lt"/>
              <a:buAutoNum type="arabicPeriod"/>
            </a:pPr>
            <a:r>
              <a:rPr lang="en-US" altLang="zh-CN" sz="2400" dirty="0"/>
              <a:t> Closed-orbit distortion (COD) correction was performed  with sextupoles off, then the sextupoles were turned on and the COD correction repeated.</a:t>
            </a:r>
          </a:p>
          <a:p>
            <a:pPr marL="0" indent="0" algn="just">
              <a:lnSpc>
                <a:spcPct val="150000"/>
              </a:lnSpc>
              <a:spcBef>
                <a:spcPts val="0"/>
              </a:spcBef>
              <a:buFont typeface="+mj-lt"/>
              <a:buAutoNum type="arabicPeriod"/>
            </a:pPr>
            <a:r>
              <a:rPr lang="en-US" altLang="zh-CN" sz="2400" dirty="0"/>
              <a:t> The dispersion correction and beta-beating correction are also used for optics correction.</a:t>
            </a:r>
          </a:p>
          <a:p>
            <a:pPr marL="0" indent="0" algn="just">
              <a:lnSpc>
                <a:spcPct val="150000"/>
              </a:lnSpc>
              <a:spcBef>
                <a:spcPts val="0"/>
              </a:spcBef>
              <a:buFont typeface="+mj-lt"/>
              <a:buAutoNum type="arabicPeriod"/>
            </a:pPr>
            <a:r>
              <a:rPr lang="en-US" altLang="zh-CN" sz="2400" dirty="0"/>
              <a:t> The coupling and vertical dispersion correction are used to decrease the vertical emittance.</a:t>
            </a:r>
          </a:p>
          <a:p>
            <a:pPr marL="0" indent="0" algn="just">
              <a:lnSpc>
                <a:spcPct val="150000"/>
              </a:lnSpc>
              <a:spcBef>
                <a:spcPts val="0"/>
              </a:spcBef>
              <a:buFont typeface="+mj-lt"/>
              <a:buAutoNum type="arabicPeriod"/>
            </a:pPr>
            <a:r>
              <a:rPr lang="zh-CN" altLang="en-US" sz="2400" dirty="0"/>
              <a:t> </a:t>
            </a:r>
            <a:r>
              <a:rPr lang="en-US" altLang="zh-CN" sz="2400" dirty="0"/>
              <a:t>The above correction scheme is iterated until the emittance and tracking dynamic aperture satisfy the design requirements.</a:t>
            </a:r>
            <a:endParaRPr lang="zh-CN" altLang="en-US" sz="2400" dirty="0"/>
          </a:p>
        </p:txBody>
      </p:sp>
    </p:spTree>
    <p:extLst>
      <p:ext uri="{BB962C8B-B14F-4D97-AF65-F5344CB8AC3E}">
        <p14:creationId xmlns:p14="http://schemas.microsoft.com/office/powerpoint/2010/main" val="396323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2C73E1F-BAD8-488B-8A63-2E6416BD5148}"/>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CN" dirty="0"/>
              <a:t>COD correction</a:t>
            </a:r>
          </a:p>
        </p:txBody>
      </p:sp>
      <p:sp>
        <p:nvSpPr>
          <p:cNvPr id="12" name="内容占位符 1">
            <a:extLst>
              <a:ext uri="{FF2B5EF4-FFF2-40B4-BE49-F238E27FC236}">
                <a16:creationId xmlns:a16="http://schemas.microsoft.com/office/drawing/2014/main" id="{274DD4FB-1DFE-4224-84B9-3DB4D8986C3C}"/>
              </a:ext>
            </a:extLst>
          </p:cNvPr>
          <p:cNvSpPr txBox="1">
            <a:spLocks/>
          </p:cNvSpPr>
          <p:nvPr/>
        </p:nvSpPr>
        <p:spPr>
          <a:xfrm>
            <a:off x="137954" y="1759181"/>
            <a:ext cx="11916092" cy="2232248"/>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a:lnSpc>
                <a:spcPct val="170000"/>
              </a:lnSpc>
              <a:spcBef>
                <a:spcPts val="0"/>
              </a:spcBef>
            </a:pPr>
            <a:r>
              <a:rPr lang="en-US" altLang="zh-CN" sz="2000" dirty="0"/>
              <a:t> The COD correction algorithm is based on the response matrix. By inverting the response matrix using singular value decomposition (SVD), the steering strengths can be derived to correct the distorted orbits.</a:t>
            </a:r>
          </a:p>
          <a:p>
            <a:pPr algn="just">
              <a:lnSpc>
                <a:spcPct val="170000"/>
              </a:lnSpc>
              <a:spcBef>
                <a:spcPts val="0"/>
              </a:spcBef>
            </a:pPr>
            <a:r>
              <a:rPr lang="en-US" altLang="zh-CN" sz="2000" dirty="0"/>
              <a:t> The maximum and RMS closed orbit is about 200 μm for both horizontal and vertical closed orbit, respectively.</a:t>
            </a:r>
          </a:p>
        </p:txBody>
      </p:sp>
      <p:pic>
        <p:nvPicPr>
          <p:cNvPr id="3" name="图片 2">
            <a:extLst>
              <a:ext uri="{FF2B5EF4-FFF2-40B4-BE49-F238E27FC236}">
                <a16:creationId xmlns:a16="http://schemas.microsoft.com/office/drawing/2014/main" id="{312AFBAA-3BF4-418D-A75E-6CFB5FF65776}"/>
              </a:ext>
            </a:extLst>
          </p:cNvPr>
          <p:cNvPicPr>
            <a:picLocks noChangeAspect="1"/>
          </p:cNvPicPr>
          <p:nvPr/>
        </p:nvPicPr>
        <p:blipFill>
          <a:blip r:embed="rId2"/>
          <a:stretch>
            <a:fillRect/>
          </a:stretch>
        </p:blipFill>
        <p:spPr>
          <a:xfrm>
            <a:off x="6023992" y="3645024"/>
            <a:ext cx="5649231" cy="2160000"/>
          </a:xfrm>
          <a:prstGeom prst="rect">
            <a:avLst/>
          </a:prstGeom>
        </p:spPr>
      </p:pic>
      <p:pic>
        <p:nvPicPr>
          <p:cNvPr id="6" name="图片 5">
            <a:extLst>
              <a:ext uri="{FF2B5EF4-FFF2-40B4-BE49-F238E27FC236}">
                <a16:creationId xmlns:a16="http://schemas.microsoft.com/office/drawing/2014/main" id="{E8619E55-9308-461C-A907-7CF5A642B384}"/>
              </a:ext>
            </a:extLst>
          </p:cNvPr>
          <p:cNvPicPr>
            <a:picLocks noChangeAspect="1"/>
          </p:cNvPicPr>
          <p:nvPr/>
        </p:nvPicPr>
        <p:blipFill>
          <a:blip r:embed="rId3"/>
          <a:stretch>
            <a:fillRect/>
          </a:stretch>
        </p:blipFill>
        <p:spPr>
          <a:xfrm>
            <a:off x="137954" y="3645024"/>
            <a:ext cx="5649231" cy="2160000"/>
          </a:xfrm>
          <a:prstGeom prst="rect">
            <a:avLst/>
          </a:prstGeom>
        </p:spPr>
      </p:pic>
      <p:pic>
        <p:nvPicPr>
          <p:cNvPr id="17" name="图片 16">
            <a:extLst>
              <a:ext uri="{FF2B5EF4-FFF2-40B4-BE49-F238E27FC236}">
                <a16:creationId xmlns:a16="http://schemas.microsoft.com/office/drawing/2014/main" id="{F102833A-15E0-41DA-B4A3-8D6CF102D126}"/>
              </a:ext>
            </a:extLst>
          </p:cNvPr>
          <p:cNvPicPr>
            <a:picLocks noChangeAspect="1"/>
          </p:cNvPicPr>
          <p:nvPr/>
        </p:nvPicPr>
        <p:blipFill>
          <a:blip r:embed="rId4"/>
          <a:stretch>
            <a:fillRect/>
          </a:stretch>
        </p:blipFill>
        <p:spPr>
          <a:xfrm>
            <a:off x="2962569" y="5550153"/>
            <a:ext cx="328710" cy="310103"/>
          </a:xfrm>
          <a:prstGeom prst="rect">
            <a:avLst/>
          </a:prstGeom>
        </p:spPr>
      </p:pic>
      <p:pic>
        <p:nvPicPr>
          <p:cNvPr id="18" name="图片 17">
            <a:extLst>
              <a:ext uri="{FF2B5EF4-FFF2-40B4-BE49-F238E27FC236}">
                <a16:creationId xmlns:a16="http://schemas.microsoft.com/office/drawing/2014/main" id="{AD8699A8-7E15-4686-BC85-955DCFAA5E8C}"/>
              </a:ext>
            </a:extLst>
          </p:cNvPr>
          <p:cNvPicPr>
            <a:picLocks noChangeAspect="1"/>
          </p:cNvPicPr>
          <p:nvPr/>
        </p:nvPicPr>
        <p:blipFill>
          <a:blip r:embed="rId4"/>
          <a:stretch>
            <a:fillRect/>
          </a:stretch>
        </p:blipFill>
        <p:spPr>
          <a:xfrm>
            <a:off x="8848607" y="5498443"/>
            <a:ext cx="328710" cy="310103"/>
          </a:xfrm>
          <a:prstGeom prst="rect">
            <a:avLst/>
          </a:prstGeom>
        </p:spPr>
      </p:pic>
    </p:spTree>
    <p:extLst>
      <p:ext uri="{BB962C8B-B14F-4D97-AF65-F5344CB8AC3E}">
        <p14:creationId xmlns:p14="http://schemas.microsoft.com/office/powerpoint/2010/main" val="21269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2C73E1F-BAD8-488B-8A63-2E6416BD5148}"/>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CN" dirty="0"/>
              <a:t>Dispersion correction</a:t>
            </a:r>
          </a:p>
        </p:txBody>
      </p:sp>
      <p:grpSp>
        <p:nvGrpSpPr>
          <p:cNvPr id="2" name="组合 1">
            <a:extLst>
              <a:ext uri="{FF2B5EF4-FFF2-40B4-BE49-F238E27FC236}">
                <a16:creationId xmlns:a16="http://schemas.microsoft.com/office/drawing/2014/main" id="{C8B1A2A2-CB1A-44DD-9629-AFF9415DC214}"/>
              </a:ext>
            </a:extLst>
          </p:cNvPr>
          <p:cNvGrpSpPr/>
          <p:nvPr/>
        </p:nvGrpSpPr>
        <p:grpSpPr>
          <a:xfrm>
            <a:off x="912056" y="1846440"/>
            <a:ext cx="8108171" cy="772641"/>
            <a:chOff x="376250" y="1737109"/>
            <a:chExt cx="8108171" cy="772641"/>
          </a:xfrm>
        </p:grpSpPr>
        <p:sp>
          <p:nvSpPr>
            <p:cNvPr id="13" name="矩形 12">
              <a:extLst>
                <a:ext uri="{FF2B5EF4-FFF2-40B4-BE49-F238E27FC236}">
                  <a16:creationId xmlns:a16="http://schemas.microsoft.com/office/drawing/2014/main" id="{E39D9BA3-522E-4BE7-B770-D636D218B736}"/>
                </a:ext>
              </a:extLst>
            </p:cNvPr>
            <p:cNvSpPr/>
            <p:nvPr/>
          </p:nvSpPr>
          <p:spPr>
            <a:xfrm>
              <a:off x="376250" y="1737109"/>
              <a:ext cx="8108171" cy="772641"/>
            </a:xfrm>
            <a:prstGeom prst="rect">
              <a:avLst/>
            </a:prstGeom>
            <a:noFill/>
            <a:ln w="25400" cap="flat" cmpd="sng" algn="ctr">
              <a:solidFill>
                <a:srgbClr val="BBE0E3">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75D0DB8-399F-41B5-9D7B-B966E7751A0C}"/>
                    </a:ext>
                  </a:extLst>
                </p:cNvPr>
                <p:cNvSpPr txBox="1"/>
                <p:nvPr/>
              </p:nvSpPr>
              <p:spPr>
                <a:xfrm>
                  <a:off x="653190" y="1824062"/>
                  <a:ext cx="2601842" cy="646331"/>
                </a:xfrm>
                <a:prstGeom prst="rect">
                  <a:avLst/>
                </a:prstGeom>
                <a:noFill/>
              </p:spPr>
              <p:txBody>
                <a:bodyPr wrap="square" rtlCol="0">
                  <a:spAutoFit/>
                </a:bodyPr>
                <a:lstStyle/>
                <a:p>
                  <a:pPr eaLnBrk="0" fontAlgn="base" hangingPunct="0">
                    <a:spcBef>
                      <a:spcPct val="0"/>
                    </a:spcBef>
                    <a:spcAft>
                      <a:spcPct val="0"/>
                    </a:spcAft>
                  </a:pPr>
                  <a:r>
                    <a:rPr lang="en-US" altLang="zh-CN" b="1" dirty="0">
                      <a:solidFill>
                        <a:srgbClr val="0000FF"/>
                      </a:solidFill>
                      <a:latin typeface="Agency FB" panose="020B0503020202020204" pitchFamily="34" charset="0"/>
                      <a:cs typeface="Arial" panose="020B0604020202020204" pitchFamily="34" charset="0"/>
                    </a:rPr>
                    <a:t>Dispersion free steering principle (DFS):</a:t>
                  </a:r>
                  <a14:m>
                    <m:oMath xmlns:m="http://schemas.openxmlformats.org/officeDocument/2006/math">
                      <m:r>
                        <a:rPr lang="en-US" altLang="zh-CN" b="1" smtClean="0">
                          <a:solidFill>
                            <a:srgbClr val="0000FF"/>
                          </a:solidFill>
                          <a:latin typeface="Cambria Math" panose="02040503050406030204" pitchFamily="18" charset="0"/>
                        </a:rPr>
                        <m:t>   </m:t>
                      </m:r>
                      <m:r>
                        <a:rPr lang="zh-CN" altLang="en-US" b="1" i="1" smtClean="0">
                          <a:solidFill>
                            <a:srgbClr val="0000FF"/>
                          </a:solidFill>
                          <a:latin typeface="Cambria Math" panose="02040503050406030204" pitchFamily="18" charset="0"/>
                        </a:rPr>
                        <m:t>𝜽</m:t>
                      </m:r>
                    </m:oMath>
                  </a14:m>
                  <a:r>
                    <a:rPr lang="en-US" altLang="zh-CN" sz="1400" b="1" baseline="-25000" dirty="0">
                      <a:solidFill>
                        <a:srgbClr val="0000FF"/>
                      </a:solidFill>
                      <a:latin typeface="Agency FB" panose="020B0503020202020204" pitchFamily="34" charset="0"/>
                      <a:cs typeface="Arial" panose="020B0604020202020204" pitchFamily="34" charset="0"/>
                    </a:rPr>
                    <a:t>c</a:t>
                  </a:r>
                  <a:endParaRPr lang="zh-CN" altLang="en-US" sz="1400" b="1" dirty="0">
                    <a:solidFill>
                      <a:srgbClr val="0000FF"/>
                    </a:solidFill>
                    <a:latin typeface="Agency FB" panose="020B0503020202020204" pitchFamily="34" charset="0"/>
                    <a:cs typeface="Arial" panose="020B0604020202020204" pitchFamily="34" charset="0"/>
                  </a:endParaRPr>
                </a:p>
              </p:txBody>
            </p:sp>
          </mc:Choice>
          <mc:Fallback xmlns="">
            <p:sp>
              <p:nvSpPr>
                <p:cNvPr id="14" name="文本框 13">
                  <a:extLst>
                    <a:ext uri="{FF2B5EF4-FFF2-40B4-BE49-F238E27FC236}">
                      <a16:creationId xmlns:a16="http://schemas.microsoft.com/office/drawing/2014/main" id="{D75D0DB8-399F-41B5-9D7B-B966E7751A0C}"/>
                    </a:ext>
                  </a:extLst>
                </p:cNvPr>
                <p:cNvSpPr txBox="1">
                  <a:spLocks noRot="1" noChangeAspect="1" noMove="1" noResize="1" noEditPoints="1" noAdjustHandles="1" noChangeArrowheads="1" noChangeShapeType="1" noTextEdit="1"/>
                </p:cNvSpPr>
                <p:nvPr/>
              </p:nvSpPr>
              <p:spPr>
                <a:xfrm>
                  <a:off x="653190" y="1824062"/>
                  <a:ext cx="2601842" cy="646331"/>
                </a:xfrm>
                <a:prstGeom prst="rect">
                  <a:avLst/>
                </a:prstGeom>
                <a:blipFill>
                  <a:blip r:embed="rId2"/>
                  <a:stretch>
                    <a:fillRect l="-1874" t="-4717"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5673D364-2B28-4BE9-9F92-9D6CF00C0499}"/>
                    </a:ext>
                  </a:extLst>
                </p:cNvPr>
                <p:cNvSpPr txBox="1"/>
                <p:nvPr/>
              </p:nvSpPr>
              <p:spPr>
                <a:xfrm>
                  <a:off x="3413735" y="1785849"/>
                  <a:ext cx="1613262" cy="557460"/>
                </a:xfrm>
                <a:prstGeom prst="rect">
                  <a:avLst/>
                </a:prstGeom>
                <a:noFill/>
              </p:spPr>
              <p:txBody>
                <a:bodyPr wrap="non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zh-CN"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𝑑</m:t>
                            </m:r>
                          </m:e>
                        </m:acc>
                        <m:r>
                          <a:rPr lang="en-US" altLang="zh-CN" i="1" smtClean="0">
                            <a:solidFill>
                              <a:srgbClr val="000000"/>
                            </a:solidFill>
                            <a:latin typeface="Cambria Math" panose="02040503050406030204" pitchFamily="18" charset="0"/>
                          </a:rPr>
                          <m:t>=</m:t>
                        </m:r>
                        <m:d>
                          <m:dPr>
                            <m:ctrlPr>
                              <a:rPr lang="en-US" altLang="zh-CN" i="1" smtClean="0">
                                <a:solidFill>
                                  <a:srgbClr val="000000"/>
                                </a:solidFill>
                                <a:latin typeface="Cambria Math" panose="02040503050406030204" pitchFamily="18" charset="0"/>
                              </a:rPr>
                            </m:ctrlPr>
                          </m:dPr>
                          <m:e>
                            <m:eqArr>
                              <m:eqArrPr>
                                <m:ctrlPr>
                                  <a:rPr lang="en-US" altLang="zh-CN" i="1">
                                    <a:solidFill>
                                      <a:srgbClr val="000000"/>
                                    </a:solidFill>
                                    <a:latin typeface="Cambria Math" panose="02040503050406030204" pitchFamily="18" charset="0"/>
                                  </a:rPr>
                                </m:ctrlPr>
                              </m:eqArrPr>
                              <m:e>
                                <m:d>
                                  <m:dPr>
                                    <m:ctrlPr>
                                      <a:rPr lang="en-US" altLang="zh-CN" i="1">
                                        <a:solidFill>
                                          <a:srgbClr val="000000"/>
                                        </a:solidFill>
                                        <a:latin typeface="Cambria Math" panose="02040503050406030204" pitchFamily="18" charset="0"/>
                                      </a:rPr>
                                    </m:ctrlPr>
                                  </m:dPr>
                                  <m:e>
                                    <m:r>
                                      <a:rPr lang="en-US" altLang="zh-CN"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𝛼</m:t>
                                    </m:r>
                                  </m:e>
                                </m:d>
                                <m:acc>
                                  <m:accPr>
                                    <m:chr m:val="⃗"/>
                                    <m:ctrlPr>
                                      <a:rPr lang="en-US" altLang="zh-CN" i="1">
                                        <a:solidFill>
                                          <a:srgbClr val="000000"/>
                                        </a:solidFill>
                                        <a:latin typeface="Cambria Math" panose="02040503050406030204" pitchFamily="18" charset="0"/>
                                      </a:rPr>
                                    </m:ctrlPr>
                                  </m:accPr>
                                  <m:e>
                                    <m:r>
                                      <a:rPr lang="en-US" altLang="zh-CN" i="1">
                                        <a:solidFill>
                                          <a:srgbClr val="000000"/>
                                        </a:solidFill>
                                        <a:latin typeface="Cambria Math" panose="02040503050406030204" pitchFamily="18" charset="0"/>
                                      </a:rPr>
                                      <m:t>𝑢</m:t>
                                    </m:r>
                                  </m:e>
                                </m:acc>
                              </m:e>
                              <m:e>
                                <m:r>
                                  <a:rPr lang="zh-CN" altLang="en-US" i="1" smtClean="0">
                                    <a:solidFill>
                                      <a:srgbClr val="000000"/>
                                    </a:solidFill>
                                    <a:latin typeface="Cambria Math" panose="02040503050406030204" pitchFamily="18" charset="0"/>
                                  </a:rPr>
                                  <m:t>𝛼</m:t>
                                </m:r>
                                <m:acc>
                                  <m:accPr>
                                    <m:chr m:val="⃗"/>
                                    <m:ctrlPr>
                                      <a:rPr lang="zh-CN" altLang="en-US"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𝐷</m:t>
                                    </m:r>
                                  </m:e>
                                </m:acc>
                                <m:r>
                                  <a:rPr lang="en-US" altLang="zh-CN" i="1" baseline="-25000" smtClean="0">
                                    <a:solidFill>
                                      <a:srgbClr val="000000"/>
                                    </a:solidFill>
                                    <a:latin typeface="Cambria Math" panose="02040503050406030204" pitchFamily="18" charset="0"/>
                                  </a:rPr>
                                  <m:t>𝑢</m:t>
                                </m:r>
                              </m:e>
                            </m:eqArr>
                          </m:e>
                        </m:d>
                      </m:oMath>
                    </m:oMathPara>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15" name="文本框 14">
                  <a:extLst>
                    <a:ext uri="{FF2B5EF4-FFF2-40B4-BE49-F238E27FC236}">
                      <a16:creationId xmlns:a16="http://schemas.microsoft.com/office/drawing/2014/main" id="{5673D364-2B28-4BE9-9F92-9D6CF00C0499}"/>
                    </a:ext>
                  </a:extLst>
                </p:cNvPr>
                <p:cNvSpPr txBox="1">
                  <a:spLocks noRot="1" noChangeAspect="1" noMove="1" noResize="1" noEditPoints="1" noAdjustHandles="1" noChangeArrowheads="1" noChangeShapeType="1" noTextEdit="1"/>
                </p:cNvSpPr>
                <p:nvPr/>
              </p:nvSpPr>
              <p:spPr>
                <a:xfrm>
                  <a:off x="3413735" y="1785849"/>
                  <a:ext cx="1613262" cy="557460"/>
                </a:xfrm>
                <a:prstGeom prst="rect">
                  <a:avLst/>
                </a:prstGeom>
                <a:blipFill>
                  <a:blip r:embed="rId3"/>
                  <a:stretch>
                    <a:fillRect b="-98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A17F0B3D-7B56-484B-B499-10ECAAAB329B}"/>
                    </a:ext>
                  </a:extLst>
                </p:cNvPr>
                <p:cNvSpPr txBox="1"/>
                <p:nvPr/>
              </p:nvSpPr>
              <p:spPr>
                <a:xfrm>
                  <a:off x="5352325" y="1847990"/>
                  <a:ext cx="1544462" cy="479042"/>
                </a:xfrm>
                <a:prstGeom prst="rect">
                  <a:avLst/>
                </a:prstGeom>
                <a:noFill/>
              </p:spPr>
              <p:txBody>
                <a:bodyPr wrap="none" lIns="0" tIns="0" rIns="0" bIns="0" rtlCol="0">
                  <a:spAutoFit/>
                </a:bodyPr>
                <a:lstStyle/>
                <a:p>
                  <a:pPr eaLnBrk="0" fontAlgn="base" hangingPunct="0">
                    <a:spcBef>
                      <a:spcPct val="0"/>
                    </a:spcBef>
                    <a:spcAft>
                      <a:spcPct val="0"/>
                    </a:spcAft>
                  </a:pPr>
                  <a:r>
                    <a:rPr lang="en-US" altLang="zh-CN" i="1" dirty="0">
                      <a:solidFill>
                        <a:srgbClr val="000000"/>
                      </a:solidFill>
                      <a:latin typeface="Arial" panose="020B0604020202020204" pitchFamily="34" charset="0"/>
                      <a:cs typeface="Arial" panose="020B0604020202020204" pitchFamily="34" charset="0"/>
                    </a:rPr>
                    <a:t>M</a:t>
                  </a:r>
                  <a14:m>
                    <m:oMath xmlns:m="http://schemas.openxmlformats.org/officeDocument/2006/math">
                      <m:r>
                        <a:rPr lang="en-US" altLang="zh-CN" i="1" smtClean="0">
                          <a:solidFill>
                            <a:srgbClr val="000000"/>
                          </a:solidFill>
                          <a:latin typeface="Cambria Math" panose="02040503050406030204" pitchFamily="18" charset="0"/>
                        </a:rPr>
                        <m:t>=</m:t>
                      </m:r>
                      <m:d>
                        <m:dPr>
                          <m:ctrlPr>
                            <a:rPr lang="en-US" altLang="zh-CN" i="1" smtClean="0">
                              <a:solidFill>
                                <a:srgbClr val="000000"/>
                              </a:solidFill>
                              <a:latin typeface="Cambria Math" panose="02040503050406030204" pitchFamily="18" charset="0"/>
                            </a:rPr>
                          </m:ctrlPr>
                        </m:dPr>
                        <m:e>
                          <m:eqArr>
                            <m:eqArrPr>
                              <m:ctrlPr>
                                <a:rPr lang="en-US" altLang="zh-CN" i="1">
                                  <a:solidFill>
                                    <a:srgbClr val="000000"/>
                                  </a:solidFill>
                                  <a:latin typeface="Cambria Math" panose="02040503050406030204" pitchFamily="18" charset="0"/>
                                </a:rPr>
                              </m:ctrlPr>
                            </m:eqArrPr>
                            <m:e>
                              <m:d>
                                <m:dPr>
                                  <m:ctrlPr>
                                    <a:rPr lang="en-US" altLang="zh-CN" i="1">
                                      <a:solidFill>
                                        <a:srgbClr val="000000"/>
                                      </a:solidFill>
                                      <a:latin typeface="Cambria Math" panose="02040503050406030204" pitchFamily="18" charset="0"/>
                                    </a:rPr>
                                  </m:ctrlPr>
                                </m:dPr>
                                <m:e>
                                  <m:r>
                                    <a:rPr lang="en-US" altLang="zh-CN"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𝛼</m:t>
                                  </m:r>
                                </m:e>
                              </m:d>
                              <m:r>
                                <a:rPr lang="en-US" altLang="zh-CN" i="1" smtClean="0">
                                  <a:solidFill>
                                    <a:srgbClr val="000000"/>
                                  </a:solidFill>
                                  <a:latin typeface="Cambria Math" panose="02040503050406030204" pitchFamily="18" charset="0"/>
                                </a:rPr>
                                <m:t>𝐴</m:t>
                              </m:r>
                            </m:e>
                            <m:e>
                              <m:r>
                                <a:rPr lang="zh-CN" altLang="en-US" i="1">
                                  <a:solidFill>
                                    <a:srgbClr val="000000"/>
                                  </a:solidFill>
                                  <a:latin typeface="Cambria Math" panose="02040503050406030204" pitchFamily="18" charset="0"/>
                                </a:rPr>
                                <m:t>𝛼</m:t>
                              </m:r>
                              <m:r>
                                <a:rPr lang="en-US" altLang="zh-CN" i="1" smtClean="0">
                                  <a:solidFill>
                                    <a:srgbClr val="000000"/>
                                  </a:solidFill>
                                  <a:latin typeface="Cambria Math" panose="02040503050406030204" pitchFamily="18" charset="0"/>
                                </a:rPr>
                                <m:t>𝐵</m:t>
                              </m:r>
                            </m:e>
                          </m:eqArr>
                        </m:e>
                      </m:d>
                    </m:oMath>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16" name="文本框 15">
                  <a:extLst>
                    <a:ext uri="{FF2B5EF4-FFF2-40B4-BE49-F238E27FC236}">
                      <a16:creationId xmlns:a16="http://schemas.microsoft.com/office/drawing/2014/main" id="{A17F0B3D-7B56-484B-B499-10ECAAAB329B}"/>
                    </a:ext>
                  </a:extLst>
                </p:cNvPr>
                <p:cNvSpPr txBox="1">
                  <a:spLocks noRot="1" noChangeAspect="1" noMove="1" noResize="1" noEditPoints="1" noAdjustHandles="1" noChangeArrowheads="1" noChangeShapeType="1" noTextEdit="1"/>
                </p:cNvSpPr>
                <p:nvPr/>
              </p:nvSpPr>
              <p:spPr>
                <a:xfrm>
                  <a:off x="5352325" y="1847990"/>
                  <a:ext cx="1544462" cy="479042"/>
                </a:xfrm>
                <a:prstGeom prst="rect">
                  <a:avLst/>
                </a:prstGeom>
                <a:blipFill>
                  <a:blip r:embed="rId4"/>
                  <a:stretch>
                    <a:fillRect l="-9486" b="-75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14203ADC-9371-462A-8729-E5E04BFD5FA8}"/>
                    </a:ext>
                  </a:extLst>
                </p:cNvPr>
                <p:cNvSpPr txBox="1"/>
                <p:nvPr/>
              </p:nvSpPr>
              <p:spPr>
                <a:xfrm>
                  <a:off x="7021071" y="1934990"/>
                  <a:ext cx="1339066" cy="317972"/>
                </a:xfrm>
                <a:prstGeom prst="rect">
                  <a:avLst/>
                </a:prstGeom>
                <a:noFill/>
              </p:spPr>
              <p:txBody>
                <a:bodyPr wrap="squar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zh-CN"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𝑑</m:t>
                            </m:r>
                          </m:e>
                        </m:acc>
                        <m:r>
                          <a:rPr lang="en-US" altLang="zh-CN" i="1" smtClean="0">
                            <a:solidFill>
                              <a:srgbClr val="000000"/>
                            </a:solidFill>
                            <a:latin typeface="Cambria Math" panose="02040503050406030204" pitchFamily="18" charset="0"/>
                          </a:rPr>
                          <m:t>+</m:t>
                        </m:r>
                        <m:r>
                          <a:rPr lang="en-US" altLang="zh-CN" i="1" smtClean="0">
                            <a:solidFill>
                              <a:srgbClr val="000000"/>
                            </a:solidFill>
                            <a:latin typeface="Cambria Math" panose="02040503050406030204" pitchFamily="18" charset="0"/>
                          </a:rPr>
                          <m:t>𝑀</m:t>
                        </m:r>
                        <m:acc>
                          <m:accPr>
                            <m:chr m:val="⃗"/>
                            <m:ctrlPr>
                              <a:rPr lang="en-US" altLang="zh-CN" i="1" smtClean="0">
                                <a:solidFill>
                                  <a:srgbClr val="000000"/>
                                </a:solidFill>
                                <a:latin typeface="Cambria Math" panose="02040503050406030204" pitchFamily="18" charset="0"/>
                              </a:rPr>
                            </m:ctrlPr>
                          </m:accPr>
                          <m:e>
                            <m:r>
                              <a:rPr lang="zh-CN" altLang="en-US" i="1" smtClean="0">
                                <a:solidFill>
                                  <a:srgbClr val="000000"/>
                                </a:solidFill>
                                <a:latin typeface="Cambria Math" panose="02040503050406030204" pitchFamily="18" charset="0"/>
                              </a:rPr>
                              <m:t>𝜃</m:t>
                            </m:r>
                          </m:e>
                        </m:acc>
                        <m:r>
                          <a:rPr lang="en-US" altLang="zh-CN" i="1" smtClean="0">
                            <a:solidFill>
                              <a:srgbClr val="000000"/>
                            </a:solidFill>
                            <a:latin typeface="Cambria Math" panose="02040503050406030204" pitchFamily="18" charset="0"/>
                          </a:rPr>
                          <m:t>=0</m:t>
                        </m:r>
                      </m:oMath>
                    </m:oMathPara>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17" name="文本框 16">
                  <a:extLst>
                    <a:ext uri="{FF2B5EF4-FFF2-40B4-BE49-F238E27FC236}">
                      <a16:creationId xmlns:a16="http://schemas.microsoft.com/office/drawing/2014/main" id="{14203ADC-9371-462A-8729-E5E04BFD5FA8}"/>
                    </a:ext>
                  </a:extLst>
                </p:cNvPr>
                <p:cNvSpPr txBox="1">
                  <a:spLocks noRot="1" noChangeAspect="1" noMove="1" noResize="1" noEditPoints="1" noAdjustHandles="1" noChangeArrowheads="1" noChangeShapeType="1" noTextEdit="1"/>
                </p:cNvSpPr>
                <p:nvPr/>
              </p:nvSpPr>
              <p:spPr>
                <a:xfrm>
                  <a:off x="7021071" y="1934990"/>
                  <a:ext cx="1339066" cy="317972"/>
                </a:xfrm>
                <a:prstGeom prst="rect">
                  <a:avLst/>
                </a:prstGeom>
                <a:blipFill>
                  <a:blip r:embed="rId5"/>
                  <a:stretch>
                    <a:fillRect t="-39623" b="-7547"/>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D1A915CD-1B7B-4019-AA6C-D5E7C5A0B849}"/>
                  </a:ext>
                </a:extLst>
              </p:cNvPr>
              <p:cNvSpPr txBox="1"/>
              <p:nvPr/>
            </p:nvSpPr>
            <p:spPr>
              <a:xfrm>
                <a:off x="839416" y="2795642"/>
                <a:ext cx="5904656" cy="2642455"/>
              </a:xfrm>
              <a:prstGeom prst="rect">
                <a:avLst/>
              </a:prstGeom>
              <a:noFill/>
            </p:spPr>
            <p:txBody>
              <a:bodyPr wrap="square" rtlCol="0">
                <a:spAutoFit/>
              </a:bodyPr>
              <a:lstStyle/>
              <a:p>
                <a:pPr>
                  <a:lnSpc>
                    <a:spcPct val="150000"/>
                  </a:lnSpc>
                </a:pPr>
                <a14:m>
                  <m:oMath xmlns:m="http://schemas.openxmlformats.org/officeDocument/2006/math">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𝑢</m:t>
                        </m:r>
                      </m:e>
                    </m:acc>
                  </m:oMath>
                </a14:m>
                <a:r>
                  <a:rPr lang="en-US" altLang="zh-CN" dirty="0">
                    <a:latin typeface="Calibri" panose="020F0502020204030204" pitchFamily="34" charset="0"/>
                    <a:cs typeface="Calibri" panose="020F0502020204030204" pitchFamily="34" charset="0"/>
                  </a:rPr>
                  <a:t>:   Orbit vector</a:t>
                </a:r>
              </a:p>
              <a:p>
                <a:pPr>
                  <a:lnSpc>
                    <a:spcPct val="150000"/>
                  </a:lnSpc>
                </a:pPr>
                <a14:m>
                  <m:oMath xmlns:m="http://schemas.openxmlformats.org/officeDocument/2006/math">
                    <m:acc>
                      <m:accPr>
                        <m:chr m:val="⃗"/>
                        <m:ctrlPr>
                          <a:rPr lang="zh-CN" altLang="en-US" i="1">
                            <a:latin typeface="Cambria Math" panose="02040503050406030204" pitchFamily="18" charset="0"/>
                          </a:rPr>
                        </m:ctrlPr>
                      </m:accPr>
                      <m:e>
                        <m:r>
                          <a:rPr lang="en-US" altLang="zh-CN" b="0" i="1">
                            <a:latin typeface="Cambria Math" panose="02040503050406030204" pitchFamily="18" charset="0"/>
                          </a:rPr>
                          <m:t>𝐷</m:t>
                        </m:r>
                      </m:e>
                    </m:acc>
                    <m:r>
                      <a:rPr lang="en-US" altLang="zh-CN" b="0" i="1" baseline="-25000">
                        <a:latin typeface="Cambria Math" panose="02040503050406030204" pitchFamily="18" charset="0"/>
                      </a:rPr>
                      <m:t>𝑢</m:t>
                    </m:r>
                    <m:r>
                      <a:rPr lang="en-US" altLang="zh-CN" b="0" i="1" baseline="-25000">
                        <a:latin typeface="Cambria Math" panose="02040503050406030204" pitchFamily="18" charset="0"/>
                      </a:rPr>
                      <m:t> </m:t>
                    </m:r>
                  </m:oMath>
                </a14:m>
                <a:r>
                  <a:rPr lang="en-US" altLang="zh-CN" dirty="0">
                    <a:latin typeface="Calibri" panose="020F0502020204030204" pitchFamily="34" charset="0"/>
                    <a:cs typeface="Calibri" panose="020F0502020204030204" pitchFamily="34" charset="0"/>
                  </a:rPr>
                  <a:t>: Dispersion vector</a:t>
                </a:r>
              </a:p>
              <a:p>
                <a:pPr>
                  <a:lnSpc>
                    <a:spcPct val="150000"/>
                  </a:lnSpc>
                </a:pPr>
                <a14:m>
                  <m:oMath xmlns:m="http://schemas.openxmlformats.org/officeDocument/2006/math">
                    <m:acc>
                      <m:accPr>
                        <m:chr m:val="⃗"/>
                        <m:ctrlPr>
                          <a:rPr lang="en-US" altLang="zh-CN" i="1" smtClean="0">
                            <a:latin typeface="Cambria Math" panose="02040503050406030204" pitchFamily="18" charset="0"/>
                          </a:rPr>
                        </m:ctrlPr>
                      </m:accPr>
                      <m:e>
                        <m:r>
                          <a:rPr lang="zh-CN" altLang="en-US" b="0" i="1">
                            <a:latin typeface="Cambria Math" panose="02040503050406030204" pitchFamily="18" charset="0"/>
                          </a:rPr>
                          <m:t>𝜃</m:t>
                        </m:r>
                      </m:e>
                    </m:acc>
                  </m:oMath>
                </a14:m>
                <a:r>
                  <a:rPr lang="en-US" altLang="zh-CN" dirty="0">
                    <a:latin typeface="Calibri" panose="020F0502020204030204" pitchFamily="34" charset="0"/>
                    <a:cs typeface="Calibri" panose="020F0502020204030204" pitchFamily="34" charset="0"/>
                  </a:rPr>
                  <a:t>:   Corrector strengths vector</a:t>
                </a:r>
              </a:p>
              <a:p>
                <a:pPr>
                  <a:lnSpc>
                    <a:spcPct val="150000"/>
                  </a:lnSpc>
                </a:pPr>
                <a14:m>
                  <m:oMath xmlns:m="http://schemas.openxmlformats.org/officeDocument/2006/math">
                    <m:r>
                      <a:rPr lang="zh-CN" altLang="en-US" b="0" i="1" smtClean="0">
                        <a:solidFill>
                          <a:srgbClr val="FF0000"/>
                        </a:solidFill>
                        <a:latin typeface="Cambria Math" panose="02040503050406030204" pitchFamily="18" charset="0"/>
                      </a:rPr>
                      <m:t>𝛼</m:t>
                    </m:r>
                  </m:oMath>
                </a14:m>
                <a:r>
                  <a:rPr lang="en-US" altLang="zh-CN" dirty="0">
                    <a:solidFill>
                      <a:srgbClr val="FF0000"/>
                    </a:solidFill>
                    <a:latin typeface="Calibri" panose="020F0502020204030204" pitchFamily="34" charset="0"/>
                    <a:cs typeface="Calibri" panose="020F0502020204030204" pitchFamily="34" charset="0"/>
                  </a:rPr>
                  <a:t>:   Weight factor</a:t>
                </a:r>
              </a:p>
              <a:p>
                <a:pPr>
                  <a:lnSpc>
                    <a:spcPct val="150000"/>
                  </a:lnSpc>
                </a:pPr>
                <a14:m>
                  <m:oMath xmlns:m="http://schemas.openxmlformats.org/officeDocument/2006/math">
                    <m:r>
                      <a:rPr lang="en-US" altLang="zh-CN" b="0" i="1" smtClean="0">
                        <a:latin typeface="Cambria Math" panose="02040503050406030204" pitchFamily="18" charset="0"/>
                      </a:rPr>
                      <m:t>𝐴</m:t>
                    </m:r>
                  </m:oMath>
                </a14:m>
                <a:r>
                  <a:rPr lang="en-US" altLang="zh-CN" dirty="0">
                    <a:latin typeface="Calibri" panose="020F0502020204030204" pitchFamily="34" charset="0"/>
                    <a:cs typeface="Calibri" panose="020F0502020204030204" pitchFamily="34" charset="0"/>
                  </a:rPr>
                  <a:t>:   Orbit response matrix</a:t>
                </a:r>
              </a:p>
              <a:p>
                <a:pPr>
                  <a:lnSpc>
                    <a:spcPct val="150000"/>
                  </a:lnSpc>
                </a:pPr>
                <a14:m>
                  <m:oMath xmlns:m="http://schemas.openxmlformats.org/officeDocument/2006/math">
                    <m:r>
                      <a:rPr lang="en-US" altLang="zh-CN" b="0" i="1" smtClean="0">
                        <a:latin typeface="Cambria Math" panose="02040503050406030204" pitchFamily="18" charset="0"/>
                      </a:rPr>
                      <m:t>𝐵</m:t>
                    </m:r>
                  </m:oMath>
                </a14:m>
                <a:r>
                  <a:rPr lang="en-US" altLang="zh-CN" dirty="0">
                    <a:latin typeface="Calibri" panose="020F0502020204030204" pitchFamily="34" charset="0"/>
                    <a:cs typeface="Calibri" panose="020F0502020204030204" pitchFamily="34" charset="0"/>
                  </a:rPr>
                  <a:t>:   Dispersion response matrix</a:t>
                </a:r>
                <a:endParaRPr lang="zh-CN" altLang="en-US" dirty="0">
                  <a:latin typeface="Calibri" panose="020F0502020204030204" pitchFamily="34" charset="0"/>
                  <a:cs typeface="Calibri" panose="020F0502020204030204" pitchFamily="34" charset="0"/>
                </a:endParaRPr>
              </a:p>
            </p:txBody>
          </p:sp>
        </mc:Choice>
        <mc:Fallback xmlns="">
          <p:sp>
            <p:nvSpPr>
              <p:cNvPr id="18" name="文本框 17">
                <a:extLst>
                  <a:ext uri="{FF2B5EF4-FFF2-40B4-BE49-F238E27FC236}">
                    <a16:creationId xmlns:a16="http://schemas.microsoft.com/office/drawing/2014/main" id="{D1A915CD-1B7B-4019-AA6C-D5E7C5A0B849}"/>
                  </a:ext>
                </a:extLst>
              </p:cNvPr>
              <p:cNvSpPr txBox="1">
                <a:spLocks noRot="1" noChangeAspect="1" noMove="1" noResize="1" noEditPoints="1" noAdjustHandles="1" noChangeArrowheads="1" noChangeShapeType="1" noTextEdit="1"/>
              </p:cNvSpPr>
              <p:nvPr/>
            </p:nvSpPr>
            <p:spPr>
              <a:xfrm>
                <a:off x="839416" y="2795642"/>
                <a:ext cx="5904656" cy="2642455"/>
              </a:xfrm>
              <a:prstGeom prst="rect">
                <a:avLst/>
              </a:prstGeom>
              <a:blipFill>
                <a:blip r:embed="rId6"/>
                <a:stretch>
                  <a:fillRect b="-3233"/>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2FB64A1B-B29E-4E93-9ABC-4D1A1B83A3F1}"/>
              </a:ext>
            </a:extLst>
          </p:cNvPr>
          <p:cNvPicPr>
            <a:picLocks noChangeAspect="1"/>
          </p:cNvPicPr>
          <p:nvPr/>
        </p:nvPicPr>
        <p:blipFill>
          <a:blip r:embed="rId7"/>
          <a:stretch>
            <a:fillRect/>
          </a:stretch>
        </p:blipFill>
        <p:spPr>
          <a:xfrm>
            <a:off x="9911881" y="1896001"/>
            <a:ext cx="2208531" cy="576000"/>
          </a:xfrm>
          <a:prstGeom prst="rect">
            <a:avLst/>
          </a:prstGeom>
        </p:spPr>
      </p:pic>
      <p:sp>
        <p:nvSpPr>
          <p:cNvPr id="23" name="矩形 22">
            <a:extLst>
              <a:ext uri="{FF2B5EF4-FFF2-40B4-BE49-F238E27FC236}">
                <a16:creationId xmlns:a16="http://schemas.microsoft.com/office/drawing/2014/main" id="{05822F45-2A9F-46CB-83BC-41F063590573}"/>
              </a:ext>
            </a:extLst>
          </p:cNvPr>
          <p:cNvSpPr/>
          <p:nvPr/>
        </p:nvSpPr>
        <p:spPr>
          <a:xfrm>
            <a:off x="748733" y="5514158"/>
            <a:ext cx="5275259" cy="102297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Bef>
                <a:spcPts val="0"/>
              </a:spcBef>
            </a:pPr>
            <a:r>
              <a:rPr lang="en-US" altLang="ru-RU" sz="1400" dirty="0">
                <a:solidFill>
                  <a:srgbClr val="0000FF"/>
                </a:solidFill>
                <a:latin typeface="Rockwell" panose="02060603020205020403" pitchFamily="18" charset="0"/>
                <a:sym typeface="Symbol" panose="05050102010706020507" pitchFamily="18" charset="2"/>
              </a:rPr>
              <a:t>The dispersion is corrected well, the RMS dispersion is about </a:t>
            </a:r>
            <a:r>
              <a:rPr lang="en-US" altLang="ru-RU" sz="1400">
                <a:solidFill>
                  <a:srgbClr val="FF0000"/>
                </a:solidFill>
                <a:latin typeface="Rockwell" panose="02060603020205020403" pitchFamily="18" charset="0"/>
                <a:sym typeface="Symbol" panose="05050102010706020507" pitchFamily="18" charset="2"/>
              </a:rPr>
              <a:t>5mm </a:t>
            </a:r>
            <a:r>
              <a:rPr lang="en-US" altLang="ru-RU" sz="1400">
                <a:solidFill>
                  <a:srgbClr val="0000FF"/>
                </a:solidFill>
                <a:latin typeface="Rockwell" panose="02060603020205020403" pitchFamily="18" charset="0"/>
                <a:sym typeface="Symbol" panose="05050102010706020507" pitchFamily="18" charset="2"/>
              </a:rPr>
              <a:t>for </a:t>
            </a:r>
            <a:r>
              <a:rPr lang="en-US" altLang="ru-RU" sz="1400" dirty="0">
                <a:solidFill>
                  <a:srgbClr val="0000FF"/>
                </a:solidFill>
                <a:latin typeface="Rockwell" panose="02060603020205020403" pitchFamily="18" charset="0"/>
                <a:sym typeface="Symbol" panose="05050102010706020507" pitchFamily="18" charset="2"/>
              </a:rPr>
              <a:t>horizontal dispersion and tens mm for vertical dispersion.</a:t>
            </a:r>
          </a:p>
        </p:txBody>
      </p:sp>
      <p:pic>
        <p:nvPicPr>
          <p:cNvPr id="24" name="图片 23">
            <a:extLst>
              <a:ext uri="{FF2B5EF4-FFF2-40B4-BE49-F238E27FC236}">
                <a16:creationId xmlns:a16="http://schemas.microsoft.com/office/drawing/2014/main" id="{6306173E-ACB7-410E-B608-4612ADDD0F0C}"/>
              </a:ext>
            </a:extLst>
          </p:cNvPr>
          <p:cNvPicPr>
            <a:picLocks noChangeAspect="1"/>
          </p:cNvPicPr>
          <p:nvPr/>
        </p:nvPicPr>
        <p:blipFill>
          <a:blip r:embed="rId8"/>
          <a:stretch>
            <a:fillRect/>
          </a:stretch>
        </p:blipFill>
        <p:spPr>
          <a:xfrm>
            <a:off x="6904491" y="2586000"/>
            <a:ext cx="4681250" cy="1800000"/>
          </a:xfrm>
          <a:prstGeom prst="rect">
            <a:avLst/>
          </a:prstGeom>
        </p:spPr>
      </p:pic>
      <p:pic>
        <p:nvPicPr>
          <p:cNvPr id="25" name="图片 24">
            <a:extLst>
              <a:ext uri="{FF2B5EF4-FFF2-40B4-BE49-F238E27FC236}">
                <a16:creationId xmlns:a16="http://schemas.microsoft.com/office/drawing/2014/main" id="{72595204-A0AD-4A07-925A-CF84A9BF5A99}"/>
              </a:ext>
            </a:extLst>
          </p:cNvPr>
          <p:cNvPicPr>
            <a:picLocks noChangeAspect="1"/>
          </p:cNvPicPr>
          <p:nvPr/>
        </p:nvPicPr>
        <p:blipFill>
          <a:blip r:embed="rId9"/>
          <a:stretch>
            <a:fillRect/>
          </a:stretch>
        </p:blipFill>
        <p:spPr>
          <a:xfrm>
            <a:off x="6904491" y="4492235"/>
            <a:ext cx="4681250" cy="1800000"/>
          </a:xfrm>
          <a:prstGeom prst="rect">
            <a:avLst/>
          </a:prstGeom>
        </p:spPr>
      </p:pic>
      <p:pic>
        <p:nvPicPr>
          <p:cNvPr id="26" name="图片 25">
            <a:extLst>
              <a:ext uri="{FF2B5EF4-FFF2-40B4-BE49-F238E27FC236}">
                <a16:creationId xmlns:a16="http://schemas.microsoft.com/office/drawing/2014/main" id="{3E110460-EB33-48F8-ACBB-530E1D04C599}"/>
              </a:ext>
            </a:extLst>
          </p:cNvPr>
          <p:cNvPicPr>
            <a:picLocks noChangeAspect="1"/>
          </p:cNvPicPr>
          <p:nvPr/>
        </p:nvPicPr>
        <p:blipFill>
          <a:blip r:embed="rId10"/>
          <a:stretch>
            <a:fillRect/>
          </a:stretch>
        </p:blipFill>
        <p:spPr>
          <a:xfrm>
            <a:off x="9245116" y="4167248"/>
            <a:ext cx="328710" cy="310103"/>
          </a:xfrm>
          <a:prstGeom prst="rect">
            <a:avLst/>
          </a:prstGeom>
        </p:spPr>
      </p:pic>
      <p:pic>
        <p:nvPicPr>
          <p:cNvPr id="27" name="图片 26">
            <a:extLst>
              <a:ext uri="{FF2B5EF4-FFF2-40B4-BE49-F238E27FC236}">
                <a16:creationId xmlns:a16="http://schemas.microsoft.com/office/drawing/2014/main" id="{F7C0BF56-0AB7-4E43-B3D7-40357FB34D4C}"/>
              </a:ext>
            </a:extLst>
          </p:cNvPr>
          <p:cNvPicPr>
            <a:picLocks noChangeAspect="1"/>
          </p:cNvPicPr>
          <p:nvPr/>
        </p:nvPicPr>
        <p:blipFill>
          <a:blip r:embed="rId10"/>
          <a:stretch>
            <a:fillRect/>
          </a:stretch>
        </p:blipFill>
        <p:spPr>
          <a:xfrm>
            <a:off x="9245116" y="6021288"/>
            <a:ext cx="328710" cy="310103"/>
          </a:xfrm>
          <a:prstGeom prst="rect">
            <a:avLst/>
          </a:prstGeom>
        </p:spPr>
      </p:pic>
    </p:spTree>
    <p:extLst>
      <p:ext uri="{BB962C8B-B14F-4D97-AF65-F5344CB8AC3E}">
        <p14:creationId xmlns:p14="http://schemas.microsoft.com/office/powerpoint/2010/main" val="4959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E26A63E-DF72-4A6A-966D-99FF4D66AC1A}"/>
              </a:ext>
            </a:extLst>
          </p:cNvPr>
          <p:cNvPicPr>
            <a:picLocks noChangeAspect="1"/>
          </p:cNvPicPr>
          <p:nvPr/>
        </p:nvPicPr>
        <p:blipFill>
          <a:blip r:embed="rId3"/>
          <a:stretch>
            <a:fillRect/>
          </a:stretch>
        </p:blipFill>
        <p:spPr>
          <a:xfrm>
            <a:off x="9624392" y="29895"/>
            <a:ext cx="2493750" cy="1800000"/>
          </a:xfrm>
          <a:prstGeom prst="rect">
            <a:avLst/>
          </a:prstGeom>
        </p:spPr>
      </p:pic>
      <p:sp>
        <p:nvSpPr>
          <p:cNvPr id="6" name="标题 1">
            <a:extLst>
              <a:ext uri="{FF2B5EF4-FFF2-40B4-BE49-F238E27FC236}">
                <a16:creationId xmlns:a16="http://schemas.microsoft.com/office/drawing/2014/main" id="{71E155BC-5FC3-4C85-97B4-81D741B2C1D1}"/>
              </a:ext>
            </a:extLst>
          </p:cNvPr>
          <p:cNvSpPr txBox="1">
            <a:spLocks/>
          </p:cNvSpPr>
          <p:nvPr/>
        </p:nvSpPr>
        <p:spPr>
          <a:xfrm>
            <a:off x="1249680" y="4046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zh-CN" altLang="en-US" dirty="0"/>
              <a:t>孔径跟踪结果</a:t>
            </a:r>
          </a:p>
        </p:txBody>
      </p:sp>
      <p:sp>
        <p:nvSpPr>
          <p:cNvPr id="52" name="文本框 51">
            <a:extLst>
              <a:ext uri="{FF2B5EF4-FFF2-40B4-BE49-F238E27FC236}">
                <a16:creationId xmlns:a16="http://schemas.microsoft.com/office/drawing/2014/main" id="{3A352D7C-B6BD-4410-98B3-3700E9899456}"/>
              </a:ext>
            </a:extLst>
          </p:cNvPr>
          <p:cNvSpPr txBox="1"/>
          <p:nvPr/>
        </p:nvSpPr>
        <p:spPr>
          <a:xfrm>
            <a:off x="9984432" y="243154"/>
            <a:ext cx="840387" cy="2616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sz="1050" b="1" dirty="0">
                <a:solidFill>
                  <a:srgbClr val="0000FF"/>
                </a:solidFill>
              </a:rPr>
              <a:t>Bare lattice</a:t>
            </a:r>
            <a:endParaRPr lang="zh-CN" altLang="en-US" sz="1050" dirty="0"/>
          </a:p>
        </p:txBody>
      </p:sp>
      <p:pic>
        <p:nvPicPr>
          <p:cNvPr id="21" name="图片 20">
            <a:extLst>
              <a:ext uri="{FF2B5EF4-FFF2-40B4-BE49-F238E27FC236}">
                <a16:creationId xmlns:a16="http://schemas.microsoft.com/office/drawing/2014/main" id="{C5AB0F16-4289-4275-BD51-457215F209BF}"/>
              </a:ext>
            </a:extLst>
          </p:cNvPr>
          <p:cNvPicPr>
            <a:picLocks noChangeAspect="1"/>
          </p:cNvPicPr>
          <p:nvPr/>
        </p:nvPicPr>
        <p:blipFill>
          <a:blip r:embed="rId4"/>
          <a:stretch>
            <a:fillRect/>
          </a:stretch>
        </p:blipFill>
        <p:spPr>
          <a:xfrm>
            <a:off x="8856000" y="1980000"/>
            <a:ext cx="2504895" cy="1800000"/>
          </a:xfrm>
          <a:prstGeom prst="rect">
            <a:avLst/>
          </a:prstGeom>
        </p:spPr>
      </p:pic>
      <p:pic>
        <p:nvPicPr>
          <p:cNvPr id="33" name="图片 32">
            <a:extLst>
              <a:ext uri="{FF2B5EF4-FFF2-40B4-BE49-F238E27FC236}">
                <a16:creationId xmlns:a16="http://schemas.microsoft.com/office/drawing/2014/main" id="{42DC2D55-4C14-482F-825F-E3A289049A65}"/>
              </a:ext>
            </a:extLst>
          </p:cNvPr>
          <p:cNvPicPr>
            <a:picLocks noChangeAspect="1"/>
          </p:cNvPicPr>
          <p:nvPr/>
        </p:nvPicPr>
        <p:blipFill>
          <a:blip r:embed="rId5"/>
          <a:stretch>
            <a:fillRect/>
          </a:stretch>
        </p:blipFill>
        <p:spPr>
          <a:xfrm>
            <a:off x="8856000" y="3789040"/>
            <a:ext cx="2504895" cy="1800000"/>
          </a:xfrm>
          <a:prstGeom prst="rect">
            <a:avLst/>
          </a:prstGeom>
        </p:spPr>
      </p:pic>
      <p:pic>
        <p:nvPicPr>
          <p:cNvPr id="17" name="图片 16">
            <a:extLst>
              <a:ext uri="{FF2B5EF4-FFF2-40B4-BE49-F238E27FC236}">
                <a16:creationId xmlns:a16="http://schemas.microsoft.com/office/drawing/2014/main" id="{C05F2D14-756B-4178-A35A-4E860CFFD28F}"/>
              </a:ext>
            </a:extLst>
          </p:cNvPr>
          <p:cNvPicPr>
            <a:picLocks noChangeAspect="1"/>
          </p:cNvPicPr>
          <p:nvPr/>
        </p:nvPicPr>
        <p:blipFill>
          <a:blip r:embed="rId6"/>
          <a:stretch>
            <a:fillRect/>
          </a:stretch>
        </p:blipFill>
        <p:spPr>
          <a:xfrm>
            <a:off x="6642000" y="1980000"/>
            <a:ext cx="2504895" cy="1800000"/>
          </a:xfrm>
          <a:prstGeom prst="rect">
            <a:avLst/>
          </a:prstGeom>
        </p:spPr>
      </p:pic>
      <p:pic>
        <p:nvPicPr>
          <p:cNvPr id="31" name="图片 30">
            <a:extLst>
              <a:ext uri="{FF2B5EF4-FFF2-40B4-BE49-F238E27FC236}">
                <a16:creationId xmlns:a16="http://schemas.microsoft.com/office/drawing/2014/main" id="{BF53BA6F-09D4-4342-9ED8-31A63E279E46}"/>
              </a:ext>
            </a:extLst>
          </p:cNvPr>
          <p:cNvPicPr>
            <a:picLocks noChangeAspect="1"/>
          </p:cNvPicPr>
          <p:nvPr/>
        </p:nvPicPr>
        <p:blipFill>
          <a:blip r:embed="rId7"/>
          <a:stretch>
            <a:fillRect/>
          </a:stretch>
        </p:blipFill>
        <p:spPr>
          <a:xfrm>
            <a:off x="6642000" y="3789040"/>
            <a:ext cx="2504895" cy="1800000"/>
          </a:xfrm>
          <a:prstGeom prst="rect">
            <a:avLst/>
          </a:prstGeom>
        </p:spPr>
      </p:pic>
      <p:pic>
        <p:nvPicPr>
          <p:cNvPr id="13" name="图片 12">
            <a:extLst>
              <a:ext uri="{FF2B5EF4-FFF2-40B4-BE49-F238E27FC236}">
                <a16:creationId xmlns:a16="http://schemas.microsoft.com/office/drawing/2014/main" id="{C3C3C38D-8A17-4B0A-9BFB-7C3CEE205172}"/>
              </a:ext>
            </a:extLst>
          </p:cNvPr>
          <p:cNvPicPr>
            <a:picLocks noChangeAspect="1"/>
          </p:cNvPicPr>
          <p:nvPr/>
        </p:nvPicPr>
        <p:blipFill>
          <a:blip r:embed="rId8"/>
          <a:stretch>
            <a:fillRect/>
          </a:stretch>
        </p:blipFill>
        <p:spPr>
          <a:xfrm>
            <a:off x="4428000" y="1980000"/>
            <a:ext cx="2504895" cy="1800000"/>
          </a:xfrm>
          <a:prstGeom prst="rect">
            <a:avLst/>
          </a:prstGeom>
        </p:spPr>
      </p:pic>
      <p:pic>
        <p:nvPicPr>
          <p:cNvPr id="29" name="图片 28">
            <a:extLst>
              <a:ext uri="{FF2B5EF4-FFF2-40B4-BE49-F238E27FC236}">
                <a16:creationId xmlns:a16="http://schemas.microsoft.com/office/drawing/2014/main" id="{FCA5ED2C-F654-4361-A998-5D93333023B8}"/>
              </a:ext>
            </a:extLst>
          </p:cNvPr>
          <p:cNvPicPr>
            <a:picLocks noChangeAspect="1"/>
          </p:cNvPicPr>
          <p:nvPr/>
        </p:nvPicPr>
        <p:blipFill>
          <a:blip r:embed="rId9"/>
          <a:stretch>
            <a:fillRect/>
          </a:stretch>
        </p:blipFill>
        <p:spPr>
          <a:xfrm>
            <a:off x="4428000" y="3789040"/>
            <a:ext cx="2504895" cy="1800000"/>
          </a:xfrm>
          <a:prstGeom prst="rect">
            <a:avLst/>
          </a:prstGeom>
        </p:spPr>
      </p:pic>
      <p:pic>
        <p:nvPicPr>
          <p:cNvPr id="9" name="图片 8">
            <a:extLst>
              <a:ext uri="{FF2B5EF4-FFF2-40B4-BE49-F238E27FC236}">
                <a16:creationId xmlns:a16="http://schemas.microsoft.com/office/drawing/2014/main" id="{3176CE36-E748-48C6-B7A9-DEFEA5D5D642}"/>
              </a:ext>
            </a:extLst>
          </p:cNvPr>
          <p:cNvPicPr>
            <a:picLocks noChangeAspect="1"/>
          </p:cNvPicPr>
          <p:nvPr/>
        </p:nvPicPr>
        <p:blipFill>
          <a:blip r:embed="rId10"/>
          <a:stretch>
            <a:fillRect/>
          </a:stretch>
        </p:blipFill>
        <p:spPr>
          <a:xfrm>
            <a:off x="2214000" y="1980000"/>
            <a:ext cx="2504895" cy="1800000"/>
          </a:xfrm>
          <a:prstGeom prst="rect">
            <a:avLst/>
          </a:prstGeom>
        </p:spPr>
      </p:pic>
      <p:pic>
        <p:nvPicPr>
          <p:cNvPr id="27" name="图片 26">
            <a:extLst>
              <a:ext uri="{FF2B5EF4-FFF2-40B4-BE49-F238E27FC236}">
                <a16:creationId xmlns:a16="http://schemas.microsoft.com/office/drawing/2014/main" id="{2EA5FE9C-073E-47F4-A03A-FF0518EDD4A6}"/>
              </a:ext>
            </a:extLst>
          </p:cNvPr>
          <p:cNvPicPr>
            <a:picLocks noChangeAspect="1"/>
          </p:cNvPicPr>
          <p:nvPr/>
        </p:nvPicPr>
        <p:blipFill>
          <a:blip r:embed="rId11"/>
          <a:stretch>
            <a:fillRect/>
          </a:stretch>
        </p:blipFill>
        <p:spPr>
          <a:xfrm>
            <a:off x="2214000" y="3789040"/>
            <a:ext cx="2504895" cy="1800000"/>
          </a:xfrm>
          <a:prstGeom prst="rect">
            <a:avLst/>
          </a:prstGeom>
        </p:spPr>
      </p:pic>
      <p:pic>
        <p:nvPicPr>
          <p:cNvPr id="4" name="图片 3">
            <a:extLst>
              <a:ext uri="{FF2B5EF4-FFF2-40B4-BE49-F238E27FC236}">
                <a16:creationId xmlns:a16="http://schemas.microsoft.com/office/drawing/2014/main" id="{CF5D5033-F689-4FE8-9849-831E441306E7}"/>
              </a:ext>
            </a:extLst>
          </p:cNvPr>
          <p:cNvPicPr>
            <a:picLocks noChangeAspect="1"/>
          </p:cNvPicPr>
          <p:nvPr/>
        </p:nvPicPr>
        <p:blipFill>
          <a:blip r:embed="rId12"/>
          <a:stretch>
            <a:fillRect/>
          </a:stretch>
        </p:blipFill>
        <p:spPr>
          <a:xfrm>
            <a:off x="0" y="1980000"/>
            <a:ext cx="2504895" cy="1800000"/>
          </a:xfrm>
          <a:prstGeom prst="rect">
            <a:avLst/>
          </a:prstGeom>
        </p:spPr>
      </p:pic>
      <p:pic>
        <p:nvPicPr>
          <p:cNvPr id="25" name="图片 24">
            <a:extLst>
              <a:ext uri="{FF2B5EF4-FFF2-40B4-BE49-F238E27FC236}">
                <a16:creationId xmlns:a16="http://schemas.microsoft.com/office/drawing/2014/main" id="{AD02C888-93CA-47C0-B5B7-982D7D5FF583}"/>
              </a:ext>
            </a:extLst>
          </p:cNvPr>
          <p:cNvPicPr>
            <a:picLocks noChangeAspect="1"/>
          </p:cNvPicPr>
          <p:nvPr/>
        </p:nvPicPr>
        <p:blipFill>
          <a:blip r:embed="rId13"/>
          <a:stretch>
            <a:fillRect/>
          </a:stretch>
        </p:blipFill>
        <p:spPr>
          <a:xfrm>
            <a:off x="0" y="3789040"/>
            <a:ext cx="2504895" cy="1800000"/>
          </a:xfrm>
          <a:prstGeom prst="rect">
            <a:avLst/>
          </a:prstGeom>
        </p:spPr>
      </p:pic>
      <p:sp>
        <p:nvSpPr>
          <p:cNvPr id="35" name="内容占位符 1">
            <a:extLst>
              <a:ext uri="{FF2B5EF4-FFF2-40B4-BE49-F238E27FC236}">
                <a16:creationId xmlns:a16="http://schemas.microsoft.com/office/drawing/2014/main" id="{5E49C327-24E9-438B-9C90-8EB905C61241}"/>
              </a:ext>
            </a:extLst>
          </p:cNvPr>
          <p:cNvSpPr txBox="1">
            <a:spLocks/>
          </p:cNvSpPr>
          <p:nvPr/>
        </p:nvSpPr>
        <p:spPr>
          <a:xfrm>
            <a:off x="263352" y="5531181"/>
            <a:ext cx="8853729" cy="922155"/>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a:lnSpc>
                <a:spcPct val="170000"/>
              </a:lnSpc>
              <a:spcBef>
                <a:spcPts val="0"/>
              </a:spcBef>
            </a:pPr>
            <a:r>
              <a:rPr lang="zh-CN" altLang="en-US" sz="1600" dirty="0">
                <a:solidFill>
                  <a:schemeClr val="tx1"/>
                </a:solidFill>
              </a:rPr>
              <a:t>完成</a:t>
            </a:r>
            <a:r>
              <a:rPr lang="en-US" altLang="zh-CN" sz="1600" dirty="0">
                <a:solidFill>
                  <a:schemeClr val="tx1"/>
                </a:solidFill>
              </a:rPr>
              <a:t>10</a:t>
            </a:r>
            <a:r>
              <a:rPr lang="zh-CN" altLang="en-US" sz="1600" dirty="0">
                <a:solidFill>
                  <a:schemeClr val="tx1"/>
                </a:solidFill>
              </a:rPr>
              <a:t>个</a:t>
            </a:r>
            <a:r>
              <a:rPr lang="en-US" altLang="zh-CN" sz="1600" dirty="0">
                <a:solidFill>
                  <a:schemeClr val="tx1"/>
                </a:solidFill>
              </a:rPr>
              <a:t>seed</a:t>
            </a:r>
            <a:r>
              <a:rPr lang="zh-CN" altLang="en-US" sz="1600" dirty="0">
                <a:solidFill>
                  <a:schemeClr val="tx1"/>
                </a:solidFill>
              </a:rPr>
              <a:t>的校正，没有考虑高阶场误差的情况下是满足注入需求（虚线方框）；</a:t>
            </a:r>
            <a:endParaRPr lang="en-US" altLang="zh-CN" sz="1600" dirty="0">
              <a:solidFill>
                <a:schemeClr val="tx1"/>
              </a:solidFill>
            </a:endParaRPr>
          </a:p>
          <a:p>
            <a:pPr marL="0" indent="0" algn="just">
              <a:lnSpc>
                <a:spcPct val="170000"/>
              </a:lnSpc>
              <a:spcBef>
                <a:spcPts val="0"/>
              </a:spcBef>
              <a:buNone/>
            </a:pPr>
            <a:endParaRPr lang="en-US" altLang="zh-CN" sz="1600" dirty="0">
              <a:solidFill>
                <a:schemeClr val="tx1"/>
              </a:solidFill>
            </a:endParaRPr>
          </a:p>
        </p:txBody>
      </p:sp>
      <p:sp>
        <p:nvSpPr>
          <p:cNvPr id="36" name="文本框 35">
            <a:extLst>
              <a:ext uri="{FF2B5EF4-FFF2-40B4-BE49-F238E27FC236}">
                <a16:creationId xmlns:a16="http://schemas.microsoft.com/office/drawing/2014/main" id="{148190AA-8639-4AB3-B5C1-9CA7704CE45D}"/>
              </a:ext>
            </a:extLst>
          </p:cNvPr>
          <p:cNvSpPr txBox="1"/>
          <p:nvPr/>
        </p:nvSpPr>
        <p:spPr>
          <a:xfrm>
            <a:off x="439618" y="1755321"/>
            <a:ext cx="840387" cy="2616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sz="1050" b="1" dirty="0">
                <a:solidFill>
                  <a:srgbClr val="0000FF"/>
                </a:solidFill>
              </a:rPr>
              <a:t>200 um</a:t>
            </a:r>
            <a:endParaRPr lang="zh-CN" altLang="en-US" sz="1050" dirty="0"/>
          </a:p>
        </p:txBody>
      </p:sp>
    </p:spTree>
    <p:extLst>
      <p:ext uri="{BB962C8B-B14F-4D97-AF65-F5344CB8AC3E}">
        <p14:creationId xmlns:p14="http://schemas.microsoft.com/office/powerpoint/2010/main" val="41871652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TM02892315[[fn=丝状]]</Template>
  <TotalTime>33062</TotalTime>
  <Words>1274</Words>
  <Application>Microsoft Office PowerPoint</Application>
  <PresentationFormat>宽屏</PresentationFormat>
  <Paragraphs>413</Paragraphs>
  <Slides>15</Slides>
  <Notes>9</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1</vt:i4>
      </vt:variant>
      <vt:variant>
        <vt:lpstr>幻灯片标题</vt:lpstr>
      </vt:variant>
      <vt:variant>
        <vt:i4>15</vt:i4>
      </vt:variant>
    </vt:vector>
  </HeadingPairs>
  <TitlesOfParts>
    <vt:vector size="33" baseType="lpstr">
      <vt:lpstr>AdvOT483a8203</vt:lpstr>
      <vt:lpstr>等线</vt:lpstr>
      <vt:lpstr>宋体</vt:lpstr>
      <vt:lpstr>Agency FB</vt:lpstr>
      <vt:lpstr>Arial</vt:lpstr>
      <vt:lpstr>Bahnschrift SemiLight SemiConde</vt:lpstr>
      <vt:lpstr>Calibri</vt:lpstr>
      <vt:lpstr>Calibri Light</vt:lpstr>
      <vt:lpstr>Cambria Math</vt:lpstr>
      <vt:lpstr>Rockwell</vt:lpstr>
      <vt:lpstr>Symbol</vt:lpstr>
      <vt:lpstr>Times New Roman</vt:lpstr>
      <vt:lpstr>Wingdings</vt:lpstr>
      <vt:lpstr>Wingdings 2</vt:lpstr>
      <vt:lpstr>Wingdings 3</vt:lpstr>
      <vt:lpstr>HDOfficeLightV0</vt:lpstr>
      <vt:lpstr>回顾</vt:lpstr>
      <vt:lpstr>公式</vt:lpstr>
      <vt:lpstr>DA with errors of future BEPCII upgrade (BEPCII-UP) with crab waist scheme </vt:lpstr>
      <vt:lpstr>PowerPoint 演示文稿</vt:lpstr>
      <vt:lpstr>PowerPoint 演示文稿</vt:lpstr>
      <vt:lpstr>10倍亮度动力学孔径优化结果（*=0.15m/5mm）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BEPCII储存环束流本底实验研究 </dc:title>
  <dc:creator>MC SYSTEM</dc:creator>
  <cp:lastModifiedBy>Bin Wang</cp:lastModifiedBy>
  <cp:revision>1239</cp:revision>
  <cp:lastPrinted>2020-05-15T02:28:59Z</cp:lastPrinted>
  <dcterms:created xsi:type="dcterms:W3CDTF">2009-12-16T07:53:09Z</dcterms:created>
  <dcterms:modified xsi:type="dcterms:W3CDTF">2026-06-15T08:13:43Z</dcterms:modified>
</cp:coreProperties>
</file>