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53" r:id="rId2"/>
    <p:sldId id="1582" r:id="rId3"/>
    <p:sldId id="1571" r:id="rId4"/>
    <p:sldId id="1578" r:id="rId5"/>
    <p:sldId id="1572" r:id="rId6"/>
    <p:sldId id="1577" r:id="rId7"/>
    <p:sldId id="1576" r:id="rId8"/>
    <p:sldId id="1583" r:id="rId9"/>
    <p:sldId id="1585" r:id="rId10"/>
    <p:sldId id="1586" r:id="rId11"/>
    <p:sldId id="1579" r:id="rId12"/>
    <p:sldId id="1584" r:id="rId13"/>
    <p:sldId id="1580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7E961"/>
    <a:srgbClr val="FFFFFF"/>
    <a:srgbClr val="0070C0"/>
    <a:srgbClr val="00A249"/>
    <a:srgbClr val="003399"/>
    <a:srgbClr val="4D8357"/>
    <a:srgbClr val="FDCC6D"/>
    <a:srgbClr val="E6E6E6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44" autoAdjust="0"/>
    <p:restoredTop sz="94267" autoAdjust="0"/>
  </p:normalViewPr>
  <p:slideViewPr>
    <p:cSldViewPr>
      <p:cViewPr varScale="1">
        <p:scale>
          <a:sx n="150" d="100"/>
          <a:sy n="150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2026/6/15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2026/6/15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2026/6/15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2026/6/15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2026/6/15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2026/6/15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2026/6/15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indico.cern.ch/event/1552126/contributions/7128827/attachments/3289677/5888716/2026_06_11_FCC_Wee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indico.cern.ch/event/1552126/contributions/7126089/attachments/3291243/5885005/monochrom_fccwee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552126/contributions/7113531/attachments/3289711/5881847/FCC-260608_FCC_Status_Benedikt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co.cern.ch/event/1552126/contributions/7132548/attachments/3292655/5887888/slid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hyperlink" Target="https://indico.cern.ch/event/1552126/contributions/7132568/attachments/3292970/5888721/26_06_11_PolarizerRing_FCCweek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indico.cern.ch/event/1552126/contributions/7113540/attachments/3289710/5881845/FCC-week-2026-injector.pdf" TargetMode="External"/><Relationship Id="rId4" Type="http://schemas.openxmlformats.org/officeDocument/2006/relationships/hyperlink" Target="https://indico.cern.ch/event/1552126/contributions/7113531/attachments/3289711/5881847/FCC-260608_FCC_Status_Benedik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dico.cern.ch/event/1552126/contributions/7113558/attachments/3290156/5882755/fccMuThresFccWeek-Jun8-202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767408" y="2085915"/>
            <a:ext cx="1029714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FCC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Week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2026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polarization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summary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715621" y="4215216"/>
            <a:ext cx="8400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Zhe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Duan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Accelerator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Physics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Group,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Accelerator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Division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Institute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of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High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Energy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Physics,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88668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Jun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15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2026,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CEPC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Day,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email: duanz@ihep.ac.cn</a:t>
            </a:r>
          </a:p>
        </p:txBody>
      </p:sp>
      <p:pic>
        <p:nvPicPr>
          <p:cNvPr id="8" name="图片 24">
            <a:extLst>
              <a:ext uri="{FF2B5EF4-FFF2-40B4-BE49-F238E27FC236}">
                <a16:creationId xmlns:a16="http://schemas.microsoft.com/office/drawing/2014/main" id="{C16F38D8-EA66-DA13-ECAD-BD70CB175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5821" y="0"/>
            <a:ext cx="1921504" cy="9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2"/>
    </mc:Choice>
    <mc:Fallback xmlns="">
      <p:transition spd="slow" advTm="237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12D40-B190-76DF-C6C1-24127FC8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Towards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complete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5A351-C719-68E8-6B02-C4E520E2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425C1-097D-A3E7-FE7C-52552DF9A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96752"/>
            <a:ext cx="8497702" cy="55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87CF7-A268-7A8F-6891-E00275E4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Compton</a:t>
            </a:r>
            <a:r>
              <a:rPr lang="zh-CN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polarimetry:</a:t>
            </a:r>
            <a:r>
              <a:rPr lang="zh-CN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</a:t>
            </a:r>
            <a:r>
              <a:rPr lang="zh-CN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Burvil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696A0-9AFD-6CC1-70E3-B5150DD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5B0CF-2280-F4DF-4D46-ADE3FF561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5" y="1124745"/>
            <a:ext cx="4891084" cy="2547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4CFCF5-2AC2-EE0D-3C7D-AE8BE0AFB192}"/>
              </a:ext>
            </a:extLst>
          </p:cNvPr>
          <p:cNvSpPr txBox="1"/>
          <p:nvPr/>
        </p:nvSpPr>
        <p:spPr>
          <a:xfrm>
            <a:off x="5385957" y="1234415"/>
            <a:ext cx="5622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BDSIM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Timepix3</a:t>
            </a:r>
            <a:r>
              <a:rPr lang="zh-CN" altLang="en-US" sz="1600" dirty="0"/>
              <a:t> </a:t>
            </a:r>
            <a:r>
              <a:rPr lang="en-US" altLang="zh-CN" sz="1600" dirty="0"/>
              <a:t>as</a:t>
            </a:r>
            <a:r>
              <a:rPr lang="zh-CN" altLang="en-US" sz="1600" dirty="0"/>
              <a:t> </a:t>
            </a:r>
            <a:r>
              <a:rPr lang="en-US" altLang="zh-CN" sz="1600" dirty="0"/>
              <a:t>a</a:t>
            </a:r>
            <a:r>
              <a:rPr lang="zh-CN" altLang="en-US" sz="1600" dirty="0"/>
              <a:t> </a:t>
            </a:r>
            <a:r>
              <a:rPr lang="en-US" altLang="zh-CN" sz="1600" dirty="0"/>
              <a:t>baseline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detector</a:t>
            </a:r>
            <a:r>
              <a:rPr lang="zh-CN" altLang="en-US" sz="1600" dirty="0"/>
              <a:t> </a:t>
            </a:r>
            <a:r>
              <a:rPr lang="en-US" altLang="zh-CN" sz="1600" dirty="0" err="1"/>
              <a:t>digitisation</a:t>
            </a:r>
            <a:endParaRPr lang="en-US" altLang="zh-CN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~20s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achieve</a:t>
            </a:r>
            <a:r>
              <a:rPr lang="zh-CN" altLang="en-US" sz="1600" dirty="0"/>
              <a:t> </a:t>
            </a:r>
            <a:r>
              <a:rPr lang="en-US" altLang="zh-CN" sz="1600" dirty="0"/>
              <a:t>1%</a:t>
            </a:r>
            <a:r>
              <a:rPr lang="zh-CN" altLang="en-US" sz="1600" dirty="0"/>
              <a:t> </a:t>
            </a:r>
            <a:r>
              <a:rPr lang="en-US" altLang="zh-CN" sz="1600" dirty="0"/>
              <a:t>error,</a:t>
            </a:r>
            <a:r>
              <a:rPr lang="zh-CN" altLang="en-US" sz="1600" dirty="0"/>
              <a:t> </a:t>
            </a:r>
            <a:r>
              <a:rPr lang="en-US" altLang="zh-CN" sz="1600" dirty="0"/>
              <a:t>if</a:t>
            </a:r>
            <a:r>
              <a:rPr lang="zh-CN" altLang="en-US" sz="1600" dirty="0"/>
              <a:t> </a:t>
            </a:r>
            <a:r>
              <a:rPr lang="en-US" altLang="zh-CN" sz="1600" dirty="0"/>
              <a:t>beam</a:t>
            </a:r>
            <a:r>
              <a:rPr lang="zh-CN" altLang="en-US" sz="1600" dirty="0"/>
              <a:t> </a:t>
            </a:r>
            <a:r>
              <a:rPr lang="en-US" altLang="zh-CN" sz="1600" dirty="0"/>
              <a:t>polarization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/>
              <a:t>10%</a:t>
            </a:r>
            <a:r>
              <a:rPr lang="zh-CN" altLang="en-US" sz="1600" dirty="0"/>
              <a:t> 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9E8769-BEBD-980A-B78B-5B60A50C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56" y="2335109"/>
            <a:ext cx="2761095" cy="1135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427822-D3C9-ECB8-BE7A-AFB7D2549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045638"/>
            <a:ext cx="3845112" cy="2669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F954D7-DE20-2B8A-EBB4-3D1A82AD9456}"/>
              </a:ext>
            </a:extLst>
          </p:cNvPr>
          <p:cNvSpPr txBox="1"/>
          <p:nvPr/>
        </p:nvSpPr>
        <p:spPr>
          <a:xfrm>
            <a:off x="5373960" y="3957520"/>
            <a:ext cx="6410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BEPCII</a:t>
            </a:r>
            <a:r>
              <a:rPr lang="zh-CN" altLang="en-US" dirty="0"/>
              <a:t> </a:t>
            </a:r>
            <a:r>
              <a:rPr lang="en-US" altLang="zh-CN" dirty="0"/>
              <a:t>Compton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Pixel</a:t>
            </a:r>
            <a:r>
              <a:rPr lang="zh-CN" altLang="en-US" sz="1600" dirty="0"/>
              <a:t> </a:t>
            </a:r>
            <a:r>
              <a:rPr lang="en-US" altLang="zh-CN" sz="1600" dirty="0"/>
              <a:t>detector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backscattered</a:t>
            </a:r>
            <a:r>
              <a:rPr lang="zh-CN" altLang="en-US" sz="1600" dirty="0"/>
              <a:t> </a:t>
            </a:r>
            <a:r>
              <a:rPr lang="en-US" altLang="zh-CN" sz="1600" dirty="0"/>
              <a:t>gamma</a:t>
            </a:r>
            <a:r>
              <a:rPr lang="zh-CN" altLang="en-US" sz="1600" dirty="0"/>
              <a:t> </a:t>
            </a:r>
            <a:r>
              <a:rPr lang="en-US" altLang="zh-CN" sz="1600" dirty="0"/>
              <a:t>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Hands-on</a:t>
            </a:r>
            <a:r>
              <a:rPr lang="zh-CN" altLang="en-US" sz="1600" dirty="0"/>
              <a:t> </a:t>
            </a:r>
            <a:r>
              <a:rPr lang="en-US" altLang="zh-CN" sz="1600" dirty="0"/>
              <a:t>experiences</a:t>
            </a:r>
            <a:r>
              <a:rPr lang="zh-CN" altLang="en-US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setting</a:t>
            </a:r>
            <a:r>
              <a:rPr lang="zh-CN" altLang="en-US" sz="1600" dirty="0"/>
              <a:t> </a:t>
            </a:r>
            <a:r>
              <a:rPr lang="en-US" altLang="zh-CN" sz="1600" dirty="0"/>
              <a:t>up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/>
              <a:t>operating</a:t>
            </a:r>
            <a:r>
              <a:rPr lang="zh-CN" altLang="en-US" sz="1600" dirty="0"/>
              <a:t> </a:t>
            </a:r>
            <a:r>
              <a:rPr lang="en-US" altLang="zh-CN" sz="1600" dirty="0"/>
              <a:t>such</a:t>
            </a:r>
            <a:r>
              <a:rPr lang="zh-CN" altLang="en-US" sz="1600" dirty="0"/>
              <a:t> </a:t>
            </a:r>
            <a:r>
              <a:rPr lang="en-US" altLang="zh-CN" sz="1600" dirty="0"/>
              <a:t>a</a:t>
            </a:r>
            <a:r>
              <a:rPr lang="zh-CN" altLang="en-US" sz="1600" dirty="0"/>
              <a:t> </a:t>
            </a:r>
            <a:r>
              <a:rPr lang="en-US" altLang="zh-CN" sz="1600" dirty="0"/>
              <a:t>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Data</a:t>
            </a:r>
            <a:r>
              <a:rPr lang="zh-CN" altLang="en-US" sz="1600" dirty="0"/>
              <a:t> </a:t>
            </a:r>
            <a:r>
              <a:rPr lang="en-US" altLang="zh-CN" sz="1600" dirty="0"/>
              <a:t>analysis</a:t>
            </a:r>
            <a:r>
              <a:rPr lang="zh-CN" altLang="en-US" sz="1600" dirty="0"/>
              <a:t> </a:t>
            </a:r>
            <a:r>
              <a:rPr lang="en-US" altLang="zh-CN" sz="1600" dirty="0"/>
              <a:t>campaign</a:t>
            </a:r>
            <a:r>
              <a:rPr lang="zh-CN" altLang="en-US" sz="1600" dirty="0"/>
              <a:t> </a:t>
            </a:r>
            <a:r>
              <a:rPr lang="en-US" altLang="zh-CN" sz="1600" dirty="0"/>
              <a:t>under</a:t>
            </a:r>
            <a:r>
              <a:rPr lang="zh-CN" altLang="en-US" sz="1600" dirty="0"/>
              <a:t> </a:t>
            </a:r>
            <a:r>
              <a:rPr lang="en-US" altLang="zh-CN" sz="1600" dirty="0"/>
              <a:t>way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990D2-513F-4FD7-1A82-120057BE7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36" y="5007569"/>
            <a:ext cx="4465438" cy="1739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9F760F-1F5D-956F-40CF-0A328CE38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71" y="2339936"/>
            <a:ext cx="3604366" cy="12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8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9478B3-3AB1-73D0-D804-3B745214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08" y="1086623"/>
            <a:ext cx="10972800" cy="5787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400" dirty="0"/>
              <a:t>Run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center-of-mass</a:t>
            </a:r>
            <a:r>
              <a:rPr lang="zh-CN" altLang="en-US" sz="2400" dirty="0"/>
              <a:t> </a:t>
            </a:r>
            <a:r>
              <a:rPr lang="en-US" altLang="zh-CN" sz="2400" dirty="0"/>
              <a:t>energy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125</a:t>
            </a:r>
            <a:r>
              <a:rPr lang="zh-CN" altLang="en-US" sz="2400" dirty="0"/>
              <a:t> </a:t>
            </a:r>
            <a:r>
              <a:rPr lang="en-US" altLang="zh-CN" sz="2400" dirty="0"/>
              <a:t>GeV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Higgs</a:t>
            </a:r>
            <a:r>
              <a:rPr lang="zh-CN" altLang="en-US" sz="2400" dirty="0"/>
              <a:t> </a:t>
            </a:r>
            <a:r>
              <a:rPr lang="en-US" altLang="zh-CN" sz="2400" dirty="0"/>
              <a:t>pole,</a:t>
            </a:r>
            <a:r>
              <a:rPr lang="zh-CN" altLang="en-US" sz="2400" dirty="0"/>
              <a:t> </a:t>
            </a:r>
            <a:r>
              <a:rPr lang="en-US" altLang="zh-CN" sz="2400" dirty="0"/>
              <a:t>requiring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collision</a:t>
            </a:r>
            <a:r>
              <a:rPr lang="zh-CN" altLang="en-US" sz="2400" dirty="0"/>
              <a:t> </a:t>
            </a:r>
            <a:r>
              <a:rPr lang="en-US" altLang="zh-CN" sz="2400" dirty="0"/>
              <a:t>energy</a:t>
            </a:r>
            <a:r>
              <a:rPr lang="zh-CN" altLang="en-US" sz="2400" dirty="0"/>
              <a:t> </a:t>
            </a:r>
            <a:r>
              <a:rPr lang="en-US" altLang="zh-CN" sz="2400" dirty="0"/>
              <a:t>spread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comparable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Higgs</a:t>
            </a:r>
            <a:r>
              <a:rPr lang="zh-CN" altLang="en-US" sz="2400" dirty="0"/>
              <a:t> </a:t>
            </a:r>
            <a:r>
              <a:rPr lang="en-US" altLang="zh-CN" sz="2400" dirty="0"/>
              <a:t>resonance</a:t>
            </a:r>
            <a:r>
              <a:rPr lang="zh-CN" altLang="en-US" sz="2400" dirty="0"/>
              <a:t> </a:t>
            </a:r>
            <a:r>
              <a:rPr lang="en-US" altLang="zh-CN" sz="2400" dirty="0"/>
              <a:t>width</a:t>
            </a:r>
            <a:r>
              <a:rPr lang="zh-CN" altLang="en-US" sz="2400" dirty="0"/>
              <a:t> </a:t>
            </a:r>
            <a:r>
              <a:rPr lang="en-US" altLang="zh-CN" sz="2400" dirty="0"/>
              <a:t>(4.2</a:t>
            </a:r>
            <a:r>
              <a:rPr lang="zh-CN" altLang="en-US" sz="2400" dirty="0"/>
              <a:t> </a:t>
            </a:r>
            <a:r>
              <a:rPr lang="en-US" altLang="zh-CN" sz="2400" dirty="0"/>
              <a:t>MeV)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68E89-8E01-B642-8FB6-40DD5C05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hlinkClick r:id="rId2"/>
              </a:rPr>
              <a:t>Electron</a:t>
            </a:r>
            <a:r>
              <a:rPr lang="zh-CN" altLang="en-US" dirty="0">
                <a:hlinkClick r:id="rId2"/>
              </a:rPr>
              <a:t> </a:t>
            </a:r>
            <a:r>
              <a:rPr lang="en-US" altLang="zh-CN" dirty="0">
                <a:hlinkClick r:id="rId2"/>
              </a:rPr>
              <a:t>Yukawa</a:t>
            </a:r>
            <a:r>
              <a:rPr lang="zh-CN" altLang="en-US" dirty="0">
                <a:hlinkClick r:id="rId2"/>
              </a:rPr>
              <a:t> </a:t>
            </a:r>
            <a:r>
              <a:rPr lang="en-US" altLang="zh-CN" dirty="0">
                <a:hlinkClick r:id="rId2"/>
              </a:rPr>
              <a:t>and</a:t>
            </a:r>
            <a:r>
              <a:rPr lang="zh-CN" altLang="en-US" dirty="0">
                <a:hlinkClick r:id="rId2"/>
              </a:rPr>
              <a:t> </a:t>
            </a:r>
            <a:r>
              <a:rPr lang="en-US" altLang="zh-CN" dirty="0" err="1">
                <a:hlinkClick r:id="rId2"/>
              </a:rPr>
              <a:t>monochromatization</a:t>
            </a:r>
            <a:r>
              <a:rPr lang="en-US" altLang="zh-CN" dirty="0">
                <a:hlinkClick r:id="rId2"/>
              </a:rPr>
              <a:t>:</a:t>
            </a:r>
            <a:r>
              <a:rPr lang="zh-CN" altLang="en-US" dirty="0">
                <a:hlinkClick r:id="rId2"/>
              </a:rPr>
              <a:t> </a:t>
            </a:r>
            <a:r>
              <a:rPr lang="en-US" altLang="zh-CN" dirty="0">
                <a:hlinkClick r:id="rId2"/>
              </a:rPr>
              <a:t>A.</a:t>
            </a:r>
            <a:r>
              <a:rPr lang="zh-CN" altLang="en-US" dirty="0">
                <a:hlinkClick r:id="rId2"/>
              </a:rPr>
              <a:t> </a:t>
            </a:r>
            <a:r>
              <a:rPr lang="en-US" altLang="zh-CN" dirty="0" err="1">
                <a:hlinkClick r:id="rId2"/>
              </a:rPr>
              <a:t>Korsun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8655C-CC10-3CE9-1982-0C997C6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13D02-6285-7282-E97E-070457EA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2828196"/>
            <a:ext cx="3623351" cy="216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5FA83-71E0-6BFD-E460-FC77C6F69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2" y="4979639"/>
            <a:ext cx="4490067" cy="1728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D50B2-E4FE-3D6A-E7A4-D98C14B15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65" y="3983342"/>
            <a:ext cx="1594075" cy="996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38E914-8CF2-7088-2A70-A601797D0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76" y="3104450"/>
            <a:ext cx="6536673" cy="3603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6C8038-FCCB-9349-7667-62B84C7CDE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59" y="1602404"/>
            <a:ext cx="5974833" cy="12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1E86B-8CC0-9478-81D7-FC9D46C1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9B8-BD3E-271D-46A2-646D5351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AAF16-0BBB-62FC-D237-08544B27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43" y="3212976"/>
            <a:ext cx="8052662" cy="19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CA6E8-565E-E6B6-C1B3-EB8F3E06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D3485-9ED8-FC45-0616-4589BF72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6524"/>
            <a:ext cx="10519178" cy="5932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1EAB8-C8F4-6BE7-DB81-9B834643D572}"/>
              </a:ext>
            </a:extLst>
          </p:cNvPr>
          <p:cNvSpPr txBox="1"/>
          <p:nvPr/>
        </p:nvSpPr>
        <p:spPr>
          <a:xfrm>
            <a:off x="2279576" y="623541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M.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 err="1">
                <a:solidFill>
                  <a:srgbClr val="0000FF"/>
                </a:solidFill>
                <a:hlinkClick r:id="rId3"/>
              </a:rPr>
              <a:t>Benedikt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,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FCC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Status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and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Plans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for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Reference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Design</a:t>
            </a:r>
            <a:r>
              <a:rPr lang="zh-CN" altLang="en-US" sz="1400" dirty="0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3"/>
              </a:rPr>
              <a:t>Phase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7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84098F-2FA6-C55F-5B3C-3EF7AEBA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11737304" cy="103663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EPOL: Energy calibration, polarization and </a:t>
            </a:r>
            <a:r>
              <a:rPr lang="en-US" altLang="zh-CN" sz="3200" dirty="0" err="1"/>
              <a:t>monochromatization</a:t>
            </a:r>
            <a:r>
              <a:rPr lang="zh-CN" altLang="en-US" sz="3200" dirty="0"/>
              <a:t>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8F541-D876-71F5-BBE8-ED94C313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E1293C-04C9-769B-F77B-180F7D28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80" y="1530296"/>
            <a:ext cx="6480720" cy="20224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B2985B-CCAD-F313-ED50-495E786C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4046415"/>
            <a:ext cx="7200800" cy="2694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9B25ED-021F-D8D7-68EC-44B4E7ED90F5}"/>
              </a:ext>
            </a:extLst>
          </p:cNvPr>
          <p:cNvSpPr txBox="1"/>
          <p:nvPr/>
        </p:nvSpPr>
        <p:spPr>
          <a:xfrm>
            <a:off x="2108919" y="36149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EPOL sessions at FCC Week 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67EF6-5E58-DE04-209B-48623CAEF3A8}"/>
              </a:ext>
            </a:extLst>
          </p:cNvPr>
          <p:cNvSpPr txBox="1"/>
          <p:nvPr/>
        </p:nvSpPr>
        <p:spPr>
          <a:xfrm>
            <a:off x="4295800" y="1207946"/>
            <a:ext cx="48921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Key topics in EPOL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390F4-94D5-9FDC-2853-086B7A37621D}"/>
              </a:ext>
            </a:extLst>
          </p:cNvPr>
          <p:cNvSpPr txBox="1"/>
          <p:nvPr/>
        </p:nvSpPr>
        <p:spPr>
          <a:xfrm>
            <a:off x="8184232" y="4046415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Other talks related to EPOL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8D77E-A8EC-FD82-C57A-AD46C6C4D3B8}"/>
              </a:ext>
            </a:extLst>
          </p:cNvPr>
          <p:cNvSpPr txBox="1"/>
          <p:nvPr/>
        </p:nvSpPr>
        <p:spPr>
          <a:xfrm>
            <a:off x="7902872" y="4757989"/>
            <a:ext cx="36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Bendavid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Beam energy calibration with di-muon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C. Carli, Polarization ring design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J. Heron, Buying Physics, performance-cost design trade-offs for availability and integrated luminosity</a:t>
            </a:r>
          </a:p>
        </p:txBody>
      </p:sp>
    </p:spTree>
    <p:extLst>
      <p:ext uri="{BB962C8B-B14F-4D97-AF65-F5344CB8AC3E}">
        <p14:creationId xmlns:p14="http://schemas.microsoft.com/office/powerpoint/2010/main" val="289696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BD4178-2909-167D-3CEB-160E8A06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Buying Physics</a:t>
            </a:r>
            <a:r>
              <a:rPr lang="zh-CN" altLang="en-US" dirty="0"/>
              <a:t> </a:t>
            </a:r>
            <a:r>
              <a:rPr lang="en-US" altLang="zh-CN" b="0" dirty="0"/>
              <a:t>(</a:t>
            </a:r>
            <a:r>
              <a:rPr lang="en-US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Heron</a:t>
            </a:r>
            <a:r>
              <a:rPr lang="en-US" altLang="zh-CN" b="0" dirty="0"/>
              <a:t>)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2A81D-2EE4-CE26-E1CA-7EB77E77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A3ABE-58AB-6CE0-A79E-B0FCC33E0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0" y="2841692"/>
            <a:ext cx="5763745" cy="324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FE011-9059-DE3F-254E-47575617B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8920"/>
            <a:ext cx="6035878" cy="3408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97AB6-C10A-78BE-72C5-F4150A8E6185}"/>
              </a:ext>
            </a:extLst>
          </p:cNvPr>
          <p:cNvSpPr txBox="1"/>
          <p:nvPr/>
        </p:nvSpPr>
        <p:spPr>
          <a:xfrm>
            <a:off x="263352" y="1208675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polarize</a:t>
            </a:r>
            <a:r>
              <a:rPr lang="zh-CN" altLang="en-US" dirty="0"/>
              <a:t> </a:t>
            </a:r>
            <a:r>
              <a:rPr lang="en-US" altLang="zh-CN" dirty="0"/>
              <a:t>e+/e-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takes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~100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minutes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strong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asymmetric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wigglers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injecting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colliding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(wigglers</a:t>
            </a:r>
            <a:r>
              <a:rPr lang="zh-CN" altLang="en-US" dirty="0"/>
              <a:t> </a:t>
            </a:r>
            <a:r>
              <a:rPr lang="en-US" altLang="zh-CN" dirty="0"/>
              <a:t>off).</a:t>
            </a:r>
            <a:r>
              <a:rPr lang="zh-CN" altLang="en-US" dirty="0"/>
              <a:t>    </a:t>
            </a:r>
            <a:r>
              <a:rPr lang="en-US" altLang="zh-CN" dirty="0"/>
              <a:t>Frequent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aborts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operational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efficiency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Injecting</a:t>
            </a:r>
            <a:r>
              <a:rPr lang="zh-CN" altLang="en-US" dirty="0"/>
              <a:t>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e+/e-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source,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improves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availability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saves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valuable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physics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time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5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0ECAE-5AAF-E3B1-785E-AABAA561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Injector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91A01-91DC-0DEC-32E0-13FAFC62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C14DA-3155-3868-8F44-1BE1ECF5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2" y="1084345"/>
            <a:ext cx="5728976" cy="20306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DA693-E24C-F7AF-66F2-41EBF0D39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1071273"/>
            <a:ext cx="4320480" cy="22337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4AECB2-F8D4-B5FC-D7BF-3213399AD6FE}"/>
              </a:ext>
            </a:extLst>
          </p:cNvPr>
          <p:cNvSpPr/>
          <p:nvPr/>
        </p:nvSpPr>
        <p:spPr>
          <a:xfrm>
            <a:off x="8616280" y="2795253"/>
            <a:ext cx="2160241" cy="25811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1E97F-C9E5-6DAA-732C-54B403E5693D}"/>
              </a:ext>
            </a:extLst>
          </p:cNvPr>
          <p:cNvSpPr txBox="1"/>
          <p:nvPr/>
        </p:nvSpPr>
        <p:spPr>
          <a:xfrm>
            <a:off x="6917517" y="320564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M.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 err="1">
                <a:solidFill>
                  <a:srgbClr val="0000FF"/>
                </a:solidFill>
                <a:hlinkClick r:id="rId4"/>
              </a:rPr>
              <a:t>Benedikt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,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FCC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Status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and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Plans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for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Reference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Design</a:t>
            </a:r>
            <a:r>
              <a:rPr lang="zh-CN" altLang="en-US" sz="1400" dirty="0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hlinkClick r:id="rId4"/>
              </a:rPr>
              <a:t>Phase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ED1738-1253-13D9-3B75-78F2A5BF7CD1}"/>
              </a:ext>
            </a:extLst>
          </p:cNvPr>
          <p:cNvSpPr txBox="1"/>
          <p:nvPr/>
        </p:nvSpPr>
        <p:spPr>
          <a:xfrm>
            <a:off x="296711" y="3645543"/>
            <a:ext cx="1039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yet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scope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CHART/FCC-</a:t>
            </a:r>
            <a:r>
              <a:rPr lang="en-US" altLang="zh-CN" dirty="0" err="1"/>
              <a:t>ee</a:t>
            </a:r>
            <a:r>
              <a:rPr lang="zh-CN" altLang="en-US" dirty="0"/>
              <a:t> </a:t>
            </a:r>
            <a:r>
              <a:rPr lang="en-US" altLang="zh-CN" dirty="0"/>
              <a:t>injector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“</a:t>
            </a:r>
            <a:r>
              <a:rPr lang="en-US" altLang="zh-CN" dirty="0">
                <a:hlinkClick r:id="rId5"/>
              </a:rPr>
              <a:t>FCC-</a:t>
            </a:r>
            <a:r>
              <a:rPr lang="en-US" altLang="zh-CN" dirty="0" err="1">
                <a:hlinkClick r:id="rId5"/>
              </a:rPr>
              <a:t>ee</a:t>
            </a:r>
            <a:r>
              <a:rPr lang="zh-CN" altLang="en-US" dirty="0">
                <a:hlinkClick r:id="rId5"/>
              </a:rPr>
              <a:t> </a:t>
            </a:r>
            <a:r>
              <a:rPr lang="en-US" altLang="zh-CN" dirty="0">
                <a:hlinkClick r:id="rId5"/>
              </a:rPr>
              <a:t>Injector</a:t>
            </a:r>
            <a:r>
              <a:rPr lang="zh-CN" altLang="en-US" dirty="0">
                <a:hlinkClick r:id="rId5"/>
              </a:rPr>
              <a:t> </a:t>
            </a:r>
            <a:r>
              <a:rPr lang="en-US" altLang="zh-CN" dirty="0">
                <a:hlinkClick r:id="rId5"/>
              </a:rPr>
              <a:t>overview</a:t>
            </a:r>
            <a:r>
              <a:rPr lang="en-US" altLang="zh-CN" dirty="0"/>
              <a:t>”</a:t>
            </a:r>
            <a:r>
              <a:rPr lang="zh-CN" altLang="en-US" dirty="0"/>
              <a:t> </a:t>
            </a:r>
            <a:r>
              <a:rPr lang="en-US" altLang="zh-CN" dirty="0"/>
              <a:t>marked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“with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potential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int.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collab.”</a:t>
            </a:r>
            <a:r>
              <a:rPr lang="zh-CN" altLang="en-US" dirty="0">
                <a:solidFill>
                  <a:srgbClr val="FF0000"/>
                </a:solidFill>
              </a:rPr>
              <a:t>   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Potential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synergy??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8B921B-BF21-3657-00BE-9D42A27859AE}"/>
              </a:ext>
            </a:extLst>
          </p:cNvPr>
          <p:cNvSpPr txBox="1"/>
          <p:nvPr/>
        </p:nvSpPr>
        <p:spPr>
          <a:xfrm>
            <a:off x="1919536" y="3151101"/>
            <a:ext cx="3096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5"/>
              </a:rPr>
              <a:t>S.</a:t>
            </a:r>
            <a:r>
              <a:rPr lang="zh-CN" altLang="en-US" sz="1400" dirty="0">
                <a:hlinkClick r:id="rId5"/>
              </a:rPr>
              <a:t> </a:t>
            </a:r>
            <a:r>
              <a:rPr lang="en-US" altLang="zh-CN" sz="1400" dirty="0">
                <a:hlinkClick r:id="rId5"/>
              </a:rPr>
              <a:t>Gilardoi,</a:t>
            </a:r>
            <a:r>
              <a:rPr lang="zh-CN" altLang="en-US" sz="1400" dirty="0">
                <a:hlinkClick r:id="rId5"/>
              </a:rPr>
              <a:t> </a:t>
            </a:r>
            <a:r>
              <a:rPr lang="en-US" altLang="zh-CN" sz="1400" dirty="0">
                <a:hlinkClick r:id="rId5"/>
              </a:rPr>
              <a:t>FCC-ee</a:t>
            </a:r>
            <a:r>
              <a:rPr lang="zh-CN" altLang="en-US" sz="1400" dirty="0">
                <a:hlinkClick r:id="rId5"/>
              </a:rPr>
              <a:t> </a:t>
            </a:r>
            <a:r>
              <a:rPr lang="en-US" altLang="zh-CN" sz="1400" dirty="0">
                <a:hlinkClick r:id="rId5"/>
              </a:rPr>
              <a:t>Injector</a:t>
            </a:r>
            <a:r>
              <a:rPr lang="zh-CN" altLang="en-US" sz="1400" dirty="0">
                <a:hlinkClick r:id="rId5"/>
              </a:rPr>
              <a:t> </a:t>
            </a:r>
            <a:r>
              <a:rPr lang="en-US" altLang="zh-CN" sz="1400" dirty="0">
                <a:hlinkClick r:id="rId5"/>
              </a:rPr>
              <a:t>overview</a:t>
            </a:r>
            <a:endParaRPr lang="en-US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C34B20-9398-C033-A63D-6E0E73786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4662497"/>
            <a:ext cx="2017092" cy="19596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F65F9BE-1CA5-32AC-C96C-C48F54833B68}"/>
              </a:ext>
            </a:extLst>
          </p:cNvPr>
          <p:cNvSpPr txBox="1"/>
          <p:nvPr/>
        </p:nvSpPr>
        <p:spPr>
          <a:xfrm>
            <a:off x="8578208" y="458448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hlinkClick r:id="rId7"/>
              </a:rPr>
              <a:t>C.</a:t>
            </a:r>
            <a:r>
              <a:rPr lang="zh-CN" altLang="en-US" dirty="0">
                <a:solidFill>
                  <a:srgbClr val="00B050"/>
                </a:solidFill>
                <a:hlinkClick r:id="rId7"/>
              </a:rPr>
              <a:t> </a:t>
            </a:r>
            <a:r>
              <a:rPr lang="en-US" altLang="zh-CN" dirty="0">
                <a:solidFill>
                  <a:srgbClr val="00B050"/>
                </a:solidFill>
                <a:hlinkClick r:id="rId7"/>
              </a:rPr>
              <a:t>Carli,</a:t>
            </a:r>
            <a:r>
              <a:rPr lang="zh-CN" altLang="en-US" dirty="0">
                <a:solidFill>
                  <a:srgbClr val="00B050"/>
                </a:solidFill>
                <a:hlinkClick r:id="rId7"/>
              </a:rPr>
              <a:t> </a:t>
            </a:r>
            <a:r>
              <a:rPr lang="en-US" altLang="zh-CN" dirty="0">
                <a:solidFill>
                  <a:srgbClr val="00B050"/>
                </a:solidFill>
                <a:hlinkClick r:id="rId7"/>
              </a:rPr>
              <a:t>Positron</a:t>
            </a:r>
            <a:r>
              <a:rPr lang="zh-CN" altLang="en-US" dirty="0">
                <a:solidFill>
                  <a:srgbClr val="00B050"/>
                </a:solidFill>
                <a:hlinkClick r:id="rId7"/>
              </a:rPr>
              <a:t> </a:t>
            </a:r>
            <a:r>
              <a:rPr lang="en-US" altLang="zh-CN" dirty="0">
                <a:solidFill>
                  <a:srgbClr val="00B050"/>
                </a:solidFill>
                <a:hlinkClick r:id="rId7"/>
              </a:rPr>
              <a:t>polarization</a:t>
            </a:r>
            <a:r>
              <a:rPr lang="zh-CN" altLang="en-US" dirty="0">
                <a:solidFill>
                  <a:srgbClr val="00B050"/>
                </a:solidFill>
                <a:hlinkClick r:id="rId7"/>
              </a:rPr>
              <a:t> </a:t>
            </a:r>
            <a:r>
              <a:rPr lang="en-US" altLang="zh-CN" dirty="0">
                <a:solidFill>
                  <a:srgbClr val="00B050"/>
                </a:solidFill>
                <a:hlinkClick r:id="rId7"/>
              </a:rPr>
              <a:t>ring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59CBB6-C8C4-6590-847A-3A171A6A145B}"/>
              </a:ext>
            </a:extLst>
          </p:cNvPr>
          <p:cNvSpPr txBox="1"/>
          <p:nvPr/>
        </p:nvSpPr>
        <p:spPr>
          <a:xfrm>
            <a:off x="8547372" y="4900996"/>
            <a:ext cx="2978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2.86</a:t>
            </a:r>
            <a:r>
              <a:rPr lang="zh-CN" altLang="en-US" dirty="0"/>
              <a:t> </a:t>
            </a:r>
            <a:r>
              <a:rPr lang="en-US" altLang="zh-CN" dirty="0"/>
              <a:t>GeV,</a:t>
            </a:r>
            <a:r>
              <a:rPr lang="zh-CN" altLang="en-US" dirty="0"/>
              <a:t> </a:t>
            </a:r>
            <a:r>
              <a:rPr lang="en-US" altLang="zh-CN" dirty="0"/>
              <a:t>211</a:t>
            </a:r>
            <a:r>
              <a:rPr lang="zh-CN" altLang="en-US" dirty="0"/>
              <a:t> </a:t>
            </a:r>
            <a:r>
              <a:rPr lang="en-US" altLang="zh-CN" dirty="0"/>
              <a:t>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build-up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  <a:r>
              <a:rPr lang="zh-CN" altLang="en-US" dirty="0"/>
              <a:t> </a:t>
            </a:r>
            <a:r>
              <a:rPr lang="en-US" altLang="zh-CN" dirty="0"/>
              <a:t>min,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damping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9154627-0518-A27B-8AE0-CAFF56658C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1" y="4478539"/>
            <a:ext cx="5093699" cy="2236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07D290D-5695-C875-648A-153809DEC7FA}"/>
              </a:ext>
            </a:extLst>
          </p:cNvPr>
          <p:cNvSpPr txBox="1"/>
          <p:nvPr/>
        </p:nvSpPr>
        <p:spPr>
          <a:xfrm>
            <a:off x="2999656" y="451554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In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my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talk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BD3E2-32CF-A21B-364C-48995FCC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/>
              <a:t>(J.</a:t>
            </a:r>
            <a:r>
              <a:rPr lang="zh-CN" altLang="en-US" dirty="0"/>
              <a:t> </a:t>
            </a:r>
            <a:r>
              <a:rPr lang="en-US" altLang="zh-CN" dirty="0"/>
              <a:t>Wenninger)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26972-4D01-A342-C098-B6D67B1E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7BF7C-A17A-1539-3EF9-7DA94A8F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19388"/>
            <a:ext cx="7313443" cy="2952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98AF5-4ED6-AE37-6995-05061ADD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254904"/>
            <a:ext cx="3659721" cy="2816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F87214-F0B0-0C5E-39DC-AA883FEBD0FC}"/>
              </a:ext>
            </a:extLst>
          </p:cNvPr>
          <p:cNvSpPr txBox="1"/>
          <p:nvPr/>
        </p:nvSpPr>
        <p:spPr>
          <a:xfrm>
            <a:off x="6960096" y="1052736"/>
            <a:ext cx="1080120" cy="581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AFB2E-6FF5-D686-C639-EEB7DCF9A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83" y="4337066"/>
            <a:ext cx="7561706" cy="2350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8F63CB-A455-7058-47D8-5C29B5087F53}"/>
              </a:ext>
            </a:extLst>
          </p:cNvPr>
          <p:cNvSpPr txBox="1"/>
          <p:nvPr/>
        </p:nvSpPr>
        <p:spPr>
          <a:xfrm>
            <a:off x="393815" y="4415173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Improved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spin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transparency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transport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rotators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start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end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TL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27C07-77C3-41A4-2540-E1FBE7A9451F}"/>
              </a:ext>
            </a:extLst>
          </p:cNvPr>
          <p:cNvSpPr txBox="1"/>
          <p:nvPr/>
        </p:nvSpPr>
        <p:spPr>
          <a:xfrm>
            <a:off x="4051092" y="1133672"/>
            <a:ext cx="76615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Very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small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polarization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losses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at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Z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&amp;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W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in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latest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6677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C73317-4D31-E15C-E59F-38B5A82E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74013"/>
            <a:ext cx="11377264" cy="1184162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natural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extension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injecting</a:t>
            </a:r>
            <a:r>
              <a:rPr lang="zh-CN" altLang="en-US" sz="2000" dirty="0"/>
              <a:t> </a:t>
            </a:r>
            <a:r>
              <a:rPr lang="en-US" altLang="zh-CN" sz="2000" dirty="0"/>
              <a:t>polarized</a:t>
            </a:r>
            <a:r>
              <a:rPr lang="zh-CN" altLang="en-US" sz="2000" dirty="0"/>
              <a:t> </a:t>
            </a:r>
            <a:r>
              <a:rPr lang="en-US" altLang="zh-CN" sz="2000" dirty="0"/>
              <a:t>beams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potentially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insignificance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luminosity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loss</a:t>
            </a:r>
          </a:p>
          <a:p>
            <a:r>
              <a:rPr lang="en-US" altLang="zh-CN" sz="2000" dirty="0"/>
              <a:t>I</a:t>
            </a:r>
            <a:r>
              <a:rPr lang="zh-CN" altLang="en-US" sz="2000" dirty="0"/>
              <a:t> </a:t>
            </a:r>
            <a:r>
              <a:rPr lang="en-US" altLang="zh-CN" sz="2000" dirty="0"/>
              <a:t>proposed</a:t>
            </a:r>
            <a:r>
              <a:rPr lang="zh-CN" altLang="en-US" sz="2000" dirty="0"/>
              <a:t> </a:t>
            </a:r>
            <a:r>
              <a:rPr lang="en-US" altLang="zh-CN" sz="2000" dirty="0"/>
              <a:t>this</a:t>
            </a:r>
            <a:r>
              <a:rPr lang="zh-CN" altLang="en-US" sz="2000" dirty="0"/>
              <a:t> </a:t>
            </a:r>
            <a:r>
              <a:rPr lang="en-US" altLang="zh-CN" sz="2000" dirty="0"/>
              <a:t>potential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A.</a:t>
            </a:r>
            <a:r>
              <a:rPr lang="zh-CN" altLang="en-US" sz="2000" dirty="0"/>
              <a:t> </a:t>
            </a:r>
            <a:r>
              <a:rPr lang="en-US" altLang="zh-CN" sz="2000" dirty="0"/>
              <a:t>Blondel,</a:t>
            </a:r>
            <a:r>
              <a:rPr lang="zh-CN" altLang="en-US" sz="2000" dirty="0"/>
              <a:t> </a:t>
            </a:r>
            <a:r>
              <a:rPr lang="en-US" altLang="zh-CN" sz="2000" dirty="0"/>
              <a:t>G.</a:t>
            </a:r>
            <a:r>
              <a:rPr lang="zh-CN" altLang="en-US" sz="2000" dirty="0"/>
              <a:t> </a:t>
            </a:r>
            <a:r>
              <a:rPr lang="en-US" altLang="zh-CN" sz="2000" dirty="0"/>
              <a:t>Wilkinson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F.</a:t>
            </a:r>
            <a:r>
              <a:rPr lang="zh-CN" altLang="en-US" sz="2000" dirty="0"/>
              <a:t> </a:t>
            </a:r>
            <a:r>
              <a:rPr lang="en-US" altLang="zh-CN" sz="2000" dirty="0"/>
              <a:t>Zimmermann,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revisit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scenario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longitudinal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FCC-</a:t>
            </a:r>
            <a:r>
              <a:rPr lang="en-US" altLang="zh-CN" sz="2000" dirty="0" err="1"/>
              <a:t>ee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foreseen.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Another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possible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synergy.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777C63-2695-6A71-F6EF-86478CA9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polarization?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C6ED-069D-4087-21A8-F43CE09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60273-2155-302E-7955-2C2BEF21F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391103"/>
            <a:ext cx="7612549" cy="4217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24384-1863-49BE-8687-08E2187E1705}"/>
              </a:ext>
            </a:extLst>
          </p:cNvPr>
          <p:cNvSpPr txBox="1"/>
          <p:nvPr/>
        </p:nvSpPr>
        <p:spPr>
          <a:xfrm>
            <a:off x="6291725" y="250048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In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my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talk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56482-D376-3973-66A0-F6C0F3EC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w/</a:t>
            </a:r>
            <a:r>
              <a:rPr lang="zh-CN" altLang="en-US" dirty="0"/>
              <a:t>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D4536-50C7-F528-D986-38BC20F0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2C879-8F2B-CB9E-7800-795565A46125}"/>
              </a:ext>
            </a:extLst>
          </p:cNvPr>
          <p:cNvSpPr txBox="1"/>
          <p:nvPr/>
        </p:nvSpPr>
        <p:spPr>
          <a:xfrm>
            <a:off x="479375" y="1268760"/>
            <a:ext cx="6891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Baseline</a:t>
            </a:r>
            <a:r>
              <a:rPr lang="zh-CN" altLang="en-US" sz="2000" dirty="0"/>
              <a:t> </a:t>
            </a:r>
            <a:r>
              <a:rPr lang="en-US" altLang="zh-CN" sz="2000" dirty="0"/>
              <a:t>technique: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resonant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depolarization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scan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(RDP)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polarized</a:t>
            </a:r>
            <a:r>
              <a:rPr lang="zh-CN" altLang="en-US" sz="2000" dirty="0"/>
              <a:t> </a:t>
            </a:r>
            <a:r>
              <a:rPr lang="en-US" altLang="zh-CN" sz="2000" dirty="0"/>
              <a:t>pilot</a:t>
            </a:r>
            <a:r>
              <a:rPr lang="zh-CN" altLang="en-US" sz="2000" dirty="0"/>
              <a:t> </a:t>
            </a:r>
            <a:r>
              <a:rPr lang="en-US" altLang="zh-CN" sz="2000" dirty="0"/>
              <a:t>bunches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locate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Novel</a:t>
            </a:r>
            <a:r>
              <a:rPr lang="zh-CN" altLang="en-US" sz="2000" dirty="0"/>
              <a:t> </a:t>
            </a:r>
            <a:r>
              <a:rPr lang="en-US" altLang="zh-CN" sz="2000" dirty="0"/>
              <a:t>approach: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Near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resonance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polarization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modulation</a:t>
            </a:r>
            <a:r>
              <a:rPr lang="zh-CN" altLang="en-US" sz="2000" dirty="0"/>
              <a:t> </a:t>
            </a:r>
            <a:r>
              <a:rPr lang="en-US" altLang="zh-CN" sz="2000" dirty="0"/>
              <a:t>(NRPM)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Yi</a:t>
            </a:r>
            <a:r>
              <a:rPr lang="zh-CN" altLang="en-US" sz="2000" dirty="0"/>
              <a:t> </a:t>
            </a:r>
            <a:r>
              <a:rPr lang="en-US" altLang="zh-CN" sz="2000" dirty="0"/>
              <a:t>Wu</a:t>
            </a:r>
            <a:r>
              <a:rPr lang="zh-CN" altLang="en-US" sz="2000" dirty="0"/>
              <a:t> </a:t>
            </a:r>
            <a:r>
              <a:rPr lang="en-US" altLang="zh-CN" sz="2000" dirty="0"/>
              <a:t>(EPFL),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IPAC’26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best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student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9CC84-0322-7A8C-57FC-345C9ECAC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218635"/>
            <a:ext cx="3312368" cy="2539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71C31-E1E1-3D15-C538-D3FA5645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32" y="4164911"/>
            <a:ext cx="3227908" cy="2571969"/>
          </a:xfrm>
          <a:prstGeom prst="rect">
            <a:avLst/>
          </a:prstGeom>
        </p:spPr>
      </p:pic>
      <p:pic>
        <p:nvPicPr>
          <p:cNvPr id="10" name="图片 4" descr="spinPrecession.gif">
            <a:extLst>
              <a:ext uri="{FF2B5EF4-FFF2-40B4-BE49-F238E27FC236}">
                <a16:creationId xmlns:a16="http://schemas.microsoft.com/office/drawing/2014/main" id="{8A5CDA68-3C8C-319F-3279-A990C94E7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05" y="1258953"/>
            <a:ext cx="3030017" cy="1414008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9351744-9AB7-46F6-404F-05F5C2378E8C}"/>
              </a:ext>
            </a:extLst>
          </p:cNvPr>
          <p:cNvSpPr/>
          <p:nvPr/>
        </p:nvSpPr>
        <p:spPr>
          <a:xfrm>
            <a:off x="9344873" y="2376090"/>
            <a:ext cx="469525" cy="12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496AF37-FD9C-4CCD-DDEB-FF6A6863A1A0}"/>
              </a:ext>
            </a:extLst>
          </p:cNvPr>
          <p:cNvSpPr txBox="1"/>
          <p:nvPr/>
        </p:nvSpPr>
        <p:spPr>
          <a:xfrm>
            <a:off x="9028722" y="2453780"/>
            <a:ext cx="148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polarimeter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04053016-180E-EE78-1F9A-F0C48B25FCAD}"/>
              </a:ext>
            </a:extLst>
          </p:cNvPr>
          <p:cNvSpPr/>
          <p:nvPr/>
        </p:nvSpPr>
        <p:spPr>
          <a:xfrm>
            <a:off x="10569009" y="1993596"/>
            <a:ext cx="127800" cy="2762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椭圆 15">
            <a:extLst>
              <a:ext uri="{FF2B5EF4-FFF2-40B4-BE49-F238E27FC236}">
                <a16:creationId xmlns:a16="http://schemas.microsoft.com/office/drawing/2014/main" id="{99F27AC8-1F79-C462-5751-1F34A8C24CD4}"/>
              </a:ext>
            </a:extLst>
          </p:cNvPr>
          <p:cNvSpPr/>
          <p:nvPr/>
        </p:nvSpPr>
        <p:spPr>
          <a:xfrm>
            <a:off x="8797537" y="2240992"/>
            <a:ext cx="123151" cy="127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5">
            <a:extLst>
              <a:ext uri="{FF2B5EF4-FFF2-40B4-BE49-F238E27FC236}">
                <a16:creationId xmlns:a16="http://schemas.microsoft.com/office/drawing/2014/main" id="{1CECB10F-8EAE-E4BD-4F73-2A03A007E33E}"/>
              </a:ext>
            </a:extLst>
          </p:cNvPr>
          <p:cNvSpPr/>
          <p:nvPr/>
        </p:nvSpPr>
        <p:spPr>
          <a:xfrm>
            <a:off x="10161057" y="1758813"/>
            <a:ext cx="123151" cy="127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51F650D5-BA0A-8BB6-F570-E0ECDBAC85EE}"/>
              </a:ext>
            </a:extLst>
          </p:cNvPr>
          <p:cNvSpPr txBox="1"/>
          <p:nvPr/>
        </p:nvSpPr>
        <p:spPr>
          <a:xfrm>
            <a:off x="8072641" y="2355161"/>
            <a:ext cx="14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IP/detector</a:t>
            </a:r>
            <a:endParaRPr lang="zh-CN" altLang="en-US" sz="1400" dirty="0"/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5946AE95-08BD-E4D3-A865-76B1A708597D}"/>
              </a:ext>
            </a:extLst>
          </p:cNvPr>
          <p:cNvSpPr txBox="1"/>
          <p:nvPr/>
        </p:nvSpPr>
        <p:spPr>
          <a:xfrm>
            <a:off x="9999121" y="1466915"/>
            <a:ext cx="14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IP/detector</a:t>
            </a:r>
            <a:endParaRPr lang="zh-CN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D805C-7875-2554-C036-17F0637F26CF}"/>
              </a:ext>
            </a:extLst>
          </p:cNvPr>
          <p:cNvSpPr txBox="1"/>
          <p:nvPr/>
        </p:nvSpPr>
        <p:spPr>
          <a:xfrm>
            <a:off x="623392" y="39136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R</a:t>
            </a:r>
            <a:r>
              <a:rPr lang="en-US" altLang="zh-CN" sz="1800" dirty="0">
                <a:solidFill>
                  <a:srgbClr val="0000FF"/>
                </a:solidFill>
              </a:rPr>
              <a:t>esonant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depolarization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scan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D8255-0DD2-55E6-C321-FBA7E0F4F76C}"/>
              </a:ext>
            </a:extLst>
          </p:cNvPr>
          <p:cNvSpPr txBox="1"/>
          <p:nvPr/>
        </p:nvSpPr>
        <p:spPr>
          <a:xfrm>
            <a:off x="3988966" y="3887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</a:rPr>
              <a:t>Near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resonance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polarization</a:t>
            </a:r>
            <a:r>
              <a:rPr lang="zh-CN" altLang="en-US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>
                <a:solidFill>
                  <a:srgbClr val="0000FF"/>
                </a:solidFill>
              </a:rPr>
              <a:t>modulation</a:t>
            </a:r>
            <a:r>
              <a:rPr lang="zh-CN" altLang="en-US" sz="1800" dirty="0"/>
              <a:t> 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14D596-8EAE-25A2-D839-29FFBD61F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86" y="4551712"/>
            <a:ext cx="4436014" cy="1845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11214A-08E3-2CC7-5AA3-6B3BD6A10AB9}"/>
              </a:ext>
            </a:extLst>
          </p:cNvPr>
          <p:cNvSpPr txBox="1"/>
          <p:nvPr/>
        </p:nvSpPr>
        <p:spPr>
          <a:xfrm>
            <a:off x="1199456" y="300582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</a:rPr>
              <a:t>Excite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forced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spin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oscillation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and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the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oscillation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frequency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indicates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the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distance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to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eigen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frequency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766AF-D817-5181-7D66-672358271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13" y="3044152"/>
            <a:ext cx="2683492" cy="5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2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DE80A8-6C5D-B5E0-CE72-7632FABB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2185"/>
            <a:ext cx="6206480" cy="5164166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Total</a:t>
            </a:r>
            <a:r>
              <a:rPr lang="zh-CN" altLang="en-US" sz="1800" dirty="0"/>
              <a:t> </a:t>
            </a:r>
            <a:r>
              <a:rPr lang="en-US" altLang="zh-CN" sz="1800" dirty="0"/>
              <a:t>uncertainty</a:t>
            </a:r>
            <a:r>
              <a:rPr lang="zh-CN" altLang="en-US" sz="1800" dirty="0"/>
              <a:t> </a:t>
            </a:r>
            <a:r>
              <a:rPr lang="en-US" altLang="zh-CN" sz="1800" dirty="0"/>
              <a:t>from</a:t>
            </a:r>
            <a:r>
              <a:rPr lang="zh-CN" altLang="en-US" sz="1800" dirty="0"/>
              <a:t> </a:t>
            </a:r>
            <a:r>
              <a:rPr lang="en-US" altLang="zh-CN" sz="1800" dirty="0"/>
              <a:t>E</a:t>
            </a:r>
            <a:r>
              <a:rPr lang="en-US" altLang="zh-CN" sz="1800" baseline="-25000" dirty="0"/>
              <a:t>CM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 err="1"/>
              <a:t>m</a:t>
            </a:r>
            <a:r>
              <a:rPr lang="en-US" altLang="zh-CN" sz="1800" baseline="-25000" dirty="0" err="1"/>
              <a:t>Z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~</a:t>
            </a:r>
            <a:r>
              <a:rPr lang="zh-CN" altLang="en-US" sz="1800" dirty="0"/>
              <a:t> </a:t>
            </a:r>
            <a:r>
              <a:rPr lang="en-US" altLang="zh-CN" sz="1800" dirty="0"/>
              <a:t>100</a:t>
            </a:r>
            <a:r>
              <a:rPr lang="zh-CN" altLang="en-US" sz="1800" dirty="0"/>
              <a:t> </a:t>
            </a:r>
            <a:r>
              <a:rPr lang="en-US" altLang="zh-CN" sz="1800" dirty="0"/>
              <a:t>keV,</a:t>
            </a:r>
            <a:r>
              <a:rPr lang="zh-CN" altLang="en-US" sz="1800" dirty="0"/>
              <a:t> </a:t>
            </a:r>
            <a:r>
              <a:rPr lang="en-US" altLang="zh-CN" sz="1800" dirty="0"/>
              <a:t>i.e.,</a:t>
            </a:r>
            <a:r>
              <a:rPr lang="zh-CN" altLang="en-US" sz="1800" dirty="0"/>
              <a:t> </a:t>
            </a:r>
            <a:r>
              <a:rPr lang="en-US" altLang="zh-CN" sz="1800" dirty="0"/>
              <a:t>1e-6,</a:t>
            </a:r>
            <a:r>
              <a:rPr lang="zh-CN" altLang="en-US" sz="1800" dirty="0"/>
              <a:t> </a:t>
            </a:r>
            <a:r>
              <a:rPr lang="en-US" altLang="zh-CN" sz="1800" dirty="0"/>
              <a:t>is</a:t>
            </a:r>
            <a:r>
              <a:rPr lang="zh-CN" altLang="en-US" sz="1800" dirty="0"/>
              <a:t> </a:t>
            </a:r>
            <a:r>
              <a:rPr lang="en-US" altLang="zh-CN" sz="1800" dirty="0"/>
              <a:t>assumed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come</a:t>
            </a:r>
            <a:r>
              <a:rPr lang="zh-CN" altLang="en-US" sz="1800" dirty="0"/>
              <a:t> </a:t>
            </a:r>
            <a:r>
              <a:rPr lang="en-US" altLang="zh-CN" sz="1800" dirty="0"/>
              <a:t>essentially</a:t>
            </a:r>
            <a:r>
              <a:rPr lang="zh-CN" altLang="en-US" sz="1800" dirty="0"/>
              <a:t> </a:t>
            </a:r>
            <a:r>
              <a:rPr lang="en-US" altLang="zh-CN" sz="1800" dirty="0"/>
              <a:t>from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RDP</a:t>
            </a:r>
            <a:r>
              <a:rPr lang="zh-CN" altLang="en-US" sz="1800" dirty="0"/>
              <a:t> </a:t>
            </a:r>
            <a:r>
              <a:rPr lang="en-US" altLang="zh-CN" sz="1800" dirty="0"/>
              <a:t>method</a:t>
            </a:r>
            <a:r>
              <a:rPr lang="zh-CN" altLang="en-US" sz="1800" dirty="0"/>
              <a:t> </a:t>
            </a:r>
            <a:endParaRPr lang="en-HK" altLang="zh-CN" sz="1800" dirty="0"/>
          </a:p>
          <a:p>
            <a:pPr lvl="1">
              <a:spcAft>
                <a:spcPts val="600"/>
              </a:spcAft>
            </a:pPr>
            <a:r>
              <a:rPr lang="en-US" altLang="zh-CN" sz="1600" dirty="0"/>
              <a:t>G.</a:t>
            </a:r>
            <a:r>
              <a:rPr lang="zh-CN" altLang="en-US" sz="1600" dirty="0"/>
              <a:t> </a:t>
            </a:r>
            <a:r>
              <a:rPr lang="en-US" altLang="zh-CN" sz="1600" dirty="0"/>
              <a:t>Wilkinson:</a:t>
            </a:r>
            <a:r>
              <a:rPr lang="zh-CN" altLang="en-US" sz="1600" dirty="0"/>
              <a:t>  </a:t>
            </a:r>
            <a:r>
              <a:rPr lang="en-US" altLang="zh-CN" sz="1600" dirty="0"/>
              <a:t>simulations</a:t>
            </a:r>
            <a:r>
              <a:rPr lang="zh-CN" altLang="en-US" sz="1600" dirty="0"/>
              <a:t> </a:t>
            </a:r>
            <a:r>
              <a:rPr lang="en-US" altLang="zh-CN" sz="1600" dirty="0"/>
              <a:t>suggest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biases</a:t>
            </a:r>
            <a:r>
              <a:rPr lang="zh-CN" altLang="en-US" sz="1600" dirty="0"/>
              <a:t> </a:t>
            </a:r>
            <a:r>
              <a:rPr lang="en-US" altLang="zh-CN" sz="1600" dirty="0"/>
              <a:t>from</a:t>
            </a:r>
            <a:r>
              <a:rPr lang="zh-CN" altLang="en-US" sz="1600" dirty="0"/>
              <a:t> </a:t>
            </a:r>
            <a:r>
              <a:rPr lang="en-US" altLang="zh-CN" sz="1600" dirty="0"/>
              <a:t>RDP</a:t>
            </a:r>
            <a:r>
              <a:rPr lang="zh-CN" altLang="en-US" sz="1600" dirty="0"/>
              <a:t> </a:t>
            </a:r>
            <a:r>
              <a:rPr lang="en-US" altLang="zh-CN" sz="1600" dirty="0"/>
              <a:t>corresponds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uncertainty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&lt;</a:t>
            </a:r>
            <a:r>
              <a:rPr lang="zh-CN" altLang="en-US" sz="1600" dirty="0"/>
              <a:t> </a:t>
            </a:r>
            <a:r>
              <a:rPr lang="en-US" altLang="zh-CN" sz="1600" dirty="0"/>
              <a:t>1e-7,</a:t>
            </a:r>
            <a:r>
              <a:rPr lang="zh-CN" altLang="en-US" sz="1600" dirty="0"/>
              <a:t> </a:t>
            </a:r>
            <a:r>
              <a:rPr lang="en-US" altLang="zh-CN" sz="1600" dirty="0"/>
              <a:t>however,</a:t>
            </a:r>
            <a:r>
              <a:rPr lang="zh-CN" altLang="en-US" sz="1600" dirty="0"/>
              <a:t> </a:t>
            </a:r>
            <a:r>
              <a:rPr lang="en-US" altLang="zh-CN" sz="1600" dirty="0"/>
              <a:t>we</a:t>
            </a:r>
            <a:r>
              <a:rPr lang="zh-CN" altLang="en-US" sz="1600" dirty="0"/>
              <a:t> </a:t>
            </a:r>
            <a:r>
              <a:rPr lang="en-US" altLang="zh-CN" sz="1600" dirty="0"/>
              <a:t>cannot</a:t>
            </a:r>
            <a:r>
              <a:rPr lang="zh-CN" altLang="en-US" sz="1600" dirty="0"/>
              <a:t> </a:t>
            </a:r>
            <a:r>
              <a:rPr lang="en-US" altLang="zh-CN" sz="1600" dirty="0"/>
              <a:t>assign</a:t>
            </a:r>
            <a:r>
              <a:rPr lang="zh-CN" altLang="en-US" sz="1600" dirty="0"/>
              <a:t> </a:t>
            </a:r>
            <a:r>
              <a:rPr lang="en-US" altLang="zh-CN" sz="1600" dirty="0"/>
              <a:t>our</a:t>
            </a:r>
            <a:r>
              <a:rPr lang="zh-CN" altLang="en-US" sz="1600" dirty="0"/>
              <a:t> </a:t>
            </a:r>
            <a:r>
              <a:rPr lang="en-US" altLang="zh-CN" sz="1600" dirty="0"/>
              <a:t>dominant</a:t>
            </a:r>
            <a:r>
              <a:rPr lang="zh-CN" altLang="en-US" sz="1600" dirty="0"/>
              <a:t> </a:t>
            </a:r>
            <a:r>
              <a:rPr lang="en-US" altLang="zh-CN" sz="1600" dirty="0"/>
              <a:t>uncertainty</a:t>
            </a:r>
            <a:r>
              <a:rPr lang="zh-CN" altLang="en-US" sz="1600" dirty="0"/>
              <a:t> </a:t>
            </a:r>
            <a:r>
              <a:rPr lang="en-US" altLang="zh-CN" sz="1600" dirty="0"/>
              <a:t>on</a:t>
            </a:r>
            <a:r>
              <a:rPr lang="zh-CN" altLang="en-US" sz="1600" dirty="0"/>
              <a:t> </a:t>
            </a:r>
            <a:r>
              <a:rPr lang="en-US" altLang="zh-CN" sz="1600" dirty="0" err="1"/>
              <a:t>m</a:t>
            </a:r>
            <a:r>
              <a:rPr lang="en-US" altLang="zh-CN" sz="1600" baseline="-25000" dirty="0" err="1"/>
              <a:t>Z</a:t>
            </a:r>
            <a:r>
              <a:rPr lang="zh-CN" altLang="en-US" sz="1600" dirty="0"/>
              <a:t> </a:t>
            </a:r>
            <a:r>
              <a:rPr lang="en-US" altLang="zh-CN" sz="1600" dirty="0"/>
              <a:t>through</a:t>
            </a:r>
            <a:r>
              <a:rPr lang="zh-CN" altLang="en-US" sz="1600" dirty="0"/>
              <a:t> </a:t>
            </a:r>
            <a:r>
              <a:rPr lang="en-US" altLang="zh-CN" sz="1600" dirty="0"/>
              <a:t>Xsuite</a:t>
            </a:r>
            <a:r>
              <a:rPr lang="zh-CN" altLang="en-US" sz="1600" dirty="0"/>
              <a:t> </a:t>
            </a:r>
            <a:r>
              <a:rPr lang="en-US" altLang="zh-CN" sz="1600" dirty="0"/>
              <a:t>simulation</a:t>
            </a:r>
          </a:p>
          <a:p>
            <a:r>
              <a:rPr lang="en-US" altLang="zh-CN" sz="1800" dirty="0"/>
              <a:t>Crosscheck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absolute</a:t>
            </a:r>
            <a:r>
              <a:rPr lang="zh-CN" altLang="en-US" sz="1800" dirty="0"/>
              <a:t> </a:t>
            </a:r>
            <a:r>
              <a:rPr lang="en-US" altLang="zh-CN" sz="1800" dirty="0"/>
              <a:t>energy</a:t>
            </a:r>
            <a:r>
              <a:rPr lang="zh-CN" altLang="en-US" sz="1800" dirty="0"/>
              <a:t> </a:t>
            </a:r>
            <a:r>
              <a:rPr lang="en-US" altLang="zh-CN" sz="1800" dirty="0"/>
              <a:t>scale</a:t>
            </a:r>
            <a:r>
              <a:rPr lang="en-US" altLang="zh-CN" sz="1800" dirty="0">
                <a:hlinkClick r:id="rId2"/>
              </a:rPr>
              <a:t>:</a:t>
            </a:r>
            <a:r>
              <a:rPr lang="zh-CN" altLang="en-US" sz="1800" dirty="0">
                <a:hlinkClick r:id="rId2"/>
              </a:rPr>
              <a:t>  </a:t>
            </a:r>
            <a:r>
              <a:rPr lang="en-US" altLang="zh-CN" sz="1800" dirty="0">
                <a:solidFill>
                  <a:srgbClr val="FF0000"/>
                </a:solidFill>
                <a:hlinkClick r:id="rId2"/>
              </a:rPr>
              <a:t>e+</a:t>
            </a:r>
            <a:r>
              <a:rPr lang="zh-CN" altLang="en-US" sz="1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hlinkClick r:id="rId2"/>
              </a:rPr>
              <a:t>on</a:t>
            </a:r>
            <a:r>
              <a:rPr lang="zh-CN" altLang="en-US" sz="1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hlinkClick r:id="rId2"/>
              </a:rPr>
              <a:t>gas</a:t>
            </a:r>
            <a:r>
              <a:rPr lang="zh-CN" altLang="en-US" sz="1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hlinkClick r:id="rId2"/>
              </a:rPr>
              <a:t>target</a:t>
            </a:r>
            <a:r>
              <a:rPr lang="zh-CN" altLang="en-US" sz="1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hlinkClick r:id="rId2"/>
              </a:rPr>
              <a:t>di-muon</a:t>
            </a:r>
            <a:r>
              <a:rPr lang="zh-CN" altLang="en-US" sz="1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hlinkClick r:id="rId2"/>
              </a:rPr>
              <a:t>production</a:t>
            </a:r>
            <a:r>
              <a:rPr lang="zh-CN" altLang="en-US" sz="1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zh-CN" sz="1800" dirty="0">
                <a:hlinkClick r:id="rId2"/>
              </a:rPr>
              <a:t>(J.</a:t>
            </a:r>
            <a:r>
              <a:rPr lang="zh-CN" altLang="en-US" sz="1800" dirty="0">
                <a:hlinkClick r:id="rId2"/>
              </a:rPr>
              <a:t> </a:t>
            </a:r>
            <a:r>
              <a:rPr lang="en-US" altLang="zh-CN" sz="1800" dirty="0">
                <a:hlinkClick r:id="rId2"/>
              </a:rPr>
              <a:t>Bendavid)</a:t>
            </a:r>
            <a:r>
              <a:rPr lang="zh-CN" altLang="en-US" sz="1800" dirty="0">
                <a:hlinkClick r:id="rId2"/>
              </a:rPr>
              <a:t> </a:t>
            </a:r>
            <a:endParaRPr lang="en-HK" altLang="zh-CN" sz="1800" dirty="0"/>
          </a:p>
          <a:p>
            <a:pPr lvl="1"/>
            <a:r>
              <a:rPr lang="en-US" altLang="zh-CN" sz="1600" dirty="0"/>
              <a:t>Beam</a:t>
            </a:r>
            <a:r>
              <a:rPr lang="zh-CN" altLang="en-US" sz="1600" dirty="0"/>
              <a:t> </a:t>
            </a:r>
            <a:r>
              <a:rPr lang="en-US" altLang="zh-CN" sz="1600" dirty="0"/>
              <a:t>energy</a:t>
            </a:r>
            <a:r>
              <a:rPr lang="zh-CN" altLang="en-US" sz="1600" dirty="0"/>
              <a:t> </a:t>
            </a:r>
            <a:r>
              <a:rPr lang="en-US" altLang="zh-CN" sz="1600" dirty="0"/>
              <a:t>threshold</a:t>
            </a:r>
            <a:r>
              <a:rPr lang="zh-CN" altLang="en-US" sz="1600" dirty="0"/>
              <a:t> </a:t>
            </a:r>
            <a:r>
              <a:rPr lang="en-US" altLang="zh-CN" sz="1600" dirty="0"/>
              <a:t>for fixed target</a:t>
            </a:r>
            <a:r>
              <a:rPr lang="zh-CN" altLang="en-US" sz="1600" dirty="0"/>
              <a:t> </a:t>
            </a:r>
            <a:r>
              <a:rPr lang="en-US" altLang="zh-CN" sz="1600" dirty="0"/>
              <a:t>e+e-</a:t>
            </a:r>
            <a:r>
              <a:rPr lang="zh-CN" altLang="en-US" sz="1600" dirty="0"/>
              <a:t> </a:t>
            </a:r>
            <a:r>
              <a:rPr lang="en-US" altLang="zh-CN" sz="1600" dirty="0"/>
              <a:t>-&gt;</a:t>
            </a:r>
            <a:r>
              <a:rPr lang="zh-CN" altLang="en-US" sz="1600" dirty="0"/>
              <a:t> </a:t>
            </a:r>
            <a:r>
              <a:rPr lang="el-GR" altLang="zh-CN" sz="1600" dirty="0"/>
              <a:t>μ</a:t>
            </a:r>
            <a:r>
              <a:rPr lang="en-US" altLang="zh-CN" sz="1600" dirty="0"/>
              <a:t>+</a:t>
            </a:r>
            <a:r>
              <a:rPr lang="el-GR" altLang="zh-CN" sz="1600" dirty="0"/>
              <a:t>μ</a:t>
            </a:r>
            <a:r>
              <a:rPr lang="en-US" altLang="zh-CN" sz="1600" dirty="0"/>
              <a:t>- is 43.7 GeV</a:t>
            </a:r>
          </a:p>
          <a:p>
            <a:pPr lvl="1"/>
            <a:r>
              <a:rPr lang="en-US" altLang="zh-CN" sz="1600" dirty="0"/>
              <a:t>Measure the energy of e+ beam (e- target), helps validate RDP results</a:t>
            </a:r>
          </a:p>
          <a:p>
            <a:pPr lvl="1"/>
            <a:r>
              <a:rPr lang="en-US" altLang="zh-CN" sz="1600" dirty="0"/>
              <a:t>Offers possibility of achieving precision on beam energy of ~1e-7 or better</a:t>
            </a:r>
          </a:p>
          <a:p>
            <a:pPr lvl="1"/>
            <a:r>
              <a:rPr lang="en-US" altLang="zh-CN" sz="1600" dirty="0"/>
              <a:t>Important questions:</a:t>
            </a:r>
          </a:p>
          <a:p>
            <a:pPr lvl="2"/>
            <a:r>
              <a:rPr lang="en-US" altLang="zh-CN" sz="1600" dirty="0"/>
              <a:t>Tolerance on the nature/flux of the gas</a:t>
            </a:r>
          </a:p>
          <a:p>
            <a:pPr lvl="2"/>
            <a:r>
              <a:rPr lang="en-US" altLang="zh-CN" sz="1600" dirty="0"/>
              <a:t>Machine implementation</a:t>
            </a:r>
          </a:p>
          <a:p>
            <a:pPr lvl="1"/>
            <a:endParaRPr lang="en-US" altLang="zh-CN" sz="1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A1DE0-C61C-7512-D1BA-C6CD6B49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cross-check</a:t>
            </a:r>
            <a:r>
              <a:rPr lang="zh-CN" altLang="en-US" dirty="0"/>
              <a:t> </a:t>
            </a:r>
            <a:r>
              <a:rPr lang="en-US" altLang="zh-CN" dirty="0"/>
              <a:t>absolute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981C-7D67-B115-47E5-2D89EDC5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E93AD-CE3C-0356-616D-A0B1747E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546814"/>
            <a:ext cx="4088110" cy="3186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14C06-E139-3DBB-8439-35A60EEB0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04" y="1255109"/>
            <a:ext cx="5301295" cy="22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101717</TotalTime>
  <Words>669</Words>
  <Application>Microsoft Macintosh PowerPoint</Application>
  <PresentationFormat>Widescreen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PowerPoint Presentation</vt:lpstr>
      <vt:lpstr>EPOL: Energy calibration, polarization and monochromatization </vt:lpstr>
      <vt:lpstr>Buying Physics (J. Heron)</vt:lpstr>
      <vt:lpstr>Injector new baseline</vt:lpstr>
      <vt:lpstr>Polarization transport (J. Wenninger)</vt:lpstr>
      <vt:lpstr>What about longitudinal polarization?</vt:lpstr>
      <vt:lpstr>Energy measurement w/ polarized beams</vt:lpstr>
      <vt:lpstr>New method for cross-check absolute energy scale</vt:lpstr>
      <vt:lpstr>Towards a complete dynamic energy model</vt:lpstr>
      <vt:lpstr>Compton polarimetry: J. Burvil</vt:lpstr>
      <vt:lpstr>Electron Yukawa and monochromatization: A. Korsun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ZHE DUAN</cp:lastModifiedBy>
  <cp:revision>5568</cp:revision>
  <cp:lastPrinted>2026-06-10T08:47:40Z</cp:lastPrinted>
  <dcterms:created xsi:type="dcterms:W3CDTF">2012-09-04T11:33:36Z</dcterms:created>
  <dcterms:modified xsi:type="dcterms:W3CDTF">2026-06-15T00:52:55Z</dcterms:modified>
</cp:coreProperties>
</file>