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embeddings/Microsoft_Equation5.bin" ContentType="application/vnd.openxmlformats-officedocument.oleObject"/>
  <Override PartName="/ppt/embeddings/Microsoft_Equation6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Microsoft_Equation7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Microsoft_Equation8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2.bin" ContentType="application/vnd.openxmlformats-officedocument.oleObject"/>
  <Override PartName="/ppt/notesSlides/notesSlide13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Microsoft_Equation9.bin" ContentType="application/vnd.openxmlformats-officedocument.oleObject"/>
  <Override PartName="/ppt/embeddings/Microsoft_Equation10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8" r:id="rId3"/>
    <p:sldId id="257" r:id="rId4"/>
    <p:sldId id="259" r:id="rId5"/>
    <p:sldId id="260" r:id="rId6"/>
    <p:sldId id="296" r:id="rId7"/>
    <p:sldId id="261" r:id="rId8"/>
    <p:sldId id="264" r:id="rId9"/>
    <p:sldId id="293" r:id="rId10"/>
    <p:sldId id="266" r:id="rId11"/>
    <p:sldId id="268" r:id="rId12"/>
    <p:sldId id="290" r:id="rId13"/>
    <p:sldId id="271" r:id="rId14"/>
    <p:sldId id="295" r:id="rId15"/>
    <p:sldId id="270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1" r:id="rId26"/>
    <p:sldId id="285" r:id="rId27"/>
    <p:sldId id="288" r:id="rId28"/>
    <p:sldId id="289" r:id="rId29"/>
    <p:sldId id="284" r:id="rId30"/>
    <p:sldId id="294" r:id="rId31"/>
    <p:sldId id="262" r:id="rId32"/>
    <p:sldId id="265" r:id="rId33"/>
    <p:sldId id="272" r:id="rId34"/>
    <p:sldId id="269" r:id="rId35"/>
    <p:sldId id="287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8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19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Relationship Id="rId2" Type="http://schemas.openxmlformats.org/officeDocument/2006/relationships/image" Target="../media/image1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Relationship Id="rId2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4" Type="http://schemas.openxmlformats.org/officeDocument/2006/relationships/image" Target="../media/image96.wmf"/><Relationship Id="rId5" Type="http://schemas.openxmlformats.org/officeDocument/2006/relationships/image" Target="../media/image97.wmf"/><Relationship Id="rId6" Type="http://schemas.openxmlformats.org/officeDocument/2006/relationships/image" Target="../media/image98.wmf"/><Relationship Id="rId1" Type="http://schemas.openxmlformats.org/officeDocument/2006/relationships/image" Target="../media/image93.wmf"/><Relationship Id="rId2" Type="http://schemas.openxmlformats.org/officeDocument/2006/relationships/image" Target="../media/image9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emf"/><Relationship Id="rId2" Type="http://schemas.openxmlformats.org/officeDocument/2006/relationships/image" Target="../media/image108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4" Type="http://schemas.openxmlformats.org/officeDocument/2006/relationships/image" Target="../media/image96.wmf"/><Relationship Id="rId5" Type="http://schemas.openxmlformats.org/officeDocument/2006/relationships/image" Target="../media/image97.wmf"/><Relationship Id="rId1" Type="http://schemas.openxmlformats.org/officeDocument/2006/relationships/image" Target="../media/image98.wmf"/><Relationship Id="rId2" Type="http://schemas.openxmlformats.org/officeDocument/2006/relationships/image" Target="../media/image9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C5338-B327-B849-8847-57934F1A0F97}" type="datetimeFigureOut">
              <a:rPr lang="en-US" smtClean="0"/>
              <a:t>04/09/13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AD31C-8557-4F47-8C46-ACA363D1D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514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7740E-761A-3A48-BC99-4454F9CCE7B0}" type="datetimeFigureOut">
              <a:rPr lang="en-US" smtClean="0"/>
              <a:t>04/09/13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64CF2-CC1B-CA49-81DC-227B56368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2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1) Update </a:t>
            </a:r>
            <a:r>
              <a:rPr lang="en-US" dirty="0" err="1" smtClean="0"/>
              <a:t>CKMfitter</a:t>
            </a:r>
            <a:r>
              <a:rPr lang="en-US" dirty="0" smtClean="0"/>
              <a:t> to the latest</a:t>
            </a:r>
            <a:r>
              <a:rPr lang="en-US" baseline="0" dirty="0" smtClean="0"/>
              <a:t>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41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Cabibbo</a:t>
            </a:r>
            <a:r>
              <a:rPr lang="en-US" dirty="0" smtClean="0"/>
              <a:t>-suppressed</a:t>
            </a:r>
            <a:r>
              <a:rPr lang="en-US" baseline="0" dirty="0" smtClean="0"/>
              <a:t> version of </a:t>
            </a:r>
            <a:r>
              <a:rPr lang="en-US" baseline="0" dirty="0" err="1" smtClean="0"/>
              <a:t>B</a:t>
            </a:r>
            <a:r>
              <a:rPr lang="en-US" baseline="0" dirty="0" err="1" smtClean="0">
                <a:sym typeface="Wingdings"/>
              </a:rPr>
              <a:t>Xsll</a:t>
            </a:r>
            <a:r>
              <a:rPr lang="en-US" baseline="0" dirty="0" smtClean="0">
                <a:sym typeface="Wingdings"/>
              </a:rPr>
              <a:t>, rate x25 lower, move result outside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36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 superscript [1]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59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CMS label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69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graph</a:t>
            </a:r>
            <a:r>
              <a:rPr lang="en-US" baseline="0" dirty="0" smtClean="0"/>
              <a:t> with the average, remind SM expectation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91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decays next to relevant variables. </a:t>
            </a:r>
            <a:r>
              <a:rPr lang="en-US" dirty="0" err="1" smtClean="0"/>
              <a:t>Improvemen</a:t>
            </a:r>
            <a:r>
              <a:rPr lang="en-US" dirty="0" smtClean="0"/>
              <a:t> diagram of the decay.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52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Babar and Belle next to the results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4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8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 prediction (based</a:t>
            </a:r>
            <a:r>
              <a:rPr lang="en-US" baseline="0" dirty="0" smtClean="0"/>
              <a:t> on …)</a:t>
            </a:r>
          </a:p>
          <a:p>
            <a:r>
              <a:rPr lang="en-US" baseline="0" dirty="0" smtClean="0"/>
              <a:t>SL B decay with (SM), NP contributions, why do we use the ratio.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70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Keep slide, make it simpler. Show only less</a:t>
            </a:r>
            <a:r>
              <a:rPr lang="en-US" baseline="0" dirty="0" smtClean="0"/>
              <a:t> plots (combined charged and neutral)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Don’t show the results,</a:t>
            </a:r>
            <a:r>
              <a:rPr lang="en-US" baseline="0" dirty="0" smtClean="0"/>
              <a:t> put in backup. Take out event selection stuff.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88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</a:t>
            </a:r>
            <a:r>
              <a:rPr lang="en-US" baseline="0" dirty="0" smtClean="0"/>
              <a:t> of the efforts were done assuming specific type-II. More general model exist. For instance type-III. Take out </a:t>
            </a:r>
            <a:r>
              <a:rPr lang="en-US" baseline="0" dirty="0" err="1" smtClean="0"/>
              <a:t>H_eff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24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Increase figure at the bottom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69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Quantitative 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23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Check these values for the inclusive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</a:t>
            </a:r>
            <a:r>
              <a:rPr lang="en-US" baseline="0" dirty="0" err="1" smtClean="0">
                <a:sym typeface="Wingdings"/>
              </a:rPr>
              <a:t>sgamma</a:t>
            </a:r>
            <a:r>
              <a:rPr lang="en-US" baseline="0" dirty="0" smtClean="0">
                <a:sym typeface="Wingdings"/>
              </a:rPr>
              <a:t> (experimental)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025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 number of plots</a:t>
            </a:r>
          </a:p>
          <a:p>
            <a:r>
              <a:rPr lang="en-US" dirty="0" smtClean="0"/>
              <a:t>Enlarge SM point</a:t>
            </a:r>
          </a:p>
          <a:p>
            <a:r>
              <a:rPr lang="en-US" dirty="0" smtClean="0"/>
              <a:t>Separate </a:t>
            </a:r>
            <a:r>
              <a:rPr lang="en-US" dirty="0" err="1" smtClean="0"/>
              <a:t>LHCb</a:t>
            </a:r>
            <a:r>
              <a:rPr lang="en-US" dirty="0" smtClean="0"/>
              <a:t> and theory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04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in backup.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448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22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Vera’s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52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Improve Feynman diagrams</a:t>
            </a:r>
            <a:r>
              <a:rPr lang="en-US" baseline="0" dirty="0" smtClean="0"/>
              <a:t> and Hamiltonian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legend on plot, simplify</a:t>
            </a:r>
            <a:r>
              <a:rPr lang="en-US" baseline="0" dirty="0" smtClean="0"/>
              <a:t> equation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Move theoretically cleaner observables to 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89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 quic</a:t>
            </a:r>
            <a:r>
              <a:rPr lang="en-US" baseline="0" dirty="0" smtClean="0"/>
              <a:t>k on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22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Enlarge labels, overwrite</a:t>
            </a:r>
            <a:r>
              <a:rPr lang="en-US" baseline="0" dirty="0" smtClean="0"/>
              <a:t> or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26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 number of plots</a:t>
            </a:r>
          </a:p>
          <a:p>
            <a:r>
              <a:rPr lang="en-US" dirty="0" smtClean="0"/>
              <a:t>Enlarge SM point</a:t>
            </a:r>
          </a:p>
          <a:p>
            <a:r>
              <a:rPr lang="en-US" dirty="0" smtClean="0"/>
              <a:t>Separate </a:t>
            </a:r>
            <a:r>
              <a:rPr lang="en-US" dirty="0" err="1" smtClean="0"/>
              <a:t>LHCb</a:t>
            </a:r>
            <a:r>
              <a:rPr lang="en-US" dirty="0" smtClean="0"/>
              <a:t> and theory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4CF2-CC1B-CA49-81DC-227B56368E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0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25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34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85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11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2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8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7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93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54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1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7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19279"/>
            <a:ext cx="2133600" cy="2387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Sept. 6th,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19279"/>
            <a:ext cx="2895600" cy="2387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C. Bozzi - PIC2013 - Beijing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619279"/>
            <a:ext cx="2133600" cy="253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4AF63-6114-C141-AD76-615C6423C1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38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8" Type="http://schemas.openxmlformats.org/officeDocument/2006/relationships/image" Target="../media/image7.emf"/><Relationship Id="rId9" Type="http://schemas.openxmlformats.org/officeDocument/2006/relationships/image" Target="../media/image8.emf"/><Relationship Id="rId10" Type="http://schemas.openxmlformats.org/officeDocument/2006/relationships/image" Target="../media/image9.png"/><Relationship Id="rId11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9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51.emf"/><Relationship Id="rId8" Type="http://schemas.openxmlformats.org/officeDocument/2006/relationships/oleObject" Target="../embeddings/Microsoft_Equation7.bin"/><Relationship Id="rId9" Type="http://schemas.openxmlformats.org/officeDocument/2006/relationships/image" Target="../media/image4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7" Type="http://schemas.openxmlformats.org/officeDocument/2006/relationships/image" Target="../media/image6.emf"/><Relationship Id="rId8" Type="http://schemas.openxmlformats.org/officeDocument/2006/relationships/image" Target="../media/image7.emf"/><Relationship Id="rId9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emf"/><Relationship Id="rId20" Type="http://schemas.openxmlformats.org/officeDocument/2006/relationships/image" Target="../media/image69.emf"/><Relationship Id="rId21" Type="http://schemas.openxmlformats.org/officeDocument/2006/relationships/oleObject" Target="../embeddings/Microsoft_Equation8.bin"/><Relationship Id="rId22" Type="http://schemas.openxmlformats.org/officeDocument/2006/relationships/image" Target="../media/image53.emf"/><Relationship Id="rId10" Type="http://schemas.openxmlformats.org/officeDocument/2006/relationships/image" Target="../media/image60.emf"/><Relationship Id="rId11" Type="http://schemas.openxmlformats.org/officeDocument/2006/relationships/image" Target="../media/image61.emf"/><Relationship Id="rId12" Type="http://schemas.openxmlformats.org/officeDocument/2006/relationships/image" Target="../media/image62.emf"/><Relationship Id="rId13" Type="http://schemas.openxmlformats.org/officeDocument/2006/relationships/image" Target="../media/image63.emf"/><Relationship Id="rId14" Type="http://schemas.openxmlformats.org/officeDocument/2006/relationships/image" Target="../media/image64.emf"/><Relationship Id="rId15" Type="http://schemas.openxmlformats.org/officeDocument/2006/relationships/image" Target="../media/image65.emf"/><Relationship Id="rId16" Type="http://schemas.openxmlformats.org/officeDocument/2006/relationships/image" Target="../media/image66.emf"/><Relationship Id="rId17" Type="http://schemas.openxmlformats.org/officeDocument/2006/relationships/image" Target="../media/image67.emf"/><Relationship Id="rId18" Type="http://schemas.openxmlformats.org/officeDocument/2006/relationships/image" Target="../media/image68.emf"/><Relationship Id="rId19" Type="http://schemas.openxmlformats.org/officeDocument/2006/relationships/image" Target="../media/image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7" Type="http://schemas.openxmlformats.org/officeDocument/2006/relationships/image" Target="../media/image57.emf"/><Relationship Id="rId8" Type="http://schemas.openxmlformats.org/officeDocument/2006/relationships/image" Target="../media/image5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6" Type="http://schemas.openxmlformats.org/officeDocument/2006/relationships/image" Target="../media/image2.emf"/><Relationship Id="rId7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image" Target="../media/image7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74.emf"/><Relationship Id="rId5" Type="http://schemas.openxmlformats.org/officeDocument/2006/relationships/image" Target="../media/image75.emf"/><Relationship Id="rId6" Type="http://schemas.openxmlformats.org/officeDocument/2006/relationships/image" Target="../media/image76.emf"/><Relationship Id="rId7" Type="http://schemas.openxmlformats.org/officeDocument/2006/relationships/image" Target="../media/image77.emf"/><Relationship Id="rId8" Type="http://schemas.openxmlformats.org/officeDocument/2006/relationships/oleObject" Target="../embeddings/oleObject1.bin"/><Relationship Id="rId9" Type="http://schemas.openxmlformats.org/officeDocument/2006/relationships/image" Target="../media/image73.emf"/><Relationship Id="rId10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5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emf"/><Relationship Id="rId12" Type="http://schemas.openxmlformats.org/officeDocument/2006/relationships/image" Target="../media/image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86.emf"/><Relationship Id="rId5" Type="http://schemas.openxmlformats.org/officeDocument/2006/relationships/image" Target="../media/image87.emf"/><Relationship Id="rId6" Type="http://schemas.openxmlformats.org/officeDocument/2006/relationships/image" Target="../media/image88.emf"/><Relationship Id="rId7" Type="http://schemas.openxmlformats.org/officeDocument/2006/relationships/image" Target="../media/image89.emf"/><Relationship Id="rId8" Type="http://schemas.openxmlformats.org/officeDocument/2006/relationships/image" Target="../media/image90.e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8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92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95.w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96.w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97.w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98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9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93.wmf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9" Type="http://schemas.openxmlformats.org/officeDocument/2006/relationships/oleObject" Target="../embeddings/oleObject4.bin"/><Relationship Id="rId10" Type="http://schemas.openxmlformats.org/officeDocument/2006/relationships/image" Target="../media/image9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5" Type="http://schemas.openxmlformats.org/officeDocument/2006/relationships/image" Target="../media/image105.emf"/><Relationship Id="rId6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.bin"/><Relationship Id="rId12" Type="http://schemas.openxmlformats.org/officeDocument/2006/relationships/image" Target="../media/image108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09.emf"/><Relationship Id="rId5" Type="http://schemas.openxmlformats.org/officeDocument/2006/relationships/image" Target="../media/image110.emf"/><Relationship Id="rId6" Type="http://schemas.openxmlformats.org/officeDocument/2006/relationships/image" Target="../media/image111.emf"/><Relationship Id="rId7" Type="http://schemas.openxmlformats.org/officeDocument/2006/relationships/image" Target="../media/image4.emf"/><Relationship Id="rId8" Type="http://schemas.openxmlformats.org/officeDocument/2006/relationships/image" Target="../media/image112.png"/><Relationship Id="rId9" Type="http://schemas.openxmlformats.org/officeDocument/2006/relationships/oleObject" Target="../embeddings/oleObject9.bin"/><Relationship Id="rId10" Type="http://schemas.openxmlformats.org/officeDocument/2006/relationships/image" Target="../media/image10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emf"/><Relationship Id="rId5" Type="http://schemas.openxmlformats.org/officeDocument/2006/relationships/image" Target="../media/image115.emf"/><Relationship Id="rId6" Type="http://schemas.openxmlformats.org/officeDocument/2006/relationships/image" Target="../media/image116.emf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6.wmf"/><Relationship Id="rId12" Type="http://schemas.openxmlformats.org/officeDocument/2006/relationships/oleObject" Target="../embeddings/oleObject15.bin"/><Relationship Id="rId13" Type="http://schemas.openxmlformats.org/officeDocument/2006/relationships/image" Target="../media/image97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98.w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94.wm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95.wmf"/><Relationship Id="rId10" Type="http://schemas.openxmlformats.org/officeDocument/2006/relationships/oleObject" Target="../embeddings/oleObject1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png"/><Relationship Id="rId8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3.emf"/><Relationship Id="rId5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4" Type="http://schemas.openxmlformats.org/officeDocument/2006/relationships/image" Target="../media/image126.emf"/><Relationship Id="rId5" Type="http://schemas.openxmlformats.org/officeDocument/2006/relationships/image" Target="../media/image3.emf"/><Relationship Id="rId6" Type="http://schemas.openxmlformats.org/officeDocument/2006/relationships/image" Target="../media/image127.emf"/><Relationship Id="rId7" Type="http://schemas.openxmlformats.org/officeDocument/2006/relationships/image" Target="../media/image1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10.bin"/><Relationship Id="rId12" Type="http://schemas.openxmlformats.org/officeDocument/2006/relationships/image" Target="../media/image130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31.emf"/><Relationship Id="rId4" Type="http://schemas.openxmlformats.org/officeDocument/2006/relationships/image" Target="../media/image132.emf"/><Relationship Id="rId5" Type="http://schemas.openxmlformats.org/officeDocument/2006/relationships/image" Target="../media/image133.emf"/><Relationship Id="rId6" Type="http://schemas.openxmlformats.org/officeDocument/2006/relationships/image" Target="../media/image134.emf"/><Relationship Id="rId7" Type="http://schemas.openxmlformats.org/officeDocument/2006/relationships/image" Target="../media/image135.emf"/><Relationship Id="rId8" Type="http://schemas.openxmlformats.org/officeDocument/2006/relationships/image" Target="../media/image3.emf"/><Relationship Id="rId9" Type="http://schemas.openxmlformats.org/officeDocument/2006/relationships/oleObject" Target="../embeddings/Microsoft_Equation9.bin"/><Relationship Id="rId10" Type="http://schemas.openxmlformats.org/officeDocument/2006/relationships/image" Target="../media/image12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4" Type="http://schemas.openxmlformats.org/officeDocument/2006/relationships/image" Target="../media/image20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138.emf"/><Relationship Id="rId5" Type="http://schemas.openxmlformats.org/officeDocument/2006/relationships/image" Target="../media/image139.emf"/><Relationship Id="rId6" Type="http://schemas.openxmlformats.org/officeDocument/2006/relationships/image" Target="../media/image70.emf"/><Relationship Id="rId7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4" Type="http://schemas.openxmlformats.org/officeDocument/2006/relationships/image" Target="../media/image14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emf"/><Relationship Id="rId9" Type="http://schemas.openxmlformats.org/officeDocument/2006/relationships/image" Target="../media/image21.emf"/><Relationship Id="rId10" Type="http://schemas.openxmlformats.org/officeDocument/2006/relationships/image" Target="../media/image22.emf"/><Relationship Id="rId11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4" Type="http://schemas.openxmlformats.org/officeDocument/2006/relationships/image" Target="../media/image5.emf"/><Relationship Id="rId5" Type="http://schemas.openxmlformats.org/officeDocument/2006/relationships/image" Target="../media/image25.jpeg"/><Relationship Id="rId6" Type="http://schemas.openxmlformats.org/officeDocument/2006/relationships/image" Target="../media/image26.emf"/><Relationship Id="rId7" Type="http://schemas.openxmlformats.org/officeDocument/2006/relationships/image" Target="../media/image6.emf"/><Relationship Id="rId8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emf"/><Relationship Id="rId12" Type="http://schemas.openxmlformats.org/officeDocument/2006/relationships/oleObject" Target="../embeddings/Microsoft_Equation2.bin"/><Relationship Id="rId13" Type="http://schemas.openxmlformats.org/officeDocument/2006/relationships/image" Target="../media/image28.emf"/><Relationship Id="rId14" Type="http://schemas.openxmlformats.org/officeDocument/2006/relationships/oleObject" Target="../embeddings/Microsoft_Equation3.bin"/><Relationship Id="rId15" Type="http://schemas.openxmlformats.org/officeDocument/2006/relationships/image" Target="../media/image29.emf"/><Relationship Id="rId16" Type="http://schemas.openxmlformats.org/officeDocument/2006/relationships/oleObject" Target="../embeddings/Microsoft_Equation4.bin"/><Relationship Id="rId17" Type="http://schemas.openxmlformats.org/officeDocument/2006/relationships/image" Target="../media/image3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1.emf"/><Relationship Id="rId5" Type="http://schemas.openxmlformats.org/officeDocument/2006/relationships/image" Target="../media/image32.png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8" Type="http://schemas.openxmlformats.org/officeDocument/2006/relationships/image" Target="../media/image35.emf"/><Relationship Id="rId9" Type="http://schemas.openxmlformats.org/officeDocument/2006/relationships/image" Target="../media/image36.png"/><Relationship Id="rId10" Type="http://schemas.openxmlformats.org/officeDocument/2006/relationships/oleObject" Target="../embeddings/Microsoft_Equation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2.emf"/><Relationship Id="rId6" Type="http://schemas.openxmlformats.org/officeDocument/2006/relationships/oleObject" Target="../embeddings/Microsoft_Equation5.bin"/><Relationship Id="rId7" Type="http://schemas.openxmlformats.org/officeDocument/2006/relationships/image" Target="../media/image37.emf"/><Relationship Id="rId8" Type="http://schemas.openxmlformats.org/officeDocument/2006/relationships/oleObject" Target="../embeddings/Microsoft_Equation6.bin"/><Relationship Id="rId9" Type="http://schemas.openxmlformats.org/officeDocument/2006/relationships/image" Target="../media/image3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0170"/>
            <a:ext cx="9144000" cy="2967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7628"/>
            <a:ext cx="7772400" cy="1470025"/>
          </a:xfrm>
        </p:spPr>
        <p:txBody>
          <a:bodyPr/>
          <a:lstStyle/>
          <a:p>
            <a:r>
              <a:rPr lang="en-US" dirty="0" smtClean="0"/>
              <a:t>Review of B and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smtClean="0"/>
              <a:t> decays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61621"/>
            <a:ext cx="6400800" cy="52475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Concezio Bozzi</a:t>
            </a:r>
          </a:p>
          <a:p>
            <a:r>
              <a:rPr lang="en-US" sz="2800" dirty="0" smtClean="0"/>
              <a:t>INFN Ferrara</a:t>
            </a:r>
          </a:p>
          <a:p>
            <a:endParaRPr lang="en-US" sz="2800" dirty="0"/>
          </a:p>
          <a:p>
            <a:pPr>
              <a:lnSpc>
                <a:spcPct val="50000"/>
              </a:lnSpc>
            </a:pPr>
            <a:endParaRPr lang="en-US" sz="2800" dirty="0"/>
          </a:p>
          <a:p>
            <a:pPr>
              <a:lnSpc>
                <a:spcPct val="50000"/>
              </a:lnSpc>
            </a:pPr>
            <a:endParaRPr lang="en-US" sz="2800" dirty="0" smtClean="0"/>
          </a:p>
          <a:p>
            <a:r>
              <a:rPr lang="en-US" sz="2800" dirty="0" smtClean="0">
                <a:solidFill>
                  <a:schemeClr val="tx1"/>
                </a:solidFill>
              </a:rPr>
              <a:t>XXXIII Physics </a:t>
            </a:r>
            <a:r>
              <a:rPr lang="en-US" sz="2800" dirty="0" smtClean="0">
                <a:solidFill>
                  <a:schemeClr val="tx1"/>
                </a:solidFill>
              </a:rPr>
              <a:t>in </a:t>
            </a:r>
            <a:r>
              <a:rPr lang="en-US" sz="2800" dirty="0" smtClean="0">
                <a:solidFill>
                  <a:schemeClr val="tx1"/>
                </a:solidFill>
              </a:rPr>
              <a:t>Collisions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Beijing</a:t>
            </a:r>
            <a:r>
              <a:rPr lang="en-US" sz="2800" dirty="0" smtClean="0">
                <a:solidFill>
                  <a:schemeClr val="tx1"/>
                </a:solidFill>
              </a:rPr>
              <a:t>, Sept. 6</a:t>
            </a:r>
            <a:r>
              <a:rPr lang="en-US" sz="2800" baseline="30000" dirty="0" smtClean="0">
                <a:solidFill>
                  <a:schemeClr val="tx1"/>
                </a:solidFill>
              </a:rPr>
              <a:t>th</a:t>
            </a:r>
            <a:r>
              <a:rPr lang="en-US" sz="2800" dirty="0" smtClean="0">
                <a:solidFill>
                  <a:schemeClr val="tx1"/>
                </a:solidFill>
              </a:rPr>
              <a:t> 2013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375" y="2815703"/>
            <a:ext cx="1244064" cy="870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253" y="2673461"/>
            <a:ext cx="842288" cy="1154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618" y="2841285"/>
            <a:ext cx="1154621" cy="894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824" y="3099899"/>
            <a:ext cx="679576" cy="4094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4645" y="3099899"/>
            <a:ext cx="443681" cy="4643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6050" y="2815703"/>
            <a:ext cx="510668" cy="7485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6349" y="3002380"/>
            <a:ext cx="430951" cy="455344"/>
          </a:xfrm>
          <a:prstGeom prst="rect">
            <a:avLst/>
          </a:prstGeom>
        </p:spPr>
      </p:pic>
      <p:pic>
        <p:nvPicPr>
          <p:cNvPr id="15" name="Picture 10" descr="logoinfn-piccol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349" y="1799158"/>
            <a:ext cx="1336675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castel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07" y="1799158"/>
            <a:ext cx="14573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159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6" y="1605405"/>
            <a:ext cx="5933834" cy="789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861" r="6833"/>
          <a:stretch/>
        </p:blipFill>
        <p:spPr>
          <a:xfrm>
            <a:off x="5916174" y="573437"/>
            <a:ext cx="3187875" cy="2203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73"/>
            <a:ext cx="8229600" cy="93876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Photon polarization in </a:t>
            </a:r>
            <a:r>
              <a:rPr lang="en-US" sz="3600" dirty="0" smtClean="0"/>
              <a:t>B</a:t>
            </a:r>
            <a:r>
              <a:rPr lang="en-US" sz="3600" baseline="30000" dirty="0" smtClean="0"/>
              <a:t>+</a:t>
            </a:r>
            <a:r>
              <a:rPr lang="en-US" sz="3600" dirty="0" smtClean="0">
                <a:sym typeface="Wingdings"/>
              </a:rPr>
              <a:t></a:t>
            </a:r>
            <a:r>
              <a:rPr lang="en-US" sz="3600" dirty="0" err="1" smtClean="0">
                <a:sym typeface="Wingdings"/>
              </a:rPr>
              <a:t>K</a:t>
            </a:r>
            <a:r>
              <a:rPr lang="en-US" sz="3600" baseline="30000" dirty="0" err="1" smtClean="0">
                <a:sym typeface="Wingdings"/>
              </a:rPr>
              <a:t>+</a:t>
            </a:r>
            <a:r>
              <a:rPr lang="en-US" sz="3600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3600" baseline="30000" dirty="0" err="1" smtClean="0">
                <a:sym typeface="Wingdings"/>
              </a:rPr>
              <a:t>-</a:t>
            </a:r>
            <a:r>
              <a:rPr lang="en-US" sz="3600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3600" baseline="30000" dirty="0" err="1" smtClean="0">
                <a:sym typeface="Wingdings"/>
              </a:rPr>
              <a:t>+</a:t>
            </a:r>
            <a:r>
              <a:rPr lang="en-US" sz="3600" dirty="0" err="1" smtClean="0">
                <a:latin typeface="Symbol" charset="2"/>
                <a:cs typeface="Symbol" charset="2"/>
                <a:sym typeface="Wingdings"/>
              </a:rPr>
              <a:t>g</a:t>
            </a:r>
            <a:endParaRPr lang="en-US" sz="3600" dirty="0">
              <a:latin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728" y="777557"/>
            <a:ext cx="6414620" cy="4654410"/>
          </a:xfrm>
        </p:spPr>
        <p:txBody>
          <a:bodyPr>
            <a:noAutofit/>
          </a:bodyPr>
          <a:lstStyle/>
          <a:p>
            <a:r>
              <a:rPr lang="en-US" sz="2000" dirty="0" smtClean="0"/>
              <a:t>In SM, emitted photons are </a:t>
            </a:r>
            <a:r>
              <a:rPr lang="en-US" sz="2000" dirty="0" smtClean="0">
                <a:solidFill>
                  <a:srgbClr val="FF0000"/>
                </a:solidFill>
              </a:rPr>
              <a:t>predominantly </a:t>
            </a:r>
            <a:r>
              <a:rPr lang="en-US" sz="2000" dirty="0">
                <a:solidFill>
                  <a:srgbClr val="FF0000"/>
                </a:solidFill>
              </a:rPr>
              <a:t>l</a:t>
            </a:r>
            <a:r>
              <a:rPr lang="en-US" sz="2000" dirty="0" smtClean="0">
                <a:solidFill>
                  <a:srgbClr val="FF0000"/>
                </a:solidFill>
              </a:rPr>
              <a:t>eft-handed</a:t>
            </a:r>
          </a:p>
          <a:p>
            <a:r>
              <a:rPr lang="en-US" sz="2000" dirty="0" smtClean="0"/>
              <a:t>Measure </a:t>
            </a:r>
            <a:r>
              <a:rPr lang="en-US" sz="2000" dirty="0" smtClean="0">
                <a:solidFill>
                  <a:srgbClr val="FF0000"/>
                </a:solidFill>
              </a:rPr>
              <a:t>up-down asymmetry </a:t>
            </a:r>
            <a:r>
              <a:rPr lang="en-US" sz="2000" dirty="0" smtClean="0"/>
              <a:t>in </a:t>
            </a:r>
            <a:r>
              <a:rPr lang="en-US" sz="2000" dirty="0" err="1" smtClean="0">
                <a:solidFill>
                  <a:srgbClr val="000090"/>
                </a:solidFill>
              </a:rPr>
              <a:t>K</a:t>
            </a:r>
            <a:r>
              <a:rPr lang="en-US" sz="2000" baseline="-25000" dirty="0" err="1" smtClean="0">
                <a:solidFill>
                  <a:srgbClr val="000090"/>
                </a:solidFill>
              </a:rPr>
              <a:t>res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K</a:t>
            </a:r>
            <a:r>
              <a:rPr lang="en-US" sz="20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pp</a:t>
            </a:r>
            <a:r>
              <a:rPr lang="en-US" sz="2000" dirty="0" smtClean="0">
                <a:solidFill>
                  <a:srgbClr val="000090"/>
                </a:solidFill>
              </a:rPr>
              <a:t> decays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300" y="2984500"/>
            <a:ext cx="4203700" cy="3721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7078" y="3975461"/>
            <a:ext cx="464277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Evidence for photon polarization in </a:t>
            </a:r>
            <a:r>
              <a:rPr lang="en-US" sz="2000" dirty="0" err="1" smtClean="0">
                <a:solidFill>
                  <a:srgbClr val="FF0000"/>
                </a:solidFill>
              </a:rPr>
              <a:t>b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s</a:t>
            </a:r>
            <a:r>
              <a:rPr lang="en-US" sz="2000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 decays at 4.6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s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Difficult interpretation </a:t>
            </a:r>
            <a:r>
              <a:rPr lang="en-US" sz="2000" dirty="0" smtClean="0">
                <a:solidFill>
                  <a:prstClr val="black"/>
                </a:solidFill>
                <a:sym typeface="Wingdings"/>
              </a:rPr>
              <a:t>due to multiple resonances. </a:t>
            </a:r>
            <a:r>
              <a:rPr lang="en-US" sz="2000" dirty="0" smtClean="0">
                <a:solidFill>
                  <a:prstClr val="black"/>
                </a:solidFill>
                <a:sym typeface="Wingdings"/>
              </a:rPr>
              <a:t>If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theoretical prediction existed</a:t>
            </a:r>
            <a:r>
              <a:rPr lang="en-US" sz="2000" dirty="0" smtClean="0">
                <a:solidFill>
                  <a:prstClr val="black"/>
                </a:solidFill>
                <a:sym typeface="Wingdings"/>
              </a:rPr>
              <a:t>, first 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measurement of </a:t>
            </a:r>
            <a:r>
              <a:rPr lang="en-US" sz="20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sz="2000" baseline="-250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would be possible</a:t>
            </a:r>
            <a:endParaRPr lang="en-US" sz="2000" dirty="0" smtClean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0506" y="2391823"/>
            <a:ext cx="1608488" cy="610116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27" y="3610987"/>
            <a:ext cx="4495176" cy="36447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057" y="6232558"/>
            <a:ext cx="4088383" cy="42293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804629" y="2930336"/>
            <a:ext cx="2236121" cy="369332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LHCB-CONF-2013-009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5280" y="2375928"/>
            <a:ext cx="4328160" cy="646331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prstClr val="black"/>
                </a:solidFill>
              </a:rPr>
              <a:t>For </a:t>
            </a:r>
            <a:r>
              <a:rPr lang="en-US" dirty="0">
                <a:solidFill>
                  <a:srgbClr val="000090"/>
                </a:solidFill>
              </a:rPr>
              <a:t>a single intermediate resonance</a:t>
            </a:r>
            <a:r>
              <a:rPr lang="en-US" dirty="0">
                <a:solidFill>
                  <a:prstClr val="black"/>
                </a:solidFill>
              </a:rPr>
              <a:t>,  A is </a:t>
            </a:r>
            <a:r>
              <a:rPr lang="en-US" dirty="0">
                <a:solidFill>
                  <a:srgbClr val="FF0000"/>
                </a:solidFill>
              </a:rPr>
              <a:t>proportional to </a:t>
            </a:r>
            <a:r>
              <a:rPr lang="en-US" dirty="0" smtClean="0">
                <a:solidFill>
                  <a:srgbClr val="FF0000"/>
                </a:solidFill>
              </a:rPr>
              <a:t>the photon </a:t>
            </a:r>
            <a:r>
              <a:rPr lang="en-US" dirty="0">
                <a:solidFill>
                  <a:srgbClr val="FF0000"/>
                </a:solidFill>
              </a:rPr>
              <a:t>polarization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967" y="3195633"/>
            <a:ext cx="4908586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</a:rPr>
              <a:t>First </a:t>
            </a:r>
            <a:r>
              <a:rPr lang="en-US" dirty="0" smtClean="0">
                <a:solidFill>
                  <a:schemeClr val="bg1"/>
                </a:solidFill>
              </a:rPr>
              <a:t>measurement </a:t>
            </a:r>
            <a:r>
              <a:rPr lang="en-US" dirty="0" smtClean="0">
                <a:solidFill>
                  <a:schemeClr val="bg1"/>
                </a:solidFill>
              </a:rPr>
              <a:t>on a </a:t>
            </a:r>
            <a:r>
              <a:rPr lang="en-US" dirty="0" smtClean="0">
                <a:solidFill>
                  <a:schemeClr val="bg1"/>
                </a:solidFill>
              </a:rPr>
              <a:t>mixture of K resonances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7728" y="5852049"/>
            <a:ext cx="46346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Also, 1</a:t>
            </a:r>
            <a:r>
              <a:rPr lang="en-US" sz="2000" baseline="30000" dirty="0">
                <a:solidFill>
                  <a:prstClr val="black"/>
                </a:solidFill>
              </a:rPr>
              <a:t>st</a:t>
            </a:r>
            <a:r>
              <a:rPr lang="en-US" sz="2000" dirty="0">
                <a:solidFill>
                  <a:prstClr val="black"/>
                </a:solidFill>
              </a:rPr>
              <a:t> measurement of </a:t>
            </a:r>
            <a:r>
              <a:rPr lang="en-US" sz="2000" dirty="0">
                <a:solidFill>
                  <a:srgbClr val="FF0000"/>
                </a:solidFill>
              </a:rPr>
              <a:t>CP asymmetry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96291" y="4949048"/>
            <a:ext cx="1466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~</a:t>
            </a:r>
            <a:r>
              <a:rPr lang="en-US" dirty="0" smtClean="0">
                <a:solidFill>
                  <a:srgbClr val="0000FF"/>
                </a:solidFill>
              </a:rPr>
              <a:t>8000 events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2fb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10</a:t>
            </a:fld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441204" y="3380299"/>
            <a:ext cx="1466618" cy="1010161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7574769" y="3532731"/>
            <a:ext cx="515923" cy="99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74769" y="3711216"/>
            <a:ext cx="515923" cy="9921"/>
          </a:xfrm>
          <a:prstGeom prst="line">
            <a:avLst/>
          </a:prstGeom>
          <a:ln>
            <a:solidFill>
              <a:srgbClr val="00FF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83677" y="3892620"/>
            <a:ext cx="515923" cy="9921"/>
          </a:xfrm>
          <a:prstGeom prst="line">
            <a:avLst/>
          </a:prstGeom>
          <a:ln cap="flat">
            <a:solidFill>
              <a:schemeClr val="tx1"/>
            </a:solidFill>
            <a:prstDash val="dash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574769" y="4108186"/>
            <a:ext cx="515923" cy="9921"/>
          </a:xfrm>
          <a:prstGeom prst="line">
            <a:avLst/>
          </a:prstGeom>
          <a:ln cap="flat">
            <a:solidFill>
              <a:srgbClr val="800080"/>
            </a:solidFill>
            <a:prstDash val="dash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119444" y="3353834"/>
            <a:ext cx="614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Signal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8109732" y="3538822"/>
            <a:ext cx="65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Comb.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8090692" y="3728810"/>
            <a:ext cx="874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Missing </a:t>
            </a:r>
            <a:r>
              <a:rPr lang="en-US" sz="1400" dirty="0" smtClean="0">
                <a:latin typeface="Symbol" charset="2"/>
                <a:cs typeface="Symbol" charset="2"/>
              </a:rPr>
              <a:t>p</a:t>
            </a:r>
            <a:endParaRPr lang="en-US" sz="1400" dirty="0">
              <a:latin typeface="Symbol" charset="2"/>
              <a:cs typeface="Symbol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99600" y="3985548"/>
            <a:ext cx="808222" cy="365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400" dirty="0" smtClean="0"/>
              <a:t>Partially </a:t>
            </a:r>
          </a:p>
          <a:p>
            <a:pPr>
              <a:lnSpc>
                <a:spcPct val="60000"/>
              </a:lnSpc>
            </a:pPr>
            <a:r>
              <a:rPr lang="en-US" sz="1400" dirty="0" err="1" smtClean="0"/>
              <a:t>reco</a:t>
            </a:r>
            <a:r>
              <a:rPr lang="en-US" sz="1400" dirty="0" smtClean="0"/>
              <a:t> </a:t>
            </a:r>
            <a:r>
              <a:rPr lang="en-US" sz="1400" dirty="0" err="1" smtClean="0"/>
              <a:t>bkg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5823250" y="3380299"/>
            <a:ext cx="635744" cy="33091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6391" y="4390460"/>
            <a:ext cx="879639" cy="61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98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46960" y="6024372"/>
            <a:ext cx="7971092" cy="4560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73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B</a:t>
            </a:r>
            <a:r>
              <a:rPr lang="en-US" baseline="30000" dirty="0" smtClean="0"/>
              <a:t>0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K</a:t>
            </a:r>
            <a:r>
              <a:rPr lang="en-US" dirty="0" smtClean="0">
                <a:sym typeface="Wingdings"/>
              </a:rPr>
              <a:t>*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cs typeface="Symbol" charset="2"/>
                <a:sym typeface="Wingdings"/>
              </a:rPr>
              <a:t>decay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31" y="1039023"/>
            <a:ext cx="5060026" cy="511337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</a:t>
            </a:r>
            <a:r>
              <a:rPr lang="en-US" sz="2000" dirty="0" smtClean="0">
                <a:sym typeface="Wingdings"/>
              </a:rPr>
              <a:t>K*</a:t>
            </a:r>
            <a:r>
              <a:rPr lang="en-US" sz="2000" dirty="0" smtClean="0"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is</a:t>
            </a:r>
            <a:r>
              <a:rPr lang="en-US" sz="2000" dirty="0" smtClean="0"/>
              <a:t> </a:t>
            </a:r>
            <a:r>
              <a:rPr lang="en-US" sz="2000" dirty="0"/>
              <a:t>described by </a:t>
            </a:r>
            <a:r>
              <a:rPr lang="en-US" sz="2000" dirty="0">
                <a:solidFill>
                  <a:srgbClr val="FF0000"/>
                </a:solidFill>
              </a:rPr>
              <a:t>3 angles and di-</a:t>
            </a:r>
            <a:r>
              <a:rPr lang="en-US" sz="2000" dirty="0" err="1">
                <a:solidFill>
                  <a:srgbClr val="FF0000"/>
                </a:solidFill>
              </a:rPr>
              <a:t>muon</a:t>
            </a:r>
            <a:r>
              <a:rPr lang="en-US" sz="2000" dirty="0">
                <a:solidFill>
                  <a:srgbClr val="FF0000"/>
                </a:solidFill>
              </a:rPr>
              <a:t> invariant mass squared </a:t>
            </a:r>
            <a:r>
              <a:rPr lang="en-US" sz="2000" dirty="0" smtClean="0">
                <a:solidFill>
                  <a:srgbClr val="FF0000"/>
                </a:solidFill>
              </a:rPr>
              <a:t>q</a:t>
            </a:r>
            <a:r>
              <a:rPr lang="en-US" sz="2000" baseline="30000" dirty="0" smtClean="0">
                <a:solidFill>
                  <a:srgbClr val="FF0000"/>
                </a:solidFill>
              </a:rPr>
              <a:t>2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Number of free parameters can be reduced by </a:t>
            </a:r>
            <a:r>
              <a:rPr lang="en-US" sz="2000" dirty="0">
                <a:solidFill>
                  <a:srgbClr val="0000FF"/>
                </a:solidFill>
              </a:rPr>
              <a:t>f</a:t>
            </a:r>
            <a:r>
              <a:rPr lang="en-US" sz="2000" dirty="0" smtClean="0">
                <a:solidFill>
                  <a:srgbClr val="0000FF"/>
                </a:solidFill>
              </a:rPr>
              <a:t>olding </a:t>
            </a:r>
            <a:r>
              <a:rPr lang="en-US" sz="2000" dirty="0">
                <a:solidFill>
                  <a:srgbClr val="0000FF"/>
                </a:solidFill>
              </a:rPr>
              <a:t>the  angle (if &lt;0, =+π </a:t>
            </a:r>
            <a:r>
              <a:rPr lang="en-US" sz="2000" dirty="0" smtClean="0">
                <a:solidFill>
                  <a:srgbClr val="0000FF"/>
                </a:solidFill>
              </a:rPr>
              <a:t>):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338" y="2599084"/>
            <a:ext cx="4697064" cy="225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31" y="2619537"/>
            <a:ext cx="2030507" cy="667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9857" y="880631"/>
            <a:ext cx="3932011" cy="1878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4471" y="2922424"/>
            <a:ext cx="2147397" cy="1944812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57200" y="5891166"/>
            <a:ext cx="5253417" cy="6924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en-US" sz="1100" dirty="0" smtClean="0">
              <a:latin typeface="ArialMT"/>
            </a:endParaRPr>
          </a:p>
          <a:p>
            <a:pPr algn="ctr"/>
            <a:r>
              <a:rPr lang="en-US" dirty="0" smtClean="0">
                <a:latin typeface="ArialMT"/>
              </a:rPr>
              <a:t>A</a:t>
            </a:r>
            <a:r>
              <a:rPr lang="en-US" sz="1600" baseline="-25000" dirty="0" smtClean="0">
                <a:latin typeface="ArialMT"/>
              </a:rPr>
              <a:t>FB</a:t>
            </a:r>
            <a:r>
              <a:rPr lang="en-US" sz="1200" dirty="0" smtClean="0">
                <a:latin typeface="ArialMT"/>
              </a:rPr>
              <a:t> </a:t>
            </a:r>
            <a:r>
              <a:rPr lang="en-US" dirty="0">
                <a:latin typeface="ArialMT"/>
              </a:rPr>
              <a:t>zero crossing point </a:t>
            </a:r>
            <a:r>
              <a:rPr lang="en-US" dirty="0" smtClean="0">
                <a:solidFill>
                  <a:srgbClr val="FF0000"/>
                </a:solidFill>
                <a:latin typeface="ArialMT"/>
              </a:rPr>
              <a:t>precisely predicted </a:t>
            </a:r>
            <a:r>
              <a:rPr lang="en-US" dirty="0">
                <a:solidFill>
                  <a:srgbClr val="FF0000"/>
                </a:solidFill>
                <a:latin typeface="ArialMT"/>
              </a:rPr>
              <a:t>in SM</a:t>
            </a:r>
            <a:r>
              <a:rPr lang="en-US" dirty="0">
                <a:latin typeface="ArialMT"/>
              </a:rPr>
              <a:t>: </a:t>
            </a:r>
            <a:endParaRPr lang="en-US" dirty="0" smtClean="0">
              <a:latin typeface="ArialMT"/>
            </a:endParaRPr>
          </a:p>
          <a:p>
            <a:pPr algn="ctr"/>
            <a:endParaRPr lang="en-US" sz="1000" dirty="0" smtClean="0">
              <a:latin typeface="Arial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4103" y="5073554"/>
            <a:ext cx="6354718" cy="707886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Observables in blue are functions of </a:t>
            </a:r>
            <a:r>
              <a:rPr lang="en-US" sz="2000" dirty="0">
                <a:solidFill>
                  <a:schemeClr val="bg1"/>
                </a:solidFill>
              </a:rPr>
              <a:t>Wilson coefficients </a:t>
            </a:r>
            <a:r>
              <a:rPr lang="en-US" sz="2000" dirty="0">
                <a:solidFill>
                  <a:srgbClr val="FFFFFF"/>
                </a:solidFill>
              </a:rPr>
              <a:t>and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FFFF"/>
                </a:solidFill>
              </a:rPr>
              <a:t>form </a:t>
            </a:r>
            <a:r>
              <a:rPr lang="en-US" sz="2000" dirty="0" smtClean="0">
                <a:solidFill>
                  <a:srgbClr val="FFFFFF"/>
                </a:solidFill>
              </a:rPr>
              <a:t>factors. They depend on q</a:t>
            </a:r>
            <a:r>
              <a:rPr lang="en-US" sz="2000" baseline="30000" dirty="0" smtClean="0">
                <a:solidFill>
                  <a:srgbClr val="FFFFFF"/>
                </a:solidFill>
              </a:rPr>
              <a:t>2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11</a:t>
            </a:fld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83322" y="2748484"/>
            <a:ext cx="464621" cy="39014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82581" y="3850731"/>
            <a:ext cx="464621" cy="39014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006310" y="3850731"/>
            <a:ext cx="464621" cy="39014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106841" y="4342167"/>
            <a:ext cx="464621" cy="39014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9022513"/>
              </p:ext>
            </p:extLst>
          </p:nvPr>
        </p:nvGraphicFramePr>
        <p:xfrm>
          <a:off x="5645188" y="6024563"/>
          <a:ext cx="2855912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6" name="Equation" r:id="rId8" imgW="1511300" imgH="241300" progId="Equation.3">
                  <p:embed/>
                </p:oleObj>
              </mc:Choice>
              <mc:Fallback>
                <p:oleObj name="Equation" r:id="rId8" imgW="1511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45188" y="6024563"/>
                        <a:ext cx="2855912" cy="455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7158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758"/>
            <a:ext cx="8229600" cy="923651"/>
          </a:xfrm>
        </p:spPr>
        <p:txBody>
          <a:bodyPr>
            <a:normAutofit/>
          </a:bodyPr>
          <a:lstStyle/>
          <a:p>
            <a:r>
              <a:rPr lang="en-US" dirty="0" smtClean="0"/>
              <a:t>B</a:t>
            </a:r>
            <a:r>
              <a:rPr lang="en-US" baseline="30000" dirty="0" smtClean="0"/>
              <a:t>0</a:t>
            </a:r>
            <a:r>
              <a:rPr lang="en-US" dirty="0">
                <a:sym typeface="Wingdings"/>
              </a:rPr>
              <a:t>K*</a:t>
            </a:r>
            <a:r>
              <a:rPr lang="en-US" baseline="30000" dirty="0">
                <a:sym typeface="Wingdings"/>
              </a:rPr>
              <a:t>0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is a hot topic!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4826112"/>
            <a:ext cx="8229600" cy="180526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Results from  </a:t>
            </a:r>
          </a:p>
          <a:p>
            <a:r>
              <a:rPr lang="en-US" sz="2400" dirty="0" smtClean="0"/>
              <a:t>A lot </a:t>
            </a:r>
            <a:r>
              <a:rPr lang="en-US" sz="2400" dirty="0"/>
              <a:t>of </a:t>
            </a:r>
            <a:r>
              <a:rPr lang="en-US" sz="2400" dirty="0" smtClean="0"/>
              <a:t>other channels being studied as </a:t>
            </a:r>
            <a:r>
              <a:rPr lang="en-US" sz="2400" dirty="0" smtClean="0"/>
              <a:t>well, e.g.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l-GR" sz="2400" dirty="0" smtClean="0"/>
              <a:t>B</a:t>
            </a:r>
            <a:r>
              <a:rPr lang="el-GR" sz="2400" baseline="-25000" dirty="0" smtClean="0"/>
              <a:t>d</a:t>
            </a:r>
            <a:r>
              <a:rPr lang="el-GR" sz="2400" dirty="0"/>
              <a:t>→K*</a:t>
            </a:r>
            <a:r>
              <a:rPr lang="el-GR" sz="2400" baseline="30000" dirty="0"/>
              <a:t>0</a:t>
            </a:r>
            <a:r>
              <a:rPr lang="el-GR" sz="2400" dirty="0"/>
              <a:t>e</a:t>
            </a:r>
            <a:r>
              <a:rPr lang="el-GR" sz="2400" baseline="30000" dirty="0"/>
              <a:t>+</a:t>
            </a:r>
            <a:r>
              <a:rPr lang="el-GR" sz="2400" dirty="0"/>
              <a:t>e</a:t>
            </a:r>
            <a:r>
              <a:rPr lang="el-GR" sz="2400" baseline="30000" dirty="0"/>
              <a:t>-</a:t>
            </a:r>
            <a:r>
              <a:rPr lang="el-GR" sz="2400" dirty="0"/>
              <a:t> , B</a:t>
            </a:r>
            <a:r>
              <a:rPr lang="el-GR" sz="2400" baseline="30000" dirty="0"/>
              <a:t>+</a:t>
            </a:r>
            <a:r>
              <a:rPr lang="el-GR" sz="2400" dirty="0"/>
              <a:t>→K</a:t>
            </a:r>
            <a:r>
              <a:rPr lang="el-GR" sz="2400" baseline="30000" dirty="0"/>
              <a:t>+</a:t>
            </a:r>
            <a:r>
              <a:rPr lang="el-GR" sz="2400" dirty="0"/>
              <a:t></a:t>
            </a:r>
            <a:r>
              <a:rPr lang="el-GR" sz="2400" baseline="30000" dirty="0"/>
              <a:t>+</a:t>
            </a:r>
            <a:r>
              <a:rPr lang="el-GR" sz="2400" dirty="0"/>
              <a:t></a:t>
            </a:r>
            <a:r>
              <a:rPr lang="el-GR" sz="2400" baseline="30000" dirty="0"/>
              <a:t>-</a:t>
            </a:r>
            <a:r>
              <a:rPr lang="el-GR" sz="2400" dirty="0"/>
              <a:t> , </a:t>
            </a:r>
            <a:r>
              <a:rPr lang="el-GR" sz="2400" dirty="0" smtClean="0"/>
              <a:t>B</a:t>
            </a:r>
            <a:r>
              <a:rPr lang="el-GR" sz="2400" baseline="-25000" dirty="0" smtClean="0"/>
              <a:t>s</a:t>
            </a:r>
            <a:r>
              <a:rPr lang="el-GR" sz="2400" dirty="0"/>
              <a:t>→φ</a:t>
            </a:r>
            <a:r>
              <a:rPr lang="el-GR" sz="2400" baseline="30000" dirty="0"/>
              <a:t>+</a:t>
            </a:r>
            <a:r>
              <a:rPr lang="el-GR" sz="2400" dirty="0"/>
              <a:t></a:t>
            </a:r>
            <a:r>
              <a:rPr lang="el-GR" sz="2400" baseline="30000" dirty="0"/>
              <a:t>-</a:t>
            </a:r>
            <a:r>
              <a:rPr lang="el-GR" sz="2400" dirty="0"/>
              <a:t> , Λ</a:t>
            </a:r>
            <a:r>
              <a:rPr lang="el-GR" sz="2400" baseline="-25000" dirty="0"/>
              <a:t>b</a:t>
            </a:r>
            <a:r>
              <a:rPr lang="el-GR" sz="2400" dirty="0"/>
              <a:t> → Λ </a:t>
            </a:r>
            <a:r>
              <a:rPr lang="el-GR" sz="2400" baseline="30000" dirty="0"/>
              <a:t>+</a:t>
            </a:r>
            <a:r>
              <a:rPr lang="el-GR" sz="2400" dirty="0"/>
              <a:t></a:t>
            </a:r>
            <a:r>
              <a:rPr lang="el-GR" sz="2400" baseline="30000" dirty="0" smtClean="0"/>
              <a:t>-</a:t>
            </a:r>
            <a:r>
              <a:rPr lang="en-US" sz="2400" dirty="0" smtClean="0"/>
              <a:t>, …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8289"/>
            <a:ext cx="9144000" cy="3309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566" y="4720319"/>
            <a:ext cx="674074" cy="471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225" y="4556384"/>
            <a:ext cx="481320" cy="659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24" y="4724662"/>
            <a:ext cx="634433" cy="491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659" y="4751807"/>
            <a:ext cx="443681" cy="4643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4971" y="4507306"/>
            <a:ext cx="510668" cy="7485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5531" y="4760780"/>
            <a:ext cx="430951" cy="45534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12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404188" y="3469008"/>
            <a:ext cx="929242" cy="4749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62650" y="3469008"/>
            <a:ext cx="903831" cy="4749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04" y="116576"/>
            <a:ext cx="5509614" cy="646331"/>
          </a:xfrm>
        </p:spPr>
        <p:txBody>
          <a:bodyPr>
            <a:normAutofit fontScale="90000"/>
          </a:bodyPr>
          <a:lstStyle/>
          <a:p>
            <a:r>
              <a:rPr lang="en-US" dirty="0"/>
              <a:t>B</a:t>
            </a:r>
            <a:r>
              <a:rPr lang="en-US" baseline="30000" dirty="0"/>
              <a:t>0</a:t>
            </a:r>
            <a:r>
              <a:rPr lang="en-US" dirty="0">
                <a:sym typeface="Wingdings"/>
              </a:rPr>
              <a:t>K*</a:t>
            </a:r>
            <a:r>
              <a:rPr lang="en-US" baseline="30000" dirty="0">
                <a:sym typeface="Wingdings"/>
              </a:rPr>
              <a:t>0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 : </a:t>
            </a:r>
            <a:r>
              <a:rPr lang="en-US" dirty="0" smtClean="0">
                <a:cs typeface="Symbol" charset="2"/>
                <a:sym typeface="Wingdings"/>
              </a:rPr>
              <a:t>results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300" y="1762870"/>
            <a:ext cx="59854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</a:rPr>
              <a:t>Theory from </a:t>
            </a:r>
            <a:r>
              <a:rPr lang="en-US" sz="1400" dirty="0" err="1">
                <a:solidFill>
                  <a:srgbClr val="000090"/>
                </a:solidFill>
              </a:rPr>
              <a:t>B</a:t>
            </a:r>
            <a:r>
              <a:rPr lang="en-US" sz="1400" dirty="0" err="1" smtClean="0">
                <a:solidFill>
                  <a:srgbClr val="000090"/>
                </a:solidFill>
              </a:rPr>
              <a:t>obeth</a:t>
            </a:r>
            <a:r>
              <a:rPr lang="en-US" sz="1400" dirty="0">
                <a:solidFill>
                  <a:srgbClr val="000090"/>
                </a:solidFill>
              </a:rPr>
              <a:t>-Hiller-Van </a:t>
            </a:r>
            <a:r>
              <a:rPr lang="en-US" sz="1400" dirty="0" err="1">
                <a:solidFill>
                  <a:srgbClr val="000090"/>
                </a:solidFill>
              </a:rPr>
              <a:t>Dyk</a:t>
            </a:r>
            <a:r>
              <a:rPr lang="en-US" sz="1400" dirty="0">
                <a:solidFill>
                  <a:srgbClr val="000090"/>
                </a:solidFill>
              </a:rPr>
              <a:t> (2011), consistent with </a:t>
            </a:r>
            <a:r>
              <a:rPr lang="en-US" sz="1400" dirty="0" err="1">
                <a:solidFill>
                  <a:srgbClr val="000090"/>
                </a:solidFill>
              </a:rPr>
              <a:t>Matias</a:t>
            </a:r>
            <a:r>
              <a:rPr lang="en-US" sz="1400" dirty="0">
                <a:solidFill>
                  <a:srgbClr val="000090"/>
                </a:solidFill>
              </a:rPr>
              <a:t> et al (2013</a:t>
            </a:r>
            <a:r>
              <a:rPr lang="en-US" sz="1400" dirty="0" smtClean="0">
                <a:solidFill>
                  <a:srgbClr val="000090"/>
                </a:solidFill>
              </a:rPr>
              <a:t>)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6698" y="124328"/>
            <a:ext cx="2597386" cy="584776"/>
          </a:xfrm>
          <a:prstGeom prst="rect">
            <a:avLst/>
          </a:prstGeom>
          <a:solidFill>
            <a:srgbClr val="000090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 arXiv:1304.6325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1 </a:t>
            </a:r>
            <a:r>
              <a:rPr lang="en-US" sz="1600" dirty="0">
                <a:solidFill>
                  <a:srgbClr val="FFFFFF"/>
                </a:solidFill>
              </a:rPr>
              <a:t>fb-</a:t>
            </a:r>
            <a:r>
              <a:rPr lang="en-US" sz="1600" baseline="30000" dirty="0">
                <a:solidFill>
                  <a:srgbClr val="FFFFFF"/>
                </a:solidFill>
              </a:rPr>
              <a:t>1</a:t>
            </a:r>
            <a:r>
              <a:rPr lang="en-US" sz="1600" dirty="0">
                <a:solidFill>
                  <a:srgbClr val="FFFFFF"/>
                </a:solidFill>
              </a:rPr>
              <a:t>, ~900 </a:t>
            </a:r>
            <a:r>
              <a:rPr lang="en-US" sz="1600" dirty="0" smtClean="0">
                <a:solidFill>
                  <a:srgbClr val="FFFFFF"/>
                </a:solidFill>
              </a:rPr>
              <a:t>events, 6 q</a:t>
            </a:r>
            <a:r>
              <a:rPr lang="en-US" sz="1600" baseline="30000" dirty="0" smtClean="0">
                <a:solidFill>
                  <a:srgbClr val="FFFFFF"/>
                </a:solidFill>
              </a:rPr>
              <a:t>2</a:t>
            </a:r>
            <a:r>
              <a:rPr lang="en-US" sz="1600" dirty="0" smtClean="0">
                <a:solidFill>
                  <a:srgbClr val="FFFFFF"/>
                </a:solidFill>
              </a:rPr>
              <a:t> bins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9291" y="5839791"/>
            <a:ext cx="4676150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Good agreement with SM </a:t>
            </a:r>
            <a:r>
              <a:rPr lang="en-US" dirty="0" smtClean="0">
                <a:solidFill>
                  <a:srgbClr val="FFFFFF"/>
                </a:solidFill>
              </a:rPr>
              <a:t>predictions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First measurement of </a:t>
            </a:r>
            <a:r>
              <a:rPr lang="en-US" dirty="0" smtClean="0">
                <a:solidFill>
                  <a:srgbClr val="FFFFFF"/>
                </a:solidFill>
              </a:rPr>
              <a:t>A</a:t>
            </a:r>
            <a:r>
              <a:rPr lang="en-US" baseline="-25000" dirty="0" smtClean="0">
                <a:solidFill>
                  <a:srgbClr val="FFFFFF"/>
                </a:solidFill>
              </a:rPr>
              <a:t>FB </a:t>
            </a:r>
            <a:r>
              <a:rPr lang="en-US" dirty="0" smtClean="0">
                <a:solidFill>
                  <a:srgbClr val="FFFFFF"/>
                </a:solidFill>
              </a:rPr>
              <a:t>zero </a:t>
            </a:r>
            <a:r>
              <a:rPr lang="en-US" dirty="0">
                <a:solidFill>
                  <a:srgbClr val="FFFFFF"/>
                </a:solidFill>
              </a:rPr>
              <a:t>crossing </a:t>
            </a:r>
            <a:r>
              <a:rPr lang="en-US" dirty="0" smtClean="0">
                <a:solidFill>
                  <a:srgbClr val="FFFFFF"/>
                </a:solidFill>
              </a:rPr>
              <a:t>point 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9600" y="1091804"/>
            <a:ext cx="5597214" cy="584776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Theoretically cleaner observables (reduced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form factor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uncertainties)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can be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calculated from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the existing </a:t>
            </a:r>
            <a:r>
              <a:rPr lang="es-ES_tradnl" sz="1600" dirty="0" err="1" smtClean="0">
                <a:solidFill>
                  <a:srgbClr val="FFFFFF"/>
                </a:solidFill>
              </a:rPr>
              <a:t>ones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725" y="1056788"/>
            <a:ext cx="2889567" cy="619792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025" y="2104471"/>
            <a:ext cx="2933700" cy="163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8825" y="2083702"/>
            <a:ext cx="2865120" cy="16620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6705" y="3762642"/>
            <a:ext cx="3022600" cy="1752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0725" y="3734702"/>
            <a:ext cx="2945298" cy="179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018" y="2083703"/>
            <a:ext cx="2847726" cy="16620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869" y="3762643"/>
            <a:ext cx="2952164" cy="17774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1576132" y="1323629"/>
            <a:ext cx="352069" cy="21124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620532" y="3845408"/>
            <a:ext cx="399765" cy="4724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5057115" y="2132001"/>
            <a:ext cx="429287" cy="50977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3694693" y="3807152"/>
            <a:ext cx="392226" cy="46576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6443494" y="2135450"/>
            <a:ext cx="392497" cy="4660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6443512" y="3806650"/>
            <a:ext cx="392686" cy="4663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45028" y="5529911"/>
            <a:ext cx="1156885" cy="309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12420" y="5526947"/>
            <a:ext cx="1156885" cy="3098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10140" y="5526947"/>
            <a:ext cx="1156885" cy="30988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70522" y="124328"/>
            <a:ext cx="836175" cy="584776"/>
          </a:xfrm>
          <a:prstGeom prst="rect">
            <a:avLst/>
          </a:prstGeom>
        </p:spPr>
      </p:pic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13</a:t>
            </a:fld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6964" y="4941927"/>
            <a:ext cx="1960752" cy="37546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029764" y="4645992"/>
            <a:ext cx="0" cy="11938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820279"/>
              </p:ext>
            </p:extLst>
          </p:nvPr>
        </p:nvGraphicFramePr>
        <p:xfrm>
          <a:off x="5570522" y="5942483"/>
          <a:ext cx="2927350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7" name="Equation" r:id="rId21" imgW="1549400" imgH="241300" progId="Equation.3">
                  <p:embed/>
                </p:oleObj>
              </mc:Choice>
              <mc:Fallback>
                <p:oleObj name="Equation" r:id="rId21" imgW="1549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570522" y="5942483"/>
                        <a:ext cx="2927350" cy="455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754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50404"/>
          <a:stretch/>
        </p:blipFill>
        <p:spPr>
          <a:xfrm>
            <a:off x="1676650" y="3902948"/>
            <a:ext cx="3811090" cy="25912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528544" y="1940909"/>
            <a:ext cx="3525696" cy="3811161"/>
          </a:xfrm>
          <a:prstGeom prst="rect">
            <a:avLst/>
          </a:prstGeom>
          <a:gradFill flip="none" rotWithShape="1">
            <a:gsLst>
              <a:gs pos="0">
                <a:srgbClr val="C0504D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69"/>
            <a:ext cx="8229600" cy="540924"/>
          </a:xfrm>
        </p:spPr>
        <p:txBody>
          <a:bodyPr>
            <a:normAutofit fontScale="90000"/>
          </a:bodyPr>
          <a:lstStyle/>
          <a:p>
            <a:r>
              <a:rPr lang="en-US" dirty="0"/>
              <a:t>B</a:t>
            </a:r>
            <a:r>
              <a:rPr lang="en-US" baseline="30000" dirty="0"/>
              <a:t>0</a:t>
            </a:r>
            <a:r>
              <a:rPr lang="en-US" dirty="0">
                <a:sym typeface="Wingdings"/>
              </a:rPr>
              <a:t>K*</a:t>
            </a:r>
            <a:r>
              <a:rPr lang="en-US" baseline="30000" dirty="0">
                <a:sym typeface="Wingdings"/>
              </a:rPr>
              <a:t>0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: </a:t>
            </a:r>
            <a:r>
              <a:rPr lang="en-US" dirty="0" smtClean="0">
                <a:sym typeface="Wingdings"/>
              </a:rPr>
              <a:t>new observables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7222" y="782538"/>
            <a:ext cx="82877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Observables with</a:t>
            </a:r>
            <a:r>
              <a:rPr lang="en-US" sz="2000" dirty="0">
                <a:solidFill>
                  <a:srgbClr val="FF0000"/>
                </a:solidFill>
              </a:rPr>
              <a:t> limited dependence on form-factors </a:t>
            </a:r>
            <a:r>
              <a:rPr lang="en-US" sz="2000" dirty="0" smtClean="0">
                <a:solidFill>
                  <a:srgbClr val="FF0000"/>
                </a:solidFill>
              </a:rPr>
              <a:t>			  uncertainty</a:t>
            </a:r>
            <a:r>
              <a:rPr lang="en-US" sz="2000" dirty="0" smtClean="0"/>
              <a:t> </a:t>
            </a:r>
            <a:r>
              <a:rPr lang="en-US" sz="2000" dirty="0" smtClean="0"/>
              <a:t>at low q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have </a:t>
            </a:r>
            <a:r>
              <a:rPr lang="en-US" sz="2000" dirty="0"/>
              <a:t>been proposed by several </a:t>
            </a:r>
            <a:r>
              <a:rPr lang="en-US" sz="2000" dirty="0" smtClean="0"/>
              <a:t>theorists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Different </a:t>
            </a:r>
            <a:r>
              <a:rPr lang="en-US" sz="2000" dirty="0">
                <a:solidFill>
                  <a:srgbClr val="000090"/>
                </a:solidFill>
              </a:rPr>
              <a:t>set of observables </a:t>
            </a:r>
            <a:r>
              <a:rPr lang="en-US" sz="2000" dirty="0"/>
              <a:t>give </a:t>
            </a:r>
            <a:r>
              <a:rPr lang="en-US" sz="2000" dirty="0">
                <a:solidFill>
                  <a:srgbClr val="000090"/>
                </a:solidFill>
              </a:rPr>
              <a:t>different constraints </a:t>
            </a:r>
            <a:r>
              <a:rPr lang="en-US" sz="2000" dirty="0">
                <a:solidFill>
                  <a:srgbClr val="FF0000"/>
                </a:solidFill>
              </a:rPr>
              <a:t> complementarity! 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1464"/>
          <a:stretch/>
        </p:blipFill>
        <p:spPr>
          <a:xfrm>
            <a:off x="1740295" y="1741970"/>
            <a:ext cx="3674985" cy="22329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5068" y="4264020"/>
            <a:ext cx="70366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3.7σ</a:t>
            </a:r>
            <a:endParaRPr lang="fr-FR" dirty="0" smtClean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720" y="2731556"/>
            <a:ext cx="3080635" cy="30103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2770" y="3226112"/>
            <a:ext cx="1503724" cy="923330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some local discrepancies for others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31" y="1916309"/>
            <a:ext cx="1488862" cy="1200329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Good agreement for some observables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548737" y="4532423"/>
            <a:ext cx="1595619" cy="10381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549690" y="1949378"/>
            <a:ext cx="35367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Global analysis, </a:t>
            </a:r>
            <a:r>
              <a:rPr lang="en-US" sz="1400" dirty="0" err="1" smtClean="0">
                <a:solidFill>
                  <a:srgbClr val="FF0000"/>
                </a:solidFill>
              </a:rPr>
              <a:t>Descotes</a:t>
            </a:r>
            <a:r>
              <a:rPr lang="en-US" sz="1400" dirty="0" smtClean="0">
                <a:solidFill>
                  <a:srgbClr val="FF0000"/>
                </a:solidFill>
              </a:rPr>
              <a:t>-‐</a:t>
            </a:r>
            <a:r>
              <a:rPr lang="en-US" sz="1400" dirty="0" err="1" smtClean="0">
                <a:solidFill>
                  <a:srgbClr val="FF0000"/>
                </a:solidFill>
              </a:rPr>
              <a:t>Genon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et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al.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(</a:t>
            </a:r>
            <a:r>
              <a:rPr lang="en-US" sz="1400" dirty="0">
                <a:solidFill>
                  <a:srgbClr val="FF0000"/>
                </a:solidFill>
              </a:rPr>
              <a:t>arXiv:</a:t>
            </a:r>
            <a:r>
              <a:rPr lang="en-US" sz="1400" dirty="0" smtClean="0">
                <a:solidFill>
                  <a:srgbClr val="FF0000"/>
                </a:solidFill>
              </a:rPr>
              <a:t>1307.5683): </a:t>
            </a:r>
            <a:r>
              <a:rPr lang="fr-FR" sz="1400" dirty="0" smtClean="0">
                <a:solidFill>
                  <a:srgbClr val="FF0000"/>
                </a:solidFill>
              </a:rPr>
              <a:t>large </a:t>
            </a:r>
            <a:r>
              <a:rPr lang="pl-PL" sz="1400" dirty="0" smtClean="0">
                <a:solidFill>
                  <a:srgbClr val="FF0000"/>
                </a:solidFill>
              </a:rPr>
              <a:t>New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 smtClean="0">
                <a:solidFill>
                  <a:srgbClr val="FF0000"/>
                </a:solidFill>
              </a:rPr>
              <a:t>Physics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 smtClean="0">
                <a:solidFill>
                  <a:srgbClr val="FF0000"/>
                </a:solidFill>
              </a:rPr>
              <a:t>contribution</a:t>
            </a:r>
            <a:r>
              <a:rPr lang="pl-PL" sz="1400" dirty="0" smtClean="0">
                <a:solidFill>
                  <a:srgbClr val="FF0000"/>
                </a:solidFill>
              </a:rPr>
              <a:t> to</a:t>
            </a:r>
            <a:r>
              <a:rPr lang="en-US" sz="1400" dirty="0">
                <a:solidFill>
                  <a:srgbClr val="FF0000"/>
                </a:solidFill>
              </a:rPr>
              <a:t> </a:t>
            </a:r>
            <a:r>
              <a:rPr lang="en-US" sz="1400" dirty="0" smtClean="0">
                <a:solidFill>
                  <a:srgbClr val="FF0000"/>
                </a:solidFill>
              </a:rPr>
              <a:t>the</a:t>
            </a:r>
            <a:r>
              <a:rPr lang="en-US" sz="1400" dirty="0">
                <a:solidFill>
                  <a:srgbClr val="FF0000"/>
                </a:solidFill>
              </a:rPr>
              <a:t> </a:t>
            </a:r>
            <a:r>
              <a:rPr lang="en-US" sz="1400" dirty="0" smtClean="0">
                <a:solidFill>
                  <a:srgbClr val="FF0000"/>
                </a:solidFill>
              </a:rPr>
              <a:t>Wilson</a:t>
            </a:r>
            <a:r>
              <a:rPr lang="en-US" sz="1400" dirty="0">
                <a:solidFill>
                  <a:srgbClr val="FF0000"/>
                </a:solidFill>
              </a:rPr>
              <a:t>  </a:t>
            </a:r>
            <a:r>
              <a:rPr lang="en-US" sz="1400" dirty="0" smtClean="0">
                <a:solidFill>
                  <a:srgbClr val="FF0000"/>
                </a:solidFill>
              </a:rPr>
              <a:t>coefficient</a:t>
            </a:r>
            <a:r>
              <a:rPr lang="cs-CZ" sz="1400" dirty="0">
                <a:solidFill>
                  <a:srgbClr val="FF0000"/>
                </a:solidFill>
              </a:rPr>
              <a:t> </a:t>
            </a:r>
            <a:r>
              <a:rPr lang="cs-CZ" sz="1400" dirty="0" err="1" smtClean="0">
                <a:solidFill>
                  <a:srgbClr val="FF0000"/>
                </a:solidFill>
              </a:rPr>
              <a:t>of</a:t>
            </a:r>
            <a:r>
              <a:rPr lang="en-US" sz="1400" dirty="0">
                <a:solidFill>
                  <a:srgbClr val="FF0000"/>
                </a:solidFill>
              </a:rPr>
              <a:t> </a:t>
            </a:r>
            <a:r>
              <a:rPr lang="en-US" sz="1400" dirty="0" smtClean="0">
                <a:solidFill>
                  <a:srgbClr val="FF0000"/>
                </a:solidFill>
              </a:rPr>
              <a:t>the</a:t>
            </a:r>
            <a:r>
              <a:rPr lang="en-US" sz="1400" dirty="0">
                <a:solidFill>
                  <a:srgbClr val="FF0000"/>
                </a:solidFill>
              </a:rPr>
              <a:t> </a:t>
            </a:r>
            <a:r>
              <a:rPr lang="en-US" sz="1400" dirty="0" smtClean="0">
                <a:solidFill>
                  <a:srgbClr val="FF0000"/>
                </a:solidFill>
              </a:rPr>
              <a:t>O</a:t>
            </a:r>
            <a:r>
              <a:rPr lang="en-US" sz="1400" baseline="-25000" dirty="0" smtClean="0">
                <a:solidFill>
                  <a:srgbClr val="FF0000"/>
                </a:solidFill>
              </a:rPr>
              <a:t>9</a:t>
            </a:r>
            <a:r>
              <a:rPr lang="en-US" sz="1400" dirty="0" smtClean="0">
                <a:solidFill>
                  <a:srgbClr val="FF0000"/>
                </a:solidFill>
              </a:rPr>
              <a:t> operator</a:t>
            </a:r>
            <a:r>
              <a:rPr lang="en-US" sz="1400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315728" y="772843"/>
            <a:ext cx="1708746" cy="369332"/>
          </a:xfrm>
          <a:prstGeom prst="rect">
            <a:avLst/>
          </a:prstGeom>
          <a:solidFill>
            <a:srgbClr val="000090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arXiv</a:t>
            </a:r>
            <a:r>
              <a:rPr lang="en-US" dirty="0">
                <a:solidFill>
                  <a:srgbClr val="FFFFFF"/>
                </a:solidFill>
              </a:rPr>
              <a:t>:</a:t>
            </a:r>
            <a:r>
              <a:rPr lang="en-US" dirty="0" smtClean="0">
                <a:solidFill>
                  <a:srgbClr val="FFFFFF"/>
                </a:solidFill>
              </a:rPr>
              <a:t>1308.1707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1970" y="4924500"/>
            <a:ext cx="18979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SM </a:t>
            </a:r>
            <a:r>
              <a:rPr lang="en-US" sz="1600" dirty="0"/>
              <a:t>predictions from J. </a:t>
            </a:r>
            <a:r>
              <a:rPr lang="en-US" sz="1600" dirty="0" err="1"/>
              <a:t>Matias</a:t>
            </a:r>
            <a:r>
              <a:rPr lang="en-US" sz="1600" dirty="0"/>
              <a:t> et al, arXiv:</a:t>
            </a:r>
            <a:r>
              <a:rPr lang="en-US" sz="1600" dirty="0" smtClean="0"/>
              <a:t>1303.5794. </a:t>
            </a:r>
          </a:p>
          <a:p>
            <a:r>
              <a:rPr lang="en-US" sz="1600" dirty="0" smtClean="0"/>
              <a:t>Jaeger et al., JHEP 05 43 (2013), quote larger uncertainties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528544" y="5956662"/>
            <a:ext cx="3525696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No definitive conclusion. 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ore data and theoretical studies needed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4458" y="745826"/>
            <a:ext cx="581270" cy="406509"/>
          </a:xfrm>
          <a:prstGeom prst="rect">
            <a:avLst/>
          </a:prstGeom>
        </p:spPr>
      </p:pic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14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497" y="6259099"/>
            <a:ext cx="1156885" cy="309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1639895" y="1823394"/>
            <a:ext cx="50240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i="1" baseline="-25000" dirty="0" smtClean="0"/>
              <a:t>4</a:t>
            </a:r>
            <a:r>
              <a:rPr lang="en-US" i="1" dirty="0" smtClean="0"/>
              <a:t>’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1593136" y="3923480"/>
            <a:ext cx="50240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i="1" baseline="-25000" dirty="0" smtClean="0"/>
              <a:t>5</a:t>
            </a:r>
            <a:r>
              <a:rPr lang="en-US" i="1" dirty="0" smtClean="0"/>
              <a:t>’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7476476" y="3774352"/>
            <a:ext cx="495523" cy="25391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b="1" dirty="0" smtClean="0">
                <a:solidFill>
                  <a:srgbClr val="000090"/>
                </a:solidFill>
              </a:rPr>
              <a:t>SM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26053" y="3825972"/>
            <a:ext cx="294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o</a:t>
            </a:r>
            <a:endParaRPr lang="en-US" sz="1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02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19"/>
            <a:ext cx="8229600" cy="890450"/>
          </a:xfrm>
        </p:spPr>
        <p:txBody>
          <a:bodyPr/>
          <a:lstStyle/>
          <a:p>
            <a:r>
              <a:rPr lang="en-US" dirty="0" err="1" smtClean="0"/>
              <a:t>B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>
                <a:sym typeface="Wingdings"/>
              </a:rPr>
              <a:t>h</a:t>
            </a:r>
            <a:r>
              <a:rPr lang="en-US" baseline="-25000" dirty="0" err="1" smtClean="0">
                <a:sym typeface="Wingdings"/>
              </a:rPr>
              <a:t>d</a:t>
            </a:r>
            <a:r>
              <a:rPr lang="en-US" dirty="0" err="1" smtClean="0">
                <a:sym typeface="Wingdings"/>
              </a:rPr>
              <a:t>ll</a:t>
            </a:r>
            <a:r>
              <a:rPr lang="en-US" dirty="0" smtClean="0">
                <a:sym typeface="Wingdings"/>
              </a:rPr>
              <a:t> decays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897" y="1555393"/>
            <a:ext cx="4591301" cy="473656"/>
          </a:xfrm>
          <a:solidFill>
            <a:srgbClr val="00009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B</a:t>
            </a:r>
            <a:r>
              <a:rPr lang="en-US" sz="2000" baseline="30000" dirty="0" smtClean="0">
                <a:solidFill>
                  <a:srgbClr val="FFFFFF"/>
                </a:solidFill>
              </a:rPr>
              <a:t>+</a:t>
            </a:r>
            <a:r>
              <a:rPr lang="en-US" sz="2000" dirty="0" smtClean="0">
                <a:solidFill>
                  <a:srgbClr val="FFFFFF"/>
                </a:solidFill>
                <a:sym typeface="Wingdings"/>
              </a:rPr>
              <a:t></a:t>
            </a:r>
            <a:r>
              <a:rPr lang="en-US" sz="2000" dirty="0" err="1" smtClean="0">
                <a:solidFill>
                  <a:srgbClr val="FFFFFF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000" baseline="30000" dirty="0" err="1" smtClean="0">
                <a:solidFill>
                  <a:srgbClr val="FFFFFF"/>
                </a:solidFill>
                <a:sym typeface="Wingdings"/>
              </a:rPr>
              <a:t>+</a:t>
            </a:r>
            <a:r>
              <a:rPr lang="en-US" sz="2000" dirty="0" err="1">
                <a:solidFill>
                  <a:srgbClr val="FFFF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000" baseline="30000" dirty="0" err="1" smtClean="0">
                <a:solidFill>
                  <a:srgbClr val="FFFFFF"/>
                </a:solidFill>
                <a:sym typeface="Wingdings"/>
              </a:rPr>
              <a:t>+</a:t>
            </a:r>
            <a:r>
              <a:rPr lang="en-US" sz="2000" dirty="0" err="1">
                <a:solidFill>
                  <a:srgbClr val="FFFF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000" baseline="30000" dirty="0" smtClean="0">
                <a:solidFill>
                  <a:srgbClr val="FFFFFF"/>
                </a:solidFill>
                <a:sym typeface="Wingdings"/>
              </a:rPr>
              <a:t>-</a:t>
            </a:r>
            <a:r>
              <a:rPr lang="en-US" sz="2000" dirty="0" smtClean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 observed at 5.2</a:t>
            </a:r>
            <a:r>
              <a:rPr lang="en-US" sz="20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s</a:t>
            </a:r>
            <a:r>
              <a:rPr lang="en-US" sz="2000" dirty="0" smtClean="0">
                <a:solidFill>
                  <a:srgbClr val="FFFFFF"/>
                </a:solidFill>
              </a:rPr>
              <a:t> in </a:t>
            </a:r>
            <a:r>
              <a:rPr lang="en-US" sz="2000" dirty="0" err="1" smtClean="0">
                <a:solidFill>
                  <a:srgbClr val="FFFFFF"/>
                </a:solidFill>
              </a:rPr>
              <a:t>LHCb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5" y="2097250"/>
            <a:ext cx="4463465" cy="3180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32491"/>
          <a:stretch/>
        </p:blipFill>
        <p:spPr>
          <a:xfrm>
            <a:off x="1944102" y="5851665"/>
            <a:ext cx="3465310" cy="767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8048" y="2208419"/>
            <a:ext cx="4176381" cy="318055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162031" y="1580920"/>
            <a:ext cx="2854210" cy="431082"/>
          </a:xfrm>
          <a:prstGeom prst="rect">
            <a:avLst/>
          </a:prstGeom>
          <a:solidFill>
            <a:srgbClr val="00009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FFFFFF"/>
                </a:solidFill>
              </a:rPr>
              <a:t>U</a:t>
            </a:r>
            <a:r>
              <a:rPr lang="en-US" sz="2000" dirty="0" smtClean="0">
                <a:solidFill>
                  <a:srgbClr val="FFFFFF"/>
                </a:solidFill>
              </a:rPr>
              <a:t>pper limits</a:t>
            </a:r>
            <a:r>
              <a:rPr lang="en-US" sz="2000" dirty="0" smtClean="0">
                <a:solidFill>
                  <a:srgbClr val="FFFFFF"/>
                </a:solidFill>
                <a:sym typeface="Wingdings"/>
              </a:rPr>
              <a:t> by Babar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3913" t="69635" r="13214"/>
          <a:stretch/>
        </p:blipFill>
        <p:spPr>
          <a:xfrm>
            <a:off x="5409412" y="6074330"/>
            <a:ext cx="3553897" cy="4859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35653" y="5383575"/>
            <a:ext cx="2298776" cy="307777"/>
          </a:xfrm>
          <a:prstGeom prst="rect">
            <a:avLst/>
          </a:prstGeom>
          <a:solidFill>
            <a:srgbClr val="008000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arXiv</a:t>
            </a:r>
            <a:r>
              <a:rPr lang="en-US" sz="1400" dirty="0">
                <a:solidFill>
                  <a:srgbClr val="FFFFFF"/>
                </a:solidFill>
              </a:rPr>
              <a:t>:1303:</a:t>
            </a:r>
            <a:r>
              <a:rPr lang="en-US" sz="1400" dirty="0" smtClean="0">
                <a:solidFill>
                  <a:srgbClr val="FFFFFF"/>
                </a:solidFill>
              </a:rPr>
              <a:t>6010, acc. </a:t>
            </a:r>
            <a:r>
              <a:rPr lang="en-US" sz="1400" dirty="0">
                <a:solidFill>
                  <a:srgbClr val="FFFFFF"/>
                </a:solidFill>
              </a:rPr>
              <a:t>b</a:t>
            </a:r>
            <a:r>
              <a:rPr lang="en-US" sz="1400" dirty="0" smtClean="0">
                <a:solidFill>
                  <a:srgbClr val="FFFFFF"/>
                </a:solidFill>
              </a:rPr>
              <a:t>y PRD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5896" y="1077407"/>
            <a:ext cx="71899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Cabibbo</a:t>
            </a:r>
            <a:r>
              <a:rPr lang="en-US" sz="2000" dirty="0"/>
              <a:t>-suppressed version of </a:t>
            </a:r>
            <a:r>
              <a:rPr lang="en-US" sz="2000" dirty="0" err="1"/>
              <a:t>B</a:t>
            </a:r>
            <a:r>
              <a:rPr lang="en-US" sz="2000" dirty="0" err="1" smtClean="0">
                <a:sym typeface="Wingdings"/>
              </a:rPr>
              <a:t>h</a:t>
            </a:r>
            <a:r>
              <a:rPr lang="en-US" sz="2000" baseline="-25000" dirty="0" err="1" smtClean="0">
                <a:sym typeface="Wingdings"/>
              </a:rPr>
              <a:t>s</a:t>
            </a:r>
            <a:r>
              <a:rPr lang="en-US" sz="2000" dirty="0" err="1" smtClean="0">
                <a:sym typeface="Wingdings"/>
              </a:rPr>
              <a:t>ll</a:t>
            </a:r>
            <a:r>
              <a:rPr lang="en-US" sz="2000" dirty="0">
                <a:sym typeface="Wingdings"/>
              </a:rPr>
              <a:t>, rate </a:t>
            </a:r>
            <a:r>
              <a:rPr lang="en-US" sz="2000" dirty="0" smtClean="0">
                <a:sym typeface="Wingdings"/>
              </a:rPr>
              <a:t>a factor ~25 </a:t>
            </a:r>
            <a:r>
              <a:rPr lang="en-US" sz="2000" dirty="0">
                <a:sym typeface="Wingdings"/>
              </a:rPr>
              <a:t>lower</a:t>
            </a:r>
            <a:endParaRPr lang="en-US" sz="20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887752"/>
              </p:ext>
            </p:extLst>
          </p:nvPr>
        </p:nvGraphicFramePr>
        <p:xfrm>
          <a:off x="165897" y="5430028"/>
          <a:ext cx="4795837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7" name="Equation" r:id="rId8" imgW="3022600" imgH="254000" progId="Equation.3">
                  <p:embed/>
                </p:oleObj>
              </mc:Choice>
              <mc:Fallback>
                <p:oleObj name="Equation" r:id="rId8" imgW="3022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5897" y="5430028"/>
                        <a:ext cx="4795837" cy="40481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975360" y="2580640"/>
            <a:ext cx="1930400" cy="264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2902" y="2249059"/>
            <a:ext cx="711200" cy="497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7334" y="1164684"/>
            <a:ext cx="725975" cy="9950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0420" y="5027932"/>
            <a:ext cx="1664964" cy="307777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  JHEP 12 125 (2012)  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15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1892" y="2746433"/>
            <a:ext cx="753491" cy="3229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76232" y="2723840"/>
            <a:ext cx="643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events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0199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</a:t>
            </a:r>
            <a:r>
              <a:rPr lang="en-US" baseline="30000" dirty="0" smtClean="0"/>
              <a:t>0</a:t>
            </a:r>
            <a:r>
              <a:rPr lang="en-US" baseline="-25000" dirty="0" smtClean="0"/>
              <a:t>(</a:t>
            </a:r>
            <a:r>
              <a:rPr lang="en-US" baseline="-25000" dirty="0" smtClean="0"/>
              <a:t>s)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err="1" smtClean="0"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  <a:sym typeface="Wingdings"/>
              </a:rPr>
              <a:t>-</a:t>
            </a:r>
            <a:endParaRPr lang="en-US" baseline="30000" dirty="0">
              <a:latin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396" y="3824114"/>
            <a:ext cx="9030604" cy="194929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Rare in SM: FCNC process, </a:t>
            </a:r>
            <a:r>
              <a:rPr lang="en-US" sz="2000" dirty="0" err="1" smtClean="0">
                <a:solidFill>
                  <a:srgbClr val="FF0000"/>
                </a:solidFill>
              </a:rPr>
              <a:t>helicity</a:t>
            </a:r>
            <a:r>
              <a:rPr lang="en-US" sz="2000" dirty="0" smtClean="0">
                <a:solidFill>
                  <a:srgbClr val="FF0000"/>
                </a:solidFill>
              </a:rPr>
              <a:t> suppressed</a:t>
            </a:r>
          </a:p>
          <a:p>
            <a:r>
              <a:rPr lang="en-US" sz="2000" dirty="0" smtClean="0"/>
              <a:t>Sensitive to </a:t>
            </a:r>
            <a:r>
              <a:rPr lang="en-US" sz="2000" dirty="0" smtClean="0">
                <a:solidFill>
                  <a:srgbClr val="FF0000"/>
                </a:solidFill>
              </a:rPr>
              <a:t>scalar</a:t>
            </a:r>
            <a:r>
              <a:rPr lang="en-US" sz="2000" dirty="0" smtClean="0"/>
              <a:t> and </a:t>
            </a:r>
            <a:r>
              <a:rPr lang="en-US" sz="2000" dirty="0" err="1" smtClean="0">
                <a:solidFill>
                  <a:srgbClr val="FF0000"/>
                </a:solidFill>
              </a:rPr>
              <a:t>pseudoscalar</a:t>
            </a:r>
            <a:r>
              <a:rPr lang="en-US" sz="2000" dirty="0" smtClean="0">
                <a:solidFill>
                  <a:srgbClr val="FF0000"/>
                </a:solidFill>
              </a:rPr>
              <a:t> NP contributions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Precise SM </a:t>
            </a:r>
            <a:r>
              <a:rPr lang="en-US" sz="2000" dirty="0" smtClean="0">
                <a:solidFill>
                  <a:srgbClr val="FF0000"/>
                </a:solidFill>
              </a:rPr>
              <a:t>prediction </a:t>
            </a:r>
            <a:r>
              <a:rPr lang="fr-FR" sz="2000" dirty="0"/>
              <a:t>[</a:t>
            </a:r>
            <a:r>
              <a:rPr lang="fr-FR" sz="2000" dirty="0" err="1"/>
              <a:t>Buras</a:t>
            </a:r>
            <a:r>
              <a:rPr lang="fr-FR" sz="2000" dirty="0"/>
              <a:t> et al., 2012</a:t>
            </a:r>
            <a:r>
              <a:rPr lang="fr-FR" sz="2000" dirty="0" smtClean="0"/>
              <a:t>]</a:t>
            </a:r>
          </a:p>
          <a:p>
            <a:r>
              <a:rPr lang="en-US" sz="2000" dirty="0" smtClean="0"/>
              <a:t>Time-</a:t>
            </a:r>
            <a:r>
              <a:rPr lang="en-US" sz="2000" dirty="0" smtClean="0"/>
              <a:t>integrated Br [</a:t>
            </a:r>
            <a:r>
              <a:rPr lang="en-US" sz="2000" dirty="0" err="1"/>
              <a:t>Bruyn</a:t>
            </a:r>
            <a:r>
              <a:rPr lang="en-US" sz="2000" dirty="0"/>
              <a:t> et al., 2012</a:t>
            </a:r>
            <a:r>
              <a:rPr lang="en-US" sz="2000" dirty="0" smtClean="0"/>
              <a:t>], </a:t>
            </a:r>
            <a:r>
              <a:rPr lang="en-US" sz="2000" dirty="0"/>
              <a:t>with </a:t>
            </a:r>
            <a:r>
              <a:rPr lang="en-US" sz="2000" dirty="0" err="1" smtClean="0"/>
              <a:t>y</a:t>
            </a:r>
            <a:r>
              <a:rPr lang="en-US" sz="2000" baseline="-25000" dirty="0" err="1" smtClean="0"/>
              <a:t>s</a:t>
            </a:r>
            <a:r>
              <a:rPr lang="en-US" sz="2000" dirty="0" smtClean="0"/>
              <a:t> and </a:t>
            </a:r>
            <a:r>
              <a:rPr lang="en-US" sz="2000" dirty="0" smtClean="0"/>
              <a:t>A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DG</a:t>
            </a:r>
            <a:r>
              <a:rPr lang="en-US" sz="2000" dirty="0" smtClean="0"/>
              <a:t>  </a:t>
            </a:r>
            <a:r>
              <a:rPr lang="en-US" sz="2000" dirty="0" smtClean="0"/>
              <a:t>from HFAG: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30" y="1422399"/>
            <a:ext cx="7644259" cy="2353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130" y="5392507"/>
            <a:ext cx="5265639" cy="111134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525520" y="5753084"/>
            <a:ext cx="81280" cy="16003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16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25520" y="5554541"/>
            <a:ext cx="81280" cy="1985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9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501"/>
            <a:ext cx="8229600" cy="778453"/>
          </a:xfrm>
        </p:spPr>
        <p:txBody>
          <a:bodyPr/>
          <a:lstStyle/>
          <a:p>
            <a:r>
              <a:rPr lang="en-US" dirty="0">
                <a:sym typeface="Wingdings"/>
              </a:rPr>
              <a:t> </a:t>
            </a:r>
            <a:r>
              <a:rPr lang="en-US" dirty="0"/>
              <a:t>B</a:t>
            </a:r>
            <a:r>
              <a:rPr lang="en-US" baseline="30000" dirty="0"/>
              <a:t>0</a:t>
            </a:r>
            <a:r>
              <a:rPr lang="en-US" baseline="-25000" dirty="0"/>
              <a:t>(s)</a:t>
            </a:r>
            <a:r>
              <a:rPr lang="en-US" dirty="0">
                <a:sym typeface="Wingdings"/>
              </a:rPr>
              <a:t>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err="1"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: </a:t>
            </a:r>
            <a:r>
              <a:rPr lang="en-US" dirty="0" smtClean="0">
                <a:sym typeface="Wingdings"/>
              </a:rPr>
              <a:t>analysis strategy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655" y="3455067"/>
            <a:ext cx="4191982" cy="2837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0534"/>
          <a:stretch/>
        </p:blipFill>
        <p:spPr>
          <a:xfrm>
            <a:off x="194343" y="2542368"/>
            <a:ext cx="5413977" cy="801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6423" y="1440940"/>
            <a:ext cx="4683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Huge combinatorial background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Partially reconstructed decays and particle </a:t>
            </a:r>
            <a:r>
              <a:rPr lang="en-US" sz="2000" dirty="0" err="1" smtClean="0"/>
              <a:t>mis</a:t>
            </a:r>
            <a:r>
              <a:rPr lang="en-US" sz="2000" dirty="0" smtClean="0"/>
              <a:t>-ID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32081" y="3376266"/>
            <a:ext cx="48776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Signal to background discrimination: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Loose</a:t>
            </a:r>
            <a:r>
              <a:rPr lang="en-US" sz="2000" dirty="0" smtClean="0"/>
              <a:t> event selection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classification in the plane </a:t>
            </a:r>
            <a:r>
              <a:rPr lang="en-US" sz="2000" dirty="0" smtClean="0">
                <a:solidFill>
                  <a:srgbClr val="FF0000"/>
                </a:solidFill>
              </a:rPr>
              <a:t>m</a:t>
            </a:r>
            <a:r>
              <a:rPr lang="en-US" sz="20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mm</a:t>
            </a:r>
            <a:r>
              <a:rPr lang="en-US" sz="2000" dirty="0" smtClean="0">
                <a:solidFill>
                  <a:srgbClr val="FF0000"/>
                </a:solidFill>
              </a:rPr>
              <a:t> x BDT </a:t>
            </a:r>
            <a:r>
              <a:rPr lang="en-US" sz="2000" dirty="0" smtClean="0"/>
              <a:t>based on geometry and kinematics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Background PDFs obtained with </a:t>
            </a:r>
            <a:r>
              <a:rPr lang="en-US" sz="2000" dirty="0" smtClean="0">
                <a:solidFill>
                  <a:srgbClr val="FF0000"/>
                </a:solidFill>
              </a:rPr>
              <a:t>data driven methods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BF measurement: </a:t>
            </a:r>
            <a:r>
              <a:rPr lang="en-US" sz="2000" dirty="0" smtClean="0">
                <a:solidFill>
                  <a:srgbClr val="FF0000"/>
                </a:solidFill>
              </a:rPr>
              <a:t>simultaneous fit to m</a:t>
            </a:r>
            <a:r>
              <a:rPr lang="en-US" sz="20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mm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in</a:t>
            </a:r>
            <a:r>
              <a:rPr lang="en-US" sz="2000" dirty="0" smtClean="0">
                <a:solidFill>
                  <a:srgbClr val="FF0000"/>
                </a:solidFill>
              </a:rPr>
              <a:t> BDT bins (</a:t>
            </a:r>
            <a:r>
              <a:rPr lang="en-US" sz="2000" dirty="0" err="1" smtClean="0">
                <a:solidFill>
                  <a:srgbClr val="FF0000"/>
                </a:solidFill>
              </a:rPr>
              <a:t>LHCb</a:t>
            </a:r>
            <a:r>
              <a:rPr lang="en-US" sz="2000" dirty="0" smtClean="0">
                <a:solidFill>
                  <a:srgbClr val="FF0000"/>
                </a:solidFill>
              </a:rPr>
              <a:t>) or categories (CMS)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Upper limits: CLs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892" y="825954"/>
            <a:ext cx="2227228" cy="14041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970" y="2140169"/>
            <a:ext cx="2316150" cy="131489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17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945120" y="1209058"/>
            <a:ext cx="73717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Signal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71610" y="2315230"/>
            <a:ext cx="129802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Background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28970" y="4826191"/>
            <a:ext cx="3343379" cy="237461"/>
          </a:xfrm>
          <a:prstGeom prst="rect">
            <a:avLst/>
          </a:prstGeom>
          <a:solidFill>
            <a:srgbClr val="FF0000">
              <a:alpha val="25000"/>
            </a:srgbClr>
          </a:solidFill>
          <a:ln w="190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28970" y="4991381"/>
            <a:ext cx="3343379" cy="247787"/>
          </a:xfrm>
          <a:prstGeom prst="rect">
            <a:avLst/>
          </a:prstGeom>
          <a:solidFill>
            <a:srgbClr val="008000">
              <a:alpha val="25000"/>
            </a:srgbClr>
          </a:solidFill>
          <a:ln w="19050" cmpd="sng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28970" y="6233626"/>
            <a:ext cx="441818" cy="237461"/>
          </a:xfrm>
          <a:prstGeom prst="rect">
            <a:avLst/>
          </a:prstGeom>
          <a:solidFill>
            <a:srgbClr val="FF0000">
              <a:alpha val="25000"/>
            </a:srgbClr>
          </a:solidFill>
          <a:ln w="190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010400" y="6222631"/>
            <a:ext cx="441818" cy="247787"/>
          </a:xfrm>
          <a:prstGeom prst="rect">
            <a:avLst/>
          </a:prstGeom>
          <a:solidFill>
            <a:srgbClr val="008000">
              <a:alpha val="25000"/>
            </a:srgbClr>
          </a:solidFill>
          <a:ln w="19050" cmpd="sng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050138" y="6147727"/>
            <a:ext cx="949891" cy="449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1600" dirty="0" err="1" smtClean="0"/>
              <a:t>B</a:t>
            </a:r>
            <a:r>
              <a:rPr lang="en-US" sz="1600" baseline="-25000" dirty="0" err="1" smtClean="0"/>
              <a:t>s</a:t>
            </a:r>
            <a:r>
              <a:rPr lang="en-US" sz="1600" dirty="0" smtClean="0"/>
              <a:t> signal region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7428874" y="6178699"/>
            <a:ext cx="949891" cy="449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1600" dirty="0" err="1" smtClean="0"/>
              <a:t>B</a:t>
            </a:r>
            <a:r>
              <a:rPr lang="en-US" sz="1600" baseline="-25000" dirty="0" err="1" smtClean="0"/>
              <a:t>d</a:t>
            </a:r>
            <a:r>
              <a:rPr lang="en-US" sz="1600" dirty="0" smtClean="0"/>
              <a:t> signal region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9354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6329680" y="5124206"/>
            <a:ext cx="2773222" cy="15036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177528" y="5120704"/>
            <a:ext cx="3999752" cy="15036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13"/>
            <a:ext cx="8229600" cy="780003"/>
          </a:xfrm>
        </p:spPr>
        <p:txBody>
          <a:bodyPr/>
          <a:lstStyle/>
          <a:p>
            <a:r>
              <a:rPr lang="en-US" dirty="0"/>
              <a:t>B</a:t>
            </a:r>
            <a:r>
              <a:rPr lang="en-US" baseline="30000" dirty="0"/>
              <a:t>0</a:t>
            </a:r>
            <a:r>
              <a:rPr lang="en-US" baseline="-25000" dirty="0"/>
              <a:t>(s)</a:t>
            </a:r>
            <a:r>
              <a:rPr lang="en-US" dirty="0">
                <a:sym typeface="Wingdings"/>
              </a:rPr>
              <a:t>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err="1"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dirty="0" smtClean="0">
                <a:cs typeface="Symbol" charset="2"/>
                <a:sym typeface="Wingdings"/>
              </a:rPr>
              <a:t>: </a:t>
            </a:r>
            <a:r>
              <a:rPr lang="en-US" dirty="0" smtClean="0">
                <a:cs typeface="Symbol" charset="2"/>
                <a:sym typeface="Wingdings"/>
              </a:rPr>
              <a:t>results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17" y="1769517"/>
            <a:ext cx="4643417" cy="3334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54023"/>
          <a:stretch/>
        </p:blipFill>
        <p:spPr>
          <a:xfrm>
            <a:off x="2299813" y="1925211"/>
            <a:ext cx="1005382" cy="660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2997" t="81823" r="41681"/>
          <a:stretch/>
        </p:blipFill>
        <p:spPr>
          <a:xfrm>
            <a:off x="2802504" y="6279674"/>
            <a:ext cx="2322144" cy="269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6132" y="1108594"/>
            <a:ext cx="3835400" cy="3771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42180" t="22733" r="2710" b="20938"/>
          <a:stretch/>
        </p:blipFill>
        <p:spPr>
          <a:xfrm>
            <a:off x="6612909" y="6238698"/>
            <a:ext cx="2429743" cy="300059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305771"/>
              </p:ext>
            </p:extLst>
          </p:nvPr>
        </p:nvGraphicFramePr>
        <p:xfrm>
          <a:off x="321139" y="5463087"/>
          <a:ext cx="8426621" cy="76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" name="Equation" r:id="rId9" imgW="5308600" imgH="482600" progId="Equation.3">
                  <p:embed/>
                </p:oleObj>
              </mc:Choice>
              <mc:Fallback>
                <p:oleObj name="Equation" r:id="rId9" imgW="53086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1139" y="5463087"/>
                        <a:ext cx="8426621" cy="765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7706" y="5130864"/>
            <a:ext cx="368806" cy="38968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80983" y="790360"/>
            <a:ext cx="2721919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arXiv:1307.5025, </a:t>
            </a:r>
            <a:r>
              <a:rPr lang="en-US" sz="1600" dirty="0" err="1" smtClean="0">
                <a:solidFill>
                  <a:schemeClr val="bg1"/>
                </a:solidFill>
              </a:rPr>
              <a:t>subm</a:t>
            </a:r>
            <a:r>
              <a:rPr lang="en-US" sz="1600" dirty="0" smtClean="0">
                <a:solidFill>
                  <a:schemeClr val="bg1"/>
                </a:solidFill>
              </a:rPr>
              <a:t>. </a:t>
            </a:r>
            <a:r>
              <a:rPr lang="en-US" sz="1600" dirty="0">
                <a:solidFill>
                  <a:schemeClr val="bg1"/>
                </a:solidFill>
              </a:rPr>
              <a:t>t</a:t>
            </a:r>
            <a:r>
              <a:rPr lang="en-US" sz="1600" dirty="0" smtClean="0">
                <a:solidFill>
                  <a:schemeClr val="bg1"/>
                </a:solidFill>
              </a:rPr>
              <a:t>o PRL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13" y="1410643"/>
            <a:ext cx="255771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arXiv:1307.5024, acc. by PRL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t="47365"/>
          <a:stretch/>
        </p:blipFill>
        <p:spPr>
          <a:xfrm>
            <a:off x="3325845" y="1945859"/>
            <a:ext cx="1005382" cy="7566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7528" y="5124206"/>
            <a:ext cx="552200" cy="386179"/>
          </a:xfrm>
          <a:prstGeom prst="rect">
            <a:avLst/>
          </a:prstGeom>
        </p:spPr>
      </p:pic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71420" y="1457534"/>
            <a:ext cx="984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BDT&gt;0.7</a:t>
            </a:r>
            <a:endParaRPr lang="en-US" b="1" baseline="30000" dirty="0">
              <a:solidFill>
                <a:srgbClr val="00009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/>
          <a:srcRect l="65090" t="15868" r="3974" b="64868"/>
          <a:stretch/>
        </p:blipFill>
        <p:spPr>
          <a:xfrm>
            <a:off x="7572941" y="3653647"/>
            <a:ext cx="1274693" cy="7805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72941" y="1728549"/>
            <a:ext cx="1274693" cy="708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7525" y="1114786"/>
            <a:ext cx="737612" cy="77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2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78"/>
            <a:ext cx="8229600" cy="842962"/>
          </a:xfrm>
        </p:spPr>
        <p:txBody>
          <a:bodyPr/>
          <a:lstStyle/>
          <a:p>
            <a:r>
              <a:rPr lang="en-US" dirty="0"/>
              <a:t>B</a:t>
            </a:r>
            <a:r>
              <a:rPr lang="en-US" baseline="30000" dirty="0"/>
              <a:t>0</a:t>
            </a:r>
            <a:r>
              <a:rPr lang="en-US" baseline="-25000" dirty="0"/>
              <a:t>(s)</a:t>
            </a:r>
            <a:r>
              <a:rPr lang="en-US" dirty="0">
                <a:sym typeface="Wingdings"/>
              </a:rPr>
              <a:t>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err="1"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: </a:t>
            </a:r>
            <a:r>
              <a:rPr lang="en-US" dirty="0" smtClean="0">
                <a:sym typeface="Wingdings"/>
              </a:rPr>
              <a:t>implications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6" y="3172698"/>
            <a:ext cx="5224563" cy="3576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868679"/>
            <a:ext cx="7085036" cy="15392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62880" y="3458416"/>
            <a:ext cx="388112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Helvetica"/>
              </a:rPr>
              <a:t>MFV: Minimal </a:t>
            </a:r>
            <a:r>
              <a:rPr lang="en-US" sz="1200" dirty="0" err="1">
                <a:solidFill>
                  <a:srgbClr val="000000"/>
                </a:solidFill>
                <a:latin typeface="Helvetica"/>
              </a:rPr>
              <a:t>Flavour</a:t>
            </a:r>
            <a:r>
              <a:rPr lang="en-US" sz="1200" dirty="0">
                <a:solidFill>
                  <a:srgbClr val="000000"/>
                </a:solidFill>
                <a:latin typeface="Helvetica"/>
              </a:rPr>
              <a:t> Violation </a:t>
            </a:r>
            <a:r>
              <a:rPr lang="en-US" sz="1200" dirty="0" smtClean="0">
                <a:solidFill>
                  <a:srgbClr val="000000"/>
                </a:solidFill>
                <a:latin typeface="Helvetica"/>
              </a:rPr>
              <a:t>models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Helvetica"/>
              </a:rPr>
              <a:t>SM4: </a:t>
            </a:r>
            <a:r>
              <a:rPr lang="en-US" sz="1200" dirty="0">
                <a:solidFill>
                  <a:srgbClr val="000000"/>
                </a:solidFill>
                <a:latin typeface="Helvetica"/>
              </a:rPr>
              <a:t>SM with a fourth generation </a:t>
            </a:r>
          </a:p>
          <a:p>
            <a:r>
              <a:rPr lang="en-US" sz="1200" dirty="0" err="1" smtClean="0">
                <a:solidFill>
                  <a:srgbClr val="000000"/>
                </a:solidFill>
                <a:latin typeface="Helvetica"/>
              </a:rPr>
              <a:t>RSc</a:t>
            </a:r>
            <a:r>
              <a:rPr lang="en-US" sz="1200" dirty="0" smtClean="0">
                <a:solidFill>
                  <a:srgbClr val="000000"/>
                </a:solidFill>
                <a:latin typeface="Helvetica"/>
              </a:rPr>
              <a:t>: Randall</a:t>
            </a:r>
            <a:r>
              <a:rPr lang="en-US" sz="1200" dirty="0">
                <a:solidFill>
                  <a:srgbClr val="000000"/>
                </a:solidFill>
                <a:latin typeface="Helvetica"/>
              </a:rPr>
              <a:t>-</a:t>
            </a:r>
            <a:r>
              <a:rPr lang="en-US" sz="1200" dirty="0" err="1">
                <a:solidFill>
                  <a:srgbClr val="000000"/>
                </a:solidFill>
                <a:latin typeface="Helvetica"/>
              </a:rPr>
              <a:t>Sundrum</a:t>
            </a:r>
            <a:r>
              <a:rPr lang="en-US" sz="1200" dirty="0">
                <a:solidFill>
                  <a:srgbClr val="000000"/>
                </a:solidFill>
                <a:latin typeface="Helvetica"/>
              </a:rPr>
              <a:t> model </a:t>
            </a:r>
            <a:r>
              <a:rPr lang="en-US" sz="1200" dirty="0" smtClean="0">
                <a:solidFill>
                  <a:srgbClr val="000000"/>
                </a:solidFill>
                <a:latin typeface="Helvetica"/>
              </a:rPr>
              <a:t>with </a:t>
            </a:r>
            <a:r>
              <a:rPr lang="en-US" sz="1200" dirty="0">
                <a:solidFill>
                  <a:srgbClr val="000000"/>
                </a:solidFill>
                <a:latin typeface="Helvetica"/>
              </a:rPr>
              <a:t>custodial </a:t>
            </a:r>
            <a:r>
              <a:rPr lang="en-US" sz="1200" dirty="0" smtClean="0">
                <a:solidFill>
                  <a:srgbClr val="000000"/>
                </a:solidFill>
                <a:latin typeface="Helvetica"/>
              </a:rPr>
              <a:t>protection</a:t>
            </a:r>
            <a:endParaRPr lang="en-US" sz="800" dirty="0" smtClean="0">
              <a:solidFill>
                <a:srgbClr val="000000"/>
              </a:solidFill>
              <a:latin typeface="Helvetica"/>
            </a:endParaRPr>
          </a:p>
          <a:p>
            <a:r>
              <a:rPr lang="en-US" sz="800" dirty="0" smtClean="0">
                <a:solidFill>
                  <a:srgbClr val="000000"/>
                </a:solidFill>
                <a:latin typeface="Helvetica"/>
              </a:rPr>
              <a:t>						[</a:t>
            </a:r>
            <a:r>
              <a:rPr lang="en-US" sz="800" dirty="0" err="1">
                <a:solidFill>
                  <a:srgbClr val="000000"/>
                </a:solidFill>
                <a:latin typeface="Helvetica"/>
              </a:rPr>
              <a:t>Blanke</a:t>
            </a:r>
            <a:r>
              <a:rPr lang="en-US" sz="800" dirty="0">
                <a:solidFill>
                  <a:srgbClr val="000000"/>
                </a:solidFill>
                <a:latin typeface="Helvetica"/>
              </a:rPr>
              <a:t> et al., 2009</a:t>
            </a:r>
            <a:r>
              <a:rPr lang="en-US" sz="800" dirty="0" smtClean="0">
                <a:solidFill>
                  <a:srgbClr val="000000"/>
                </a:solidFill>
                <a:latin typeface="Helvetica"/>
              </a:rPr>
              <a:t>]</a:t>
            </a:r>
            <a:endParaRPr lang="en-US" sz="800" dirty="0">
              <a:solidFill>
                <a:srgbClr val="000000"/>
              </a:solidFill>
              <a:latin typeface="Helvetica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Helvetica"/>
              </a:rPr>
              <a:t>MSSM: </a:t>
            </a:r>
            <a:r>
              <a:rPr lang="en-US" sz="1200" dirty="0">
                <a:solidFill>
                  <a:srgbClr val="000000"/>
                </a:solidFill>
                <a:latin typeface="Helvetica"/>
              </a:rPr>
              <a:t>Minimal SUSY </a:t>
            </a:r>
            <a:r>
              <a:rPr lang="en-US" sz="1200" dirty="0" err="1" smtClean="0">
                <a:solidFill>
                  <a:srgbClr val="000000"/>
                </a:solidFill>
                <a:latin typeface="Helvetica"/>
              </a:rPr>
              <a:t>flavour</a:t>
            </a:r>
            <a:r>
              <a:rPr lang="en-US" sz="1200" dirty="0" smtClean="0">
                <a:solidFill>
                  <a:srgbClr val="000000"/>
                </a:solidFill>
                <a:latin typeface="Helvetica"/>
              </a:rPr>
              <a:t> models </a:t>
            </a:r>
          </a:p>
          <a:p>
            <a:r>
              <a:rPr lang="en-US" sz="1200" dirty="0">
                <a:solidFill>
                  <a:srgbClr val="000000"/>
                </a:solidFill>
                <a:latin typeface="Helvetica"/>
              </a:rPr>
              <a:t>	</a:t>
            </a:r>
            <a:r>
              <a:rPr lang="en-US" sz="1200" dirty="0" smtClean="0">
                <a:solidFill>
                  <a:srgbClr val="000000"/>
                </a:solidFill>
                <a:latin typeface="Helvetica"/>
              </a:rPr>
              <a:t>AC: </a:t>
            </a:r>
            <a:r>
              <a:rPr lang="en-US" sz="1200" dirty="0" err="1" smtClean="0">
                <a:solidFill>
                  <a:srgbClr val="000000"/>
                </a:solidFill>
                <a:latin typeface="Helvetica"/>
              </a:rPr>
              <a:t>Agashe</a:t>
            </a:r>
            <a:r>
              <a:rPr lang="en-US" sz="1200" dirty="0" smtClean="0">
                <a:solidFill>
                  <a:srgbClr val="000000"/>
                </a:solidFill>
                <a:latin typeface="Helvetica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Helvetica"/>
              </a:rPr>
              <a:t>and </a:t>
            </a:r>
            <a:r>
              <a:rPr lang="en-US" sz="1200" dirty="0" err="1" smtClean="0">
                <a:solidFill>
                  <a:srgbClr val="000000"/>
                </a:solidFill>
                <a:latin typeface="Helvetica"/>
              </a:rPr>
              <a:t>Carone</a:t>
            </a:r>
            <a:r>
              <a:rPr lang="en-US" sz="1200" dirty="0" smtClean="0">
                <a:solidFill>
                  <a:srgbClr val="000000"/>
                </a:solidFill>
                <a:latin typeface="Helvetica"/>
              </a:rPr>
              <a:t> </a:t>
            </a:r>
            <a:r>
              <a:rPr lang="en-US" sz="700" dirty="0">
                <a:solidFill>
                  <a:srgbClr val="000000"/>
                </a:solidFill>
                <a:latin typeface="Helvetica"/>
              </a:rPr>
              <a:t>[</a:t>
            </a:r>
            <a:r>
              <a:rPr lang="en-US" sz="700" dirty="0" err="1">
                <a:solidFill>
                  <a:srgbClr val="000000"/>
                </a:solidFill>
                <a:latin typeface="Helvetica"/>
              </a:rPr>
              <a:t>Agashe</a:t>
            </a:r>
            <a:r>
              <a:rPr lang="en-US" sz="700" dirty="0">
                <a:solidFill>
                  <a:srgbClr val="000000"/>
                </a:solidFill>
                <a:latin typeface="Helvetica"/>
              </a:rPr>
              <a:t> and </a:t>
            </a:r>
            <a:r>
              <a:rPr lang="en-US" sz="700" dirty="0" err="1">
                <a:solidFill>
                  <a:srgbClr val="000000"/>
                </a:solidFill>
                <a:latin typeface="Helvetica"/>
              </a:rPr>
              <a:t>Carone</a:t>
            </a:r>
            <a:r>
              <a:rPr lang="en-US" sz="700" dirty="0">
                <a:solidFill>
                  <a:srgbClr val="000000"/>
                </a:solidFill>
                <a:latin typeface="Helvetica"/>
              </a:rPr>
              <a:t>, 2003</a:t>
            </a:r>
            <a:r>
              <a:rPr lang="en-US" sz="700" dirty="0" smtClean="0">
                <a:solidFill>
                  <a:srgbClr val="000000"/>
                </a:solidFill>
                <a:latin typeface="Helvetica"/>
              </a:rPr>
              <a:t>]</a:t>
            </a:r>
            <a:r>
              <a:rPr lang="en-US" sz="1200" dirty="0" smtClean="0">
                <a:solidFill>
                  <a:srgbClr val="000000"/>
                </a:solidFill>
                <a:latin typeface="Helvetica"/>
              </a:rPr>
              <a:t>	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Helvetica"/>
              </a:rPr>
              <a:t>	RVV2: Ross</a:t>
            </a:r>
            <a:r>
              <a:rPr lang="en-US" sz="1200" dirty="0">
                <a:solidFill>
                  <a:srgbClr val="000000"/>
                </a:solidFill>
                <a:latin typeface="Helvetica"/>
              </a:rPr>
              <a:t>, Velasco-</a:t>
            </a:r>
            <a:r>
              <a:rPr lang="en-US" sz="1200" dirty="0" err="1">
                <a:solidFill>
                  <a:srgbClr val="000000"/>
                </a:solidFill>
                <a:latin typeface="Helvetica"/>
              </a:rPr>
              <a:t>Sevilla</a:t>
            </a:r>
            <a:r>
              <a:rPr lang="en-US" sz="1200" dirty="0">
                <a:solidFill>
                  <a:srgbClr val="000000"/>
                </a:solidFill>
                <a:latin typeface="Helvetica"/>
              </a:rPr>
              <a:t> and </a:t>
            </a:r>
            <a:r>
              <a:rPr lang="en-US" sz="1200" dirty="0" err="1" smtClean="0">
                <a:solidFill>
                  <a:srgbClr val="000000"/>
                </a:solidFill>
                <a:latin typeface="Helvetica"/>
              </a:rPr>
              <a:t>Vives</a:t>
            </a:r>
            <a:endParaRPr lang="en-US" sz="1200" dirty="0" smtClean="0">
              <a:solidFill>
                <a:srgbClr val="000000"/>
              </a:solidFill>
              <a:latin typeface="Helvetica"/>
            </a:endParaRPr>
          </a:p>
          <a:p>
            <a:r>
              <a:rPr lang="en-US" sz="500" dirty="0" smtClean="0">
                <a:solidFill>
                  <a:srgbClr val="000000"/>
                </a:solidFill>
                <a:latin typeface="Helvetica"/>
              </a:rPr>
              <a:t>						</a:t>
            </a:r>
            <a:r>
              <a:rPr lang="en-US" sz="700" dirty="0" smtClean="0">
                <a:solidFill>
                  <a:srgbClr val="000000"/>
                </a:solidFill>
                <a:latin typeface="Helvetica"/>
              </a:rPr>
              <a:t>[</a:t>
            </a:r>
            <a:r>
              <a:rPr lang="en-US" sz="700" dirty="0">
                <a:solidFill>
                  <a:srgbClr val="000000"/>
                </a:solidFill>
                <a:latin typeface="Helvetica"/>
              </a:rPr>
              <a:t>Ross et al., 2004</a:t>
            </a:r>
            <a:r>
              <a:rPr lang="en-US" sz="700" dirty="0" smtClean="0">
                <a:solidFill>
                  <a:srgbClr val="000000"/>
                </a:solidFill>
                <a:latin typeface="Helvetica"/>
              </a:rPr>
              <a:t>]</a:t>
            </a:r>
            <a:endParaRPr lang="en-US" sz="500" dirty="0" smtClean="0">
              <a:solidFill>
                <a:srgbClr val="000000"/>
              </a:solidFill>
              <a:latin typeface="Helvetica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Helvetica"/>
              </a:rPr>
              <a:t> 	AKM10: </a:t>
            </a:r>
            <a:r>
              <a:rPr lang="en-US" sz="1200" dirty="0" err="1" smtClean="0">
                <a:solidFill>
                  <a:srgbClr val="000000"/>
                </a:solidFill>
                <a:latin typeface="Helvetica"/>
              </a:rPr>
              <a:t>Antusch</a:t>
            </a:r>
            <a:r>
              <a:rPr lang="en-US" sz="1200" dirty="0">
                <a:solidFill>
                  <a:srgbClr val="000000"/>
                </a:solidFill>
                <a:latin typeface="Helvetica"/>
              </a:rPr>
              <a:t>, King and </a:t>
            </a:r>
            <a:r>
              <a:rPr lang="en-US" sz="1200" dirty="0" err="1" smtClean="0">
                <a:solidFill>
                  <a:srgbClr val="000000"/>
                </a:solidFill>
                <a:latin typeface="Helvetica"/>
              </a:rPr>
              <a:t>Malinsky</a:t>
            </a:r>
            <a:endParaRPr lang="en-US" sz="1200" dirty="0">
              <a:solidFill>
                <a:srgbClr val="000000"/>
              </a:solidFill>
              <a:latin typeface="Helvetica"/>
            </a:endParaRPr>
          </a:p>
          <a:p>
            <a:r>
              <a:rPr lang="en-US" sz="500" dirty="0" smtClean="0">
                <a:solidFill>
                  <a:srgbClr val="000000"/>
                </a:solidFill>
                <a:latin typeface="Helvetica"/>
              </a:rPr>
              <a:t>						[</a:t>
            </a:r>
            <a:r>
              <a:rPr lang="en-US" sz="700" dirty="0" err="1" smtClean="0">
                <a:solidFill>
                  <a:srgbClr val="000000"/>
                </a:solidFill>
                <a:latin typeface="Helvetica"/>
              </a:rPr>
              <a:t>Antusch</a:t>
            </a:r>
            <a:r>
              <a:rPr lang="en-US" sz="700" dirty="0" smtClean="0">
                <a:solidFill>
                  <a:srgbClr val="000000"/>
                </a:solidFill>
                <a:latin typeface="Helvetica"/>
              </a:rPr>
              <a:t> </a:t>
            </a:r>
            <a:r>
              <a:rPr lang="en-US" sz="700" dirty="0">
                <a:solidFill>
                  <a:srgbClr val="000000"/>
                </a:solidFill>
                <a:latin typeface="Helvetica"/>
              </a:rPr>
              <a:t>et al., 2008]</a:t>
            </a:r>
            <a:r>
              <a:rPr lang="en-US" sz="500" dirty="0">
                <a:solidFill>
                  <a:srgbClr val="000000"/>
                </a:solidFill>
                <a:latin typeface="Helvetica"/>
              </a:rPr>
              <a:t> </a:t>
            </a:r>
            <a:endParaRPr lang="en-US" sz="500" dirty="0" smtClean="0">
              <a:solidFill>
                <a:srgbClr val="000000"/>
              </a:solidFill>
              <a:latin typeface="Helvetica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Helvetica"/>
              </a:rPr>
              <a:t>	LL11: left</a:t>
            </a:r>
            <a:r>
              <a:rPr lang="en-US" sz="1200" dirty="0">
                <a:solidFill>
                  <a:srgbClr val="000000"/>
                </a:solidFill>
                <a:latin typeface="Helvetica"/>
              </a:rPr>
              <a:t>-handed currents only </a:t>
            </a:r>
            <a:r>
              <a:rPr lang="en-US" sz="700" dirty="0" smtClean="0">
                <a:solidFill>
                  <a:srgbClr val="000000"/>
                </a:solidFill>
                <a:latin typeface="Helvetica"/>
              </a:rPr>
              <a:t>[</a:t>
            </a:r>
            <a:r>
              <a:rPr lang="en-US" sz="700" dirty="0">
                <a:solidFill>
                  <a:srgbClr val="000000"/>
                </a:solidFill>
                <a:latin typeface="Helvetica"/>
              </a:rPr>
              <a:t>Hall </a:t>
            </a:r>
            <a:r>
              <a:rPr lang="en-US" sz="700" dirty="0" smtClean="0">
                <a:solidFill>
                  <a:srgbClr val="000000"/>
                </a:solidFill>
                <a:latin typeface="Helvetica"/>
              </a:rPr>
              <a:t>&amp; Murayama</a:t>
            </a:r>
            <a:r>
              <a:rPr lang="en-US" sz="700" dirty="0">
                <a:solidFill>
                  <a:srgbClr val="000000"/>
                </a:solidFill>
                <a:latin typeface="Helvetica"/>
              </a:rPr>
              <a:t>, 1995</a:t>
            </a:r>
            <a:r>
              <a:rPr lang="en-US" sz="700" dirty="0" smtClean="0">
                <a:solidFill>
                  <a:srgbClr val="000000"/>
                </a:solidFill>
                <a:latin typeface="Helvetica"/>
              </a:rPr>
              <a:t>]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555954" y="2265679"/>
            <a:ext cx="4418126" cy="932469"/>
            <a:chOff x="1555954" y="2265679"/>
            <a:chExt cx="4418126" cy="93246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55954" y="2265679"/>
              <a:ext cx="4418126" cy="93246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048000" y="2407920"/>
              <a:ext cx="91440" cy="142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0" y="6619279"/>
            <a:ext cx="2133600" cy="238721"/>
          </a:xfrm>
        </p:spPr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19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130300" y="5457825"/>
            <a:ext cx="3175" cy="400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79500" y="5670550"/>
            <a:ext cx="10795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920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109" y="1209297"/>
            <a:ext cx="4726891" cy="4718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relevance of B</a:t>
            </a:r>
            <a:r>
              <a:rPr lang="en-US" baseline="-25000" dirty="0" smtClean="0"/>
              <a:t>(s)</a:t>
            </a:r>
            <a:r>
              <a:rPr lang="en-US" dirty="0" smtClean="0"/>
              <a:t> decays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59" y="1749076"/>
            <a:ext cx="4565941" cy="3499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Test the </a:t>
            </a:r>
            <a:r>
              <a:rPr lang="en-US" sz="2400" dirty="0" smtClean="0">
                <a:solidFill>
                  <a:srgbClr val="FF0000"/>
                </a:solidFill>
              </a:rPr>
              <a:t>flavor sector of the SM</a:t>
            </a:r>
          </a:p>
          <a:p>
            <a:pPr lvl="1"/>
            <a:r>
              <a:rPr lang="en-US" sz="2000" dirty="0" smtClean="0"/>
              <a:t>Single source of </a:t>
            </a:r>
            <a:r>
              <a:rPr lang="en-US" sz="2000" dirty="0" smtClean="0">
                <a:solidFill>
                  <a:srgbClr val="FF0000"/>
                </a:solidFill>
              </a:rPr>
              <a:t>CP violation</a:t>
            </a:r>
            <a:r>
              <a:rPr lang="en-US" sz="2000" dirty="0" smtClean="0"/>
              <a:t> in </a:t>
            </a:r>
            <a:r>
              <a:rPr lang="en-US" sz="2000" dirty="0" smtClean="0">
                <a:solidFill>
                  <a:srgbClr val="FF0000"/>
                </a:solidFill>
              </a:rPr>
              <a:t>charged weak currents</a:t>
            </a:r>
          </a:p>
          <a:p>
            <a:pPr lvl="1"/>
            <a:r>
              <a:rPr lang="en-US" sz="2000" dirty="0" smtClean="0"/>
              <a:t>Suppressions due to </a:t>
            </a:r>
            <a:r>
              <a:rPr lang="en-US" sz="2000" dirty="0" smtClean="0">
                <a:solidFill>
                  <a:srgbClr val="FF0000"/>
                </a:solidFill>
              </a:rPr>
              <a:t>hierarchy of CKM elements</a:t>
            </a:r>
          </a:p>
          <a:p>
            <a:pPr lvl="1"/>
            <a:r>
              <a:rPr lang="en-US" sz="2000" dirty="0" smtClean="0"/>
              <a:t>Suppression of </a:t>
            </a:r>
            <a:r>
              <a:rPr lang="en-US" sz="2000" dirty="0" smtClean="0">
                <a:solidFill>
                  <a:srgbClr val="FF0000"/>
                </a:solidFill>
              </a:rPr>
              <a:t>flavor-changing neutral currents</a:t>
            </a:r>
            <a:r>
              <a:rPr lang="en-US" sz="2000" dirty="0" smtClean="0"/>
              <a:t> (FCNC, loop only)</a:t>
            </a:r>
          </a:p>
          <a:p>
            <a:pPr lvl="1"/>
            <a:r>
              <a:rPr lang="en-US" sz="2000" dirty="0" smtClean="0"/>
              <a:t>Suppression of </a:t>
            </a:r>
            <a:r>
              <a:rPr lang="en-US" sz="2000" dirty="0" smtClean="0">
                <a:solidFill>
                  <a:srgbClr val="FF0000"/>
                </a:solidFill>
              </a:rPr>
              <a:t>chirality flips </a:t>
            </a:r>
            <a:r>
              <a:rPr lang="en-US" sz="2000" dirty="0" smtClean="0"/>
              <a:t>due to small quark masses</a:t>
            </a:r>
          </a:p>
          <a:p>
            <a:pPr marL="457200" lvl="1" indent="0">
              <a:buNone/>
            </a:pP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94000" y="6160958"/>
            <a:ext cx="566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 review of CP Violation, see talk by </a:t>
            </a:r>
            <a:r>
              <a:rPr lang="en-US" dirty="0" err="1" smtClean="0"/>
              <a:t>Stephane</a:t>
            </a:r>
            <a:r>
              <a:rPr lang="en-US" dirty="0" smtClean="0"/>
              <a:t> </a:t>
            </a:r>
            <a:r>
              <a:rPr lang="en-US" dirty="0" err="1" smtClean="0"/>
              <a:t>Monteil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58359" y="5689372"/>
            <a:ext cx="3628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CKM </a:t>
            </a:r>
            <a:r>
              <a:rPr lang="en-US" dirty="0" err="1" smtClean="0"/>
              <a:t>unitarity</a:t>
            </a:r>
            <a:r>
              <a:rPr lang="en-US" dirty="0" smtClean="0"/>
              <a:t> triangle tested at the </a:t>
            </a:r>
            <a:r>
              <a:rPr lang="en-US" dirty="0" smtClean="0">
                <a:solidFill>
                  <a:srgbClr val="FF0000"/>
                </a:solidFill>
              </a:rPr>
              <a:t>few percent level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00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72826" y="4393069"/>
            <a:ext cx="9071174" cy="220233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72826" y="2265680"/>
            <a:ext cx="9050959" cy="19980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8836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(semi) </a:t>
            </a:r>
            <a:r>
              <a:rPr lang="en-US" dirty="0" err="1" smtClean="0"/>
              <a:t>leptonic</a:t>
            </a:r>
            <a:r>
              <a:rPr lang="en-US" dirty="0" smtClean="0"/>
              <a:t> decays with </a:t>
            </a:r>
            <a:r>
              <a:rPr lang="en-US" dirty="0" smtClean="0">
                <a:latin typeface="Symbol" charset="2"/>
                <a:cs typeface="Symbol" charset="2"/>
              </a:rPr>
              <a:t>t</a:t>
            </a:r>
            <a:r>
              <a:rPr lang="en-US" dirty="0" smtClean="0"/>
              <a:t> leptons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386" y="778571"/>
            <a:ext cx="8783214" cy="163951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err="1" smtClean="0">
                <a:latin typeface="Symbol" charset="2"/>
                <a:cs typeface="Symbol" charset="2"/>
              </a:rPr>
              <a:t>tn</a:t>
            </a:r>
            <a:r>
              <a:rPr lang="en-US" sz="2000" dirty="0" smtClean="0">
                <a:sym typeface="Wingdings"/>
              </a:rPr>
              <a:t> and </a:t>
            </a:r>
            <a:r>
              <a:rPr lang="en-US" sz="2000" dirty="0"/>
              <a:t>B → D(*)</a:t>
            </a:r>
            <a:r>
              <a:rPr lang="en-US" sz="2000" dirty="0" err="1">
                <a:latin typeface="Symbol" charset="2"/>
                <a:cs typeface="Symbol" charset="2"/>
              </a:rPr>
              <a:t>tn</a:t>
            </a:r>
            <a:r>
              <a:rPr lang="en-US" sz="2000" dirty="0"/>
              <a:t> </a:t>
            </a:r>
            <a:r>
              <a:rPr lang="en-US" sz="2000" dirty="0" smtClean="0"/>
              <a:t>are </a:t>
            </a:r>
            <a:r>
              <a:rPr lang="en-US" sz="2000" dirty="0" smtClean="0">
                <a:solidFill>
                  <a:srgbClr val="0000FF"/>
                </a:solidFill>
              </a:rPr>
              <a:t>tree level decays mediated by a W in SM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Lepton universality </a:t>
            </a:r>
            <a:r>
              <a:rPr lang="en-US" sz="2000" dirty="0" smtClean="0"/>
              <a:t>in SM, </a:t>
            </a:r>
            <a:r>
              <a:rPr lang="en-US" sz="2000" dirty="0" smtClean="0">
                <a:solidFill>
                  <a:srgbClr val="0000FF"/>
                </a:solidFill>
              </a:rPr>
              <a:t>might be broken by mass-dependent couplings </a:t>
            </a:r>
          </a:p>
          <a:p>
            <a:pPr marL="0" indent="0">
              <a:buNone/>
            </a:pP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/>
              <a:t> </a:t>
            </a:r>
            <a:r>
              <a:rPr lang="en-US" sz="2000" dirty="0">
                <a:solidFill>
                  <a:srgbClr val="FF0000"/>
                </a:solidFill>
                <a:sym typeface="Wingdings"/>
              </a:rPr>
              <a:t>Probe SM extensions </a:t>
            </a:r>
            <a:r>
              <a:rPr lang="en-US" sz="2000" dirty="0">
                <a:sym typeface="Wingdings"/>
              </a:rPr>
              <a:t>to models with </a:t>
            </a:r>
            <a:r>
              <a:rPr lang="en-US" sz="2000" dirty="0">
                <a:solidFill>
                  <a:srgbClr val="FF0000"/>
                </a:solidFill>
                <a:sym typeface="Wingdings"/>
              </a:rPr>
              <a:t>enlarged Higgs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sector</a:t>
            </a:r>
            <a:r>
              <a:rPr lang="en-US" sz="2000" dirty="0" smtClean="0">
                <a:sym typeface="Wingdings"/>
              </a:rPr>
              <a:t>, e.g</a:t>
            </a:r>
            <a:r>
              <a:rPr lang="en-US" sz="2000" dirty="0">
                <a:sym typeface="Wingdings"/>
              </a:rPr>
              <a:t>. 2</a:t>
            </a:r>
            <a:r>
              <a:rPr lang="en-US" sz="2000" dirty="0" smtClean="0">
                <a:sym typeface="Wingdings"/>
              </a:rPr>
              <a:t>-Higgs 	Doublet Model (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2HDM</a:t>
            </a:r>
            <a:r>
              <a:rPr lang="en-US" sz="2000" dirty="0" smtClean="0">
                <a:sym typeface="Wingdings"/>
              </a:rPr>
              <a:t>) of MSSM</a:t>
            </a:r>
            <a:endParaRPr lang="en-US" sz="2000" dirty="0">
              <a:sym typeface="Wingdings"/>
            </a:endParaRP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23" y="2892910"/>
            <a:ext cx="2514599" cy="136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Content Placeholder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642911"/>
              </p:ext>
            </p:extLst>
          </p:nvPr>
        </p:nvGraphicFramePr>
        <p:xfrm>
          <a:off x="948488" y="3057700"/>
          <a:ext cx="685801" cy="332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5" name="Equation" r:id="rId4" imgW="418641" imgH="203261" progId="Equation.3">
                  <p:embed/>
                </p:oleObj>
              </mc:Choice>
              <mc:Fallback>
                <p:oleObj name="Equation" r:id="rId4" imgW="418641" imgH="203261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8488" y="3057700"/>
                        <a:ext cx="685801" cy="33218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4729" y="3364486"/>
            <a:ext cx="516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B</a:t>
            </a:r>
            <a:r>
              <a:rPr lang="en-US" b="0" baseline="30000" dirty="0" smtClean="0"/>
              <a:t>+</a:t>
            </a:r>
            <a:endParaRPr lang="en-US" b="0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984049" y="3677788"/>
            <a:ext cx="84475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0" i="1" dirty="0" smtClean="0">
                <a:solidFill>
                  <a:srgbClr val="0000FF"/>
                </a:solidFill>
                <a:latin typeface="+mn-lt"/>
                <a:cs typeface="Arial" pitchFamily="34" charset="0"/>
              </a:rPr>
              <a:t>W</a:t>
            </a:r>
            <a:r>
              <a:rPr lang="en-US" sz="1600" b="0" i="1" baseline="30000" dirty="0" smtClean="0">
                <a:solidFill>
                  <a:srgbClr val="0000FF"/>
                </a:solidFill>
                <a:latin typeface="+mn-lt"/>
                <a:cs typeface="Arial" pitchFamily="34" charset="0"/>
              </a:rPr>
              <a:t>+</a:t>
            </a:r>
            <a:r>
              <a:rPr lang="en-US" sz="1600" b="0" i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 (H</a:t>
            </a:r>
            <a:r>
              <a:rPr lang="en-US" sz="1600" b="0" i="1" baseline="30000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+</a:t>
            </a:r>
            <a:r>
              <a:rPr lang="en-US" sz="1600" b="0" i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)</a:t>
            </a:r>
            <a:endParaRPr lang="en-US" sz="1600" b="0" i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546" y="2555310"/>
            <a:ext cx="4563579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77972" y="2555310"/>
            <a:ext cx="1493414" cy="63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eft Brace 14"/>
          <p:cNvSpPr/>
          <p:nvPr/>
        </p:nvSpPr>
        <p:spPr bwMode="auto">
          <a:xfrm rot="16200000">
            <a:off x="5712672" y="1790771"/>
            <a:ext cx="228600" cy="3048000"/>
          </a:xfrm>
          <a:prstGeom prst="leftBrace">
            <a:avLst/>
          </a:prstGeom>
          <a:noFill/>
          <a:ln w="9525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Symbol" pitchFamily="18" charset="2"/>
            </a:endParaRPr>
          </a:p>
        </p:txBody>
      </p:sp>
      <p:sp>
        <p:nvSpPr>
          <p:cNvPr id="16" name="Left Brace 15"/>
          <p:cNvSpPr/>
          <p:nvPr/>
        </p:nvSpPr>
        <p:spPr bwMode="auto">
          <a:xfrm rot="16200000">
            <a:off x="8189172" y="2514670"/>
            <a:ext cx="228600" cy="1600200"/>
          </a:xfrm>
          <a:prstGeom prst="leftBrace">
            <a:avLst>
              <a:gd name="adj1" fmla="val 4252"/>
              <a:gd name="adj2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8372" y="335287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SM</a:t>
            </a:r>
            <a:endParaRPr lang="en-US" sz="1400" b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23586" y="335287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Charged Higgs</a:t>
            </a:r>
            <a:endParaRPr lang="en-US" sz="1400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4463" y="5070974"/>
            <a:ext cx="2514600" cy="1513116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6411172" y="2627774"/>
            <a:ext cx="838200" cy="64873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5465" y="3616840"/>
            <a:ext cx="3926743" cy="42007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78586" y="3667580"/>
            <a:ext cx="1710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SM expectation: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140663" y="5051336"/>
            <a:ext cx="2336788" cy="1447800"/>
            <a:chOff x="140663" y="4976994"/>
            <a:chExt cx="2336788" cy="1447800"/>
          </a:xfrm>
        </p:grpSpPr>
        <p:grpSp>
          <p:nvGrpSpPr>
            <p:cNvPr id="22" name="Group 21"/>
            <p:cNvGrpSpPr>
              <a:grpSpLocks/>
            </p:cNvGrpSpPr>
            <p:nvPr/>
          </p:nvGrpSpPr>
          <p:grpSpPr bwMode="auto">
            <a:xfrm>
              <a:off x="352224" y="5775828"/>
              <a:ext cx="780131" cy="59122"/>
              <a:chOff x="3656" y="2733"/>
              <a:chExt cx="722" cy="48"/>
            </a:xfrm>
            <a:solidFill>
              <a:srgbClr val="FFFFFF"/>
            </a:solidFill>
          </p:grpSpPr>
          <p:sp>
            <p:nvSpPr>
              <p:cNvPr id="48" name="Line 8"/>
              <p:cNvSpPr>
                <a:spLocks noChangeShapeType="1"/>
              </p:cNvSpPr>
              <p:nvPr/>
            </p:nvSpPr>
            <p:spPr bwMode="auto">
              <a:xfrm>
                <a:off x="3656" y="2762"/>
                <a:ext cx="722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9" name="AutoShape 9"/>
              <p:cNvSpPr>
                <a:spLocks noChangeArrowheads="1"/>
              </p:cNvSpPr>
              <p:nvPr/>
            </p:nvSpPr>
            <p:spPr bwMode="auto">
              <a:xfrm rot="5400000">
                <a:off x="4008" y="2709"/>
                <a:ext cx="48" cy="96"/>
              </a:xfrm>
              <a:prstGeom prst="triangle">
                <a:avLst>
                  <a:gd name="adj" fmla="val 50000"/>
                </a:avLst>
              </a:prstGeom>
              <a:grpFill/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0115943"/>
                </p:ext>
              </p:extLst>
            </p:nvPr>
          </p:nvGraphicFramePr>
          <p:xfrm>
            <a:off x="140663" y="5676833"/>
            <a:ext cx="193530" cy="2763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96" name="Equation" r:id="rId9" imgW="152033" imgH="190592" progId="">
                    <p:embed/>
                  </p:oleObj>
                </mc:Choice>
                <mc:Fallback>
                  <p:oleObj name="Equation" r:id="rId9" imgW="152033" imgH="190592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663" y="5676833"/>
                          <a:ext cx="193530" cy="27636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Line 11"/>
            <p:cNvSpPr>
              <a:spLocks noChangeShapeType="1"/>
            </p:cNvSpPr>
            <p:nvPr/>
          </p:nvSpPr>
          <p:spPr bwMode="auto">
            <a:xfrm>
              <a:off x="1134760" y="5832200"/>
              <a:ext cx="736858" cy="449602"/>
            </a:xfrm>
            <a:prstGeom prst="line">
              <a:avLst/>
            </a:prstGeom>
            <a:solidFill>
              <a:srgbClr val="FFFFFF"/>
            </a:solidFill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1113123" y="4976994"/>
              <a:ext cx="1364328" cy="801583"/>
              <a:chOff x="1404" y="1445"/>
              <a:chExt cx="1135" cy="583"/>
            </a:xfrm>
            <a:solidFill>
              <a:srgbClr val="FFFFFF"/>
            </a:solidFill>
          </p:grpSpPr>
          <p:grpSp>
            <p:nvGrpSpPr>
              <p:cNvPr id="27" name="Group 13"/>
              <p:cNvGrpSpPr>
                <a:grpSpLocks/>
              </p:cNvGrpSpPr>
              <p:nvPr/>
            </p:nvGrpSpPr>
            <p:grpSpPr bwMode="auto">
              <a:xfrm rot="-1544886">
                <a:off x="1404" y="1920"/>
                <a:ext cx="433" cy="108"/>
                <a:chOff x="3696" y="2160"/>
                <a:chExt cx="768" cy="192"/>
              </a:xfrm>
              <a:grpFill/>
            </p:grpSpPr>
            <p:grpSp>
              <p:nvGrpSpPr>
                <p:cNvPr id="36" name="Group 14"/>
                <p:cNvGrpSpPr>
                  <a:grpSpLocks/>
                </p:cNvGrpSpPr>
                <p:nvPr/>
              </p:nvGrpSpPr>
              <p:grpSpPr bwMode="auto">
                <a:xfrm>
                  <a:off x="3696" y="2160"/>
                  <a:ext cx="192" cy="192"/>
                  <a:chOff x="3696" y="2160"/>
                  <a:chExt cx="192" cy="192"/>
                </a:xfrm>
                <a:grpFill/>
              </p:grpSpPr>
              <p:sp>
                <p:nvSpPr>
                  <p:cNvPr id="46" name="Freeform 15"/>
                  <p:cNvSpPr>
                    <a:spLocks/>
                  </p:cNvSpPr>
                  <p:nvPr/>
                </p:nvSpPr>
                <p:spPr bwMode="auto">
                  <a:xfrm>
                    <a:off x="3696" y="2160"/>
                    <a:ext cx="96" cy="96"/>
                  </a:xfrm>
                  <a:custGeom>
                    <a:avLst/>
                    <a:gdLst>
                      <a:gd name="T0" fmla="*/ 0 w 96"/>
                      <a:gd name="T1" fmla="*/ 96 h 96"/>
                      <a:gd name="T2" fmla="*/ 48 w 96"/>
                      <a:gd name="T3" fmla="*/ 0 h 96"/>
                      <a:gd name="T4" fmla="*/ 96 w 96"/>
                      <a:gd name="T5" fmla="*/ 96 h 96"/>
                      <a:gd name="T6" fmla="*/ 0 60000 65536"/>
                      <a:gd name="T7" fmla="*/ 0 60000 65536"/>
                      <a:gd name="T8" fmla="*/ 0 60000 65536"/>
                      <a:gd name="T9" fmla="*/ 0 w 96"/>
                      <a:gd name="T10" fmla="*/ 0 h 96"/>
                      <a:gd name="T11" fmla="*/ 96 w 96"/>
                      <a:gd name="T12" fmla="*/ 96 h 9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6" h="96">
                        <a:moveTo>
                          <a:pt x="0" y="96"/>
                        </a:moveTo>
                        <a:cubicBezTo>
                          <a:pt x="8" y="80"/>
                          <a:pt x="32" y="0"/>
                          <a:pt x="48" y="0"/>
                        </a:cubicBezTo>
                        <a:cubicBezTo>
                          <a:pt x="64" y="0"/>
                          <a:pt x="86" y="76"/>
                          <a:pt x="96" y="96"/>
                        </a:cubicBezTo>
                      </a:path>
                    </a:pathLst>
                  </a:custGeom>
                  <a:grp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47" name="Freeform 16"/>
                  <p:cNvSpPr>
                    <a:spLocks/>
                  </p:cNvSpPr>
                  <p:nvPr/>
                </p:nvSpPr>
                <p:spPr bwMode="auto">
                  <a:xfrm flipV="1">
                    <a:off x="3792" y="2256"/>
                    <a:ext cx="96" cy="96"/>
                  </a:xfrm>
                  <a:custGeom>
                    <a:avLst/>
                    <a:gdLst>
                      <a:gd name="T0" fmla="*/ 0 w 96"/>
                      <a:gd name="T1" fmla="*/ 96 h 96"/>
                      <a:gd name="T2" fmla="*/ 48 w 96"/>
                      <a:gd name="T3" fmla="*/ 0 h 96"/>
                      <a:gd name="T4" fmla="*/ 96 w 96"/>
                      <a:gd name="T5" fmla="*/ 96 h 96"/>
                      <a:gd name="T6" fmla="*/ 0 60000 65536"/>
                      <a:gd name="T7" fmla="*/ 0 60000 65536"/>
                      <a:gd name="T8" fmla="*/ 0 60000 65536"/>
                      <a:gd name="T9" fmla="*/ 0 w 96"/>
                      <a:gd name="T10" fmla="*/ 0 h 96"/>
                      <a:gd name="T11" fmla="*/ 96 w 96"/>
                      <a:gd name="T12" fmla="*/ 96 h 9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6" h="96">
                        <a:moveTo>
                          <a:pt x="0" y="96"/>
                        </a:moveTo>
                        <a:cubicBezTo>
                          <a:pt x="8" y="80"/>
                          <a:pt x="32" y="0"/>
                          <a:pt x="48" y="0"/>
                        </a:cubicBezTo>
                        <a:cubicBezTo>
                          <a:pt x="64" y="0"/>
                          <a:pt x="86" y="76"/>
                          <a:pt x="96" y="96"/>
                        </a:cubicBezTo>
                      </a:path>
                    </a:pathLst>
                  </a:custGeom>
                  <a:grp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" name="Group 24"/>
                <p:cNvGrpSpPr>
                  <a:grpSpLocks/>
                </p:cNvGrpSpPr>
                <p:nvPr/>
              </p:nvGrpSpPr>
              <p:grpSpPr bwMode="auto">
                <a:xfrm>
                  <a:off x="3888" y="2160"/>
                  <a:ext cx="192" cy="192"/>
                  <a:chOff x="3696" y="2160"/>
                  <a:chExt cx="192" cy="192"/>
                </a:xfrm>
                <a:grpFill/>
              </p:grpSpPr>
              <p:sp>
                <p:nvSpPr>
                  <p:cNvPr id="44" name="Freeform 18"/>
                  <p:cNvSpPr>
                    <a:spLocks/>
                  </p:cNvSpPr>
                  <p:nvPr/>
                </p:nvSpPr>
                <p:spPr bwMode="auto">
                  <a:xfrm>
                    <a:off x="3696" y="2160"/>
                    <a:ext cx="96" cy="96"/>
                  </a:xfrm>
                  <a:custGeom>
                    <a:avLst/>
                    <a:gdLst>
                      <a:gd name="T0" fmla="*/ 0 w 96"/>
                      <a:gd name="T1" fmla="*/ 96 h 96"/>
                      <a:gd name="T2" fmla="*/ 48 w 96"/>
                      <a:gd name="T3" fmla="*/ 0 h 96"/>
                      <a:gd name="T4" fmla="*/ 96 w 96"/>
                      <a:gd name="T5" fmla="*/ 96 h 96"/>
                      <a:gd name="T6" fmla="*/ 0 60000 65536"/>
                      <a:gd name="T7" fmla="*/ 0 60000 65536"/>
                      <a:gd name="T8" fmla="*/ 0 60000 65536"/>
                      <a:gd name="T9" fmla="*/ 0 w 96"/>
                      <a:gd name="T10" fmla="*/ 0 h 96"/>
                      <a:gd name="T11" fmla="*/ 96 w 96"/>
                      <a:gd name="T12" fmla="*/ 96 h 9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6" h="96">
                        <a:moveTo>
                          <a:pt x="0" y="96"/>
                        </a:moveTo>
                        <a:cubicBezTo>
                          <a:pt x="8" y="80"/>
                          <a:pt x="32" y="0"/>
                          <a:pt x="48" y="0"/>
                        </a:cubicBezTo>
                        <a:cubicBezTo>
                          <a:pt x="64" y="0"/>
                          <a:pt x="86" y="76"/>
                          <a:pt x="96" y="96"/>
                        </a:cubicBezTo>
                      </a:path>
                    </a:pathLst>
                  </a:custGeom>
                  <a:grp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19"/>
                  <p:cNvSpPr>
                    <a:spLocks/>
                  </p:cNvSpPr>
                  <p:nvPr/>
                </p:nvSpPr>
                <p:spPr bwMode="auto">
                  <a:xfrm flipV="1">
                    <a:off x="3792" y="2256"/>
                    <a:ext cx="96" cy="96"/>
                  </a:xfrm>
                  <a:custGeom>
                    <a:avLst/>
                    <a:gdLst>
                      <a:gd name="T0" fmla="*/ 0 w 96"/>
                      <a:gd name="T1" fmla="*/ 96 h 96"/>
                      <a:gd name="T2" fmla="*/ 48 w 96"/>
                      <a:gd name="T3" fmla="*/ 0 h 96"/>
                      <a:gd name="T4" fmla="*/ 96 w 96"/>
                      <a:gd name="T5" fmla="*/ 96 h 96"/>
                      <a:gd name="T6" fmla="*/ 0 60000 65536"/>
                      <a:gd name="T7" fmla="*/ 0 60000 65536"/>
                      <a:gd name="T8" fmla="*/ 0 60000 65536"/>
                      <a:gd name="T9" fmla="*/ 0 w 96"/>
                      <a:gd name="T10" fmla="*/ 0 h 96"/>
                      <a:gd name="T11" fmla="*/ 96 w 96"/>
                      <a:gd name="T12" fmla="*/ 96 h 9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6" h="96">
                        <a:moveTo>
                          <a:pt x="0" y="96"/>
                        </a:moveTo>
                        <a:cubicBezTo>
                          <a:pt x="8" y="80"/>
                          <a:pt x="32" y="0"/>
                          <a:pt x="48" y="0"/>
                        </a:cubicBezTo>
                        <a:cubicBezTo>
                          <a:pt x="64" y="0"/>
                          <a:pt x="86" y="76"/>
                          <a:pt x="96" y="96"/>
                        </a:cubicBezTo>
                      </a:path>
                    </a:pathLst>
                  </a:custGeom>
                  <a:grp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63"/>
                <p:cNvGrpSpPr>
                  <a:grpSpLocks/>
                </p:cNvGrpSpPr>
                <p:nvPr/>
              </p:nvGrpSpPr>
              <p:grpSpPr bwMode="auto">
                <a:xfrm>
                  <a:off x="4080" y="2160"/>
                  <a:ext cx="192" cy="192"/>
                  <a:chOff x="3696" y="2160"/>
                  <a:chExt cx="192" cy="192"/>
                </a:xfrm>
                <a:grpFill/>
              </p:grpSpPr>
              <p:sp>
                <p:nvSpPr>
                  <p:cNvPr id="42" name="Freeform 21"/>
                  <p:cNvSpPr>
                    <a:spLocks/>
                  </p:cNvSpPr>
                  <p:nvPr/>
                </p:nvSpPr>
                <p:spPr bwMode="auto">
                  <a:xfrm>
                    <a:off x="3696" y="2160"/>
                    <a:ext cx="96" cy="96"/>
                  </a:xfrm>
                  <a:custGeom>
                    <a:avLst/>
                    <a:gdLst>
                      <a:gd name="T0" fmla="*/ 0 w 96"/>
                      <a:gd name="T1" fmla="*/ 96 h 96"/>
                      <a:gd name="T2" fmla="*/ 48 w 96"/>
                      <a:gd name="T3" fmla="*/ 0 h 96"/>
                      <a:gd name="T4" fmla="*/ 96 w 96"/>
                      <a:gd name="T5" fmla="*/ 96 h 96"/>
                      <a:gd name="T6" fmla="*/ 0 60000 65536"/>
                      <a:gd name="T7" fmla="*/ 0 60000 65536"/>
                      <a:gd name="T8" fmla="*/ 0 60000 65536"/>
                      <a:gd name="T9" fmla="*/ 0 w 96"/>
                      <a:gd name="T10" fmla="*/ 0 h 96"/>
                      <a:gd name="T11" fmla="*/ 96 w 96"/>
                      <a:gd name="T12" fmla="*/ 96 h 9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6" h="96">
                        <a:moveTo>
                          <a:pt x="0" y="96"/>
                        </a:moveTo>
                        <a:cubicBezTo>
                          <a:pt x="8" y="80"/>
                          <a:pt x="32" y="0"/>
                          <a:pt x="48" y="0"/>
                        </a:cubicBezTo>
                        <a:cubicBezTo>
                          <a:pt x="64" y="0"/>
                          <a:pt x="86" y="76"/>
                          <a:pt x="96" y="96"/>
                        </a:cubicBezTo>
                      </a:path>
                    </a:pathLst>
                  </a:custGeom>
                  <a:grp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22"/>
                  <p:cNvSpPr>
                    <a:spLocks/>
                  </p:cNvSpPr>
                  <p:nvPr/>
                </p:nvSpPr>
                <p:spPr bwMode="auto">
                  <a:xfrm flipV="1">
                    <a:off x="3792" y="2256"/>
                    <a:ext cx="96" cy="96"/>
                  </a:xfrm>
                  <a:custGeom>
                    <a:avLst/>
                    <a:gdLst>
                      <a:gd name="T0" fmla="*/ 0 w 96"/>
                      <a:gd name="T1" fmla="*/ 96 h 96"/>
                      <a:gd name="T2" fmla="*/ 48 w 96"/>
                      <a:gd name="T3" fmla="*/ 0 h 96"/>
                      <a:gd name="T4" fmla="*/ 96 w 96"/>
                      <a:gd name="T5" fmla="*/ 96 h 96"/>
                      <a:gd name="T6" fmla="*/ 0 60000 65536"/>
                      <a:gd name="T7" fmla="*/ 0 60000 65536"/>
                      <a:gd name="T8" fmla="*/ 0 60000 65536"/>
                      <a:gd name="T9" fmla="*/ 0 w 96"/>
                      <a:gd name="T10" fmla="*/ 0 h 96"/>
                      <a:gd name="T11" fmla="*/ 96 w 96"/>
                      <a:gd name="T12" fmla="*/ 96 h 9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6" h="96">
                        <a:moveTo>
                          <a:pt x="0" y="96"/>
                        </a:moveTo>
                        <a:cubicBezTo>
                          <a:pt x="8" y="80"/>
                          <a:pt x="32" y="0"/>
                          <a:pt x="48" y="0"/>
                        </a:cubicBezTo>
                        <a:cubicBezTo>
                          <a:pt x="64" y="0"/>
                          <a:pt x="86" y="76"/>
                          <a:pt x="96" y="96"/>
                        </a:cubicBezTo>
                      </a:path>
                    </a:pathLst>
                  </a:custGeom>
                  <a:grp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" name="Group 23"/>
                <p:cNvGrpSpPr>
                  <a:grpSpLocks/>
                </p:cNvGrpSpPr>
                <p:nvPr/>
              </p:nvGrpSpPr>
              <p:grpSpPr bwMode="auto">
                <a:xfrm>
                  <a:off x="4272" y="2160"/>
                  <a:ext cx="192" cy="192"/>
                  <a:chOff x="3696" y="2160"/>
                  <a:chExt cx="192" cy="192"/>
                </a:xfrm>
                <a:grpFill/>
              </p:grpSpPr>
              <p:sp>
                <p:nvSpPr>
                  <p:cNvPr id="40" name="Freeform 24"/>
                  <p:cNvSpPr>
                    <a:spLocks/>
                  </p:cNvSpPr>
                  <p:nvPr/>
                </p:nvSpPr>
                <p:spPr bwMode="auto">
                  <a:xfrm>
                    <a:off x="3696" y="2160"/>
                    <a:ext cx="96" cy="96"/>
                  </a:xfrm>
                  <a:custGeom>
                    <a:avLst/>
                    <a:gdLst>
                      <a:gd name="T0" fmla="*/ 0 w 96"/>
                      <a:gd name="T1" fmla="*/ 96 h 96"/>
                      <a:gd name="T2" fmla="*/ 48 w 96"/>
                      <a:gd name="T3" fmla="*/ 0 h 96"/>
                      <a:gd name="T4" fmla="*/ 96 w 96"/>
                      <a:gd name="T5" fmla="*/ 96 h 96"/>
                      <a:gd name="T6" fmla="*/ 0 60000 65536"/>
                      <a:gd name="T7" fmla="*/ 0 60000 65536"/>
                      <a:gd name="T8" fmla="*/ 0 60000 65536"/>
                      <a:gd name="T9" fmla="*/ 0 w 96"/>
                      <a:gd name="T10" fmla="*/ 0 h 96"/>
                      <a:gd name="T11" fmla="*/ 96 w 96"/>
                      <a:gd name="T12" fmla="*/ 96 h 9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6" h="96">
                        <a:moveTo>
                          <a:pt x="0" y="96"/>
                        </a:moveTo>
                        <a:cubicBezTo>
                          <a:pt x="8" y="80"/>
                          <a:pt x="32" y="0"/>
                          <a:pt x="48" y="0"/>
                        </a:cubicBezTo>
                        <a:cubicBezTo>
                          <a:pt x="64" y="0"/>
                          <a:pt x="86" y="76"/>
                          <a:pt x="96" y="96"/>
                        </a:cubicBezTo>
                      </a:path>
                    </a:pathLst>
                  </a:custGeom>
                  <a:grp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41" name="Freeform 25"/>
                  <p:cNvSpPr>
                    <a:spLocks/>
                  </p:cNvSpPr>
                  <p:nvPr/>
                </p:nvSpPr>
                <p:spPr bwMode="auto">
                  <a:xfrm flipV="1">
                    <a:off x="3792" y="2256"/>
                    <a:ext cx="96" cy="96"/>
                  </a:xfrm>
                  <a:custGeom>
                    <a:avLst/>
                    <a:gdLst>
                      <a:gd name="T0" fmla="*/ 0 w 96"/>
                      <a:gd name="T1" fmla="*/ 96 h 96"/>
                      <a:gd name="T2" fmla="*/ 48 w 96"/>
                      <a:gd name="T3" fmla="*/ 0 h 96"/>
                      <a:gd name="T4" fmla="*/ 96 w 96"/>
                      <a:gd name="T5" fmla="*/ 96 h 96"/>
                      <a:gd name="T6" fmla="*/ 0 60000 65536"/>
                      <a:gd name="T7" fmla="*/ 0 60000 65536"/>
                      <a:gd name="T8" fmla="*/ 0 60000 65536"/>
                      <a:gd name="T9" fmla="*/ 0 w 96"/>
                      <a:gd name="T10" fmla="*/ 0 h 96"/>
                      <a:gd name="T11" fmla="*/ 96 w 96"/>
                      <a:gd name="T12" fmla="*/ 96 h 9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6" h="96">
                        <a:moveTo>
                          <a:pt x="0" y="96"/>
                        </a:moveTo>
                        <a:cubicBezTo>
                          <a:pt x="8" y="80"/>
                          <a:pt x="32" y="0"/>
                          <a:pt x="48" y="0"/>
                        </a:cubicBezTo>
                        <a:cubicBezTo>
                          <a:pt x="64" y="0"/>
                          <a:pt x="86" y="76"/>
                          <a:pt x="96" y="96"/>
                        </a:cubicBezTo>
                      </a:path>
                    </a:pathLst>
                  </a:custGeom>
                  <a:grp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8" name="Group 26"/>
              <p:cNvGrpSpPr>
                <a:grpSpLocks/>
              </p:cNvGrpSpPr>
              <p:nvPr/>
            </p:nvGrpSpPr>
            <p:grpSpPr bwMode="auto">
              <a:xfrm>
                <a:off x="1806" y="1853"/>
                <a:ext cx="649" cy="43"/>
                <a:chOff x="3648" y="2760"/>
                <a:chExt cx="720" cy="48"/>
              </a:xfrm>
              <a:grpFill/>
            </p:grpSpPr>
            <p:sp>
              <p:nvSpPr>
                <p:cNvPr id="34" name="Line 27"/>
                <p:cNvSpPr>
                  <a:spLocks noChangeShapeType="1"/>
                </p:cNvSpPr>
                <p:nvPr/>
              </p:nvSpPr>
              <p:spPr bwMode="auto">
                <a:xfrm>
                  <a:off x="3648" y="2784"/>
                  <a:ext cx="720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5" name="AutoShape 28"/>
                <p:cNvSpPr>
                  <a:spLocks noChangeArrowheads="1"/>
                </p:cNvSpPr>
                <p:nvPr/>
              </p:nvSpPr>
              <p:spPr bwMode="auto">
                <a:xfrm rot="5400000">
                  <a:off x="4008" y="2736"/>
                  <a:ext cx="48" cy="96"/>
                </a:xfrm>
                <a:prstGeom prst="triangle">
                  <a:avLst>
                    <a:gd name="adj" fmla="val 50000"/>
                  </a:avLst>
                </a:prstGeom>
                <a:grp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29"/>
              <p:cNvGrpSpPr>
                <a:grpSpLocks/>
              </p:cNvGrpSpPr>
              <p:nvPr/>
            </p:nvGrpSpPr>
            <p:grpSpPr bwMode="auto">
              <a:xfrm rot="9055000">
                <a:off x="1768" y="1696"/>
                <a:ext cx="649" cy="43"/>
                <a:chOff x="3648" y="2760"/>
                <a:chExt cx="720" cy="48"/>
              </a:xfrm>
              <a:grpFill/>
            </p:grpSpPr>
            <p:sp>
              <p:nvSpPr>
                <p:cNvPr id="32" name="Line 30"/>
                <p:cNvSpPr>
                  <a:spLocks noChangeShapeType="1"/>
                </p:cNvSpPr>
                <p:nvPr/>
              </p:nvSpPr>
              <p:spPr bwMode="auto">
                <a:xfrm>
                  <a:off x="3648" y="2784"/>
                  <a:ext cx="720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3" name="AutoShape 31"/>
                <p:cNvSpPr>
                  <a:spLocks noChangeArrowheads="1"/>
                </p:cNvSpPr>
                <p:nvPr/>
              </p:nvSpPr>
              <p:spPr bwMode="auto">
                <a:xfrm rot="5400000">
                  <a:off x="4008" y="2736"/>
                  <a:ext cx="48" cy="96"/>
                </a:xfrm>
                <a:prstGeom prst="triangle">
                  <a:avLst>
                    <a:gd name="adj" fmla="val 50000"/>
                  </a:avLst>
                </a:prstGeom>
                <a:grp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aphicFrame>
            <p:nvGraphicFramePr>
              <p:cNvPr id="30" name="Object 33"/>
              <p:cNvGraphicFramePr>
                <a:graphicFrameLocks noChangeAspect="1"/>
              </p:cNvGraphicFramePr>
              <p:nvPr/>
            </p:nvGraphicFramePr>
            <p:xfrm>
              <a:off x="2391" y="1445"/>
              <a:ext cx="148" cy="17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" name="Equation" r:id="rId11" imgW="139616" imgH="165000" progId="">
                      <p:embed/>
                    </p:oleObj>
                  </mc:Choice>
                  <mc:Fallback>
                    <p:oleObj name="Equation" r:id="rId11" imgW="139616" imgH="1650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91" y="1445"/>
                            <a:ext cx="148" cy="17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" name="Object 34"/>
              <p:cNvGraphicFramePr>
                <a:graphicFrameLocks noChangeAspect="1"/>
              </p:cNvGraphicFramePr>
              <p:nvPr/>
            </p:nvGraphicFramePr>
            <p:xfrm>
              <a:off x="1440" y="1728"/>
              <a:ext cx="254" cy="21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8" name="Equation" r:id="rId13" imgW="241124" imgH="203139" progId="">
                      <p:embed/>
                    </p:oleObj>
                  </mc:Choice>
                  <mc:Fallback>
                    <p:oleObj name="Equation" r:id="rId13" imgW="241124" imgH="203139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1728"/>
                            <a:ext cx="254" cy="21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6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3924787"/>
                </p:ext>
              </p:extLst>
            </p:nvPr>
          </p:nvGraphicFramePr>
          <p:xfrm>
            <a:off x="1871617" y="6149808"/>
            <a:ext cx="288492" cy="2749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99" name="Equation" r:id="rId15" imgW="203017" imgH="190362" progId="">
                    <p:embed/>
                  </p:oleObj>
                </mc:Choice>
                <mc:Fallback>
                  <p:oleObj name="Equation" r:id="rId15" imgW="203017" imgH="190362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1617" y="6149808"/>
                          <a:ext cx="288492" cy="2749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0" name="Rectangle 49"/>
          <p:cNvSpPr/>
          <p:nvPr/>
        </p:nvSpPr>
        <p:spPr>
          <a:xfrm>
            <a:off x="844533" y="5880893"/>
            <a:ext cx="4523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err="1" smtClean="0">
                <a:latin typeface="+mn-lt"/>
                <a:cs typeface="Arial" pitchFamily="34" charset="0"/>
              </a:rPr>
              <a:t>V</a:t>
            </a:r>
            <a:r>
              <a:rPr lang="en-US" sz="1600" baseline="-25000" dirty="0" err="1" smtClean="0">
                <a:latin typeface="+mn-lt"/>
                <a:cs typeface="Arial" pitchFamily="34" charset="0"/>
              </a:rPr>
              <a:t>c</a:t>
            </a:r>
            <a:r>
              <a:rPr lang="en-US" sz="1400" baseline="-25000" dirty="0" err="1" smtClean="0">
                <a:latin typeface="Arial" pitchFamily="34" charset="0"/>
                <a:cs typeface="Arial" pitchFamily="34" charset="0"/>
              </a:rPr>
              <a:t>b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540081" y="5397115"/>
            <a:ext cx="914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0" i="1" dirty="0" smtClean="0">
                <a:latin typeface="Arial" pitchFamily="34" charset="0"/>
                <a:cs typeface="Arial" pitchFamily="34" charset="0"/>
              </a:rPr>
              <a:t>W-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b="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H-</a:t>
            </a:r>
            <a:r>
              <a:rPr lang="en-US" sz="14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400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350463" y="5432336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t</a:t>
            </a:r>
            <a:endParaRPr lang="en-US" sz="20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2293117" y="5481039"/>
            <a:ext cx="381000" cy="381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864982" y="6214758"/>
            <a:ext cx="60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1800" b="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(*)</a:t>
            </a:r>
            <a:endParaRPr lang="en-US" sz="1800" b="0" baseline="30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198063" y="5070974"/>
            <a:ext cx="381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endParaRPr lang="en-US" sz="20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0663" y="5719066"/>
            <a:ext cx="38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0" dirty="0" smtClean="0">
                <a:solidFill>
                  <a:srgbClr val="0000FF"/>
                </a:solidFill>
                <a:latin typeface="Arial Bar" pitchFamily="34" charset="0"/>
                <a:cs typeface="Arial Bar" pitchFamily="34" charset="0"/>
              </a:rPr>
              <a:t>B</a:t>
            </a:r>
            <a:endParaRPr lang="en-US" sz="1800" b="0" dirty="0">
              <a:solidFill>
                <a:srgbClr val="0000FF"/>
              </a:solidFill>
              <a:latin typeface="Arial Bar" pitchFamily="34" charset="0"/>
              <a:cs typeface="Arial Bar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 bwMode="auto">
          <a:xfrm>
            <a:off x="2274263" y="5203736"/>
            <a:ext cx="1524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2804160" y="4393069"/>
            <a:ext cx="6319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Decays involving </a:t>
            </a:r>
            <a:r>
              <a:rPr lang="en-US" dirty="0">
                <a:latin typeface="Symbol" charset="2"/>
                <a:cs typeface="Symbol" charset="2"/>
              </a:rPr>
              <a:t>t</a:t>
            </a:r>
            <a:r>
              <a:rPr lang="en-US" dirty="0"/>
              <a:t>  have additional </a:t>
            </a:r>
            <a:r>
              <a:rPr lang="en-US" dirty="0" err="1"/>
              <a:t>helicity</a:t>
            </a:r>
            <a:r>
              <a:rPr lang="en-US" dirty="0"/>
              <a:t> amplitude         </a:t>
            </a:r>
          </a:p>
          <a:p>
            <a:r>
              <a:rPr lang="en-US" dirty="0" smtClean="0"/>
              <a:t>Contribution from </a:t>
            </a:r>
            <a:r>
              <a:rPr lang="en-US" dirty="0"/>
              <a:t>H</a:t>
            </a:r>
            <a:r>
              <a:rPr lang="en-US" baseline="30000" dirty="0"/>
              <a:t>±</a:t>
            </a:r>
            <a:r>
              <a:rPr lang="en-US" dirty="0"/>
              <a:t> expected to enhance rates for B → D(*)</a:t>
            </a:r>
            <a:r>
              <a:rPr lang="en-US" dirty="0" err="1">
                <a:latin typeface="Symbol" charset="2"/>
                <a:cs typeface="Symbol" charset="2"/>
              </a:rPr>
              <a:t>tn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Test SM by measuring ratios </a:t>
            </a:r>
            <a:r>
              <a:rPr lang="en-US" sz="1600" dirty="0" smtClean="0"/>
              <a:t>(theoretically and experimentally cleaner)</a:t>
            </a:r>
            <a:endParaRPr lang="en-US" dirty="0"/>
          </a:p>
        </p:txBody>
      </p:sp>
      <p:graphicFrame>
        <p:nvGraphicFramePr>
          <p:cNvPr id="6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598563"/>
              </p:ext>
            </p:extLst>
          </p:nvPr>
        </p:nvGraphicFramePr>
        <p:xfrm>
          <a:off x="3901441" y="5331695"/>
          <a:ext cx="4632959" cy="61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" name="Equation" r:id="rId17" imgW="2856742" imgH="444247" progId="Equation.3">
                  <p:embed/>
                </p:oleObj>
              </mc:Choice>
              <mc:Fallback>
                <p:oleObj name="Equation" r:id="rId17" imgW="2856742" imgH="44424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1441" y="5331695"/>
                        <a:ext cx="4632959" cy="61902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Rectangle 63"/>
          <p:cNvSpPr/>
          <p:nvPr/>
        </p:nvSpPr>
        <p:spPr>
          <a:xfrm>
            <a:off x="3901441" y="6013113"/>
            <a:ext cx="4632959" cy="35394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700" i="1" dirty="0">
                <a:latin typeface="Times New Roman"/>
                <a:cs typeface="Times New Roman"/>
              </a:rPr>
              <a:t>R</a:t>
            </a:r>
            <a:r>
              <a:rPr lang="en-US" sz="1700" dirty="0">
                <a:latin typeface="Times New Roman"/>
                <a:cs typeface="Times New Roman"/>
              </a:rPr>
              <a:t>(</a:t>
            </a:r>
            <a:r>
              <a:rPr lang="en-US" sz="1700" i="1" dirty="0">
                <a:latin typeface="Times New Roman"/>
                <a:cs typeface="Times New Roman"/>
              </a:rPr>
              <a:t>D</a:t>
            </a:r>
            <a:r>
              <a:rPr lang="en-US" sz="1700" dirty="0">
                <a:latin typeface="Times New Roman"/>
                <a:cs typeface="Times New Roman"/>
              </a:rPr>
              <a:t>)</a:t>
            </a:r>
            <a:r>
              <a:rPr lang="en-US" sz="1700" i="1" dirty="0">
                <a:latin typeface="Times New Roman"/>
                <a:cs typeface="Times New Roman"/>
              </a:rPr>
              <a:t> </a:t>
            </a:r>
            <a:r>
              <a:rPr lang="en-US" sz="1700" dirty="0">
                <a:latin typeface="Times New Roman"/>
                <a:cs typeface="Times New Roman"/>
              </a:rPr>
              <a:t>= 0.297 ± </a:t>
            </a:r>
            <a:r>
              <a:rPr lang="en-US" sz="1700" dirty="0" smtClean="0">
                <a:latin typeface="Times New Roman"/>
                <a:cs typeface="Times New Roman"/>
              </a:rPr>
              <a:t>0.017          </a:t>
            </a:r>
            <a:r>
              <a:rPr lang="en-US" sz="1700" i="1" dirty="0">
                <a:latin typeface="Times New Roman"/>
                <a:cs typeface="Times New Roman"/>
              </a:rPr>
              <a:t>R</a:t>
            </a:r>
            <a:r>
              <a:rPr lang="en-US" sz="1700" dirty="0">
                <a:latin typeface="Times New Roman"/>
                <a:cs typeface="Times New Roman"/>
              </a:rPr>
              <a:t>(</a:t>
            </a:r>
            <a:r>
              <a:rPr lang="en-US" sz="1700" i="1" dirty="0">
                <a:latin typeface="Times New Roman"/>
                <a:cs typeface="Times New Roman"/>
              </a:rPr>
              <a:t>D*</a:t>
            </a:r>
            <a:r>
              <a:rPr lang="en-US" sz="1700" dirty="0">
                <a:latin typeface="Times New Roman"/>
                <a:cs typeface="Times New Roman"/>
              </a:rPr>
              <a:t>)=0.252 ± 0.003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199191" y="6059845"/>
            <a:ext cx="54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SM: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199026" y="6339012"/>
            <a:ext cx="3965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Based on S. </a:t>
            </a:r>
            <a:r>
              <a:rPr lang="en-US" sz="1100" dirty="0" err="1" smtClean="0">
                <a:solidFill>
                  <a:srgbClr val="FFFFFF"/>
                </a:solidFill>
              </a:rPr>
              <a:t>Fajfer</a:t>
            </a:r>
            <a:r>
              <a:rPr lang="en-US" sz="1100" dirty="0" smtClean="0">
                <a:solidFill>
                  <a:srgbClr val="FFFFFF"/>
                </a:solidFill>
              </a:rPr>
              <a:t>, J. </a:t>
            </a:r>
            <a:r>
              <a:rPr lang="en-US" sz="1100" dirty="0" err="1" smtClean="0">
                <a:solidFill>
                  <a:srgbClr val="FFFFFF"/>
                </a:solidFill>
              </a:rPr>
              <a:t>Kamenik</a:t>
            </a:r>
            <a:r>
              <a:rPr lang="en-US" sz="1100" dirty="0" smtClean="0">
                <a:solidFill>
                  <a:srgbClr val="FFFFFF"/>
                </a:solidFill>
              </a:rPr>
              <a:t>, I. </a:t>
            </a:r>
            <a:r>
              <a:rPr lang="en-US" sz="1100" dirty="0" err="1" smtClean="0">
                <a:solidFill>
                  <a:srgbClr val="FFFFFF"/>
                </a:solidFill>
              </a:rPr>
              <a:t>Nisandzic</a:t>
            </a:r>
            <a:r>
              <a:rPr lang="en-US" sz="1100" dirty="0" smtClean="0">
                <a:solidFill>
                  <a:srgbClr val="FFFFFF"/>
                </a:solidFill>
              </a:rPr>
              <a:t>, PRD 85, 094025 (2012)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756400" y="3616185"/>
            <a:ext cx="1491345" cy="3847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900" dirty="0" smtClean="0">
                <a:latin typeface="Times New Roman"/>
                <a:cs typeface="Times New Roman"/>
              </a:rPr>
              <a:t>1.01 ± 0.29 ×</a:t>
            </a:r>
            <a:endParaRPr lang="en-US" sz="1900" dirty="0">
              <a:latin typeface="Times New Roman"/>
              <a:cs typeface="Times New Roman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485865" y="4000906"/>
            <a:ext cx="36176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Based on average of incl. and </a:t>
            </a:r>
            <a:r>
              <a:rPr lang="en-US" sz="1100" dirty="0" err="1" smtClean="0">
                <a:solidFill>
                  <a:schemeClr val="bg1"/>
                </a:solidFill>
              </a:rPr>
              <a:t>excl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V</a:t>
            </a:r>
            <a:r>
              <a:rPr lang="en-US" sz="1100" baseline="-25000" dirty="0" err="1" smtClean="0">
                <a:solidFill>
                  <a:schemeClr val="bg1"/>
                </a:solidFill>
              </a:rPr>
              <a:t>ub</a:t>
            </a:r>
            <a:r>
              <a:rPr lang="en-US" sz="1100" dirty="0" smtClean="0">
                <a:solidFill>
                  <a:schemeClr val="bg1"/>
                </a:solidFill>
              </a:rPr>
              <a:t>, </a:t>
            </a:r>
            <a:r>
              <a:rPr lang="en-US" sz="1100" dirty="0" err="1" smtClean="0">
                <a:solidFill>
                  <a:schemeClr val="bg1"/>
                </a:solidFill>
              </a:rPr>
              <a:t>f</a:t>
            </a:r>
            <a:r>
              <a:rPr lang="en-US" sz="1100" baseline="-25000" dirty="0" err="1" smtClean="0">
                <a:solidFill>
                  <a:schemeClr val="bg1"/>
                </a:solidFill>
              </a:rPr>
              <a:t>B</a:t>
            </a:r>
            <a:r>
              <a:rPr lang="en-US" sz="1100" dirty="0" smtClean="0">
                <a:solidFill>
                  <a:schemeClr val="bg1"/>
                </a:solidFill>
              </a:rPr>
              <a:t> from Na et al., 2012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2827" y="2265680"/>
            <a:ext cx="1153397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B </a:t>
            </a:r>
            <a:r>
              <a:rPr lang="en-US" sz="2400" i="1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US" sz="24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tn</a:t>
            </a:r>
            <a:endParaRPr lang="en-US" sz="2400" dirty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4569" y="4392540"/>
            <a:ext cx="1743152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B </a:t>
            </a:r>
            <a:r>
              <a:rPr lang="en-US" sz="2400" i="1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 D</a:t>
            </a:r>
            <a:r>
              <a:rPr lang="en-US" sz="2400" i="1" baseline="30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(</a:t>
            </a:r>
            <a:r>
              <a:rPr lang="en-US" sz="2400" i="1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*</a:t>
            </a:r>
            <a:r>
              <a:rPr lang="en-US" sz="2400" i="1" baseline="30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)</a:t>
            </a:r>
            <a:r>
              <a:rPr lang="en-US" sz="2400" i="1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tn</a:t>
            </a:r>
            <a:endParaRPr lang="en-US" sz="2400" dirty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  <p:sp>
        <p:nvSpPr>
          <p:cNvPr id="74" name="Date Placeholder 7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75" name="Footer Placeholder 7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76" name="Slide Number Placeholder 7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8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686547" y="3703111"/>
            <a:ext cx="4377245" cy="290769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74170" y="3703111"/>
            <a:ext cx="4377245" cy="29076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838" y="30798"/>
            <a:ext cx="8229600" cy="924242"/>
          </a:xfrm>
        </p:spPr>
        <p:txBody>
          <a:bodyPr/>
          <a:lstStyle/>
          <a:p>
            <a:r>
              <a:rPr lang="en-US" dirty="0" smtClean="0"/>
              <a:t>(semi) </a:t>
            </a:r>
            <a:r>
              <a:rPr lang="en-US" dirty="0" err="1" smtClean="0"/>
              <a:t>leptonic</a:t>
            </a:r>
            <a:r>
              <a:rPr lang="en-US" dirty="0" smtClean="0"/>
              <a:t> decays with </a:t>
            </a:r>
            <a:r>
              <a:rPr lang="en-US" dirty="0" err="1" smtClean="0"/>
              <a:t>taus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989" y="1780080"/>
            <a:ext cx="4793056" cy="442039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BB events are </a:t>
            </a:r>
            <a:r>
              <a:rPr lang="en-US" sz="2000" dirty="0" smtClean="0">
                <a:solidFill>
                  <a:srgbClr val="FF0000"/>
                </a:solidFill>
              </a:rPr>
              <a:t>fully reconstructed</a:t>
            </a:r>
          </a:p>
          <a:p>
            <a:pPr lvl="1"/>
            <a:r>
              <a:rPr lang="en-US" sz="1600" dirty="0" smtClean="0"/>
              <a:t>One B </a:t>
            </a:r>
            <a:r>
              <a:rPr lang="en-US" sz="1600" dirty="0" smtClean="0"/>
              <a:t>decay </a:t>
            </a:r>
            <a:r>
              <a:rPr lang="en-US" sz="1600" dirty="0" smtClean="0"/>
              <a:t>is fully reconstructed 		(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or </a:t>
            </a:r>
            <a:r>
              <a:rPr lang="en-US" sz="1600" dirty="0" err="1" smtClean="0"/>
              <a:t>semileptonic</a:t>
            </a:r>
            <a:r>
              <a:rPr lang="en-US" sz="1600" dirty="0" smtClean="0"/>
              <a:t> tag)</a:t>
            </a:r>
            <a:endParaRPr lang="en-US" sz="1600" dirty="0" smtClean="0"/>
          </a:p>
          <a:p>
            <a:pPr lvl="1"/>
            <a:r>
              <a:rPr lang="en-US" sz="1600" dirty="0" smtClean="0"/>
              <a:t>Look </a:t>
            </a:r>
            <a:r>
              <a:rPr lang="en-US" sz="1600" dirty="0" smtClean="0"/>
              <a:t>for signal </a:t>
            </a:r>
            <a:r>
              <a:rPr lang="en-US" sz="1600" dirty="0" smtClean="0"/>
              <a:t>decay of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</a:t>
            </a:r>
            <a:r>
              <a:rPr lang="en-US" sz="1600" dirty="0" smtClean="0"/>
              <a:t>B meson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2000" dirty="0" smtClean="0"/>
              <a:t>Discriminating variables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989" y="3719580"/>
            <a:ext cx="2293569" cy="2602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511" y="4154770"/>
            <a:ext cx="3391294" cy="226936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86315" y="1158240"/>
            <a:ext cx="8467732" cy="1320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Due to the presence of </a:t>
            </a:r>
            <a:r>
              <a:rPr lang="en-US" sz="2000" dirty="0" smtClean="0">
                <a:solidFill>
                  <a:srgbClr val="FF0000"/>
                </a:solidFill>
              </a:rPr>
              <a:t>at least two neutrinos</a:t>
            </a:r>
            <a:r>
              <a:rPr lang="en-US" sz="2000" dirty="0" smtClean="0"/>
              <a:t> in the final state, B Factories offer </a:t>
            </a:r>
            <a:r>
              <a:rPr lang="en-US" sz="2000" dirty="0" smtClean="0">
                <a:solidFill>
                  <a:srgbClr val="FF0000"/>
                </a:solidFill>
              </a:rPr>
              <a:t>the most favorable experimental environment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650" y="4855365"/>
            <a:ext cx="164230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extra</a:t>
            </a:r>
            <a:r>
              <a:rPr lang="en-US" dirty="0" smtClean="0"/>
              <a:t>: sum of calorimeter energy not associated with signal or tag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956045" y="1922320"/>
            <a:ext cx="4038600" cy="1587500"/>
            <a:chOff x="4989436" y="2063625"/>
            <a:chExt cx="4038600" cy="1587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9436" y="2063625"/>
              <a:ext cx="4038600" cy="15875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166978" y="2063625"/>
              <a:ext cx="1386262" cy="457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7831568" y="6142281"/>
            <a:ext cx="977416" cy="2990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9335" y="3711958"/>
            <a:ext cx="1153397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B </a:t>
            </a:r>
            <a:r>
              <a:rPr lang="en-US" sz="2400" i="1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US" sz="24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tn</a:t>
            </a:r>
            <a:endParaRPr lang="en-US" sz="2400" dirty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86166" y="3705734"/>
            <a:ext cx="1666208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B </a:t>
            </a:r>
            <a:r>
              <a:rPr lang="en-US" sz="2400" i="1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D</a:t>
            </a:r>
            <a:r>
              <a:rPr lang="en-US" sz="2400" i="1" baseline="30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(</a:t>
            </a:r>
            <a:r>
              <a:rPr lang="en-US" sz="2400" i="1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*</a:t>
            </a:r>
            <a:r>
              <a:rPr lang="en-US" sz="2400" i="1" baseline="30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)</a:t>
            </a:r>
            <a:r>
              <a:rPr lang="en-US" sz="2400" i="1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tn</a:t>
            </a:r>
            <a:endParaRPr lang="en-US" sz="2400" dirty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75408" y="6294681"/>
            <a:ext cx="929507" cy="2990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r="1419"/>
          <a:stretch/>
        </p:blipFill>
        <p:spPr>
          <a:xfrm>
            <a:off x="5612489" y="6288953"/>
            <a:ext cx="3253645" cy="29907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775203" y="6189903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Times New Roman"/>
                <a:cs typeface="Times New Roman"/>
              </a:rPr>
              <a:t>2</a:t>
            </a:r>
            <a:endParaRPr lang="en-US" sz="1100" dirty="0">
              <a:latin typeface="Times New Roman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10971" y="3760220"/>
            <a:ext cx="224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Squared missing mass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78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8621"/>
          <a:stretch/>
        </p:blipFill>
        <p:spPr>
          <a:xfrm>
            <a:off x="5261404" y="851329"/>
            <a:ext cx="3606800" cy="47233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58"/>
            <a:ext cx="8229600" cy="857135"/>
          </a:xfrm>
        </p:spPr>
        <p:txBody>
          <a:bodyPr/>
          <a:lstStyle/>
          <a:p>
            <a:r>
              <a:rPr lang="en-US" dirty="0" smtClean="0"/>
              <a:t>B</a:t>
            </a:r>
            <a:r>
              <a:rPr lang="en-US" baseline="30000" dirty="0" smtClean="0"/>
              <a:t>+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baseline="30000" dirty="0" err="1"/>
              <a:t>+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: 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58" y="1910186"/>
            <a:ext cx="3883670" cy="3701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2415" y="3654976"/>
            <a:ext cx="596900" cy="292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96044" y="1725222"/>
            <a:ext cx="1852741" cy="307777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PRD 88, 031102 (2013)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17797" y="629251"/>
            <a:ext cx="1908758" cy="307777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PRL 110, 131801 (2013)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4546" y="2966299"/>
            <a:ext cx="779043" cy="6034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99025" y="5567758"/>
            <a:ext cx="3044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62.1 ± 17.3 events, 426 fb</a:t>
            </a:r>
            <a:r>
              <a:rPr lang="en-US" sz="2000" baseline="3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-1</a:t>
            </a: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endParaRPr lang="en-US" sz="20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4676" y="5597633"/>
            <a:ext cx="1801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events, 711 fb</a:t>
            </a:r>
            <a:r>
              <a:rPr lang="en-US" sz="2000" baseline="30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-1</a:t>
            </a:r>
            <a:r>
              <a:rPr lang="en-US" sz="2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endParaRPr lang="en-US" sz="20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97538" y="5673547"/>
            <a:ext cx="1209040" cy="35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84253"/>
              </p:ext>
            </p:extLst>
          </p:nvPr>
        </p:nvGraphicFramePr>
        <p:xfrm>
          <a:off x="648945" y="6143946"/>
          <a:ext cx="3799840" cy="410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2" name="Equation" r:id="rId9" imgW="2235200" imgH="241300" progId="Equation.3">
                  <p:embed/>
                </p:oleObj>
              </mc:Choice>
              <mc:Fallback>
                <p:oleObj name="Equation" r:id="rId9" imgW="2235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48945" y="6143946"/>
                        <a:ext cx="3799840" cy="410210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rgbClr val="008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818838"/>
              </p:ext>
            </p:extLst>
          </p:nvPr>
        </p:nvGraphicFramePr>
        <p:xfrm>
          <a:off x="5180648" y="6135825"/>
          <a:ext cx="377825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3" name="Equation" r:id="rId11" imgW="2222500" imgH="241300" progId="Equation.3">
                  <p:embed/>
                </p:oleObj>
              </mc:Choice>
              <mc:Fallback>
                <p:oleObj name="Equation" r:id="rId11" imgW="2222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80648" y="6135825"/>
                        <a:ext cx="3778250" cy="411163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rgbClr val="3366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8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5100061" y="2078007"/>
            <a:ext cx="3993077" cy="45660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4548" b="3047"/>
          <a:stretch/>
        </p:blipFill>
        <p:spPr>
          <a:xfrm>
            <a:off x="5388937" y="2714749"/>
            <a:ext cx="3443860" cy="2772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69"/>
            <a:ext cx="8229600" cy="916617"/>
          </a:xfrm>
        </p:spPr>
        <p:txBody>
          <a:bodyPr/>
          <a:lstStyle/>
          <a:p>
            <a:r>
              <a:rPr lang="en-US" dirty="0" smtClean="0"/>
              <a:t>B</a:t>
            </a:r>
            <a:r>
              <a:rPr lang="en-US" baseline="30000" dirty="0"/>
              <a:t>+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baseline="30000" dirty="0" err="1"/>
              <a:t>+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: interpretation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27" y="2117691"/>
            <a:ext cx="4664490" cy="20144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5" y="4460121"/>
            <a:ext cx="4794702" cy="2223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550" y="4091714"/>
            <a:ext cx="2729051" cy="2796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05456" y="4033544"/>
            <a:ext cx="420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</a:t>
            </a:r>
            <a:endParaRPr lang="en-US" sz="1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52" y="946586"/>
            <a:ext cx="4563579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76278" y="946586"/>
            <a:ext cx="1493414" cy="63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eft Brace 10"/>
          <p:cNvSpPr/>
          <p:nvPr/>
        </p:nvSpPr>
        <p:spPr bwMode="auto">
          <a:xfrm rot="16200000">
            <a:off x="4010978" y="182047"/>
            <a:ext cx="228600" cy="3048000"/>
          </a:xfrm>
          <a:prstGeom prst="leftBrace">
            <a:avLst/>
          </a:prstGeom>
          <a:noFill/>
          <a:ln w="9525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Symbol" pitchFamily="18" charset="2"/>
            </a:endParaRPr>
          </a:p>
        </p:txBody>
      </p:sp>
      <p:sp>
        <p:nvSpPr>
          <p:cNvPr id="14" name="Left Brace 13"/>
          <p:cNvSpPr/>
          <p:nvPr/>
        </p:nvSpPr>
        <p:spPr bwMode="auto">
          <a:xfrm rot="16200000">
            <a:off x="6487478" y="905946"/>
            <a:ext cx="228600" cy="1600200"/>
          </a:xfrm>
          <a:prstGeom prst="leftBrace">
            <a:avLst>
              <a:gd name="adj1" fmla="val 4252"/>
              <a:gd name="adj2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96678" y="1744146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SM</a:t>
            </a:r>
            <a:endParaRPr lang="en-US" sz="1400" b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21892" y="1744146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Charged Higgs</a:t>
            </a:r>
            <a:endParaRPr lang="en-US" sz="1400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994" y="4603667"/>
            <a:ext cx="3210560" cy="6197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tx1"/>
                </a:solidFill>
              </a:rPr>
              <a:t>Type-II 2HDM constraints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25554" y="4766391"/>
            <a:ext cx="152400" cy="3962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86400" y="2006887"/>
            <a:ext cx="3190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Fit to CKM parameters without </a:t>
            </a:r>
            <a:r>
              <a:rPr lang="en-US" dirty="0" smtClean="0">
                <a:latin typeface="Apple Chancery"/>
                <a:cs typeface="Apple Chancery"/>
              </a:rPr>
              <a:t>B</a:t>
            </a:r>
            <a:r>
              <a:rPr lang="en-US" i="1" dirty="0" smtClean="0">
                <a:latin typeface="Times New Roman"/>
                <a:cs typeface="Times New Roman"/>
              </a:rPr>
              <a:t>(</a:t>
            </a:r>
            <a:r>
              <a:rPr lang="en-US" i="1" dirty="0" err="1" smtClean="0">
                <a:latin typeface="Times New Roman"/>
                <a:cs typeface="Times New Roman"/>
              </a:rPr>
              <a:t>B</a:t>
            </a:r>
            <a:r>
              <a:rPr lang="en-US" i="1" dirty="0" err="1" smtClean="0">
                <a:latin typeface="Times New Roman"/>
                <a:cs typeface="Times New Roman"/>
                <a:sym typeface="Wingdings"/>
              </a:rPr>
              <a:t></a:t>
            </a:r>
            <a:r>
              <a:rPr lang="en-US" i="1" dirty="0" err="1" smtClean="0">
                <a:latin typeface="Symbol" charset="2"/>
                <a:cs typeface="Symbol" charset="2"/>
                <a:sym typeface="Wingdings"/>
              </a:rPr>
              <a:t>tn</a:t>
            </a:r>
            <a:r>
              <a:rPr lang="en-US" i="1" dirty="0" smtClean="0">
                <a:latin typeface="Times New Roman"/>
                <a:cs typeface="Times New Roman"/>
                <a:sym typeface="Wingdings"/>
              </a:rPr>
              <a:t>)</a:t>
            </a:r>
            <a:r>
              <a:rPr lang="en-US" dirty="0" smtClean="0">
                <a:sym typeface="Wingdings"/>
              </a:rPr>
              <a:t> and </a:t>
            </a:r>
            <a:r>
              <a:rPr lang="en-US" i="1" dirty="0" smtClean="0">
                <a:latin typeface="Times New Roman"/>
                <a:cs typeface="Times New Roman"/>
                <a:sym typeface="Wingdings"/>
              </a:rPr>
              <a:t>sin2</a:t>
            </a:r>
            <a:r>
              <a:rPr lang="en-US" i="1" dirty="0" smtClean="0">
                <a:latin typeface="Symbol" charset="2"/>
                <a:cs typeface="Symbol" charset="2"/>
                <a:sym typeface="Wingdings"/>
              </a:rPr>
              <a:t>b</a:t>
            </a:r>
            <a:r>
              <a:rPr lang="en-US" dirty="0" smtClean="0">
                <a:sym typeface="Wingdings"/>
              </a:rPr>
              <a:t> constraints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100061" y="5566849"/>
            <a:ext cx="39930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The </a:t>
            </a:r>
            <a:r>
              <a:rPr lang="en-US" sz="1600" dirty="0" smtClean="0"/>
              <a:t>Belle </a:t>
            </a:r>
            <a:r>
              <a:rPr lang="en-US" sz="1600" dirty="0"/>
              <a:t>update of BR(</a:t>
            </a:r>
            <a:r>
              <a:rPr lang="en-US" sz="1600" dirty="0" err="1"/>
              <a:t>B→τν</a:t>
            </a:r>
            <a:r>
              <a:rPr lang="en-US" sz="1600" dirty="0"/>
              <a:t>) </a:t>
            </a:r>
            <a:r>
              <a:rPr lang="en-US" sz="1600" dirty="0" smtClean="0"/>
              <a:t>decreases the </a:t>
            </a:r>
            <a:r>
              <a:rPr lang="en-US" sz="1600" dirty="0"/>
              <a:t>world </a:t>
            </a:r>
            <a:r>
              <a:rPr lang="en-US" sz="1600" dirty="0" smtClean="0"/>
              <a:t>average. Discrepancy </a:t>
            </a:r>
            <a:r>
              <a:rPr lang="en-US" sz="1600" dirty="0"/>
              <a:t>in the CKM global fit between the world averages for </a:t>
            </a:r>
            <a:r>
              <a:rPr lang="en-US" sz="1600" dirty="0">
                <a:latin typeface="Apple Chancery"/>
                <a:cs typeface="Apple Chancery"/>
              </a:rPr>
              <a:t>B</a:t>
            </a:r>
            <a:r>
              <a:rPr lang="en-US" sz="1600" i="1" dirty="0">
                <a:latin typeface="Times New Roman"/>
                <a:cs typeface="Times New Roman"/>
              </a:rPr>
              <a:t>(</a:t>
            </a:r>
            <a:r>
              <a:rPr lang="en-US" sz="1600" i="1" dirty="0" err="1">
                <a:latin typeface="Times New Roman"/>
                <a:cs typeface="Times New Roman"/>
              </a:rPr>
              <a:t>B</a:t>
            </a:r>
            <a:r>
              <a:rPr lang="en-US" sz="1600" i="1" dirty="0" err="1">
                <a:latin typeface="Times New Roman"/>
                <a:cs typeface="Times New Roman"/>
                <a:sym typeface="Wingdings"/>
              </a:rPr>
              <a:t></a:t>
            </a:r>
            <a:r>
              <a:rPr lang="en-US" sz="1600" i="1" dirty="0" err="1">
                <a:latin typeface="Symbol" charset="2"/>
                <a:cs typeface="Symbol" charset="2"/>
                <a:sym typeface="Wingdings"/>
              </a:rPr>
              <a:t>tn</a:t>
            </a:r>
            <a:r>
              <a:rPr lang="en-US" sz="1600" i="1" dirty="0">
                <a:latin typeface="Times New Roman"/>
                <a:cs typeface="Times New Roman"/>
                <a:sym typeface="Wingdings"/>
              </a:rPr>
              <a:t>)</a:t>
            </a:r>
            <a:r>
              <a:rPr lang="en-US" sz="1600" dirty="0">
                <a:sym typeface="Wingdings"/>
              </a:rPr>
              <a:t> and </a:t>
            </a:r>
            <a:r>
              <a:rPr lang="en-US" sz="1600" i="1" dirty="0" smtClean="0">
                <a:latin typeface="Times New Roman"/>
                <a:cs typeface="Times New Roman"/>
                <a:sym typeface="Wingdings"/>
              </a:rPr>
              <a:t>sin2</a:t>
            </a:r>
            <a:r>
              <a:rPr lang="en-US" sz="1600" i="1" dirty="0" smtClean="0">
                <a:latin typeface="Symbol" charset="2"/>
                <a:cs typeface="Symbol" charset="2"/>
                <a:sym typeface="Wingdings"/>
              </a:rPr>
              <a:t>b</a:t>
            </a:r>
            <a:r>
              <a:rPr lang="en-US" sz="1600" dirty="0" smtClean="0"/>
              <a:t> </a:t>
            </a:r>
            <a:r>
              <a:rPr lang="en-US" sz="1600" dirty="0"/>
              <a:t>has </a:t>
            </a:r>
            <a:r>
              <a:rPr lang="en-US" sz="1600" dirty="0" smtClean="0"/>
              <a:t>been </a:t>
            </a:r>
            <a:r>
              <a:rPr lang="en-US" sz="1600" dirty="0"/>
              <a:t>eased significantly.</a:t>
            </a: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9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13" y="115888"/>
            <a:ext cx="635635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B</a:t>
            </a:r>
            <a:r>
              <a:rPr lang="en-US" dirty="0">
                <a:sym typeface="Wingdings"/>
              </a:rPr>
              <a:t>D</a:t>
            </a:r>
            <a:r>
              <a:rPr lang="en-US" baseline="30000" dirty="0">
                <a:sym typeface="Wingdings"/>
              </a:rPr>
              <a:t>(</a:t>
            </a:r>
            <a:r>
              <a:rPr lang="en-US" dirty="0">
                <a:sym typeface="Wingdings"/>
              </a:rPr>
              <a:t>*</a:t>
            </a:r>
            <a:r>
              <a:rPr lang="en-US" baseline="30000" dirty="0">
                <a:sym typeface="Wingdings"/>
              </a:rPr>
              <a:t>)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tn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cs typeface="Symbol" charset="2"/>
                <a:sym typeface="Wingdings"/>
              </a:rPr>
              <a:t>decays</a:t>
            </a:r>
            <a:endParaRPr lang="en-US" dirty="0" smtClean="0">
              <a:latin typeface="Symbol" charset="2"/>
              <a:cs typeface="Symbol" charset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35600" y="333375"/>
            <a:ext cx="504825" cy="2873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87313" y="1447800"/>
            <a:ext cx="9067800" cy="5105399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 simple tree process, form factors measured for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B → D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(*)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</a:rPr>
              <a:t>l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</a:rPr>
              <a:t>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</a:rPr>
              <a:t>,                                 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decays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involving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cs typeface="Arial" pitchFamily="34" charset="0"/>
              </a:rPr>
              <a:t>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have additional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helicity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amplitude         </a:t>
            </a:r>
          </a:p>
          <a:p>
            <a:pPr defTabSz="914400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non-SM contribution  from H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±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cs typeface="Tahoma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expected to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enhance or suppress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rates for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 → D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(*)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</a:rPr>
              <a:t>tn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</a:rPr>
              <a:t> </a:t>
            </a:r>
            <a:endParaRPr lang="en-US" sz="2000" kern="0" baseline="30000" dirty="0">
              <a:solidFill>
                <a:sysClr val="windowText" lastClr="000000"/>
              </a:solidFill>
              <a:latin typeface="Symbol" pitchFamily="18" charset="2"/>
              <a:cs typeface="Arial" pitchFamily="34" charset="0"/>
            </a:endParaRPr>
          </a:p>
          <a:p>
            <a:pPr defTabSz="914400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Test SM prediction by measurement of ratios: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         Several experimental and theoretical uncertainties cancel in the ratio!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  <a:tabLst/>
              <a:defRPr/>
            </a:pPr>
            <a:endParaRPr lang="en-US" sz="1600" kern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Bar" pitchFamily="34" charset="0"/>
                <a:cs typeface="Arial Bar" pitchFamily="34" charset="0"/>
              </a:rPr>
              <a:t>B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events are fully reconstructed (3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Symbol" pitchFamily="18" charset="2"/>
                <a:cs typeface="Arial" pitchFamily="34" charset="0"/>
              </a:rPr>
              <a:t>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in final state! )</a:t>
            </a:r>
          </a:p>
          <a:p>
            <a:pPr lvl="1" defTabSz="914400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hadronic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B tag</a:t>
            </a:r>
            <a:endParaRPr lang="en-US" sz="1600" kern="0" dirty="0">
              <a:solidFill>
                <a:srgbClr val="00926C"/>
              </a:solidFill>
              <a:latin typeface="Arial" pitchFamily="34" charset="0"/>
              <a:cs typeface="Arial" pitchFamily="34" charset="0"/>
            </a:endParaRPr>
          </a:p>
          <a:p>
            <a:pPr lvl="1" defTabSz="914400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ahoma"/>
              </a:rPr>
              <a:t>D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ahoma"/>
              </a:rPr>
              <a:t>(*)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ahoma"/>
              </a:rPr>
              <a:t>±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or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cs typeface="Arial" pitchFamily="34" charset="0"/>
              </a:rPr>
              <a:t>m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ahoma"/>
              </a:rPr>
              <a:t>±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ahoma"/>
              </a:rPr>
              <a:t>: No additional charged particles, 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ahoma"/>
              </a:rPr>
              <a:t>E</a:t>
            </a:r>
            <a:r>
              <a:rPr kumimoji="0" lang="en-US" sz="18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ahoma"/>
              </a:rPr>
              <a:t>extra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ahoma"/>
              </a:rPr>
              <a:t>&lt;0.5GeV (no cut)</a:t>
            </a:r>
            <a:endParaRPr lang="en-US" sz="1800" kern="0" baseline="-25000" dirty="0">
              <a:solidFill>
                <a:srgbClr val="FF0000"/>
              </a:solidFill>
              <a:cs typeface="Tahoma"/>
            </a:endParaRPr>
          </a:p>
          <a:p>
            <a:pPr lvl="1" defTabSz="914400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926C"/>
                </a:solidFill>
                <a:effectLst/>
                <a:uLnTx/>
                <a:uFillTx/>
                <a:cs typeface="Tahoma"/>
              </a:rPr>
              <a:t>Background suppression by BDT (combinatorial BG and D**</a:t>
            </a:r>
            <a:r>
              <a:rPr kumimoji="0" lang="en-US" sz="2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926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926C"/>
                </a:solidFill>
                <a:effectLst/>
                <a:uLnTx/>
                <a:uFillTx/>
                <a:latin typeface="Symbol" pitchFamily="18" charset="2"/>
                <a:cs typeface="Tahoma"/>
              </a:rPr>
              <a:t>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926C"/>
                </a:solidFill>
                <a:effectLst/>
                <a:uLnTx/>
                <a:uFillTx/>
                <a:cs typeface="Tahoma"/>
              </a:rPr>
              <a:t>)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Signal extraction by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unbinned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M.L. fit, fully 2-dimensional: 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miss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p*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lepton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</a:t>
            </a:r>
            <a:r>
              <a:rPr kumimoji="0" lang="en-US" sz="1800" b="0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±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cs typeface="Arial" pitchFamily="34" charset="0"/>
              </a:rPr>
              <a:t>m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cs typeface="Tahoma"/>
              </a:rPr>
              <a:t>±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</a:p>
          <a:p>
            <a:pPr marL="73152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D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0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French Script MT" pitchFamily="66" charset="0"/>
                <a:cs typeface="Brush Script MT Italic"/>
              </a:rPr>
              <a:t>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, D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*0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French Script MT" pitchFamily="66" charset="0"/>
                <a:cs typeface="Brush Script MT Italic"/>
              </a:rPr>
              <a:t>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D</a:t>
            </a:r>
            <a:r>
              <a:rPr kumimoji="0" lang="en-US" sz="1800" b="0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+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French Script MT" pitchFamily="66" charset="0"/>
                <a:cs typeface="Brush Script MT Italic"/>
              </a:rPr>
              <a:t>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, D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*+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French Script MT" pitchFamily="66" charset="0"/>
                <a:cs typeface="Brush Script MT Italic"/>
              </a:rPr>
              <a:t>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,  (e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/>
              </a:rPr>
              <a:t>±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 or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Symbol" pitchFamily="18" charset="2"/>
              </a:rPr>
              <a:t>m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  <a:cs typeface="Times New Roman"/>
              </a:rPr>
              <a:t>±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</a:rPr>
              <a:t>)</a:t>
            </a:r>
          </a:p>
          <a:p>
            <a:pPr marL="73152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</a:rPr>
              <a:t> 4 D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</a:rPr>
              <a:t>(*)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Symbol" pitchFamily="18" charset="2"/>
              </a:rPr>
              <a:t>p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</a:rPr>
              <a:t>0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French Script MT" pitchFamily="66" charset="0"/>
                <a:cs typeface="Brush Script MT Italic"/>
              </a:rPr>
              <a:t>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Symbol" pitchFamily="18" charset="2"/>
              </a:rPr>
              <a:t>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</a:rPr>
              <a:t> control samples to assess D**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French Script MT" pitchFamily="66" charset="0"/>
                <a:cs typeface="Brush Script MT Italic"/>
              </a:rPr>
              <a:t>l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Symbol" pitchFamily="18" charset="2"/>
              </a:rPr>
              <a:t>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Symbol" pitchFamily="18" charset="2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cs typeface="Arial" pitchFamily="34" charset="0"/>
              </a:rPr>
              <a:t>backgrounds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442241"/>
              </p:ext>
            </p:extLst>
          </p:nvPr>
        </p:nvGraphicFramePr>
        <p:xfrm>
          <a:off x="1458914" y="2886172"/>
          <a:ext cx="4724400" cy="61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8" name="Equation" r:id="rId4" imgW="2856742" imgH="444247" progId="Equation.3">
                  <p:embed/>
                </p:oleObj>
              </mc:Choice>
              <mc:Fallback>
                <p:oleObj name="Equation" r:id="rId4" imgW="2856742" imgH="44424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8914" y="2886172"/>
                        <a:ext cx="4724400" cy="6190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 bwMode="auto">
          <a:xfrm>
            <a:off x="1382713" y="2876746"/>
            <a:ext cx="4953000" cy="70465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Symbol" pitchFamily="18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88113" y="282958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Leptonic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Symbol" charset="2"/>
                <a:cs typeface="Symbol" charset="2"/>
              </a:rPr>
              <a:t>t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decays only</a:t>
            </a:r>
          </a:p>
        </p:txBody>
      </p:sp>
      <p:grpSp>
        <p:nvGrpSpPr>
          <p:cNvPr id="22" name="Group 8"/>
          <p:cNvGrpSpPr>
            <a:grpSpLocks/>
          </p:cNvGrpSpPr>
          <p:nvPr/>
        </p:nvGrpSpPr>
        <p:grpSpPr bwMode="auto">
          <a:xfrm>
            <a:off x="6553200" y="0"/>
            <a:ext cx="2336788" cy="1447800"/>
            <a:chOff x="3216" y="971"/>
            <a:chExt cx="1944" cy="1053"/>
          </a:xfrm>
        </p:grpSpPr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3392" y="1552"/>
              <a:ext cx="649" cy="43"/>
              <a:chOff x="3656" y="2733"/>
              <a:chExt cx="722" cy="48"/>
            </a:xfrm>
          </p:grpSpPr>
          <p:sp>
            <p:nvSpPr>
              <p:cNvPr id="49" name="Line 8"/>
              <p:cNvSpPr>
                <a:spLocks noChangeShapeType="1"/>
              </p:cNvSpPr>
              <p:nvPr/>
            </p:nvSpPr>
            <p:spPr bwMode="auto">
              <a:xfrm>
                <a:off x="3656" y="2762"/>
                <a:ext cx="72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0" name="AutoShape 9"/>
              <p:cNvSpPr>
                <a:spLocks noChangeArrowheads="1"/>
              </p:cNvSpPr>
              <p:nvPr/>
            </p:nvSpPr>
            <p:spPr bwMode="auto">
              <a:xfrm rot="5400000">
                <a:off x="4008" y="2709"/>
                <a:ext cx="48" cy="96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24" name="Object 23"/>
            <p:cNvGraphicFramePr>
              <a:graphicFrameLocks noChangeAspect="1"/>
            </p:cNvGraphicFramePr>
            <p:nvPr/>
          </p:nvGraphicFramePr>
          <p:xfrm>
            <a:off x="3216" y="1480"/>
            <a:ext cx="161" cy="2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9" name="Equation" r:id="rId6" imgW="152033" imgH="190592" progId="">
                    <p:embed/>
                  </p:oleObj>
                </mc:Choice>
                <mc:Fallback>
                  <p:oleObj name="Equation" r:id="rId6" imgW="152033" imgH="190592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1480"/>
                          <a:ext cx="161" cy="20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Line 11"/>
            <p:cNvSpPr>
              <a:spLocks noChangeShapeType="1"/>
            </p:cNvSpPr>
            <p:nvPr/>
          </p:nvSpPr>
          <p:spPr bwMode="auto">
            <a:xfrm>
              <a:off x="4043" y="1593"/>
              <a:ext cx="613" cy="3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26" name="Group 12"/>
            <p:cNvGrpSpPr>
              <a:grpSpLocks/>
            </p:cNvGrpSpPr>
            <p:nvPr/>
          </p:nvGrpSpPr>
          <p:grpSpPr bwMode="auto">
            <a:xfrm>
              <a:off x="4025" y="971"/>
              <a:ext cx="1135" cy="583"/>
              <a:chOff x="1404" y="1445"/>
              <a:chExt cx="1135" cy="583"/>
            </a:xfrm>
          </p:grpSpPr>
          <p:grpSp>
            <p:nvGrpSpPr>
              <p:cNvPr id="28" name="Group 13"/>
              <p:cNvGrpSpPr>
                <a:grpSpLocks/>
              </p:cNvGrpSpPr>
              <p:nvPr/>
            </p:nvGrpSpPr>
            <p:grpSpPr bwMode="auto">
              <a:xfrm rot="-1544886">
                <a:off x="1404" y="1920"/>
                <a:ext cx="433" cy="108"/>
                <a:chOff x="3696" y="2160"/>
                <a:chExt cx="768" cy="192"/>
              </a:xfrm>
            </p:grpSpPr>
            <p:grpSp>
              <p:nvGrpSpPr>
                <p:cNvPr id="37" name="Group 14"/>
                <p:cNvGrpSpPr>
                  <a:grpSpLocks/>
                </p:cNvGrpSpPr>
                <p:nvPr/>
              </p:nvGrpSpPr>
              <p:grpSpPr bwMode="auto">
                <a:xfrm>
                  <a:off x="3696" y="2160"/>
                  <a:ext cx="192" cy="192"/>
                  <a:chOff x="3696" y="2160"/>
                  <a:chExt cx="192" cy="192"/>
                </a:xfrm>
              </p:grpSpPr>
              <p:sp>
                <p:nvSpPr>
                  <p:cNvPr id="47" name="Freeform 15"/>
                  <p:cNvSpPr>
                    <a:spLocks/>
                  </p:cNvSpPr>
                  <p:nvPr/>
                </p:nvSpPr>
                <p:spPr bwMode="auto">
                  <a:xfrm>
                    <a:off x="3696" y="2160"/>
                    <a:ext cx="96" cy="96"/>
                  </a:xfrm>
                  <a:custGeom>
                    <a:avLst/>
                    <a:gdLst>
                      <a:gd name="T0" fmla="*/ 0 w 96"/>
                      <a:gd name="T1" fmla="*/ 96 h 96"/>
                      <a:gd name="T2" fmla="*/ 48 w 96"/>
                      <a:gd name="T3" fmla="*/ 0 h 96"/>
                      <a:gd name="T4" fmla="*/ 96 w 96"/>
                      <a:gd name="T5" fmla="*/ 96 h 96"/>
                      <a:gd name="T6" fmla="*/ 0 60000 65536"/>
                      <a:gd name="T7" fmla="*/ 0 60000 65536"/>
                      <a:gd name="T8" fmla="*/ 0 60000 65536"/>
                      <a:gd name="T9" fmla="*/ 0 w 96"/>
                      <a:gd name="T10" fmla="*/ 0 h 96"/>
                      <a:gd name="T11" fmla="*/ 96 w 96"/>
                      <a:gd name="T12" fmla="*/ 96 h 9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6" h="96">
                        <a:moveTo>
                          <a:pt x="0" y="96"/>
                        </a:moveTo>
                        <a:cubicBezTo>
                          <a:pt x="8" y="80"/>
                          <a:pt x="32" y="0"/>
                          <a:pt x="48" y="0"/>
                        </a:cubicBezTo>
                        <a:cubicBezTo>
                          <a:pt x="64" y="0"/>
                          <a:pt x="86" y="76"/>
                          <a:pt x="96" y="96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16"/>
                  <p:cNvSpPr>
                    <a:spLocks/>
                  </p:cNvSpPr>
                  <p:nvPr/>
                </p:nvSpPr>
                <p:spPr bwMode="auto">
                  <a:xfrm flipV="1">
                    <a:off x="3792" y="2256"/>
                    <a:ext cx="96" cy="96"/>
                  </a:xfrm>
                  <a:custGeom>
                    <a:avLst/>
                    <a:gdLst>
                      <a:gd name="T0" fmla="*/ 0 w 96"/>
                      <a:gd name="T1" fmla="*/ 96 h 96"/>
                      <a:gd name="T2" fmla="*/ 48 w 96"/>
                      <a:gd name="T3" fmla="*/ 0 h 96"/>
                      <a:gd name="T4" fmla="*/ 96 w 96"/>
                      <a:gd name="T5" fmla="*/ 96 h 96"/>
                      <a:gd name="T6" fmla="*/ 0 60000 65536"/>
                      <a:gd name="T7" fmla="*/ 0 60000 65536"/>
                      <a:gd name="T8" fmla="*/ 0 60000 65536"/>
                      <a:gd name="T9" fmla="*/ 0 w 96"/>
                      <a:gd name="T10" fmla="*/ 0 h 96"/>
                      <a:gd name="T11" fmla="*/ 96 w 96"/>
                      <a:gd name="T12" fmla="*/ 96 h 9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6" h="96">
                        <a:moveTo>
                          <a:pt x="0" y="96"/>
                        </a:moveTo>
                        <a:cubicBezTo>
                          <a:pt x="8" y="80"/>
                          <a:pt x="32" y="0"/>
                          <a:pt x="48" y="0"/>
                        </a:cubicBezTo>
                        <a:cubicBezTo>
                          <a:pt x="64" y="0"/>
                          <a:pt x="86" y="76"/>
                          <a:pt x="96" y="96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24"/>
                <p:cNvGrpSpPr>
                  <a:grpSpLocks/>
                </p:cNvGrpSpPr>
                <p:nvPr/>
              </p:nvGrpSpPr>
              <p:grpSpPr bwMode="auto">
                <a:xfrm>
                  <a:off x="3888" y="2160"/>
                  <a:ext cx="192" cy="192"/>
                  <a:chOff x="3696" y="2160"/>
                  <a:chExt cx="192" cy="192"/>
                </a:xfrm>
              </p:grpSpPr>
              <p:sp>
                <p:nvSpPr>
                  <p:cNvPr id="45" name="Freeform 18"/>
                  <p:cNvSpPr>
                    <a:spLocks/>
                  </p:cNvSpPr>
                  <p:nvPr/>
                </p:nvSpPr>
                <p:spPr bwMode="auto">
                  <a:xfrm>
                    <a:off x="3696" y="2160"/>
                    <a:ext cx="96" cy="96"/>
                  </a:xfrm>
                  <a:custGeom>
                    <a:avLst/>
                    <a:gdLst>
                      <a:gd name="T0" fmla="*/ 0 w 96"/>
                      <a:gd name="T1" fmla="*/ 96 h 96"/>
                      <a:gd name="T2" fmla="*/ 48 w 96"/>
                      <a:gd name="T3" fmla="*/ 0 h 96"/>
                      <a:gd name="T4" fmla="*/ 96 w 96"/>
                      <a:gd name="T5" fmla="*/ 96 h 96"/>
                      <a:gd name="T6" fmla="*/ 0 60000 65536"/>
                      <a:gd name="T7" fmla="*/ 0 60000 65536"/>
                      <a:gd name="T8" fmla="*/ 0 60000 65536"/>
                      <a:gd name="T9" fmla="*/ 0 w 96"/>
                      <a:gd name="T10" fmla="*/ 0 h 96"/>
                      <a:gd name="T11" fmla="*/ 96 w 96"/>
                      <a:gd name="T12" fmla="*/ 96 h 9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6" h="96">
                        <a:moveTo>
                          <a:pt x="0" y="96"/>
                        </a:moveTo>
                        <a:cubicBezTo>
                          <a:pt x="8" y="80"/>
                          <a:pt x="32" y="0"/>
                          <a:pt x="48" y="0"/>
                        </a:cubicBezTo>
                        <a:cubicBezTo>
                          <a:pt x="64" y="0"/>
                          <a:pt x="86" y="76"/>
                          <a:pt x="96" y="96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19"/>
                  <p:cNvSpPr>
                    <a:spLocks/>
                  </p:cNvSpPr>
                  <p:nvPr/>
                </p:nvSpPr>
                <p:spPr bwMode="auto">
                  <a:xfrm flipV="1">
                    <a:off x="3792" y="2256"/>
                    <a:ext cx="96" cy="96"/>
                  </a:xfrm>
                  <a:custGeom>
                    <a:avLst/>
                    <a:gdLst>
                      <a:gd name="T0" fmla="*/ 0 w 96"/>
                      <a:gd name="T1" fmla="*/ 96 h 96"/>
                      <a:gd name="T2" fmla="*/ 48 w 96"/>
                      <a:gd name="T3" fmla="*/ 0 h 96"/>
                      <a:gd name="T4" fmla="*/ 96 w 96"/>
                      <a:gd name="T5" fmla="*/ 96 h 96"/>
                      <a:gd name="T6" fmla="*/ 0 60000 65536"/>
                      <a:gd name="T7" fmla="*/ 0 60000 65536"/>
                      <a:gd name="T8" fmla="*/ 0 60000 65536"/>
                      <a:gd name="T9" fmla="*/ 0 w 96"/>
                      <a:gd name="T10" fmla="*/ 0 h 96"/>
                      <a:gd name="T11" fmla="*/ 96 w 96"/>
                      <a:gd name="T12" fmla="*/ 96 h 9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6" h="96">
                        <a:moveTo>
                          <a:pt x="0" y="96"/>
                        </a:moveTo>
                        <a:cubicBezTo>
                          <a:pt x="8" y="80"/>
                          <a:pt x="32" y="0"/>
                          <a:pt x="48" y="0"/>
                        </a:cubicBezTo>
                        <a:cubicBezTo>
                          <a:pt x="64" y="0"/>
                          <a:pt x="86" y="76"/>
                          <a:pt x="96" y="96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" name="Group 63"/>
                <p:cNvGrpSpPr>
                  <a:grpSpLocks/>
                </p:cNvGrpSpPr>
                <p:nvPr/>
              </p:nvGrpSpPr>
              <p:grpSpPr bwMode="auto">
                <a:xfrm>
                  <a:off x="4080" y="2160"/>
                  <a:ext cx="192" cy="192"/>
                  <a:chOff x="3696" y="2160"/>
                  <a:chExt cx="192" cy="192"/>
                </a:xfrm>
              </p:grpSpPr>
              <p:sp>
                <p:nvSpPr>
                  <p:cNvPr id="43" name="Freeform 21"/>
                  <p:cNvSpPr>
                    <a:spLocks/>
                  </p:cNvSpPr>
                  <p:nvPr/>
                </p:nvSpPr>
                <p:spPr bwMode="auto">
                  <a:xfrm>
                    <a:off x="3696" y="2160"/>
                    <a:ext cx="96" cy="96"/>
                  </a:xfrm>
                  <a:custGeom>
                    <a:avLst/>
                    <a:gdLst>
                      <a:gd name="T0" fmla="*/ 0 w 96"/>
                      <a:gd name="T1" fmla="*/ 96 h 96"/>
                      <a:gd name="T2" fmla="*/ 48 w 96"/>
                      <a:gd name="T3" fmla="*/ 0 h 96"/>
                      <a:gd name="T4" fmla="*/ 96 w 96"/>
                      <a:gd name="T5" fmla="*/ 96 h 96"/>
                      <a:gd name="T6" fmla="*/ 0 60000 65536"/>
                      <a:gd name="T7" fmla="*/ 0 60000 65536"/>
                      <a:gd name="T8" fmla="*/ 0 60000 65536"/>
                      <a:gd name="T9" fmla="*/ 0 w 96"/>
                      <a:gd name="T10" fmla="*/ 0 h 96"/>
                      <a:gd name="T11" fmla="*/ 96 w 96"/>
                      <a:gd name="T12" fmla="*/ 96 h 9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6" h="96">
                        <a:moveTo>
                          <a:pt x="0" y="96"/>
                        </a:moveTo>
                        <a:cubicBezTo>
                          <a:pt x="8" y="80"/>
                          <a:pt x="32" y="0"/>
                          <a:pt x="48" y="0"/>
                        </a:cubicBezTo>
                        <a:cubicBezTo>
                          <a:pt x="64" y="0"/>
                          <a:pt x="86" y="76"/>
                          <a:pt x="96" y="96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22"/>
                  <p:cNvSpPr>
                    <a:spLocks/>
                  </p:cNvSpPr>
                  <p:nvPr/>
                </p:nvSpPr>
                <p:spPr bwMode="auto">
                  <a:xfrm flipV="1">
                    <a:off x="3792" y="2256"/>
                    <a:ext cx="96" cy="96"/>
                  </a:xfrm>
                  <a:custGeom>
                    <a:avLst/>
                    <a:gdLst>
                      <a:gd name="T0" fmla="*/ 0 w 96"/>
                      <a:gd name="T1" fmla="*/ 96 h 96"/>
                      <a:gd name="T2" fmla="*/ 48 w 96"/>
                      <a:gd name="T3" fmla="*/ 0 h 96"/>
                      <a:gd name="T4" fmla="*/ 96 w 96"/>
                      <a:gd name="T5" fmla="*/ 96 h 96"/>
                      <a:gd name="T6" fmla="*/ 0 60000 65536"/>
                      <a:gd name="T7" fmla="*/ 0 60000 65536"/>
                      <a:gd name="T8" fmla="*/ 0 60000 65536"/>
                      <a:gd name="T9" fmla="*/ 0 w 96"/>
                      <a:gd name="T10" fmla="*/ 0 h 96"/>
                      <a:gd name="T11" fmla="*/ 96 w 96"/>
                      <a:gd name="T12" fmla="*/ 96 h 9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6" h="96">
                        <a:moveTo>
                          <a:pt x="0" y="96"/>
                        </a:moveTo>
                        <a:cubicBezTo>
                          <a:pt x="8" y="80"/>
                          <a:pt x="32" y="0"/>
                          <a:pt x="48" y="0"/>
                        </a:cubicBezTo>
                        <a:cubicBezTo>
                          <a:pt x="64" y="0"/>
                          <a:pt x="86" y="76"/>
                          <a:pt x="96" y="96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" name="Group 23"/>
                <p:cNvGrpSpPr>
                  <a:grpSpLocks/>
                </p:cNvGrpSpPr>
                <p:nvPr/>
              </p:nvGrpSpPr>
              <p:grpSpPr bwMode="auto">
                <a:xfrm>
                  <a:off x="4272" y="2160"/>
                  <a:ext cx="192" cy="192"/>
                  <a:chOff x="3696" y="2160"/>
                  <a:chExt cx="192" cy="192"/>
                </a:xfrm>
              </p:grpSpPr>
              <p:sp>
                <p:nvSpPr>
                  <p:cNvPr id="41" name="Freeform 24"/>
                  <p:cNvSpPr>
                    <a:spLocks/>
                  </p:cNvSpPr>
                  <p:nvPr/>
                </p:nvSpPr>
                <p:spPr bwMode="auto">
                  <a:xfrm>
                    <a:off x="3696" y="2160"/>
                    <a:ext cx="96" cy="96"/>
                  </a:xfrm>
                  <a:custGeom>
                    <a:avLst/>
                    <a:gdLst>
                      <a:gd name="T0" fmla="*/ 0 w 96"/>
                      <a:gd name="T1" fmla="*/ 96 h 96"/>
                      <a:gd name="T2" fmla="*/ 48 w 96"/>
                      <a:gd name="T3" fmla="*/ 0 h 96"/>
                      <a:gd name="T4" fmla="*/ 96 w 96"/>
                      <a:gd name="T5" fmla="*/ 96 h 96"/>
                      <a:gd name="T6" fmla="*/ 0 60000 65536"/>
                      <a:gd name="T7" fmla="*/ 0 60000 65536"/>
                      <a:gd name="T8" fmla="*/ 0 60000 65536"/>
                      <a:gd name="T9" fmla="*/ 0 w 96"/>
                      <a:gd name="T10" fmla="*/ 0 h 96"/>
                      <a:gd name="T11" fmla="*/ 96 w 96"/>
                      <a:gd name="T12" fmla="*/ 96 h 9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6" h="96">
                        <a:moveTo>
                          <a:pt x="0" y="96"/>
                        </a:moveTo>
                        <a:cubicBezTo>
                          <a:pt x="8" y="80"/>
                          <a:pt x="32" y="0"/>
                          <a:pt x="48" y="0"/>
                        </a:cubicBezTo>
                        <a:cubicBezTo>
                          <a:pt x="64" y="0"/>
                          <a:pt x="86" y="76"/>
                          <a:pt x="96" y="96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42" name="Freeform 25"/>
                  <p:cNvSpPr>
                    <a:spLocks/>
                  </p:cNvSpPr>
                  <p:nvPr/>
                </p:nvSpPr>
                <p:spPr bwMode="auto">
                  <a:xfrm flipV="1">
                    <a:off x="3792" y="2256"/>
                    <a:ext cx="96" cy="96"/>
                  </a:xfrm>
                  <a:custGeom>
                    <a:avLst/>
                    <a:gdLst>
                      <a:gd name="T0" fmla="*/ 0 w 96"/>
                      <a:gd name="T1" fmla="*/ 96 h 96"/>
                      <a:gd name="T2" fmla="*/ 48 w 96"/>
                      <a:gd name="T3" fmla="*/ 0 h 96"/>
                      <a:gd name="T4" fmla="*/ 96 w 96"/>
                      <a:gd name="T5" fmla="*/ 96 h 96"/>
                      <a:gd name="T6" fmla="*/ 0 60000 65536"/>
                      <a:gd name="T7" fmla="*/ 0 60000 65536"/>
                      <a:gd name="T8" fmla="*/ 0 60000 65536"/>
                      <a:gd name="T9" fmla="*/ 0 w 96"/>
                      <a:gd name="T10" fmla="*/ 0 h 96"/>
                      <a:gd name="T11" fmla="*/ 96 w 96"/>
                      <a:gd name="T12" fmla="*/ 96 h 9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6" h="96">
                        <a:moveTo>
                          <a:pt x="0" y="96"/>
                        </a:moveTo>
                        <a:cubicBezTo>
                          <a:pt x="8" y="80"/>
                          <a:pt x="32" y="0"/>
                          <a:pt x="48" y="0"/>
                        </a:cubicBezTo>
                        <a:cubicBezTo>
                          <a:pt x="64" y="0"/>
                          <a:pt x="86" y="76"/>
                          <a:pt x="96" y="96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9" name="Group 26"/>
              <p:cNvGrpSpPr>
                <a:grpSpLocks/>
              </p:cNvGrpSpPr>
              <p:nvPr/>
            </p:nvGrpSpPr>
            <p:grpSpPr bwMode="auto">
              <a:xfrm>
                <a:off x="1806" y="1853"/>
                <a:ext cx="649" cy="43"/>
                <a:chOff x="3648" y="2760"/>
                <a:chExt cx="720" cy="48"/>
              </a:xfrm>
            </p:grpSpPr>
            <p:sp>
              <p:nvSpPr>
                <p:cNvPr id="35" name="Line 27"/>
                <p:cNvSpPr>
                  <a:spLocks noChangeShapeType="1"/>
                </p:cNvSpPr>
                <p:nvPr/>
              </p:nvSpPr>
              <p:spPr bwMode="auto">
                <a:xfrm>
                  <a:off x="3648" y="2784"/>
                  <a:ext cx="72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6" name="AutoShape 28"/>
                <p:cNvSpPr>
                  <a:spLocks noChangeArrowheads="1"/>
                </p:cNvSpPr>
                <p:nvPr/>
              </p:nvSpPr>
              <p:spPr bwMode="auto">
                <a:xfrm rot="5400000">
                  <a:off x="4008" y="2736"/>
                  <a:ext cx="48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" name="Group 29"/>
              <p:cNvGrpSpPr>
                <a:grpSpLocks/>
              </p:cNvGrpSpPr>
              <p:nvPr/>
            </p:nvGrpSpPr>
            <p:grpSpPr bwMode="auto">
              <a:xfrm rot="9055000">
                <a:off x="1768" y="1696"/>
                <a:ext cx="649" cy="43"/>
                <a:chOff x="3648" y="2760"/>
                <a:chExt cx="720" cy="48"/>
              </a:xfrm>
            </p:grpSpPr>
            <p:sp>
              <p:nvSpPr>
                <p:cNvPr id="33" name="Line 30"/>
                <p:cNvSpPr>
                  <a:spLocks noChangeShapeType="1"/>
                </p:cNvSpPr>
                <p:nvPr/>
              </p:nvSpPr>
              <p:spPr bwMode="auto">
                <a:xfrm>
                  <a:off x="3648" y="2784"/>
                  <a:ext cx="72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4" name="AutoShape 31"/>
                <p:cNvSpPr>
                  <a:spLocks noChangeArrowheads="1"/>
                </p:cNvSpPr>
                <p:nvPr/>
              </p:nvSpPr>
              <p:spPr bwMode="auto">
                <a:xfrm rot="5400000">
                  <a:off x="4008" y="2736"/>
                  <a:ext cx="48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aphicFrame>
            <p:nvGraphicFramePr>
              <p:cNvPr id="31" name="Object 33"/>
              <p:cNvGraphicFramePr>
                <a:graphicFrameLocks noChangeAspect="1"/>
              </p:cNvGraphicFramePr>
              <p:nvPr/>
            </p:nvGraphicFramePr>
            <p:xfrm>
              <a:off x="2391" y="1445"/>
              <a:ext cx="148" cy="17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20" name="Equation" r:id="rId8" imgW="139616" imgH="165000" progId="">
                      <p:embed/>
                    </p:oleObj>
                  </mc:Choice>
                  <mc:Fallback>
                    <p:oleObj name="Equation" r:id="rId8" imgW="139616" imgH="1650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91" y="1445"/>
                            <a:ext cx="148" cy="17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" name="Object 34"/>
              <p:cNvGraphicFramePr>
                <a:graphicFrameLocks noChangeAspect="1"/>
              </p:cNvGraphicFramePr>
              <p:nvPr/>
            </p:nvGraphicFramePr>
            <p:xfrm>
              <a:off x="1440" y="1728"/>
              <a:ext cx="254" cy="21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21" name="Equation" r:id="rId10" imgW="241124" imgH="203139" progId="">
                      <p:embed/>
                    </p:oleObj>
                  </mc:Choice>
                  <mc:Fallback>
                    <p:oleObj name="Equation" r:id="rId10" imgW="241124" imgH="203139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1728"/>
                            <a:ext cx="254" cy="21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7" name="Object 35"/>
            <p:cNvGraphicFramePr>
              <a:graphicFrameLocks noChangeAspect="1"/>
            </p:cNvGraphicFramePr>
            <p:nvPr/>
          </p:nvGraphicFramePr>
          <p:xfrm>
            <a:off x="4656" y="1824"/>
            <a:ext cx="240" cy="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2" name="Equation" r:id="rId12" imgW="203017" imgH="190362" progId="">
                    <p:embed/>
                  </p:oleObj>
                </mc:Choice>
                <mc:Fallback>
                  <p:oleObj name="Equation" r:id="rId12" imgW="203017" imgH="190362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6" y="1824"/>
                          <a:ext cx="240" cy="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" name="Rectangle 50"/>
          <p:cNvSpPr/>
          <p:nvPr/>
        </p:nvSpPr>
        <p:spPr>
          <a:xfrm>
            <a:off x="7257070" y="839717"/>
            <a:ext cx="4523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err="1" smtClean="0">
                <a:latin typeface="+mn-lt"/>
                <a:cs typeface="Arial" pitchFamily="34" charset="0"/>
              </a:rPr>
              <a:t>V</a:t>
            </a:r>
            <a:r>
              <a:rPr lang="en-US" sz="1600" baseline="-25000" dirty="0" err="1" smtClean="0">
                <a:latin typeface="+mn-lt"/>
                <a:cs typeface="Arial" pitchFamily="34" charset="0"/>
              </a:rPr>
              <a:t>c</a:t>
            </a:r>
            <a:r>
              <a:rPr lang="en-US" sz="1400" baseline="-25000" dirty="0" err="1" smtClean="0">
                <a:latin typeface="Arial" pitchFamily="34" charset="0"/>
                <a:cs typeface="Arial" pitchFamily="34" charset="0"/>
              </a:rPr>
              <a:t>b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6942843" y="335280"/>
            <a:ext cx="914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0" i="1" dirty="0" smtClean="0">
                <a:latin typeface="Arial" pitchFamily="34" charset="0"/>
                <a:cs typeface="Arial" pitchFamily="34" charset="0"/>
              </a:rPr>
              <a:t>W-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b="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H-</a:t>
            </a:r>
            <a:r>
              <a:rPr lang="en-US" sz="14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400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763000" y="3810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t</a:t>
            </a:r>
            <a:endParaRPr lang="en-US" sz="20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8705654" y="429703"/>
            <a:ext cx="381000" cy="381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610600" y="19638"/>
            <a:ext cx="381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endParaRPr lang="en-US" sz="20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77000" y="667730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0" dirty="0" smtClean="0">
                <a:solidFill>
                  <a:srgbClr val="0000FF"/>
                </a:solidFill>
                <a:latin typeface="Arial Bar" pitchFamily="34" charset="0"/>
                <a:cs typeface="Arial Bar" pitchFamily="34" charset="0"/>
              </a:rPr>
              <a:t>B</a:t>
            </a:r>
            <a:endParaRPr lang="en-US" sz="1800" b="0" dirty="0">
              <a:solidFill>
                <a:srgbClr val="0000FF"/>
              </a:solidFill>
              <a:latin typeface="Arial Bar" pitchFamily="34" charset="0"/>
              <a:cs typeface="Arial Bar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 bwMode="auto">
          <a:xfrm>
            <a:off x="8686800" y="152400"/>
            <a:ext cx="1524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8277519" y="1173582"/>
            <a:ext cx="6096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(*)</a:t>
            </a:r>
            <a:endParaRPr kumimoji="0" lang="en-US" sz="1800" b="0" i="0" u="none" strike="noStrike" kern="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6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011"/>
            <a:ext cx="8229600" cy="816238"/>
          </a:xfrm>
        </p:spPr>
        <p:txBody>
          <a:bodyPr/>
          <a:lstStyle/>
          <a:p>
            <a:r>
              <a:rPr lang="en-US" dirty="0" smtClean="0"/>
              <a:t>B</a:t>
            </a:r>
            <a:r>
              <a:rPr lang="en-US" dirty="0" smtClean="0">
                <a:sym typeface="Wingdings"/>
              </a:rPr>
              <a:t>D</a:t>
            </a:r>
            <a:r>
              <a:rPr lang="en-US" baseline="30000" dirty="0" smtClean="0">
                <a:sym typeface="Wingdings"/>
              </a:rPr>
              <a:t>(</a:t>
            </a:r>
            <a:r>
              <a:rPr lang="en-US" dirty="0" smtClean="0">
                <a:sym typeface="Wingdings"/>
              </a:rPr>
              <a:t>*</a:t>
            </a:r>
            <a:r>
              <a:rPr lang="en-US" baseline="30000" dirty="0" smtClean="0">
                <a:sym typeface="Wingdings"/>
              </a:rPr>
              <a:t>)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tn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: </a:t>
            </a:r>
            <a:r>
              <a:rPr lang="en-US" dirty="0" smtClean="0">
                <a:cs typeface="Symbol" charset="2"/>
                <a:sym typeface="Wingdings"/>
              </a:rPr>
              <a:t>fit results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71550"/>
            <a:ext cx="545782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75" y="2333625"/>
            <a:ext cx="53721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058" y="3590925"/>
            <a:ext cx="539115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876800"/>
            <a:ext cx="53435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067300" y="3873770"/>
            <a:ext cx="52356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+mn-lt"/>
              </a:rPr>
              <a:t>D</a:t>
            </a:r>
            <a:r>
              <a:rPr lang="en-US" sz="1600" baseline="300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en-US" sz="1600" baseline="30000" dirty="0" smtClean="0">
                <a:solidFill>
                  <a:srgbClr val="FF0000"/>
                </a:solidFill>
              </a:rPr>
              <a:t>0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790573" y="3198913"/>
            <a:ext cx="1828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Events/25 </a:t>
            </a:r>
            <a:r>
              <a:rPr lang="en-US" sz="1400" dirty="0" err="1" smtClean="0">
                <a:latin typeface="+mn-lt"/>
              </a:rPr>
              <a:t>MeV</a:t>
            </a:r>
            <a:endParaRPr lang="en-US" sz="14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1837665" y="4720451"/>
            <a:ext cx="24433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Events/100 </a:t>
            </a:r>
            <a:r>
              <a:rPr lang="en-US" sz="1400" dirty="0" err="1" smtClean="0">
                <a:latin typeface="+mn-lt"/>
              </a:rPr>
              <a:t>MeV</a:t>
            </a:r>
            <a:endParaRPr lang="en-US" sz="14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900" y="6248598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                   m</a:t>
            </a:r>
            <a:r>
              <a:rPr lang="en-US" sz="1400" baseline="30000" dirty="0" smtClean="0">
                <a:latin typeface="+mn-lt"/>
              </a:rPr>
              <a:t>2</a:t>
            </a:r>
            <a:r>
              <a:rPr lang="en-US" sz="1400" baseline="-25000" dirty="0" smtClean="0">
                <a:latin typeface="+mn-lt"/>
              </a:rPr>
              <a:t>miss</a:t>
            </a:r>
            <a:r>
              <a:rPr lang="en-US" sz="1400" dirty="0" smtClean="0">
                <a:latin typeface="+mn-lt"/>
              </a:rPr>
              <a:t> (GeV</a:t>
            </a:r>
            <a:r>
              <a:rPr lang="en-US" sz="1400" baseline="30000" dirty="0" smtClean="0">
                <a:latin typeface="+mn-lt"/>
              </a:rPr>
              <a:t>2</a:t>
            </a:r>
            <a:r>
              <a:rPr lang="en-US" sz="1400" dirty="0" smtClean="0">
                <a:latin typeface="+mn-lt"/>
              </a:rPr>
              <a:t>)                                   p</a:t>
            </a:r>
            <a:r>
              <a:rPr lang="en-US" sz="1800" baseline="-25000" dirty="0" smtClean="0">
                <a:latin typeface="French Script MT" pitchFamily="66" charset="0"/>
              </a:rPr>
              <a:t>l</a:t>
            </a:r>
            <a:r>
              <a:rPr lang="en-US" sz="1400" dirty="0" smtClean="0">
                <a:latin typeface="+mn-lt"/>
              </a:rPr>
              <a:t>* (</a:t>
            </a:r>
            <a:r>
              <a:rPr lang="en-US" sz="1400" dirty="0" err="1" smtClean="0">
                <a:latin typeface="+mn-lt"/>
              </a:rPr>
              <a:t>GeV</a:t>
            </a:r>
            <a:r>
              <a:rPr lang="en-US" sz="1400" dirty="0" smtClean="0">
                <a:latin typeface="+mn-lt"/>
              </a:rPr>
              <a:t>)</a:t>
            </a:r>
            <a:endParaRPr lang="en-US" sz="14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26087" y="4943168"/>
            <a:ext cx="48603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+mn-lt"/>
              </a:rPr>
              <a:t>D</a:t>
            </a:r>
            <a:r>
              <a:rPr lang="en-US" sz="1600" baseline="300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+</a:t>
            </a:r>
            <a:endParaRPr lang="en-US" sz="1600" b="1" baseline="30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81225" y="3695700"/>
            <a:ext cx="54545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+mn-lt"/>
              </a:rPr>
              <a:t>D</a:t>
            </a:r>
            <a:r>
              <a:rPr lang="en-US" sz="1600" b="0" baseline="300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en-US" sz="1600" baseline="30000" dirty="0" smtClean="0">
                <a:solidFill>
                  <a:srgbClr val="FF0000"/>
                </a:solidFill>
              </a:rPr>
              <a:t>0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5002649"/>
            <a:ext cx="8001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 bwMode="auto">
          <a:xfrm>
            <a:off x="8696632" y="2599481"/>
            <a:ext cx="307256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0" name="Right Brace 19"/>
          <p:cNvSpPr/>
          <p:nvPr/>
        </p:nvSpPr>
        <p:spPr bwMode="auto">
          <a:xfrm>
            <a:off x="6708468" y="5015349"/>
            <a:ext cx="162232" cy="1066800"/>
          </a:xfrm>
          <a:prstGeom prst="rightBrace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0" y="5155049"/>
            <a:ext cx="1143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latin typeface="+mn-lt"/>
            </a:endParaRPr>
          </a:p>
          <a:p>
            <a:r>
              <a:rPr lang="en-US" sz="1400" b="0" dirty="0" smtClean="0">
                <a:latin typeface="+mn-lt"/>
              </a:rPr>
              <a:t>Fitted yields</a:t>
            </a:r>
          </a:p>
          <a:p>
            <a:endParaRPr lang="en-US" sz="800" b="0" dirty="0" smtClean="0">
              <a:latin typeface="+mn-lt"/>
            </a:endParaRPr>
          </a:p>
          <a:p>
            <a:endParaRPr lang="en-US" sz="2000" b="0" dirty="0" smtClean="0">
              <a:latin typeface="+mn-lt"/>
            </a:endParaRPr>
          </a:p>
          <a:p>
            <a:r>
              <a:rPr lang="en-US" sz="1400" b="0" dirty="0" smtClean="0">
                <a:latin typeface="+mn-lt"/>
              </a:rPr>
              <a:t>Fixed yield</a:t>
            </a:r>
            <a:endParaRPr lang="en-US" sz="1400" b="0" dirty="0"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 rot="10800000" flipV="1">
            <a:off x="5056165" y="5105805"/>
            <a:ext cx="51596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+mn-lt"/>
              </a:rPr>
              <a:t>D</a:t>
            </a:r>
            <a:r>
              <a:rPr lang="en-US" sz="1600" baseline="3000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+</a:t>
            </a:r>
            <a:endParaRPr lang="en-US" sz="1600" b="1" baseline="30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627023" y="3296007"/>
            <a:ext cx="47661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Events/100 </a:t>
            </a:r>
            <a:r>
              <a:rPr lang="en-US" sz="1400" dirty="0" err="1" smtClean="0">
                <a:latin typeface="+mn-lt"/>
              </a:rPr>
              <a:t>MeV</a:t>
            </a:r>
            <a:endParaRPr lang="en-US" sz="14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344753" y="493395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380704" y="3690017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8763000" y="2530657"/>
            <a:ext cx="250720" cy="2875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7" name="Rectangle 26"/>
          <p:cNvSpPr/>
          <p:nvPr/>
        </p:nvSpPr>
        <p:spPr bwMode="auto">
          <a:xfrm flipH="1">
            <a:off x="5334000" y="2410119"/>
            <a:ext cx="228601" cy="3260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3200" y="913249"/>
            <a:ext cx="2514600" cy="27699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PRL101802 (2012)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228850" y="1133475"/>
            <a:ext cx="46925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+mn-lt"/>
              </a:rPr>
              <a:t>D</a:t>
            </a:r>
            <a:r>
              <a:rPr lang="en-US" sz="1600" b="0" baseline="30000" dirty="0" smtClean="0">
                <a:solidFill>
                  <a:srgbClr val="FF0000"/>
                </a:solidFill>
              </a:rPr>
              <a:t>0</a:t>
            </a:r>
            <a:endParaRPr lang="en-US" sz="1600" b="0" baseline="300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05050" y="2390775"/>
            <a:ext cx="39946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+mn-lt"/>
              </a:rPr>
              <a:t>D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+</a:t>
            </a:r>
            <a:endParaRPr lang="en-US" sz="1600" b="1" baseline="30000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419475" y="1123950"/>
            <a:ext cx="407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1600" b="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1600" b="0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10800000" flipV="1">
            <a:off x="3436915" y="2352675"/>
            <a:ext cx="43976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+mn-lt"/>
              </a:rPr>
              <a:t>D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+</a:t>
            </a:r>
            <a:endParaRPr lang="en-US" sz="1600" b="1" baseline="300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19800" y="1370449"/>
            <a:ext cx="2929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Fit results, combined using</a:t>
            </a:r>
          </a:p>
          <a:p>
            <a:r>
              <a:rPr lang="en-US" sz="1800" b="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Isospin</a:t>
            </a:r>
            <a:r>
              <a:rPr lang="en-US" sz="18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relations:</a:t>
            </a:r>
            <a:endParaRPr lang="en-US" sz="1800" b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48400" y="2444452"/>
            <a:ext cx="2743200" cy="83099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1600" b="0" baseline="-25000" dirty="0" err="1" smtClean="0">
                <a:latin typeface="Arial" pitchFamily="34" charset="0"/>
                <a:cs typeface="Arial" pitchFamily="34" charset="0"/>
              </a:rPr>
              <a:t>signal</a:t>
            </a:r>
            <a:r>
              <a:rPr lang="en-US" sz="1600" b="0" dirty="0" smtClean="0">
                <a:latin typeface="Arial" pitchFamily="34" charset="0"/>
                <a:cs typeface="Arial" pitchFamily="34" charset="0"/>
              </a:rPr>
              <a:t>	       </a:t>
            </a:r>
            <a:r>
              <a:rPr lang="en-US" sz="16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489 </a:t>
            </a:r>
            <a:r>
              <a:rPr lang="en-US" sz="1600" b="0" dirty="0" smtClean="0">
                <a:solidFill>
                  <a:srgbClr val="003399"/>
                </a:solidFill>
                <a:latin typeface="Tahoma"/>
                <a:cs typeface="Tahoma"/>
              </a:rPr>
              <a:t>± 63</a:t>
            </a:r>
            <a:endParaRPr lang="en-US" sz="1600" b="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0" dirty="0" smtClean="0">
                <a:latin typeface="Arial" pitchFamily="34" charset="0"/>
                <a:cs typeface="Arial" pitchFamily="34" charset="0"/>
              </a:rPr>
              <a:t>R(D)	</a:t>
            </a:r>
            <a:r>
              <a:rPr lang="en-US" sz="16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16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    0.440 </a:t>
            </a:r>
            <a:r>
              <a:rPr lang="en-US" sz="1600" b="0" dirty="0" smtClean="0">
                <a:solidFill>
                  <a:srgbClr val="FF0000"/>
                </a:solidFill>
                <a:latin typeface="Tahoma"/>
                <a:cs typeface="Tahoma"/>
              </a:rPr>
              <a:t>± 0.058</a:t>
            </a:r>
            <a:r>
              <a:rPr lang="en-US" sz="16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1600" b="0" dirty="0" smtClean="0">
                <a:latin typeface="Arial" pitchFamily="34" charset="0"/>
                <a:cs typeface="Arial" pitchFamily="34" charset="0"/>
              </a:rPr>
              <a:t>syst. error              </a:t>
            </a:r>
            <a:r>
              <a:rPr lang="en-US" sz="1600" b="0" dirty="0" smtClean="0">
                <a:solidFill>
                  <a:srgbClr val="FF0000"/>
                </a:solidFill>
                <a:latin typeface="Tahoma"/>
                <a:cs typeface="Tahoma"/>
              </a:rPr>
              <a:t>± 0.042</a:t>
            </a:r>
            <a:r>
              <a:rPr lang="en-US" sz="16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1600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10300" y="3968452"/>
            <a:ext cx="2755900" cy="830997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b="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1600" b="0" baseline="-25000" dirty="0" err="1" smtClean="0">
                <a:latin typeface="Arial" pitchFamily="34" charset="0"/>
                <a:cs typeface="Arial" pitchFamily="34" charset="0"/>
              </a:rPr>
              <a:t>signal</a:t>
            </a:r>
            <a:r>
              <a:rPr lang="en-US" sz="1600" b="0" dirty="0" smtClean="0">
                <a:latin typeface="Arial" pitchFamily="34" charset="0"/>
                <a:cs typeface="Arial" pitchFamily="34" charset="0"/>
              </a:rPr>
              <a:t>	       </a:t>
            </a:r>
            <a:r>
              <a:rPr lang="en-US" sz="1600" b="0" dirty="0" smtClean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888 </a:t>
            </a:r>
            <a:r>
              <a:rPr lang="en-US" sz="1600" b="0" dirty="0" smtClean="0">
                <a:solidFill>
                  <a:schemeClr val="accent5">
                    <a:lumMod val="25000"/>
                  </a:schemeClr>
                </a:solidFill>
                <a:latin typeface="Tahoma"/>
                <a:cs typeface="Tahoma"/>
              </a:rPr>
              <a:t>± 63</a:t>
            </a:r>
            <a:endParaRPr lang="en-US" sz="1600" b="0" dirty="0" smtClean="0">
              <a:solidFill>
                <a:schemeClr val="accent5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0" dirty="0" smtClean="0">
                <a:latin typeface="Arial" pitchFamily="34" charset="0"/>
                <a:cs typeface="Arial" pitchFamily="34" charset="0"/>
              </a:rPr>
              <a:t>R(D*)	</a:t>
            </a:r>
            <a:r>
              <a:rPr lang="en-US" sz="16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0.332 </a:t>
            </a:r>
            <a:r>
              <a:rPr lang="en-US" sz="1600" b="0" dirty="0" smtClean="0">
                <a:solidFill>
                  <a:srgbClr val="FF0000"/>
                </a:solidFill>
                <a:latin typeface="Tahoma"/>
                <a:cs typeface="Tahoma"/>
              </a:rPr>
              <a:t>± 0.024</a:t>
            </a:r>
            <a:endParaRPr lang="en-US" sz="1600" b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0" dirty="0" smtClean="0">
                <a:latin typeface="Arial" pitchFamily="34" charset="0"/>
                <a:cs typeface="Arial" pitchFamily="34" charset="0"/>
              </a:rPr>
              <a:t>syst. error              </a:t>
            </a:r>
            <a:r>
              <a:rPr lang="en-US" sz="1600" b="0" dirty="0" smtClean="0">
                <a:solidFill>
                  <a:srgbClr val="FF0000"/>
                </a:solidFill>
                <a:latin typeface="Tahoma"/>
                <a:cs typeface="Tahoma"/>
              </a:rPr>
              <a:t>± 0.018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94400" y="2056249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 </a:t>
            </a:r>
            <a:r>
              <a:rPr lang="en-US" sz="1800" b="0" dirty="0" smtClean="0">
                <a:solidFill>
                  <a:srgbClr val="0000FF"/>
                </a:solidFill>
                <a:latin typeface="Times New Roman"/>
                <a:cs typeface="Times New Roman"/>
              </a:rPr>
              <a:t>→</a:t>
            </a:r>
            <a:r>
              <a:rPr lang="en-US" sz="16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 </a:t>
            </a:r>
            <a:r>
              <a:rPr lang="en-US" sz="2000" b="0" dirty="0" smtClean="0">
                <a:solidFill>
                  <a:srgbClr val="0000FF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en-US" sz="2000" b="0" dirty="0" smtClean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sz="2000" b="0" dirty="0" smtClean="0">
                <a:solidFill>
                  <a:srgbClr val="0000FF"/>
                </a:solidFill>
                <a:latin typeface="Symbol" pitchFamily="18" charset="2"/>
                <a:cs typeface="Arial" pitchFamily="34" charset="0"/>
              </a:rPr>
              <a:t>n</a:t>
            </a:r>
            <a:endParaRPr lang="en-US" sz="2000" b="0" dirty="0">
              <a:solidFill>
                <a:srgbClr val="0000FF"/>
              </a:solidFill>
              <a:latin typeface="Symbol" pitchFamily="18" charset="2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994400" y="3580249"/>
            <a:ext cx="12282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 </a:t>
            </a:r>
            <a:r>
              <a:rPr lang="en-US" sz="1800" b="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→</a:t>
            </a:r>
            <a:r>
              <a:rPr lang="en-US" sz="1600" b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D* </a:t>
            </a:r>
            <a:r>
              <a:rPr lang="en-US" sz="2000" b="0" dirty="0" smtClean="0">
                <a:solidFill>
                  <a:schemeClr val="accent1">
                    <a:lumMod val="50000"/>
                  </a:schemeClr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en-US" sz="2000" b="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sz="2000" b="0" dirty="0" smtClean="0">
                <a:solidFill>
                  <a:schemeClr val="accent1">
                    <a:lumMod val="50000"/>
                  </a:schemeClr>
                </a:solidFill>
                <a:latin typeface="Symbol" pitchFamily="18" charset="2"/>
                <a:cs typeface="Arial" pitchFamily="34" charset="0"/>
              </a:rPr>
              <a:t>n</a:t>
            </a:r>
            <a:endParaRPr lang="en-US" sz="2000" b="0" dirty="0">
              <a:solidFill>
                <a:schemeClr val="accent1">
                  <a:lumMod val="50000"/>
                </a:schemeClr>
              </a:solidFill>
              <a:latin typeface="Symbol" pitchFamily="18" charset="2"/>
              <a:cs typeface="Arial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0960" y="46210"/>
            <a:ext cx="730385" cy="1001131"/>
          </a:xfrm>
          <a:prstGeom prst="rect">
            <a:avLst/>
          </a:prstGeom>
        </p:spPr>
      </p:pic>
      <p:sp>
        <p:nvSpPr>
          <p:cNvPr id="42" name="Date Placeholder 4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45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6016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Resu</a:t>
            </a:r>
            <a:r>
              <a:rPr lang="en-US" dirty="0" smtClean="0"/>
              <a:t>lts and implications on type-II 2HDM</a:t>
            </a:r>
            <a:endParaRPr lang="en-US" dirty="0"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1787" y="5134134"/>
            <a:ext cx="4572000" cy="1477328"/>
          </a:xfrm>
          <a:prstGeom prst="rect">
            <a:avLst/>
          </a:prstGeom>
          <a:solidFill>
            <a:srgbClr val="0000FF"/>
          </a:solidFill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Earlier Belle measurements confirm this trend.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Unpublished </a:t>
            </a:r>
            <a:r>
              <a:rPr lang="en-US" dirty="0">
                <a:solidFill>
                  <a:srgbClr val="FFFFFF"/>
                </a:solidFill>
              </a:rPr>
              <a:t>deviations from SM of Belle results presented at FPCP 2013 (A. </a:t>
            </a:r>
            <a:r>
              <a:rPr lang="en-US" dirty="0" err="1">
                <a:solidFill>
                  <a:srgbClr val="FFFFFF"/>
                </a:solidFill>
              </a:rPr>
              <a:t>Bozek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  <a:p>
            <a:pPr algn="ctr"/>
            <a:r>
              <a:rPr lang="en-US" i="1" dirty="0" smtClean="0">
                <a:solidFill>
                  <a:srgbClr val="FFFFFF"/>
                </a:solidFill>
              </a:rPr>
              <a:t>R</a:t>
            </a:r>
            <a:r>
              <a:rPr lang="en-US" i="1" dirty="0">
                <a:solidFill>
                  <a:srgbClr val="FFFFFF"/>
                </a:solidFill>
              </a:rPr>
              <a:t>(D*) </a:t>
            </a:r>
            <a:r>
              <a:rPr lang="en-US" dirty="0">
                <a:solidFill>
                  <a:srgbClr val="FFFFFF"/>
                </a:solidFill>
              </a:rPr>
              <a:t>: 3.0σ ; </a:t>
            </a:r>
            <a:r>
              <a:rPr lang="en-US" i="1" dirty="0">
                <a:solidFill>
                  <a:srgbClr val="FFFFFF"/>
                </a:solidFill>
              </a:rPr>
              <a:t>R(D) </a:t>
            </a:r>
            <a:r>
              <a:rPr lang="en-US" dirty="0">
                <a:solidFill>
                  <a:srgbClr val="FFFFFF"/>
                </a:solidFill>
              </a:rPr>
              <a:t>: 1.4σ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Waiting for final results from Belle to confirm!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770" name="TextBox 12"/>
          <p:cNvSpPr txBox="1">
            <a:spLocks noChangeArrowheads="1"/>
          </p:cNvSpPr>
          <p:nvPr/>
        </p:nvSpPr>
        <p:spPr bwMode="auto">
          <a:xfrm>
            <a:off x="4763788" y="1310533"/>
            <a:ext cx="2360402" cy="923330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rgbClr val="FFFFFF"/>
                </a:solidFill>
                <a:cs typeface="Arial" charset="0"/>
                <a:sym typeface="Symbol" charset="0"/>
              </a:rPr>
              <a:t> Combination of R(D) and R(D*) </a:t>
            </a:r>
            <a:r>
              <a:rPr lang="en-US" sz="1800" b="1" dirty="0" smtClean="0">
                <a:solidFill>
                  <a:srgbClr val="FFFFFF"/>
                </a:solidFill>
                <a:cs typeface="Arial" charset="0"/>
                <a:sym typeface="Symbol" charset="0"/>
              </a:rPr>
              <a:t> excludes SM </a:t>
            </a:r>
            <a:r>
              <a:rPr lang="en-US" sz="1800" b="1" dirty="0">
                <a:solidFill>
                  <a:srgbClr val="FFFFFF"/>
                </a:solidFill>
                <a:cs typeface="Arial" charset="0"/>
                <a:sym typeface="Symbol" charset="0"/>
              </a:rPr>
              <a:t>at 3.4</a:t>
            </a:r>
            <a:r>
              <a:rPr lang="en-US" sz="1800" b="1" dirty="0">
                <a:solidFill>
                  <a:srgbClr val="FFFFFF"/>
                </a:solidFill>
                <a:latin typeface="Symbol" charset="0"/>
                <a:cs typeface="Symbol" charset="0"/>
                <a:sym typeface="Symbol" charset="0"/>
              </a:rPr>
              <a:t>s</a:t>
            </a:r>
            <a:endParaRPr lang="en-US" sz="1800" b="1" dirty="0">
              <a:solidFill>
                <a:srgbClr val="FFFFFF"/>
              </a:solidFill>
              <a:latin typeface="Symbol" charset="0"/>
              <a:cs typeface="Symbol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810" y="3187114"/>
            <a:ext cx="4149990" cy="362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1787" y="3856319"/>
            <a:ext cx="4572000" cy="120032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From the estimated effect of on the signal</a:t>
            </a: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the 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type II 2HDM can be excluded in the </a:t>
            </a: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full </a:t>
            </a:r>
            <a:r>
              <a:rPr lang="en-US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tan</a:t>
            </a:r>
            <a:r>
              <a:rPr lang="en-US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b</a:t>
            </a: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aseline="-250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parameter space at &gt;99.8%, </a:t>
            </a: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provided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aseline="-250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&gt;15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83"/>
          <a:stretch/>
        </p:blipFill>
        <p:spPr>
          <a:xfrm>
            <a:off x="691769" y="720896"/>
            <a:ext cx="3755901" cy="156285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196464" y="913249"/>
            <a:ext cx="1871336" cy="30777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+mn-lt"/>
              </a:rPr>
              <a:t>PRL 101802 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(2012)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720" y="1171691"/>
            <a:ext cx="894080" cy="12255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3437" y="2397197"/>
            <a:ext cx="366847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A charged Higgs (2HDM type II) of spin 0 coupling to the </a:t>
            </a:r>
            <a:r>
              <a:rPr lang="en-US" sz="2000" dirty="0">
                <a:latin typeface="Symbol" pitchFamily="18" charset="2"/>
                <a:cs typeface="Arial" pitchFamily="34" charset="0"/>
              </a:rPr>
              <a:t>t</a:t>
            </a:r>
            <a:r>
              <a:rPr lang="en-US" dirty="0">
                <a:latin typeface="Arial" pitchFamily="34" charset="0"/>
                <a:cs typeface="Arial" pitchFamily="34" charset="0"/>
              </a:rPr>
              <a:t> will only affect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scalar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helicity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amplitude</a:t>
            </a:r>
            <a:endParaRPr lang="en-US" baseline="-250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4281366" y="2416481"/>
            <a:ext cx="4257675" cy="65722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82071" y="2987957"/>
            <a:ext cx="1760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- </a:t>
            </a:r>
            <a:r>
              <a:rPr lang="en-US" sz="1200" b="0" dirty="0" smtClean="0">
                <a:latin typeface="Times New Roman"/>
                <a:cs typeface="Times New Roman"/>
              </a:rPr>
              <a:t> for  </a:t>
            </a:r>
            <a:r>
              <a:rPr lang="en-US" sz="1200" b="0" dirty="0" err="1" smtClean="0">
                <a:latin typeface="Times New Roman"/>
                <a:cs typeface="Times New Roman"/>
              </a:rPr>
              <a:t>D</a:t>
            </a:r>
            <a:r>
              <a:rPr lang="en-US" sz="1600" b="0" dirty="0" err="1" smtClean="0">
                <a:latin typeface="Symbol" charset="2"/>
                <a:cs typeface="Symbol" charset="2"/>
              </a:rPr>
              <a:t>tn</a:t>
            </a:r>
            <a:r>
              <a:rPr lang="en-US" sz="1200" b="0" dirty="0" smtClean="0">
                <a:latin typeface="Arial" pitchFamily="34" charset="0"/>
                <a:cs typeface="Arial" pitchFamily="34" charset="0"/>
              </a:rPr>
              <a:t>   + </a:t>
            </a:r>
            <a:r>
              <a:rPr lang="en-US" sz="1200" b="0" dirty="0" smtClean="0">
                <a:latin typeface="Times New Roman"/>
                <a:cs typeface="Times New Roman"/>
              </a:rPr>
              <a:t>for D</a:t>
            </a:r>
            <a:r>
              <a:rPr lang="en-US" sz="1200" b="0" dirty="0" smtClean="0">
                <a:latin typeface="Arial" pitchFamily="34" charset="0"/>
                <a:cs typeface="Arial" pitchFamily="34" charset="0"/>
              </a:rPr>
              <a:t>*</a:t>
            </a:r>
            <a:r>
              <a:rPr lang="en-US" sz="1600" b="0" dirty="0" err="1" smtClean="0">
                <a:latin typeface="Symbol" charset="2"/>
                <a:cs typeface="Symbol" charset="2"/>
              </a:rPr>
              <a:t>tn</a:t>
            </a:r>
            <a:r>
              <a:rPr lang="en-US" sz="1200" b="0" dirty="0" smtClean="0">
                <a:latin typeface="Arial" pitchFamily="34" charset="0"/>
                <a:cs typeface="Arial" pitchFamily="34" charset="0"/>
              </a:rPr>
              <a:t>  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0742" y="2436801"/>
            <a:ext cx="4088642" cy="59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57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7234859" cy="782002"/>
          </a:xfrm>
        </p:spPr>
        <p:txBody>
          <a:bodyPr/>
          <a:lstStyle/>
          <a:p>
            <a:r>
              <a:rPr lang="en-US" dirty="0" smtClean="0"/>
              <a:t>Limits on type-III 2HDM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21" y="802640"/>
            <a:ext cx="8921155" cy="270764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Type-II 2HDM corresponds to a </a:t>
            </a:r>
            <a:r>
              <a:rPr lang="en-US" sz="2000" dirty="0" smtClean="0">
                <a:solidFill>
                  <a:srgbClr val="FF0000"/>
                </a:solidFill>
              </a:rPr>
              <a:t>special case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More general models exist</a:t>
            </a:r>
            <a:r>
              <a:rPr lang="en-US" sz="2000" dirty="0" smtClean="0"/>
              <a:t>, for instance </a:t>
            </a:r>
            <a:r>
              <a:rPr lang="en-US" sz="2000" dirty="0" smtClean="0">
                <a:solidFill>
                  <a:srgbClr val="FF0000"/>
                </a:solidFill>
              </a:rPr>
              <a:t>type-III HDM</a:t>
            </a:r>
            <a:r>
              <a:rPr lang="en-US" sz="2000" dirty="0" smtClean="0"/>
              <a:t>, </a:t>
            </a:r>
          </a:p>
          <a:p>
            <a:pPr lvl="1"/>
            <a:r>
              <a:rPr lang="en-US" sz="1600" dirty="0" smtClean="0"/>
              <a:t>e.g. </a:t>
            </a:r>
            <a:r>
              <a:rPr lang="en-US" sz="1600" dirty="0" err="1" smtClean="0"/>
              <a:t>Crivellin</a:t>
            </a:r>
            <a:r>
              <a:rPr lang="en-US" sz="1600" dirty="0" smtClean="0"/>
              <a:t> et al, arXiv:1206.2634(2012); </a:t>
            </a:r>
            <a:r>
              <a:rPr lang="en-US" sz="1600" dirty="0" err="1" smtClean="0"/>
              <a:t>Datta</a:t>
            </a:r>
            <a:r>
              <a:rPr lang="en-US" sz="1600" dirty="0" smtClean="0"/>
              <a:t> et al, PRD 86, 034027(2012)</a:t>
            </a:r>
            <a:endParaRPr lang="en-US" sz="2000" dirty="0"/>
          </a:p>
          <a:p>
            <a:pPr>
              <a:lnSpc>
                <a:spcPct val="130000"/>
              </a:lnSpc>
            </a:pPr>
            <a:endParaRPr lang="en-US" sz="2000" dirty="0" smtClean="0">
              <a:solidFill>
                <a:srgbClr val="0000FF"/>
              </a:solidFill>
            </a:endParaRPr>
          </a:p>
          <a:p>
            <a:pPr marL="457200" lvl="1" indent="0">
              <a:lnSpc>
                <a:spcPct val="130000"/>
              </a:lnSpc>
              <a:buNone/>
            </a:pPr>
            <a:r>
              <a:rPr lang="en-US" sz="16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		S</a:t>
            </a:r>
            <a:r>
              <a:rPr lang="en-US" sz="1600" i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i="1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lang="en-US" sz="1600" i="1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lang="en-US" sz="1600" dirty="0"/>
              <a:t>) parameterize complex couplings of </a:t>
            </a:r>
            <a:r>
              <a:rPr lang="en-US" sz="1600" dirty="0">
                <a:solidFill>
                  <a:srgbClr val="FF0000"/>
                </a:solidFill>
              </a:rPr>
              <a:t>left-</a:t>
            </a:r>
            <a:r>
              <a:rPr lang="en-US" sz="1600" dirty="0"/>
              <a:t> (</a:t>
            </a:r>
            <a:r>
              <a:rPr lang="en-US" sz="1600" dirty="0">
                <a:solidFill>
                  <a:srgbClr val="3366FF"/>
                </a:solidFill>
              </a:rPr>
              <a:t>right-</a:t>
            </a:r>
            <a:r>
              <a:rPr lang="en-US" sz="1600" dirty="0"/>
              <a:t>) handed quarks </a:t>
            </a:r>
            <a:endParaRPr lang="en-US" sz="1600" dirty="0" smtClean="0">
              <a:solidFill>
                <a:srgbClr val="0000FF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Impact </a:t>
            </a:r>
            <a:r>
              <a:rPr lang="en-US" sz="2000" dirty="0" smtClean="0">
                <a:solidFill>
                  <a:srgbClr val="0000FF"/>
                </a:solidFill>
              </a:rPr>
              <a:t>on R(D</a:t>
            </a:r>
            <a:r>
              <a:rPr lang="en-US" sz="2000" baseline="30000" dirty="0" smtClean="0">
                <a:solidFill>
                  <a:srgbClr val="0000FF"/>
                </a:solidFill>
              </a:rPr>
              <a:t>(</a:t>
            </a:r>
            <a:r>
              <a:rPr lang="en-US" sz="2000" dirty="0" smtClean="0">
                <a:solidFill>
                  <a:srgbClr val="0000FF"/>
                </a:solidFill>
              </a:rPr>
              <a:t>*</a:t>
            </a:r>
            <a:r>
              <a:rPr lang="en-US" sz="2000" baseline="30000" dirty="0" smtClean="0">
                <a:solidFill>
                  <a:srgbClr val="0000FF"/>
                </a:solidFill>
              </a:rPr>
              <a:t>)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Type-II 2HDM is recovered if </a:t>
            </a:r>
            <a:r>
              <a:rPr lang="el-GR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lang="el-GR" sz="2000" i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R</a:t>
            </a:r>
            <a:r>
              <a:rPr lang="el-GR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= −m</a:t>
            </a:r>
            <a:r>
              <a:rPr lang="el-GR" sz="2000" i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lang="el-GR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l-GR" sz="2000" i="1" baseline="-25000" dirty="0" smtClean="0">
                <a:solidFill>
                  <a:srgbClr val="0000FF"/>
                </a:solidFill>
              </a:rPr>
              <a:t>τ</a:t>
            </a:r>
            <a:r>
              <a:rPr lang="el-GR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l-GR" sz="2000" i="1" dirty="0">
                <a:solidFill>
                  <a:srgbClr val="0000FF"/>
                </a:solidFill>
                <a:latin typeface="Times New Roman"/>
                <a:cs typeface="Times New Roman"/>
              </a:rPr>
              <a:t>tan</a:t>
            </a:r>
            <a:r>
              <a:rPr lang="el-GR" sz="2000" i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l-GR" sz="2000" dirty="0">
                <a:solidFill>
                  <a:srgbClr val="0000FF"/>
                </a:solidFill>
              </a:rPr>
              <a:t>β</a:t>
            </a:r>
            <a:r>
              <a:rPr lang="el-GR" sz="2000" dirty="0">
                <a:solidFill>
                  <a:srgbClr val="0000FF"/>
                </a:solidFill>
                <a:latin typeface="Times New Roman"/>
                <a:cs typeface="Times New Roman"/>
              </a:rPr>
              <a:t>/</a:t>
            </a:r>
            <a:r>
              <a:rPr lang="el-GR" sz="2000" i="1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l-GR" sz="2000" i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l-GR" sz="2000" i="1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lang="el-GR" sz="2000" i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+</a:t>
            </a:r>
            <a:r>
              <a:rPr lang="en-US" sz="2000" dirty="0" smtClean="0"/>
              <a:t>,</a:t>
            </a:r>
            <a:r>
              <a:rPr lang="el-GR" sz="2000" dirty="0" smtClean="0"/>
              <a:t> </a:t>
            </a:r>
            <a:r>
              <a:rPr lang="el-GR" sz="2000" i="1" dirty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lang="el-GR" sz="2000" i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lang="el-GR" sz="2000" i="1" dirty="0">
                <a:solidFill>
                  <a:srgbClr val="FF0000"/>
                </a:solidFill>
                <a:latin typeface="Times New Roman"/>
                <a:cs typeface="Times New Roman"/>
              </a:rPr>
              <a:t> = 0</a:t>
            </a:r>
            <a:r>
              <a:rPr lang="el-GR" sz="2000" dirty="0"/>
              <a:t>.</a:t>
            </a: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358" y="2735580"/>
            <a:ext cx="5524500" cy="77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3995"/>
          <a:stretch/>
        </p:blipFill>
        <p:spPr>
          <a:xfrm>
            <a:off x="202364" y="4009366"/>
            <a:ext cx="8840711" cy="27453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17797" y="34044"/>
            <a:ext cx="2126203" cy="338554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arXiv:1303.0571 (2013)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27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9098" y="5513243"/>
            <a:ext cx="1844502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Type-II has no solutions!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8995" y="372598"/>
            <a:ext cx="894080" cy="1225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195" y="1887645"/>
            <a:ext cx="3118310" cy="503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0505" y="1887645"/>
            <a:ext cx="3375360" cy="42192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574312" y="1887645"/>
            <a:ext cx="258123" cy="3290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244487" y="1895509"/>
            <a:ext cx="258123" cy="329000"/>
          </a:xfrm>
          <a:prstGeom prst="ellipse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7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2760"/>
          </a:xfrm>
        </p:spPr>
        <p:txBody>
          <a:bodyPr/>
          <a:lstStyle/>
          <a:p>
            <a:r>
              <a:rPr lang="en-US" dirty="0" smtClean="0"/>
              <a:t>Adding info from q</a:t>
            </a:r>
            <a:r>
              <a:rPr lang="en-US" baseline="30000" dirty="0" smtClean="0"/>
              <a:t>2</a:t>
            </a:r>
            <a:r>
              <a:rPr lang="en-US" dirty="0" smtClean="0"/>
              <a:t>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6" y="805212"/>
            <a:ext cx="8634212" cy="5036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 smtClean="0"/>
              <a:t>Dilepton</a:t>
            </a:r>
            <a:r>
              <a:rPr lang="en-US" sz="2000" dirty="0" smtClean="0"/>
              <a:t> squared invariant mass q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is </a:t>
            </a:r>
            <a:r>
              <a:rPr lang="en-US" sz="2000" dirty="0" smtClean="0">
                <a:solidFill>
                  <a:srgbClr val="FF0000"/>
                </a:solidFill>
              </a:rPr>
              <a:t>sensitive to </a:t>
            </a:r>
            <a:r>
              <a:rPr lang="en-US" sz="2000" dirty="0" smtClean="0">
                <a:solidFill>
                  <a:srgbClr val="FF0000"/>
                </a:solidFill>
              </a:rPr>
              <a:t>Higgs couplings to quarks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6" y="1756181"/>
            <a:ext cx="8042023" cy="3298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224" y="1549106"/>
            <a:ext cx="977900" cy="342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1017" y="1553759"/>
            <a:ext cx="1206500" cy="34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128" y="1545826"/>
            <a:ext cx="1206500" cy="342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0498" y="5054600"/>
            <a:ext cx="3784600" cy="1803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201" y="5648081"/>
            <a:ext cx="4833298" cy="707886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At </a:t>
            </a:r>
            <a:r>
              <a:rPr lang="en-US" sz="20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lang="en-US" sz="2000" i="1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 </a:t>
            </a:r>
            <a:r>
              <a:rPr lang="en-US" sz="20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± S</a:t>
            </a:r>
            <a:r>
              <a:rPr lang="en-US" sz="2000" i="1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 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~ -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1.5</a:t>
            </a:r>
            <a:r>
              <a:rPr lang="en-US" sz="2000" dirty="0" smtClean="0">
                <a:solidFill>
                  <a:srgbClr val="FFFFFF"/>
                </a:solidFill>
              </a:rPr>
              <a:t>, p</a:t>
            </a:r>
            <a:r>
              <a:rPr lang="en-US" sz="2000" dirty="0">
                <a:solidFill>
                  <a:srgbClr val="FFFFFF"/>
                </a:solidFill>
              </a:rPr>
              <a:t>-value for </a:t>
            </a:r>
            <a:r>
              <a:rPr lang="en-US" sz="2000" i="1" dirty="0">
                <a:solidFill>
                  <a:srgbClr val="FFFFFF"/>
                </a:solidFill>
                <a:latin typeface="Times New Roman"/>
                <a:cs typeface="Times New Roman"/>
              </a:rPr>
              <a:t>R(D)</a:t>
            </a:r>
            <a:r>
              <a:rPr lang="en-US" sz="2000" dirty="0">
                <a:solidFill>
                  <a:srgbClr val="FFFFFF"/>
                </a:solidFill>
              </a:rPr>
              <a:t> is 0.4</a:t>
            </a:r>
            <a:r>
              <a:rPr lang="en-US" sz="2000" dirty="0" smtClean="0">
                <a:solidFill>
                  <a:srgbClr val="FFFFFF"/>
                </a:solidFill>
              </a:rPr>
              <a:t>%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endParaRPr lang="en-US" sz="2000" dirty="0" smtClean="0">
              <a:solidFill>
                <a:srgbClr val="FFFFFF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  <a:sym typeface="Wingdings"/>
              </a:rPr>
              <a:t>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Exclusion with significance of at least </a:t>
            </a:r>
            <a:r>
              <a:rPr lang="en-US" sz="2000" dirty="0" smtClean="0">
                <a:solidFill>
                  <a:srgbClr val="FFFFFF"/>
                </a:solidFill>
              </a:rPr>
              <a:t>2.9σ 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0879" y="5289207"/>
            <a:ext cx="2126203" cy="338554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arXiv:1303.0571 (2013)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1018" y="1570591"/>
            <a:ext cx="894080" cy="122550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28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04566" y="1278540"/>
            <a:ext cx="2663827" cy="3745774"/>
          </a:xfrm>
          <a:prstGeom prst="rect">
            <a:avLst/>
          </a:prstGeom>
          <a:solidFill>
            <a:schemeClr val="accent5">
              <a:lumMod val="20000"/>
              <a:lumOff val="80000"/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772193"/>
              </p:ext>
            </p:extLst>
          </p:nvPr>
        </p:nvGraphicFramePr>
        <p:xfrm>
          <a:off x="3269130" y="1274382"/>
          <a:ext cx="2254714" cy="37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5" name="Equation" r:id="rId9" imgW="1511300" imgH="254000" progId="Equation.3">
                  <p:embed/>
                </p:oleObj>
              </mc:Choice>
              <mc:Fallback>
                <p:oleObj name="Equation" r:id="rId9" imgW="15113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69130" y="1274382"/>
                        <a:ext cx="2254714" cy="378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231377"/>
              </p:ext>
            </p:extLst>
          </p:nvPr>
        </p:nvGraphicFramePr>
        <p:xfrm>
          <a:off x="6146850" y="1278540"/>
          <a:ext cx="2179088" cy="36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6" name="Equation" r:id="rId11" imgW="1498600" imgH="254000" progId="Equation.3">
                  <p:embed/>
                </p:oleObj>
              </mc:Choice>
              <mc:Fallback>
                <p:oleObj name="Equation" r:id="rId11" imgW="1498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46850" y="1278540"/>
                        <a:ext cx="2179088" cy="36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524949" y="1278540"/>
            <a:ext cx="481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SM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0722" y="1277854"/>
            <a:ext cx="2663827" cy="3745774"/>
          </a:xfrm>
          <a:prstGeom prst="rect">
            <a:avLst/>
          </a:prstGeom>
          <a:solidFill>
            <a:schemeClr val="accent5">
              <a:lumMod val="20000"/>
              <a:lumOff val="80000"/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676067" y="1284706"/>
            <a:ext cx="2663827" cy="3745774"/>
          </a:xfrm>
          <a:prstGeom prst="rect">
            <a:avLst/>
          </a:prstGeom>
          <a:solidFill>
            <a:schemeClr val="accent5">
              <a:lumMod val="20000"/>
              <a:lumOff val="80000"/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8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960" y="1539240"/>
            <a:ext cx="8453120" cy="513588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B and </a:t>
            </a:r>
            <a:r>
              <a:rPr lang="en-US" sz="2400" dirty="0" err="1" smtClean="0"/>
              <a:t>B</a:t>
            </a:r>
            <a:r>
              <a:rPr lang="en-US" sz="2400" baseline="-25000" dirty="0" err="1" smtClean="0"/>
              <a:t>s</a:t>
            </a:r>
            <a:r>
              <a:rPr lang="en-US" sz="2400" dirty="0" smtClean="0"/>
              <a:t> decays are </a:t>
            </a:r>
            <a:r>
              <a:rPr lang="en-US" sz="2400" dirty="0" smtClean="0"/>
              <a:t>great probes </a:t>
            </a:r>
            <a:r>
              <a:rPr lang="en-US" sz="2400" dirty="0" smtClean="0"/>
              <a:t>to </a:t>
            </a:r>
            <a:r>
              <a:rPr lang="en-US" sz="2400" dirty="0" smtClean="0">
                <a:solidFill>
                  <a:srgbClr val="FF0000"/>
                </a:solidFill>
              </a:rPr>
              <a:t>search for new physics effects induced by virtual particles in tree and loop diagrams</a:t>
            </a:r>
          </a:p>
          <a:p>
            <a:r>
              <a:rPr lang="en-US" sz="2400" dirty="0" smtClean="0"/>
              <a:t>New physics </a:t>
            </a:r>
            <a:r>
              <a:rPr lang="en-US" sz="2400" dirty="0" smtClean="0">
                <a:solidFill>
                  <a:srgbClr val="FF0000"/>
                </a:solidFill>
              </a:rPr>
              <a:t>has not been </a:t>
            </a:r>
            <a:r>
              <a:rPr lang="en-US" sz="2400" dirty="0" smtClean="0">
                <a:solidFill>
                  <a:srgbClr val="FF0000"/>
                </a:solidFill>
              </a:rPr>
              <a:t>discovered</a:t>
            </a:r>
            <a:r>
              <a:rPr lang="en-US" sz="2400" dirty="0" smtClean="0"/>
              <a:t>, </a:t>
            </a:r>
            <a:r>
              <a:rPr lang="en-US" sz="2400" dirty="0" smtClean="0"/>
              <a:t>however there are intriguing </a:t>
            </a:r>
            <a:r>
              <a:rPr lang="en-US" sz="2400" dirty="0" smtClean="0">
                <a:solidFill>
                  <a:srgbClr val="FF0000"/>
                </a:solidFill>
              </a:rPr>
              <a:t>“tensions”</a:t>
            </a:r>
            <a:endParaRPr lang="en-US" sz="2400" dirty="0" smtClean="0"/>
          </a:p>
          <a:p>
            <a:pPr lvl="1"/>
            <a:r>
              <a:rPr lang="en-US" sz="2000" dirty="0" smtClean="0"/>
              <a:t>Angular analysis of K*</a:t>
            </a:r>
            <a:r>
              <a:rPr lang="en-US" sz="2000" dirty="0" smtClean="0">
                <a:latin typeface="Symbol" charset="2"/>
                <a:cs typeface="Symbol" charset="2"/>
              </a:rPr>
              <a:t>mm</a:t>
            </a:r>
          </a:p>
          <a:p>
            <a:pPr lvl="1"/>
            <a:r>
              <a:rPr lang="en-US" sz="2000" dirty="0" err="1" smtClean="0"/>
              <a:t>Isospin</a:t>
            </a:r>
            <a:r>
              <a:rPr lang="en-US" sz="2000" dirty="0" smtClean="0"/>
              <a:t> analysis of </a:t>
            </a:r>
            <a:r>
              <a:rPr lang="en-US" sz="2000" dirty="0" err="1" smtClean="0"/>
              <a:t>K</a:t>
            </a:r>
            <a:r>
              <a:rPr lang="en-US" sz="2000" dirty="0" err="1">
                <a:latin typeface="Symbol" charset="2"/>
                <a:cs typeface="Symbol" charset="2"/>
              </a:rPr>
              <a:t>mm</a:t>
            </a:r>
            <a:r>
              <a:rPr lang="en-US" sz="2000" dirty="0" smtClean="0"/>
              <a:t> (not discussed)</a:t>
            </a:r>
          </a:p>
          <a:p>
            <a:pPr lvl="1"/>
            <a:r>
              <a:rPr lang="en-US" sz="2000" dirty="0" smtClean="0"/>
              <a:t>B</a:t>
            </a:r>
            <a:r>
              <a:rPr lang="en-US" sz="2000" dirty="0" smtClean="0">
                <a:sym typeface="Wingdings"/>
              </a:rPr>
              <a:t>D</a:t>
            </a:r>
            <a:r>
              <a:rPr lang="en-US" sz="2000" baseline="30000" dirty="0" smtClean="0">
                <a:sym typeface="Wingdings"/>
              </a:rPr>
              <a:t>(</a:t>
            </a:r>
            <a:r>
              <a:rPr lang="en-US" sz="2000" dirty="0" smtClean="0">
                <a:sym typeface="Wingdings"/>
              </a:rPr>
              <a:t>*</a:t>
            </a:r>
            <a:r>
              <a:rPr lang="en-US" sz="2000" baseline="30000" dirty="0" smtClean="0">
                <a:sym typeface="Wingdings"/>
              </a:rPr>
              <a:t>)</a:t>
            </a:r>
            <a:r>
              <a:rPr lang="en-US" sz="2000" dirty="0" err="1" smtClean="0">
                <a:latin typeface="Symbol" charset="2"/>
                <a:cs typeface="Symbol" charset="2"/>
                <a:sym typeface="Wingdings"/>
              </a:rPr>
              <a:t>tn</a:t>
            </a:r>
            <a:endParaRPr lang="en-US" sz="2000" dirty="0" smtClean="0">
              <a:latin typeface="Symbol" charset="2"/>
              <a:cs typeface="Symbol" charset="2"/>
            </a:endParaRPr>
          </a:p>
          <a:p>
            <a:r>
              <a:rPr lang="en-US" sz="2400" dirty="0" smtClean="0"/>
              <a:t>These  should be followed up by collecting </a:t>
            </a:r>
            <a:r>
              <a:rPr lang="en-US" sz="2400" dirty="0" smtClean="0">
                <a:solidFill>
                  <a:srgbClr val="FF0000"/>
                </a:solidFill>
              </a:rPr>
              <a:t>more data</a:t>
            </a:r>
            <a:r>
              <a:rPr lang="en-US" sz="2400" dirty="0" smtClean="0"/>
              <a:t>, analyzing </a:t>
            </a:r>
            <a:r>
              <a:rPr lang="en-US" sz="2400" dirty="0" smtClean="0">
                <a:solidFill>
                  <a:srgbClr val="FF0000"/>
                </a:solidFill>
              </a:rPr>
              <a:t>other decay modes </a:t>
            </a:r>
            <a:r>
              <a:rPr lang="en-US" sz="2400" dirty="0" smtClean="0"/>
              <a:t>and performing more accurate </a:t>
            </a:r>
            <a:r>
              <a:rPr lang="en-US" sz="2400" dirty="0" smtClean="0">
                <a:solidFill>
                  <a:srgbClr val="FF0000"/>
                </a:solidFill>
              </a:rPr>
              <a:t>theoretical studies</a:t>
            </a:r>
          </a:p>
          <a:p>
            <a:r>
              <a:rPr lang="en-US" sz="2400" dirty="0" smtClean="0"/>
              <a:t>B </a:t>
            </a:r>
            <a:r>
              <a:rPr lang="en-US" sz="2400" dirty="0"/>
              <a:t>Factories and hadron colliders </a:t>
            </a:r>
            <a:r>
              <a:rPr lang="en-US" sz="2400" dirty="0">
                <a:solidFill>
                  <a:srgbClr val="FF0000"/>
                </a:solidFill>
              </a:rPr>
              <a:t>nicely complement each other </a:t>
            </a:r>
          </a:p>
          <a:p>
            <a:pPr lvl="1"/>
            <a:r>
              <a:rPr lang="en-US" sz="2000" dirty="0" smtClean="0"/>
              <a:t>Experiments at the B Factories have </a:t>
            </a:r>
            <a:r>
              <a:rPr lang="en-US" sz="2000" dirty="0" smtClean="0">
                <a:solidFill>
                  <a:srgbClr val="0000FF"/>
                </a:solidFill>
              </a:rPr>
              <a:t>nearly completed measurements on their final </a:t>
            </a:r>
            <a:r>
              <a:rPr lang="en-US" sz="2000" dirty="0" smtClean="0">
                <a:solidFill>
                  <a:srgbClr val="0000FF"/>
                </a:solidFill>
              </a:rPr>
              <a:t>samples</a:t>
            </a:r>
            <a:endParaRPr lang="en-US" sz="2000" dirty="0" smtClean="0">
              <a:solidFill>
                <a:srgbClr val="0000FF"/>
              </a:solidFill>
            </a:endParaRPr>
          </a:p>
          <a:p>
            <a:pPr lvl="1"/>
            <a:r>
              <a:rPr lang="en-US" sz="2000" dirty="0" err="1" smtClean="0"/>
              <a:t>LHCb</a:t>
            </a:r>
            <a:r>
              <a:rPr lang="en-US" sz="2000" dirty="0" smtClean="0"/>
              <a:t> is now the </a:t>
            </a:r>
            <a:r>
              <a:rPr lang="en-US" sz="2000" dirty="0" smtClean="0">
                <a:solidFill>
                  <a:srgbClr val="0000FF"/>
                </a:solidFill>
              </a:rPr>
              <a:t>major driver </a:t>
            </a:r>
            <a:r>
              <a:rPr lang="en-US" sz="2000" dirty="0" smtClean="0">
                <a:solidFill>
                  <a:srgbClr val="FF0000"/>
                </a:solidFill>
              </a:rPr>
              <a:t>in many </a:t>
            </a:r>
            <a:r>
              <a:rPr lang="en-US" sz="2000" dirty="0" smtClean="0">
                <a:solidFill>
                  <a:srgbClr val="FF0000"/>
                </a:solidFill>
              </a:rPr>
              <a:t>channels</a:t>
            </a:r>
            <a:r>
              <a:rPr lang="en-US" sz="2000" dirty="0" smtClean="0"/>
              <a:t> </a:t>
            </a:r>
            <a:endParaRPr lang="en-US" sz="2000" dirty="0" smtClean="0"/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ATLAS and CMS can give substantial contributions </a:t>
            </a:r>
            <a:r>
              <a:rPr lang="en-US" sz="2000" dirty="0" smtClean="0"/>
              <a:t>in </a:t>
            </a:r>
            <a:r>
              <a:rPr lang="en-US" sz="2000" dirty="0" smtClean="0">
                <a:solidFill>
                  <a:srgbClr val="FF0000"/>
                </a:solidFill>
              </a:rPr>
              <a:t>very rare decays </a:t>
            </a:r>
            <a:r>
              <a:rPr lang="en-US" sz="2000" dirty="0" smtClean="0"/>
              <a:t>with </a:t>
            </a:r>
            <a:r>
              <a:rPr lang="en-US" sz="2000" dirty="0" err="1" smtClean="0"/>
              <a:t>muons</a:t>
            </a:r>
            <a:endParaRPr lang="en-US" sz="2000" dirty="0" smtClean="0"/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Belle-II will enter into the game on a longer time </a:t>
            </a:r>
            <a:r>
              <a:rPr lang="en-US" sz="2000" dirty="0" smtClean="0">
                <a:solidFill>
                  <a:srgbClr val="0000FF"/>
                </a:solidFill>
              </a:rPr>
              <a:t>scale</a:t>
            </a: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21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6"/>
            <a:ext cx="8229600" cy="866706"/>
          </a:xfrm>
        </p:spPr>
        <p:txBody>
          <a:bodyPr/>
          <a:lstStyle/>
          <a:p>
            <a:r>
              <a:rPr lang="en-US" dirty="0" smtClean="0"/>
              <a:t>The relevance of B</a:t>
            </a:r>
            <a:r>
              <a:rPr lang="en-US" baseline="-25000" dirty="0" smtClean="0"/>
              <a:t>(s)</a:t>
            </a:r>
            <a:r>
              <a:rPr lang="en-US" dirty="0" smtClean="0"/>
              <a:t> decays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59" y="977521"/>
            <a:ext cx="6310886" cy="2547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New physics </a:t>
            </a:r>
            <a:r>
              <a:rPr lang="en-US" sz="2000" dirty="0" smtClean="0">
                <a:solidFill>
                  <a:srgbClr val="FF0000"/>
                </a:solidFill>
              </a:rPr>
              <a:t>might not respect the many suppressions 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  of the SM </a:t>
            </a:r>
            <a:r>
              <a:rPr lang="en-US" sz="2000" dirty="0" smtClean="0"/>
              <a:t>:</a:t>
            </a:r>
          </a:p>
          <a:p>
            <a:r>
              <a:rPr lang="en-US" sz="2000" dirty="0" smtClean="0">
                <a:sym typeface="Wingdings"/>
              </a:rPr>
              <a:t>Search for physics beyond SM in t</a:t>
            </a:r>
            <a:r>
              <a:rPr lang="en-US" sz="2000" dirty="0" smtClean="0"/>
              <a:t>he </a:t>
            </a:r>
            <a:r>
              <a:rPr lang="en-US" sz="2000" b="1" dirty="0" smtClean="0">
                <a:solidFill>
                  <a:srgbClr val="000090"/>
                </a:solidFill>
              </a:rPr>
              <a:t>“quantum” way</a:t>
            </a:r>
            <a:r>
              <a:rPr lang="en-US" sz="2000" dirty="0" smtClean="0"/>
              <a:t>: </a:t>
            </a:r>
            <a:r>
              <a:rPr lang="en-US" sz="2000" dirty="0" smtClean="0">
                <a:solidFill>
                  <a:srgbClr val="FF0000"/>
                </a:solidFill>
              </a:rPr>
              <a:t>increase luminosity </a:t>
            </a:r>
            <a:r>
              <a:rPr lang="en-US" sz="2000" dirty="0" smtClean="0"/>
              <a:t>and look for </a:t>
            </a:r>
            <a:r>
              <a:rPr lang="en-US" sz="2000" dirty="0" smtClean="0">
                <a:solidFill>
                  <a:srgbClr val="FF0000"/>
                </a:solidFill>
              </a:rPr>
              <a:t>indirect effects </a:t>
            </a:r>
            <a:r>
              <a:rPr lang="en-US" sz="2000" dirty="0" smtClean="0"/>
              <a:t>due to virtual particles</a:t>
            </a:r>
          </a:p>
          <a:p>
            <a:r>
              <a:rPr lang="en-US" sz="2000" dirty="0" smtClean="0"/>
              <a:t>complementary to the </a:t>
            </a:r>
            <a:r>
              <a:rPr lang="en-US" sz="2000" b="1" dirty="0" smtClean="0">
                <a:solidFill>
                  <a:srgbClr val="008000"/>
                </a:solidFill>
              </a:rPr>
              <a:t>“relativistic” way</a:t>
            </a:r>
            <a:r>
              <a:rPr lang="en-US" sz="2000" dirty="0" smtClean="0">
                <a:solidFill>
                  <a:srgbClr val="008000"/>
                </a:solidFill>
              </a:rPr>
              <a:t>: </a:t>
            </a:r>
            <a:r>
              <a:rPr lang="en-US" sz="2000" dirty="0" smtClean="0">
                <a:solidFill>
                  <a:srgbClr val="FF0000"/>
                </a:solidFill>
              </a:rPr>
              <a:t>increase energy </a:t>
            </a:r>
            <a:r>
              <a:rPr lang="en-US" sz="2000" dirty="0" smtClean="0"/>
              <a:t>and look for </a:t>
            </a:r>
            <a:r>
              <a:rPr lang="en-US" sz="2000" dirty="0" smtClean="0">
                <a:solidFill>
                  <a:srgbClr val="FF0000"/>
                </a:solidFill>
              </a:rPr>
              <a:t>direct production</a:t>
            </a:r>
            <a:r>
              <a:rPr lang="en-US" sz="2000" dirty="0" smtClean="0"/>
              <a:t> of new particles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7816"/>
          <a:stretch/>
        </p:blipFill>
        <p:spPr>
          <a:xfrm>
            <a:off x="303077" y="3848618"/>
            <a:ext cx="8706524" cy="27513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8181" y="5077290"/>
            <a:ext cx="1554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(from Z. </a:t>
            </a:r>
            <a:r>
              <a:rPr lang="en-US" dirty="0" err="1" smtClean="0"/>
              <a:t>Ligeti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181" y="1191328"/>
            <a:ext cx="2451420" cy="10517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644" y="2349528"/>
            <a:ext cx="2588433" cy="11105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55248" y="4800291"/>
            <a:ext cx="2384397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Indirect searches probe higher mass scales!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570" y="4862236"/>
            <a:ext cx="2381401" cy="276999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  Flavor (quarks)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6570" y="5446622"/>
            <a:ext cx="1617437" cy="27699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  LHC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571" y="5753384"/>
            <a:ext cx="1180884" cy="27699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  </a:t>
            </a:r>
            <a:r>
              <a:rPr lang="en-US" sz="1200" dirty="0" err="1" smtClean="0">
                <a:solidFill>
                  <a:schemeClr val="bg1"/>
                </a:solidFill>
              </a:rPr>
              <a:t>Tevatron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63" y="3438428"/>
            <a:ext cx="719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Experimental reach (with significant simplifying assumptions)</a:t>
            </a:r>
            <a:endParaRPr lang="en-US" sz="2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3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424584" y="6333813"/>
            <a:ext cx="15778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Log(E) in </a:t>
            </a:r>
            <a:r>
              <a:rPr lang="en-US" dirty="0" err="1" smtClean="0">
                <a:latin typeface="Times New Roman"/>
                <a:cs typeface="Times New Roman"/>
              </a:rPr>
              <a:t>GeV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5406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66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759" y="1878336"/>
            <a:ext cx="5179241" cy="3251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30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69" y="1021850"/>
            <a:ext cx="4396165" cy="22554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/>
              <a:t>Forward spectrometer </a:t>
            </a:r>
            <a:r>
              <a:rPr lang="en-US" sz="2000" dirty="0" err="1"/>
              <a:t>optimised</a:t>
            </a:r>
            <a:r>
              <a:rPr lang="en-US" sz="2000" dirty="0"/>
              <a:t> for </a:t>
            </a:r>
            <a:r>
              <a:rPr lang="en-US" sz="2000" dirty="0" smtClean="0"/>
              <a:t>heavy </a:t>
            </a:r>
            <a:r>
              <a:rPr lang="en-US" sz="2000" dirty="0" err="1" smtClean="0"/>
              <a:t>flavour</a:t>
            </a:r>
            <a:r>
              <a:rPr lang="en-US" sz="2000" dirty="0" smtClean="0"/>
              <a:t> </a:t>
            </a:r>
            <a:r>
              <a:rPr lang="en-US" sz="2000" dirty="0"/>
              <a:t>physics at the LHC </a:t>
            </a:r>
          </a:p>
          <a:p>
            <a:r>
              <a:rPr lang="en-US" sz="2000" dirty="0" smtClean="0"/>
              <a:t>Large </a:t>
            </a:r>
            <a:r>
              <a:rPr lang="en-US" sz="2000" dirty="0"/>
              <a:t>acceptance 2&lt;</a:t>
            </a:r>
            <a:r>
              <a:rPr lang="en-US" sz="2000" dirty="0" err="1"/>
              <a:t>η</a:t>
            </a:r>
            <a:r>
              <a:rPr lang="en-US" sz="2000" dirty="0"/>
              <a:t>&lt;5 </a:t>
            </a:r>
          </a:p>
          <a:p>
            <a:r>
              <a:rPr lang="en-US" sz="2000" dirty="0" smtClean="0"/>
              <a:t>Low </a:t>
            </a:r>
            <a:r>
              <a:rPr lang="en-US" sz="2000" dirty="0"/>
              <a:t>trigger thresholds </a:t>
            </a:r>
          </a:p>
          <a:p>
            <a:r>
              <a:rPr lang="en-US" sz="2000" dirty="0" smtClean="0"/>
              <a:t>Precise </a:t>
            </a:r>
            <a:r>
              <a:rPr lang="en-US" sz="2000" dirty="0" err="1" smtClean="0"/>
              <a:t>vertexing</a:t>
            </a:r>
            <a:endParaRPr lang="en-US" sz="2000" dirty="0"/>
          </a:p>
          <a:p>
            <a:r>
              <a:rPr lang="en-US" sz="2000" dirty="0" smtClean="0"/>
              <a:t>Efficient </a:t>
            </a:r>
            <a:r>
              <a:rPr lang="en-US" sz="2000" dirty="0"/>
              <a:t>particle identification </a:t>
            </a:r>
          </a:p>
          <a:p>
            <a:r>
              <a:rPr lang="en-US" sz="2000" dirty="0" smtClean="0"/>
              <a:t>Running at a constant luminosity of 4x10</a:t>
            </a:r>
            <a:r>
              <a:rPr lang="en-US" sz="2000" baseline="30000" dirty="0" smtClean="0"/>
              <a:t>32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s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, &lt;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&gt;~1.7, 4x design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6379964" y="0"/>
            <a:ext cx="2680406" cy="2415465"/>
            <a:chOff x="6663848" y="11343"/>
            <a:chExt cx="2480151" cy="28237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3848" y="56811"/>
              <a:ext cx="2480151" cy="277824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663848" y="11343"/>
              <a:ext cx="332708" cy="183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53" y="3923720"/>
            <a:ext cx="39751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430" y="3243305"/>
            <a:ext cx="2606536" cy="7567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08006" y="5410317"/>
            <a:ext cx="4252364" cy="923330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Large boost (B mesons flight ~1cm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Huge production cross section (~300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FFFF"/>
                </a:solidFill>
              </a:rPr>
              <a:t>b)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Small S/B ratio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95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8"/>
            <a:ext cx="4248749" cy="1143000"/>
          </a:xfrm>
        </p:spPr>
        <p:txBody>
          <a:bodyPr/>
          <a:lstStyle/>
          <a:p>
            <a:r>
              <a:rPr lang="en-US" dirty="0" err="1" smtClean="0"/>
              <a:t>B</a:t>
            </a:r>
            <a:r>
              <a:rPr lang="en-US" dirty="0" err="1" smtClean="0">
                <a:sym typeface="Wingdings"/>
              </a:rPr>
              <a:t>X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7324"/>
            <a:ext cx="4861090" cy="565459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inclusive decay has been precisely measured at B Factories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Known </a:t>
            </a:r>
            <a:r>
              <a:rPr lang="en-US" dirty="0"/>
              <a:t>as one of the strongest constraint in </a:t>
            </a:r>
            <a:r>
              <a:rPr lang="en-US" dirty="0" smtClean="0"/>
              <a:t>MSSM. Together </a:t>
            </a:r>
            <a:r>
              <a:rPr lang="en-US" dirty="0"/>
              <a:t>with the Higgs mass measurement, only O(%) of the a-priory phase space left!</a:t>
            </a:r>
            <a:endParaRPr lang="en-US" dirty="0" smtClean="0"/>
          </a:p>
          <a:p>
            <a:r>
              <a:rPr lang="en-US" dirty="0" smtClean="0"/>
              <a:t>Many exclusive modes studied as well</a:t>
            </a:r>
          </a:p>
          <a:p>
            <a:r>
              <a:rPr lang="en-US" dirty="0" smtClean="0"/>
              <a:t>At hadron colliders, measure exclusive decays to keep background at manageable level</a:t>
            </a:r>
          </a:p>
          <a:p>
            <a:r>
              <a:rPr lang="en-US" dirty="0" err="1" smtClean="0">
                <a:sym typeface="Wingdings"/>
              </a:rPr>
              <a:t>LHCb</a:t>
            </a:r>
            <a:r>
              <a:rPr lang="en-US" dirty="0" smtClean="0">
                <a:sym typeface="Wingdings"/>
              </a:rPr>
              <a:t> performed first measurements in the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system; now starting measuring photon polarization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231" y="36498"/>
            <a:ext cx="4195089" cy="68215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8512" y="6029063"/>
            <a:ext cx="3916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/>
              <a:t>BR(</a:t>
            </a:r>
            <a:r>
              <a:rPr lang="el-GR" sz="2400" b="1" dirty="0" smtClean="0"/>
              <a:t>B</a:t>
            </a:r>
            <a:r>
              <a:rPr lang="el-GR" sz="2400" b="1" baseline="-25000" dirty="0" smtClean="0"/>
              <a:t>s</a:t>
            </a:r>
            <a:r>
              <a:rPr lang="el-GR" sz="2400" dirty="0" smtClean="0">
                <a:sym typeface="Wingdings"/>
              </a:rPr>
              <a:t></a:t>
            </a:r>
            <a:r>
              <a:rPr lang="el-GR" sz="2400" b="1" dirty="0" smtClean="0"/>
              <a:t>Φγ</a:t>
            </a:r>
            <a:r>
              <a:rPr lang="el-GR" sz="2400" b="1" dirty="0"/>
              <a:t>)= (3.5 ± 0.4</a:t>
            </a:r>
            <a:r>
              <a:rPr lang="el-GR" sz="2400" b="1" dirty="0" smtClean="0"/>
              <a:t>)</a:t>
            </a:r>
            <a:r>
              <a:rPr lang="en-US" sz="2400" dirty="0"/>
              <a:t> </a:t>
            </a:r>
            <a:r>
              <a:rPr lang="en-US" sz="2400" dirty="0" smtClean="0"/>
              <a:t>x </a:t>
            </a:r>
            <a:r>
              <a:rPr lang="el-GR" sz="2400" b="1" dirty="0" smtClean="0"/>
              <a:t>10</a:t>
            </a:r>
            <a:r>
              <a:rPr lang="el-GR" sz="2400" b="1" baseline="30000" dirty="0"/>
              <a:t>-5</a:t>
            </a:r>
            <a:endParaRPr lang="en-US" sz="2400" baseline="30000" dirty="0"/>
          </a:p>
        </p:txBody>
      </p:sp>
      <p:sp>
        <p:nvSpPr>
          <p:cNvPr id="7" name="Rectangle 6"/>
          <p:cNvSpPr/>
          <p:nvPr/>
        </p:nvSpPr>
        <p:spPr>
          <a:xfrm>
            <a:off x="816453" y="1768978"/>
            <a:ext cx="3749487" cy="892552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BR(</a:t>
            </a:r>
            <a:r>
              <a:rPr lang="en-US" sz="2000" b="1" dirty="0" err="1">
                <a:solidFill>
                  <a:srgbClr val="FFFFFF"/>
                </a:solidFill>
              </a:rPr>
              <a:t>b</a:t>
            </a:r>
            <a:r>
              <a:rPr lang="en-US" sz="2000" b="1" dirty="0" err="1">
                <a:solidFill>
                  <a:srgbClr val="FFFFFF"/>
                </a:solidFill>
                <a:sym typeface="Wingdings"/>
              </a:rPr>
              <a:t></a:t>
            </a:r>
            <a:r>
              <a:rPr lang="en-US" sz="2000" b="1" dirty="0" err="1">
                <a:solidFill>
                  <a:srgbClr val="FFFFFF"/>
                </a:solidFill>
              </a:rPr>
              <a:t>sγ</a:t>
            </a:r>
            <a:r>
              <a:rPr lang="en-US" sz="2000" b="1" dirty="0">
                <a:solidFill>
                  <a:srgbClr val="FFFFFF"/>
                </a:solidFill>
              </a:rPr>
              <a:t>) = (</a:t>
            </a:r>
            <a:r>
              <a:rPr lang="en-US" sz="2000" b="1" dirty="0" smtClean="0">
                <a:solidFill>
                  <a:srgbClr val="FFFFFF"/>
                </a:solidFill>
              </a:rPr>
              <a:t>3.43±0.22) x 10</a:t>
            </a:r>
            <a:r>
              <a:rPr lang="en-US" sz="2000" b="1" baseline="30000" dirty="0">
                <a:solidFill>
                  <a:srgbClr val="FFFFFF"/>
                </a:solidFill>
              </a:rPr>
              <a:t>-4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endParaRPr lang="en-US" sz="2000" b="1" dirty="0" smtClean="0">
              <a:solidFill>
                <a:srgbClr val="FFFFFF"/>
              </a:solidFill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in </a:t>
            </a:r>
            <a:r>
              <a:rPr lang="en-US" sz="1400" dirty="0">
                <a:solidFill>
                  <a:srgbClr val="FFFFFF"/>
                </a:solidFill>
              </a:rPr>
              <a:t>agreement with the SM prediction </a:t>
            </a:r>
            <a:endParaRPr lang="en-US" sz="1400" dirty="0" smtClean="0">
              <a:solidFill>
                <a:srgbClr val="FFFFFF"/>
              </a:solidFill>
            </a:endParaRP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BR</a:t>
            </a:r>
            <a:r>
              <a:rPr lang="en-US" b="1" baseline="-25000" dirty="0" smtClean="0">
                <a:solidFill>
                  <a:srgbClr val="FFFFFF"/>
                </a:solidFill>
              </a:rPr>
              <a:t>SM</a:t>
            </a:r>
            <a:r>
              <a:rPr lang="en-US" b="1" dirty="0" smtClean="0">
                <a:solidFill>
                  <a:srgbClr val="FFFFFF"/>
                </a:solidFill>
              </a:rPr>
              <a:t>(</a:t>
            </a:r>
            <a:r>
              <a:rPr lang="en-US" b="1" dirty="0" err="1">
                <a:solidFill>
                  <a:srgbClr val="FFFFFF"/>
                </a:solidFill>
              </a:rPr>
              <a:t>b</a:t>
            </a:r>
            <a:r>
              <a:rPr lang="en-US" b="1" dirty="0" err="1">
                <a:solidFill>
                  <a:srgbClr val="FFFFFF"/>
                </a:solidFill>
                <a:sym typeface="Wingdings"/>
              </a:rPr>
              <a:t></a:t>
            </a:r>
            <a:r>
              <a:rPr lang="en-US" b="1" dirty="0" err="1">
                <a:solidFill>
                  <a:srgbClr val="FFFFFF"/>
                </a:solidFill>
              </a:rPr>
              <a:t>sγ</a:t>
            </a:r>
            <a:r>
              <a:rPr lang="en-US" b="1" dirty="0">
                <a:solidFill>
                  <a:srgbClr val="FFFFFF"/>
                </a:solidFill>
              </a:rPr>
              <a:t>) </a:t>
            </a:r>
            <a:r>
              <a:rPr lang="en-US" b="1" dirty="0" smtClean="0">
                <a:solidFill>
                  <a:srgbClr val="FFFFFF"/>
                </a:solidFill>
              </a:rPr>
              <a:t>= 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dirty="0">
                <a:solidFill>
                  <a:srgbClr val="FFFFFF"/>
                </a:solidFill>
              </a:rPr>
              <a:t>3.15±0.23</a:t>
            </a:r>
            <a:r>
              <a:rPr lang="en-US" dirty="0" smtClean="0">
                <a:solidFill>
                  <a:srgbClr val="FFFFFF"/>
                </a:solidFill>
              </a:rPr>
              <a:t>) x 10</a:t>
            </a:r>
            <a:r>
              <a:rPr lang="en-US" baseline="30000" dirty="0">
                <a:solidFill>
                  <a:srgbClr val="FFFFFF"/>
                </a:solidFill>
              </a:rPr>
              <a:t>-4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39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69"/>
            <a:ext cx="8229600" cy="5409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</a:t>
            </a:r>
            <a:r>
              <a:rPr lang="en-US" dirty="0" smtClean="0">
                <a:sym typeface="Wingdings"/>
              </a:rPr>
              <a:t>K*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dirty="0" smtClean="0">
                <a:sym typeface="Wingdings"/>
              </a:rPr>
              <a:t>: new observables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7222" y="782538"/>
            <a:ext cx="82877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Observables with limited dependence on form-factors </a:t>
            </a:r>
            <a:r>
              <a:rPr lang="en-US" sz="2000" dirty="0" smtClean="0"/>
              <a:t>			  uncertainty </a:t>
            </a:r>
            <a:r>
              <a:rPr lang="en-US" sz="2000" dirty="0"/>
              <a:t>have been proposed by several </a:t>
            </a:r>
            <a:r>
              <a:rPr lang="en-US" sz="2000" dirty="0" smtClean="0"/>
              <a:t>theorists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Different </a:t>
            </a:r>
            <a:r>
              <a:rPr lang="en-US" sz="2000" dirty="0"/>
              <a:t>set of observables give different constraints  complementarity! </a:t>
            </a: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251" y="1821338"/>
            <a:ext cx="2332047" cy="1600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255" y="1858621"/>
            <a:ext cx="2379444" cy="1628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298" y="1867261"/>
            <a:ext cx="2336957" cy="16201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4545" y="3376471"/>
            <a:ext cx="4612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SM </a:t>
            </a:r>
            <a:r>
              <a:rPr lang="en-US" sz="1600" dirty="0"/>
              <a:t>predictions from J. </a:t>
            </a:r>
            <a:r>
              <a:rPr lang="en-US" sz="1600" dirty="0" err="1"/>
              <a:t>Matias</a:t>
            </a:r>
            <a:r>
              <a:rPr lang="en-US" sz="1600" dirty="0"/>
              <a:t> et al, arXiv:1303.5794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27" y="4343388"/>
            <a:ext cx="5068671" cy="17092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3921" y="5918844"/>
            <a:ext cx="703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3.7σ</a:t>
            </a:r>
            <a:endParaRPr lang="fr-FR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3808184" y="5382656"/>
            <a:ext cx="651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2.5 </a:t>
            </a:r>
            <a:r>
              <a:rPr lang="en-US" dirty="0" err="1" smtClean="0"/>
              <a:t>σ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4582" y="3555446"/>
            <a:ext cx="3379658" cy="330255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4545" y="3887788"/>
            <a:ext cx="3485412" cy="369332"/>
          </a:xfrm>
          <a:prstGeom prst="rect">
            <a:avLst/>
          </a:prstGeom>
          <a:solidFill>
            <a:srgbClr val="000090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some local discrepancies for others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8227" y="1986039"/>
            <a:ext cx="1488862" cy="1200329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Good agreement for some observables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915615" y="5399652"/>
            <a:ext cx="221390" cy="6529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79651" y="6288176"/>
            <a:ext cx="57332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/>
              <a:t>Descotes</a:t>
            </a:r>
            <a:r>
              <a:rPr lang="en-US" sz="1400" dirty="0" smtClean="0"/>
              <a:t>-‐</a:t>
            </a:r>
            <a:r>
              <a:rPr lang="en-US" sz="1400" dirty="0" err="1" smtClean="0"/>
              <a:t>Genon</a:t>
            </a:r>
            <a:r>
              <a:rPr lang="en-US" sz="1400" dirty="0"/>
              <a:t> </a:t>
            </a:r>
            <a:r>
              <a:rPr lang="en-US" sz="1400" dirty="0" smtClean="0"/>
              <a:t>et</a:t>
            </a:r>
            <a:r>
              <a:rPr lang="en-US" sz="1400" dirty="0"/>
              <a:t> </a:t>
            </a:r>
            <a:r>
              <a:rPr lang="en-US" sz="1400" dirty="0" smtClean="0"/>
              <a:t>al.</a:t>
            </a:r>
            <a:r>
              <a:rPr lang="en-US" sz="1400" dirty="0"/>
              <a:t> </a:t>
            </a:r>
            <a:r>
              <a:rPr lang="en-US" sz="1400" dirty="0" smtClean="0"/>
              <a:t>(</a:t>
            </a:r>
            <a:r>
              <a:rPr lang="en-US" sz="1400" dirty="0"/>
              <a:t>arXiv:1307.5683)	</a:t>
            </a:r>
          </a:p>
          <a:p>
            <a:pPr algn="r"/>
            <a:r>
              <a:rPr lang="fr-FR" sz="1400" dirty="0"/>
              <a:t>l</a:t>
            </a:r>
            <a:r>
              <a:rPr lang="fr-FR" sz="1400" dirty="0" smtClean="0"/>
              <a:t>arge </a:t>
            </a:r>
            <a:r>
              <a:rPr lang="pl-PL" sz="1400" dirty="0" smtClean="0"/>
              <a:t>New</a:t>
            </a:r>
            <a:r>
              <a:rPr lang="pl-PL" sz="1400" dirty="0"/>
              <a:t> </a:t>
            </a:r>
            <a:r>
              <a:rPr lang="pl-PL" sz="1400" dirty="0" err="1" smtClean="0"/>
              <a:t>Physics</a:t>
            </a:r>
            <a:r>
              <a:rPr lang="pl-PL" sz="1400" dirty="0"/>
              <a:t> </a:t>
            </a:r>
            <a:r>
              <a:rPr lang="pl-PL" sz="1400" dirty="0" err="1" smtClean="0"/>
              <a:t>contribution</a:t>
            </a:r>
            <a:r>
              <a:rPr lang="pl-PL" sz="1400" dirty="0" smtClean="0"/>
              <a:t> to</a:t>
            </a:r>
            <a:r>
              <a:rPr lang="en-US" sz="1400" dirty="0"/>
              <a:t> </a:t>
            </a:r>
            <a:r>
              <a:rPr lang="en-US" sz="1400" dirty="0" smtClean="0"/>
              <a:t>the</a:t>
            </a:r>
            <a:r>
              <a:rPr lang="en-US" sz="1400" dirty="0"/>
              <a:t> </a:t>
            </a:r>
            <a:r>
              <a:rPr lang="en-US" sz="1400" dirty="0" smtClean="0"/>
              <a:t>Wilson</a:t>
            </a:r>
            <a:r>
              <a:rPr lang="en-US" sz="1400" dirty="0"/>
              <a:t>  </a:t>
            </a:r>
            <a:r>
              <a:rPr lang="en-US" sz="1400" dirty="0" smtClean="0"/>
              <a:t>coefficient</a:t>
            </a:r>
            <a:r>
              <a:rPr lang="cs-CZ" sz="1400" dirty="0"/>
              <a:t> </a:t>
            </a:r>
            <a:r>
              <a:rPr lang="cs-CZ" sz="1400" dirty="0" err="1" smtClean="0"/>
              <a:t>of</a:t>
            </a:r>
            <a:r>
              <a:rPr lang="en-US" sz="1400" dirty="0"/>
              <a:t> </a:t>
            </a:r>
            <a:r>
              <a:rPr lang="en-US" sz="1400" dirty="0" smtClean="0"/>
              <a:t>the</a:t>
            </a:r>
            <a:r>
              <a:rPr lang="en-US" sz="1400" dirty="0"/>
              <a:t> </a:t>
            </a:r>
            <a:r>
              <a:rPr lang="en-US" sz="1400" dirty="0" smtClean="0"/>
              <a:t>O</a:t>
            </a:r>
            <a:r>
              <a:rPr lang="en-US" sz="1400" baseline="-25000" dirty="0" smtClean="0"/>
              <a:t>9</a:t>
            </a:r>
            <a:r>
              <a:rPr lang="en-US" sz="1400" dirty="0" smtClean="0"/>
              <a:t> operator</a:t>
            </a:r>
            <a:r>
              <a:rPr lang="en-US" sz="1400" dirty="0"/>
              <a:t>	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50492" y="588177"/>
            <a:ext cx="2303748" cy="369332"/>
          </a:xfrm>
          <a:prstGeom prst="rect">
            <a:avLst/>
          </a:prstGeom>
          <a:solidFill>
            <a:srgbClr val="000090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LHCb</a:t>
            </a:r>
            <a:r>
              <a:rPr lang="en-US" dirty="0">
                <a:solidFill>
                  <a:srgbClr val="FFFFFF"/>
                </a:solidFill>
              </a:rPr>
              <a:t>, arXiv:</a:t>
            </a:r>
            <a:r>
              <a:rPr lang="en-US" dirty="0" smtClean="0">
                <a:solidFill>
                  <a:srgbClr val="FFFFFF"/>
                </a:solidFill>
              </a:rPr>
              <a:t>1308.1707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9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78"/>
            <a:ext cx="8229600" cy="957590"/>
          </a:xfrm>
        </p:spPr>
        <p:txBody>
          <a:bodyPr/>
          <a:lstStyle/>
          <a:p>
            <a:r>
              <a:rPr lang="en-US" dirty="0" err="1" smtClean="0"/>
              <a:t>B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>
                <a:sym typeface="Wingdings"/>
              </a:rPr>
              <a:t>h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nn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5758" y="5144601"/>
            <a:ext cx="4161449" cy="1390224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B→K*</a:t>
            </a:r>
            <a:r>
              <a:rPr lang="en-US" sz="2000" dirty="0" err="1"/>
              <a:t>νν</a:t>
            </a:r>
            <a:r>
              <a:rPr lang="en-US" sz="2000" dirty="0"/>
              <a:t> limits within factor of ~5 of SM predictions (0.7-1.3x10</a:t>
            </a:r>
            <a:r>
              <a:rPr lang="en-US" sz="2000" baseline="30000" dirty="0"/>
              <a:t>-5</a:t>
            </a:r>
            <a:r>
              <a:rPr lang="en-US" sz="2000" dirty="0"/>
              <a:t>)</a:t>
            </a:r>
            <a:endParaRPr lang="en-US" sz="2000" dirty="0" smtClean="0"/>
          </a:p>
          <a:p>
            <a:r>
              <a:rPr lang="en-US" sz="2000" dirty="0" smtClean="0"/>
              <a:t>Uniquely at B Factories! </a:t>
            </a:r>
          </a:p>
          <a:p>
            <a:r>
              <a:rPr lang="en-US" sz="2000" dirty="0" smtClean="0"/>
              <a:t>Predict measurement with ~20% precision at Belle II with 50ab</a:t>
            </a:r>
            <a:r>
              <a:rPr lang="en-US" sz="2000" baseline="30000" dirty="0" smtClean="0"/>
              <a:t>-1</a:t>
            </a:r>
            <a:endParaRPr lang="en-US" sz="2000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70" y="1335034"/>
            <a:ext cx="4221756" cy="47008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387" y="1047562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PRD 87, 111103 (2013) 772 BB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725" y="1059716"/>
            <a:ext cx="3784600" cy="38354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3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87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Type II 2HDM: compare with direct searches @ LHC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5" r="35"/>
          <a:stretch/>
        </p:blipFill>
        <p:spPr>
          <a:xfrm>
            <a:off x="481909" y="1240960"/>
            <a:ext cx="8174960" cy="5596324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05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experimental facilities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Radiative</a:t>
            </a:r>
            <a:r>
              <a:rPr lang="en-US" dirty="0" smtClean="0">
                <a:solidFill>
                  <a:srgbClr val="0000FF"/>
                </a:solidFill>
              </a:rPr>
              <a:t>, electroweak and “Higgs” penguins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Tree decays with </a:t>
            </a:r>
            <a:r>
              <a:rPr lang="en-US" dirty="0">
                <a:solidFill>
                  <a:srgbClr val="008000"/>
                </a:solidFill>
                <a:latin typeface="Symbol" charset="2"/>
                <a:cs typeface="Symbol" charset="2"/>
              </a:rPr>
              <a:t>t</a:t>
            </a:r>
            <a:r>
              <a:rPr lang="en-US" dirty="0" smtClean="0">
                <a:solidFill>
                  <a:srgbClr val="008000"/>
                </a:solidFill>
              </a:rPr>
              <a:t> leptons</a:t>
            </a:r>
          </a:p>
          <a:p>
            <a:r>
              <a:rPr lang="en-US" dirty="0" smtClean="0"/>
              <a:t>Conclusion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85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02689"/>
            <a:ext cx="4582160" cy="2876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15"/>
            <a:ext cx="8229600" cy="6976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Experiments and data samples</a:t>
            </a:r>
            <a:endParaRPr lang="en-US" dirty="0"/>
          </a:p>
        </p:txBody>
      </p:sp>
      <p:pic>
        <p:nvPicPr>
          <p:cNvPr id="4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4" r="4210" b="9399"/>
          <a:stretch>
            <a:fillRect/>
          </a:stretch>
        </p:blipFill>
        <p:spPr bwMode="auto">
          <a:xfrm>
            <a:off x="1457664" y="2110253"/>
            <a:ext cx="367347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544" r="4210" b="93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750" y="1394772"/>
            <a:ext cx="579438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62959"/>
            <a:ext cx="2127250" cy="24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21" descr="B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992" y="862959"/>
            <a:ext cx="685800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9279" y="3859347"/>
            <a:ext cx="3975100" cy="274320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9"/>
          <a:srcRect l="-143" r="-135"/>
          <a:stretch/>
        </p:blipFill>
        <p:spPr>
          <a:xfrm>
            <a:off x="4450080" y="925306"/>
            <a:ext cx="4683760" cy="2854827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0763" y="5781255"/>
            <a:ext cx="1851293" cy="5374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516" y="4128909"/>
            <a:ext cx="897704" cy="62780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21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Very different energies and rates</a:t>
            </a:r>
            <a:endParaRPr lang="en-US" dirty="0"/>
          </a:p>
        </p:txBody>
      </p:sp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4347099"/>
              </p:ext>
            </p:extLst>
          </p:nvPr>
        </p:nvGraphicFramePr>
        <p:xfrm>
          <a:off x="1014828" y="1731518"/>
          <a:ext cx="79248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1"/>
                <a:gridCol w="903514"/>
                <a:gridCol w="1175657"/>
                <a:gridCol w="1175657"/>
                <a:gridCol w="1175657"/>
                <a:gridCol w="1175657"/>
                <a:gridCol w="947058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Experiment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Beams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cm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Energy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Int.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Lum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#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Events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#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Events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S/B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[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GeV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]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[1/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fb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]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 Bar" pitchFamily="34" charset="0"/>
                          <a:cs typeface="Arial Bar" pitchFamily="34" charset="0"/>
                        </a:rPr>
                        <a:t>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 Bar" pitchFamily="34" charset="0"/>
                        <a:cs typeface="Arial Bar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 Bar" pitchFamily="34" charset="0"/>
                          <a:cs typeface="Arial Bar" pitchFamily="34" charset="0"/>
                        </a:rPr>
                        <a:t>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 Bar" pitchFamily="34" charset="0"/>
                        <a:cs typeface="Arial Bar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BABAR/Belle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e+e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10.58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424+711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1.2 10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~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0.25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LHCb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7000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8000)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1.0 (2.0)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2 10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~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~0.005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3505200"/>
            <a:ext cx="8839200" cy="247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b="0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sz="1800" b="0" baseline="30000" dirty="0" err="1" smtClean="0">
                <a:cs typeface="Arial" pitchFamily="34" charset="0"/>
              </a:rPr>
              <a:t>+</a:t>
            </a:r>
            <a:r>
              <a:rPr lang="en-US" sz="1800" b="0" dirty="0" err="1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sz="1800" b="0" baseline="30000" dirty="0" smtClean="0">
                <a:cs typeface="Arial" pitchFamily="34" charset="0"/>
              </a:rPr>
              <a:t>-</a:t>
            </a:r>
            <a:r>
              <a:rPr lang="en-US" sz="1800" b="0" dirty="0" smtClean="0">
                <a:cs typeface="Arial" pitchFamily="34" charset="0"/>
              </a:rPr>
              <a:t>:     </a:t>
            </a:r>
            <a:r>
              <a:rPr lang="en-US" sz="1600" b="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6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initial state with well defined energy-momentum and quantum numbers</a:t>
            </a:r>
          </a:p>
          <a:p>
            <a:r>
              <a:rPr lang="en-US" sz="16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	simple events:  </a:t>
            </a:r>
            <a:r>
              <a:rPr lang="en-US" sz="16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exclusive 2-body or low multiplicity production </a:t>
            </a:r>
          </a:p>
          <a:p>
            <a:r>
              <a:rPr lang="en-US" sz="16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16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full event reconstruction:  </a:t>
            </a:r>
            <a:r>
              <a:rPr lang="en-US" sz="1600" b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B_tag</a:t>
            </a:r>
            <a:r>
              <a:rPr lang="en-US" sz="16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1600" b="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B_signal</a:t>
            </a:r>
            <a:r>
              <a:rPr lang="en-US" sz="16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full PID, </a:t>
            </a:r>
            <a:r>
              <a:rPr lang="en-US" sz="2000" b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b="0" baseline="30000" dirty="0" smtClean="0">
                <a:solidFill>
                  <a:srgbClr val="FF0000"/>
                </a:solidFill>
                <a:cs typeface="Arial" pitchFamily="34" charset="0"/>
              </a:rPr>
              <a:t>0</a:t>
            </a:r>
            <a:r>
              <a:rPr lang="en-US" sz="2000" b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→</a:t>
            </a:r>
            <a:r>
              <a:rPr lang="en-US" sz="2000" b="0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000" b="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gg</a:t>
            </a:r>
            <a:r>
              <a:rPr lang="en-US" sz="2000" b="0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16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detection</a:t>
            </a:r>
          </a:p>
          <a:p>
            <a:r>
              <a:rPr lang="en-US" sz="16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missing mass </a:t>
            </a:r>
            <a:r>
              <a:rPr lang="en-US" sz="1600" b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→</a:t>
            </a:r>
            <a:r>
              <a:rPr lang="en-US" sz="16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neutrino reconstruction! </a:t>
            </a:r>
          </a:p>
          <a:p>
            <a:endParaRPr lang="en-US" sz="900" b="0" dirty="0" smtClean="0">
              <a:solidFill>
                <a:srgbClr val="0000FF"/>
              </a:solidFill>
              <a:cs typeface="Arial" pitchFamily="34" charset="0"/>
            </a:endParaRPr>
          </a:p>
          <a:p>
            <a:r>
              <a:rPr lang="en-US" sz="1800" b="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0" dirty="0" err="1" smtClean="0">
                <a:latin typeface="Arial Bar" pitchFamily="34" charset="0"/>
                <a:cs typeface="Arial Bar" pitchFamily="34" charset="0"/>
              </a:rPr>
              <a:t>p</a:t>
            </a:r>
            <a:r>
              <a:rPr lang="en-US" dirty="0">
                <a:latin typeface="Arial Bar" pitchFamily="34" charset="0"/>
                <a:cs typeface="Arial Bar" pitchFamily="34" charset="0"/>
              </a:rPr>
              <a:t>: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6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very high  rates, all flavor mesons and baryons produced,</a:t>
            </a:r>
          </a:p>
          <a:p>
            <a:r>
              <a:rPr lang="en-US" sz="16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</a:t>
            </a:r>
            <a:r>
              <a:rPr lang="en-US" sz="16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high BG requires selective trigger, restricted acceptance</a:t>
            </a:r>
          </a:p>
          <a:p>
            <a:r>
              <a:rPr lang="en-US" sz="16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     	</a:t>
            </a:r>
            <a:r>
              <a:rPr lang="en-US" sz="16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long decay paths, precision charged particle tracking</a:t>
            </a:r>
            <a:r>
              <a:rPr lang="en-US" sz="16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6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PID</a:t>
            </a:r>
            <a:endParaRPr lang="en-US" sz="1600" b="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	complex events, normalization, relative rates</a:t>
            </a:r>
            <a:r>
              <a:rPr lang="en-US" sz="16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Many innovative techniques! </a:t>
            </a:r>
            <a:r>
              <a:rPr lang="en-US" sz="1800" b="0" dirty="0" smtClean="0">
                <a:latin typeface="Arial" pitchFamily="34" charset="0"/>
                <a:cs typeface="Arial" pitchFamily="34" charset="0"/>
              </a:rPr>
              <a:t>	 </a:t>
            </a:r>
            <a:endParaRPr lang="en-US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4" y="2351314"/>
            <a:ext cx="379485" cy="5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21" descr="B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67" y="2534264"/>
            <a:ext cx="429690" cy="33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22" y="2887316"/>
            <a:ext cx="482571" cy="337484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85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635" y="335217"/>
            <a:ext cx="2967151" cy="35482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0147" y="3889696"/>
            <a:ext cx="4433852" cy="294697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3"/>
            <a:ext cx="8229600" cy="6212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They play a role as well!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769940"/>
            <a:ext cx="4283236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682" y="816496"/>
            <a:ext cx="1061427" cy="639493"/>
          </a:xfrm>
          <a:prstGeom prst="rect">
            <a:avLst/>
          </a:prstGeom>
        </p:spPr>
      </p:pic>
      <p:pic>
        <p:nvPicPr>
          <p:cNvPr id="13" name="Picture 12" descr="ATLA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5" y="3730929"/>
            <a:ext cx="4850522" cy="3117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03" y="903973"/>
            <a:ext cx="3110244" cy="3083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104" y="623713"/>
            <a:ext cx="692984" cy="725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515" y="5688900"/>
            <a:ext cx="797610" cy="1169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9148" y="1944480"/>
            <a:ext cx="2770560" cy="1938992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√</a:t>
            </a:r>
            <a:r>
              <a:rPr lang="en-US" sz="2400" dirty="0" err="1" smtClean="0"/>
              <a:t>s</a:t>
            </a:r>
            <a:r>
              <a:rPr lang="en-US" sz="2400" baseline="-25000" dirty="0" err="1"/>
              <a:t>TeVatron</a:t>
            </a:r>
            <a:r>
              <a:rPr lang="en-US" sz="2400" dirty="0" smtClean="0"/>
              <a:t> = 2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pPr algn="ctr"/>
            <a:r>
              <a:rPr lang="en-US" sz="2400" dirty="0" err="1" smtClean="0"/>
              <a:t>L</a:t>
            </a:r>
            <a:r>
              <a:rPr lang="en-US" sz="2400" baseline="-25000" dirty="0" err="1" smtClean="0"/>
              <a:t>TeVatron</a:t>
            </a:r>
            <a:r>
              <a:rPr lang="en-US" sz="2400" dirty="0" smtClean="0"/>
              <a:t> ~ 10 /</a:t>
            </a:r>
            <a:r>
              <a:rPr lang="en-US" sz="2400" dirty="0" err="1" smtClean="0"/>
              <a:t>fb</a:t>
            </a:r>
            <a:r>
              <a:rPr lang="en-US" sz="2400" dirty="0" smtClean="0"/>
              <a:t> /</a:t>
            </a:r>
            <a:r>
              <a:rPr lang="en-US" sz="2400" dirty="0" err="1" smtClean="0"/>
              <a:t>exp</a:t>
            </a:r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/>
              <a:t>√</a:t>
            </a:r>
            <a:r>
              <a:rPr lang="en-US" sz="2400" dirty="0" err="1" smtClean="0"/>
              <a:t>s</a:t>
            </a:r>
            <a:r>
              <a:rPr lang="en-US" sz="2400" baseline="-25000" dirty="0" err="1"/>
              <a:t>LHC</a:t>
            </a:r>
            <a:r>
              <a:rPr lang="en-US" sz="2400" dirty="0" smtClean="0"/>
              <a:t> = 7-8 </a:t>
            </a:r>
            <a:r>
              <a:rPr lang="en-US" sz="2400" dirty="0" err="1" smtClean="0"/>
              <a:t>TeV</a:t>
            </a:r>
            <a:endParaRPr lang="en-US" sz="2400" dirty="0"/>
          </a:p>
          <a:p>
            <a:pPr algn="ctr"/>
            <a:r>
              <a:rPr lang="en-US" sz="2400" dirty="0" smtClean="0"/>
              <a:t>L</a:t>
            </a:r>
            <a:r>
              <a:rPr lang="en-US" sz="2400" baseline="-25000" dirty="0" smtClean="0"/>
              <a:t>LHC</a:t>
            </a:r>
            <a:r>
              <a:rPr lang="en-US" sz="2400" dirty="0" smtClean="0"/>
              <a:t> ~ 25 /</a:t>
            </a:r>
            <a:r>
              <a:rPr lang="en-US" sz="2400" dirty="0" err="1" smtClean="0"/>
              <a:t>fb</a:t>
            </a:r>
            <a:r>
              <a:rPr lang="en-US" sz="2400" dirty="0" smtClean="0"/>
              <a:t> /</a:t>
            </a:r>
            <a:r>
              <a:rPr lang="en-US" sz="2400" dirty="0" err="1" smtClean="0"/>
              <a:t>exp</a:t>
            </a:r>
            <a:endParaRPr lang="en-US" sz="24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80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25743" y="2867123"/>
            <a:ext cx="1635709" cy="3927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25743" y="1813068"/>
            <a:ext cx="1635709" cy="3927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468223" y="881954"/>
            <a:ext cx="2407381" cy="27808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231616" y="881954"/>
            <a:ext cx="2143288" cy="27827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01122" y="881953"/>
            <a:ext cx="2290745" cy="27827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47899" y="5700028"/>
            <a:ext cx="1653224" cy="799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65414" y="4588662"/>
            <a:ext cx="1635710" cy="10402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65414" y="4151321"/>
            <a:ext cx="1635709" cy="3927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5414" y="3714268"/>
            <a:ext cx="1635709" cy="3927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925" y="1353869"/>
            <a:ext cx="2074165" cy="939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527" y="71077"/>
            <a:ext cx="8229600" cy="7417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Penguin processes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4081" r="23351"/>
          <a:stretch/>
        </p:blipFill>
        <p:spPr>
          <a:xfrm>
            <a:off x="1" y="0"/>
            <a:ext cx="1148848" cy="1651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9299" r="3589" b="50902"/>
          <a:stretch/>
        </p:blipFill>
        <p:spPr>
          <a:xfrm>
            <a:off x="4352565" y="1242690"/>
            <a:ext cx="1956773" cy="1180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7796" y="1297308"/>
            <a:ext cx="2141372" cy="10457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7796" y="2443675"/>
            <a:ext cx="2137873" cy="10440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5814" y="1798855"/>
            <a:ext cx="48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0278" y="286712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5414" y="3734588"/>
            <a:ext cx="1635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Typical BR (SM)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61006" y="3734588"/>
            <a:ext cx="112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10</a:t>
            </a:r>
            <a:r>
              <a:rPr lang="en-US" baseline="30000" dirty="0" smtClean="0">
                <a:solidFill>
                  <a:srgbClr val="0000FF"/>
                </a:solidFill>
              </a:rPr>
              <a:t>-5</a:t>
            </a:r>
            <a:r>
              <a:rPr lang="en-US" dirty="0" smtClean="0">
                <a:solidFill>
                  <a:srgbClr val="0000FF"/>
                </a:solidFill>
              </a:rPr>
              <a:t> – 10</a:t>
            </a:r>
            <a:r>
              <a:rPr lang="en-US" baseline="30000" dirty="0" smtClean="0">
                <a:solidFill>
                  <a:srgbClr val="0000FF"/>
                </a:solidFill>
              </a:rPr>
              <a:t>-4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19608" y="3734588"/>
            <a:ext cx="54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10</a:t>
            </a:r>
            <a:r>
              <a:rPr lang="en-US" baseline="30000" dirty="0" smtClean="0">
                <a:solidFill>
                  <a:srgbClr val="0000FF"/>
                </a:solidFill>
              </a:rPr>
              <a:t>-6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8097" y="3734588"/>
            <a:ext cx="54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10</a:t>
            </a:r>
            <a:r>
              <a:rPr lang="en-US" baseline="30000" dirty="0" smtClean="0">
                <a:solidFill>
                  <a:srgbClr val="0000FF"/>
                </a:solidFill>
              </a:rPr>
              <a:t>-9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9294" y="412084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Observables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83024" y="4127378"/>
            <a:ext cx="176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cs typeface="Symbol" charset="2"/>
              </a:rPr>
              <a:t>Br,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 polarization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28162" y="4120841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Angular distributions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61656" y="4120841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Branching </a:t>
            </a:r>
            <a:r>
              <a:rPr lang="en-US" dirty="0" smtClean="0">
                <a:solidFill>
                  <a:srgbClr val="FF0000"/>
                </a:solidFill>
              </a:rPr>
              <a:t>ratio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1772" y="4741753"/>
            <a:ext cx="104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Lorentz </a:t>
            </a:r>
          </a:p>
          <a:p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35437" y="5689868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Relevant </a:t>
            </a:r>
          </a:p>
          <a:p>
            <a:r>
              <a:rPr lang="en-US" dirty="0" smtClean="0"/>
              <a:t>operators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301104" y="913017"/>
            <a:ext cx="105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Radiative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680972" y="91301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Electroweak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106087" y="913017"/>
            <a:ext cx="87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“Higgs”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8863" y="2462034"/>
            <a:ext cx="1936717" cy="1108295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8</a:t>
            </a:fld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/>
          <a:srcRect l="7350" t="49102" r="5988" b="288"/>
          <a:stretch/>
        </p:blipFill>
        <p:spPr>
          <a:xfrm>
            <a:off x="4352566" y="2443194"/>
            <a:ext cx="1946694" cy="121719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1918863" y="4588662"/>
            <a:ext cx="4698933" cy="104024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618689"/>
              </p:ext>
            </p:extLst>
          </p:nvPr>
        </p:nvGraphicFramePr>
        <p:xfrm>
          <a:off x="2027718" y="4719984"/>
          <a:ext cx="4460552" cy="66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7" name="Equation" r:id="rId10" imgW="2882900" imgH="431800" progId="Equation.3">
                  <p:embed/>
                </p:oleObj>
              </mc:Choice>
              <mc:Fallback>
                <p:oleObj name="Equation" r:id="rId10" imgW="2882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27718" y="4719984"/>
                        <a:ext cx="4460552" cy="66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Left Brace 39"/>
          <p:cNvSpPr/>
          <p:nvPr/>
        </p:nvSpPr>
        <p:spPr>
          <a:xfrm rot="16200000">
            <a:off x="4529824" y="4706151"/>
            <a:ext cx="209521" cy="1110807"/>
          </a:xfrm>
          <a:prstGeom prst="leftBrac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eft Brace 42"/>
          <p:cNvSpPr/>
          <p:nvPr/>
        </p:nvSpPr>
        <p:spPr>
          <a:xfrm rot="16200000">
            <a:off x="5772873" y="4707760"/>
            <a:ext cx="209521" cy="1110807"/>
          </a:xfrm>
          <a:prstGeom prst="lef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984608" y="5343270"/>
            <a:ext cx="12573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sz="1200" b="1" dirty="0" smtClean="0">
                <a:solidFill>
                  <a:schemeClr val="accent1"/>
                </a:solidFill>
              </a:rPr>
              <a:t>Left-handed part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214019" y="5327888"/>
            <a:ext cx="1351652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sz="1200" b="1" dirty="0" smtClean="0">
                <a:solidFill>
                  <a:schemeClr val="accent2"/>
                </a:solidFill>
              </a:rPr>
              <a:t>Right-handed part</a:t>
            </a:r>
          </a:p>
          <a:p>
            <a:pPr algn="ctr">
              <a:lnSpc>
                <a:spcPct val="60000"/>
              </a:lnSpc>
            </a:pPr>
            <a:r>
              <a:rPr lang="en-US" sz="1200" b="1" dirty="0" smtClean="0">
                <a:solidFill>
                  <a:schemeClr val="accent2"/>
                </a:solidFill>
              </a:rPr>
              <a:t>Suppressed in SM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751331" y="4719984"/>
            <a:ext cx="2257429" cy="83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i="1" dirty="0" err="1" smtClean="0">
                <a:latin typeface="Times New Roman"/>
                <a:cs typeface="Times New Roman"/>
              </a:rPr>
              <a:t>i</a:t>
            </a:r>
            <a:r>
              <a:rPr lang="en-US" sz="1200" i="1" dirty="0" smtClean="0">
                <a:latin typeface="Times New Roman"/>
                <a:cs typeface="Times New Roman"/>
              </a:rPr>
              <a:t>=1,2</a:t>
            </a:r>
            <a:r>
              <a:rPr lang="en-US" sz="1200" dirty="0" smtClean="0">
                <a:latin typeface="Times New Roman"/>
                <a:cs typeface="Times New Roman"/>
              </a:rPr>
              <a:t>	   Tree</a:t>
            </a:r>
          </a:p>
          <a:p>
            <a:pPr>
              <a:lnSpc>
                <a:spcPct val="80000"/>
              </a:lnSpc>
            </a:pPr>
            <a:r>
              <a:rPr lang="en-US" sz="1200" i="1" dirty="0" err="1" smtClean="0">
                <a:latin typeface="Times New Roman"/>
                <a:cs typeface="Times New Roman"/>
              </a:rPr>
              <a:t>i</a:t>
            </a:r>
            <a:r>
              <a:rPr lang="en-US" sz="1200" i="1" dirty="0" smtClean="0">
                <a:latin typeface="Times New Roman"/>
                <a:cs typeface="Times New Roman"/>
              </a:rPr>
              <a:t>=3-6</a:t>
            </a:r>
            <a:r>
              <a:rPr lang="en-US" sz="1200" i="1" dirty="0">
                <a:latin typeface="Times New Roman"/>
                <a:cs typeface="Times New Roman"/>
              </a:rPr>
              <a:t>,</a:t>
            </a:r>
            <a:r>
              <a:rPr lang="en-US" sz="1200" i="1" dirty="0" smtClean="0">
                <a:latin typeface="Times New Roman"/>
                <a:cs typeface="Times New Roman"/>
              </a:rPr>
              <a:t>8</a:t>
            </a:r>
            <a:r>
              <a:rPr lang="en-US" sz="1200" dirty="0" smtClean="0">
                <a:latin typeface="Times New Roman"/>
                <a:cs typeface="Times New Roman"/>
              </a:rPr>
              <a:t>   Gluon penguin</a:t>
            </a:r>
          </a:p>
          <a:p>
            <a:pPr>
              <a:lnSpc>
                <a:spcPct val="80000"/>
              </a:lnSpc>
            </a:pPr>
            <a:r>
              <a:rPr lang="en-US" sz="1200" dirty="0" err="1" smtClean="0">
                <a:latin typeface="Times New Roman"/>
                <a:cs typeface="Times New Roman"/>
              </a:rPr>
              <a:t>i</a:t>
            </a:r>
            <a:r>
              <a:rPr lang="en-US" sz="1200" dirty="0" smtClean="0">
                <a:latin typeface="Times New Roman"/>
                <a:cs typeface="Times New Roman"/>
              </a:rPr>
              <a:t>=7	   Photon penguin</a:t>
            </a:r>
          </a:p>
          <a:p>
            <a:pPr>
              <a:lnSpc>
                <a:spcPct val="80000"/>
              </a:lnSpc>
            </a:pPr>
            <a:r>
              <a:rPr lang="en-US" sz="1200" i="1" dirty="0" err="1" smtClean="0">
                <a:latin typeface="Times New Roman"/>
                <a:cs typeface="Times New Roman"/>
              </a:rPr>
              <a:t>i</a:t>
            </a:r>
            <a:r>
              <a:rPr lang="en-US" sz="1200" i="1" dirty="0" smtClean="0">
                <a:latin typeface="Times New Roman"/>
                <a:cs typeface="Times New Roman"/>
              </a:rPr>
              <a:t>=9,10</a:t>
            </a:r>
            <a:r>
              <a:rPr lang="en-US" sz="1200" dirty="0" smtClean="0">
                <a:latin typeface="Times New Roman"/>
                <a:cs typeface="Times New Roman"/>
              </a:rPr>
              <a:t>	   EW penguin</a:t>
            </a:r>
          </a:p>
          <a:p>
            <a:pPr>
              <a:lnSpc>
                <a:spcPct val="80000"/>
              </a:lnSpc>
            </a:pPr>
            <a:r>
              <a:rPr lang="en-US" sz="1200" i="1" dirty="0" err="1" smtClean="0">
                <a:latin typeface="Times New Roman"/>
                <a:cs typeface="Times New Roman"/>
              </a:rPr>
              <a:t>i</a:t>
            </a:r>
            <a:r>
              <a:rPr lang="en-US" sz="1200" i="1" dirty="0" smtClean="0">
                <a:latin typeface="Times New Roman"/>
                <a:cs typeface="Times New Roman"/>
              </a:rPr>
              <a:t>=S (P)</a:t>
            </a:r>
            <a:r>
              <a:rPr lang="en-US" sz="1200" dirty="0" smtClean="0">
                <a:latin typeface="Times New Roman"/>
                <a:cs typeface="Times New Roman"/>
              </a:rPr>
              <a:t>	   (Pseudo)scalar penguin</a:t>
            </a:r>
            <a:endParaRPr lang="en-US" sz="1200" dirty="0">
              <a:latin typeface="Times New Roman"/>
              <a:cs typeface="Times New Roman"/>
            </a:endParaRPr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579052"/>
              </p:ext>
            </p:extLst>
          </p:nvPr>
        </p:nvGraphicFramePr>
        <p:xfrm>
          <a:off x="2083023" y="5889081"/>
          <a:ext cx="1745749" cy="367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8" name="Equation" r:id="rId12" imgW="1206500" imgH="254000" progId="Equation.3">
                  <p:embed/>
                </p:oleObj>
              </mc:Choice>
              <mc:Fallback>
                <p:oleObj name="Equation" r:id="rId12" imgW="1206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83023" y="5889081"/>
                        <a:ext cx="1745749" cy="3675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312991"/>
              </p:ext>
            </p:extLst>
          </p:nvPr>
        </p:nvGraphicFramePr>
        <p:xfrm>
          <a:off x="4406046" y="5750383"/>
          <a:ext cx="1671723" cy="745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9" name="Equation" r:id="rId14" imgW="1168400" imgH="520700" progId="Equation.3">
                  <p:embed/>
                </p:oleObj>
              </mc:Choice>
              <mc:Fallback>
                <p:oleObj name="Equation" r:id="rId14" imgW="11684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06046" y="5750383"/>
                        <a:ext cx="1671723" cy="745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3918958"/>
              </p:ext>
            </p:extLst>
          </p:nvPr>
        </p:nvGraphicFramePr>
        <p:xfrm>
          <a:off x="7012176" y="5760380"/>
          <a:ext cx="1320525" cy="697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0" name="Equation" r:id="rId16" imgW="889000" imgH="469900" progId="Equation.3">
                  <p:embed/>
                </p:oleObj>
              </mc:Choice>
              <mc:Fallback>
                <p:oleObj name="Equation" r:id="rId16" imgW="8890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012176" y="5760380"/>
                        <a:ext cx="1320525" cy="6979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6046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8" grpId="0" animBg="1"/>
      <p:bldP spid="4" grpId="0" animBg="1"/>
      <p:bldP spid="37" grpId="0" animBg="1"/>
      <p:bldP spid="36" grpId="0" animBg="1"/>
      <p:bldP spid="15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30" grpId="0"/>
      <p:bldP spid="31" grpId="0"/>
      <p:bldP spid="32" grpId="0"/>
      <p:bldP spid="46" grpId="0" animBg="1"/>
      <p:bldP spid="40" grpId="0" animBg="1"/>
      <p:bldP spid="43" grpId="0" animBg="1"/>
      <p:bldP spid="41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733" y="3665665"/>
            <a:ext cx="3410084" cy="30052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146" y="652485"/>
            <a:ext cx="3509296" cy="3092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8"/>
            <a:ext cx="4248749" cy="1143000"/>
          </a:xfrm>
        </p:spPr>
        <p:txBody>
          <a:bodyPr/>
          <a:lstStyle/>
          <a:p>
            <a:r>
              <a:rPr lang="en-US" dirty="0" err="1" smtClean="0"/>
              <a:t>B</a:t>
            </a:r>
            <a:r>
              <a:rPr lang="en-US" dirty="0" err="1" smtClean="0">
                <a:sym typeface="Wingdings"/>
              </a:rPr>
              <a:t>X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524" y="1067324"/>
            <a:ext cx="4861090" cy="5654593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inclusive decay has been </a:t>
            </a:r>
            <a:r>
              <a:rPr lang="en-US" sz="2000" dirty="0" smtClean="0">
                <a:solidFill>
                  <a:srgbClr val="FF0000"/>
                </a:solidFill>
              </a:rPr>
              <a:t>precisely measured at B Factories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One </a:t>
            </a:r>
            <a:r>
              <a:rPr lang="en-US" sz="2000" dirty="0"/>
              <a:t>of the </a:t>
            </a:r>
            <a:r>
              <a:rPr lang="en-US" sz="2000" dirty="0">
                <a:solidFill>
                  <a:srgbClr val="FF0000"/>
                </a:solidFill>
              </a:rPr>
              <a:t>strongest constraint in </a:t>
            </a:r>
            <a:r>
              <a:rPr lang="en-US" sz="2000" dirty="0" smtClean="0">
                <a:solidFill>
                  <a:srgbClr val="FF0000"/>
                </a:solidFill>
              </a:rPr>
              <a:t>MSSM</a:t>
            </a:r>
            <a:r>
              <a:rPr lang="en-US" sz="2000" dirty="0" smtClean="0"/>
              <a:t>. </a:t>
            </a:r>
            <a:r>
              <a:rPr lang="en-US" sz="2000" dirty="0" smtClean="0"/>
              <a:t>Given </a:t>
            </a:r>
            <a:r>
              <a:rPr lang="en-US" sz="2000" dirty="0"/>
              <a:t>the Higgs </a:t>
            </a:r>
            <a:r>
              <a:rPr lang="en-US" sz="2000" dirty="0" smtClean="0"/>
              <a:t>mass, </a:t>
            </a:r>
            <a:r>
              <a:rPr lang="en-US" sz="2000" dirty="0"/>
              <a:t>only </a:t>
            </a:r>
            <a:r>
              <a:rPr lang="en-US" sz="2000" dirty="0" smtClean="0">
                <a:solidFill>
                  <a:srgbClr val="FF0000"/>
                </a:solidFill>
              </a:rPr>
              <a:t>O</a:t>
            </a:r>
            <a:r>
              <a:rPr lang="en-US" sz="2000" dirty="0">
                <a:solidFill>
                  <a:srgbClr val="FF0000"/>
                </a:solidFill>
              </a:rPr>
              <a:t>(%) of the a-priory phase space left</a:t>
            </a:r>
            <a:r>
              <a:rPr lang="en-US" sz="2000" dirty="0"/>
              <a:t>!</a:t>
            </a:r>
            <a:endParaRPr lang="en-US" sz="2000" dirty="0" smtClean="0"/>
          </a:p>
          <a:p>
            <a:r>
              <a:rPr lang="en-US" sz="2000" dirty="0" smtClean="0"/>
              <a:t>Many </a:t>
            </a:r>
            <a:r>
              <a:rPr lang="en-US" sz="2000" dirty="0" smtClean="0">
                <a:solidFill>
                  <a:srgbClr val="FF0000"/>
                </a:solidFill>
              </a:rPr>
              <a:t>exclusive modes </a:t>
            </a:r>
            <a:r>
              <a:rPr lang="en-US" sz="2000" dirty="0" smtClean="0"/>
              <a:t>studied as well</a:t>
            </a:r>
          </a:p>
          <a:p>
            <a:r>
              <a:rPr lang="en-US" sz="2000" dirty="0" smtClean="0"/>
              <a:t>At hadron colliders, </a:t>
            </a:r>
            <a:r>
              <a:rPr lang="en-US" sz="2000" dirty="0" smtClean="0">
                <a:solidFill>
                  <a:srgbClr val="FF0000"/>
                </a:solidFill>
              </a:rPr>
              <a:t>measure exclusive decays to keep background at manageable level</a:t>
            </a:r>
          </a:p>
          <a:p>
            <a:r>
              <a:rPr lang="en-US" sz="2000" dirty="0" err="1" smtClean="0">
                <a:sym typeface="Wingdings"/>
              </a:rPr>
              <a:t>LHCb</a:t>
            </a:r>
            <a:r>
              <a:rPr lang="en-US" sz="2000" dirty="0" smtClean="0">
                <a:sym typeface="Wingdings"/>
              </a:rPr>
              <a:t> performed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first measurements in the 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B</a:t>
            </a:r>
            <a:r>
              <a:rPr lang="en-US" sz="2000" baseline="-25000" dirty="0" err="1" smtClean="0">
                <a:solidFill>
                  <a:srgbClr val="FF0000"/>
                </a:solidFill>
                <a:sym typeface="Wingdings"/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system</a:t>
            </a:r>
            <a:endParaRPr lang="en-US" sz="2000" dirty="0">
              <a:sym typeface="Wingding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6815" y="6006442"/>
            <a:ext cx="4098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i="1" dirty="0" smtClean="0">
                <a:latin typeface="Times New Roman"/>
                <a:cs typeface="Times New Roman"/>
              </a:rPr>
              <a:t>B</a:t>
            </a:r>
            <a:r>
              <a:rPr lang="en-US" sz="2400" i="1" dirty="0" smtClean="0">
                <a:latin typeface="Times New Roman"/>
                <a:cs typeface="Times New Roman"/>
              </a:rPr>
              <a:t>r</a:t>
            </a:r>
            <a:r>
              <a:rPr lang="el-GR" sz="2400" dirty="0" smtClean="0">
                <a:latin typeface="Times New Roman"/>
                <a:cs typeface="Times New Roman"/>
              </a:rPr>
              <a:t>(</a:t>
            </a:r>
            <a:r>
              <a:rPr lang="el-GR" sz="2400" i="1" dirty="0" smtClean="0">
                <a:latin typeface="Times New Roman"/>
                <a:cs typeface="Times New Roman"/>
              </a:rPr>
              <a:t>B</a:t>
            </a:r>
            <a:r>
              <a:rPr lang="el-GR" sz="2400" i="1" baseline="-25000" dirty="0" smtClean="0">
                <a:latin typeface="Times New Roman"/>
                <a:cs typeface="Times New Roman"/>
              </a:rPr>
              <a:t>s</a:t>
            </a:r>
            <a:r>
              <a:rPr lang="el-GR" sz="2400" dirty="0" smtClean="0">
                <a:latin typeface="Times New Roman"/>
                <a:cs typeface="Times New Roman"/>
                <a:sym typeface="Wingdings"/>
              </a:rPr>
              <a:t></a:t>
            </a:r>
            <a:r>
              <a:rPr lang="en-US" sz="2400" i="1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sz="2400" i="1" dirty="0" smtClean="0">
                <a:latin typeface="Symbol" charset="2"/>
                <a:cs typeface="Symbol" charset="2"/>
              </a:rPr>
              <a:t>f</a:t>
            </a:r>
            <a:r>
              <a:rPr lang="el-GR" sz="2400" i="1" dirty="0" smtClean="0">
                <a:latin typeface="Symbol" charset="2"/>
                <a:cs typeface="Symbol" charset="2"/>
              </a:rPr>
              <a:t>γ</a:t>
            </a:r>
            <a:r>
              <a:rPr lang="el-GR" sz="2400" dirty="0" smtClean="0">
                <a:latin typeface="Times New Roman"/>
                <a:cs typeface="Times New Roman"/>
              </a:rPr>
              <a:t>)</a:t>
            </a:r>
            <a:r>
              <a:rPr lang="en-US" sz="2400" i="1" dirty="0" smtClean="0">
                <a:latin typeface="Times New Roman"/>
                <a:cs typeface="Times New Roman"/>
              </a:rPr>
              <a:t> </a:t>
            </a:r>
            <a:r>
              <a:rPr lang="el-GR" sz="2400" dirty="0" smtClean="0">
                <a:latin typeface="Times New Roman"/>
                <a:cs typeface="Times New Roman"/>
              </a:rPr>
              <a:t>= </a:t>
            </a:r>
            <a:r>
              <a:rPr lang="el-GR" sz="2400" dirty="0">
                <a:latin typeface="Times New Roman"/>
                <a:cs typeface="Times New Roman"/>
              </a:rPr>
              <a:t>(3.5 ± 0.4</a:t>
            </a:r>
            <a:r>
              <a:rPr lang="el-GR" sz="2400" dirty="0" smtClean="0">
                <a:latin typeface="Times New Roman"/>
                <a:cs typeface="Times New Roman"/>
              </a:rPr>
              <a:t>)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× </a:t>
            </a:r>
            <a:r>
              <a:rPr lang="el-GR" sz="2400" dirty="0" smtClean="0">
                <a:latin typeface="Times New Roman"/>
                <a:cs typeface="Times New Roman"/>
              </a:rPr>
              <a:t>10</a:t>
            </a:r>
            <a:r>
              <a:rPr lang="el-GR" sz="2400" baseline="30000" dirty="0">
                <a:latin typeface="Times New Roman"/>
                <a:cs typeface="Times New Roman"/>
              </a:rPr>
              <a:t>-5</a:t>
            </a:r>
            <a:endParaRPr lang="en-US" sz="2400" baseline="30000" dirty="0"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6453" y="1768978"/>
            <a:ext cx="3749487" cy="892552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Br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en-US" sz="20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b 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US" sz="2000" i="1" dirty="0" err="1" smtClean="0">
                <a:solidFill>
                  <a:srgbClr val="FFFFFF"/>
                </a:solidFill>
              </a:rPr>
              <a:t>s</a:t>
            </a:r>
            <a:r>
              <a:rPr lang="en-US" sz="2000" i="1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γ</a:t>
            </a:r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) = (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3.43 ± 0.22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) </a:t>
            </a:r>
            <a:r>
              <a:rPr lang="en-US" sz="2000" dirty="0">
                <a:solidFill>
                  <a:schemeClr val="bg1"/>
                </a:solidFill>
                <a:latin typeface="Times New Roman"/>
                <a:cs typeface="Times New Roman"/>
              </a:rPr>
              <a:t>×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</a:t>
            </a:r>
            <a:r>
              <a:rPr lang="en-US" sz="2000" baseline="30000" dirty="0">
                <a:solidFill>
                  <a:srgbClr val="FFFFFF"/>
                </a:solidFill>
                <a:latin typeface="Times New Roman"/>
                <a:cs typeface="Times New Roman"/>
              </a:rPr>
              <a:t>-4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endParaRPr lang="en-US" sz="2000" dirty="0" smtClean="0">
              <a:solidFill>
                <a:srgbClr val="FFFFFF"/>
              </a:solidFill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in </a:t>
            </a:r>
            <a:r>
              <a:rPr lang="en-US" sz="1400" dirty="0">
                <a:solidFill>
                  <a:srgbClr val="FFFFFF"/>
                </a:solidFill>
              </a:rPr>
              <a:t>agreement with the SM prediction </a:t>
            </a:r>
            <a:endParaRPr lang="en-US" sz="1400" dirty="0" smtClean="0">
              <a:solidFill>
                <a:srgbClr val="FFFFFF"/>
              </a:solidFill>
            </a:endParaRPr>
          </a:p>
          <a:p>
            <a:pPr algn="ctr"/>
            <a:r>
              <a:rPr lang="en-US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Br</a:t>
            </a:r>
            <a:r>
              <a:rPr lang="en-US" baseline="-25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SM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US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lang="en-US" i="1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γ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) 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= (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3.15 ± 0.23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)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×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</a:t>
            </a:r>
            <a:r>
              <a:rPr lang="en-US" baseline="30000" dirty="0">
                <a:solidFill>
                  <a:srgbClr val="FFFFFF"/>
                </a:solidFill>
                <a:latin typeface="Times New Roman"/>
                <a:cs typeface="Times New Roman"/>
              </a:rPr>
              <a:t>-4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6th,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Bozzi - PIC2013 - Beijing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AF63-6114-C141-AD76-615C6423C144}" type="slidenum">
              <a:rPr lang="en-US" smtClean="0"/>
              <a:t>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61878" y="368608"/>
            <a:ext cx="2123448" cy="307777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Nucl</a:t>
            </a:r>
            <a:r>
              <a:rPr lang="en-US" sz="1400" dirty="0" smtClean="0">
                <a:solidFill>
                  <a:schemeClr val="bg1"/>
                </a:solidFill>
              </a:rPr>
              <a:t>. Phys. </a:t>
            </a:r>
            <a:r>
              <a:rPr lang="en-US" sz="1400" dirty="0">
                <a:solidFill>
                  <a:schemeClr val="bg1"/>
                </a:solidFill>
              </a:rPr>
              <a:t>B 867 (2013)</a:t>
            </a:r>
            <a:r>
              <a:rPr lang="en-US" sz="1400" dirty="0" smtClean="0">
                <a:solidFill>
                  <a:schemeClr val="bg1"/>
                </a:solidFill>
              </a:rPr>
              <a:t>,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713" y="102464"/>
            <a:ext cx="897652" cy="6277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55647" y="5821776"/>
            <a:ext cx="118736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90"/>
                </a:solidFill>
              </a:rPr>
              <a:t>691 ± 36</a:t>
            </a:r>
          </a:p>
          <a:p>
            <a:pPr algn="ctr"/>
            <a:r>
              <a:rPr lang="en-US" sz="2000" b="1" dirty="0" smtClean="0">
                <a:solidFill>
                  <a:srgbClr val="000090"/>
                </a:solidFill>
              </a:rPr>
              <a:t>events</a:t>
            </a:r>
            <a:endParaRPr lang="en-US" sz="2000" b="1" dirty="0">
              <a:solidFill>
                <a:srgbClr val="000090"/>
              </a:solidFill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955985"/>
              </p:ext>
            </p:extLst>
          </p:nvPr>
        </p:nvGraphicFramePr>
        <p:xfrm>
          <a:off x="7595651" y="943316"/>
          <a:ext cx="897652" cy="351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1" name="Equation" r:id="rId6" imgW="584200" imgH="228600" progId="Equation.3">
                  <p:embed/>
                </p:oleObj>
              </mc:Choice>
              <mc:Fallback>
                <p:oleObj name="Equation" r:id="rId6" imgW="584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95651" y="943316"/>
                        <a:ext cx="897652" cy="35125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rgbClr val="008000"/>
                        </a:solidFill>
                        <a:prstDash val="solid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165535"/>
              </p:ext>
            </p:extLst>
          </p:nvPr>
        </p:nvGraphicFramePr>
        <p:xfrm>
          <a:off x="7643813" y="3920524"/>
          <a:ext cx="78105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2" name="Equation" r:id="rId8" imgW="508000" imgH="190500" progId="Equation.3">
                  <p:embed/>
                </p:oleObj>
              </mc:Choice>
              <mc:Fallback>
                <p:oleObj name="Equation" r:id="rId8" imgW="5080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43813" y="3920524"/>
                        <a:ext cx="781050" cy="2921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rgbClr val="008000"/>
                        </a:solidFill>
                        <a:prstDash val="solid"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6920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13966</TotalTime>
  <Words>3202</Words>
  <Application>Microsoft Macintosh PowerPoint</Application>
  <PresentationFormat>On-screen Show (4:3)</PresentationFormat>
  <Paragraphs>560</Paragraphs>
  <Slides>35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Office Theme</vt:lpstr>
      <vt:lpstr>Equation</vt:lpstr>
      <vt:lpstr>Microsoft Equation</vt:lpstr>
      <vt:lpstr>Review of B and Bs decays</vt:lpstr>
      <vt:lpstr>The relevance of B(s) decays</vt:lpstr>
      <vt:lpstr>The relevance of B(s) decays</vt:lpstr>
      <vt:lpstr>Outline</vt:lpstr>
      <vt:lpstr>Experiments and data samples</vt:lpstr>
      <vt:lpstr>Very different energies and rates</vt:lpstr>
      <vt:lpstr>They play a role as well!</vt:lpstr>
      <vt:lpstr>Penguin processes</vt:lpstr>
      <vt:lpstr>BXsg</vt:lpstr>
      <vt:lpstr>Photon polarization in B+K+p-p+g</vt:lpstr>
      <vt:lpstr>The B0K*0m+m- decay</vt:lpstr>
      <vt:lpstr>B0K*0m+m-  is a hot topic!</vt:lpstr>
      <vt:lpstr>B0K*0m+m- : results</vt:lpstr>
      <vt:lpstr>B0K*0m+m-: new observables</vt:lpstr>
      <vt:lpstr>Bhdll decays</vt:lpstr>
      <vt:lpstr>B0(s)m+m-</vt:lpstr>
      <vt:lpstr> B0(s)m+m-: analysis strategy</vt:lpstr>
      <vt:lpstr>B0(s)m+m-: results</vt:lpstr>
      <vt:lpstr>B0(s)m+m-: implications</vt:lpstr>
      <vt:lpstr>(semi) leptonic decays with t leptons</vt:lpstr>
      <vt:lpstr>(semi) leptonic decays with taus</vt:lpstr>
      <vt:lpstr>B+t+n: results</vt:lpstr>
      <vt:lpstr>B+t+n: interpretation</vt:lpstr>
      <vt:lpstr>BD(*)tn decays</vt:lpstr>
      <vt:lpstr>BD(*)tn: fit results</vt:lpstr>
      <vt:lpstr>Results and implications on type-II 2HDM</vt:lpstr>
      <vt:lpstr>Limits on type-III 2HDM</vt:lpstr>
      <vt:lpstr>Adding info from q2 distributions</vt:lpstr>
      <vt:lpstr>Conclusion</vt:lpstr>
      <vt:lpstr>Backup</vt:lpstr>
      <vt:lpstr>LHCb</vt:lpstr>
      <vt:lpstr>BXsg</vt:lpstr>
      <vt:lpstr>BK*mm: new observables</vt:lpstr>
      <vt:lpstr>Bhnn</vt:lpstr>
      <vt:lpstr>Type II 2HDM: compare with direct searches @ LHC</vt:lpstr>
    </vt:vector>
  </TitlesOfParts>
  <Company>INFN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of B and Bs decays</dc:title>
  <dc:creator>Concezio Bozzi</dc:creator>
  <cp:lastModifiedBy>Concezio Bozzi</cp:lastModifiedBy>
  <cp:revision>254</cp:revision>
  <cp:lastPrinted>2013-09-05T10:10:23Z</cp:lastPrinted>
  <dcterms:created xsi:type="dcterms:W3CDTF">2013-08-26T11:57:09Z</dcterms:created>
  <dcterms:modified xsi:type="dcterms:W3CDTF">2013-09-05T16:08:48Z</dcterms:modified>
</cp:coreProperties>
</file>