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m4a" ContentType="audi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media/image22.jpg" ContentType="image/jpeg"/>
  <Override PartName="/ppt/media/image25.jpg" ContentType="image/jpeg"/>
  <Override PartName="/ppt/media/image26.jpg" ContentType="image/jpeg"/>
  <Override PartName="/ppt/media/image27.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15.jpg" ContentType="image/jpeg"/>
  <Override PartName="/ppt/media/image130.jpg" ContentType="image/jpeg"/>
  <Override PartName="/ppt/media/image131.jpg" ContentType="image/jpeg"/>
  <Override PartName="/ppt/tags/tag3.xml" ContentType="application/vnd.openxmlformats-officedocument.presentationml.tags+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84" r:id="rId3"/>
    <p:sldMasterId id="2147483686" r:id="rId4"/>
  </p:sldMasterIdLst>
  <p:notesMasterIdLst>
    <p:notesMasterId r:id="rId66"/>
  </p:notesMasterIdLst>
  <p:sldIdLst>
    <p:sldId id="436" r:id="rId5"/>
    <p:sldId id="1368" r:id="rId6"/>
    <p:sldId id="1366" r:id="rId7"/>
    <p:sldId id="1367" r:id="rId8"/>
    <p:sldId id="1296" r:id="rId9"/>
    <p:sldId id="1371" r:id="rId10"/>
    <p:sldId id="1379" r:id="rId11"/>
    <p:sldId id="1372" r:id="rId12"/>
    <p:sldId id="1373" r:id="rId13"/>
    <p:sldId id="686" r:id="rId14"/>
    <p:sldId id="1321" r:id="rId15"/>
    <p:sldId id="1376" r:id="rId16"/>
    <p:sldId id="1380" r:id="rId17"/>
    <p:sldId id="1370" r:id="rId18"/>
    <p:sldId id="281" r:id="rId19"/>
    <p:sldId id="6472" r:id="rId20"/>
    <p:sldId id="2021" r:id="rId21"/>
    <p:sldId id="6473" r:id="rId22"/>
    <p:sldId id="5080" r:id="rId23"/>
    <p:sldId id="2754" r:id="rId24"/>
    <p:sldId id="5079" r:id="rId25"/>
    <p:sldId id="311" r:id="rId26"/>
    <p:sldId id="5082" r:id="rId27"/>
    <p:sldId id="286" r:id="rId28"/>
    <p:sldId id="294" r:id="rId29"/>
    <p:sldId id="285" r:id="rId30"/>
    <p:sldId id="6478" r:id="rId31"/>
    <p:sldId id="6479" r:id="rId32"/>
    <p:sldId id="6475" r:id="rId33"/>
    <p:sldId id="355" r:id="rId34"/>
    <p:sldId id="732" r:id="rId35"/>
    <p:sldId id="523" r:id="rId36"/>
    <p:sldId id="2750" r:id="rId37"/>
    <p:sldId id="967" r:id="rId38"/>
    <p:sldId id="1347" r:id="rId39"/>
    <p:sldId id="6476" r:id="rId40"/>
    <p:sldId id="265" r:id="rId41"/>
    <p:sldId id="314" r:id="rId42"/>
    <p:sldId id="1369" r:id="rId43"/>
    <p:sldId id="6477" r:id="rId44"/>
    <p:sldId id="2753" r:id="rId45"/>
    <p:sldId id="256" r:id="rId46"/>
    <p:sldId id="990" r:id="rId47"/>
    <p:sldId id="6459" r:id="rId48"/>
    <p:sldId id="5092" r:id="rId49"/>
    <p:sldId id="739" r:id="rId50"/>
    <p:sldId id="1374" r:id="rId51"/>
    <p:sldId id="1375" r:id="rId52"/>
    <p:sldId id="1352" r:id="rId53"/>
    <p:sldId id="1353" r:id="rId54"/>
    <p:sldId id="1357" r:id="rId55"/>
    <p:sldId id="1358" r:id="rId56"/>
    <p:sldId id="1377" r:id="rId57"/>
    <p:sldId id="1378" r:id="rId58"/>
    <p:sldId id="1363" r:id="rId59"/>
    <p:sldId id="1364" r:id="rId60"/>
    <p:sldId id="383" r:id="rId61"/>
    <p:sldId id="399" r:id="rId62"/>
    <p:sldId id="949" r:id="rId63"/>
    <p:sldId id="482" r:id="rId64"/>
    <p:sldId id="369"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6A735E-866A-4CE0-B501-D39C3C6F8709}" v="10" dt="2026-10-21T09:50:49.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65" autoAdjust="0"/>
    <p:restoredTop sz="94660"/>
  </p:normalViewPr>
  <p:slideViewPr>
    <p:cSldViewPr snapToGrid="0">
      <p:cViewPr varScale="1">
        <p:scale>
          <a:sx n="72" d="100"/>
          <a:sy n="72" d="100"/>
        </p:scale>
        <p:origin x="60" y="60"/>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71"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lier, Adrian (STFC,RAL,ISIS)" userId="ab42901d-1d0c-4d4c-90c5-c0b14f3300ec" providerId="ADAL" clId="{28E64F11-36DC-4C0D-97CF-CB9FFBAA3D1E}"/>
    <pc:docChg chg="undo custSel addSld delSld modSld modShowInfo">
      <pc:chgData name="Hillier, Adrian (STFC,RAL,ISIS)" userId="ab42901d-1d0c-4d4c-90c5-c0b14f3300ec" providerId="ADAL" clId="{28E64F11-36DC-4C0D-97CF-CB9FFBAA3D1E}" dt="2026-10-21T09:54:08.069" v="707" actId="478"/>
      <pc:docMkLst>
        <pc:docMk/>
      </pc:docMkLst>
      <pc:sldChg chg="add">
        <pc:chgData name="Hillier, Adrian (STFC,RAL,ISIS)" userId="ab42901d-1d0c-4d4c-90c5-c0b14f3300ec" providerId="ADAL" clId="{28E64F11-36DC-4C0D-97CF-CB9FFBAA3D1E}" dt="2026-10-21T09:49:27.086" v="702"/>
        <pc:sldMkLst>
          <pc:docMk/>
          <pc:sldMk cId="811681770" sldId="256"/>
        </pc:sldMkLst>
      </pc:sldChg>
      <pc:sldChg chg="modSp add mod">
        <pc:chgData name="Hillier, Adrian (STFC,RAL,ISIS)" userId="ab42901d-1d0c-4d4c-90c5-c0b14f3300ec" providerId="ADAL" clId="{28E64F11-36DC-4C0D-97CF-CB9FFBAA3D1E}" dt="2026-10-21T08:55:02.249" v="9" actId="1076"/>
        <pc:sldMkLst>
          <pc:docMk/>
          <pc:sldMk cId="3843902267" sldId="285"/>
        </pc:sldMkLst>
        <pc:spChg chg="mod">
          <ac:chgData name="Hillier, Adrian (STFC,RAL,ISIS)" userId="ab42901d-1d0c-4d4c-90c5-c0b14f3300ec" providerId="ADAL" clId="{28E64F11-36DC-4C0D-97CF-CB9FFBAA3D1E}" dt="2026-10-21T08:54:50.911" v="8" actId="1076"/>
          <ac:spMkLst>
            <pc:docMk/>
            <pc:sldMk cId="3843902267" sldId="285"/>
            <ac:spMk id="2" creationId="{800C0762-2666-5470-3152-A8F581EE91FE}"/>
          </ac:spMkLst>
        </pc:spChg>
        <pc:spChg chg="mod">
          <ac:chgData name="Hillier, Adrian (STFC,RAL,ISIS)" userId="ab42901d-1d0c-4d4c-90c5-c0b14f3300ec" providerId="ADAL" clId="{28E64F11-36DC-4C0D-97CF-CB9FFBAA3D1E}" dt="2026-10-21T08:55:02.249" v="9" actId="1076"/>
          <ac:spMkLst>
            <pc:docMk/>
            <pc:sldMk cId="3843902267" sldId="285"/>
            <ac:spMk id="3" creationId="{C790E8B3-7442-77B2-A2F5-46F444AC563F}"/>
          </ac:spMkLst>
        </pc:spChg>
        <pc:spChg chg="mod">
          <ac:chgData name="Hillier, Adrian (STFC,RAL,ISIS)" userId="ab42901d-1d0c-4d4c-90c5-c0b14f3300ec" providerId="ADAL" clId="{28E64F11-36DC-4C0D-97CF-CB9FFBAA3D1E}" dt="2026-10-21T08:55:02.249" v="9" actId="1076"/>
          <ac:spMkLst>
            <pc:docMk/>
            <pc:sldMk cId="3843902267" sldId="285"/>
            <ac:spMk id="12" creationId="{FACBF672-F4C6-8BB8-0F98-852B9B70BE83}"/>
          </ac:spMkLst>
        </pc:spChg>
        <pc:picChg chg="mod">
          <ac:chgData name="Hillier, Adrian (STFC,RAL,ISIS)" userId="ab42901d-1d0c-4d4c-90c5-c0b14f3300ec" providerId="ADAL" clId="{28E64F11-36DC-4C0D-97CF-CB9FFBAA3D1E}" dt="2026-10-21T08:55:02.249" v="9" actId="1076"/>
          <ac:picMkLst>
            <pc:docMk/>
            <pc:sldMk cId="3843902267" sldId="285"/>
            <ac:picMk id="5" creationId="{F9236C3F-30B9-D177-BB0F-5B2A4265C414}"/>
          </ac:picMkLst>
        </pc:picChg>
        <pc:picChg chg="mod">
          <ac:chgData name="Hillier, Adrian (STFC,RAL,ISIS)" userId="ab42901d-1d0c-4d4c-90c5-c0b14f3300ec" providerId="ADAL" clId="{28E64F11-36DC-4C0D-97CF-CB9FFBAA3D1E}" dt="2026-10-21T08:55:02.249" v="9" actId="1076"/>
          <ac:picMkLst>
            <pc:docMk/>
            <pc:sldMk cId="3843902267" sldId="285"/>
            <ac:picMk id="8" creationId="{E5F0CF0C-AAF9-56FE-6946-BEB0CA76C5FF}"/>
          </ac:picMkLst>
        </pc:picChg>
        <pc:picChg chg="mod">
          <ac:chgData name="Hillier, Adrian (STFC,RAL,ISIS)" userId="ab42901d-1d0c-4d4c-90c5-c0b14f3300ec" providerId="ADAL" clId="{28E64F11-36DC-4C0D-97CF-CB9FFBAA3D1E}" dt="2026-10-21T08:55:02.249" v="9" actId="1076"/>
          <ac:picMkLst>
            <pc:docMk/>
            <pc:sldMk cId="3843902267" sldId="285"/>
            <ac:picMk id="9" creationId="{AF32C68C-8DAC-797F-18E5-E58B24BAE3EB}"/>
          </ac:picMkLst>
        </pc:picChg>
        <pc:cxnChg chg="mod">
          <ac:chgData name="Hillier, Adrian (STFC,RAL,ISIS)" userId="ab42901d-1d0c-4d4c-90c5-c0b14f3300ec" providerId="ADAL" clId="{28E64F11-36DC-4C0D-97CF-CB9FFBAA3D1E}" dt="2026-10-21T08:55:02.249" v="9" actId="1076"/>
          <ac:cxnSpMkLst>
            <pc:docMk/>
            <pc:sldMk cId="3843902267" sldId="285"/>
            <ac:cxnSpMk id="10" creationId="{59F76098-0D5C-071E-DF5F-6D5A6843C65E}"/>
          </ac:cxnSpMkLst>
        </pc:cxnChg>
        <pc:cxnChg chg="mod">
          <ac:chgData name="Hillier, Adrian (STFC,RAL,ISIS)" userId="ab42901d-1d0c-4d4c-90c5-c0b14f3300ec" providerId="ADAL" clId="{28E64F11-36DC-4C0D-97CF-CB9FFBAA3D1E}" dt="2026-10-21T08:55:02.249" v="9" actId="1076"/>
          <ac:cxnSpMkLst>
            <pc:docMk/>
            <pc:sldMk cId="3843902267" sldId="285"/>
            <ac:cxnSpMk id="13" creationId="{5383DE4A-D582-56BF-271E-C08A1D925CAD}"/>
          </ac:cxnSpMkLst>
        </pc:cxnChg>
        <pc:cxnChg chg="mod">
          <ac:chgData name="Hillier, Adrian (STFC,RAL,ISIS)" userId="ab42901d-1d0c-4d4c-90c5-c0b14f3300ec" providerId="ADAL" clId="{28E64F11-36DC-4C0D-97CF-CB9FFBAA3D1E}" dt="2026-10-21T08:55:02.249" v="9" actId="1076"/>
          <ac:cxnSpMkLst>
            <pc:docMk/>
            <pc:sldMk cId="3843902267" sldId="285"/>
            <ac:cxnSpMk id="14" creationId="{08151BDD-24B8-65F7-A4D6-20270C4605FF}"/>
          </ac:cxnSpMkLst>
        </pc:cxnChg>
      </pc:sldChg>
      <pc:sldChg chg="modSp add mod">
        <pc:chgData name="Hillier, Adrian (STFC,RAL,ISIS)" userId="ab42901d-1d0c-4d4c-90c5-c0b14f3300ec" providerId="ADAL" clId="{28E64F11-36DC-4C0D-97CF-CB9FFBAA3D1E}" dt="2026-10-21T08:54:38.401" v="6" actId="1076"/>
        <pc:sldMkLst>
          <pc:docMk/>
          <pc:sldMk cId="3050743174" sldId="294"/>
        </pc:sldMkLst>
        <pc:spChg chg="mod">
          <ac:chgData name="Hillier, Adrian (STFC,RAL,ISIS)" userId="ab42901d-1d0c-4d4c-90c5-c0b14f3300ec" providerId="ADAL" clId="{28E64F11-36DC-4C0D-97CF-CB9FFBAA3D1E}" dt="2026-10-21T08:54:38.401" v="6" actId="1076"/>
          <ac:spMkLst>
            <pc:docMk/>
            <pc:sldMk cId="3050743174" sldId="294"/>
            <ac:spMk id="11" creationId="{3DE9CF36-F17C-DFB6-3B9C-0FDFBAFF71AE}"/>
          </ac:spMkLst>
        </pc:spChg>
        <pc:picChg chg="mod">
          <ac:chgData name="Hillier, Adrian (STFC,RAL,ISIS)" userId="ab42901d-1d0c-4d4c-90c5-c0b14f3300ec" providerId="ADAL" clId="{28E64F11-36DC-4C0D-97CF-CB9FFBAA3D1E}" dt="2026-10-21T08:54:38.401" v="6" actId="1076"/>
          <ac:picMkLst>
            <pc:docMk/>
            <pc:sldMk cId="3050743174" sldId="294"/>
            <ac:picMk id="4" creationId="{42DE1A57-786C-5145-B5C8-66997F706FDA}"/>
          </ac:picMkLst>
        </pc:picChg>
        <pc:picChg chg="mod">
          <ac:chgData name="Hillier, Adrian (STFC,RAL,ISIS)" userId="ab42901d-1d0c-4d4c-90c5-c0b14f3300ec" providerId="ADAL" clId="{28E64F11-36DC-4C0D-97CF-CB9FFBAA3D1E}" dt="2026-10-21T08:54:38.401" v="6" actId="1076"/>
          <ac:picMkLst>
            <pc:docMk/>
            <pc:sldMk cId="3050743174" sldId="294"/>
            <ac:picMk id="6" creationId="{6261F7B9-AF75-FED7-16C5-9D1D8199B077}"/>
          </ac:picMkLst>
        </pc:picChg>
        <pc:picChg chg="mod">
          <ac:chgData name="Hillier, Adrian (STFC,RAL,ISIS)" userId="ab42901d-1d0c-4d4c-90c5-c0b14f3300ec" providerId="ADAL" clId="{28E64F11-36DC-4C0D-97CF-CB9FFBAA3D1E}" dt="2026-10-21T08:54:38.401" v="6" actId="1076"/>
          <ac:picMkLst>
            <pc:docMk/>
            <pc:sldMk cId="3050743174" sldId="294"/>
            <ac:picMk id="7" creationId="{A4264595-47F6-7610-C9A0-D8D3F03E0BA7}"/>
          </ac:picMkLst>
        </pc:picChg>
        <pc:cxnChg chg="mod">
          <ac:chgData name="Hillier, Adrian (STFC,RAL,ISIS)" userId="ab42901d-1d0c-4d4c-90c5-c0b14f3300ec" providerId="ADAL" clId="{28E64F11-36DC-4C0D-97CF-CB9FFBAA3D1E}" dt="2026-10-21T08:54:38.401" v="6" actId="1076"/>
          <ac:cxnSpMkLst>
            <pc:docMk/>
            <pc:sldMk cId="3050743174" sldId="294"/>
            <ac:cxnSpMk id="13" creationId="{1AE69759-C5EC-5915-B06E-AA4AAE262916}"/>
          </ac:cxnSpMkLst>
        </pc:cxnChg>
        <pc:cxnChg chg="mod">
          <ac:chgData name="Hillier, Adrian (STFC,RAL,ISIS)" userId="ab42901d-1d0c-4d4c-90c5-c0b14f3300ec" providerId="ADAL" clId="{28E64F11-36DC-4C0D-97CF-CB9FFBAA3D1E}" dt="2026-10-21T08:54:38.401" v="6" actId="1076"/>
          <ac:cxnSpMkLst>
            <pc:docMk/>
            <pc:sldMk cId="3050743174" sldId="294"/>
            <ac:cxnSpMk id="14" creationId="{8656CD56-56F6-3F16-A520-1A318B38B715}"/>
          </ac:cxnSpMkLst>
        </pc:cxnChg>
        <pc:cxnChg chg="mod">
          <ac:chgData name="Hillier, Adrian (STFC,RAL,ISIS)" userId="ab42901d-1d0c-4d4c-90c5-c0b14f3300ec" providerId="ADAL" clId="{28E64F11-36DC-4C0D-97CF-CB9FFBAA3D1E}" dt="2026-10-21T08:54:38.401" v="6" actId="1076"/>
          <ac:cxnSpMkLst>
            <pc:docMk/>
            <pc:sldMk cId="3050743174" sldId="294"/>
            <ac:cxnSpMk id="15" creationId="{E52110F1-FD71-0C59-DD26-D0473CB7FA25}"/>
          </ac:cxnSpMkLst>
        </pc:cxnChg>
      </pc:sldChg>
      <pc:sldChg chg="addSp modSp mod">
        <pc:chgData name="Hillier, Adrian (STFC,RAL,ISIS)" userId="ab42901d-1d0c-4d4c-90c5-c0b14f3300ec" providerId="ADAL" clId="{28E64F11-36DC-4C0D-97CF-CB9FFBAA3D1E}" dt="2026-10-21T09:22:29.836" v="666" actId="1076"/>
        <pc:sldMkLst>
          <pc:docMk/>
          <pc:sldMk cId="3749995980" sldId="523"/>
        </pc:sldMkLst>
        <pc:spChg chg="mod">
          <ac:chgData name="Hillier, Adrian (STFC,RAL,ISIS)" userId="ab42901d-1d0c-4d4c-90c5-c0b14f3300ec" providerId="ADAL" clId="{28E64F11-36DC-4C0D-97CF-CB9FFBAA3D1E}" dt="2026-10-21T09:22:14.788" v="663" actId="20577"/>
          <ac:spMkLst>
            <pc:docMk/>
            <pc:sldMk cId="3749995980" sldId="523"/>
            <ac:spMk id="2" creationId="{1BB60F02-D7B1-9D94-303C-17B6D21C12E5}"/>
          </ac:spMkLst>
        </pc:spChg>
        <pc:graphicFrameChg chg="add mod modGraphic">
          <ac:chgData name="Hillier, Adrian (STFC,RAL,ISIS)" userId="ab42901d-1d0c-4d4c-90c5-c0b14f3300ec" providerId="ADAL" clId="{28E64F11-36DC-4C0D-97CF-CB9FFBAA3D1E}" dt="2026-10-21T09:22:29.836" v="666" actId="1076"/>
          <ac:graphicFrameMkLst>
            <pc:docMk/>
            <pc:sldMk cId="3749995980" sldId="523"/>
            <ac:graphicFrameMk id="6" creationId="{A1EFCF14-9391-2EF9-89B7-BE6785713B33}"/>
          </ac:graphicFrameMkLst>
        </pc:graphicFrameChg>
        <pc:picChg chg="add mod">
          <ac:chgData name="Hillier, Adrian (STFC,RAL,ISIS)" userId="ab42901d-1d0c-4d4c-90c5-c0b14f3300ec" providerId="ADAL" clId="{28E64F11-36DC-4C0D-97CF-CB9FFBAA3D1E}" dt="2026-10-21T09:21:58.559" v="658" actId="1076"/>
          <ac:picMkLst>
            <pc:docMk/>
            <pc:sldMk cId="3749995980" sldId="523"/>
            <ac:picMk id="4" creationId="{1EFD81D9-95FE-982D-403D-9A57AA52BA04}"/>
          </ac:picMkLst>
        </pc:picChg>
        <pc:picChg chg="mod">
          <ac:chgData name="Hillier, Adrian (STFC,RAL,ISIS)" userId="ab42901d-1d0c-4d4c-90c5-c0b14f3300ec" providerId="ADAL" clId="{28E64F11-36DC-4C0D-97CF-CB9FFBAA3D1E}" dt="2026-10-21T09:21:35.496" v="652" actId="14100"/>
          <ac:picMkLst>
            <pc:docMk/>
            <pc:sldMk cId="3749995980" sldId="523"/>
            <ac:picMk id="19" creationId="{96277248-78CC-4D5A-A9A9-0806CA5B45F7}"/>
          </ac:picMkLst>
        </pc:picChg>
        <pc:picChg chg="mod">
          <ac:chgData name="Hillier, Adrian (STFC,RAL,ISIS)" userId="ab42901d-1d0c-4d4c-90c5-c0b14f3300ec" providerId="ADAL" clId="{28E64F11-36DC-4C0D-97CF-CB9FFBAA3D1E}" dt="2026-10-21T09:21:33.249" v="651" actId="14100"/>
          <ac:picMkLst>
            <pc:docMk/>
            <pc:sldMk cId="3749995980" sldId="523"/>
            <ac:picMk id="22" creationId="{995DE9E3-8A3A-43DB-92C2-5AFA3BC6DDB9}"/>
          </ac:picMkLst>
        </pc:picChg>
      </pc:sldChg>
      <pc:sldChg chg="add mod modShow">
        <pc:chgData name="Hillier, Adrian (STFC,RAL,ISIS)" userId="ab42901d-1d0c-4d4c-90c5-c0b14f3300ec" providerId="ADAL" clId="{28E64F11-36DC-4C0D-97CF-CB9FFBAA3D1E}" dt="2026-10-21T09:23:34.463" v="671" actId="34476"/>
        <pc:sldMkLst>
          <pc:docMk/>
          <pc:sldMk cId="319850539" sldId="739"/>
        </pc:sldMkLst>
      </pc:sldChg>
      <pc:sldChg chg="del">
        <pc:chgData name="Hillier, Adrian (STFC,RAL,ISIS)" userId="ab42901d-1d0c-4d4c-90c5-c0b14f3300ec" providerId="ADAL" clId="{28E64F11-36DC-4C0D-97CF-CB9FFBAA3D1E}" dt="2026-10-21T09:23:12.755" v="668" actId="2696"/>
        <pc:sldMkLst>
          <pc:docMk/>
          <pc:sldMk cId="2882252968" sldId="739"/>
        </pc:sldMkLst>
      </pc:sldChg>
      <pc:sldChg chg="add mod modShow">
        <pc:chgData name="Hillier, Adrian (STFC,RAL,ISIS)" userId="ab42901d-1d0c-4d4c-90c5-c0b14f3300ec" providerId="ADAL" clId="{28E64F11-36DC-4C0D-97CF-CB9FFBAA3D1E}" dt="2026-10-21T09:23:34.463" v="671" actId="34476"/>
        <pc:sldMkLst>
          <pc:docMk/>
          <pc:sldMk cId="2541722646" sldId="934"/>
        </pc:sldMkLst>
      </pc:sldChg>
      <pc:sldChg chg="del">
        <pc:chgData name="Hillier, Adrian (STFC,RAL,ISIS)" userId="ab42901d-1d0c-4d4c-90c5-c0b14f3300ec" providerId="ADAL" clId="{28E64F11-36DC-4C0D-97CF-CB9FFBAA3D1E}" dt="2026-10-21T09:23:12.755" v="668" actId="2696"/>
        <pc:sldMkLst>
          <pc:docMk/>
          <pc:sldMk cId="2727020905" sldId="934"/>
        </pc:sldMkLst>
      </pc:sldChg>
      <pc:sldChg chg="modSp add mod">
        <pc:chgData name="Hillier, Adrian (STFC,RAL,ISIS)" userId="ab42901d-1d0c-4d4c-90c5-c0b14f3300ec" providerId="ADAL" clId="{28E64F11-36DC-4C0D-97CF-CB9FFBAA3D1E}" dt="2026-10-21T09:50:49.322" v="704" actId="27636"/>
        <pc:sldMkLst>
          <pc:docMk/>
          <pc:sldMk cId="3924558043" sldId="967"/>
        </pc:sldMkLst>
        <pc:spChg chg="mod">
          <ac:chgData name="Hillier, Adrian (STFC,RAL,ISIS)" userId="ab42901d-1d0c-4d4c-90c5-c0b14f3300ec" providerId="ADAL" clId="{28E64F11-36DC-4C0D-97CF-CB9FFBAA3D1E}" dt="2026-10-21T09:50:49.322" v="704" actId="27636"/>
          <ac:spMkLst>
            <pc:docMk/>
            <pc:sldMk cId="3924558043" sldId="967"/>
            <ac:spMk id="2" creationId="{98C64BDB-2A6A-4941-EFE8-1E86BDB80AB1}"/>
          </ac:spMkLst>
        </pc:spChg>
      </pc:sldChg>
      <pc:sldChg chg="del">
        <pc:chgData name="Hillier, Adrian (STFC,RAL,ISIS)" userId="ab42901d-1d0c-4d4c-90c5-c0b14f3300ec" providerId="ADAL" clId="{28E64F11-36DC-4C0D-97CF-CB9FFBAA3D1E}" dt="2026-10-21T09:23:12.755" v="668" actId="2696"/>
        <pc:sldMkLst>
          <pc:docMk/>
          <pc:sldMk cId="291262424" sldId="990"/>
        </pc:sldMkLst>
      </pc:sldChg>
      <pc:sldChg chg="add mod modShow">
        <pc:chgData name="Hillier, Adrian (STFC,RAL,ISIS)" userId="ab42901d-1d0c-4d4c-90c5-c0b14f3300ec" providerId="ADAL" clId="{28E64F11-36DC-4C0D-97CF-CB9FFBAA3D1E}" dt="2026-10-21T09:23:34.463" v="671" actId="34476"/>
        <pc:sldMkLst>
          <pc:docMk/>
          <pc:sldMk cId="3623998333" sldId="990"/>
        </pc:sldMkLst>
      </pc:sldChg>
      <pc:sldChg chg="del">
        <pc:chgData name="Hillier, Adrian (STFC,RAL,ISIS)" userId="ab42901d-1d0c-4d4c-90c5-c0b14f3300ec" providerId="ADAL" clId="{28E64F11-36DC-4C0D-97CF-CB9FFBAA3D1E}" dt="2026-10-21T09:23:12.755" v="668" actId="2696"/>
        <pc:sldMkLst>
          <pc:docMk/>
          <pc:sldMk cId="2003420000" sldId="1342"/>
        </pc:sldMkLst>
      </pc:sldChg>
      <pc:sldChg chg="add mod modShow">
        <pc:chgData name="Hillier, Adrian (STFC,RAL,ISIS)" userId="ab42901d-1d0c-4d4c-90c5-c0b14f3300ec" providerId="ADAL" clId="{28E64F11-36DC-4C0D-97CF-CB9FFBAA3D1E}" dt="2026-10-21T09:23:34.463" v="671" actId="34476"/>
        <pc:sldMkLst>
          <pc:docMk/>
          <pc:sldMk cId="2411107572" sldId="1342"/>
        </pc:sldMkLst>
      </pc:sldChg>
      <pc:sldChg chg="mod modShow">
        <pc:chgData name="Hillier, Adrian (STFC,RAL,ISIS)" userId="ab42901d-1d0c-4d4c-90c5-c0b14f3300ec" providerId="ADAL" clId="{28E64F11-36DC-4C0D-97CF-CB9FFBAA3D1E}" dt="2026-10-21T09:23:34.463" v="671" actId="34476"/>
        <pc:sldMkLst>
          <pc:docMk/>
          <pc:sldMk cId="0" sldId="1350"/>
        </pc:sldMkLst>
      </pc:sldChg>
      <pc:sldChg chg="del mod modShow">
        <pc:chgData name="Hillier, Adrian (STFC,RAL,ISIS)" userId="ab42901d-1d0c-4d4c-90c5-c0b14f3300ec" providerId="ADAL" clId="{28E64F11-36DC-4C0D-97CF-CB9FFBAA3D1E}" dt="2026-10-21T09:23:12.755" v="668" actId="2696"/>
        <pc:sldMkLst>
          <pc:docMk/>
          <pc:sldMk cId="3423497743" sldId="1365"/>
        </pc:sldMkLst>
      </pc:sldChg>
      <pc:sldChg chg="add mod modShow">
        <pc:chgData name="Hillier, Adrian (STFC,RAL,ISIS)" userId="ab42901d-1d0c-4d4c-90c5-c0b14f3300ec" providerId="ADAL" clId="{28E64F11-36DC-4C0D-97CF-CB9FFBAA3D1E}" dt="2026-10-21T09:23:34.463" v="671" actId="34476"/>
        <pc:sldMkLst>
          <pc:docMk/>
          <pc:sldMk cId="4004831417" sldId="1365"/>
        </pc:sldMkLst>
      </pc:sldChg>
      <pc:sldChg chg="modSp mod">
        <pc:chgData name="Hillier, Adrian (STFC,RAL,ISIS)" userId="ab42901d-1d0c-4d4c-90c5-c0b14f3300ec" providerId="ADAL" clId="{28E64F11-36DC-4C0D-97CF-CB9FFBAA3D1E}" dt="2026-10-21T09:25:28.754" v="696" actId="20577"/>
        <pc:sldMkLst>
          <pc:docMk/>
          <pc:sldMk cId="4129318635" sldId="1369"/>
        </pc:sldMkLst>
        <pc:spChg chg="mod">
          <ac:chgData name="Hillier, Adrian (STFC,RAL,ISIS)" userId="ab42901d-1d0c-4d4c-90c5-c0b14f3300ec" providerId="ADAL" clId="{28E64F11-36DC-4C0D-97CF-CB9FFBAA3D1E}" dt="2026-10-21T09:25:28.754" v="696" actId="20577"/>
          <ac:spMkLst>
            <pc:docMk/>
            <pc:sldMk cId="4129318635" sldId="1369"/>
            <ac:spMk id="3" creationId="{6D5BE708-59AF-4C4B-AFC4-EA3798C09F8A}"/>
          </ac:spMkLst>
        </pc:spChg>
        <pc:picChg chg="mod">
          <ac:chgData name="Hillier, Adrian (STFC,RAL,ISIS)" userId="ab42901d-1d0c-4d4c-90c5-c0b14f3300ec" providerId="ADAL" clId="{28E64F11-36DC-4C0D-97CF-CB9FFBAA3D1E}" dt="2026-10-21T09:07:34.672" v="157" actId="1076"/>
          <ac:picMkLst>
            <pc:docMk/>
            <pc:sldMk cId="4129318635" sldId="1369"/>
            <ac:picMk id="4" creationId="{D461B8A9-6479-C04A-3433-3622D4021F4F}"/>
          </ac:picMkLst>
        </pc:picChg>
      </pc:sldChg>
      <pc:sldChg chg="mod modShow">
        <pc:chgData name="Hillier, Adrian (STFC,RAL,ISIS)" userId="ab42901d-1d0c-4d4c-90c5-c0b14f3300ec" providerId="ADAL" clId="{28E64F11-36DC-4C0D-97CF-CB9FFBAA3D1E}" dt="2026-10-21T09:51:46.748" v="705" actId="729"/>
        <pc:sldMkLst>
          <pc:docMk/>
          <pc:sldMk cId="1914643113" sldId="1373"/>
        </pc:sldMkLst>
      </pc:sldChg>
      <pc:sldChg chg="mod modShow">
        <pc:chgData name="Hillier, Adrian (STFC,RAL,ISIS)" userId="ab42901d-1d0c-4d4c-90c5-c0b14f3300ec" providerId="ADAL" clId="{28E64F11-36DC-4C0D-97CF-CB9FFBAA3D1E}" dt="2026-10-21T09:23:34.463" v="671" actId="34476"/>
        <pc:sldMkLst>
          <pc:docMk/>
          <pc:sldMk cId="2633084667" sldId="1374"/>
        </pc:sldMkLst>
      </pc:sldChg>
      <pc:sldChg chg="mod modShow">
        <pc:chgData name="Hillier, Adrian (STFC,RAL,ISIS)" userId="ab42901d-1d0c-4d4c-90c5-c0b14f3300ec" providerId="ADAL" clId="{28E64F11-36DC-4C0D-97CF-CB9FFBAA3D1E}" dt="2026-10-21T09:23:34.463" v="671" actId="34476"/>
        <pc:sldMkLst>
          <pc:docMk/>
          <pc:sldMk cId="2884714123" sldId="1375"/>
        </pc:sldMkLst>
      </pc:sldChg>
      <pc:sldChg chg="add">
        <pc:chgData name="Hillier, Adrian (STFC,RAL,ISIS)" userId="ab42901d-1d0c-4d4c-90c5-c0b14f3300ec" providerId="ADAL" clId="{28E64F11-36DC-4C0D-97CF-CB9FFBAA3D1E}" dt="2026-10-21T09:49:27.086" v="702"/>
        <pc:sldMkLst>
          <pc:docMk/>
          <pc:sldMk cId="1879867293" sldId="2753"/>
        </pc:sldMkLst>
      </pc:sldChg>
      <pc:sldChg chg="add">
        <pc:chgData name="Hillier, Adrian (STFC,RAL,ISIS)" userId="ab42901d-1d0c-4d4c-90c5-c0b14f3300ec" providerId="ADAL" clId="{28E64F11-36DC-4C0D-97CF-CB9FFBAA3D1E}" dt="2026-10-21T09:47:10.661" v="698"/>
        <pc:sldMkLst>
          <pc:docMk/>
          <pc:sldMk cId="416249409" sldId="2754"/>
        </pc:sldMkLst>
      </pc:sldChg>
      <pc:sldChg chg="add del">
        <pc:chgData name="Hillier, Adrian (STFC,RAL,ISIS)" userId="ab42901d-1d0c-4d4c-90c5-c0b14f3300ec" providerId="ADAL" clId="{28E64F11-36DC-4C0D-97CF-CB9FFBAA3D1E}" dt="2026-10-21T09:49:13.378" v="701"/>
        <pc:sldMkLst>
          <pc:docMk/>
          <pc:sldMk cId="3808359512" sldId="2768"/>
        </pc:sldMkLst>
      </pc:sldChg>
      <pc:sldChg chg="del">
        <pc:chgData name="Hillier, Adrian (STFC,RAL,ISIS)" userId="ab42901d-1d0c-4d4c-90c5-c0b14f3300ec" providerId="ADAL" clId="{28E64F11-36DC-4C0D-97CF-CB9FFBAA3D1E}" dt="2026-10-21T09:23:12.755" v="668" actId="2696"/>
        <pc:sldMkLst>
          <pc:docMk/>
          <pc:sldMk cId="717544687" sldId="5092"/>
        </pc:sldMkLst>
      </pc:sldChg>
      <pc:sldChg chg="add mod modShow">
        <pc:chgData name="Hillier, Adrian (STFC,RAL,ISIS)" userId="ab42901d-1d0c-4d4c-90c5-c0b14f3300ec" providerId="ADAL" clId="{28E64F11-36DC-4C0D-97CF-CB9FFBAA3D1E}" dt="2026-10-21T09:23:34.463" v="671" actId="34476"/>
        <pc:sldMkLst>
          <pc:docMk/>
          <pc:sldMk cId="2987684640" sldId="5092"/>
        </pc:sldMkLst>
      </pc:sldChg>
      <pc:sldChg chg="del mod modShow">
        <pc:chgData name="Hillier, Adrian (STFC,RAL,ISIS)" userId="ab42901d-1d0c-4d4c-90c5-c0b14f3300ec" providerId="ADAL" clId="{28E64F11-36DC-4C0D-97CF-CB9FFBAA3D1E}" dt="2026-10-21T09:23:12.755" v="668" actId="2696"/>
        <pc:sldMkLst>
          <pc:docMk/>
          <pc:sldMk cId="1389057624" sldId="6459"/>
        </pc:sldMkLst>
      </pc:sldChg>
      <pc:sldChg chg="add mod modShow">
        <pc:chgData name="Hillier, Adrian (STFC,RAL,ISIS)" userId="ab42901d-1d0c-4d4c-90c5-c0b14f3300ec" providerId="ADAL" clId="{28E64F11-36DC-4C0D-97CF-CB9FFBAA3D1E}" dt="2026-10-21T09:23:34.463" v="671" actId="34476"/>
        <pc:sldMkLst>
          <pc:docMk/>
          <pc:sldMk cId="1844882082" sldId="6459"/>
        </pc:sldMkLst>
      </pc:sldChg>
      <pc:sldChg chg="del">
        <pc:chgData name="Hillier, Adrian (STFC,RAL,ISIS)" userId="ab42901d-1d0c-4d4c-90c5-c0b14f3300ec" providerId="ADAL" clId="{28E64F11-36DC-4C0D-97CF-CB9FFBAA3D1E}" dt="2026-10-21T09:23:12.755" v="668" actId="2696"/>
        <pc:sldMkLst>
          <pc:docMk/>
          <pc:sldMk cId="1956990340" sldId="6474"/>
        </pc:sldMkLst>
      </pc:sldChg>
      <pc:sldChg chg="add mod modShow">
        <pc:chgData name="Hillier, Adrian (STFC,RAL,ISIS)" userId="ab42901d-1d0c-4d4c-90c5-c0b14f3300ec" providerId="ADAL" clId="{28E64F11-36DC-4C0D-97CF-CB9FFBAA3D1E}" dt="2026-10-21T09:23:34.463" v="671" actId="34476"/>
        <pc:sldMkLst>
          <pc:docMk/>
          <pc:sldMk cId="3693459662" sldId="6474"/>
        </pc:sldMkLst>
      </pc:sldChg>
      <pc:sldChg chg="mod modShow">
        <pc:chgData name="Hillier, Adrian (STFC,RAL,ISIS)" userId="ab42901d-1d0c-4d4c-90c5-c0b14f3300ec" providerId="ADAL" clId="{28E64F11-36DC-4C0D-97CF-CB9FFBAA3D1E}" dt="2026-10-21T09:28:56.508" v="697" actId="729"/>
        <pc:sldMkLst>
          <pc:docMk/>
          <pc:sldMk cId="4076980081" sldId="6475"/>
        </pc:sldMkLst>
      </pc:sldChg>
      <pc:sldChg chg="delSp mod">
        <pc:chgData name="Hillier, Adrian (STFC,RAL,ISIS)" userId="ab42901d-1d0c-4d4c-90c5-c0b14f3300ec" providerId="ADAL" clId="{28E64F11-36DC-4C0D-97CF-CB9FFBAA3D1E}" dt="2026-10-21T09:54:08.069" v="707" actId="478"/>
        <pc:sldMkLst>
          <pc:docMk/>
          <pc:sldMk cId="457198028" sldId="6476"/>
        </pc:sldMkLst>
        <pc:spChg chg="del">
          <ac:chgData name="Hillier, Adrian (STFC,RAL,ISIS)" userId="ab42901d-1d0c-4d4c-90c5-c0b14f3300ec" providerId="ADAL" clId="{28E64F11-36DC-4C0D-97CF-CB9FFBAA3D1E}" dt="2026-10-21T09:54:08.069" v="707" actId="478"/>
          <ac:spMkLst>
            <pc:docMk/>
            <pc:sldMk cId="457198028" sldId="6476"/>
            <ac:spMk id="2" creationId="{8282CEC5-23FD-A2FF-E7CF-74D0011FC48C}"/>
          </ac:spMkLst>
        </pc:spChg>
      </pc:sldChg>
      <pc:sldChg chg="addSp delSp modSp new mod">
        <pc:chgData name="Hillier, Adrian (STFC,RAL,ISIS)" userId="ab42901d-1d0c-4d4c-90c5-c0b14f3300ec" providerId="ADAL" clId="{28E64F11-36DC-4C0D-97CF-CB9FFBAA3D1E}" dt="2026-10-21T09:24:43.259" v="678" actId="20577"/>
        <pc:sldMkLst>
          <pc:docMk/>
          <pc:sldMk cId="1593581214" sldId="6478"/>
        </pc:sldMkLst>
        <pc:spChg chg="mod">
          <ac:chgData name="Hillier, Adrian (STFC,RAL,ISIS)" userId="ab42901d-1d0c-4d4c-90c5-c0b14f3300ec" providerId="ADAL" clId="{28E64F11-36DC-4C0D-97CF-CB9FFBAA3D1E}" dt="2026-10-21T09:24:43.259" v="678" actId="20577"/>
          <ac:spMkLst>
            <pc:docMk/>
            <pc:sldMk cId="1593581214" sldId="6478"/>
            <ac:spMk id="2" creationId="{5A9D6500-40BA-B2D4-2F55-DF316D0178B7}"/>
          </ac:spMkLst>
        </pc:spChg>
        <pc:spChg chg="del">
          <ac:chgData name="Hillier, Adrian (STFC,RAL,ISIS)" userId="ab42901d-1d0c-4d4c-90c5-c0b14f3300ec" providerId="ADAL" clId="{28E64F11-36DC-4C0D-97CF-CB9FFBAA3D1E}" dt="2026-10-21T09:03:45.350" v="33" actId="931"/>
          <ac:spMkLst>
            <pc:docMk/>
            <pc:sldMk cId="1593581214" sldId="6478"/>
            <ac:spMk id="3" creationId="{8B03267A-8AEF-294F-4372-BE1F87175CFF}"/>
          </ac:spMkLst>
        </pc:spChg>
        <pc:spChg chg="add mod">
          <ac:chgData name="Hillier, Adrian (STFC,RAL,ISIS)" userId="ab42901d-1d0c-4d4c-90c5-c0b14f3300ec" providerId="ADAL" clId="{28E64F11-36DC-4C0D-97CF-CB9FFBAA3D1E}" dt="2026-10-21T09:13:33.870" v="190" actId="20577"/>
          <ac:spMkLst>
            <pc:docMk/>
            <pc:sldMk cId="1593581214" sldId="6478"/>
            <ac:spMk id="8" creationId="{6608640B-3DDB-8AC6-7C3F-4CBB90944A38}"/>
          </ac:spMkLst>
        </pc:spChg>
        <pc:spChg chg="add mod">
          <ac:chgData name="Hillier, Adrian (STFC,RAL,ISIS)" userId="ab42901d-1d0c-4d4c-90c5-c0b14f3300ec" providerId="ADAL" clId="{28E64F11-36DC-4C0D-97CF-CB9FFBAA3D1E}" dt="2026-10-21T09:15:59.011" v="370" actId="20577"/>
          <ac:spMkLst>
            <pc:docMk/>
            <pc:sldMk cId="1593581214" sldId="6478"/>
            <ac:spMk id="10" creationId="{056BF46F-926C-A235-9640-6ED8FD2ED42B}"/>
          </ac:spMkLst>
        </pc:spChg>
        <pc:picChg chg="add del mod ord modCrop">
          <ac:chgData name="Hillier, Adrian (STFC,RAL,ISIS)" userId="ab42901d-1d0c-4d4c-90c5-c0b14f3300ec" providerId="ADAL" clId="{28E64F11-36DC-4C0D-97CF-CB9FFBAA3D1E}" dt="2026-10-21T09:12:50.913" v="158" actId="478"/>
          <ac:picMkLst>
            <pc:docMk/>
            <pc:sldMk cId="1593581214" sldId="6478"/>
            <ac:picMk id="5" creationId="{1FAA90E5-958D-7505-8AC4-3535F9EFDEF4}"/>
          </ac:picMkLst>
        </pc:picChg>
        <pc:picChg chg="add del mod">
          <ac:chgData name="Hillier, Adrian (STFC,RAL,ISIS)" userId="ab42901d-1d0c-4d4c-90c5-c0b14f3300ec" providerId="ADAL" clId="{28E64F11-36DC-4C0D-97CF-CB9FFBAA3D1E}" dt="2026-10-21T09:04:18.467" v="41" actId="21"/>
          <ac:picMkLst>
            <pc:docMk/>
            <pc:sldMk cId="1593581214" sldId="6478"/>
            <ac:picMk id="7" creationId="{6F07977B-1C7E-47ED-7B37-2B4DACC5423E}"/>
          </ac:picMkLst>
        </pc:picChg>
        <pc:picChg chg="add mod">
          <ac:chgData name="Hillier, Adrian (STFC,RAL,ISIS)" userId="ab42901d-1d0c-4d4c-90c5-c0b14f3300ec" providerId="ADAL" clId="{28E64F11-36DC-4C0D-97CF-CB9FFBAA3D1E}" dt="2026-10-21T09:15:30.665" v="336" actId="1076"/>
          <ac:picMkLst>
            <pc:docMk/>
            <pc:sldMk cId="1593581214" sldId="6478"/>
            <ac:picMk id="12" creationId="{768C0D9F-50F1-5F1F-263C-0687ED55F4B6}"/>
          </ac:picMkLst>
        </pc:picChg>
      </pc:sldChg>
      <pc:sldChg chg="addSp delSp modSp new mod">
        <pc:chgData name="Hillier, Adrian (STFC,RAL,ISIS)" userId="ab42901d-1d0c-4d4c-90c5-c0b14f3300ec" providerId="ADAL" clId="{28E64F11-36DC-4C0D-97CF-CB9FFBAA3D1E}" dt="2026-10-21T09:20:04.334" v="646" actId="1076"/>
        <pc:sldMkLst>
          <pc:docMk/>
          <pc:sldMk cId="1683928995" sldId="6479"/>
        </pc:sldMkLst>
        <pc:spChg chg="mod">
          <ac:chgData name="Hillier, Adrian (STFC,RAL,ISIS)" userId="ab42901d-1d0c-4d4c-90c5-c0b14f3300ec" providerId="ADAL" clId="{28E64F11-36DC-4C0D-97CF-CB9FFBAA3D1E}" dt="2026-10-21T09:16:25.912" v="393" actId="20577"/>
          <ac:spMkLst>
            <pc:docMk/>
            <pc:sldMk cId="1683928995" sldId="6479"/>
            <ac:spMk id="2" creationId="{78C0F3C8-3652-F848-9DFA-3BB2A91CED0D}"/>
          </ac:spMkLst>
        </pc:spChg>
        <pc:spChg chg="mod">
          <ac:chgData name="Hillier, Adrian (STFC,RAL,ISIS)" userId="ab42901d-1d0c-4d4c-90c5-c0b14f3300ec" providerId="ADAL" clId="{28E64F11-36DC-4C0D-97CF-CB9FFBAA3D1E}" dt="2026-10-21T09:19:34.697" v="628" actId="20577"/>
          <ac:spMkLst>
            <pc:docMk/>
            <pc:sldMk cId="1683928995" sldId="6479"/>
            <ac:spMk id="3" creationId="{622166B5-7E08-2C76-7979-04C90C761233}"/>
          </ac:spMkLst>
        </pc:spChg>
        <pc:spChg chg="add mod">
          <ac:chgData name="Hillier, Adrian (STFC,RAL,ISIS)" userId="ab42901d-1d0c-4d4c-90c5-c0b14f3300ec" providerId="ADAL" clId="{28E64F11-36DC-4C0D-97CF-CB9FFBAA3D1E}" dt="2026-10-21T09:20:00.152" v="645" actId="20577"/>
          <ac:spMkLst>
            <pc:docMk/>
            <pc:sldMk cId="1683928995" sldId="6479"/>
            <ac:spMk id="9" creationId="{DDF77869-ABD8-85A3-6742-8C60930009CE}"/>
          </ac:spMkLst>
        </pc:spChg>
        <pc:picChg chg="add del mod modCrop">
          <ac:chgData name="Hillier, Adrian (STFC,RAL,ISIS)" userId="ab42901d-1d0c-4d4c-90c5-c0b14f3300ec" providerId="ADAL" clId="{28E64F11-36DC-4C0D-97CF-CB9FFBAA3D1E}" dt="2026-10-21T09:16:20.816" v="371" actId="478"/>
          <ac:picMkLst>
            <pc:docMk/>
            <pc:sldMk cId="1683928995" sldId="6479"/>
            <ac:picMk id="5" creationId="{54BE3A97-54E1-1E3A-398E-E196854F47F7}"/>
          </ac:picMkLst>
        </pc:picChg>
        <pc:picChg chg="add mod">
          <ac:chgData name="Hillier, Adrian (STFC,RAL,ISIS)" userId="ab42901d-1d0c-4d4c-90c5-c0b14f3300ec" providerId="ADAL" clId="{28E64F11-36DC-4C0D-97CF-CB9FFBAA3D1E}" dt="2026-10-21T09:20:04.334" v="646" actId="1076"/>
          <ac:picMkLst>
            <pc:docMk/>
            <pc:sldMk cId="1683928995" sldId="6479"/>
            <ac:picMk id="7" creationId="{880419F5-F2B9-665B-4E59-8F28CCFA211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FE0ED4-060C-49DA-8C59-B38139E20C5C}" type="datetimeFigureOut">
              <a:rPr lang="en-GB" smtClean="0"/>
              <a:t>24/10/2026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B14F8-C991-442F-B659-69280FA4C81C}" type="slidenum">
              <a:rPr lang="en-GB" smtClean="0"/>
              <a:t>‹#›</a:t>
            </a:fld>
            <a:endParaRPr lang="en-GB"/>
          </a:p>
        </p:txBody>
      </p:sp>
    </p:spTree>
    <p:extLst>
      <p:ext uri="{BB962C8B-B14F-4D97-AF65-F5344CB8AC3E}">
        <p14:creationId xmlns:p14="http://schemas.microsoft.com/office/powerpoint/2010/main" val="306020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8D54EE-269B-47C9-AB85-5420A7E893B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832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88D54EE-269B-47C9-AB85-5420A7E893B8}" type="slidenum">
              <a:rPr lang="en-GB" smtClean="0"/>
              <a:t>7</a:t>
            </a:fld>
            <a:endParaRPr lang="en-GB"/>
          </a:p>
        </p:txBody>
      </p:sp>
    </p:spTree>
    <p:extLst>
      <p:ext uri="{BB962C8B-B14F-4D97-AF65-F5344CB8AC3E}">
        <p14:creationId xmlns:p14="http://schemas.microsoft.com/office/powerpoint/2010/main" val="1120544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914401" y="4343400"/>
            <a:ext cx="5029200" cy="2316832"/>
          </a:xfrm>
        </p:spPr>
        <p:txBody>
          <a:bodyPr/>
          <a:lstStyle/>
          <a:p>
            <a:endParaRPr kumimoji="1" lang="en-US" altLang="ja-JP" dirty="0"/>
          </a:p>
        </p:txBody>
      </p:sp>
      <p:sp>
        <p:nvSpPr>
          <p:cNvPr id="4" name="スライド番号プレースホルダー 3"/>
          <p:cNvSpPr>
            <a:spLocks noGrp="1"/>
          </p:cNvSpPr>
          <p:nvPr>
            <p:ph type="sldNum" sz="quarter" idx="10"/>
          </p:nvPr>
        </p:nvSpPr>
        <p:spPr>
          <a:xfrm>
            <a:off x="3884613" y="8685213"/>
            <a:ext cx="2971800" cy="457200"/>
          </a:xfrm>
          <a:prstGeom prst="rect">
            <a:avLst/>
          </a:prstGeom>
        </p:spPr>
        <p:txBody>
          <a:bodyPr/>
          <a:lstStyle/>
          <a:p>
            <a:pPr marL="0" marR="0" lvl="0" indent="0" algn="r" defTabSz="457164" rtl="0" eaLnBrk="1" fontAlgn="auto" latinLnBrk="0" hangingPunct="1">
              <a:lnSpc>
                <a:spcPct val="100000"/>
              </a:lnSpc>
              <a:spcBef>
                <a:spcPts val="0"/>
              </a:spcBef>
              <a:spcAft>
                <a:spcPts val="0"/>
              </a:spcAft>
              <a:buClrTx/>
              <a:buSzTx/>
              <a:buFontTx/>
              <a:buNone/>
              <a:tabLst/>
              <a:defRPr/>
            </a:pPr>
            <a:fld id="{5AA98E2D-8249-9443-84CB-6EA8CDD303AA}" type="slidenum">
              <a:rPr kumimoji="1" lang="en-US" altLang="ja-JP" sz="1200" b="0" i="0" u="none" strike="noStrike" kern="1200" cap="none" spc="0" normalizeH="0" baseline="0" noProof="0" smtClean="0">
                <a:ln>
                  <a:noFill/>
                </a:ln>
                <a:solidFill>
                  <a:prstClr val="black"/>
                </a:solidFill>
                <a:effectLst/>
                <a:uLnTx/>
                <a:uFillTx/>
                <a:latin typeface="Calibri"/>
                <a:ea typeface="ＭＳ Ｐゴシック"/>
                <a:cs typeface="+mn-cs"/>
              </a:rPr>
              <a:pPr marL="0" marR="0" lvl="0" indent="0" algn="r" defTabSz="457164" rtl="0" eaLnBrk="1" fontAlgn="auto" latinLnBrk="0" hangingPunct="1">
                <a:lnSpc>
                  <a:spcPct val="100000"/>
                </a:lnSpc>
                <a:spcBef>
                  <a:spcPts val="0"/>
                </a:spcBef>
                <a:spcAft>
                  <a:spcPts val="0"/>
                </a:spcAft>
                <a:buClrTx/>
                <a:buSzTx/>
                <a:buFontTx/>
                <a:buNone/>
                <a:tabLst/>
                <a:defRPr/>
              </a:pPr>
              <a:t>11</a:t>
            </a:fld>
            <a:endParaRPr kumimoji="1" lang="en-US" altLang="ja-JP" sz="1200" b="0" i="0" u="none" strike="noStrike" kern="1200" cap="none" spc="0" normalizeH="0" baseline="0" noProof="0">
              <a:ln>
                <a:noFill/>
              </a:ln>
              <a:solidFill>
                <a:prstClr val="black"/>
              </a:solidFill>
              <a:effectLst/>
              <a:uLnTx/>
              <a:uFillTx/>
              <a:latin typeface="Calibri"/>
              <a:ea typeface="ＭＳ Ｐゴシック"/>
              <a:cs typeface="+mn-cs"/>
            </a:endParaRPr>
          </a:p>
        </p:txBody>
      </p:sp>
    </p:spTree>
    <p:extLst>
      <p:ext uri="{BB962C8B-B14F-4D97-AF65-F5344CB8AC3E}">
        <p14:creationId xmlns:p14="http://schemas.microsoft.com/office/powerpoint/2010/main" val="1114512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FED18-BA7B-4694-9AA9-41DFC5CA5752}" type="slidenum">
              <a:rPr kumimoji="1" lang="ja-JP" altLang="en-US" sz="13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3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5823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56901"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5"/>
          </p:nvPr>
        </p:nvSpPr>
        <p:spPr/>
        <p:txBody>
          <a:bodyPr/>
          <a:lstStyle/>
          <a:p>
            <a:fld id="{E67FED18-BA7B-4694-9AA9-41DFC5CA5752}" type="slidenum">
              <a:rPr kumimoji="1" lang="ja-JP" altLang="en-US" smtClean="0"/>
              <a:t>20</a:t>
            </a:fld>
            <a:endParaRPr kumimoji="1" lang="ja-JP" altLang="en-US"/>
          </a:p>
        </p:txBody>
      </p:sp>
    </p:spTree>
    <p:extLst>
      <p:ext uri="{BB962C8B-B14F-4D97-AF65-F5344CB8AC3E}">
        <p14:creationId xmlns:p14="http://schemas.microsoft.com/office/powerpoint/2010/main" val="1221358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6A98C66A-37AD-B442-AA1F-9FB43210F46E}" type="slidenum">
              <a:rPr lang="en-GB" smtClean="0"/>
              <a:t>24</a:t>
            </a:fld>
            <a:endParaRPr lang="en-GB"/>
          </a:p>
        </p:txBody>
      </p:sp>
    </p:spTree>
    <p:extLst>
      <p:ext uri="{BB962C8B-B14F-4D97-AF65-F5344CB8AC3E}">
        <p14:creationId xmlns:p14="http://schemas.microsoft.com/office/powerpoint/2010/main" val="234940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7537C-3F4A-3468-FAD7-4F02F24770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13214-77BB-3F03-F3FD-4AC1046FEF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8132C8-4834-F3EC-E13C-8CF40F393A72}"/>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D2655B95-6D01-71F6-9028-2DAF9A94E9C8}"/>
              </a:ext>
            </a:extLst>
          </p:cNvPr>
          <p:cNvSpPr>
            <a:spLocks noGrp="1"/>
          </p:cNvSpPr>
          <p:nvPr>
            <p:ph type="sldNum" sz="quarter" idx="5"/>
          </p:nvPr>
        </p:nvSpPr>
        <p:spPr/>
        <p:txBody>
          <a:bodyPr/>
          <a:lstStyle/>
          <a:p>
            <a:fld id="{B33C630B-AD48-44C4-A9F1-FC2AA4E26241}" type="slidenum">
              <a:rPr lang="en-GB" smtClean="0"/>
              <a:t>25</a:t>
            </a:fld>
            <a:endParaRPr lang="en-GB"/>
          </a:p>
        </p:txBody>
      </p:sp>
    </p:spTree>
    <p:extLst>
      <p:ext uri="{BB962C8B-B14F-4D97-AF65-F5344CB8AC3E}">
        <p14:creationId xmlns:p14="http://schemas.microsoft.com/office/powerpoint/2010/main" val="704130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fld id="{B33C630B-AD48-44C4-A9F1-FC2AA4E26241}" type="slidenum">
              <a:rPr lang="en-GB" smtClean="0"/>
              <a:t>26</a:t>
            </a:fld>
            <a:endParaRPr lang="en-GB"/>
          </a:p>
        </p:txBody>
      </p:sp>
    </p:spTree>
    <p:extLst>
      <p:ext uri="{BB962C8B-B14F-4D97-AF65-F5344CB8AC3E}">
        <p14:creationId xmlns:p14="http://schemas.microsoft.com/office/powerpoint/2010/main" val="1309928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slide shows on the left where close to 50% of the population relies on mineral fertilisers for its food supply. On the right hand it shows a world map where N use in unbalanced with excess N applied as fertilisers causing diffuse pollution to water courses and also well as atmospheric pollution. Whilst we rely close to 50% of food supply on fertilisers, we also do not use it effectively at a global scale. </a:t>
            </a:r>
          </a:p>
        </p:txBody>
      </p:sp>
      <p:sp>
        <p:nvSpPr>
          <p:cNvPr id="4" name="Slide Number Placeholder 3"/>
          <p:cNvSpPr>
            <a:spLocks noGrp="1"/>
          </p:cNvSpPr>
          <p:nvPr>
            <p:ph type="sldNum" sz="quarter" idx="5"/>
          </p:nvPr>
        </p:nvSpPr>
        <p:spPr/>
        <p:txBody>
          <a:bodyPr/>
          <a:lstStyle/>
          <a:p>
            <a:fld id="{3B11FC8D-FEAC-3A4D-B17B-284E661AD230}" type="slidenum">
              <a:rPr lang="en-US" smtClean="0"/>
              <a:t>32</a:t>
            </a:fld>
            <a:endParaRPr lang="en-US"/>
          </a:p>
        </p:txBody>
      </p:sp>
    </p:spTree>
    <p:extLst>
      <p:ext uri="{BB962C8B-B14F-4D97-AF65-F5344CB8AC3E}">
        <p14:creationId xmlns:p14="http://schemas.microsoft.com/office/powerpoint/2010/main" val="2574972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478">
              <a:defRPr/>
            </a:pPr>
            <a:endParaRPr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7FED18-BA7B-4694-9AA9-41DFC5CA5752}" type="slidenum">
              <a:rPr kumimoji="1" lang="ja-JP" altLang="en-US" sz="13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1" lang="ja-JP" altLang="en-US" sz="13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5823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34E8-9B5E-457B-A9B9-A7675144661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0388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E67FED18-BA7B-4694-9AA9-41DFC5CA5752}" type="slidenum">
              <a:rPr kumimoji="1" lang="ja-JP" altLang="en-US" smtClean="0"/>
              <a:t>41</a:t>
            </a:fld>
            <a:endParaRPr kumimoji="1" lang="ja-JP" altLang="en-US"/>
          </a:p>
        </p:txBody>
      </p:sp>
    </p:spTree>
    <p:extLst>
      <p:ext uri="{BB962C8B-B14F-4D97-AF65-F5344CB8AC3E}">
        <p14:creationId xmlns:p14="http://schemas.microsoft.com/office/powerpoint/2010/main" val="456529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 S. </a:t>
            </a:r>
            <a:r>
              <a:rPr dirty="0" err="1"/>
              <a:t>Aritome</a:t>
            </a:r>
            <a:r>
              <a:rPr dirty="0"/>
              <a:t> et al., “Acceleration of Positive Muons by a Radio-Frequency Cavity,” Physical Review Letters 134, 245001 (2025). https://doi.org/10.1103/PhysRevLett.134.245001. Figures 1 and 2 reproduced under CC BY 4.0 (cropped). Experiment conducted at J-PARC MLF MUSE S2 in March–April 2024. Thermal energy: 25 </a:t>
            </a:r>
            <a:r>
              <a:rPr dirty="0" err="1"/>
              <a:t>meV</a:t>
            </a:r>
            <a:r>
              <a:rPr dirty="0"/>
              <a:t>. Accelerated intensity: 2×10^-3 muons/pulse. Reduction factors refer to normalized transverse rms emittance relative to the incident surface-muon beam. The supplied KEK release https://www.kek.jp/en/press/202608311400 describes a subsequent June 2026 experiment in H2 (0.3 MeV, approximately 10 muons/s), distinct from this first demonstration. This slide summarizes the supplied PRL paper. PRL designation: Editors’ Suggestion, Featured in Physics.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AB14F8-C991-442F-B659-69280FA4C81C}" type="slidenum">
              <a:rPr lang="en-GB" smtClean="0"/>
              <a:t>61</a:t>
            </a:fld>
            <a:endParaRPr lang="en-GB"/>
          </a:p>
        </p:txBody>
      </p:sp>
    </p:spTree>
    <p:extLst>
      <p:ext uri="{BB962C8B-B14F-4D97-AF65-F5344CB8AC3E}">
        <p14:creationId xmlns:p14="http://schemas.microsoft.com/office/powerpoint/2010/main" val="129809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a:t>Click to edit title</a:t>
            </a:r>
            <a:endParaRPr lang="en-GB"/>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speaker name</a:t>
            </a:r>
            <a:endParaRPr lang="en-GB"/>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date </a:t>
            </a:r>
          </a:p>
        </p:txBody>
      </p:sp>
    </p:spTree>
    <p:extLst>
      <p:ext uri="{BB962C8B-B14F-4D97-AF65-F5344CB8AC3E}">
        <p14:creationId xmlns:p14="http://schemas.microsoft.com/office/powerpoint/2010/main" val="584132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00BAC6-C683-C494-6ECF-60A87BB87696}"/>
              </a:ext>
            </a:extLst>
          </p:cNvPr>
          <p:cNvSpPr txBox="1"/>
          <p:nvPr userDrawn="1"/>
        </p:nvSpPr>
        <p:spPr>
          <a:xfrm>
            <a:off x="2256312" y="5320146"/>
            <a:ext cx="3673433" cy="1456706"/>
          </a:xfrm>
          <a:prstGeom prst="rect">
            <a:avLst/>
          </a:prstGeom>
          <a:solidFill>
            <a:schemeClr val="bg1"/>
          </a:solidFill>
        </p:spPr>
        <p:txBody>
          <a:bodyPr wrap="square" rtlCol="0">
            <a:spAutoFit/>
          </a:bodyPr>
          <a:lstStyle/>
          <a:p>
            <a:endParaRPr lang="en-GB"/>
          </a:p>
        </p:txBody>
      </p:sp>
    </p:spTree>
    <p:extLst>
      <p:ext uri="{BB962C8B-B14F-4D97-AF65-F5344CB8AC3E}">
        <p14:creationId xmlns:p14="http://schemas.microsoft.com/office/powerpoint/2010/main" val="3862588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40259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2153602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text, three images">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7289801" y="2286000"/>
            <a:ext cx="3201066" cy="3213102"/>
          </a:xfrm>
        </p:spPr>
        <p:txBody>
          <a:bodyPr/>
          <a:lstStyle/>
          <a:p>
            <a:endParaRPr lang="en-GB"/>
          </a:p>
        </p:txBody>
      </p:sp>
      <p:sp>
        <p:nvSpPr>
          <p:cNvPr id="2" name="Picture Placeholder 8">
            <a:extLst>
              <a:ext uri="{FF2B5EF4-FFF2-40B4-BE49-F238E27FC236}">
                <a16:creationId xmlns:a16="http://schemas.microsoft.com/office/drawing/2014/main" id="{39A72C94-07DD-E2CA-345A-A35125CE44A6}"/>
              </a:ext>
            </a:extLst>
          </p:cNvPr>
          <p:cNvSpPr>
            <a:spLocks noGrp="1"/>
          </p:cNvSpPr>
          <p:nvPr>
            <p:ph type="pic" sz="quarter" idx="11"/>
          </p:nvPr>
        </p:nvSpPr>
        <p:spPr>
          <a:xfrm>
            <a:off x="266701" y="2286000"/>
            <a:ext cx="3201066" cy="3213102"/>
          </a:xfrm>
        </p:spPr>
        <p:txBody>
          <a:bodyPr/>
          <a:lstStyle/>
          <a:p>
            <a:endParaRPr lang="en-GB"/>
          </a:p>
        </p:txBody>
      </p:sp>
      <p:sp>
        <p:nvSpPr>
          <p:cNvPr id="3" name="Picture Placeholder 8">
            <a:extLst>
              <a:ext uri="{FF2B5EF4-FFF2-40B4-BE49-F238E27FC236}">
                <a16:creationId xmlns:a16="http://schemas.microsoft.com/office/drawing/2014/main" id="{1BFA7CDF-E186-FDDF-CF2E-0B3F10DB84DD}"/>
              </a:ext>
            </a:extLst>
          </p:cNvPr>
          <p:cNvSpPr>
            <a:spLocks noGrp="1"/>
          </p:cNvSpPr>
          <p:nvPr>
            <p:ph type="pic" sz="quarter" idx="12"/>
          </p:nvPr>
        </p:nvSpPr>
        <p:spPr>
          <a:xfrm>
            <a:off x="3778251" y="2286000"/>
            <a:ext cx="3201066" cy="3213102"/>
          </a:xfrm>
        </p:spPr>
        <p:txBody>
          <a:bodyPr/>
          <a:lstStyle/>
          <a:p>
            <a:endParaRPr lang="en-GB"/>
          </a:p>
        </p:txBody>
      </p:sp>
      <p:sp>
        <p:nvSpPr>
          <p:cNvPr id="8" name="Text Placeholder 7">
            <a:extLst>
              <a:ext uri="{FF2B5EF4-FFF2-40B4-BE49-F238E27FC236}">
                <a16:creationId xmlns:a16="http://schemas.microsoft.com/office/drawing/2014/main" id="{4A93167B-5805-9EBB-6E54-360D545AFA15}"/>
              </a:ext>
            </a:extLst>
          </p:cNvPr>
          <p:cNvSpPr>
            <a:spLocks noGrp="1"/>
          </p:cNvSpPr>
          <p:nvPr>
            <p:ph type="body" sz="quarter" idx="13" hasCustomPrompt="1"/>
          </p:nvPr>
        </p:nvSpPr>
        <p:spPr>
          <a:xfrm>
            <a:off x="266700" y="1117600"/>
            <a:ext cx="10223500" cy="838200"/>
          </a:xfrm>
        </p:spPr>
        <p:txBody>
          <a:bodyPr/>
          <a:lstStyle>
            <a:lvl1pPr>
              <a:defRPr/>
            </a:lvl1pPr>
          </a:lstStyle>
          <a:p>
            <a:pPr lvl="0"/>
            <a:r>
              <a:rPr lang="en-US"/>
              <a:t>Click to edit body text</a:t>
            </a:r>
          </a:p>
        </p:txBody>
      </p:sp>
    </p:spTree>
    <p:extLst>
      <p:ext uri="{BB962C8B-B14F-4D97-AF65-F5344CB8AC3E}">
        <p14:creationId xmlns:p14="http://schemas.microsoft.com/office/powerpoint/2010/main" val="43746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text">
    <p:spTree>
      <p:nvGrpSpPr>
        <p:cNvPr id="1" name=""/>
        <p:cNvGrpSpPr/>
        <p:nvPr/>
      </p:nvGrpSpPr>
      <p:grpSpPr>
        <a:xfrm>
          <a:off x="0" y="0"/>
          <a:ext cx="0" cy="0"/>
          <a:chOff x="0" y="0"/>
          <a:chExt cx="0" cy="0"/>
        </a:xfrm>
      </p:grpSpPr>
      <p:sp>
        <p:nvSpPr>
          <p:cNvPr id="6" name="Title Placeholder 8">
            <a:extLst>
              <a:ext uri="{FF2B5EF4-FFF2-40B4-BE49-F238E27FC236}">
                <a16:creationId xmlns:a16="http://schemas.microsoft.com/office/drawing/2014/main" id="{3BF16C2F-A1C7-9D4A-331C-5D46DAAB20BB}"/>
              </a:ext>
            </a:extLst>
          </p:cNvPr>
          <p:cNvSpPr>
            <a:spLocks noGrp="1"/>
          </p:cNvSpPr>
          <p:nvPr>
            <p:ph type="title" hasCustomPrompt="1"/>
          </p:nvPr>
        </p:nvSpPr>
        <p:spPr>
          <a:xfrm>
            <a:off x="266700" y="365125"/>
            <a:ext cx="63246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4" name="Text Placeholder 9">
            <a:extLst>
              <a:ext uri="{FF2B5EF4-FFF2-40B4-BE49-F238E27FC236}">
                <a16:creationId xmlns:a16="http://schemas.microsoft.com/office/drawing/2014/main" id="{D3A8A21F-2C7D-3EED-D3DE-935B34DCFB6C}"/>
              </a:ext>
            </a:extLst>
          </p:cNvPr>
          <p:cNvSpPr>
            <a:spLocks noGrp="1"/>
          </p:cNvSpPr>
          <p:nvPr>
            <p:ph idx="1"/>
          </p:nvPr>
        </p:nvSpPr>
        <p:spPr>
          <a:xfrm>
            <a:off x="266700" y="1304925"/>
            <a:ext cx="102616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916897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a:t>Click to edit title</a:t>
            </a:r>
            <a:endParaRPr lang="en-GB"/>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speaker name</a:t>
            </a:r>
            <a:endParaRPr lang="en-GB"/>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date </a:t>
            </a:r>
          </a:p>
        </p:txBody>
      </p:sp>
    </p:spTree>
    <p:extLst>
      <p:ext uri="{BB962C8B-B14F-4D97-AF65-F5344CB8AC3E}">
        <p14:creationId xmlns:p14="http://schemas.microsoft.com/office/powerpoint/2010/main" val="131591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4CB8-F44D-BEE4-6DCA-1B2662AB0023}"/>
              </a:ext>
            </a:extLst>
          </p:cNvPr>
          <p:cNvSpPr>
            <a:spLocks noGrp="1"/>
          </p:cNvSpPr>
          <p:nvPr>
            <p:ph type="ctrTitle"/>
          </p:nvPr>
        </p:nvSpPr>
        <p:spPr>
          <a:xfrm>
            <a:off x="266699" y="1122363"/>
            <a:ext cx="11654683" cy="2387600"/>
          </a:xfrm>
          <a:prstGeom prst="rect">
            <a:avLst/>
          </a:prstGeom>
        </p:spPr>
        <p:txBody>
          <a:bodyPr anchor="b">
            <a:normAutofit/>
          </a:bodyPr>
          <a:lstStyle>
            <a:lvl1pPr algn="ctr">
              <a:defRPr sz="3600"/>
            </a:lvl1pPr>
          </a:lstStyle>
          <a:p>
            <a:r>
              <a:rPr lang="en-US"/>
              <a:t>Click to edit Master title style</a:t>
            </a:r>
            <a:endParaRPr lang="en-GB"/>
          </a:p>
        </p:txBody>
      </p:sp>
      <p:sp>
        <p:nvSpPr>
          <p:cNvPr id="3" name="Subtitle 2">
            <a:extLst>
              <a:ext uri="{FF2B5EF4-FFF2-40B4-BE49-F238E27FC236}">
                <a16:creationId xmlns:a16="http://schemas.microsoft.com/office/drawing/2014/main" id="{53BCF0F3-44B5-9EF2-3A88-E4424DDC8956}"/>
              </a:ext>
            </a:extLst>
          </p:cNvPr>
          <p:cNvSpPr>
            <a:spLocks noGrp="1"/>
          </p:cNvSpPr>
          <p:nvPr>
            <p:ph type="subTitle" idx="1"/>
          </p:nvPr>
        </p:nvSpPr>
        <p:spPr>
          <a:xfrm>
            <a:off x="266700" y="3602038"/>
            <a:ext cx="11654682"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783C9B-D14B-899C-B084-D233E5CF9D89}"/>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5" name="Footer Placeholder 4">
            <a:extLst>
              <a:ext uri="{FF2B5EF4-FFF2-40B4-BE49-F238E27FC236}">
                <a16:creationId xmlns:a16="http://schemas.microsoft.com/office/drawing/2014/main" id="{2E2C38EF-93AE-9214-FDFE-009AE71CD7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881CBA-3EB3-43A7-D2FA-2410CF2BAE2D}"/>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2358492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E776-F347-2357-03E5-35C58A73642A}"/>
              </a:ext>
            </a:extLst>
          </p:cNvPr>
          <p:cNvSpPr>
            <a:spLocks noGrp="1"/>
          </p:cNvSpPr>
          <p:nvPr>
            <p:ph type="title"/>
          </p:nvPr>
        </p:nvSpPr>
        <p:spPr>
          <a:xfrm>
            <a:off x="266700" y="365125"/>
            <a:ext cx="11654682" cy="4723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132FCD-286F-104A-BCF2-B9138BD0B6BC}"/>
              </a:ext>
            </a:extLst>
          </p:cNvPr>
          <p:cNvSpPr>
            <a:spLocks noGrp="1"/>
          </p:cNvSpPr>
          <p:nvPr>
            <p:ph idx="1"/>
          </p:nvPr>
        </p:nvSpPr>
        <p:spPr>
          <a:xfrm>
            <a:off x="266699" y="1304925"/>
            <a:ext cx="11654683" cy="386559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1ECD2-7228-FC6F-D057-E1D381721D2D}"/>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5" name="Footer Placeholder 4">
            <a:extLst>
              <a:ext uri="{FF2B5EF4-FFF2-40B4-BE49-F238E27FC236}">
                <a16:creationId xmlns:a16="http://schemas.microsoft.com/office/drawing/2014/main" id="{A0501347-B148-1746-115D-B3672939A7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74C7FE-56F7-317A-6A29-7F808D2B3C8A}"/>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963906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1C41-E6F8-8CDB-15CB-AFE023C1300C}"/>
              </a:ext>
            </a:extLst>
          </p:cNvPr>
          <p:cNvSpPr>
            <a:spLocks noGrp="1"/>
          </p:cNvSpPr>
          <p:nvPr>
            <p:ph type="title"/>
          </p:nvPr>
        </p:nvSpPr>
        <p:spPr>
          <a:xfrm>
            <a:off x="266700" y="1709738"/>
            <a:ext cx="11654682" cy="2852737"/>
          </a:xfrm>
          <a:prstGeom prst="rect">
            <a:avLst/>
          </a:prstGeom>
        </p:spPr>
        <p:txBody>
          <a:bodyPr anchor="b">
            <a:normAutofit/>
          </a:bodyPr>
          <a:lstStyle>
            <a:lvl1pPr>
              <a:defRPr sz="3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D9976CA-B5E0-87F5-9BB8-567EA6D05076}"/>
              </a:ext>
            </a:extLst>
          </p:cNvPr>
          <p:cNvSpPr>
            <a:spLocks noGrp="1"/>
          </p:cNvSpPr>
          <p:nvPr>
            <p:ph type="body" idx="1"/>
          </p:nvPr>
        </p:nvSpPr>
        <p:spPr>
          <a:xfrm>
            <a:off x="266699" y="4700187"/>
            <a:ext cx="11654683" cy="448075"/>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61FB1F-7BDA-DC86-9EF3-DB36350C8D2F}"/>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5" name="Footer Placeholder 4">
            <a:extLst>
              <a:ext uri="{FF2B5EF4-FFF2-40B4-BE49-F238E27FC236}">
                <a16:creationId xmlns:a16="http://schemas.microsoft.com/office/drawing/2014/main" id="{C77E4339-5CB2-7EDB-C9AA-C007FA14F6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7BCC8-EC59-1A12-7C24-DEA423BC7F75}"/>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313718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3409-495B-2752-6BF2-B1848FDE6656}"/>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F4D184-1DF7-03BD-F6A8-1290E291CFCE}"/>
              </a:ext>
            </a:extLst>
          </p:cNvPr>
          <p:cNvSpPr>
            <a:spLocks noGrp="1"/>
          </p:cNvSpPr>
          <p:nvPr>
            <p:ph sz="half" idx="1"/>
          </p:nvPr>
        </p:nvSpPr>
        <p:spPr>
          <a:xfrm>
            <a:off x="266700" y="1304925"/>
            <a:ext cx="5580000" cy="385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7F207A8-6978-C1D1-B0D6-FDA0CC1F42B3}"/>
              </a:ext>
            </a:extLst>
          </p:cNvPr>
          <p:cNvSpPr>
            <a:spLocks noGrp="1"/>
          </p:cNvSpPr>
          <p:nvPr>
            <p:ph sz="half" idx="2"/>
          </p:nvPr>
        </p:nvSpPr>
        <p:spPr>
          <a:xfrm>
            <a:off x="6341383" y="1304925"/>
            <a:ext cx="5580000" cy="385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400EE24-2BFB-8E46-2E66-3BA36D59A1CA}"/>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6" name="Footer Placeholder 5">
            <a:extLst>
              <a:ext uri="{FF2B5EF4-FFF2-40B4-BE49-F238E27FC236}">
                <a16:creationId xmlns:a16="http://schemas.microsoft.com/office/drawing/2014/main" id="{F5F2556D-B5E1-EF44-908B-500C8837B6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B4910F-1642-C042-4D26-BC4F3A55A63E}"/>
              </a:ext>
            </a:extLst>
          </p:cNvPr>
          <p:cNvSpPr>
            <a:spLocks noGrp="1"/>
          </p:cNvSpPr>
          <p:nvPr>
            <p:ph type="sldNum" sz="quarter" idx="12"/>
          </p:nvPr>
        </p:nvSpPr>
        <p:spPr>
          <a:xfrm>
            <a:off x="9178183" y="5367135"/>
            <a:ext cx="2743200" cy="365125"/>
          </a:xfrm>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2136212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38E961-1532-85E1-EF19-CD6FD29F8D4B}"/>
              </a:ext>
            </a:extLst>
          </p:cNvPr>
          <p:cNvSpPr>
            <a:spLocks noGrp="1"/>
          </p:cNvSpPr>
          <p:nvPr>
            <p:ph type="body" idx="1"/>
          </p:nvPr>
        </p:nvSpPr>
        <p:spPr>
          <a:xfrm>
            <a:off x="266701" y="1304925"/>
            <a:ext cx="5580000"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52AB67-467B-B4C7-6EEB-C8D144E364E8}"/>
              </a:ext>
            </a:extLst>
          </p:cNvPr>
          <p:cNvSpPr>
            <a:spLocks noGrp="1"/>
          </p:cNvSpPr>
          <p:nvPr>
            <p:ph sz="half" idx="2"/>
          </p:nvPr>
        </p:nvSpPr>
        <p:spPr>
          <a:xfrm>
            <a:off x="266700" y="2330075"/>
            <a:ext cx="5580000" cy="28467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F16626-4911-CA49-90C2-CE3262F728D3}"/>
              </a:ext>
            </a:extLst>
          </p:cNvPr>
          <p:cNvSpPr>
            <a:spLocks noGrp="1"/>
          </p:cNvSpPr>
          <p:nvPr>
            <p:ph type="body" sz="quarter" idx="3"/>
          </p:nvPr>
        </p:nvSpPr>
        <p:spPr>
          <a:xfrm>
            <a:off x="6341380" y="1304925"/>
            <a:ext cx="5580001"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2FF839-783C-36FF-2F59-B33FD00F2E4D}"/>
              </a:ext>
            </a:extLst>
          </p:cNvPr>
          <p:cNvSpPr>
            <a:spLocks noGrp="1"/>
          </p:cNvSpPr>
          <p:nvPr>
            <p:ph sz="quarter" idx="4"/>
          </p:nvPr>
        </p:nvSpPr>
        <p:spPr>
          <a:xfrm>
            <a:off x="6341379" y="2330075"/>
            <a:ext cx="5580003" cy="28467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70523E-13BC-6AF4-F44B-1E81F5078040}"/>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8" name="Footer Placeholder 7">
            <a:extLst>
              <a:ext uri="{FF2B5EF4-FFF2-40B4-BE49-F238E27FC236}">
                <a16:creationId xmlns:a16="http://schemas.microsoft.com/office/drawing/2014/main" id="{22ACC21D-81ED-0C7F-2CF7-CFDE23016EB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5BA4D1-1395-871F-083F-CCC3ADAA7675}"/>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11" name="Title 1">
            <a:extLst>
              <a:ext uri="{FF2B5EF4-FFF2-40B4-BE49-F238E27FC236}">
                <a16:creationId xmlns:a16="http://schemas.microsoft.com/office/drawing/2014/main" id="{86479E40-CA8C-9DEB-E10E-9B0E9423E321}"/>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551506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CA4210A-8AD6-DB76-6435-6F1565CF23B3}"/>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4" name="Footer Placeholder 3">
            <a:extLst>
              <a:ext uri="{FF2B5EF4-FFF2-40B4-BE49-F238E27FC236}">
                <a16:creationId xmlns:a16="http://schemas.microsoft.com/office/drawing/2014/main" id="{E65DFFE2-973C-8808-2027-0A0826D067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947787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2BAE-96E7-8067-F384-6C81451D56C7}"/>
              </a:ext>
            </a:extLst>
          </p:cNvPr>
          <p:cNvSpPr>
            <a:spLocks noGrp="1"/>
          </p:cNvSpPr>
          <p:nvPr>
            <p:ph idx="1"/>
          </p:nvPr>
        </p:nvSpPr>
        <p:spPr>
          <a:xfrm>
            <a:off x="6096000" y="365125"/>
            <a:ext cx="5825382" cy="4814280"/>
          </a:xfrm>
          <a:prstGeom prst="rect">
            <a:avLst/>
          </a:prstGeom>
        </p:spPr>
        <p:txBody>
          <a:bodyPr/>
          <a:lstStyle>
            <a:lvl1pPr>
              <a:defRPr sz="2000"/>
            </a:lvl1pPr>
            <a:lvl2pPr>
              <a:defRPr sz="1800"/>
            </a:lvl2pPr>
            <a:lvl3pPr>
              <a:defRPr sz="18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F017ED95-2655-DA64-A0CC-0DB50CEC6D30}"/>
              </a:ext>
            </a:extLst>
          </p:cNvPr>
          <p:cNvSpPr>
            <a:spLocks noGrp="1"/>
          </p:cNvSpPr>
          <p:nvPr>
            <p:ph type="body" sz="half" idx="2"/>
          </p:nvPr>
        </p:nvSpPr>
        <p:spPr>
          <a:xfrm>
            <a:off x="266700" y="1418324"/>
            <a:ext cx="5588000"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F7D06-9178-0519-324E-D3FAE1553A1C}"/>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6" name="Footer Placeholder 5">
            <a:extLst>
              <a:ext uri="{FF2B5EF4-FFF2-40B4-BE49-F238E27FC236}">
                <a16:creationId xmlns:a16="http://schemas.microsoft.com/office/drawing/2014/main" id="{DDED0C21-14CC-0A4D-09D2-207115B3D4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4D343D-82C5-3AAA-AADD-2197F991E673}"/>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itle 1">
            <a:extLst>
              <a:ext uri="{FF2B5EF4-FFF2-40B4-BE49-F238E27FC236}">
                <a16:creationId xmlns:a16="http://schemas.microsoft.com/office/drawing/2014/main" id="{57006FAE-DBD1-BA77-7F74-11A8DCE9D304}"/>
              </a:ext>
            </a:extLst>
          </p:cNvPr>
          <p:cNvSpPr>
            <a:spLocks noGrp="1"/>
          </p:cNvSpPr>
          <p:nvPr>
            <p:ph type="title"/>
          </p:nvPr>
        </p:nvSpPr>
        <p:spPr>
          <a:xfrm>
            <a:off x="266700" y="365125"/>
            <a:ext cx="5588000" cy="865469"/>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204780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03EE30-E243-DD16-09E0-8B68AEC324FA}"/>
              </a:ext>
            </a:extLst>
          </p:cNvPr>
          <p:cNvSpPr>
            <a:spLocks noGrp="1"/>
          </p:cNvSpPr>
          <p:nvPr>
            <p:ph type="pic" idx="1"/>
          </p:nvPr>
        </p:nvSpPr>
        <p:spPr>
          <a:xfrm>
            <a:off x="5183187" y="365125"/>
            <a:ext cx="6738195" cy="478812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5" name="Date Placeholder 4">
            <a:extLst>
              <a:ext uri="{FF2B5EF4-FFF2-40B4-BE49-F238E27FC236}">
                <a16:creationId xmlns:a16="http://schemas.microsoft.com/office/drawing/2014/main" id="{687748DA-A10C-6B03-FEDA-D99AE6E85A9B}"/>
              </a:ext>
            </a:extLst>
          </p:cNvPr>
          <p:cNvSpPr>
            <a:spLocks noGrp="1"/>
          </p:cNvSpPr>
          <p:nvPr>
            <p:ph type="dt" sz="half" idx="10"/>
          </p:nvPr>
        </p:nvSpPr>
        <p:spPr/>
        <p:txBody>
          <a:bodyPr/>
          <a:lstStyle/>
          <a:p>
            <a:fld id="{046E3D24-6BCE-48F4-B6DB-AB007E8B5F8E}" type="datetimeFigureOut">
              <a:rPr lang="en-GB" smtClean="0"/>
              <a:t>24/10/2026</a:t>
            </a:fld>
            <a:endParaRPr lang="en-GB"/>
          </a:p>
        </p:txBody>
      </p:sp>
      <p:sp>
        <p:nvSpPr>
          <p:cNvPr id="6" name="Footer Placeholder 5">
            <a:extLst>
              <a:ext uri="{FF2B5EF4-FFF2-40B4-BE49-F238E27FC236}">
                <a16:creationId xmlns:a16="http://schemas.microsoft.com/office/drawing/2014/main" id="{5009BA5F-3B12-9A62-2D70-80CF77B995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1A75CB-A493-E2D5-0C56-6C9F25C86CA4}"/>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ext Placeholder 3">
            <a:extLst>
              <a:ext uri="{FF2B5EF4-FFF2-40B4-BE49-F238E27FC236}">
                <a16:creationId xmlns:a16="http://schemas.microsoft.com/office/drawing/2014/main" id="{DEDEF678-90EE-1594-AB80-39E97C15D7DB}"/>
              </a:ext>
            </a:extLst>
          </p:cNvPr>
          <p:cNvSpPr>
            <a:spLocks noGrp="1"/>
          </p:cNvSpPr>
          <p:nvPr>
            <p:ph type="body" sz="half" idx="2"/>
          </p:nvPr>
        </p:nvSpPr>
        <p:spPr>
          <a:xfrm>
            <a:off x="266700" y="1418324"/>
            <a:ext cx="4638586"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itle 1">
            <a:extLst>
              <a:ext uri="{FF2B5EF4-FFF2-40B4-BE49-F238E27FC236}">
                <a16:creationId xmlns:a16="http://schemas.microsoft.com/office/drawing/2014/main" id="{DBA06E30-B013-E2B6-FBD1-5AB600612D96}"/>
              </a:ext>
            </a:extLst>
          </p:cNvPr>
          <p:cNvSpPr>
            <a:spLocks noGrp="1"/>
          </p:cNvSpPr>
          <p:nvPr>
            <p:ph type="title"/>
          </p:nvPr>
        </p:nvSpPr>
        <p:spPr>
          <a:xfrm>
            <a:off x="266700" y="365125"/>
            <a:ext cx="4638586" cy="865469"/>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490545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40"/>
            <a:ext cx="109728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98758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Slide">
  <p:cSld name="2_Title Slide">
    <p:spTree>
      <p:nvGrpSpPr>
        <p:cNvPr id="1" name="Shape 16"/>
        <p:cNvGrpSpPr/>
        <p:nvPr/>
      </p:nvGrpSpPr>
      <p:grpSpPr>
        <a:xfrm>
          <a:off x="0" y="0"/>
          <a:ext cx="0" cy="0"/>
          <a:chOff x="0" y="0"/>
          <a:chExt cx="0" cy="0"/>
        </a:xfrm>
      </p:grpSpPr>
    </p:spTree>
    <p:extLst>
      <p:ext uri="{BB962C8B-B14F-4D97-AF65-F5344CB8AC3E}">
        <p14:creationId xmlns:p14="http://schemas.microsoft.com/office/powerpoint/2010/main" val="392992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1_Two Content">
    <p:spTree>
      <p:nvGrpSpPr>
        <p:cNvPr id="1" name="Shape 41"/>
        <p:cNvGrpSpPr/>
        <p:nvPr/>
      </p:nvGrpSpPr>
      <p:grpSpPr>
        <a:xfrm>
          <a:off x="0" y="0"/>
          <a:ext cx="0" cy="0"/>
          <a:chOff x="0" y="0"/>
          <a:chExt cx="0" cy="0"/>
        </a:xfrm>
      </p:grpSpPr>
      <p:sp>
        <p:nvSpPr>
          <p:cNvPr id="42" name="Google Shape;42;p32"/>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SzPts val="1800"/>
              <a:buChar char="▪"/>
              <a:defRPr/>
            </a:lvl1pPr>
            <a:lvl2pPr marL="685800" lvl="1" indent="-257175" algn="l">
              <a:lnSpc>
                <a:spcPct val="90000"/>
              </a:lnSpc>
              <a:spcBef>
                <a:spcPts val="375"/>
              </a:spcBef>
              <a:spcAft>
                <a:spcPts val="0"/>
              </a:spcAft>
              <a:buSzPts val="1800"/>
              <a:buChar char="▪"/>
              <a:defRPr/>
            </a:lvl2pPr>
            <a:lvl3pPr marL="1028700" lvl="2" indent="-257175" algn="l">
              <a:lnSpc>
                <a:spcPct val="90000"/>
              </a:lnSpc>
              <a:spcBef>
                <a:spcPts val="375"/>
              </a:spcBef>
              <a:spcAft>
                <a:spcPts val="0"/>
              </a:spcAft>
              <a:buSzPts val="1800"/>
              <a:buChar char="▪"/>
              <a:defRPr/>
            </a:lvl3pPr>
            <a:lvl4pPr marL="1371600" lvl="3" indent="-257175" algn="l">
              <a:lnSpc>
                <a:spcPct val="90000"/>
              </a:lnSpc>
              <a:spcBef>
                <a:spcPts val="375"/>
              </a:spcBef>
              <a:spcAft>
                <a:spcPts val="0"/>
              </a:spcAft>
              <a:buSzPts val="1800"/>
              <a:buChar char="▪"/>
              <a:defRPr/>
            </a:lvl4pPr>
            <a:lvl5pPr marL="1714500" lvl="4" indent="-257175" algn="l">
              <a:lnSpc>
                <a:spcPct val="90000"/>
              </a:lnSpc>
              <a:spcBef>
                <a:spcPts val="375"/>
              </a:spcBef>
              <a:spcAft>
                <a:spcPts val="0"/>
              </a:spcAft>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4" name="Google Shape;44;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SzPts val="1800"/>
              <a:buChar char="▪"/>
              <a:defRPr/>
            </a:lvl1pPr>
            <a:lvl2pPr marL="685800" lvl="1" indent="-257175" algn="l">
              <a:lnSpc>
                <a:spcPct val="90000"/>
              </a:lnSpc>
              <a:spcBef>
                <a:spcPts val="375"/>
              </a:spcBef>
              <a:spcAft>
                <a:spcPts val="0"/>
              </a:spcAft>
              <a:buSzPts val="1800"/>
              <a:buChar char="▪"/>
              <a:defRPr/>
            </a:lvl2pPr>
            <a:lvl3pPr marL="1028700" lvl="2" indent="-257175" algn="l">
              <a:lnSpc>
                <a:spcPct val="90000"/>
              </a:lnSpc>
              <a:spcBef>
                <a:spcPts val="375"/>
              </a:spcBef>
              <a:spcAft>
                <a:spcPts val="0"/>
              </a:spcAft>
              <a:buSzPts val="1800"/>
              <a:buChar char="▪"/>
              <a:defRPr/>
            </a:lvl3pPr>
            <a:lvl4pPr marL="1371600" lvl="3" indent="-257175" algn="l">
              <a:lnSpc>
                <a:spcPct val="90000"/>
              </a:lnSpc>
              <a:spcBef>
                <a:spcPts val="375"/>
              </a:spcBef>
              <a:spcAft>
                <a:spcPts val="0"/>
              </a:spcAft>
              <a:buSzPts val="1800"/>
              <a:buChar char="▪"/>
              <a:defRPr/>
            </a:lvl4pPr>
            <a:lvl5pPr marL="1714500" lvl="4" indent="-257175" algn="l">
              <a:lnSpc>
                <a:spcPct val="90000"/>
              </a:lnSpc>
              <a:spcBef>
                <a:spcPts val="375"/>
              </a:spcBef>
              <a:spcAft>
                <a:spcPts val="0"/>
              </a:spcAft>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5" name="Google Shape;45;p3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2"/>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C8C9C"/>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724899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UCL single text block">
    <p:spTree>
      <p:nvGrpSpPr>
        <p:cNvPr id="1" name=""/>
        <p:cNvGrpSpPr/>
        <p:nvPr/>
      </p:nvGrpSpPr>
      <p:grpSpPr>
        <a:xfrm>
          <a:off x="0" y="0"/>
          <a:ext cx="0" cy="0"/>
          <a:chOff x="0" y="0"/>
          <a:chExt cx="0" cy="0"/>
        </a:xfrm>
      </p:grpSpPr>
      <p:sp>
        <p:nvSpPr>
          <p:cNvPr id="2" name="Main Headline" descr="Headline">
            <a:extLst>
              <a:ext uri="{FF2B5EF4-FFF2-40B4-BE49-F238E27FC236}">
                <a16:creationId xmlns:a16="http://schemas.microsoft.com/office/drawing/2014/main" id="{D136E2B9-C028-5142-BBB3-807BD19349DB}"/>
              </a:ext>
            </a:extLst>
          </p:cNvPr>
          <p:cNvSpPr>
            <a:spLocks noGrp="1"/>
          </p:cNvSpPr>
          <p:nvPr>
            <p:ph type="title" hasCustomPrompt="1"/>
          </p:nvPr>
        </p:nvSpPr>
        <p:spPr>
          <a:xfrm>
            <a:off x="359999" y="899999"/>
            <a:ext cx="11197001" cy="513934"/>
          </a:xfrm>
        </p:spPr>
        <p:txBody>
          <a:bodyPr/>
          <a:lstStyle/>
          <a:p>
            <a:r>
              <a:rPr lang="en-US"/>
              <a:t>Main headline, Arial 44pt bold</a:t>
            </a:r>
          </a:p>
        </p:txBody>
      </p:sp>
      <p:sp>
        <p:nvSpPr>
          <p:cNvPr id="12" name="Text" descr="Text">
            <a:extLst>
              <a:ext uri="{FF2B5EF4-FFF2-40B4-BE49-F238E27FC236}">
                <a16:creationId xmlns:a16="http://schemas.microsoft.com/office/drawing/2014/main" id="{52E39625-6121-A140-A00B-27BF9DA232CD}"/>
              </a:ext>
            </a:extLst>
          </p:cNvPr>
          <p:cNvSpPr>
            <a:spLocks noGrp="1"/>
          </p:cNvSpPr>
          <p:nvPr>
            <p:ph type="body" sz="quarter" idx="13" hasCustomPrompt="1"/>
          </p:nvPr>
        </p:nvSpPr>
        <p:spPr>
          <a:xfrm>
            <a:off x="360000" y="1532467"/>
            <a:ext cx="11197000" cy="4479533"/>
          </a:xfrm>
        </p:spPr>
        <p:txBody>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a:lvl1pPr>
            <a:lvl2pPr marL="571500" indent="-215900">
              <a:buFont typeface="Arial" panose="020B0604020202020204" pitchFamily="34" charset="0"/>
              <a:buChar char="•"/>
              <a:tabLst/>
              <a:defRPr sz="2400"/>
            </a:lvl2pPr>
            <a:lvl3pPr marL="893763" indent="-241300">
              <a:tabLst/>
              <a:defRPr sz="2400"/>
            </a:lvl3pPr>
          </a:lstStyle>
          <a:p>
            <a:pPr lvl="0"/>
            <a:r>
              <a:rPr lang="en-US"/>
              <a:t>Edit Master text styles</a:t>
            </a:r>
          </a:p>
          <a:p>
            <a:pPr lvl="1"/>
            <a:endParaRPr lang="en-US"/>
          </a:p>
          <a:p>
            <a:pPr lvl="1"/>
            <a:endParaRPr lang="en-US"/>
          </a:p>
          <a:p>
            <a:pPr lvl="1"/>
            <a:endParaRPr lang="en-US"/>
          </a:p>
          <a:p>
            <a:pPr lvl="2"/>
            <a:endParaRPr lang="en-US"/>
          </a:p>
          <a:p>
            <a:pPr lvl="1"/>
            <a:endParaRPr lang="en-US"/>
          </a:p>
          <a:p>
            <a:pPr lvl="1"/>
            <a:endParaRPr lang="en-US"/>
          </a:p>
        </p:txBody>
      </p:sp>
      <p:sp>
        <p:nvSpPr>
          <p:cNvPr id="3" name="Date Placeholder 2">
            <a:extLst>
              <a:ext uri="{FF2B5EF4-FFF2-40B4-BE49-F238E27FC236}">
                <a16:creationId xmlns:a16="http://schemas.microsoft.com/office/drawing/2014/main" id="{06E4EAF8-165C-2D4A-9B32-495E40A0715F}"/>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5EBBB3CA-848C-EF44-BEE5-EB67145F2B76}"/>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ADB6E47-510B-8542-8D2A-81F475B8DED3}"/>
              </a:ext>
            </a:extLst>
          </p:cNvPr>
          <p:cNvSpPr>
            <a:spLocks noGrp="1"/>
          </p:cNvSpPr>
          <p:nvPr>
            <p:ph type="sldNum" sz="quarter" idx="12"/>
          </p:nvPr>
        </p:nvSpPr>
        <p:spPr/>
        <p:txBody>
          <a:bodyPr/>
          <a:lstStyle/>
          <a:p>
            <a:pPr>
              <a:defRPr/>
            </a:pPr>
            <a:fld id="{A68DF897-BF7D-364E-94C4-DBD7D61CD3A9}" type="slidenum">
              <a:rPr lang="en-US" smtClean="0"/>
              <a:pPr>
                <a:defRPr/>
              </a:pPr>
              <a:t>‹#›</a:t>
            </a:fld>
            <a:endParaRPr lang="en-US"/>
          </a:p>
        </p:txBody>
      </p:sp>
    </p:spTree>
    <p:extLst>
      <p:ext uri="{BB962C8B-B14F-4D97-AF65-F5344CB8AC3E}">
        <p14:creationId xmlns:p14="http://schemas.microsoft.com/office/powerpoint/2010/main" val="39020203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9060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a:xfrm>
            <a:off x="9178183"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136525"/>
            <a:ext cx="11087100" cy="472363"/>
          </a:xfrm>
          <a:prstGeom prst="rect">
            <a:avLst/>
          </a:prstGeom>
        </p:spPr>
        <p:txBody>
          <a:bodyPr>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24968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23CA01-7473-FA44-9D58-2B7BDAAFDB3C}" type="datetimeFigureOut">
              <a:rPr kumimoji="1" lang="ja-JP" altLang="en-US" smtClean="0"/>
              <a:pPr/>
              <a:t>2026/10/24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0D99D75-822A-4F4B-B928-381AC13FFC5A}" type="slidenum">
              <a:rPr kumimoji="1" lang="ja-JP" altLang="en-US" smtClean="0"/>
              <a:pPr/>
              <a:t>‹#›</a:t>
            </a:fld>
            <a:endParaRPr kumimoji="1" lang="ja-JP" altLang="en-US"/>
          </a:p>
        </p:txBody>
      </p:sp>
    </p:spTree>
    <p:extLst>
      <p:ext uri="{BB962C8B-B14F-4D97-AF65-F5344CB8AC3E}">
        <p14:creationId xmlns:p14="http://schemas.microsoft.com/office/powerpoint/2010/main" val="1179276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F3418E6-63F6-478D-A9AA-D1E991368234}" type="datetimeFigureOut">
              <a:rPr kumimoji="1" lang="ja-JP" altLang="en-US" smtClean="0"/>
              <a:t>2026/10/24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23164FC-BC1D-46D7-9D3A-2AD6C84789C8}" type="slidenum">
              <a:rPr kumimoji="1" lang="ja-JP" altLang="en-US" smtClean="0"/>
              <a:t>‹#›</a:t>
            </a:fld>
            <a:endParaRPr kumimoji="1" lang="ja-JP" altLang="en-US"/>
          </a:p>
        </p:txBody>
      </p:sp>
    </p:spTree>
    <p:extLst>
      <p:ext uri="{BB962C8B-B14F-4D97-AF65-F5344CB8AC3E}">
        <p14:creationId xmlns:p14="http://schemas.microsoft.com/office/powerpoint/2010/main" val="630641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UCL single text block">
    <p:spTree>
      <p:nvGrpSpPr>
        <p:cNvPr id="1" name=""/>
        <p:cNvGrpSpPr/>
        <p:nvPr/>
      </p:nvGrpSpPr>
      <p:grpSpPr>
        <a:xfrm>
          <a:off x="0" y="0"/>
          <a:ext cx="0" cy="0"/>
          <a:chOff x="0" y="0"/>
          <a:chExt cx="0" cy="0"/>
        </a:xfrm>
      </p:grpSpPr>
      <p:sp>
        <p:nvSpPr>
          <p:cNvPr id="2" name="Main Headline" descr="Headline">
            <a:extLst>
              <a:ext uri="{FF2B5EF4-FFF2-40B4-BE49-F238E27FC236}">
                <a16:creationId xmlns:a16="http://schemas.microsoft.com/office/drawing/2014/main" id="{D136E2B9-C028-5142-BBB3-807BD19349DB}"/>
              </a:ext>
            </a:extLst>
          </p:cNvPr>
          <p:cNvSpPr>
            <a:spLocks noGrp="1"/>
          </p:cNvSpPr>
          <p:nvPr>
            <p:ph type="title" hasCustomPrompt="1"/>
          </p:nvPr>
        </p:nvSpPr>
        <p:spPr>
          <a:xfrm>
            <a:off x="359999" y="899999"/>
            <a:ext cx="11197001" cy="513934"/>
          </a:xfrm>
        </p:spPr>
        <p:txBody>
          <a:bodyPr/>
          <a:lstStyle/>
          <a:p>
            <a:r>
              <a:rPr lang="en-US"/>
              <a:t>Main headline, Arial 44pt bold</a:t>
            </a:r>
          </a:p>
        </p:txBody>
      </p:sp>
      <p:sp>
        <p:nvSpPr>
          <p:cNvPr id="12" name="Text" descr="Text">
            <a:extLst>
              <a:ext uri="{FF2B5EF4-FFF2-40B4-BE49-F238E27FC236}">
                <a16:creationId xmlns:a16="http://schemas.microsoft.com/office/drawing/2014/main" id="{52E39625-6121-A140-A00B-27BF9DA232CD}"/>
              </a:ext>
            </a:extLst>
          </p:cNvPr>
          <p:cNvSpPr>
            <a:spLocks noGrp="1"/>
          </p:cNvSpPr>
          <p:nvPr>
            <p:ph type="body" sz="quarter" idx="13" hasCustomPrompt="1"/>
          </p:nvPr>
        </p:nvSpPr>
        <p:spPr>
          <a:xfrm>
            <a:off x="360000" y="1532467"/>
            <a:ext cx="11197000" cy="4479533"/>
          </a:xfrm>
        </p:spPr>
        <p:txBody>
          <a:bodyPr/>
          <a:lstStyle>
            <a:lvl1pPr marL="225425" marR="0" indent="-225425"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sz="2400"/>
            </a:lvl1pPr>
            <a:lvl2pPr marL="571500" indent="-215900">
              <a:buFont typeface="Arial" panose="020B0604020202020204" pitchFamily="34" charset="0"/>
              <a:buChar char="•"/>
              <a:tabLst/>
              <a:defRPr sz="2400"/>
            </a:lvl2pPr>
            <a:lvl3pPr marL="893763" indent="-241300">
              <a:tabLst/>
              <a:defRPr sz="2400"/>
            </a:lvl3pPr>
          </a:lstStyle>
          <a:p>
            <a:pPr lvl="0"/>
            <a:r>
              <a:rPr lang="en-US"/>
              <a:t>Edit Master text styles</a:t>
            </a:r>
          </a:p>
          <a:p>
            <a:pPr lvl="1"/>
            <a:endParaRPr lang="en-US"/>
          </a:p>
          <a:p>
            <a:pPr lvl="1"/>
            <a:endParaRPr lang="en-US"/>
          </a:p>
          <a:p>
            <a:pPr lvl="1"/>
            <a:endParaRPr lang="en-US"/>
          </a:p>
          <a:p>
            <a:pPr lvl="2"/>
            <a:endParaRPr lang="en-US"/>
          </a:p>
          <a:p>
            <a:pPr lvl="1"/>
            <a:endParaRPr lang="en-US"/>
          </a:p>
          <a:p>
            <a:pPr lvl="1"/>
            <a:endParaRPr lang="en-US"/>
          </a:p>
        </p:txBody>
      </p:sp>
      <p:sp>
        <p:nvSpPr>
          <p:cNvPr id="3" name="Date Placeholder 2">
            <a:extLst>
              <a:ext uri="{FF2B5EF4-FFF2-40B4-BE49-F238E27FC236}">
                <a16:creationId xmlns:a16="http://schemas.microsoft.com/office/drawing/2014/main" id="{06E4EAF8-165C-2D4A-9B32-495E40A0715F}"/>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5EBBB3CA-848C-EF44-BEE5-EB67145F2B76}"/>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ADB6E47-510B-8542-8D2A-81F475B8DED3}"/>
              </a:ext>
            </a:extLst>
          </p:cNvPr>
          <p:cNvSpPr>
            <a:spLocks noGrp="1"/>
          </p:cNvSpPr>
          <p:nvPr>
            <p:ph type="sldNum" sz="quarter" idx="12"/>
          </p:nvPr>
        </p:nvSpPr>
        <p:spPr/>
        <p:txBody>
          <a:bodyPr/>
          <a:lstStyle/>
          <a:p>
            <a:pPr>
              <a:defRPr/>
            </a:pPr>
            <a:fld id="{A68DF897-BF7D-364E-94C4-DBD7D61CD3A9}" type="slidenum">
              <a:rPr lang="en-US" smtClean="0"/>
              <a:pPr>
                <a:defRPr/>
              </a:pPr>
              <a:t>‹#›</a:t>
            </a:fld>
            <a:endParaRPr lang="en-US"/>
          </a:p>
        </p:txBody>
      </p:sp>
    </p:spTree>
    <p:extLst>
      <p:ext uri="{BB962C8B-B14F-4D97-AF65-F5344CB8AC3E}">
        <p14:creationId xmlns:p14="http://schemas.microsoft.com/office/powerpoint/2010/main" val="3680080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a:xfrm>
            <a:off x="9178183"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136525"/>
            <a:ext cx="11087100" cy="472363"/>
          </a:xfrm>
          <a:prstGeom prst="rect">
            <a:avLst/>
          </a:prstGeom>
        </p:spPr>
        <p:txBody>
          <a:bodyPr>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4214002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40259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800271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1446" indent="0" algn="ctr">
              <a:buNone/>
              <a:defRPr>
                <a:solidFill>
                  <a:schemeClr val="tx1">
                    <a:tint val="75000"/>
                  </a:schemeClr>
                </a:solidFill>
              </a:defRPr>
            </a:lvl2pPr>
            <a:lvl3pPr marL="902880" indent="0" algn="ctr">
              <a:buNone/>
              <a:defRPr>
                <a:solidFill>
                  <a:schemeClr val="tx1">
                    <a:tint val="75000"/>
                  </a:schemeClr>
                </a:solidFill>
              </a:defRPr>
            </a:lvl3pPr>
            <a:lvl4pPr marL="1354370" indent="0" algn="ctr">
              <a:buNone/>
              <a:defRPr>
                <a:solidFill>
                  <a:schemeClr val="tx1">
                    <a:tint val="75000"/>
                  </a:schemeClr>
                </a:solidFill>
              </a:defRPr>
            </a:lvl4pPr>
            <a:lvl5pPr marL="1805818" indent="0" algn="ctr">
              <a:buNone/>
              <a:defRPr>
                <a:solidFill>
                  <a:schemeClr val="tx1">
                    <a:tint val="75000"/>
                  </a:schemeClr>
                </a:solidFill>
              </a:defRPr>
            </a:lvl5pPr>
            <a:lvl6pPr marL="2257277" indent="0" algn="ctr">
              <a:buNone/>
              <a:defRPr>
                <a:solidFill>
                  <a:schemeClr val="tx1">
                    <a:tint val="75000"/>
                  </a:schemeClr>
                </a:solidFill>
              </a:defRPr>
            </a:lvl6pPr>
            <a:lvl7pPr marL="2708707" indent="0" algn="ctr">
              <a:buNone/>
              <a:defRPr>
                <a:solidFill>
                  <a:schemeClr val="tx1">
                    <a:tint val="75000"/>
                  </a:schemeClr>
                </a:solidFill>
              </a:defRPr>
            </a:lvl7pPr>
            <a:lvl8pPr marL="3160159" indent="0" algn="ctr">
              <a:buNone/>
              <a:defRPr>
                <a:solidFill>
                  <a:schemeClr val="tx1">
                    <a:tint val="75000"/>
                  </a:schemeClr>
                </a:solidFill>
              </a:defRPr>
            </a:lvl8pPr>
            <a:lvl9pPr marL="3611607"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195509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37368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7149"/>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831"/>
            <a:ext cx="10363200" cy="1500187"/>
          </a:xfrm>
        </p:spPr>
        <p:txBody>
          <a:bodyPr anchor="b"/>
          <a:lstStyle>
            <a:lvl1pPr marL="0" indent="0">
              <a:buNone/>
              <a:defRPr sz="2000">
                <a:solidFill>
                  <a:schemeClr val="tx1">
                    <a:tint val="75000"/>
                  </a:schemeClr>
                </a:solidFill>
              </a:defRPr>
            </a:lvl1pPr>
            <a:lvl2pPr marL="451446" indent="0">
              <a:buNone/>
              <a:defRPr sz="1800">
                <a:solidFill>
                  <a:schemeClr val="tx1">
                    <a:tint val="75000"/>
                  </a:schemeClr>
                </a:solidFill>
              </a:defRPr>
            </a:lvl2pPr>
            <a:lvl3pPr marL="902880" indent="0">
              <a:buNone/>
              <a:defRPr sz="1600">
                <a:solidFill>
                  <a:schemeClr val="tx1">
                    <a:tint val="75000"/>
                  </a:schemeClr>
                </a:solidFill>
              </a:defRPr>
            </a:lvl3pPr>
            <a:lvl4pPr marL="1354370" indent="0">
              <a:buNone/>
              <a:defRPr sz="1400">
                <a:solidFill>
                  <a:schemeClr val="tx1">
                    <a:tint val="75000"/>
                  </a:schemeClr>
                </a:solidFill>
              </a:defRPr>
            </a:lvl4pPr>
            <a:lvl5pPr marL="1805818" indent="0">
              <a:buNone/>
              <a:defRPr sz="1400">
                <a:solidFill>
                  <a:schemeClr val="tx1">
                    <a:tint val="75000"/>
                  </a:schemeClr>
                </a:solidFill>
              </a:defRPr>
            </a:lvl5pPr>
            <a:lvl6pPr marL="2257277" indent="0">
              <a:buNone/>
              <a:defRPr sz="1400">
                <a:solidFill>
                  <a:schemeClr val="tx1">
                    <a:tint val="75000"/>
                  </a:schemeClr>
                </a:solidFill>
              </a:defRPr>
            </a:lvl6pPr>
            <a:lvl7pPr marL="2708707" indent="0">
              <a:buNone/>
              <a:defRPr sz="1400">
                <a:solidFill>
                  <a:schemeClr val="tx1">
                    <a:tint val="75000"/>
                  </a:schemeClr>
                </a:solidFill>
              </a:defRPr>
            </a:lvl7pPr>
            <a:lvl8pPr marL="3160159" indent="0">
              <a:buNone/>
              <a:defRPr sz="1400">
                <a:solidFill>
                  <a:schemeClr val="tx1">
                    <a:tint val="75000"/>
                  </a:schemeClr>
                </a:solidFill>
              </a:defRPr>
            </a:lvl8pPr>
            <a:lvl9pPr marL="3611607"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1394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44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1" y="1600449"/>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8039278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1446" indent="0">
              <a:buNone/>
              <a:defRPr sz="2000" b="1"/>
            </a:lvl2pPr>
            <a:lvl3pPr marL="902880" indent="0">
              <a:buNone/>
              <a:defRPr sz="1800" b="1"/>
            </a:lvl3pPr>
            <a:lvl4pPr marL="1354370" indent="0">
              <a:buNone/>
              <a:defRPr sz="1600" b="1"/>
            </a:lvl4pPr>
            <a:lvl5pPr marL="1805818" indent="0">
              <a:buNone/>
              <a:defRPr sz="1600" b="1"/>
            </a:lvl5pPr>
            <a:lvl6pPr marL="2257277" indent="0">
              <a:buNone/>
              <a:defRPr sz="1600" b="1"/>
            </a:lvl6pPr>
            <a:lvl7pPr marL="2708707" indent="0">
              <a:buNone/>
              <a:defRPr sz="1600" b="1"/>
            </a:lvl7pPr>
            <a:lvl8pPr marL="3160159" indent="0">
              <a:buNone/>
              <a:defRPr sz="1600" b="1"/>
            </a:lvl8pPr>
            <a:lvl9pPr marL="3611607"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70" y="1535113"/>
            <a:ext cx="5389033" cy="639762"/>
          </a:xfrm>
        </p:spPr>
        <p:txBody>
          <a:bodyPr anchor="b"/>
          <a:lstStyle>
            <a:lvl1pPr marL="0" indent="0">
              <a:buNone/>
              <a:defRPr sz="2400" b="1"/>
            </a:lvl1pPr>
            <a:lvl2pPr marL="451446" indent="0">
              <a:buNone/>
              <a:defRPr sz="2000" b="1"/>
            </a:lvl2pPr>
            <a:lvl3pPr marL="902880" indent="0">
              <a:buNone/>
              <a:defRPr sz="1800" b="1"/>
            </a:lvl3pPr>
            <a:lvl4pPr marL="1354370" indent="0">
              <a:buNone/>
              <a:defRPr sz="1600" b="1"/>
            </a:lvl4pPr>
            <a:lvl5pPr marL="1805818" indent="0">
              <a:buNone/>
              <a:defRPr sz="1600" b="1"/>
            </a:lvl5pPr>
            <a:lvl6pPr marL="2257277" indent="0">
              <a:buNone/>
              <a:defRPr sz="1600" b="1"/>
            </a:lvl6pPr>
            <a:lvl7pPr marL="2708707" indent="0">
              <a:buNone/>
              <a:defRPr sz="1600" b="1"/>
            </a:lvl7pPr>
            <a:lvl8pPr marL="3160159" indent="0">
              <a:buNone/>
              <a:defRPr sz="1600" b="1"/>
            </a:lvl8pPr>
            <a:lvl9pPr marL="3611607"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8" name="フッター プレースホルダー 7"/>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9" name="スライド番号プレースホルダー 8"/>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645645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4" name="フッター プレースホルダー 3"/>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5" name="スライド番号プレースホルダー 4"/>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0240085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3" name="フッター プレースホルダー 2"/>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1697520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5" y="273051"/>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29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5" y="1435102"/>
            <a:ext cx="4011084" cy="4691063"/>
          </a:xfrm>
        </p:spPr>
        <p:txBody>
          <a:bodyPr/>
          <a:lstStyle>
            <a:lvl1pPr marL="0" indent="0">
              <a:buNone/>
              <a:defRPr sz="1400"/>
            </a:lvl1pPr>
            <a:lvl2pPr marL="451446" indent="0">
              <a:buNone/>
              <a:defRPr sz="1200"/>
            </a:lvl2pPr>
            <a:lvl3pPr marL="902880" indent="0">
              <a:buNone/>
              <a:defRPr sz="1000"/>
            </a:lvl3pPr>
            <a:lvl4pPr marL="1354370" indent="0">
              <a:buNone/>
              <a:defRPr sz="900"/>
            </a:lvl4pPr>
            <a:lvl5pPr marL="1805818" indent="0">
              <a:buNone/>
              <a:defRPr sz="900"/>
            </a:lvl5pPr>
            <a:lvl6pPr marL="2257277" indent="0">
              <a:buNone/>
              <a:defRPr sz="900"/>
            </a:lvl6pPr>
            <a:lvl7pPr marL="2708707" indent="0">
              <a:buNone/>
              <a:defRPr sz="900"/>
            </a:lvl7pPr>
            <a:lvl8pPr marL="3160159" indent="0">
              <a:buNone/>
              <a:defRPr sz="900"/>
            </a:lvl8pPr>
            <a:lvl9pPr marL="3611607"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9960475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1"/>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1446" indent="0">
              <a:buNone/>
              <a:defRPr sz="2800"/>
            </a:lvl2pPr>
            <a:lvl3pPr marL="902880" indent="0">
              <a:buNone/>
              <a:defRPr sz="2400"/>
            </a:lvl3pPr>
            <a:lvl4pPr marL="1354370" indent="0">
              <a:buNone/>
              <a:defRPr sz="2000"/>
            </a:lvl4pPr>
            <a:lvl5pPr marL="1805818" indent="0">
              <a:buNone/>
              <a:defRPr sz="2000"/>
            </a:lvl5pPr>
            <a:lvl6pPr marL="2257277" indent="0">
              <a:buNone/>
              <a:defRPr sz="2000"/>
            </a:lvl6pPr>
            <a:lvl7pPr marL="2708707" indent="0">
              <a:buNone/>
              <a:defRPr sz="2000"/>
            </a:lvl7pPr>
            <a:lvl8pPr marL="3160159" indent="0">
              <a:buNone/>
              <a:defRPr sz="2000"/>
            </a:lvl8pPr>
            <a:lvl9pPr marL="3611607"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9"/>
            <a:ext cx="7315200" cy="804862"/>
          </a:xfrm>
        </p:spPr>
        <p:txBody>
          <a:bodyPr/>
          <a:lstStyle>
            <a:lvl1pPr marL="0" indent="0">
              <a:buNone/>
              <a:defRPr sz="1400"/>
            </a:lvl1pPr>
            <a:lvl2pPr marL="451446" indent="0">
              <a:buNone/>
              <a:defRPr sz="1200"/>
            </a:lvl2pPr>
            <a:lvl3pPr marL="902880" indent="0">
              <a:buNone/>
              <a:defRPr sz="1000"/>
            </a:lvl3pPr>
            <a:lvl4pPr marL="1354370" indent="0">
              <a:buNone/>
              <a:defRPr sz="900"/>
            </a:lvl4pPr>
            <a:lvl5pPr marL="1805818" indent="0">
              <a:buNone/>
              <a:defRPr sz="900"/>
            </a:lvl5pPr>
            <a:lvl6pPr marL="2257277" indent="0">
              <a:buNone/>
              <a:defRPr sz="900"/>
            </a:lvl6pPr>
            <a:lvl7pPr marL="2708707" indent="0">
              <a:buNone/>
              <a:defRPr sz="900"/>
            </a:lvl7pPr>
            <a:lvl8pPr marL="3160159" indent="0">
              <a:buNone/>
              <a:defRPr sz="900"/>
            </a:lvl8pPr>
            <a:lvl9pPr marL="3611607"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45655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524876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887"/>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1" y="274887"/>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The 28th J-PARC PAC</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E4F7979C-F3EC-414B-A84B-0E2682D28D37}"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157214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theme" Target="../theme/theme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image" Target="../media/image4.pn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E97D3-004E-241C-1F4D-DA2001CE042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94" y="0"/>
            <a:ext cx="12190811" cy="6857998"/>
          </a:xfrm>
          <a:prstGeom prst="rect">
            <a:avLst/>
          </a:prstGeom>
        </p:spPr>
      </p:pic>
      <p:sp>
        <p:nvSpPr>
          <p:cNvPr id="9" name="Title Placeholder 8">
            <a:extLst>
              <a:ext uri="{FF2B5EF4-FFF2-40B4-BE49-F238E27FC236}">
                <a16:creationId xmlns:a16="http://schemas.microsoft.com/office/drawing/2014/main" id="{D0781EEC-C938-86FA-B882-0B112DC0D017}"/>
              </a:ext>
            </a:extLst>
          </p:cNvPr>
          <p:cNvSpPr>
            <a:spLocks noGrp="1"/>
          </p:cNvSpPr>
          <p:nvPr>
            <p:ph type="title"/>
          </p:nvPr>
        </p:nvSpPr>
        <p:spPr>
          <a:xfrm>
            <a:off x="266700" y="365125"/>
            <a:ext cx="7086600" cy="574675"/>
          </a:xfrm>
          <a:prstGeom prst="rect">
            <a:avLst/>
          </a:prstGeom>
        </p:spPr>
        <p:txBody>
          <a:bodyPr vert="horz" lIns="91440" tIns="45720" rIns="91440" bIns="45720" rtlCol="0" anchor="t" anchorCtr="0">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16BCFD7A-BAD1-80E9-241B-1E0D4B057C90}"/>
              </a:ext>
            </a:extLst>
          </p:cNvPr>
          <p:cNvSpPr>
            <a:spLocks noGrp="1"/>
          </p:cNvSpPr>
          <p:nvPr>
            <p:ph type="body" idx="1"/>
          </p:nvPr>
        </p:nvSpPr>
        <p:spPr>
          <a:xfrm>
            <a:off x="268659" y="1304925"/>
            <a:ext cx="11654683" cy="4351338"/>
          </a:xfrm>
          <a:prstGeom prst="rect">
            <a:avLst/>
          </a:prstGeom>
        </p:spPr>
        <p:txBody>
          <a:bodyPr vert="horz" lIns="91440" tIns="45720" rIns="91440" bIns="45720" rtlCol="0">
            <a:normAutofit/>
          </a:bodyPr>
          <a:lstStyle/>
          <a:p>
            <a:pPr lvl="0"/>
            <a:r>
              <a:rPr lang="en-US"/>
              <a:t>Click to edit body text</a:t>
            </a:r>
          </a:p>
        </p:txBody>
      </p:sp>
      <p:pic>
        <p:nvPicPr>
          <p:cNvPr id="2" name="Picture 1" descr="A blue and white logo&#10;&#10;Description automatically generated">
            <a:extLst>
              <a:ext uri="{FF2B5EF4-FFF2-40B4-BE49-F238E27FC236}">
                <a16:creationId xmlns:a16="http://schemas.microsoft.com/office/drawing/2014/main" id="{76C6100B-5CD6-B4F1-AE36-982BA65DCD5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6700" y="5537123"/>
            <a:ext cx="1614952" cy="1036772"/>
          </a:xfrm>
          <a:prstGeom prst="rect">
            <a:avLst/>
          </a:prstGeom>
        </p:spPr>
      </p:pic>
    </p:spTree>
    <p:extLst>
      <p:ext uri="{BB962C8B-B14F-4D97-AF65-F5344CB8AC3E}">
        <p14:creationId xmlns:p14="http://schemas.microsoft.com/office/powerpoint/2010/main" val="69288835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2800" b="0" kern="1200">
          <a:solidFill>
            <a:schemeClr val="accent3"/>
          </a:solidFill>
          <a:latin typeface="Arial" panose="020B0604020202020204" pitchFamily="34" charset="0"/>
          <a:ea typeface="Verdana" panose="020B0604030504040204" pitchFamily="34" charset="0"/>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B5F44-508E-D5E3-9686-E5DB5331D657}"/>
              </a:ext>
            </a:extLst>
          </p:cNvPr>
          <p:cNvPicPr>
            <a:picLocks noChangeAspect="1"/>
          </p:cNvPicPr>
          <p:nvPr userDrawn="1"/>
        </p:nvPicPr>
        <p:blipFill>
          <a:blip r:embed="rId22" cstate="print">
            <a:extLst>
              <a:ext uri="{28A0092B-C50C-407E-A947-70E740481C1C}">
                <a14:useLocalDpi xmlns:a14="http://schemas.microsoft.com/office/drawing/2010/main" val="0"/>
              </a:ext>
            </a:extLst>
          </a:blip>
          <a:srcRect/>
          <a:stretch/>
        </p:blipFill>
        <p:spPr>
          <a:xfrm>
            <a:off x="1355" y="0"/>
            <a:ext cx="12189289" cy="6857998"/>
          </a:xfrm>
          <a:prstGeom prst="rect">
            <a:avLst/>
          </a:prstGeom>
        </p:spPr>
      </p:pic>
      <p:sp>
        <p:nvSpPr>
          <p:cNvPr id="2" name="Title Placeholder 1">
            <a:extLst>
              <a:ext uri="{FF2B5EF4-FFF2-40B4-BE49-F238E27FC236}">
                <a16:creationId xmlns:a16="http://schemas.microsoft.com/office/drawing/2014/main" id="{C3592D61-4A60-6946-D1E3-5AC93DE86E86}"/>
              </a:ext>
            </a:extLst>
          </p:cNvPr>
          <p:cNvSpPr>
            <a:spLocks noGrp="1"/>
          </p:cNvSpPr>
          <p:nvPr>
            <p:ph type="title"/>
          </p:nvPr>
        </p:nvSpPr>
        <p:spPr>
          <a:xfrm>
            <a:off x="266700" y="365125"/>
            <a:ext cx="11654682" cy="472363"/>
          </a:xfrm>
          <a:prstGeom prst="rect">
            <a:avLst/>
          </a:prstGeom>
        </p:spPr>
        <p:txBody>
          <a:bodyPr vert="horz" lIns="91440" tIns="45720" rIns="91440" bIns="45720" rtlCol="0" anchor="ctr">
            <a:noAutofit/>
          </a:bodyPr>
          <a:lstStyle/>
          <a:p>
            <a:r>
              <a:rPr lang="en-US"/>
              <a:t>Click to edit Master title style</a:t>
            </a:r>
            <a:endParaRPr lang="en-GB"/>
          </a:p>
        </p:txBody>
      </p:sp>
      <p:sp>
        <p:nvSpPr>
          <p:cNvPr id="4" name="Date Placeholder 3">
            <a:extLst>
              <a:ext uri="{FF2B5EF4-FFF2-40B4-BE49-F238E27FC236}">
                <a16:creationId xmlns:a16="http://schemas.microsoft.com/office/drawing/2014/main" id="{4B1C4AB4-12A7-2444-B999-E190C2D007E6}"/>
              </a:ext>
            </a:extLst>
          </p:cNvPr>
          <p:cNvSpPr>
            <a:spLocks noGrp="1"/>
          </p:cNvSpPr>
          <p:nvPr>
            <p:ph type="dt" sz="half" idx="2"/>
          </p:nvPr>
        </p:nvSpPr>
        <p:spPr>
          <a:xfrm>
            <a:off x="266700" y="5367135"/>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046E3D24-6BCE-48F4-B6DB-AB007E8B5F8E}" type="datetimeFigureOut">
              <a:rPr lang="en-GB" smtClean="0"/>
              <a:pPr/>
              <a:t>24/10/2026</a:t>
            </a:fld>
            <a:endParaRPr lang="en-GB"/>
          </a:p>
        </p:txBody>
      </p:sp>
      <p:sp>
        <p:nvSpPr>
          <p:cNvPr id="5" name="Footer Placeholder 4">
            <a:extLst>
              <a:ext uri="{FF2B5EF4-FFF2-40B4-BE49-F238E27FC236}">
                <a16:creationId xmlns:a16="http://schemas.microsoft.com/office/drawing/2014/main" id="{28C43241-55FA-000D-E911-88A86A203DC8}"/>
              </a:ext>
            </a:extLst>
          </p:cNvPr>
          <p:cNvSpPr>
            <a:spLocks noGrp="1"/>
          </p:cNvSpPr>
          <p:nvPr>
            <p:ph type="ftr" sz="quarter" idx="3"/>
          </p:nvPr>
        </p:nvSpPr>
        <p:spPr>
          <a:xfrm>
            <a:off x="4036642" y="5367135"/>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02F6D9DA-6B18-0AEA-604C-ADB3F8C64158}"/>
              </a:ext>
            </a:extLst>
          </p:cNvPr>
          <p:cNvSpPr>
            <a:spLocks noGrp="1"/>
          </p:cNvSpPr>
          <p:nvPr>
            <p:ph type="sldNum" sz="quarter" idx="4"/>
          </p:nvPr>
        </p:nvSpPr>
        <p:spPr>
          <a:xfrm>
            <a:off x="9178183" y="5367135"/>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94601B8E-4C5D-4D9E-8821-9696CA0E0E3F}" type="slidenum">
              <a:rPr lang="en-GB" smtClean="0"/>
              <a:pPr/>
              <a:t>‹#›</a:t>
            </a:fld>
            <a:endParaRPr lang="en-GB"/>
          </a:p>
        </p:txBody>
      </p:sp>
      <p:sp>
        <p:nvSpPr>
          <p:cNvPr id="13" name="Text Placeholder 2">
            <a:extLst>
              <a:ext uri="{FF2B5EF4-FFF2-40B4-BE49-F238E27FC236}">
                <a16:creationId xmlns:a16="http://schemas.microsoft.com/office/drawing/2014/main" id="{7E71A0C6-6FDD-31C0-2DA4-598F59053007}"/>
              </a:ext>
            </a:extLst>
          </p:cNvPr>
          <p:cNvSpPr>
            <a:spLocks noGrp="1"/>
          </p:cNvSpPr>
          <p:nvPr>
            <p:ph type="body" idx="1"/>
          </p:nvPr>
        </p:nvSpPr>
        <p:spPr>
          <a:xfrm>
            <a:off x="266700" y="1304925"/>
            <a:ext cx="11654683" cy="3865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Box 2">
            <a:extLst>
              <a:ext uri="{FF2B5EF4-FFF2-40B4-BE49-F238E27FC236}">
                <a16:creationId xmlns:a16="http://schemas.microsoft.com/office/drawing/2014/main" id="{A4CAF59F-1812-CD32-87E3-2FEAA4B7E9E5}"/>
              </a:ext>
            </a:extLst>
          </p:cNvPr>
          <p:cNvSpPr txBox="1"/>
          <p:nvPr userDrawn="1"/>
        </p:nvSpPr>
        <p:spPr>
          <a:xfrm>
            <a:off x="2256312" y="5320146"/>
            <a:ext cx="3673433" cy="1456706"/>
          </a:xfrm>
          <a:prstGeom prst="rect">
            <a:avLst/>
          </a:prstGeom>
          <a:solidFill>
            <a:schemeClr val="bg1"/>
          </a:solidFill>
        </p:spPr>
        <p:txBody>
          <a:bodyPr wrap="square" rtlCol="0">
            <a:spAutoFit/>
          </a:bodyPr>
          <a:lstStyle/>
          <a:p>
            <a:endParaRPr lang="en-GB"/>
          </a:p>
        </p:txBody>
      </p:sp>
      <p:grpSp>
        <p:nvGrpSpPr>
          <p:cNvPr id="15" name="Group 14">
            <a:extLst>
              <a:ext uri="{FF2B5EF4-FFF2-40B4-BE49-F238E27FC236}">
                <a16:creationId xmlns:a16="http://schemas.microsoft.com/office/drawing/2014/main" id="{BD7EC289-71F1-5FED-5D43-6399C525B2BA}"/>
              </a:ext>
            </a:extLst>
          </p:cNvPr>
          <p:cNvGrpSpPr/>
          <p:nvPr userDrawn="1"/>
        </p:nvGrpSpPr>
        <p:grpSpPr>
          <a:xfrm>
            <a:off x="11144816" y="5482500"/>
            <a:ext cx="1047184" cy="1375499"/>
            <a:chOff x="11144816" y="5482500"/>
            <a:chExt cx="1047184" cy="1375499"/>
          </a:xfrm>
        </p:grpSpPr>
        <p:grpSp>
          <p:nvGrpSpPr>
            <p:cNvPr id="14" name="Group 13">
              <a:extLst>
                <a:ext uri="{FF2B5EF4-FFF2-40B4-BE49-F238E27FC236}">
                  <a16:creationId xmlns:a16="http://schemas.microsoft.com/office/drawing/2014/main" id="{65AA5C20-ED4E-D770-29C5-A05C6700EF1E}"/>
                </a:ext>
              </a:extLst>
            </p:cNvPr>
            <p:cNvGrpSpPr/>
            <p:nvPr userDrawn="1"/>
          </p:nvGrpSpPr>
          <p:grpSpPr>
            <a:xfrm>
              <a:off x="11144816" y="5732261"/>
              <a:ext cx="1047184" cy="1125738"/>
              <a:chOff x="11144816" y="5732261"/>
              <a:chExt cx="1047184" cy="1125738"/>
            </a:xfrm>
          </p:grpSpPr>
          <p:sp>
            <p:nvSpPr>
              <p:cNvPr id="9" name="Rectangle 8">
                <a:extLst>
                  <a:ext uri="{FF2B5EF4-FFF2-40B4-BE49-F238E27FC236}">
                    <a16:creationId xmlns:a16="http://schemas.microsoft.com/office/drawing/2014/main" id="{21FEBCB5-2FBE-3F18-F23F-D20209E9F7E0}"/>
                  </a:ext>
                </a:extLst>
              </p:cNvPr>
              <p:cNvSpPr/>
              <p:nvPr userDrawn="1"/>
            </p:nvSpPr>
            <p:spPr>
              <a:xfrm>
                <a:off x="11144816" y="5732261"/>
                <a:ext cx="1047184" cy="11257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40206432-1157-C051-2030-8F74B7592F06}"/>
                  </a:ext>
                </a:extLst>
              </p:cNvPr>
              <p:cNvPicPr>
                <a:picLocks noChangeAspect="1"/>
              </p:cNvPicPr>
              <p:nvPr userDrawn="1"/>
            </p:nvPicPr>
            <p:blipFill>
              <a:blip r:embed="rId23" cstate="print">
                <a:extLst>
                  <a:ext uri="{28A0092B-C50C-407E-A947-70E740481C1C}">
                    <a14:useLocalDpi xmlns:a14="http://schemas.microsoft.com/office/drawing/2010/main" val="0"/>
                  </a:ext>
                </a:extLst>
              </a:blip>
              <a:srcRect/>
              <a:stretch/>
            </p:blipFill>
            <p:spPr>
              <a:xfrm>
                <a:off x="11252897" y="6102623"/>
                <a:ext cx="781920" cy="588411"/>
              </a:xfrm>
              <a:prstGeom prst="rect">
                <a:avLst/>
              </a:prstGeom>
            </p:spPr>
          </p:pic>
        </p:grpSp>
        <p:cxnSp>
          <p:nvCxnSpPr>
            <p:cNvPr id="12" name="Straight Connector 11">
              <a:extLst>
                <a:ext uri="{FF2B5EF4-FFF2-40B4-BE49-F238E27FC236}">
                  <a16:creationId xmlns:a16="http://schemas.microsoft.com/office/drawing/2014/main" id="{983B5422-611A-5E31-88A2-1642663BBDCA}"/>
                </a:ext>
              </a:extLst>
            </p:cNvPr>
            <p:cNvCxnSpPr/>
            <p:nvPr userDrawn="1"/>
          </p:nvCxnSpPr>
          <p:spPr>
            <a:xfrm flipH="1">
              <a:off x="11613639" y="5482500"/>
              <a:ext cx="109537" cy="40481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796063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3" r:id="rId19"/>
    <p:sldLayoutId id="2147483700" r:id="rId20"/>
  </p:sldLayoutIdLst>
  <p:txStyles>
    <p:titleStyle>
      <a:lvl1pPr algn="l" defTabSz="914400" rtl="0" eaLnBrk="1" latinLnBrk="0" hangingPunct="1">
        <a:lnSpc>
          <a:spcPct val="90000"/>
        </a:lnSpc>
        <a:spcBef>
          <a:spcPct val="0"/>
        </a:spcBef>
        <a:buNone/>
        <a:defRPr sz="2800" kern="1200">
          <a:solidFill>
            <a:srgbClr val="003088"/>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3418E6-63F6-478D-A9AA-D1E991368234}" type="datetimeFigureOut">
              <a:rPr kumimoji="1" lang="ja-JP" altLang="en-US" smtClean="0"/>
              <a:t>2026/10/24</a:t>
            </a:fld>
            <a:endParaRPr kumimoji="1" lang="ja-JP" altLang="en-US"/>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3164FC-BC1D-46D7-9D3A-2AD6C84789C8}" type="slidenum">
              <a:rPr kumimoji="1" lang="ja-JP" altLang="en-US" smtClean="0"/>
              <a:t>‹#›</a:t>
            </a:fld>
            <a:endParaRPr kumimoji="1" lang="ja-JP" altLang="en-US"/>
          </a:p>
        </p:txBody>
      </p:sp>
    </p:spTree>
    <p:extLst>
      <p:ext uri="{BB962C8B-B14F-4D97-AF65-F5344CB8AC3E}">
        <p14:creationId xmlns:p14="http://schemas.microsoft.com/office/powerpoint/2010/main" val="1626585682"/>
      </p:ext>
    </p:extLst>
  </p:cSld>
  <p:clrMap bg1="lt1" tx1="dk1" bg2="lt2" tx2="dk2" accent1="accent1" accent2="accent2" accent3="accent3" accent4="accent4" accent5="accent5" accent6="accent6" hlink="hlink" folHlink="folHlink"/>
  <p:sldLayoutIdLst>
    <p:sldLayoutId id="2147483685" r:id="rId1"/>
    <p:sldLayoutId id="2147483698" r:id="rId2"/>
    <p:sldLayoutId id="2147483699" r:id="rId3"/>
    <p:sldLayoutId id="2147483714" r:id="rId4"/>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0269" tIns="45136" rIns="90269" bIns="45136"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449"/>
            <a:ext cx="10972800" cy="4525963"/>
          </a:xfrm>
          <a:prstGeom prst="rect">
            <a:avLst/>
          </a:prstGeom>
        </p:spPr>
        <p:txBody>
          <a:bodyPr vert="horz" lIns="90269" tIns="45136" rIns="90269" bIns="45136"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1" y="6356598"/>
            <a:ext cx="2844800" cy="365125"/>
          </a:xfrm>
          <a:prstGeom prst="rect">
            <a:avLst/>
          </a:prstGeom>
        </p:spPr>
        <p:txBody>
          <a:bodyPr vert="horz" lIns="90269" tIns="45136" rIns="90269" bIns="45136" rtlCol="0" anchor="ctr"/>
          <a:lstStyle>
            <a:lvl1pPr algn="l">
              <a:defRPr sz="1200">
                <a:solidFill>
                  <a:schemeClr val="tx1">
                    <a:tint val="75000"/>
                  </a:schemeClr>
                </a:solidFill>
              </a:defRPr>
            </a:lvl1pPr>
          </a:lstStyle>
          <a:p>
            <a:pPr defTabSz="913827"/>
            <a:endParaRPr lang="ja-JP" altLang="en-US">
              <a:solidFill>
                <a:prstClr val="black">
                  <a:tint val="75000"/>
                </a:prstClr>
              </a:solidFill>
              <a:cs typeface="ＭＳ Ｐゴシック" pitchFamily="-29" charset="-128"/>
              <a:sym typeface="Palatino" charset="0"/>
            </a:endParaRPr>
          </a:p>
        </p:txBody>
      </p:sp>
      <p:sp>
        <p:nvSpPr>
          <p:cNvPr id="5" name="フッター プレースホルダー 4"/>
          <p:cNvSpPr>
            <a:spLocks noGrp="1"/>
          </p:cNvSpPr>
          <p:nvPr>
            <p:ph type="ftr" sz="quarter" idx="3"/>
          </p:nvPr>
        </p:nvSpPr>
        <p:spPr>
          <a:xfrm>
            <a:off x="4165603" y="6356598"/>
            <a:ext cx="3860800" cy="365125"/>
          </a:xfrm>
          <a:prstGeom prst="rect">
            <a:avLst/>
          </a:prstGeom>
        </p:spPr>
        <p:txBody>
          <a:bodyPr vert="horz" lIns="90269" tIns="45136" rIns="90269" bIns="45136" rtlCol="0" anchor="ctr"/>
          <a:lstStyle>
            <a:lvl1pPr algn="ctr">
              <a:defRPr sz="1200">
                <a:solidFill>
                  <a:schemeClr val="tx1">
                    <a:tint val="75000"/>
                  </a:schemeClr>
                </a:solidFill>
              </a:defRPr>
            </a:lvl1pPr>
          </a:lstStyle>
          <a:p>
            <a:pPr defTabSz="913827"/>
            <a:r>
              <a:rPr lang="en-US" altLang="ja-JP">
                <a:solidFill>
                  <a:prstClr val="black">
                    <a:tint val="75000"/>
                  </a:prstClr>
                </a:solidFill>
                <a:cs typeface="ＭＳ Ｐゴシック" pitchFamily="-29" charset="-128"/>
                <a:sym typeface="Palatino" charset="0"/>
              </a:rPr>
              <a:t>The 28th J-PARC PAC</a:t>
            </a:r>
            <a:endParaRPr lang="ja-JP" altLang="en-US">
              <a:solidFill>
                <a:prstClr val="black">
                  <a:tint val="75000"/>
                </a:prstClr>
              </a:solidFill>
              <a:cs typeface="ＭＳ Ｐゴシック" pitchFamily="-29" charset="-128"/>
              <a:sym typeface="Palatino" charset="0"/>
            </a:endParaRPr>
          </a:p>
        </p:txBody>
      </p:sp>
      <p:sp>
        <p:nvSpPr>
          <p:cNvPr id="6" name="スライド番号プレースホルダー 5"/>
          <p:cNvSpPr>
            <a:spLocks noGrp="1"/>
          </p:cNvSpPr>
          <p:nvPr>
            <p:ph type="sldNum" sz="quarter" idx="4"/>
          </p:nvPr>
        </p:nvSpPr>
        <p:spPr>
          <a:xfrm>
            <a:off x="8737600" y="6356598"/>
            <a:ext cx="2844800" cy="365125"/>
          </a:xfrm>
          <a:prstGeom prst="rect">
            <a:avLst/>
          </a:prstGeom>
        </p:spPr>
        <p:txBody>
          <a:bodyPr vert="horz" lIns="90269" tIns="45136" rIns="90269" bIns="45136" rtlCol="0" anchor="ctr"/>
          <a:lstStyle>
            <a:lvl1pPr algn="r">
              <a:defRPr sz="1200">
                <a:solidFill>
                  <a:schemeClr val="tx1">
                    <a:tint val="75000"/>
                  </a:schemeClr>
                </a:solidFill>
              </a:defRPr>
            </a:lvl1pPr>
          </a:lstStyle>
          <a:p>
            <a:pPr defTabSz="913827"/>
            <a:fld id="{E4F7979C-F3EC-414B-A84B-0E2682D28D37}" type="slidenum">
              <a:rPr lang="ja-JP" altLang="en-US" smtClean="0">
                <a:solidFill>
                  <a:prstClr val="black">
                    <a:tint val="75000"/>
                  </a:prstClr>
                </a:solidFill>
                <a:cs typeface="ＭＳ Ｐゴシック" pitchFamily="-29" charset="-128"/>
                <a:sym typeface="Palatino" charset="0"/>
              </a:rPr>
              <a:pPr defTabSz="913827"/>
              <a:t>‹#›</a:t>
            </a:fld>
            <a:endParaRPr lang="ja-JP" altLang="en-US">
              <a:solidFill>
                <a:prstClr val="black">
                  <a:tint val="75000"/>
                </a:prstClr>
              </a:solidFill>
              <a:cs typeface="ＭＳ Ｐゴシック" pitchFamily="-29" charset="-128"/>
              <a:sym typeface="Palatino" charset="0"/>
            </a:endParaRPr>
          </a:p>
        </p:txBody>
      </p:sp>
    </p:spTree>
    <p:extLst>
      <p:ext uri="{BB962C8B-B14F-4D97-AF65-F5344CB8AC3E}">
        <p14:creationId xmlns:p14="http://schemas.microsoft.com/office/powerpoint/2010/main" val="10073705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dt="0"/>
  <p:txStyles>
    <p:titleStyle>
      <a:lvl1pPr algn="ctr" defTabSz="902880" rtl="0" eaLnBrk="1" latinLnBrk="0" hangingPunct="1">
        <a:spcBef>
          <a:spcPct val="0"/>
        </a:spcBef>
        <a:buNone/>
        <a:defRPr kumimoji="1" sz="4400" kern="1200">
          <a:solidFill>
            <a:schemeClr val="tx1"/>
          </a:solidFill>
          <a:latin typeface="+mj-lt"/>
          <a:ea typeface="+mj-ea"/>
          <a:cs typeface="+mj-cs"/>
        </a:defRPr>
      </a:lvl1pPr>
    </p:titleStyle>
    <p:bodyStyle>
      <a:lvl1pPr marL="338621" indent="-338621" algn="l" defTabSz="90288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33572" indent="-282233" algn="l" defTabSz="90288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28640" indent="-225672" algn="l" defTabSz="90288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80090"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31554"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482981"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34434"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385896"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37326" indent="-225672" algn="l" defTabSz="90288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02880" rtl="0" eaLnBrk="1" latinLnBrk="0" hangingPunct="1">
        <a:defRPr kumimoji="1" sz="1800" kern="1200">
          <a:solidFill>
            <a:schemeClr val="tx1"/>
          </a:solidFill>
          <a:latin typeface="+mn-lt"/>
          <a:ea typeface="+mn-ea"/>
          <a:cs typeface="+mn-cs"/>
        </a:defRPr>
      </a:lvl1pPr>
      <a:lvl2pPr marL="451446" algn="l" defTabSz="902880" rtl="0" eaLnBrk="1" latinLnBrk="0" hangingPunct="1">
        <a:defRPr kumimoji="1" sz="1800" kern="1200">
          <a:solidFill>
            <a:schemeClr val="tx1"/>
          </a:solidFill>
          <a:latin typeface="+mn-lt"/>
          <a:ea typeface="+mn-ea"/>
          <a:cs typeface="+mn-cs"/>
        </a:defRPr>
      </a:lvl2pPr>
      <a:lvl3pPr marL="902880" algn="l" defTabSz="902880" rtl="0" eaLnBrk="1" latinLnBrk="0" hangingPunct="1">
        <a:defRPr kumimoji="1" sz="1800" kern="1200">
          <a:solidFill>
            <a:schemeClr val="tx1"/>
          </a:solidFill>
          <a:latin typeface="+mn-lt"/>
          <a:ea typeface="+mn-ea"/>
          <a:cs typeface="+mn-cs"/>
        </a:defRPr>
      </a:lvl3pPr>
      <a:lvl4pPr marL="1354370" algn="l" defTabSz="902880" rtl="0" eaLnBrk="1" latinLnBrk="0" hangingPunct="1">
        <a:defRPr kumimoji="1" sz="1800" kern="1200">
          <a:solidFill>
            <a:schemeClr val="tx1"/>
          </a:solidFill>
          <a:latin typeface="+mn-lt"/>
          <a:ea typeface="+mn-ea"/>
          <a:cs typeface="+mn-cs"/>
        </a:defRPr>
      </a:lvl4pPr>
      <a:lvl5pPr marL="1805818" algn="l" defTabSz="902880" rtl="0" eaLnBrk="1" latinLnBrk="0" hangingPunct="1">
        <a:defRPr kumimoji="1" sz="1800" kern="1200">
          <a:solidFill>
            <a:schemeClr val="tx1"/>
          </a:solidFill>
          <a:latin typeface="+mn-lt"/>
          <a:ea typeface="+mn-ea"/>
          <a:cs typeface="+mn-cs"/>
        </a:defRPr>
      </a:lvl5pPr>
      <a:lvl6pPr marL="2257277" algn="l" defTabSz="902880" rtl="0" eaLnBrk="1" latinLnBrk="0" hangingPunct="1">
        <a:defRPr kumimoji="1" sz="1800" kern="1200">
          <a:solidFill>
            <a:schemeClr val="tx1"/>
          </a:solidFill>
          <a:latin typeface="+mn-lt"/>
          <a:ea typeface="+mn-ea"/>
          <a:cs typeface="+mn-cs"/>
        </a:defRPr>
      </a:lvl6pPr>
      <a:lvl7pPr marL="2708707" algn="l" defTabSz="902880" rtl="0" eaLnBrk="1" latinLnBrk="0" hangingPunct="1">
        <a:defRPr kumimoji="1" sz="1800" kern="1200">
          <a:solidFill>
            <a:schemeClr val="tx1"/>
          </a:solidFill>
          <a:latin typeface="+mn-lt"/>
          <a:ea typeface="+mn-ea"/>
          <a:cs typeface="+mn-cs"/>
        </a:defRPr>
      </a:lvl7pPr>
      <a:lvl8pPr marL="3160159" algn="l" defTabSz="902880" rtl="0" eaLnBrk="1" latinLnBrk="0" hangingPunct="1">
        <a:defRPr kumimoji="1" sz="1800" kern="1200">
          <a:solidFill>
            <a:schemeClr val="tx1"/>
          </a:solidFill>
          <a:latin typeface="+mn-lt"/>
          <a:ea typeface="+mn-ea"/>
          <a:cs typeface="+mn-cs"/>
        </a:defRPr>
      </a:lvl8pPr>
      <a:lvl9pPr marL="3611607" algn="l" defTabSz="90288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0.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g"/><Relationship Id="rId3" Type="http://schemas.openxmlformats.org/officeDocument/2006/relationships/audio" Target="../media/media1.m4a"/><Relationship Id="rId7" Type="http://schemas.openxmlformats.org/officeDocument/2006/relationships/image" Target="../media/image11.png"/><Relationship Id="rId12" Type="http://schemas.openxmlformats.org/officeDocument/2006/relationships/image" Target="../media/image24.jpeg"/><Relationship Id="rId17" Type="http://schemas.openxmlformats.org/officeDocument/2006/relationships/image" Target="../media/image28.png"/><Relationship Id="rId2" Type="http://schemas.microsoft.com/office/2007/relationships/media" Target="../media/media1.m4a"/><Relationship Id="rId16" Type="http://schemas.openxmlformats.org/officeDocument/2006/relationships/image" Target="../media/image27.jpg"/><Relationship Id="rId1" Type="http://schemas.openxmlformats.org/officeDocument/2006/relationships/tags" Target="../tags/tag2.xml"/><Relationship Id="rId6" Type="http://schemas.openxmlformats.org/officeDocument/2006/relationships/image" Target="../media/image19.png"/><Relationship Id="rId11" Type="http://schemas.openxmlformats.org/officeDocument/2006/relationships/image" Target="../media/image23.jpeg"/><Relationship Id="rId5" Type="http://schemas.openxmlformats.org/officeDocument/2006/relationships/notesSlide" Target="../notesSlides/notesSlide3.xml"/><Relationship Id="rId15" Type="http://schemas.openxmlformats.org/officeDocument/2006/relationships/image" Target="../media/image26.jpg"/><Relationship Id="rId10" Type="http://schemas.openxmlformats.org/officeDocument/2006/relationships/image" Target="../media/image22.jpg"/><Relationship Id="rId4" Type="http://schemas.openxmlformats.org/officeDocument/2006/relationships/slideLayout" Target="../slideLayouts/slideLayout32.xml"/><Relationship Id="rId9" Type="http://schemas.openxmlformats.org/officeDocument/2006/relationships/image" Target="../media/image21.jpg"/><Relationship Id="rId1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400.png"/><Relationship Id="rId2" Type="http://schemas.openxmlformats.org/officeDocument/2006/relationships/image" Target="../media/image350.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0.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43.png"/><Relationship Id="rId4" Type="http://schemas.openxmlformats.org/officeDocument/2006/relationships/image" Target="../media/image42.emf"/></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71.pn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74.png"/><Relationship Id="rId4" Type="http://schemas.openxmlformats.org/officeDocument/2006/relationships/image" Target="../media/image73.png"/></Relationships>
</file>

<file path=ppt/slides/_rels/slide2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12.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2.xml"/><Relationship Id="rId5" Type="http://schemas.openxmlformats.org/officeDocument/2006/relationships/image" Target="../media/image90.png"/><Relationship Id="rId4" Type="http://schemas.openxmlformats.org/officeDocument/2006/relationships/image" Target="../media/image89.png"/></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93.png"/><Relationship Id="rId4" Type="http://schemas.openxmlformats.org/officeDocument/2006/relationships/image" Target="../media/image92.png"/></Relationships>
</file>

<file path=ppt/slides/_rels/slide3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jpeg"/><Relationship Id="rId7" Type="http://schemas.openxmlformats.org/officeDocument/2006/relationships/image" Target="../media/image98.emf"/><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97.emf"/><Relationship Id="rId5" Type="http://schemas.openxmlformats.org/officeDocument/2006/relationships/image" Target="../media/image96.jpeg"/><Relationship Id="rId4" Type="http://schemas.openxmlformats.org/officeDocument/2006/relationships/image" Target="../media/image95.jpeg"/></Relationships>
</file>

<file path=ppt/slides/_rels/slide3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wmf"/><Relationship Id="rId1" Type="http://schemas.openxmlformats.org/officeDocument/2006/relationships/slideLayout" Target="../slideLayouts/slideLayout25.xml"/><Relationship Id="rId4" Type="http://schemas.openxmlformats.org/officeDocument/2006/relationships/image" Target="../media/image102.emf"/></Relationships>
</file>

<file path=ppt/slides/_rels/slide3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05.gif"/><Relationship Id="rId2" Type="http://schemas.openxmlformats.org/officeDocument/2006/relationships/image" Target="../media/image104.gif"/><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png"/></Relationships>
</file>

<file path=ppt/slides/_rels/slide4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3.xml"/><Relationship Id="rId1" Type="http://schemas.openxmlformats.org/officeDocument/2006/relationships/slideLayout" Target="../slideLayouts/slideLayout21.xml"/><Relationship Id="rId5" Type="http://schemas.openxmlformats.org/officeDocument/2006/relationships/image" Target="../media/image115.jpg"/><Relationship Id="rId4" Type="http://schemas.openxmlformats.org/officeDocument/2006/relationships/image" Target="../media/image114.png"/></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2.xml"/><Relationship Id="rId5" Type="http://schemas.openxmlformats.org/officeDocument/2006/relationships/image" Target="../media/image117.jpeg"/><Relationship Id="rId4" Type="http://schemas.openxmlformats.org/officeDocument/2006/relationships/image" Target="../media/image116.jpeg"/></Relationships>
</file>

<file path=ppt/slides/_rels/slide4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3.png"/><Relationship Id="rId2" Type="http://schemas.openxmlformats.org/officeDocument/2006/relationships/image" Target="../media/image118.jpeg"/><Relationship Id="rId1" Type="http://schemas.openxmlformats.org/officeDocument/2006/relationships/slideLayout" Target="../slideLayouts/slideLayout1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24.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130.jp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2.xml"/><Relationship Id="rId5" Type="http://schemas.openxmlformats.org/officeDocument/2006/relationships/image" Target="../media/image135.emf"/><Relationship Id="rId4" Type="http://schemas.openxmlformats.org/officeDocument/2006/relationships/image" Target="../media/image134.png"/></Relationships>
</file>

<file path=ppt/slides/_rels/slide5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slideLayout" Target="../slideLayouts/slideLayout20.xml"/><Relationship Id="rId1" Type="http://schemas.openxmlformats.org/officeDocument/2006/relationships/tags" Target="../tags/tag3.xml"/></Relationships>
</file>

<file path=ppt/slides/_rels/slide6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1E993D-8328-37FB-0AD3-3C8544731480}"/>
              </a:ext>
            </a:extLst>
          </p:cNvPr>
          <p:cNvSpPr>
            <a:spLocks noGrp="1"/>
          </p:cNvSpPr>
          <p:nvPr>
            <p:ph type="ctrTitle"/>
          </p:nvPr>
        </p:nvSpPr>
        <p:spPr>
          <a:xfrm>
            <a:off x="203200" y="2096858"/>
            <a:ext cx="6603458" cy="1138240"/>
          </a:xfrm>
        </p:spPr>
        <p:txBody>
          <a:bodyPr>
            <a:noAutofit/>
          </a:bodyPr>
          <a:lstStyle/>
          <a:p>
            <a:r>
              <a:rPr lang="en-GB" sz="2600" dirty="0"/>
              <a:t>Pulsed Muon Facilities</a:t>
            </a:r>
          </a:p>
        </p:txBody>
      </p:sp>
      <p:sp>
        <p:nvSpPr>
          <p:cNvPr id="5" name="Subtitle 4">
            <a:extLst>
              <a:ext uri="{FF2B5EF4-FFF2-40B4-BE49-F238E27FC236}">
                <a16:creationId xmlns:a16="http://schemas.microsoft.com/office/drawing/2014/main" id="{409DE31E-5504-99CB-7D36-0490207402E4}"/>
              </a:ext>
            </a:extLst>
          </p:cNvPr>
          <p:cNvSpPr>
            <a:spLocks noGrp="1"/>
          </p:cNvSpPr>
          <p:nvPr>
            <p:ph type="subTitle" idx="1"/>
          </p:nvPr>
        </p:nvSpPr>
        <p:spPr/>
        <p:txBody>
          <a:bodyPr/>
          <a:lstStyle/>
          <a:p>
            <a:r>
              <a:rPr lang="en-GB"/>
              <a:t>Adrian Hillier, ISIS Muon Group</a:t>
            </a:r>
          </a:p>
          <a:p>
            <a:endParaRPr lang="en-GB"/>
          </a:p>
        </p:txBody>
      </p:sp>
      <p:sp>
        <p:nvSpPr>
          <p:cNvPr id="6" name="Text Placeholder 5">
            <a:extLst>
              <a:ext uri="{FF2B5EF4-FFF2-40B4-BE49-F238E27FC236}">
                <a16:creationId xmlns:a16="http://schemas.microsoft.com/office/drawing/2014/main" id="{4D1503D3-4C9B-FCD1-0AAF-24620B145F8A}"/>
              </a:ext>
            </a:extLst>
          </p:cNvPr>
          <p:cNvSpPr>
            <a:spLocks noGrp="1"/>
          </p:cNvSpPr>
          <p:nvPr>
            <p:ph type="body" sz="quarter" idx="10"/>
          </p:nvPr>
        </p:nvSpPr>
        <p:spPr/>
        <p:txBody>
          <a:bodyPr>
            <a:normAutofit fontScale="92500" lnSpcReduction="20000"/>
          </a:bodyPr>
          <a:lstStyle/>
          <a:p>
            <a:r>
              <a:rPr lang="en-GB" dirty="0"/>
              <a:t>MELODY26, CSNS, China</a:t>
            </a:r>
          </a:p>
        </p:txBody>
      </p:sp>
      <p:sp>
        <p:nvSpPr>
          <p:cNvPr id="7" name="Text Placeholder 6">
            <a:extLst>
              <a:ext uri="{FF2B5EF4-FFF2-40B4-BE49-F238E27FC236}">
                <a16:creationId xmlns:a16="http://schemas.microsoft.com/office/drawing/2014/main" id="{8AABBD5B-6B8C-EF51-8B12-BBC9606692A1}"/>
              </a:ext>
            </a:extLst>
          </p:cNvPr>
          <p:cNvSpPr>
            <a:spLocks noGrp="1"/>
          </p:cNvSpPr>
          <p:nvPr>
            <p:ph type="body" sz="quarter" idx="11"/>
          </p:nvPr>
        </p:nvSpPr>
        <p:spPr/>
        <p:txBody>
          <a:bodyPr>
            <a:normAutofit fontScale="92500" lnSpcReduction="20000"/>
          </a:bodyPr>
          <a:lstStyle/>
          <a:p>
            <a:r>
              <a:rPr lang="en-GB" dirty="0"/>
              <a:t>October  2026</a:t>
            </a:r>
          </a:p>
        </p:txBody>
      </p:sp>
    </p:spTree>
    <p:extLst>
      <p:ext uri="{BB962C8B-B14F-4D97-AF65-F5344CB8AC3E}">
        <p14:creationId xmlns:p14="http://schemas.microsoft.com/office/powerpoint/2010/main" val="164733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7151-BB9E-7E35-BBEC-46FD0339FA8A}"/>
              </a:ext>
            </a:extLst>
          </p:cNvPr>
          <p:cNvSpPr>
            <a:spLocks noGrp="1"/>
          </p:cNvSpPr>
          <p:nvPr>
            <p:ph type="title"/>
          </p:nvPr>
        </p:nvSpPr>
        <p:spPr/>
        <p:txBody>
          <a:bodyPr/>
          <a:lstStyle/>
          <a:p>
            <a:r>
              <a:rPr lang="en-GB" dirty="0"/>
              <a:t>Muon Sources</a:t>
            </a:r>
          </a:p>
        </p:txBody>
      </p:sp>
      <p:sp>
        <p:nvSpPr>
          <p:cNvPr id="3" name="Content Placeholder 2">
            <a:extLst>
              <a:ext uri="{FF2B5EF4-FFF2-40B4-BE49-F238E27FC236}">
                <a16:creationId xmlns:a16="http://schemas.microsoft.com/office/drawing/2014/main" id="{18095953-C950-03CA-8D3B-E90D3C42F7B4}"/>
              </a:ext>
            </a:extLst>
          </p:cNvPr>
          <p:cNvSpPr>
            <a:spLocks noGrp="1"/>
          </p:cNvSpPr>
          <p:nvPr>
            <p:ph idx="1"/>
          </p:nvPr>
        </p:nvSpPr>
        <p:spPr/>
        <p:txBody>
          <a:bodyPr/>
          <a:lstStyle/>
          <a:p>
            <a:endParaRPr lang="en-GB"/>
          </a:p>
        </p:txBody>
      </p:sp>
      <p:pic>
        <p:nvPicPr>
          <p:cNvPr id="5" name="Picture 4" descr="A screenshot of a cell phone&#10;&#10;AI-generated content may be incorrect.">
            <a:extLst>
              <a:ext uri="{FF2B5EF4-FFF2-40B4-BE49-F238E27FC236}">
                <a16:creationId xmlns:a16="http://schemas.microsoft.com/office/drawing/2014/main" id="{0B90733E-DB47-562F-9146-10E273374F63}"/>
              </a:ext>
            </a:extLst>
          </p:cNvPr>
          <p:cNvPicPr>
            <a:picLocks noChangeAspect="1"/>
          </p:cNvPicPr>
          <p:nvPr/>
        </p:nvPicPr>
        <p:blipFill>
          <a:blip r:embed="rId2"/>
          <a:stretch>
            <a:fillRect/>
          </a:stretch>
        </p:blipFill>
        <p:spPr>
          <a:xfrm>
            <a:off x="3179683" y="1027906"/>
            <a:ext cx="5123069" cy="5395461"/>
          </a:xfrm>
          <a:prstGeom prst="rect">
            <a:avLst/>
          </a:prstGeom>
        </p:spPr>
      </p:pic>
    </p:spTree>
    <p:extLst>
      <p:ext uri="{BB962C8B-B14F-4D97-AF65-F5344CB8AC3E}">
        <p14:creationId xmlns:p14="http://schemas.microsoft.com/office/powerpoint/2010/main" val="1020790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1EFC82B8-F792-983B-0110-61576969AC59}"/>
              </a:ext>
            </a:extLst>
          </p:cNvPr>
          <p:cNvSpPr txBox="1"/>
          <p:nvPr/>
        </p:nvSpPr>
        <p:spPr>
          <a:xfrm>
            <a:off x="9385188" y="3080232"/>
            <a:ext cx="2057511" cy="646331"/>
          </a:xfrm>
          <a:prstGeom prst="rect">
            <a:avLst/>
          </a:prstGeom>
          <a:noFill/>
        </p:spPr>
        <p:txBody>
          <a:bodyPr wrap="square" rtlCol="0">
            <a:spAutoFit/>
          </a:bodyPr>
          <a:lstStyle/>
          <a:p>
            <a:r>
              <a:rPr lang="en-GB" dirty="0"/>
              <a:t>             and </a:t>
            </a:r>
            <a:r>
              <a:rPr lang="en-GB" dirty="0" err="1"/>
              <a:t>MuSIC</a:t>
            </a:r>
            <a:r>
              <a:rPr lang="en-GB" dirty="0"/>
              <a:t>, Japan</a:t>
            </a:r>
          </a:p>
        </p:txBody>
      </p:sp>
      <p:pic>
        <p:nvPicPr>
          <p:cNvPr id="42" name="Picture 41">
            <a:extLst>
              <a:ext uri="{FF2B5EF4-FFF2-40B4-BE49-F238E27FC236}">
                <a16:creationId xmlns:a16="http://schemas.microsoft.com/office/drawing/2014/main" id="{E3F8E5C7-767C-0DAE-6968-3CDA58DA3F5E}"/>
              </a:ext>
            </a:extLst>
          </p:cNvPr>
          <p:cNvPicPr>
            <a:picLocks noChangeAspect="1"/>
          </p:cNvPicPr>
          <p:nvPr/>
        </p:nvPicPr>
        <p:blipFill>
          <a:blip r:embed="rId2"/>
          <a:stretch>
            <a:fillRect/>
          </a:stretch>
        </p:blipFill>
        <p:spPr>
          <a:xfrm>
            <a:off x="2229863" y="1152929"/>
            <a:ext cx="7249673" cy="5147268"/>
          </a:xfrm>
          <a:prstGeom prst="rect">
            <a:avLst/>
          </a:prstGeom>
        </p:spPr>
      </p:pic>
      <p:sp>
        <p:nvSpPr>
          <p:cNvPr id="2" name="Title 1">
            <a:extLst>
              <a:ext uri="{FF2B5EF4-FFF2-40B4-BE49-F238E27FC236}">
                <a16:creationId xmlns:a16="http://schemas.microsoft.com/office/drawing/2014/main" id="{FEDF3C67-6515-3634-EAAC-1701F025CEC9}"/>
              </a:ext>
            </a:extLst>
          </p:cNvPr>
          <p:cNvSpPr>
            <a:spLocks noGrp="1"/>
          </p:cNvSpPr>
          <p:nvPr>
            <p:ph type="title"/>
          </p:nvPr>
        </p:nvSpPr>
        <p:spPr>
          <a:xfrm>
            <a:off x="266700" y="365125"/>
            <a:ext cx="5588000" cy="865469"/>
          </a:xfrm>
        </p:spPr>
        <p:txBody>
          <a:bodyPr anchor="ctr">
            <a:normAutofit/>
          </a:bodyPr>
          <a:lstStyle/>
          <a:p>
            <a:r>
              <a:rPr lang="en-GB" dirty="0"/>
              <a:t>Muon Sources </a:t>
            </a:r>
          </a:p>
        </p:txBody>
      </p:sp>
      <p:sp>
        <p:nvSpPr>
          <p:cNvPr id="6" name="Explosion: 14 Points 5">
            <a:extLst>
              <a:ext uri="{FF2B5EF4-FFF2-40B4-BE49-F238E27FC236}">
                <a16:creationId xmlns:a16="http://schemas.microsoft.com/office/drawing/2014/main" id="{6C4A1FFB-94B4-B9D9-3B02-DA2DB65F78F7}"/>
              </a:ext>
            </a:extLst>
          </p:cNvPr>
          <p:cNvSpPr/>
          <p:nvPr/>
        </p:nvSpPr>
        <p:spPr>
          <a:xfrm>
            <a:off x="7276514" y="2594832"/>
            <a:ext cx="292856" cy="311812"/>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6CC38E27-27CB-A6E5-A4CF-AA0462659DBB}"/>
              </a:ext>
            </a:extLst>
          </p:cNvPr>
          <p:cNvSpPr txBox="1"/>
          <p:nvPr/>
        </p:nvSpPr>
        <p:spPr>
          <a:xfrm>
            <a:off x="9291781" y="2013527"/>
            <a:ext cx="1967270" cy="369332"/>
          </a:xfrm>
          <a:prstGeom prst="rect">
            <a:avLst/>
          </a:prstGeom>
          <a:noFill/>
        </p:spPr>
        <p:txBody>
          <a:bodyPr wrap="none" rtlCol="0">
            <a:spAutoFit/>
          </a:bodyPr>
          <a:lstStyle/>
          <a:p>
            <a:r>
              <a:rPr lang="en-GB" dirty="0"/>
              <a:t>TRIUMF, Canada</a:t>
            </a:r>
          </a:p>
        </p:txBody>
      </p:sp>
      <p:cxnSp>
        <p:nvCxnSpPr>
          <p:cNvPr id="9" name="Straight Connector 8">
            <a:extLst>
              <a:ext uri="{FF2B5EF4-FFF2-40B4-BE49-F238E27FC236}">
                <a16:creationId xmlns:a16="http://schemas.microsoft.com/office/drawing/2014/main" id="{FEC21A00-76E8-CEB1-9AAC-EC47C340A9F3}"/>
              </a:ext>
            </a:extLst>
          </p:cNvPr>
          <p:cNvCxnSpPr>
            <a:cxnSpLocks/>
            <a:stCxn id="6" idx="3"/>
            <a:endCxn id="7" idx="1"/>
          </p:cNvCxnSpPr>
          <p:nvPr/>
        </p:nvCxnSpPr>
        <p:spPr>
          <a:xfrm flipV="1">
            <a:off x="7569370" y="2198193"/>
            <a:ext cx="1722411" cy="492564"/>
          </a:xfrm>
          <a:prstGeom prst="line">
            <a:avLst/>
          </a:prstGeom>
        </p:spPr>
        <p:style>
          <a:lnRef idx="1">
            <a:schemeClr val="accent1"/>
          </a:lnRef>
          <a:fillRef idx="0">
            <a:schemeClr val="accent1"/>
          </a:fillRef>
          <a:effectRef idx="0">
            <a:schemeClr val="accent1"/>
          </a:effectRef>
          <a:fontRef idx="minor">
            <a:schemeClr val="tx1"/>
          </a:fontRef>
        </p:style>
      </p:cxnSp>
      <p:sp>
        <p:nvSpPr>
          <p:cNvPr id="11" name="Explosion: 14 Points 10">
            <a:extLst>
              <a:ext uri="{FF2B5EF4-FFF2-40B4-BE49-F238E27FC236}">
                <a16:creationId xmlns:a16="http://schemas.microsoft.com/office/drawing/2014/main" id="{7DBB73AC-5B66-C456-8D11-05E0F0ED3A23}"/>
              </a:ext>
            </a:extLst>
          </p:cNvPr>
          <p:cNvSpPr/>
          <p:nvPr/>
        </p:nvSpPr>
        <p:spPr>
          <a:xfrm>
            <a:off x="2916145" y="2641322"/>
            <a:ext cx="292855" cy="31181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E649E53E-D1A0-3E01-F8A9-D972EFB5583C}"/>
              </a:ext>
            </a:extLst>
          </p:cNvPr>
          <p:cNvSpPr txBox="1"/>
          <p:nvPr/>
        </p:nvSpPr>
        <p:spPr>
          <a:xfrm>
            <a:off x="147782" y="1856509"/>
            <a:ext cx="1996355" cy="369332"/>
          </a:xfrm>
          <a:prstGeom prst="rect">
            <a:avLst/>
          </a:prstGeom>
          <a:noFill/>
        </p:spPr>
        <p:txBody>
          <a:bodyPr wrap="square" rtlCol="0">
            <a:spAutoFit/>
          </a:bodyPr>
          <a:lstStyle/>
          <a:p>
            <a:r>
              <a:rPr lang="en-GB" dirty="0"/>
              <a:t>PSI, Switzerland</a:t>
            </a:r>
          </a:p>
        </p:txBody>
      </p:sp>
      <p:cxnSp>
        <p:nvCxnSpPr>
          <p:cNvPr id="13" name="Straight Connector 12">
            <a:extLst>
              <a:ext uri="{FF2B5EF4-FFF2-40B4-BE49-F238E27FC236}">
                <a16:creationId xmlns:a16="http://schemas.microsoft.com/office/drawing/2014/main" id="{2E50BDF1-D796-9136-CCA5-9B0CE029D7ED}"/>
              </a:ext>
            </a:extLst>
          </p:cNvPr>
          <p:cNvCxnSpPr>
            <a:cxnSpLocks/>
            <a:endCxn id="12" idx="3"/>
          </p:cNvCxnSpPr>
          <p:nvPr/>
        </p:nvCxnSpPr>
        <p:spPr>
          <a:xfrm flipH="1" flipV="1">
            <a:off x="2144137" y="2041175"/>
            <a:ext cx="1108363" cy="865469"/>
          </a:xfrm>
          <a:prstGeom prst="line">
            <a:avLst/>
          </a:prstGeom>
        </p:spPr>
        <p:style>
          <a:lnRef idx="1">
            <a:schemeClr val="accent1"/>
          </a:lnRef>
          <a:fillRef idx="0">
            <a:schemeClr val="accent1"/>
          </a:fillRef>
          <a:effectRef idx="0">
            <a:schemeClr val="accent1"/>
          </a:effectRef>
          <a:fontRef idx="minor">
            <a:schemeClr val="tx1"/>
          </a:fontRef>
        </p:style>
      </p:cxnSp>
      <p:sp>
        <p:nvSpPr>
          <p:cNvPr id="18" name="Explosion: 14 Points 17">
            <a:extLst>
              <a:ext uri="{FF2B5EF4-FFF2-40B4-BE49-F238E27FC236}">
                <a16:creationId xmlns:a16="http://schemas.microsoft.com/office/drawing/2014/main" id="{35C1EB8C-093E-6129-9565-FBC6E24101C5}"/>
              </a:ext>
            </a:extLst>
          </p:cNvPr>
          <p:cNvSpPr/>
          <p:nvPr/>
        </p:nvSpPr>
        <p:spPr>
          <a:xfrm>
            <a:off x="2753791" y="2501853"/>
            <a:ext cx="292855" cy="311812"/>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480783C1-EE07-EAE7-9033-CC7559B6F3E9}"/>
              </a:ext>
            </a:extLst>
          </p:cNvPr>
          <p:cNvSpPr txBox="1"/>
          <p:nvPr/>
        </p:nvSpPr>
        <p:spPr>
          <a:xfrm>
            <a:off x="266700" y="3582025"/>
            <a:ext cx="1069524" cy="369332"/>
          </a:xfrm>
          <a:prstGeom prst="rect">
            <a:avLst/>
          </a:prstGeom>
          <a:noFill/>
        </p:spPr>
        <p:txBody>
          <a:bodyPr wrap="none" rtlCol="0">
            <a:spAutoFit/>
          </a:bodyPr>
          <a:lstStyle/>
          <a:p>
            <a:r>
              <a:rPr lang="en-GB" dirty="0"/>
              <a:t>ISIS, UK</a:t>
            </a:r>
          </a:p>
        </p:txBody>
      </p:sp>
      <p:cxnSp>
        <p:nvCxnSpPr>
          <p:cNvPr id="20" name="Straight Connector 19">
            <a:extLst>
              <a:ext uri="{FF2B5EF4-FFF2-40B4-BE49-F238E27FC236}">
                <a16:creationId xmlns:a16="http://schemas.microsoft.com/office/drawing/2014/main" id="{E0F1F0AB-EC09-08A7-14C3-814A54890004}"/>
              </a:ext>
            </a:extLst>
          </p:cNvPr>
          <p:cNvCxnSpPr>
            <a:cxnSpLocks/>
            <a:stCxn id="18" idx="1"/>
            <a:endCxn id="19" idx="0"/>
          </p:cNvCxnSpPr>
          <p:nvPr/>
        </p:nvCxnSpPr>
        <p:spPr>
          <a:xfrm flipH="1">
            <a:off x="801462" y="2687742"/>
            <a:ext cx="1952329" cy="894283"/>
          </a:xfrm>
          <a:prstGeom prst="line">
            <a:avLst/>
          </a:prstGeom>
        </p:spPr>
        <p:style>
          <a:lnRef idx="1">
            <a:schemeClr val="accent1"/>
          </a:lnRef>
          <a:fillRef idx="0">
            <a:schemeClr val="accent1"/>
          </a:fillRef>
          <a:effectRef idx="0">
            <a:schemeClr val="accent1"/>
          </a:effectRef>
          <a:fontRef idx="minor">
            <a:schemeClr val="tx1"/>
          </a:fontRef>
        </p:style>
      </p:cxnSp>
      <p:sp>
        <p:nvSpPr>
          <p:cNvPr id="27" name="Explosion: 14 Points 26">
            <a:extLst>
              <a:ext uri="{FF2B5EF4-FFF2-40B4-BE49-F238E27FC236}">
                <a16:creationId xmlns:a16="http://schemas.microsoft.com/office/drawing/2014/main" id="{DED1780A-6FB4-9FE5-EB91-D9901A9CBC34}"/>
              </a:ext>
            </a:extLst>
          </p:cNvPr>
          <p:cNvSpPr/>
          <p:nvPr/>
        </p:nvSpPr>
        <p:spPr>
          <a:xfrm>
            <a:off x="5594937" y="2924326"/>
            <a:ext cx="240297" cy="246786"/>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5F85A84B-2E23-0418-672F-5F3DC1103DC2}"/>
              </a:ext>
            </a:extLst>
          </p:cNvPr>
          <p:cNvSpPr txBox="1"/>
          <p:nvPr/>
        </p:nvSpPr>
        <p:spPr>
          <a:xfrm>
            <a:off x="9291781" y="3080232"/>
            <a:ext cx="1825985" cy="369332"/>
          </a:xfrm>
          <a:prstGeom prst="rect">
            <a:avLst/>
          </a:prstGeom>
          <a:noFill/>
        </p:spPr>
        <p:txBody>
          <a:bodyPr wrap="square" rtlCol="0">
            <a:spAutoFit/>
          </a:bodyPr>
          <a:lstStyle/>
          <a:p>
            <a:r>
              <a:rPr lang="en-GB" dirty="0"/>
              <a:t>J-PARC</a:t>
            </a:r>
          </a:p>
        </p:txBody>
      </p:sp>
      <p:cxnSp>
        <p:nvCxnSpPr>
          <p:cNvPr id="29" name="Straight Connector 28">
            <a:extLst>
              <a:ext uri="{FF2B5EF4-FFF2-40B4-BE49-F238E27FC236}">
                <a16:creationId xmlns:a16="http://schemas.microsoft.com/office/drawing/2014/main" id="{7E1B8ABC-3981-640A-83D3-E4F8E0806ECD}"/>
              </a:ext>
            </a:extLst>
          </p:cNvPr>
          <p:cNvCxnSpPr>
            <a:cxnSpLocks/>
            <a:stCxn id="27" idx="3"/>
            <a:endCxn id="28" idx="1"/>
          </p:cNvCxnSpPr>
          <p:nvPr/>
        </p:nvCxnSpPr>
        <p:spPr>
          <a:xfrm>
            <a:off x="5835234" y="3000247"/>
            <a:ext cx="3456547" cy="264651"/>
          </a:xfrm>
          <a:prstGeom prst="line">
            <a:avLst/>
          </a:prstGeom>
        </p:spPr>
        <p:style>
          <a:lnRef idx="1">
            <a:schemeClr val="accent1"/>
          </a:lnRef>
          <a:fillRef idx="0">
            <a:schemeClr val="accent1"/>
          </a:fillRef>
          <a:effectRef idx="0">
            <a:schemeClr val="accent1"/>
          </a:effectRef>
          <a:fontRef idx="minor">
            <a:schemeClr val="tx1"/>
          </a:fontRef>
        </p:style>
      </p:cxnSp>
      <p:sp>
        <p:nvSpPr>
          <p:cNvPr id="32" name="Explosion: 14 Points 31">
            <a:extLst>
              <a:ext uri="{FF2B5EF4-FFF2-40B4-BE49-F238E27FC236}">
                <a16:creationId xmlns:a16="http://schemas.microsoft.com/office/drawing/2014/main" id="{623D5435-250B-56FD-EC0A-22DCC9B281B0}"/>
              </a:ext>
            </a:extLst>
          </p:cNvPr>
          <p:cNvSpPr/>
          <p:nvPr/>
        </p:nvSpPr>
        <p:spPr>
          <a:xfrm>
            <a:off x="5027969" y="3209365"/>
            <a:ext cx="240297" cy="246786"/>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F565313F-E976-4F8E-1E8C-37C9321CFB62}"/>
              </a:ext>
            </a:extLst>
          </p:cNvPr>
          <p:cNvSpPr txBox="1"/>
          <p:nvPr/>
        </p:nvSpPr>
        <p:spPr>
          <a:xfrm>
            <a:off x="9385188" y="4573155"/>
            <a:ext cx="2223231" cy="369332"/>
          </a:xfrm>
          <a:prstGeom prst="rect">
            <a:avLst/>
          </a:prstGeom>
          <a:noFill/>
        </p:spPr>
        <p:txBody>
          <a:bodyPr wrap="square" rtlCol="0">
            <a:spAutoFit/>
          </a:bodyPr>
          <a:lstStyle/>
          <a:p>
            <a:r>
              <a:rPr lang="en-GB" dirty="0"/>
              <a:t>MELODY, China</a:t>
            </a:r>
          </a:p>
        </p:txBody>
      </p:sp>
      <p:cxnSp>
        <p:nvCxnSpPr>
          <p:cNvPr id="34" name="Straight Connector 33">
            <a:extLst>
              <a:ext uri="{FF2B5EF4-FFF2-40B4-BE49-F238E27FC236}">
                <a16:creationId xmlns:a16="http://schemas.microsoft.com/office/drawing/2014/main" id="{EA389A06-D6BC-B2E0-1619-94B6D4DCAFE1}"/>
              </a:ext>
            </a:extLst>
          </p:cNvPr>
          <p:cNvCxnSpPr>
            <a:cxnSpLocks/>
            <a:stCxn id="32" idx="3"/>
            <a:endCxn id="33" idx="1"/>
          </p:cNvCxnSpPr>
          <p:nvPr/>
        </p:nvCxnSpPr>
        <p:spPr>
          <a:xfrm>
            <a:off x="5268266" y="3285286"/>
            <a:ext cx="4116922" cy="147253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33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animEffect transition="in" filter="fade">
                                      <p:cBhvr>
                                        <p:cTn id="35" dur="500"/>
                                        <p:tgtEl>
                                          <p:spTgt spid="1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par>
                                <p:cTn id="47" presetID="10" presetClass="entr" presetSubtype="0" fill="hold" grpId="1" nodeType="withEffect">
                                  <p:stCondLst>
                                    <p:cond delay="0"/>
                                  </p:stCondLst>
                                  <p:childTnLst>
                                    <p:set>
                                      <p:cBhvr>
                                        <p:cTn id="48" dur="1" fill="hold">
                                          <p:stCondLst>
                                            <p:cond delay="0"/>
                                          </p:stCondLst>
                                        </p:cTn>
                                        <p:tgtEl>
                                          <p:spTgt spid="47">
                                            <p:txEl>
                                              <p:pRg st="0" end="0"/>
                                            </p:txEl>
                                          </p:spTgt>
                                        </p:tgtEl>
                                        <p:attrNameLst>
                                          <p:attrName>style.visibility</p:attrName>
                                        </p:attrNameLst>
                                      </p:cBhvr>
                                      <p:to>
                                        <p:strVal val="visible"/>
                                      </p:to>
                                    </p:set>
                                    <p:animEffect transition="in" filter="fade">
                                      <p:cBhvr>
                                        <p:cTn id="49" dur="500"/>
                                        <p:tgtEl>
                                          <p:spTgt spid="47">
                                            <p:txEl>
                                              <p:pRg st="0" end="0"/>
                                            </p:txEl>
                                          </p:spTgt>
                                        </p:tgtEl>
                                      </p:cBhvr>
                                    </p:animEffect>
                                  </p:childTnLst>
                                </p:cTn>
                              </p:par>
                              <p:par>
                                <p:cTn id="50" presetID="10" presetClass="entr" presetSubtype="0" fill="hold" grpId="1" nodeType="withEffect">
                                  <p:stCondLst>
                                    <p:cond delay="0"/>
                                  </p:stCondLst>
                                  <p:childTnLst>
                                    <p:set>
                                      <p:cBhvr>
                                        <p:cTn id="51" dur="1" fill="hold">
                                          <p:stCondLst>
                                            <p:cond delay="0"/>
                                          </p:stCondLst>
                                        </p:cTn>
                                        <p:tgtEl>
                                          <p:spTgt spid="28">
                                            <p:txEl>
                                              <p:pRg st="0" end="0"/>
                                            </p:txEl>
                                          </p:spTgt>
                                        </p:tgtEl>
                                        <p:attrNameLst>
                                          <p:attrName>style.visibility</p:attrName>
                                        </p:attrNameLst>
                                      </p:cBhvr>
                                      <p:to>
                                        <p:strVal val="visible"/>
                                      </p:to>
                                    </p:set>
                                    <p:animEffect transition="in" filter="fade">
                                      <p:cBhvr>
                                        <p:cTn id="52" dur="500"/>
                                        <p:tgtEl>
                                          <p:spTgt spid="2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par>
                                <p:cTn id="58" presetID="10" presetClass="entr" presetSubtype="0"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33">
                                            <p:txEl>
                                              <p:pRg st="0" end="0"/>
                                            </p:txEl>
                                          </p:spTgt>
                                        </p:tgtEl>
                                        <p:attrNameLst>
                                          <p:attrName>style.visibility</p:attrName>
                                        </p:attrNameLst>
                                      </p:cBhvr>
                                      <p:to>
                                        <p:strVal val="visible"/>
                                      </p:to>
                                    </p:set>
                                    <p:animEffect transition="in" filter="fade">
                                      <p:cBhvr>
                                        <p:cTn id="69" dur="500"/>
                                        <p:tgtEl>
                                          <p:spTgt spid="33">
                                            <p:txEl>
                                              <p:pRg st="0" end="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6" presetClass="emph" presetSubtype="0" repeatCount="indefinite" fill="hold" grpId="0" nodeType="clickEffect">
                                  <p:stCondLst>
                                    <p:cond delay="0"/>
                                  </p:stCondLst>
                                  <p:childTnLst>
                                    <p:animEffect transition="out" filter="fade">
                                      <p:cBhvr>
                                        <p:cTn id="73" dur="500" tmFilter="0, 0; .2, .5; .8, .5; 1, 0"/>
                                        <p:tgtEl>
                                          <p:spTgt spid="19">
                                            <p:txEl>
                                              <p:pRg st="0" end="0"/>
                                            </p:txEl>
                                          </p:spTgt>
                                        </p:tgtEl>
                                      </p:cBhvr>
                                    </p:animEffect>
                                    <p:animScale>
                                      <p:cBhvr>
                                        <p:cTn id="74" dur="250" autoRev="1" fill="hold"/>
                                        <p:tgtEl>
                                          <p:spTgt spid="19">
                                            <p:txEl>
                                              <p:pRg st="0" end="0"/>
                                            </p:txEl>
                                          </p:spTgt>
                                        </p:tgtEl>
                                      </p:cBhvr>
                                      <p:by x="105000" y="105000"/>
                                    </p:animScale>
                                  </p:childTnLst>
                                </p:cTn>
                              </p:par>
                              <p:par>
                                <p:cTn id="75" presetID="26" presetClass="emph" presetSubtype="0" repeatCount="indefinite" fill="hold" nodeType="withEffect">
                                  <p:stCondLst>
                                    <p:cond delay="0"/>
                                  </p:stCondLst>
                                  <p:childTnLst>
                                    <p:animEffect transition="out" filter="fade">
                                      <p:cBhvr>
                                        <p:cTn id="76" dur="1000" tmFilter="0, 0; .2, .5; .8, .5; 1, 0"/>
                                        <p:tgtEl>
                                          <p:spTgt spid="28">
                                            <p:txEl>
                                              <p:pRg st="0" end="0"/>
                                            </p:txEl>
                                          </p:spTgt>
                                        </p:tgtEl>
                                      </p:cBhvr>
                                    </p:animEffect>
                                    <p:animScale>
                                      <p:cBhvr>
                                        <p:cTn id="77" dur="500" autoRev="1" fill="hold"/>
                                        <p:tgtEl>
                                          <p:spTgt spid="28">
                                            <p:txEl>
                                              <p:pRg st="0" end="0"/>
                                            </p:txEl>
                                          </p:spTgt>
                                        </p:tgtEl>
                                      </p:cBhvr>
                                      <p:by x="105000" y="105000"/>
                                    </p:animScale>
                                  </p:childTnLst>
                                </p:cTn>
                              </p:par>
                              <p:par>
                                <p:cTn id="78" presetID="26" presetClass="emph" presetSubtype="0" repeatCount="indefinite" fill="hold" nodeType="withEffect">
                                  <p:stCondLst>
                                    <p:cond delay="0"/>
                                  </p:stCondLst>
                                  <p:childTnLst>
                                    <p:animEffect transition="out" filter="fade">
                                      <p:cBhvr>
                                        <p:cTn id="79" dur="2000" tmFilter="0, 0; .2, .5; .8, .5; 1, 0"/>
                                        <p:tgtEl>
                                          <p:spTgt spid="33">
                                            <p:txEl>
                                              <p:pRg st="0" end="0"/>
                                            </p:txEl>
                                          </p:spTgt>
                                        </p:tgtEl>
                                      </p:cBhvr>
                                    </p:animEffect>
                                    <p:animScale>
                                      <p:cBhvr>
                                        <p:cTn id="80" dur="1000" autoRev="1" fill="hold"/>
                                        <p:tgtEl>
                                          <p:spTgt spid="33">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7" grpId="1" build="allAtOnce"/>
      <p:bldP spid="6" grpId="0" animBg="1"/>
      <p:bldP spid="7" grpId="0"/>
      <p:bldP spid="11" grpId="0" animBg="1"/>
      <p:bldP spid="12" grpId="0"/>
      <p:bldP spid="18" grpId="0" animBg="1"/>
      <p:bldP spid="19" grpId="0" build="allAtOnce"/>
      <p:bldP spid="19" grpId="1" build="allAtOnce"/>
      <p:bldP spid="27" grpId="0" animBg="1"/>
      <p:bldP spid="28" grpId="0"/>
      <p:bldP spid="28" grpId="1" build="allAtOnce"/>
      <p:bldP spid="32" grpId="0" animBg="1"/>
      <p:bldP spid="33" grpId="0"/>
      <p:bldP spid="33" grpI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E57D71-A61A-3B6C-F266-3B4DA640D8E9}"/>
              </a:ext>
            </a:extLst>
          </p:cNvPr>
          <p:cNvSpPr>
            <a:spLocks noGrp="1"/>
          </p:cNvSpPr>
          <p:nvPr>
            <p:ph type="title"/>
          </p:nvPr>
        </p:nvSpPr>
        <p:spPr/>
        <p:txBody>
          <a:bodyPr/>
          <a:lstStyle/>
          <a:p>
            <a:r>
              <a:rPr lang="en-GB" dirty="0"/>
              <a:t>Muon Facilities</a:t>
            </a:r>
          </a:p>
        </p:txBody>
      </p:sp>
      <p:pic>
        <p:nvPicPr>
          <p:cNvPr id="6" name="Picture 5">
            <a:extLst>
              <a:ext uri="{FF2B5EF4-FFF2-40B4-BE49-F238E27FC236}">
                <a16:creationId xmlns:a16="http://schemas.microsoft.com/office/drawing/2014/main" id="{63F5773F-40EF-02AB-35DE-810B64125565}"/>
              </a:ext>
            </a:extLst>
          </p:cNvPr>
          <p:cNvPicPr>
            <a:picLocks noChangeAspect="1"/>
          </p:cNvPicPr>
          <p:nvPr/>
        </p:nvPicPr>
        <p:blipFill>
          <a:blip r:embed="rId2"/>
          <a:stretch>
            <a:fillRect/>
          </a:stretch>
        </p:blipFill>
        <p:spPr>
          <a:xfrm>
            <a:off x="654177" y="1133856"/>
            <a:ext cx="2227707" cy="2970276"/>
          </a:xfrm>
          <a:prstGeom prst="rect">
            <a:avLst/>
          </a:prstGeom>
        </p:spPr>
      </p:pic>
      <p:pic>
        <p:nvPicPr>
          <p:cNvPr id="8" name="Picture 7">
            <a:extLst>
              <a:ext uri="{FF2B5EF4-FFF2-40B4-BE49-F238E27FC236}">
                <a16:creationId xmlns:a16="http://schemas.microsoft.com/office/drawing/2014/main" id="{75ED857E-C892-475D-3DA3-9E1355790CDC}"/>
              </a:ext>
            </a:extLst>
          </p:cNvPr>
          <p:cNvPicPr>
            <a:picLocks noChangeAspect="1"/>
          </p:cNvPicPr>
          <p:nvPr/>
        </p:nvPicPr>
        <p:blipFill>
          <a:blip r:embed="rId3"/>
          <a:stretch>
            <a:fillRect/>
          </a:stretch>
        </p:blipFill>
        <p:spPr>
          <a:xfrm>
            <a:off x="1494030" y="2479774"/>
            <a:ext cx="4071083" cy="2248971"/>
          </a:xfrm>
          <a:prstGeom prst="rect">
            <a:avLst/>
          </a:prstGeom>
        </p:spPr>
      </p:pic>
      <p:pic>
        <p:nvPicPr>
          <p:cNvPr id="9" name="Picture 8" descr="Figure 1 from A New DC Muon Beam Line at RCNP, Osaka University ...">
            <a:extLst>
              <a:ext uri="{FF2B5EF4-FFF2-40B4-BE49-F238E27FC236}">
                <a16:creationId xmlns:a16="http://schemas.microsoft.com/office/drawing/2014/main" id="{494299C9-ECA6-7298-22E2-E1E3C02D0E4C}"/>
              </a:ext>
            </a:extLst>
          </p:cNvPr>
          <p:cNvPicPr>
            <a:picLocks noChangeAspect="1"/>
          </p:cNvPicPr>
          <p:nvPr/>
        </p:nvPicPr>
        <p:blipFill>
          <a:blip r:embed="rId4"/>
          <a:stretch>
            <a:fillRect/>
          </a:stretch>
        </p:blipFill>
        <p:spPr>
          <a:xfrm>
            <a:off x="2881884" y="4133722"/>
            <a:ext cx="2446911" cy="2359153"/>
          </a:xfrm>
          <a:prstGeom prst="rect">
            <a:avLst/>
          </a:prstGeom>
        </p:spPr>
      </p:pic>
      <p:cxnSp>
        <p:nvCxnSpPr>
          <p:cNvPr id="11" name="Straight Connector 10">
            <a:extLst>
              <a:ext uri="{FF2B5EF4-FFF2-40B4-BE49-F238E27FC236}">
                <a16:creationId xmlns:a16="http://schemas.microsoft.com/office/drawing/2014/main" id="{5C60F715-023D-C509-A60F-4CBC2A570886}"/>
              </a:ext>
            </a:extLst>
          </p:cNvPr>
          <p:cNvCxnSpPr/>
          <p:nvPr/>
        </p:nvCxnSpPr>
        <p:spPr>
          <a:xfrm>
            <a:off x="5975420" y="601306"/>
            <a:ext cx="0" cy="5891569"/>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8802348-0949-F643-BC50-5D92F8FA8845}"/>
              </a:ext>
            </a:extLst>
          </p:cNvPr>
          <p:cNvSpPr txBox="1"/>
          <p:nvPr/>
        </p:nvSpPr>
        <p:spPr>
          <a:xfrm>
            <a:off x="2951324" y="722465"/>
            <a:ext cx="2954655" cy="369332"/>
          </a:xfrm>
          <a:prstGeom prst="rect">
            <a:avLst/>
          </a:prstGeom>
          <a:noFill/>
        </p:spPr>
        <p:txBody>
          <a:bodyPr wrap="none" rtlCol="0">
            <a:spAutoFit/>
          </a:bodyPr>
          <a:lstStyle/>
          <a:p>
            <a:r>
              <a:rPr lang="en-GB" dirty="0"/>
              <a:t>Continuous Muon Facilities</a:t>
            </a:r>
          </a:p>
        </p:txBody>
      </p:sp>
      <p:grpSp>
        <p:nvGrpSpPr>
          <p:cNvPr id="15" name="Group 14">
            <a:extLst>
              <a:ext uri="{FF2B5EF4-FFF2-40B4-BE49-F238E27FC236}">
                <a16:creationId xmlns:a16="http://schemas.microsoft.com/office/drawing/2014/main" id="{349264FC-13B9-7EB3-14CF-289BD6E82406}"/>
              </a:ext>
            </a:extLst>
          </p:cNvPr>
          <p:cNvGrpSpPr/>
          <p:nvPr/>
        </p:nvGrpSpPr>
        <p:grpSpPr>
          <a:xfrm>
            <a:off x="6319540" y="1017046"/>
            <a:ext cx="2749416" cy="2648135"/>
            <a:chOff x="6721758" y="1367126"/>
            <a:chExt cx="3371762" cy="2973782"/>
          </a:xfrm>
        </p:grpSpPr>
        <p:grpSp>
          <p:nvGrpSpPr>
            <p:cNvPr id="16" name="Group 6">
              <a:extLst>
                <a:ext uri="{FF2B5EF4-FFF2-40B4-BE49-F238E27FC236}">
                  <a16:creationId xmlns:a16="http://schemas.microsoft.com/office/drawing/2014/main" id="{47A59AAC-D161-2230-9025-B4457EBADF6E}"/>
                </a:ext>
              </a:extLst>
            </p:cNvPr>
            <p:cNvGrpSpPr>
              <a:grpSpLocks/>
            </p:cNvGrpSpPr>
            <p:nvPr/>
          </p:nvGrpSpPr>
          <p:grpSpPr bwMode="auto">
            <a:xfrm>
              <a:off x="6721758" y="1367126"/>
              <a:ext cx="3371762" cy="2973782"/>
              <a:chOff x="3380" y="693"/>
              <a:chExt cx="1893" cy="1669"/>
            </a:xfrm>
          </p:grpSpPr>
          <p:pic>
            <p:nvPicPr>
              <p:cNvPr id="18" name="Picture 17" descr="ISIS_annrep07">
                <a:extLst>
                  <a:ext uri="{FF2B5EF4-FFF2-40B4-BE49-F238E27FC236}">
                    <a16:creationId xmlns:a16="http://schemas.microsoft.com/office/drawing/2014/main" id="{B41450DF-E272-EEFE-BB89-D3105E38C5B5}"/>
                  </a:ext>
                </a:extLst>
              </p:cNvPr>
              <p:cNvPicPr>
                <a:picLocks noChangeAspect="1" noChangeArrowheads="1"/>
              </p:cNvPicPr>
              <p:nvPr/>
            </p:nvPicPr>
            <p:blipFill>
              <a:blip r:embed="rId5" cstate="print"/>
              <a:srcRect l="49129" t="56134" r="22862" b="23541"/>
              <a:stretch>
                <a:fillRect/>
              </a:stretch>
            </p:blipFill>
            <p:spPr bwMode="auto">
              <a:xfrm>
                <a:off x="3380" y="693"/>
                <a:ext cx="1893" cy="1669"/>
              </a:xfrm>
              <a:prstGeom prst="rect">
                <a:avLst/>
              </a:prstGeom>
              <a:noFill/>
              <a:ln w="9525">
                <a:noFill/>
                <a:miter lim="800000"/>
                <a:headEnd/>
                <a:tailEnd/>
              </a:ln>
            </p:spPr>
          </p:pic>
          <p:sp>
            <p:nvSpPr>
              <p:cNvPr id="19" name="Rectangle 18">
                <a:extLst>
                  <a:ext uri="{FF2B5EF4-FFF2-40B4-BE49-F238E27FC236}">
                    <a16:creationId xmlns:a16="http://schemas.microsoft.com/office/drawing/2014/main" id="{03977A08-E0FC-4DB2-312D-5E5E72848276}"/>
                  </a:ext>
                </a:extLst>
              </p:cNvPr>
              <p:cNvSpPr>
                <a:spLocks noChangeArrowheads="1"/>
              </p:cNvSpPr>
              <p:nvPr/>
            </p:nvSpPr>
            <p:spPr bwMode="auto">
              <a:xfrm>
                <a:off x="5030" y="1690"/>
                <a:ext cx="243" cy="601"/>
              </a:xfrm>
              <a:prstGeom prst="rect">
                <a:avLst/>
              </a:prstGeom>
              <a:solidFill>
                <a:srgbClr val="FFFFFF"/>
              </a:solidFill>
              <a:ln w="9525">
                <a:noFill/>
                <a:miter lim="800000"/>
                <a:headEnd/>
                <a:tailEnd/>
              </a:ln>
            </p:spPr>
            <p:txBody>
              <a:bodyPr wrap="none" anchor="ctr"/>
              <a:lstStyle/>
              <a:p>
                <a:pPr defTabSz="457200" eaLnBrk="0" hangingPunct="0"/>
                <a:endParaRPr lang="en-GB" sz="2000">
                  <a:solidFill>
                    <a:srgbClr val="333399"/>
                  </a:solidFill>
                  <a:latin typeface="Trebuchet MS" pitchFamily="34" charset="0"/>
                </a:endParaRPr>
              </a:p>
            </p:txBody>
          </p:sp>
          <p:sp>
            <p:nvSpPr>
              <p:cNvPr id="20" name="Rectangle 19">
                <a:extLst>
                  <a:ext uri="{FF2B5EF4-FFF2-40B4-BE49-F238E27FC236}">
                    <a16:creationId xmlns:a16="http://schemas.microsoft.com/office/drawing/2014/main" id="{5219E4A2-9FE1-6662-AFAB-F7C4DDB4DC39}"/>
                  </a:ext>
                </a:extLst>
              </p:cNvPr>
              <p:cNvSpPr>
                <a:spLocks noChangeArrowheads="1"/>
              </p:cNvSpPr>
              <p:nvPr/>
            </p:nvSpPr>
            <p:spPr bwMode="auto">
              <a:xfrm>
                <a:off x="4838" y="1952"/>
                <a:ext cx="282" cy="346"/>
              </a:xfrm>
              <a:prstGeom prst="rect">
                <a:avLst/>
              </a:prstGeom>
              <a:solidFill>
                <a:srgbClr val="FFFFFF"/>
              </a:solidFill>
              <a:ln w="9525">
                <a:noFill/>
                <a:miter lim="800000"/>
                <a:headEnd/>
                <a:tailEnd/>
              </a:ln>
            </p:spPr>
            <p:txBody>
              <a:bodyPr wrap="none" anchor="ctr"/>
              <a:lstStyle/>
              <a:p>
                <a:pPr defTabSz="457200" eaLnBrk="0" hangingPunct="0"/>
                <a:endParaRPr lang="en-GB" sz="2000">
                  <a:solidFill>
                    <a:srgbClr val="333399"/>
                  </a:solidFill>
                  <a:latin typeface="Trebuchet MS" pitchFamily="34" charset="0"/>
                </a:endParaRPr>
              </a:p>
            </p:txBody>
          </p:sp>
          <p:sp>
            <p:nvSpPr>
              <p:cNvPr id="21" name="Rectangle 20">
                <a:extLst>
                  <a:ext uri="{FF2B5EF4-FFF2-40B4-BE49-F238E27FC236}">
                    <a16:creationId xmlns:a16="http://schemas.microsoft.com/office/drawing/2014/main" id="{2172F198-44EC-9146-0C3B-D1B58B1E2266}"/>
                  </a:ext>
                </a:extLst>
              </p:cNvPr>
              <p:cNvSpPr>
                <a:spLocks noChangeArrowheads="1"/>
              </p:cNvSpPr>
              <p:nvPr/>
            </p:nvSpPr>
            <p:spPr bwMode="auto">
              <a:xfrm>
                <a:off x="4934" y="693"/>
                <a:ext cx="339" cy="401"/>
              </a:xfrm>
              <a:prstGeom prst="rect">
                <a:avLst/>
              </a:prstGeom>
              <a:solidFill>
                <a:srgbClr val="FFFFFF"/>
              </a:solidFill>
              <a:ln w="9525">
                <a:noFill/>
                <a:miter lim="800000"/>
                <a:headEnd/>
                <a:tailEnd/>
              </a:ln>
            </p:spPr>
            <p:txBody>
              <a:bodyPr wrap="none" anchor="ctr"/>
              <a:lstStyle/>
              <a:p>
                <a:pPr defTabSz="457200" eaLnBrk="0" hangingPunct="0"/>
                <a:endParaRPr lang="en-GB" sz="2000">
                  <a:solidFill>
                    <a:srgbClr val="333399"/>
                  </a:solidFill>
                  <a:latin typeface="Trebuchet MS" pitchFamily="34" charset="0"/>
                </a:endParaRPr>
              </a:p>
            </p:txBody>
          </p:sp>
        </p:grpSp>
        <p:sp>
          <p:nvSpPr>
            <p:cNvPr id="17" name="TextBox 16">
              <a:extLst>
                <a:ext uri="{FF2B5EF4-FFF2-40B4-BE49-F238E27FC236}">
                  <a16:creationId xmlns:a16="http://schemas.microsoft.com/office/drawing/2014/main" id="{A8476A5B-351E-0167-75DE-FC53A773AF36}"/>
                </a:ext>
              </a:extLst>
            </p:cNvPr>
            <p:cNvSpPr txBox="1"/>
            <p:nvPr/>
          </p:nvSpPr>
          <p:spPr>
            <a:xfrm>
              <a:off x="8059220" y="3530651"/>
              <a:ext cx="1674953" cy="406108"/>
            </a:xfrm>
            <a:prstGeom prst="rect">
              <a:avLst/>
            </a:prstGeom>
            <a:noFill/>
          </p:spPr>
          <p:txBody>
            <a:bodyPr wrap="square" rtlCol="0">
              <a:spAutoFit/>
            </a:bodyPr>
            <a:lstStyle/>
            <a:p>
              <a:pPr defTabSz="457200"/>
              <a:r>
                <a:rPr lang="en-GB" sz="1750" dirty="0" err="1">
                  <a:solidFill>
                    <a:srgbClr val="405196"/>
                  </a:solidFill>
                  <a:latin typeface="Calibri" panose="020F0502020204030204" pitchFamily="34" charset="0"/>
                </a:rPr>
                <a:t>MuX</a:t>
              </a:r>
              <a:endParaRPr lang="en-GB" sz="1750" dirty="0">
                <a:solidFill>
                  <a:srgbClr val="405196"/>
                </a:solidFill>
                <a:latin typeface="Calibri" panose="020F0502020204030204" pitchFamily="34" charset="0"/>
              </a:endParaRPr>
            </a:p>
          </p:txBody>
        </p:sp>
      </p:grpSp>
      <p:sp>
        <p:nvSpPr>
          <p:cNvPr id="23" name="TextBox 22">
            <a:extLst>
              <a:ext uri="{FF2B5EF4-FFF2-40B4-BE49-F238E27FC236}">
                <a16:creationId xmlns:a16="http://schemas.microsoft.com/office/drawing/2014/main" id="{B2168553-F639-AC2D-C8E9-0E417BAC8DF5}"/>
              </a:ext>
            </a:extLst>
          </p:cNvPr>
          <p:cNvSpPr txBox="1"/>
          <p:nvPr/>
        </p:nvSpPr>
        <p:spPr>
          <a:xfrm>
            <a:off x="8822772" y="616340"/>
            <a:ext cx="2492990" cy="369332"/>
          </a:xfrm>
          <a:prstGeom prst="rect">
            <a:avLst/>
          </a:prstGeom>
          <a:noFill/>
        </p:spPr>
        <p:txBody>
          <a:bodyPr wrap="none" rtlCol="0">
            <a:spAutoFit/>
          </a:bodyPr>
          <a:lstStyle/>
          <a:p>
            <a:r>
              <a:rPr lang="en-GB" dirty="0"/>
              <a:t>Pulsed Muon Facilities</a:t>
            </a:r>
          </a:p>
        </p:txBody>
      </p:sp>
      <p:grpSp>
        <p:nvGrpSpPr>
          <p:cNvPr id="24" name="グループ化 36">
            <a:extLst>
              <a:ext uri="{FF2B5EF4-FFF2-40B4-BE49-F238E27FC236}">
                <a16:creationId xmlns:a16="http://schemas.microsoft.com/office/drawing/2014/main" id="{D98E6962-6EC3-F79A-41AE-601AE1183483}"/>
              </a:ext>
            </a:extLst>
          </p:cNvPr>
          <p:cNvGrpSpPr/>
          <p:nvPr/>
        </p:nvGrpSpPr>
        <p:grpSpPr>
          <a:xfrm>
            <a:off x="8716020" y="3124470"/>
            <a:ext cx="2446912" cy="3546831"/>
            <a:chOff x="3118906" y="998730"/>
            <a:chExt cx="2822735" cy="5886654"/>
          </a:xfrm>
        </p:grpSpPr>
        <p:pic>
          <p:nvPicPr>
            <p:cNvPr id="29" name="図 11" descr="ダイアグラム&#10;&#10;AI 生成コンテンツは誤りを含む可能性があります。">
              <a:extLst>
                <a:ext uri="{FF2B5EF4-FFF2-40B4-BE49-F238E27FC236}">
                  <a16:creationId xmlns:a16="http://schemas.microsoft.com/office/drawing/2014/main" id="{0C7B59F0-17F7-D027-9799-975C89482C08}"/>
                </a:ext>
              </a:extLst>
            </p:cNvPr>
            <p:cNvPicPr>
              <a:picLocks noChangeAspect="1"/>
            </p:cNvPicPr>
            <p:nvPr/>
          </p:nvPicPr>
          <p:blipFill>
            <a:blip r:embed="rId6"/>
            <a:srcRect l="5619" r="5169"/>
            <a:stretch>
              <a:fillRect/>
            </a:stretch>
          </p:blipFill>
          <p:spPr>
            <a:xfrm rot="16200000">
              <a:off x="1569801" y="2547835"/>
              <a:ext cx="5886654" cy="2788444"/>
            </a:xfrm>
            <a:prstGeom prst="rect">
              <a:avLst/>
            </a:prstGeom>
          </p:spPr>
        </p:pic>
        <p:sp>
          <p:nvSpPr>
            <p:cNvPr id="30" name="テキスト ボックス 12">
              <a:extLst>
                <a:ext uri="{FF2B5EF4-FFF2-40B4-BE49-F238E27FC236}">
                  <a16:creationId xmlns:a16="http://schemas.microsoft.com/office/drawing/2014/main" id="{97338510-90C5-E645-7D53-831A7BFEFA2C}"/>
                </a:ext>
              </a:extLst>
            </p:cNvPr>
            <p:cNvSpPr txBox="1"/>
            <p:nvPr/>
          </p:nvSpPr>
          <p:spPr>
            <a:xfrm>
              <a:off x="4773998" y="6430900"/>
              <a:ext cx="444352"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D2</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1" name="テキスト ボックス 14">
              <a:extLst>
                <a:ext uri="{FF2B5EF4-FFF2-40B4-BE49-F238E27FC236}">
                  <a16:creationId xmlns:a16="http://schemas.microsoft.com/office/drawing/2014/main" id="{700D98C9-627C-0386-E4A7-EDA8C0AEAE0A}"/>
                </a:ext>
              </a:extLst>
            </p:cNvPr>
            <p:cNvSpPr txBox="1"/>
            <p:nvPr/>
          </p:nvSpPr>
          <p:spPr>
            <a:xfrm>
              <a:off x="4290952" y="5979527"/>
              <a:ext cx="444352"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D1</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2" name="テキスト ボックス 15">
              <a:extLst>
                <a:ext uri="{FF2B5EF4-FFF2-40B4-BE49-F238E27FC236}">
                  <a16:creationId xmlns:a16="http://schemas.microsoft.com/office/drawing/2014/main" id="{779BB45E-0AA8-693A-D773-948A9191B620}"/>
                </a:ext>
              </a:extLst>
            </p:cNvPr>
            <p:cNvSpPr txBox="1"/>
            <p:nvPr/>
          </p:nvSpPr>
          <p:spPr>
            <a:xfrm>
              <a:off x="3322958" y="5762595"/>
              <a:ext cx="582211"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U1A</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3" name="テキスト ボックス 16">
              <a:extLst>
                <a:ext uri="{FF2B5EF4-FFF2-40B4-BE49-F238E27FC236}">
                  <a16:creationId xmlns:a16="http://schemas.microsoft.com/office/drawing/2014/main" id="{1BC18F9B-CCFF-AC0F-DC27-831EDD6AE675}"/>
                </a:ext>
              </a:extLst>
            </p:cNvPr>
            <p:cNvSpPr txBox="1"/>
            <p:nvPr/>
          </p:nvSpPr>
          <p:spPr>
            <a:xfrm>
              <a:off x="3699747" y="6093842"/>
              <a:ext cx="574196"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U1B</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4" name="テキスト ボックス 17">
              <a:extLst>
                <a:ext uri="{FF2B5EF4-FFF2-40B4-BE49-F238E27FC236}">
                  <a16:creationId xmlns:a16="http://schemas.microsoft.com/office/drawing/2014/main" id="{F0EF9051-7E0B-4375-4A14-295F1B13B0C3}"/>
                </a:ext>
              </a:extLst>
            </p:cNvPr>
            <p:cNvSpPr txBox="1"/>
            <p:nvPr/>
          </p:nvSpPr>
          <p:spPr>
            <a:xfrm>
              <a:off x="3866459" y="2636812"/>
              <a:ext cx="407484"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S1</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5" name="テキスト ボックス 18">
              <a:extLst>
                <a:ext uri="{FF2B5EF4-FFF2-40B4-BE49-F238E27FC236}">
                  <a16:creationId xmlns:a16="http://schemas.microsoft.com/office/drawing/2014/main" id="{A60FC1A0-AA16-512D-C50C-2DF4851BF2BD}"/>
                </a:ext>
              </a:extLst>
            </p:cNvPr>
            <p:cNvSpPr txBox="1"/>
            <p:nvPr/>
          </p:nvSpPr>
          <p:spPr>
            <a:xfrm>
              <a:off x="4289557" y="1700808"/>
              <a:ext cx="407484"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S2</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6" name="テキスト ボックス 19">
              <a:extLst>
                <a:ext uri="{FF2B5EF4-FFF2-40B4-BE49-F238E27FC236}">
                  <a16:creationId xmlns:a16="http://schemas.microsoft.com/office/drawing/2014/main" id="{BF0BF862-C661-F13E-9E4B-87776A98B328}"/>
                </a:ext>
              </a:extLst>
            </p:cNvPr>
            <p:cNvSpPr txBox="1"/>
            <p:nvPr/>
          </p:nvSpPr>
          <p:spPr>
            <a:xfrm>
              <a:off x="4710260" y="2153736"/>
              <a:ext cx="445956"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H1</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7" name="テキスト ボックス 25">
              <a:extLst>
                <a:ext uri="{FF2B5EF4-FFF2-40B4-BE49-F238E27FC236}">
                  <a16:creationId xmlns:a16="http://schemas.microsoft.com/office/drawing/2014/main" id="{8AC9B0F4-DA6E-2396-F9EC-98043D8C1B88}"/>
                </a:ext>
              </a:extLst>
            </p:cNvPr>
            <p:cNvSpPr txBox="1"/>
            <p:nvPr/>
          </p:nvSpPr>
          <p:spPr>
            <a:xfrm>
              <a:off x="5245268" y="1516142"/>
              <a:ext cx="445956"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H2</a:t>
              </a:r>
              <a:endParaRPr kumimoji="1" lang="ja-JP" altLang="en-US" sz="1800" b="0"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8" name="テキスト ボックス 30">
              <a:extLst>
                <a:ext uri="{FF2B5EF4-FFF2-40B4-BE49-F238E27FC236}">
                  <a16:creationId xmlns:a16="http://schemas.microsoft.com/office/drawing/2014/main" id="{50EFC130-D94C-D5D9-2518-6C5932A63788}"/>
                </a:ext>
              </a:extLst>
            </p:cNvPr>
            <p:cNvSpPr txBox="1"/>
            <p:nvPr/>
          </p:nvSpPr>
          <p:spPr>
            <a:xfrm>
              <a:off x="4468522" y="3119796"/>
              <a:ext cx="697627"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S line</a:t>
              </a:r>
              <a:endParaRPr kumimoji="1" lang="ja-JP" altLang="en-US"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39" name="テキスト ボックス 31">
              <a:extLst>
                <a:ext uri="{FF2B5EF4-FFF2-40B4-BE49-F238E27FC236}">
                  <a16:creationId xmlns:a16="http://schemas.microsoft.com/office/drawing/2014/main" id="{2D97518E-A39B-42D3-AA80-5EA57B0C257E}"/>
                </a:ext>
              </a:extLst>
            </p:cNvPr>
            <p:cNvSpPr txBox="1"/>
            <p:nvPr/>
          </p:nvSpPr>
          <p:spPr>
            <a:xfrm>
              <a:off x="5207145" y="3119796"/>
              <a:ext cx="734496"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H line</a:t>
              </a:r>
              <a:endParaRPr kumimoji="1" lang="ja-JP" altLang="en-US"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40" name="テキスト ボックス 32">
              <a:extLst>
                <a:ext uri="{FF2B5EF4-FFF2-40B4-BE49-F238E27FC236}">
                  <a16:creationId xmlns:a16="http://schemas.microsoft.com/office/drawing/2014/main" id="{EF1A733C-CD16-E2DD-648E-72EC2F6E6B73}"/>
                </a:ext>
              </a:extLst>
            </p:cNvPr>
            <p:cNvSpPr txBox="1"/>
            <p:nvPr/>
          </p:nvSpPr>
          <p:spPr>
            <a:xfrm>
              <a:off x="4375536" y="5011912"/>
              <a:ext cx="734496"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U line</a:t>
              </a:r>
              <a:endParaRPr kumimoji="1" lang="ja-JP" altLang="en-US"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sp>
          <p:nvSpPr>
            <p:cNvPr id="41" name="テキスト ボックス 33">
              <a:extLst>
                <a:ext uri="{FF2B5EF4-FFF2-40B4-BE49-F238E27FC236}">
                  <a16:creationId xmlns:a16="http://schemas.microsoft.com/office/drawing/2014/main" id="{CFE2E232-0BDF-44A8-1AA3-C726563E9ECB}"/>
                </a:ext>
              </a:extLst>
            </p:cNvPr>
            <p:cNvSpPr txBox="1"/>
            <p:nvPr/>
          </p:nvSpPr>
          <p:spPr>
            <a:xfrm>
              <a:off x="5203542" y="5011961"/>
              <a:ext cx="734496"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rPr>
                <a:t>D line</a:t>
              </a:r>
              <a:endParaRPr kumimoji="1" lang="ja-JP" altLang="en-US" sz="1800" b="1" i="0" u="none" strike="noStrike" kern="1200" cap="none" spc="0" normalizeH="0" baseline="0" noProof="0" dirty="0">
                <a:ln>
                  <a:noFill/>
                </a:ln>
                <a:solidFill>
                  <a:prstClr val="black"/>
                </a:solidFill>
                <a:effectLst>
                  <a:glow rad="101600">
                    <a:prstClr val="white">
                      <a:alpha val="85000"/>
                    </a:prstClr>
                  </a:glow>
                </a:effectLst>
                <a:uLnTx/>
                <a:uFillTx/>
                <a:latin typeface="Calibri"/>
                <a:ea typeface="ＭＳ Ｐゴシック" panose="020B0600070205080204" pitchFamily="50" charset="-128"/>
                <a:cs typeface="+mn-cs"/>
              </a:endParaRPr>
            </a:p>
          </p:txBody>
        </p:sp>
      </p:grpSp>
    </p:spTree>
    <p:extLst>
      <p:ext uri="{BB962C8B-B14F-4D97-AF65-F5344CB8AC3E}">
        <p14:creationId xmlns:p14="http://schemas.microsoft.com/office/powerpoint/2010/main" val="253879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940C4-B417-92E6-B5D3-99B1FD4A07C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F268F2A-2087-D329-45A3-6A4E9B29C1B7}"/>
              </a:ext>
            </a:extLst>
          </p:cNvPr>
          <p:cNvSpPr/>
          <p:nvPr/>
        </p:nvSpPr>
        <p:spPr>
          <a:xfrm>
            <a:off x="71718" y="5486400"/>
            <a:ext cx="5925670" cy="1371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a:ea typeface="+mn-ea"/>
              <a:cs typeface="+mn-cs"/>
            </a:endParaRPr>
          </a:p>
        </p:txBody>
      </p:sp>
      <p:pic>
        <p:nvPicPr>
          <p:cNvPr id="2" name="Picture 1" descr="A diagram of a graph&#10;&#10;AI-generated content may be incorrect.">
            <a:extLst>
              <a:ext uri="{FF2B5EF4-FFF2-40B4-BE49-F238E27FC236}">
                <a16:creationId xmlns:a16="http://schemas.microsoft.com/office/drawing/2014/main" id="{ECF12390-7371-1501-FD8B-CCC52D34F726}"/>
              </a:ext>
            </a:extLst>
          </p:cNvPr>
          <p:cNvPicPr>
            <a:picLocks noChangeAspect="1"/>
          </p:cNvPicPr>
          <p:nvPr/>
        </p:nvPicPr>
        <p:blipFill>
          <a:blip r:embed="rId2"/>
          <a:srcRect l="10879" r="-139" b="48425"/>
          <a:stretch>
            <a:fillRect/>
          </a:stretch>
        </p:blipFill>
        <p:spPr>
          <a:xfrm>
            <a:off x="235617" y="1620003"/>
            <a:ext cx="5135268" cy="2097642"/>
          </a:xfrm>
          <a:prstGeom prst="rect">
            <a:avLst/>
          </a:prstGeom>
        </p:spPr>
      </p:pic>
      <p:sp>
        <p:nvSpPr>
          <p:cNvPr id="5" name="Rectangle 4">
            <a:extLst>
              <a:ext uri="{FF2B5EF4-FFF2-40B4-BE49-F238E27FC236}">
                <a16:creationId xmlns:a16="http://schemas.microsoft.com/office/drawing/2014/main" id="{CAED94D5-DBF4-5900-B952-2B002BDBF3C5}"/>
              </a:ext>
            </a:extLst>
          </p:cNvPr>
          <p:cNvSpPr/>
          <p:nvPr/>
        </p:nvSpPr>
        <p:spPr>
          <a:xfrm>
            <a:off x="2654495" y="906378"/>
            <a:ext cx="439270" cy="3208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a:ea typeface="+mn-ea"/>
              <a:cs typeface="+mn-cs"/>
            </a:endParaRPr>
          </a:p>
        </p:txBody>
      </p:sp>
      <p:sp>
        <p:nvSpPr>
          <p:cNvPr id="7" name="TextBox 6">
            <a:extLst>
              <a:ext uri="{FF2B5EF4-FFF2-40B4-BE49-F238E27FC236}">
                <a16:creationId xmlns:a16="http://schemas.microsoft.com/office/drawing/2014/main" id="{A9D36778-FC1C-6A2D-222C-3DD918AE9A7B}"/>
              </a:ext>
            </a:extLst>
          </p:cNvPr>
          <p:cNvSpPr txBox="1"/>
          <p:nvPr/>
        </p:nvSpPr>
        <p:spPr>
          <a:xfrm>
            <a:off x="543863" y="1252483"/>
            <a:ext cx="41711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B0F0"/>
                </a:solidFill>
                <a:effectLst/>
                <a:uLnTx/>
                <a:uFillTx/>
                <a:latin typeface="Roboto"/>
                <a:ea typeface="Roboto"/>
                <a:cs typeface="Roboto"/>
              </a:rPr>
              <a:t>Continuous source (e.g. PSI, TRIUMF)</a:t>
            </a:r>
          </a:p>
        </p:txBody>
      </p:sp>
      <p:sp>
        <p:nvSpPr>
          <p:cNvPr id="8" name="TextBox 7">
            <a:extLst>
              <a:ext uri="{FF2B5EF4-FFF2-40B4-BE49-F238E27FC236}">
                <a16:creationId xmlns:a16="http://schemas.microsoft.com/office/drawing/2014/main" id="{09828E5A-6A18-CE88-4261-96733DF4862D}"/>
              </a:ext>
            </a:extLst>
          </p:cNvPr>
          <p:cNvSpPr txBox="1"/>
          <p:nvPr/>
        </p:nvSpPr>
        <p:spPr>
          <a:xfrm>
            <a:off x="6094430" y="1228420"/>
            <a:ext cx="38903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B050"/>
                </a:solidFill>
                <a:effectLst/>
                <a:uLnTx/>
                <a:uFillTx/>
                <a:latin typeface="Roboto"/>
                <a:ea typeface="Roboto"/>
                <a:cs typeface="Roboto"/>
              </a:rPr>
              <a:t>Pulsed source (e.g. ISIS, J-PARC)</a:t>
            </a:r>
            <a:endParaRPr kumimoji="0" lang="en-GB" sz="1800" b="0" i="0" u="none" strike="noStrike" kern="1200" cap="none" spc="0" normalizeH="0" baseline="0" noProof="0" dirty="0">
              <a:ln>
                <a:noFill/>
              </a:ln>
              <a:solidFill>
                <a:srgbClr val="00B050"/>
              </a:solidFill>
              <a:effectLst/>
              <a:uLnTx/>
              <a:uFillTx/>
              <a:latin typeface="Roboto"/>
              <a:ea typeface="+mn-ea"/>
              <a:cs typeface="+mn-cs"/>
            </a:endParaRPr>
          </a:p>
        </p:txBody>
      </p:sp>
      <p:sp>
        <p:nvSpPr>
          <p:cNvPr id="13" name="Rectangle 12">
            <a:extLst>
              <a:ext uri="{FF2B5EF4-FFF2-40B4-BE49-F238E27FC236}">
                <a16:creationId xmlns:a16="http://schemas.microsoft.com/office/drawing/2014/main" id="{B95C69DE-34DF-D944-57FA-9DD52E5EC09B}"/>
              </a:ext>
            </a:extLst>
          </p:cNvPr>
          <p:cNvSpPr/>
          <p:nvPr/>
        </p:nvSpPr>
        <p:spPr>
          <a:xfrm>
            <a:off x="6905652" y="2863514"/>
            <a:ext cx="439270" cy="3208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a:ea typeface="+mn-ea"/>
              <a:cs typeface="+mn-cs"/>
            </a:endParaRPr>
          </a:p>
        </p:txBody>
      </p:sp>
      <p:grpSp>
        <p:nvGrpSpPr>
          <p:cNvPr id="15" name="Group 14">
            <a:extLst>
              <a:ext uri="{FF2B5EF4-FFF2-40B4-BE49-F238E27FC236}">
                <a16:creationId xmlns:a16="http://schemas.microsoft.com/office/drawing/2014/main" id="{F610F3CC-F467-9E24-890C-246927F581FD}"/>
              </a:ext>
            </a:extLst>
          </p:cNvPr>
          <p:cNvGrpSpPr/>
          <p:nvPr/>
        </p:nvGrpSpPr>
        <p:grpSpPr>
          <a:xfrm>
            <a:off x="5582180" y="1836820"/>
            <a:ext cx="5660267" cy="1873351"/>
            <a:chOff x="1587696" y="4588041"/>
            <a:chExt cx="5660267" cy="1873351"/>
          </a:xfrm>
        </p:grpSpPr>
        <p:pic>
          <p:nvPicPr>
            <p:cNvPr id="11" name="Picture 10" descr="A diagram of a graph&#10;&#10;AI-generated content may be incorrect.">
              <a:extLst>
                <a:ext uri="{FF2B5EF4-FFF2-40B4-BE49-F238E27FC236}">
                  <a16:creationId xmlns:a16="http://schemas.microsoft.com/office/drawing/2014/main" id="{57C12A40-D12B-950B-5BE3-8735D54BCC8C}"/>
                </a:ext>
              </a:extLst>
            </p:cNvPr>
            <p:cNvPicPr>
              <a:picLocks noChangeAspect="1"/>
            </p:cNvPicPr>
            <p:nvPr/>
          </p:nvPicPr>
          <p:blipFill>
            <a:blip r:embed="rId2"/>
            <a:srcRect l="3522" t="55484" r="-139" b="197"/>
            <a:stretch>
              <a:fillRect/>
            </a:stretch>
          </p:blipFill>
          <p:spPr>
            <a:xfrm>
              <a:off x="1689456" y="4658859"/>
              <a:ext cx="5558507" cy="1802533"/>
            </a:xfrm>
            <a:prstGeom prst="rect">
              <a:avLst/>
            </a:prstGeom>
          </p:spPr>
        </p:pic>
        <p:sp>
          <p:nvSpPr>
            <p:cNvPr id="14" name="Rectangle 13">
              <a:extLst>
                <a:ext uri="{FF2B5EF4-FFF2-40B4-BE49-F238E27FC236}">
                  <a16:creationId xmlns:a16="http://schemas.microsoft.com/office/drawing/2014/main" id="{1EA3C943-A024-A3A3-6C8A-9C728C359C5C}"/>
                </a:ext>
              </a:extLst>
            </p:cNvPr>
            <p:cNvSpPr/>
            <p:nvPr/>
          </p:nvSpPr>
          <p:spPr>
            <a:xfrm>
              <a:off x="1587696" y="4588041"/>
              <a:ext cx="302913" cy="1443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a:ea typeface="+mn-ea"/>
                <a:cs typeface="+mn-cs"/>
              </a:endParaRPr>
            </a:p>
          </p:txBody>
        </p:sp>
      </p:grpSp>
      <p:sp>
        <p:nvSpPr>
          <p:cNvPr id="10" name="TextBox 9">
            <a:extLst>
              <a:ext uri="{FF2B5EF4-FFF2-40B4-BE49-F238E27FC236}">
                <a16:creationId xmlns:a16="http://schemas.microsoft.com/office/drawing/2014/main" id="{52ED8714-B4A0-158B-1FA8-F5AC72A76E00}"/>
              </a:ext>
            </a:extLst>
          </p:cNvPr>
          <p:cNvSpPr txBox="1"/>
          <p:nvPr/>
        </p:nvSpPr>
        <p:spPr>
          <a:xfrm>
            <a:off x="5998177" y="4059850"/>
            <a:ext cx="5566793"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50"/>
                </a:solidFill>
                <a:effectLst/>
                <a:uLnTx/>
                <a:uFillTx/>
                <a:latin typeface="Roboto"/>
                <a:ea typeface="Roboto"/>
                <a:cs typeface="Roboto"/>
              </a:rPr>
              <a:t>Bursts of many muons</a:t>
            </a:r>
            <a:endParaRPr kumimoji="0" lang="en-US" sz="1800" b="0" i="0" u="none" strike="noStrike" kern="1200" cap="none" spc="0" normalizeH="0" baseline="0" noProof="0">
              <a:ln>
                <a:noFill/>
              </a:ln>
              <a:solidFill>
                <a:srgbClr val="00B05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50"/>
                </a:solidFill>
                <a:effectLst/>
                <a:uLnTx/>
                <a:uFillTx/>
                <a:latin typeface="Roboto"/>
                <a:ea typeface="Roboto"/>
                <a:cs typeface="Roboto"/>
              </a:rPr>
              <a:t>Low intrinsic background</a:t>
            </a:r>
            <a:endParaRPr kumimoji="0" lang="en-US" sz="1800" b="0" i="0" u="none" strike="noStrike" kern="1200" cap="none" spc="0" normalizeH="0" baseline="0" noProof="0">
              <a:ln>
                <a:noFill/>
              </a:ln>
              <a:solidFill>
                <a:srgbClr val="00B05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50"/>
                </a:solidFill>
                <a:effectLst/>
                <a:uLnTx/>
                <a:uFillTx/>
                <a:latin typeface="Roboto"/>
                <a:ea typeface="Roboto"/>
                <a:cs typeface="Roboto"/>
              </a:rPr>
              <a:t>Time resolution set by muon pulse width (~50ns)</a:t>
            </a:r>
            <a:br>
              <a:rPr kumimoji="0" lang="en-GB" sz="1800" b="0" i="0" u="none" strike="noStrike" kern="1200" cap="none" spc="0" normalizeH="0" baseline="0" noProof="0">
                <a:ln>
                  <a:noFill/>
                </a:ln>
                <a:solidFill>
                  <a:srgbClr val="00B050"/>
                </a:solidFill>
                <a:effectLst/>
                <a:uLnTx/>
                <a:uFillTx/>
                <a:latin typeface="Roboto"/>
                <a:ea typeface="Roboto"/>
                <a:cs typeface="Roboto"/>
              </a:rPr>
            </a:br>
            <a:r>
              <a:rPr kumimoji="0" lang="en-GB" sz="1800" b="0" i="0" u="none" strike="noStrike" kern="1200" cap="none" spc="0" normalizeH="0" baseline="0" noProof="0">
                <a:ln>
                  <a:noFill/>
                </a:ln>
                <a:solidFill>
                  <a:srgbClr val="00B050"/>
                </a:solidFill>
                <a:effectLst/>
                <a:uLnTx/>
                <a:uFillTx/>
                <a:latin typeface="Roboto"/>
                <a:ea typeface="Roboto"/>
                <a:cs typeface="Roboto"/>
              </a:rPr>
              <a:t>-&gt; Weak relaxations, slow precession</a:t>
            </a:r>
            <a:endParaRPr kumimoji="0" lang="en-US" sz="1800" b="0" i="0" u="none" strike="noStrike" kern="1200" cap="none" spc="0" normalizeH="0" baseline="0" noProof="0">
              <a:ln>
                <a:noFill/>
              </a:ln>
              <a:solidFill>
                <a:srgbClr val="00B05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50"/>
                </a:solidFill>
                <a:effectLst/>
                <a:uLnTx/>
                <a:uFillTx/>
                <a:latin typeface="Roboto"/>
                <a:ea typeface="Roboto"/>
                <a:cs typeface="Roboto"/>
              </a:rPr>
              <a:t>Rate limit set by detector dead time</a:t>
            </a:r>
            <a:endParaRPr kumimoji="0" lang="en-US" sz="1800" b="0" i="0" u="none" strike="noStrike" kern="1200" cap="none" spc="0" normalizeH="0" baseline="0" noProof="0">
              <a:ln>
                <a:noFill/>
              </a:ln>
              <a:solidFill>
                <a:srgbClr val="00B05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50"/>
                </a:solidFill>
                <a:effectLst/>
                <a:uLnTx/>
                <a:uFillTx/>
                <a:latin typeface="Roboto"/>
                <a:ea typeface="Roboto"/>
                <a:cs typeface="Roboto"/>
              </a:rPr>
              <a:t>Big detector arrays to cope with high instantaneous rate</a:t>
            </a:r>
          </a:p>
        </p:txBody>
      </p:sp>
      <p:sp>
        <p:nvSpPr>
          <p:cNvPr id="3" name="TextBox 2">
            <a:extLst>
              <a:ext uri="{FF2B5EF4-FFF2-40B4-BE49-F238E27FC236}">
                <a16:creationId xmlns:a16="http://schemas.microsoft.com/office/drawing/2014/main" id="{7B61A88A-4B19-0EEF-D12B-AF5978E8898E}"/>
              </a:ext>
            </a:extLst>
          </p:cNvPr>
          <p:cNvSpPr txBox="1"/>
          <p:nvPr/>
        </p:nvSpPr>
        <p:spPr>
          <a:xfrm>
            <a:off x="319271" y="4059849"/>
            <a:ext cx="556679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F0"/>
                </a:solidFill>
                <a:effectLst/>
                <a:uLnTx/>
                <a:uFillTx/>
                <a:latin typeface="Roboto"/>
                <a:ea typeface="Roboto"/>
                <a:cs typeface="Roboto"/>
              </a:rPr>
              <a:t>Single muons</a:t>
            </a:r>
            <a:endParaRPr kumimoji="0" lang="en-US" sz="1800" b="0" i="0" u="none" strike="noStrike" kern="1200" cap="none" spc="0" normalizeH="0" baseline="0" noProof="0">
              <a:ln>
                <a:noFill/>
              </a:ln>
              <a:solidFill>
                <a:srgbClr val="00B0F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F0"/>
                </a:solidFill>
                <a:effectLst/>
                <a:uLnTx/>
                <a:uFillTx/>
                <a:latin typeface="Roboto"/>
                <a:ea typeface="Roboto"/>
                <a:cs typeface="Roboto"/>
              </a:rPr>
              <a:t>Higher intrinsic background</a:t>
            </a:r>
            <a:endParaRPr kumimoji="0" lang="en-US" sz="1800" b="0" i="0" u="none" strike="noStrike" kern="1200" cap="none" spc="0" normalizeH="0" baseline="0" noProof="0">
              <a:ln>
                <a:noFill/>
              </a:ln>
              <a:solidFill>
                <a:srgbClr val="00B0F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F0"/>
                </a:solidFill>
                <a:effectLst/>
                <a:uLnTx/>
                <a:uFillTx/>
                <a:latin typeface="Roboto"/>
                <a:ea typeface="Roboto"/>
                <a:cs typeface="Roboto"/>
              </a:rPr>
              <a:t>Time resolution set by electronics (~10s </a:t>
            </a:r>
            <a:r>
              <a:rPr kumimoji="0" lang="en-GB" sz="1800" b="0" i="0" u="none" strike="noStrike" kern="1200" cap="none" spc="0" normalizeH="0" baseline="0" noProof="0" err="1">
                <a:ln>
                  <a:noFill/>
                </a:ln>
                <a:solidFill>
                  <a:srgbClr val="00B0F0"/>
                </a:solidFill>
                <a:effectLst/>
                <a:uLnTx/>
                <a:uFillTx/>
                <a:latin typeface="Roboto"/>
                <a:ea typeface="Roboto"/>
                <a:cs typeface="Roboto"/>
              </a:rPr>
              <a:t>ps</a:t>
            </a:r>
            <a:r>
              <a:rPr kumimoji="0" lang="en-GB" sz="1800" b="0" i="0" u="none" strike="noStrike" kern="1200" cap="none" spc="0" normalizeH="0" baseline="0" noProof="0">
                <a:ln>
                  <a:noFill/>
                </a:ln>
                <a:solidFill>
                  <a:srgbClr val="00B0F0"/>
                </a:solidFill>
                <a:effectLst/>
                <a:uLnTx/>
                <a:uFillTx/>
                <a:latin typeface="Roboto"/>
                <a:ea typeface="Roboto"/>
                <a:cs typeface="Roboto"/>
              </a:rPr>
              <a:t>) </a:t>
            </a:r>
            <a:br>
              <a:rPr kumimoji="0" lang="en-US" sz="1800" b="0" i="0" u="none" strike="noStrike" kern="1200" cap="none" spc="0" normalizeH="0" baseline="0" noProof="0">
                <a:ln>
                  <a:noFill/>
                </a:ln>
                <a:solidFill>
                  <a:prstClr val="black"/>
                </a:solidFill>
                <a:effectLst/>
                <a:uLnTx/>
                <a:uFillTx/>
                <a:latin typeface="Roboto"/>
                <a:ea typeface="+mn-ea"/>
                <a:cs typeface="+mn-cs"/>
              </a:rPr>
            </a:br>
            <a:r>
              <a:rPr kumimoji="0" lang="en-GB" sz="1800" b="0" i="0" u="none" strike="noStrike" kern="1200" cap="none" spc="0" normalizeH="0" baseline="0" noProof="0">
                <a:ln>
                  <a:noFill/>
                </a:ln>
                <a:solidFill>
                  <a:srgbClr val="00B0F0"/>
                </a:solidFill>
                <a:effectLst/>
                <a:uLnTx/>
                <a:uFillTx/>
                <a:latin typeface="Roboto"/>
                <a:ea typeface="Roboto"/>
                <a:cs typeface="Roboto"/>
              </a:rPr>
              <a:t>-&gt; fast relaxations, rapid precession</a:t>
            </a:r>
            <a:endParaRPr kumimoji="0" lang="en-US" sz="1800" b="0" i="0" u="none" strike="noStrike" kern="1200" cap="none" spc="0" normalizeH="0" baseline="0" noProof="0">
              <a:ln>
                <a:noFill/>
              </a:ln>
              <a:solidFill>
                <a:srgbClr val="00B0F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F0"/>
                </a:solidFill>
                <a:effectLst/>
                <a:uLnTx/>
                <a:uFillTx/>
                <a:latin typeface="Roboto"/>
                <a:ea typeface="Roboto"/>
                <a:cs typeface="Roboto"/>
              </a:rPr>
              <a:t>Rate limit set by single muon at a time constraint</a:t>
            </a:r>
            <a:endParaRPr kumimoji="0" lang="en-US" sz="1800" b="0" i="0" u="none" strike="noStrike" kern="1200" cap="none" spc="0" normalizeH="0" baseline="0" noProof="0">
              <a:ln>
                <a:noFill/>
              </a:ln>
              <a:solidFill>
                <a:srgbClr val="00B0F0"/>
              </a:solidFill>
              <a:effectLst/>
              <a:uLnTx/>
              <a:uFillTx/>
              <a:latin typeface="Roboto"/>
              <a:ea typeface="Roboto"/>
              <a:cs typeface="Roboto"/>
            </a:endParaRPr>
          </a:p>
          <a:p>
            <a:pPr marL="285750" marR="0" lvl="0" indent="-285750" algn="l" defTabSz="914400" rtl="0" eaLnBrk="1" fontAlgn="auto" latinLnBrk="0" hangingPunct="1">
              <a:lnSpc>
                <a:spcPct val="100000"/>
              </a:lnSpc>
              <a:spcBef>
                <a:spcPct val="50000"/>
              </a:spcBef>
              <a:spcAft>
                <a:spcPts val="0"/>
              </a:spcAft>
              <a:buClrTx/>
              <a:buSzTx/>
              <a:buFont typeface="Courier New"/>
              <a:buChar char="o"/>
              <a:tabLst/>
              <a:defRPr/>
            </a:pPr>
            <a:r>
              <a:rPr kumimoji="0" lang="en-GB" sz="1800" b="0" i="0" u="none" strike="noStrike" kern="1200" cap="none" spc="0" normalizeH="0" baseline="0" noProof="0">
                <a:ln>
                  <a:noFill/>
                </a:ln>
                <a:solidFill>
                  <a:srgbClr val="00B0F0"/>
                </a:solidFill>
                <a:effectLst/>
                <a:uLnTx/>
                <a:uFillTx/>
                <a:latin typeface="Roboto"/>
                <a:ea typeface="Roboto"/>
                <a:cs typeface="Roboto"/>
              </a:rPr>
              <a:t>More compact detector arrays</a:t>
            </a:r>
          </a:p>
        </p:txBody>
      </p:sp>
      <p:sp>
        <p:nvSpPr>
          <p:cNvPr id="18" name="Title 1">
            <a:extLst>
              <a:ext uri="{FF2B5EF4-FFF2-40B4-BE49-F238E27FC236}">
                <a16:creationId xmlns:a16="http://schemas.microsoft.com/office/drawing/2014/main" id="{D3BDB927-72D8-C088-A3E2-7DC2AF14C539}"/>
              </a:ext>
            </a:extLst>
          </p:cNvPr>
          <p:cNvSpPr txBox="1">
            <a:spLocks/>
          </p:cNvSpPr>
          <p:nvPr/>
        </p:nvSpPr>
        <p:spPr>
          <a:xfrm>
            <a:off x="316411" y="206146"/>
            <a:ext cx="10122893" cy="638585"/>
          </a:xfrm>
          <a:prstGeom prst="rect">
            <a:avLst/>
          </a:prstGeom>
        </p:spPr>
        <p:txBody>
          <a:bodyPr lIns="91440" tIns="45720" rIns="91440" bIns="45720" anchor="t"/>
          <a:lstStyle>
            <a:lvl1pPr algn="l" defTabSz="914400" rtl="0" eaLnBrk="1" latinLnBrk="0" hangingPunct="1">
              <a:lnSpc>
                <a:spcPct val="90000"/>
              </a:lnSpc>
              <a:spcBef>
                <a:spcPct val="0"/>
              </a:spcBef>
              <a:buNone/>
              <a:defRPr sz="2800" kern="1200">
                <a:solidFill>
                  <a:srgbClr val="003088"/>
                </a:solidFill>
                <a:latin typeface="+mj-lt"/>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3088"/>
                </a:solidFill>
                <a:effectLst/>
                <a:uLnTx/>
                <a:uFillTx/>
                <a:latin typeface="Moderat Medium"/>
                <a:ea typeface="Roboto"/>
                <a:cs typeface="Arial"/>
              </a:rPr>
              <a:t>Pulsed and continuous sources of muons</a:t>
            </a:r>
            <a:endParaRPr kumimoji="0" lang="en-US" sz="3200" b="0" i="0" u="none" strike="noStrike" kern="1200" cap="none" spc="0" normalizeH="0" baseline="0" noProof="0">
              <a:ln>
                <a:noFill/>
              </a:ln>
              <a:solidFill>
                <a:srgbClr val="003088"/>
              </a:solidFill>
              <a:effectLst/>
              <a:uLnTx/>
              <a:uFillTx/>
              <a:latin typeface="Moderat Medium"/>
              <a:ea typeface="+mj-ea"/>
              <a:cs typeface="Arial" panose="020B0604020202020204" pitchFamily="34" charset="0"/>
            </a:endParaRPr>
          </a:p>
        </p:txBody>
      </p:sp>
    </p:spTree>
    <p:extLst>
      <p:ext uri="{BB962C8B-B14F-4D97-AF65-F5344CB8AC3E}">
        <p14:creationId xmlns:p14="http://schemas.microsoft.com/office/powerpoint/2010/main" val="314818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821F6-C139-D642-5614-2A999E3CFD88}"/>
            </a:ext>
          </a:extLst>
        </p:cNvPr>
        <p:cNvGrpSpPr/>
        <p:nvPr/>
      </p:nvGrpSpPr>
      <p:grpSpPr>
        <a:xfrm>
          <a:off x="0" y="0"/>
          <a:ext cx="0" cy="0"/>
          <a:chOff x="0" y="0"/>
          <a:chExt cx="0" cy="0"/>
        </a:xfrm>
      </p:grpSpPr>
      <p:pic>
        <p:nvPicPr>
          <p:cNvPr id="6" name="Picture 4" descr="ISIS_annrep07">
            <a:extLst>
              <a:ext uri="{FF2B5EF4-FFF2-40B4-BE49-F238E27FC236}">
                <a16:creationId xmlns:a16="http://schemas.microsoft.com/office/drawing/2014/main" id="{A735C817-DB2D-0811-A8DE-B89649F9F50F}"/>
              </a:ext>
            </a:extLst>
          </p:cNvPr>
          <p:cNvPicPr>
            <a:picLocks noChangeAspect="1" noChangeArrowheads="1"/>
          </p:cNvPicPr>
          <p:nvPr/>
        </p:nvPicPr>
        <p:blipFill>
          <a:blip r:embed="rId2" cstate="print"/>
          <a:srcRect/>
          <a:stretch>
            <a:fillRect/>
          </a:stretch>
        </p:blipFill>
        <p:spPr bwMode="auto">
          <a:xfrm>
            <a:off x="828517" y="864793"/>
            <a:ext cx="3970820" cy="4823943"/>
          </a:xfrm>
          <a:prstGeom prst="rect">
            <a:avLst/>
          </a:prstGeom>
          <a:noFill/>
          <a:ln w="9525">
            <a:noFill/>
            <a:miter lim="800000"/>
            <a:headEnd/>
            <a:tailEnd/>
          </a:ln>
        </p:spPr>
      </p:pic>
      <p:sp>
        <p:nvSpPr>
          <p:cNvPr id="2" name="Title 1">
            <a:extLst>
              <a:ext uri="{FF2B5EF4-FFF2-40B4-BE49-F238E27FC236}">
                <a16:creationId xmlns:a16="http://schemas.microsoft.com/office/drawing/2014/main" id="{598F881E-1E15-E669-E807-408543BD57BF}"/>
              </a:ext>
            </a:extLst>
          </p:cNvPr>
          <p:cNvSpPr>
            <a:spLocks noGrp="1"/>
          </p:cNvSpPr>
          <p:nvPr>
            <p:ph type="title" idx="4294967295"/>
          </p:nvPr>
        </p:nvSpPr>
        <p:spPr>
          <a:xfrm>
            <a:off x="0" y="365125"/>
            <a:ext cx="11087100" cy="473075"/>
          </a:xfrm>
        </p:spPr>
        <p:txBody>
          <a:bodyPr/>
          <a:lstStyle/>
          <a:p>
            <a:r>
              <a:rPr lang="en-GB"/>
              <a:t>Muons at ISIS</a:t>
            </a:r>
            <a:br>
              <a:rPr lang="en-GB"/>
            </a:br>
            <a:endParaRPr lang="en-GB"/>
          </a:p>
        </p:txBody>
      </p:sp>
      <p:grpSp>
        <p:nvGrpSpPr>
          <p:cNvPr id="25" name="Group 24">
            <a:extLst>
              <a:ext uri="{FF2B5EF4-FFF2-40B4-BE49-F238E27FC236}">
                <a16:creationId xmlns:a16="http://schemas.microsoft.com/office/drawing/2014/main" id="{0C286CF1-04F4-C15B-8194-C323FDBA7DD9}"/>
              </a:ext>
            </a:extLst>
          </p:cNvPr>
          <p:cNvGrpSpPr/>
          <p:nvPr/>
        </p:nvGrpSpPr>
        <p:grpSpPr>
          <a:xfrm>
            <a:off x="4799337" y="2711173"/>
            <a:ext cx="6534510" cy="2102153"/>
            <a:chOff x="4799337" y="2711173"/>
            <a:chExt cx="6534510" cy="2102153"/>
          </a:xfrm>
        </p:grpSpPr>
        <p:pic>
          <p:nvPicPr>
            <p:cNvPr id="3" name="Picture 3">
              <a:extLst>
                <a:ext uri="{FF2B5EF4-FFF2-40B4-BE49-F238E27FC236}">
                  <a16:creationId xmlns:a16="http://schemas.microsoft.com/office/drawing/2014/main" id="{87A299ED-9C62-796F-F3CF-83F534C813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1693"/>
            <a:stretch/>
          </p:blipFill>
          <p:spPr bwMode="auto">
            <a:xfrm>
              <a:off x="4799337" y="2711173"/>
              <a:ext cx="6534510" cy="1232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C47CFFC3-8BF6-C77C-BB09-C1F555C83C36}"/>
                </a:ext>
              </a:extLst>
            </p:cNvPr>
            <p:cNvSpPr txBox="1"/>
            <p:nvPr/>
          </p:nvSpPr>
          <p:spPr>
            <a:xfrm>
              <a:off x="5906531" y="3944039"/>
              <a:ext cx="84829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50ns</a:t>
              </a:r>
            </a:p>
          </p:txBody>
        </p:sp>
        <p:sp>
          <p:nvSpPr>
            <p:cNvPr id="5" name="TextBox 4">
              <a:extLst>
                <a:ext uri="{FF2B5EF4-FFF2-40B4-BE49-F238E27FC236}">
                  <a16:creationId xmlns:a16="http://schemas.microsoft.com/office/drawing/2014/main" id="{B9B2338C-EF48-EBCB-D17D-D6B852A41E3C}"/>
                </a:ext>
              </a:extLst>
            </p:cNvPr>
            <p:cNvSpPr txBox="1"/>
            <p:nvPr/>
          </p:nvSpPr>
          <p:spPr>
            <a:xfrm>
              <a:off x="6466555" y="3944038"/>
              <a:ext cx="84829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50ns</a:t>
              </a:r>
            </a:p>
          </p:txBody>
        </p:sp>
        <p:sp>
          <p:nvSpPr>
            <p:cNvPr id="17" name="TextBox 16">
              <a:extLst>
                <a:ext uri="{FF2B5EF4-FFF2-40B4-BE49-F238E27FC236}">
                  <a16:creationId xmlns:a16="http://schemas.microsoft.com/office/drawing/2014/main" id="{92C32A91-B4E6-79E9-472F-FC59CE22BA5A}"/>
                </a:ext>
              </a:extLst>
            </p:cNvPr>
            <p:cNvSpPr txBox="1"/>
            <p:nvPr/>
          </p:nvSpPr>
          <p:spPr>
            <a:xfrm>
              <a:off x="7642442" y="3944038"/>
              <a:ext cx="84829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50ns</a:t>
              </a:r>
            </a:p>
          </p:txBody>
        </p:sp>
        <p:sp>
          <p:nvSpPr>
            <p:cNvPr id="18" name="TextBox 17">
              <a:extLst>
                <a:ext uri="{FF2B5EF4-FFF2-40B4-BE49-F238E27FC236}">
                  <a16:creationId xmlns:a16="http://schemas.microsoft.com/office/drawing/2014/main" id="{EF1829C6-5A2A-818A-2663-A4A31A22BDCC}"/>
                </a:ext>
              </a:extLst>
            </p:cNvPr>
            <p:cNvSpPr txBox="1"/>
            <p:nvPr/>
          </p:nvSpPr>
          <p:spPr>
            <a:xfrm>
              <a:off x="8229254" y="3944037"/>
              <a:ext cx="84829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50ns</a:t>
              </a:r>
            </a:p>
          </p:txBody>
        </p:sp>
        <p:sp>
          <p:nvSpPr>
            <p:cNvPr id="19" name="TextBox 18">
              <a:extLst>
                <a:ext uri="{FF2B5EF4-FFF2-40B4-BE49-F238E27FC236}">
                  <a16:creationId xmlns:a16="http://schemas.microsoft.com/office/drawing/2014/main" id="{B80E9C4F-3460-F4E8-7B93-A1BD7F3ACB6F}"/>
                </a:ext>
              </a:extLst>
            </p:cNvPr>
            <p:cNvSpPr txBox="1"/>
            <p:nvPr/>
          </p:nvSpPr>
          <p:spPr>
            <a:xfrm>
              <a:off x="9405141" y="3944036"/>
              <a:ext cx="84829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50ns</a:t>
              </a:r>
            </a:p>
          </p:txBody>
        </p:sp>
        <p:sp>
          <p:nvSpPr>
            <p:cNvPr id="20" name="TextBox 19">
              <a:extLst>
                <a:ext uri="{FF2B5EF4-FFF2-40B4-BE49-F238E27FC236}">
                  <a16:creationId xmlns:a16="http://schemas.microsoft.com/office/drawing/2014/main" id="{CBBBB765-5F91-4F09-019E-99A16DACD3FF}"/>
                </a:ext>
              </a:extLst>
            </p:cNvPr>
            <p:cNvSpPr txBox="1"/>
            <p:nvPr/>
          </p:nvSpPr>
          <p:spPr>
            <a:xfrm>
              <a:off x="9991953" y="3944035"/>
              <a:ext cx="84829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50ns</a:t>
              </a:r>
            </a:p>
          </p:txBody>
        </p:sp>
        <p:cxnSp>
          <p:nvCxnSpPr>
            <p:cNvPr id="22" name="Straight Arrow Connector 21">
              <a:extLst>
                <a:ext uri="{FF2B5EF4-FFF2-40B4-BE49-F238E27FC236}">
                  <a16:creationId xmlns:a16="http://schemas.microsoft.com/office/drawing/2014/main" id="{53914462-C78F-9EEE-6FCD-99E60481A0A0}"/>
                </a:ext>
              </a:extLst>
            </p:cNvPr>
            <p:cNvCxnSpPr/>
            <p:nvPr/>
          </p:nvCxnSpPr>
          <p:spPr>
            <a:xfrm>
              <a:off x="6096000" y="4336274"/>
              <a:ext cx="1771878" cy="0"/>
            </a:xfrm>
            <a:prstGeom prst="straightConnector1">
              <a:avLst/>
            </a:prstGeom>
            <a:ln w="47625">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7E6B73B-797A-1F2F-E45E-6369B33757E0}"/>
                </a:ext>
              </a:extLst>
            </p:cNvPr>
            <p:cNvSpPr txBox="1"/>
            <p:nvPr/>
          </p:nvSpPr>
          <p:spPr>
            <a:xfrm>
              <a:off x="6678089" y="4474772"/>
              <a:ext cx="84829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rial" panose="020B0604020202020204"/>
                  <a:ea typeface="+mn-ea"/>
                  <a:cs typeface="+mn-cs"/>
                </a:rPr>
                <a:t>20 </a:t>
              </a:r>
              <a:r>
                <a:rPr kumimoji="0" lang="en-GB" sz="1600" b="0" i="0" u="none" strike="noStrike" kern="1200" cap="none" spc="0" normalizeH="0" baseline="0" noProof="0" err="1">
                  <a:ln>
                    <a:noFill/>
                  </a:ln>
                  <a:solidFill>
                    <a:prstClr val="black"/>
                  </a:solidFill>
                  <a:effectLst/>
                  <a:uLnTx/>
                  <a:uFillTx/>
                  <a:latin typeface="Arial" panose="020B0604020202020204"/>
                  <a:ea typeface="+mn-ea"/>
                  <a:cs typeface="+mn-cs"/>
                </a:rPr>
                <a:t>ms</a:t>
              </a:r>
              <a:endParaRPr kumimoji="0" lang="en-GB" sz="16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339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A1E01-425E-7930-29E7-116BDF319210}"/>
              </a:ext>
            </a:extLst>
          </p:cNvPr>
          <p:cNvSpPr>
            <a:spLocks noGrp="1"/>
          </p:cNvSpPr>
          <p:nvPr>
            <p:ph type="title"/>
          </p:nvPr>
        </p:nvSpPr>
        <p:spPr/>
        <p:txBody>
          <a:bodyPr/>
          <a:lstStyle/>
          <a:p>
            <a:r>
              <a:rPr lang="en-GB"/>
              <a:t>ISIS Proton Pulse Compression</a:t>
            </a:r>
          </a:p>
        </p:txBody>
      </p:sp>
      <p:pic>
        <p:nvPicPr>
          <p:cNvPr id="3" name="Picture 2">
            <a:extLst>
              <a:ext uri="{FF2B5EF4-FFF2-40B4-BE49-F238E27FC236}">
                <a16:creationId xmlns:a16="http://schemas.microsoft.com/office/drawing/2014/main" id="{01CAB229-A5E5-BF4D-84A1-FAC8A0F47D8F}"/>
              </a:ext>
            </a:extLst>
          </p:cNvPr>
          <p:cNvPicPr>
            <a:picLocks noChangeAspect="1"/>
          </p:cNvPicPr>
          <p:nvPr/>
        </p:nvPicPr>
        <p:blipFill rotWithShape="1">
          <a:blip r:embed="rId3"/>
          <a:srcRect r="319"/>
          <a:stretch/>
        </p:blipFill>
        <p:spPr>
          <a:xfrm>
            <a:off x="460128" y="2895014"/>
            <a:ext cx="5091617" cy="2641870"/>
          </a:xfrm>
          <a:prstGeom prst="rect">
            <a:avLst/>
          </a:prstGeom>
        </p:spPr>
      </p:pic>
      <p:pic>
        <p:nvPicPr>
          <p:cNvPr id="4" name="Picture 3" descr="A graph of a function&#10;&#10;Description automatically generated">
            <a:extLst>
              <a:ext uri="{FF2B5EF4-FFF2-40B4-BE49-F238E27FC236}">
                <a16:creationId xmlns:a16="http://schemas.microsoft.com/office/drawing/2014/main" id="{C0D49B9B-A266-4884-D301-CB298B3425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6914" y="2351942"/>
            <a:ext cx="5021874" cy="3842920"/>
          </a:xfrm>
          <a:prstGeom prst="rect">
            <a:avLst/>
          </a:prstGeom>
        </p:spPr>
      </p:pic>
      <p:sp>
        <p:nvSpPr>
          <p:cNvPr id="5" name="TextBox 4">
            <a:extLst>
              <a:ext uri="{FF2B5EF4-FFF2-40B4-BE49-F238E27FC236}">
                <a16:creationId xmlns:a16="http://schemas.microsoft.com/office/drawing/2014/main" id="{C2F421DD-E415-BC25-E08B-F34703CA20A7}"/>
              </a:ext>
            </a:extLst>
          </p:cNvPr>
          <p:cNvSpPr txBox="1"/>
          <p:nvPr/>
        </p:nvSpPr>
        <p:spPr>
          <a:xfrm>
            <a:off x="5217760" y="6159012"/>
            <a:ext cx="5453737" cy="276999"/>
          </a:xfrm>
          <a:prstGeom prst="rect">
            <a:avLst/>
          </a:prstGeom>
          <a:noFill/>
        </p:spPr>
        <p:txBody>
          <a:bodyPr wrap="none" rtlCol="0">
            <a:spAutoFit/>
          </a:bodyPr>
          <a:lstStyle/>
          <a:p>
            <a:r>
              <a:rPr lang="en-GB" sz="1200"/>
              <a:t>Frequency response with and without pulse compression – </a:t>
            </a:r>
            <a:r>
              <a:rPr lang="en-GB" sz="1200" err="1"/>
              <a:t>MuSR</a:t>
            </a:r>
            <a:r>
              <a:rPr lang="en-GB" sz="1200"/>
              <a:t> Cycle 23_5</a:t>
            </a:r>
          </a:p>
        </p:txBody>
      </p:sp>
      <p:sp>
        <p:nvSpPr>
          <p:cNvPr id="7" name="TextBox 6">
            <a:extLst>
              <a:ext uri="{FF2B5EF4-FFF2-40B4-BE49-F238E27FC236}">
                <a16:creationId xmlns:a16="http://schemas.microsoft.com/office/drawing/2014/main" id="{9FF4C4BA-E0F9-6E1C-77E0-0F21DB4D449B}"/>
              </a:ext>
            </a:extLst>
          </p:cNvPr>
          <p:cNvSpPr txBox="1"/>
          <p:nvPr/>
        </p:nvSpPr>
        <p:spPr>
          <a:xfrm>
            <a:off x="1092066" y="874614"/>
            <a:ext cx="10007868" cy="1477328"/>
          </a:xfrm>
          <a:prstGeom prst="rect">
            <a:avLst/>
          </a:prstGeom>
          <a:noFill/>
        </p:spPr>
        <p:txBody>
          <a:bodyPr wrap="none" rtlCol="0">
            <a:spAutoFit/>
          </a:bodyPr>
          <a:lstStyle/>
          <a:p>
            <a:r>
              <a:rPr lang="en-GB"/>
              <a:t>Improving the performance of the muon spectrometers by optimising the proton beam</a:t>
            </a:r>
          </a:p>
          <a:p>
            <a:endParaRPr lang="en-GB"/>
          </a:p>
          <a:p>
            <a:r>
              <a:rPr lang="en-GB"/>
              <a:t>Shorter pulses give a better frequency response</a:t>
            </a:r>
          </a:p>
          <a:p>
            <a:endParaRPr lang="en-GB"/>
          </a:p>
          <a:p>
            <a:r>
              <a:rPr lang="en-GB"/>
              <a:t>Rotating phase space in the final stages of the proton acceleration reduces the pulse width (time)</a:t>
            </a:r>
          </a:p>
        </p:txBody>
      </p:sp>
    </p:spTree>
    <p:extLst>
      <p:ext uri="{BB962C8B-B14F-4D97-AF65-F5344CB8AC3E}">
        <p14:creationId xmlns:p14="http://schemas.microsoft.com/office/powerpoint/2010/main" val="274164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0F28A-D236-A036-3903-8CDB27FC1E1A}"/>
            </a:ext>
          </a:extLst>
        </p:cNvPr>
        <p:cNvGrpSpPr/>
        <p:nvPr/>
      </p:nvGrpSpPr>
      <p:grpSpPr>
        <a:xfrm>
          <a:off x="0" y="0"/>
          <a:ext cx="0" cy="0"/>
          <a:chOff x="0" y="0"/>
          <a:chExt cx="0" cy="0"/>
        </a:xfrm>
      </p:grpSpPr>
      <p:pic>
        <p:nvPicPr>
          <p:cNvPr id="4" name="Picture 4" descr="ISIS_annrep07">
            <a:extLst>
              <a:ext uri="{FF2B5EF4-FFF2-40B4-BE49-F238E27FC236}">
                <a16:creationId xmlns:a16="http://schemas.microsoft.com/office/drawing/2014/main" id="{BBF0A09D-DA1D-97AD-0687-511D863584E2}"/>
              </a:ext>
            </a:extLst>
          </p:cNvPr>
          <p:cNvPicPr>
            <a:picLocks noChangeAspect="1" noChangeArrowheads="1"/>
          </p:cNvPicPr>
          <p:nvPr/>
        </p:nvPicPr>
        <p:blipFill>
          <a:blip r:embed="rId2" cstate="print"/>
          <a:srcRect/>
          <a:stretch>
            <a:fillRect/>
          </a:stretch>
        </p:blipFill>
        <p:spPr bwMode="auto">
          <a:xfrm>
            <a:off x="6639039" y="-985972"/>
            <a:ext cx="3970820" cy="4823943"/>
          </a:xfrm>
          <a:prstGeom prst="rect">
            <a:avLst/>
          </a:prstGeom>
          <a:noFill/>
          <a:ln w="9525">
            <a:noFill/>
            <a:miter lim="800000"/>
            <a:headEnd/>
            <a:tailEnd/>
          </a:ln>
        </p:spPr>
      </p:pic>
      <p:sp>
        <p:nvSpPr>
          <p:cNvPr id="173065" name="Rectangle 9">
            <a:extLst>
              <a:ext uri="{FF2B5EF4-FFF2-40B4-BE49-F238E27FC236}">
                <a16:creationId xmlns:a16="http://schemas.microsoft.com/office/drawing/2014/main" id="{3D3B10DC-5841-7DFA-AFB9-E17382B4D80C}"/>
              </a:ext>
            </a:extLst>
          </p:cNvPr>
          <p:cNvSpPr>
            <a:spLocks noChangeArrowheads="1"/>
          </p:cNvSpPr>
          <p:nvPr/>
        </p:nvSpPr>
        <p:spPr bwMode="auto">
          <a:xfrm>
            <a:off x="9499955" y="2070433"/>
            <a:ext cx="127000" cy="174625"/>
          </a:xfrm>
          <a:prstGeom prst="rect">
            <a:avLst/>
          </a:prstGeom>
          <a:noFill/>
          <a:ln w="57150">
            <a:solidFill>
              <a:srgbClr val="FF6699"/>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73067" name="Rectangle 11">
            <a:extLst>
              <a:ext uri="{FF2B5EF4-FFF2-40B4-BE49-F238E27FC236}">
                <a16:creationId xmlns:a16="http://schemas.microsoft.com/office/drawing/2014/main" id="{32C9EFA4-ED47-CE73-C932-9D34DF82807B}"/>
              </a:ext>
            </a:extLst>
          </p:cNvPr>
          <p:cNvSpPr>
            <a:spLocks noChangeArrowheads="1"/>
          </p:cNvSpPr>
          <p:nvPr/>
        </p:nvSpPr>
        <p:spPr bwMode="auto">
          <a:xfrm>
            <a:off x="4999393" y="2097420"/>
            <a:ext cx="1293812" cy="701675"/>
          </a:xfrm>
          <a:prstGeom prst="rect">
            <a:avLst/>
          </a:prstGeom>
          <a:noFill/>
          <a:ln w="9525">
            <a:noFill/>
            <a:miter lim="800000"/>
            <a:headEnd/>
            <a:tailEnd/>
          </a:ln>
          <a:effectLst/>
        </p:spPr>
        <p:txBody>
          <a:bodyPr>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CC"/>
                </a:solidFill>
                <a:effectLst/>
                <a:uLnTx/>
                <a:uFillTx/>
                <a:latin typeface="Trebuchet MS" pitchFamily="34" charset="0"/>
                <a:ea typeface="+mn-ea"/>
                <a:cs typeface="+mn-cs"/>
              </a:rPr>
              <a:t>The</a:t>
            </a:r>
            <a:r>
              <a:rPr kumimoji="0" lang="en-GB" sz="2000" b="0" i="0" u="none" strike="noStrike" kern="1200" cap="none" spc="0" normalizeH="0" baseline="0" noProof="0">
                <a:ln>
                  <a:noFill/>
                </a:ln>
                <a:solidFill>
                  <a:srgbClr val="000000"/>
                </a:solidFill>
                <a:effectLst/>
                <a:uLnTx/>
                <a:uFillTx/>
                <a:latin typeface="Trebuchet MS" pitchFamily="34" charset="0"/>
                <a:ea typeface="+mn-ea"/>
                <a:cs typeface="+mn-cs"/>
              </a:rPr>
              <a:t> </a:t>
            </a:r>
            <a:r>
              <a:rPr kumimoji="0" lang="en-GB" sz="2000" b="0" i="1" u="none" strike="noStrike" kern="1200" cap="none" spc="0" normalizeH="0" baseline="0" noProof="0">
                <a:ln>
                  <a:noFill/>
                </a:ln>
                <a:solidFill>
                  <a:srgbClr val="FF6699"/>
                </a:solidFill>
                <a:effectLst/>
                <a:uLnTx/>
                <a:uFillTx/>
                <a:latin typeface="Trebuchet MS" pitchFamily="34" charset="0"/>
                <a:ea typeface="+mn-ea"/>
                <a:cs typeface="+mn-cs"/>
              </a:rPr>
              <a:t>Muon Target</a:t>
            </a:r>
            <a:endParaRPr kumimoji="0" lang="en-GB" sz="2000" b="0" i="0" u="none" strike="noStrike" kern="1200" cap="none" spc="0" normalizeH="0" baseline="0" noProof="0">
              <a:ln>
                <a:noFill/>
              </a:ln>
              <a:solidFill>
                <a:srgbClr val="000000"/>
              </a:solidFill>
              <a:effectLst/>
              <a:uLnTx/>
              <a:uFillTx/>
              <a:latin typeface="Trebuchet MS" pitchFamily="34" charset="0"/>
              <a:ea typeface="+mn-ea"/>
              <a:cs typeface="+mn-cs"/>
            </a:endParaRPr>
          </a:p>
        </p:txBody>
      </p:sp>
      <p:cxnSp>
        <p:nvCxnSpPr>
          <p:cNvPr id="173068" name="AutoShape 12">
            <a:extLst>
              <a:ext uri="{FF2B5EF4-FFF2-40B4-BE49-F238E27FC236}">
                <a16:creationId xmlns:a16="http://schemas.microsoft.com/office/drawing/2014/main" id="{4232E5C8-8A7A-66BF-C035-8FB249E19AAF}"/>
              </a:ext>
            </a:extLst>
          </p:cNvPr>
          <p:cNvCxnSpPr>
            <a:cxnSpLocks noChangeShapeType="1"/>
            <a:stCxn id="173067" idx="3"/>
            <a:endCxn id="173065" idx="2"/>
          </p:cNvCxnSpPr>
          <p:nvPr/>
        </p:nvCxnSpPr>
        <p:spPr bwMode="auto">
          <a:xfrm flipV="1">
            <a:off x="6293205" y="2245057"/>
            <a:ext cx="3270250" cy="203200"/>
          </a:xfrm>
          <a:prstGeom prst="bentConnector2">
            <a:avLst/>
          </a:prstGeom>
          <a:noFill/>
          <a:ln w="9525">
            <a:solidFill>
              <a:srgbClr val="FF6699"/>
            </a:solidFill>
            <a:miter lim="800000"/>
            <a:headEnd/>
            <a:tailEnd type="triangle" w="med" len="med"/>
          </a:ln>
          <a:effectLst/>
        </p:spPr>
      </p:cxnSp>
      <p:pic>
        <p:nvPicPr>
          <p:cNvPr id="12" name="Picture 24" descr="target2">
            <a:extLst>
              <a:ext uri="{FF2B5EF4-FFF2-40B4-BE49-F238E27FC236}">
                <a16:creationId xmlns:a16="http://schemas.microsoft.com/office/drawing/2014/main" id="{7FA5207A-CB45-F111-E72B-B21CFB1E0267}"/>
              </a:ext>
            </a:extLst>
          </p:cNvPr>
          <p:cNvPicPr>
            <a:picLocks noChangeAspect="1" noChangeArrowheads="1"/>
          </p:cNvPicPr>
          <p:nvPr/>
        </p:nvPicPr>
        <p:blipFill>
          <a:blip r:embed="rId3" cstate="print"/>
          <a:srcRect l="21141" r="21141"/>
          <a:stretch>
            <a:fillRect/>
          </a:stretch>
        </p:blipFill>
        <p:spPr bwMode="auto">
          <a:xfrm>
            <a:off x="243279" y="1677132"/>
            <a:ext cx="2038365" cy="3893027"/>
          </a:xfrm>
          <a:prstGeom prst="rect">
            <a:avLst/>
          </a:prstGeom>
          <a:ln>
            <a:noFill/>
          </a:ln>
          <a:effectLst>
            <a:outerShdw blurRad="292100" dist="139700" dir="2700000" algn="tl" rotWithShape="0">
              <a:srgbClr val="333333">
                <a:alpha val="65000"/>
              </a:srgbClr>
            </a:outerShdw>
          </a:effectLst>
        </p:spPr>
      </p:pic>
      <p:sp>
        <p:nvSpPr>
          <p:cNvPr id="13" name="Freeform 8">
            <a:extLst>
              <a:ext uri="{FF2B5EF4-FFF2-40B4-BE49-F238E27FC236}">
                <a16:creationId xmlns:a16="http://schemas.microsoft.com/office/drawing/2014/main" id="{63882559-B55A-0EFE-B0FB-E7FF6C0CCE33}"/>
              </a:ext>
            </a:extLst>
          </p:cNvPr>
          <p:cNvSpPr>
            <a:spLocks/>
          </p:cNvSpPr>
          <p:nvPr/>
        </p:nvSpPr>
        <p:spPr bwMode="auto">
          <a:xfrm>
            <a:off x="6493738" y="4454525"/>
            <a:ext cx="4030663" cy="793750"/>
          </a:xfrm>
          <a:custGeom>
            <a:avLst/>
            <a:gdLst/>
            <a:ahLst/>
            <a:cxnLst>
              <a:cxn ang="0">
                <a:pos x="0" y="0"/>
              </a:cxn>
              <a:cxn ang="0">
                <a:pos x="1288" y="217"/>
              </a:cxn>
              <a:cxn ang="0">
                <a:pos x="2539" y="0"/>
              </a:cxn>
              <a:cxn ang="0">
                <a:pos x="2539" y="500"/>
              </a:cxn>
              <a:cxn ang="0">
                <a:pos x="1342" y="326"/>
              </a:cxn>
              <a:cxn ang="0">
                <a:pos x="0" y="500"/>
              </a:cxn>
              <a:cxn ang="0">
                <a:pos x="0" y="0"/>
              </a:cxn>
            </a:cxnLst>
            <a:rect l="0" t="0" r="r" b="b"/>
            <a:pathLst>
              <a:path w="2539" h="500">
                <a:moveTo>
                  <a:pt x="0" y="0"/>
                </a:moveTo>
                <a:cubicBezTo>
                  <a:pt x="217" y="76"/>
                  <a:pt x="865" y="217"/>
                  <a:pt x="1288" y="217"/>
                </a:cubicBezTo>
                <a:cubicBezTo>
                  <a:pt x="1711" y="217"/>
                  <a:pt x="2322" y="58"/>
                  <a:pt x="2539" y="0"/>
                </a:cubicBezTo>
                <a:cubicBezTo>
                  <a:pt x="2539" y="0"/>
                  <a:pt x="2539" y="249"/>
                  <a:pt x="2539" y="500"/>
                </a:cubicBezTo>
                <a:cubicBezTo>
                  <a:pt x="2312" y="421"/>
                  <a:pt x="1765" y="326"/>
                  <a:pt x="1342" y="326"/>
                </a:cubicBezTo>
                <a:cubicBezTo>
                  <a:pt x="919" y="326"/>
                  <a:pt x="227" y="448"/>
                  <a:pt x="0" y="500"/>
                </a:cubicBezTo>
                <a:cubicBezTo>
                  <a:pt x="0" y="500"/>
                  <a:pt x="0" y="0"/>
                  <a:pt x="0" y="0"/>
                </a:cubicBezTo>
                <a:close/>
              </a:path>
            </a:pathLst>
          </a:custGeom>
          <a:solidFill>
            <a:schemeClr val="hlink"/>
          </a:solidFill>
          <a:ln w="9525">
            <a:noFill/>
            <a:round/>
            <a:headEnd/>
            <a:tailEnd/>
          </a:ln>
          <a:effec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4" name="Rectangle 7">
            <a:extLst>
              <a:ext uri="{FF2B5EF4-FFF2-40B4-BE49-F238E27FC236}">
                <a16:creationId xmlns:a16="http://schemas.microsoft.com/office/drawing/2014/main" id="{54D5531C-1503-34F0-2F24-D489DAE7FE89}"/>
              </a:ext>
            </a:extLst>
          </p:cNvPr>
          <p:cNvSpPr>
            <a:spLocks noChangeArrowheads="1"/>
          </p:cNvSpPr>
          <p:nvPr/>
        </p:nvSpPr>
        <p:spPr bwMode="auto">
          <a:xfrm rot="2690262">
            <a:off x="8436837" y="4095751"/>
            <a:ext cx="215900" cy="1584325"/>
          </a:xfrm>
          <a:prstGeom prst="rect">
            <a:avLst/>
          </a:prstGeom>
          <a:solidFill>
            <a:schemeClr val="accent1"/>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5" name="AutoShape 9">
            <a:extLst>
              <a:ext uri="{FF2B5EF4-FFF2-40B4-BE49-F238E27FC236}">
                <a16:creationId xmlns:a16="http://schemas.microsoft.com/office/drawing/2014/main" id="{EB43C0C5-757C-8514-0C5F-A4133119B60E}"/>
              </a:ext>
            </a:extLst>
          </p:cNvPr>
          <p:cNvSpPr>
            <a:spLocks noChangeArrowheads="1"/>
          </p:cNvSpPr>
          <p:nvPr/>
        </p:nvSpPr>
        <p:spPr bwMode="auto">
          <a:xfrm>
            <a:off x="5196750" y="4527550"/>
            <a:ext cx="1223962" cy="647700"/>
          </a:xfrm>
          <a:prstGeom prst="rightArrow">
            <a:avLst>
              <a:gd name="adj1" fmla="val 50000"/>
              <a:gd name="adj2" fmla="val 47243"/>
            </a:avLst>
          </a:prstGeom>
          <a:solidFill>
            <a:schemeClr val="hlink"/>
          </a:solidFill>
          <a:ln w="9525">
            <a:solidFill>
              <a:schemeClr val="tx1"/>
            </a:solidFill>
            <a:miter lim="800000"/>
            <a:headEnd/>
            <a:tailEnd/>
          </a:ln>
          <a:effectLst/>
        </p:spPr>
        <p:txBody>
          <a:bodyPr wrap="none"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Protons</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6" name="Text Box 15">
            <a:extLst>
              <a:ext uri="{FF2B5EF4-FFF2-40B4-BE49-F238E27FC236}">
                <a16:creationId xmlns:a16="http://schemas.microsoft.com/office/drawing/2014/main" id="{A0298CEE-543E-3DAF-F611-8D5AD0965AB8}"/>
              </a:ext>
            </a:extLst>
          </p:cNvPr>
          <p:cNvSpPr txBox="1">
            <a:spLocks noChangeArrowheads="1"/>
          </p:cNvSpPr>
          <p:nvPr/>
        </p:nvSpPr>
        <p:spPr bwMode="auto">
          <a:xfrm>
            <a:off x="7247800" y="5707064"/>
            <a:ext cx="2146300" cy="396875"/>
          </a:xfrm>
          <a:prstGeom prst="rect">
            <a:avLst/>
          </a:prstGeom>
          <a:noFill/>
          <a:ln w="9525">
            <a:noFill/>
            <a:miter lim="800000"/>
            <a:headEnd/>
            <a:tailEnd/>
          </a:ln>
          <a:effectLst/>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Pions and muons</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7" name="Text Box 17">
            <a:extLst>
              <a:ext uri="{FF2B5EF4-FFF2-40B4-BE49-F238E27FC236}">
                <a16:creationId xmlns:a16="http://schemas.microsoft.com/office/drawing/2014/main" id="{887E83AC-1B6F-64E1-ECE6-4F7D72AB328C}"/>
              </a:ext>
            </a:extLst>
          </p:cNvPr>
          <p:cNvSpPr txBox="1">
            <a:spLocks noChangeArrowheads="1"/>
          </p:cNvSpPr>
          <p:nvPr/>
        </p:nvSpPr>
        <p:spPr bwMode="auto">
          <a:xfrm>
            <a:off x="6420712" y="4125914"/>
            <a:ext cx="1524000" cy="396875"/>
          </a:xfrm>
          <a:prstGeom prst="rect">
            <a:avLst/>
          </a:prstGeom>
          <a:noFill/>
          <a:ln w="9525">
            <a:noFill/>
            <a:miter lim="800000"/>
            <a:headEnd/>
            <a:tailEnd/>
          </a:ln>
          <a:effectLst/>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Beam focus</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8" name="Line 18">
            <a:extLst>
              <a:ext uri="{FF2B5EF4-FFF2-40B4-BE49-F238E27FC236}">
                <a16:creationId xmlns:a16="http://schemas.microsoft.com/office/drawing/2014/main" id="{CA86DA8F-34B0-B53A-E6AB-C3AB48169DA1}"/>
              </a:ext>
            </a:extLst>
          </p:cNvPr>
          <p:cNvSpPr>
            <a:spLocks noChangeShapeType="1"/>
          </p:cNvSpPr>
          <p:nvPr/>
        </p:nvSpPr>
        <p:spPr bwMode="auto">
          <a:xfrm>
            <a:off x="7716112" y="4486276"/>
            <a:ext cx="431800" cy="360363"/>
          </a:xfrm>
          <a:prstGeom prst="line">
            <a:avLst/>
          </a:prstGeom>
          <a:noFill/>
          <a:ln w="9525">
            <a:solidFill>
              <a:schemeClr val="tx1"/>
            </a:solidFill>
            <a:round/>
            <a:headEnd/>
            <a:tailEnd type="triangle" w="med" len="med"/>
          </a:ln>
          <a:effec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9" name="AutoShape 19">
            <a:extLst>
              <a:ext uri="{FF2B5EF4-FFF2-40B4-BE49-F238E27FC236}">
                <a16:creationId xmlns:a16="http://schemas.microsoft.com/office/drawing/2014/main" id="{BE69CFB7-F8A0-81D0-0A49-68BB213C7943}"/>
              </a:ext>
            </a:extLst>
          </p:cNvPr>
          <p:cNvSpPr>
            <a:spLocks noChangeArrowheads="1"/>
          </p:cNvSpPr>
          <p:nvPr/>
        </p:nvSpPr>
        <p:spPr bwMode="auto">
          <a:xfrm rot="4152548">
            <a:off x="8508275" y="5278438"/>
            <a:ext cx="576262" cy="144462"/>
          </a:xfrm>
          <a:prstGeom prst="rightArrow">
            <a:avLst>
              <a:gd name="adj1" fmla="val 50000"/>
              <a:gd name="adj2" fmla="val 99726"/>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0" name="AutoShape 20">
            <a:extLst>
              <a:ext uri="{FF2B5EF4-FFF2-40B4-BE49-F238E27FC236}">
                <a16:creationId xmlns:a16="http://schemas.microsoft.com/office/drawing/2014/main" id="{C89F410B-B1C7-ACAF-CCD2-38B17C65AAF7}"/>
              </a:ext>
            </a:extLst>
          </p:cNvPr>
          <p:cNvSpPr>
            <a:spLocks noChangeArrowheads="1"/>
          </p:cNvSpPr>
          <p:nvPr/>
        </p:nvSpPr>
        <p:spPr bwMode="auto">
          <a:xfrm rot="5926975">
            <a:off x="8220938" y="5278438"/>
            <a:ext cx="576262" cy="144463"/>
          </a:xfrm>
          <a:prstGeom prst="rightArrow">
            <a:avLst>
              <a:gd name="adj1" fmla="val 50000"/>
              <a:gd name="adj2" fmla="val 99725"/>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1" name="AutoShape 21">
            <a:extLst>
              <a:ext uri="{FF2B5EF4-FFF2-40B4-BE49-F238E27FC236}">
                <a16:creationId xmlns:a16="http://schemas.microsoft.com/office/drawing/2014/main" id="{08BD88B3-C1DD-2378-3DF0-1711A5AE4C00}"/>
              </a:ext>
            </a:extLst>
          </p:cNvPr>
          <p:cNvSpPr>
            <a:spLocks noChangeArrowheads="1"/>
          </p:cNvSpPr>
          <p:nvPr/>
        </p:nvSpPr>
        <p:spPr bwMode="auto">
          <a:xfrm rot="17301429">
            <a:off x="8363813" y="4270376"/>
            <a:ext cx="576263" cy="144463"/>
          </a:xfrm>
          <a:prstGeom prst="rightArrow">
            <a:avLst>
              <a:gd name="adj1" fmla="val 50000"/>
              <a:gd name="adj2" fmla="val 99725"/>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2" name="AutoShape 22">
            <a:extLst>
              <a:ext uri="{FF2B5EF4-FFF2-40B4-BE49-F238E27FC236}">
                <a16:creationId xmlns:a16="http://schemas.microsoft.com/office/drawing/2014/main" id="{ACFD2534-D1AE-004F-0FE2-72F84D97919E}"/>
              </a:ext>
            </a:extLst>
          </p:cNvPr>
          <p:cNvSpPr>
            <a:spLocks noChangeArrowheads="1"/>
          </p:cNvSpPr>
          <p:nvPr/>
        </p:nvSpPr>
        <p:spPr bwMode="auto">
          <a:xfrm rot="14113623">
            <a:off x="8005038" y="4414838"/>
            <a:ext cx="576262" cy="144463"/>
          </a:xfrm>
          <a:prstGeom prst="rightArrow">
            <a:avLst>
              <a:gd name="adj1" fmla="val 50000"/>
              <a:gd name="adj2" fmla="val 99725"/>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3" name="Text Box 23">
            <a:extLst>
              <a:ext uri="{FF2B5EF4-FFF2-40B4-BE49-F238E27FC236}">
                <a16:creationId xmlns:a16="http://schemas.microsoft.com/office/drawing/2014/main" id="{AB1990AF-05BE-C797-B836-A2514941741A}"/>
              </a:ext>
            </a:extLst>
          </p:cNvPr>
          <p:cNvSpPr txBox="1">
            <a:spLocks noChangeArrowheads="1"/>
          </p:cNvSpPr>
          <p:nvPr/>
        </p:nvSpPr>
        <p:spPr bwMode="auto">
          <a:xfrm>
            <a:off x="7139851" y="5351464"/>
            <a:ext cx="917575" cy="396875"/>
          </a:xfrm>
          <a:prstGeom prst="rect">
            <a:avLst/>
          </a:prstGeom>
          <a:noFill/>
          <a:ln w="9525">
            <a:noFill/>
            <a:miter lim="800000"/>
            <a:headEnd/>
            <a:tailEnd/>
          </a:ln>
          <a:effectLst/>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Target</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5" name="Rectangle 6">
            <a:extLst>
              <a:ext uri="{FF2B5EF4-FFF2-40B4-BE49-F238E27FC236}">
                <a16:creationId xmlns:a16="http://schemas.microsoft.com/office/drawing/2014/main" id="{DF5566ED-0C1B-C6F5-6DFC-690CFD7DC947}"/>
              </a:ext>
            </a:extLst>
          </p:cNvPr>
          <p:cNvSpPr>
            <a:spLocks noChangeArrowheads="1"/>
          </p:cNvSpPr>
          <p:nvPr/>
        </p:nvSpPr>
        <p:spPr bwMode="auto">
          <a:xfrm>
            <a:off x="619806" y="854152"/>
            <a:ext cx="5003754" cy="646331"/>
          </a:xfrm>
          <a:prstGeom prst="rect">
            <a:avLst/>
          </a:prstGeom>
          <a:noFill/>
          <a:ln w="9525">
            <a:noFill/>
            <a:miter lim="800000"/>
            <a:headEnd/>
            <a:tailEnd/>
          </a:ln>
          <a:effectLst/>
        </p:spPr>
        <p:txBody>
          <a:bodyPr wrap="square">
            <a:spAutoFit/>
          </a:bodyPr>
          <a:lstStyle/>
          <a:p>
            <a:pPr marL="263525" marR="0" lvl="0" indent="-263525" algn="l" defTabSz="457200" rtl="0" eaLnBrk="0" fontAlgn="base" latinLnBrk="0" hangingPunct="0">
              <a:lnSpc>
                <a:spcPct val="100000"/>
              </a:lnSpc>
              <a:spcBef>
                <a:spcPct val="0"/>
              </a:spcBef>
              <a:spcAft>
                <a:spcPct val="0"/>
              </a:spcAft>
              <a:buClrTx/>
              <a:buSzTx/>
              <a:buFontTx/>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rPr>
              <a:t>Made of graphite</a:t>
            </a:r>
          </a:p>
          <a:p>
            <a:pPr marL="263525" marR="0" lvl="0" indent="-263525" algn="l" defTabSz="457200" rtl="0" eaLnBrk="0" fontAlgn="base" latinLnBrk="0" hangingPunct="0">
              <a:lnSpc>
                <a:spcPct val="100000"/>
              </a:lnSpc>
              <a:spcBef>
                <a:spcPct val="0"/>
              </a:spcBef>
              <a:spcAft>
                <a:spcPct val="0"/>
              </a:spcAft>
              <a:buClrTx/>
              <a:buSzTx/>
              <a:buFontTx/>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2BB727B-2798-7632-DC3D-12E0E7CFE799}"/>
              </a:ext>
            </a:extLst>
          </p:cNvPr>
          <p:cNvSpPr txBox="1">
            <a:spLocks/>
          </p:cNvSpPr>
          <p:nvPr/>
        </p:nvSpPr>
        <p:spPr>
          <a:xfrm>
            <a:off x="0" y="365125"/>
            <a:ext cx="11087100" cy="4730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rgbClr val="003088"/>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a:ln>
                  <a:noFill/>
                </a:ln>
                <a:solidFill>
                  <a:srgbClr val="003088"/>
                </a:solidFill>
                <a:effectLst/>
                <a:uLnTx/>
                <a:uFillTx/>
                <a:latin typeface="Arial" panose="020B0604020202020204" pitchFamily="34" charset="0"/>
                <a:ea typeface="+mj-ea"/>
                <a:cs typeface="Arial" panose="020B0604020202020204" pitchFamily="34" charset="0"/>
              </a:rPr>
              <a:t>Muon Production Target</a:t>
            </a:r>
            <a:br>
              <a:rPr kumimoji="0" lang="en-GB" sz="2800" b="0" i="0" u="none" strike="noStrike" kern="1200" cap="none" spc="0" normalizeH="0" baseline="0" noProof="0">
                <a:ln>
                  <a:noFill/>
                </a:ln>
                <a:solidFill>
                  <a:srgbClr val="003088"/>
                </a:solidFill>
                <a:effectLst/>
                <a:uLnTx/>
                <a:uFillTx/>
                <a:latin typeface="Arial" panose="020B0604020202020204" pitchFamily="34" charset="0"/>
                <a:ea typeface="+mj-ea"/>
                <a:cs typeface="Arial" panose="020B0604020202020204" pitchFamily="34" charset="0"/>
              </a:rPr>
            </a:br>
            <a:endParaRPr kumimoji="0" lang="en-GB" sz="2800" b="0" i="0" u="none" strike="noStrike" kern="1200" cap="none" spc="0" normalizeH="0" baseline="0" noProof="0">
              <a:ln>
                <a:noFill/>
              </a:ln>
              <a:solidFill>
                <a:srgbClr val="003088"/>
              </a:solidFill>
              <a:effectLst/>
              <a:uLnTx/>
              <a:uFillTx/>
              <a:latin typeface="Arial" panose="020B0604020202020204" pitchFamily="34" charset="0"/>
              <a:ea typeface="+mj-ea"/>
              <a:cs typeface="Arial" panose="020B0604020202020204" pitchFamily="34" charset="0"/>
            </a:endParaRPr>
          </a:p>
        </p:txBody>
      </p:sp>
      <p:grpSp>
        <p:nvGrpSpPr>
          <p:cNvPr id="3" name="グループ化 10">
            <a:extLst>
              <a:ext uri="{FF2B5EF4-FFF2-40B4-BE49-F238E27FC236}">
                <a16:creationId xmlns:a16="http://schemas.microsoft.com/office/drawing/2014/main" id="{D223AFC0-AECB-997C-1A69-8358F84BCD50}"/>
              </a:ext>
            </a:extLst>
          </p:cNvPr>
          <p:cNvGrpSpPr/>
          <p:nvPr/>
        </p:nvGrpSpPr>
        <p:grpSpPr>
          <a:xfrm>
            <a:off x="2316293" y="2245057"/>
            <a:ext cx="2668889" cy="2782905"/>
            <a:chOff x="3036594" y="3028269"/>
            <a:chExt cx="1463709" cy="1231360"/>
          </a:xfrm>
        </p:grpSpPr>
        <p:pic>
          <p:nvPicPr>
            <p:cNvPr id="5" name="図 3">
              <a:extLst>
                <a:ext uri="{FF2B5EF4-FFF2-40B4-BE49-F238E27FC236}">
                  <a16:creationId xmlns:a16="http://schemas.microsoft.com/office/drawing/2014/main" id="{D6BAE788-1039-86B8-A09E-DBA2C20C9CF7}"/>
                </a:ext>
              </a:extLst>
            </p:cNvPr>
            <p:cNvPicPr>
              <a:picLocks noChangeAspect="1"/>
            </p:cNvPicPr>
            <p:nvPr/>
          </p:nvPicPr>
          <p:blipFill>
            <a:blip r:embed="rId4" cstate="email">
              <a:extLst>
                <a:ext uri="{28A0092B-C50C-407E-A947-70E740481C1C}">
                  <a14:useLocalDpi xmlns:a14="http://schemas.microsoft.com/office/drawing/2010/main"/>
                </a:ext>
              </a:extLst>
            </a:blip>
            <a:srcRect l="11947" r="10678"/>
            <a:stretch>
              <a:fillRect/>
            </a:stretch>
          </p:blipFill>
          <p:spPr>
            <a:xfrm>
              <a:off x="3111814" y="3028269"/>
              <a:ext cx="1333856" cy="1223562"/>
            </a:xfrm>
            <a:prstGeom prst="rect">
              <a:avLst/>
            </a:prstGeom>
          </p:spPr>
        </p:pic>
        <p:sp>
          <p:nvSpPr>
            <p:cNvPr id="7" name="テキスト ボックス 9">
              <a:extLst>
                <a:ext uri="{FF2B5EF4-FFF2-40B4-BE49-F238E27FC236}">
                  <a16:creationId xmlns:a16="http://schemas.microsoft.com/office/drawing/2014/main" id="{8B3854E4-DB72-F7C8-73B9-A05C83463E16}"/>
                </a:ext>
              </a:extLst>
            </p:cNvPr>
            <p:cNvSpPr txBox="1"/>
            <p:nvPr/>
          </p:nvSpPr>
          <p:spPr>
            <a:xfrm>
              <a:off x="3036594" y="3736409"/>
              <a:ext cx="1463709" cy="52322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prstClr val="white"/>
                  </a:solidFill>
                  <a:effectLst>
                    <a:glow rad="101600">
                      <a:prstClr val="black">
                        <a:alpha val="70000"/>
                      </a:prstClr>
                    </a:glow>
                  </a:effectLst>
                  <a:uLnTx/>
                  <a:uFillTx/>
                  <a:latin typeface="Calibri"/>
                  <a:ea typeface="ＭＳ Ｐゴシック" panose="020B0600070205080204" pitchFamily="50" charset="-128"/>
                  <a:cs typeface="+mn-cs"/>
                </a:rPr>
                <a:t>Muon Production Target</a:t>
              </a:r>
              <a:endParaRPr kumimoji="1" lang="ja-JP" altLang="en-US" sz="1400" b="0" i="0" u="none" strike="noStrike" kern="1200" cap="none" spc="0" normalizeH="0" baseline="0" noProof="0" dirty="0">
                <a:ln>
                  <a:noFill/>
                </a:ln>
                <a:solidFill>
                  <a:prstClr val="white"/>
                </a:solidFill>
                <a:effectLst>
                  <a:glow rad="101600">
                    <a:prstClr val="black">
                      <a:alpha val="70000"/>
                    </a:prstClr>
                  </a:glow>
                </a:effectLst>
                <a:uLnTx/>
                <a:uFillTx/>
                <a:latin typeface="Calibri"/>
                <a:ea typeface="ＭＳ Ｐゴシック" panose="020B0600070205080204" pitchFamily="50" charset="-128"/>
                <a:cs typeface="+mn-cs"/>
              </a:endParaRPr>
            </a:p>
          </p:txBody>
        </p:sp>
      </p:grpSp>
    </p:spTree>
    <p:extLst>
      <p:ext uri="{BB962C8B-B14F-4D97-AF65-F5344CB8AC3E}">
        <p14:creationId xmlns:p14="http://schemas.microsoft.com/office/powerpoint/2010/main" val="255967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73065"/>
                                        </p:tgtEl>
                                        <p:attrNameLst>
                                          <p:attrName>style.visibility</p:attrName>
                                        </p:attrNameLst>
                                      </p:cBhvr>
                                      <p:to>
                                        <p:strVal val="visible"/>
                                      </p:to>
                                    </p:set>
                                    <p:anim calcmode="lin" valueType="num">
                                      <p:cBhvr>
                                        <p:cTn id="7" dur="1000" fill="hold"/>
                                        <p:tgtEl>
                                          <p:spTgt spid="173065"/>
                                        </p:tgtEl>
                                        <p:attrNameLst>
                                          <p:attrName>ppt_w</p:attrName>
                                        </p:attrNameLst>
                                      </p:cBhvr>
                                      <p:tavLst>
                                        <p:tav tm="0">
                                          <p:val>
                                            <p:fltVal val="0"/>
                                          </p:val>
                                        </p:tav>
                                        <p:tav tm="100000">
                                          <p:val>
                                            <p:strVal val="#ppt_w"/>
                                          </p:val>
                                        </p:tav>
                                      </p:tavLst>
                                    </p:anim>
                                    <p:anim calcmode="lin" valueType="num">
                                      <p:cBhvr>
                                        <p:cTn id="8" dur="1000" fill="hold"/>
                                        <p:tgtEl>
                                          <p:spTgt spid="173065"/>
                                        </p:tgtEl>
                                        <p:attrNameLst>
                                          <p:attrName>ppt_h</p:attrName>
                                        </p:attrNameLst>
                                      </p:cBhvr>
                                      <p:tavLst>
                                        <p:tav tm="0">
                                          <p:val>
                                            <p:fltVal val="0"/>
                                          </p:val>
                                        </p:tav>
                                        <p:tav tm="100000">
                                          <p:val>
                                            <p:strVal val="#ppt_h"/>
                                          </p:val>
                                        </p:tav>
                                      </p:tavLst>
                                    </p:anim>
                                    <p:anim calcmode="lin" valueType="num">
                                      <p:cBhvr>
                                        <p:cTn id="9" dur="1000" fill="hold"/>
                                        <p:tgtEl>
                                          <p:spTgt spid="17306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306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5EA685E-2C34-F651-4FAA-1E74E9E9F85D}"/>
            </a:ext>
          </a:extLst>
        </p:cNvPr>
        <p:cNvGrpSpPr/>
        <p:nvPr/>
      </p:nvGrpSpPr>
      <p:grpSpPr>
        <a:xfrm>
          <a:off x="0" y="0"/>
          <a:ext cx="0" cy="0"/>
          <a:chOff x="0" y="0"/>
          <a:chExt cx="0" cy="0"/>
        </a:xfrm>
      </p:grpSpPr>
      <p:pic>
        <p:nvPicPr>
          <p:cNvPr id="6" name="Picture 4" descr="ISIS_annrep07">
            <a:extLst>
              <a:ext uri="{FF2B5EF4-FFF2-40B4-BE49-F238E27FC236}">
                <a16:creationId xmlns:a16="http://schemas.microsoft.com/office/drawing/2014/main" id="{F96C159B-E10B-660B-4EC5-E98471FE8B52}"/>
              </a:ext>
            </a:extLst>
          </p:cNvPr>
          <p:cNvPicPr>
            <a:picLocks noChangeAspect="1" noChangeArrowheads="1"/>
          </p:cNvPicPr>
          <p:nvPr/>
        </p:nvPicPr>
        <p:blipFill>
          <a:blip r:embed="rId2" cstate="print"/>
          <a:srcRect/>
          <a:stretch>
            <a:fillRect/>
          </a:stretch>
        </p:blipFill>
        <p:spPr bwMode="auto">
          <a:xfrm>
            <a:off x="828517" y="864793"/>
            <a:ext cx="3970820" cy="4823943"/>
          </a:xfrm>
          <a:prstGeom prst="rect">
            <a:avLst/>
          </a:prstGeom>
          <a:noFill/>
          <a:ln w="9525">
            <a:noFill/>
            <a:miter lim="800000"/>
            <a:headEnd/>
            <a:tailEnd/>
          </a:ln>
        </p:spPr>
      </p:pic>
      <p:grpSp>
        <p:nvGrpSpPr>
          <p:cNvPr id="7" name="Group 5">
            <a:extLst>
              <a:ext uri="{FF2B5EF4-FFF2-40B4-BE49-F238E27FC236}">
                <a16:creationId xmlns:a16="http://schemas.microsoft.com/office/drawing/2014/main" id="{5F7A653B-E9F7-4DEC-0C7F-0FA969A77581}"/>
              </a:ext>
            </a:extLst>
          </p:cNvPr>
          <p:cNvGrpSpPr>
            <a:grpSpLocks/>
          </p:cNvGrpSpPr>
          <p:nvPr/>
        </p:nvGrpSpPr>
        <p:grpSpPr bwMode="auto">
          <a:xfrm>
            <a:off x="2446623" y="1233880"/>
            <a:ext cx="8724900" cy="4759327"/>
            <a:chOff x="264" y="425"/>
            <a:chExt cx="5496" cy="2998"/>
          </a:xfrm>
        </p:grpSpPr>
        <p:grpSp>
          <p:nvGrpSpPr>
            <p:cNvPr id="8" name="Group 6">
              <a:extLst>
                <a:ext uri="{FF2B5EF4-FFF2-40B4-BE49-F238E27FC236}">
                  <a16:creationId xmlns:a16="http://schemas.microsoft.com/office/drawing/2014/main" id="{A49ECDD7-E056-E56E-7751-EBF7E6BC04E1}"/>
                </a:ext>
              </a:extLst>
            </p:cNvPr>
            <p:cNvGrpSpPr>
              <a:grpSpLocks/>
            </p:cNvGrpSpPr>
            <p:nvPr/>
          </p:nvGrpSpPr>
          <p:grpSpPr bwMode="auto">
            <a:xfrm>
              <a:off x="2846" y="425"/>
              <a:ext cx="2914" cy="2628"/>
              <a:chOff x="2827" y="587"/>
              <a:chExt cx="2598" cy="2341"/>
            </a:xfrm>
          </p:grpSpPr>
          <p:pic>
            <p:nvPicPr>
              <p:cNvPr id="12" name="Picture 11" descr="ISIS_annrep07">
                <a:extLst>
                  <a:ext uri="{FF2B5EF4-FFF2-40B4-BE49-F238E27FC236}">
                    <a16:creationId xmlns:a16="http://schemas.microsoft.com/office/drawing/2014/main" id="{466B7C1E-E104-2D50-E934-0D875FE93083}"/>
                  </a:ext>
                </a:extLst>
              </p:cNvPr>
              <p:cNvPicPr>
                <a:picLocks noChangeAspect="1" noChangeArrowheads="1"/>
              </p:cNvPicPr>
              <p:nvPr/>
            </p:nvPicPr>
            <p:blipFill>
              <a:blip r:embed="rId3" cstate="print"/>
              <a:srcRect l="49129" t="56134" r="22862" b="23541"/>
              <a:stretch>
                <a:fillRect/>
              </a:stretch>
            </p:blipFill>
            <p:spPr bwMode="auto">
              <a:xfrm>
                <a:off x="2827" y="693"/>
                <a:ext cx="2446" cy="2157"/>
              </a:xfrm>
              <a:prstGeom prst="rect">
                <a:avLst/>
              </a:prstGeom>
              <a:noFill/>
              <a:ln w="9525">
                <a:noFill/>
                <a:miter lim="800000"/>
                <a:headEnd/>
                <a:tailEnd/>
              </a:ln>
            </p:spPr>
          </p:pic>
          <p:sp>
            <p:nvSpPr>
              <p:cNvPr id="13" name="Rectangle 12">
                <a:extLst>
                  <a:ext uri="{FF2B5EF4-FFF2-40B4-BE49-F238E27FC236}">
                    <a16:creationId xmlns:a16="http://schemas.microsoft.com/office/drawing/2014/main" id="{472A3AF5-F5FC-1F33-637B-4787DA326E34}"/>
                  </a:ext>
                </a:extLst>
              </p:cNvPr>
              <p:cNvSpPr>
                <a:spLocks noChangeArrowheads="1"/>
              </p:cNvSpPr>
              <p:nvPr/>
            </p:nvSpPr>
            <p:spPr bwMode="auto">
              <a:xfrm>
                <a:off x="4756" y="2327"/>
                <a:ext cx="391" cy="601"/>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4" name="Rectangle 13">
                <a:extLst>
                  <a:ext uri="{FF2B5EF4-FFF2-40B4-BE49-F238E27FC236}">
                    <a16:creationId xmlns:a16="http://schemas.microsoft.com/office/drawing/2014/main" id="{F5EC0165-B096-C610-7DC4-9B7111D9032A}"/>
                  </a:ext>
                </a:extLst>
              </p:cNvPr>
              <p:cNvSpPr>
                <a:spLocks noChangeArrowheads="1"/>
              </p:cNvSpPr>
              <p:nvPr/>
            </p:nvSpPr>
            <p:spPr bwMode="auto">
              <a:xfrm>
                <a:off x="5001" y="1936"/>
                <a:ext cx="376" cy="959"/>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5" name="Rectangle 14">
                <a:extLst>
                  <a:ext uri="{FF2B5EF4-FFF2-40B4-BE49-F238E27FC236}">
                    <a16:creationId xmlns:a16="http://schemas.microsoft.com/office/drawing/2014/main" id="{727199CC-FBFD-CA4A-A0E1-6BE06A87DE58}"/>
                  </a:ext>
                </a:extLst>
              </p:cNvPr>
              <p:cNvSpPr>
                <a:spLocks noChangeArrowheads="1"/>
              </p:cNvSpPr>
              <p:nvPr/>
            </p:nvSpPr>
            <p:spPr bwMode="auto">
              <a:xfrm>
                <a:off x="4839" y="587"/>
                <a:ext cx="586" cy="582"/>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grpSp>
        <p:sp>
          <p:nvSpPr>
            <p:cNvPr id="9" name="Oval 11">
              <a:extLst>
                <a:ext uri="{FF2B5EF4-FFF2-40B4-BE49-F238E27FC236}">
                  <a16:creationId xmlns:a16="http://schemas.microsoft.com/office/drawing/2014/main" id="{3A9E1931-F2B4-8319-4ABE-2242BD0E3E63}"/>
                </a:ext>
              </a:extLst>
            </p:cNvPr>
            <p:cNvSpPr>
              <a:spLocks noChangeArrowheads="1"/>
            </p:cNvSpPr>
            <p:nvPr/>
          </p:nvSpPr>
          <p:spPr bwMode="auto">
            <a:xfrm>
              <a:off x="2580" y="494"/>
              <a:ext cx="3180" cy="2929"/>
            </a:xfrm>
            <a:prstGeom prst="ellipse">
              <a:avLst/>
            </a:prstGeom>
            <a:noFill/>
            <a:ln w="9525">
              <a:solidFill>
                <a:srgbClr val="808080"/>
              </a:solidFill>
              <a:round/>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0" name="Oval 12">
              <a:extLst>
                <a:ext uri="{FF2B5EF4-FFF2-40B4-BE49-F238E27FC236}">
                  <a16:creationId xmlns:a16="http://schemas.microsoft.com/office/drawing/2014/main" id="{EE35FFEA-12DD-BD4A-2222-2C46B2CCEA08}"/>
                </a:ext>
              </a:extLst>
            </p:cNvPr>
            <p:cNvSpPr>
              <a:spLocks noChangeArrowheads="1"/>
            </p:cNvSpPr>
            <p:nvPr/>
          </p:nvSpPr>
          <p:spPr bwMode="auto">
            <a:xfrm>
              <a:off x="264" y="1735"/>
              <a:ext cx="898" cy="834"/>
            </a:xfrm>
            <a:prstGeom prst="ellipse">
              <a:avLst/>
            </a:prstGeom>
            <a:solidFill>
              <a:srgbClr val="EAEAEA">
                <a:alpha val="50195"/>
              </a:srgbClr>
            </a:solidFill>
            <a:ln w="9525">
              <a:solidFill>
                <a:srgbClr val="808080"/>
              </a:solidFill>
              <a:round/>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cxnSp>
          <p:nvCxnSpPr>
            <p:cNvPr id="11" name="AutoShape 13">
              <a:extLst>
                <a:ext uri="{FF2B5EF4-FFF2-40B4-BE49-F238E27FC236}">
                  <a16:creationId xmlns:a16="http://schemas.microsoft.com/office/drawing/2014/main" id="{1C123F31-817C-7C80-2FBB-25616D0E3CDB}"/>
                </a:ext>
              </a:extLst>
            </p:cNvPr>
            <p:cNvCxnSpPr>
              <a:cxnSpLocks noChangeShapeType="1"/>
              <a:stCxn id="10" idx="7"/>
              <a:endCxn id="9" idx="2"/>
            </p:cNvCxnSpPr>
            <p:nvPr/>
          </p:nvCxnSpPr>
          <p:spPr bwMode="auto">
            <a:xfrm>
              <a:off x="1030" y="1857"/>
              <a:ext cx="1550" cy="101"/>
            </a:xfrm>
            <a:prstGeom prst="straightConnector1">
              <a:avLst/>
            </a:prstGeom>
            <a:noFill/>
            <a:ln w="9525">
              <a:solidFill>
                <a:srgbClr val="000000"/>
              </a:solidFill>
              <a:round/>
              <a:headEnd type="oval" w="med" len="med"/>
              <a:tailEnd type="stealth" w="lg" len="lg"/>
            </a:ln>
          </p:spPr>
        </p:cxnSp>
      </p:grpSp>
      <p:sp>
        <p:nvSpPr>
          <p:cNvPr id="16" name="TextBox 15">
            <a:extLst>
              <a:ext uri="{FF2B5EF4-FFF2-40B4-BE49-F238E27FC236}">
                <a16:creationId xmlns:a16="http://schemas.microsoft.com/office/drawing/2014/main" id="{8DBBE9B4-ECD6-0934-F797-8515E55677CA}"/>
              </a:ext>
            </a:extLst>
          </p:cNvPr>
          <p:cNvSpPr txBox="1"/>
          <p:nvPr/>
        </p:nvSpPr>
        <p:spPr>
          <a:xfrm>
            <a:off x="7874000" y="4275845"/>
            <a:ext cx="1313081"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err="1">
                <a:ln>
                  <a:noFill/>
                </a:ln>
                <a:solidFill>
                  <a:srgbClr val="215185"/>
                </a:solidFill>
                <a:effectLst/>
                <a:uLnTx/>
                <a:uFillTx/>
                <a:latin typeface="Calibri" panose="020F0502020204030204" pitchFamily="34" charset="0"/>
                <a:ea typeface="+mn-ea"/>
                <a:cs typeface="+mn-cs"/>
              </a:rPr>
              <a:t>MuX</a:t>
            </a:r>
            <a:r>
              <a:rPr kumimoji="0" lang="en-GB" sz="2000" b="0" i="0" u="none" strike="noStrike" kern="1200" cap="none" spc="0" normalizeH="0" baseline="0" noProof="0">
                <a:ln>
                  <a:noFill/>
                </a:ln>
                <a:solidFill>
                  <a:srgbClr val="215185"/>
                </a:solidFill>
                <a:effectLst/>
                <a:uLnTx/>
                <a:uFillTx/>
                <a:latin typeface="Calibri" panose="020F0502020204030204" pitchFamily="34" charset="0"/>
                <a:ea typeface="+mn-ea"/>
                <a:cs typeface="+mn-cs"/>
              </a:rPr>
              <a:t>/MEIS</a:t>
            </a:r>
          </a:p>
        </p:txBody>
      </p:sp>
      <p:sp>
        <p:nvSpPr>
          <p:cNvPr id="2" name="Title 1">
            <a:extLst>
              <a:ext uri="{FF2B5EF4-FFF2-40B4-BE49-F238E27FC236}">
                <a16:creationId xmlns:a16="http://schemas.microsoft.com/office/drawing/2014/main" id="{71A5D788-4289-2747-9439-604C634372CD}"/>
              </a:ext>
            </a:extLst>
          </p:cNvPr>
          <p:cNvSpPr>
            <a:spLocks noGrp="1"/>
          </p:cNvSpPr>
          <p:nvPr>
            <p:ph type="title" idx="4294967295"/>
          </p:nvPr>
        </p:nvSpPr>
        <p:spPr>
          <a:xfrm>
            <a:off x="0" y="365125"/>
            <a:ext cx="11087100" cy="473075"/>
          </a:xfrm>
        </p:spPr>
        <p:txBody>
          <a:bodyPr/>
          <a:lstStyle/>
          <a:p>
            <a:r>
              <a:rPr lang="en-GB"/>
              <a:t>Muons at ISIS</a:t>
            </a:r>
            <a:br>
              <a:rPr lang="en-GB"/>
            </a:br>
            <a:endParaRPr lang="en-GB"/>
          </a:p>
        </p:txBody>
      </p:sp>
    </p:spTree>
    <p:extLst>
      <p:ext uri="{BB962C8B-B14F-4D97-AF65-F5344CB8AC3E}">
        <p14:creationId xmlns:p14="http://schemas.microsoft.com/office/powerpoint/2010/main" val="191464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FECA73F-EF8D-D575-3B54-1B88E957AF40}"/>
              </a:ext>
            </a:extLst>
          </p:cNvPr>
          <p:cNvGrpSpPr/>
          <p:nvPr/>
        </p:nvGrpSpPr>
        <p:grpSpPr>
          <a:xfrm>
            <a:off x="1214229" y="1510515"/>
            <a:ext cx="4001025" cy="3549012"/>
            <a:chOff x="6721758" y="1367126"/>
            <a:chExt cx="3371762" cy="2973782"/>
          </a:xfrm>
        </p:grpSpPr>
        <p:grpSp>
          <p:nvGrpSpPr>
            <p:cNvPr id="4" name="Group 6"/>
            <p:cNvGrpSpPr>
              <a:grpSpLocks/>
            </p:cNvGrpSpPr>
            <p:nvPr/>
          </p:nvGrpSpPr>
          <p:grpSpPr bwMode="auto">
            <a:xfrm>
              <a:off x="6721758" y="1367126"/>
              <a:ext cx="3371762" cy="2973782"/>
              <a:chOff x="3380" y="693"/>
              <a:chExt cx="1893" cy="1669"/>
            </a:xfrm>
          </p:grpSpPr>
          <p:pic>
            <p:nvPicPr>
              <p:cNvPr id="8" name="Picture 7" descr="ISIS_annrep07"/>
              <p:cNvPicPr>
                <a:picLocks noChangeAspect="1" noChangeArrowheads="1"/>
              </p:cNvPicPr>
              <p:nvPr/>
            </p:nvPicPr>
            <p:blipFill>
              <a:blip r:embed="rId3" cstate="print"/>
              <a:srcRect l="49129" t="56134" r="22862" b="23541"/>
              <a:stretch>
                <a:fillRect/>
              </a:stretch>
            </p:blipFill>
            <p:spPr bwMode="auto">
              <a:xfrm>
                <a:off x="3380" y="693"/>
                <a:ext cx="1893" cy="1669"/>
              </a:xfrm>
              <a:prstGeom prst="rect">
                <a:avLst/>
              </a:prstGeom>
              <a:noFill/>
              <a:ln w="9525">
                <a:noFill/>
                <a:miter lim="800000"/>
                <a:headEnd/>
                <a:tailEnd/>
              </a:ln>
            </p:spPr>
          </p:pic>
          <p:sp>
            <p:nvSpPr>
              <p:cNvPr id="9" name="Rectangle 8"/>
              <p:cNvSpPr>
                <a:spLocks noChangeArrowheads="1"/>
              </p:cNvSpPr>
              <p:nvPr/>
            </p:nvSpPr>
            <p:spPr bwMode="auto">
              <a:xfrm>
                <a:off x="5030" y="1690"/>
                <a:ext cx="243" cy="601"/>
              </a:xfrm>
              <a:prstGeom prst="rect">
                <a:avLst/>
              </a:prstGeom>
              <a:solidFill>
                <a:srgbClr val="FFFFFF"/>
              </a:solidFill>
              <a:ln w="9525">
                <a:noFill/>
                <a:miter lim="800000"/>
                <a:headEnd/>
                <a:tailEnd/>
              </a:ln>
            </p:spPr>
            <p:txBody>
              <a:bodyPr wrap="none" anchor="ctr"/>
              <a:lstStyle/>
              <a:p>
                <a:pPr defTabSz="457200" eaLnBrk="0" hangingPunct="0"/>
                <a:endParaRPr lang="en-GB" sz="2000">
                  <a:solidFill>
                    <a:srgbClr val="333399"/>
                  </a:solidFill>
                  <a:latin typeface="Trebuchet MS" pitchFamily="34" charset="0"/>
                </a:endParaRPr>
              </a:p>
            </p:txBody>
          </p:sp>
          <p:sp>
            <p:nvSpPr>
              <p:cNvPr id="10" name="Rectangle 9"/>
              <p:cNvSpPr>
                <a:spLocks noChangeArrowheads="1"/>
              </p:cNvSpPr>
              <p:nvPr/>
            </p:nvSpPr>
            <p:spPr bwMode="auto">
              <a:xfrm>
                <a:off x="4838" y="1952"/>
                <a:ext cx="282" cy="346"/>
              </a:xfrm>
              <a:prstGeom prst="rect">
                <a:avLst/>
              </a:prstGeom>
              <a:solidFill>
                <a:srgbClr val="FFFFFF"/>
              </a:solidFill>
              <a:ln w="9525">
                <a:noFill/>
                <a:miter lim="800000"/>
                <a:headEnd/>
                <a:tailEnd/>
              </a:ln>
            </p:spPr>
            <p:txBody>
              <a:bodyPr wrap="none" anchor="ctr"/>
              <a:lstStyle/>
              <a:p>
                <a:pPr defTabSz="457200" eaLnBrk="0" hangingPunct="0"/>
                <a:endParaRPr lang="en-GB" sz="2000">
                  <a:solidFill>
                    <a:srgbClr val="333399"/>
                  </a:solidFill>
                  <a:latin typeface="Trebuchet MS" pitchFamily="34" charset="0"/>
                </a:endParaRPr>
              </a:p>
            </p:txBody>
          </p:sp>
          <p:sp>
            <p:nvSpPr>
              <p:cNvPr id="11" name="Rectangle 10"/>
              <p:cNvSpPr>
                <a:spLocks noChangeArrowheads="1"/>
              </p:cNvSpPr>
              <p:nvPr/>
            </p:nvSpPr>
            <p:spPr bwMode="auto">
              <a:xfrm>
                <a:off x="4934" y="693"/>
                <a:ext cx="339" cy="401"/>
              </a:xfrm>
              <a:prstGeom prst="rect">
                <a:avLst/>
              </a:prstGeom>
              <a:solidFill>
                <a:srgbClr val="FFFFFF"/>
              </a:solidFill>
              <a:ln w="9525">
                <a:noFill/>
                <a:miter lim="800000"/>
                <a:headEnd/>
                <a:tailEnd/>
              </a:ln>
            </p:spPr>
            <p:txBody>
              <a:bodyPr wrap="none" anchor="ctr"/>
              <a:lstStyle/>
              <a:p>
                <a:pPr defTabSz="457200" eaLnBrk="0" hangingPunct="0"/>
                <a:endParaRPr lang="en-GB" sz="2000">
                  <a:solidFill>
                    <a:srgbClr val="333399"/>
                  </a:solidFill>
                  <a:latin typeface="Trebuchet MS" pitchFamily="34" charset="0"/>
                </a:endParaRPr>
              </a:p>
            </p:txBody>
          </p:sp>
        </p:grpSp>
        <p:sp>
          <p:nvSpPr>
            <p:cNvPr id="15" name="TextBox 14"/>
            <p:cNvSpPr txBox="1"/>
            <p:nvPr/>
          </p:nvSpPr>
          <p:spPr>
            <a:xfrm>
              <a:off x="7590093" y="3560413"/>
              <a:ext cx="1674953" cy="369332"/>
            </a:xfrm>
            <a:prstGeom prst="rect">
              <a:avLst/>
            </a:prstGeom>
            <a:noFill/>
          </p:spPr>
          <p:txBody>
            <a:bodyPr wrap="square" rtlCol="0">
              <a:spAutoFit/>
            </a:bodyPr>
            <a:lstStyle/>
            <a:p>
              <a:pPr defTabSz="457200"/>
              <a:r>
                <a:rPr lang="en-GB" sz="1750">
                  <a:solidFill>
                    <a:srgbClr val="405196"/>
                  </a:solidFill>
                  <a:latin typeface="Calibri" panose="020F0502020204030204" pitchFamily="34" charset="0"/>
                </a:rPr>
                <a:t>CHRONUS</a:t>
              </a:r>
            </a:p>
          </p:txBody>
        </p:sp>
      </p:grpSp>
      <p:sp>
        <p:nvSpPr>
          <p:cNvPr id="13" name="Oval 12">
            <a:extLst>
              <a:ext uri="{FF2B5EF4-FFF2-40B4-BE49-F238E27FC236}">
                <a16:creationId xmlns:a16="http://schemas.microsoft.com/office/drawing/2014/main" id="{5C93D07B-FD31-5C96-31D6-F9625DE7C1E6}"/>
              </a:ext>
            </a:extLst>
          </p:cNvPr>
          <p:cNvSpPr/>
          <p:nvPr/>
        </p:nvSpPr>
        <p:spPr>
          <a:xfrm>
            <a:off x="1077720" y="1107592"/>
            <a:ext cx="4850637" cy="197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a:extLst>
              <a:ext uri="{FF2B5EF4-FFF2-40B4-BE49-F238E27FC236}">
                <a16:creationId xmlns:a16="http://schemas.microsoft.com/office/drawing/2014/main" id="{F76AD713-9779-9D5E-F3A5-3FBF60745770}"/>
              </a:ext>
            </a:extLst>
          </p:cNvPr>
          <p:cNvCxnSpPr>
            <a:cxnSpLocks/>
            <a:stCxn id="13" idx="7"/>
            <a:endCxn id="17" idx="1"/>
          </p:cNvCxnSpPr>
          <p:nvPr/>
        </p:nvCxnSpPr>
        <p:spPr>
          <a:xfrm>
            <a:off x="5217998" y="1396104"/>
            <a:ext cx="1975689" cy="8994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F5C518A-F491-FC67-B6AD-A03C8AFF7F2A}"/>
              </a:ext>
            </a:extLst>
          </p:cNvPr>
          <p:cNvSpPr txBox="1"/>
          <p:nvPr/>
        </p:nvSpPr>
        <p:spPr>
          <a:xfrm>
            <a:off x="7193687" y="608888"/>
            <a:ext cx="3403496" cy="1754326"/>
          </a:xfrm>
          <a:prstGeom prst="rect">
            <a:avLst/>
          </a:prstGeom>
          <a:noFill/>
        </p:spPr>
        <p:txBody>
          <a:bodyPr wrap="none" rtlCol="0">
            <a:spAutoFit/>
          </a:bodyPr>
          <a:lstStyle/>
          <a:p>
            <a:r>
              <a:rPr lang="en-GB">
                <a:solidFill>
                  <a:schemeClr val="accent2"/>
                </a:solidFill>
              </a:rPr>
              <a:t>Surface Muon beam</a:t>
            </a:r>
          </a:p>
          <a:p>
            <a:r>
              <a:rPr lang="en-GB">
                <a:solidFill>
                  <a:schemeClr val="accent2"/>
                </a:solidFill>
              </a:rPr>
              <a:t>100% spin polarised</a:t>
            </a:r>
          </a:p>
          <a:p>
            <a:r>
              <a:rPr lang="en-GB">
                <a:solidFill>
                  <a:schemeClr val="accent2"/>
                </a:solidFill>
              </a:rPr>
              <a:t>Fixed momentum ~27 MeV/c</a:t>
            </a:r>
          </a:p>
          <a:p>
            <a:r>
              <a:rPr lang="en-GB">
                <a:solidFill>
                  <a:schemeClr val="accent2"/>
                </a:solidFill>
              </a:rPr>
              <a:t>Pulses split between beamlines</a:t>
            </a:r>
          </a:p>
          <a:p>
            <a:endParaRPr lang="en-GB">
              <a:solidFill>
                <a:schemeClr val="accent2"/>
              </a:solidFill>
            </a:endParaRPr>
          </a:p>
          <a:p>
            <a:endParaRPr lang="en-GB">
              <a:solidFill>
                <a:schemeClr val="accent2"/>
              </a:solidFill>
            </a:endParaRPr>
          </a:p>
        </p:txBody>
      </p:sp>
      <p:sp>
        <p:nvSpPr>
          <p:cNvPr id="18" name="Oval 17">
            <a:extLst>
              <a:ext uri="{FF2B5EF4-FFF2-40B4-BE49-F238E27FC236}">
                <a16:creationId xmlns:a16="http://schemas.microsoft.com/office/drawing/2014/main" id="{F7A52CF6-E52E-198F-C60A-E570650D7B89}"/>
              </a:ext>
            </a:extLst>
          </p:cNvPr>
          <p:cNvSpPr/>
          <p:nvPr/>
        </p:nvSpPr>
        <p:spPr>
          <a:xfrm>
            <a:off x="991291" y="3259204"/>
            <a:ext cx="4850637" cy="197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cxnSp>
        <p:nvCxnSpPr>
          <p:cNvPr id="20" name="Straight Connector 19">
            <a:extLst>
              <a:ext uri="{FF2B5EF4-FFF2-40B4-BE49-F238E27FC236}">
                <a16:creationId xmlns:a16="http://schemas.microsoft.com/office/drawing/2014/main" id="{1CE84561-93DD-5834-87B3-0F2EDC5DC88E}"/>
              </a:ext>
            </a:extLst>
          </p:cNvPr>
          <p:cNvCxnSpPr>
            <a:cxnSpLocks/>
            <a:stCxn id="18" idx="7"/>
          </p:cNvCxnSpPr>
          <p:nvPr/>
        </p:nvCxnSpPr>
        <p:spPr>
          <a:xfrm>
            <a:off x="5131569" y="3547716"/>
            <a:ext cx="2016265" cy="36185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CB0554A-B9DF-A32A-AC68-81952E425B09}"/>
              </a:ext>
            </a:extLst>
          </p:cNvPr>
          <p:cNvSpPr txBox="1"/>
          <p:nvPr/>
        </p:nvSpPr>
        <p:spPr>
          <a:xfrm>
            <a:off x="7193687" y="3285021"/>
            <a:ext cx="4160113" cy="2308324"/>
          </a:xfrm>
          <a:prstGeom prst="rect">
            <a:avLst/>
          </a:prstGeom>
          <a:noFill/>
        </p:spPr>
        <p:txBody>
          <a:bodyPr wrap="none" rtlCol="0">
            <a:spAutoFit/>
          </a:bodyPr>
          <a:lstStyle/>
          <a:p>
            <a:r>
              <a:rPr lang="en-GB">
                <a:solidFill>
                  <a:srgbClr val="FF0000"/>
                </a:solidFill>
              </a:rPr>
              <a:t>Decay Muon beam</a:t>
            </a:r>
          </a:p>
          <a:p>
            <a:r>
              <a:rPr lang="en-GB">
                <a:solidFill>
                  <a:srgbClr val="FF0000"/>
                </a:solidFill>
              </a:rPr>
              <a:t>Positive or negative muons</a:t>
            </a:r>
          </a:p>
          <a:p>
            <a:r>
              <a:rPr lang="en-GB">
                <a:solidFill>
                  <a:srgbClr val="FF0000"/>
                </a:solidFill>
              </a:rPr>
              <a:t>Spin polarised</a:t>
            </a:r>
          </a:p>
          <a:p>
            <a:r>
              <a:rPr lang="en-GB">
                <a:solidFill>
                  <a:srgbClr val="FF0000"/>
                </a:solidFill>
              </a:rPr>
              <a:t>Variable momentum ~15- 120 MeV/c</a:t>
            </a:r>
          </a:p>
          <a:p>
            <a:r>
              <a:rPr lang="en-GB">
                <a:solidFill>
                  <a:srgbClr val="FF0000"/>
                </a:solidFill>
              </a:rPr>
              <a:t>Pulses can be split between beamlines</a:t>
            </a:r>
          </a:p>
          <a:p>
            <a:endParaRPr lang="en-GB">
              <a:solidFill>
                <a:srgbClr val="FF0000"/>
              </a:solidFill>
            </a:endParaRPr>
          </a:p>
          <a:p>
            <a:endParaRPr lang="en-GB">
              <a:solidFill>
                <a:srgbClr val="FF0000"/>
              </a:solidFill>
            </a:endParaRPr>
          </a:p>
          <a:p>
            <a:endParaRPr lang="en-GB">
              <a:solidFill>
                <a:srgbClr val="FF0000"/>
              </a:solidFill>
            </a:endParaRPr>
          </a:p>
        </p:txBody>
      </p:sp>
      <p:sp>
        <p:nvSpPr>
          <p:cNvPr id="2" name="Title 1">
            <a:extLst>
              <a:ext uri="{FF2B5EF4-FFF2-40B4-BE49-F238E27FC236}">
                <a16:creationId xmlns:a16="http://schemas.microsoft.com/office/drawing/2014/main" id="{09418F8B-D6D7-9405-319A-55E19020DACE}"/>
              </a:ext>
            </a:extLst>
          </p:cNvPr>
          <p:cNvSpPr>
            <a:spLocks noGrp="1"/>
          </p:cNvSpPr>
          <p:nvPr>
            <p:ph type="title"/>
          </p:nvPr>
        </p:nvSpPr>
        <p:spPr/>
        <p:txBody>
          <a:bodyPr/>
          <a:lstStyle/>
          <a:p>
            <a:r>
              <a:rPr lang="en-GB"/>
              <a:t>Muons at ISIS</a:t>
            </a:r>
          </a:p>
        </p:txBody>
      </p:sp>
      <p:sp>
        <p:nvSpPr>
          <p:cNvPr id="3" name="TextBox 2">
            <a:extLst>
              <a:ext uri="{FF2B5EF4-FFF2-40B4-BE49-F238E27FC236}">
                <a16:creationId xmlns:a16="http://schemas.microsoft.com/office/drawing/2014/main" id="{984B5EF6-2AA4-7D50-0A41-CEEE8EDD23DA}"/>
              </a:ext>
            </a:extLst>
          </p:cNvPr>
          <p:cNvSpPr txBox="1"/>
          <p:nvPr/>
        </p:nvSpPr>
        <p:spPr>
          <a:xfrm>
            <a:off x="7937500" y="6581001"/>
            <a:ext cx="8738770" cy="276999"/>
          </a:xfrm>
          <a:prstGeom prst="rect">
            <a:avLst/>
          </a:prstGeom>
          <a:noFill/>
        </p:spPr>
        <p:txBody>
          <a:bodyPr wrap="square" rtlCol="0">
            <a:spAutoFit/>
          </a:bodyPr>
          <a:lstStyle/>
          <a:p>
            <a:r>
              <a:rPr lang="en-GB" sz="1200"/>
              <a:t>Hillier et al </a:t>
            </a:r>
            <a:r>
              <a:rPr lang="en-GB" sz="1200" err="1"/>
              <a:t>Philos</a:t>
            </a:r>
            <a:r>
              <a:rPr lang="en-GB" sz="1200"/>
              <a:t> Trans A (2019) 377 (2137)</a:t>
            </a:r>
          </a:p>
        </p:txBody>
      </p:sp>
    </p:spTree>
    <p:custDataLst>
      <p:tags r:id="rId1"/>
    </p:custDataLst>
    <p:extLst>
      <p:ext uri="{BB962C8B-B14F-4D97-AF65-F5344CB8AC3E}">
        <p14:creationId xmlns:p14="http://schemas.microsoft.com/office/powerpoint/2010/main" val="136425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P spid="18" grpId="0" animBg="1"/>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1843155" y="745741"/>
            <a:ext cx="995366" cy="403424"/>
          </a:xfrm>
          <a:prstGeom prst="rect">
            <a:avLst/>
          </a:prstGeom>
          <a:noFill/>
        </p:spPr>
        <p:txBody>
          <a:bodyPr wrap="none" lIns="64245" tIns="32121" rIns="64245" bIns="32121" rtlCol="0">
            <a:spAutoFit/>
          </a:bodyPr>
          <a:lstStyle/>
          <a:p>
            <a:pPr algn="ctr" defTabSz="642513" fontAlgn="base">
              <a:spcBef>
                <a:spcPct val="0"/>
              </a:spcBef>
              <a:spcAft>
                <a:spcPct val="0"/>
              </a:spcAft>
              <a:defRPr/>
            </a:pPr>
            <a:r>
              <a:rPr kumimoji="1" lang="en-US" altLang="ja-JP" sz="2200" dirty="0">
                <a:solidFill>
                  <a:srgbClr val="FFFFFF"/>
                </a:solidFill>
                <a:latin typeface="Palatino" charset="0"/>
                <a:ea typeface="ヒラギノ明朝 ProN W3" charset="0"/>
                <a:cs typeface="ヒラギノ明朝 ProN W3" charset="0"/>
                <a:sym typeface="Palatino" charset="0"/>
              </a:rPr>
              <a:t>S-Line </a:t>
            </a:r>
            <a:endParaRPr kumimoji="1" lang="ja-JP" altLang="en-US" sz="2200" dirty="0">
              <a:solidFill>
                <a:srgbClr val="FFFFFF"/>
              </a:solidFill>
              <a:latin typeface="Palatino" charset="0"/>
              <a:ea typeface="ヒラギノ明朝 ProN W3" charset="0"/>
              <a:cs typeface="ヒラギノ明朝 ProN W3" charset="0"/>
              <a:sym typeface="Palatino" charset="0"/>
            </a:endParaRPr>
          </a:p>
        </p:txBody>
      </p:sp>
      <p:grpSp>
        <p:nvGrpSpPr>
          <p:cNvPr id="29" name="グループ化 28">
            <a:extLst>
              <a:ext uri="{FF2B5EF4-FFF2-40B4-BE49-F238E27FC236}">
                <a16:creationId xmlns:a16="http://schemas.microsoft.com/office/drawing/2014/main" id="{042DA37F-6897-6F7F-34A8-0E1B1EF20D2F}"/>
              </a:ext>
            </a:extLst>
          </p:cNvPr>
          <p:cNvGrpSpPr/>
          <p:nvPr/>
        </p:nvGrpSpPr>
        <p:grpSpPr>
          <a:xfrm>
            <a:off x="7536161" y="2568512"/>
            <a:ext cx="2140473" cy="2040726"/>
            <a:chOff x="6319959" y="2712528"/>
            <a:chExt cx="2140473" cy="2040726"/>
          </a:xfrm>
        </p:grpSpPr>
        <p:pic>
          <p:nvPicPr>
            <p:cNvPr id="2" name="図 1">
              <a:extLst>
                <a:ext uri="{FF2B5EF4-FFF2-40B4-BE49-F238E27FC236}">
                  <a16:creationId xmlns:a16="http://schemas.microsoft.com/office/drawing/2014/main" id="{84B11B7A-0BD8-57F4-EE8E-EAA044C38FB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319959" y="2712528"/>
              <a:ext cx="2140473" cy="2040726"/>
            </a:xfrm>
            <a:prstGeom prst="rect">
              <a:avLst/>
            </a:prstGeom>
          </p:spPr>
        </p:pic>
        <p:sp>
          <p:nvSpPr>
            <p:cNvPr id="3" name="楕円 2">
              <a:extLst>
                <a:ext uri="{FF2B5EF4-FFF2-40B4-BE49-F238E27FC236}">
                  <a16:creationId xmlns:a16="http://schemas.microsoft.com/office/drawing/2014/main" id="{BB7EFF31-FA12-1EE8-676F-B9AEC00B6EDA}"/>
                </a:ext>
              </a:extLst>
            </p:cNvPr>
            <p:cNvSpPr/>
            <p:nvPr/>
          </p:nvSpPr>
          <p:spPr>
            <a:xfrm>
              <a:off x="6752007" y="3536325"/>
              <a:ext cx="508496" cy="84859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64">
                <a:defRPr/>
              </a:pPr>
              <a:endParaRPr kumimoji="1" lang="ja-JP" altLang="en-US">
                <a:solidFill>
                  <a:prstClr val="white"/>
                </a:solidFill>
                <a:latin typeface="Calibri"/>
                <a:ea typeface="ＭＳ Ｐゴシック" panose="020B0600070205080204" pitchFamily="50" charset="-128"/>
              </a:endParaRPr>
            </a:p>
          </p:txBody>
        </p:sp>
      </p:grpSp>
      <p:grpSp>
        <p:nvGrpSpPr>
          <p:cNvPr id="37" name="グループ化 36">
            <a:extLst>
              <a:ext uri="{FF2B5EF4-FFF2-40B4-BE49-F238E27FC236}">
                <a16:creationId xmlns:a16="http://schemas.microsoft.com/office/drawing/2014/main" id="{D98E6962-6EC3-F79A-41AE-601AE1183483}"/>
              </a:ext>
            </a:extLst>
          </p:cNvPr>
          <p:cNvGrpSpPr/>
          <p:nvPr/>
        </p:nvGrpSpPr>
        <p:grpSpPr>
          <a:xfrm>
            <a:off x="4583833" y="854714"/>
            <a:ext cx="2822735" cy="5886654"/>
            <a:chOff x="3118906" y="998730"/>
            <a:chExt cx="2822735" cy="5886654"/>
          </a:xfrm>
        </p:grpSpPr>
        <p:pic>
          <p:nvPicPr>
            <p:cNvPr id="12" name="図 11" descr="ダイアグラム&#10;&#10;AI 生成コンテンツは誤りを含む可能性があります。">
              <a:extLst>
                <a:ext uri="{FF2B5EF4-FFF2-40B4-BE49-F238E27FC236}">
                  <a16:creationId xmlns:a16="http://schemas.microsoft.com/office/drawing/2014/main" id="{0C7B59F0-17F7-D027-9799-975C89482C08}"/>
                </a:ext>
              </a:extLst>
            </p:cNvPr>
            <p:cNvPicPr>
              <a:picLocks noChangeAspect="1"/>
            </p:cNvPicPr>
            <p:nvPr/>
          </p:nvPicPr>
          <p:blipFill>
            <a:blip r:embed="rId7"/>
            <a:srcRect l="5619" r="5169"/>
            <a:stretch>
              <a:fillRect/>
            </a:stretch>
          </p:blipFill>
          <p:spPr>
            <a:xfrm rot="16200000">
              <a:off x="1569801" y="2547835"/>
              <a:ext cx="5886654" cy="2788444"/>
            </a:xfrm>
            <a:prstGeom prst="rect">
              <a:avLst/>
            </a:prstGeom>
          </p:spPr>
        </p:pic>
        <p:sp>
          <p:nvSpPr>
            <p:cNvPr id="13" name="テキスト ボックス 12">
              <a:extLst>
                <a:ext uri="{FF2B5EF4-FFF2-40B4-BE49-F238E27FC236}">
                  <a16:creationId xmlns:a16="http://schemas.microsoft.com/office/drawing/2014/main" id="{97338510-90C5-E645-7D53-831A7BFEFA2C}"/>
                </a:ext>
              </a:extLst>
            </p:cNvPr>
            <p:cNvSpPr txBox="1"/>
            <p:nvPr/>
          </p:nvSpPr>
          <p:spPr>
            <a:xfrm>
              <a:off x="4773998" y="6430900"/>
              <a:ext cx="444352"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D2</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15" name="テキスト ボックス 14">
              <a:extLst>
                <a:ext uri="{FF2B5EF4-FFF2-40B4-BE49-F238E27FC236}">
                  <a16:creationId xmlns:a16="http://schemas.microsoft.com/office/drawing/2014/main" id="{700D98C9-627C-0386-E4A7-EDA8C0AEAE0A}"/>
                </a:ext>
              </a:extLst>
            </p:cNvPr>
            <p:cNvSpPr txBox="1"/>
            <p:nvPr/>
          </p:nvSpPr>
          <p:spPr>
            <a:xfrm>
              <a:off x="4290952" y="5979527"/>
              <a:ext cx="444352"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D1</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16" name="テキスト ボックス 15">
              <a:extLst>
                <a:ext uri="{FF2B5EF4-FFF2-40B4-BE49-F238E27FC236}">
                  <a16:creationId xmlns:a16="http://schemas.microsoft.com/office/drawing/2014/main" id="{779BB45E-0AA8-693A-D773-948A9191B620}"/>
                </a:ext>
              </a:extLst>
            </p:cNvPr>
            <p:cNvSpPr txBox="1"/>
            <p:nvPr/>
          </p:nvSpPr>
          <p:spPr>
            <a:xfrm>
              <a:off x="3322958" y="5762595"/>
              <a:ext cx="582211"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U1A</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17" name="テキスト ボックス 16">
              <a:extLst>
                <a:ext uri="{FF2B5EF4-FFF2-40B4-BE49-F238E27FC236}">
                  <a16:creationId xmlns:a16="http://schemas.microsoft.com/office/drawing/2014/main" id="{1BC18F9B-CCFF-AC0F-DC27-831EDD6AE675}"/>
                </a:ext>
              </a:extLst>
            </p:cNvPr>
            <p:cNvSpPr txBox="1"/>
            <p:nvPr/>
          </p:nvSpPr>
          <p:spPr>
            <a:xfrm>
              <a:off x="3699747" y="6093842"/>
              <a:ext cx="574196"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U1B</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18" name="テキスト ボックス 17">
              <a:extLst>
                <a:ext uri="{FF2B5EF4-FFF2-40B4-BE49-F238E27FC236}">
                  <a16:creationId xmlns:a16="http://schemas.microsoft.com/office/drawing/2014/main" id="{F0EF9051-7E0B-4375-4A14-295F1B13B0C3}"/>
                </a:ext>
              </a:extLst>
            </p:cNvPr>
            <p:cNvSpPr txBox="1"/>
            <p:nvPr/>
          </p:nvSpPr>
          <p:spPr>
            <a:xfrm>
              <a:off x="3866459" y="2636812"/>
              <a:ext cx="407484"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S1</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19" name="テキスト ボックス 18">
              <a:extLst>
                <a:ext uri="{FF2B5EF4-FFF2-40B4-BE49-F238E27FC236}">
                  <a16:creationId xmlns:a16="http://schemas.microsoft.com/office/drawing/2014/main" id="{A60FC1A0-AA16-512D-C50C-2DF4851BF2BD}"/>
                </a:ext>
              </a:extLst>
            </p:cNvPr>
            <p:cNvSpPr txBox="1"/>
            <p:nvPr/>
          </p:nvSpPr>
          <p:spPr>
            <a:xfrm>
              <a:off x="4289557" y="1700808"/>
              <a:ext cx="407484"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S2</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20" name="テキスト ボックス 19">
              <a:extLst>
                <a:ext uri="{FF2B5EF4-FFF2-40B4-BE49-F238E27FC236}">
                  <a16:creationId xmlns:a16="http://schemas.microsoft.com/office/drawing/2014/main" id="{BF0BF862-C661-F13E-9E4B-87776A98B328}"/>
                </a:ext>
              </a:extLst>
            </p:cNvPr>
            <p:cNvSpPr txBox="1"/>
            <p:nvPr/>
          </p:nvSpPr>
          <p:spPr>
            <a:xfrm>
              <a:off x="4710260" y="2153736"/>
              <a:ext cx="445956"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H1</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26" name="テキスト ボックス 25">
              <a:extLst>
                <a:ext uri="{FF2B5EF4-FFF2-40B4-BE49-F238E27FC236}">
                  <a16:creationId xmlns:a16="http://schemas.microsoft.com/office/drawing/2014/main" id="{8AC9B0F4-DA6E-2396-F9EC-98043D8C1B88}"/>
                </a:ext>
              </a:extLst>
            </p:cNvPr>
            <p:cNvSpPr txBox="1"/>
            <p:nvPr/>
          </p:nvSpPr>
          <p:spPr>
            <a:xfrm>
              <a:off x="5245268" y="1516142"/>
              <a:ext cx="445956" cy="369332"/>
            </a:xfrm>
            <a:prstGeom prst="rect">
              <a:avLst/>
            </a:prstGeom>
            <a:noFill/>
          </p:spPr>
          <p:txBody>
            <a:bodyPr wrap="none" rtlCol="0">
              <a:spAutoFit/>
            </a:bodyPr>
            <a:lstStyle/>
            <a:p>
              <a:pPr>
                <a:defRPr/>
              </a:pPr>
              <a:r>
                <a:rPr kumimoji="1" lang="en-US" altLang="ja-JP" dirty="0">
                  <a:solidFill>
                    <a:prstClr val="black"/>
                  </a:solidFill>
                  <a:effectLst>
                    <a:glow rad="101600">
                      <a:prstClr val="white">
                        <a:alpha val="85000"/>
                      </a:prstClr>
                    </a:glow>
                  </a:effectLst>
                  <a:latin typeface="Calibri"/>
                  <a:ea typeface="ＭＳ Ｐゴシック" panose="020B0600070205080204" pitchFamily="50" charset="-128"/>
                </a:rPr>
                <a:t>H2</a:t>
              </a:r>
              <a:endParaRPr kumimoji="1" lang="ja-JP" altLang="en-US"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31" name="テキスト ボックス 30">
              <a:extLst>
                <a:ext uri="{FF2B5EF4-FFF2-40B4-BE49-F238E27FC236}">
                  <a16:creationId xmlns:a16="http://schemas.microsoft.com/office/drawing/2014/main" id="{50EFC130-D94C-D5D9-2518-6C5932A63788}"/>
                </a:ext>
              </a:extLst>
            </p:cNvPr>
            <p:cNvSpPr txBox="1"/>
            <p:nvPr/>
          </p:nvSpPr>
          <p:spPr>
            <a:xfrm>
              <a:off x="4468522" y="3119796"/>
              <a:ext cx="697627" cy="369332"/>
            </a:xfrm>
            <a:prstGeom prst="rect">
              <a:avLst/>
            </a:prstGeom>
            <a:noFill/>
          </p:spPr>
          <p:txBody>
            <a:bodyPr wrap="none" rtlCol="0">
              <a:spAutoFit/>
            </a:bodyPr>
            <a:lstStyle/>
            <a:p>
              <a:pPr>
                <a:defRPr/>
              </a:pPr>
              <a:r>
                <a:rPr kumimoji="1" lang="en-US" altLang="ja-JP" b="1" dirty="0">
                  <a:solidFill>
                    <a:prstClr val="black"/>
                  </a:solidFill>
                  <a:effectLst>
                    <a:glow rad="101600">
                      <a:prstClr val="white">
                        <a:alpha val="85000"/>
                      </a:prstClr>
                    </a:glow>
                  </a:effectLst>
                  <a:latin typeface="Calibri"/>
                  <a:ea typeface="ＭＳ Ｐゴシック" panose="020B0600070205080204" pitchFamily="50" charset="-128"/>
                </a:rPr>
                <a:t>S line</a:t>
              </a:r>
              <a:endParaRPr kumimoji="1" lang="ja-JP" altLang="en-US" b="1"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32" name="テキスト ボックス 31">
              <a:extLst>
                <a:ext uri="{FF2B5EF4-FFF2-40B4-BE49-F238E27FC236}">
                  <a16:creationId xmlns:a16="http://schemas.microsoft.com/office/drawing/2014/main" id="{2D97518E-A39B-42D3-AA80-5EA57B0C257E}"/>
                </a:ext>
              </a:extLst>
            </p:cNvPr>
            <p:cNvSpPr txBox="1"/>
            <p:nvPr/>
          </p:nvSpPr>
          <p:spPr>
            <a:xfrm>
              <a:off x="5207145" y="3119796"/>
              <a:ext cx="734496" cy="369332"/>
            </a:xfrm>
            <a:prstGeom prst="rect">
              <a:avLst/>
            </a:prstGeom>
            <a:noFill/>
          </p:spPr>
          <p:txBody>
            <a:bodyPr wrap="none" rtlCol="0">
              <a:spAutoFit/>
            </a:bodyPr>
            <a:lstStyle/>
            <a:p>
              <a:pPr>
                <a:defRPr/>
              </a:pPr>
              <a:r>
                <a:rPr kumimoji="1" lang="en-US" altLang="ja-JP" b="1" dirty="0">
                  <a:solidFill>
                    <a:prstClr val="black"/>
                  </a:solidFill>
                  <a:effectLst>
                    <a:glow rad="101600">
                      <a:prstClr val="white">
                        <a:alpha val="85000"/>
                      </a:prstClr>
                    </a:glow>
                  </a:effectLst>
                  <a:latin typeface="Calibri"/>
                  <a:ea typeface="ＭＳ Ｐゴシック" panose="020B0600070205080204" pitchFamily="50" charset="-128"/>
                </a:rPr>
                <a:t>H line</a:t>
              </a:r>
              <a:endParaRPr kumimoji="1" lang="ja-JP" altLang="en-US" b="1"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33" name="テキスト ボックス 32">
              <a:extLst>
                <a:ext uri="{FF2B5EF4-FFF2-40B4-BE49-F238E27FC236}">
                  <a16:creationId xmlns:a16="http://schemas.microsoft.com/office/drawing/2014/main" id="{EF1A733C-CD16-E2DD-648E-72EC2F6E6B73}"/>
                </a:ext>
              </a:extLst>
            </p:cNvPr>
            <p:cNvSpPr txBox="1"/>
            <p:nvPr/>
          </p:nvSpPr>
          <p:spPr>
            <a:xfrm>
              <a:off x="4375536" y="5011912"/>
              <a:ext cx="734496" cy="369332"/>
            </a:xfrm>
            <a:prstGeom prst="rect">
              <a:avLst/>
            </a:prstGeom>
            <a:noFill/>
          </p:spPr>
          <p:txBody>
            <a:bodyPr wrap="none" rtlCol="0">
              <a:spAutoFit/>
            </a:bodyPr>
            <a:lstStyle/>
            <a:p>
              <a:pPr>
                <a:defRPr/>
              </a:pPr>
              <a:r>
                <a:rPr kumimoji="1" lang="en-US" altLang="ja-JP" b="1" dirty="0">
                  <a:solidFill>
                    <a:prstClr val="black"/>
                  </a:solidFill>
                  <a:effectLst>
                    <a:glow rad="101600">
                      <a:prstClr val="white">
                        <a:alpha val="85000"/>
                      </a:prstClr>
                    </a:glow>
                  </a:effectLst>
                  <a:latin typeface="Calibri"/>
                  <a:ea typeface="ＭＳ Ｐゴシック" panose="020B0600070205080204" pitchFamily="50" charset="-128"/>
                </a:rPr>
                <a:t>U line</a:t>
              </a:r>
              <a:endParaRPr kumimoji="1" lang="ja-JP" altLang="en-US" b="1" dirty="0">
                <a:solidFill>
                  <a:prstClr val="black"/>
                </a:solidFill>
                <a:effectLst>
                  <a:glow rad="101600">
                    <a:prstClr val="white">
                      <a:alpha val="85000"/>
                    </a:prstClr>
                  </a:glow>
                </a:effectLst>
                <a:latin typeface="Calibri"/>
                <a:ea typeface="ＭＳ Ｐゴシック" panose="020B0600070205080204" pitchFamily="50" charset="-128"/>
              </a:endParaRPr>
            </a:p>
          </p:txBody>
        </p:sp>
        <p:sp>
          <p:nvSpPr>
            <p:cNvPr id="34" name="テキスト ボックス 33">
              <a:extLst>
                <a:ext uri="{FF2B5EF4-FFF2-40B4-BE49-F238E27FC236}">
                  <a16:creationId xmlns:a16="http://schemas.microsoft.com/office/drawing/2014/main" id="{CFE2E232-0BDF-44A8-1AA3-C726563E9ECB}"/>
                </a:ext>
              </a:extLst>
            </p:cNvPr>
            <p:cNvSpPr txBox="1"/>
            <p:nvPr/>
          </p:nvSpPr>
          <p:spPr>
            <a:xfrm>
              <a:off x="5203542" y="5011961"/>
              <a:ext cx="734496" cy="369332"/>
            </a:xfrm>
            <a:prstGeom prst="rect">
              <a:avLst/>
            </a:prstGeom>
            <a:noFill/>
          </p:spPr>
          <p:txBody>
            <a:bodyPr wrap="none" rtlCol="0">
              <a:spAutoFit/>
            </a:bodyPr>
            <a:lstStyle/>
            <a:p>
              <a:pPr>
                <a:defRPr/>
              </a:pPr>
              <a:r>
                <a:rPr kumimoji="1" lang="en-US" altLang="ja-JP" b="1" dirty="0">
                  <a:solidFill>
                    <a:prstClr val="black"/>
                  </a:solidFill>
                  <a:effectLst>
                    <a:glow rad="101600">
                      <a:prstClr val="white">
                        <a:alpha val="85000"/>
                      </a:prstClr>
                    </a:glow>
                  </a:effectLst>
                  <a:latin typeface="Calibri"/>
                  <a:ea typeface="ＭＳ Ｐゴシック" panose="020B0600070205080204" pitchFamily="50" charset="-128"/>
                </a:rPr>
                <a:t>D line</a:t>
              </a:r>
              <a:endParaRPr kumimoji="1" lang="ja-JP" altLang="en-US" b="1" dirty="0">
                <a:solidFill>
                  <a:prstClr val="black"/>
                </a:solidFill>
                <a:effectLst>
                  <a:glow rad="101600">
                    <a:prstClr val="white">
                      <a:alpha val="85000"/>
                    </a:prstClr>
                  </a:glow>
                </a:effectLst>
                <a:latin typeface="Calibri"/>
                <a:ea typeface="ＭＳ Ｐゴシック" panose="020B0600070205080204" pitchFamily="50" charset="-128"/>
              </a:endParaRPr>
            </a:p>
          </p:txBody>
        </p:sp>
      </p:grpSp>
      <p:grpSp>
        <p:nvGrpSpPr>
          <p:cNvPr id="54" name="グループ化 53">
            <a:extLst>
              <a:ext uri="{FF2B5EF4-FFF2-40B4-BE49-F238E27FC236}">
                <a16:creationId xmlns:a16="http://schemas.microsoft.com/office/drawing/2014/main" id="{B3DB7A46-EC40-260E-6101-8BA7205B0274}"/>
              </a:ext>
            </a:extLst>
          </p:cNvPr>
          <p:cNvGrpSpPr/>
          <p:nvPr/>
        </p:nvGrpSpPr>
        <p:grpSpPr>
          <a:xfrm>
            <a:off x="7176120" y="5298236"/>
            <a:ext cx="1971114" cy="1424635"/>
            <a:chOff x="5604106" y="5375597"/>
            <a:chExt cx="1971114" cy="1424635"/>
          </a:xfrm>
        </p:grpSpPr>
        <p:pic>
          <p:nvPicPr>
            <p:cNvPr id="35" name="図 34" descr="kalliope.jpg">
              <a:extLst>
                <a:ext uri="{FF2B5EF4-FFF2-40B4-BE49-F238E27FC236}">
                  <a16:creationId xmlns:a16="http://schemas.microsoft.com/office/drawing/2014/main" id="{46884543-CB16-FEE4-FCD7-C1AAD03EFD6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04106" y="5375597"/>
              <a:ext cx="1971114" cy="1424635"/>
            </a:xfrm>
            <a:prstGeom prst="rect">
              <a:avLst/>
            </a:prstGeom>
            <a:ln>
              <a:noFill/>
            </a:ln>
            <a:effectLst>
              <a:outerShdw blurRad="50800" dist="38100" dir="2700000" algn="tl" rotWithShape="0">
                <a:prstClr val="black">
                  <a:alpha val="40000"/>
                </a:prstClr>
              </a:outerShdw>
            </a:effectLst>
          </p:spPr>
        </p:pic>
        <p:sp>
          <p:nvSpPr>
            <p:cNvPr id="38" name="テキスト ボックス 37">
              <a:extLst>
                <a:ext uri="{FF2B5EF4-FFF2-40B4-BE49-F238E27FC236}">
                  <a16:creationId xmlns:a16="http://schemas.microsoft.com/office/drawing/2014/main" id="{EC54901A-2C54-07DA-D084-C9FB5CFF4E7B}"/>
                </a:ext>
              </a:extLst>
            </p:cNvPr>
            <p:cNvSpPr txBox="1"/>
            <p:nvPr/>
          </p:nvSpPr>
          <p:spPr>
            <a:xfrm>
              <a:off x="5611063" y="6492455"/>
              <a:ext cx="1786708" cy="307777"/>
            </a:xfrm>
            <a:prstGeom prst="rect">
              <a:avLst/>
            </a:prstGeom>
            <a:noFill/>
          </p:spPr>
          <p:txBody>
            <a:bodyPr wrap="non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D1: </a:t>
              </a:r>
              <a:r>
                <a:rPr kumimoji="1" lang="en-US" altLang="ja-JP" sz="1400" dirty="0" err="1">
                  <a:solidFill>
                    <a:prstClr val="white"/>
                  </a:solidFill>
                  <a:effectLst>
                    <a:glow rad="101600">
                      <a:prstClr val="black">
                        <a:alpha val="70000"/>
                      </a:prstClr>
                    </a:glow>
                  </a:effectLst>
                  <a:latin typeface="Symbol" panose="05050102010706020507" pitchFamily="18" charset="2"/>
                  <a:ea typeface="ＭＳ Ｐゴシック" panose="020B0600070205080204" pitchFamily="50" charset="-128"/>
                </a:rPr>
                <a:t>m</a:t>
              </a:r>
              <a:r>
                <a:rPr kumimoji="1" lang="en-US" altLang="ja-JP" sz="1400" dirty="0" err="1">
                  <a:solidFill>
                    <a:prstClr val="white"/>
                  </a:solidFill>
                  <a:effectLst>
                    <a:glow rad="101600">
                      <a:prstClr val="black">
                        <a:alpha val="70000"/>
                      </a:prstClr>
                    </a:glow>
                  </a:effectLst>
                  <a:latin typeface="Calibri"/>
                  <a:ea typeface="ＭＳ Ｐゴシック" panose="020B0600070205080204" pitchFamily="50" charset="-128"/>
                </a:rPr>
                <a:t>SR</a:t>
              </a: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 Spectrometer</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grpSp>
        <p:nvGrpSpPr>
          <p:cNvPr id="23" name="グループ化 22">
            <a:extLst>
              <a:ext uri="{FF2B5EF4-FFF2-40B4-BE49-F238E27FC236}">
                <a16:creationId xmlns:a16="http://schemas.microsoft.com/office/drawing/2014/main" id="{925B3361-67A0-5C0A-98BF-B3472FCA1A49}"/>
              </a:ext>
            </a:extLst>
          </p:cNvPr>
          <p:cNvGrpSpPr/>
          <p:nvPr/>
        </p:nvGrpSpPr>
        <p:grpSpPr>
          <a:xfrm>
            <a:off x="8976321" y="5013176"/>
            <a:ext cx="1566513" cy="1715332"/>
            <a:chOff x="7469983" y="5085184"/>
            <a:chExt cx="1566513" cy="1715332"/>
          </a:xfrm>
        </p:grpSpPr>
        <p:pic>
          <p:nvPicPr>
            <p:cNvPr id="36" name="object 10">
              <a:extLst>
                <a:ext uri="{FF2B5EF4-FFF2-40B4-BE49-F238E27FC236}">
                  <a16:creationId xmlns:a16="http://schemas.microsoft.com/office/drawing/2014/main" id="{AC1BCBDC-7169-739F-49D5-CC128A51894D}"/>
                </a:ext>
              </a:extLst>
            </p:cNvPr>
            <p:cNvPicPr>
              <a:picLocks noChangeAspect="1"/>
            </p:cNvPicPr>
            <p:nvPr/>
          </p:nvPicPr>
          <p:blipFill>
            <a:blip r:embed="rId9" cstate="print"/>
            <a:srcRect t="9555" r="6262" b="13399"/>
            <a:stretch/>
          </p:blipFill>
          <p:spPr>
            <a:xfrm>
              <a:off x="7469983" y="5085184"/>
              <a:ext cx="1566513" cy="1715332"/>
            </a:xfrm>
            <a:prstGeom prst="rect">
              <a:avLst/>
            </a:prstGeom>
            <a:ln>
              <a:solidFill>
                <a:schemeClr val="bg2">
                  <a:lumMod val="90000"/>
                </a:schemeClr>
              </a:solidFill>
            </a:ln>
            <a:effectLst>
              <a:outerShdw blurRad="50800" dist="38100" dir="2700000" algn="tl" rotWithShape="0">
                <a:prstClr val="black">
                  <a:alpha val="40000"/>
                </a:prstClr>
              </a:outerShdw>
            </a:effectLst>
          </p:spPr>
        </p:pic>
        <p:sp>
          <p:nvSpPr>
            <p:cNvPr id="39" name="テキスト ボックス 38">
              <a:extLst>
                <a:ext uri="{FF2B5EF4-FFF2-40B4-BE49-F238E27FC236}">
                  <a16:creationId xmlns:a16="http://schemas.microsoft.com/office/drawing/2014/main" id="{C684849A-A834-909D-390B-D9177C9494F7}"/>
                </a:ext>
              </a:extLst>
            </p:cNvPr>
            <p:cNvSpPr txBox="1"/>
            <p:nvPr/>
          </p:nvSpPr>
          <p:spPr>
            <a:xfrm>
              <a:off x="7469983" y="6277296"/>
              <a:ext cx="1471412" cy="523220"/>
            </a:xfrm>
            <a:prstGeom prst="rect">
              <a:avLst/>
            </a:prstGeom>
            <a:noFill/>
          </p:spPr>
          <p:txBody>
            <a:bodyPr wrap="squar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D2: Elemental Analysis Chamber</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sp>
        <p:nvSpPr>
          <p:cNvPr id="42" name="テキスト ボックス 41">
            <a:extLst>
              <a:ext uri="{FF2B5EF4-FFF2-40B4-BE49-F238E27FC236}">
                <a16:creationId xmlns:a16="http://schemas.microsoft.com/office/drawing/2014/main" id="{65DEC092-24F6-5C1E-A35C-E6DF7F972353}"/>
              </a:ext>
            </a:extLst>
          </p:cNvPr>
          <p:cNvSpPr txBox="1"/>
          <p:nvPr/>
        </p:nvSpPr>
        <p:spPr>
          <a:xfrm>
            <a:off x="1571868" y="692697"/>
            <a:ext cx="2962286" cy="584775"/>
          </a:xfrm>
          <a:prstGeom prst="rect">
            <a:avLst/>
          </a:prstGeom>
        </p:spPr>
        <p:style>
          <a:lnRef idx="1">
            <a:schemeClr val="accent5"/>
          </a:lnRef>
          <a:fillRef idx="3">
            <a:schemeClr val="accent5"/>
          </a:fillRef>
          <a:effectRef idx="2">
            <a:schemeClr val="accent5"/>
          </a:effectRef>
          <a:fontRef idx="minor">
            <a:schemeClr val="lt1"/>
          </a:fontRef>
        </p:style>
        <p:txBody>
          <a:bodyPr wrap="none" rtlCol="0">
            <a:spAutoFit/>
          </a:bodyPr>
          <a:lstStyle/>
          <a:p>
            <a:pPr>
              <a:defRPr/>
            </a:pPr>
            <a:r>
              <a:rPr kumimoji="1" lang="en-US" altLang="ja-JP" sz="1600" dirty="0">
                <a:solidFill>
                  <a:prstClr val="white"/>
                </a:solidFill>
                <a:latin typeface="Calibri"/>
                <a:ea typeface="ＭＳ Ｐゴシック" panose="020B0600070205080204" pitchFamily="50" charset="-128"/>
              </a:rPr>
              <a:t>S line: Middle intensity 4MeV </a:t>
            </a:r>
            <a:r>
              <a:rPr kumimoji="1" lang="en-US" altLang="ja-JP" sz="1600" dirty="0">
                <a:solidFill>
                  <a:prstClr val="white"/>
                </a:solidFill>
                <a:latin typeface="Symbol" panose="05050102010706020507" pitchFamily="18" charset="2"/>
                <a:ea typeface="ＭＳ Ｐゴシック" panose="020B0600070205080204" pitchFamily="50" charset="-128"/>
              </a:rPr>
              <a:t>m</a:t>
            </a:r>
            <a:r>
              <a:rPr kumimoji="1" lang="en-US" altLang="ja-JP" sz="1600" baseline="30000" dirty="0">
                <a:solidFill>
                  <a:prstClr val="white"/>
                </a:solidFill>
                <a:latin typeface="Calibri"/>
                <a:ea typeface="ＭＳ Ｐゴシック" panose="020B0600070205080204" pitchFamily="50" charset="-128"/>
              </a:rPr>
              <a:t>+</a:t>
            </a:r>
          </a:p>
          <a:p>
            <a:pPr>
              <a:defRPr/>
            </a:pPr>
            <a:r>
              <a:rPr kumimoji="1" lang="en-US" altLang="ja-JP" sz="1600" dirty="0">
                <a:solidFill>
                  <a:prstClr val="white"/>
                </a:solidFill>
                <a:latin typeface="Calibri"/>
                <a:ea typeface="ＭＳ Ｐゴシック" panose="020B0600070205080204" pitchFamily="50" charset="-128"/>
              </a:rPr>
              <a:t>Simultaneous 4-area use (plan)</a:t>
            </a:r>
            <a:endParaRPr kumimoji="1" lang="ja-JP" altLang="en-US" sz="1600" baseline="30000" dirty="0">
              <a:solidFill>
                <a:prstClr val="white"/>
              </a:solidFill>
              <a:latin typeface="Calibri"/>
              <a:ea typeface="ＭＳ Ｐゴシック" panose="020B0600070205080204" pitchFamily="50" charset="-128"/>
            </a:endParaRPr>
          </a:p>
        </p:txBody>
      </p:sp>
      <p:grpSp>
        <p:nvGrpSpPr>
          <p:cNvPr id="58" name="グループ化 57">
            <a:extLst>
              <a:ext uri="{FF2B5EF4-FFF2-40B4-BE49-F238E27FC236}">
                <a16:creationId xmlns:a16="http://schemas.microsoft.com/office/drawing/2014/main" id="{9442E8BE-7955-56F9-4F3B-72C05BAD0B06}"/>
              </a:ext>
            </a:extLst>
          </p:cNvPr>
          <p:cNvGrpSpPr/>
          <p:nvPr/>
        </p:nvGrpSpPr>
        <p:grpSpPr>
          <a:xfrm>
            <a:off x="1602904" y="1268760"/>
            <a:ext cx="1828800" cy="1371600"/>
            <a:chOff x="52876" y="1631100"/>
            <a:chExt cx="1828800" cy="1371600"/>
          </a:xfrm>
        </p:grpSpPr>
        <p:pic>
          <p:nvPicPr>
            <p:cNvPr id="41" name="図 40">
              <a:extLst>
                <a:ext uri="{FF2B5EF4-FFF2-40B4-BE49-F238E27FC236}">
                  <a16:creationId xmlns:a16="http://schemas.microsoft.com/office/drawing/2014/main" id="{EFD06DDB-5F74-1D53-86AB-356AAEE5EC9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2876" y="1631100"/>
              <a:ext cx="1828800" cy="1371600"/>
            </a:xfrm>
            <a:prstGeom prst="rect">
              <a:avLst/>
            </a:prstGeom>
            <a:ln>
              <a:noFill/>
            </a:ln>
            <a:effectLst>
              <a:outerShdw blurRad="50800" dist="38100" dir="2700000" algn="tl" rotWithShape="0">
                <a:prstClr val="black">
                  <a:alpha val="40000"/>
                </a:prstClr>
              </a:outerShdw>
            </a:effectLst>
          </p:spPr>
        </p:pic>
        <p:sp>
          <p:nvSpPr>
            <p:cNvPr id="45" name="テキスト ボックス 44">
              <a:extLst>
                <a:ext uri="{FF2B5EF4-FFF2-40B4-BE49-F238E27FC236}">
                  <a16:creationId xmlns:a16="http://schemas.microsoft.com/office/drawing/2014/main" id="{FF88356D-3B23-2C65-37B9-7270BE02887C}"/>
                </a:ext>
              </a:extLst>
            </p:cNvPr>
            <p:cNvSpPr txBox="1"/>
            <p:nvPr/>
          </p:nvSpPr>
          <p:spPr>
            <a:xfrm>
              <a:off x="52876" y="1631100"/>
              <a:ext cx="1786708" cy="307777"/>
            </a:xfrm>
            <a:prstGeom prst="rect">
              <a:avLst/>
            </a:prstGeom>
            <a:noFill/>
          </p:spPr>
          <p:txBody>
            <a:bodyPr wrap="non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S1: </a:t>
              </a:r>
              <a:r>
                <a:rPr kumimoji="1" lang="en-US" altLang="ja-JP" sz="1400" dirty="0" err="1">
                  <a:solidFill>
                    <a:prstClr val="white"/>
                  </a:solidFill>
                  <a:effectLst>
                    <a:glow rad="101600">
                      <a:prstClr val="black">
                        <a:alpha val="70000"/>
                      </a:prstClr>
                    </a:glow>
                  </a:effectLst>
                  <a:latin typeface="Symbol" panose="05050102010706020507" pitchFamily="18" charset="2"/>
                  <a:ea typeface="ＭＳ Ｐゴシック" panose="020B0600070205080204" pitchFamily="50" charset="-128"/>
                </a:rPr>
                <a:t>m</a:t>
              </a:r>
              <a:r>
                <a:rPr kumimoji="1" lang="en-US" altLang="ja-JP" sz="1400" dirty="0" err="1">
                  <a:solidFill>
                    <a:prstClr val="white"/>
                  </a:solidFill>
                  <a:effectLst>
                    <a:glow rad="101600">
                      <a:prstClr val="black">
                        <a:alpha val="70000"/>
                      </a:prstClr>
                    </a:glow>
                  </a:effectLst>
                  <a:latin typeface="Calibri"/>
                  <a:ea typeface="ＭＳ Ｐゴシック" panose="020B0600070205080204" pitchFamily="50" charset="-128"/>
                </a:rPr>
                <a:t>SR</a:t>
              </a: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 Spectrometer</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grpSp>
        <p:nvGrpSpPr>
          <p:cNvPr id="52" name="グループ化 51">
            <a:extLst>
              <a:ext uri="{FF2B5EF4-FFF2-40B4-BE49-F238E27FC236}">
                <a16:creationId xmlns:a16="http://schemas.microsoft.com/office/drawing/2014/main" id="{7B1AFC7E-8AB3-CEAE-F4B9-E8297C431099}"/>
              </a:ext>
            </a:extLst>
          </p:cNvPr>
          <p:cNvGrpSpPr/>
          <p:nvPr/>
        </p:nvGrpSpPr>
        <p:grpSpPr>
          <a:xfrm>
            <a:off x="1608000" y="4877871"/>
            <a:ext cx="1895712" cy="1287146"/>
            <a:chOff x="64983" y="5013176"/>
            <a:chExt cx="1895712" cy="1287146"/>
          </a:xfrm>
        </p:grpSpPr>
        <p:pic>
          <p:nvPicPr>
            <p:cNvPr id="48" name="IMG_3406 2.jpeg" descr="IMG_3406 2.jpeg">
              <a:extLst>
                <a:ext uri="{FF2B5EF4-FFF2-40B4-BE49-F238E27FC236}">
                  <a16:creationId xmlns:a16="http://schemas.microsoft.com/office/drawing/2014/main" id="{E0E14292-2F87-A7AD-D332-AE286B75C4F7}"/>
                </a:ext>
              </a:extLst>
            </p:cNvPr>
            <p:cNvPicPr>
              <a:picLocks noChangeAspect="1"/>
            </p:cNvPicPr>
            <p:nvPr/>
          </p:nvPicPr>
          <p:blipFill>
            <a:blip r:embed="rId11"/>
            <a:srcRect l="5671" t="14650" r="12332" b="1107"/>
            <a:stretch>
              <a:fillRect/>
            </a:stretch>
          </p:blipFill>
          <p:spPr>
            <a:xfrm>
              <a:off x="64983" y="5013176"/>
              <a:ext cx="1670443" cy="1287146"/>
            </a:xfrm>
            <a:prstGeom prst="rect">
              <a:avLst/>
            </a:prstGeom>
            <a:ln w="12700">
              <a:noFill/>
              <a:miter lim="400000"/>
            </a:ln>
            <a:effectLst>
              <a:outerShdw blurRad="50800" dist="38100" dir="2700000" algn="tl" rotWithShape="0">
                <a:prstClr val="black">
                  <a:alpha val="40000"/>
                </a:prstClr>
              </a:outerShdw>
            </a:effectLst>
          </p:spPr>
        </p:pic>
        <p:sp>
          <p:nvSpPr>
            <p:cNvPr id="50" name="テキスト ボックス 49">
              <a:extLst>
                <a:ext uri="{FF2B5EF4-FFF2-40B4-BE49-F238E27FC236}">
                  <a16:creationId xmlns:a16="http://schemas.microsoft.com/office/drawing/2014/main" id="{D6702742-59EA-4C15-8A01-480BE6FC5AE3}"/>
                </a:ext>
              </a:extLst>
            </p:cNvPr>
            <p:cNvSpPr txBox="1"/>
            <p:nvPr/>
          </p:nvSpPr>
          <p:spPr>
            <a:xfrm>
              <a:off x="64983" y="5013176"/>
              <a:ext cx="1895712" cy="307777"/>
            </a:xfrm>
            <a:prstGeom prst="rect">
              <a:avLst/>
            </a:prstGeom>
            <a:noFill/>
          </p:spPr>
          <p:txBody>
            <a:bodyPr wrap="non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U1A: </a:t>
              </a:r>
              <a:r>
                <a:rPr kumimoji="1" lang="en-US" altLang="ja-JP" sz="1400" dirty="0" err="1">
                  <a:solidFill>
                    <a:prstClr val="white"/>
                  </a:solidFill>
                  <a:effectLst>
                    <a:glow rad="101600">
                      <a:prstClr val="black">
                        <a:alpha val="70000"/>
                      </a:prstClr>
                    </a:glow>
                  </a:effectLst>
                  <a:latin typeface="Symbol" panose="05050102010706020507" pitchFamily="18" charset="2"/>
                  <a:ea typeface="ＭＳ Ｐゴシック" panose="020B0600070205080204" pitchFamily="50" charset="-128"/>
                </a:rPr>
                <a:t>m</a:t>
              </a:r>
              <a:r>
                <a:rPr kumimoji="1" lang="en-US" altLang="ja-JP" sz="1400" dirty="0" err="1">
                  <a:solidFill>
                    <a:prstClr val="white"/>
                  </a:solidFill>
                  <a:effectLst>
                    <a:glow rad="101600">
                      <a:prstClr val="black">
                        <a:alpha val="70000"/>
                      </a:prstClr>
                    </a:glow>
                  </a:effectLst>
                  <a:latin typeface="Calibri"/>
                  <a:ea typeface="ＭＳ Ｐゴシック" panose="020B0600070205080204" pitchFamily="50" charset="-128"/>
                </a:rPr>
                <a:t>SR</a:t>
              </a: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 Spectrometer</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grpSp>
        <p:nvGrpSpPr>
          <p:cNvPr id="53" name="グループ化 52">
            <a:extLst>
              <a:ext uri="{FF2B5EF4-FFF2-40B4-BE49-F238E27FC236}">
                <a16:creationId xmlns:a16="http://schemas.microsoft.com/office/drawing/2014/main" id="{BF64D909-4342-7B9E-A6E3-32128785257D}"/>
              </a:ext>
            </a:extLst>
          </p:cNvPr>
          <p:cNvGrpSpPr/>
          <p:nvPr/>
        </p:nvGrpSpPr>
        <p:grpSpPr>
          <a:xfrm>
            <a:off x="1696438" y="5472140"/>
            <a:ext cx="3007646" cy="1269229"/>
            <a:chOff x="172438" y="5544147"/>
            <a:chExt cx="3007646" cy="1269229"/>
          </a:xfrm>
        </p:grpSpPr>
        <p:pic>
          <p:nvPicPr>
            <p:cNvPr id="49" name="IMG_2605.jpeg" descr="IMG_2605.jpeg">
              <a:extLst>
                <a:ext uri="{FF2B5EF4-FFF2-40B4-BE49-F238E27FC236}">
                  <a16:creationId xmlns:a16="http://schemas.microsoft.com/office/drawing/2014/main" id="{8466F146-CB2E-6DB8-A079-4E96EFBAC592}"/>
                </a:ext>
              </a:extLst>
            </p:cNvPr>
            <p:cNvPicPr>
              <a:picLocks noChangeAspect="1"/>
            </p:cNvPicPr>
            <p:nvPr/>
          </p:nvPicPr>
          <p:blipFill>
            <a:blip r:embed="rId12">
              <a:alphaModFix amt="90000"/>
            </a:blip>
            <a:stretch>
              <a:fillRect/>
            </a:stretch>
          </p:blipFill>
          <p:spPr>
            <a:xfrm>
              <a:off x="1487780" y="5544147"/>
              <a:ext cx="1692304" cy="1269229"/>
            </a:xfrm>
            <a:prstGeom prst="rect">
              <a:avLst/>
            </a:prstGeom>
            <a:ln w="6350">
              <a:solidFill>
                <a:srgbClr val="000000"/>
              </a:solidFill>
              <a:miter lim="400000"/>
            </a:ln>
            <a:effectLst>
              <a:outerShdw blurRad="50800" dist="38100" dir="2700000" algn="tl" rotWithShape="0">
                <a:prstClr val="black">
                  <a:alpha val="40000"/>
                </a:prstClr>
              </a:outerShdw>
            </a:effectLst>
          </p:spPr>
        </p:pic>
        <p:sp>
          <p:nvSpPr>
            <p:cNvPr id="51" name="テキスト ボックス 50">
              <a:extLst>
                <a:ext uri="{FF2B5EF4-FFF2-40B4-BE49-F238E27FC236}">
                  <a16:creationId xmlns:a16="http://schemas.microsoft.com/office/drawing/2014/main" id="{0B23DF9A-ADD8-E3E7-611E-477C39670567}"/>
                </a:ext>
              </a:extLst>
            </p:cNvPr>
            <p:cNvSpPr txBox="1"/>
            <p:nvPr/>
          </p:nvSpPr>
          <p:spPr>
            <a:xfrm>
              <a:off x="172438" y="6290156"/>
              <a:ext cx="2887394" cy="523220"/>
            </a:xfrm>
            <a:prstGeom prst="rect">
              <a:avLst/>
            </a:prstGeom>
            <a:noFill/>
          </p:spPr>
          <p:txBody>
            <a:bodyPr wrap="non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U1B: Muon Transmission Microscope</a:t>
              </a:r>
            </a:p>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(Prototype for Proof of Principle)</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sp>
        <p:nvSpPr>
          <p:cNvPr id="46" name="テキスト ボックス 45">
            <a:extLst>
              <a:ext uri="{FF2B5EF4-FFF2-40B4-BE49-F238E27FC236}">
                <a16:creationId xmlns:a16="http://schemas.microsoft.com/office/drawing/2014/main" id="{B016C591-D0B8-735D-D6AB-62AAE3267337}"/>
              </a:ext>
            </a:extLst>
          </p:cNvPr>
          <p:cNvSpPr txBox="1"/>
          <p:nvPr/>
        </p:nvSpPr>
        <p:spPr>
          <a:xfrm>
            <a:off x="1576877" y="4293097"/>
            <a:ext cx="3545971" cy="584775"/>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pPr>
              <a:defRPr/>
            </a:pPr>
            <a:r>
              <a:rPr kumimoji="1" lang="en-US" altLang="ja-JP" sz="1600" dirty="0">
                <a:solidFill>
                  <a:prstClr val="white"/>
                </a:solidFill>
                <a:latin typeface="Calibri"/>
                <a:ea typeface="ＭＳ Ｐゴシック" panose="020B0600070205080204" pitchFamily="50" charset="-128"/>
              </a:rPr>
              <a:t>U line: Very-low energy (0.5-30 keV) </a:t>
            </a:r>
            <a:r>
              <a:rPr kumimoji="1" lang="en-US" altLang="ja-JP" sz="1600" dirty="0">
                <a:solidFill>
                  <a:prstClr val="white"/>
                </a:solidFill>
                <a:latin typeface="Symbol" panose="05050102010706020507" pitchFamily="18" charset="2"/>
                <a:ea typeface="ＭＳ Ｐゴシック" panose="020B0600070205080204" pitchFamily="50" charset="-128"/>
              </a:rPr>
              <a:t>m</a:t>
            </a:r>
            <a:r>
              <a:rPr kumimoji="1" lang="en-US" altLang="ja-JP" sz="1600" baseline="30000" dirty="0">
                <a:solidFill>
                  <a:prstClr val="white"/>
                </a:solidFill>
                <a:latin typeface="Calibri"/>
                <a:ea typeface="ＭＳ Ｐゴシック" panose="020B0600070205080204" pitchFamily="50" charset="-128"/>
              </a:rPr>
              <a:t>+ </a:t>
            </a:r>
            <a:endParaRPr kumimoji="1" lang="ja-JP" altLang="en-US" sz="1600" baseline="30000" dirty="0">
              <a:solidFill>
                <a:prstClr val="white"/>
              </a:solidFill>
              <a:latin typeface="Calibri"/>
              <a:ea typeface="ＭＳ Ｐゴシック" panose="020B0600070205080204" pitchFamily="50" charset="-128"/>
            </a:endParaRPr>
          </a:p>
          <a:p>
            <a:pPr>
              <a:defRPr/>
            </a:pPr>
            <a:r>
              <a:rPr kumimoji="1" lang="en-US" altLang="ja-JP" sz="1600" dirty="0">
                <a:solidFill>
                  <a:prstClr val="white"/>
                </a:solidFill>
                <a:latin typeface="Calibri"/>
                <a:ea typeface="ＭＳ Ｐゴシック" panose="020B0600070205080204" pitchFamily="50" charset="-128"/>
              </a:rPr>
              <a:t>Approach to Surface/Interface Sciences</a:t>
            </a:r>
          </a:p>
        </p:txBody>
      </p:sp>
      <p:grpSp>
        <p:nvGrpSpPr>
          <p:cNvPr id="28" name="グループ化 27">
            <a:extLst>
              <a:ext uri="{FF2B5EF4-FFF2-40B4-BE49-F238E27FC236}">
                <a16:creationId xmlns:a16="http://schemas.microsoft.com/office/drawing/2014/main" id="{CCC77697-6B40-9C7B-6577-48FE0A50DD91}"/>
              </a:ext>
            </a:extLst>
          </p:cNvPr>
          <p:cNvGrpSpPr/>
          <p:nvPr/>
        </p:nvGrpSpPr>
        <p:grpSpPr>
          <a:xfrm>
            <a:off x="7248129" y="1268760"/>
            <a:ext cx="1742983" cy="1462240"/>
            <a:chOff x="5796136" y="1560691"/>
            <a:chExt cx="1742983" cy="1462240"/>
          </a:xfrm>
        </p:grpSpPr>
        <p:pic>
          <p:nvPicPr>
            <p:cNvPr id="47" name="図 46" descr="ブルー, エンジン, 大きい, 電車 が含まれている画像&#10;&#10;AI によって生成されたコンテンツは間違っている可能性があります。">
              <a:extLst>
                <a:ext uri="{FF2B5EF4-FFF2-40B4-BE49-F238E27FC236}">
                  <a16:creationId xmlns:a16="http://schemas.microsoft.com/office/drawing/2014/main" id="{5A9B5B54-5E9B-EDE7-96A4-C36BF1FE746A}"/>
                </a:ext>
              </a:extLst>
            </p:cNvPr>
            <p:cNvPicPr>
              <a:picLocks noChangeAspect="1"/>
            </p:cNvPicPr>
            <p:nvPr/>
          </p:nvPicPr>
          <p:blipFill>
            <a:blip r:embed="rId13"/>
            <a:srcRect l="25822" t="3303" r="9343"/>
            <a:stretch>
              <a:fillRect/>
            </a:stretch>
          </p:blipFill>
          <p:spPr>
            <a:xfrm>
              <a:off x="5796136" y="1560691"/>
              <a:ext cx="1742983" cy="1462240"/>
            </a:xfrm>
            <a:prstGeom prst="rect">
              <a:avLst/>
            </a:prstGeom>
            <a:effectLst>
              <a:outerShdw blurRad="50800" dist="38100" dir="2700000" algn="tl" rotWithShape="0">
                <a:prstClr val="black">
                  <a:alpha val="40000"/>
                </a:prstClr>
              </a:outerShdw>
            </a:effectLst>
          </p:spPr>
        </p:pic>
        <p:sp>
          <p:nvSpPr>
            <p:cNvPr id="62" name="テキスト ボックス 61">
              <a:extLst>
                <a:ext uri="{FF2B5EF4-FFF2-40B4-BE49-F238E27FC236}">
                  <a16:creationId xmlns:a16="http://schemas.microsoft.com/office/drawing/2014/main" id="{C9860B74-109E-8698-1D36-1D073D5C4F76}"/>
                </a:ext>
              </a:extLst>
            </p:cNvPr>
            <p:cNvSpPr txBox="1"/>
            <p:nvPr/>
          </p:nvSpPr>
          <p:spPr>
            <a:xfrm>
              <a:off x="5796136" y="1560691"/>
              <a:ext cx="1742983" cy="523220"/>
            </a:xfrm>
            <a:prstGeom prst="rect">
              <a:avLst/>
            </a:prstGeom>
            <a:noFill/>
          </p:spPr>
          <p:txBody>
            <a:bodyPr wrap="squar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H1: SC Magnet for Mu HFS Spectroscopy</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sp>
        <p:nvSpPr>
          <p:cNvPr id="61" name="テキスト ボックス 60">
            <a:extLst>
              <a:ext uri="{FF2B5EF4-FFF2-40B4-BE49-F238E27FC236}">
                <a16:creationId xmlns:a16="http://schemas.microsoft.com/office/drawing/2014/main" id="{0D261AA8-BFF1-7CAD-DB0D-3CC8AD41DF92}"/>
              </a:ext>
            </a:extLst>
          </p:cNvPr>
          <p:cNvSpPr txBox="1"/>
          <p:nvPr/>
        </p:nvSpPr>
        <p:spPr>
          <a:xfrm>
            <a:off x="6902894" y="705602"/>
            <a:ext cx="3729611" cy="584775"/>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pPr>
              <a:defRPr/>
            </a:pPr>
            <a:r>
              <a:rPr kumimoji="1" lang="en-US" altLang="ja-JP" sz="1600" dirty="0">
                <a:solidFill>
                  <a:prstClr val="white"/>
                </a:solidFill>
                <a:latin typeface="Calibri"/>
                <a:ea typeface="ＭＳ Ｐゴシック" panose="020B0600070205080204" pitchFamily="50" charset="-128"/>
              </a:rPr>
              <a:t>H line: High intensity 2-70 MeV </a:t>
            </a:r>
            <a:r>
              <a:rPr kumimoji="1" lang="en-US" altLang="ja-JP" sz="1600" dirty="0">
                <a:solidFill>
                  <a:prstClr val="white"/>
                </a:solidFill>
                <a:latin typeface="Symbol" panose="05050102010706020507" pitchFamily="18" charset="2"/>
                <a:ea typeface="ＭＳ Ｐゴシック" panose="020B0600070205080204" pitchFamily="50" charset="-128"/>
              </a:rPr>
              <a:t>m</a:t>
            </a:r>
            <a:r>
              <a:rPr kumimoji="1" lang="en-US" altLang="ja-JP" sz="1600" baseline="300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Symbol" panose="05050102010706020507" pitchFamily="18" charset="2"/>
                <a:ea typeface="ＭＳ Ｐゴシック" panose="020B0600070205080204" pitchFamily="50" charset="-128"/>
              </a:rPr>
              <a:t>m</a:t>
            </a:r>
            <a:r>
              <a:rPr kumimoji="1" lang="en-US" altLang="ja-JP" sz="1600" baseline="300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Symbol" panose="05050102010706020507" pitchFamily="18" charset="2"/>
                <a:ea typeface="ＭＳ Ｐゴシック" panose="020B0600070205080204" pitchFamily="50" charset="-128"/>
              </a:rPr>
              <a:t>p</a:t>
            </a:r>
            <a:r>
              <a:rPr kumimoji="1" lang="en-US" altLang="ja-JP" sz="1600" baseline="300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Symbol" panose="05050102010706020507" pitchFamily="18" charset="2"/>
                <a:ea typeface="ＭＳ Ｐゴシック" panose="020B0600070205080204" pitchFamily="50" charset="-128"/>
              </a:rPr>
              <a:t>p</a:t>
            </a:r>
            <a:r>
              <a:rPr kumimoji="1" lang="en-US" altLang="ja-JP" sz="1600" baseline="30000" dirty="0">
                <a:solidFill>
                  <a:prstClr val="white"/>
                </a:solidFill>
                <a:latin typeface="Calibri"/>
                <a:ea typeface="ＭＳ Ｐゴシック" panose="020B0600070205080204" pitchFamily="50" charset="-128"/>
              </a:rPr>
              <a:t>-</a:t>
            </a:r>
            <a:endParaRPr kumimoji="1" lang="ja-JP" altLang="en-US" sz="1600" baseline="30000" dirty="0">
              <a:solidFill>
                <a:prstClr val="white"/>
              </a:solidFill>
              <a:latin typeface="Calibri"/>
              <a:ea typeface="ＭＳ Ｐゴシック" panose="020B0600070205080204" pitchFamily="50" charset="-128"/>
            </a:endParaRPr>
          </a:p>
          <a:p>
            <a:pPr>
              <a:defRPr/>
            </a:pPr>
            <a:r>
              <a:rPr kumimoji="1" lang="en-US" altLang="ja-JP" sz="1600" dirty="0">
                <a:solidFill>
                  <a:prstClr val="white"/>
                </a:solidFill>
                <a:latin typeface="Calibri"/>
                <a:ea typeface="ＭＳ Ｐゴシック" panose="020B0600070205080204" pitchFamily="50" charset="-128"/>
              </a:rPr>
              <a:t>Fundamental Physics, Muon Acceleration</a:t>
            </a:r>
          </a:p>
        </p:txBody>
      </p:sp>
      <p:grpSp>
        <p:nvGrpSpPr>
          <p:cNvPr id="11" name="グループ化 10">
            <a:extLst>
              <a:ext uri="{FF2B5EF4-FFF2-40B4-BE49-F238E27FC236}">
                <a16:creationId xmlns:a16="http://schemas.microsoft.com/office/drawing/2014/main" id="{D223AFC0-AECB-997C-1A69-8358F84BCD50}"/>
              </a:ext>
            </a:extLst>
          </p:cNvPr>
          <p:cNvGrpSpPr/>
          <p:nvPr/>
        </p:nvGrpSpPr>
        <p:grpSpPr>
          <a:xfrm>
            <a:off x="4507286" y="2879526"/>
            <a:ext cx="2164779" cy="1269555"/>
            <a:chOff x="3036594" y="3028269"/>
            <a:chExt cx="2164779" cy="1269555"/>
          </a:xfrm>
        </p:grpSpPr>
        <p:pic>
          <p:nvPicPr>
            <p:cNvPr id="4" name="図 3">
              <a:extLst>
                <a:ext uri="{FF2B5EF4-FFF2-40B4-BE49-F238E27FC236}">
                  <a16:creationId xmlns:a16="http://schemas.microsoft.com/office/drawing/2014/main" id="{D6BAE788-1039-86B8-A09E-DBA2C20C9CF7}"/>
                </a:ext>
              </a:extLst>
            </p:cNvPr>
            <p:cNvPicPr>
              <a:picLocks noChangeAspect="1"/>
            </p:cNvPicPr>
            <p:nvPr/>
          </p:nvPicPr>
          <p:blipFill>
            <a:blip r:embed="rId14" cstate="email">
              <a:extLst>
                <a:ext uri="{28A0092B-C50C-407E-A947-70E740481C1C}">
                  <a14:useLocalDpi xmlns:a14="http://schemas.microsoft.com/office/drawing/2010/main"/>
                </a:ext>
              </a:extLst>
            </a:blip>
            <a:srcRect l="11947" r="10678"/>
            <a:stretch>
              <a:fillRect/>
            </a:stretch>
          </p:blipFill>
          <p:spPr>
            <a:xfrm>
              <a:off x="3111814" y="3028269"/>
              <a:ext cx="1333856" cy="1223562"/>
            </a:xfrm>
            <a:prstGeom prst="rect">
              <a:avLst/>
            </a:prstGeom>
          </p:spPr>
        </p:pic>
        <p:cxnSp>
          <p:nvCxnSpPr>
            <p:cNvPr id="6" name="直線矢印コネクタ 5">
              <a:extLst>
                <a:ext uri="{FF2B5EF4-FFF2-40B4-BE49-F238E27FC236}">
                  <a16:creationId xmlns:a16="http://schemas.microsoft.com/office/drawing/2014/main" id="{870C1729-B06E-704D-DDEA-5E3778F573BB}"/>
                </a:ext>
              </a:extLst>
            </p:cNvPr>
            <p:cNvCxnSpPr>
              <a:cxnSpLocks/>
              <a:stCxn id="4" idx="3"/>
            </p:cNvCxnSpPr>
            <p:nvPr/>
          </p:nvCxnSpPr>
          <p:spPr>
            <a:xfrm>
              <a:off x="4445670" y="3640050"/>
              <a:ext cx="755703" cy="657774"/>
            </a:xfrm>
            <a:prstGeom prst="straightConnector1">
              <a:avLst/>
            </a:prstGeom>
            <a:ln>
              <a:tailEnd type="triangle" w="lg" len="lg"/>
            </a:ln>
          </p:spPr>
          <p:style>
            <a:lnRef idx="2">
              <a:schemeClr val="dk1"/>
            </a:lnRef>
            <a:fillRef idx="0">
              <a:schemeClr val="dk1"/>
            </a:fillRef>
            <a:effectRef idx="1">
              <a:schemeClr val="dk1"/>
            </a:effectRef>
            <a:fontRef idx="minor">
              <a:schemeClr val="tx1"/>
            </a:fontRef>
          </p:style>
        </p:cxnSp>
        <p:sp>
          <p:nvSpPr>
            <p:cNvPr id="10" name="テキスト ボックス 9">
              <a:extLst>
                <a:ext uri="{FF2B5EF4-FFF2-40B4-BE49-F238E27FC236}">
                  <a16:creationId xmlns:a16="http://schemas.microsoft.com/office/drawing/2014/main" id="{8B3854E4-DB72-F7C8-73B9-A05C83463E16}"/>
                </a:ext>
              </a:extLst>
            </p:cNvPr>
            <p:cNvSpPr txBox="1"/>
            <p:nvPr/>
          </p:nvSpPr>
          <p:spPr>
            <a:xfrm>
              <a:off x="3036594" y="3736409"/>
              <a:ext cx="1463709" cy="523220"/>
            </a:xfrm>
            <a:prstGeom prst="rect">
              <a:avLst/>
            </a:prstGeom>
            <a:noFill/>
          </p:spPr>
          <p:txBody>
            <a:bodyPr wrap="squar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Muon Production Target</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grpSp>
        <p:nvGrpSpPr>
          <p:cNvPr id="5" name="グループ化 4">
            <a:extLst>
              <a:ext uri="{FF2B5EF4-FFF2-40B4-BE49-F238E27FC236}">
                <a16:creationId xmlns:a16="http://schemas.microsoft.com/office/drawing/2014/main" id="{A60CA56F-F320-896E-12F9-FAEB6472C2B6}"/>
              </a:ext>
            </a:extLst>
          </p:cNvPr>
          <p:cNvGrpSpPr/>
          <p:nvPr/>
        </p:nvGrpSpPr>
        <p:grpSpPr>
          <a:xfrm>
            <a:off x="2063553" y="2533264"/>
            <a:ext cx="2384769" cy="1327785"/>
            <a:chOff x="539552" y="2749287"/>
            <a:chExt cx="2384769" cy="1327785"/>
          </a:xfrm>
        </p:grpSpPr>
        <p:pic>
          <p:nvPicPr>
            <p:cNvPr id="9" name="図 8" descr="テレビゲームの一場面&#10;&#10;AI 生成コンテンツは誤りを含む可能性があります。">
              <a:extLst>
                <a:ext uri="{FF2B5EF4-FFF2-40B4-BE49-F238E27FC236}">
                  <a16:creationId xmlns:a16="http://schemas.microsoft.com/office/drawing/2014/main" id="{9912812F-BCE8-262F-7B65-62972C14E6D6}"/>
                </a:ext>
              </a:extLst>
            </p:cNvPr>
            <p:cNvPicPr>
              <a:picLocks noChangeAspect="1"/>
            </p:cNvPicPr>
            <p:nvPr/>
          </p:nvPicPr>
          <p:blipFill>
            <a:blip r:embed="rId15"/>
            <a:srcRect l="6112"/>
            <a:stretch>
              <a:fillRect/>
            </a:stretch>
          </p:blipFill>
          <p:spPr>
            <a:xfrm>
              <a:off x="539552" y="2749287"/>
              <a:ext cx="2384769" cy="1327785"/>
            </a:xfrm>
            <a:prstGeom prst="rect">
              <a:avLst/>
            </a:prstGeom>
            <a:effectLst>
              <a:outerShdw blurRad="50800" dist="38100" dir="2700000" algn="tl" rotWithShape="0">
                <a:prstClr val="black">
                  <a:alpha val="40000"/>
                </a:prstClr>
              </a:outerShdw>
            </a:effectLst>
          </p:spPr>
        </p:pic>
        <p:sp>
          <p:nvSpPr>
            <p:cNvPr id="59" name="テキスト ボックス 58">
              <a:extLst>
                <a:ext uri="{FF2B5EF4-FFF2-40B4-BE49-F238E27FC236}">
                  <a16:creationId xmlns:a16="http://schemas.microsoft.com/office/drawing/2014/main" id="{84C34DA3-301D-E1FC-D6E3-1EDB98AE0DB4}"/>
                </a:ext>
              </a:extLst>
            </p:cNvPr>
            <p:cNvSpPr txBox="1"/>
            <p:nvPr/>
          </p:nvSpPr>
          <p:spPr>
            <a:xfrm>
              <a:off x="883270" y="2749287"/>
              <a:ext cx="2041051" cy="523220"/>
            </a:xfrm>
            <a:prstGeom prst="rect">
              <a:avLst/>
            </a:prstGeom>
            <a:noFill/>
          </p:spPr>
          <p:txBody>
            <a:bodyPr wrap="squar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S2: LASER Equipment for Mu 1s-2s Spectroscopy</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sp>
        <p:nvSpPr>
          <p:cNvPr id="21" name="テキスト ボックス 20">
            <a:extLst>
              <a:ext uri="{FF2B5EF4-FFF2-40B4-BE49-F238E27FC236}">
                <a16:creationId xmlns:a16="http://schemas.microsoft.com/office/drawing/2014/main" id="{33466149-2921-ACFE-E9EB-FCB7F6CF781E}"/>
              </a:ext>
            </a:extLst>
          </p:cNvPr>
          <p:cNvSpPr txBox="1"/>
          <p:nvPr/>
        </p:nvSpPr>
        <p:spPr>
          <a:xfrm>
            <a:off x="7032104" y="4437113"/>
            <a:ext cx="3599768" cy="584775"/>
          </a:xfrm>
          <a:prstGeom prst="rect">
            <a:avLst/>
          </a:prstGeom>
        </p:spPr>
        <p:style>
          <a:lnRef idx="1">
            <a:schemeClr val="accent3"/>
          </a:lnRef>
          <a:fillRef idx="3">
            <a:schemeClr val="accent3"/>
          </a:fillRef>
          <a:effectRef idx="2">
            <a:schemeClr val="accent3"/>
          </a:effectRef>
          <a:fontRef idx="minor">
            <a:schemeClr val="lt1"/>
          </a:fontRef>
        </p:style>
        <p:txBody>
          <a:bodyPr wrap="none" rtlCol="0">
            <a:spAutoFit/>
          </a:bodyPr>
          <a:lstStyle/>
          <a:p>
            <a:pPr>
              <a:defRPr/>
            </a:pPr>
            <a:r>
              <a:rPr kumimoji="1" lang="en-US" altLang="ja-JP" sz="1600" dirty="0">
                <a:solidFill>
                  <a:prstClr val="white"/>
                </a:solidFill>
                <a:latin typeface="Calibri"/>
                <a:ea typeface="ＭＳ Ｐゴシック" panose="020B0600070205080204" pitchFamily="50" charset="-128"/>
              </a:rPr>
              <a:t>D line: Middle intensity 0.1-70 MeV </a:t>
            </a:r>
            <a:r>
              <a:rPr kumimoji="1" lang="en-US" altLang="ja-JP" sz="1600" dirty="0">
                <a:solidFill>
                  <a:prstClr val="white"/>
                </a:solidFill>
                <a:latin typeface="Symbol" panose="05050102010706020507" pitchFamily="18" charset="2"/>
                <a:ea typeface="ＭＳ Ｐゴシック" panose="020B0600070205080204" pitchFamily="50" charset="-128"/>
              </a:rPr>
              <a:t>m</a:t>
            </a:r>
            <a:r>
              <a:rPr kumimoji="1" lang="en-US" altLang="ja-JP" sz="1600" baseline="300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Calibri"/>
                <a:ea typeface="ＭＳ Ｐゴシック" panose="020B0600070205080204" pitchFamily="50" charset="-128"/>
              </a:rPr>
              <a:t>/</a:t>
            </a:r>
            <a:r>
              <a:rPr kumimoji="1" lang="en-US" altLang="ja-JP" sz="1600" dirty="0">
                <a:solidFill>
                  <a:prstClr val="white"/>
                </a:solidFill>
                <a:latin typeface="Symbol" panose="05050102010706020507" pitchFamily="18" charset="2"/>
                <a:ea typeface="ＭＳ Ｐゴシック" panose="020B0600070205080204" pitchFamily="50" charset="-128"/>
              </a:rPr>
              <a:t>m</a:t>
            </a:r>
            <a:r>
              <a:rPr kumimoji="1" lang="en-US" altLang="ja-JP" sz="1600" baseline="30000" dirty="0">
                <a:solidFill>
                  <a:prstClr val="white"/>
                </a:solidFill>
                <a:latin typeface="Calibri"/>
                <a:ea typeface="ＭＳ Ｐゴシック" panose="020B0600070205080204" pitchFamily="50" charset="-128"/>
              </a:rPr>
              <a:t>-</a:t>
            </a:r>
          </a:p>
          <a:p>
            <a:pPr>
              <a:defRPr/>
            </a:pPr>
            <a:r>
              <a:rPr kumimoji="1" lang="en-US" altLang="ja-JP" sz="1600" dirty="0">
                <a:solidFill>
                  <a:prstClr val="white"/>
                </a:solidFill>
                <a:latin typeface="Calibri"/>
                <a:ea typeface="ＭＳ Ｐゴシック" panose="020B0600070205080204" pitchFamily="50" charset="-128"/>
              </a:rPr>
              <a:t>Versatile Use </a:t>
            </a:r>
            <a:r>
              <a:rPr kumimoji="1" lang="en-US" altLang="ja-JP" sz="1400" dirty="0">
                <a:solidFill>
                  <a:prstClr val="white"/>
                </a:solidFill>
                <a:latin typeface="Calibri"/>
                <a:ea typeface="ＭＳ Ｐゴシック" panose="020B0600070205080204" pitchFamily="50" charset="-128"/>
              </a:rPr>
              <a:t>(material sci., heritage sci., </a:t>
            </a:r>
            <a:r>
              <a:rPr kumimoji="1" lang="en-US" altLang="ja-JP" sz="1400" i="1" dirty="0">
                <a:solidFill>
                  <a:prstClr val="white"/>
                </a:solidFill>
                <a:latin typeface="Calibri"/>
                <a:ea typeface="ＭＳ Ｐゴシック" panose="020B0600070205080204" pitchFamily="50" charset="-128"/>
              </a:rPr>
              <a:t>etc</a:t>
            </a:r>
            <a:r>
              <a:rPr kumimoji="1" lang="en-US" altLang="ja-JP" sz="1400" dirty="0">
                <a:solidFill>
                  <a:prstClr val="white"/>
                </a:solidFill>
                <a:latin typeface="Calibri"/>
                <a:ea typeface="ＭＳ Ｐゴシック" panose="020B0600070205080204" pitchFamily="50" charset="-128"/>
              </a:rPr>
              <a:t>.)</a:t>
            </a:r>
            <a:endParaRPr kumimoji="1" lang="ja-JP" altLang="en-US" sz="1400" dirty="0">
              <a:solidFill>
                <a:prstClr val="white"/>
              </a:solidFill>
              <a:latin typeface="Calibri"/>
              <a:ea typeface="ＭＳ Ｐゴシック" panose="020B0600070205080204" pitchFamily="50" charset="-128"/>
            </a:endParaRPr>
          </a:p>
        </p:txBody>
      </p:sp>
      <p:grpSp>
        <p:nvGrpSpPr>
          <p:cNvPr id="27" name="グループ化 26">
            <a:extLst>
              <a:ext uri="{FF2B5EF4-FFF2-40B4-BE49-F238E27FC236}">
                <a16:creationId xmlns:a16="http://schemas.microsoft.com/office/drawing/2014/main" id="{F3B483D0-4E02-6E33-E948-A549F04D0DFB}"/>
              </a:ext>
            </a:extLst>
          </p:cNvPr>
          <p:cNvGrpSpPr/>
          <p:nvPr/>
        </p:nvGrpSpPr>
        <p:grpSpPr>
          <a:xfrm>
            <a:off x="8760296" y="1772816"/>
            <a:ext cx="1805506" cy="1370326"/>
            <a:chOff x="7325187" y="1969006"/>
            <a:chExt cx="1805506" cy="1370326"/>
          </a:xfrm>
        </p:grpSpPr>
        <p:pic>
          <p:nvPicPr>
            <p:cNvPr id="25" name="図 24" descr="空港のターミナル&#10;&#10;AI 生成コンテンツは誤りを含む可能性があります。">
              <a:extLst>
                <a:ext uri="{FF2B5EF4-FFF2-40B4-BE49-F238E27FC236}">
                  <a16:creationId xmlns:a16="http://schemas.microsoft.com/office/drawing/2014/main" id="{A125115D-B9D0-D349-40B9-29AE9AF2B872}"/>
                </a:ext>
              </a:extLst>
            </p:cNvPr>
            <p:cNvPicPr>
              <a:picLocks noChangeAspect="1"/>
            </p:cNvPicPr>
            <p:nvPr/>
          </p:nvPicPr>
          <p:blipFill>
            <a:blip r:embed="rId16"/>
            <a:srcRect l="6624" t="5600"/>
            <a:stretch>
              <a:fillRect/>
            </a:stretch>
          </p:blipFill>
          <p:spPr>
            <a:xfrm>
              <a:off x="7325187" y="1969006"/>
              <a:ext cx="1805506" cy="1370326"/>
            </a:xfrm>
            <a:prstGeom prst="rect">
              <a:avLst/>
            </a:prstGeom>
            <a:effectLst>
              <a:outerShdw blurRad="50800" dist="38100" dir="2700000" algn="tl" rotWithShape="0">
                <a:prstClr val="black">
                  <a:alpha val="40000"/>
                </a:prstClr>
              </a:outerShdw>
            </a:effectLst>
          </p:spPr>
        </p:pic>
        <p:sp>
          <p:nvSpPr>
            <p:cNvPr id="1024" name="テキスト ボックス 1023">
              <a:extLst>
                <a:ext uri="{FF2B5EF4-FFF2-40B4-BE49-F238E27FC236}">
                  <a16:creationId xmlns:a16="http://schemas.microsoft.com/office/drawing/2014/main" id="{DF0938C8-CA12-CAFC-31FA-8AB2E6D7FD22}"/>
                </a:ext>
              </a:extLst>
            </p:cNvPr>
            <p:cNvSpPr txBox="1"/>
            <p:nvPr/>
          </p:nvSpPr>
          <p:spPr>
            <a:xfrm>
              <a:off x="7340459" y="1969006"/>
              <a:ext cx="1790234" cy="523220"/>
            </a:xfrm>
            <a:prstGeom prst="rect">
              <a:avLst/>
            </a:prstGeom>
            <a:noFill/>
          </p:spPr>
          <p:txBody>
            <a:bodyPr wrap="none" rtlCol="0">
              <a:spAutoFit/>
            </a:bodyPr>
            <a:lstStyle/>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H2: Muon Accelerator</a:t>
              </a:r>
            </a:p>
            <a:p>
              <a:pPr>
                <a:defRPr/>
              </a:pPr>
              <a:r>
                <a:rPr kumimoji="1" lang="en-US" altLang="ja-JP" sz="1400" dirty="0">
                  <a:solidFill>
                    <a:prstClr val="white"/>
                  </a:solidFill>
                  <a:effectLst>
                    <a:glow rad="101600">
                      <a:prstClr val="black">
                        <a:alpha val="70000"/>
                      </a:prstClr>
                    </a:glow>
                  </a:effectLst>
                  <a:latin typeface="Calibri"/>
                  <a:ea typeface="ＭＳ Ｐゴシック" panose="020B0600070205080204" pitchFamily="50" charset="-128"/>
                </a:rPr>
                <a:t>(under construction)</a:t>
              </a:r>
              <a:endParaRPr kumimoji="1" lang="ja-JP" altLang="en-US" sz="1400" dirty="0">
                <a:solidFill>
                  <a:prstClr val="white"/>
                </a:solidFill>
                <a:effectLst>
                  <a:glow rad="101600">
                    <a:prstClr val="black">
                      <a:alpha val="70000"/>
                    </a:prstClr>
                  </a:glow>
                </a:effectLst>
                <a:latin typeface="Calibri"/>
                <a:ea typeface="ＭＳ Ｐゴシック" panose="020B0600070205080204" pitchFamily="50" charset="-128"/>
              </a:endParaRPr>
            </a:p>
          </p:txBody>
        </p:sp>
      </p:grpSp>
      <p:sp>
        <p:nvSpPr>
          <p:cNvPr id="8" name="タイトル 1">
            <a:extLst>
              <a:ext uri="{FF2B5EF4-FFF2-40B4-BE49-F238E27FC236}">
                <a16:creationId xmlns:a16="http://schemas.microsoft.com/office/drawing/2014/main" id="{E42EB3B6-6BA0-A2BC-BF28-FB6CCAE9424C}"/>
              </a:ext>
            </a:extLst>
          </p:cNvPr>
          <p:cNvSpPr txBox="1">
            <a:spLocks/>
          </p:cNvSpPr>
          <p:nvPr/>
        </p:nvSpPr>
        <p:spPr>
          <a:xfrm>
            <a:off x="1542000" y="0"/>
            <a:ext cx="9108000" cy="58320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3200" dirty="0">
                <a:solidFill>
                  <a:prstClr val="white"/>
                </a:solidFill>
                <a:latin typeface="Calibri" charset="0"/>
                <a:ea typeface="ＭＳ Ｐゴシック" charset="0"/>
                <a:cs typeface="ＭＳ Ｐゴシック" charset="0"/>
              </a:rPr>
              <a:t>Muon beamlines</a:t>
            </a:r>
            <a:endParaRPr lang="ja-JP" altLang="en-US" sz="3200" dirty="0">
              <a:solidFill>
                <a:prstClr val="white"/>
              </a:solidFill>
              <a:latin typeface="Calibri" charset="0"/>
              <a:ea typeface="ＭＳ Ｐゴシック" charset="0"/>
              <a:cs typeface="ＭＳ Ｐゴシック" charset="0"/>
            </a:endParaRPr>
          </a:p>
        </p:txBody>
      </p:sp>
      <p:sp>
        <p:nvSpPr>
          <p:cNvPr id="14" name="テキスト ボックス 13">
            <a:extLst>
              <a:ext uri="{FF2B5EF4-FFF2-40B4-BE49-F238E27FC236}">
                <a16:creationId xmlns:a16="http://schemas.microsoft.com/office/drawing/2014/main" id="{80B88C91-176E-EF86-EA52-A88CC0FD06C4}"/>
              </a:ext>
            </a:extLst>
          </p:cNvPr>
          <p:cNvSpPr txBox="1"/>
          <p:nvPr/>
        </p:nvSpPr>
        <p:spPr>
          <a:xfrm>
            <a:off x="7494891" y="5014252"/>
            <a:ext cx="2674194" cy="646331"/>
          </a:xfrm>
          <a:prstGeom prst="rect">
            <a:avLst/>
          </a:prstGeom>
          <a:noFill/>
        </p:spPr>
        <p:txBody>
          <a:bodyPr wrap="none" rtlCol="0">
            <a:spAutoFit/>
          </a:bodyPr>
          <a:lstStyle/>
          <a:p>
            <a:r>
              <a:rPr kumimoji="1" lang="en-US" altLang="ja-JP" sz="3600" b="1" dirty="0">
                <a:solidFill>
                  <a:prstClr val="black"/>
                </a:solidFill>
                <a:effectLst>
                  <a:glow rad="228600">
                    <a:prstClr val="white"/>
                  </a:glow>
                </a:effectLst>
                <a:latin typeface="Calibri"/>
                <a:ea typeface="ＭＳ Ｐゴシック" panose="020B0600070205080204" pitchFamily="34" charset="-128"/>
              </a:rPr>
              <a:t>Versatile Use</a:t>
            </a:r>
            <a:endParaRPr kumimoji="1" lang="ja-JP" altLang="en-US" sz="3600" b="1" dirty="0">
              <a:solidFill>
                <a:prstClr val="black"/>
              </a:solidFill>
              <a:effectLst>
                <a:glow rad="228600">
                  <a:prstClr val="white"/>
                </a:glow>
              </a:effectLst>
              <a:latin typeface="Calibri"/>
              <a:ea typeface="ＭＳ Ｐゴシック" panose="020B0600070205080204" pitchFamily="34" charset="-128"/>
            </a:endParaRPr>
          </a:p>
        </p:txBody>
      </p:sp>
      <p:sp>
        <p:nvSpPr>
          <p:cNvPr id="24" name="テキスト ボックス 23">
            <a:extLst>
              <a:ext uri="{FF2B5EF4-FFF2-40B4-BE49-F238E27FC236}">
                <a16:creationId xmlns:a16="http://schemas.microsoft.com/office/drawing/2014/main" id="{1A9675DD-BA66-0F9C-1B38-81936864B999}"/>
              </a:ext>
            </a:extLst>
          </p:cNvPr>
          <p:cNvSpPr txBox="1"/>
          <p:nvPr/>
        </p:nvSpPr>
        <p:spPr>
          <a:xfrm>
            <a:off x="1487488" y="1658557"/>
            <a:ext cx="3568926" cy="1200329"/>
          </a:xfrm>
          <a:prstGeom prst="rect">
            <a:avLst/>
          </a:prstGeom>
          <a:noFill/>
        </p:spPr>
        <p:txBody>
          <a:bodyPr wrap="none" rtlCol="0">
            <a:spAutoFit/>
          </a:bodyPr>
          <a:lstStyle/>
          <a:p>
            <a:pPr algn="ctr"/>
            <a:r>
              <a:rPr kumimoji="1" lang="en-US" altLang="ja-JP" sz="3600" b="1" dirty="0">
                <a:solidFill>
                  <a:prstClr val="black"/>
                </a:solidFill>
                <a:effectLst>
                  <a:glow rad="228600">
                    <a:prstClr val="white"/>
                  </a:glow>
                </a:effectLst>
                <a:latin typeface="Calibri"/>
                <a:ea typeface="ＭＳ Ｐゴシック" panose="020B0600070205080204" pitchFamily="34" charset="-128"/>
              </a:rPr>
              <a:t>4 areas</a:t>
            </a:r>
            <a:br>
              <a:rPr kumimoji="1" lang="en-US" altLang="ja-JP" sz="3600" b="1" dirty="0">
                <a:solidFill>
                  <a:prstClr val="black"/>
                </a:solidFill>
                <a:effectLst>
                  <a:glow rad="228600">
                    <a:prstClr val="white"/>
                  </a:glow>
                </a:effectLst>
                <a:latin typeface="Calibri"/>
                <a:ea typeface="ＭＳ Ｐゴシック" panose="020B0600070205080204" pitchFamily="34" charset="-128"/>
              </a:rPr>
            </a:br>
            <a:r>
              <a:rPr kumimoji="1" lang="en-US" altLang="ja-JP" sz="3600" b="1" dirty="0">
                <a:solidFill>
                  <a:prstClr val="black"/>
                </a:solidFill>
                <a:effectLst>
                  <a:glow rad="228600">
                    <a:prstClr val="white"/>
                  </a:glow>
                </a:effectLst>
                <a:latin typeface="Calibri"/>
                <a:ea typeface="ＭＳ Ｐゴシック" panose="020B0600070205080204" pitchFamily="34" charset="-128"/>
              </a:rPr>
              <a:t>Simultaneous use</a:t>
            </a:r>
            <a:endParaRPr kumimoji="1" lang="ja-JP" altLang="en-US" sz="3600" b="1" dirty="0">
              <a:solidFill>
                <a:prstClr val="black"/>
              </a:solidFill>
              <a:effectLst>
                <a:glow rad="228600">
                  <a:prstClr val="white"/>
                </a:glow>
              </a:effectLst>
              <a:latin typeface="Calibri"/>
              <a:ea typeface="ＭＳ Ｐゴシック" panose="020B0600070205080204" pitchFamily="34" charset="-128"/>
            </a:endParaRPr>
          </a:p>
        </p:txBody>
      </p:sp>
      <p:sp>
        <p:nvSpPr>
          <p:cNvPr id="30" name="テキスト ボックス 29">
            <a:extLst>
              <a:ext uri="{FF2B5EF4-FFF2-40B4-BE49-F238E27FC236}">
                <a16:creationId xmlns:a16="http://schemas.microsoft.com/office/drawing/2014/main" id="{7565AACB-7C0B-7799-53C2-0E9B56FB300C}"/>
              </a:ext>
            </a:extLst>
          </p:cNvPr>
          <p:cNvSpPr txBox="1"/>
          <p:nvPr/>
        </p:nvSpPr>
        <p:spPr>
          <a:xfrm>
            <a:off x="7624173" y="1658667"/>
            <a:ext cx="2848857" cy="1200329"/>
          </a:xfrm>
          <a:prstGeom prst="rect">
            <a:avLst/>
          </a:prstGeom>
          <a:noFill/>
        </p:spPr>
        <p:txBody>
          <a:bodyPr wrap="none" rtlCol="0">
            <a:spAutoFit/>
          </a:bodyPr>
          <a:lstStyle/>
          <a:p>
            <a:pPr algn="ctr"/>
            <a:r>
              <a:rPr kumimoji="1" lang="en-US" altLang="ja-JP" sz="3600" b="1" dirty="0">
                <a:solidFill>
                  <a:prstClr val="black"/>
                </a:solidFill>
                <a:effectLst>
                  <a:glow rad="228600">
                    <a:prstClr val="white"/>
                  </a:glow>
                </a:effectLst>
                <a:latin typeface="Calibri"/>
                <a:ea typeface="ＭＳ Ｐゴシック" panose="020B0600070205080204" pitchFamily="34" charset="-128"/>
              </a:rPr>
              <a:t>High Intensity</a:t>
            </a:r>
            <a:br>
              <a:rPr kumimoji="1" lang="en-US" altLang="ja-JP" sz="3600" b="1" dirty="0">
                <a:solidFill>
                  <a:prstClr val="black"/>
                </a:solidFill>
                <a:effectLst>
                  <a:glow rad="228600">
                    <a:prstClr val="white"/>
                  </a:glow>
                </a:effectLst>
                <a:latin typeface="Calibri"/>
                <a:ea typeface="ＭＳ Ｐゴシック" panose="020B0600070205080204" pitchFamily="34" charset="-128"/>
              </a:rPr>
            </a:br>
            <a:r>
              <a:rPr kumimoji="1" lang="en-US" altLang="ja-JP" sz="3600" b="1" dirty="0">
                <a:solidFill>
                  <a:prstClr val="black"/>
                </a:solidFill>
                <a:effectLst>
                  <a:glow rad="228600">
                    <a:prstClr val="white"/>
                  </a:glow>
                </a:effectLst>
                <a:latin typeface="Calibri"/>
                <a:ea typeface="ＭＳ Ｐゴシック" panose="020B0600070205080204" pitchFamily="34" charset="-128"/>
              </a:rPr>
              <a:t>Muon Acc.</a:t>
            </a:r>
          </a:p>
        </p:txBody>
      </p:sp>
      <p:sp>
        <p:nvSpPr>
          <p:cNvPr id="40" name="テキスト ボックス 39">
            <a:extLst>
              <a:ext uri="{FF2B5EF4-FFF2-40B4-BE49-F238E27FC236}">
                <a16:creationId xmlns:a16="http://schemas.microsoft.com/office/drawing/2014/main" id="{2670E7E8-F3D8-60A4-3F34-8762D8A3D091}"/>
              </a:ext>
            </a:extLst>
          </p:cNvPr>
          <p:cNvSpPr txBox="1"/>
          <p:nvPr/>
        </p:nvSpPr>
        <p:spPr>
          <a:xfrm>
            <a:off x="1499340" y="4737253"/>
            <a:ext cx="3516540" cy="1200329"/>
          </a:xfrm>
          <a:prstGeom prst="rect">
            <a:avLst/>
          </a:prstGeom>
          <a:noFill/>
        </p:spPr>
        <p:txBody>
          <a:bodyPr wrap="none" rtlCol="0">
            <a:spAutoFit/>
          </a:bodyPr>
          <a:lstStyle/>
          <a:p>
            <a:pPr algn="ctr"/>
            <a:r>
              <a:rPr kumimoji="1" lang="en-US" altLang="ja-JP" sz="3600" b="1" dirty="0">
                <a:solidFill>
                  <a:prstClr val="black"/>
                </a:solidFill>
                <a:effectLst>
                  <a:glow rad="228600">
                    <a:prstClr val="white"/>
                  </a:glow>
                </a:effectLst>
                <a:latin typeface="Calibri"/>
                <a:ea typeface="ＭＳ Ｐゴシック" panose="020B0600070205080204" pitchFamily="34" charset="-128"/>
              </a:rPr>
              <a:t>Ultra Slow Muon</a:t>
            </a:r>
          </a:p>
          <a:p>
            <a:pPr algn="ctr"/>
            <a:r>
              <a:rPr kumimoji="1" lang="en-US" altLang="ja-JP" sz="3600" b="1" dirty="0">
                <a:solidFill>
                  <a:prstClr val="black"/>
                </a:solidFill>
                <a:effectLst>
                  <a:glow rad="228600">
                    <a:prstClr val="white"/>
                  </a:glow>
                </a:effectLst>
                <a:latin typeface="Calibri"/>
                <a:ea typeface="ＭＳ Ｐゴシック" panose="020B0600070205080204" pitchFamily="34" charset="-128"/>
              </a:rPr>
              <a:t>Surface/Interface</a:t>
            </a:r>
            <a:endParaRPr kumimoji="1" lang="ja-JP" altLang="en-US" sz="3600" b="1" dirty="0">
              <a:solidFill>
                <a:prstClr val="black"/>
              </a:solidFill>
              <a:effectLst>
                <a:glow rad="228600">
                  <a:prstClr val="white"/>
                </a:glow>
              </a:effectLst>
              <a:latin typeface="Calibri"/>
              <a:ea typeface="ＭＳ Ｐゴシック" panose="020B0600070205080204" pitchFamily="34" charset="-128"/>
            </a:endParaRPr>
          </a:p>
        </p:txBody>
      </p:sp>
      <p:pic>
        <p:nvPicPr>
          <p:cNvPr id="1053" name="オーディオ 1052">
            <a:hlinkClick r:id="" action="ppaction://media"/>
            <a:extLst>
              <a:ext uri="{FF2B5EF4-FFF2-40B4-BE49-F238E27FC236}">
                <a16:creationId xmlns:a16="http://schemas.microsoft.com/office/drawing/2014/main" id="{2B5E61BE-128D-F498-0BF7-100EF771135C}"/>
              </a:ext>
            </a:extLst>
          </p:cNvPr>
          <p:cNvPicPr>
            <a:picLocks noChangeAspect="1"/>
          </p:cNvPicPr>
          <p:nvPr>
            <a:audioFile r:link="rId3"/>
            <p:extLst>
              <p:ext uri="{DAA4B4D4-6D71-4841-9C94-3DE7FCFB9230}">
                <p14:media xmlns:p14="http://schemas.microsoft.com/office/powerpoint/2010/main" r:embed="rId2"/>
              </p:ext>
            </p:extLst>
          </p:nvPr>
        </p:nvPicPr>
        <p:blipFill>
          <a:blip r:embed="rId17"/>
          <a:srcRect l="-203125" t="-203125" r="-203125" b="-203125"/>
          <a:stretch>
            <a:fillRect/>
          </a:stretch>
        </p:blipFill>
        <p:spPr>
          <a:xfrm>
            <a:off x="8528304" y="4718304"/>
            <a:ext cx="2057400" cy="2057400"/>
          </a:xfrm>
          <a:prstGeom prst="ellipse">
            <a:avLst/>
          </a:prstGeom>
        </p:spPr>
      </p:pic>
      <p:sp>
        <p:nvSpPr>
          <p:cNvPr id="7" name="TextBox 6">
            <a:extLst>
              <a:ext uri="{FF2B5EF4-FFF2-40B4-BE49-F238E27FC236}">
                <a16:creationId xmlns:a16="http://schemas.microsoft.com/office/drawing/2014/main" id="{611FD1CE-12B9-AE6C-BF9A-B0326E56359C}"/>
              </a:ext>
            </a:extLst>
          </p:cNvPr>
          <p:cNvSpPr txBox="1"/>
          <p:nvPr/>
        </p:nvSpPr>
        <p:spPr>
          <a:xfrm>
            <a:off x="9792753" y="6538205"/>
            <a:ext cx="2399247" cy="369332"/>
          </a:xfrm>
          <a:prstGeom prst="rect">
            <a:avLst/>
          </a:prstGeom>
          <a:noFill/>
        </p:spPr>
        <p:txBody>
          <a:bodyPr wrap="none" rtlCol="0">
            <a:spAutoFit/>
          </a:bodyPr>
          <a:lstStyle/>
          <a:p>
            <a:r>
              <a:rPr lang="en-GB" dirty="0"/>
              <a:t>Images from Kawamura</a:t>
            </a:r>
          </a:p>
        </p:txBody>
      </p:sp>
    </p:spTree>
    <p:custDataLst>
      <p:tags r:id="rId1"/>
    </p:custDataLst>
    <p:extLst>
      <p:ext uri="{BB962C8B-B14F-4D97-AF65-F5344CB8AC3E}">
        <p14:creationId xmlns:p14="http://schemas.microsoft.com/office/powerpoint/2010/main" val="3543896749"/>
      </p:ext>
    </p:extLst>
  </p:cSld>
  <p:clrMapOvr>
    <a:masterClrMapping/>
  </p:clrMapOvr>
  <mc:AlternateContent xmlns:mc="http://schemas.openxmlformats.org/markup-compatibility/2006" xmlns:p14="http://schemas.microsoft.com/office/powerpoint/2010/main">
    <mc:Choice Requires="p14">
      <p:transition spd="slow" p14:dur="2000" advTm="89881"/>
    </mc:Choice>
    <mc:Fallback xmlns="">
      <p:transition spd="slow" advTm="89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5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53"/>
                </p:tgtEl>
              </p:cMediaNode>
            </p:audio>
          </p:childTnLst>
        </p:cTn>
      </p:par>
    </p:tnLst>
    <p:bldLst>
      <p:bldP spid="14" grpId="0"/>
      <p:bldP spid="24" grpId="0"/>
      <p:bldP spid="30"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CCD1-E6DE-7F6A-DA51-3C0E832D1218}"/>
              </a:ext>
            </a:extLst>
          </p:cNvPr>
          <p:cNvSpPr>
            <a:spLocks noGrp="1"/>
          </p:cNvSpPr>
          <p:nvPr>
            <p:ph type="title"/>
          </p:nvPr>
        </p:nvSpPr>
        <p:spPr/>
        <p:txBody>
          <a:bodyPr/>
          <a:lstStyle/>
          <a:p>
            <a:r>
              <a:rPr lang="en-GB" dirty="0"/>
              <a:t>Pulsed Muon Instruments</a:t>
            </a:r>
          </a:p>
        </p:txBody>
      </p:sp>
      <p:pic>
        <p:nvPicPr>
          <p:cNvPr id="4" name="Picture 3">
            <a:extLst>
              <a:ext uri="{FF2B5EF4-FFF2-40B4-BE49-F238E27FC236}">
                <a16:creationId xmlns:a16="http://schemas.microsoft.com/office/drawing/2014/main" id="{8614F6E1-4E8C-EFA4-233A-CCB8544C66DF}"/>
              </a:ext>
            </a:extLst>
          </p:cNvPr>
          <p:cNvPicPr>
            <a:picLocks noChangeAspect="1"/>
          </p:cNvPicPr>
          <p:nvPr/>
        </p:nvPicPr>
        <p:blipFill>
          <a:blip r:embed="rId2"/>
          <a:stretch>
            <a:fillRect/>
          </a:stretch>
        </p:blipFill>
        <p:spPr>
          <a:xfrm>
            <a:off x="1432941" y="3699905"/>
            <a:ext cx="8754615" cy="1926503"/>
          </a:xfrm>
          <a:prstGeom prst="rect">
            <a:avLst/>
          </a:prstGeom>
        </p:spPr>
      </p:pic>
      <p:sp>
        <p:nvSpPr>
          <p:cNvPr id="6" name="Rectangle 5">
            <a:extLst>
              <a:ext uri="{FF2B5EF4-FFF2-40B4-BE49-F238E27FC236}">
                <a16:creationId xmlns:a16="http://schemas.microsoft.com/office/drawing/2014/main" id="{EB46F352-D3E3-591F-C2E6-048B33B35318}"/>
              </a:ext>
            </a:extLst>
          </p:cNvPr>
          <p:cNvSpPr/>
          <p:nvPr/>
        </p:nvSpPr>
        <p:spPr>
          <a:xfrm>
            <a:off x="1432941" y="4381919"/>
            <a:ext cx="9326118" cy="13879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9635508B-3916-BA20-B245-0C4714323FEB}"/>
              </a:ext>
            </a:extLst>
          </p:cNvPr>
          <p:cNvPicPr>
            <a:picLocks noChangeAspect="1"/>
          </p:cNvPicPr>
          <p:nvPr/>
        </p:nvPicPr>
        <p:blipFill>
          <a:blip r:embed="rId3"/>
          <a:srcRect b="16729"/>
          <a:stretch>
            <a:fillRect/>
          </a:stretch>
        </p:blipFill>
        <p:spPr>
          <a:xfrm>
            <a:off x="113465" y="875881"/>
            <a:ext cx="11965070" cy="2824024"/>
          </a:xfrm>
          <a:prstGeom prst="rect">
            <a:avLst/>
          </a:prstGeom>
        </p:spPr>
      </p:pic>
      <p:sp>
        <p:nvSpPr>
          <p:cNvPr id="9" name="TextBox 8">
            <a:extLst>
              <a:ext uri="{FF2B5EF4-FFF2-40B4-BE49-F238E27FC236}">
                <a16:creationId xmlns:a16="http://schemas.microsoft.com/office/drawing/2014/main" id="{17EED3F6-B969-94FD-C709-3FE4CD41014B}"/>
              </a:ext>
            </a:extLst>
          </p:cNvPr>
          <p:cNvSpPr txBox="1"/>
          <p:nvPr/>
        </p:nvSpPr>
        <p:spPr>
          <a:xfrm>
            <a:off x="7283455" y="6451878"/>
            <a:ext cx="4070345" cy="369332"/>
          </a:xfrm>
          <a:prstGeom prst="rect">
            <a:avLst/>
          </a:prstGeom>
          <a:noFill/>
        </p:spPr>
        <p:txBody>
          <a:bodyPr wrap="none" rtlCol="0">
            <a:spAutoFit/>
          </a:bodyPr>
          <a:lstStyle/>
          <a:p>
            <a:r>
              <a:rPr lang="en-GB" dirty="0"/>
              <a:t> </a:t>
            </a:r>
            <a:r>
              <a:rPr lang="en-GB" i="1" dirty="0"/>
              <a:t>Nat Rev Methods Primers</a:t>
            </a:r>
            <a:r>
              <a:rPr lang="en-GB" dirty="0"/>
              <a:t> </a:t>
            </a:r>
            <a:r>
              <a:rPr lang="en-GB" b="1" dirty="0"/>
              <a:t>2</a:t>
            </a:r>
            <a:r>
              <a:rPr lang="en-GB" dirty="0"/>
              <a:t>, 4 (2022)</a:t>
            </a:r>
          </a:p>
        </p:txBody>
      </p:sp>
    </p:spTree>
    <p:extLst>
      <p:ext uri="{BB962C8B-B14F-4D97-AF65-F5344CB8AC3E}">
        <p14:creationId xmlns:p14="http://schemas.microsoft.com/office/powerpoint/2010/main" val="269179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62CB69AA-C70D-0836-51A1-F72DB5E361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412" y="2952714"/>
            <a:ext cx="4833343" cy="37874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7DA7F60-DEE4-4099-9C5D-703437E7054B}"/>
              </a:ext>
            </a:extLst>
          </p:cNvPr>
          <p:cNvSpPr>
            <a:spLocks noGrp="1"/>
          </p:cNvSpPr>
          <p:nvPr>
            <p:ph type="title"/>
          </p:nvPr>
        </p:nvSpPr>
        <p:spPr>
          <a:xfrm>
            <a:off x="839788" y="365125"/>
            <a:ext cx="10515600" cy="583102"/>
          </a:xfrm>
        </p:spPr>
        <p:txBody>
          <a:bodyPr>
            <a:normAutofit/>
          </a:bodyPr>
          <a:lstStyle/>
          <a:p>
            <a:r>
              <a:rPr lang="en-GB"/>
              <a:t>Super-</a:t>
            </a:r>
            <a:r>
              <a:rPr lang="en-GB" err="1"/>
              <a:t>MuSR</a:t>
            </a:r>
            <a:endParaRPr lang="en-GB"/>
          </a:p>
        </p:txBody>
      </p:sp>
      <p:sp>
        <p:nvSpPr>
          <p:cNvPr id="6" name="Text Placeholder 5">
            <a:extLst>
              <a:ext uri="{FF2B5EF4-FFF2-40B4-BE49-F238E27FC236}">
                <a16:creationId xmlns:a16="http://schemas.microsoft.com/office/drawing/2014/main" id="{BA2FD707-40A1-4B12-80D7-F3F8CAC722DE}"/>
              </a:ext>
            </a:extLst>
          </p:cNvPr>
          <p:cNvSpPr>
            <a:spLocks noGrp="1"/>
          </p:cNvSpPr>
          <p:nvPr>
            <p:ph type="body" idx="1"/>
          </p:nvPr>
        </p:nvSpPr>
        <p:spPr>
          <a:xfrm>
            <a:off x="301224" y="489025"/>
            <a:ext cx="5657606" cy="823912"/>
          </a:xfrm>
        </p:spPr>
        <p:txBody>
          <a:bodyPr/>
          <a:lstStyle/>
          <a:p>
            <a:r>
              <a:rPr lang="en-GB"/>
              <a:t>Detector and instrument improvements</a:t>
            </a:r>
          </a:p>
        </p:txBody>
      </p:sp>
      <p:sp>
        <p:nvSpPr>
          <p:cNvPr id="7" name="Content Placeholder 6">
            <a:extLst>
              <a:ext uri="{FF2B5EF4-FFF2-40B4-BE49-F238E27FC236}">
                <a16:creationId xmlns:a16="http://schemas.microsoft.com/office/drawing/2014/main" id="{3713A6E4-AF2B-444E-B5DF-B7CB5407F1B7}"/>
              </a:ext>
            </a:extLst>
          </p:cNvPr>
          <p:cNvSpPr>
            <a:spLocks noGrp="1"/>
          </p:cNvSpPr>
          <p:nvPr>
            <p:ph sz="half" idx="2"/>
          </p:nvPr>
        </p:nvSpPr>
        <p:spPr>
          <a:xfrm>
            <a:off x="-196186" y="1436837"/>
            <a:ext cx="5657605" cy="3684588"/>
          </a:xfrm>
        </p:spPr>
        <p:txBody>
          <a:bodyPr/>
          <a:lstStyle/>
          <a:p>
            <a:pPr lvl="1"/>
            <a:r>
              <a:rPr lang="en-GB"/>
              <a:t>Use full muon flux and maximise information per muon</a:t>
            </a:r>
          </a:p>
          <a:p>
            <a:pPr lvl="1"/>
            <a:r>
              <a:rPr lang="en-GB"/>
              <a:t>New transverse magnet and cruciform with flypast tube</a:t>
            </a:r>
          </a:p>
          <a:p>
            <a:pPr lvl="1"/>
            <a:r>
              <a:rPr lang="en-GB"/>
              <a:t>Better zero-field (correcting quadrupolar terms)</a:t>
            </a:r>
          </a:p>
        </p:txBody>
      </p:sp>
      <p:sp>
        <p:nvSpPr>
          <p:cNvPr id="8" name="Text Placeholder 7">
            <a:extLst>
              <a:ext uri="{FF2B5EF4-FFF2-40B4-BE49-F238E27FC236}">
                <a16:creationId xmlns:a16="http://schemas.microsoft.com/office/drawing/2014/main" id="{45529674-80E0-4443-B7D1-5F22C7F0AA75}"/>
              </a:ext>
            </a:extLst>
          </p:cNvPr>
          <p:cNvSpPr>
            <a:spLocks noGrp="1"/>
          </p:cNvSpPr>
          <p:nvPr>
            <p:ph type="body" sz="quarter" idx="3"/>
          </p:nvPr>
        </p:nvSpPr>
        <p:spPr>
          <a:xfrm>
            <a:off x="6133454" y="489025"/>
            <a:ext cx="5657606" cy="823912"/>
          </a:xfrm>
        </p:spPr>
        <p:txBody>
          <a:bodyPr/>
          <a:lstStyle/>
          <a:p>
            <a:r>
              <a:rPr lang="en-GB"/>
              <a:t>Beamline improvements</a:t>
            </a:r>
          </a:p>
        </p:txBody>
      </p:sp>
      <p:sp>
        <p:nvSpPr>
          <p:cNvPr id="9" name="Content Placeholder 8">
            <a:extLst>
              <a:ext uri="{FF2B5EF4-FFF2-40B4-BE49-F238E27FC236}">
                <a16:creationId xmlns:a16="http://schemas.microsoft.com/office/drawing/2014/main" id="{E6427604-B0DC-4556-8F6A-AACAC74B22BC}"/>
              </a:ext>
            </a:extLst>
          </p:cNvPr>
          <p:cNvSpPr>
            <a:spLocks noGrp="1"/>
          </p:cNvSpPr>
          <p:nvPr>
            <p:ph sz="quarter" idx="4"/>
          </p:nvPr>
        </p:nvSpPr>
        <p:spPr>
          <a:xfrm>
            <a:off x="5628039" y="1436837"/>
            <a:ext cx="5657606" cy="3684588"/>
          </a:xfrm>
        </p:spPr>
        <p:txBody>
          <a:bodyPr/>
          <a:lstStyle/>
          <a:p>
            <a:pPr lvl="1"/>
            <a:r>
              <a:rPr lang="en-GB"/>
              <a:t>Pulse slicer reducing muon pulse length to ~10ns</a:t>
            </a:r>
          </a:p>
          <a:p>
            <a:pPr lvl="1"/>
            <a:r>
              <a:rPr lang="en-GB"/>
              <a:t>Spin rotators allowing higher transverse field experiments</a:t>
            </a:r>
          </a:p>
        </p:txBody>
      </p:sp>
      <p:pic>
        <p:nvPicPr>
          <p:cNvPr id="3" name="Content Placeholder 63">
            <a:extLst>
              <a:ext uri="{FF2B5EF4-FFF2-40B4-BE49-F238E27FC236}">
                <a16:creationId xmlns:a16="http://schemas.microsoft.com/office/drawing/2014/main" id="{551658EA-7F54-F965-B7CE-1D9CFA8B740A}"/>
              </a:ext>
            </a:extLst>
          </p:cNvPr>
          <p:cNvPicPr>
            <a:picLocks noChangeAspect="1"/>
          </p:cNvPicPr>
          <p:nvPr/>
        </p:nvPicPr>
        <p:blipFill>
          <a:blip r:embed="rId3"/>
          <a:stretch>
            <a:fillRect/>
          </a:stretch>
        </p:blipFill>
        <p:spPr>
          <a:xfrm>
            <a:off x="4682536" y="2215244"/>
            <a:ext cx="6910488" cy="4351338"/>
          </a:xfrm>
          <a:prstGeom prst="rect">
            <a:avLst/>
          </a:prstGeom>
          <a:effectLst>
            <a:softEdge rad="635000"/>
          </a:effectLst>
        </p:spPr>
      </p:pic>
      <p:pic>
        <p:nvPicPr>
          <p:cNvPr id="4" name="Picture 4" descr="A machine with wires and cables&#10;&#10;Description automatically generated">
            <a:extLst>
              <a:ext uri="{FF2B5EF4-FFF2-40B4-BE49-F238E27FC236}">
                <a16:creationId xmlns:a16="http://schemas.microsoft.com/office/drawing/2014/main" id="{9607A3C5-7F54-D230-C6ED-23A8A2CFB5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2530" y="4640678"/>
            <a:ext cx="2953115" cy="2217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06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55F565-5ECC-AA66-7AD9-C2339F322362}"/>
              </a:ext>
            </a:extLst>
          </p:cNvPr>
          <p:cNvSpPr/>
          <p:nvPr/>
        </p:nvSpPr>
        <p:spPr>
          <a:xfrm>
            <a:off x="10645847" y="34117"/>
            <a:ext cx="1543502" cy="67056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a:ea typeface="+mn-ea"/>
              <a:cs typeface="+mn-cs"/>
            </a:endParaRPr>
          </a:p>
        </p:txBody>
      </p:sp>
      <p:sp>
        <p:nvSpPr>
          <p:cNvPr id="10" name="Title 1">
            <a:extLst>
              <a:ext uri="{FF2B5EF4-FFF2-40B4-BE49-F238E27FC236}">
                <a16:creationId xmlns:a16="http://schemas.microsoft.com/office/drawing/2014/main" id="{35B6A985-8A7E-37EB-F417-5038C4E6B5F3}"/>
              </a:ext>
            </a:extLst>
          </p:cNvPr>
          <p:cNvSpPr>
            <a:spLocks noGrp="1"/>
          </p:cNvSpPr>
          <p:nvPr>
            <p:ph type="ctrTitle"/>
          </p:nvPr>
        </p:nvSpPr>
        <p:spPr>
          <a:xfrm>
            <a:off x="0" y="0"/>
            <a:ext cx="11824138" cy="835572"/>
          </a:xfrm>
        </p:spPr>
        <p:txBody>
          <a:bodyPr>
            <a:normAutofit/>
          </a:bodyPr>
          <a:lstStyle/>
          <a:p>
            <a:pPr algn="l"/>
            <a:r>
              <a:rPr lang="en-GB" sz="4000">
                <a:solidFill>
                  <a:srgbClr val="002060"/>
                </a:solidFill>
                <a:latin typeface="Euphemia"/>
                <a:cs typeface="Arial"/>
              </a:rPr>
              <a:t>Muon applications</a:t>
            </a:r>
          </a:p>
        </p:txBody>
      </p:sp>
      <p:sp>
        <p:nvSpPr>
          <p:cNvPr id="13" name="Oval 12">
            <a:extLst>
              <a:ext uri="{FF2B5EF4-FFF2-40B4-BE49-F238E27FC236}">
                <a16:creationId xmlns:a16="http://schemas.microsoft.com/office/drawing/2014/main" id="{A49274AE-6A00-6778-9BF1-E1ADCB1D58D1}"/>
              </a:ext>
            </a:extLst>
          </p:cNvPr>
          <p:cNvSpPr/>
          <p:nvPr/>
        </p:nvSpPr>
        <p:spPr>
          <a:xfrm>
            <a:off x="8317364" y="2095130"/>
            <a:ext cx="597969" cy="52353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μ</a:t>
            </a:r>
            <a:r>
              <a:rPr kumimoji="0" lang="en-GB" altLang="en-US" sz="1800" b="0" i="0" u="none" strike="noStrike" kern="0" cap="none" spc="0" normalizeH="0" baseline="30000" noProof="0">
                <a:ln>
                  <a:noFill/>
                </a:ln>
                <a:solidFill>
                  <a:srgbClr val="002060"/>
                </a:solidFill>
                <a:effectLst/>
                <a:uLnTx/>
                <a:uFillTx/>
                <a:latin typeface="Euphemia" panose="020B0503040102020104" pitchFamily="34" charset="0"/>
                <a:ea typeface="+mn-ea"/>
                <a:cs typeface="+mn-cs"/>
              </a:rPr>
              <a:t>+</a:t>
            </a: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CB7E4295-9B05-1BD8-C4E6-8413656522B1}"/>
              </a:ext>
            </a:extLst>
          </p:cNvPr>
          <p:cNvSpPr/>
          <p:nvPr/>
        </p:nvSpPr>
        <p:spPr>
          <a:xfrm>
            <a:off x="1649465" y="2140573"/>
            <a:ext cx="597969" cy="5235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μ</a:t>
            </a:r>
            <a:r>
              <a:rPr kumimoji="0" lang="en-GB" altLang="en-US" sz="1800" b="0" i="0" u="none" strike="noStrike" kern="0" cap="none" spc="0" normalizeH="0" baseline="30000" noProof="0">
                <a:ln>
                  <a:noFill/>
                </a:ln>
                <a:solidFill>
                  <a:srgbClr val="002060"/>
                </a:solidFill>
                <a:effectLst/>
                <a:uLnTx/>
                <a:uFillTx/>
                <a:latin typeface="Euphemia" panose="020B0503040102020104" pitchFamily="34" charset="0"/>
                <a:ea typeface="+mn-ea"/>
                <a:cs typeface="+mn-cs"/>
              </a:rPr>
              <a:t>-</a:t>
            </a: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21" name="Straight Arrow Connector 20">
            <a:extLst>
              <a:ext uri="{FF2B5EF4-FFF2-40B4-BE49-F238E27FC236}">
                <a16:creationId xmlns:a16="http://schemas.microsoft.com/office/drawing/2014/main" id="{BDCCEF1D-3E54-4E0C-B817-917A4E84C218}"/>
              </a:ext>
            </a:extLst>
          </p:cNvPr>
          <p:cNvCxnSpPr>
            <a:stCxn id="14" idx="3"/>
          </p:cNvCxnSpPr>
          <p:nvPr/>
        </p:nvCxnSpPr>
        <p:spPr>
          <a:xfrm flipH="1">
            <a:off x="971590" y="2587436"/>
            <a:ext cx="765446" cy="71889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F5718EF-48FF-967A-EDB0-1AC3609E1093}"/>
              </a:ext>
            </a:extLst>
          </p:cNvPr>
          <p:cNvSpPr txBox="1"/>
          <p:nvPr/>
        </p:nvSpPr>
        <p:spPr>
          <a:xfrm>
            <a:off x="246795" y="3383860"/>
            <a:ext cx="1313894"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μ</a:t>
            </a:r>
            <a:r>
              <a:rPr kumimoji="0" lang="en-GB" altLang="en-US" sz="1800" b="0" i="0" u="none" strike="noStrike" kern="0" cap="none" spc="0" normalizeH="0" baseline="30000" noProof="0">
                <a:ln>
                  <a:noFill/>
                </a:ln>
                <a:solidFill>
                  <a:srgbClr val="002060"/>
                </a:solidFill>
                <a:effectLst/>
                <a:uLnTx/>
                <a:uFillTx/>
                <a:latin typeface="Euphemia" panose="020B0503040102020104" pitchFamily="34" charset="0"/>
                <a:ea typeface="+mn-ea"/>
                <a:cs typeface="+mn-cs"/>
              </a:rPr>
              <a:t>-</a:t>
            </a: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SR</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D645E4CB-1EF5-35F6-5668-DC6CD45826CC}"/>
              </a:ext>
            </a:extLst>
          </p:cNvPr>
          <p:cNvSpPr txBox="1"/>
          <p:nvPr/>
        </p:nvSpPr>
        <p:spPr>
          <a:xfrm>
            <a:off x="1761378" y="4230872"/>
            <a:ext cx="2504152" cy="923330"/>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Elemental, isotope, oxidation state depth dependence analysis</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26" name="Straight Arrow Connector 25">
            <a:extLst>
              <a:ext uri="{FF2B5EF4-FFF2-40B4-BE49-F238E27FC236}">
                <a16:creationId xmlns:a16="http://schemas.microsoft.com/office/drawing/2014/main" id="{8D98CCC0-292B-B509-361B-767C08831A3D}"/>
              </a:ext>
            </a:extLst>
          </p:cNvPr>
          <p:cNvCxnSpPr>
            <a:cxnSpLocks/>
          </p:cNvCxnSpPr>
          <p:nvPr/>
        </p:nvCxnSpPr>
        <p:spPr>
          <a:xfrm>
            <a:off x="2159861" y="2584969"/>
            <a:ext cx="853591" cy="1597782"/>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79AF096-51C8-FFEF-67A4-D28081E63F5B}"/>
              </a:ext>
            </a:extLst>
          </p:cNvPr>
          <p:cNvCxnSpPr>
            <a:cxnSpLocks/>
          </p:cNvCxnSpPr>
          <p:nvPr/>
        </p:nvCxnSpPr>
        <p:spPr>
          <a:xfrm>
            <a:off x="8915333" y="2356896"/>
            <a:ext cx="1468835"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76F3674-5D1B-83F0-9EDA-403718D498DE}"/>
              </a:ext>
            </a:extLst>
          </p:cNvPr>
          <p:cNvSpPr txBox="1"/>
          <p:nvPr/>
        </p:nvSpPr>
        <p:spPr>
          <a:xfrm>
            <a:off x="10384167" y="2033730"/>
            <a:ext cx="1553593"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magnetism</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30" name="Straight Arrow Connector 29">
            <a:extLst>
              <a:ext uri="{FF2B5EF4-FFF2-40B4-BE49-F238E27FC236}">
                <a16:creationId xmlns:a16="http://schemas.microsoft.com/office/drawing/2014/main" id="{6633AF34-74C7-52B9-3373-CE691C462191}"/>
              </a:ext>
            </a:extLst>
          </p:cNvPr>
          <p:cNvCxnSpPr>
            <a:cxnSpLocks/>
          </p:cNvCxnSpPr>
          <p:nvPr/>
        </p:nvCxnSpPr>
        <p:spPr>
          <a:xfrm>
            <a:off x="8819158" y="2518372"/>
            <a:ext cx="1246814" cy="74251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2EEB524-E5C8-316D-AACB-D5C2D6531156}"/>
              </a:ext>
            </a:extLst>
          </p:cNvPr>
          <p:cNvSpPr txBox="1"/>
          <p:nvPr/>
        </p:nvSpPr>
        <p:spPr>
          <a:xfrm>
            <a:off x="10065972" y="3260283"/>
            <a:ext cx="2061867"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superconductivity</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33" name="Straight Arrow Connector 32">
            <a:extLst>
              <a:ext uri="{FF2B5EF4-FFF2-40B4-BE49-F238E27FC236}">
                <a16:creationId xmlns:a16="http://schemas.microsoft.com/office/drawing/2014/main" id="{274DC183-4E86-7610-3545-4C8C28F4756B}"/>
              </a:ext>
            </a:extLst>
          </p:cNvPr>
          <p:cNvCxnSpPr>
            <a:cxnSpLocks/>
          </p:cNvCxnSpPr>
          <p:nvPr/>
        </p:nvCxnSpPr>
        <p:spPr>
          <a:xfrm>
            <a:off x="8597137" y="2618662"/>
            <a:ext cx="0" cy="152111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41E78BCA-D000-BE1C-8A1F-C636325F3536}"/>
              </a:ext>
            </a:extLst>
          </p:cNvPr>
          <p:cNvSpPr txBox="1"/>
          <p:nvPr/>
        </p:nvSpPr>
        <p:spPr>
          <a:xfrm>
            <a:off x="7788224" y="4175434"/>
            <a:ext cx="2061867"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Muon chemistry</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36" name="Straight Arrow Connector 35">
            <a:extLst>
              <a:ext uri="{FF2B5EF4-FFF2-40B4-BE49-F238E27FC236}">
                <a16:creationId xmlns:a16="http://schemas.microsoft.com/office/drawing/2014/main" id="{3B2BCDD9-D082-24FB-F65E-1140F58FB2B0}"/>
              </a:ext>
            </a:extLst>
          </p:cNvPr>
          <p:cNvCxnSpPr>
            <a:cxnSpLocks/>
          </p:cNvCxnSpPr>
          <p:nvPr/>
        </p:nvCxnSpPr>
        <p:spPr>
          <a:xfrm>
            <a:off x="8915333" y="4543054"/>
            <a:ext cx="1016074" cy="875106"/>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6763C22-C9F5-4BDC-40EA-6B2B41ADC7D3}"/>
              </a:ext>
            </a:extLst>
          </p:cNvPr>
          <p:cNvSpPr txBox="1"/>
          <p:nvPr/>
        </p:nvSpPr>
        <p:spPr>
          <a:xfrm>
            <a:off x="9165743" y="5459314"/>
            <a:ext cx="2061867"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Reaction kinetics</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39" name="Straight Arrow Connector 38">
            <a:extLst>
              <a:ext uri="{FF2B5EF4-FFF2-40B4-BE49-F238E27FC236}">
                <a16:creationId xmlns:a16="http://schemas.microsoft.com/office/drawing/2014/main" id="{7D3C4033-ACEC-594F-1B96-776022A45B4B}"/>
              </a:ext>
            </a:extLst>
          </p:cNvPr>
          <p:cNvCxnSpPr>
            <a:cxnSpLocks/>
          </p:cNvCxnSpPr>
          <p:nvPr/>
        </p:nvCxnSpPr>
        <p:spPr>
          <a:xfrm flipH="1">
            <a:off x="7383516" y="2499726"/>
            <a:ext cx="1010914" cy="1023357"/>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EA3919A-0A0B-98FE-F00D-FF6D27E71991}"/>
              </a:ext>
            </a:extLst>
          </p:cNvPr>
          <p:cNvSpPr txBox="1"/>
          <p:nvPr/>
        </p:nvSpPr>
        <p:spPr>
          <a:xfrm>
            <a:off x="6238755" y="3558100"/>
            <a:ext cx="2061867"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semiconductors</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42" name="Straight Arrow Connector 41">
            <a:extLst>
              <a:ext uri="{FF2B5EF4-FFF2-40B4-BE49-F238E27FC236}">
                <a16:creationId xmlns:a16="http://schemas.microsoft.com/office/drawing/2014/main" id="{FBF258E6-E4E7-8F2D-8854-21C1C707D165}"/>
              </a:ext>
            </a:extLst>
          </p:cNvPr>
          <p:cNvCxnSpPr>
            <a:cxnSpLocks/>
          </p:cNvCxnSpPr>
          <p:nvPr/>
        </p:nvCxnSpPr>
        <p:spPr>
          <a:xfrm flipH="1" flipV="1">
            <a:off x="7383515" y="1661872"/>
            <a:ext cx="964477" cy="563158"/>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E57C5EBC-6811-76AC-5591-94FB14D4588A}"/>
              </a:ext>
            </a:extLst>
          </p:cNvPr>
          <p:cNvSpPr txBox="1"/>
          <p:nvPr/>
        </p:nvSpPr>
        <p:spPr>
          <a:xfrm>
            <a:off x="6306483" y="1288317"/>
            <a:ext cx="2061867"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Ionic motion</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45" name="Straight Arrow Connector 44">
            <a:extLst>
              <a:ext uri="{FF2B5EF4-FFF2-40B4-BE49-F238E27FC236}">
                <a16:creationId xmlns:a16="http://schemas.microsoft.com/office/drawing/2014/main" id="{77A1410F-DB9D-F53F-7C4F-BFC7B59C5ACA}"/>
              </a:ext>
            </a:extLst>
          </p:cNvPr>
          <p:cNvCxnSpPr>
            <a:cxnSpLocks/>
          </p:cNvCxnSpPr>
          <p:nvPr/>
        </p:nvCxnSpPr>
        <p:spPr>
          <a:xfrm flipV="1">
            <a:off x="8772229" y="1175704"/>
            <a:ext cx="1077862" cy="97468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DFEFA8D-9D2B-88B7-D675-F7B8089A0426}"/>
              </a:ext>
            </a:extLst>
          </p:cNvPr>
          <p:cNvSpPr txBox="1"/>
          <p:nvPr/>
        </p:nvSpPr>
        <p:spPr>
          <a:xfrm>
            <a:off x="9423370" y="514005"/>
            <a:ext cx="2061867" cy="646331"/>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Biological materials</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48" name="TextBox 47">
            <a:extLst>
              <a:ext uri="{FF2B5EF4-FFF2-40B4-BE49-F238E27FC236}">
                <a16:creationId xmlns:a16="http://schemas.microsoft.com/office/drawing/2014/main" id="{E0569C6F-E4AC-5139-50D0-19FDB4A9C565}"/>
              </a:ext>
            </a:extLst>
          </p:cNvPr>
          <p:cNvSpPr txBox="1"/>
          <p:nvPr/>
        </p:nvSpPr>
        <p:spPr>
          <a:xfrm>
            <a:off x="5321648" y="4611275"/>
            <a:ext cx="2061867"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Light illumination</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49" name="Straight Arrow Connector 48">
            <a:extLst>
              <a:ext uri="{FF2B5EF4-FFF2-40B4-BE49-F238E27FC236}">
                <a16:creationId xmlns:a16="http://schemas.microsoft.com/office/drawing/2014/main" id="{A8227B7A-A149-EF58-B777-A2CB989FEE2D}"/>
              </a:ext>
            </a:extLst>
          </p:cNvPr>
          <p:cNvCxnSpPr>
            <a:cxnSpLocks/>
            <a:endCxn id="48" idx="0"/>
          </p:cNvCxnSpPr>
          <p:nvPr/>
        </p:nvCxnSpPr>
        <p:spPr>
          <a:xfrm flipH="1">
            <a:off x="6352582" y="3927433"/>
            <a:ext cx="780768" cy="683842"/>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301D684E-80EC-3B5E-B628-DB3A414CE232}"/>
              </a:ext>
            </a:extLst>
          </p:cNvPr>
          <p:cNvSpPr/>
          <p:nvPr/>
        </p:nvSpPr>
        <p:spPr>
          <a:xfrm>
            <a:off x="4030624" y="1901999"/>
            <a:ext cx="2335720" cy="1358284"/>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2" name="TextBox 51">
            <a:extLst>
              <a:ext uri="{FF2B5EF4-FFF2-40B4-BE49-F238E27FC236}">
                <a16:creationId xmlns:a16="http://schemas.microsoft.com/office/drawing/2014/main" id="{8BBD9D0B-BE46-9388-8732-2FA6D4E5793D}"/>
              </a:ext>
            </a:extLst>
          </p:cNvPr>
          <p:cNvSpPr txBox="1"/>
          <p:nvPr/>
        </p:nvSpPr>
        <p:spPr>
          <a:xfrm>
            <a:off x="4013315" y="2048396"/>
            <a:ext cx="23703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Euphemia" panose="020B0503040102020104" pitchFamily="34" charset="0"/>
                <a:ea typeface="+mn-ea"/>
                <a:cs typeface="+mn-cs"/>
              </a:rPr>
              <a:t>Muon</a:t>
            </a:r>
            <a:br>
              <a:rPr kumimoji="0" lang="en-GB" sz="2000" b="0" i="0" u="none" strike="noStrike" kern="1200" cap="none" spc="0" normalizeH="0" baseline="0" noProof="0">
                <a:ln>
                  <a:noFill/>
                </a:ln>
                <a:solidFill>
                  <a:prstClr val="white"/>
                </a:solidFill>
                <a:effectLst/>
                <a:uLnTx/>
                <a:uFillTx/>
                <a:latin typeface="Euphemia" panose="020B0503040102020104" pitchFamily="34" charset="0"/>
                <a:ea typeface="+mn-ea"/>
                <a:cs typeface="+mn-cs"/>
              </a:rPr>
            </a:br>
            <a:r>
              <a:rPr kumimoji="0" lang="en-GB" sz="2000" b="0" i="0" u="none" strike="noStrike" kern="1200" cap="none" spc="0" normalizeH="0" baseline="0" noProof="0">
                <a:ln>
                  <a:noFill/>
                </a:ln>
                <a:solidFill>
                  <a:prstClr val="white"/>
                </a:solidFill>
                <a:effectLst/>
                <a:uLnTx/>
                <a:uFillTx/>
                <a:latin typeface="Euphemia" panose="020B0503040102020104" pitchFamily="34" charset="0"/>
                <a:ea typeface="+mn-ea"/>
                <a:cs typeface="+mn-cs"/>
              </a:rPr>
              <a:t>spectroscopy</a:t>
            </a:r>
          </a:p>
        </p:txBody>
      </p:sp>
      <p:sp>
        <p:nvSpPr>
          <p:cNvPr id="55" name="TextBox 54">
            <a:extLst>
              <a:ext uri="{FF2B5EF4-FFF2-40B4-BE49-F238E27FC236}">
                <a16:creationId xmlns:a16="http://schemas.microsoft.com/office/drawing/2014/main" id="{F32A7590-1CF5-FC3F-957D-8CB97EDECD57}"/>
              </a:ext>
            </a:extLst>
          </p:cNvPr>
          <p:cNvSpPr txBox="1"/>
          <p:nvPr/>
        </p:nvSpPr>
        <p:spPr>
          <a:xfrm>
            <a:off x="6238755" y="325265"/>
            <a:ext cx="2335720" cy="369332"/>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Batteries operando</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56" name="Straight Arrow Connector 55">
            <a:extLst>
              <a:ext uri="{FF2B5EF4-FFF2-40B4-BE49-F238E27FC236}">
                <a16:creationId xmlns:a16="http://schemas.microsoft.com/office/drawing/2014/main" id="{A10E8048-1D8C-E1F6-54F4-079DA7B4952D}"/>
              </a:ext>
            </a:extLst>
          </p:cNvPr>
          <p:cNvCxnSpPr>
            <a:cxnSpLocks/>
            <a:stCxn id="44" idx="0"/>
          </p:cNvCxnSpPr>
          <p:nvPr/>
        </p:nvCxnSpPr>
        <p:spPr>
          <a:xfrm flipH="1" flipV="1">
            <a:off x="7190512" y="713758"/>
            <a:ext cx="146905" cy="574559"/>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AFAF05BB-87F3-4EBA-BB32-0D6C098B4CAD}"/>
              </a:ext>
            </a:extLst>
          </p:cNvPr>
          <p:cNvCxnSpPr>
            <a:cxnSpLocks/>
            <a:stCxn id="52" idx="1"/>
            <a:endCxn id="14" idx="6"/>
          </p:cNvCxnSpPr>
          <p:nvPr/>
        </p:nvCxnSpPr>
        <p:spPr>
          <a:xfrm flipH="1">
            <a:off x="2247434" y="2402339"/>
            <a:ext cx="1765881"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A3BB169A-5361-C473-C62A-5DB00465ABB9}"/>
              </a:ext>
            </a:extLst>
          </p:cNvPr>
          <p:cNvCxnSpPr>
            <a:cxnSpLocks/>
            <a:endCxn id="13" idx="2"/>
          </p:cNvCxnSpPr>
          <p:nvPr/>
        </p:nvCxnSpPr>
        <p:spPr>
          <a:xfrm>
            <a:off x="6383653" y="2356896"/>
            <a:ext cx="1933711"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12AD00F-3532-485D-9977-4F7A93538FC1}"/>
              </a:ext>
            </a:extLst>
          </p:cNvPr>
          <p:cNvSpPr txBox="1"/>
          <p:nvPr/>
        </p:nvSpPr>
        <p:spPr>
          <a:xfrm>
            <a:off x="509302" y="1084599"/>
            <a:ext cx="2504152" cy="646331"/>
          </a:xfrm>
          <a:prstGeom prst="rect">
            <a:avLst/>
          </a:prstGeom>
          <a:noFill/>
          <a:ln w="1905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0" cap="none" spc="0" normalizeH="0" baseline="0" noProof="0">
                <a:ln>
                  <a:noFill/>
                </a:ln>
                <a:solidFill>
                  <a:srgbClr val="002060"/>
                </a:solidFill>
                <a:effectLst/>
                <a:uLnTx/>
                <a:uFillTx/>
                <a:latin typeface="Euphemia" panose="020B0503040102020104" pitchFamily="34" charset="0"/>
                <a:ea typeface="+mn-ea"/>
                <a:cs typeface="+mn-cs"/>
              </a:rPr>
              <a:t>Muon lifetime measurements</a:t>
            </a: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34" name="Straight Arrow Connector 33">
            <a:extLst>
              <a:ext uri="{FF2B5EF4-FFF2-40B4-BE49-F238E27FC236}">
                <a16:creationId xmlns:a16="http://schemas.microsoft.com/office/drawing/2014/main" id="{4FF99296-826B-4C3E-9771-3235B801B6EA}"/>
              </a:ext>
            </a:extLst>
          </p:cNvPr>
          <p:cNvCxnSpPr>
            <a:cxnSpLocks/>
            <a:stCxn id="14" idx="0"/>
            <a:endCxn id="31" idx="2"/>
          </p:cNvCxnSpPr>
          <p:nvPr/>
        </p:nvCxnSpPr>
        <p:spPr>
          <a:xfrm flipH="1" flipV="1">
            <a:off x="1761378" y="1730930"/>
            <a:ext cx="187072" cy="409643"/>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15CBEE15-FEF7-E947-C942-D1C1AFA19A9E}"/>
              </a:ext>
            </a:extLst>
          </p:cNvPr>
          <p:cNvSpPr/>
          <p:nvPr/>
        </p:nvSpPr>
        <p:spPr>
          <a:xfrm>
            <a:off x="2119163" y="5599611"/>
            <a:ext cx="3800565" cy="12462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Roboto"/>
              <a:ea typeface="+mn-ea"/>
              <a:cs typeface="+mn-cs"/>
            </a:endParaRPr>
          </a:p>
        </p:txBody>
      </p:sp>
    </p:spTree>
    <p:extLst>
      <p:ext uri="{BB962C8B-B14F-4D97-AF65-F5344CB8AC3E}">
        <p14:creationId xmlns:p14="http://schemas.microsoft.com/office/powerpoint/2010/main" val="490220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AF93-32E2-13E3-9AB1-4EAED806FF2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00279CB-EC3E-D058-B342-3999F4DB6AC1}"/>
              </a:ext>
            </a:extLst>
          </p:cNvPr>
          <p:cNvSpPr txBox="1">
            <a:spLocks/>
          </p:cNvSpPr>
          <p:nvPr/>
        </p:nvSpPr>
        <p:spPr>
          <a:xfrm>
            <a:off x="211221" y="94997"/>
            <a:ext cx="10924674" cy="656977"/>
          </a:xfrm>
          <a:prstGeom prst="rect">
            <a:avLst/>
          </a:prstGeom>
        </p:spPr>
        <p:txBody>
          <a:bodyPr lIns="91440" tIns="45720" rIns="91440" bIns="45720" anchor="t"/>
          <a:lst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a:lstStyle>
          <a:p>
            <a:r>
              <a:rPr lang="en-GB" sz="3200">
                <a:latin typeface="Roboto"/>
                <a:ea typeface="Verdana"/>
                <a:cs typeface="Arial"/>
              </a:rPr>
              <a:t>Science highlights I: chiral superconductivity in LaPt</a:t>
            </a:r>
            <a:r>
              <a:rPr lang="en-GB" sz="3200" baseline="-25000">
                <a:latin typeface="Roboto"/>
                <a:ea typeface="Verdana"/>
                <a:cs typeface="Arial"/>
              </a:rPr>
              <a:t>3</a:t>
            </a:r>
            <a:r>
              <a:rPr lang="en-GB" sz="3200">
                <a:latin typeface="Roboto"/>
                <a:ea typeface="Verdana"/>
                <a:cs typeface="Arial"/>
              </a:rPr>
              <a:t>P – </a:t>
            </a:r>
            <a:br>
              <a:rPr lang="en-GB" sz="3200">
                <a:latin typeface="Roboto"/>
                <a:ea typeface="Verdana"/>
                <a:cs typeface="Arial"/>
              </a:rPr>
            </a:br>
            <a:r>
              <a:rPr lang="en-GB" sz="3200">
                <a:latin typeface="Roboto"/>
                <a:ea typeface="Verdana"/>
                <a:cs typeface="Arial"/>
              </a:rPr>
              <a:t>ZF and TF </a:t>
            </a:r>
            <a:r>
              <a:rPr lang="en-GB" sz="3200" err="1">
                <a:latin typeface="Roboto"/>
                <a:ea typeface="Verdana"/>
                <a:cs typeface="Arial"/>
              </a:rPr>
              <a:t>MuSR</a:t>
            </a:r>
            <a:endParaRPr lang="en-US">
              <a:latin typeface="Roboto"/>
            </a:endParaRPr>
          </a:p>
        </p:txBody>
      </p:sp>
      <p:sp>
        <p:nvSpPr>
          <p:cNvPr id="3" name="Rectangle 2">
            <a:extLst>
              <a:ext uri="{FF2B5EF4-FFF2-40B4-BE49-F238E27FC236}">
                <a16:creationId xmlns:a16="http://schemas.microsoft.com/office/drawing/2014/main" id="{E52343B1-5AF8-CB9E-1E56-E1C3A931B600}"/>
              </a:ext>
            </a:extLst>
          </p:cNvPr>
          <p:cNvSpPr/>
          <p:nvPr/>
        </p:nvSpPr>
        <p:spPr>
          <a:xfrm>
            <a:off x="123524" y="5682113"/>
            <a:ext cx="5654842" cy="11069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screenshot of a computer&#10;&#10;Description automatically generated">
            <a:extLst>
              <a:ext uri="{FF2B5EF4-FFF2-40B4-BE49-F238E27FC236}">
                <a16:creationId xmlns:a16="http://schemas.microsoft.com/office/drawing/2014/main" id="{F75FB971-2530-3A41-2325-65FEDCDA4261}"/>
              </a:ext>
            </a:extLst>
          </p:cNvPr>
          <p:cNvPicPr>
            <a:picLocks noChangeAspect="1"/>
          </p:cNvPicPr>
          <p:nvPr/>
        </p:nvPicPr>
        <p:blipFill rotWithShape="1">
          <a:blip r:embed="rId2"/>
          <a:srcRect t="41850" r="39687" b="31505"/>
          <a:stretch/>
        </p:blipFill>
        <p:spPr>
          <a:xfrm>
            <a:off x="212501" y="1223492"/>
            <a:ext cx="5770155" cy="1591258"/>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6893A4E8-B920-CC60-C38E-D0976B195834}"/>
              </a:ext>
            </a:extLst>
          </p:cNvPr>
          <p:cNvPicPr>
            <a:picLocks noChangeAspect="1"/>
          </p:cNvPicPr>
          <p:nvPr/>
        </p:nvPicPr>
        <p:blipFill rotWithShape="1">
          <a:blip r:embed="rId3"/>
          <a:srcRect l="25092" t="21761" r="46310" b="20969"/>
          <a:stretch/>
        </p:blipFill>
        <p:spPr>
          <a:xfrm>
            <a:off x="6092677" y="693501"/>
            <a:ext cx="4855085" cy="6071236"/>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87764C15-C3C4-FCD3-4D7C-358157630AD2}"/>
              </a:ext>
            </a:extLst>
          </p:cNvPr>
          <p:cNvPicPr>
            <a:picLocks noChangeAspect="1"/>
          </p:cNvPicPr>
          <p:nvPr/>
        </p:nvPicPr>
        <p:blipFill rotWithShape="1">
          <a:blip r:embed="rId4"/>
          <a:srcRect l="14369" t="26803" r="45064" b="18652"/>
          <a:stretch/>
        </p:blipFill>
        <p:spPr>
          <a:xfrm>
            <a:off x="867177" y="3049894"/>
            <a:ext cx="4451337" cy="3740731"/>
          </a:xfrm>
          <a:prstGeom prst="rect">
            <a:avLst/>
          </a:prstGeom>
        </p:spPr>
      </p:pic>
    </p:spTree>
    <p:extLst>
      <p:ext uri="{BB962C8B-B14F-4D97-AF65-F5344CB8AC3E}">
        <p14:creationId xmlns:p14="http://schemas.microsoft.com/office/powerpoint/2010/main" val="240775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FC21C-90DE-6D7E-4360-5909C4D8B40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530D8BC-8573-582E-E644-C8E45798BF1E}"/>
              </a:ext>
            </a:extLst>
          </p:cNvPr>
          <p:cNvSpPr txBox="1">
            <a:spLocks/>
          </p:cNvSpPr>
          <p:nvPr/>
        </p:nvSpPr>
        <p:spPr>
          <a:xfrm>
            <a:off x="231190" y="122410"/>
            <a:ext cx="10937552" cy="638585"/>
          </a:xfrm>
          <a:prstGeom prst="rect">
            <a:avLst/>
          </a:prstGeom>
        </p:spPr>
        <p:txBody>
          <a:bodyPr lIns="91440" tIns="45720" rIns="91440" bIns="45720" anchor="t"/>
          <a:lstStyle>
            <a:lvl1pPr algn="l" defTabSz="914400" rtl="0" eaLnBrk="1" latinLnBrk="0" hangingPunct="1">
              <a:lnSpc>
                <a:spcPct val="90000"/>
              </a:lnSpc>
              <a:spcBef>
                <a:spcPct val="0"/>
              </a:spcBef>
              <a:buNone/>
              <a:defRPr sz="2800" kern="1200">
                <a:solidFill>
                  <a:srgbClr val="003088"/>
                </a:solidFill>
                <a:latin typeface="+mj-lt"/>
                <a:ea typeface="+mj-ea"/>
                <a:cs typeface="Arial" panose="020B0604020202020204" pitchFamily="34" charset="0"/>
              </a:defRPr>
            </a:lvl1pPr>
          </a:lstStyle>
          <a:p>
            <a:r>
              <a:rPr lang="en-GB">
                <a:cs typeface="Arial"/>
              </a:rPr>
              <a:t>Science </a:t>
            </a:r>
            <a:r>
              <a:rPr lang="en-GB">
                <a:latin typeface="Roboto"/>
                <a:ea typeface="Roboto"/>
                <a:cs typeface="Roboto"/>
              </a:rPr>
              <a:t>highlights</a:t>
            </a:r>
            <a:r>
              <a:rPr lang="en-GB">
                <a:cs typeface="Arial"/>
              </a:rPr>
              <a:t> II – </a:t>
            </a:r>
            <a:r>
              <a:rPr lang="en-GB" sz="2800">
                <a:latin typeface="+mn-lt"/>
                <a:cs typeface="Helvetica"/>
              </a:rPr>
              <a:t>KAgF</a:t>
            </a:r>
            <a:r>
              <a:rPr lang="en-GB" sz="2800" baseline="-25000">
                <a:latin typeface="+mn-lt"/>
                <a:cs typeface="Helvetica"/>
              </a:rPr>
              <a:t>3</a:t>
            </a:r>
            <a:r>
              <a:rPr lang="en-GB" sz="2800">
                <a:latin typeface="+mn-lt"/>
                <a:cs typeface="Helvetica"/>
              </a:rPr>
              <a:t>: Using F--µ--F states to measure</a:t>
            </a:r>
            <a:br>
              <a:rPr lang="en-GB" sz="2800">
                <a:latin typeface="+mn-lt"/>
                <a:cs typeface="Helvetica" panose="020B0604020202020204" pitchFamily="34" charset="0"/>
              </a:rPr>
            </a:br>
            <a:r>
              <a:rPr lang="en-GB" sz="2800">
                <a:latin typeface="+mn-lt"/>
                <a:cs typeface="Helvetica"/>
              </a:rPr>
              <a:t>				magnetic materials</a:t>
            </a:r>
            <a:endParaRPr lang="en-GB" sz="2800" baseline="-25000">
              <a:latin typeface="+mn-lt"/>
              <a:cs typeface="Helvetica"/>
            </a:endParaRPr>
          </a:p>
          <a:p>
            <a:endParaRPr lang="en-GB"/>
          </a:p>
        </p:txBody>
      </p:sp>
      <p:sp>
        <p:nvSpPr>
          <p:cNvPr id="2" name="Rectangle 1">
            <a:extLst>
              <a:ext uri="{FF2B5EF4-FFF2-40B4-BE49-F238E27FC236}">
                <a16:creationId xmlns:a16="http://schemas.microsoft.com/office/drawing/2014/main" id="{66FB57FF-7EC0-9D1A-09E0-09D5E3624DA4}"/>
              </a:ext>
            </a:extLst>
          </p:cNvPr>
          <p:cNvSpPr/>
          <p:nvPr/>
        </p:nvSpPr>
        <p:spPr>
          <a:xfrm>
            <a:off x="2244634" y="5610495"/>
            <a:ext cx="3927565" cy="119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 name="Subtitle 7">
                <a:extLst>
                  <a:ext uri="{FF2B5EF4-FFF2-40B4-BE49-F238E27FC236}">
                    <a16:creationId xmlns:a16="http://schemas.microsoft.com/office/drawing/2014/main" id="{3E8CDEC5-8FB4-DECB-BD14-B963C72CCD61}"/>
                  </a:ext>
                </a:extLst>
              </p:cNvPr>
              <p:cNvSpPr txBox="1">
                <a:spLocks/>
              </p:cNvSpPr>
              <p:nvPr/>
            </p:nvSpPr>
            <p:spPr>
              <a:xfrm>
                <a:off x="211117" y="3365708"/>
                <a:ext cx="3635806" cy="638585"/>
              </a:xfrm>
              <a:prstGeom prst="rect">
                <a:avLst/>
              </a:prstGeom>
              <a:effectLst>
                <a:outerShdw blurRad="50800" dist="38100" dir="5400000" algn="t" rotWithShape="0">
                  <a:prstClr val="black">
                    <a:alpha val="40000"/>
                  </a:prstClr>
                </a:outerShdw>
              </a:effectLst>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latin typeface="Helvetica" panose="020B0604020202020204" pitchFamily="34" charset="0"/>
                    <a:cs typeface="Helvetica" panose="020B0604020202020204" pitchFamily="34" charset="0"/>
                  </a:rPr>
                  <a:t>Use F--µ--F states above </a:t>
                </a:r>
                <a14:m>
                  <m:oMath xmlns:m="http://schemas.openxmlformats.org/officeDocument/2006/math">
                    <m:sSub>
                      <m:sSubPr>
                        <m:ctrlPr>
                          <a:rPr lang="en-GB" sz="1800" i="1" smtClean="0">
                            <a:latin typeface="Cambria Math" panose="02040503050406030204" pitchFamily="18" charset="0"/>
                            <a:cs typeface="Helvetica" panose="020B0604020202020204" pitchFamily="34" charset="0"/>
                          </a:rPr>
                        </m:ctrlPr>
                      </m:sSubPr>
                      <m:e>
                        <m:r>
                          <a:rPr lang="en-GB" sz="1800" i="1" smtClean="0">
                            <a:latin typeface="Cambria Math" panose="02040503050406030204" pitchFamily="18" charset="0"/>
                            <a:cs typeface="Helvetica" panose="020B0604020202020204" pitchFamily="34" charset="0"/>
                          </a:rPr>
                          <m:t>𝑇</m:t>
                        </m:r>
                      </m:e>
                      <m:sub>
                        <m:r>
                          <a:rPr lang="en-GB" sz="1800" i="1" smtClean="0">
                            <a:latin typeface="Cambria Math" panose="02040503050406030204" pitchFamily="18" charset="0"/>
                            <a:cs typeface="Helvetica" panose="020B0604020202020204" pitchFamily="34" charset="0"/>
                          </a:rPr>
                          <m:t>𝑐</m:t>
                        </m:r>
                      </m:sub>
                    </m:sSub>
                  </m:oMath>
                </a14:m>
                <a:r>
                  <a:rPr lang="en-GB" sz="1800">
                    <a:latin typeface="Helvetica" panose="020B0604020202020204" pitchFamily="34" charset="0"/>
                    <a:cs typeface="Helvetica" panose="020B0604020202020204" pitchFamily="34" charset="0"/>
                  </a:rPr>
                  <a:t> and DFT to find the muon site</a:t>
                </a:r>
              </a:p>
            </p:txBody>
          </p:sp>
        </mc:Choice>
        <mc:Fallback xmlns="">
          <p:sp>
            <p:nvSpPr>
              <p:cNvPr id="4" name="Subtitle 7">
                <a:extLst>
                  <a:ext uri="{FF2B5EF4-FFF2-40B4-BE49-F238E27FC236}">
                    <a16:creationId xmlns:a16="http://schemas.microsoft.com/office/drawing/2014/main" id="{3E8CDEC5-8FB4-DECB-BD14-B963C72CCD61}"/>
                  </a:ext>
                </a:extLst>
              </p:cNvPr>
              <p:cNvSpPr txBox="1">
                <a:spLocks noRot="1" noChangeAspect="1" noMove="1" noResize="1" noEditPoints="1" noAdjustHandles="1" noChangeArrowheads="1" noChangeShapeType="1" noTextEdit="1"/>
              </p:cNvSpPr>
              <p:nvPr/>
            </p:nvSpPr>
            <p:spPr>
              <a:xfrm>
                <a:off x="211117" y="3365708"/>
                <a:ext cx="3635806" cy="638585"/>
              </a:xfrm>
              <a:prstGeom prst="rect">
                <a:avLst/>
              </a:prstGeom>
              <a:blipFill>
                <a:blip r:embed="rId2"/>
                <a:stretch>
                  <a:fillRect/>
                </a:stretch>
              </a:blipFill>
              <a:effectLst>
                <a:outerShdw blurRad="50800" dist="38100" dir="5400000" algn="t" rotWithShape="0">
                  <a:prstClr val="black">
                    <a:alpha val="40000"/>
                  </a:prstClr>
                </a:outerShdw>
              </a:effectLst>
            </p:spPr>
            <p:txBody>
              <a:bodyPr/>
              <a:lstStyle/>
              <a:p>
                <a:r>
                  <a:rPr lang="en-US">
                    <a:noFill/>
                  </a:rPr>
                  <a:t> </a:t>
                </a:r>
              </a:p>
            </p:txBody>
          </p:sp>
        </mc:Fallback>
      </mc:AlternateContent>
      <p:pic>
        <p:nvPicPr>
          <p:cNvPr id="6" name="Picture 5" descr="A picture containing indoor, dog, accessory, necklet&#10;&#10;Description automatically generated">
            <a:extLst>
              <a:ext uri="{FF2B5EF4-FFF2-40B4-BE49-F238E27FC236}">
                <a16:creationId xmlns:a16="http://schemas.microsoft.com/office/drawing/2014/main" id="{DFE85B4D-C358-40DF-9DE4-14957B6E6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9" y="1098690"/>
            <a:ext cx="3675485" cy="1960194"/>
          </a:xfrm>
          <a:prstGeom prst="rect">
            <a:avLst/>
          </a:prstGeom>
        </p:spPr>
      </p:pic>
      <p:pic>
        <p:nvPicPr>
          <p:cNvPr id="7" name="Picture 6" descr="Chart, scatter chart&#10;&#10;Description automatically generated">
            <a:extLst>
              <a:ext uri="{FF2B5EF4-FFF2-40B4-BE49-F238E27FC236}">
                <a16:creationId xmlns:a16="http://schemas.microsoft.com/office/drawing/2014/main" id="{18545B92-F034-63DE-14ED-4AD4B4E954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880" y="4234247"/>
            <a:ext cx="3897205" cy="2477051"/>
          </a:xfrm>
          <a:prstGeom prst="rect">
            <a:avLst/>
          </a:prstGeom>
        </p:spPr>
      </p:pic>
      <mc:AlternateContent xmlns:mc="http://schemas.openxmlformats.org/markup-compatibility/2006" xmlns:a14="http://schemas.microsoft.com/office/drawing/2010/main">
        <mc:Choice Requires="a14">
          <p:sp>
            <p:nvSpPr>
              <p:cNvPr id="8" name="Subtitle 7">
                <a:extLst>
                  <a:ext uri="{FF2B5EF4-FFF2-40B4-BE49-F238E27FC236}">
                    <a16:creationId xmlns:a16="http://schemas.microsoft.com/office/drawing/2014/main" id="{C61073AD-56C6-F1A2-E347-B6241990FC3D}"/>
                  </a:ext>
                </a:extLst>
              </p:cNvPr>
              <p:cNvSpPr txBox="1">
                <a:spLocks/>
              </p:cNvSpPr>
              <p:nvPr/>
            </p:nvSpPr>
            <p:spPr>
              <a:xfrm>
                <a:off x="4477950" y="3365708"/>
                <a:ext cx="3975161" cy="719291"/>
              </a:xfrm>
              <a:prstGeom prst="rect">
                <a:avLst/>
              </a:prstGeom>
              <a:effectLst>
                <a:outerShdw blurRad="50800" dist="38100" dir="5400000" algn="t"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a:latin typeface="Helvetica" panose="020B0604020202020204" pitchFamily="34" charset="0"/>
                    <a:cs typeface="Helvetica" panose="020B0604020202020204" pitchFamily="34" charset="0"/>
                  </a:rPr>
                  <a:t>Use magnetic oscillations to find the magnetic structure below </a:t>
                </a:r>
                <a14:m>
                  <m:oMath xmlns:m="http://schemas.openxmlformats.org/officeDocument/2006/math">
                    <m:sSub>
                      <m:sSubPr>
                        <m:ctrlPr>
                          <a:rPr lang="en-GB" sz="1800" b="0" i="1" smtClean="0">
                            <a:latin typeface="Cambria Math" panose="02040503050406030204" pitchFamily="18" charset="0"/>
                            <a:cs typeface="Helvetica" panose="020B0604020202020204" pitchFamily="34" charset="0"/>
                          </a:rPr>
                        </m:ctrlPr>
                      </m:sSubPr>
                      <m:e>
                        <m:r>
                          <a:rPr lang="en-GB" sz="1800" b="0" i="1" smtClean="0">
                            <a:latin typeface="Cambria Math" panose="02040503050406030204" pitchFamily="18" charset="0"/>
                            <a:cs typeface="Helvetica" panose="020B0604020202020204" pitchFamily="34" charset="0"/>
                          </a:rPr>
                          <m:t>𝑇</m:t>
                        </m:r>
                      </m:e>
                      <m:sub>
                        <m:r>
                          <a:rPr lang="en-GB" sz="1800" b="0" i="1" smtClean="0">
                            <a:latin typeface="Cambria Math" panose="02040503050406030204" pitchFamily="18" charset="0"/>
                            <a:cs typeface="Helvetica" panose="020B0604020202020204" pitchFamily="34" charset="0"/>
                          </a:rPr>
                          <m:t>𝑐</m:t>
                        </m:r>
                      </m:sub>
                    </m:sSub>
                  </m:oMath>
                </a14:m>
                <a:endParaRPr lang="en-GB" sz="1800">
                  <a:latin typeface="Helvetica" panose="020B0604020202020204" pitchFamily="34" charset="0"/>
                  <a:cs typeface="Helvetica" panose="020B0604020202020204" pitchFamily="34" charset="0"/>
                </a:endParaRPr>
              </a:p>
            </p:txBody>
          </p:sp>
        </mc:Choice>
        <mc:Fallback xmlns="">
          <p:sp>
            <p:nvSpPr>
              <p:cNvPr id="8" name="Subtitle 7">
                <a:extLst>
                  <a:ext uri="{FF2B5EF4-FFF2-40B4-BE49-F238E27FC236}">
                    <a16:creationId xmlns:a16="http://schemas.microsoft.com/office/drawing/2014/main" id="{C61073AD-56C6-F1A2-E347-B6241990FC3D}"/>
                  </a:ext>
                </a:extLst>
              </p:cNvPr>
              <p:cNvSpPr txBox="1">
                <a:spLocks noRot="1" noChangeAspect="1" noMove="1" noResize="1" noEditPoints="1" noAdjustHandles="1" noChangeArrowheads="1" noChangeShapeType="1" noTextEdit="1"/>
              </p:cNvSpPr>
              <p:nvPr/>
            </p:nvSpPr>
            <p:spPr>
              <a:xfrm>
                <a:off x="4477950" y="3365708"/>
                <a:ext cx="3975161" cy="719291"/>
              </a:xfrm>
              <a:prstGeom prst="rect">
                <a:avLst/>
              </a:prstGeom>
              <a:blipFill>
                <a:blip r:embed="rId5"/>
                <a:stretch>
                  <a:fillRect/>
                </a:stretch>
              </a:blipFill>
              <a:effectLst>
                <a:outerShdw blurRad="50800" dist="38100" dir="5400000" algn="t" rotWithShape="0">
                  <a:prstClr val="black">
                    <a:alpha val="40000"/>
                  </a:prstClr>
                </a:outerShdw>
              </a:effectLst>
            </p:spPr>
            <p:txBody>
              <a:bodyPr/>
              <a:lstStyle/>
              <a:p>
                <a:r>
                  <a:rPr lang="en-US">
                    <a:noFill/>
                  </a:rPr>
                  <a:t> </a:t>
                </a:r>
              </a:p>
            </p:txBody>
          </p:sp>
        </mc:Fallback>
      </mc:AlternateContent>
      <p:pic>
        <p:nvPicPr>
          <p:cNvPr id="9" name="Picture 8" descr="Chart, scatter chart&#10;&#10;Description automatically generated">
            <a:extLst>
              <a:ext uri="{FF2B5EF4-FFF2-40B4-BE49-F238E27FC236}">
                <a16:creationId xmlns:a16="http://schemas.microsoft.com/office/drawing/2014/main" id="{6FBEDDEA-0417-057A-FEB2-05C92860607F}"/>
              </a:ext>
            </a:extLst>
          </p:cNvPr>
          <p:cNvPicPr>
            <a:picLocks noChangeAspect="1"/>
          </p:cNvPicPr>
          <p:nvPr/>
        </p:nvPicPr>
        <p:blipFill>
          <a:blip r:embed="rId6">
            <a:extLst>
              <a:ext uri="{28A0092B-C50C-407E-A947-70E740481C1C}">
                <a14:useLocalDpi xmlns:a14="http://schemas.microsoft.com/office/drawing/2010/main" val="0"/>
              </a:ext>
            </a:extLst>
          </a:blip>
          <a:srcRect r="62031"/>
          <a:stretch>
            <a:fillRect/>
          </a:stretch>
        </p:blipFill>
        <p:spPr>
          <a:xfrm>
            <a:off x="5133482" y="1098690"/>
            <a:ext cx="1695875" cy="2298393"/>
          </a:xfrm>
          <a:prstGeom prst="rect">
            <a:avLst/>
          </a:prstGeom>
        </p:spPr>
      </p:pic>
      <p:sp>
        <p:nvSpPr>
          <p:cNvPr id="11" name="Subtitle 7">
            <a:extLst>
              <a:ext uri="{FF2B5EF4-FFF2-40B4-BE49-F238E27FC236}">
                <a16:creationId xmlns:a16="http://schemas.microsoft.com/office/drawing/2014/main" id="{F278576F-AD9B-8BA4-06F3-003E18C1ECC2}"/>
              </a:ext>
            </a:extLst>
          </p:cNvPr>
          <p:cNvSpPr txBox="1">
            <a:spLocks/>
          </p:cNvSpPr>
          <p:nvPr/>
        </p:nvSpPr>
        <p:spPr>
          <a:xfrm>
            <a:off x="6660465" y="6560857"/>
            <a:ext cx="5035456" cy="448594"/>
          </a:xfrm>
          <a:prstGeom prst="rect">
            <a:avLst/>
          </a:prstGeom>
          <a:effectLst>
            <a:outerShdw blurRad="50800" dist="38100" dir="5400000" algn="t"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600">
                <a:latin typeface="Helvetica" panose="020B0604020202020204" pitchFamily="34" charset="0"/>
                <a:cs typeface="Helvetica" panose="020B0604020202020204" pitchFamily="34" charset="0"/>
              </a:rPr>
              <a:t>J. M. Wilkinson et al., PRB </a:t>
            </a:r>
            <a:r>
              <a:rPr lang="en-GB" sz="1600" b="1">
                <a:latin typeface="Helvetica" panose="020B0604020202020204" pitchFamily="34" charset="0"/>
                <a:cs typeface="Helvetica" panose="020B0604020202020204" pitchFamily="34" charset="0"/>
              </a:rPr>
              <a:t>107</a:t>
            </a:r>
            <a:r>
              <a:rPr lang="en-GB" sz="1600">
                <a:latin typeface="Helvetica" panose="020B0604020202020204" pitchFamily="34" charset="0"/>
                <a:cs typeface="Helvetica" panose="020B0604020202020204" pitchFamily="34" charset="0"/>
              </a:rPr>
              <a:t> 144422 (2023)</a:t>
            </a:r>
          </a:p>
        </p:txBody>
      </p:sp>
      <mc:AlternateContent xmlns:mc="http://schemas.openxmlformats.org/markup-compatibility/2006" xmlns:a14="http://schemas.microsoft.com/office/drawing/2010/main">
        <mc:Choice Requires="a14">
          <p:sp>
            <p:nvSpPr>
              <p:cNvPr id="14" name="Subtitle 7">
                <a:extLst>
                  <a:ext uri="{FF2B5EF4-FFF2-40B4-BE49-F238E27FC236}">
                    <a16:creationId xmlns:a16="http://schemas.microsoft.com/office/drawing/2014/main" id="{07F8E29D-B509-2940-B21F-2DD0F3068AA1}"/>
                  </a:ext>
                </a:extLst>
              </p:cNvPr>
              <p:cNvSpPr txBox="1">
                <a:spLocks/>
              </p:cNvSpPr>
              <p:nvPr/>
            </p:nvSpPr>
            <p:spPr>
              <a:xfrm>
                <a:off x="8634160" y="1542959"/>
                <a:ext cx="3061761" cy="719291"/>
              </a:xfrm>
              <a:prstGeom prst="rect">
                <a:avLst/>
              </a:prstGeom>
              <a:effectLst>
                <a:outerShdw blurRad="50800" dist="38100" dir="5400000" algn="t"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a:latin typeface="Helvetica" panose="020B0604020202020204" pitchFamily="34" charset="0"/>
                    <a:cs typeface="Helvetica" panose="020B0604020202020204" pitchFamily="34" charset="0"/>
                  </a:rPr>
                  <a:t>Discover an A-type AFM structure with </a:t>
                </a:r>
                <a14:m>
                  <m:oMath xmlns:m="http://schemas.openxmlformats.org/officeDocument/2006/math">
                    <m:sSub>
                      <m:sSubPr>
                        <m:ctrlPr>
                          <a:rPr lang="en-GB" sz="1800" b="0" i="1" smtClean="0">
                            <a:latin typeface="Cambria Math" panose="02040503050406030204" pitchFamily="18" charset="0"/>
                            <a:ea typeface="Cambria Math" panose="02040503050406030204" pitchFamily="18" charset="0"/>
                            <a:cs typeface="Helvetica" panose="020B0604020202020204" pitchFamily="34" charset="0"/>
                          </a:rPr>
                        </m:ctrlPr>
                      </m:sSubPr>
                      <m:e>
                        <m:r>
                          <a:rPr lang="en-GB" sz="1800" b="0" i="1" smtClean="0">
                            <a:latin typeface="Cambria Math" panose="02040503050406030204" pitchFamily="18" charset="0"/>
                            <a:ea typeface="Cambria Math" panose="02040503050406030204" pitchFamily="18" charset="0"/>
                            <a:cs typeface="Helvetica" panose="020B0604020202020204" pitchFamily="34" charset="0"/>
                          </a:rPr>
                          <m:t>𝜇</m:t>
                        </m:r>
                      </m:e>
                      <m:sub>
                        <m:r>
                          <m:rPr>
                            <m:sty m:val="p"/>
                          </m:rPr>
                          <a:rPr lang="en-GB" sz="1800" b="0" i="0" smtClean="0">
                            <a:latin typeface="Cambria Math" panose="02040503050406030204" pitchFamily="18" charset="0"/>
                            <a:cs typeface="Helvetica" panose="020B0604020202020204" pitchFamily="34" charset="0"/>
                          </a:rPr>
                          <m:t>Ag</m:t>
                        </m:r>
                      </m:sub>
                    </m:sSub>
                    <m:r>
                      <a:rPr lang="en-GB" sz="1800" b="0" i="1" smtClean="0">
                        <a:latin typeface="Cambria Math" panose="02040503050406030204" pitchFamily="18" charset="0"/>
                        <a:cs typeface="Helvetica" panose="020B0604020202020204" pitchFamily="34" charset="0"/>
                      </a:rPr>
                      <m:t>=0.47</m:t>
                    </m:r>
                    <m:sSub>
                      <m:sSubPr>
                        <m:ctrlPr>
                          <a:rPr lang="en-GB" sz="1800" b="0" i="1" smtClean="0">
                            <a:latin typeface="Cambria Math" panose="02040503050406030204" pitchFamily="18" charset="0"/>
                            <a:ea typeface="Cambria Math" panose="02040503050406030204" pitchFamily="18" charset="0"/>
                            <a:cs typeface="Helvetica" panose="020B0604020202020204" pitchFamily="34" charset="0"/>
                          </a:rPr>
                        </m:ctrlPr>
                      </m:sSubPr>
                      <m:e>
                        <m:r>
                          <a:rPr lang="en-GB" sz="1800" b="0" i="1" smtClean="0">
                            <a:latin typeface="Cambria Math" panose="02040503050406030204" pitchFamily="18" charset="0"/>
                            <a:ea typeface="Cambria Math" panose="02040503050406030204" pitchFamily="18" charset="0"/>
                            <a:cs typeface="Helvetica" panose="020B0604020202020204" pitchFamily="34" charset="0"/>
                          </a:rPr>
                          <m:t>𝜇</m:t>
                        </m:r>
                      </m:e>
                      <m:sub>
                        <m:r>
                          <m:rPr>
                            <m:sty m:val="p"/>
                          </m:rPr>
                          <a:rPr lang="en-GB" sz="1800" b="0" i="0" smtClean="0">
                            <a:latin typeface="Cambria Math" panose="02040503050406030204" pitchFamily="18" charset="0"/>
                            <a:ea typeface="Cambria Math" panose="02040503050406030204" pitchFamily="18" charset="0"/>
                            <a:cs typeface="Helvetica" panose="020B0604020202020204" pitchFamily="34" charset="0"/>
                          </a:rPr>
                          <m:t>B</m:t>
                        </m:r>
                      </m:sub>
                    </m:sSub>
                  </m:oMath>
                </a14:m>
                <a:endParaRPr lang="en-GB" sz="1800">
                  <a:latin typeface="Helvetica" panose="020B0604020202020204" pitchFamily="34" charset="0"/>
                  <a:cs typeface="Helvetica" panose="020B0604020202020204" pitchFamily="34" charset="0"/>
                </a:endParaRPr>
              </a:p>
            </p:txBody>
          </p:sp>
        </mc:Choice>
        <mc:Fallback xmlns="">
          <p:sp>
            <p:nvSpPr>
              <p:cNvPr id="14" name="Subtitle 7">
                <a:extLst>
                  <a:ext uri="{FF2B5EF4-FFF2-40B4-BE49-F238E27FC236}">
                    <a16:creationId xmlns:a16="http://schemas.microsoft.com/office/drawing/2014/main" id="{07F8E29D-B509-2940-B21F-2DD0F3068AA1}"/>
                  </a:ext>
                </a:extLst>
              </p:cNvPr>
              <p:cNvSpPr txBox="1">
                <a:spLocks noRot="1" noChangeAspect="1" noMove="1" noResize="1" noEditPoints="1" noAdjustHandles="1" noChangeArrowheads="1" noChangeShapeType="1" noTextEdit="1"/>
              </p:cNvSpPr>
              <p:nvPr/>
            </p:nvSpPr>
            <p:spPr>
              <a:xfrm>
                <a:off x="8634160" y="1542959"/>
                <a:ext cx="3061761" cy="719291"/>
              </a:xfrm>
              <a:prstGeom prst="rect">
                <a:avLst/>
              </a:prstGeom>
              <a:blipFill>
                <a:blip r:embed="rId7"/>
                <a:stretch>
                  <a:fillRect/>
                </a:stretch>
              </a:blipFill>
              <a:effectLst>
                <a:outerShdw blurRad="50800" dist="38100" dir="5400000" algn="t" rotWithShape="0">
                  <a:prstClr val="black">
                    <a:alpha val="40000"/>
                  </a:prstClr>
                </a:outerShdw>
              </a:effectLst>
            </p:spPr>
            <p:txBody>
              <a:bodyPr/>
              <a:lstStyle/>
              <a:p>
                <a:r>
                  <a:rPr lang="en-US">
                    <a:noFill/>
                  </a:rPr>
                  <a:t> </a:t>
                </a:r>
              </a:p>
            </p:txBody>
          </p:sp>
        </mc:Fallback>
      </mc:AlternateContent>
      <p:pic>
        <p:nvPicPr>
          <p:cNvPr id="15" name="Picture 14" descr="A picture containing art, creative arts, symmetry&#10;&#10;Description automatically generated">
            <a:extLst>
              <a:ext uri="{FF2B5EF4-FFF2-40B4-BE49-F238E27FC236}">
                <a16:creationId xmlns:a16="http://schemas.microsoft.com/office/drawing/2014/main" id="{0647C4F7-8D3F-2304-E301-735E4FC1DB02}"/>
              </a:ext>
            </a:extLst>
          </p:cNvPr>
          <p:cNvPicPr>
            <a:picLocks noChangeAspect="1"/>
          </p:cNvPicPr>
          <p:nvPr/>
        </p:nvPicPr>
        <p:blipFill rotWithShape="1">
          <a:blip r:embed="rId8">
            <a:extLst>
              <a:ext uri="{28A0092B-C50C-407E-A947-70E740481C1C}">
                <a14:useLocalDpi xmlns:a14="http://schemas.microsoft.com/office/drawing/2010/main" val="0"/>
              </a:ext>
            </a:extLst>
          </a:blip>
          <a:srcRect l="11646" r="9099"/>
          <a:stretch/>
        </p:blipFill>
        <p:spPr>
          <a:xfrm>
            <a:off x="8895209" y="2470188"/>
            <a:ext cx="2111560" cy="3119829"/>
          </a:xfrm>
          <a:prstGeom prst="rect">
            <a:avLst/>
          </a:prstGeom>
        </p:spPr>
      </p:pic>
      <p:sp>
        <p:nvSpPr>
          <p:cNvPr id="16" name="Arrow: Right 15">
            <a:extLst>
              <a:ext uri="{FF2B5EF4-FFF2-40B4-BE49-F238E27FC236}">
                <a16:creationId xmlns:a16="http://schemas.microsoft.com/office/drawing/2014/main" id="{664CB05F-B854-96B2-B635-BC1E369154B8}"/>
              </a:ext>
            </a:extLst>
          </p:cNvPr>
          <p:cNvSpPr/>
          <p:nvPr/>
        </p:nvSpPr>
        <p:spPr>
          <a:xfrm>
            <a:off x="8233705" y="3525839"/>
            <a:ext cx="563174" cy="504264"/>
          </a:xfrm>
          <a:prstGeom prst="rightArrow">
            <a:avLst/>
          </a:prstGeom>
          <a:solidFill>
            <a:srgbClr val="0030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3088"/>
              </a:solidFill>
            </a:endParaRPr>
          </a:p>
        </p:txBody>
      </p:sp>
      <p:sp>
        <p:nvSpPr>
          <p:cNvPr id="17" name="Arrow: Right 16">
            <a:extLst>
              <a:ext uri="{FF2B5EF4-FFF2-40B4-BE49-F238E27FC236}">
                <a16:creationId xmlns:a16="http://schemas.microsoft.com/office/drawing/2014/main" id="{0E2B6E03-817D-91B9-0108-D7855D8FD37D}"/>
              </a:ext>
            </a:extLst>
          </p:cNvPr>
          <p:cNvSpPr/>
          <p:nvPr/>
        </p:nvSpPr>
        <p:spPr>
          <a:xfrm>
            <a:off x="3725847" y="3397725"/>
            <a:ext cx="563174" cy="504264"/>
          </a:xfrm>
          <a:prstGeom prst="rightArrow">
            <a:avLst/>
          </a:prstGeom>
          <a:solidFill>
            <a:srgbClr val="0030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3088"/>
              </a:solidFill>
            </a:endParaRPr>
          </a:p>
        </p:txBody>
      </p:sp>
      <p:sp>
        <p:nvSpPr>
          <p:cNvPr id="18" name="Rectangle 17">
            <a:extLst>
              <a:ext uri="{FF2B5EF4-FFF2-40B4-BE49-F238E27FC236}">
                <a16:creationId xmlns:a16="http://schemas.microsoft.com/office/drawing/2014/main" id="{3EF6548A-C11B-D247-4106-D4B859C42F4C}"/>
              </a:ext>
            </a:extLst>
          </p:cNvPr>
          <p:cNvSpPr/>
          <p:nvPr/>
        </p:nvSpPr>
        <p:spPr>
          <a:xfrm>
            <a:off x="76199" y="1098690"/>
            <a:ext cx="228600" cy="153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DB61ABB7-119A-8B27-70CE-BB391369D434}"/>
              </a:ext>
            </a:extLst>
          </p:cNvPr>
          <p:cNvSpPr/>
          <p:nvPr/>
        </p:nvSpPr>
        <p:spPr>
          <a:xfrm>
            <a:off x="1901112" y="1080836"/>
            <a:ext cx="228600" cy="153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B1E7DE94-41E1-BC83-4E9C-CA999CF8130A}"/>
              </a:ext>
            </a:extLst>
          </p:cNvPr>
          <p:cNvSpPr/>
          <p:nvPr/>
        </p:nvSpPr>
        <p:spPr>
          <a:xfrm>
            <a:off x="3974943" y="1144078"/>
            <a:ext cx="228600" cy="153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FEC54923-0D4C-5BCC-56AB-8ED6C9FCDB86}"/>
              </a:ext>
            </a:extLst>
          </p:cNvPr>
          <p:cNvSpPr/>
          <p:nvPr/>
        </p:nvSpPr>
        <p:spPr>
          <a:xfrm>
            <a:off x="228599" y="1251090"/>
            <a:ext cx="228600" cy="1531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Chart, scatter chart&#10;&#10;Description automatically generated">
            <a:extLst>
              <a:ext uri="{FF2B5EF4-FFF2-40B4-BE49-F238E27FC236}">
                <a16:creationId xmlns:a16="http://schemas.microsoft.com/office/drawing/2014/main" id="{BA2455CB-732B-A444-A4E3-CAF53E4F826B}"/>
              </a:ext>
            </a:extLst>
          </p:cNvPr>
          <p:cNvPicPr>
            <a:picLocks noChangeAspect="1"/>
          </p:cNvPicPr>
          <p:nvPr/>
        </p:nvPicPr>
        <p:blipFill>
          <a:blip r:embed="rId6">
            <a:extLst>
              <a:ext uri="{28A0092B-C50C-407E-A947-70E740481C1C}">
                <a14:useLocalDpi xmlns:a14="http://schemas.microsoft.com/office/drawing/2010/main" val="0"/>
              </a:ext>
            </a:extLst>
          </a:blip>
          <a:srcRect l="69098" r="1" b="52847"/>
          <a:stretch>
            <a:fillRect/>
          </a:stretch>
        </p:blipFill>
        <p:spPr>
          <a:xfrm>
            <a:off x="4973509" y="4050041"/>
            <a:ext cx="2677116" cy="2102115"/>
          </a:xfrm>
          <a:prstGeom prst="rect">
            <a:avLst/>
          </a:prstGeom>
        </p:spPr>
      </p:pic>
      <p:pic>
        <p:nvPicPr>
          <p:cNvPr id="12" name="Picture 11" descr="Chart, scatter chart&#10;&#10;Description automatically generated">
            <a:extLst>
              <a:ext uri="{FF2B5EF4-FFF2-40B4-BE49-F238E27FC236}">
                <a16:creationId xmlns:a16="http://schemas.microsoft.com/office/drawing/2014/main" id="{EA1B1564-CD9F-B8EB-84B8-B79A7D14BECB}"/>
              </a:ext>
            </a:extLst>
          </p:cNvPr>
          <p:cNvPicPr>
            <a:picLocks noChangeAspect="1"/>
          </p:cNvPicPr>
          <p:nvPr/>
        </p:nvPicPr>
        <p:blipFill>
          <a:blip r:embed="rId6">
            <a:extLst>
              <a:ext uri="{28A0092B-C50C-407E-A947-70E740481C1C}">
                <a14:useLocalDpi xmlns:a14="http://schemas.microsoft.com/office/drawing/2010/main" val="0"/>
              </a:ext>
            </a:extLst>
          </a:blip>
          <a:srcRect l="70824" t="91899" b="193"/>
          <a:stretch>
            <a:fillRect/>
          </a:stretch>
        </p:blipFill>
        <p:spPr>
          <a:xfrm>
            <a:off x="5156322" y="6186282"/>
            <a:ext cx="2440777" cy="340449"/>
          </a:xfrm>
          <a:prstGeom prst="rect">
            <a:avLst/>
          </a:prstGeom>
        </p:spPr>
      </p:pic>
      <p:sp>
        <p:nvSpPr>
          <p:cNvPr id="13" name="Rectangle 12">
            <a:extLst>
              <a:ext uri="{FF2B5EF4-FFF2-40B4-BE49-F238E27FC236}">
                <a16:creationId xmlns:a16="http://schemas.microsoft.com/office/drawing/2014/main" id="{B917D7BC-46D2-392A-5548-746DE6587D04}"/>
              </a:ext>
            </a:extLst>
          </p:cNvPr>
          <p:cNvSpPr/>
          <p:nvPr/>
        </p:nvSpPr>
        <p:spPr>
          <a:xfrm>
            <a:off x="4710275" y="4050041"/>
            <a:ext cx="334537" cy="3792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917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F5F83A2-A0AB-8B40-8321-8620AFEC52F2}"/>
              </a:ext>
            </a:extLst>
          </p:cNvPr>
          <p:cNvSpPr txBox="1"/>
          <p:nvPr/>
        </p:nvSpPr>
        <p:spPr>
          <a:xfrm>
            <a:off x="1842053" y="726819"/>
            <a:ext cx="8169965"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defRPr/>
            </a:pPr>
            <a:r>
              <a:rPr kumimoji="1" lang="en-US" altLang="ja-JP" sz="2000" b="1" dirty="0">
                <a:solidFill>
                  <a:prstClr val="black"/>
                </a:solidFill>
                <a:latin typeface="Montserrat-Bold"/>
                <a:ea typeface="ＭＳ Ｐゴシック" panose="020B0600070205080204" pitchFamily="50" charset="-128"/>
              </a:rPr>
              <a:t>Direct measurement of the evolution of magnetism and superconductivity toward the quantum critical point</a:t>
            </a:r>
            <a:endParaRPr kumimoji="1" lang="ja-JP" altLang="en-US" sz="2000" baseline="-25000"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pic>
        <p:nvPicPr>
          <p:cNvPr id="6" name="図 5">
            <a:extLst>
              <a:ext uri="{FF2B5EF4-FFF2-40B4-BE49-F238E27FC236}">
                <a16:creationId xmlns:a16="http://schemas.microsoft.com/office/drawing/2014/main" id="{DEEA782D-3FF8-F306-4368-E226018C429F}"/>
              </a:ext>
            </a:extLst>
          </p:cNvPr>
          <p:cNvPicPr>
            <a:picLocks noChangeAspect="1"/>
          </p:cNvPicPr>
          <p:nvPr/>
        </p:nvPicPr>
        <p:blipFill>
          <a:blip r:embed="rId3"/>
          <a:stretch>
            <a:fillRect/>
          </a:stretch>
        </p:blipFill>
        <p:spPr>
          <a:xfrm>
            <a:off x="4747628" y="3091070"/>
            <a:ext cx="3988866" cy="3295404"/>
          </a:xfrm>
          <a:prstGeom prst="rect">
            <a:avLst/>
          </a:prstGeom>
        </p:spPr>
      </p:pic>
      <p:pic>
        <p:nvPicPr>
          <p:cNvPr id="27" name="図 26">
            <a:extLst>
              <a:ext uri="{FF2B5EF4-FFF2-40B4-BE49-F238E27FC236}">
                <a16:creationId xmlns:a16="http://schemas.microsoft.com/office/drawing/2014/main" id="{AFCDB8BE-2617-BC0E-616B-C665901B6A9D}"/>
              </a:ext>
            </a:extLst>
          </p:cNvPr>
          <p:cNvPicPr>
            <a:picLocks noChangeAspect="1"/>
          </p:cNvPicPr>
          <p:nvPr/>
        </p:nvPicPr>
        <p:blipFill>
          <a:blip r:embed="rId4"/>
          <a:stretch>
            <a:fillRect/>
          </a:stretch>
        </p:blipFill>
        <p:spPr>
          <a:xfrm>
            <a:off x="1669772" y="3651587"/>
            <a:ext cx="2464285" cy="2560083"/>
          </a:xfrm>
          <a:prstGeom prst="rect">
            <a:avLst/>
          </a:prstGeom>
        </p:spPr>
      </p:pic>
      <p:sp>
        <p:nvSpPr>
          <p:cNvPr id="29" name="テキスト ボックス 28">
            <a:extLst>
              <a:ext uri="{FF2B5EF4-FFF2-40B4-BE49-F238E27FC236}">
                <a16:creationId xmlns:a16="http://schemas.microsoft.com/office/drawing/2014/main" id="{C0875908-B7B0-B020-8E20-F83A8702D5E6}"/>
              </a:ext>
            </a:extLst>
          </p:cNvPr>
          <p:cNvSpPr txBox="1"/>
          <p:nvPr/>
        </p:nvSpPr>
        <p:spPr>
          <a:xfrm>
            <a:off x="2617305" y="6386474"/>
            <a:ext cx="7799617" cy="369332"/>
          </a:xfrm>
          <a:prstGeom prst="rect">
            <a:avLst/>
          </a:prstGeom>
          <a:noFill/>
        </p:spPr>
        <p:txBody>
          <a:bodyPr wrap="square">
            <a:spAutoFit/>
          </a:bodyPr>
          <a:lstStyle/>
          <a:p>
            <a:pPr>
              <a:defRPr/>
            </a:pPr>
            <a:r>
              <a:rPr kumimoji="1" lang="pt-BR" altLang="ja-JP" b="1" dirty="0">
                <a:solidFill>
                  <a:prstClr val="black"/>
                </a:solidFill>
                <a:latin typeface="OpenSans-SemiBold"/>
                <a:ea typeface="ＭＳ Ｐゴシック" panose="020B0600070205080204" pitchFamily="50" charset="-128"/>
              </a:rPr>
              <a:t>W. Higemoto, M. Yokoyama et al.,  PNAS </a:t>
            </a:r>
            <a:r>
              <a:rPr kumimoji="1" lang="pt-BR" altLang="ja-JP" dirty="0">
                <a:solidFill>
                  <a:prstClr val="black"/>
                </a:solidFill>
                <a:latin typeface="OpenSans-Regular"/>
                <a:ea typeface="ＭＳ Ｐゴシック" panose="020B0600070205080204" pitchFamily="50" charset="-128"/>
              </a:rPr>
              <a:t>2022 Vol. 119 No. 49 e2209549119</a:t>
            </a:r>
            <a:endParaRPr kumimoji="1" lang="ja-JP" altLang="en-US" dirty="0">
              <a:solidFill>
                <a:prstClr val="black"/>
              </a:solidFill>
              <a:latin typeface="Calibri"/>
              <a:ea typeface="ＭＳ Ｐゴシック" panose="020B0600070205080204" pitchFamily="50" charset="-128"/>
            </a:endParaRPr>
          </a:p>
        </p:txBody>
      </p:sp>
      <p:sp>
        <p:nvSpPr>
          <p:cNvPr id="35" name="テキスト ボックス 34">
            <a:extLst>
              <a:ext uri="{FF2B5EF4-FFF2-40B4-BE49-F238E27FC236}">
                <a16:creationId xmlns:a16="http://schemas.microsoft.com/office/drawing/2014/main" id="{5E2840F8-91B3-B1C3-DB2C-3C45E1B141E1}"/>
              </a:ext>
            </a:extLst>
          </p:cNvPr>
          <p:cNvSpPr txBox="1"/>
          <p:nvPr/>
        </p:nvSpPr>
        <p:spPr>
          <a:xfrm>
            <a:off x="1583635" y="1527484"/>
            <a:ext cx="9024730" cy="2031325"/>
          </a:xfrm>
          <a:prstGeom prst="rect">
            <a:avLst/>
          </a:prstGeom>
          <a:noFill/>
        </p:spPr>
        <p:txBody>
          <a:bodyPr wrap="square">
            <a:spAutoFit/>
          </a:bodyPr>
          <a:lstStyle/>
          <a:p>
            <a:pPr algn="just">
              <a:defRPr/>
            </a:pP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We applied the µSR method in the superconducting dome of </a:t>
            </a:r>
            <a:r>
              <a:rPr kumimoji="1" lang="en-US" altLang="ja-JP" dirty="0" err="1">
                <a:solidFill>
                  <a:prstClr val="black"/>
                </a:solidFill>
                <a:latin typeface="Arial" panose="020B0604020202020204" pitchFamily="34" charset="0"/>
                <a:ea typeface="ＭＳ Ｐゴシック" panose="020B0600070205080204" pitchFamily="50" charset="-128"/>
                <a:cs typeface="Arial" panose="020B0604020202020204" pitchFamily="34" charset="0"/>
              </a:rPr>
              <a:t>CeCo</a:t>
            </a: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(In</a:t>
            </a:r>
            <a:r>
              <a:rPr kumimoji="1" lang="en-US" altLang="ja-JP" baseline="-250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1-</a:t>
            </a:r>
            <a:r>
              <a:rPr kumimoji="1" lang="en-US" altLang="ja-JP" i="1" baseline="-250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x</a:t>
            </a: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Zn</a:t>
            </a:r>
            <a:r>
              <a:rPr kumimoji="1" lang="en-US" altLang="ja-JP" i="1" baseline="-250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x</a:t>
            </a: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a:t>
            </a:r>
            <a:r>
              <a:rPr kumimoji="1" lang="en-US" altLang="ja-JP" baseline="-25000"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5</a:t>
            </a: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 It was found that a magnetically ordered state develops at </a:t>
            </a:r>
            <a:r>
              <a:rPr kumimoji="1" lang="en-US" altLang="ja-JP" i="1"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x</a:t>
            </a:r>
            <a:r>
              <a:rPr kumimoji="1" lang="ja-JP" altLang="en-US" i="1"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 </a:t>
            </a: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0.03, coexisting with the superconductivity. The magnitude of the ordered magnetic moment is continuously reduced with decreasing </a:t>
            </a:r>
            <a:r>
              <a:rPr kumimoji="1" lang="en-US" altLang="ja-JP" i="1"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x</a:t>
            </a: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 and it disappears below </a:t>
            </a:r>
            <a:r>
              <a:rPr kumimoji="1" lang="en-US" altLang="ja-JP" i="1"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x</a:t>
            </a:r>
            <a:r>
              <a:rPr kumimoji="1" lang="ja-JP" altLang="en-US" i="1"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 </a:t>
            </a:r>
            <a:r>
              <a:rPr kumimoji="1" lang="en-US" altLang="ja-JP"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0.03, indicating a second-order phase transition and the presence of the quantum critical point (QCP). Furthermore, the superconducting penetration depth diverges toward the QCP. These facts provide evidence for the intimate coupling between quantum criticality and Cooper pairing.</a:t>
            </a:r>
            <a:endParaRPr kumimoji="1" lang="ja-JP" altLang="en-US" dirty="0">
              <a:solidFill>
                <a:prstClr val="black"/>
              </a:solidFill>
              <a:latin typeface="Arial" panose="020B0604020202020204" pitchFamily="34" charset="0"/>
              <a:ea typeface="ＭＳ Ｐゴシック" panose="020B0600070205080204" pitchFamily="50" charset="-128"/>
              <a:cs typeface="Arial" panose="020B0604020202020204" pitchFamily="34" charset="0"/>
            </a:endParaRPr>
          </a:p>
        </p:txBody>
      </p:sp>
      <p:sp>
        <p:nvSpPr>
          <p:cNvPr id="9" name="四角形: 角を丸くする 16">
            <a:extLst>
              <a:ext uri="{FF2B5EF4-FFF2-40B4-BE49-F238E27FC236}">
                <a16:creationId xmlns:a16="http://schemas.microsoft.com/office/drawing/2014/main" id="{DDF278AB-C1C8-4873-B0AB-E0F6122CC351}"/>
              </a:ext>
            </a:extLst>
          </p:cNvPr>
          <p:cNvSpPr/>
          <p:nvPr/>
        </p:nvSpPr>
        <p:spPr>
          <a:xfrm>
            <a:off x="1531374" y="9975"/>
            <a:ext cx="9136626" cy="648000"/>
          </a:xfrm>
          <a:prstGeom prst="roundRect">
            <a:avLst>
              <a:gd name="adj" fmla="val 6050"/>
            </a:avLst>
          </a:prstGeom>
        </p:spPr>
        <p:style>
          <a:lnRef idx="3">
            <a:schemeClr val="lt1"/>
          </a:lnRef>
          <a:fillRef idx="1">
            <a:schemeClr val="accent2"/>
          </a:fillRef>
          <a:effectRef idx="1">
            <a:schemeClr val="accent2"/>
          </a:effectRef>
          <a:fontRef idx="minor">
            <a:schemeClr val="lt1"/>
          </a:fontRef>
        </p:style>
        <p:txBody>
          <a:bodyPr rtlCol="0" anchor="ctr"/>
          <a:lstStyle/>
          <a:p>
            <a:pPr algn="ctr">
              <a:defRPr/>
            </a:pPr>
            <a:r>
              <a:rPr kumimoji="1" lang="en-US" altLang="ja-JP" sz="3600" dirty="0">
                <a:solidFill>
                  <a:prstClr val="white"/>
                </a:solidFill>
                <a:latin typeface="Calibri"/>
                <a:ea typeface="ＭＳ Ｐゴシック" panose="020B0600070205080204" pitchFamily="50" charset="-128"/>
              </a:rPr>
              <a:t>Scientific Highlight (Material Science)</a:t>
            </a:r>
            <a:endParaRPr kumimoji="1" lang="ja-JP" altLang="en-US" sz="3600" dirty="0">
              <a:solidFill>
                <a:prstClr val="white"/>
              </a:solidFill>
              <a:latin typeface="Calibri"/>
              <a:ea typeface="ＭＳ Ｐゴシック" panose="020B0600070205080204" pitchFamily="50" charset="-128"/>
            </a:endParaRPr>
          </a:p>
        </p:txBody>
      </p:sp>
      <p:grpSp>
        <p:nvGrpSpPr>
          <p:cNvPr id="4" name="グループ化 3">
            <a:extLst>
              <a:ext uri="{FF2B5EF4-FFF2-40B4-BE49-F238E27FC236}">
                <a16:creationId xmlns:a16="http://schemas.microsoft.com/office/drawing/2014/main" id="{AC897AF1-589D-44CD-A263-4C1A23A39214}"/>
              </a:ext>
            </a:extLst>
          </p:cNvPr>
          <p:cNvGrpSpPr/>
          <p:nvPr/>
        </p:nvGrpSpPr>
        <p:grpSpPr>
          <a:xfrm>
            <a:off x="8476617" y="4151333"/>
            <a:ext cx="2326791" cy="1570476"/>
            <a:chOff x="-792994" y="5345943"/>
            <a:chExt cx="2326791" cy="1570476"/>
          </a:xfrm>
        </p:grpSpPr>
        <p:pic>
          <p:nvPicPr>
            <p:cNvPr id="2054" name="Picture 6" descr="Free Newspaper News vector and picture">
              <a:extLst>
                <a:ext uri="{FF2B5EF4-FFF2-40B4-BE49-F238E27FC236}">
                  <a16:creationId xmlns:a16="http://schemas.microsoft.com/office/drawing/2014/main" id="{AEAB107C-ABA7-47E6-8D86-3D750710D32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257" y="5345943"/>
              <a:ext cx="1821316" cy="1570476"/>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841FFA12-DB02-4568-99CE-5C2ADFF90715}"/>
                </a:ext>
              </a:extLst>
            </p:cNvPr>
            <p:cNvSpPr txBox="1"/>
            <p:nvPr/>
          </p:nvSpPr>
          <p:spPr>
            <a:xfrm rot="19300167">
              <a:off x="-792994" y="5946514"/>
              <a:ext cx="2326791" cy="369332"/>
            </a:xfrm>
            <a:prstGeom prst="rect">
              <a:avLst/>
            </a:prstGeom>
            <a:noFill/>
          </p:spPr>
          <p:txBody>
            <a:bodyPr wrap="none" rtlCol="0">
              <a:spAutoFit/>
            </a:bodyPr>
            <a:lstStyle/>
            <a:p>
              <a:pPr>
                <a:defRPr/>
              </a:pPr>
              <a:r>
                <a:rPr kumimoji="1" lang="en-US" altLang="ja-JP" b="1" dirty="0">
                  <a:solidFill>
                    <a:srgbClr val="FF0000"/>
                  </a:solidFill>
                  <a:effectLst>
                    <a:glow rad="101600">
                      <a:prstClr val="white">
                        <a:alpha val="85000"/>
                      </a:prstClr>
                    </a:glow>
                  </a:effectLst>
                  <a:latin typeface="Times New Roman" panose="02020603050405020304" pitchFamily="18" charset="0"/>
                  <a:ea typeface="ＭＳ Ｐゴシック" panose="020B0600070205080204" pitchFamily="50" charset="-128"/>
                  <a:cs typeface="Times New Roman" panose="02020603050405020304" pitchFamily="18" charset="0"/>
                </a:rPr>
                <a:t>presented to the press</a:t>
              </a:r>
              <a:endParaRPr kumimoji="1" lang="ja-JP" altLang="en-US" b="1" dirty="0">
                <a:solidFill>
                  <a:srgbClr val="FF0000"/>
                </a:solidFill>
                <a:effectLst>
                  <a:glow rad="101600">
                    <a:prstClr val="white">
                      <a:alpha val="85000"/>
                    </a:prstClr>
                  </a:glow>
                </a:effectLst>
                <a:latin typeface="Times New Roman" panose="02020603050405020304" pitchFamily="18" charset="0"/>
                <a:ea typeface="ＭＳ Ｐゴシック" panose="020B0600070205080204" pitchFamily="50" charset="-128"/>
                <a:cs typeface="Times New Roman" panose="02020603050405020304" pitchFamily="18" charset="0"/>
              </a:endParaRPr>
            </a:p>
          </p:txBody>
        </p:sp>
      </p:grpSp>
    </p:spTree>
    <p:extLst>
      <p:ext uri="{BB962C8B-B14F-4D97-AF65-F5344CB8AC3E}">
        <p14:creationId xmlns:p14="http://schemas.microsoft.com/office/powerpoint/2010/main" val="1151944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FE468-C3CD-5F91-2CEF-3E3B848BC50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85589F-8301-2674-7ED1-C2C20346777E}"/>
              </a:ext>
            </a:extLst>
          </p:cNvPr>
          <p:cNvSpPr txBox="1"/>
          <p:nvPr/>
        </p:nvSpPr>
        <p:spPr>
          <a:xfrm>
            <a:off x="180140" y="1566772"/>
            <a:ext cx="6486330" cy="1754326"/>
          </a:xfrm>
          <a:prstGeom prst="rect">
            <a:avLst/>
          </a:prstGeom>
          <a:noFill/>
        </p:spPr>
        <p:txBody>
          <a:bodyPr wrap="square">
            <a:spAutoFit/>
          </a:bodyPr>
          <a:lstStyle/>
          <a:p>
            <a:pPr marL="285750" indent="-285750" algn="l" rtl="0" fontAlgn="base">
              <a:buFont typeface="Courier New" panose="02070309020205020404" pitchFamily="49" charset="0"/>
              <a:buChar char="o"/>
            </a:pPr>
            <a:r>
              <a:rPr lang="en-GB" sz="1800" b="0" i="0" u="none" strike="noStrike">
                <a:solidFill>
                  <a:srgbClr val="002060"/>
                </a:solidFill>
                <a:effectLst/>
              </a:rPr>
              <a:t>Spin-polarised muon stops in the sample</a:t>
            </a:r>
            <a:r>
              <a:rPr lang="en-US" sz="1800" b="0" i="0">
                <a:solidFill>
                  <a:srgbClr val="002060"/>
                </a:solidFill>
                <a:effectLst/>
              </a:rPr>
              <a:t>​</a:t>
            </a:r>
            <a:endParaRPr lang="en-US">
              <a:solidFill>
                <a:srgbClr val="002060"/>
              </a:solidFill>
            </a:endParaRPr>
          </a:p>
          <a:p>
            <a:pPr marL="285750" indent="-285750" algn="l" rtl="0" fontAlgn="base">
              <a:buFont typeface="Courier New" panose="02070309020205020404" pitchFamily="49" charset="0"/>
              <a:buChar char="o"/>
            </a:pPr>
            <a:r>
              <a:rPr lang="en-GB" sz="1800" b="0" i="0" u="none" strike="noStrike">
                <a:solidFill>
                  <a:srgbClr val="002060"/>
                </a:solidFill>
                <a:effectLst/>
              </a:rPr>
              <a:t>Fields from nearby nuclei cause incoherent spin precession</a:t>
            </a:r>
            <a:r>
              <a:rPr lang="en-US" sz="1800" b="0" i="0">
                <a:solidFill>
                  <a:srgbClr val="002060"/>
                </a:solidFill>
                <a:effectLst/>
              </a:rPr>
              <a:t>​​</a:t>
            </a:r>
            <a:endParaRPr lang="en-US">
              <a:solidFill>
                <a:srgbClr val="002060"/>
              </a:solidFill>
            </a:endParaRPr>
          </a:p>
          <a:p>
            <a:pPr marL="285750" indent="-285750" algn="l" rtl="0" fontAlgn="base">
              <a:buFont typeface="Courier New" panose="02070309020205020404" pitchFamily="49" charset="0"/>
              <a:buChar char="o"/>
            </a:pPr>
            <a:r>
              <a:rPr lang="en-GB" sz="1800" b="0" i="0" u="none" strike="noStrike">
                <a:solidFill>
                  <a:srgbClr val="002060"/>
                </a:solidFill>
                <a:effectLst/>
              </a:rPr>
              <a:t>Ion with nuclear moment moves near muon and flips the muon spin</a:t>
            </a:r>
            <a:r>
              <a:rPr lang="en-US" sz="1800" b="0" i="0">
                <a:solidFill>
                  <a:srgbClr val="002060"/>
                </a:solidFill>
                <a:effectLst/>
              </a:rPr>
              <a:t>​ (or vice versa)</a:t>
            </a:r>
            <a:endParaRPr lang="en-US">
              <a:solidFill>
                <a:srgbClr val="002060"/>
              </a:solidFill>
            </a:endParaRPr>
          </a:p>
          <a:p>
            <a:pPr marL="285750" indent="-285750" algn="l" rtl="0" fontAlgn="base">
              <a:buFont typeface="Courier New" panose="02070309020205020404" pitchFamily="49" charset="0"/>
              <a:buChar char="o"/>
            </a:pPr>
            <a:r>
              <a:rPr lang="en-GB" sz="1800" b="0" i="0" u="none" strike="noStrike">
                <a:solidFill>
                  <a:srgbClr val="002060"/>
                </a:solidFill>
                <a:effectLst/>
              </a:rPr>
              <a:t>Muon decays and positron detected</a:t>
            </a:r>
            <a:r>
              <a:rPr lang="en-US" sz="1800" b="0" i="0">
                <a:solidFill>
                  <a:srgbClr val="002060"/>
                </a:solidFill>
                <a:effectLst/>
              </a:rPr>
              <a:t>​</a:t>
            </a:r>
            <a:endParaRPr lang="en-US">
              <a:solidFill>
                <a:srgbClr val="002060"/>
              </a:solidFill>
            </a:endParaRPr>
          </a:p>
          <a:p>
            <a:pPr marL="285750" indent="-285750" algn="l" rtl="0" fontAlgn="base">
              <a:buFont typeface="Courier New" panose="02070309020205020404" pitchFamily="49" charset="0"/>
              <a:buChar char="o"/>
            </a:pPr>
            <a:r>
              <a:rPr lang="en-GB" sz="1800" b="0" i="0" u="none" strike="noStrike">
                <a:solidFill>
                  <a:srgbClr val="002060"/>
                </a:solidFill>
                <a:effectLst/>
              </a:rPr>
              <a:t>Signal depends on how often the muon spin was flipped</a:t>
            </a:r>
            <a:endParaRPr lang="en-US" b="0" i="0">
              <a:solidFill>
                <a:srgbClr val="002060"/>
              </a:solidFill>
              <a:effectLst/>
            </a:endParaRPr>
          </a:p>
        </p:txBody>
      </p:sp>
      <p:sp>
        <p:nvSpPr>
          <p:cNvPr id="4" name="Rectangle 3">
            <a:extLst>
              <a:ext uri="{FF2B5EF4-FFF2-40B4-BE49-F238E27FC236}">
                <a16:creationId xmlns:a16="http://schemas.microsoft.com/office/drawing/2014/main" id="{8914AA44-1D53-ACEA-400F-5ED2D13FC5EB}"/>
              </a:ext>
            </a:extLst>
          </p:cNvPr>
          <p:cNvSpPr/>
          <p:nvPr/>
        </p:nvSpPr>
        <p:spPr>
          <a:xfrm>
            <a:off x="0" y="5609380"/>
            <a:ext cx="6007651" cy="12462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BB56A74-115E-1776-3E41-C194C919692F}"/>
              </a:ext>
            </a:extLst>
          </p:cNvPr>
          <p:cNvSpPr txBox="1"/>
          <p:nvPr/>
        </p:nvSpPr>
        <p:spPr>
          <a:xfrm>
            <a:off x="180140" y="980390"/>
            <a:ext cx="6096000" cy="400110"/>
          </a:xfrm>
          <a:prstGeom prst="rect">
            <a:avLst/>
          </a:prstGeom>
          <a:noFill/>
        </p:spPr>
        <p:txBody>
          <a:bodyPr wrap="square">
            <a:spAutoFit/>
          </a:bodyPr>
          <a:lstStyle/>
          <a:p>
            <a:r>
              <a:rPr lang="en-GB" sz="2000" b="1">
                <a:solidFill>
                  <a:srgbClr val="003088"/>
                </a:solidFill>
              </a:rPr>
              <a:t>Dynamics from Ionic Motion</a:t>
            </a:r>
            <a:endParaRPr lang="en-GB" sz="2000" b="1">
              <a:solidFill>
                <a:srgbClr val="003088"/>
              </a:solidFill>
              <a:ea typeface="Roboto"/>
              <a:cs typeface="Roboto"/>
            </a:endParaRPr>
          </a:p>
        </p:txBody>
      </p:sp>
      <p:pic>
        <p:nvPicPr>
          <p:cNvPr id="11" name="Picture 10">
            <a:extLst>
              <a:ext uri="{FF2B5EF4-FFF2-40B4-BE49-F238E27FC236}">
                <a16:creationId xmlns:a16="http://schemas.microsoft.com/office/drawing/2014/main" id="{C48E3F36-CEB4-A44D-34C5-B0285FCC3B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651"/>
          <a:stretch/>
        </p:blipFill>
        <p:spPr>
          <a:xfrm>
            <a:off x="7565460" y="653934"/>
            <a:ext cx="2824140" cy="4056446"/>
          </a:xfrm>
          <a:prstGeom prst="rect">
            <a:avLst/>
          </a:prstGeom>
        </p:spPr>
      </p:pic>
      <p:sp>
        <p:nvSpPr>
          <p:cNvPr id="13" name="TextBox 6">
            <a:extLst>
              <a:ext uri="{FF2B5EF4-FFF2-40B4-BE49-F238E27FC236}">
                <a16:creationId xmlns:a16="http://schemas.microsoft.com/office/drawing/2014/main" id="{729438B8-552C-88D8-6328-66CF2B81F152}"/>
              </a:ext>
            </a:extLst>
          </p:cNvPr>
          <p:cNvSpPr txBox="1"/>
          <p:nvPr/>
        </p:nvSpPr>
        <p:spPr>
          <a:xfrm>
            <a:off x="7800787" y="4855091"/>
            <a:ext cx="2592895"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i="1"/>
              <a:t>J. Sugiyama et al, Phys. Rev. Lett. 103, 147601 (2009)</a:t>
            </a:r>
          </a:p>
        </p:txBody>
      </p:sp>
      <p:sp>
        <p:nvSpPr>
          <p:cNvPr id="15" name="TextBox 14">
            <a:extLst>
              <a:ext uri="{FF2B5EF4-FFF2-40B4-BE49-F238E27FC236}">
                <a16:creationId xmlns:a16="http://schemas.microsoft.com/office/drawing/2014/main" id="{743AE223-AD26-7B2D-BB3F-2D8B6A8A4E22}"/>
              </a:ext>
            </a:extLst>
          </p:cNvPr>
          <p:cNvSpPr txBox="1"/>
          <p:nvPr/>
        </p:nvSpPr>
        <p:spPr>
          <a:xfrm>
            <a:off x="6415838" y="5461467"/>
            <a:ext cx="4169223" cy="1200329"/>
          </a:xfrm>
          <a:prstGeom prst="rect">
            <a:avLst/>
          </a:prstGeom>
          <a:noFill/>
        </p:spPr>
        <p:txBody>
          <a:bodyPr wrap="square" lIns="91440" tIns="45720" rIns="91440" bIns="45720" anchor="t">
            <a:spAutoFit/>
          </a:bodyPr>
          <a:lstStyle/>
          <a:p>
            <a:r>
              <a:rPr lang="en-GB" dirty="0">
                <a:solidFill>
                  <a:srgbClr val="003088"/>
                </a:solidFill>
              </a:rPr>
              <a:t>Muons (both positive and negative) allow these effects to be probed over a range of length scales in, for example, battery materials</a:t>
            </a:r>
            <a:endParaRPr lang="en-GB" dirty="0">
              <a:solidFill>
                <a:srgbClr val="003088"/>
              </a:solidFill>
              <a:ea typeface="Roboto"/>
              <a:cs typeface="Roboto"/>
            </a:endParaRPr>
          </a:p>
        </p:txBody>
      </p:sp>
      <p:grpSp>
        <p:nvGrpSpPr>
          <p:cNvPr id="29" name="Group 28">
            <a:extLst>
              <a:ext uri="{FF2B5EF4-FFF2-40B4-BE49-F238E27FC236}">
                <a16:creationId xmlns:a16="http://schemas.microsoft.com/office/drawing/2014/main" id="{A52A4C41-5ADC-5DB6-1115-18B2E6AE8A5F}"/>
              </a:ext>
            </a:extLst>
          </p:cNvPr>
          <p:cNvGrpSpPr/>
          <p:nvPr/>
        </p:nvGrpSpPr>
        <p:grpSpPr>
          <a:xfrm>
            <a:off x="347503" y="3620867"/>
            <a:ext cx="5923944" cy="2864193"/>
            <a:chOff x="379526" y="954107"/>
            <a:chExt cx="11580940" cy="5404806"/>
          </a:xfrm>
        </p:grpSpPr>
        <p:pic>
          <p:nvPicPr>
            <p:cNvPr id="39" name="Picture 38" descr="Diagram&#10;&#10;Description automatically generated">
              <a:extLst>
                <a:ext uri="{FF2B5EF4-FFF2-40B4-BE49-F238E27FC236}">
                  <a16:creationId xmlns:a16="http://schemas.microsoft.com/office/drawing/2014/main" id="{6E1CCFD6-A68B-7C18-1EFD-0D19C34AF44E}"/>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66857"/>
            <a:stretch/>
          </p:blipFill>
          <p:spPr>
            <a:xfrm>
              <a:off x="8121562" y="954107"/>
              <a:ext cx="3838904" cy="5404806"/>
            </a:xfrm>
            <a:prstGeom prst="rect">
              <a:avLst/>
            </a:prstGeom>
          </p:spPr>
        </p:pic>
        <p:pic>
          <p:nvPicPr>
            <p:cNvPr id="40" name="Picture 39" descr="Diagram&#10;&#10;Description automatically generated">
              <a:extLst>
                <a:ext uri="{FF2B5EF4-FFF2-40B4-BE49-F238E27FC236}">
                  <a16:creationId xmlns:a16="http://schemas.microsoft.com/office/drawing/2014/main" id="{0DDDCD1D-7F81-794A-C1E8-21D9A302625B}"/>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33143" r="33160"/>
            <a:stretch/>
          </p:blipFill>
          <p:spPr>
            <a:xfrm>
              <a:off x="4218430" y="954107"/>
              <a:ext cx="3903132" cy="5404806"/>
            </a:xfrm>
            <a:prstGeom prst="rect">
              <a:avLst/>
            </a:prstGeom>
          </p:spPr>
        </p:pic>
        <p:pic>
          <p:nvPicPr>
            <p:cNvPr id="41" name="Picture 40" descr="Diagram&#10;&#10;Description automatically generated">
              <a:extLst>
                <a:ext uri="{FF2B5EF4-FFF2-40B4-BE49-F238E27FC236}">
                  <a16:creationId xmlns:a16="http://schemas.microsoft.com/office/drawing/2014/main" id="{A4C77819-D035-AD3B-A8DE-C96E9654B9E3}"/>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66857"/>
            <a:stretch/>
          </p:blipFill>
          <p:spPr>
            <a:xfrm>
              <a:off x="379526" y="954107"/>
              <a:ext cx="3838904" cy="5404806"/>
            </a:xfrm>
            <a:prstGeom prst="rect">
              <a:avLst/>
            </a:prstGeom>
          </p:spPr>
        </p:pic>
      </p:grpSp>
      <p:grpSp>
        <p:nvGrpSpPr>
          <p:cNvPr id="30" name="Group 29">
            <a:extLst>
              <a:ext uri="{FF2B5EF4-FFF2-40B4-BE49-F238E27FC236}">
                <a16:creationId xmlns:a16="http://schemas.microsoft.com/office/drawing/2014/main" id="{5C6D65CD-831E-B62B-AE77-313AB31237B2}"/>
              </a:ext>
            </a:extLst>
          </p:cNvPr>
          <p:cNvGrpSpPr/>
          <p:nvPr/>
        </p:nvGrpSpPr>
        <p:grpSpPr>
          <a:xfrm>
            <a:off x="347504" y="3620867"/>
            <a:ext cx="5923944" cy="2864193"/>
            <a:chOff x="4494326" y="-5941993"/>
            <a:chExt cx="11580940" cy="5404806"/>
          </a:xfrm>
        </p:grpSpPr>
        <p:pic>
          <p:nvPicPr>
            <p:cNvPr id="36" name="Picture 35" descr="Diagram&#10;&#10;Description automatically generated">
              <a:extLst>
                <a:ext uri="{FF2B5EF4-FFF2-40B4-BE49-F238E27FC236}">
                  <a16:creationId xmlns:a16="http://schemas.microsoft.com/office/drawing/2014/main" id="{4F1BF7CE-D3FE-AD2F-1EC5-C6616887A291}"/>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66857"/>
            <a:stretch/>
          </p:blipFill>
          <p:spPr>
            <a:xfrm>
              <a:off x="12236362" y="-5941993"/>
              <a:ext cx="3838904" cy="5404806"/>
            </a:xfrm>
            <a:prstGeom prst="rect">
              <a:avLst/>
            </a:prstGeom>
          </p:spPr>
        </p:pic>
        <p:pic>
          <p:nvPicPr>
            <p:cNvPr id="37" name="Picture 36" descr="Diagram&#10;&#10;Description automatically generated">
              <a:extLst>
                <a:ext uri="{FF2B5EF4-FFF2-40B4-BE49-F238E27FC236}">
                  <a16:creationId xmlns:a16="http://schemas.microsoft.com/office/drawing/2014/main" id="{28A9F381-FAA3-EE34-5253-0AE9DCB6573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33143" r="33160"/>
            <a:stretch/>
          </p:blipFill>
          <p:spPr>
            <a:xfrm>
              <a:off x="8333230" y="-5941993"/>
              <a:ext cx="3903132" cy="5404806"/>
            </a:xfrm>
            <a:prstGeom prst="rect">
              <a:avLst/>
            </a:prstGeom>
          </p:spPr>
        </p:pic>
        <p:pic>
          <p:nvPicPr>
            <p:cNvPr id="38" name="Picture 37" descr="Diagram&#10;&#10;Description automatically generated">
              <a:extLst>
                <a:ext uri="{FF2B5EF4-FFF2-40B4-BE49-F238E27FC236}">
                  <a16:creationId xmlns:a16="http://schemas.microsoft.com/office/drawing/2014/main" id="{A0376C11-24A2-1AD4-1C89-608564B59391}"/>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r="66857"/>
            <a:stretch/>
          </p:blipFill>
          <p:spPr>
            <a:xfrm>
              <a:off x="4494326" y="-5941993"/>
              <a:ext cx="3838904" cy="5404806"/>
            </a:xfrm>
            <a:prstGeom prst="rect">
              <a:avLst/>
            </a:prstGeom>
          </p:spPr>
        </p:pic>
      </p:grpSp>
      <p:grpSp>
        <p:nvGrpSpPr>
          <p:cNvPr id="31" name="Group 30">
            <a:extLst>
              <a:ext uri="{FF2B5EF4-FFF2-40B4-BE49-F238E27FC236}">
                <a16:creationId xmlns:a16="http://schemas.microsoft.com/office/drawing/2014/main" id="{106BF5FA-802E-79F0-3210-19B0EE78DBCE}"/>
              </a:ext>
            </a:extLst>
          </p:cNvPr>
          <p:cNvGrpSpPr/>
          <p:nvPr/>
        </p:nvGrpSpPr>
        <p:grpSpPr>
          <a:xfrm>
            <a:off x="345475" y="3620867"/>
            <a:ext cx="5923944" cy="2864193"/>
            <a:chOff x="5713526" y="-5732443"/>
            <a:chExt cx="11580940" cy="5404806"/>
          </a:xfrm>
        </p:grpSpPr>
        <p:pic>
          <p:nvPicPr>
            <p:cNvPr id="33" name="Picture 32" descr="Diagram&#10;&#10;Description automatically generated">
              <a:extLst>
                <a:ext uri="{FF2B5EF4-FFF2-40B4-BE49-F238E27FC236}">
                  <a16:creationId xmlns:a16="http://schemas.microsoft.com/office/drawing/2014/main" id="{880089E4-CAA3-28ED-9C26-ED3C91848D0D}"/>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66857"/>
            <a:stretch/>
          </p:blipFill>
          <p:spPr>
            <a:xfrm>
              <a:off x="13455562" y="-5732443"/>
              <a:ext cx="3838904" cy="5404806"/>
            </a:xfrm>
            <a:prstGeom prst="rect">
              <a:avLst/>
            </a:prstGeom>
          </p:spPr>
        </p:pic>
        <p:pic>
          <p:nvPicPr>
            <p:cNvPr id="34" name="Picture 33" descr="Diagram&#10;&#10;Description automatically generated">
              <a:extLst>
                <a:ext uri="{FF2B5EF4-FFF2-40B4-BE49-F238E27FC236}">
                  <a16:creationId xmlns:a16="http://schemas.microsoft.com/office/drawing/2014/main" id="{97BD680C-3295-EC07-2AC8-85C253903CF3}"/>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33143" r="33160"/>
            <a:stretch/>
          </p:blipFill>
          <p:spPr>
            <a:xfrm>
              <a:off x="9552430" y="-5732443"/>
              <a:ext cx="3903132" cy="5404806"/>
            </a:xfrm>
            <a:prstGeom prst="rect">
              <a:avLst/>
            </a:prstGeom>
          </p:spPr>
        </p:pic>
        <p:pic>
          <p:nvPicPr>
            <p:cNvPr id="35" name="Picture 34" descr="Diagram&#10;&#10;Description automatically generated">
              <a:extLst>
                <a:ext uri="{FF2B5EF4-FFF2-40B4-BE49-F238E27FC236}">
                  <a16:creationId xmlns:a16="http://schemas.microsoft.com/office/drawing/2014/main" id="{73ABD0ED-A32A-6AFE-69F6-DAA8D1E23CC9}"/>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r="66857"/>
            <a:stretch/>
          </p:blipFill>
          <p:spPr>
            <a:xfrm>
              <a:off x="5713526" y="-5732443"/>
              <a:ext cx="3838904" cy="5404806"/>
            </a:xfrm>
            <a:prstGeom prst="rect">
              <a:avLst/>
            </a:prstGeom>
          </p:spPr>
        </p:pic>
      </p:grpSp>
      <p:sp>
        <p:nvSpPr>
          <p:cNvPr id="32" name="TextBox 1">
            <a:extLst>
              <a:ext uri="{FF2B5EF4-FFF2-40B4-BE49-F238E27FC236}">
                <a16:creationId xmlns:a16="http://schemas.microsoft.com/office/drawing/2014/main" id="{81E882D6-2981-C1F8-827F-7898778B53A7}"/>
              </a:ext>
            </a:extLst>
          </p:cNvPr>
          <p:cNvSpPr txBox="1"/>
          <p:nvPr/>
        </p:nvSpPr>
        <p:spPr>
          <a:xfrm>
            <a:off x="3441630" y="6498730"/>
            <a:ext cx="3008170"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t>Figure from Innes McClelland</a:t>
            </a:r>
          </a:p>
        </p:txBody>
      </p:sp>
      <p:sp>
        <p:nvSpPr>
          <p:cNvPr id="6" name="Title 1">
            <a:extLst>
              <a:ext uri="{FF2B5EF4-FFF2-40B4-BE49-F238E27FC236}">
                <a16:creationId xmlns:a16="http://schemas.microsoft.com/office/drawing/2014/main" id="{4251ED09-DB41-83E6-38DF-95DBB6EC98AD}"/>
              </a:ext>
            </a:extLst>
          </p:cNvPr>
          <p:cNvSpPr txBox="1">
            <a:spLocks/>
          </p:cNvSpPr>
          <p:nvPr/>
        </p:nvSpPr>
        <p:spPr>
          <a:xfrm>
            <a:off x="291432" y="215314"/>
            <a:ext cx="10507578" cy="560725"/>
          </a:xfrm>
          <a:prstGeom prst="rect">
            <a:avLst/>
          </a:prstGeom>
        </p:spPr>
        <p:txBody>
          <a:bodyPr lIns="91440" tIns="45720" rIns="91440" bIns="45720" anchor="t"/>
          <a:lst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a:lstStyle>
          <a:p>
            <a:r>
              <a:rPr lang="en-GB">
                <a:latin typeface="Roboto"/>
                <a:ea typeface="Verdana"/>
                <a:cs typeface="Arial"/>
              </a:rPr>
              <a:t>Scientific Highlights III – Battery materials </a:t>
            </a:r>
            <a:endParaRPr lang="en-US"/>
          </a:p>
        </p:txBody>
      </p:sp>
    </p:spTree>
    <p:extLst>
      <p:ext uri="{BB962C8B-B14F-4D97-AF65-F5344CB8AC3E}">
        <p14:creationId xmlns:p14="http://schemas.microsoft.com/office/powerpoint/2010/main" val="266498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3975C-825A-B3DB-41C5-E88BDF31608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0128094-FAB0-86D0-7E2D-B0137782F053}"/>
              </a:ext>
            </a:extLst>
          </p:cNvPr>
          <p:cNvSpPr/>
          <p:nvPr/>
        </p:nvSpPr>
        <p:spPr>
          <a:xfrm>
            <a:off x="10657847" y="0"/>
            <a:ext cx="1534153" cy="6831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46B9010-120A-9DBD-0F7E-B17DAAB23049}"/>
              </a:ext>
            </a:extLst>
          </p:cNvPr>
          <p:cNvSpPr/>
          <p:nvPr/>
        </p:nvSpPr>
        <p:spPr>
          <a:xfrm>
            <a:off x="-4113" y="5708807"/>
            <a:ext cx="5911515" cy="11470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FF1D4C81-4A64-5006-424A-60556E4DE171}"/>
              </a:ext>
            </a:extLst>
          </p:cNvPr>
          <p:cNvSpPr txBox="1">
            <a:spLocks/>
          </p:cNvSpPr>
          <p:nvPr/>
        </p:nvSpPr>
        <p:spPr>
          <a:xfrm>
            <a:off x="291432" y="215314"/>
            <a:ext cx="10507578" cy="560725"/>
          </a:xfrm>
          <a:prstGeom prst="rect">
            <a:avLst/>
          </a:prstGeom>
        </p:spPr>
        <p:txBody>
          <a:bodyPr lIns="91440" tIns="45720" rIns="91440" bIns="45720" anchor="t"/>
          <a:lst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a:lstStyle>
          <a:p>
            <a:r>
              <a:rPr lang="en-GB">
                <a:latin typeface="Roboto"/>
                <a:ea typeface="Verdana"/>
                <a:cs typeface="Arial"/>
              </a:rPr>
              <a:t>Scientific Highlights III – Battery materials (In Operando) </a:t>
            </a:r>
            <a:endParaRPr lang="en-US"/>
          </a:p>
        </p:txBody>
      </p:sp>
      <p:sp>
        <p:nvSpPr>
          <p:cNvPr id="8" name="TextBox 8">
            <a:extLst>
              <a:ext uri="{FF2B5EF4-FFF2-40B4-BE49-F238E27FC236}">
                <a16:creationId xmlns:a16="http://schemas.microsoft.com/office/drawing/2014/main" id="{35927ECF-4413-43DF-B451-9F6F1B71D4DF}"/>
              </a:ext>
            </a:extLst>
          </p:cNvPr>
          <p:cNvSpPr txBox="1"/>
          <p:nvPr/>
        </p:nvSpPr>
        <p:spPr>
          <a:xfrm>
            <a:off x="7021011" y="1302405"/>
            <a:ext cx="4698909" cy="5232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rPr>
              <a:t>Changes in local structure</a:t>
            </a:r>
          </a:p>
        </p:txBody>
      </p:sp>
      <p:sp>
        <p:nvSpPr>
          <p:cNvPr id="11" name="TextBox 9">
            <a:extLst>
              <a:ext uri="{FF2B5EF4-FFF2-40B4-BE49-F238E27FC236}">
                <a16:creationId xmlns:a16="http://schemas.microsoft.com/office/drawing/2014/main" id="{4F47EE15-D6BC-4B10-9860-453874FAA332}"/>
              </a:ext>
            </a:extLst>
          </p:cNvPr>
          <p:cNvSpPr txBox="1"/>
          <p:nvPr/>
        </p:nvSpPr>
        <p:spPr>
          <a:xfrm>
            <a:off x="1122478" y="1342109"/>
            <a:ext cx="4698909" cy="5232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rPr>
              <a:t>Li</a:t>
            </a:r>
            <a:r>
              <a:rPr kumimoji="0" lang="en-GB" sz="2800" b="1" i="0" u="none" strike="noStrike" kern="1200" cap="none" spc="0" normalizeH="0" baseline="30000" noProof="0">
                <a:ln>
                  <a:noFill/>
                </a:ln>
                <a:solidFill>
                  <a:prstClr val="black">
                    <a:lumMod val="75000"/>
                    <a:lumOff val="25000"/>
                  </a:prstClr>
                </a:solidFill>
                <a:effectLst/>
                <a:uLnTx/>
                <a:uFillTx/>
                <a:latin typeface="Calibri" panose="020F0502020204030204"/>
                <a:ea typeface="+mn-ea"/>
                <a:cs typeface="+mn-cs"/>
              </a:rPr>
              <a:t>+</a:t>
            </a:r>
            <a:r>
              <a:rPr kumimoji="0" lang="en-GB" sz="28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rPr>
              <a:t> hopping rate</a:t>
            </a:r>
            <a:endParaRPr kumimoji="0" lang="en-GB" sz="2800" b="1" i="0" u="none" strike="noStrike" kern="1200" cap="none" spc="0" normalizeH="0" baseline="30000" noProof="0">
              <a:ln>
                <a:noFill/>
              </a:ln>
              <a:solidFill>
                <a:prstClr val="black">
                  <a:lumMod val="75000"/>
                  <a:lumOff val="25000"/>
                </a:prstClr>
              </a:solidFill>
              <a:effectLst/>
              <a:uLnTx/>
              <a:uFillTx/>
              <a:latin typeface="Calibri" panose="020F0502020204030204"/>
              <a:ea typeface="+mn-ea"/>
              <a:cs typeface="+mn-cs"/>
            </a:endParaRPr>
          </a:p>
        </p:txBody>
      </p:sp>
      <p:sp>
        <p:nvSpPr>
          <p:cNvPr id="12" name="TextBox 10">
            <a:extLst>
              <a:ext uri="{FF2B5EF4-FFF2-40B4-BE49-F238E27FC236}">
                <a16:creationId xmlns:a16="http://schemas.microsoft.com/office/drawing/2014/main" id="{94E13D8A-2042-4894-ABE0-6EF7D7D8C64D}"/>
              </a:ext>
            </a:extLst>
          </p:cNvPr>
          <p:cNvSpPr txBox="1"/>
          <p:nvPr/>
        </p:nvSpPr>
        <p:spPr>
          <a:xfrm>
            <a:off x="1055852" y="4227771"/>
            <a:ext cx="4698909" cy="5232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rPr>
              <a:t>Li</a:t>
            </a:r>
            <a:r>
              <a:rPr kumimoji="0" lang="en-GB" sz="2800" b="1" i="0" u="none" strike="noStrike" kern="1200" cap="none" spc="0" normalizeH="0" baseline="30000" noProof="0">
                <a:ln>
                  <a:noFill/>
                </a:ln>
                <a:solidFill>
                  <a:prstClr val="black">
                    <a:lumMod val="75000"/>
                    <a:lumOff val="25000"/>
                  </a:prstClr>
                </a:solidFill>
                <a:effectLst/>
                <a:uLnTx/>
                <a:uFillTx/>
                <a:latin typeface="Calibri" panose="020F0502020204030204"/>
                <a:ea typeface="+mn-ea"/>
                <a:cs typeface="+mn-cs"/>
              </a:rPr>
              <a:t>+</a:t>
            </a:r>
            <a:r>
              <a:rPr kumimoji="0" lang="en-GB" sz="28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rPr>
              <a:t> diffusion coefficient</a:t>
            </a:r>
            <a:endParaRPr kumimoji="0" lang="en-GB" sz="2800" b="1" i="0" u="none" strike="noStrike" kern="1200" cap="none" spc="0" normalizeH="0" baseline="30000" noProof="0">
              <a:ln>
                <a:noFill/>
              </a:ln>
              <a:solidFill>
                <a:prstClr val="black">
                  <a:lumMod val="75000"/>
                  <a:lumOff val="25000"/>
                </a:prstClr>
              </a:solidFill>
              <a:effectLst/>
              <a:uLnTx/>
              <a:uFillTx/>
              <a:latin typeface="Calibri" panose="020F0502020204030204"/>
              <a:ea typeface="+mn-ea"/>
              <a:cs typeface="+mn-cs"/>
            </a:endParaRPr>
          </a:p>
        </p:txBody>
      </p:sp>
      <p:pic>
        <p:nvPicPr>
          <p:cNvPr id="13" name="Picture 12" descr="Chart&#10;&#10;Description automatically generated">
            <a:extLst>
              <a:ext uri="{FF2B5EF4-FFF2-40B4-BE49-F238E27FC236}">
                <a16:creationId xmlns:a16="http://schemas.microsoft.com/office/drawing/2014/main" id="{384775B6-9CAB-4F2B-AE0F-D535949EC33C}"/>
              </a:ext>
            </a:extLst>
          </p:cNvPr>
          <p:cNvPicPr>
            <a:picLocks noChangeAspect="1"/>
          </p:cNvPicPr>
          <p:nvPr/>
        </p:nvPicPr>
        <p:blipFill rotWithShape="1">
          <a:blip r:embed="rId2">
            <a:extLst>
              <a:ext uri="{28A0092B-C50C-407E-A947-70E740481C1C}">
                <a14:useLocalDpi xmlns:a14="http://schemas.microsoft.com/office/drawing/2010/main" val="0"/>
              </a:ext>
            </a:extLst>
          </a:blip>
          <a:srcRect l="2480" r="37299" b="49783"/>
          <a:stretch/>
        </p:blipFill>
        <p:spPr>
          <a:xfrm>
            <a:off x="887961" y="1782508"/>
            <a:ext cx="5034690" cy="1910336"/>
          </a:xfrm>
          <a:prstGeom prst="rect">
            <a:avLst/>
          </a:prstGeom>
        </p:spPr>
      </p:pic>
      <p:pic>
        <p:nvPicPr>
          <p:cNvPr id="14" name="Picture 13" descr="Chart&#10;&#10;Description automatically generated">
            <a:extLst>
              <a:ext uri="{FF2B5EF4-FFF2-40B4-BE49-F238E27FC236}">
                <a16:creationId xmlns:a16="http://schemas.microsoft.com/office/drawing/2014/main" id="{BC834D25-58AB-4B5A-9D3A-F6FAE9C2FDB9}"/>
              </a:ext>
            </a:extLst>
          </p:cNvPr>
          <p:cNvPicPr>
            <a:picLocks noChangeAspect="1"/>
          </p:cNvPicPr>
          <p:nvPr/>
        </p:nvPicPr>
        <p:blipFill rotWithShape="1">
          <a:blip r:embed="rId2">
            <a:extLst>
              <a:ext uri="{28A0092B-C50C-407E-A947-70E740481C1C}">
                <a14:useLocalDpi xmlns:a14="http://schemas.microsoft.com/office/drawing/2010/main" val="0"/>
              </a:ext>
            </a:extLst>
          </a:blip>
          <a:srcRect l="2235" t="49783" r="37300"/>
          <a:stretch/>
        </p:blipFill>
        <p:spPr>
          <a:xfrm>
            <a:off x="833259" y="4717522"/>
            <a:ext cx="5144096" cy="1943996"/>
          </a:xfrm>
          <a:prstGeom prst="rect">
            <a:avLst/>
          </a:prstGeom>
        </p:spPr>
      </p:pic>
      <p:pic>
        <p:nvPicPr>
          <p:cNvPr id="15" name="Picture 14" descr="Chart&#10;&#10;Description automatically generated">
            <a:extLst>
              <a:ext uri="{FF2B5EF4-FFF2-40B4-BE49-F238E27FC236}">
                <a16:creationId xmlns:a16="http://schemas.microsoft.com/office/drawing/2014/main" id="{C5E82E0A-F653-A166-84D6-9C5C48DBBB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348" y="1782508"/>
            <a:ext cx="5142233" cy="4796189"/>
          </a:xfrm>
          <a:prstGeom prst="rect">
            <a:avLst/>
          </a:prstGeom>
        </p:spPr>
      </p:pic>
      <p:sp>
        <p:nvSpPr>
          <p:cNvPr id="16" name="TextBox 33">
            <a:extLst>
              <a:ext uri="{FF2B5EF4-FFF2-40B4-BE49-F238E27FC236}">
                <a16:creationId xmlns:a16="http://schemas.microsoft.com/office/drawing/2014/main" id="{CB81EEFD-8CAA-A3C6-C566-A7D14F350CD3}"/>
              </a:ext>
            </a:extLst>
          </p:cNvPr>
          <p:cNvSpPr txBox="1"/>
          <p:nvPr/>
        </p:nvSpPr>
        <p:spPr>
          <a:xfrm>
            <a:off x="4655079" y="6516224"/>
            <a:ext cx="4284618" cy="30777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676767"/>
                </a:solidFill>
              </a:rPr>
              <a:t>I. McClelland et al., Chem. Mater. 35, 4149 (2023)​</a:t>
            </a:r>
          </a:p>
        </p:txBody>
      </p:sp>
    </p:spTree>
    <p:extLst>
      <p:ext uri="{BB962C8B-B14F-4D97-AF65-F5344CB8AC3E}">
        <p14:creationId xmlns:p14="http://schemas.microsoft.com/office/powerpoint/2010/main" val="134922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四角形: 角を丸くする 16">
            <a:extLst>
              <a:ext uri="{FF2B5EF4-FFF2-40B4-BE49-F238E27FC236}">
                <a16:creationId xmlns:a16="http://schemas.microsoft.com/office/drawing/2014/main" id="{DDF278AB-C1C8-4873-B0AB-E0F6122CC351}"/>
              </a:ext>
            </a:extLst>
          </p:cNvPr>
          <p:cNvSpPr/>
          <p:nvPr/>
        </p:nvSpPr>
        <p:spPr>
          <a:xfrm>
            <a:off x="1531374" y="9975"/>
            <a:ext cx="9136626" cy="648000"/>
          </a:xfrm>
          <a:prstGeom prst="roundRect">
            <a:avLst>
              <a:gd name="adj" fmla="val 6050"/>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ja-JP" sz="3600" dirty="0">
                <a:solidFill>
                  <a:schemeClr val="bg1"/>
                </a:solidFill>
              </a:rPr>
              <a:t>Scientific Highlight (Material Science)</a:t>
            </a:r>
            <a:endParaRPr lang="ja-JP" altLang="en-US" sz="3600" dirty="0">
              <a:solidFill>
                <a:schemeClr val="bg1"/>
              </a:solidFill>
            </a:endParaRPr>
          </a:p>
        </p:txBody>
      </p:sp>
      <p:grpSp>
        <p:nvGrpSpPr>
          <p:cNvPr id="113" name="グループ化 112">
            <a:extLst>
              <a:ext uri="{FF2B5EF4-FFF2-40B4-BE49-F238E27FC236}">
                <a16:creationId xmlns:a16="http://schemas.microsoft.com/office/drawing/2014/main" id="{179D1B0F-E251-4628-94C8-D5558F6A07DA}"/>
              </a:ext>
            </a:extLst>
          </p:cNvPr>
          <p:cNvGrpSpPr>
            <a:grpSpLocks noChangeAspect="1"/>
          </p:cNvGrpSpPr>
          <p:nvPr/>
        </p:nvGrpSpPr>
        <p:grpSpPr>
          <a:xfrm>
            <a:off x="1632001" y="4282488"/>
            <a:ext cx="2725725" cy="2314512"/>
            <a:chOff x="1433302" y="966651"/>
            <a:chExt cx="6714699" cy="5701695"/>
          </a:xfrm>
        </p:grpSpPr>
        <p:pic>
          <p:nvPicPr>
            <p:cNvPr id="114" name="図 113">
              <a:extLst>
                <a:ext uri="{FF2B5EF4-FFF2-40B4-BE49-F238E27FC236}">
                  <a16:creationId xmlns:a16="http://schemas.microsoft.com/office/drawing/2014/main" id="{2D10DF8D-A2A5-4429-A03F-EB65FE0ADD79}"/>
                </a:ext>
              </a:extLst>
            </p:cNvPr>
            <p:cNvPicPr>
              <a:picLocks noChangeAspect="1"/>
            </p:cNvPicPr>
            <p:nvPr/>
          </p:nvPicPr>
          <p:blipFill rotWithShape="1">
            <a:blip r:embed="rId3"/>
            <a:srcRect t="12474"/>
            <a:stretch/>
          </p:blipFill>
          <p:spPr>
            <a:xfrm>
              <a:off x="1761709" y="966651"/>
              <a:ext cx="5470387" cy="5579775"/>
            </a:xfrm>
            <a:prstGeom prst="rect">
              <a:avLst/>
            </a:prstGeom>
          </p:spPr>
        </p:pic>
        <p:cxnSp>
          <p:nvCxnSpPr>
            <p:cNvPr id="115" name="直線矢印コネクタ 114">
              <a:extLst>
                <a:ext uri="{FF2B5EF4-FFF2-40B4-BE49-F238E27FC236}">
                  <a16:creationId xmlns:a16="http://schemas.microsoft.com/office/drawing/2014/main" id="{800A850C-0142-4D7F-A26B-C9560D097DE9}"/>
                </a:ext>
              </a:extLst>
            </p:cNvPr>
            <p:cNvCxnSpPr>
              <a:cxnSpLocks/>
            </p:cNvCxnSpPr>
            <p:nvPr/>
          </p:nvCxnSpPr>
          <p:spPr>
            <a:xfrm flipV="1">
              <a:off x="3786295" y="4378373"/>
              <a:ext cx="0" cy="243382"/>
            </a:xfrm>
            <a:prstGeom prst="straightConnector1">
              <a:avLst/>
            </a:prstGeom>
            <a:ln w="38100">
              <a:solidFill>
                <a:srgbClr val="FF0000"/>
              </a:solidFill>
              <a:headEnd w="sm" len="med"/>
              <a:tailEnd type="triangle"/>
            </a:ln>
            <a:effectLst>
              <a:outerShdw blurRad="50800" dist="38100" algn="l" rotWithShape="0">
                <a:schemeClr val="bg1">
                  <a:alpha val="90000"/>
                </a:schemeClr>
              </a:outerShdw>
            </a:effectLst>
          </p:spPr>
          <p:style>
            <a:lnRef idx="1">
              <a:schemeClr val="accent1"/>
            </a:lnRef>
            <a:fillRef idx="0">
              <a:schemeClr val="accent1"/>
            </a:fillRef>
            <a:effectRef idx="0">
              <a:schemeClr val="accent1"/>
            </a:effectRef>
            <a:fontRef idx="minor">
              <a:schemeClr val="tx1"/>
            </a:fontRef>
          </p:style>
        </p:cxnSp>
        <p:sp>
          <p:nvSpPr>
            <p:cNvPr id="116" name="テキスト ボックス 115">
              <a:extLst>
                <a:ext uri="{FF2B5EF4-FFF2-40B4-BE49-F238E27FC236}">
                  <a16:creationId xmlns:a16="http://schemas.microsoft.com/office/drawing/2014/main" id="{B80C573C-A979-4668-A063-95C56DD9B611}"/>
                </a:ext>
              </a:extLst>
            </p:cNvPr>
            <p:cNvSpPr txBox="1"/>
            <p:nvPr/>
          </p:nvSpPr>
          <p:spPr>
            <a:xfrm>
              <a:off x="6245793" y="1537852"/>
              <a:ext cx="549690" cy="682374"/>
            </a:xfrm>
            <a:prstGeom prst="rect">
              <a:avLst/>
            </a:prstGeom>
            <a:noFill/>
          </p:spPr>
          <p:txBody>
            <a:bodyPr wrap="none" rtlCol="0">
              <a:spAutoFit/>
            </a:bodyPr>
            <a:lstStyle/>
            <a:p>
              <a:r>
                <a:rPr kumimoji="1" lang="en-US" altLang="ja-JP" sz="1200" dirty="0">
                  <a:solidFill>
                    <a:srgbClr val="7030A0"/>
                  </a:solidFill>
                  <a:latin typeface="MS PGothic" panose="020B0600070205080204" pitchFamily="34" charset="-128"/>
                  <a:ea typeface="MS PGothic" panose="020B0600070205080204" pitchFamily="34" charset="-128"/>
                </a:rPr>
                <a:t>I</a:t>
              </a:r>
              <a:endParaRPr kumimoji="1" lang="ja-JP" altLang="en-US" sz="1200" dirty="0">
                <a:solidFill>
                  <a:srgbClr val="7030A0"/>
                </a:solidFill>
                <a:latin typeface="MS PGothic" panose="020B0600070205080204" pitchFamily="34" charset="-128"/>
                <a:ea typeface="MS PGothic" panose="020B0600070205080204" pitchFamily="34" charset="-128"/>
              </a:endParaRPr>
            </a:p>
          </p:txBody>
        </p:sp>
        <p:sp>
          <p:nvSpPr>
            <p:cNvPr id="117" name="テキスト ボックス 116">
              <a:extLst>
                <a:ext uri="{FF2B5EF4-FFF2-40B4-BE49-F238E27FC236}">
                  <a16:creationId xmlns:a16="http://schemas.microsoft.com/office/drawing/2014/main" id="{E5E5007E-EC66-4468-98DA-BBC19FC32A32}"/>
                </a:ext>
              </a:extLst>
            </p:cNvPr>
            <p:cNvSpPr txBox="1"/>
            <p:nvPr/>
          </p:nvSpPr>
          <p:spPr>
            <a:xfrm>
              <a:off x="6027997" y="2363888"/>
              <a:ext cx="841910" cy="644464"/>
            </a:xfrm>
            <a:prstGeom prst="rect">
              <a:avLst/>
            </a:prstGeom>
            <a:noFill/>
          </p:spPr>
          <p:txBody>
            <a:bodyPr wrap="none" rtlCol="0">
              <a:spAutoFit/>
            </a:bodyPr>
            <a:lstStyle/>
            <a:p>
              <a:r>
                <a:rPr kumimoji="1" lang="en-US" altLang="ja-JP" sz="1100" dirty="0">
                  <a:effectLst>
                    <a:outerShdw blurRad="63500" sx="110000" sy="110000" algn="ctr" rotWithShape="0">
                      <a:schemeClr val="bg1">
                        <a:alpha val="90000"/>
                      </a:schemeClr>
                    </a:outerShdw>
                  </a:effectLst>
                  <a:latin typeface="MS PGothic" panose="020B0600070205080204" pitchFamily="34" charset="-128"/>
                  <a:ea typeface="MS PGothic" panose="020B0600070205080204" pitchFamily="34" charset="-128"/>
                </a:rPr>
                <a:t>Pb</a:t>
              </a:r>
              <a:endParaRPr kumimoji="1" lang="ja-JP" altLang="en-US" sz="2400" dirty="0">
                <a:effectLst>
                  <a:outerShdw blurRad="63500" sx="110000" sy="110000" algn="ctr" rotWithShape="0">
                    <a:schemeClr val="bg1">
                      <a:alpha val="90000"/>
                    </a:schemeClr>
                  </a:outerShdw>
                </a:effectLst>
                <a:latin typeface="MS PGothic" panose="020B0600070205080204" pitchFamily="34" charset="-128"/>
                <a:ea typeface="MS PGothic" panose="020B0600070205080204" pitchFamily="34" charset="-128"/>
              </a:endParaRPr>
            </a:p>
          </p:txBody>
        </p:sp>
        <p:sp>
          <p:nvSpPr>
            <p:cNvPr id="118" name="テキスト ボックス 117">
              <a:extLst>
                <a:ext uri="{FF2B5EF4-FFF2-40B4-BE49-F238E27FC236}">
                  <a16:creationId xmlns:a16="http://schemas.microsoft.com/office/drawing/2014/main" id="{6FA42999-DD80-45F3-B5C2-93139642E706}"/>
                </a:ext>
              </a:extLst>
            </p:cNvPr>
            <p:cNvSpPr txBox="1"/>
            <p:nvPr/>
          </p:nvSpPr>
          <p:spPr>
            <a:xfrm>
              <a:off x="5785753" y="4015967"/>
              <a:ext cx="2362248" cy="644464"/>
            </a:xfrm>
            <a:prstGeom prst="rect">
              <a:avLst/>
            </a:prstGeom>
            <a:noFill/>
          </p:spPr>
          <p:txBody>
            <a:bodyPr wrap="none" rtlCol="0">
              <a:spAutoFit/>
            </a:bodyPr>
            <a:lstStyle/>
            <a:p>
              <a:r>
                <a:rPr kumimoji="1" lang="en-US" altLang="ja-JP" sz="1100" dirty="0">
                  <a:solidFill>
                    <a:srgbClr val="C00000"/>
                  </a:solidFill>
                  <a:effectLst>
                    <a:outerShdw blurRad="63500" sx="110000" sy="110000" algn="ctr" rotWithShape="0">
                      <a:schemeClr val="bg1">
                        <a:alpha val="90000"/>
                      </a:schemeClr>
                    </a:outerShdw>
                  </a:effectLst>
                </a:rPr>
                <a:t>MA</a:t>
              </a:r>
              <a:r>
                <a:rPr kumimoji="1" lang="ja-JP" altLang="en-US" sz="1100" dirty="0">
                  <a:solidFill>
                    <a:srgbClr val="C00000"/>
                  </a:solidFill>
                  <a:effectLst>
                    <a:outerShdw blurRad="63500" sx="110000" sy="110000" algn="ctr" rotWithShape="0">
                      <a:schemeClr val="bg1">
                        <a:alpha val="90000"/>
                      </a:schemeClr>
                    </a:outerShdw>
                  </a:effectLst>
                  <a:latin typeface="MS PGothic" panose="020B0600070205080204" pitchFamily="34" charset="-128"/>
                  <a:ea typeface="MS PGothic" panose="020B0600070205080204" pitchFamily="34" charset="-128"/>
                </a:rPr>
                <a:t> </a:t>
              </a:r>
              <a:r>
                <a:rPr kumimoji="1" lang="en-US" altLang="ja-JP" sz="1100" dirty="0">
                  <a:solidFill>
                    <a:srgbClr val="C00000"/>
                  </a:solidFill>
                  <a:effectLst>
                    <a:outerShdw blurRad="63500" sx="110000" sy="110000" algn="ctr" rotWithShape="0">
                      <a:schemeClr val="bg1">
                        <a:alpha val="90000"/>
                      </a:schemeClr>
                    </a:outerShdw>
                  </a:effectLst>
                  <a:latin typeface="MS PGothic" panose="020B0600070205080204" pitchFamily="34" charset="-128"/>
                  <a:ea typeface="MS PGothic" panose="020B0600070205080204" pitchFamily="34" charset="-128"/>
                </a:rPr>
                <a:t>molecule</a:t>
              </a:r>
              <a:endParaRPr kumimoji="1" lang="ja-JP" altLang="en-US" sz="1100" dirty="0">
                <a:solidFill>
                  <a:srgbClr val="C00000"/>
                </a:solidFill>
                <a:effectLst>
                  <a:outerShdw blurRad="63500" sx="110000" sy="110000" algn="ctr" rotWithShape="0">
                    <a:schemeClr val="bg1">
                      <a:alpha val="90000"/>
                    </a:schemeClr>
                  </a:outerShdw>
                </a:effectLst>
                <a:latin typeface="MS PGothic" panose="020B0600070205080204" pitchFamily="34" charset="-128"/>
                <a:ea typeface="MS PGothic" panose="020B0600070205080204" pitchFamily="34" charset="-128"/>
              </a:endParaRPr>
            </a:p>
          </p:txBody>
        </p:sp>
        <p:sp>
          <p:nvSpPr>
            <p:cNvPr id="119" name="テキスト ボックス 118">
              <a:extLst>
                <a:ext uri="{FF2B5EF4-FFF2-40B4-BE49-F238E27FC236}">
                  <a16:creationId xmlns:a16="http://schemas.microsoft.com/office/drawing/2014/main" id="{FF1C65DE-A2D5-4312-9222-E7013BB6B3F4}"/>
                </a:ext>
              </a:extLst>
            </p:cNvPr>
            <p:cNvSpPr txBox="1"/>
            <p:nvPr/>
          </p:nvSpPr>
          <p:spPr>
            <a:xfrm>
              <a:off x="2835197" y="3909467"/>
              <a:ext cx="1236804" cy="644464"/>
            </a:xfrm>
            <a:prstGeom prst="rect">
              <a:avLst/>
            </a:prstGeom>
            <a:noFill/>
          </p:spPr>
          <p:txBody>
            <a:bodyPr wrap="none" rtlCol="0">
              <a:spAutoFit/>
            </a:bodyPr>
            <a:lstStyle/>
            <a:p>
              <a:r>
                <a:rPr kumimoji="1" lang="en-US" altLang="ja-JP" sz="1100" dirty="0">
                  <a:solidFill>
                    <a:srgbClr val="FF0000"/>
                  </a:solidFill>
                  <a:effectLst>
                    <a:outerShdw blurRad="149859" sx="110000" sy="110000" algn="ctr" rotWithShape="0">
                      <a:schemeClr val="bg1">
                        <a:alpha val="90000"/>
                      </a:schemeClr>
                    </a:outerShdw>
                  </a:effectLst>
                  <a:latin typeface="MS PGothic" panose="020B0600070205080204" pitchFamily="34" charset="-128"/>
                  <a:ea typeface="MS PGothic" panose="020B0600070205080204" pitchFamily="34" charset="-128"/>
                </a:rPr>
                <a:t>muon</a:t>
              </a:r>
              <a:endParaRPr kumimoji="1" lang="ja-JP" altLang="en-US" sz="1100" dirty="0">
                <a:solidFill>
                  <a:srgbClr val="FF0000"/>
                </a:solidFill>
                <a:effectLst>
                  <a:outerShdw blurRad="149859" sx="110000" sy="110000" algn="ctr" rotWithShape="0">
                    <a:schemeClr val="bg1">
                      <a:alpha val="90000"/>
                    </a:schemeClr>
                  </a:outerShdw>
                </a:effectLst>
                <a:latin typeface="MS PGothic" panose="020B0600070205080204" pitchFamily="34" charset="-128"/>
                <a:ea typeface="MS PGothic" panose="020B0600070205080204" pitchFamily="34" charset="-128"/>
              </a:endParaRPr>
            </a:p>
          </p:txBody>
        </p:sp>
        <p:pic>
          <p:nvPicPr>
            <p:cNvPr id="120" name="図 119">
              <a:extLst>
                <a:ext uri="{FF2B5EF4-FFF2-40B4-BE49-F238E27FC236}">
                  <a16:creationId xmlns:a16="http://schemas.microsoft.com/office/drawing/2014/main" id="{E373836E-7EB3-4F71-B4EA-439F8479E7EB}"/>
                </a:ext>
              </a:extLst>
            </p:cNvPr>
            <p:cNvPicPr>
              <a:picLocks noChangeAspect="1"/>
            </p:cNvPicPr>
            <p:nvPr/>
          </p:nvPicPr>
          <p:blipFill>
            <a:blip r:embed="rId4"/>
            <a:stretch>
              <a:fillRect/>
            </a:stretch>
          </p:blipFill>
          <p:spPr>
            <a:xfrm>
              <a:off x="1433302" y="5382477"/>
              <a:ext cx="1161430" cy="1285869"/>
            </a:xfrm>
            <a:prstGeom prst="rect">
              <a:avLst/>
            </a:prstGeom>
          </p:spPr>
        </p:pic>
        <p:cxnSp>
          <p:nvCxnSpPr>
            <p:cNvPr id="121" name="直線矢印コネクタ 120">
              <a:extLst>
                <a:ext uri="{FF2B5EF4-FFF2-40B4-BE49-F238E27FC236}">
                  <a16:creationId xmlns:a16="http://schemas.microsoft.com/office/drawing/2014/main" id="{633C9640-9CD7-48FD-939D-6DD0170DBA31}"/>
                </a:ext>
              </a:extLst>
            </p:cNvPr>
            <p:cNvCxnSpPr>
              <a:cxnSpLocks/>
            </p:cNvCxnSpPr>
            <p:nvPr/>
          </p:nvCxnSpPr>
          <p:spPr>
            <a:xfrm flipV="1">
              <a:off x="3793067" y="4788066"/>
              <a:ext cx="0" cy="163241"/>
            </a:xfrm>
            <a:prstGeom prst="straightConnector1">
              <a:avLst/>
            </a:prstGeom>
            <a:ln w="38100">
              <a:solidFill>
                <a:srgbClr val="FF0000"/>
              </a:solidFill>
              <a:headEnd type="none" w="med" len="med"/>
              <a:tailEnd type="none" w="med" len="med"/>
            </a:ln>
            <a:effectLst>
              <a:outerShdw blurRad="50800" dist="38100" algn="l" rotWithShape="0">
                <a:schemeClr val="bg1">
                  <a:alpha val="90000"/>
                </a:schemeClr>
              </a:outerShdw>
            </a:effectLst>
          </p:spPr>
          <p:style>
            <a:lnRef idx="1">
              <a:schemeClr val="accent1"/>
            </a:lnRef>
            <a:fillRef idx="0">
              <a:schemeClr val="accent1"/>
            </a:fillRef>
            <a:effectRef idx="0">
              <a:schemeClr val="accent1"/>
            </a:effectRef>
            <a:fontRef idx="minor">
              <a:schemeClr val="tx1"/>
            </a:fontRef>
          </p:style>
        </p:cxnSp>
      </p:grpSp>
      <p:sp>
        <p:nvSpPr>
          <p:cNvPr id="194" name="テキスト ボックス 193">
            <a:extLst>
              <a:ext uri="{FF2B5EF4-FFF2-40B4-BE49-F238E27FC236}">
                <a16:creationId xmlns:a16="http://schemas.microsoft.com/office/drawing/2014/main" id="{28E8A1EA-BB15-4444-867B-D448E2E19F13}"/>
              </a:ext>
            </a:extLst>
          </p:cNvPr>
          <p:cNvSpPr txBox="1"/>
          <p:nvPr/>
        </p:nvSpPr>
        <p:spPr>
          <a:xfrm>
            <a:off x="5913529" y="6536002"/>
            <a:ext cx="5159426" cy="276999"/>
          </a:xfrm>
          <a:prstGeom prst="rect">
            <a:avLst/>
          </a:prstGeom>
          <a:noFill/>
        </p:spPr>
        <p:txBody>
          <a:bodyPr wrap="none" rtlCol="0">
            <a:spAutoFit/>
          </a:bodyPr>
          <a:lstStyle/>
          <a:p>
            <a:r>
              <a:rPr lang="en-US" altLang="ja-JP" sz="1200" dirty="0">
                <a:ea typeface="Meiryo" panose="020B0604030504040204" pitchFamily="34" charset="-128"/>
              </a:rPr>
              <a:t>A. Koda </a:t>
            </a:r>
            <a:r>
              <a:rPr lang="en-US" altLang="ja-JP" sz="1200" i="1" dirty="0">
                <a:ea typeface="Meiryo" panose="020B0604030504040204" pitchFamily="34" charset="-128"/>
              </a:rPr>
              <a:t>et al., PNAS</a:t>
            </a:r>
            <a:r>
              <a:rPr lang="ja-JP" altLang="ja-JP" sz="1200" i="1" dirty="0">
                <a:ea typeface="Meiryo" panose="020B0604030504040204" pitchFamily="34" charset="-128"/>
              </a:rPr>
              <a:t> </a:t>
            </a:r>
            <a:r>
              <a:rPr lang="en-US" altLang="ja-JP" sz="1200" i="1" u="sng" dirty="0">
                <a:ea typeface="Meiryo" panose="020B0604030504040204" pitchFamily="34" charset="-128"/>
              </a:rPr>
              <a:t>119</a:t>
            </a:r>
            <a:r>
              <a:rPr lang="en-US" altLang="ja-JP" sz="1200" i="1" dirty="0">
                <a:ea typeface="Meiryo" panose="020B0604030504040204" pitchFamily="34" charset="-128"/>
              </a:rPr>
              <a:t>, e2115812119 </a:t>
            </a:r>
            <a:r>
              <a:rPr lang="ja-JP" altLang="ja-JP" sz="1200" dirty="0">
                <a:ea typeface="Meiryo" panose="020B0604030504040204" pitchFamily="34" charset="-128"/>
              </a:rPr>
              <a:t>(DOI:</a:t>
            </a:r>
            <a:r>
              <a:rPr lang="en-US" altLang="ja-JP" sz="1200" dirty="0">
                <a:ea typeface="Meiryo" panose="020B0604030504040204" pitchFamily="34" charset="-128"/>
              </a:rPr>
              <a:t>10.1073/pnas.2115812119</a:t>
            </a:r>
            <a:r>
              <a:rPr lang="ja-JP" altLang="ja-JP" sz="1200" dirty="0">
                <a:ea typeface="Meiryo" panose="020B0604030504040204" pitchFamily="34" charset="-128"/>
              </a:rPr>
              <a:t>)</a:t>
            </a:r>
            <a:endParaRPr lang="ja-JP" altLang="en-US" sz="1200" dirty="0">
              <a:ea typeface="Meiryo" panose="020B0604030504040204" pitchFamily="34" charset="-128"/>
            </a:endParaRPr>
          </a:p>
        </p:txBody>
      </p:sp>
      <p:sp>
        <p:nvSpPr>
          <p:cNvPr id="195" name="テキスト ボックス 194">
            <a:extLst>
              <a:ext uri="{FF2B5EF4-FFF2-40B4-BE49-F238E27FC236}">
                <a16:creationId xmlns:a16="http://schemas.microsoft.com/office/drawing/2014/main" id="{6922332A-5D5A-4F61-9CF6-81CC82A93030}"/>
              </a:ext>
            </a:extLst>
          </p:cNvPr>
          <p:cNvSpPr txBox="1"/>
          <p:nvPr/>
        </p:nvSpPr>
        <p:spPr>
          <a:xfrm>
            <a:off x="2021307" y="6381001"/>
            <a:ext cx="2069349" cy="492443"/>
          </a:xfrm>
          <a:prstGeom prst="rect">
            <a:avLst/>
          </a:prstGeom>
          <a:noFill/>
        </p:spPr>
        <p:txBody>
          <a:bodyPr wrap="none" rtlCol="0">
            <a:spAutoFit/>
          </a:bodyPr>
          <a:lstStyle/>
          <a:p>
            <a:r>
              <a:rPr lang="en-US" altLang="ja-JP" sz="1400" dirty="0">
                <a:effectLst>
                  <a:glow rad="101600">
                    <a:schemeClr val="bg1">
                      <a:alpha val="85000"/>
                    </a:schemeClr>
                  </a:glow>
                </a:effectLst>
                <a:ea typeface="Meiryo" panose="020B0604030504040204" pitchFamily="34" charset="-128"/>
              </a:rPr>
              <a:t>CH</a:t>
            </a:r>
            <a:r>
              <a:rPr lang="en-US" altLang="ja-JP" sz="1400" baseline="-25000" dirty="0">
                <a:effectLst>
                  <a:glow rad="101600">
                    <a:schemeClr val="bg1">
                      <a:alpha val="85000"/>
                    </a:schemeClr>
                  </a:glow>
                </a:effectLst>
                <a:ea typeface="Meiryo" panose="020B0604030504040204" pitchFamily="34" charset="-128"/>
              </a:rPr>
              <a:t>3</a:t>
            </a:r>
            <a:r>
              <a:rPr lang="en-US" altLang="ja-JP" sz="1400" dirty="0">
                <a:effectLst>
                  <a:glow rad="101600">
                    <a:schemeClr val="bg1">
                      <a:alpha val="85000"/>
                    </a:schemeClr>
                  </a:glow>
                </a:effectLst>
                <a:ea typeface="Meiryo" panose="020B0604030504040204" pitchFamily="34" charset="-128"/>
              </a:rPr>
              <a:t>NH</a:t>
            </a:r>
            <a:r>
              <a:rPr lang="en-US" altLang="ja-JP" sz="1400" baseline="-25000" dirty="0">
                <a:effectLst>
                  <a:glow rad="101600">
                    <a:schemeClr val="bg1">
                      <a:alpha val="85000"/>
                    </a:schemeClr>
                  </a:glow>
                </a:effectLst>
                <a:ea typeface="Meiryo" panose="020B0604030504040204" pitchFamily="34" charset="-128"/>
              </a:rPr>
              <a:t>3</a:t>
            </a:r>
            <a:r>
              <a:rPr lang="en-US" altLang="ja-JP" sz="1400" dirty="0">
                <a:effectLst>
                  <a:glow rad="101600">
                    <a:schemeClr val="bg1">
                      <a:alpha val="85000"/>
                    </a:schemeClr>
                  </a:glow>
                </a:effectLst>
                <a:ea typeface="Meiryo" panose="020B0604030504040204" pitchFamily="34" charset="-128"/>
              </a:rPr>
              <a:t>PbI</a:t>
            </a:r>
            <a:r>
              <a:rPr lang="en-US" altLang="ja-JP" sz="1400" baseline="-25000" dirty="0">
                <a:effectLst>
                  <a:glow rad="101600">
                    <a:schemeClr val="bg1">
                      <a:alpha val="85000"/>
                    </a:schemeClr>
                  </a:glow>
                </a:effectLst>
                <a:ea typeface="Meiryo" panose="020B0604030504040204" pitchFamily="34" charset="-128"/>
              </a:rPr>
              <a:t>3</a:t>
            </a:r>
          </a:p>
          <a:p>
            <a:r>
              <a:rPr lang="en-US" altLang="ja-JP" sz="1200" dirty="0">
                <a:effectLst>
                  <a:glow rad="101600">
                    <a:schemeClr val="bg1">
                      <a:alpha val="85000"/>
                    </a:schemeClr>
                  </a:glow>
                </a:effectLst>
                <a:ea typeface="Meiryo" panose="020B0604030504040204" pitchFamily="34" charset="-128"/>
              </a:rPr>
              <a:t>MA(Methyl Ammonium)PbI</a:t>
            </a:r>
            <a:r>
              <a:rPr lang="en-US" altLang="ja-JP" sz="1200" baseline="-25000" dirty="0">
                <a:effectLst>
                  <a:glow rad="101600">
                    <a:schemeClr val="bg1">
                      <a:alpha val="85000"/>
                    </a:schemeClr>
                  </a:glow>
                </a:effectLst>
                <a:ea typeface="Meiryo" panose="020B0604030504040204" pitchFamily="34" charset="-128"/>
              </a:rPr>
              <a:t>3</a:t>
            </a:r>
          </a:p>
        </p:txBody>
      </p:sp>
      <p:sp>
        <p:nvSpPr>
          <p:cNvPr id="196" name="テキスト ボックス 195">
            <a:extLst>
              <a:ext uri="{FF2B5EF4-FFF2-40B4-BE49-F238E27FC236}">
                <a16:creationId xmlns:a16="http://schemas.microsoft.com/office/drawing/2014/main" id="{618F75E9-A001-4FDD-8EE7-E549653C5A68}"/>
              </a:ext>
            </a:extLst>
          </p:cNvPr>
          <p:cNvSpPr txBox="1"/>
          <p:nvPr/>
        </p:nvSpPr>
        <p:spPr>
          <a:xfrm>
            <a:off x="4706111" y="5157000"/>
            <a:ext cx="5853889" cy="1569660"/>
          </a:xfrm>
          <a:prstGeom prst="rect">
            <a:avLst/>
          </a:prstGeom>
          <a:noFill/>
          <a:ln>
            <a:solidFill>
              <a:schemeClr val="tx1"/>
            </a:solidFill>
          </a:ln>
        </p:spPr>
        <p:txBody>
          <a:bodyPr wrap="square" rtlCol="0">
            <a:spAutoFit/>
          </a:bodyPr>
          <a:lstStyle/>
          <a:p>
            <a:r>
              <a:rPr lang="en-US" altLang="ja-JP" sz="1600" dirty="0">
                <a:ea typeface="Meiryo" panose="020B0604030504040204" pitchFamily="34" charset="-128"/>
              </a:rPr>
              <a:t>The result indicates that the moderate suppression of the speed of free rotational motion of organic molecules is important for the long charge carrier lifetime. </a:t>
            </a:r>
            <a:br>
              <a:rPr lang="en-US" altLang="ja-JP" sz="1600" dirty="0">
                <a:ea typeface="Meiryo" panose="020B0604030504040204" pitchFamily="34" charset="-128"/>
              </a:rPr>
            </a:br>
            <a:r>
              <a:rPr lang="en-US" altLang="ja-JP" sz="1600" dirty="0">
                <a:ea typeface="Meiryo" panose="020B0604030504040204" pitchFamily="34" charset="-128"/>
              </a:rPr>
              <a:t>We demonstrated the </a:t>
            </a:r>
            <a:r>
              <a:rPr lang="en-US" altLang="ja-JP" sz="1600" dirty="0" err="1">
                <a:solidFill>
                  <a:srgbClr val="FF0000"/>
                </a:solidFill>
                <a:latin typeface="Symbol" panose="05050102010706020507" pitchFamily="18" charset="2"/>
                <a:ea typeface="Meiryo" panose="020B0604030504040204" pitchFamily="34" charset="-128"/>
              </a:rPr>
              <a:t>m</a:t>
            </a:r>
            <a:r>
              <a:rPr lang="en-US" altLang="ja-JP" sz="1600" dirty="0" err="1">
                <a:solidFill>
                  <a:srgbClr val="FF0000"/>
                </a:solidFill>
                <a:ea typeface="Meiryo" panose="020B0604030504040204" pitchFamily="34" charset="-128"/>
              </a:rPr>
              <a:t>SR</a:t>
            </a:r>
            <a:r>
              <a:rPr lang="en-US" altLang="ja-JP" sz="1600" dirty="0">
                <a:solidFill>
                  <a:srgbClr val="FF0000"/>
                </a:solidFill>
                <a:ea typeface="Meiryo" panose="020B0604030504040204" pitchFamily="34" charset="-128"/>
              </a:rPr>
              <a:t> </a:t>
            </a:r>
            <a:r>
              <a:rPr lang="en-US" altLang="ja-JP" sz="1600" dirty="0">
                <a:ea typeface="Meiryo" panose="020B0604030504040204" pitchFamily="34" charset="-128"/>
              </a:rPr>
              <a:t>study can contribute to the </a:t>
            </a:r>
            <a:r>
              <a:rPr lang="en-US" altLang="ja-JP" sz="1600" dirty="0">
                <a:solidFill>
                  <a:srgbClr val="FF0000"/>
                </a:solidFill>
                <a:ea typeface="Meiryo" panose="020B0604030504040204" pitchFamily="34" charset="-128"/>
              </a:rPr>
              <a:t>development of efficient and low-price next-gen. solar cell, optical device, </a:t>
            </a:r>
            <a:r>
              <a:rPr lang="en-US" altLang="ja-JP" sz="1600" i="1" dirty="0">
                <a:solidFill>
                  <a:srgbClr val="FF0000"/>
                </a:solidFill>
                <a:ea typeface="Meiryo" panose="020B0604030504040204" pitchFamily="34" charset="-128"/>
              </a:rPr>
              <a:t>etc</a:t>
            </a:r>
            <a:r>
              <a:rPr lang="en-US" altLang="ja-JP" sz="1600" dirty="0">
                <a:ea typeface="Meiryo" panose="020B0604030504040204" pitchFamily="34" charset="-128"/>
              </a:rPr>
              <a:t>.</a:t>
            </a:r>
          </a:p>
        </p:txBody>
      </p:sp>
      <p:sp>
        <p:nvSpPr>
          <p:cNvPr id="198" name="テキスト ボックス 197">
            <a:extLst>
              <a:ext uri="{FF2B5EF4-FFF2-40B4-BE49-F238E27FC236}">
                <a16:creationId xmlns:a16="http://schemas.microsoft.com/office/drawing/2014/main" id="{0EF5E41B-49CD-4040-BCC1-492AE40834D4}"/>
              </a:ext>
            </a:extLst>
          </p:cNvPr>
          <p:cNvSpPr txBox="1"/>
          <p:nvPr/>
        </p:nvSpPr>
        <p:spPr>
          <a:xfrm>
            <a:off x="1694678" y="765000"/>
            <a:ext cx="6287299"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altLang="ja-JP" sz="2000" b="1" dirty="0" err="1">
                <a:latin typeface="Symbol" panose="05050102010706020507" pitchFamily="18" charset="2"/>
              </a:rPr>
              <a:t>m</a:t>
            </a:r>
            <a:r>
              <a:rPr lang="en-US" altLang="ja-JP" sz="2000" b="1" dirty="0" err="1">
                <a:latin typeface="Montserrat-Bold"/>
              </a:rPr>
              <a:t>SR</a:t>
            </a:r>
            <a:r>
              <a:rPr lang="en-US" altLang="ja-JP" sz="2000" b="1" dirty="0">
                <a:latin typeface="Montserrat-Bold"/>
              </a:rPr>
              <a:t> study on the hybrid perovskite solar cell</a:t>
            </a:r>
          </a:p>
        </p:txBody>
      </p:sp>
      <p:grpSp>
        <p:nvGrpSpPr>
          <p:cNvPr id="86" name="グループ化 85">
            <a:extLst>
              <a:ext uri="{FF2B5EF4-FFF2-40B4-BE49-F238E27FC236}">
                <a16:creationId xmlns:a16="http://schemas.microsoft.com/office/drawing/2014/main" id="{8D2EE3B6-BB67-FB20-B281-D9C23FF01287}"/>
              </a:ext>
            </a:extLst>
          </p:cNvPr>
          <p:cNvGrpSpPr/>
          <p:nvPr/>
        </p:nvGrpSpPr>
        <p:grpSpPr>
          <a:xfrm>
            <a:off x="7257707" y="1306126"/>
            <a:ext cx="3412765" cy="3806357"/>
            <a:chOff x="5733706" y="1917000"/>
            <a:chExt cx="3412765" cy="3806357"/>
          </a:xfrm>
        </p:grpSpPr>
        <p:sp>
          <p:nvSpPr>
            <p:cNvPr id="18" name="テキスト ボックス 85">
              <a:extLst>
                <a:ext uri="{FF2B5EF4-FFF2-40B4-BE49-F238E27FC236}">
                  <a16:creationId xmlns:a16="http://schemas.microsoft.com/office/drawing/2014/main" id="{313A4633-47B8-425B-AF05-80AA73DBF363}"/>
                </a:ext>
              </a:extLst>
            </p:cNvPr>
            <p:cNvSpPr txBox="1"/>
            <p:nvPr/>
          </p:nvSpPr>
          <p:spPr>
            <a:xfrm>
              <a:off x="6271741" y="1917000"/>
              <a:ext cx="2204450" cy="461665"/>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en-US" altLang="ja-JP" sz="1200" dirty="0"/>
                <a:t>Local field caused by nuclear </a:t>
              </a:r>
            </a:p>
            <a:p>
              <a:pPr algn="ctr"/>
              <a:r>
                <a:rPr lang="en-US" altLang="ja-JP" sz="1200" dirty="0"/>
                <a:t>magnetic moments</a:t>
              </a:r>
              <a:endParaRPr lang="ja-JP" altLang="en-US" sz="1200" dirty="0"/>
            </a:p>
          </p:txBody>
        </p:sp>
        <p:grpSp>
          <p:nvGrpSpPr>
            <p:cNvPr id="85" name="グループ化 84">
              <a:extLst>
                <a:ext uri="{FF2B5EF4-FFF2-40B4-BE49-F238E27FC236}">
                  <a16:creationId xmlns:a16="http://schemas.microsoft.com/office/drawing/2014/main" id="{6A01D036-7E62-D0C5-DE45-89F9C7D6638F}"/>
                </a:ext>
              </a:extLst>
            </p:cNvPr>
            <p:cNvGrpSpPr/>
            <p:nvPr/>
          </p:nvGrpSpPr>
          <p:grpSpPr>
            <a:xfrm>
              <a:off x="7736539" y="2357810"/>
              <a:ext cx="939461" cy="1502214"/>
              <a:chOff x="7736539" y="2429810"/>
              <a:chExt cx="939461" cy="1502214"/>
            </a:xfrm>
          </p:grpSpPr>
          <p:sp>
            <p:nvSpPr>
              <p:cNvPr id="3" name="円/楕円 71">
                <a:extLst>
                  <a:ext uri="{FF2B5EF4-FFF2-40B4-BE49-F238E27FC236}">
                    <a16:creationId xmlns:a16="http://schemas.microsoft.com/office/drawing/2014/main" id="{7F9E9828-5751-A94A-A92B-97A26FC53AFE}"/>
                  </a:ext>
                </a:extLst>
              </p:cNvPr>
              <p:cNvSpPr>
                <a:spLocks noChangeAspect="1"/>
              </p:cNvSpPr>
              <p:nvPr/>
            </p:nvSpPr>
            <p:spPr>
              <a:xfrm>
                <a:off x="7866155" y="2924725"/>
                <a:ext cx="666875" cy="666875"/>
              </a:xfrm>
              <a:prstGeom prst="ellipse">
                <a:avLst/>
              </a:prstGeom>
              <a:gradFill flip="none" rotWithShape="1">
                <a:gsLst>
                  <a:gs pos="74000">
                    <a:schemeClr val="accent2">
                      <a:lumMod val="5000"/>
                      <a:lumOff val="95000"/>
                      <a:alpha val="73000"/>
                    </a:schemeClr>
                  </a:gs>
                  <a:gs pos="0">
                    <a:srgbClr val="00B4F5">
                      <a:alpha val="65000"/>
                    </a:srgbClr>
                  </a:gs>
                  <a:gs pos="31000">
                    <a:srgbClr val="00B0F0">
                      <a:alpha val="55000"/>
                    </a:srgbClr>
                  </a:gs>
                </a:gsLst>
                <a:path path="circle">
                  <a:fillToRect l="50000" t="50000" r="50000" b="50000"/>
                </a:path>
                <a:tileRect/>
              </a:gra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2000" dirty="0"/>
              </a:p>
            </p:txBody>
          </p:sp>
          <p:grpSp>
            <p:nvGrpSpPr>
              <p:cNvPr id="7" name="グループ化 6">
                <a:extLst>
                  <a:ext uri="{FF2B5EF4-FFF2-40B4-BE49-F238E27FC236}">
                    <a16:creationId xmlns:a16="http://schemas.microsoft.com/office/drawing/2014/main" id="{CC16A0F5-C38A-5E71-A568-C49840F362CF}"/>
                  </a:ext>
                </a:extLst>
              </p:cNvPr>
              <p:cNvGrpSpPr/>
              <p:nvPr/>
            </p:nvGrpSpPr>
            <p:grpSpPr>
              <a:xfrm>
                <a:off x="7736539" y="2521710"/>
                <a:ext cx="939461" cy="1410314"/>
                <a:chOff x="4001297" y="1404397"/>
                <a:chExt cx="1878920" cy="2820624"/>
              </a:xfrm>
            </p:grpSpPr>
            <p:grpSp>
              <p:nvGrpSpPr>
                <p:cNvPr id="52" name="グループ化 51">
                  <a:extLst>
                    <a:ext uri="{FF2B5EF4-FFF2-40B4-BE49-F238E27FC236}">
                      <a16:creationId xmlns:a16="http://schemas.microsoft.com/office/drawing/2014/main" id="{B5736257-4AC4-A3F3-181E-2CD271440DA4}"/>
                    </a:ext>
                  </a:extLst>
                </p:cNvPr>
                <p:cNvGrpSpPr/>
                <p:nvPr/>
              </p:nvGrpSpPr>
              <p:grpSpPr>
                <a:xfrm>
                  <a:off x="4001297" y="1404397"/>
                  <a:ext cx="176297" cy="2809352"/>
                  <a:chOff x="2784697" y="3743874"/>
                  <a:chExt cx="123889" cy="1974205"/>
                </a:xfrm>
              </p:grpSpPr>
              <p:sp>
                <p:nvSpPr>
                  <p:cNvPr id="58" name="円/楕円 125">
                    <a:extLst>
                      <a:ext uri="{FF2B5EF4-FFF2-40B4-BE49-F238E27FC236}">
                        <a16:creationId xmlns:a16="http://schemas.microsoft.com/office/drawing/2014/main" id="{8A7F7517-DDB4-4730-E400-581640B84781}"/>
                      </a:ext>
                    </a:extLst>
                  </p:cNvPr>
                  <p:cNvSpPr/>
                  <p:nvPr/>
                </p:nvSpPr>
                <p:spPr>
                  <a:xfrm>
                    <a:off x="2788072" y="4673274"/>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59" name="円/楕円 126">
                    <a:extLst>
                      <a:ext uri="{FF2B5EF4-FFF2-40B4-BE49-F238E27FC236}">
                        <a16:creationId xmlns:a16="http://schemas.microsoft.com/office/drawing/2014/main" id="{5BAD48A7-C5E6-ECB0-649F-C330E028AE82}"/>
                      </a:ext>
                    </a:extLst>
                  </p:cNvPr>
                  <p:cNvSpPr/>
                  <p:nvPr/>
                </p:nvSpPr>
                <p:spPr>
                  <a:xfrm>
                    <a:off x="2787184" y="4179881"/>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60" name="円/楕円 127">
                    <a:extLst>
                      <a:ext uri="{FF2B5EF4-FFF2-40B4-BE49-F238E27FC236}">
                        <a16:creationId xmlns:a16="http://schemas.microsoft.com/office/drawing/2014/main" id="{C276BE7D-4467-AA2A-6744-50223DE538C9}"/>
                      </a:ext>
                    </a:extLst>
                  </p:cNvPr>
                  <p:cNvSpPr/>
                  <p:nvPr/>
                </p:nvSpPr>
                <p:spPr>
                  <a:xfrm>
                    <a:off x="2784697" y="5172840"/>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cxnSp>
                <p:nvCxnSpPr>
                  <p:cNvPr id="61" name="直線コネクタ 60">
                    <a:extLst>
                      <a:ext uri="{FF2B5EF4-FFF2-40B4-BE49-F238E27FC236}">
                        <a16:creationId xmlns:a16="http://schemas.microsoft.com/office/drawing/2014/main" id="{B0CD249A-261A-7902-1CA1-BF9367F0EAF9}"/>
                      </a:ext>
                    </a:extLst>
                  </p:cNvPr>
                  <p:cNvCxnSpPr>
                    <a:cxnSpLocks/>
                  </p:cNvCxnSpPr>
                  <p:nvPr/>
                </p:nvCxnSpPr>
                <p:spPr>
                  <a:xfrm flipH="1">
                    <a:off x="2847055" y="3743874"/>
                    <a:ext cx="21" cy="1974205"/>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grpSp>
            <p:grpSp>
              <p:nvGrpSpPr>
                <p:cNvPr id="53" name="グループ化 52">
                  <a:extLst>
                    <a:ext uri="{FF2B5EF4-FFF2-40B4-BE49-F238E27FC236}">
                      <a16:creationId xmlns:a16="http://schemas.microsoft.com/office/drawing/2014/main" id="{2476B868-E24D-3420-CA84-856DD0AD3D26}"/>
                    </a:ext>
                  </a:extLst>
                </p:cNvPr>
                <p:cNvGrpSpPr/>
                <p:nvPr/>
              </p:nvGrpSpPr>
              <p:grpSpPr>
                <a:xfrm>
                  <a:off x="5703920" y="1415669"/>
                  <a:ext cx="176297" cy="2809352"/>
                  <a:chOff x="2784697" y="3743874"/>
                  <a:chExt cx="123889" cy="1974205"/>
                </a:xfrm>
              </p:grpSpPr>
              <p:sp>
                <p:nvSpPr>
                  <p:cNvPr id="54" name="円/楕円 121">
                    <a:extLst>
                      <a:ext uri="{FF2B5EF4-FFF2-40B4-BE49-F238E27FC236}">
                        <a16:creationId xmlns:a16="http://schemas.microsoft.com/office/drawing/2014/main" id="{8349D8C4-52B4-210F-2D55-9D55445B9A11}"/>
                      </a:ext>
                    </a:extLst>
                  </p:cNvPr>
                  <p:cNvSpPr/>
                  <p:nvPr/>
                </p:nvSpPr>
                <p:spPr>
                  <a:xfrm>
                    <a:off x="2788072" y="4673274"/>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55" name="円/楕円 122">
                    <a:extLst>
                      <a:ext uri="{FF2B5EF4-FFF2-40B4-BE49-F238E27FC236}">
                        <a16:creationId xmlns:a16="http://schemas.microsoft.com/office/drawing/2014/main" id="{DFB79ED5-5A9E-1B0D-5971-2063421A6B04}"/>
                      </a:ext>
                    </a:extLst>
                  </p:cNvPr>
                  <p:cNvSpPr/>
                  <p:nvPr/>
                </p:nvSpPr>
                <p:spPr>
                  <a:xfrm>
                    <a:off x="2787184" y="4179881"/>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56" name="円/楕円 123">
                    <a:extLst>
                      <a:ext uri="{FF2B5EF4-FFF2-40B4-BE49-F238E27FC236}">
                        <a16:creationId xmlns:a16="http://schemas.microsoft.com/office/drawing/2014/main" id="{76A7AE9F-D9B5-24C4-0597-D2C2B3BB395C}"/>
                      </a:ext>
                    </a:extLst>
                  </p:cNvPr>
                  <p:cNvSpPr/>
                  <p:nvPr/>
                </p:nvSpPr>
                <p:spPr>
                  <a:xfrm>
                    <a:off x="2784697" y="5172840"/>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cxnSp>
                <p:nvCxnSpPr>
                  <p:cNvPr id="57" name="直線コネクタ 56">
                    <a:extLst>
                      <a:ext uri="{FF2B5EF4-FFF2-40B4-BE49-F238E27FC236}">
                        <a16:creationId xmlns:a16="http://schemas.microsoft.com/office/drawing/2014/main" id="{EF5670EA-FE0D-D44B-55EB-313154C84734}"/>
                      </a:ext>
                    </a:extLst>
                  </p:cNvPr>
                  <p:cNvCxnSpPr>
                    <a:cxnSpLocks/>
                  </p:cNvCxnSpPr>
                  <p:nvPr/>
                </p:nvCxnSpPr>
                <p:spPr>
                  <a:xfrm flipH="1">
                    <a:off x="2847055" y="3743874"/>
                    <a:ext cx="21" cy="1974205"/>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grpSp>
          </p:grpSp>
          <p:sp>
            <p:nvSpPr>
              <p:cNvPr id="10" name="テキスト ボックス 77">
                <a:extLst>
                  <a:ext uri="{FF2B5EF4-FFF2-40B4-BE49-F238E27FC236}">
                    <a16:creationId xmlns:a16="http://schemas.microsoft.com/office/drawing/2014/main" id="{2474B501-4C22-6C60-637E-112301A63454}"/>
                  </a:ext>
                </a:extLst>
              </p:cNvPr>
              <p:cNvSpPr txBox="1"/>
              <p:nvPr/>
            </p:nvSpPr>
            <p:spPr>
              <a:xfrm>
                <a:off x="7879712" y="2429810"/>
                <a:ext cx="753715" cy="430888"/>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100" dirty="0">
                    <a:solidFill>
                      <a:srgbClr val="D800BD"/>
                    </a:solidFill>
                  </a:rPr>
                  <a:t> Fast-rotating</a:t>
                </a:r>
                <a:endParaRPr lang="ja-JP" altLang="en-US" sz="1100" dirty="0">
                  <a:solidFill>
                    <a:srgbClr val="D800BD"/>
                  </a:solidFill>
                </a:endParaRPr>
              </a:p>
            </p:txBody>
          </p:sp>
          <p:grpSp>
            <p:nvGrpSpPr>
              <p:cNvPr id="11" name="グループ化 10">
                <a:extLst>
                  <a:ext uri="{FF2B5EF4-FFF2-40B4-BE49-F238E27FC236}">
                    <a16:creationId xmlns:a16="http://schemas.microsoft.com/office/drawing/2014/main" id="{DF92C875-F5D2-DDDB-CD64-5D0848C0EC78}"/>
                  </a:ext>
                </a:extLst>
              </p:cNvPr>
              <p:cNvGrpSpPr/>
              <p:nvPr/>
            </p:nvGrpSpPr>
            <p:grpSpPr>
              <a:xfrm>
                <a:off x="7908356" y="2966397"/>
                <a:ext cx="577806" cy="534778"/>
                <a:chOff x="4734560" y="4127071"/>
                <a:chExt cx="812080" cy="751605"/>
              </a:xfrm>
            </p:grpSpPr>
            <p:pic>
              <p:nvPicPr>
                <p:cNvPr id="32" name="図 31">
                  <a:extLst>
                    <a:ext uri="{FF2B5EF4-FFF2-40B4-BE49-F238E27FC236}">
                      <a16:creationId xmlns:a16="http://schemas.microsoft.com/office/drawing/2014/main" id="{2F96F85D-54B0-F4C4-AECC-02DBCBA78D84}"/>
                    </a:ext>
                  </a:extLst>
                </p:cNvPr>
                <p:cNvPicPr>
                  <a:picLocks noChangeAspect="1"/>
                </p:cNvPicPr>
                <p:nvPr/>
              </p:nvPicPr>
              <p:blipFill>
                <a:blip r:embed="rId5"/>
                <a:stretch>
                  <a:fillRect/>
                </a:stretch>
              </p:blipFill>
              <p:spPr>
                <a:xfrm>
                  <a:off x="4747628" y="4169315"/>
                  <a:ext cx="799012" cy="709360"/>
                </a:xfrm>
                <a:prstGeom prst="rect">
                  <a:avLst/>
                </a:prstGeom>
              </p:spPr>
            </p:pic>
            <p:pic>
              <p:nvPicPr>
                <p:cNvPr id="33" name="図 32">
                  <a:extLst>
                    <a:ext uri="{FF2B5EF4-FFF2-40B4-BE49-F238E27FC236}">
                      <a16:creationId xmlns:a16="http://schemas.microsoft.com/office/drawing/2014/main" id="{0D7FA491-5A1C-34D8-DDC9-86A59F1C9BB8}"/>
                    </a:ext>
                  </a:extLst>
                </p:cNvPr>
                <p:cNvPicPr>
                  <a:picLocks noChangeAspect="1"/>
                </p:cNvPicPr>
                <p:nvPr/>
              </p:nvPicPr>
              <p:blipFill>
                <a:blip r:embed="rId6"/>
                <a:stretch>
                  <a:fillRect/>
                </a:stretch>
              </p:blipFill>
              <p:spPr>
                <a:xfrm>
                  <a:off x="4734560" y="4290769"/>
                  <a:ext cx="808050" cy="466453"/>
                </a:xfrm>
                <a:prstGeom prst="rect">
                  <a:avLst/>
                </a:prstGeom>
              </p:spPr>
            </p:pic>
            <p:pic>
              <p:nvPicPr>
                <p:cNvPr id="34" name="図 33">
                  <a:extLst>
                    <a:ext uri="{FF2B5EF4-FFF2-40B4-BE49-F238E27FC236}">
                      <a16:creationId xmlns:a16="http://schemas.microsoft.com/office/drawing/2014/main" id="{07CF7067-4064-4F67-F6CD-085E06E300FE}"/>
                    </a:ext>
                  </a:extLst>
                </p:cNvPr>
                <p:cNvPicPr>
                  <a:picLocks noChangeAspect="1"/>
                </p:cNvPicPr>
                <p:nvPr/>
              </p:nvPicPr>
              <p:blipFill>
                <a:blip r:embed="rId7"/>
                <a:stretch>
                  <a:fillRect/>
                </a:stretch>
              </p:blipFill>
              <p:spPr>
                <a:xfrm flipV="1">
                  <a:off x="4841215" y="4223881"/>
                  <a:ext cx="594740" cy="654794"/>
                </a:xfrm>
                <a:prstGeom prst="rect">
                  <a:avLst/>
                </a:prstGeom>
              </p:spPr>
            </p:pic>
            <p:pic>
              <p:nvPicPr>
                <p:cNvPr id="35" name="図 34">
                  <a:extLst>
                    <a:ext uri="{FF2B5EF4-FFF2-40B4-BE49-F238E27FC236}">
                      <a16:creationId xmlns:a16="http://schemas.microsoft.com/office/drawing/2014/main" id="{3D02CC4E-2FFB-E727-B52B-1B477E6B3A8C}"/>
                    </a:ext>
                  </a:extLst>
                </p:cNvPr>
                <p:cNvPicPr>
                  <a:picLocks noChangeAspect="1"/>
                </p:cNvPicPr>
                <p:nvPr/>
              </p:nvPicPr>
              <p:blipFill>
                <a:blip r:embed="rId8"/>
                <a:stretch>
                  <a:fillRect/>
                </a:stretch>
              </p:blipFill>
              <p:spPr>
                <a:xfrm rot="20273910">
                  <a:off x="4888500" y="4127071"/>
                  <a:ext cx="556777" cy="751605"/>
                </a:xfrm>
                <a:prstGeom prst="rect">
                  <a:avLst/>
                </a:prstGeom>
              </p:spPr>
            </p:pic>
          </p:grpSp>
          <p:sp>
            <p:nvSpPr>
              <p:cNvPr id="19" name="テキスト ボックス 86">
                <a:extLst>
                  <a:ext uri="{FF2B5EF4-FFF2-40B4-BE49-F238E27FC236}">
                    <a16:creationId xmlns:a16="http://schemas.microsoft.com/office/drawing/2014/main" id="{F4217877-0E27-4557-0097-9020DAD8B85D}"/>
                  </a:ext>
                </a:extLst>
              </p:cNvPr>
              <p:cNvSpPr txBox="1"/>
              <p:nvPr/>
            </p:nvSpPr>
            <p:spPr>
              <a:xfrm>
                <a:off x="7970764" y="3501000"/>
                <a:ext cx="503664" cy="246221"/>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000" dirty="0"/>
                  <a:t>muon</a:t>
                </a:r>
              </a:p>
            </p:txBody>
          </p:sp>
          <p:cxnSp>
            <p:nvCxnSpPr>
              <p:cNvPr id="21" name="直線矢印コネクタ 20">
                <a:extLst>
                  <a:ext uri="{FF2B5EF4-FFF2-40B4-BE49-F238E27FC236}">
                    <a16:creationId xmlns:a16="http://schemas.microsoft.com/office/drawing/2014/main" id="{36B8E03A-8D00-B1B8-55A3-8E06C74C3AE0}"/>
                  </a:ext>
                </a:extLst>
              </p:cNvPr>
              <p:cNvCxnSpPr>
                <a:cxnSpLocks/>
              </p:cNvCxnSpPr>
              <p:nvPr/>
            </p:nvCxnSpPr>
            <p:spPr>
              <a:xfrm flipH="1" flipV="1">
                <a:off x="7981361" y="3391287"/>
                <a:ext cx="8192" cy="3217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2" name="図形グループ 124">
                <a:extLst>
                  <a:ext uri="{FF2B5EF4-FFF2-40B4-BE49-F238E27FC236}">
                    <a16:creationId xmlns:a16="http://schemas.microsoft.com/office/drawing/2014/main" id="{843FACD9-1574-A063-EE99-128E0E04769C}"/>
                  </a:ext>
                </a:extLst>
              </p:cNvPr>
              <p:cNvGrpSpPr/>
              <p:nvPr/>
            </p:nvGrpSpPr>
            <p:grpSpPr>
              <a:xfrm>
                <a:off x="7944710" y="3516650"/>
                <a:ext cx="83516" cy="83516"/>
                <a:chOff x="3362534" y="4454044"/>
                <a:chExt cx="427443" cy="427443"/>
              </a:xfrm>
            </p:grpSpPr>
            <p:sp>
              <p:nvSpPr>
                <p:cNvPr id="28" name="円/楕円 95">
                  <a:extLst>
                    <a:ext uri="{FF2B5EF4-FFF2-40B4-BE49-F238E27FC236}">
                      <a16:creationId xmlns:a16="http://schemas.microsoft.com/office/drawing/2014/main" id="{2F00B641-58E8-224D-9635-AB88E3C83AFC}"/>
                    </a:ext>
                  </a:extLst>
                </p:cNvPr>
                <p:cNvSpPr/>
                <p:nvPr/>
              </p:nvSpPr>
              <p:spPr>
                <a:xfrm>
                  <a:off x="3362534" y="4454044"/>
                  <a:ext cx="427443" cy="427443"/>
                </a:xfrm>
                <a:prstGeom prst="ellipse">
                  <a:avLst/>
                </a:prstGeom>
                <a:gradFill flip="none" rotWithShape="1">
                  <a:gsLst>
                    <a:gs pos="0">
                      <a:schemeClr val="tx1"/>
                    </a:gs>
                    <a:gs pos="48000">
                      <a:srgbClr val="FF0000"/>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dirty="0"/>
                </a:p>
              </p:txBody>
            </p:sp>
            <p:sp>
              <p:nvSpPr>
                <p:cNvPr id="29" name="円/楕円 96">
                  <a:extLst>
                    <a:ext uri="{FF2B5EF4-FFF2-40B4-BE49-F238E27FC236}">
                      <a16:creationId xmlns:a16="http://schemas.microsoft.com/office/drawing/2014/main" id="{B6A485EF-CE7F-1D4C-5EFF-83B4E0564017}"/>
                    </a:ext>
                  </a:extLst>
                </p:cNvPr>
                <p:cNvSpPr/>
                <p:nvPr/>
              </p:nvSpPr>
              <p:spPr>
                <a:xfrm>
                  <a:off x="3499459" y="4495477"/>
                  <a:ext cx="246903" cy="246903"/>
                </a:xfrm>
                <a:prstGeom prst="ellipse">
                  <a:avLst/>
                </a:prstGeom>
                <a:gradFill flip="none" rotWithShape="1">
                  <a:gsLst>
                    <a:gs pos="0">
                      <a:schemeClr val="bg1"/>
                    </a:gs>
                    <a:gs pos="68000">
                      <a:srgbClr val="FF0000"/>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dirty="0"/>
                </a:p>
              </p:txBody>
            </p:sp>
          </p:grpSp>
        </p:grpSp>
        <p:grpSp>
          <p:nvGrpSpPr>
            <p:cNvPr id="84" name="グループ化 83">
              <a:extLst>
                <a:ext uri="{FF2B5EF4-FFF2-40B4-BE49-F238E27FC236}">
                  <a16:creationId xmlns:a16="http://schemas.microsoft.com/office/drawing/2014/main" id="{A208ED5A-1DAA-BACB-AF3D-AF45DF312E5B}"/>
                </a:ext>
              </a:extLst>
            </p:cNvPr>
            <p:cNvGrpSpPr/>
            <p:nvPr/>
          </p:nvGrpSpPr>
          <p:grpSpPr>
            <a:xfrm>
              <a:off x="6081905" y="2345256"/>
              <a:ext cx="1021897" cy="1530017"/>
              <a:chOff x="6012000" y="2417256"/>
              <a:chExt cx="1021897" cy="1530017"/>
            </a:xfrm>
          </p:grpSpPr>
          <p:cxnSp>
            <p:nvCxnSpPr>
              <p:cNvPr id="4" name="直線矢印コネクタ 3">
                <a:extLst>
                  <a:ext uri="{FF2B5EF4-FFF2-40B4-BE49-F238E27FC236}">
                    <a16:creationId xmlns:a16="http://schemas.microsoft.com/office/drawing/2014/main" id="{21635DAF-DE09-BD81-B63A-DA443AA9AB49}"/>
                  </a:ext>
                </a:extLst>
              </p:cNvPr>
              <p:cNvCxnSpPr>
                <a:cxnSpLocks/>
              </p:cNvCxnSpPr>
              <p:nvPr/>
            </p:nvCxnSpPr>
            <p:spPr>
              <a:xfrm>
                <a:off x="6207746" y="3543903"/>
                <a:ext cx="295793" cy="115070"/>
              </a:xfrm>
              <a:prstGeom prst="straightConnector1">
                <a:avLst/>
              </a:prstGeom>
              <a:ln w="28575">
                <a:solidFill>
                  <a:srgbClr val="FF0000">
                    <a:alpha val="53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線矢印コネクタ 4">
                <a:extLst>
                  <a:ext uri="{FF2B5EF4-FFF2-40B4-BE49-F238E27FC236}">
                    <a16:creationId xmlns:a16="http://schemas.microsoft.com/office/drawing/2014/main" id="{F0BAA07F-E880-4F11-E8C5-7E73E09DB73D}"/>
                  </a:ext>
                </a:extLst>
              </p:cNvPr>
              <p:cNvCxnSpPr>
                <a:cxnSpLocks/>
              </p:cNvCxnSpPr>
              <p:nvPr/>
            </p:nvCxnSpPr>
            <p:spPr>
              <a:xfrm flipH="1" flipV="1">
                <a:off x="6327668" y="3417064"/>
                <a:ext cx="8192" cy="32175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6">
                <a:extLst>
                  <a:ext uri="{FF2B5EF4-FFF2-40B4-BE49-F238E27FC236}">
                    <a16:creationId xmlns:a16="http://schemas.microsoft.com/office/drawing/2014/main" id="{73263EFC-581E-5343-C91F-ADEFE43ED658}"/>
                  </a:ext>
                </a:extLst>
              </p:cNvPr>
              <p:cNvPicPr>
                <a:picLocks noChangeAspect="1"/>
              </p:cNvPicPr>
              <p:nvPr/>
            </p:nvPicPr>
            <p:blipFill rotWithShape="1">
              <a:blip r:embed="rId9"/>
              <a:srcRect l="21971" t="65398" r="72962" b="22222"/>
              <a:stretch/>
            </p:blipFill>
            <p:spPr>
              <a:xfrm>
                <a:off x="6371416" y="2901289"/>
                <a:ext cx="330063" cy="598356"/>
              </a:xfrm>
              <a:prstGeom prst="rect">
                <a:avLst/>
              </a:prstGeom>
            </p:spPr>
          </p:pic>
          <p:grpSp>
            <p:nvGrpSpPr>
              <p:cNvPr id="8" name="グループ化 7">
                <a:extLst>
                  <a:ext uri="{FF2B5EF4-FFF2-40B4-BE49-F238E27FC236}">
                    <a16:creationId xmlns:a16="http://schemas.microsoft.com/office/drawing/2014/main" id="{98C130E6-A24F-0E6E-3915-508619B9A6E8}"/>
                  </a:ext>
                </a:extLst>
              </p:cNvPr>
              <p:cNvGrpSpPr/>
              <p:nvPr/>
            </p:nvGrpSpPr>
            <p:grpSpPr>
              <a:xfrm>
                <a:off x="6012000" y="2520062"/>
                <a:ext cx="1021897" cy="1427211"/>
                <a:chOff x="771439" y="1373542"/>
                <a:chExt cx="2043792" cy="2854418"/>
              </a:xfrm>
            </p:grpSpPr>
            <p:grpSp>
              <p:nvGrpSpPr>
                <p:cNvPr id="36" name="グループ化 35">
                  <a:extLst>
                    <a:ext uri="{FF2B5EF4-FFF2-40B4-BE49-F238E27FC236}">
                      <a16:creationId xmlns:a16="http://schemas.microsoft.com/office/drawing/2014/main" id="{0F04BC82-5E11-02B2-8117-5A3744436175}"/>
                    </a:ext>
                  </a:extLst>
                </p:cNvPr>
                <p:cNvGrpSpPr/>
                <p:nvPr/>
              </p:nvGrpSpPr>
              <p:grpSpPr>
                <a:xfrm>
                  <a:off x="2465143" y="1392129"/>
                  <a:ext cx="350088" cy="2835831"/>
                  <a:chOff x="6222027" y="212091"/>
                  <a:chExt cx="246016" cy="1992816"/>
                </a:xfrm>
              </p:grpSpPr>
              <p:cxnSp>
                <p:nvCxnSpPr>
                  <p:cNvPr id="45" name="直線コネクタ 44">
                    <a:extLst>
                      <a:ext uri="{FF2B5EF4-FFF2-40B4-BE49-F238E27FC236}">
                        <a16:creationId xmlns:a16="http://schemas.microsoft.com/office/drawing/2014/main" id="{54577A52-D0C4-96AD-27DD-7A54E266143F}"/>
                      </a:ext>
                    </a:extLst>
                  </p:cNvPr>
                  <p:cNvCxnSpPr>
                    <a:cxnSpLocks/>
                  </p:cNvCxnSpPr>
                  <p:nvPr/>
                </p:nvCxnSpPr>
                <p:spPr>
                  <a:xfrm flipH="1">
                    <a:off x="6282297" y="706875"/>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sp>
                <p:nvSpPr>
                  <p:cNvPr id="46" name="円/楕円 113">
                    <a:extLst>
                      <a:ext uri="{FF2B5EF4-FFF2-40B4-BE49-F238E27FC236}">
                        <a16:creationId xmlns:a16="http://schemas.microsoft.com/office/drawing/2014/main" id="{FA60ED3B-7A1F-BB23-7EE2-9705CDF89A21}"/>
                      </a:ext>
                    </a:extLst>
                  </p:cNvPr>
                  <p:cNvSpPr/>
                  <p:nvPr/>
                </p:nvSpPr>
                <p:spPr>
                  <a:xfrm>
                    <a:off x="6222027" y="1145205"/>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47" name="円/楕円 114">
                    <a:extLst>
                      <a:ext uri="{FF2B5EF4-FFF2-40B4-BE49-F238E27FC236}">
                        <a16:creationId xmlns:a16="http://schemas.microsoft.com/office/drawing/2014/main" id="{370296A8-3E9B-E306-3F9D-7CA12AAD916B}"/>
                      </a:ext>
                    </a:extLst>
                  </p:cNvPr>
                  <p:cNvSpPr/>
                  <p:nvPr/>
                </p:nvSpPr>
                <p:spPr>
                  <a:xfrm>
                    <a:off x="6343879" y="651812"/>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48" name="円/楕円 115">
                    <a:extLst>
                      <a:ext uri="{FF2B5EF4-FFF2-40B4-BE49-F238E27FC236}">
                        <a16:creationId xmlns:a16="http://schemas.microsoft.com/office/drawing/2014/main" id="{3F9D3B3F-BFDD-5A1F-9C00-DE84A76AE901}"/>
                      </a:ext>
                    </a:extLst>
                  </p:cNvPr>
                  <p:cNvSpPr/>
                  <p:nvPr/>
                </p:nvSpPr>
                <p:spPr>
                  <a:xfrm>
                    <a:off x="6347529" y="1644771"/>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cxnSp>
                <p:nvCxnSpPr>
                  <p:cNvPr id="49" name="直線コネクタ 48">
                    <a:extLst>
                      <a:ext uri="{FF2B5EF4-FFF2-40B4-BE49-F238E27FC236}">
                        <a16:creationId xmlns:a16="http://schemas.microsoft.com/office/drawing/2014/main" id="{057484C9-E3F7-FD59-16BC-8C367AF31FEA}"/>
                      </a:ext>
                    </a:extLst>
                  </p:cNvPr>
                  <p:cNvCxnSpPr>
                    <a:cxnSpLocks/>
                  </p:cNvCxnSpPr>
                  <p:nvPr/>
                </p:nvCxnSpPr>
                <p:spPr>
                  <a:xfrm>
                    <a:off x="6282284" y="1212891"/>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E5BC77D5-7057-4197-25BF-3073F9B9F2E3}"/>
                      </a:ext>
                    </a:extLst>
                  </p:cNvPr>
                  <p:cNvCxnSpPr>
                    <a:cxnSpLocks/>
                  </p:cNvCxnSpPr>
                  <p:nvPr/>
                </p:nvCxnSpPr>
                <p:spPr>
                  <a:xfrm flipH="1">
                    <a:off x="6272000" y="1718907"/>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D7DB6FAE-E2E2-8265-C2AA-F78C14AF7326}"/>
                      </a:ext>
                    </a:extLst>
                  </p:cNvPr>
                  <p:cNvCxnSpPr>
                    <a:cxnSpLocks/>
                  </p:cNvCxnSpPr>
                  <p:nvPr/>
                </p:nvCxnSpPr>
                <p:spPr>
                  <a:xfrm>
                    <a:off x="6280762" y="212091"/>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grpSp>
            <p:grpSp>
              <p:nvGrpSpPr>
                <p:cNvPr id="37" name="グループ化 36">
                  <a:extLst>
                    <a:ext uri="{FF2B5EF4-FFF2-40B4-BE49-F238E27FC236}">
                      <a16:creationId xmlns:a16="http://schemas.microsoft.com/office/drawing/2014/main" id="{43B58871-8CEE-E47E-DD66-93D30F7315EB}"/>
                    </a:ext>
                  </a:extLst>
                </p:cNvPr>
                <p:cNvGrpSpPr/>
                <p:nvPr/>
              </p:nvGrpSpPr>
              <p:grpSpPr>
                <a:xfrm flipH="1">
                  <a:off x="771439" y="1373542"/>
                  <a:ext cx="350088" cy="2835831"/>
                  <a:chOff x="6222027" y="212091"/>
                  <a:chExt cx="246016" cy="1992816"/>
                </a:xfrm>
              </p:grpSpPr>
              <p:cxnSp>
                <p:nvCxnSpPr>
                  <p:cNvPr id="38" name="直線コネクタ 37">
                    <a:extLst>
                      <a:ext uri="{FF2B5EF4-FFF2-40B4-BE49-F238E27FC236}">
                        <a16:creationId xmlns:a16="http://schemas.microsoft.com/office/drawing/2014/main" id="{9D1497F3-5385-DB8C-9B86-1148ECD95121}"/>
                      </a:ext>
                    </a:extLst>
                  </p:cNvPr>
                  <p:cNvCxnSpPr>
                    <a:cxnSpLocks/>
                  </p:cNvCxnSpPr>
                  <p:nvPr/>
                </p:nvCxnSpPr>
                <p:spPr>
                  <a:xfrm flipH="1">
                    <a:off x="6282297" y="706875"/>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sp>
                <p:nvSpPr>
                  <p:cNvPr id="39" name="円/楕円 106">
                    <a:extLst>
                      <a:ext uri="{FF2B5EF4-FFF2-40B4-BE49-F238E27FC236}">
                        <a16:creationId xmlns:a16="http://schemas.microsoft.com/office/drawing/2014/main" id="{CE95B934-8D9A-FB08-7707-B24752FEF11D}"/>
                      </a:ext>
                    </a:extLst>
                  </p:cNvPr>
                  <p:cNvSpPr/>
                  <p:nvPr/>
                </p:nvSpPr>
                <p:spPr>
                  <a:xfrm>
                    <a:off x="6222027" y="1145205"/>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40" name="円/楕円 107">
                    <a:extLst>
                      <a:ext uri="{FF2B5EF4-FFF2-40B4-BE49-F238E27FC236}">
                        <a16:creationId xmlns:a16="http://schemas.microsoft.com/office/drawing/2014/main" id="{A80C3AF0-CC16-1D52-0409-336DF0BBFB14}"/>
                      </a:ext>
                    </a:extLst>
                  </p:cNvPr>
                  <p:cNvSpPr/>
                  <p:nvPr/>
                </p:nvSpPr>
                <p:spPr>
                  <a:xfrm>
                    <a:off x="6343879" y="651812"/>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sp>
                <p:nvSpPr>
                  <p:cNvPr id="41" name="円/楕円 108">
                    <a:extLst>
                      <a:ext uri="{FF2B5EF4-FFF2-40B4-BE49-F238E27FC236}">
                        <a16:creationId xmlns:a16="http://schemas.microsoft.com/office/drawing/2014/main" id="{506431BE-6745-681E-C93E-DD21F827B3A2}"/>
                      </a:ext>
                    </a:extLst>
                  </p:cNvPr>
                  <p:cNvSpPr/>
                  <p:nvPr/>
                </p:nvSpPr>
                <p:spPr>
                  <a:xfrm>
                    <a:off x="6347529" y="1644771"/>
                    <a:ext cx="120514" cy="120514"/>
                  </a:xfrm>
                  <a:prstGeom prst="ellipse">
                    <a:avLst/>
                  </a:prstGeom>
                  <a:solidFill>
                    <a:srgbClr val="D883FF"/>
                  </a:solidFill>
                  <a:ln>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rgbClr val="D883FF"/>
                      </a:solidFill>
                    </a:endParaRPr>
                  </a:p>
                </p:txBody>
              </p:sp>
              <p:cxnSp>
                <p:nvCxnSpPr>
                  <p:cNvPr id="42" name="直線コネクタ 41">
                    <a:extLst>
                      <a:ext uri="{FF2B5EF4-FFF2-40B4-BE49-F238E27FC236}">
                        <a16:creationId xmlns:a16="http://schemas.microsoft.com/office/drawing/2014/main" id="{CE6F98FF-ECF6-EFAF-5A99-FFD6186F9167}"/>
                      </a:ext>
                    </a:extLst>
                  </p:cNvPr>
                  <p:cNvCxnSpPr>
                    <a:cxnSpLocks/>
                  </p:cNvCxnSpPr>
                  <p:nvPr/>
                </p:nvCxnSpPr>
                <p:spPr>
                  <a:xfrm>
                    <a:off x="6282284" y="1212891"/>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4A647C8B-9CF2-53D6-FE85-D9117D39058A}"/>
                      </a:ext>
                    </a:extLst>
                  </p:cNvPr>
                  <p:cNvCxnSpPr>
                    <a:cxnSpLocks/>
                  </p:cNvCxnSpPr>
                  <p:nvPr/>
                </p:nvCxnSpPr>
                <p:spPr>
                  <a:xfrm flipH="1">
                    <a:off x="6272000" y="1718907"/>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22AB5F98-D9EF-F22E-8EB0-CF4515C1571B}"/>
                      </a:ext>
                    </a:extLst>
                  </p:cNvPr>
                  <p:cNvCxnSpPr>
                    <a:cxnSpLocks/>
                  </p:cNvCxnSpPr>
                  <p:nvPr/>
                </p:nvCxnSpPr>
                <p:spPr>
                  <a:xfrm>
                    <a:off x="6280762" y="212091"/>
                    <a:ext cx="125999" cy="486000"/>
                  </a:xfrm>
                  <a:prstGeom prst="line">
                    <a:avLst/>
                  </a:prstGeom>
                  <a:ln w="12700">
                    <a:solidFill>
                      <a:srgbClr val="D883FF"/>
                    </a:solidFill>
                    <a:prstDash val="dash"/>
                  </a:ln>
                </p:spPr>
                <p:style>
                  <a:lnRef idx="1">
                    <a:schemeClr val="accent1"/>
                  </a:lnRef>
                  <a:fillRef idx="0">
                    <a:schemeClr val="accent1"/>
                  </a:fillRef>
                  <a:effectRef idx="0">
                    <a:schemeClr val="accent1"/>
                  </a:effectRef>
                  <a:fontRef idx="minor">
                    <a:schemeClr val="tx1"/>
                  </a:fontRef>
                </p:style>
              </p:cxnSp>
            </p:grpSp>
          </p:grpSp>
          <p:sp>
            <p:nvSpPr>
              <p:cNvPr id="12" name="テキスト ボックス 79">
                <a:extLst>
                  <a:ext uri="{FF2B5EF4-FFF2-40B4-BE49-F238E27FC236}">
                    <a16:creationId xmlns:a16="http://schemas.microsoft.com/office/drawing/2014/main" id="{7D23B3C6-8516-47D9-C8E5-8848C0A1E139}"/>
                  </a:ext>
                </a:extLst>
              </p:cNvPr>
              <p:cNvSpPr txBox="1"/>
              <p:nvPr/>
            </p:nvSpPr>
            <p:spPr>
              <a:xfrm>
                <a:off x="6178238" y="2417256"/>
                <a:ext cx="774403" cy="430888"/>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1100" dirty="0">
                    <a:solidFill>
                      <a:srgbClr val="D800BD"/>
                    </a:solidFill>
                  </a:rPr>
                  <a:t> Slow-rotating</a:t>
                </a:r>
                <a:endParaRPr lang="ja-JP" altLang="en-US" sz="1100" dirty="0">
                  <a:solidFill>
                    <a:srgbClr val="D800BD"/>
                  </a:solidFill>
                </a:endParaRPr>
              </a:p>
            </p:txBody>
          </p:sp>
          <p:grpSp>
            <p:nvGrpSpPr>
              <p:cNvPr id="13" name="図形グループ 124">
                <a:extLst>
                  <a:ext uri="{FF2B5EF4-FFF2-40B4-BE49-F238E27FC236}">
                    <a16:creationId xmlns:a16="http://schemas.microsoft.com/office/drawing/2014/main" id="{203CAA1D-5342-70AB-EA54-600A6A3D8EFD}"/>
                  </a:ext>
                </a:extLst>
              </p:cNvPr>
              <p:cNvGrpSpPr/>
              <p:nvPr/>
            </p:nvGrpSpPr>
            <p:grpSpPr>
              <a:xfrm>
                <a:off x="6295098" y="3542427"/>
                <a:ext cx="83516" cy="83516"/>
                <a:chOff x="3362534" y="4454044"/>
                <a:chExt cx="427443" cy="427443"/>
              </a:xfrm>
            </p:grpSpPr>
            <p:sp>
              <p:nvSpPr>
                <p:cNvPr id="30" name="円/楕円 97">
                  <a:extLst>
                    <a:ext uri="{FF2B5EF4-FFF2-40B4-BE49-F238E27FC236}">
                      <a16:creationId xmlns:a16="http://schemas.microsoft.com/office/drawing/2014/main" id="{AE8ACD00-5641-F54F-68BE-C2935CA1C22F}"/>
                    </a:ext>
                  </a:extLst>
                </p:cNvPr>
                <p:cNvSpPr/>
                <p:nvPr/>
              </p:nvSpPr>
              <p:spPr>
                <a:xfrm>
                  <a:off x="3362534" y="4454044"/>
                  <a:ext cx="427443" cy="427443"/>
                </a:xfrm>
                <a:prstGeom prst="ellipse">
                  <a:avLst/>
                </a:prstGeom>
                <a:gradFill flip="none" rotWithShape="1">
                  <a:gsLst>
                    <a:gs pos="0">
                      <a:schemeClr val="tx1"/>
                    </a:gs>
                    <a:gs pos="48000">
                      <a:srgbClr val="FF0000"/>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dirty="0"/>
                </a:p>
              </p:txBody>
            </p:sp>
            <p:sp>
              <p:nvSpPr>
                <p:cNvPr id="31" name="円/楕円 98">
                  <a:extLst>
                    <a:ext uri="{FF2B5EF4-FFF2-40B4-BE49-F238E27FC236}">
                      <a16:creationId xmlns:a16="http://schemas.microsoft.com/office/drawing/2014/main" id="{C243BFC9-F11C-ADE1-415C-3A811A45A75C}"/>
                    </a:ext>
                  </a:extLst>
                </p:cNvPr>
                <p:cNvSpPr/>
                <p:nvPr/>
              </p:nvSpPr>
              <p:spPr>
                <a:xfrm>
                  <a:off x="3499459" y="4495477"/>
                  <a:ext cx="246903" cy="246903"/>
                </a:xfrm>
                <a:prstGeom prst="ellipse">
                  <a:avLst/>
                </a:prstGeom>
                <a:gradFill flip="none" rotWithShape="1">
                  <a:gsLst>
                    <a:gs pos="0">
                      <a:schemeClr val="bg1"/>
                    </a:gs>
                    <a:gs pos="68000">
                      <a:srgbClr val="FF0000"/>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dirty="0"/>
                </a:p>
              </p:txBody>
            </p:sp>
          </p:grpSp>
          <p:sp>
            <p:nvSpPr>
              <p:cNvPr id="14" name="下カーブ矢印 81">
                <a:extLst>
                  <a:ext uri="{FF2B5EF4-FFF2-40B4-BE49-F238E27FC236}">
                    <a16:creationId xmlns:a16="http://schemas.microsoft.com/office/drawing/2014/main" id="{71B75EEF-A56C-434B-FC88-2A2C2F410118}"/>
                  </a:ext>
                </a:extLst>
              </p:cNvPr>
              <p:cNvSpPr/>
              <p:nvPr/>
            </p:nvSpPr>
            <p:spPr>
              <a:xfrm>
                <a:off x="6348133" y="2901289"/>
                <a:ext cx="401582" cy="111369"/>
              </a:xfrm>
              <a:prstGeom prst="curvedDownArrow">
                <a:avLst/>
              </a:prstGeom>
              <a:solidFill>
                <a:srgbClr val="FF85FF">
                  <a:alpha val="64706"/>
                </a:srgbClr>
              </a:solidFill>
              <a:ln>
                <a:solidFill>
                  <a:srgbClr val="FF85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a:solidFill>
                    <a:schemeClr val="tx1"/>
                  </a:solidFill>
                </a:endParaRPr>
              </a:p>
            </p:txBody>
          </p:sp>
          <p:sp>
            <p:nvSpPr>
              <p:cNvPr id="15" name="Freeform 7">
                <a:extLst>
                  <a:ext uri="{FF2B5EF4-FFF2-40B4-BE49-F238E27FC236}">
                    <a16:creationId xmlns:a16="http://schemas.microsoft.com/office/drawing/2014/main" id="{763EE398-1453-0CD7-4BF0-72DC8B7100A9}"/>
                  </a:ext>
                </a:extLst>
              </p:cNvPr>
              <p:cNvSpPr>
                <a:spLocks/>
              </p:cNvSpPr>
              <p:nvPr/>
            </p:nvSpPr>
            <p:spPr bwMode="auto">
              <a:xfrm rot="20443101">
                <a:off x="6334543" y="3459125"/>
                <a:ext cx="259834" cy="61996"/>
              </a:xfrm>
              <a:custGeom>
                <a:avLst/>
                <a:gdLst>
                  <a:gd name="T0" fmla="*/ 0 w 2016"/>
                  <a:gd name="T1" fmla="*/ 2147483647 h 168"/>
                  <a:gd name="T2" fmla="*/ 2147483647 w 2016"/>
                  <a:gd name="T3" fmla="*/ 2147483647 h 168"/>
                  <a:gd name="T4" fmla="*/ 2147483647 w 2016"/>
                  <a:gd name="T5" fmla="*/ 2147483647 h 168"/>
                  <a:gd name="T6" fmla="*/ 2147483647 w 2016"/>
                  <a:gd name="T7" fmla="*/ 2147483647 h 168"/>
                  <a:gd name="T8" fmla="*/ 2147483647 w 2016"/>
                  <a:gd name="T9" fmla="*/ 2147483647 h 168"/>
                  <a:gd name="T10" fmla="*/ 2147483647 w 2016"/>
                  <a:gd name="T11" fmla="*/ 2147483647 h 168"/>
                  <a:gd name="T12" fmla="*/ 2147483647 w 2016"/>
                  <a:gd name="T13" fmla="*/ 2147483647 h 168"/>
                  <a:gd name="T14" fmla="*/ 2147483647 w 2016"/>
                  <a:gd name="T15" fmla="*/ 2147483647 h 168"/>
                  <a:gd name="T16" fmla="*/ 2147483647 w 2016"/>
                  <a:gd name="T17" fmla="*/ 2147483647 h 168"/>
                  <a:gd name="T18" fmla="*/ 2147483647 w 2016"/>
                  <a:gd name="T19" fmla="*/ 2147483647 h 168"/>
                  <a:gd name="T20" fmla="*/ 2147483647 w 2016"/>
                  <a:gd name="T21" fmla="*/ 2147483647 h 168"/>
                  <a:gd name="T22" fmla="*/ 2147483647 w 2016"/>
                  <a:gd name="T23" fmla="*/ 2147483647 h 168"/>
                  <a:gd name="T24" fmla="*/ 2147483647 w 2016"/>
                  <a:gd name="T25" fmla="*/ 2147483647 h 168"/>
                  <a:gd name="T26" fmla="*/ 2147483647 w 2016"/>
                  <a:gd name="T27" fmla="*/ 2147483647 h 168"/>
                  <a:gd name="T28" fmla="*/ 2147483647 w 2016"/>
                  <a:gd name="T29" fmla="*/ 2147483647 h 1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16"/>
                  <a:gd name="T46" fmla="*/ 0 h 168"/>
                  <a:gd name="T47" fmla="*/ 2016 w 2016"/>
                  <a:gd name="T48" fmla="*/ 168 h 1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16" h="168">
                    <a:moveTo>
                      <a:pt x="0" y="168"/>
                    </a:moveTo>
                    <a:cubicBezTo>
                      <a:pt x="48" y="96"/>
                      <a:pt x="96" y="24"/>
                      <a:pt x="144" y="24"/>
                    </a:cubicBezTo>
                    <a:cubicBezTo>
                      <a:pt x="192" y="24"/>
                      <a:pt x="240" y="168"/>
                      <a:pt x="288" y="168"/>
                    </a:cubicBezTo>
                    <a:cubicBezTo>
                      <a:pt x="336" y="168"/>
                      <a:pt x="376" y="24"/>
                      <a:pt x="432" y="24"/>
                    </a:cubicBezTo>
                    <a:cubicBezTo>
                      <a:pt x="488" y="24"/>
                      <a:pt x="568" y="168"/>
                      <a:pt x="624" y="168"/>
                    </a:cubicBezTo>
                    <a:cubicBezTo>
                      <a:pt x="680" y="168"/>
                      <a:pt x="720" y="24"/>
                      <a:pt x="768" y="24"/>
                    </a:cubicBezTo>
                    <a:cubicBezTo>
                      <a:pt x="816" y="24"/>
                      <a:pt x="864" y="168"/>
                      <a:pt x="912" y="168"/>
                    </a:cubicBezTo>
                    <a:cubicBezTo>
                      <a:pt x="960" y="168"/>
                      <a:pt x="1000" y="24"/>
                      <a:pt x="1056" y="24"/>
                    </a:cubicBezTo>
                    <a:cubicBezTo>
                      <a:pt x="1112" y="24"/>
                      <a:pt x="1192" y="168"/>
                      <a:pt x="1248" y="168"/>
                    </a:cubicBezTo>
                    <a:cubicBezTo>
                      <a:pt x="1304" y="168"/>
                      <a:pt x="1344" y="24"/>
                      <a:pt x="1392" y="24"/>
                    </a:cubicBezTo>
                    <a:cubicBezTo>
                      <a:pt x="1440" y="24"/>
                      <a:pt x="1488" y="168"/>
                      <a:pt x="1536" y="168"/>
                    </a:cubicBezTo>
                    <a:cubicBezTo>
                      <a:pt x="1584" y="168"/>
                      <a:pt x="1632" y="24"/>
                      <a:pt x="1680" y="24"/>
                    </a:cubicBezTo>
                    <a:cubicBezTo>
                      <a:pt x="1728" y="24"/>
                      <a:pt x="1776" y="168"/>
                      <a:pt x="1824" y="168"/>
                    </a:cubicBezTo>
                    <a:cubicBezTo>
                      <a:pt x="1872" y="168"/>
                      <a:pt x="1936" y="48"/>
                      <a:pt x="1968" y="24"/>
                    </a:cubicBezTo>
                    <a:cubicBezTo>
                      <a:pt x="2000" y="0"/>
                      <a:pt x="2008" y="12"/>
                      <a:pt x="2016" y="24"/>
                    </a:cubicBezTo>
                  </a:path>
                </a:pathLst>
              </a:custGeom>
              <a:noFill/>
              <a:ln w="12700">
                <a:solidFill>
                  <a:srgbClr val="00B4F5"/>
                </a:solidFill>
                <a:round/>
                <a:headEnd/>
                <a:tailEnd/>
              </a:ln>
              <a:extLst>
                <a:ext uri="{909E8E84-426E-40dd-AFC4-6F175D3DCCD1}">
                  <a14:hiddenFill xmlns:lc="http://schemas.openxmlformats.org/drawingml/2006/lockedCanvas" xmlns="" xmlns:a14="http://schemas.microsoft.com/office/drawing/2010/main">
                    <a:solidFill>
                      <a:srgbClr val="FFFFFF"/>
                    </a:solidFill>
                  </a14:hiddenFill>
                </a:ext>
              </a:extLst>
            </p:spPr>
            <p:txBody>
              <a:bodyPr wrap="none"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16" name="Freeform 7">
                <a:extLst>
                  <a:ext uri="{FF2B5EF4-FFF2-40B4-BE49-F238E27FC236}">
                    <a16:creationId xmlns:a16="http://schemas.microsoft.com/office/drawing/2014/main" id="{471BEE29-4130-1596-B487-2B0D8373CBEF}"/>
                  </a:ext>
                </a:extLst>
              </p:cNvPr>
              <p:cNvSpPr>
                <a:spLocks/>
              </p:cNvSpPr>
              <p:nvPr/>
            </p:nvSpPr>
            <p:spPr bwMode="auto">
              <a:xfrm rot="19258476">
                <a:off x="6322124" y="3363136"/>
                <a:ext cx="259834" cy="61996"/>
              </a:xfrm>
              <a:custGeom>
                <a:avLst/>
                <a:gdLst>
                  <a:gd name="T0" fmla="*/ 0 w 2016"/>
                  <a:gd name="T1" fmla="*/ 2147483647 h 168"/>
                  <a:gd name="T2" fmla="*/ 2147483647 w 2016"/>
                  <a:gd name="T3" fmla="*/ 2147483647 h 168"/>
                  <a:gd name="T4" fmla="*/ 2147483647 w 2016"/>
                  <a:gd name="T5" fmla="*/ 2147483647 h 168"/>
                  <a:gd name="T6" fmla="*/ 2147483647 w 2016"/>
                  <a:gd name="T7" fmla="*/ 2147483647 h 168"/>
                  <a:gd name="T8" fmla="*/ 2147483647 w 2016"/>
                  <a:gd name="T9" fmla="*/ 2147483647 h 168"/>
                  <a:gd name="T10" fmla="*/ 2147483647 w 2016"/>
                  <a:gd name="T11" fmla="*/ 2147483647 h 168"/>
                  <a:gd name="T12" fmla="*/ 2147483647 w 2016"/>
                  <a:gd name="T13" fmla="*/ 2147483647 h 168"/>
                  <a:gd name="T14" fmla="*/ 2147483647 w 2016"/>
                  <a:gd name="T15" fmla="*/ 2147483647 h 168"/>
                  <a:gd name="T16" fmla="*/ 2147483647 w 2016"/>
                  <a:gd name="T17" fmla="*/ 2147483647 h 168"/>
                  <a:gd name="T18" fmla="*/ 2147483647 w 2016"/>
                  <a:gd name="T19" fmla="*/ 2147483647 h 168"/>
                  <a:gd name="T20" fmla="*/ 2147483647 w 2016"/>
                  <a:gd name="T21" fmla="*/ 2147483647 h 168"/>
                  <a:gd name="T22" fmla="*/ 2147483647 w 2016"/>
                  <a:gd name="T23" fmla="*/ 2147483647 h 168"/>
                  <a:gd name="T24" fmla="*/ 2147483647 w 2016"/>
                  <a:gd name="T25" fmla="*/ 2147483647 h 168"/>
                  <a:gd name="T26" fmla="*/ 2147483647 w 2016"/>
                  <a:gd name="T27" fmla="*/ 2147483647 h 168"/>
                  <a:gd name="T28" fmla="*/ 2147483647 w 2016"/>
                  <a:gd name="T29" fmla="*/ 2147483647 h 1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16"/>
                  <a:gd name="T46" fmla="*/ 0 h 168"/>
                  <a:gd name="T47" fmla="*/ 2016 w 2016"/>
                  <a:gd name="T48" fmla="*/ 168 h 1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16" h="168">
                    <a:moveTo>
                      <a:pt x="0" y="168"/>
                    </a:moveTo>
                    <a:cubicBezTo>
                      <a:pt x="48" y="96"/>
                      <a:pt x="96" y="24"/>
                      <a:pt x="144" y="24"/>
                    </a:cubicBezTo>
                    <a:cubicBezTo>
                      <a:pt x="192" y="24"/>
                      <a:pt x="240" y="168"/>
                      <a:pt x="288" y="168"/>
                    </a:cubicBezTo>
                    <a:cubicBezTo>
                      <a:pt x="336" y="168"/>
                      <a:pt x="376" y="24"/>
                      <a:pt x="432" y="24"/>
                    </a:cubicBezTo>
                    <a:cubicBezTo>
                      <a:pt x="488" y="24"/>
                      <a:pt x="568" y="168"/>
                      <a:pt x="624" y="168"/>
                    </a:cubicBezTo>
                    <a:cubicBezTo>
                      <a:pt x="680" y="168"/>
                      <a:pt x="720" y="24"/>
                      <a:pt x="768" y="24"/>
                    </a:cubicBezTo>
                    <a:cubicBezTo>
                      <a:pt x="816" y="24"/>
                      <a:pt x="864" y="168"/>
                      <a:pt x="912" y="168"/>
                    </a:cubicBezTo>
                    <a:cubicBezTo>
                      <a:pt x="960" y="168"/>
                      <a:pt x="1000" y="24"/>
                      <a:pt x="1056" y="24"/>
                    </a:cubicBezTo>
                    <a:cubicBezTo>
                      <a:pt x="1112" y="24"/>
                      <a:pt x="1192" y="168"/>
                      <a:pt x="1248" y="168"/>
                    </a:cubicBezTo>
                    <a:cubicBezTo>
                      <a:pt x="1304" y="168"/>
                      <a:pt x="1344" y="24"/>
                      <a:pt x="1392" y="24"/>
                    </a:cubicBezTo>
                    <a:cubicBezTo>
                      <a:pt x="1440" y="24"/>
                      <a:pt x="1488" y="168"/>
                      <a:pt x="1536" y="168"/>
                    </a:cubicBezTo>
                    <a:cubicBezTo>
                      <a:pt x="1584" y="168"/>
                      <a:pt x="1632" y="24"/>
                      <a:pt x="1680" y="24"/>
                    </a:cubicBezTo>
                    <a:cubicBezTo>
                      <a:pt x="1728" y="24"/>
                      <a:pt x="1776" y="168"/>
                      <a:pt x="1824" y="168"/>
                    </a:cubicBezTo>
                    <a:cubicBezTo>
                      <a:pt x="1872" y="168"/>
                      <a:pt x="1936" y="48"/>
                      <a:pt x="1968" y="24"/>
                    </a:cubicBezTo>
                    <a:cubicBezTo>
                      <a:pt x="2000" y="0"/>
                      <a:pt x="2008" y="12"/>
                      <a:pt x="2016" y="24"/>
                    </a:cubicBezTo>
                  </a:path>
                </a:pathLst>
              </a:custGeom>
              <a:noFill/>
              <a:ln w="12700">
                <a:solidFill>
                  <a:srgbClr val="00B4F5"/>
                </a:solidFill>
                <a:round/>
                <a:headEnd/>
                <a:tailEnd/>
              </a:ln>
              <a:extLst>
                <a:ext uri="{909E8E84-426E-40dd-AFC4-6F175D3DCCD1}">
                  <a14:hiddenFill xmlns:lc="http://schemas.openxmlformats.org/drawingml/2006/lockedCanvas" xmlns="" xmlns:a14="http://schemas.microsoft.com/office/drawing/2010/main">
                    <a:solidFill>
                      <a:srgbClr val="FFFFFF"/>
                    </a:solidFill>
                  </a14:hiddenFill>
                </a:ext>
              </a:extLst>
            </p:spPr>
            <p:txBody>
              <a:bodyPr wrap="none"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17" name="Freeform 7">
                <a:extLst>
                  <a:ext uri="{FF2B5EF4-FFF2-40B4-BE49-F238E27FC236}">
                    <a16:creationId xmlns:a16="http://schemas.microsoft.com/office/drawing/2014/main" id="{9966D803-FB00-708E-CFE7-58C8A3319810}"/>
                  </a:ext>
                </a:extLst>
              </p:cNvPr>
              <p:cNvSpPr>
                <a:spLocks/>
              </p:cNvSpPr>
              <p:nvPr/>
            </p:nvSpPr>
            <p:spPr bwMode="auto">
              <a:xfrm rot="17286437">
                <a:off x="6169039" y="3216109"/>
                <a:ext cx="455803" cy="59466"/>
              </a:xfrm>
              <a:custGeom>
                <a:avLst/>
                <a:gdLst>
                  <a:gd name="T0" fmla="*/ 0 w 2016"/>
                  <a:gd name="T1" fmla="*/ 2147483647 h 168"/>
                  <a:gd name="T2" fmla="*/ 2147483647 w 2016"/>
                  <a:gd name="T3" fmla="*/ 2147483647 h 168"/>
                  <a:gd name="T4" fmla="*/ 2147483647 w 2016"/>
                  <a:gd name="T5" fmla="*/ 2147483647 h 168"/>
                  <a:gd name="T6" fmla="*/ 2147483647 w 2016"/>
                  <a:gd name="T7" fmla="*/ 2147483647 h 168"/>
                  <a:gd name="T8" fmla="*/ 2147483647 w 2016"/>
                  <a:gd name="T9" fmla="*/ 2147483647 h 168"/>
                  <a:gd name="T10" fmla="*/ 2147483647 w 2016"/>
                  <a:gd name="T11" fmla="*/ 2147483647 h 168"/>
                  <a:gd name="T12" fmla="*/ 2147483647 w 2016"/>
                  <a:gd name="T13" fmla="*/ 2147483647 h 168"/>
                  <a:gd name="T14" fmla="*/ 2147483647 w 2016"/>
                  <a:gd name="T15" fmla="*/ 2147483647 h 168"/>
                  <a:gd name="T16" fmla="*/ 2147483647 w 2016"/>
                  <a:gd name="T17" fmla="*/ 2147483647 h 168"/>
                  <a:gd name="T18" fmla="*/ 2147483647 w 2016"/>
                  <a:gd name="T19" fmla="*/ 2147483647 h 168"/>
                  <a:gd name="T20" fmla="*/ 2147483647 w 2016"/>
                  <a:gd name="T21" fmla="*/ 2147483647 h 168"/>
                  <a:gd name="T22" fmla="*/ 2147483647 w 2016"/>
                  <a:gd name="T23" fmla="*/ 2147483647 h 168"/>
                  <a:gd name="T24" fmla="*/ 2147483647 w 2016"/>
                  <a:gd name="T25" fmla="*/ 2147483647 h 168"/>
                  <a:gd name="T26" fmla="*/ 2147483647 w 2016"/>
                  <a:gd name="T27" fmla="*/ 2147483647 h 168"/>
                  <a:gd name="T28" fmla="*/ 2147483647 w 2016"/>
                  <a:gd name="T29" fmla="*/ 2147483647 h 1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16"/>
                  <a:gd name="T46" fmla="*/ 0 h 168"/>
                  <a:gd name="T47" fmla="*/ 2016 w 2016"/>
                  <a:gd name="T48" fmla="*/ 168 h 1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16" h="168">
                    <a:moveTo>
                      <a:pt x="0" y="168"/>
                    </a:moveTo>
                    <a:cubicBezTo>
                      <a:pt x="48" y="96"/>
                      <a:pt x="96" y="24"/>
                      <a:pt x="144" y="24"/>
                    </a:cubicBezTo>
                    <a:cubicBezTo>
                      <a:pt x="192" y="24"/>
                      <a:pt x="240" y="168"/>
                      <a:pt x="288" y="168"/>
                    </a:cubicBezTo>
                    <a:cubicBezTo>
                      <a:pt x="336" y="168"/>
                      <a:pt x="376" y="24"/>
                      <a:pt x="432" y="24"/>
                    </a:cubicBezTo>
                    <a:cubicBezTo>
                      <a:pt x="488" y="24"/>
                      <a:pt x="568" y="168"/>
                      <a:pt x="624" y="168"/>
                    </a:cubicBezTo>
                    <a:cubicBezTo>
                      <a:pt x="680" y="168"/>
                      <a:pt x="720" y="24"/>
                      <a:pt x="768" y="24"/>
                    </a:cubicBezTo>
                    <a:cubicBezTo>
                      <a:pt x="816" y="24"/>
                      <a:pt x="864" y="168"/>
                      <a:pt x="912" y="168"/>
                    </a:cubicBezTo>
                    <a:cubicBezTo>
                      <a:pt x="960" y="168"/>
                      <a:pt x="1000" y="24"/>
                      <a:pt x="1056" y="24"/>
                    </a:cubicBezTo>
                    <a:cubicBezTo>
                      <a:pt x="1112" y="24"/>
                      <a:pt x="1192" y="168"/>
                      <a:pt x="1248" y="168"/>
                    </a:cubicBezTo>
                    <a:cubicBezTo>
                      <a:pt x="1304" y="168"/>
                      <a:pt x="1344" y="24"/>
                      <a:pt x="1392" y="24"/>
                    </a:cubicBezTo>
                    <a:cubicBezTo>
                      <a:pt x="1440" y="24"/>
                      <a:pt x="1488" y="168"/>
                      <a:pt x="1536" y="168"/>
                    </a:cubicBezTo>
                    <a:cubicBezTo>
                      <a:pt x="1584" y="168"/>
                      <a:pt x="1632" y="24"/>
                      <a:pt x="1680" y="24"/>
                    </a:cubicBezTo>
                    <a:cubicBezTo>
                      <a:pt x="1728" y="24"/>
                      <a:pt x="1776" y="168"/>
                      <a:pt x="1824" y="168"/>
                    </a:cubicBezTo>
                    <a:cubicBezTo>
                      <a:pt x="1872" y="168"/>
                      <a:pt x="1936" y="48"/>
                      <a:pt x="1968" y="24"/>
                    </a:cubicBezTo>
                    <a:cubicBezTo>
                      <a:pt x="2000" y="0"/>
                      <a:pt x="2008" y="12"/>
                      <a:pt x="2016" y="24"/>
                    </a:cubicBezTo>
                  </a:path>
                </a:pathLst>
              </a:custGeom>
              <a:noFill/>
              <a:ln w="12700">
                <a:solidFill>
                  <a:srgbClr val="00B4F5"/>
                </a:solidFill>
                <a:round/>
                <a:headEnd/>
                <a:tailEnd/>
              </a:ln>
              <a:extLst>
                <a:ext uri="{909E8E84-426E-40dd-AFC4-6F175D3DCCD1}">
                  <a14:hiddenFill xmlns:lc="http://schemas.openxmlformats.org/drawingml/2006/lockedCanvas" xmlns="" xmlns:a14="http://schemas.microsoft.com/office/drawing/2010/main">
                    <a:solidFill>
                      <a:srgbClr val="FFFFFF"/>
                    </a:solidFill>
                  </a14:hiddenFill>
                </a:ext>
              </a:extLst>
            </p:spPr>
            <p:txBody>
              <a:bodyPr wrap="none"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23" name="円弧 22">
                <a:extLst>
                  <a:ext uri="{FF2B5EF4-FFF2-40B4-BE49-F238E27FC236}">
                    <a16:creationId xmlns:a16="http://schemas.microsoft.com/office/drawing/2014/main" id="{B3BEFB86-A5B9-5CC1-D106-D4BFF2D5395A}"/>
                  </a:ext>
                </a:extLst>
              </p:cNvPr>
              <p:cNvSpPr/>
              <p:nvPr/>
            </p:nvSpPr>
            <p:spPr>
              <a:xfrm>
                <a:off x="6064076" y="3384629"/>
                <a:ext cx="475818" cy="475819"/>
              </a:xfrm>
              <a:prstGeom prst="arc">
                <a:avLst>
                  <a:gd name="adj1" fmla="val 16200000"/>
                  <a:gd name="adj2" fmla="val 837830"/>
                </a:avLst>
              </a:prstGeom>
              <a:ln w="12700">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endParaRPr lang="ja-JP" altLang="en-US"/>
              </a:p>
            </p:txBody>
          </p:sp>
        </p:grpSp>
        <p:sp>
          <p:nvSpPr>
            <p:cNvPr id="24" name="テキスト ボックス 91">
              <a:extLst>
                <a:ext uri="{FF2B5EF4-FFF2-40B4-BE49-F238E27FC236}">
                  <a16:creationId xmlns:a16="http://schemas.microsoft.com/office/drawing/2014/main" id="{101663DE-0DAA-5522-2618-F77EE8E347B9}"/>
                </a:ext>
              </a:extLst>
            </p:cNvPr>
            <p:cNvSpPr txBox="1"/>
            <p:nvPr/>
          </p:nvSpPr>
          <p:spPr>
            <a:xfrm>
              <a:off x="5733706" y="3810748"/>
              <a:ext cx="1718294" cy="83099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 altLang="ja-JP" sz="1200" dirty="0">
                  <a:solidFill>
                    <a:srgbClr val="00B4F5"/>
                  </a:solidFill>
                </a:rPr>
                <a:t>The orientation of molecules seen from muon is almost constant.</a:t>
              </a:r>
              <a:endParaRPr lang="ja-JP" altLang="en-US" sz="1200" dirty="0">
                <a:solidFill>
                  <a:srgbClr val="00B4F5"/>
                </a:solidFill>
              </a:endParaRPr>
            </a:p>
          </p:txBody>
        </p:sp>
        <p:sp>
          <p:nvSpPr>
            <p:cNvPr id="25" name="テキスト ボックス 92">
              <a:extLst>
                <a:ext uri="{FF2B5EF4-FFF2-40B4-BE49-F238E27FC236}">
                  <a16:creationId xmlns:a16="http://schemas.microsoft.com/office/drawing/2014/main" id="{49C3FEAB-212D-77F6-41BD-DFC826834584}"/>
                </a:ext>
              </a:extLst>
            </p:cNvPr>
            <p:cNvSpPr txBox="1"/>
            <p:nvPr/>
          </p:nvSpPr>
          <p:spPr>
            <a:xfrm>
              <a:off x="7356477" y="3801873"/>
              <a:ext cx="1789994" cy="83099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en" altLang="ja-JP" sz="1200" dirty="0">
                  <a:solidFill>
                    <a:srgbClr val="00B4F5"/>
                  </a:solidFill>
                </a:rPr>
                <a:t>The orientation of molecules seen from the muon is averaged out.</a:t>
              </a:r>
              <a:endParaRPr lang="ja-JP" altLang="en-US" sz="1200" dirty="0">
                <a:solidFill>
                  <a:srgbClr val="00B4F5"/>
                </a:solidFill>
              </a:endParaRPr>
            </a:p>
          </p:txBody>
        </p:sp>
        <p:sp>
          <p:nvSpPr>
            <p:cNvPr id="26" name="テキスト ボックス 93">
              <a:extLst>
                <a:ext uri="{FF2B5EF4-FFF2-40B4-BE49-F238E27FC236}">
                  <a16:creationId xmlns:a16="http://schemas.microsoft.com/office/drawing/2014/main" id="{F9F1CF7A-C9AA-E4BA-799E-82F3DB390799}"/>
                </a:ext>
              </a:extLst>
            </p:cNvPr>
            <p:cNvSpPr txBox="1"/>
            <p:nvPr/>
          </p:nvSpPr>
          <p:spPr>
            <a:xfrm>
              <a:off x="5844090" y="4525180"/>
              <a:ext cx="1497526" cy="101566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r>
                <a:rPr lang="en-US" altLang="ja-JP" sz="1200" dirty="0">
                  <a:ea typeface="Meiryo" panose="020B0604030504040204" pitchFamily="34" charset="-128"/>
                </a:rPr>
                <a:t>The muon spin exhibits relaxing behavior due to the local magnetic field from MA molecules.</a:t>
              </a:r>
              <a:endParaRPr lang="ja-JP" altLang="en-US" sz="1200" dirty="0">
                <a:ea typeface="Meiryo" panose="020B0604030504040204" pitchFamily="34" charset="-128"/>
              </a:endParaRPr>
            </a:p>
          </p:txBody>
        </p:sp>
        <p:sp>
          <p:nvSpPr>
            <p:cNvPr id="27" name="テキスト ボックス 94">
              <a:extLst>
                <a:ext uri="{FF2B5EF4-FFF2-40B4-BE49-F238E27FC236}">
                  <a16:creationId xmlns:a16="http://schemas.microsoft.com/office/drawing/2014/main" id="{7E98EF86-8202-3BC3-4C74-46A852E601FD}"/>
                </a:ext>
              </a:extLst>
            </p:cNvPr>
            <p:cNvSpPr txBox="1"/>
            <p:nvPr/>
          </p:nvSpPr>
          <p:spPr>
            <a:xfrm>
              <a:off x="7452000" y="4523028"/>
              <a:ext cx="1611798" cy="120032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r>
                <a:rPr lang="en" altLang="ja-JP" sz="1200" dirty="0">
                  <a:ea typeface="Meiryo" panose="020B0604030504040204" pitchFamily="34" charset="-128"/>
                </a:rPr>
                <a:t>Muon spin polarization is unchanged.</a:t>
              </a:r>
            </a:p>
            <a:p>
              <a:r>
                <a:rPr lang="en" altLang="ja-JP" sz="1200" dirty="0">
                  <a:ea typeface="Meiryo" panose="020B0604030504040204" pitchFamily="34" charset="-128"/>
                </a:rPr>
                <a:t>(Unable to  follow changes in magnetic field)</a:t>
              </a:r>
            </a:p>
          </p:txBody>
        </p:sp>
      </p:grpSp>
      <p:sp>
        <p:nvSpPr>
          <p:cNvPr id="63" name="テキスト ボックス 130">
            <a:extLst>
              <a:ext uri="{FF2B5EF4-FFF2-40B4-BE49-F238E27FC236}">
                <a16:creationId xmlns:a16="http://schemas.microsoft.com/office/drawing/2014/main" id="{EECEE6BC-7526-1C23-44FB-6CBF393079A3}"/>
              </a:ext>
            </a:extLst>
          </p:cNvPr>
          <p:cNvSpPr txBox="1"/>
          <p:nvPr/>
        </p:nvSpPr>
        <p:spPr>
          <a:xfrm>
            <a:off x="4581827" y="3241044"/>
            <a:ext cx="2756423" cy="224676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 altLang="ja-JP" sz="1400" dirty="0">
                <a:ea typeface="Meiryo" panose="020B0604030504040204" pitchFamily="34" charset="-128"/>
              </a:rPr>
              <a:t>Temperature dependence of charge carrier lifetime (circles) determined from photoluminescence measurements and muon spin relaxation rate (dashed curves). The vertical dashed lines indicate the structural transition temperatures.</a:t>
            </a:r>
          </a:p>
          <a:p>
            <a:endParaRPr lang="ja-JP" altLang="en-US" sz="1400" dirty="0">
              <a:ea typeface="Meiryo" panose="020B0604030504040204" pitchFamily="34" charset="-128"/>
            </a:endParaRPr>
          </a:p>
        </p:txBody>
      </p:sp>
      <p:pic>
        <p:nvPicPr>
          <p:cNvPr id="83" name="図 82">
            <a:extLst>
              <a:ext uri="{FF2B5EF4-FFF2-40B4-BE49-F238E27FC236}">
                <a16:creationId xmlns:a16="http://schemas.microsoft.com/office/drawing/2014/main" id="{E71D252E-60AD-6DE8-2619-DCEAE2FB2CAC}"/>
              </a:ext>
            </a:extLst>
          </p:cNvPr>
          <p:cNvPicPr>
            <a:picLocks noChangeAspect="1"/>
          </p:cNvPicPr>
          <p:nvPr/>
        </p:nvPicPr>
        <p:blipFill>
          <a:blip r:embed="rId10"/>
          <a:stretch>
            <a:fillRect/>
          </a:stretch>
        </p:blipFill>
        <p:spPr>
          <a:xfrm>
            <a:off x="4512001" y="1197000"/>
            <a:ext cx="2650161" cy="2233158"/>
          </a:xfrm>
          <a:prstGeom prst="rect">
            <a:avLst/>
          </a:prstGeom>
        </p:spPr>
      </p:pic>
      <p:sp>
        <p:nvSpPr>
          <p:cNvPr id="100" name="正方形/長方形 99">
            <a:extLst>
              <a:ext uri="{FF2B5EF4-FFF2-40B4-BE49-F238E27FC236}">
                <a16:creationId xmlns:a16="http://schemas.microsoft.com/office/drawing/2014/main" id="{A68EA283-7A9F-49A6-BCF6-61CE5FE69E06}"/>
              </a:ext>
            </a:extLst>
          </p:cNvPr>
          <p:cNvSpPr/>
          <p:nvPr/>
        </p:nvSpPr>
        <p:spPr>
          <a:xfrm>
            <a:off x="1603608" y="1197001"/>
            <a:ext cx="2980392" cy="3293209"/>
          </a:xfrm>
          <a:prstGeom prst="rect">
            <a:avLst/>
          </a:prstGeom>
        </p:spPr>
        <p:txBody>
          <a:bodyPr wrap="square">
            <a:spAutoFit/>
          </a:bodyPr>
          <a:lstStyle/>
          <a:p>
            <a:r>
              <a:rPr lang="en-US" altLang="ja-JP" sz="1600" dirty="0">
                <a:ea typeface="Meiryo" panose="020B0604030504040204" pitchFamily="34" charset="-128"/>
              </a:rPr>
              <a:t>One promising next-generation solar cell material is a hybrid organic-inorganic perovskite (HOIP) compound. They are attracting attention because of their extremely high energy conversion efficiency of more than 25%.</a:t>
            </a:r>
          </a:p>
          <a:p>
            <a:r>
              <a:rPr lang="en-US" altLang="ja-JP" sz="1600" dirty="0">
                <a:ea typeface="Meiryo" panose="020B0604030504040204" pitchFamily="34" charset="-128"/>
              </a:rPr>
              <a:t>A </a:t>
            </a:r>
            <a:r>
              <a:rPr lang="en-US" altLang="ja-JP" sz="1600" dirty="0" err="1">
                <a:latin typeface="Symbol" panose="05050102010706020507" pitchFamily="18" charset="2"/>
                <a:ea typeface="Meiryo" panose="020B0604030504040204" pitchFamily="34" charset="-128"/>
              </a:rPr>
              <a:t>m</a:t>
            </a:r>
            <a:r>
              <a:rPr lang="en-US" altLang="ja-JP" sz="1600" dirty="0" err="1">
                <a:ea typeface="Meiryo" panose="020B0604030504040204" pitchFamily="34" charset="-128"/>
              </a:rPr>
              <a:t>SR</a:t>
            </a:r>
            <a:r>
              <a:rPr lang="en-US" altLang="ja-JP" sz="1600" dirty="0">
                <a:ea typeface="Meiryo" panose="020B0604030504040204" pitchFamily="34" charset="-128"/>
              </a:rPr>
              <a:t> study on </a:t>
            </a:r>
            <a:r>
              <a:rPr lang="en" altLang="ja-JP" sz="1600" dirty="0">
                <a:ea typeface="Meiryo" panose="020B0604030504040204" pitchFamily="34" charset="-128"/>
              </a:rPr>
              <a:t>archetypal HOIP, MAPbI</a:t>
            </a:r>
            <a:r>
              <a:rPr lang="en" altLang="ja-JP" sz="1600" baseline="-25000" dirty="0">
                <a:ea typeface="Meiryo" panose="020B0604030504040204" pitchFamily="34" charset="-128"/>
              </a:rPr>
              <a:t>3</a:t>
            </a:r>
            <a:r>
              <a:rPr lang="en" altLang="ja-JP" sz="1600" dirty="0">
                <a:ea typeface="Meiryo" panose="020B0604030504040204" pitchFamily="34" charset="-128"/>
              </a:rPr>
              <a:t>,</a:t>
            </a:r>
            <a:r>
              <a:rPr lang="en-US" altLang="ja-JP" sz="1600" dirty="0">
                <a:ea typeface="Meiryo" panose="020B0604030504040204" pitchFamily="34" charset="-128"/>
              </a:rPr>
              <a:t> reveals that </a:t>
            </a:r>
            <a:r>
              <a:rPr kumimoji="1" lang="en" altLang="ja-JP" sz="1600" dirty="0">
                <a:ea typeface="Meiryo" panose="020B0604030504040204" pitchFamily="34" charset="-128"/>
              </a:rPr>
              <a:t>the charge carrier lifetime correlates with </a:t>
            </a:r>
            <a:r>
              <a:rPr kumimoji="1" lang="en-US" altLang="ja-JP" sz="1600" dirty="0">
                <a:ea typeface="Meiryo" panose="020B0604030504040204" pitchFamily="34" charset="-128"/>
              </a:rPr>
              <a:t>the rotation of organic molecules.</a:t>
            </a:r>
            <a:endParaRPr lang="en-US" altLang="ja-JP" sz="1600" dirty="0">
              <a:ea typeface="Meiryo" panose="020B0604030504040204" pitchFamily="34" charset="-128"/>
            </a:endParaRPr>
          </a:p>
        </p:txBody>
      </p:sp>
    </p:spTree>
    <p:extLst>
      <p:ext uri="{BB962C8B-B14F-4D97-AF65-F5344CB8AC3E}">
        <p14:creationId xmlns:p14="http://schemas.microsoft.com/office/powerpoint/2010/main" val="41624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78A1D-38AE-2C7B-46A1-01DBA41303C5}"/>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BD9477EE-A830-AA27-9EA9-9F9A0802D2F6}"/>
              </a:ext>
            </a:extLst>
          </p:cNvPr>
          <p:cNvSpPr txBox="1">
            <a:spLocks/>
          </p:cNvSpPr>
          <p:nvPr/>
        </p:nvSpPr>
        <p:spPr>
          <a:xfrm>
            <a:off x="291432" y="215314"/>
            <a:ext cx="10507578" cy="560725"/>
          </a:xfrm>
          <a:prstGeom prst="rect">
            <a:avLst/>
          </a:prstGeom>
        </p:spPr>
        <p:txBody>
          <a:bodyPr lIns="91440" tIns="45720" rIns="91440" bIns="45720" anchor="t"/>
          <a:lst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a:lstStyle>
          <a:p>
            <a:r>
              <a:rPr lang="en-GB">
                <a:latin typeface="Roboto"/>
                <a:ea typeface="Verdana"/>
                <a:cs typeface="Arial"/>
              </a:rPr>
              <a:t>Scientific Highlights IV – Muonium Chemistry</a:t>
            </a:r>
            <a:endParaRPr lang="en-US"/>
          </a:p>
        </p:txBody>
      </p:sp>
      <p:sp>
        <p:nvSpPr>
          <p:cNvPr id="2" name="Rectangle 1">
            <a:extLst>
              <a:ext uri="{FF2B5EF4-FFF2-40B4-BE49-F238E27FC236}">
                <a16:creationId xmlns:a16="http://schemas.microsoft.com/office/drawing/2014/main" id="{1D012F1F-5610-55F6-8D3E-7B82242A82CF}"/>
              </a:ext>
            </a:extLst>
          </p:cNvPr>
          <p:cNvSpPr/>
          <p:nvPr/>
        </p:nvSpPr>
        <p:spPr>
          <a:xfrm>
            <a:off x="44115" y="5602705"/>
            <a:ext cx="5911515" cy="11470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F362485-86AD-D2E1-AF0F-8B7D3E8CDB7C}"/>
              </a:ext>
            </a:extLst>
          </p:cNvPr>
          <p:cNvSpPr/>
          <p:nvPr/>
        </p:nvSpPr>
        <p:spPr>
          <a:xfrm>
            <a:off x="10326291" y="-20662"/>
            <a:ext cx="1870022" cy="68764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a physics model&#10;&#10;AI-generated content may be incorrect.">
            <a:extLst>
              <a:ext uri="{FF2B5EF4-FFF2-40B4-BE49-F238E27FC236}">
                <a16:creationId xmlns:a16="http://schemas.microsoft.com/office/drawing/2014/main" id="{D3A3F9E6-5CAA-E088-AF06-804EF126DCAE}"/>
              </a:ext>
            </a:extLst>
          </p:cNvPr>
          <p:cNvPicPr>
            <a:picLocks noChangeAspect="1"/>
          </p:cNvPicPr>
          <p:nvPr/>
        </p:nvPicPr>
        <p:blipFill>
          <a:blip r:embed="rId2"/>
          <a:stretch>
            <a:fillRect/>
          </a:stretch>
        </p:blipFill>
        <p:spPr>
          <a:xfrm>
            <a:off x="9733404" y="82711"/>
            <a:ext cx="2447925" cy="1638300"/>
          </a:xfrm>
          <a:prstGeom prst="rect">
            <a:avLst/>
          </a:prstGeom>
        </p:spPr>
      </p:pic>
      <p:sp>
        <p:nvSpPr>
          <p:cNvPr id="5" name="TextBox 4">
            <a:extLst>
              <a:ext uri="{FF2B5EF4-FFF2-40B4-BE49-F238E27FC236}">
                <a16:creationId xmlns:a16="http://schemas.microsoft.com/office/drawing/2014/main" id="{45261613-D784-86D8-8F1D-2F646A6BBA83}"/>
              </a:ext>
            </a:extLst>
          </p:cNvPr>
          <p:cNvSpPr txBox="1"/>
          <p:nvPr/>
        </p:nvSpPr>
        <p:spPr>
          <a:xfrm>
            <a:off x="154328" y="1200874"/>
            <a:ext cx="6096000"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Courier New"/>
              <a:buChar char="o"/>
            </a:pPr>
            <a:r>
              <a:rPr lang="en-GB" sz="2000" b="0" i="0" u="none" strike="noStrike" baseline="0">
                <a:solidFill>
                  <a:srgbClr val="000000"/>
                </a:solidFill>
                <a:latin typeface="Arial"/>
                <a:ea typeface="Segoe UI"/>
                <a:cs typeface="Segoe UI"/>
              </a:rPr>
              <a:t>Positive muons can capture electrons to form a light </a:t>
            </a:r>
            <a:r>
              <a:rPr lang="en-GB" sz="2000">
                <a:solidFill>
                  <a:srgbClr val="000000"/>
                </a:solidFill>
                <a:latin typeface="Arial"/>
                <a:ea typeface="Segoe UI"/>
                <a:cs typeface="Segoe UI"/>
              </a:rPr>
              <a:t>hydrogen isotope</a:t>
            </a:r>
            <a:r>
              <a:rPr lang="en-GB" sz="2000" b="0" i="0" u="none" strike="noStrike" baseline="0">
                <a:solidFill>
                  <a:srgbClr val="000000"/>
                </a:solidFill>
                <a:latin typeface="Arial"/>
                <a:ea typeface="Segoe UI"/>
                <a:cs typeface="Segoe UI"/>
              </a:rPr>
              <a:t>: Muonium (Mu)</a:t>
            </a:r>
            <a:r>
              <a:rPr lang="en-US" sz="2000" b="0" i="0">
                <a:solidFill>
                  <a:srgbClr val="2E2C61"/>
                </a:solidFill>
                <a:latin typeface="Arial"/>
                <a:ea typeface="Segoe UI"/>
                <a:cs typeface="Segoe UI"/>
              </a:rPr>
              <a:t>​</a:t>
            </a:r>
            <a:endParaRPr lang="en-US">
              <a:solidFill>
                <a:srgbClr val="000000"/>
              </a:solidFill>
              <a:latin typeface="Roboto"/>
              <a:ea typeface="Roboto"/>
              <a:cs typeface="Roboto"/>
            </a:endParaRPr>
          </a:p>
          <a:p>
            <a:pPr marL="342900" indent="-342900">
              <a:buFont typeface="Courier New"/>
              <a:buChar char="o"/>
            </a:pPr>
            <a:endParaRPr lang="en-US" sz="2000">
              <a:latin typeface="Arial"/>
              <a:ea typeface="Segoe UI"/>
              <a:cs typeface="Segoe UI"/>
            </a:endParaRPr>
          </a:p>
          <a:p>
            <a:pPr marL="342900" indent="-342900">
              <a:buFont typeface="Courier New"/>
              <a:buChar char="o"/>
            </a:pPr>
            <a:r>
              <a:rPr lang="en-US" sz="2000">
                <a:latin typeface="Arial"/>
                <a:ea typeface="Segoe UI"/>
                <a:cs typeface="Segoe UI"/>
              </a:rPr>
              <a:t>Mu acts as a radioactively labelled light isotope of hydrogen (similar Bohr radius, </a:t>
            </a:r>
            <a:r>
              <a:rPr lang="en-US" sz="2000" err="1">
                <a:latin typeface="Arial"/>
                <a:ea typeface="Segoe UI"/>
                <a:cs typeface="Segoe UI"/>
              </a:rPr>
              <a:t>ionisation</a:t>
            </a:r>
            <a:r>
              <a:rPr lang="en-US" sz="2000">
                <a:latin typeface="Arial"/>
                <a:ea typeface="Segoe UI"/>
                <a:cs typeface="Segoe UI"/>
              </a:rPr>
              <a:t> energy and reduced mass)</a:t>
            </a:r>
          </a:p>
          <a:p>
            <a:endParaRPr lang="en-US" sz="2000">
              <a:solidFill>
                <a:srgbClr val="2E2C61"/>
              </a:solidFill>
              <a:latin typeface="Arial"/>
              <a:ea typeface="Segoe UI"/>
              <a:cs typeface="Segoe UI"/>
            </a:endParaRPr>
          </a:p>
          <a:p>
            <a:pPr marL="342900" indent="-342900">
              <a:buFont typeface="Courier New"/>
              <a:buChar char="o"/>
            </a:pPr>
            <a:r>
              <a:rPr lang="en-GB" sz="2000" b="0" i="0" u="none" strike="noStrike" baseline="0">
                <a:solidFill>
                  <a:srgbClr val="000000"/>
                </a:solidFill>
                <a:latin typeface="Arial"/>
                <a:ea typeface="Segoe UI"/>
                <a:cs typeface="Segoe UI"/>
              </a:rPr>
              <a:t>Mu can undergo the same reactions as a </a:t>
            </a:r>
            <a:r>
              <a:rPr lang="en-GB" sz="2000">
                <a:solidFill>
                  <a:srgbClr val="000000"/>
                </a:solidFill>
                <a:latin typeface="Arial"/>
                <a:ea typeface="Segoe UI"/>
                <a:cs typeface="Segoe UI"/>
              </a:rPr>
              <a:t>H-atom:</a:t>
            </a:r>
            <a:endParaRPr lang="en-GB" sz="2000" b="0" i="0" u="none" strike="noStrike" baseline="0">
              <a:solidFill>
                <a:srgbClr val="000000"/>
              </a:solidFill>
              <a:latin typeface="Arial"/>
              <a:ea typeface="Roboto"/>
              <a:cs typeface="Segoe UI"/>
            </a:endParaRPr>
          </a:p>
          <a:p>
            <a:pPr algn="ctr"/>
            <a:endParaRPr lang="en-GB"/>
          </a:p>
        </p:txBody>
      </p:sp>
      <p:grpSp>
        <p:nvGrpSpPr>
          <p:cNvPr id="10" name="Group 9">
            <a:extLst>
              <a:ext uri="{FF2B5EF4-FFF2-40B4-BE49-F238E27FC236}">
                <a16:creationId xmlns:a16="http://schemas.microsoft.com/office/drawing/2014/main" id="{0BA1F06B-403C-8B44-00CC-86C256B5BA1F}"/>
              </a:ext>
            </a:extLst>
          </p:cNvPr>
          <p:cNvGrpSpPr/>
          <p:nvPr/>
        </p:nvGrpSpPr>
        <p:grpSpPr>
          <a:xfrm>
            <a:off x="6250416" y="1828820"/>
            <a:ext cx="5667011" cy="1847209"/>
            <a:chOff x="5534867" y="4284252"/>
            <a:chExt cx="6178354" cy="2077814"/>
          </a:xfrm>
        </p:grpSpPr>
        <p:pic>
          <p:nvPicPr>
            <p:cNvPr id="7" name="Picture 6" descr="A diagram of a molecule&#10;&#10;AI-generated content may be incorrect.">
              <a:extLst>
                <a:ext uri="{FF2B5EF4-FFF2-40B4-BE49-F238E27FC236}">
                  <a16:creationId xmlns:a16="http://schemas.microsoft.com/office/drawing/2014/main" id="{6A4C53BA-D18F-53AA-3FB0-96F423A284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68" t="22557" r="11791" b="35760"/>
            <a:stretch/>
          </p:blipFill>
          <p:spPr bwMode="auto">
            <a:xfrm>
              <a:off x="5757966" y="4308635"/>
              <a:ext cx="5955255" cy="2053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F8308E1C-74E3-46C5-DE92-58E153E00127}"/>
                </a:ext>
              </a:extLst>
            </p:cNvPr>
            <p:cNvSpPr/>
            <p:nvPr/>
          </p:nvSpPr>
          <p:spPr>
            <a:xfrm>
              <a:off x="5534867" y="4284252"/>
              <a:ext cx="555771" cy="385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grpSp>
        <p:nvGrpSpPr>
          <p:cNvPr id="19" name="Group 18">
            <a:extLst>
              <a:ext uri="{FF2B5EF4-FFF2-40B4-BE49-F238E27FC236}">
                <a16:creationId xmlns:a16="http://schemas.microsoft.com/office/drawing/2014/main" id="{B7B18683-056B-BEAB-3B61-94B2A1479016}"/>
              </a:ext>
            </a:extLst>
          </p:cNvPr>
          <p:cNvGrpSpPr/>
          <p:nvPr/>
        </p:nvGrpSpPr>
        <p:grpSpPr>
          <a:xfrm>
            <a:off x="3022112" y="4199944"/>
            <a:ext cx="5941050" cy="2031325"/>
            <a:chOff x="1167741" y="1791881"/>
            <a:chExt cx="5941050" cy="2031325"/>
          </a:xfrm>
        </p:grpSpPr>
        <p:sp>
          <p:nvSpPr>
            <p:cNvPr id="13" name="TextBox 12">
              <a:extLst>
                <a:ext uri="{FF2B5EF4-FFF2-40B4-BE49-F238E27FC236}">
                  <a16:creationId xmlns:a16="http://schemas.microsoft.com/office/drawing/2014/main" id="{3DE3F68A-22DB-5A61-7923-8A7898970C00}"/>
                </a:ext>
              </a:extLst>
            </p:cNvPr>
            <p:cNvSpPr txBox="1"/>
            <p:nvPr/>
          </p:nvSpPr>
          <p:spPr>
            <a:xfrm>
              <a:off x="1167741" y="1791881"/>
              <a:ext cx="5941050" cy="2031325"/>
            </a:xfrm>
            <a:prstGeom prst="rect">
              <a:avLst/>
            </a:prstGeom>
            <a:noFill/>
          </p:spPr>
          <p:txBody>
            <a:bodyPr wrap="none" rtlCol="0">
              <a:spAutoFit/>
            </a:bodyPr>
            <a:lstStyle/>
            <a:p>
              <a:r>
                <a:rPr lang="en-GB" sz="1800">
                  <a:latin typeface="+mj-lt"/>
                </a:rPr>
                <a:t>Addition: Mu + R</a:t>
              </a:r>
              <a:r>
                <a:rPr lang="en-GB" sz="1800" baseline="-25000">
                  <a:latin typeface="+mj-lt"/>
                </a:rPr>
                <a:t>2</a:t>
              </a:r>
              <a:r>
                <a:rPr lang="en-GB" sz="1800">
                  <a:latin typeface="+mj-lt"/>
                </a:rPr>
                <a:t>C=CH</a:t>
              </a:r>
              <a:r>
                <a:rPr lang="en-GB" sz="1800" baseline="-25000">
                  <a:latin typeface="+mj-lt"/>
                </a:rPr>
                <a:t>2</a:t>
              </a:r>
              <a:r>
                <a:rPr lang="en-GB" sz="1800">
                  <a:latin typeface="+mj-lt"/>
                </a:rPr>
                <a:t>                  		R</a:t>
              </a:r>
              <a:r>
                <a:rPr lang="en-GB" sz="1800" baseline="-25000">
                  <a:latin typeface="+mj-lt"/>
                </a:rPr>
                <a:t>2</a:t>
              </a:r>
              <a:r>
                <a:rPr lang="en-GB" sz="1800">
                  <a:latin typeface="+mj-lt"/>
                </a:rPr>
                <a:t>ĊCH</a:t>
              </a:r>
              <a:r>
                <a:rPr lang="en-GB" sz="1800" baseline="-25000">
                  <a:latin typeface="+mj-lt"/>
                </a:rPr>
                <a:t>2</a:t>
              </a:r>
              <a:r>
                <a:rPr lang="en-GB" sz="1800">
                  <a:latin typeface="+mj-lt"/>
                </a:rPr>
                <a:t>Mu</a:t>
              </a:r>
            </a:p>
            <a:p>
              <a:endParaRPr lang="en-GB" sz="1800">
                <a:latin typeface="+mj-lt"/>
              </a:endParaRPr>
            </a:p>
            <a:p>
              <a:r>
                <a:rPr lang="en-GB" sz="1800">
                  <a:latin typeface="+mj-lt"/>
                </a:rPr>
                <a:t>Abstraction: Mu + RX                       		</a:t>
              </a:r>
              <a:r>
                <a:rPr lang="en-GB" sz="1800" err="1">
                  <a:latin typeface="+mj-lt"/>
                </a:rPr>
                <a:t>MuX</a:t>
              </a:r>
              <a:r>
                <a:rPr lang="en-GB" sz="1800">
                  <a:latin typeface="+mj-lt"/>
                </a:rPr>
                <a:t> + R·</a:t>
              </a:r>
            </a:p>
            <a:p>
              <a:endParaRPr lang="en-GB" sz="1800">
                <a:latin typeface="+mj-lt"/>
              </a:endParaRPr>
            </a:p>
            <a:p>
              <a:r>
                <a:rPr lang="en-GB" sz="1800">
                  <a:latin typeface="+mj-lt"/>
                </a:rPr>
                <a:t>Radical </a:t>
              </a:r>
              <a:r>
                <a:rPr lang="en-GB" sz="1800" err="1">
                  <a:latin typeface="+mj-lt"/>
                </a:rPr>
                <a:t>Combin</a:t>
              </a:r>
              <a:r>
                <a:rPr lang="en-GB" sz="1800">
                  <a:latin typeface="+mj-lt"/>
                </a:rPr>
                <a:t>.: Mu + ·OH             		</a:t>
              </a:r>
              <a:r>
                <a:rPr lang="en-GB" sz="1800" err="1">
                  <a:latin typeface="+mj-lt"/>
                </a:rPr>
                <a:t>MuOH</a:t>
              </a:r>
              <a:endParaRPr lang="en-GB" sz="1800">
                <a:latin typeface="+mj-lt"/>
              </a:endParaRPr>
            </a:p>
            <a:p>
              <a:endParaRPr lang="en-GB" sz="1800">
                <a:latin typeface="+mj-lt"/>
              </a:endParaRPr>
            </a:p>
            <a:p>
              <a:r>
                <a:rPr lang="en-GB" sz="1800">
                  <a:latin typeface="+mj-lt"/>
                </a:rPr>
                <a:t>E- transfer: Mu + </a:t>
              </a:r>
              <a:r>
                <a:rPr lang="en-GB" sz="1800" err="1">
                  <a:latin typeface="+mj-lt"/>
                </a:rPr>
                <a:t>X</a:t>
              </a:r>
              <a:r>
                <a:rPr lang="en-GB" sz="1800" baseline="30000" err="1">
                  <a:latin typeface="+mj-lt"/>
                </a:rPr>
                <a:t>n</a:t>
              </a:r>
              <a:r>
                <a:rPr lang="en-GB" sz="1800" baseline="30000">
                  <a:latin typeface="+mj-lt"/>
                </a:rPr>
                <a:t>+</a:t>
              </a:r>
              <a:r>
                <a:rPr lang="en-GB" sz="1800">
                  <a:latin typeface="+mj-lt"/>
                </a:rPr>
                <a:t>                        		µ</a:t>
              </a:r>
              <a:r>
                <a:rPr lang="en-GB" sz="1800" baseline="30000">
                  <a:latin typeface="+mj-lt"/>
                </a:rPr>
                <a:t>+</a:t>
              </a:r>
              <a:r>
                <a:rPr lang="en-GB" sz="1800">
                  <a:latin typeface="+mj-lt"/>
                </a:rPr>
                <a:t> + X</a:t>
              </a:r>
              <a:r>
                <a:rPr lang="en-GB" sz="1800" baseline="30000">
                  <a:latin typeface="+mj-lt"/>
                </a:rPr>
                <a:t>(n-1)+  </a:t>
              </a:r>
            </a:p>
          </p:txBody>
        </p:sp>
        <p:sp>
          <p:nvSpPr>
            <p:cNvPr id="14" name="Right Arrow 8">
              <a:extLst>
                <a:ext uri="{FF2B5EF4-FFF2-40B4-BE49-F238E27FC236}">
                  <a16:creationId xmlns:a16="http://schemas.microsoft.com/office/drawing/2014/main" id="{797D072A-2713-5CE3-67F1-D1A024BAB1FD}"/>
                </a:ext>
              </a:extLst>
            </p:cNvPr>
            <p:cNvSpPr/>
            <p:nvPr/>
          </p:nvSpPr>
          <p:spPr bwMode="auto">
            <a:xfrm>
              <a:off x="4386610" y="1925663"/>
              <a:ext cx="504056" cy="14401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Lucida Grande" pitchFamily="84" charset="0"/>
                <a:ea typeface="ヒラギノ角ゴ Pro W3" pitchFamily="84" charset="-128"/>
              </a:endParaRPr>
            </a:p>
          </p:txBody>
        </p:sp>
        <p:sp>
          <p:nvSpPr>
            <p:cNvPr id="15" name="Right Arrow 9">
              <a:extLst>
                <a:ext uri="{FF2B5EF4-FFF2-40B4-BE49-F238E27FC236}">
                  <a16:creationId xmlns:a16="http://schemas.microsoft.com/office/drawing/2014/main" id="{2B556682-AC6F-C0F7-E6F9-E256D2981C12}"/>
                </a:ext>
              </a:extLst>
            </p:cNvPr>
            <p:cNvSpPr/>
            <p:nvPr/>
          </p:nvSpPr>
          <p:spPr bwMode="auto">
            <a:xfrm>
              <a:off x="4386610" y="2431520"/>
              <a:ext cx="504056" cy="14401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Lucida Grande" pitchFamily="84" charset="0"/>
                <a:ea typeface="ヒラギノ角ゴ Pro W3" pitchFamily="84" charset="-128"/>
              </a:endParaRPr>
            </a:p>
          </p:txBody>
        </p:sp>
        <p:sp>
          <p:nvSpPr>
            <p:cNvPr id="16" name="Right Arrow 10">
              <a:extLst>
                <a:ext uri="{FF2B5EF4-FFF2-40B4-BE49-F238E27FC236}">
                  <a16:creationId xmlns:a16="http://schemas.microsoft.com/office/drawing/2014/main" id="{886B3BE7-EC21-F93D-4D15-D685516522F6}"/>
                </a:ext>
              </a:extLst>
            </p:cNvPr>
            <p:cNvSpPr/>
            <p:nvPr/>
          </p:nvSpPr>
          <p:spPr bwMode="auto">
            <a:xfrm>
              <a:off x="4386610" y="3007584"/>
              <a:ext cx="504056" cy="14401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Lucida Grande" pitchFamily="84" charset="0"/>
                <a:ea typeface="ヒラギノ角ゴ Pro W3" pitchFamily="84" charset="-128"/>
              </a:endParaRPr>
            </a:p>
          </p:txBody>
        </p:sp>
        <p:sp>
          <p:nvSpPr>
            <p:cNvPr id="18" name="Right Arrow 11">
              <a:extLst>
                <a:ext uri="{FF2B5EF4-FFF2-40B4-BE49-F238E27FC236}">
                  <a16:creationId xmlns:a16="http://schemas.microsoft.com/office/drawing/2014/main" id="{A995F69C-3F77-D973-832B-42E69D336E5E}"/>
                </a:ext>
              </a:extLst>
            </p:cNvPr>
            <p:cNvSpPr/>
            <p:nvPr/>
          </p:nvSpPr>
          <p:spPr bwMode="auto">
            <a:xfrm>
              <a:off x="4406467" y="3583648"/>
              <a:ext cx="504056" cy="14401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Lucida Grande" pitchFamily="84" charset="0"/>
                <a:ea typeface="ヒラギノ角ゴ Pro W3" pitchFamily="84" charset="-128"/>
              </a:endParaRPr>
            </a:p>
          </p:txBody>
        </p:sp>
      </p:grpSp>
    </p:spTree>
    <p:extLst>
      <p:ext uri="{BB962C8B-B14F-4D97-AF65-F5344CB8AC3E}">
        <p14:creationId xmlns:p14="http://schemas.microsoft.com/office/powerpoint/2010/main" val="120532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786D-ED16-663C-241F-B37317DD46E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E3AF5A2-BDFF-1952-61B9-9A7917F2FD9F}"/>
              </a:ext>
            </a:extLst>
          </p:cNvPr>
          <p:cNvSpPr/>
          <p:nvPr/>
        </p:nvSpPr>
        <p:spPr>
          <a:xfrm>
            <a:off x="1" y="5599611"/>
            <a:ext cx="6096000" cy="1197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0AEEA821-C439-B999-A450-D1C126870D48}"/>
              </a:ext>
            </a:extLst>
          </p:cNvPr>
          <p:cNvPicPr>
            <a:picLocks noChangeAspect="1"/>
          </p:cNvPicPr>
          <p:nvPr/>
        </p:nvPicPr>
        <p:blipFill>
          <a:blip r:embed="rId2"/>
          <a:stretch>
            <a:fillRect/>
          </a:stretch>
        </p:blipFill>
        <p:spPr>
          <a:xfrm>
            <a:off x="5229942" y="608586"/>
            <a:ext cx="4554373" cy="2362127"/>
          </a:xfrm>
          <a:prstGeom prst="rect">
            <a:avLst/>
          </a:prstGeom>
        </p:spPr>
      </p:pic>
      <p:pic>
        <p:nvPicPr>
          <p:cNvPr id="18" name="Picture 17">
            <a:extLst>
              <a:ext uri="{FF2B5EF4-FFF2-40B4-BE49-F238E27FC236}">
                <a16:creationId xmlns:a16="http://schemas.microsoft.com/office/drawing/2014/main" id="{157C573E-57EF-6DE4-9C5B-BB37011D6A3B}"/>
              </a:ext>
            </a:extLst>
          </p:cNvPr>
          <p:cNvPicPr>
            <a:picLocks noChangeAspect="1"/>
          </p:cNvPicPr>
          <p:nvPr/>
        </p:nvPicPr>
        <p:blipFill>
          <a:blip r:embed="rId3"/>
          <a:stretch>
            <a:fillRect/>
          </a:stretch>
        </p:blipFill>
        <p:spPr>
          <a:xfrm>
            <a:off x="1505455" y="610514"/>
            <a:ext cx="3086300" cy="1794841"/>
          </a:xfrm>
          <a:prstGeom prst="rect">
            <a:avLst/>
          </a:prstGeom>
        </p:spPr>
      </p:pic>
      <p:pic>
        <p:nvPicPr>
          <p:cNvPr id="19" name="Picture 18">
            <a:extLst>
              <a:ext uri="{FF2B5EF4-FFF2-40B4-BE49-F238E27FC236}">
                <a16:creationId xmlns:a16="http://schemas.microsoft.com/office/drawing/2014/main" id="{9BFF4E0F-D160-ABD8-6E42-5423782A6FB5}"/>
              </a:ext>
            </a:extLst>
          </p:cNvPr>
          <p:cNvPicPr>
            <a:picLocks noChangeAspect="1"/>
          </p:cNvPicPr>
          <p:nvPr/>
        </p:nvPicPr>
        <p:blipFill>
          <a:blip r:embed="rId4"/>
          <a:stretch>
            <a:fillRect/>
          </a:stretch>
        </p:blipFill>
        <p:spPr>
          <a:xfrm>
            <a:off x="1591234" y="2693222"/>
            <a:ext cx="3000521" cy="1757039"/>
          </a:xfrm>
          <a:prstGeom prst="rect">
            <a:avLst/>
          </a:prstGeom>
        </p:spPr>
      </p:pic>
      <p:pic>
        <p:nvPicPr>
          <p:cNvPr id="20" name="Picture 19">
            <a:extLst>
              <a:ext uri="{FF2B5EF4-FFF2-40B4-BE49-F238E27FC236}">
                <a16:creationId xmlns:a16="http://schemas.microsoft.com/office/drawing/2014/main" id="{8F5A7F29-26EC-57F0-D49D-246DBA613877}"/>
              </a:ext>
            </a:extLst>
          </p:cNvPr>
          <p:cNvPicPr>
            <a:picLocks noChangeAspect="1"/>
          </p:cNvPicPr>
          <p:nvPr/>
        </p:nvPicPr>
        <p:blipFill>
          <a:blip r:embed="rId5"/>
          <a:stretch>
            <a:fillRect/>
          </a:stretch>
        </p:blipFill>
        <p:spPr>
          <a:xfrm>
            <a:off x="1591234" y="4739512"/>
            <a:ext cx="3000521" cy="1758566"/>
          </a:xfrm>
          <a:prstGeom prst="rect">
            <a:avLst/>
          </a:prstGeom>
        </p:spPr>
      </p:pic>
      <p:sp>
        <p:nvSpPr>
          <p:cNvPr id="23" name="TextBox 22">
            <a:extLst>
              <a:ext uri="{FF2B5EF4-FFF2-40B4-BE49-F238E27FC236}">
                <a16:creationId xmlns:a16="http://schemas.microsoft.com/office/drawing/2014/main" id="{9CC5BA29-E6A2-6CCA-E7BA-A11EA8994011}"/>
              </a:ext>
            </a:extLst>
          </p:cNvPr>
          <p:cNvSpPr txBox="1"/>
          <p:nvPr/>
        </p:nvSpPr>
        <p:spPr>
          <a:xfrm>
            <a:off x="106755" y="3091656"/>
            <a:ext cx="1636148" cy="923330"/>
          </a:xfrm>
          <a:prstGeom prst="rect">
            <a:avLst/>
          </a:prstGeom>
          <a:noFill/>
        </p:spPr>
        <p:txBody>
          <a:bodyPr wrap="square">
            <a:spAutoFit/>
          </a:bodyPr>
          <a:lstStyle/>
          <a:p>
            <a:r>
              <a:rPr lang="en-GB" sz="1800"/>
              <a:t>Mu reacts with gold nanoparticles</a:t>
            </a:r>
          </a:p>
        </p:txBody>
      </p:sp>
      <p:sp>
        <p:nvSpPr>
          <p:cNvPr id="25" name="TextBox 24">
            <a:extLst>
              <a:ext uri="{FF2B5EF4-FFF2-40B4-BE49-F238E27FC236}">
                <a16:creationId xmlns:a16="http://schemas.microsoft.com/office/drawing/2014/main" id="{484BC5BA-9E5C-1B5A-70DD-261555F8155E}"/>
              </a:ext>
            </a:extLst>
          </p:cNvPr>
          <p:cNvSpPr txBox="1"/>
          <p:nvPr/>
        </p:nvSpPr>
        <p:spPr>
          <a:xfrm>
            <a:off x="0" y="1055908"/>
            <a:ext cx="1510693" cy="646331"/>
          </a:xfrm>
          <a:prstGeom prst="rect">
            <a:avLst/>
          </a:prstGeom>
          <a:noFill/>
        </p:spPr>
        <p:txBody>
          <a:bodyPr wrap="square">
            <a:spAutoFit/>
          </a:bodyPr>
          <a:lstStyle/>
          <a:p>
            <a:r>
              <a:rPr lang="en-GB" sz="1800"/>
              <a:t>Mu formed in bare silica</a:t>
            </a:r>
          </a:p>
        </p:txBody>
      </p:sp>
      <p:sp>
        <p:nvSpPr>
          <p:cNvPr id="26" name="TextBox 25">
            <a:extLst>
              <a:ext uri="{FF2B5EF4-FFF2-40B4-BE49-F238E27FC236}">
                <a16:creationId xmlns:a16="http://schemas.microsoft.com/office/drawing/2014/main" id="{8E1108F0-88BE-A183-05A1-FAB94ADB516B}"/>
              </a:ext>
            </a:extLst>
          </p:cNvPr>
          <p:cNvSpPr txBox="1"/>
          <p:nvPr/>
        </p:nvSpPr>
        <p:spPr>
          <a:xfrm>
            <a:off x="5049765" y="3378796"/>
            <a:ext cx="5707012" cy="2477601"/>
          </a:xfrm>
          <a:prstGeom prst="rect">
            <a:avLst/>
          </a:prstGeom>
          <a:noFill/>
        </p:spPr>
        <p:txBody>
          <a:bodyPr wrap="none" rtlCol="0">
            <a:spAutoFit/>
          </a:bodyPr>
          <a:lstStyle/>
          <a:p>
            <a:r>
              <a:rPr lang="en-GB" sz="2000"/>
              <a:t>Mu reacting with 8 nm GNPs (6G TF)</a:t>
            </a:r>
          </a:p>
          <a:p>
            <a:endParaRPr lang="en-GB" sz="2000"/>
          </a:p>
          <a:p>
            <a:r>
              <a:rPr lang="en-GB" sz="2000"/>
              <a:t>Sequence of events:</a:t>
            </a:r>
          </a:p>
          <a:p>
            <a:pPr marL="285750" indent="-285750">
              <a:spcBef>
                <a:spcPts val="600"/>
              </a:spcBef>
              <a:buFont typeface="Arial" panose="020B0604020202020204" pitchFamily="34" charset="0"/>
              <a:buChar char="•"/>
            </a:pPr>
            <a:r>
              <a:rPr lang="en-GB" sz="2000"/>
              <a:t>Mu formed in silica escapes the mesopores,</a:t>
            </a:r>
          </a:p>
          <a:p>
            <a:pPr marL="285750" indent="-285750">
              <a:spcBef>
                <a:spcPts val="600"/>
              </a:spcBef>
              <a:buFont typeface="Arial" panose="020B0604020202020204" pitchFamily="34" charset="0"/>
              <a:buChar char="•"/>
            </a:pPr>
            <a:r>
              <a:rPr lang="en-GB" sz="2000"/>
              <a:t>Quickly diffuses to a GNP,</a:t>
            </a:r>
          </a:p>
          <a:p>
            <a:pPr marL="285750" indent="-285750">
              <a:spcBef>
                <a:spcPts val="600"/>
              </a:spcBef>
              <a:buFont typeface="Arial" panose="020B0604020202020204" pitchFamily="34" charset="0"/>
              <a:buChar char="•"/>
            </a:pPr>
            <a:r>
              <a:rPr lang="en-GB" sz="2000"/>
              <a:t>Loses e</a:t>
            </a:r>
            <a:r>
              <a:rPr lang="en-GB" sz="2000" baseline="30000"/>
              <a:t>-</a:t>
            </a:r>
            <a:r>
              <a:rPr lang="en-GB" sz="2000"/>
              <a:t> spin to metal, i.e. Mu -&gt; µ</a:t>
            </a:r>
            <a:r>
              <a:rPr lang="en-GB" sz="2000" baseline="30000"/>
              <a:t>+</a:t>
            </a:r>
            <a:br>
              <a:rPr lang="en-GB" sz="2000" baseline="30000"/>
            </a:br>
            <a:r>
              <a:rPr lang="en-GB" sz="2000"/>
              <a:t>(chemisorption reaction), hence Mu relaxation</a:t>
            </a:r>
            <a:endParaRPr lang="en-GB" sz="2000" baseline="30000"/>
          </a:p>
        </p:txBody>
      </p:sp>
      <p:sp>
        <p:nvSpPr>
          <p:cNvPr id="28" name="TextBox 27">
            <a:extLst>
              <a:ext uri="{FF2B5EF4-FFF2-40B4-BE49-F238E27FC236}">
                <a16:creationId xmlns:a16="http://schemas.microsoft.com/office/drawing/2014/main" id="{CEE8D128-5186-EC31-EB31-324F22F125CE}"/>
              </a:ext>
            </a:extLst>
          </p:cNvPr>
          <p:cNvSpPr txBox="1"/>
          <p:nvPr/>
        </p:nvSpPr>
        <p:spPr>
          <a:xfrm>
            <a:off x="5049765" y="5928453"/>
            <a:ext cx="6426924" cy="369332"/>
          </a:xfrm>
          <a:prstGeom prst="rect">
            <a:avLst/>
          </a:prstGeom>
          <a:noFill/>
        </p:spPr>
        <p:txBody>
          <a:bodyPr wrap="square">
            <a:spAutoFit/>
          </a:bodyPr>
          <a:lstStyle/>
          <a:p>
            <a:r>
              <a:rPr lang="en-GB" sz="1800"/>
              <a:t>2 - 3 fold catalytic effect from benzene on metal surface</a:t>
            </a:r>
            <a:endParaRPr lang="en-GB"/>
          </a:p>
        </p:txBody>
      </p:sp>
      <p:sp>
        <p:nvSpPr>
          <p:cNvPr id="29" name="TextBox 28">
            <a:extLst>
              <a:ext uri="{FF2B5EF4-FFF2-40B4-BE49-F238E27FC236}">
                <a16:creationId xmlns:a16="http://schemas.microsoft.com/office/drawing/2014/main" id="{FAC8348B-664D-EFAB-8EE9-F8DA3156829F}"/>
              </a:ext>
            </a:extLst>
          </p:cNvPr>
          <p:cNvSpPr txBox="1"/>
          <p:nvPr/>
        </p:nvSpPr>
        <p:spPr>
          <a:xfrm>
            <a:off x="178581" y="5111556"/>
            <a:ext cx="1636148" cy="923330"/>
          </a:xfrm>
          <a:prstGeom prst="rect">
            <a:avLst/>
          </a:prstGeom>
          <a:noFill/>
        </p:spPr>
        <p:txBody>
          <a:bodyPr wrap="square">
            <a:spAutoFit/>
          </a:bodyPr>
          <a:lstStyle/>
          <a:p>
            <a:r>
              <a:rPr lang="en-GB" sz="1800"/>
              <a:t>Catalytic effect of</a:t>
            </a:r>
          </a:p>
          <a:p>
            <a:r>
              <a:rPr lang="en-GB"/>
              <a:t>Benzene</a:t>
            </a:r>
            <a:endParaRPr lang="en-GB" sz="1800"/>
          </a:p>
        </p:txBody>
      </p:sp>
      <p:sp>
        <p:nvSpPr>
          <p:cNvPr id="6" name="Title 1">
            <a:extLst>
              <a:ext uri="{FF2B5EF4-FFF2-40B4-BE49-F238E27FC236}">
                <a16:creationId xmlns:a16="http://schemas.microsoft.com/office/drawing/2014/main" id="{CD10D757-0255-8CB3-EAC0-C639FD022C56}"/>
              </a:ext>
            </a:extLst>
          </p:cNvPr>
          <p:cNvSpPr txBox="1">
            <a:spLocks/>
          </p:cNvSpPr>
          <p:nvPr/>
        </p:nvSpPr>
        <p:spPr>
          <a:xfrm>
            <a:off x="251327" y="135103"/>
            <a:ext cx="10507578" cy="560725"/>
          </a:xfrm>
          <a:prstGeom prst="rect">
            <a:avLst/>
          </a:prstGeom>
        </p:spPr>
        <p:txBody>
          <a:bodyPr lIns="91440" tIns="45720" rIns="91440" bIns="45720" anchor="t"/>
          <a:lst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a:lstStyle>
          <a:p>
            <a:r>
              <a:rPr lang="en-GB">
                <a:latin typeface="Roboto"/>
                <a:ea typeface="Verdana"/>
                <a:cs typeface="Arial"/>
              </a:rPr>
              <a:t>Scientific Highlights IV – Muonium Chemistry</a:t>
            </a:r>
            <a:endParaRPr lang="en-US"/>
          </a:p>
        </p:txBody>
      </p:sp>
    </p:spTree>
    <p:extLst>
      <p:ext uri="{BB962C8B-B14F-4D97-AF65-F5344CB8AC3E}">
        <p14:creationId xmlns:p14="http://schemas.microsoft.com/office/powerpoint/2010/main" val="3752332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4F934E-B246-B3ED-42FA-4833DFDB299E}"/>
              </a:ext>
            </a:extLst>
          </p:cNvPr>
          <p:cNvSpPr>
            <a:spLocks noGrp="1"/>
          </p:cNvSpPr>
          <p:nvPr>
            <p:ph idx="1"/>
          </p:nvPr>
        </p:nvSpPr>
        <p:spPr>
          <a:xfrm>
            <a:off x="266700" y="1536419"/>
            <a:ext cx="5829300" cy="4351338"/>
          </a:xfrm>
        </p:spPr>
        <p:txBody>
          <a:bodyPr vert="horz" lIns="91440" tIns="45720" rIns="91440" bIns="45720" rtlCol="0" anchor="t">
            <a:normAutofit/>
          </a:bodyPr>
          <a:lstStyle/>
          <a:p>
            <a:r>
              <a:rPr lang="en-GB" sz="2400"/>
              <a:t>Generally studying muonium in the semiconductor</a:t>
            </a:r>
          </a:p>
          <a:p>
            <a:r>
              <a:rPr lang="en-GB" sz="2400"/>
              <a:t>Hydrogen defect analogue</a:t>
            </a:r>
          </a:p>
          <a:p>
            <a:pPr lvl="1"/>
            <a:r>
              <a:rPr lang="en-GB" sz="2000"/>
              <a:t>Where it forms in the material</a:t>
            </a:r>
          </a:p>
          <a:p>
            <a:pPr lvl="1"/>
            <a:r>
              <a:rPr lang="en-GB" sz="2000"/>
              <a:t>What dynamics it experiences</a:t>
            </a:r>
          </a:p>
          <a:p>
            <a:r>
              <a:rPr lang="en-GB" sz="2400"/>
              <a:t>Investigating paramagnetic centres</a:t>
            </a:r>
          </a:p>
          <a:p>
            <a:pPr lvl="1"/>
            <a:r>
              <a:rPr lang="en-GB" sz="2000"/>
              <a:t>e.g. NV centres in diamond</a:t>
            </a:r>
          </a:p>
          <a:p>
            <a:r>
              <a:rPr lang="en-GB" sz="2400"/>
              <a:t>Charge carrier dynamics</a:t>
            </a:r>
          </a:p>
          <a:p>
            <a:pPr lvl="1"/>
            <a:r>
              <a:rPr lang="en-GB" sz="2000"/>
              <a:t>Thermal effects</a:t>
            </a:r>
          </a:p>
          <a:p>
            <a:pPr lvl="1"/>
            <a:r>
              <a:rPr lang="en-GB" sz="2000"/>
              <a:t>Light induced effects</a:t>
            </a:r>
          </a:p>
        </p:txBody>
      </p:sp>
      <p:pic>
        <p:nvPicPr>
          <p:cNvPr id="7" name="Picture 4">
            <a:extLst>
              <a:ext uri="{FF2B5EF4-FFF2-40B4-BE49-F238E27FC236}">
                <a16:creationId xmlns:a16="http://schemas.microsoft.com/office/drawing/2014/main" id="{A7966685-EEC4-990D-5A53-BEB84E216E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5199" y="3852123"/>
            <a:ext cx="4053280" cy="2798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8" name="Picture 3">
            <a:extLst>
              <a:ext uri="{FF2B5EF4-FFF2-40B4-BE49-F238E27FC236}">
                <a16:creationId xmlns:a16="http://schemas.microsoft.com/office/drawing/2014/main" id="{6166D363-658C-DD38-0996-FD0EBB7337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330" y="888121"/>
            <a:ext cx="3914683" cy="287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17" name="Title 1">
            <a:extLst>
              <a:ext uri="{FF2B5EF4-FFF2-40B4-BE49-F238E27FC236}">
                <a16:creationId xmlns:a16="http://schemas.microsoft.com/office/drawing/2014/main" id="{A952326B-F700-161B-7F85-390C87379CA1}"/>
              </a:ext>
            </a:extLst>
          </p:cNvPr>
          <p:cNvSpPr txBox="1">
            <a:spLocks/>
          </p:cNvSpPr>
          <p:nvPr/>
        </p:nvSpPr>
        <p:spPr>
          <a:xfrm>
            <a:off x="160599" y="85404"/>
            <a:ext cx="8328660" cy="5746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rgbClr val="003088"/>
                </a:solidFill>
                <a:latin typeface="+mj-lt"/>
                <a:ea typeface="+mj-ea"/>
                <a:cs typeface="Arial" panose="020B0604020202020204" pitchFamily="34" charset="0"/>
              </a:defRPr>
            </a:lvl1pPr>
          </a:lstStyle>
          <a:p>
            <a:r>
              <a:rPr lang="en-GB">
                <a:latin typeface="Roboto"/>
                <a:ea typeface="Roboto"/>
                <a:cs typeface="Roboto"/>
              </a:rPr>
              <a:t>Scientific Highlights VI - Semiconductors</a:t>
            </a:r>
            <a:endParaRPr lang="en-GB" sz="2800">
              <a:latin typeface="Roboto"/>
              <a:ea typeface="Roboto"/>
              <a:cs typeface="Roboto"/>
            </a:endParaRPr>
          </a:p>
        </p:txBody>
      </p:sp>
    </p:spTree>
    <p:extLst>
      <p:ext uri="{BB962C8B-B14F-4D97-AF65-F5344CB8AC3E}">
        <p14:creationId xmlns:p14="http://schemas.microsoft.com/office/powerpoint/2010/main" val="2845477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3B22F2B0-2C79-4888-7F2A-02ADD547E74D}"/>
              </a:ext>
            </a:extLst>
          </p:cNvPr>
          <p:cNvSpPr/>
          <p:nvPr/>
        </p:nvSpPr>
        <p:spPr>
          <a:xfrm>
            <a:off x="77003" y="807665"/>
            <a:ext cx="5983740" cy="5000055"/>
          </a:xfrm>
          <a:prstGeom prst="roundRect">
            <a:avLst>
              <a:gd name="adj" fmla="val 3761"/>
            </a:avLst>
          </a:prstGeom>
          <a:solidFill>
            <a:schemeClr val="bg1"/>
          </a:solidFill>
          <a:ln w="19050">
            <a:solidFill>
              <a:srgbClr val="002D5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Segoe UI" panose="020B0502040204020203" pitchFamily="34" charset="0"/>
            </a:endParaRPr>
          </a:p>
        </p:txBody>
      </p:sp>
      <p:sp>
        <p:nvSpPr>
          <p:cNvPr id="5" name="Rounded Rectangle 4">
            <a:extLst>
              <a:ext uri="{FF2B5EF4-FFF2-40B4-BE49-F238E27FC236}">
                <a16:creationId xmlns:a16="http://schemas.microsoft.com/office/drawing/2014/main" id="{3D49C4E6-9531-5802-A8CD-DDCA451778FD}"/>
              </a:ext>
            </a:extLst>
          </p:cNvPr>
          <p:cNvSpPr/>
          <p:nvPr/>
        </p:nvSpPr>
        <p:spPr>
          <a:xfrm>
            <a:off x="6117020" y="807664"/>
            <a:ext cx="5983740" cy="5000055"/>
          </a:xfrm>
          <a:prstGeom prst="roundRect">
            <a:avLst>
              <a:gd name="adj" fmla="val 3761"/>
            </a:avLst>
          </a:prstGeom>
          <a:solidFill>
            <a:schemeClr val="bg1"/>
          </a:solidFill>
          <a:ln w="19050">
            <a:solidFill>
              <a:srgbClr val="002D5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Segoe UI" panose="020B0502040204020203" pitchFamily="34" charset="0"/>
            </a:endParaRPr>
          </a:p>
        </p:txBody>
      </p:sp>
      <p:sp>
        <p:nvSpPr>
          <p:cNvPr id="20" name="Content Placeholder 3">
            <a:extLst>
              <a:ext uri="{FF2B5EF4-FFF2-40B4-BE49-F238E27FC236}">
                <a16:creationId xmlns:a16="http://schemas.microsoft.com/office/drawing/2014/main" id="{C06FC969-8281-87EB-0AB0-42ED8273D0FD}"/>
              </a:ext>
            </a:extLst>
          </p:cNvPr>
          <p:cNvSpPr txBox="1">
            <a:spLocks/>
          </p:cNvSpPr>
          <p:nvPr/>
        </p:nvSpPr>
        <p:spPr bwMode="auto">
          <a:xfrm>
            <a:off x="77004" y="955690"/>
            <a:ext cx="3527576" cy="24832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Segoe UI" panose="020B0502040204020203" pitchFamily="34" charset="0"/>
                <a:ea typeface="ＭＳ Ｐゴシック" charset="0"/>
                <a:cs typeface="Segoe UI" panose="020B0502040204020203" pitchFamily="34" charset="0"/>
              </a:defRPr>
            </a:lvl1pPr>
            <a:lvl2pPr marL="742950" indent="-285750" algn="l" rtl="0" eaLnBrk="0" fontAlgn="base" hangingPunct="0">
              <a:spcBef>
                <a:spcPct val="20000"/>
              </a:spcBef>
              <a:spcAft>
                <a:spcPct val="0"/>
              </a:spcAft>
              <a:buChar char="–"/>
              <a:defRPr sz="2800">
                <a:solidFill>
                  <a:schemeClr val="tx1"/>
                </a:solidFill>
                <a:latin typeface="Segoe UI" panose="020B0502040204020203" pitchFamily="34" charset="0"/>
                <a:ea typeface="ＭＳ Ｐゴシック" charset="0"/>
                <a:cs typeface="Segoe UI" panose="020B0502040204020203" pitchFamily="34" charset="0"/>
              </a:defRPr>
            </a:lvl2pPr>
            <a:lvl3pPr marL="1143000" indent="-228600" algn="l" rtl="0" eaLnBrk="0" fontAlgn="base" hangingPunct="0">
              <a:spcBef>
                <a:spcPct val="20000"/>
              </a:spcBef>
              <a:spcAft>
                <a:spcPct val="0"/>
              </a:spcAft>
              <a:buChar char="•"/>
              <a:defRPr sz="2400">
                <a:solidFill>
                  <a:schemeClr val="tx1"/>
                </a:solidFill>
                <a:latin typeface="Segoe UI" panose="020B0502040204020203" pitchFamily="34" charset="0"/>
                <a:ea typeface="ＭＳ Ｐゴシック" charset="0"/>
                <a:cs typeface="Segoe UI" panose="020B0502040204020203" pitchFamily="34" charset="0"/>
              </a:defRPr>
            </a:lvl3pPr>
            <a:lvl4pPr marL="16002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4pPr>
            <a:lvl5pPr marL="20574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defTabSz="914400"/>
            <a:r>
              <a:rPr lang="is-IS" sz="2000" kern="0">
                <a:solidFill>
                  <a:srgbClr val="1F3088"/>
                </a:solidFill>
              </a:rPr>
              <a:t>Carrier-Mu interaction depolarises muon signal</a:t>
            </a:r>
          </a:p>
          <a:p>
            <a:pPr lvl="1">
              <a:buFont typeface="System Font Regular"/>
              <a:buChar char="→"/>
            </a:pPr>
            <a:r>
              <a:rPr lang="is-IS" sz="2000" kern="0">
                <a:solidFill>
                  <a:srgbClr val="1F3088"/>
                </a:solidFill>
              </a:rPr>
              <a:t>Relaxation rate tells</a:t>
            </a:r>
            <a:br>
              <a:rPr lang="is-IS" sz="2000" kern="0">
                <a:solidFill>
                  <a:srgbClr val="1F3088"/>
                </a:solidFill>
              </a:rPr>
            </a:br>
            <a:r>
              <a:rPr lang="is-IS" sz="2000" kern="0">
                <a:solidFill>
                  <a:srgbClr val="1F3088"/>
                </a:solidFill>
              </a:rPr>
              <a:t>carrier density</a:t>
            </a:r>
          </a:p>
          <a:p>
            <a:pPr defTabSz="914400"/>
            <a:r>
              <a:rPr lang="is-IS" sz="2000" kern="0">
                <a:solidFill>
                  <a:srgbClr val="1F3088"/>
                </a:solidFill>
              </a:rPr>
              <a:t>HIFI Laser for optically generating carriers in semiconductors</a:t>
            </a:r>
          </a:p>
        </p:txBody>
      </p:sp>
      <p:pic>
        <p:nvPicPr>
          <p:cNvPr id="6" name="Picture 5">
            <a:extLst>
              <a:ext uri="{FF2B5EF4-FFF2-40B4-BE49-F238E27FC236}">
                <a16:creationId xmlns:a16="http://schemas.microsoft.com/office/drawing/2014/main" id="{B5BA6D79-B660-BF99-7AA6-151A7880BBDE}"/>
              </a:ext>
            </a:extLst>
          </p:cNvPr>
          <p:cNvPicPr>
            <a:picLocks noChangeAspect="1"/>
          </p:cNvPicPr>
          <p:nvPr/>
        </p:nvPicPr>
        <p:blipFill>
          <a:blip r:embed="rId3"/>
          <a:stretch>
            <a:fillRect/>
          </a:stretch>
        </p:blipFill>
        <p:spPr>
          <a:xfrm>
            <a:off x="3604579" y="1029695"/>
            <a:ext cx="2333064" cy="2395343"/>
          </a:xfrm>
          <a:prstGeom prst="rect">
            <a:avLst/>
          </a:prstGeom>
        </p:spPr>
      </p:pic>
      <p:pic>
        <p:nvPicPr>
          <p:cNvPr id="8" name="Picture 7" descr="A diagram of a machine&#10;&#10;Description automatically generated">
            <a:extLst>
              <a:ext uri="{FF2B5EF4-FFF2-40B4-BE49-F238E27FC236}">
                <a16:creationId xmlns:a16="http://schemas.microsoft.com/office/drawing/2014/main" id="{50AC183C-69B6-7934-8C9E-FC1EA5C2B2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172" y="3432963"/>
            <a:ext cx="3814279" cy="2251686"/>
          </a:xfrm>
          <a:prstGeom prst="rect">
            <a:avLst/>
          </a:prstGeom>
        </p:spPr>
      </p:pic>
      <p:pic>
        <p:nvPicPr>
          <p:cNvPr id="10" name="Picture 9" descr="A diagram of a measurement&#10;&#10;Description automatically generated">
            <a:extLst>
              <a:ext uri="{FF2B5EF4-FFF2-40B4-BE49-F238E27FC236}">
                <a16:creationId xmlns:a16="http://schemas.microsoft.com/office/drawing/2014/main" id="{0A57CAF6-643A-F605-74C5-6B44694366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003" y="3647068"/>
            <a:ext cx="2098720" cy="1064223"/>
          </a:xfrm>
          <a:prstGeom prst="rect">
            <a:avLst/>
          </a:prstGeom>
        </p:spPr>
      </p:pic>
      <p:sp>
        <p:nvSpPr>
          <p:cNvPr id="11" name="Content Placeholder 3">
            <a:extLst>
              <a:ext uri="{FF2B5EF4-FFF2-40B4-BE49-F238E27FC236}">
                <a16:creationId xmlns:a16="http://schemas.microsoft.com/office/drawing/2014/main" id="{98F5FF57-A16C-7F75-D80F-5B619DA131D9}"/>
              </a:ext>
            </a:extLst>
          </p:cNvPr>
          <p:cNvSpPr txBox="1">
            <a:spLocks/>
          </p:cNvSpPr>
          <p:nvPr/>
        </p:nvSpPr>
        <p:spPr bwMode="auto">
          <a:xfrm>
            <a:off x="2392210" y="4983284"/>
            <a:ext cx="3739049" cy="7757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Segoe UI" panose="020B0502040204020203" pitchFamily="34" charset="0"/>
                <a:ea typeface="ＭＳ Ｐゴシック" charset="0"/>
                <a:cs typeface="Segoe UI" panose="020B0502040204020203" pitchFamily="34" charset="0"/>
              </a:defRPr>
            </a:lvl1pPr>
            <a:lvl2pPr marL="742950" indent="-285750" algn="l" rtl="0" eaLnBrk="0" fontAlgn="base" hangingPunct="0">
              <a:spcBef>
                <a:spcPct val="20000"/>
              </a:spcBef>
              <a:spcAft>
                <a:spcPct val="0"/>
              </a:spcAft>
              <a:buChar char="–"/>
              <a:defRPr sz="2800">
                <a:solidFill>
                  <a:schemeClr val="tx1"/>
                </a:solidFill>
                <a:latin typeface="Segoe UI" panose="020B0502040204020203" pitchFamily="34" charset="0"/>
                <a:ea typeface="ＭＳ Ｐゴシック" charset="0"/>
                <a:cs typeface="Segoe UI" panose="020B0502040204020203" pitchFamily="34" charset="0"/>
              </a:defRPr>
            </a:lvl2pPr>
            <a:lvl3pPr marL="1143000" indent="-228600" algn="l" rtl="0" eaLnBrk="0" fontAlgn="base" hangingPunct="0">
              <a:spcBef>
                <a:spcPct val="20000"/>
              </a:spcBef>
              <a:spcAft>
                <a:spcPct val="0"/>
              </a:spcAft>
              <a:buChar char="•"/>
              <a:defRPr sz="2400">
                <a:solidFill>
                  <a:schemeClr val="tx1"/>
                </a:solidFill>
                <a:latin typeface="Segoe UI" panose="020B0502040204020203" pitchFamily="34" charset="0"/>
                <a:ea typeface="ＭＳ Ｐゴシック" charset="0"/>
                <a:cs typeface="Segoe UI" panose="020B0502040204020203" pitchFamily="34" charset="0"/>
              </a:defRPr>
            </a:lvl3pPr>
            <a:lvl4pPr marL="16002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4pPr>
            <a:lvl5pPr marL="20574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defTabSz="914400">
              <a:buNone/>
            </a:pPr>
            <a:r>
              <a:rPr lang="is-IS" sz="1600" kern="0">
                <a:solidFill>
                  <a:srgbClr val="1F3088"/>
                </a:solidFill>
              </a:rPr>
              <a:t>General-purpose setup for</a:t>
            </a:r>
            <a:br>
              <a:rPr lang="is-IS" sz="1600" kern="0">
                <a:solidFill>
                  <a:srgbClr val="1F3088"/>
                </a:solidFill>
              </a:rPr>
            </a:br>
            <a:r>
              <a:rPr lang="is-IS" sz="1600" kern="0">
                <a:solidFill>
                  <a:srgbClr val="1F3088"/>
                </a:solidFill>
              </a:rPr>
              <a:t>light-pump muon-probe experiments</a:t>
            </a:r>
          </a:p>
        </p:txBody>
      </p:sp>
      <p:sp>
        <p:nvSpPr>
          <p:cNvPr id="12" name="Content Placeholder 3">
            <a:extLst>
              <a:ext uri="{FF2B5EF4-FFF2-40B4-BE49-F238E27FC236}">
                <a16:creationId xmlns:a16="http://schemas.microsoft.com/office/drawing/2014/main" id="{577E690F-7510-4698-2429-D1CF76464DC2}"/>
              </a:ext>
            </a:extLst>
          </p:cNvPr>
          <p:cNvSpPr txBox="1">
            <a:spLocks/>
          </p:cNvSpPr>
          <p:nvPr/>
        </p:nvSpPr>
        <p:spPr bwMode="auto">
          <a:xfrm>
            <a:off x="6138040" y="935619"/>
            <a:ext cx="3342290" cy="34997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Segoe UI" panose="020B0502040204020203" pitchFamily="34" charset="0"/>
                <a:ea typeface="ＭＳ Ｐゴシック" charset="0"/>
                <a:cs typeface="Segoe UI" panose="020B0502040204020203" pitchFamily="34" charset="0"/>
              </a:defRPr>
            </a:lvl1pPr>
            <a:lvl2pPr marL="742950" indent="-285750" algn="l" rtl="0" eaLnBrk="0" fontAlgn="base" hangingPunct="0">
              <a:spcBef>
                <a:spcPct val="20000"/>
              </a:spcBef>
              <a:spcAft>
                <a:spcPct val="0"/>
              </a:spcAft>
              <a:buChar char="–"/>
              <a:defRPr sz="2800">
                <a:solidFill>
                  <a:schemeClr val="tx1"/>
                </a:solidFill>
                <a:latin typeface="Segoe UI" panose="020B0502040204020203" pitchFamily="34" charset="0"/>
                <a:ea typeface="ＭＳ Ｐゴシック" charset="0"/>
                <a:cs typeface="Segoe UI" panose="020B0502040204020203" pitchFamily="34" charset="0"/>
              </a:defRPr>
            </a:lvl2pPr>
            <a:lvl3pPr marL="1143000" indent="-228600" algn="l" rtl="0" eaLnBrk="0" fontAlgn="base" hangingPunct="0">
              <a:spcBef>
                <a:spcPct val="20000"/>
              </a:spcBef>
              <a:spcAft>
                <a:spcPct val="0"/>
              </a:spcAft>
              <a:buChar char="•"/>
              <a:defRPr sz="2400">
                <a:solidFill>
                  <a:schemeClr val="tx1"/>
                </a:solidFill>
                <a:latin typeface="Segoe UI" panose="020B0502040204020203" pitchFamily="34" charset="0"/>
                <a:ea typeface="ＭＳ Ｐゴシック" charset="0"/>
                <a:cs typeface="Segoe UI" panose="020B0502040204020203" pitchFamily="34" charset="0"/>
              </a:defRPr>
            </a:lvl3pPr>
            <a:lvl4pPr marL="16002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4pPr>
            <a:lvl5pPr marL="20574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defTabSz="914400"/>
            <a:r>
              <a:rPr lang="is-IS" sz="2000" kern="0">
                <a:solidFill>
                  <a:srgbClr val="1F3088"/>
                </a:solidFill>
              </a:rPr>
              <a:t>By changing the pulse delay, one can measure carrier lifetime spectrum</a:t>
            </a:r>
          </a:p>
          <a:p>
            <a:pPr lvl="1"/>
            <a:r>
              <a:rPr lang="is-IS" sz="2000" kern="0">
                <a:solidFill>
                  <a:srgbClr val="1F3088"/>
                </a:solidFill>
              </a:rPr>
              <a:t>Even in </a:t>
            </a:r>
            <a:br>
              <a:rPr lang="is-IS" sz="2000" kern="0">
                <a:solidFill>
                  <a:srgbClr val="1F3088"/>
                </a:solidFill>
              </a:rPr>
            </a:br>
            <a:r>
              <a:rPr lang="is-IS" sz="2000" kern="0">
                <a:solidFill>
                  <a:srgbClr val="1F3088"/>
                </a:solidFill>
              </a:rPr>
              <a:t>completed solar cells</a:t>
            </a:r>
          </a:p>
          <a:p>
            <a:pPr defTabSz="914400"/>
            <a:r>
              <a:rPr lang="is-IS" sz="2000" kern="0">
                <a:solidFill>
                  <a:srgbClr val="1F3088"/>
                </a:solidFill>
              </a:rPr>
              <a:t>Depth-dependent measurements enable carrier kinetics study</a:t>
            </a:r>
            <a:br>
              <a:rPr lang="is-IS" sz="2000" kern="0">
                <a:solidFill>
                  <a:srgbClr val="1F3088"/>
                </a:solidFill>
              </a:rPr>
            </a:br>
            <a:r>
              <a:rPr lang="is-IS" sz="2000" kern="0">
                <a:solidFill>
                  <a:srgbClr val="1F3088"/>
                </a:solidFill>
              </a:rPr>
              <a:t>within a wafer</a:t>
            </a:r>
          </a:p>
        </p:txBody>
      </p:sp>
      <p:pic>
        <p:nvPicPr>
          <p:cNvPr id="14" name="Picture 13" descr="A graph of a graph of a graph of a graph of a graph of a graph of a graph of a graph of a graph of a graph of a graph of a graph of a graph of&#10;&#10;Description automatically generated">
            <a:extLst>
              <a:ext uri="{FF2B5EF4-FFF2-40B4-BE49-F238E27FC236}">
                <a16:creationId xmlns:a16="http://schemas.microsoft.com/office/drawing/2014/main" id="{DDB8B8F7-D961-EF7A-C151-A1557EDFAA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0147" y="861078"/>
            <a:ext cx="2607590" cy="3343064"/>
          </a:xfrm>
          <a:prstGeom prst="rect">
            <a:avLst/>
          </a:prstGeom>
        </p:spPr>
      </p:pic>
      <p:pic>
        <p:nvPicPr>
          <p:cNvPr id="16" name="Picture 15" descr="A diagram of a diagram of a block&#10;&#10;Description automatically generated with medium confidence">
            <a:extLst>
              <a:ext uri="{FF2B5EF4-FFF2-40B4-BE49-F238E27FC236}">
                <a16:creationId xmlns:a16="http://schemas.microsoft.com/office/drawing/2014/main" id="{11921544-6915-AF49-31EC-CC4A6EBF09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1088" y="3991488"/>
            <a:ext cx="3545795" cy="1679937"/>
          </a:xfrm>
          <a:prstGeom prst="rect">
            <a:avLst/>
          </a:prstGeom>
        </p:spPr>
      </p:pic>
      <p:sp>
        <p:nvSpPr>
          <p:cNvPr id="24" name="Content Placeholder 3">
            <a:extLst>
              <a:ext uri="{FF2B5EF4-FFF2-40B4-BE49-F238E27FC236}">
                <a16:creationId xmlns:a16="http://schemas.microsoft.com/office/drawing/2014/main" id="{5004B2C6-1AC6-2CDE-8E91-2DA9419D8E77}"/>
              </a:ext>
            </a:extLst>
          </p:cNvPr>
          <p:cNvSpPr txBox="1">
            <a:spLocks/>
          </p:cNvSpPr>
          <p:nvPr/>
        </p:nvSpPr>
        <p:spPr bwMode="auto">
          <a:xfrm>
            <a:off x="9857958" y="4565599"/>
            <a:ext cx="2299079" cy="952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Segoe UI" panose="020B0502040204020203" pitchFamily="34" charset="0"/>
                <a:ea typeface="ＭＳ Ｐゴシック" charset="0"/>
                <a:cs typeface="Segoe UI" panose="020B0502040204020203" pitchFamily="34" charset="0"/>
              </a:defRPr>
            </a:lvl1pPr>
            <a:lvl2pPr marL="742950" indent="-285750" algn="l" rtl="0" eaLnBrk="0" fontAlgn="base" hangingPunct="0">
              <a:spcBef>
                <a:spcPct val="20000"/>
              </a:spcBef>
              <a:spcAft>
                <a:spcPct val="0"/>
              </a:spcAft>
              <a:buChar char="–"/>
              <a:defRPr sz="2800">
                <a:solidFill>
                  <a:schemeClr val="tx1"/>
                </a:solidFill>
                <a:latin typeface="Segoe UI" panose="020B0502040204020203" pitchFamily="34" charset="0"/>
                <a:ea typeface="ＭＳ Ｐゴシック" charset="0"/>
                <a:cs typeface="Segoe UI" panose="020B0502040204020203" pitchFamily="34" charset="0"/>
              </a:defRPr>
            </a:lvl2pPr>
            <a:lvl3pPr marL="1143000" indent="-228600" algn="l" rtl="0" eaLnBrk="0" fontAlgn="base" hangingPunct="0">
              <a:spcBef>
                <a:spcPct val="20000"/>
              </a:spcBef>
              <a:spcAft>
                <a:spcPct val="0"/>
              </a:spcAft>
              <a:buChar char="•"/>
              <a:defRPr sz="2400">
                <a:solidFill>
                  <a:schemeClr val="tx1"/>
                </a:solidFill>
                <a:latin typeface="Segoe UI" panose="020B0502040204020203" pitchFamily="34" charset="0"/>
                <a:ea typeface="ＭＳ Ｐゴシック" charset="0"/>
                <a:cs typeface="Segoe UI" panose="020B0502040204020203" pitchFamily="34" charset="0"/>
              </a:defRPr>
            </a:lvl3pPr>
            <a:lvl4pPr marL="16002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4pPr>
            <a:lvl5pPr marL="20574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defTabSz="914400">
              <a:buNone/>
            </a:pPr>
            <a:r>
              <a:rPr lang="is-IS" sz="1600" kern="0">
                <a:solidFill>
                  <a:srgbClr val="1F3088"/>
                </a:solidFill>
              </a:rPr>
              <a:t>Applicable to many semiconductors. So far:</a:t>
            </a:r>
            <a:br>
              <a:rPr lang="is-IS" sz="1600" kern="0">
                <a:solidFill>
                  <a:srgbClr val="1F3088"/>
                </a:solidFill>
              </a:rPr>
            </a:br>
            <a:r>
              <a:rPr lang="is-IS" sz="1600" kern="0">
                <a:solidFill>
                  <a:srgbClr val="1F3088"/>
                </a:solidFill>
              </a:rPr>
              <a:t>Si, Ge, SiC, GaAs</a:t>
            </a:r>
          </a:p>
        </p:txBody>
      </p:sp>
      <p:sp>
        <p:nvSpPr>
          <p:cNvPr id="27" name="Rounded Rectangle 26">
            <a:extLst>
              <a:ext uri="{FF2B5EF4-FFF2-40B4-BE49-F238E27FC236}">
                <a16:creationId xmlns:a16="http://schemas.microsoft.com/office/drawing/2014/main" id="{93AAA6EF-DA1D-021D-A4CE-0FF52BEEB3CA}"/>
              </a:ext>
            </a:extLst>
          </p:cNvPr>
          <p:cNvSpPr/>
          <p:nvPr/>
        </p:nvSpPr>
        <p:spPr>
          <a:xfrm>
            <a:off x="764559" y="5861133"/>
            <a:ext cx="10847506" cy="944422"/>
          </a:xfrm>
          <a:prstGeom prst="roundRect">
            <a:avLst>
              <a:gd name="adj" fmla="val 13777"/>
            </a:avLst>
          </a:prstGeom>
          <a:solidFill>
            <a:schemeClr val="bg1"/>
          </a:solidFill>
          <a:ln w="19050">
            <a:solidFill>
              <a:srgbClr val="002D5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Segoe UI" panose="020B0502040204020203" pitchFamily="34" charset="0"/>
            </a:endParaRPr>
          </a:p>
        </p:txBody>
      </p:sp>
      <p:sp>
        <p:nvSpPr>
          <p:cNvPr id="28" name="Content Placeholder 3">
            <a:extLst>
              <a:ext uri="{FF2B5EF4-FFF2-40B4-BE49-F238E27FC236}">
                <a16:creationId xmlns:a16="http://schemas.microsoft.com/office/drawing/2014/main" id="{7B08DC6D-8332-1E57-BF18-4955BCB59DE5}"/>
              </a:ext>
            </a:extLst>
          </p:cNvPr>
          <p:cNvSpPr txBox="1">
            <a:spLocks/>
          </p:cNvSpPr>
          <p:nvPr/>
        </p:nvSpPr>
        <p:spPr bwMode="auto">
          <a:xfrm>
            <a:off x="1120089" y="5861134"/>
            <a:ext cx="4815903" cy="9444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Segoe UI" panose="020B0502040204020203" pitchFamily="34" charset="0"/>
                <a:ea typeface="ＭＳ Ｐゴシック" charset="0"/>
                <a:cs typeface="Segoe UI" panose="020B0502040204020203" pitchFamily="34" charset="0"/>
              </a:defRPr>
            </a:lvl1pPr>
            <a:lvl2pPr marL="742950" indent="-285750" algn="l" rtl="0" eaLnBrk="0" fontAlgn="base" hangingPunct="0">
              <a:spcBef>
                <a:spcPct val="20000"/>
              </a:spcBef>
              <a:spcAft>
                <a:spcPct val="0"/>
              </a:spcAft>
              <a:buChar char="–"/>
              <a:defRPr sz="2800">
                <a:solidFill>
                  <a:schemeClr val="tx1"/>
                </a:solidFill>
                <a:latin typeface="Segoe UI" panose="020B0502040204020203" pitchFamily="34" charset="0"/>
                <a:ea typeface="ＭＳ Ｐゴシック" charset="0"/>
                <a:cs typeface="Segoe UI" panose="020B0502040204020203" pitchFamily="34" charset="0"/>
              </a:defRPr>
            </a:lvl2pPr>
            <a:lvl3pPr marL="1143000" indent="-228600" algn="l" rtl="0" eaLnBrk="0" fontAlgn="base" hangingPunct="0">
              <a:spcBef>
                <a:spcPct val="20000"/>
              </a:spcBef>
              <a:spcAft>
                <a:spcPct val="0"/>
              </a:spcAft>
              <a:buChar char="•"/>
              <a:defRPr sz="2400">
                <a:solidFill>
                  <a:schemeClr val="tx1"/>
                </a:solidFill>
                <a:latin typeface="Segoe UI" panose="020B0502040204020203" pitchFamily="34" charset="0"/>
                <a:ea typeface="ＭＳ Ｐゴシック" charset="0"/>
                <a:cs typeface="Segoe UI" panose="020B0502040204020203" pitchFamily="34" charset="0"/>
              </a:defRPr>
            </a:lvl3pPr>
            <a:lvl4pPr marL="16002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4pPr>
            <a:lvl5pPr marL="20574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defTabSz="914400">
              <a:buNone/>
            </a:pPr>
            <a:r>
              <a:rPr lang="is-IS" sz="1600" kern="0">
                <a:solidFill>
                  <a:srgbClr val="1F3088"/>
                </a:solidFill>
              </a:rPr>
              <a:t>Review of Scientific Instruments 87, 125111 (2016).</a:t>
            </a:r>
          </a:p>
          <a:p>
            <a:pPr marL="0" indent="0" defTabSz="914400">
              <a:buNone/>
            </a:pPr>
            <a:r>
              <a:rPr lang="is-IS" sz="1600" kern="0">
                <a:solidFill>
                  <a:srgbClr val="1F3088"/>
                </a:solidFill>
              </a:rPr>
              <a:t>Phys. Rev. Lett. 119, 226601 (2017).</a:t>
            </a:r>
          </a:p>
          <a:p>
            <a:pPr marL="0" indent="0" defTabSz="914400">
              <a:buNone/>
            </a:pPr>
            <a:r>
              <a:rPr lang="is-IS" sz="1600" kern="0">
                <a:solidFill>
                  <a:srgbClr val="1F3088"/>
                </a:solidFill>
              </a:rPr>
              <a:t>Appl. Phys. Lett. 115, 112101 (2019).</a:t>
            </a:r>
          </a:p>
          <a:p>
            <a:pPr marL="0" indent="0" defTabSz="914400">
              <a:buNone/>
            </a:pPr>
            <a:endParaRPr lang="is-IS" sz="1600" kern="0">
              <a:solidFill>
                <a:srgbClr val="1F3088"/>
              </a:solidFill>
            </a:endParaRPr>
          </a:p>
        </p:txBody>
      </p:sp>
      <p:sp>
        <p:nvSpPr>
          <p:cNvPr id="29" name="Content Placeholder 3">
            <a:extLst>
              <a:ext uri="{FF2B5EF4-FFF2-40B4-BE49-F238E27FC236}">
                <a16:creationId xmlns:a16="http://schemas.microsoft.com/office/drawing/2014/main" id="{CCE5ABF9-9272-84F4-BD8E-842F51CE8C87}"/>
              </a:ext>
            </a:extLst>
          </p:cNvPr>
          <p:cNvSpPr txBox="1">
            <a:spLocks/>
          </p:cNvSpPr>
          <p:nvPr/>
        </p:nvSpPr>
        <p:spPr bwMode="auto">
          <a:xfrm>
            <a:off x="6666334" y="5861133"/>
            <a:ext cx="5355836" cy="9444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Segoe UI" panose="020B0502040204020203" pitchFamily="34" charset="0"/>
                <a:ea typeface="ＭＳ Ｐゴシック" charset="0"/>
                <a:cs typeface="Segoe UI" panose="020B0502040204020203" pitchFamily="34" charset="0"/>
              </a:defRPr>
            </a:lvl1pPr>
            <a:lvl2pPr marL="742950" indent="-285750" algn="l" rtl="0" eaLnBrk="0" fontAlgn="base" hangingPunct="0">
              <a:spcBef>
                <a:spcPct val="20000"/>
              </a:spcBef>
              <a:spcAft>
                <a:spcPct val="0"/>
              </a:spcAft>
              <a:buChar char="–"/>
              <a:defRPr sz="2800">
                <a:solidFill>
                  <a:schemeClr val="tx1"/>
                </a:solidFill>
                <a:latin typeface="Segoe UI" panose="020B0502040204020203" pitchFamily="34" charset="0"/>
                <a:ea typeface="ＭＳ Ｐゴシック" charset="0"/>
                <a:cs typeface="Segoe UI" panose="020B0502040204020203" pitchFamily="34" charset="0"/>
              </a:defRPr>
            </a:lvl2pPr>
            <a:lvl3pPr marL="1143000" indent="-228600" algn="l" rtl="0" eaLnBrk="0" fontAlgn="base" hangingPunct="0">
              <a:spcBef>
                <a:spcPct val="20000"/>
              </a:spcBef>
              <a:spcAft>
                <a:spcPct val="0"/>
              </a:spcAft>
              <a:buChar char="•"/>
              <a:defRPr sz="2400">
                <a:solidFill>
                  <a:schemeClr val="tx1"/>
                </a:solidFill>
                <a:latin typeface="Segoe UI" panose="020B0502040204020203" pitchFamily="34" charset="0"/>
                <a:ea typeface="ＭＳ Ｐゴシック" charset="0"/>
                <a:cs typeface="Segoe UI" panose="020B0502040204020203" pitchFamily="34" charset="0"/>
              </a:defRPr>
            </a:lvl3pPr>
            <a:lvl4pPr marL="16002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4pPr>
            <a:lvl5pPr marL="2057400" indent="-228600" algn="l" rtl="0" eaLnBrk="0" fontAlgn="base" hangingPunct="0">
              <a:spcBef>
                <a:spcPct val="20000"/>
              </a:spcBef>
              <a:spcAft>
                <a:spcPct val="0"/>
              </a:spcAft>
              <a:buChar char="»"/>
              <a:defRPr sz="2000">
                <a:solidFill>
                  <a:schemeClr val="tx1"/>
                </a:solidFill>
                <a:latin typeface="Segoe UI" panose="020B0502040204020203" pitchFamily="34" charset="0"/>
                <a:ea typeface="ＭＳ Ｐゴシック" charset="0"/>
                <a:cs typeface="Segoe UI" panose="020B0502040204020203"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defTabSz="914400">
              <a:buNone/>
            </a:pPr>
            <a:r>
              <a:rPr lang="is-IS" sz="1600" kern="0">
                <a:solidFill>
                  <a:srgbClr val="1F3088"/>
                </a:solidFill>
              </a:rPr>
              <a:t>Appl. Phys. Lett. 118, 252105 (2021).</a:t>
            </a:r>
          </a:p>
          <a:p>
            <a:pPr marL="0" indent="0" defTabSz="914400">
              <a:buNone/>
            </a:pPr>
            <a:r>
              <a:rPr lang="is-IS" sz="1600" kern="0">
                <a:solidFill>
                  <a:srgbClr val="1F3088"/>
                </a:solidFill>
              </a:rPr>
              <a:t>Journal of Applied Physics 132, 065704 (2022).</a:t>
            </a:r>
          </a:p>
          <a:p>
            <a:pPr marL="0" indent="0" defTabSz="914400">
              <a:buNone/>
            </a:pPr>
            <a:r>
              <a:rPr lang="is-IS" sz="1600" kern="0">
                <a:solidFill>
                  <a:srgbClr val="1F3088"/>
                </a:solidFill>
              </a:rPr>
              <a:t>Journal of Applied Physics 136, 055707 (2024).</a:t>
            </a:r>
          </a:p>
        </p:txBody>
      </p:sp>
      <p:sp>
        <p:nvSpPr>
          <p:cNvPr id="9" name="TextBox 8">
            <a:extLst>
              <a:ext uri="{FF2B5EF4-FFF2-40B4-BE49-F238E27FC236}">
                <a16:creationId xmlns:a16="http://schemas.microsoft.com/office/drawing/2014/main" id="{BD056FD5-F107-A75A-2D28-2D55910195B2}"/>
              </a:ext>
            </a:extLst>
          </p:cNvPr>
          <p:cNvSpPr txBox="1"/>
          <p:nvPr/>
        </p:nvSpPr>
        <p:spPr>
          <a:xfrm>
            <a:off x="8488101" y="217024"/>
            <a:ext cx="2488557" cy="307777"/>
          </a:xfrm>
          <a:prstGeom prst="rect">
            <a:avLst/>
          </a:prstGeom>
          <a:noFill/>
          <a:ln w="28575">
            <a:solidFill>
              <a:srgbClr val="676767"/>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676767"/>
                </a:solidFill>
                <a:latin typeface="Roboto"/>
              </a:rPr>
              <a:t>koji.yokoyama@stfc.ac.uk</a:t>
            </a:r>
            <a:endParaRPr lang="en-US" sz="1400">
              <a:ea typeface="Roboto"/>
              <a:cs typeface="Roboto"/>
            </a:endParaRPr>
          </a:p>
        </p:txBody>
      </p:sp>
      <p:sp>
        <p:nvSpPr>
          <p:cNvPr id="19" name="Title 1">
            <a:extLst>
              <a:ext uri="{FF2B5EF4-FFF2-40B4-BE49-F238E27FC236}">
                <a16:creationId xmlns:a16="http://schemas.microsoft.com/office/drawing/2014/main" id="{A5D08BDB-F37C-3892-D512-B89CFB1EF187}"/>
              </a:ext>
            </a:extLst>
          </p:cNvPr>
          <p:cNvSpPr txBox="1">
            <a:spLocks/>
          </p:cNvSpPr>
          <p:nvPr/>
        </p:nvSpPr>
        <p:spPr>
          <a:xfrm>
            <a:off x="160599" y="85404"/>
            <a:ext cx="8328660" cy="5746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rgbClr val="003088"/>
                </a:solidFill>
                <a:latin typeface="+mj-lt"/>
                <a:ea typeface="+mj-ea"/>
                <a:cs typeface="Arial" panose="020B0604020202020204" pitchFamily="34" charset="0"/>
              </a:defRPr>
            </a:lvl1pPr>
          </a:lstStyle>
          <a:p>
            <a:r>
              <a:rPr lang="en-GB">
                <a:latin typeface="Roboto"/>
                <a:ea typeface="Roboto"/>
                <a:cs typeface="Roboto"/>
              </a:rPr>
              <a:t>Scientific Highlights VI - Semiconductors</a:t>
            </a:r>
            <a:endParaRPr lang="en-GB" sz="2800">
              <a:latin typeface="Roboto"/>
              <a:ea typeface="Roboto"/>
              <a:cs typeface="Roboto"/>
            </a:endParaRPr>
          </a:p>
        </p:txBody>
      </p:sp>
    </p:spTree>
    <p:extLst>
      <p:ext uri="{BB962C8B-B14F-4D97-AF65-F5344CB8AC3E}">
        <p14:creationId xmlns:p14="http://schemas.microsoft.com/office/powerpoint/2010/main" val="3114808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F70D9-2535-767B-357B-58F2BC0B45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48BD2-8BBE-BB33-9854-4A850BB06609}"/>
              </a:ext>
            </a:extLst>
          </p:cNvPr>
          <p:cNvSpPr>
            <a:spLocks noGrp="1"/>
          </p:cNvSpPr>
          <p:nvPr>
            <p:ph type="title"/>
          </p:nvPr>
        </p:nvSpPr>
        <p:spPr/>
        <p:txBody>
          <a:bodyPr/>
          <a:lstStyle/>
          <a:p>
            <a:r>
              <a:rPr lang="en-GB" dirty="0"/>
              <a:t>Swept field RF-µSR:</a:t>
            </a:r>
          </a:p>
        </p:txBody>
      </p:sp>
      <p:pic>
        <p:nvPicPr>
          <p:cNvPr id="6" name="Picture 5">
            <a:extLst>
              <a:ext uri="{FF2B5EF4-FFF2-40B4-BE49-F238E27FC236}">
                <a16:creationId xmlns:a16="http://schemas.microsoft.com/office/drawing/2014/main" id="{6261F7B9-AF75-FED7-16C5-9D1D8199B077}"/>
              </a:ext>
            </a:extLst>
          </p:cNvPr>
          <p:cNvPicPr>
            <a:picLocks noChangeAspect="1"/>
          </p:cNvPicPr>
          <p:nvPr/>
        </p:nvPicPr>
        <p:blipFill>
          <a:blip r:embed="rId3"/>
          <a:stretch>
            <a:fillRect/>
          </a:stretch>
        </p:blipFill>
        <p:spPr>
          <a:xfrm>
            <a:off x="465603" y="1531238"/>
            <a:ext cx="2854692" cy="2010194"/>
          </a:xfrm>
          <a:prstGeom prst="rect">
            <a:avLst/>
          </a:prstGeom>
        </p:spPr>
      </p:pic>
      <p:pic>
        <p:nvPicPr>
          <p:cNvPr id="7" name="Picture 6">
            <a:extLst>
              <a:ext uri="{FF2B5EF4-FFF2-40B4-BE49-F238E27FC236}">
                <a16:creationId xmlns:a16="http://schemas.microsoft.com/office/drawing/2014/main" id="{A4264595-47F6-7610-C9A0-D8D3F03E0BA7}"/>
              </a:ext>
            </a:extLst>
          </p:cNvPr>
          <p:cNvPicPr>
            <a:picLocks noChangeAspect="1"/>
          </p:cNvPicPr>
          <p:nvPr/>
        </p:nvPicPr>
        <p:blipFill>
          <a:blip r:embed="rId4"/>
          <a:stretch>
            <a:fillRect/>
          </a:stretch>
        </p:blipFill>
        <p:spPr>
          <a:xfrm>
            <a:off x="1306629" y="2243982"/>
            <a:ext cx="3641620" cy="1802510"/>
          </a:xfrm>
          <a:prstGeom prst="rect">
            <a:avLst/>
          </a:prstGeom>
        </p:spPr>
      </p:pic>
      <p:pic>
        <p:nvPicPr>
          <p:cNvPr id="4" name="Picture 3">
            <a:extLst>
              <a:ext uri="{FF2B5EF4-FFF2-40B4-BE49-F238E27FC236}">
                <a16:creationId xmlns:a16="http://schemas.microsoft.com/office/drawing/2014/main" id="{42DE1A57-786C-5145-B5C8-66997F706FDA}"/>
              </a:ext>
            </a:extLst>
          </p:cNvPr>
          <p:cNvPicPr>
            <a:picLocks noChangeAspect="1"/>
          </p:cNvPicPr>
          <p:nvPr/>
        </p:nvPicPr>
        <p:blipFill>
          <a:blip r:embed="rId5"/>
          <a:stretch>
            <a:fillRect/>
          </a:stretch>
        </p:blipFill>
        <p:spPr>
          <a:xfrm>
            <a:off x="2206891" y="2893781"/>
            <a:ext cx="3308806" cy="1991748"/>
          </a:xfrm>
          <a:prstGeom prst="rect">
            <a:avLst/>
          </a:prstGeom>
        </p:spPr>
      </p:pic>
      <p:sp>
        <p:nvSpPr>
          <p:cNvPr id="11" name="TextBox 10">
            <a:extLst>
              <a:ext uri="{FF2B5EF4-FFF2-40B4-BE49-F238E27FC236}">
                <a16:creationId xmlns:a16="http://schemas.microsoft.com/office/drawing/2014/main" id="{3DE9CF36-F17C-DFB6-3B9C-0FDFBAFF71AE}"/>
              </a:ext>
            </a:extLst>
          </p:cNvPr>
          <p:cNvSpPr txBox="1"/>
          <p:nvPr/>
        </p:nvSpPr>
        <p:spPr>
          <a:xfrm>
            <a:off x="4836939" y="1633538"/>
            <a:ext cx="6202536" cy="1938992"/>
          </a:xfrm>
          <a:prstGeom prst="rect">
            <a:avLst/>
          </a:prstGeom>
          <a:noFill/>
        </p:spPr>
        <p:txBody>
          <a:bodyPr wrap="square">
            <a:spAutoFit/>
          </a:bodyPr>
          <a:lstStyle/>
          <a:p>
            <a:r>
              <a:rPr lang="en-GB" sz="2400" dirty="0"/>
              <a:t>Slowly formed radicals</a:t>
            </a:r>
          </a:p>
          <a:p>
            <a:pPr algn="ctr"/>
            <a:endParaRPr lang="en-GB" sz="2400" dirty="0"/>
          </a:p>
          <a:p>
            <a:r>
              <a:rPr lang="en-GB" sz="2400" dirty="0"/>
              <a:t>	Final state determination</a:t>
            </a:r>
          </a:p>
          <a:p>
            <a:endParaRPr lang="en-GB" sz="2400" dirty="0"/>
          </a:p>
          <a:p>
            <a:r>
              <a:rPr lang="en-GB" sz="2400" dirty="0"/>
              <a:t>		Manipulating state populations</a:t>
            </a:r>
          </a:p>
        </p:txBody>
      </p:sp>
      <p:cxnSp>
        <p:nvCxnSpPr>
          <p:cNvPr id="13" name="Straight Arrow Connector 12">
            <a:extLst>
              <a:ext uri="{FF2B5EF4-FFF2-40B4-BE49-F238E27FC236}">
                <a16:creationId xmlns:a16="http://schemas.microsoft.com/office/drawing/2014/main" id="{1AE69759-C5EC-5915-B06E-AA4AAE262916}"/>
              </a:ext>
            </a:extLst>
          </p:cNvPr>
          <p:cNvCxnSpPr/>
          <p:nvPr/>
        </p:nvCxnSpPr>
        <p:spPr>
          <a:xfrm flipH="1">
            <a:off x="3152775" y="1847850"/>
            <a:ext cx="1684164" cy="0"/>
          </a:xfrm>
          <a:prstGeom prst="straightConnector1">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8656CD56-56F6-3F16-A520-1A318B38B715}"/>
              </a:ext>
            </a:extLst>
          </p:cNvPr>
          <p:cNvCxnSpPr/>
          <p:nvPr/>
        </p:nvCxnSpPr>
        <p:spPr>
          <a:xfrm flipH="1">
            <a:off x="4101393" y="2609850"/>
            <a:ext cx="1684164" cy="0"/>
          </a:xfrm>
          <a:prstGeom prst="straightConnector1">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E52110F1-FD71-0C59-DD26-D0473CB7FA25}"/>
              </a:ext>
            </a:extLst>
          </p:cNvPr>
          <p:cNvCxnSpPr/>
          <p:nvPr/>
        </p:nvCxnSpPr>
        <p:spPr>
          <a:xfrm flipH="1">
            <a:off x="5029200" y="3324225"/>
            <a:ext cx="1684164" cy="0"/>
          </a:xfrm>
          <a:prstGeom prst="straightConnector1">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50743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C0762-2666-5470-3152-A8F581EE91FE}"/>
              </a:ext>
            </a:extLst>
          </p:cNvPr>
          <p:cNvSpPr>
            <a:spLocks noGrp="1"/>
          </p:cNvSpPr>
          <p:nvPr>
            <p:ph type="title"/>
          </p:nvPr>
        </p:nvSpPr>
        <p:spPr/>
        <p:txBody>
          <a:bodyPr/>
          <a:lstStyle/>
          <a:p>
            <a:r>
              <a:rPr lang="en-GB" dirty="0"/>
              <a:t>Pulsed RF-µSR:</a:t>
            </a:r>
          </a:p>
        </p:txBody>
      </p:sp>
      <p:pic>
        <p:nvPicPr>
          <p:cNvPr id="9" name="Picture 8">
            <a:extLst>
              <a:ext uri="{FF2B5EF4-FFF2-40B4-BE49-F238E27FC236}">
                <a16:creationId xmlns:a16="http://schemas.microsoft.com/office/drawing/2014/main" id="{AF32C68C-8DAC-797F-18E5-E58B24BAE3EB}"/>
              </a:ext>
            </a:extLst>
          </p:cNvPr>
          <p:cNvPicPr>
            <a:picLocks noChangeAspect="1"/>
          </p:cNvPicPr>
          <p:nvPr/>
        </p:nvPicPr>
        <p:blipFill>
          <a:blip r:embed="rId3"/>
          <a:stretch>
            <a:fillRect/>
          </a:stretch>
        </p:blipFill>
        <p:spPr>
          <a:xfrm>
            <a:off x="520353" y="1214438"/>
            <a:ext cx="4629899" cy="1930127"/>
          </a:xfrm>
          <a:prstGeom prst="rect">
            <a:avLst/>
          </a:prstGeom>
        </p:spPr>
      </p:pic>
      <p:pic>
        <p:nvPicPr>
          <p:cNvPr id="8" name="Picture 7">
            <a:extLst>
              <a:ext uri="{FF2B5EF4-FFF2-40B4-BE49-F238E27FC236}">
                <a16:creationId xmlns:a16="http://schemas.microsoft.com/office/drawing/2014/main" id="{E5F0CF0C-AAF9-56FE-6946-BEB0CA76C5FF}"/>
              </a:ext>
            </a:extLst>
          </p:cNvPr>
          <p:cNvPicPr>
            <a:picLocks noChangeAspect="1"/>
          </p:cNvPicPr>
          <p:nvPr/>
        </p:nvPicPr>
        <p:blipFill>
          <a:blip r:embed="rId4"/>
          <a:stretch>
            <a:fillRect/>
          </a:stretch>
        </p:blipFill>
        <p:spPr>
          <a:xfrm>
            <a:off x="1515850" y="1741600"/>
            <a:ext cx="3204907" cy="2005367"/>
          </a:xfrm>
          <a:prstGeom prst="rect">
            <a:avLst/>
          </a:prstGeom>
        </p:spPr>
      </p:pic>
      <p:sp>
        <p:nvSpPr>
          <p:cNvPr id="12" name="TextBox 11">
            <a:extLst>
              <a:ext uri="{FF2B5EF4-FFF2-40B4-BE49-F238E27FC236}">
                <a16:creationId xmlns:a16="http://schemas.microsoft.com/office/drawing/2014/main" id="{FACBF672-F4C6-8BB8-0F98-852B9B70BE83}"/>
              </a:ext>
            </a:extLst>
          </p:cNvPr>
          <p:cNvSpPr txBox="1"/>
          <p:nvPr/>
        </p:nvSpPr>
        <p:spPr>
          <a:xfrm>
            <a:off x="5860976" y="1357313"/>
            <a:ext cx="5835723" cy="2308324"/>
          </a:xfrm>
          <a:prstGeom prst="rect">
            <a:avLst/>
          </a:prstGeom>
          <a:noFill/>
        </p:spPr>
        <p:txBody>
          <a:bodyPr wrap="square">
            <a:spAutoFit/>
          </a:bodyPr>
          <a:lstStyle/>
          <a:p>
            <a:r>
              <a:rPr lang="en-GB" sz="2400" dirty="0"/>
              <a:t>RF Decoupling (‘NMR style’)</a:t>
            </a:r>
          </a:p>
          <a:p>
            <a:endParaRPr lang="en-GB" sz="2400" dirty="0"/>
          </a:p>
          <a:p>
            <a:r>
              <a:rPr lang="en-GB" sz="2400" dirty="0"/>
              <a:t>	Spin evolution in RF field</a:t>
            </a:r>
          </a:p>
          <a:p>
            <a:endParaRPr lang="en-GB" sz="2400" dirty="0"/>
          </a:p>
          <a:p>
            <a:r>
              <a:rPr lang="en-GB" sz="2400" dirty="0"/>
              <a:t>	</a:t>
            </a:r>
          </a:p>
          <a:p>
            <a:r>
              <a:rPr lang="en-GB" sz="2400" dirty="0"/>
              <a:t>	Extend ISIS frequency response </a:t>
            </a:r>
          </a:p>
        </p:txBody>
      </p:sp>
      <p:sp>
        <p:nvSpPr>
          <p:cNvPr id="3" name="TextBox 2">
            <a:extLst>
              <a:ext uri="{FF2B5EF4-FFF2-40B4-BE49-F238E27FC236}">
                <a16:creationId xmlns:a16="http://schemas.microsoft.com/office/drawing/2014/main" id="{C790E8B3-7442-77B2-A2F5-46F444AC563F}"/>
              </a:ext>
            </a:extLst>
          </p:cNvPr>
          <p:cNvSpPr txBox="1"/>
          <p:nvPr/>
        </p:nvSpPr>
        <p:spPr>
          <a:xfrm>
            <a:off x="1742090" y="4865034"/>
            <a:ext cx="9807382" cy="830997"/>
          </a:xfrm>
          <a:prstGeom prst="rect">
            <a:avLst/>
          </a:prstGeom>
          <a:noFill/>
        </p:spPr>
        <p:txBody>
          <a:bodyPr wrap="square" rtlCol="0">
            <a:spAutoFit/>
          </a:bodyPr>
          <a:lstStyle/>
          <a:p>
            <a:pPr algn="ctr">
              <a:spcBef>
                <a:spcPts val="600"/>
              </a:spcBef>
            </a:pPr>
            <a:r>
              <a:rPr lang="en-GB" sz="2400" i="1" dirty="0"/>
              <a:t>Start to exploit pulse bandwidth to multiplex information</a:t>
            </a:r>
            <a:br>
              <a:rPr lang="en-GB" sz="2400" i="1" dirty="0"/>
            </a:br>
            <a:r>
              <a:rPr lang="en-GB" sz="2400" i="1" dirty="0"/>
              <a:t>in a free precession signal – FT-NMR </a:t>
            </a:r>
            <a:r>
              <a:rPr lang="en-GB" sz="2400" i="1" dirty="0">
                <a:sym typeface="Symbol" panose="05050102010706020507" pitchFamily="18" charset="2"/>
              </a:rPr>
              <a:t></a:t>
            </a:r>
            <a:r>
              <a:rPr lang="en-GB" sz="2400" i="1" dirty="0"/>
              <a:t> FT-RFµSR</a:t>
            </a:r>
          </a:p>
        </p:txBody>
      </p:sp>
      <p:pic>
        <p:nvPicPr>
          <p:cNvPr id="5" name="Picture 4">
            <a:extLst>
              <a:ext uri="{FF2B5EF4-FFF2-40B4-BE49-F238E27FC236}">
                <a16:creationId xmlns:a16="http://schemas.microsoft.com/office/drawing/2014/main" id="{F9236C3F-30B9-D177-BB0F-5B2A4265C414}"/>
              </a:ext>
            </a:extLst>
          </p:cNvPr>
          <p:cNvPicPr>
            <a:picLocks noChangeAspect="1"/>
          </p:cNvPicPr>
          <p:nvPr/>
        </p:nvPicPr>
        <p:blipFill>
          <a:blip r:embed="rId5"/>
          <a:stretch>
            <a:fillRect/>
          </a:stretch>
        </p:blipFill>
        <p:spPr>
          <a:xfrm>
            <a:off x="3313296" y="2658559"/>
            <a:ext cx="2402958" cy="2005367"/>
          </a:xfrm>
          <a:prstGeom prst="rect">
            <a:avLst/>
          </a:prstGeom>
        </p:spPr>
      </p:pic>
      <p:cxnSp>
        <p:nvCxnSpPr>
          <p:cNvPr id="10" name="Straight Arrow Connector 9">
            <a:extLst>
              <a:ext uri="{FF2B5EF4-FFF2-40B4-BE49-F238E27FC236}">
                <a16:creationId xmlns:a16="http://schemas.microsoft.com/office/drawing/2014/main" id="{59F76098-0D5C-071E-DF5F-6D5A6843C65E}"/>
              </a:ext>
            </a:extLst>
          </p:cNvPr>
          <p:cNvCxnSpPr/>
          <p:nvPr/>
        </p:nvCxnSpPr>
        <p:spPr>
          <a:xfrm flipH="1">
            <a:off x="4176812" y="1590675"/>
            <a:ext cx="1684164" cy="0"/>
          </a:xfrm>
          <a:prstGeom prst="straightConnector1">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5383DE4A-D582-56BF-271E-C08A1D925CAD}"/>
              </a:ext>
            </a:extLst>
          </p:cNvPr>
          <p:cNvCxnSpPr>
            <a:cxnSpLocks/>
          </p:cNvCxnSpPr>
          <p:nvPr/>
        </p:nvCxnSpPr>
        <p:spPr>
          <a:xfrm flipH="1">
            <a:off x="4418819" y="2457450"/>
            <a:ext cx="2415597" cy="0"/>
          </a:xfrm>
          <a:prstGeom prst="straightConnector1">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08151BDD-24B8-65F7-A4D6-20270C4605FF}"/>
              </a:ext>
            </a:extLst>
          </p:cNvPr>
          <p:cNvCxnSpPr/>
          <p:nvPr/>
        </p:nvCxnSpPr>
        <p:spPr>
          <a:xfrm flipH="1">
            <a:off x="5150252" y="3419475"/>
            <a:ext cx="1684164" cy="0"/>
          </a:xfrm>
          <a:prstGeom prst="straightConnector1">
            <a:avLst/>
          </a:prstGeom>
          <a:ln w="190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43902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6500-40BA-B2D4-2F55-DF316D0178B7}"/>
              </a:ext>
            </a:extLst>
          </p:cNvPr>
          <p:cNvSpPr>
            <a:spLocks noGrp="1"/>
          </p:cNvSpPr>
          <p:nvPr>
            <p:ph type="title"/>
          </p:nvPr>
        </p:nvSpPr>
        <p:spPr/>
        <p:txBody>
          <a:bodyPr/>
          <a:lstStyle/>
          <a:p>
            <a:r>
              <a:rPr lang="en-GB" dirty="0"/>
              <a:t>Pulsed Current</a:t>
            </a:r>
          </a:p>
        </p:txBody>
      </p:sp>
      <p:sp>
        <p:nvSpPr>
          <p:cNvPr id="8" name="TextBox 7">
            <a:extLst>
              <a:ext uri="{FF2B5EF4-FFF2-40B4-BE49-F238E27FC236}">
                <a16:creationId xmlns:a16="http://schemas.microsoft.com/office/drawing/2014/main" id="{6608640B-3DDB-8AC6-7C3F-4CBB90944A38}"/>
              </a:ext>
            </a:extLst>
          </p:cNvPr>
          <p:cNvSpPr txBox="1"/>
          <p:nvPr/>
        </p:nvSpPr>
        <p:spPr>
          <a:xfrm>
            <a:off x="6651320" y="6012679"/>
            <a:ext cx="4583306" cy="646331"/>
          </a:xfrm>
          <a:prstGeom prst="rect">
            <a:avLst/>
          </a:prstGeom>
          <a:noFill/>
        </p:spPr>
        <p:txBody>
          <a:bodyPr wrap="none" rtlCol="0">
            <a:spAutoFit/>
          </a:bodyPr>
          <a:lstStyle/>
          <a:p>
            <a:r>
              <a:rPr lang="en-GB" dirty="0"/>
              <a:t>Images from Muon spin spectroscopy OUP</a:t>
            </a:r>
          </a:p>
          <a:p>
            <a:r>
              <a:rPr lang="en-GB" dirty="0"/>
              <a:t>Charalambous PRB 2002, 2006</a:t>
            </a:r>
          </a:p>
        </p:txBody>
      </p:sp>
      <p:sp>
        <p:nvSpPr>
          <p:cNvPr id="10" name="Content Placeholder 9">
            <a:extLst>
              <a:ext uri="{FF2B5EF4-FFF2-40B4-BE49-F238E27FC236}">
                <a16:creationId xmlns:a16="http://schemas.microsoft.com/office/drawing/2014/main" id="{056BF46F-926C-A235-9640-6ED8FD2ED42B}"/>
              </a:ext>
            </a:extLst>
          </p:cNvPr>
          <p:cNvSpPr>
            <a:spLocks noGrp="1"/>
          </p:cNvSpPr>
          <p:nvPr>
            <p:ph idx="1"/>
          </p:nvPr>
        </p:nvSpPr>
        <p:spPr>
          <a:xfrm>
            <a:off x="266699" y="1304925"/>
            <a:ext cx="3516161" cy="3865591"/>
          </a:xfrm>
        </p:spPr>
        <p:txBody>
          <a:bodyPr/>
          <a:lstStyle/>
          <a:p>
            <a:r>
              <a:rPr lang="en-GB" dirty="0"/>
              <a:t>Pulsed and AC currents drive flux line lattice</a:t>
            </a:r>
          </a:p>
          <a:p>
            <a:r>
              <a:rPr lang="en-GB" dirty="0"/>
              <a:t>Pulsed currents used to reduce ohmic heating</a:t>
            </a:r>
          </a:p>
          <a:p>
            <a:r>
              <a:rPr lang="en-GB" dirty="0"/>
              <a:t>Clear change in </a:t>
            </a:r>
            <a:r>
              <a:rPr lang="en-GB" dirty="0" err="1"/>
              <a:t>lineshape</a:t>
            </a:r>
            <a:r>
              <a:rPr lang="en-GB" dirty="0"/>
              <a:t> as current is increased</a:t>
            </a:r>
          </a:p>
        </p:txBody>
      </p:sp>
      <p:pic>
        <p:nvPicPr>
          <p:cNvPr id="12" name="Picture 11">
            <a:extLst>
              <a:ext uri="{FF2B5EF4-FFF2-40B4-BE49-F238E27FC236}">
                <a16:creationId xmlns:a16="http://schemas.microsoft.com/office/drawing/2014/main" id="{768C0D9F-50F1-5F1F-263C-0687ED55F4B6}"/>
              </a:ext>
            </a:extLst>
          </p:cNvPr>
          <p:cNvPicPr>
            <a:picLocks noChangeAspect="1"/>
          </p:cNvPicPr>
          <p:nvPr/>
        </p:nvPicPr>
        <p:blipFill>
          <a:blip r:embed="rId2"/>
          <a:stretch>
            <a:fillRect/>
          </a:stretch>
        </p:blipFill>
        <p:spPr>
          <a:xfrm>
            <a:off x="3741107" y="1473702"/>
            <a:ext cx="6858689" cy="3696814"/>
          </a:xfrm>
          <a:prstGeom prst="rect">
            <a:avLst/>
          </a:prstGeom>
        </p:spPr>
      </p:pic>
    </p:spTree>
    <p:extLst>
      <p:ext uri="{BB962C8B-B14F-4D97-AF65-F5344CB8AC3E}">
        <p14:creationId xmlns:p14="http://schemas.microsoft.com/office/powerpoint/2010/main" val="1593581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F3C8-3652-F848-9DFA-3BB2A91CED0D}"/>
              </a:ext>
            </a:extLst>
          </p:cNvPr>
          <p:cNvSpPr>
            <a:spLocks noGrp="1"/>
          </p:cNvSpPr>
          <p:nvPr>
            <p:ph type="title"/>
          </p:nvPr>
        </p:nvSpPr>
        <p:spPr/>
        <p:txBody>
          <a:bodyPr/>
          <a:lstStyle/>
          <a:p>
            <a:r>
              <a:rPr lang="en-GB" dirty="0"/>
              <a:t>Pulsed magnetic fields</a:t>
            </a:r>
          </a:p>
        </p:txBody>
      </p:sp>
      <p:sp>
        <p:nvSpPr>
          <p:cNvPr id="3" name="Content Placeholder 2">
            <a:extLst>
              <a:ext uri="{FF2B5EF4-FFF2-40B4-BE49-F238E27FC236}">
                <a16:creationId xmlns:a16="http://schemas.microsoft.com/office/drawing/2014/main" id="{622166B5-7E08-2C76-7979-04C90C761233}"/>
              </a:ext>
            </a:extLst>
          </p:cNvPr>
          <p:cNvSpPr>
            <a:spLocks noGrp="1"/>
          </p:cNvSpPr>
          <p:nvPr>
            <p:ph idx="1"/>
          </p:nvPr>
        </p:nvSpPr>
        <p:spPr>
          <a:xfrm>
            <a:off x="266699" y="1304925"/>
            <a:ext cx="5219701" cy="3865591"/>
          </a:xfrm>
        </p:spPr>
        <p:txBody>
          <a:bodyPr/>
          <a:lstStyle/>
          <a:p>
            <a:r>
              <a:rPr lang="en-GB" dirty="0"/>
              <a:t>Pulsed magnetic fields (sync to muon pulse) used to study delayed Mu formation</a:t>
            </a:r>
          </a:p>
          <a:p>
            <a:endParaRPr lang="en-GB" dirty="0"/>
          </a:p>
          <a:p>
            <a:r>
              <a:rPr lang="en-GB" dirty="0"/>
              <a:t>µSR can be carried out at higher frequencies</a:t>
            </a:r>
          </a:p>
          <a:p>
            <a:endParaRPr lang="en-GB" dirty="0"/>
          </a:p>
          <a:p>
            <a:r>
              <a:rPr lang="en-GB" dirty="0"/>
              <a:t>Large current applied (250A) without ohmic issues</a:t>
            </a:r>
          </a:p>
          <a:p>
            <a:endParaRPr lang="en-GB" dirty="0"/>
          </a:p>
          <a:p>
            <a:r>
              <a:rPr lang="en-GB" dirty="0"/>
              <a:t>Example shown on quartz</a:t>
            </a:r>
          </a:p>
        </p:txBody>
      </p:sp>
      <p:pic>
        <p:nvPicPr>
          <p:cNvPr id="7" name="Picture 6">
            <a:extLst>
              <a:ext uri="{FF2B5EF4-FFF2-40B4-BE49-F238E27FC236}">
                <a16:creationId xmlns:a16="http://schemas.microsoft.com/office/drawing/2014/main" id="{880419F5-F2B9-665B-4E59-8F28CCFA2118}"/>
              </a:ext>
            </a:extLst>
          </p:cNvPr>
          <p:cNvPicPr>
            <a:picLocks noChangeAspect="1"/>
          </p:cNvPicPr>
          <p:nvPr/>
        </p:nvPicPr>
        <p:blipFill>
          <a:blip r:embed="rId2"/>
          <a:stretch>
            <a:fillRect/>
          </a:stretch>
        </p:blipFill>
        <p:spPr>
          <a:xfrm>
            <a:off x="5892074" y="521354"/>
            <a:ext cx="4342212" cy="5815291"/>
          </a:xfrm>
          <a:prstGeom prst="rect">
            <a:avLst/>
          </a:prstGeom>
        </p:spPr>
      </p:pic>
      <p:sp>
        <p:nvSpPr>
          <p:cNvPr id="9" name="TextBox 8">
            <a:extLst>
              <a:ext uri="{FF2B5EF4-FFF2-40B4-BE49-F238E27FC236}">
                <a16:creationId xmlns:a16="http://schemas.microsoft.com/office/drawing/2014/main" id="{DDF77869-ABD8-85A3-6742-8C60930009CE}"/>
              </a:ext>
            </a:extLst>
          </p:cNvPr>
          <p:cNvSpPr txBox="1"/>
          <p:nvPr/>
        </p:nvSpPr>
        <p:spPr>
          <a:xfrm>
            <a:off x="6708470" y="6180416"/>
            <a:ext cx="4583306" cy="646331"/>
          </a:xfrm>
          <a:prstGeom prst="rect">
            <a:avLst/>
          </a:prstGeom>
          <a:noFill/>
        </p:spPr>
        <p:txBody>
          <a:bodyPr wrap="none" rtlCol="0">
            <a:spAutoFit/>
          </a:bodyPr>
          <a:lstStyle/>
          <a:p>
            <a:r>
              <a:rPr lang="en-GB" dirty="0"/>
              <a:t>Images from Muon spin spectroscopy OUP</a:t>
            </a:r>
          </a:p>
          <a:p>
            <a:r>
              <a:rPr lang="en-GB" dirty="0"/>
              <a:t>Shiroka </a:t>
            </a:r>
            <a:r>
              <a:rPr lang="en-GB"/>
              <a:t>PRL 1999</a:t>
            </a:r>
            <a:endParaRPr lang="en-GB" dirty="0"/>
          </a:p>
        </p:txBody>
      </p:sp>
    </p:spTree>
    <p:extLst>
      <p:ext uri="{BB962C8B-B14F-4D97-AF65-F5344CB8AC3E}">
        <p14:creationId xmlns:p14="http://schemas.microsoft.com/office/powerpoint/2010/main" val="1683928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D97FB-498D-7089-D238-321382B43E48}"/>
              </a:ext>
            </a:extLst>
          </p:cNvPr>
          <p:cNvSpPr>
            <a:spLocks noGrp="1"/>
          </p:cNvSpPr>
          <p:nvPr>
            <p:ph type="title"/>
          </p:nvPr>
        </p:nvSpPr>
        <p:spPr/>
        <p:txBody>
          <a:bodyPr/>
          <a:lstStyle/>
          <a:p>
            <a:r>
              <a:rPr lang="en-GB" dirty="0"/>
              <a:t>RF-</a:t>
            </a:r>
            <a:r>
              <a:rPr lang="en-GB" dirty="0" err="1"/>
              <a:t>uSR</a:t>
            </a:r>
            <a:r>
              <a:rPr lang="en-GB" dirty="0"/>
              <a:t> - Science</a:t>
            </a:r>
          </a:p>
        </p:txBody>
      </p:sp>
      <p:sp>
        <p:nvSpPr>
          <p:cNvPr id="3" name="TextBox 2">
            <a:extLst>
              <a:ext uri="{FF2B5EF4-FFF2-40B4-BE49-F238E27FC236}">
                <a16:creationId xmlns:a16="http://schemas.microsoft.com/office/drawing/2014/main" id="{9F86F9AB-E008-1540-16A8-D3190173C522}"/>
              </a:ext>
            </a:extLst>
          </p:cNvPr>
          <p:cNvSpPr txBox="1"/>
          <p:nvPr/>
        </p:nvSpPr>
        <p:spPr>
          <a:xfrm>
            <a:off x="939165" y="812165"/>
            <a:ext cx="9742170" cy="5909310"/>
          </a:xfrm>
          <a:prstGeom prst="rect">
            <a:avLst/>
          </a:prstGeom>
          <a:noFill/>
        </p:spPr>
        <p:txBody>
          <a:bodyPr wrap="square" rtlCol="0">
            <a:spAutoFit/>
          </a:bodyPr>
          <a:lstStyle/>
          <a:p>
            <a:pPr lvl="0"/>
            <a:r>
              <a:rPr lang="en-GB" b="1" dirty="0"/>
              <a:t>Semiconductors and Hydrogenic Impurity States</a:t>
            </a:r>
          </a:p>
          <a:p>
            <a:pPr lvl="0"/>
            <a:r>
              <a:rPr lang="en-GB" dirty="0"/>
              <a:t>Charge state, site and electronic structure can be measured through hyperfine-selective RF methods. RF resonance can isolate paramagnetic centres and determine their symmetry, electronic structure and local dynamics</a:t>
            </a:r>
          </a:p>
          <a:p>
            <a:pPr lvl="0"/>
            <a:endParaRPr lang="en-GB" dirty="0"/>
          </a:p>
          <a:p>
            <a:pPr lvl="0"/>
            <a:r>
              <a:rPr lang="en-GB" b="1" dirty="0"/>
              <a:t>Chemistry, Soft Matter and Biology</a:t>
            </a:r>
          </a:p>
          <a:p>
            <a:pPr lvl="0"/>
            <a:r>
              <a:rPr lang="en-GB" i="1" dirty="0"/>
              <a:t>Final-state identification: </a:t>
            </a:r>
            <a:r>
              <a:rPr lang="en-GB" dirty="0"/>
              <a:t>distinguishing prompt and delayed muon or muonium states, and measuring hyperfine parameters that are not always accessible from TF or ALC data alone.</a:t>
            </a:r>
          </a:p>
          <a:p>
            <a:pPr lvl="0"/>
            <a:r>
              <a:rPr lang="en-GB" i="1" dirty="0"/>
              <a:t>Reaction kinetics and transient radicals: </a:t>
            </a:r>
            <a:r>
              <a:rPr lang="en-GB" dirty="0"/>
              <a:t>using muonium as a light-isotope analogue of H and D to test reaction theories, catalytic pathways and short-lived radical intermediates.</a:t>
            </a:r>
          </a:p>
          <a:p>
            <a:pPr lvl="0"/>
            <a:r>
              <a:rPr lang="en-GB" i="1" dirty="0"/>
              <a:t>Gas-phase and porous-media chemistry: </a:t>
            </a:r>
            <a:r>
              <a:rPr lang="en-GB" dirty="0"/>
              <a:t>exploiting the unusual suitability of muon methods for low-density samples, where conventional NMR/EPR can be difficult and kinetic information can be obtained cleanly; Mu + propane H-abstraction is an important example.</a:t>
            </a:r>
          </a:p>
          <a:p>
            <a:pPr lvl="0"/>
            <a:r>
              <a:rPr lang="en-GB" i="1" dirty="0"/>
              <a:t>Entry into biological and soft-matter problems: </a:t>
            </a:r>
            <a:r>
              <a:rPr lang="en-GB" dirty="0"/>
              <a:t>using familiar resonance concepts, calibrated resonators, simulated spectra and standard fitting workflows to make RF-</a:t>
            </a:r>
            <a:r>
              <a:rPr lang="en-GB" dirty="0" err="1"/>
              <a:t>μSR</a:t>
            </a:r>
            <a:r>
              <a:rPr lang="en-GB" dirty="0"/>
              <a:t> more approachable for non-</a:t>
            </a:r>
            <a:r>
              <a:rPr lang="en-GB" dirty="0" err="1"/>
              <a:t>μSR</a:t>
            </a:r>
            <a:r>
              <a:rPr lang="en-GB" dirty="0"/>
              <a:t> users.</a:t>
            </a:r>
          </a:p>
          <a:p>
            <a:pPr lvl="0"/>
            <a:endParaRPr lang="en-GB" dirty="0"/>
          </a:p>
          <a:p>
            <a:pPr lvl="0"/>
            <a:r>
              <a:rPr lang="en-GB" b="1" dirty="0"/>
              <a:t>Quantum Magnetism and Coupled Spin Systems</a:t>
            </a:r>
          </a:p>
          <a:p>
            <a:pPr lvl="0"/>
            <a:r>
              <a:rPr lang="en-GB" dirty="0"/>
              <a:t>distinguish irreversible relaxation from coherent dephasing, spin exchange or polarisation transfer within a local spin cluster</a:t>
            </a:r>
            <a:endParaRPr lang="en-GB" b="1" dirty="0"/>
          </a:p>
          <a:p>
            <a:endParaRPr lang="en-GB" dirty="0"/>
          </a:p>
        </p:txBody>
      </p:sp>
    </p:spTree>
    <p:extLst>
      <p:ext uri="{BB962C8B-B14F-4D97-AF65-F5344CB8AC3E}">
        <p14:creationId xmlns:p14="http://schemas.microsoft.com/office/powerpoint/2010/main" val="4076980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7660" y="857173"/>
            <a:ext cx="4408836" cy="5016758"/>
          </a:xfrm>
          <a:prstGeom prst="rect">
            <a:avLst/>
          </a:prstGeom>
          <a:noFill/>
        </p:spPr>
        <p:txBody>
          <a:bodyPr wrap="none" rtlCol="0">
            <a:spAutoFit/>
          </a:bodyPr>
          <a:lstStyle/>
          <a:p>
            <a:r>
              <a:rPr lang="en-GB" sz="2000">
                <a:solidFill>
                  <a:schemeClr val="accent1"/>
                </a:solidFill>
              </a:rPr>
              <a:t>Diverse science areas	</a:t>
            </a:r>
          </a:p>
          <a:p>
            <a:pPr marL="914400" lvl="1" indent="-457200">
              <a:buClr>
                <a:srgbClr val="FF0000"/>
              </a:buClr>
              <a:buFont typeface="Wingdings" panose="05000000000000000000" pitchFamily="2" charset="2"/>
              <a:buChar char="Ø"/>
            </a:pPr>
            <a:r>
              <a:rPr lang="en-GB" sz="2000">
                <a:solidFill>
                  <a:schemeClr val="accent1"/>
                </a:solidFill>
              </a:rPr>
              <a:t>Cultural Heritage</a:t>
            </a:r>
          </a:p>
          <a:p>
            <a:pPr marL="1828800" lvl="3" indent="-457200">
              <a:buClr>
                <a:srgbClr val="FF0000"/>
              </a:buClr>
              <a:buFont typeface="Wingdings" panose="05000000000000000000" pitchFamily="2" charset="2"/>
              <a:buChar char="Ø"/>
            </a:pPr>
            <a:r>
              <a:rPr lang="en-GB" sz="2000">
                <a:solidFill>
                  <a:schemeClr val="accent1"/>
                </a:solidFill>
              </a:rPr>
              <a:t>Bronze Age artefacts</a:t>
            </a:r>
          </a:p>
          <a:p>
            <a:pPr marL="1828800" lvl="3" indent="-457200">
              <a:buClr>
                <a:srgbClr val="FF0000"/>
              </a:buClr>
              <a:buFont typeface="Wingdings" panose="05000000000000000000" pitchFamily="2" charset="2"/>
              <a:buChar char="Ø"/>
            </a:pPr>
            <a:r>
              <a:rPr lang="en-GB" sz="2000">
                <a:solidFill>
                  <a:schemeClr val="accent1"/>
                </a:solidFill>
              </a:rPr>
              <a:t>Mary Rose artefacts</a:t>
            </a:r>
          </a:p>
          <a:p>
            <a:pPr marL="1828800" lvl="3" indent="-457200">
              <a:buClr>
                <a:srgbClr val="FF0000"/>
              </a:buClr>
              <a:buFont typeface="Wingdings" panose="05000000000000000000" pitchFamily="2" charset="2"/>
              <a:buChar char="Ø"/>
            </a:pPr>
            <a:r>
              <a:rPr lang="en-GB" sz="2000">
                <a:solidFill>
                  <a:schemeClr val="accent1"/>
                </a:solidFill>
              </a:rPr>
              <a:t>Baptismal Gates</a:t>
            </a:r>
          </a:p>
          <a:p>
            <a:pPr marL="1828800" lvl="3" indent="-457200">
              <a:buClr>
                <a:srgbClr val="FF0000"/>
              </a:buClr>
              <a:buFont typeface="Wingdings" panose="05000000000000000000" pitchFamily="2" charset="2"/>
              <a:buChar char="Ø"/>
            </a:pPr>
            <a:r>
              <a:rPr lang="en-GB" sz="2000">
                <a:solidFill>
                  <a:schemeClr val="accent1"/>
                </a:solidFill>
              </a:rPr>
              <a:t>Swords</a:t>
            </a:r>
          </a:p>
          <a:p>
            <a:pPr marL="1828800" lvl="3" indent="-457200">
              <a:buClr>
                <a:srgbClr val="FF0000"/>
              </a:buClr>
              <a:buFont typeface="Wingdings" panose="05000000000000000000" pitchFamily="2" charset="2"/>
              <a:buChar char="Ø"/>
            </a:pPr>
            <a:r>
              <a:rPr lang="en-GB" sz="2000">
                <a:solidFill>
                  <a:schemeClr val="accent1"/>
                </a:solidFill>
              </a:rPr>
              <a:t>Cannon Balls</a:t>
            </a:r>
          </a:p>
          <a:p>
            <a:pPr marL="1828800" lvl="3" indent="-457200">
              <a:buClr>
                <a:srgbClr val="FF0000"/>
              </a:buClr>
              <a:buFont typeface="Wingdings" panose="05000000000000000000" pitchFamily="2" charset="2"/>
              <a:buChar char="Ø"/>
            </a:pPr>
            <a:r>
              <a:rPr lang="en-GB" sz="2000">
                <a:solidFill>
                  <a:schemeClr val="accent1"/>
                </a:solidFill>
              </a:rPr>
              <a:t>Sundials</a:t>
            </a:r>
          </a:p>
          <a:p>
            <a:pPr marL="1828800" lvl="3" indent="-457200">
              <a:buClr>
                <a:srgbClr val="FF0000"/>
              </a:buClr>
              <a:buFont typeface="Wingdings" panose="05000000000000000000" pitchFamily="2" charset="2"/>
              <a:buChar char="Ø"/>
            </a:pPr>
            <a:r>
              <a:rPr lang="en-GB" sz="2000">
                <a:solidFill>
                  <a:schemeClr val="accent1"/>
                </a:solidFill>
              </a:rPr>
              <a:t>Coins</a:t>
            </a:r>
          </a:p>
          <a:p>
            <a:pPr marL="1828800" lvl="3" indent="-457200">
              <a:buClr>
                <a:srgbClr val="FF0000"/>
              </a:buClr>
              <a:buFont typeface="Wingdings" panose="05000000000000000000" pitchFamily="2" charset="2"/>
              <a:buChar char="Ø"/>
            </a:pPr>
            <a:r>
              <a:rPr lang="en-GB" sz="2000">
                <a:solidFill>
                  <a:schemeClr val="accent1"/>
                </a:solidFill>
              </a:rPr>
              <a:t>Faience and glass </a:t>
            </a:r>
          </a:p>
          <a:p>
            <a:pPr marL="914400" lvl="1" indent="-457200">
              <a:buClr>
                <a:srgbClr val="FF0000"/>
              </a:buClr>
              <a:buFont typeface="Wingdings" panose="05000000000000000000" pitchFamily="2" charset="2"/>
              <a:buChar char="Ø"/>
            </a:pPr>
            <a:r>
              <a:rPr lang="en-GB" sz="2000">
                <a:solidFill>
                  <a:schemeClr val="accent1"/>
                </a:solidFill>
              </a:rPr>
              <a:t>Solar cells</a:t>
            </a:r>
          </a:p>
          <a:p>
            <a:pPr marL="914400" lvl="1" indent="-457200">
              <a:buClr>
                <a:srgbClr val="FF0000"/>
              </a:buClr>
              <a:buFont typeface="Wingdings" panose="05000000000000000000" pitchFamily="2" charset="2"/>
              <a:buChar char="Ø"/>
            </a:pPr>
            <a:r>
              <a:rPr lang="en-GB" sz="2000">
                <a:solidFill>
                  <a:schemeClr val="accent1"/>
                </a:solidFill>
              </a:rPr>
              <a:t>Piezoelectric devices</a:t>
            </a:r>
          </a:p>
          <a:p>
            <a:pPr marL="914400" lvl="1" indent="-457200">
              <a:buClr>
                <a:srgbClr val="FF0000"/>
              </a:buClr>
              <a:buFont typeface="Wingdings" panose="05000000000000000000" pitchFamily="2" charset="2"/>
              <a:buChar char="Ø"/>
            </a:pPr>
            <a:r>
              <a:rPr lang="en-GB" sz="2000">
                <a:solidFill>
                  <a:schemeClr val="accent1"/>
                </a:solidFill>
              </a:rPr>
              <a:t>Li batteries</a:t>
            </a:r>
          </a:p>
          <a:p>
            <a:pPr marL="914400" lvl="1" indent="-457200">
              <a:buClr>
                <a:srgbClr val="FF0000"/>
              </a:buClr>
              <a:buFont typeface="Wingdings" panose="05000000000000000000" pitchFamily="2" charset="2"/>
              <a:buChar char="Ø"/>
            </a:pPr>
            <a:r>
              <a:rPr lang="en-GB" sz="2000">
                <a:solidFill>
                  <a:schemeClr val="accent1"/>
                </a:solidFill>
              </a:rPr>
              <a:t>Advanced engineering</a:t>
            </a:r>
          </a:p>
          <a:p>
            <a:pPr marL="914400" lvl="1" indent="-457200">
              <a:buClr>
                <a:srgbClr val="FF0000"/>
              </a:buClr>
              <a:buFont typeface="Wingdings" panose="05000000000000000000" pitchFamily="2" charset="2"/>
              <a:buChar char="Ø"/>
            </a:pPr>
            <a:endParaRPr lang="en-GB" sz="2000">
              <a:solidFill>
                <a:schemeClr val="accent1"/>
              </a:solidFill>
            </a:endParaRPr>
          </a:p>
          <a:p>
            <a:pPr marL="914400" lvl="1" indent="-457200">
              <a:buClr>
                <a:srgbClr val="FF0000"/>
              </a:buClr>
              <a:buFont typeface="Wingdings" panose="05000000000000000000" pitchFamily="2" charset="2"/>
              <a:buChar char="Ø"/>
            </a:pPr>
            <a:endParaRPr lang="en-GB" sz="2000">
              <a:solidFill>
                <a:schemeClr val="accent1"/>
              </a:solidFill>
            </a:endParaRPr>
          </a:p>
        </p:txBody>
      </p:sp>
      <p:sp>
        <p:nvSpPr>
          <p:cNvPr id="6" name="TextBox 5">
            <a:extLst>
              <a:ext uri="{FF2B5EF4-FFF2-40B4-BE49-F238E27FC236}">
                <a16:creationId xmlns:a16="http://schemas.microsoft.com/office/drawing/2014/main" id="{C05D71AD-4AC5-49D7-9EA1-C9A08A19DEE1}"/>
              </a:ext>
            </a:extLst>
          </p:cNvPr>
          <p:cNvSpPr txBox="1"/>
          <p:nvPr/>
        </p:nvSpPr>
        <p:spPr>
          <a:xfrm flipH="1">
            <a:off x="97207" y="5290982"/>
            <a:ext cx="4673039" cy="523220"/>
          </a:xfrm>
          <a:prstGeom prst="rect">
            <a:avLst/>
          </a:prstGeom>
          <a:noFill/>
        </p:spPr>
        <p:txBody>
          <a:bodyPr wrap="square" rtlCol="0">
            <a:spAutoFit/>
          </a:bodyPr>
          <a:lstStyle/>
          <a:p>
            <a:r>
              <a:rPr lang="en-GB" sz="1400"/>
              <a:t>Hillier et al in  Handbook of Cultural Heritage analysis</a:t>
            </a:r>
          </a:p>
          <a:p>
            <a:r>
              <a:rPr lang="en-GB" sz="1400"/>
              <a:t>Cataldo et al, Appl. Sci 2022</a:t>
            </a:r>
          </a:p>
        </p:txBody>
      </p:sp>
      <p:sp>
        <p:nvSpPr>
          <p:cNvPr id="2" name="Title 1">
            <a:extLst>
              <a:ext uri="{FF2B5EF4-FFF2-40B4-BE49-F238E27FC236}">
                <a16:creationId xmlns:a16="http://schemas.microsoft.com/office/drawing/2014/main" id="{1FE6A484-59DB-1343-2FF4-A4086584CE1F}"/>
              </a:ext>
            </a:extLst>
          </p:cNvPr>
          <p:cNvSpPr>
            <a:spLocks noGrp="1"/>
          </p:cNvSpPr>
          <p:nvPr>
            <p:ph type="title"/>
          </p:nvPr>
        </p:nvSpPr>
        <p:spPr/>
        <p:txBody>
          <a:bodyPr/>
          <a:lstStyle/>
          <a:p>
            <a:r>
              <a:rPr lang="en-GB"/>
              <a:t>Negative muons – usage at ISIS</a:t>
            </a:r>
          </a:p>
        </p:txBody>
      </p:sp>
      <p:pic>
        <p:nvPicPr>
          <p:cNvPr id="4" name="Picture 3">
            <a:extLst>
              <a:ext uri="{FF2B5EF4-FFF2-40B4-BE49-F238E27FC236}">
                <a16:creationId xmlns:a16="http://schemas.microsoft.com/office/drawing/2014/main" id="{78B082DE-0132-66A7-7D4C-53BBB6692D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0387" y="2472928"/>
            <a:ext cx="3608110" cy="124383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4DAF5220-0A38-3CDE-E51A-9DA2A9846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90193">
            <a:off x="7979161" y="-440598"/>
            <a:ext cx="3269892" cy="38916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22EE44FD-AC94-4C0B-525D-5E9935197F85}"/>
              </a:ext>
            </a:extLst>
          </p:cNvPr>
          <p:cNvPicPr>
            <a:picLocks noChangeAspect="1"/>
          </p:cNvPicPr>
          <p:nvPr/>
        </p:nvPicPr>
        <p:blipFill>
          <a:blip r:embed="rId4"/>
          <a:stretch>
            <a:fillRect/>
          </a:stretch>
        </p:blipFill>
        <p:spPr>
          <a:xfrm>
            <a:off x="4770246" y="3637750"/>
            <a:ext cx="3564437" cy="1044587"/>
          </a:xfrm>
          <a:prstGeom prst="rect">
            <a:avLst/>
          </a:prstGeom>
          <a:ln w="44450">
            <a:solidFill>
              <a:srgbClr val="FF0000"/>
            </a:solid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5597D862-0382-ECAA-12F0-4AE795D69143}"/>
              </a:ext>
            </a:extLst>
          </p:cNvPr>
          <p:cNvPicPr>
            <a:picLocks noChangeAspect="1"/>
          </p:cNvPicPr>
          <p:nvPr/>
        </p:nvPicPr>
        <p:blipFill>
          <a:blip r:embed="rId5"/>
          <a:stretch>
            <a:fillRect/>
          </a:stretch>
        </p:blipFill>
        <p:spPr>
          <a:xfrm>
            <a:off x="5075074" y="1356674"/>
            <a:ext cx="3401291" cy="1067003"/>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406577A6-7B51-D163-3404-F43AB7145B0D}"/>
              </a:ext>
            </a:extLst>
          </p:cNvPr>
          <p:cNvPicPr>
            <a:picLocks noChangeAspect="1"/>
          </p:cNvPicPr>
          <p:nvPr/>
        </p:nvPicPr>
        <p:blipFill rotWithShape="1">
          <a:blip r:embed="rId6"/>
          <a:srcRect t="39273" r="72273" b="39393"/>
          <a:stretch/>
        </p:blipFill>
        <p:spPr>
          <a:xfrm>
            <a:off x="8416868" y="3755247"/>
            <a:ext cx="3515636" cy="845291"/>
          </a:xfrm>
          <a:prstGeom prst="rect">
            <a:avLst/>
          </a:prstGeom>
          <a:ln w="44450">
            <a:solidFill>
              <a:srgbClr val="FF0000"/>
            </a:solid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9F21911E-BE4B-6CD6-6734-706A3F6434D8}"/>
              </a:ext>
            </a:extLst>
          </p:cNvPr>
          <p:cNvPicPr>
            <a:picLocks noChangeAspect="1"/>
          </p:cNvPicPr>
          <p:nvPr/>
        </p:nvPicPr>
        <p:blipFill rotWithShape="1">
          <a:blip r:embed="rId7"/>
          <a:srcRect l="12994" t="38977" r="62861" b="22791"/>
          <a:stretch/>
        </p:blipFill>
        <p:spPr>
          <a:xfrm>
            <a:off x="6190787" y="234226"/>
            <a:ext cx="2769056" cy="1370203"/>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C0AF3E1A-D694-E051-6E7A-97750790A267}"/>
              </a:ext>
            </a:extLst>
          </p:cNvPr>
          <p:cNvPicPr>
            <a:picLocks noChangeAspect="1"/>
          </p:cNvPicPr>
          <p:nvPr/>
        </p:nvPicPr>
        <p:blipFill rotWithShape="1">
          <a:blip r:embed="rId8"/>
          <a:srcRect l="18053" t="26139" r="57180" b="40889"/>
          <a:stretch/>
        </p:blipFill>
        <p:spPr>
          <a:xfrm>
            <a:off x="9501766" y="4719938"/>
            <a:ext cx="2458106" cy="1022607"/>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406B6322-60AF-5BF3-63B2-9B24AAD1C43F}"/>
              </a:ext>
            </a:extLst>
          </p:cNvPr>
          <p:cNvPicPr>
            <a:picLocks noChangeAspect="1"/>
          </p:cNvPicPr>
          <p:nvPr/>
        </p:nvPicPr>
        <p:blipFill rotWithShape="1">
          <a:blip r:embed="rId9"/>
          <a:srcRect l="15175" t="32279" r="54128" b="38140"/>
          <a:stretch/>
        </p:blipFill>
        <p:spPr>
          <a:xfrm>
            <a:off x="7295710" y="2328999"/>
            <a:ext cx="3840015" cy="1156371"/>
          </a:xfrm>
          <a:prstGeom prst="rect">
            <a:avLst/>
          </a:prstGeom>
          <a:ln w="57150">
            <a:noFill/>
          </a:ln>
          <a:effectLst>
            <a:outerShdw blurRad="190500" algn="tl" rotWithShape="0">
              <a:srgbClr val="000000">
                <a:alpha val="70000"/>
              </a:srgbClr>
            </a:outerShdw>
          </a:effectLst>
        </p:spPr>
      </p:pic>
      <p:pic>
        <p:nvPicPr>
          <p:cNvPr id="14" name="Picture 13">
            <a:extLst>
              <a:ext uri="{FF2B5EF4-FFF2-40B4-BE49-F238E27FC236}">
                <a16:creationId xmlns:a16="http://schemas.microsoft.com/office/drawing/2014/main" id="{44C2A44B-15C0-53C1-6BC5-DFDB01552872}"/>
              </a:ext>
            </a:extLst>
          </p:cNvPr>
          <p:cNvPicPr>
            <a:picLocks noChangeAspect="1"/>
          </p:cNvPicPr>
          <p:nvPr/>
        </p:nvPicPr>
        <p:blipFill rotWithShape="1">
          <a:blip r:embed="rId10"/>
          <a:srcRect l="16618" t="38758" r="57517" b="44306"/>
          <a:stretch/>
        </p:blipFill>
        <p:spPr>
          <a:xfrm>
            <a:off x="6674075" y="4796046"/>
            <a:ext cx="2940032" cy="601584"/>
          </a:xfrm>
          <a:prstGeom prst="rect">
            <a:avLst/>
          </a:prstGeom>
          <a:ln>
            <a:noFill/>
          </a:ln>
          <a:effectLst>
            <a:outerShdw blurRad="190500" algn="tl" rotWithShape="0">
              <a:srgbClr val="000000">
                <a:alpha val="70000"/>
              </a:srgbClr>
            </a:outerShdw>
          </a:effectLst>
        </p:spPr>
      </p:pic>
      <p:pic>
        <p:nvPicPr>
          <p:cNvPr id="15" name="Picture 14">
            <a:extLst>
              <a:ext uri="{FF2B5EF4-FFF2-40B4-BE49-F238E27FC236}">
                <a16:creationId xmlns:a16="http://schemas.microsoft.com/office/drawing/2014/main" id="{36C0BE4E-E952-55D5-28B0-C63A0BFE771A}"/>
              </a:ext>
            </a:extLst>
          </p:cNvPr>
          <p:cNvPicPr>
            <a:picLocks noChangeAspect="1"/>
          </p:cNvPicPr>
          <p:nvPr/>
        </p:nvPicPr>
        <p:blipFill>
          <a:blip r:embed="rId11"/>
          <a:stretch>
            <a:fillRect/>
          </a:stretch>
        </p:blipFill>
        <p:spPr>
          <a:xfrm>
            <a:off x="4968082" y="4723511"/>
            <a:ext cx="3168764" cy="1160618"/>
          </a:xfrm>
          <a:prstGeom prst="rect">
            <a:avLst/>
          </a:prstGeom>
          <a:ln w="57150">
            <a:noFill/>
          </a:ln>
          <a:effectLst>
            <a:outerShdw blurRad="190500" algn="tl" rotWithShape="0">
              <a:srgbClr val="000000">
                <a:alpha val="70000"/>
              </a:srgbClr>
            </a:outerShdw>
          </a:effectLst>
        </p:spPr>
      </p:pic>
    </p:spTree>
    <p:extLst>
      <p:ext uri="{BB962C8B-B14F-4D97-AF65-F5344CB8AC3E}">
        <p14:creationId xmlns:p14="http://schemas.microsoft.com/office/powerpoint/2010/main" val="2401538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EEA91D56-2E4F-9325-A0B0-924447788CE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95435" y="2859451"/>
            <a:ext cx="4166087" cy="3213323"/>
          </a:xfrm>
          <a:prstGeom prst="rect">
            <a:avLst/>
          </a:prstGeom>
        </p:spPr>
      </p:pic>
      <p:grpSp>
        <p:nvGrpSpPr>
          <p:cNvPr id="34" name="Group 33">
            <a:extLst>
              <a:ext uri="{FF2B5EF4-FFF2-40B4-BE49-F238E27FC236}">
                <a16:creationId xmlns:a16="http://schemas.microsoft.com/office/drawing/2014/main" id="{68F4846F-BCBA-D054-49ED-51C5DB3F8615}"/>
              </a:ext>
            </a:extLst>
          </p:cNvPr>
          <p:cNvGrpSpPr/>
          <p:nvPr/>
        </p:nvGrpSpPr>
        <p:grpSpPr>
          <a:xfrm>
            <a:off x="5682363" y="2905090"/>
            <a:ext cx="4336411" cy="3168131"/>
            <a:chOff x="5844053" y="3390903"/>
            <a:chExt cx="4256679" cy="3470525"/>
          </a:xfrm>
        </p:grpSpPr>
        <p:grpSp>
          <p:nvGrpSpPr>
            <p:cNvPr id="32" name="Group 31">
              <a:extLst>
                <a:ext uri="{FF2B5EF4-FFF2-40B4-BE49-F238E27FC236}">
                  <a16:creationId xmlns:a16="http://schemas.microsoft.com/office/drawing/2014/main" id="{ECC339C1-9C22-CFB0-D3CD-34440C35D1BF}"/>
                </a:ext>
              </a:extLst>
            </p:cNvPr>
            <p:cNvGrpSpPr/>
            <p:nvPr/>
          </p:nvGrpSpPr>
          <p:grpSpPr>
            <a:xfrm>
              <a:off x="5844053" y="3390903"/>
              <a:ext cx="4256679" cy="3470525"/>
              <a:chOff x="5844053" y="3390903"/>
              <a:chExt cx="4256679" cy="3470525"/>
            </a:xfrm>
          </p:grpSpPr>
          <p:pic>
            <p:nvPicPr>
              <p:cNvPr id="27" name="Picture 26">
                <a:extLst>
                  <a:ext uri="{FF2B5EF4-FFF2-40B4-BE49-F238E27FC236}">
                    <a16:creationId xmlns:a16="http://schemas.microsoft.com/office/drawing/2014/main" id="{EB893768-7497-658F-32EB-3DEDCD932A0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844053" y="3390903"/>
                <a:ext cx="4256679" cy="3470525"/>
              </a:xfrm>
              <a:prstGeom prst="rect">
                <a:avLst/>
              </a:prstGeom>
            </p:spPr>
          </p:pic>
          <p:cxnSp>
            <p:nvCxnSpPr>
              <p:cNvPr id="29" name="Straight Connector 28">
                <a:extLst>
                  <a:ext uri="{FF2B5EF4-FFF2-40B4-BE49-F238E27FC236}">
                    <a16:creationId xmlns:a16="http://schemas.microsoft.com/office/drawing/2014/main" id="{CD6D6048-E63D-27BC-63BC-F38786D66417}"/>
                  </a:ext>
                </a:extLst>
              </p:cNvPr>
              <p:cNvCxnSpPr>
                <a:cxnSpLocks/>
              </p:cNvCxnSpPr>
              <p:nvPr/>
            </p:nvCxnSpPr>
            <p:spPr>
              <a:xfrm flipV="1">
                <a:off x="7780867" y="3500967"/>
                <a:ext cx="0" cy="2874433"/>
              </a:xfrm>
              <a:prstGeom prst="line">
                <a:avLst/>
              </a:prstGeom>
              <a:ln w="12700">
                <a:prstDash val="dash"/>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EB9CAC6A-C7A1-9402-61AD-DF6AB5C26D49}"/>
                  </a:ext>
                </a:extLst>
              </p:cNvPr>
              <p:cNvSpPr txBox="1"/>
              <p:nvPr/>
            </p:nvSpPr>
            <p:spPr>
              <a:xfrm>
                <a:off x="7738534" y="6062134"/>
                <a:ext cx="690104" cy="287862"/>
              </a:xfrm>
              <a:prstGeom prst="rect">
                <a:avLst/>
              </a:prstGeom>
              <a:noFill/>
            </p:spPr>
            <p:txBody>
              <a:bodyPr wrap="none" rtlCol="0">
                <a:spAutoFit/>
              </a:bodyPr>
              <a:lstStyle/>
              <a:p>
                <a:r>
                  <a:rPr lang="en-GB">
                    <a:latin typeface="Cambria Math" panose="02040503050406030204" pitchFamily="18" charset="0"/>
                    <a:ea typeface="Cambria Math" panose="02040503050406030204" pitchFamily="18" charset="0"/>
                  </a:rPr>
                  <a:t>190 µm</a:t>
                </a:r>
              </a:p>
            </p:txBody>
          </p:sp>
        </p:grpSp>
        <p:sp>
          <p:nvSpPr>
            <p:cNvPr id="33" name="TextBox 32">
              <a:extLst>
                <a:ext uri="{FF2B5EF4-FFF2-40B4-BE49-F238E27FC236}">
                  <a16:creationId xmlns:a16="http://schemas.microsoft.com/office/drawing/2014/main" id="{3ABD96A2-D696-B5E7-27C3-139F6B6578D8}"/>
                </a:ext>
              </a:extLst>
            </p:cNvPr>
            <p:cNvSpPr txBox="1"/>
            <p:nvPr/>
          </p:nvSpPr>
          <p:spPr>
            <a:xfrm>
              <a:off x="8842094" y="4337776"/>
              <a:ext cx="938929" cy="503758"/>
            </a:xfrm>
            <a:prstGeom prst="rect">
              <a:avLst/>
            </a:prstGeom>
            <a:noFill/>
          </p:spPr>
          <p:txBody>
            <a:bodyPr wrap="none" rtlCol="0">
              <a:spAutoFit/>
            </a:bodyPr>
            <a:lstStyle/>
            <a:p>
              <a:r>
                <a:rPr lang="en-GB">
                  <a:latin typeface="Cambria Math" panose="02040503050406030204" pitchFamily="18" charset="0"/>
                  <a:ea typeface="Cambria Math" panose="02040503050406030204" pitchFamily="18" charset="0"/>
                </a:rPr>
                <a:t>51(1)% Ag</a:t>
              </a:r>
            </a:p>
            <a:p>
              <a:r>
                <a:rPr lang="en-GB">
                  <a:latin typeface="Cambria Math" panose="02040503050406030204" pitchFamily="18" charset="0"/>
                  <a:ea typeface="Cambria Math" panose="02040503050406030204" pitchFamily="18" charset="0"/>
                </a:rPr>
                <a:t>49(1)% Cu</a:t>
              </a:r>
            </a:p>
          </p:txBody>
        </p:sp>
      </p:grpSp>
      <p:pic>
        <p:nvPicPr>
          <p:cNvPr id="6" name="Picture 5" descr="A close up of a coin&#10;&#10;Description automatically generated">
            <a:extLst>
              <a:ext uri="{FF2B5EF4-FFF2-40B4-BE49-F238E27FC236}">
                <a16:creationId xmlns:a16="http://schemas.microsoft.com/office/drawing/2014/main" id="{69369EAB-143A-9ABA-DCD6-FA7CB9BF66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5456" y="1364374"/>
            <a:ext cx="1403682" cy="1363334"/>
          </a:xfrm>
          <a:prstGeom prst="rect">
            <a:avLst/>
          </a:prstGeom>
        </p:spPr>
      </p:pic>
      <p:pic>
        <p:nvPicPr>
          <p:cNvPr id="7" name="Picture 6" descr="A close up of a coin&#10;&#10;Description automatically generated">
            <a:extLst>
              <a:ext uri="{FF2B5EF4-FFF2-40B4-BE49-F238E27FC236}">
                <a16:creationId xmlns:a16="http://schemas.microsoft.com/office/drawing/2014/main" id="{6DF4039E-3A89-2E66-46D1-3EACCD1D9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959" y="-78032"/>
            <a:ext cx="1403682" cy="1358675"/>
          </a:xfrm>
          <a:prstGeom prst="rect">
            <a:avLst/>
          </a:prstGeom>
        </p:spPr>
      </p:pic>
      <p:sp>
        <p:nvSpPr>
          <p:cNvPr id="9" name="TextBox 6">
            <a:extLst>
              <a:ext uri="{FF2B5EF4-FFF2-40B4-BE49-F238E27FC236}">
                <a16:creationId xmlns:a16="http://schemas.microsoft.com/office/drawing/2014/main" id="{81001BC7-8F64-CF08-B9BB-DC952969FA19}"/>
              </a:ext>
            </a:extLst>
          </p:cNvPr>
          <p:cNvSpPr txBox="1"/>
          <p:nvPr/>
        </p:nvSpPr>
        <p:spPr>
          <a:xfrm>
            <a:off x="6250020" y="6462445"/>
            <a:ext cx="5346823"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latin typeface="Comic Sans MS" panose="030F0702030302020204" pitchFamily="66" charset="0"/>
              </a:rPr>
              <a:t>B. V. Hampshire et al, Heritage 2, 400-407(2019)</a:t>
            </a:r>
          </a:p>
        </p:txBody>
      </p:sp>
      <p:sp>
        <p:nvSpPr>
          <p:cNvPr id="4" name="Title 3">
            <a:extLst>
              <a:ext uri="{FF2B5EF4-FFF2-40B4-BE49-F238E27FC236}">
                <a16:creationId xmlns:a16="http://schemas.microsoft.com/office/drawing/2014/main" id="{C9EC6B9B-4CE5-613B-431C-0BE8BA5390D7}"/>
              </a:ext>
            </a:extLst>
          </p:cNvPr>
          <p:cNvSpPr>
            <a:spLocks noGrp="1"/>
          </p:cNvSpPr>
          <p:nvPr>
            <p:ph type="title"/>
          </p:nvPr>
        </p:nvSpPr>
        <p:spPr/>
        <p:txBody>
          <a:bodyPr/>
          <a:lstStyle/>
          <a:p>
            <a:r>
              <a:rPr lang="en-GB"/>
              <a:t>Roman silver coins:</a:t>
            </a:r>
          </a:p>
        </p:txBody>
      </p:sp>
      <p:sp>
        <p:nvSpPr>
          <p:cNvPr id="2" name="Content Placeholder 2">
            <a:extLst>
              <a:ext uri="{FF2B5EF4-FFF2-40B4-BE49-F238E27FC236}">
                <a16:creationId xmlns:a16="http://schemas.microsoft.com/office/drawing/2014/main" id="{E23B4E34-8D2A-6581-B86D-1CC37F58F225}"/>
              </a:ext>
            </a:extLst>
          </p:cNvPr>
          <p:cNvSpPr>
            <a:spLocks noGrp="1"/>
          </p:cNvSpPr>
          <p:nvPr/>
        </p:nvSpPr>
        <p:spPr>
          <a:xfrm>
            <a:off x="917354" y="986546"/>
            <a:ext cx="9688102" cy="48849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F0000"/>
              </a:buClr>
              <a:buNone/>
            </a:pPr>
            <a:r>
              <a:rPr lang="en-US" dirty="0">
                <a:solidFill>
                  <a:schemeClr val="tx1"/>
                </a:solidFill>
                <a:latin typeface="+mn-lt"/>
              </a:rPr>
              <a:t>The fineness and quality of a coinage is often taken by historians to be a comment on the fiscal health of the issuing state</a:t>
            </a:r>
          </a:p>
          <a:p>
            <a:pPr marL="0" indent="0">
              <a:buClr>
                <a:srgbClr val="FF0000"/>
              </a:buClr>
              <a:buNone/>
            </a:pPr>
            <a:endParaRPr lang="en-US" dirty="0">
              <a:solidFill>
                <a:schemeClr val="tx1"/>
              </a:solidFill>
              <a:latin typeface="+mn-lt"/>
            </a:endParaRPr>
          </a:p>
          <a:p>
            <a:pPr marL="0" indent="0">
              <a:buClr>
                <a:srgbClr val="FF0000"/>
              </a:buClr>
              <a:buNone/>
            </a:pPr>
            <a:r>
              <a:rPr lang="en-US" dirty="0">
                <a:solidFill>
                  <a:schemeClr val="tx1"/>
                </a:solidFill>
                <a:latin typeface="+mn-lt"/>
              </a:rPr>
              <a:t>Yet very little is really known about its fineness and chemical composition</a:t>
            </a:r>
          </a:p>
          <a:p>
            <a:pPr marL="0" indent="0">
              <a:buClr>
                <a:srgbClr val="FF0000"/>
              </a:buClr>
              <a:buNone/>
            </a:pPr>
            <a:endParaRPr lang="en-US" dirty="0">
              <a:solidFill>
                <a:schemeClr val="tx1"/>
              </a:solidFill>
              <a:latin typeface="+mn-lt"/>
            </a:endParaRPr>
          </a:p>
        </p:txBody>
      </p:sp>
    </p:spTree>
    <p:extLst>
      <p:ext uri="{BB962C8B-B14F-4D97-AF65-F5344CB8AC3E}">
        <p14:creationId xmlns:p14="http://schemas.microsoft.com/office/powerpoint/2010/main" val="72411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6113ABD-6030-4E79-9FAD-DAF441660B63}"/>
              </a:ext>
            </a:extLst>
          </p:cNvPr>
          <p:cNvSpPr>
            <a:spLocks noGrp="1"/>
          </p:cNvSpPr>
          <p:nvPr>
            <p:ph type="title"/>
          </p:nvPr>
        </p:nvSpPr>
        <p:spPr/>
        <p:txBody>
          <a:bodyPr>
            <a:normAutofit fontScale="90000"/>
          </a:bodyPr>
          <a:lstStyle/>
          <a:p>
            <a:r>
              <a:rPr lang="en-GB" sz="3200"/>
              <a:t>Green fertiliser: Nitrogen fertilisers</a:t>
            </a:r>
          </a:p>
        </p:txBody>
      </p:sp>
      <p:pic>
        <p:nvPicPr>
          <p:cNvPr id="22" name="Picture 21">
            <a:extLst>
              <a:ext uri="{FF2B5EF4-FFF2-40B4-BE49-F238E27FC236}">
                <a16:creationId xmlns:a16="http://schemas.microsoft.com/office/drawing/2014/main" id="{995DE9E3-8A3A-43DB-92C2-5AFA3BC6DDB9}"/>
              </a:ext>
            </a:extLst>
          </p:cNvPr>
          <p:cNvPicPr>
            <a:picLocks noChangeAspect="1"/>
          </p:cNvPicPr>
          <p:nvPr/>
        </p:nvPicPr>
        <p:blipFill>
          <a:blip r:embed="rId3"/>
          <a:stretch>
            <a:fillRect/>
          </a:stretch>
        </p:blipFill>
        <p:spPr>
          <a:xfrm>
            <a:off x="508466" y="3429000"/>
            <a:ext cx="3038830" cy="2145057"/>
          </a:xfrm>
          <a:prstGeom prst="rect">
            <a:avLst/>
          </a:prstGeom>
          <a:ln>
            <a:solidFill>
              <a:schemeClr val="accent1"/>
            </a:solidFill>
          </a:ln>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96277248-78CC-4D5A-A9A9-0806CA5B45F7}"/>
              </a:ext>
            </a:extLst>
          </p:cNvPr>
          <p:cNvPicPr>
            <a:picLocks noChangeAspect="1"/>
          </p:cNvPicPr>
          <p:nvPr/>
        </p:nvPicPr>
        <p:blipFill>
          <a:blip r:embed="rId4"/>
          <a:stretch>
            <a:fillRect/>
          </a:stretch>
        </p:blipFill>
        <p:spPr>
          <a:xfrm>
            <a:off x="435394" y="1131544"/>
            <a:ext cx="3111901" cy="2196636"/>
          </a:xfrm>
          <a:prstGeom prst="rect">
            <a:avLst/>
          </a:prstGeom>
          <a:ln>
            <a:solidFill>
              <a:schemeClr val="accent1"/>
            </a:solid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1BB60F02-D7B1-9D94-303C-17B6D21C12E5}"/>
              </a:ext>
            </a:extLst>
          </p:cNvPr>
          <p:cNvSpPr txBox="1"/>
          <p:nvPr/>
        </p:nvSpPr>
        <p:spPr>
          <a:xfrm>
            <a:off x="1871308" y="5718150"/>
            <a:ext cx="4881917"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typically, only 45-55% of the nitrogen applied is taken up by crops</a:t>
            </a:r>
            <a:r>
              <a:rPr kumimoji="0" lang="en-GB" sz="20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Oluwadunsin et al (2022). J. Env Management 317 : 115395</a:t>
            </a:r>
            <a:endParaRPr kumimoji="0" lang="en-GB" sz="16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1EFD81D9-95FE-982D-403D-9A57AA52BA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0029" y="1105224"/>
            <a:ext cx="7293771" cy="4575150"/>
          </a:xfrm>
          <a:prstGeom prst="rect">
            <a:avLst/>
          </a:prstGeom>
        </p:spPr>
      </p:pic>
      <p:graphicFrame>
        <p:nvGraphicFramePr>
          <p:cNvPr id="6" name="Table 5">
            <a:extLst>
              <a:ext uri="{FF2B5EF4-FFF2-40B4-BE49-F238E27FC236}">
                <a16:creationId xmlns:a16="http://schemas.microsoft.com/office/drawing/2014/main" id="{A1EFCF14-9391-2EF9-89B7-BE6785713B33}"/>
              </a:ext>
            </a:extLst>
          </p:cNvPr>
          <p:cNvGraphicFramePr>
            <a:graphicFrameLocks noGrp="1"/>
          </p:cNvGraphicFramePr>
          <p:nvPr>
            <p:extLst>
              <p:ext uri="{D42A27DB-BD31-4B8C-83A1-F6EECF244321}">
                <p14:modId xmlns:p14="http://schemas.microsoft.com/office/powerpoint/2010/main" val="3321762195"/>
              </p:ext>
            </p:extLst>
          </p:nvPr>
        </p:nvGraphicFramePr>
        <p:xfrm>
          <a:off x="6753225" y="5680374"/>
          <a:ext cx="5258173" cy="1104900"/>
        </p:xfrm>
        <a:graphic>
          <a:graphicData uri="http://schemas.openxmlformats.org/drawingml/2006/table">
            <a:tbl>
              <a:tblPr>
                <a:tableStyleId>{5C22544A-7EE6-4342-B048-85BDC9FD1C3A}</a:tableStyleId>
              </a:tblPr>
              <a:tblGrid>
                <a:gridCol w="1477015">
                  <a:extLst>
                    <a:ext uri="{9D8B030D-6E8A-4147-A177-3AD203B41FA5}">
                      <a16:colId xmlns:a16="http://schemas.microsoft.com/office/drawing/2014/main" val="189401581"/>
                    </a:ext>
                  </a:extLst>
                </a:gridCol>
                <a:gridCol w="630193">
                  <a:extLst>
                    <a:ext uri="{9D8B030D-6E8A-4147-A177-3AD203B41FA5}">
                      <a16:colId xmlns:a16="http://schemas.microsoft.com/office/drawing/2014/main" val="371134024"/>
                    </a:ext>
                  </a:extLst>
                </a:gridCol>
                <a:gridCol w="630193">
                  <a:extLst>
                    <a:ext uri="{9D8B030D-6E8A-4147-A177-3AD203B41FA5}">
                      <a16:colId xmlns:a16="http://schemas.microsoft.com/office/drawing/2014/main" val="2786667853"/>
                    </a:ext>
                  </a:extLst>
                </a:gridCol>
                <a:gridCol w="630193">
                  <a:extLst>
                    <a:ext uri="{9D8B030D-6E8A-4147-A177-3AD203B41FA5}">
                      <a16:colId xmlns:a16="http://schemas.microsoft.com/office/drawing/2014/main" val="4219549480"/>
                    </a:ext>
                  </a:extLst>
                </a:gridCol>
                <a:gridCol w="630193">
                  <a:extLst>
                    <a:ext uri="{9D8B030D-6E8A-4147-A177-3AD203B41FA5}">
                      <a16:colId xmlns:a16="http://schemas.microsoft.com/office/drawing/2014/main" val="2001647943"/>
                    </a:ext>
                  </a:extLst>
                </a:gridCol>
                <a:gridCol w="630193">
                  <a:extLst>
                    <a:ext uri="{9D8B030D-6E8A-4147-A177-3AD203B41FA5}">
                      <a16:colId xmlns:a16="http://schemas.microsoft.com/office/drawing/2014/main" val="1936258959"/>
                    </a:ext>
                  </a:extLst>
                </a:gridCol>
                <a:gridCol w="630193">
                  <a:extLst>
                    <a:ext uri="{9D8B030D-6E8A-4147-A177-3AD203B41FA5}">
                      <a16:colId xmlns:a16="http://schemas.microsoft.com/office/drawing/2014/main" val="2629738748"/>
                    </a:ext>
                  </a:extLst>
                </a:gridCol>
              </a:tblGrid>
              <a:tr h="184150">
                <a:tc rowSpan="2">
                  <a:txBody>
                    <a:bodyPr/>
                    <a:lstStyle/>
                    <a:p>
                      <a:pPr algn="l" fontAlgn="b">
                        <a:buNone/>
                      </a:pPr>
                      <a:r>
                        <a:rPr lang="en-GB" sz="1100" u="none" strike="noStrike">
                          <a:effectLst/>
                        </a:rPr>
                        <a:t> </a:t>
                      </a:r>
                      <a:endParaRPr lang="en-GB" sz="1100" b="0" i="0" u="none" strike="noStrike">
                        <a:solidFill>
                          <a:srgbClr val="000000"/>
                        </a:solidFill>
                        <a:effectLst/>
                        <a:latin typeface="Aptos Narrow" panose="020B0004020202020204" pitchFamily="34" charset="0"/>
                      </a:endParaRPr>
                    </a:p>
                  </a:txBody>
                  <a:tcPr marL="6350" marR="6350" marT="6350" marB="0" anchor="b"/>
                </a:tc>
                <a:tc gridSpan="2">
                  <a:txBody>
                    <a:bodyPr/>
                    <a:lstStyle/>
                    <a:p>
                      <a:pPr algn="ctr" fontAlgn="b">
                        <a:buNone/>
                      </a:pPr>
                      <a:r>
                        <a:rPr lang="en-GB" sz="1100" u="none" strike="noStrike">
                          <a:effectLst/>
                        </a:rPr>
                        <a:t>Control Pellet</a:t>
                      </a:r>
                      <a:endParaRPr lang="en-GB" sz="1100" b="0" i="0" u="none" strike="noStrike">
                        <a:solidFill>
                          <a:srgbClr val="000000"/>
                        </a:solidFill>
                        <a:effectLst/>
                        <a:latin typeface="Aptos Narrow" panose="020B0004020202020204" pitchFamily="34" charset="0"/>
                      </a:endParaRPr>
                    </a:p>
                  </a:txBody>
                  <a:tcPr marL="6350" marR="6350" marT="6350" marB="0" anchor="b"/>
                </a:tc>
                <a:tc hMerge="1">
                  <a:txBody>
                    <a:bodyPr/>
                    <a:lstStyle/>
                    <a:p>
                      <a:endParaRPr lang="en-GB"/>
                    </a:p>
                  </a:txBody>
                  <a:tcPr/>
                </a:tc>
                <a:tc gridSpan="2">
                  <a:txBody>
                    <a:bodyPr/>
                    <a:lstStyle/>
                    <a:p>
                      <a:pPr algn="ctr" fontAlgn="b">
                        <a:buNone/>
                      </a:pPr>
                      <a:r>
                        <a:rPr lang="en-GB" sz="1100" u="none" strike="noStrike">
                          <a:effectLst/>
                        </a:rPr>
                        <a:t>1% BS Pellet</a:t>
                      </a:r>
                      <a:endParaRPr lang="en-GB" sz="1100" b="0" i="0" u="none" strike="noStrike">
                        <a:solidFill>
                          <a:srgbClr val="000000"/>
                        </a:solidFill>
                        <a:effectLst/>
                        <a:latin typeface="Aptos Narrow" panose="020B0004020202020204" pitchFamily="34" charset="0"/>
                      </a:endParaRPr>
                    </a:p>
                  </a:txBody>
                  <a:tcPr marL="6350" marR="6350" marT="6350" marB="0" anchor="b"/>
                </a:tc>
                <a:tc hMerge="1">
                  <a:txBody>
                    <a:bodyPr/>
                    <a:lstStyle/>
                    <a:p>
                      <a:endParaRPr lang="en-GB"/>
                    </a:p>
                  </a:txBody>
                  <a:tcPr/>
                </a:tc>
                <a:tc gridSpan="2">
                  <a:txBody>
                    <a:bodyPr/>
                    <a:lstStyle/>
                    <a:p>
                      <a:pPr algn="ctr" fontAlgn="b">
                        <a:buNone/>
                      </a:pPr>
                      <a:r>
                        <a:rPr lang="en-GB" sz="1100" u="none" strike="noStrike">
                          <a:effectLst/>
                        </a:rPr>
                        <a:t>5% BS Pellet</a:t>
                      </a:r>
                      <a:endParaRPr lang="en-GB" sz="1100" b="0" i="0" u="none" strike="noStrike">
                        <a:solidFill>
                          <a:srgbClr val="000000"/>
                        </a:solidFill>
                        <a:effectLst/>
                        <a:latin typeface="Aptos Narrow" panose="020B0004020202020204" pitchFamily="34" charset="0"/>
                      </a:endParaRPr>
                    </a:p>
                  </a:txBody>
                  <a:tcPr marL="6350" marR="6350" marT="6350" marB="0" anchor="b"/>
                </a:tc>
                <a:tc hMerge="1">
                  <a:txBody>
                    <a:bodyPr/>
                    <a:lstStyle/>
                    <a:p>
                      <a:endParaRPr lang="en-GB"/>
                    </a:p>
                  </a:txBody>
                  <a:tcPr/>
                </a:tc>
                <a:extLst>
                  <a:ext uri="{0D108BD9-81ED-4DB2-BD59-A6C34878D82A}">
                    <a16:rowId xmlns:a16="http://schemas.microsoft.com/office/drawing/2014/main" val="1128492090"/>
                  </a:ext>
                </a:extLst>
              </a:tr>
              <a:tr h="184150">
                <a:tc vMerge="1">
                  <a:txBody>
                    <a:bodyPr/>
                    <a:lstStyle/>
                    <a:p>
                      <a:endParaRPr lang="en-GB"/>
                    </a:p>
                  </a:txBody>
                  <a:tcPr/>
                </a:tc>
                <a:tc>
                  <a:txBody>
                    <a:bodyPr/>
                    <a:lstStyle/>
                    <a:p>
                      <a:pPr algn="l" fontAlgn="b">
                        <a:buNone/>
                      </a:pPr>
                      <a:r>
                        <a:rPr lang="en-GB" sz="1100" u="none" strike="noStrike">
                          <a:effectLst/>
                        </a:rPr>
                        <a:t>Mean</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100" u="none" strike="noStrike">
                          <a:effectLst/>
                        </a:rPr>
                        <a:t>Std Dev</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100" u="none" strike="noStrike">
                          <a:effectLst/>
                        </a:rPr>
                        <a:t>Mean</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100" u="none" strike="noStrike">
                          <a:effectLst/>
                        </a:rPr>
                        <a:t>Std Dev</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100" u="none" strike="noStrike">
                          <a:effectLst/>
                        </a:rPr>
                        <a:t>Mean</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100" u="none" strike="noStrike">
                          <a:effectLst/>
                        </a:rPr>
                        <a:t>Std Dev</a:t>
                      </a: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3519379"/>
                  </a:ext>
                </a:extLst>
              </a:tr>
              <a:tr h="184150">
                <a:tc>
                  <a:txBody>
                    <a:bodyPr/>
                    <a:lstStyle/>
                    <a:p>
                      <a:pPr algn="l" fontAlgn="b">
                        <a:buNone/>
                      </a:pPr>
                      <a:r>
                        <a:rPr lang="en-GB" sz="1100" u="none" strike="noStrike">
                          <a:effectLst/>
                        </a:rPr>
                        <a:t>Total N, % w/w</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4.70</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0.16</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4.84</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0.02</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5.98</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0.08</a:t>
                      </a: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206442246"/>
                  </a:ext>
                </a:extLst>
              </a:tr>
              <a:tr h="184150">
                <a:tc>
                  <a:txBody>
                    <a:bodyPr/>
                    <a:lstStyle/>
                    <a:p>
                      <a:pPr algn="l" fontAlgn="b">
                        <a:buNone/>
                      </a:pPr>
                      <a:r>
                        <a:rPr lang="en-GB" sz="1100" u="none" strike="noStrike">
                          <a:effectLst/>
                        </a:rPr>
                        <a:t>Total C, % w/w</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38.00</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dirty="0">
                          <a:effectLst/>
                        </a:rPr>
                        <a:t>1.46</a:t>
                      </a:r>
                      <a:endParaRPr lang="en-GB" sz="11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37.35</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0.30</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36.75</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0.39</a:t>
                      </a: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771475291"/>
                  </a:ext>
                </a:extLst>
              </a:tr>
              <a:tr h="184150">
                <a:tc>
                  <a:txBody>
                    <a:bodyPr/>
                    <a:lstStyle/>
                    <a:p>
                      <a:pPr algn="l" fontAlgn="b">
                        <a:buNone/>
                      </a:pPr>
                      <a:r>
                        <a:rPr lang="en-GB" sz="1100" u="none" strike="noStrike">
                          <a:effectLst/>
                        </a:rPr>
                        <a:t>Total P, mg/kg</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13023.75</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237.27</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12929.75</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202.86</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12606.50</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118.70</a:t>
                      </a: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893018100"/>
                  </a:ext>
                </a:extLst>
              </a:tr>
              <a:tr h="184150">
                <a:tc>
                  <a:txBody>
                    <a:bodyPr/>
                    <a:lstStyle/>
                    <a:p>
                      <a:pPr algn="l" fontAlgn="b">
                        <a:buNone/>
                      </a:pPr>
                      <a:r>
                        <a:rPr lang="en-GB" sz="1100" u="none" strike="noStrike">
                          <a:effectLst/>
                        </a:rPr>
                        <a:t>Total K, mg/kg</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31546.00</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875.13</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30863.50</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217.77</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a:effectLst/>
                        </a:rPr>
                        <a:t>29622.00</a:t>
                      </a:r>
                      <a:endParaRPr lang="en-GB"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100" u="none" strike="noStrike" dirty="0">
                          <a:effectLst/>
                        </a:rPr>
                        <a:t>220.09</a:t>
                      </a:r>
                      <a:endParaRPr lang="en-GB" sz="1100" b="0" i="0" u="none" strike="noStrike" dirty="0">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694683573"/>
                  </a:ext>
                </a:extLst>
              </a:tr>
            </a:tbl>
          </a:graphicData>
        </a:graphic>
      </p:graphicFrame>
    </p:spTree>
    <p:extLst>
      <p:ext uri="{BB962C8B-B14F-4D97-AF65-F5344CB8AC3E}">
        <p14:creationId xmlns:p14="http://schemas.microsoft.com/office/powerpoint/2010/main" val="374999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16">
            <a:extLst>
              <a:ext uri="{FF2B5EF4-FFF2-40B4-BE49-F238E27FC236}">
                <a16:creationId xmlns:a16="http://schemas.microsoft.com/office/drawing/2014/main" id="{B4856AD3-5E40-D64B-8822-9B87CA819208}"/>
              </a:ext>
            </a:extLst>
          </p:cNvPr>
          <p:cNvSpPr/>
          <p:nvPr/>
        </p:nvSpPr>
        <p:spPr>
          <a:xfrm>
            <a:off x="1531374" y="9975"/>
            <a:ext cx="9136626" cy="648000"/>
          </a:xfrm>
          <a:prstGeom prst="roundRect">
            <a:avLst>
              <a:gd name="adj" fmla="val 6050"/>
            </a:avLst>
          </a:prstGeom>
        </p:spPr>
        <p:style>
          <a:lnRef idx="3">
            <a:schemeClr val="lt1"/>
          </a:lnRef>
          <a:fillRef idx="1">
            <a:schemeClr val="accent2"/>
          </a:fillRef>
          <a:effectRef idx="1">
            <a:schemeClr val="accent2"/>
          </a:effectRef>
          <a:fontRef idx="minor">
            <a:schemeClr val="lt1"/>
          </a:fontRef>
        </p:style>
        <p:txBody>
          <a:bodyPr rtlCol="0" anchor="ctr"/>
          <a:lstStyle/>
          <a:p>
            <a:pPr algn="ctr">
              <a:defRPr/>
            </a:pPr>
            <a:r>
              <a:rPr kumimoji="1" lang="en-US" altLang="ja-JP" sz="3600" dirty="0">
                <a:solidFill>
                  <a:prstClr val="white"/>
                </a:solidFill>
                <a:latin typeface="Calibri"/>
                <a:ea typeface="ＭＳ Ｐゴシック" panose="020B0600070205080204" pitchFamily="50" charset="-128"/>
              </a:rPr>
              <a:t>Scientific Highlight (Elementary Analysis)</a:t>
            </a:r>
            <a:endParaRPr kumimoji="1" lang="ja-JP" altLang="en-US" sz="3600" dirty="0">
              <a:solidFill>
                <a:prstClr val="white"/>
              </a:solidFill>
              <a:latin typeface="Calibri"/>
              <a:ea typeface="ＭＳ Ｐゴシック" panose="020B0600070205080204" pitchFamily="50" charset="-128"/>
            </a:endParaRPr>
          </a:p>
        </p:txBody>
      </p:sp>
      <p:sp>
        <p:nvSpPr>
          <p:cNvPr id="2" name="テキスト ボックス 1">
            <a:extLst>
              <a:ext uri="{FF2B5EF4-FFF2-40B4-BE49-F238E27FC236}">
                <a16:creationId xmlns:a16="http://schemas.microsoft.com/office/drawing/2014/main" id="{8F5F83A2-A0AB-8B40-8321-8620AFEC52F2}"/>
              </a:ext>
            </a:extLst>
          </p:cNvPr>
          <p:cNvSpPr txBox="1"/>
          <p:nvPr/>
        </p:nvSpPr>
        <p:spPr>
          <a:xfrm>
            <a:off x="1646367" y="764704"/>
            <a:ext cx="5182573"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defRPr/>
            </a:pPr>
            <a:r>
              <a:rPr kumimoji="1" lang="en-US" altLang="ja-JP" sz="2000" b="1" dirty="0">
                <a:solidFill>
                  <a:prstClr val="black"/>
                </a:solidFill>
                <a:latin typeface="Calibri"/>
                <a:ea typeface="ＭＳ Ｐゴシック" panose="020B0600070205080204" pitchFamily="50" charset="-128"/>
              </a:rPr>
              <a:t>Muonic X-ray non-destructive element analysis</a:t>
            </a:r>
            <a:endParaRPr kumimoji="1" lang="ja-JP" altLang="en-US" sz="2000" b="1" dirty="0">
              <a:solidFill>
                <a:prstClr val="black"/>
              </a:solidFill>
              <a:latin typeface="Calibri"/>
              <a:ea typeface="ＭＳ Ｐゴシック" panose="020B0600070205080204" pitchFamily="50" charset="-128"/>
            </a:endParaRPr>
          </a:p>
        </p:txBody>
      </p:sp>
      <p:sp>
        <p:nvSpPr>
          <p:cNvPr id="43" name="テキスト ボックス 42">
            <a:extLst>
              <a:ext uri="{FF2B5EF4-FFF2-40B4-BE49-F238E27FC236}">
                <a16:creationId xmlns:a16="http://schemas.microsoft.com/office/drawing/2014/main" id="{9B765B32-1A82-024A-93A3-DD88435383C9}"/>
              </a:ext>
            </a:extLst>
          </p:cNvPr>
          <p:cNvSpPr txBox="1"/>
          <p:nvPr/>
        </p:nvSpPr>
        <p:spPr>
          <a:xfrm>
            <a:off x="6130249" y="1295992"/>
            <a:ext cx="4182537" cy="1631216"/>
          </a:xfrm>
          <a:prstGeom prst="rect">
            <a:avLst/>
          </a:prstGeom>
          <a:noFill/>
        </p:spPr>
        <p:txBody>
          <a:bodyPr wrap="square" rtlCol="0">
            <a:spAutoFit/>
          </a:bodyPr>
          <a:lstStyle/>
          <a:p>
            <a:pPr>
              <a:defRPr/>
            </a:pPr>
            <a:r>
              <a:rPr kumimoji="1" lang="en-US" altLang="ja-JP" sz="2000" dirty="0">
                <a:solidFill>
                  <a:prstClr val="black"/>
                </a:solidFill>
                <a:latin typeface="Calibri"/>
                <a:ea typeface="ＭＳ Ｐゴシック" panose="020B0600070205080204" pitchFamily="50" charset="-128"/>
              </a:rPr>
              <a:t>The 1</a:t>
            </a:r>
            <a:r>
              <a:rPr kumimoji="1" lang="en-US" altLang="ja-JP" sz="2000" baseline="30000" dirty="0">
                <a:solidFill>
                  <a:prstClr val="black"/>
                </a:solidFill>
                <a:latin typeface="Calibri"/>
                <a:ea typeface="ＭＳ Ｐゴシック" panose="020B0600070205080204" pitchFamily="50" charset="-128"/>
              </a:rPr>
              <a:t>st</a:t>
            </a:r>
            <a:r>
              <a:rPr kumimoji="1" lang="en-US" altLang="ja-JP" sz="2000" dirty="0">
                <a:solidFill>
                  <a:prstClr val="black"/>
                </a:solidFill>
                <a:latin typeface="Calibri"/>
                <a:ea typeface="ＭＳ Ｐゴシック" panose="020B0600070205080204" pitchFamily="50" charset="-128"/>
              </a:rPr>
              <a:t>-phase non-destructive element analysis of the </a:t>
            </a:r>
            <a:r>
              <a:rPr kumimoji="1" lang="en-US" altLang="ja-JP" sz="2000" dirty="0" err="1">
                <a:solidFill>
                  <a:prstClr val="black"/>
                </a:solidFill>
                <a:latin typeface="Calibri"/>
                <a:ea typeface="ＭＳ Ｐゴシック" panose="020B0600070205080204" pitchFamily="50" charset="-128"/>
              </a:rPr>
              <a:t>Hayabusa</a:t>
            </a:r>
            <a:r>
              <a:rPr kumimoji="1" lang="en-US" altLang="ja-JP" sz="2000" dirty="0">
                <a:solidFill>
                  <a:prstClr val="black"/>
                </a:solidFill>
                <a:latin typeface="Calibri"/>
                <a:ea typeface="ＭＳ Ｐゴシック" panose="020B0600070205080204" pitchFamily="50" charset="-128"/>
              </a:rPr>
              <a:t>-II returned samples was conducted successfully in July 2021 (S1-type project). The first result just came out.</a:t>
            </a:r>
            <a:endParaRPr kumimoji="1" lang="ja-JP" altLang="en-US" sz="2000" dirty="0">
              <a:solidFill>
                <a:prstClr val="black"/>
              </a:solidFill>
              <a:latin typeface="Calibri"/>
              <a:ea typeface="ＭＳ Ｐゴシック" panose="020B0600070205080204" pitchFamily="50" charset="-128"/>
            </a:endParaRPr>
          </a:p>
        </p:txBody>
      </p:sp>
      <p:pic>
        <p:nvPicPr>
          <p:cNvPr id="9" name="図 8" descr="C:\Users\uneisuishin\AppData\Local\Microsoft\Windows\INetCache\Content.Word\_Y4A6881.jpg">
            <a:extLst>
              <a:ext uri="{FF2B5EF4-FFF2-40B4-BE49-F238E27FC236}">
                <a16:creationId xmlns:a16="http://schemas.microsoft.com/office/drawing/2014/main" id="{F3D5DAF3-2E81-114D-A1B7-8B03A8273D4C}"/>
              </a:ext>
            </a:extLst>
          </p:cNvPr>
          <p:cNvPicPr/>
          <p:nvPr/>
        </p:nvPicPr>
        <p:blipFill>
          <a:blip r:embed="rId3" cstate="print">
            <a:extLst>
              <a:ext uri="{28A0092B-C50C-407E-A947-70E740481C1C}">
                <a14:useLocalDpi xmlns:a14="http://schemas.microsoft.com/office/drawing/2010/main"/>
              </a:ext>
            </a:extLst>
          </a:blip>
          <a:srcRect/>
          <a:stretch>
            <a:fillRect/>
          </a:stretch>
        </p:blipFill>
        <p:spPr bwMode="auto">
          <a:xfrm>
            <a:off x="5231905" y="3212977"/>
            <a:ext cx="5334665" cy="3557077"/>
          </a:xfrm>
          <a:prstGeom prst="rect">
            <a:avLst/>
          </a:prstGeom>
          <a:noFill/>
          <a:ln>
            <a:noFill/>
          </a:ln>
        </p:spPr>
      </p:pic>
      <p:pic>
        <p:nvPicPr>
          <p:cNvPr id="10" name="図 9" descr="C:\Users\uneisuishin\Downloads\_Y4A6741.jpg">
            <a:extLst>
              <a:ext uri="{FF2B5EF4-FFF2-40B4-BE49-F238E27FC236}">
                <a16:creationId xmlns:a16="http://schemas.microsoft.com/office/drawing/2014/main" id="{5F726C91-99D7-3E42-83F9-0ABA66FC4403}"/>
              </a:ext>
            </a:extLst>
          </p:cNvPr>
          <p:cNvPicPr/>
          <p:nvPr/>
        </p:nvPicPr>
        <p:blipFill>
          <a:blip r:embed="rId4" cstate="print">
            <a:extLst>
              <a:ext uri="{28A0092B-C50C-407E-A947-70E740481C1C}">
                <a14:useLocalDpi xmlns:a14="http://schemas.microsoft.com/office/drawing/2010/main"/>
              </a:ext>
            </a:extLst>
          </a:blip>
          <a:srcRect/>
          <a:stretch>
            <a:fillRect/>
          </a:stretch>
        </p:blipFill>
        <p:spPr bwMode="auto">
          <a:xfrm>
            <a:off x="1646366" y="1308163"/>
            <a:ext cx="4356334" cy="2903893"/>
          </a:xfrm>
          <a:prstGeom prst="rect">
            <a:avLst/>
          </a:prstGeom>
          <a:noFill/>
          <a:ln>
            <a:noFill/>
          </a:ln>
        </p:spPr>
      </p:pic>
      <p:sp>
        <p:nvSpPr>
          <p:cNvPr id="4" name="円/楕円 3">
            <a:extLst>
              <a:ext uri="{FF2B5EF4-FFF2-40B4-BE49-F238E27FC236}">
                <a16:creationId xmlns:a16="http://schemas.microsoft.com/office/drawing/2014/main" id="{705DA880-EE94-9E4A-A409-F234D7D1E08C}"/>
              </a:ext>
            </a:extLst>
          </p:cNvPr>
          <p:cNvSpPr/>
          <p:nvPr/>
        </p:nvSpPr>
        <p:spPr>
          <a:xfrm>
            <a:off x="2927648" y="2124407"/>
            <a:ext cx="1512168" cy="7338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kumimoji="1" lang="ja-JP" altLang="en-US">
              <a:solidFill>
                <a:prstClr val="white"/>
              </a:solidFill>
              <a:latin typeface="Calibri"/>
              <a:ea typeface="ＭＳ Ｐゴシック" panose="020B0600070205080204" pitchFamily="50" charset="-128"/>
            </a:endParaRPr>
          </a:p>
        </p:txBody>
      </p:sp>
      <p:cxnSp>
        <p:nvCxnSpPr>
          <p:cNvPr id="5" name="直線矢印コネクタ 4">
            <a:extLst>
              <a:ext uri="{FF2B5EF4-FFF2-40B4-BE49-F238E27FC236}">
                <a16:creationId xmlns:a16="http://schemas.microsoft.com/office/drawing/2014/main" id="{8C65267C-AD77-8F48-89FE-2B634962E54D}"/>
              </a:ext>
            </a:extLst>
          </p:cNvPr>
          <p:cNvCxnSpPr>
            <a:cxnSpLocks/>
            <a:stCxn id="4" idx="6"/>
          </p:cNvCxnSpPr>
          <p:nvPr/>
        </p:nvCxnSpPr>
        <p:spPr>
          <a:xfrm>
            <a:off x="4439816" y="2491346"/>
            <a:ext cx="2592288" cy="181652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11" name="図 10" descr="https://www.hayabusa2.jaxa.jp/galleries/cg/img/2014/fig7_separation2.jpg">
            <a:extLst>
              <a:ext uri="{FF2B5EF4-FFF2-40B4-BE49-F238E27FC236}">
                <a16:creationId xmlns:a16="http://schemas.microsoft.com/office/drawing/2014/main" id="{BD84E875-F74C-284E-B087-E9BA035E4893}"/>
              </a:ext>
            </a:extLst>
          </p:cNvPr>
          <p:cNvPicPr/>
          <p:nvPr/>
        </p:nvPicPr>
        <p:blipFill>
          <a:blip r:embed="rId5" cstate="print">
            <a:extLst>
              <a:ext uri="{28A0092B-C50C-407E-A947-70E740481C1C}">
                <a14:useLocalDpi xmlns:a14="http://schemas.microsoft.com/office/drawing/2010/main"/>
              </a:ext>
            </a:extLst>
          </a:blip>
          <a:srcRect/>
          <a:stretch>
            <a:fillRect/>
          </a:stretch>
        </p:blipFill>
        <p:spPr bwMode="auto">
          <a:xfrm>
            <a:off x="1919537" y="4425279"/>
            <a:ext cx="3014495" cy="2131551"/>
          </a:xfrm>
          <a:prstGeom prst="rect">
            <a:avLst/>
          </a:prstGeom>
          <a:noFill/>
          <a:ln>
            <a:noFill/>
          </a:ln>
        </p:spPr>
      </p:pic>
      <p:sp>
        <p:nvSpPr>
          <p:cNvPr id="12" name="テキスト ボックス 11">
            <a:extLst>
              <a:ext uri="{FF2B5EF4-FFF2-40B4-BE49-F238E27FC236}">
                <a16:creationId xmlns:a16="http://schemas.microsoft.com/office/drawing/2014/main" id="{CADD0E0E-6D94-6340-A4B1-C011C70FFF4B}"/>
              </a:ext>
            </a:extLst>
          </p:cNvPr>
          <p:cNvSpPr txBox="1"/>
          <p:nvPr/>
        </p:nvSpPr>
        <p:spPr>
          <a:xfrm>
            <a:off x="2262162" y="6474182"/>
            <a:ext cx="2664296" cy="400110"/>
          </a:xfrm>
          <a:prstGeom prst="rect">
            <a:avLst/>
          </a:prstGeom>
          <a:noFill/>
        </p:spPr>
        <p:txBody>
          <a:bodyPr wrap="square" rtlCol="0">
            <a:spAutoFit/>
          </a:bodyPr>
          <a:lstStyle/>
          <a:p>
            <a:pPr>
              <a:defRPr/>
            </a:pPr>
            <a:r>
              <a:rPr kumimoji="1" lang="en-US" altLang="ja-JP" sz="2000" dirty="0" err="1">
                <a:solidFill>
                  <a:prstClr val="black"/>
                </a:solidFill>
                <a:latin typeface="Calibri"/>
                <a:ea typeface="ＭＳ Ｐゴシック" panose="020B0600070205080204" pitchFamily="50" charset="-128"/>
              </a:rPr>
              <a:t>Hayabusa</a:t>
            </a:r>
            <a:r>
              <a:rPr kumimoji="1" lang="en-US" altLang="ja-JP" sz="2000" dirty="0">
                <a:solidFill>
                  <a:prstClr val="black"/>
                </a:solidFill>
                <a:latin typeface="Calibri"/>
                <a:ea typeface="ＭＳ Ｐゴシック" panose="020B0600070205080204" pitchFamily="50" charset="-128"/>
              </a:rPr>
              <a:t>-II (CG image)</a:t>
            </a:r>
            <a:endParaRPr kumimoji="1" lang="ja-JP" altLang="en-US" sz="2000" dirty="0">
              <a:solidFill>
                <a:prstClr val="black"/>
              </a:solidFill>
              <a:latin typeface="Calibri"/>
              <a:ea typeface="ＭＳ Ｐゴシック" panose="020B0600070205080204" pitchFamily="50" charset="-128"/>
            </a:endParaRPr>
          </a:p>
        </p:txBody>
      </p:sp>
      <p:grpSp>
        <p:nvGrpSpPr>
          <p:cNvPr id="16" name="グループ化 15"/>
          <p:cNvGrpSpPr/>
          <p:nvPr/>
        </p:nvGrpSpPr>
        <p:grpSpPr>
          <a:xfrm>
            <a:off x="2045067" y="1836032"/>
            <a:ext cx="3272590" cy="1848152"/>
            <a:chOff x="108263" y="1308162"/>
            <a:chExt cx="3272590" cy="1848152"/>
          </a:xfrm>
        </p:grpSpPr>
        <p:pic>
          <p:nvPicPr>
            <p:cNvPr id="3" name="図 2"/>
            <p:cNvPicPr>
              <a:picLocks noChangeAspect="1"/>
            </p:cNvPicPr>
            <p:nvPr/>
          </p:nvPicPr>
          <p:blipFill>
            <a:blip r:embed="rId6"/>
            <a:stretch>
              <a:fillRect/>
            </a:stretch>
          </p:blipFill>
          <p:spPr>
            <a:xfrm>
              <a:off x="108263" y="1308162"/>
              <a:ext cx="3272590" cy="1848152"/>
            </a:xfrm>
            <a:prstGeom prst="rect">
              <a:avLst/>
            </a:prstGeom>
          </p:spPr>
        </p:pic>
        <p:grpSp>
          <p:nvGrpSpPr>
            <p:cNvPr id="15" name="グループ化 14"/>
            <p:cNvGrpSpPr/>
            <p:nvPr/>
          </p:nvGrpSpPr>
          <p:grpSpPr>
            <a:xfrm>
              <a:off x="269759" y="1451937"/>
              <a:ext cx="723275" cy="375599"/>
              <a:chOff x="269759" y="1451937"/>
              <a:chExt cx="723275" cy="375599"/>
            </a:xfrm>
          </p:grpSpPr>
          <p:cxnSp>
            <p:nvCxnSpPr>
              <p:cNvPr id="7" name="直線コネクタ 6"/>
              <p:cNvCxnSpPr/>
              <p:nvPr/>
            </p:nvCxnSpPr>
            <p:spPr>
              <a:xfrm flipV="1">
                <a:off x="269759" y="1461537"/>
                <a:ext cx="324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rot="5400000" flipV="1">
                <a:off x="127694" y="1613937"/>
                <a:ext cx="324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69759" y="1458204"/>
                <a:ext cx="723275" cy="369332"/>
              </a:xfrm>
              <a:prstGeom prst="rect">
                <a:avLst/>
              </a:prstGeom>
              <a:noFill/>
            </p:spPr>
            <p:txBody>
              <a:bodyPr wrap="none" rtlCol="0">
                <a:spAutoFit/>
              </a:bodyPr>
              <a:lstStyle/>
              <a:p>
                <a:pPr>
                  <a:defRPr/>
                </a:pPr>
                <a:r>
                  <a:rPr kumimoji="1" lang="en-US" altLang="ja-JP" dirty="0">
                    <a:solidFill>
                      <a:srgbClr val="FF0000"/>
                    </a:solidFill>
                    <a:effectLst>
                      <a:glow rad="101600">
                        <a:prstClr val="white">
                          <a:alpha val="85000"/>
                        </a:prstClr>
                      </a:glow>
                    </a:effectLst>
                    <a:latin typeface="Calibri"/>
                    <a:ea typeface="ＭＳ Ｐゴシック" panose="020B0600070205080204" pitchFamily="50" charset="-128"/>
                  </a:rPr>
                  <a:t>1 mm</a:t>
                </a:r>
                <a:endParaRPr kumimoji="1" lang="ja-JP" altLang="en-US" dirty="0">
                  <a:solidFill>
                    <a:srgbClr val="FF0000"/>
                  </a:solidFill>
                  <a:effectLst>
                    <a:glow rad="101600">
                      <a:prstClr val="white">
                        <a:alpha val="85000"/>
                      </a:prstClr>
                    </a:glow>
                  </a:effectLst>
                  <a:latin typeface="Calibri"/>
                  <a:ea typeface="ＭＳ Ｐゴシック" panose="020B0600070205080204" pitchFamily="50" charset="-128"/>
                </a:endParaRPr>
              </a:p>
            </p:txBody>
          </p:sp>
        </p:grpSp>
      </p:grpSp>
      <p:pic>
        <p:nvPicPr>
          <p:cNvPr id="18" name="図 17">
            <a:extLst>
              <a:ext uri="{FF2B5EF4-FFF2-40B4-BE49-F238E27FC236}">
                <a16:creationId xmlns:a16="http://schemas.microsoft.com/office/drawing/2014/main" id="{44BFCCCB-204B-E43B-9274-7B8BF61FBEF7}"/>
              </a:ext>
            </a:extLst>
          </p:cNvPr>
          <p:cNvPicPr>
            <a:picLocks noChangeAspect="1"/>
          </p:cNvPicPr>
          <p:nvPr/>
        </p:nvPicPr>
        <p:blipFill rotWithShape="1">
          <a:blip r:embed="rId7"/>
          <a:srcRect l="616" r="3130" b="-1770"/>
          <a:stretch/>
        </p:blipFill>
        <p:spPr>
          <a:xfrm>
            <a:off x="5519937" y="1340768"/>
            <a:ext cx="5046633" cy="18722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グループ化 19"/>
          <p:cNvGrpSpPr/>
          <p:nvPr/>
        </p:nvGrpSpPr>
        <p:grpSpPr>
          <a:xfrm>
            <a:off x="5591944" y="3303778"/>
            <a:ext cx="4723668" cy="3437591"/>
            <a:chOff x="4211960" y="3272719"/>
            <a:chExt cx="4723668" cy="3437591"/>
          </a:xfrm>
        </p:grpSpPr>
        <p:pic>
          <p:nvPicPr>
            <p:cNvPr id="19" name="図 18"/>
            <p:cNvPicPr>
              <a:picLocks noChangeAspect="1"/>
            </p:cNvPicPr>
            <p:nvPr/>
          </p:nvPicPr>
          <p:blipFill rotWithShape="1">
            <a:blip r:embed="rId8" cstate="print">
              <a:extLst>
                <a:ext uri="{28A0092B-C50C-407E-A947-70E740481C1C}">
                  <a14:useLocalDpi xmlns:a14="http://schemas.microsoft.com/office/drawing/2010/main" val="0"/>
                </a:ext>
              </a:extLst>
            </a:blip>
            <a:srcRect l="7476" t="14555" r="9050"/>
            <a:stretch/>
          </p:blipFill>
          <p:spPr>
            <a:xfrm>
              <a:off x="4211960" y="3272719"/>
              <a:ext cx="4723668" cy="3437591"/>
            </a:xfrm>
            <a:prstGeom prst="rect">
              <a:avLst/>
            </a:prstGeom>
            <a:ln>
              <a:solidFill>
                <a:schemeClr val="bg2"/>
              </a:solidFill>
            </a:ln>
            <a:effectLst>
              <a:outerShdw blurRad="50800" dist="38100" dir="2700000" algn="tl" rotWithShape="0">
                <a:prstClr val="black">
                  <a:alpha val="40000"/>
                </a:prstClr>
              </a:outerShdw>
            </a:effectLst>
          </p:spPr>
        </p:pic>
        <p:sp>
          <p:nvSpPr>
            <p:cNvPr id="17" name="正方形/長方形 16"/>
            <p:cNvSpPr/>
            <p:nvPr/>
          </p:nvSpPr>
          <p:spPr>
            <a:xfrm>
              <a:off x="4320480" y="4416316"/>
              <a:ext cx="4572000" cy="2246769"/>
            </a:xfrm>
            <a:prstGeom prst="rect">
              <a:avLst/>
            </a:prstGeom>
            <a:solidFill>
              <a:schemeClr val="bg1">
                <a:alpha val="86000"/>
              </a:schemeClr>
            </a:solidFill>
          </p:spPr>
          <p:txBody>
            <a:bodyPr>
              <a:spAutoFit/>
            </a:bodyPr>
            <a:lstStyle/>
            <a:p>
              <a:pPr>
                <a:defRPr/>
              </a:pPr>
              <a:r>
                <a:rPr kumimoji="1" lang="en-US" altLang="ja-JP" sz="2000" dirty="0">
                  <a:solidFill>
                    <a:prstClr val="black"/>
                  </a:solidFill>
                  <a:latin typeface="Calibri"/>
                  <a:ea typeface="ＭＳ Ｐゴシック" panose="020B0600070205080204" pitchFamily="50" charset="-128"/>
                </a:rPr>
                <a:t>Oxygen in the </a:t>
              </a:r>
              <a:r>
                <a:rPr kumimoji="1" lang="en-US" altLang="ja-JP" sz="2000" i="1" dirty="0" err="1">
                  <a:solidFill>
                    <a:prstClr val="black"/>
                  </a:solidFill>
                  <a:latin typeface="Calibri"/>
                  <a:ea typeface="ＭＳ Ｐゴシック" panose="020B0600070205080204" pitchFamily="50" charset="-128"/>
                </a:rPr>
                <a:t>Ryugu</a:t>
              </a:r>
              <a:r>
                <a:rPr kumimoji="1" lang="en-US" altLang="ja-JP" sz="2000" dirty="0">
                  <a:solidFill>
                    <a:prstClr val="black"/>
                  </a:solidFill>
                  <a:latin typeface="Calibri"/>
                  <a:ea typeface="ＭＳ Ｐゴシック" panose="020B0600070205080204" pitchFamily="50" charset="-128"/>
                </a:rPr>
                <a:t> stones is less than the standard Carbonaceous Chondrite (</a:t>
              </a:r>
              <a:r>
                <a:rPr kumimoji="1" lang="en-US" altLang="ja-JP" sz="2000" i="1" dirty="0" err="1">
                  <a:solidFill>
                    <a:prstClr val="black"/>
                  </a:solidFill>
                  <a:latin typeface="Calibri"/>
                  <a:ea typeface="ＭＳ Ｐゴシック" panose="020B0600070205080204" pitchFamily="50" charset="-128"/>
                </a:rPr>
                <a:t>Orgueil</a:t>
              </a:r>
              <a:r>
                <a:rPr kumimoji="1" lang="en-US" altLang="ja-JP" sz="2000" dirty="0">
                  <a:solidFill>
                    <a:prstClr val="black"/>
                  </a:solidFill>
                  <a:latin typeface="Calibri"/>
                  <a:ea typeface="ＭＳ Ｐゴシック" panose="020B0600070205080204" pitchFamily="50" charset="-128"/>
                </a:rPr>
                <a:t> meteorite).</a:t>
              </a:r>
              <a:br>
                <a:rPr kumimoji="1" lang="en-US" altLang="ja-JP" sz="2000" dirty="0">
                  <a:solidFill>
                    <a:prstClr val="black"/>
                  </a:solidFill>
                  <a:latin typeface="Calibri"/>
                  <a:ea typeface="ＭＳ Ｐゴシック" panose="020B0600070205080204" pitchFamily="50" charset="-128"/>
                </a:rPr>
              </a:br>
              <a:r>
                <a:rPr kumimoji="1" lang="en-US" altLang="ja-JP" sz="2000" dirty="0">
                  <a:solidFill>
                    <a:prstClr val="black"/>
                  </a:solidFill>
                  <a:latin typeface="Calibri"/>
                  <a:ea typeface="ＭＳ Ｐゴシック" panose="020B0600070205080204" pitchFamily="50" charset="-128"/>
                </a:rPr>
                <a:t>This implies that the standard meteorite had been oxidized by the atmosphere and that the </a:t>
              </a:r>
              <a:r>
                <a:rPr kumimoji="1" lang="en-US" altLang="ja-JP" sz="2000" i="1" dirty="0" err="1">
                  <a:solidFill>
                    <a:prstClr val="black"/>
                  </a:solidFill>
                  <a:latin typeface="Calibri"/>
                  <a:ea typeface="ＭＳ Ｐゴシック" panose="020B0600070205080204" pitchFamily="50" charset="-128"/>
                </a:rPr>
                <a:t>Ryugu</a:t>
              </a:r>
              <a:r>
                <a:rPr kumimoji="1" lang="en-US" altLang="ja-JP" sz="2000" dirty="0">
                  <a:solidFill>
                    <a:prstClr val="black"/>
                  </a:solidFill>
                  <a:latin typeface="Calibri"/>
                  <a:ea typeface="ＭＳ Ｐゴシック" panose="020B0600070205080204" pitchFamily="50" charset="-128"/>
                </a:rPr>
                <a:t> stone is more suitable to the standard specimen.</a:t>
              </a:r>
              <a:endParaRPr kumimoji="1" lang="ja-JP" altLang="en-US" sz="2000" dirty="0">
                <a:solidFill>
                  <a:prstClr val="black"/>
                </a:solidFill>
                <a:latin typeface="Calibri"/>
                <a:ea typeface="ＭＳ Ｐゴシック" panose="020B0600070205080204" pitchFamily="50" charset="-128"/>
              </a:endParaRPr>
            </a:p>
          </p:txBody>
        </p:sp>
      </p:grpSp>
    </p:spTree>
    <p:extLst>
      <p:ext uri="{BB962C8B-B14F-4D97-AF65-F5344CB8AC3E}">
        <p14:creationId xmlns:p14="http://schemas.microsoft.com/office/powerpoint/2010/main" val="11123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4BDB-2A6A-4941-EFE8-1E86BDB80AB1}"/>
              </a:ext>
            </a:extLst>
          </p:cNvPr>
          <p:cNvSpPr>
            <a:spLocks noGrp="1"/>
          </p:cNvSpPr>
          <p:nvPr>
            <p:ph type="title"/>
          </p:nvPr>
        </p:nvSpPr>
        <p:spPr>
          <a:xfrm>
            <a:off x="266700" y="365125"/>
            <a:ext cx="6035488" cy="746499"/>
          </a:xfrm>
        </p:spPr>
        <p:txBody>
          <a:bodyPr>
            <a:normAutofit fontScale="90000"/>
          </a:bodyPr>
          <a:lstStyle/>
          <a:p>
            <a:r>
              <a:rPr lang="en-GB"/>
              <a:t>Elemental Mapping</a:t>
            </a:r>
          </a:p>
        </p:txBody>
      </p:sp>
      <p:grpSp>
        <p:nvGrpSpPr>
          <p:cNvPr id="8" name="Group 7">
            <a:extLst>
              <a:ext uri="{FF2B5EF4-FFF2-40B4-BE49-F238E27FC236}">
                <a16:creationId xmlns:a16="http://schemas.microsoft.com/office/drawing/2014/main" id="{95FE4DB7-8AEF-8FA3-5271-D57F97FD194C}"/>
              </a:ext>
            </a:extLst>
          </p:cNvPr>
          <p:cNvGrpSpPr/>
          <p:nvPr/>
        </p:nvGrpSpPr>
        <p:grpSpPr>
          <a:xfrm>
            <a:off x="5285810" y="1201739"/>
            <a:ext cx="2505581" cy="2210498"/>
            <a:chOff x="0" y="0"/>
            <a:chExt cx="1257957" cy="1168627"/>
          </a:xfrm>
        </p:grpSpPr>
        <p:grpSp>
          <p:nvGrpSpPr>
            <p:cNvPr id="10" name="Group 9">
              <a:extLst>
                <a:ext uri="{FF2B5EF4-FFF2-40B4-BE49-F238E27FC236}">
                  <a16:creationId xmlns:a16="http://schemas.microsoft.com/office/drawing/2014/main" id="{C1FC45F3-6C20-D036-6990-A5BB3DAA0FF2}"/>
                </a:ext>
              </a:extLst>
            </p:cNvPr>
            <p:cNvGrpSpPr/>
            <p:nvPr/>
          </p:nvGrpSpPr>
          <p:grpSpPr>
            <a:xfrm>
              <a:off x="385430" y="0"/>
              <a:ext cx="738186" cy="1168627"/>
              <a:chOff x="385430" y="0"/>
              <a:chExt cx="738186" cy="1168627"/>
            </a:xfrm>
          </p:grpSpPr>
          <p:sp>
            <p:nvSpPr>
              <p:cNvPr id="16" name="Cylinder 15">
                <a:extLst>
                  <a:ext uri="{FF2B5EF4-FFF2-40B4-BE49-F238E27FC236}">
                    <a16:creationId xmlns:a16="http://schemas.microsoft.com/office/drawing/2014/main" id="{8C19750B-AB97-3DAF-BE4E-82DAB9DEE117}"/>
                  </a:ext>
                </a:extLst>
              </p:cNvPr>
              <p:cNvSpPr/>
              <p:nvPr/>
            </p:nvSpPr>
            <p:spPr>
              <a:xfrm>
                <a:off x="385430" y="0"/>
                <a:ext cx="735404" cy="411389"/>
              </a:xfrm>
              <a:prstGeom prst="can">
                <a:avLst>
                  <a:gd name="adj" fmla="val 40049"/>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0" scaled="1"/>
                <a:tileRect/>
              </a:gra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 name="Oval 16">
                <a:extLst>
                  <a:ext uri="{FF2B5EF4-FFF2-40B4-BE49-F238E27FC236}">
                    <a16:creationId xmlns:a16="http://schemas.microsoft.com/office/drawing/2014/main" id="{4014F819-AAB0-226B-DAAE-C1133248E25F}"/>
                  </a:ext>
                </a:extLst>
              </p:cNvPr>
              <p:cNvSpPr/>
              <p:nvPr/>
            </p:nvSpPr>
            <p:spPr>
              <a:xfrm>
                <a:off x="385430" y="430441"/>
                <a:ext cx="738186" cy="738186"/>
              </a:xfrm>
              <a:prstGeom prst="ellipse">
                <a:avLst/>
              </a:prstGeom>
              <a:solidFill>
                <a:srgbClr val="7D858E"/>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sp>
            <p:nvSpPr>
              <p:cNvPr id="18" name="Oval 17">
                <a:extLst>
                  <a:ext uri="{FF2B5EF4-FFF2-40B4-BE49-F238E27FC236}">
                    <a16:creationId xmlns:a16="http://schemas.microsoft.com/office/drawing/2014/main" id="{796C4E64-A2A3-7A80-0FBF-97CF64B022CB}"/>
                  </a:ext>
                </a:extLst>
              </p:cNvPr>
              <p:cNvSpPr/>
              <p:nvPr/>
            </p:nvSpPr>
            <p:spPr>
              <a:xfrm>
                <a:off x="499939" y="784470"/>
                <a:ext cx="186518" cy="186518"/>
              </a:xfrm>
              <a:prstGeom prst="ellipse">
                <a:avLst/>
              </a:prstGeom>
              <a:solidFill>
                <a:schemeClr val="bg1">
                  <a:lumMod val="7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sp>
            <p:nvSpPr>
              <p:cNvPr id="19" name="Oval 18">
                <a:extLst>
                  <a:ext uri="{FF2B5EF4-FFF2-40B4-BE49-F238E27FC236}">
                    <a16:creationId xmlns:a16="http://schemas.microsoft.com/office/drawing/2014/main" id="{39475610-DBEF-05DF-1A6C-39155DECD14A}"/>
                  </a:ext>
                </a:extLst>
              </p:cNvPr>
              <p:cNvSpPr/>
              <p:nvPr/>
            </p:nvSpPr>
            <p:spPr>
              <a:xfrm>
                <a:off x="824028" y="784470"/>
                <a:ext cx="190753" cy="190753"/>
              </a:xfrm>
              <a:prstGeom prst="ellipse">
                <a:avLst/>
              </a:prstGeom>
              <a:solidFill>
                <a:schemeClr val="bg1">
                  <a:lumMod val="7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sp>
            <p:nvSpPr>
              <p:cNvPr id="20" name="Oval 19">
                <a:extLst>
                  <a:ext uri="{FF2B5EF4-FFF2-40B4-BE49-F238E27FC236}">
                    <a16:creationId xmlns:a16="http://schemas.microsoft.com/office/drawing/2014/main" id="{7E9E7315-7B6D-A6D0-A618-A6215A6D26D0}"/>
                  </a:ext>
                </a:extLst>
              </p:cNvPr>
              <p:cNvSpPr/>
              <p:nvPr/>
            </p:nvSpPr>
            <p:spPr>
              <a:xfrm>
                <a:off x="651799" y="518023"/>
                <a:ext cx="186517" cy="186517"/>
              </a:xfrm>
              <a:prstGeom prst="ellipse">
                <a:avLst/>
              </a:prstGeom>
              <a:solidFill>
                <a:schemeClr val="bg1">
                  <a:lumMod val="7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sp>
            <p:nvSpPr>
              <p:cNvPr id="21" name="Oval 20">
                <a:extLst>
                  <a:ext uri="{FF2B5EF4-FFF2-40B4-BE49-F238E27FC236}">
                    <a16:creationId xmlns:a16="http://schemas.microsoft.com/office/drawing/2014/main" id="{4360DF47-0B5D-52C1-D54E-E631E6172757}"/>
                  </a:ext>
                </a:extLst>
              </p:cNvPr>
              <p:cNvSpPr/>
              <p:nvPr/>
            </p:nvSpPr>
            <p:spPr>
              <a:xfrm>
                <a:off x="659873" y="19177"/>
                <a:ext cx="186517" cy="45719"/>
              </a:xfrm>
              <a:prstGeom prst="ellipse">
                <a:avLst/>
              </a:prstGeom>
              <a:solidFill>
                <a:schemeClr val="bg1">
                  <a:lumMod val="7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sp>
            <p:nvSpPr>
              <p:cNvPr id="22" name="Oval 21">
                <a:extLst>
                  <a:ext uri="{FF2B5EF4-FFF2-40B4-BE49-F238E27FC236}">
                    <a16:creationId xmlns:a16="http://schemas.microsoft.com/office/drawing/2014/main" id="{54D433B8-612A-E2D4-3050-D7C943EAA14A}"/>
                  </a:ext>
                </a:extLst>
              </p:cNvPr>
              <p:cNvSpPr/>
              <p:nvPr/>
            </p:nvSpPr>
            <p:spPr>
              <a:xfrm>
                <a:off x="826145" y="86688"/>
                <a:ext cx="186517" cy="45719"/>
              </a:xfrm>
              <a:prstGeom prst="ellipse">
                <a:avLst/>
              </a:prstGeom>
              <a:solidFill>
                <a:schemeClr val="bg1">
                  <a:lumMod val="7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sp>
            <p:nvSpPr>
              <p:cNvPr id="23" name="Oval 22">
                <a:extLst>
                  <a:ext uri="{FF2B5EF4-FFF2-40B4-BE49-F238E27FC236}">
                    <a16:creationId xmlns:a16="http://schemas.microsoft.com/office/drawing/2014/main" id="{42C31AEE-8F04-475D-F521-C0C7B71331F9}"/>
                  </a:ext>
                </a:extLst>
              </p:cNvPr>
              <p:cNvSpPr/>
              <p:nvPr/>
            </p:nvSpPr>
            <p:spPr>
              <a:xfrm>
                <a:off x="499939" y="86688"/>
                <a:ext cx="186517" cy="45719"/>
              </a:xfrm>
              <a:prstGeom prst="ellipse">
                <a:avLst/>
              </a:prstGeom>
              <a:solidFill>
                <a:schemeClr val="bg1">
                  <a:lumMod val="7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grpSp>
        <p:cxnSp>
          <p:nvCxnSpPr>
            <p:cNvPr id="11" name="Straight Arrow Connector 10">
              <a:extLst>
                <a:ext uri="{FF2B5EF4-FFF2-40B4-BE49-F238E27FC236}">
                  <a16:creationId xmlns:a16="http://schemas.microsoft.com/office/drawing/2014/main" id="{5C8A8274-9B10-B875-459B-6D95E544A758}"/>
                </a:ext>
              </a:extLst>
            </p:cNvPr>
            <p:cNvCxnSpPr>
              <a:cxnSpLocks/>
            </p:cNvCxnSpPr>
            <p:nvPr/>
          </p:nvCxnSpPr>
          <p:spPr>
            <a:xfrm>
              <a:off x="260114" y="205694"/>
              <a:ext cx="997843"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35">
              <a:extLst>
                <a:ext uri="{FF2B5EF4-FFF2-40B4-BE49-F238E27FC236}">
                  <a16:creationId xmlns:a16="http://schemas.microsoft.com/office/drawing/2014/main" id="{B4F9996E-3D1C-7E17-62CC-76C9FEA3D455}"/>
                </a:ext>
              </a:extLst>
            </p:cNvPr>
            <p:cNvSpPr txBox="1"/>
            <p:nvPr/>
          </p:nvSpPr>
          <p:spPr>
            <a:xfrm>
              <a:off x="0" y="48795"/>
              <a:ext cx="315595" cy="410845"/>
            </a:xfrm>
            <a:prstGeom prst="rect">
              <a:avLst/>
            </a:prstGeom>
            <a:noFill/>
          </p:spPr>
          <p:txBody>
            <a:bodyPr wrap="none" rtlCol="0">
              <a:spAutoFit/>
            </a:bodyPr>
            <a:lstStyle/>
            <a:p>
              <a:pPr>
                <a:lnSpc>
                  <a:spcPct val="107000"/>
                </a:lnSpc>
                <a:spcAft>
                  <a:spcPts val="800"/>
                </a:spcAft>
              </a:pPr>
              <a:r>
                <a:rPr lang="en-GB" sz="1100" kern="1200">
                  <a:solidFill>
                    <a:srgbClr val="000000"/>
                  </a:solidFill>
                  <a:effectLst/>
                  <a:latin typeface="Helvetica" panose="020B0604020202020204" pitchFamily="34" charset="0"/>
                  <a:ea typeface="Calibri" panose="020F0502020204030204" pitchFamily="34" charset="0"/>
                  <a:cs typeface="Times New Roman" panose="02020603050405020304" pitchFamily="18" charset="0"/>
                </a:rPr>
                <a:t>µ</a:t>
              </a:r>
              <a:r>
                <a:rPr lang="en-GB" sz="1100" kern="1200" baseline="30000">
                  <a:solidFill>
                    <a:srgbClr val="000000"/>
                  </a:solidFill>
                  <a:effectLst/>
                  <a:latin typeface="Helvetica" panose="020B0604020202020204" pitchFamily="34" charset="0"/>
                  <a:ea typeface="Calibri" panose="020F0502020204030204" pitchFamily="34"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40">
              <a:extLst>
                <a:ext uri="{FF2B5EF4-FFF2-40B4-BE49-F238E27FC236}">
                  <a16:creationId xmlns:a16="http://schemas.microsoft.com/office/drawing/2014/main" id="{F166F9E1-94A5-8B03-F5C4-7CAB32D94ED2}"/>
                </a:ext>
              </a:extLst>
            </p:cNvPr>
            <p:cNvSpPr txBox="1"/>
            <p:nvPr/>
          </p:nvSpPr>
          <p:spPr>
            <a:xfrm>
              <a:off x="3773" y="448363"/>
              <a:ext cx="307340" cy="641350"/>
            </a:xfrm>
            <a:prstGeom prst="rect">
              <a:avLst/>
            </a:prstGeom>
            <a:noFill/>
          </p:spPr>
          <p:txBody>
            <a:bodyPr wrap="none" rtlCol="0">
              <a:spAutoFit/>
            </a:bodyPr>
            <a:lstStyle/>
            <a:p>
              <a:pPr>
                <a:lnSpc>
                  <a:spcPct val="107000"/>
                </a:lnSpc>
                <a:spcAft>
                  <a:spcPts val="800"/>
                </a:spcAft>
              </a:pPr>
              <a:r>
                <a:rPr lang="en-GB" sz="1100" kern="1200">
                  <a:solidFill>
                    <a:srgbClr val="000000"/>
                  </a:solidFill>
                  <a:effectLst/>
                  <a:latin typeface="Helvetica" panose="020B0604020202020204" pitchFamily="34" charset="0"/>
                  <a:ea typeface="Calibri" panose="020F0502020204030204" pitchFamily="34" charset="0"/>
                  <a:cs typeface="Times New Roman" panose="02020603050405020304" pitchFamily="18" charset="0"/>
                </a:rPr>
                <a:t>Al</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200">
                  <a:solidFill>
                    <a:srgbClr val="000000"/>
                  </a:solidFill>
                  <a:effectLst/>
                  <a:latin typeface="Helvetica" panose="020B0604020202020204" pitchFamily="34" charset="0"/>
                  <a:ea typeface="Calibri" panose="020F0502020204030204" pitchFamily="34" charset="0"/>
                  <a:cs typeface="Times New Roman" panose="02020603050405020304" pitchFamily="18" charset="0"/>
                </a:rPr>
                <a:t>C</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id="{AF078817-BEC7-B71B-9B6C-00E488C61FBD}"/>
                </a:ext>
              </a:extLst>
            </p:cNvPr>
            <p:cNvCxnSpPr>
              <a:cxnSpLocks/>
            </p:cNvCxnSpPr>
            <p:nvPr/>
          </p:nvCxnSpPr>
          <p:spPr>
            <a:xfrm>
              <a:off x="313473" y="611281"/>
              <a:ext cx="444422" cy="489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637E8E3-7A77-E90E-1878-9C2782DC8CA2}"/>
                </a:ext>
              </a:extLst>
            </p:cNvPr>
            <p:cNvCxnSpPr>
              <a:cxnSpLocks/>
            </p:cNvCxnSpPr>
            <p:nvPr/>
          </p:nvCxnSpPr>
          <p:spPr>
            <a:xfrm>
              <a:off x="313473" y="755802"/>
              <a:ext cx="22221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9" name="Picture 8">
            <a:extLst>
              <a:ext uri="{FF2B5EF4-FFF2-40B4-BE49-F238E27FC236}">
                <a16:creationId xmlns:a16="http://schemas.microsoft.com/office/drawing/2014/main" id="{EE6CCE91-C0B1-323C-04F1-15A7A423E006}"/>
              </a:ext>
            </a:extLst>
          </p:cNvPr>
          <p:cNvPicPr>
            <a:picLocks noChangeAspect="1"/>
          </p:cNvPicPr>
          <p:nvPr/>
        </p:nvPicPr>
        <p:blipFill rotWithShape="1">
          <a:blip r:embed="rId2">
            <a:lum bright="-12000" contrast="32000"/>
            <a:extLst>
              <a:ext uri="{28A0092B-C50C-407E-A947-70E740481C1C}">
                <a14:useLocalDpi xmlns:a14="http://schemas.microsoft.com/office/drawing/2010/main" val="0"/>
              </a:ext>
            </a:extLst>
          </a:blip>
          <a:srcRect l="11090" t="19050" r="18375" b="21782"/>
          <a:stretch/>
        </p:blipFill>
        <p:spPr bwMode="auto">
          <a:xfrm>
            <a:off x="8290194" y="1201739"/>
            <a:ext cx="2760781" cy="2210492"/>
          </a:xfrm>
          <a:prstGeom prst="rect">
            <a:avLst/>
          </a:prstGeom>
          <a:noFill/>
          <a:ln>
            <a:noFill/>
          </a:ln>
        </p:spPr>
      </p:pic>
      <p:sp>
        <p:nvSpPr>
          <p:cNvPr id="7" name="Text Box 1">
            <a:extLst>
              <a:ext uri="{FF2B5EF4-FFF2-40B4-BE49-F238E27FC236}">
                <a16:creationId xmlns:a16="http://schemas.microsoft.com/office/drawing/2014/main" id="{35CE0133-9C93-AA20-DC32-3ECE690A5BD6}"/>
              </a:ext>
            </a:extLst>
          </p:cNvPr>
          <p:cNvSpPr txBox="1"/>
          <p:nvPr/>
        </p:nvSpPr>
        <p:spPr>
          <a:xfrm>
            <a:off x="5803901" y="4343511"/>
            <a:ext cx="5764887" cy="1847346"/>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just">
              <a:spcAft>
                <a:spcPts val="1000"/>
              </a:spcAft>
            </a:pPr>
            <a:r>
              <a:rPr lang="en-GB" sz="1400" i="0">
                <a:solidFill>
                  <a:srgbClr val="44546A"/>
                </a:solidFill>
                <a:effectLst/>
                <a:latin typeface="Helvetica" panose="020B0604020202020204" pitchFamily="34" charset="0"/>
                <a:ea typeface="Calibri" panose="020F0502020204030204" pitchFamily="34" charset="0"/>
                <a:cs typeface="Times New Roman" panose="02020603050405020304" pitchFamily="18" charset="0"/>
              </a:rPr>
              <a:t>Image reconstruction of 5 mm aluminium rods in 20 mm carbon cylinder. </a:t>
            </a:r>
          </a:p>
          <a:p>
            <a:pPr algn="just">
              <a:spcAft>
                <a:spcPts val="1000"/>
              </a:spcAft>
            </a:pPr>
            <a:r>
              <a:rPr lang="en-GB" sz="1400" i="0">
                <a:solidFill>
                  <a:srgbClr val="44546A"/>
                </a:solidFill>
                <a:effectLst/>
                <a:latin typeface="Helvetica" panose="020B0604020202020204" pitchFamily="34" charset="0"/>
                <a:ea typeface="Calibri" panose="020F0502020204030204" pitchFamily="34" charset="0"/>
                <a:cs typeface="Times New Roman" panose="02020603050405020304" pitchFamily="18" charset="0"/>
              </a:rPr>
              <a:t>Radiating lines are artefacts from high-frequency components</a:t>
            </a:r>
            <a:endParaRPr lang="en-GB" sz="1400">
              <a:solidFill>
                <a:srgbClr val="44546A"/>
              </a:solidFill>
              <a:latin typeface="Helvetica" panose="020B0604020202020204" pitchFamily="34" charset="0"/>
              <a:ea typeface="Calibri" panose="020F0502020204030204" pitchFamily="34" charset="0"/>
              <a:cs typeface="Times New Roman" panose="02020603050405020304" pitchFamily="18" charset="0"/>
            </a:endParaRPr>
          </a:p>
          <a:p>
            <a:pPr algn="just">
              <a:spcAft>
                <a:spcPts val="1000"/>
              </a:spcAft>
            </a:pPr>
            <a:r>
              <a:rPr lang="en-GB" sz="1400" i="0">
                <a:solidFill>
                  <a:srgbClr val="44546A"/>
                </a:solidFill>
                <a:effectLst/>
                <a:latin typeface="Helvetica" panose="020B0604020202020204" pitchFamily="34" charset="0"/>
                <a:ea typeface="Calibri" panose="020F0502020204030204" pitchFamily="34" charset="0"/>
                <a:cs typeface="Times New Roman" panose="02020603050405020304" pitchFamily="18" charset="0"/>
              </a:rPr>
              <a:t>Line between the Al rods is likely caused by rotation axis misalignment.</a:t>
            </a:r>
            <a:endParaRPr lang="en-GB" sz="1050" i="1">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 Box 7">
            <a:extLst>
              <a:ext uri="{FF2B5EF4-FFF2-40B4-BE49-F238E27FC236}">
                <a16:creationId xmlns:a16="http://schemas.microsoft.com/office/drawing/2014/main" id="{2362C156-77A9-C8E7-B3EE-7B149038CE4C}"/>
              </a:ext>
            </a:extLst>
          </p:cNvPr>
          <p:cNvSpPr txBox="1"/>
          <p:nvPr/>
        </p:nvSpPr>
        <p:spPr>
          <a:xfrm>
            <a:off x="-34592" y="3491151"/>
            <a:ext cx="1734712" cy="1383898"/>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00" cap="none" spc="0" normalizeH="0" baseline="0" noProof="0">
              <a:ln>
                <a:noFill/>
              </a:ln>
              <a:solidFill>
                <a:srgbClr val="000000"/>
              </a:solidFill>
              <a:effectLst/>
              <a:uLnTx/>
              <a:uFillTx/>
              <a:latin typeface="Times New Roman" panose="02020603050405020304" pitchFamily="18" charset="0"/>
              <a:ea typeface="MS Mincho"/>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a:ln>
                  <a:noFill/>
                </a:ln>
                <a:solidFill>
                  <a:srgbClr val="000000"/>
                </a:solidFill>
                <a:effectLst/>
                <a:uLnTx/>
                <a:uFillTx/>
                <a:latin typeface="Times New Roman" panose="02020603050405020304" pitchFamily="18" charset="0"/>
                <a:ea typeface="MS Mincho"/>
                <a:cs typeface="+mn-cs"/>
              </a:rPr>
              <a:t>The spectrum from an area of 20x20 pixels next to the C, Al and Fe</a:t>
            </a:r>
            <a:r>
              <a:rPr kumimoji="0" lang="en-US" sz="1200" b="0" i="0" u="none" strike="noStrike" kern="100" cap="none" spc="0" normalizeH="0" baseline="-25000" noProof="0">
                <a:ln>
                  <a:noFill/>
                </a:ln>
                <a:solidFill>
                  <a:srgbClr val="000000"/>
                </a:solidFill>
                <a:effectLst/>
                <a:uLnTx/>
                <a:uFillTx/>
                <a:latin typeface="Times New Roman" panose="02020603050405020304" pitchFamily="18" charset="0"/>
                <a:ea typeface="MS Mincho"/>
                <a:cs typeface="+mn-cs"/>
              </a:rPr>
              <a:t>2</a:t>
            </a:r>
            <a:r>
              <a:rPr kumimoji="0" lang="en-US" sz="1200" b="0" i="0" u="none" strike="noStrike" kern="100" cap="none" spc="0" normalizeH="0" baseline="0" noProof="0">
                <a:ln>
                  <a:noFill/>
                </a:ln>
                <a:solidFill>
                  <a:srgbClr val="000000"/>
                </a:solidFill>
                <a:effectLst/>
                <a:uLnTx/>
                <a:uFillTx/>
                <a:latin typeface="Times New Roman" panose="02020603050405020304" pitchFamily="18" charset="0"/>
                <a:ea typeface="MS Mincho"/>
                <a:cs typeface="+mn-cs"/>
              </a:rPr>
              <a:t>O</a:t>
            </a:r>
            <a:r>
              <a:rPr kumimoji="0" lang="en-US" sz="1400" b="0" i="0" u="none" strike="noStrike" kern="100" cap="none" spc="0" normalizeH="0" baseline="0" noProof="0">
                <a:ln>
                  <a:noFill/>
                </a:ln>
                <a:solidFill>
                  <a:srgbClr val="000000"/>
                </a:solidFill>
                <a:effectLst/>
                <a:uLnTx/>
                <a:uFillTx/>
                <a:latin typeface="Century" panose="02040604050505020304" pitchFamily="18" charset="0"/>
                <a:ea typeface="MS Mincho"/>
                <a:cs typeface="+mn-cs"/>
              </a:rPr>
              <a:t> </a:t>
            </a:r>
            <a:endPar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pic>
        <p:nvPicPr>
          <p:cNvPr id="25" name="Picture 24" descr="C:\Users\crc47443\Documents\Muons\Paper\66_75_130ImageSubplotJET.jpg">
            <a:extLst>
              <a:ext uri="{FF2B5EF4-FFF2-40B4-BE49-F238E27FC236}">
                <a16:creationId xmlns:a16="http://schemas.microsoft.com/office/drawing/2014/main" id="{35CC97D3-0F77-A71D-0CF0-60A960ACF4F2}"/>
              </a:ext>
            </a:extLst>
          </p:cNvPr>
          <p:cNvPicPr/>
          <p:nvPr/>
        </p:nvPicPr>
        <p:blipFill rotWithShape="1">
          <a:blip r:embed="rId3">
            <a:extLst>
              <a:ext uri="{28A0092B-C50C-407E-A947-70E740481C1C}">
                <a14:useLocalDpi xmlns:a14="http://schemas.microsoft.com/office/drawing/2010/main" val="0"/>
              </a:ext>
            </a:extLst>
          </a:blip>
          <a:srcRect l="11553" r="36601" b="2"/>
          <a:stretch/>
        </p:blipFill>
        <p:spPr bwMode="auto">
          <a:xfrm>
            <a:off x="1576499" y="3051723"/>
            <a:ext cx="3927475" cy="1641475"/>
          </a:xfrm>
          <a:prstGeom prst="rect">
            <a:avLst/>
          </a:prstGeom>
          <a:noFill/>
          <a:ln>
            <a:noFill/>
          </a:ln>
          <a:extLst>
            <a:ext uri="{53640926-AAD7-44D8-BBD7-CCE9431645EC}">
              <a14:shadowObscured xmlns:a14="http://schemas.microsoft.com/office/drawing/2010/main"/>
            </a:ext>
          </a:extLst>
        </p:spPr>
      </p:pic>
      <p:grpSp>
        <p:nvGrpSpPr>
          <p:cNvPr id="26" name="Group 25">
            <a:extLst>
              <a:ext uri="{FF2B5EF4-FFF2-40B4-BE49-F238E27FC236}">
                <a16:creationId xmlns:a16="http://schemas.microsoft.com/office/drawing/2014/main" id="{95170056-8809-AB9A-4F46-86DEC74AF8A8}"/>
              </a:ext>
            </a:extLst>
          </p:cNvPr>
          <p:cNvGrpSpPr/>
          <p:nvPr/>
        </p:nvGrpSpPr>
        <p:grpSpPr>
          <a:xfrm>
            <a:off x="3819943" y="4735394"/>
            <a:ext cx="1469389" cy="1158875"/>
            <a:chOff x="0" y="0"/>
            <a:chExt cx="1470383" cy="1159771"/>
          </a:xfrm>
        </p:grpSpPr>
        <p:sp>
          <p:nvSpPr>
            <p:cNvPr id="27" name="Rectangle 26">
              <a:extLst>
                <a:ext uri="{FF2B5EF4-FFF2-40B4-BE49-F238E27FC236}">
                  <a16:creationId xmlns:a16="http://schemas.microsoft.com/office/drawing/2014/main" id="{520E4E61-FA80-EF83-4809-391BA05C8663}"/>
                </a:ext>
              </a:extLst>
            </p:cNvPr>
            <p:cNvSpPr/>
            <p:nvPr/>
          </p:nvSpPr>
          <p:spPr>
            <a:xfrm>
              <a:off x="0" y="3650"/>
              <a:ext cx="776963" cy="11561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Lucida Sans"/>
                <a:ea typeface="+mn-ea"/>
                <a:cs typeface="+mn-cs"/>
              </a:endParaRPr>
            </a:p>
          </p:txBody>
        </p:sp>
        <p:sp>
          <p:nvSpPr>
            <p:cNvPr id="28" name="Rectangle 27">
              <a:extLst>
                <a:ext uri="{FF2B5EF4-FFF2-40B4-BE49-F238E27FC236}">
                  <a16:creationId xmlns:a16="http://schemas.microsoft.com/office/drawing/2014/main" id="{B5C5E6D6-AC89-09AD-2E3E-D3AAAB86B9AF}"/>
                </a:ext>
              </a:extLst>
            </p:cNvPr>
            <p:cNvSpPr/>
            <p:nvPr/>
          </p:nvSpPr>
          <p:spPr>
            <a:xfrm>
              <a:off x="700070" y="580175"/>
              <a:ext cx="770313" cy="579596"/>
            </a:xfrm>
            <a:prstGeom prst="rect">
              <a:avLst/>
            </a:prstGeom>
            <a:solidFill>
              <a:schemeClr val="bg1">
                <a:lumMod val="85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Lucida Sans"/>
                <a:ea typeface="+mn-ea"/>
                <a:cs typeface="+mn-cs"/>
              </a:endParaRPr>
            </a:p>
          </p:txBody>
        </p:sp>
        <p:sp>
          <p:nvSpPr>
            <p:cNvPr id="29" name="Rectangle 28">
              <a:extLst>
                <a:ext uri="{FF2B5EF4-FFF2-40B4-BE49-F238E27FC236}">
                  <a16:creationId xmlns:a16="http://schemas.microsoft.com/office/drawing/2014/main" id="{3C5B3A09-4804-B05B-7B30-6E8B0FFFE23C}"/>
                </a:ext>
              </a:extLst>
            </p:cNvPr>
            <p:cNvSpPr/>
            <p:nvPr/>
          </p:nvSpPr>
          <p:spPr>
            <a:xfrm>
              <a:off x="776963" y="0"/>
              <a:ext cx="682920" cy="575173"/>
            </a:xfrm>
            <a:prstGeom prst="rect">
              <a:avLst/>
            </a:prstGeom>
            <a:solidFill>
              <a:schemeClr val="bg1">
                <a:lumMod val="75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rPr>
                <a:t>Fe</a:t>
              </a:r>
              <a:r>
                <a:rPr kumimoji="0" lang="en-GB" sz="1200" b="0" i="0" u="none" strike="noStrike" kern="1200" cap="none" spc="0" normalizeH="0" baseline="-25000" noProof="0">
                  <a:ln>
                    <a:noFill/>
                  </a:ln>
                  <a:solidFill>
                    <a:srgbClr val="000000"/>
                  </a:solidFill>
                  <a:effectLst/>
                  <a:uLnTx/>
                  <a:uFillTx/>
                  <a:latin typeface="Times New Roman" panose="02020603050405020304" pitchFamily="18" charset="0"/>
                  <a:ea typeface="Times New Roman" panose="02020603050405020304" pitchFamily="18" charset="0"/>
                  <a:cs typeface="+mn-cs"/>
                </a:rPr>
                <a:t>2</a:t>
              </a:r>
              <a:r>
                <a:rPr kumimoji="0" lang="en-GB" sz="12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rPr>
                <a:t>O</a:t>
              </a:r>
              <a:r>
                <a:rPr kumimoji="0" lang="en-GB" sz="1200" b="0" i="0" u="none" strike="noStrike" kern="1200" cap="none" spc="0" normalizeH="0" baseline="-25000" noProof="0">
                  <a:ln>
                    <a:noFill/>
                  </a:ln>
                  <a:solidFill>
                    <a:srgbClr val="000000"/>
                  </a:solidFill>
                  <a:effectLst/>
                  <a:uLnTx/>
                  <a:uFillTx/>
                  <a:latin typeface="Times New Roman" panose="02020603050405020304" pitchFamily="18" charset="0"/>
                  <a:ea typeface="Times New Roman" panose="02020603050405020304" pitchFamily="18" charset="0"/>
                  <a:cs typeface="+mn-cs"/>
                </a:rPr>
                <a:t>3</a:t>
              </a:r>
              <a:endParaRPr kumimoji="0" lang="en-GB" sz="1200" b="0" i="0" u="none" strike="noStrike" kern="12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mn-cs"/>
              </a:endParaRPr>
            </a:p>
          </p:txBody>
        </p:sp>
        <p:sp>
          <p:nvSpPr>
            <p:cNvPr id="30" name="TextBox 37">
              <a:extLst>
                <a:ext uri="{FF2B5EF4-FFF2-40B4-BE49-F238E27FC236}">
                  <a16:creationId xmlns:a16="http://schemas.microsoft.com/office/drawing/2014/main" id="{39B07E49-6A01-19DC-3E99-1191EA281658}"/>
                </a:ext>
              </a:extLst>
            </p:cNvPr>
            <p:cNvSpPr txBox="1"/>
            <p:nvPr/>
          </p:nvSpPr>
          <p:spPr>
            <a:xfrm>
              <a:off x="214736" y="343101"/>
              <a:ext cx="308555" cy="33809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Times New Roman" panose="02020603050405020304" pitchFamily="18" charset="0"/>
                  <a:ea typeface="Times New Roman" panose="02020603050405020304" pitchFamily="18" charset="0"/>
                  <a:cs typeface="+mn-cs"/>
                </a:rPr>
                <a:t>C</a:t>
              </a:r>
              <a:endParaRPr kumimoji="0" lang="en-GB" sz="12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31" name="TextBox 38">
              <a:extLst>
                <a:ext uri="{FF2B5EF4-FFF2-40B4-BE49-F238E27FC236}">
                  <a16:creationId xmlns:a16="http://schemas.microsoft.com/office/drawing/2014/main" id="{8798183C-4D36-B200-1B61-E2E97BA6A683}"/>
                </a:ext>
              </a:extLst>
            </p:cNvPr>
            <p:cNvSpPr txBox="1"/>
            <p:nvPr/>
          </p:nvSpPr>
          <p:spPr>
            <a:xfrm>
              <a:off x="906515" y="559933"/>
              <a:ext cx="431051" cy="33809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rPr>
                <a:t>Al</a:t>
              </a:r>
            </a:p>
          </p:txBody>
        </p:sp>
      </p:grpSp>
      <p:pic>
        <p:nvPicPr>
          <p:cNvPr id="32" name="Picture 31" descr="C:\Users\crc47443\Documents\Muons\Paper\66_75_130ImageSubplotJET.jpg">
            <a:extLst>
              <a:ext uri="{FF2B5EF4-FFF2-40B4-BE49-F238E27FC236}">
                <a16:creationId xmlns:a16="http://schemas.microsoft.com/office/drawing/2014/main" id="{A49AB6AC-566A-379C-7F7C-84CB1DD8186E}"/>
              </a:ext>
            </a:extLst>
          </p:cNvPr>
          <p:cNvPicPr/>
          <p:nvPr/>
        </p:nvPicPr>
        <p:blipFill rotWithShape="1">
          <a:blip r:embed="rId3">
            <a:extLst>
              <a:ext uri="{28A0092B-C50C-407E-A947-70E740481C1C}">
                <a14:useLocalDpi xmlns:a14="http://schemas.microsoft.com/office/drawing/2010/main" val="0"/>
              </a:ext>
            </a:extLst>
          </a:blip>
          <a:srcRect l="67211" t="-1" r="8602" b="3"/>
          <a:stretch/>
        </p:blipFill>
        <p:spPr bwMode="auto">
          <a:xfrm>
            <a:off x="1501053" y="4511557"/>
            <a:ext cx="1849120" cy="1606550"/>
          </a:xfrm>
          <a:prstGeom prst="rect">
            <a:avLst/>
          </a:prstGeom>
          <a:noFill/>
          <a:ln>
            <a:noFill/>
          </a:ln>
          <a:extLst>
            <a:ext uri="{53640926-AAD7-44D8-BBD7-CCE9431645EC}">
              <a14:shadowObscured xmlns:a14="http://schemas.microsoft.com/office/drawing/2010/main"/>
            </a:ext>
          </a:extLst>
        </p:spPr>
      </p:pic>
      <p:pic>
        <p:nvPicPr>
          <p:cNvPr id="34" name="Picture 33">
            <a:extLst>
              <a:ext uri="{FF2B5EF4-FFF2-40B4-BE49-F238E27FC236}">
                <a16:creationId xmlns:a16="http://schemas.microsoft.com/office/drawing/2014/main" id="{B1EF7032-FD2B-1DD1-E83B-3C5FC7A2FCA4}"/>
              </a:ext>
            </a:extLst>
          </p:cNvPr>
          <p:cNvPicPr/>
          <p:nvPr/>
        </p:nvPicPr>
        <p:blipFill>
          <a:blip r:embed="rId4"/>
          <a:stretch>
            <a:fillRect/>
          </a:stretch>
        </p:blipFill>
        <p:spPr>
          <a:xfrm>
            <a:off x="725439" y="823923"/>
            <a:ext cx="3456384" cy="2311944"/>
          </a:xfrm>
          <a:prstGeom prst="rect">
            <a:avLst/>
          </a:prstGeom>
        </p:spPr>
      </p:pic>
      <p:cxnSp>
        <p:nvCxnSpPr>
          <p:cNvPr id="35" name="Straight Connector 34">
            <a:extLst>
              <a:ext uri="{FF2B5EF4-FFF2-40B4-BE49-F238E27FC236}">
                <a16:creationId xmlns:a16="http://schemas.microsoft.com/office/drawing/2014/main" id="{13DC6789-E425-BB2C-E858-14091B3FA4E1}"/>
              </a:ext>
            </a:extLst>
          </p:cNvPr>
          <p:cNvCxnSpPr/>
          <p:nvPr/>
        </p:nvCxnSpPr>
        <p:spPr>
          <a:xfrm>
            <a:off x="6189785" y="1008185"/>
            <a:ext cx="0" cy="1173412"/>
          </a:xfrm>
          <a:prstGeom prst="line">
            <a:avLst/>
          </a:prstGeom>
          <a:ln w="476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55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13785-75A7-BCA3-15BB-63C1AF32CE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324839-65A4-C90E-D713-83FA57478D20}"/>
              </a:ext>
            </a:extLst>
          </p:cNvPr>
          <p:cNvSpPr>
            <a:spLocks noGrp="1"/>
          </p:cNvSpPr>
          <p:nvPr>
            <p:ph type="sldNum" sz="quarter" idx="12"/>
          </p:nvPr>
        </p:nvSpPr>
        <p:spPr/>
        <p:txBody>
          <a:bodyPr/>
          <a:lstStyle/>
          <a:p>
            <a:pPr>
              <a:defRPr/>
            </a:pPr>
            <a:fld id="{A68DF897-BF7D-364E-94C4-DBD7D61CD3A9}" type="slidenum">
              <a:rPr lang="en-GB" noProof="0" smtClean="0"/>
              <a:pPr>
                <a:defRPr/>
              </a:pPr>
              <a:t>35</a:t>
            </a:fld>
            <a:endParaRPr lang="en-GB" noProof="0"/>
          </a:p>
        </p:txBody>
      </p:sp>
      <p:sp>
        <p:nvSpPr>
          <p:cNvPr id="65" name="Title 64">
            <a:extLst>
              <a:ext uri="{FF2B5EF4-FFF2-40B4-BE49-F238E27FC236}">
                <a16:creationId xmlns:a16="http://schemas.microsoft.com/office/drawing/2014/main" id="{C5C7BA50-27B0-91E8-50DC-67CB49E82515}"/>
              </a:ext>
            </a:extLst>
          </p:cNvPr>
          <p:cNvSpPr>
            <a:spLocks noGrp="1"/>
          </p:cNvSpPr>
          <p:nvPr>
            <p:ph type="title"/>
          </p:nvPr>
        </p:nvSpPr>
        <p:spPr/>
        <p:txBody>
          <a:bodyPr>
            <a:normAutofit fontScale="90000"/>
          </a:bodyPr>
          <a:lstStyle/>
          <a:p>
            <a:r>
              <a:rPr lang="en-GB" noProof="0" dirty="0" err="1"/>
              <a:t>Muography</a:t>
            </a:r>
            <a:r>
              <a:rPr lang="en-GB" noProof="0" dirty="0"/>
              <a:t> </a:t>
            </a:r>
            <a:br>
              <a:rPr lang="en-GB" noProof="0" dirty="0"/>
            </a:br>
            <a:r>
              <a:rPr lang="en-GB" noProof="0" dirty="0"/>
              <a:t>MeV/c Dependence – 10 min (decay µ</a:t>
            </a:r>
            <a:r>
              <a:rPr lang="en-GB" baseline="30000" noProof="0" dirty="0"/>
              <a:t>+</a:t>
            </a:r>
            <a:r>
              <a:rPr lang="en-GB" noProof="0" dirty="0"/>
              <a:t>)</a:t>
            </a:r>
            <a:br>
              <a:rPr lang="en-GB" noProof="0" dirty="0"/>
            </a:br>
            <a:endParaRPr lang="en-GB" noProof="0" dirty="0"/>
          </a:p>
        </p:txBody>
      </p:sp>
      <p:pic>
        <p:nvPicPr>
          <p:cNvPr id="70" name="Picture 69" descr="A screenshot of a computer generated image&#10;&#10;AI-generated content may be incorrect.">
            <a:extLst>
              <a:ext uri="{FF2B5EF4-FFF2-40B4-BE49-F238E27FC236}">
                <a16:creationId xmlns:a16="http://schemas.microsoft.com/office/drawing/2014/main" id="{45EF8488-E231-3EE0-2559-7F20127956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8391" y="1386001"/>
            <a:ext cx="7039625" cy="4995749"/>
          </a:xfrm>
          <a:prstGeom prst="rect">
            <a:avLst/>
          </a:prstGeom>
        </p:spPr>
      </p:pic>
      <p:sp>
        <p:nvSpPr>
          <p:cNvPr id="3" name="TextBox 2">
            <a:extLst>
              <a:ext uri="{FF2B5EF4-FFF2-40B4-BE49-F238E27FC236}">
                <a16:creationId xmlns:a16="http://schemas.microsoft.com/office/drawing/2014/main" id="{D3FEA041-BEC3-A109-6372-DE373D1C544A}"/>
              </a:ext>
            </a:extLst>
          </p:cNvPr>
          <p:cNvSpPr txBox="1"/>
          <p:nvPr/>
        </p:nvSpPr>
        <p:spPr>
          <a:xfrm>
            <a:off x="4514850" y="2463800"/>
            <a:ext cx="1159292" cy="369332"/>
          </a:xfrm>
          <a:prstGeom prst="rect">
            <a:avLst/>
          </a:prstGeom>
          <a:noFill/>
        </p:spPr>
        <p:txBody>
          <a:bodyPr wrap="none" rtlCol="0">
            <a:spAutoFit/>
          </a:bodyPr>
          <a:lstStyle/>
          <a:p>
            <a:pPr algn="l"/>
            <a:r>
              <a:rPr lang="en-GB">
                <a:solidFill>
                  <a:schemeClr val="bg1"/>
                </a:solidFill>
              </a:rPr>
              <a:t>27 MeV/c</a:t>
            </a:r>
          </a:p>
        </p:txBody>
      </p:sp>
      <p:sp>
        <p:nvSpPr>
          <p:cNvPr id="4" name="TextBox 3">
            <a:extLst>
              <a:ext uri="{FF2B5EF4-FFF2-40B4-BE49-F238E27FC236}">
                <a16:creationId xmlns:a16="http://schemas.microsoft.com/office/drawing/2014/main" id="{F36F4556-021C-8E0A-436D-3628F4A8D743}"/>
              </a:ext>
            </a:extLst>
          </p:cNvPr>
          <p:cNvSpPr txBox="1"/>
          <p:nvPr/>
        </p:nvSpPr>
        <p:spPr>
          <a:xfrm>
            <a:off x="4514850" y="3762300"/>
            <a:ext cx="1159292" cy="369332"/>
          </a:xfrm>
          <a:prstGeom prst="rect">
            <a:avLst/>
          </a:prstGeom>
          <a:noFill/>
        </p:spPr>
        <p:txBody>
          <a:bodyPr wrap="none" rtlCol="0">
            <a:spAutoFit/>
          </a:bodyPr>
          <a:lstStyle/>
          <a:p>
            <a:pPr algn="l"/>
            <a:r>
              <a:rPr lang="en-GB">
                <a:solidFill>
                  <a:schemeClr val="bg1"/>
                </a:solidFill>
              </a:rPr>
              <a:t>32 MeV/c</a:t>
            </a:r>
          </a:p>
        </p:txBody>
      </p:sp>
      <p:sp>
        <p:nvSpPr>
          <p:cNvPr id="5" name="TextBox 4">
            <a:extLst>
              <a:ext uri="{FF2B5EF4-FFF2-40B4-BE49-F238E27FC236}">
                <a16:creationId xmlns:a16="http://schemas.microsoft.com/office/drawing/2014/main" id="{F5B56CE0-A83E-3E02-5A4D-70ECA0937C29}"/>
              </a:ext>
            </a:extLst>
          </p:cNvPr>
          <p:cNvSpPr txBox="1"/>
          <p:nvPr/>
        </p:nvSpPr>
        <p:spPr>
          <a:xfrm>
            <a:off x="4514850" y="5003963"/>
            <a:ext cx="2198038" cy="369332"/>
          </a:xfrm>
          <a:prstGeom prst="rect">
            <a:avLst/>
          </a:prstGeom>
          <a:noFill/>
        </p:spPr>
        <p:txBody>
          <a:bodyPr wrap="none" rtlCol="0">
            <a:spAutoFit/>
          </a:bodyPr>
          <a:lstStyle/>
          <a:p>
            <a:pPr algn="l"/>
            <a:r>
              <a:rPr lang="en-GB" dirty="0">
                <a:solidFill>
                  <a:schemeClr val="bg1"/>
                </a:solidFill>
              </a:rPr>
              <a:t>37 Me27 MeV/c V/c</a:t>
            </a:r>
          </a:p>
        </p:txBody>
      </p:sp>
      <p:sp>
        <p:nvSpPr>
          <p:cNvPr id="6" name="TextBox 5">
            <a:extLst>
              <a:ext uri="{FF2B5EF4-FFF2-40B4-BE49-F238E27FC236}">
                <a16:creationId xmlns:a16="http://schemas.microsoft.com/office/drawing/2014/main" id="{42FD4489-90DC-81B1-58AB-244AD0CBF4DB}"/>
              </a:ext>
            </a:extLst>
          </p:cNvPr>
          <p:cNvSpPr txBox="1"/>
          <p:nvPr/>
        </p:nvSpPr>
        <p:spPr>
          <a:xfrm>
            <a:off x="4514850" y="6245626"/>
            <a:ext cx="1159292" cy="369332"/>
          </a:xfrm>
          <a:prstGeom prst="rect">
            <a:avLst/>
          </a:prstGeom>
          <a:noFill/>
        </p:spPr>
        <p:txBody>
          <a:bodyPr wrap="none" rtlCol="0">
            <a:spAutoFit/>
          </a:bodyPr>
          <a:lstStyle/>
          <a:p>
            <a:pPr algn="l"/>
            <a:r>
              <a:rPr lang="en-GB">
                <a:solidFill>
                  <a:schemeClr val="bg1"/>
                </a:solidFill>
              </a:rPr>
              <a:t>42 MeV/c</a:t>
            </a:r>
          </a:p>
        </p:txBody>
      </p:sp>
      <p:cxnSp>
        <p:nvCxnSpPr>
          <p:cNvPr id="8" name="Straight Arrow Connector 7">
            <a:extLst>
              <a:ext uri="{FF2B5EF4-FFF2-40B4-BE49-F238E27FC236}">
                <a16:creationId xmlns:a16="http://schemas.microsoft.com/office/drawing/2014/main" id="{FC321833-9B59-AA50-7668-7930555A4A79}"/>
              </a:ext>
            </a:extLst>
          </p:cNvPr>
          <p:cNvCxnSpPr/>
          <p:nvPr/>
        </p:nvCxnSpPr>
        <p:spPr>
          <a:xfrm>
            <a:off x="410547" y="3430965"/>
            <a:ext cx="1144555" cy="0"/>
          </a:xfrm>
          <a:prstGeom prst="straightConnector1">
            <a:avLst/>
          </a:prstGeom>
          <a:ln w="425450">
            <a:tailEnd type="triangle" w="med" len="sm"/>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9F7B7C9-4414-DE2D-33E3-56B10D1571AB}"/>
              </a:ext>
            </a:extLst>
          </p:cNvPr>
          <p:cNvSpPr/>
          <p:nvPr/>
        </p:nvSpPr>
        <p:spPr>
          <a:xfrm>
            <a:off x="1723053" y="2894455"/>
            <a:ext cx="304800" cy="11694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05C09CF-A514-EF5E-88FA-9581756E8344}"/>
              </a:ext>
            </a:extLst>
          </p:cNvPr>
          <p:cNvSpPr/>
          <p:nvPr/>
        </p:nvSpPr>
        <p:spPr>
          <a:xfrm>
            <a:off x="2369975" y="2894455"/>
            <a:ext cx="1808953" cy="123914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a:extLst>
              <a:ext uri="{FF2B5EF4-FFF2-40B4-BE49-F238E27FC236}">
                <a16:creationId xmlns:a16="http://schemas.microsoft.com/office/drawing/2014/main" id="{1279E0B4-11BD-9CE9-AB45-6C5941A83093}"/>
              </a:ext>
            </a:extLst>
          </p:cNvPr>
          <p:cNvSpPr txBox="1"/>
          <p:nvPr/>
        </p:nvSpPr>
        <p:spPr>
          <a:xfrm>
            <a:off x="2620426" y="3052361"/>
            <a:ext cx="1308050" cy="923330"/>
          </a:xfrm>
          <a:prstGeom prst="rect">
            <a:avLst/>
          </a:prstGeom>
          <a:noFill/>
        </p:spPr>
        <p:txBody>
          <a:bodyPr wrap="square" rtlCol="0">
            <a:spAutoFit/>
          </a:bodyPr>
          <a:lstStyle/>
          <a:p>
            <a:r>
              <a:rPr lang="en-GB"/>
              <a:t>Scintillator and Camera</a:t>
            </a:r>
          </a:p>
        </p:txBody>
      </p:sp>
      <p:sp>
        <p:nvSpPr>
          <p:cNvPr id="12" name="TextBox 11">
            <a:extLst>
              <a:ext uri="{FF2B5EF4-FFF2-40B4-BE49-F238E27FC236}">
                <a16:creationId xmlns:a16="http://schemas.microsoft.com/office/drawing/2014/main" id="{2174CF7A-554A-4274-9B47-9908BE1F21E0}"/>
              </a:ext>
            </a:extLst>
          </p:cNvPr>
          <p:cNvSpPr txBox="1"/>
          <p:nvPr/>
        </p:nvSpPr>
        <p:spPr>
          <a:xfrm>
            <a:off x="1391987" y="4168973"/>
            <a:ext cx="966931" cy="369332"/>
          </a:xfrm>
          <a:prstGeom prst="rect">
            <a:avLst/>
          </a:prstGeom>
          <a:noFill/>
        </p:spPr>
        <p:txBody>
          <a:bodyPr wrap="none" rtlCol="0">
            <a:spAutoFit/>
          </a:bodyPr>
          <a:lstStyle/>
          <a:p>
            <a:r>
              <a:rPr lang="en-GB"/>
              <a:t>Sample</a:t>
            </a:r>
          </a:p>
        </p:txBody>
      </p:sp>
      <p:sp>
        <p:nvSpPr>
          <p:cNvPr id="13" name="TextBox 12">
            <a:extLst>
              <a:ext uri="{FF2B5EF4-FFF2-40B4-BE49-F238E27FC236}">
                <a16:creationId xmlns:a16="http://schemas.microsoft.com/office/drawing/2014/main" id="{47438849-4F1F-ADC3-86D5-B4FFBB215B59}"/>
              </a:ext>
            </a:extLst>
          </p:cNvPr>
          <p:cNvSpPr txBox="1"/>
          <p:nvPr/>
        </p:nvSpPr>
        <p:spPr>
          <a:xfrm>
            <a:off x="179607" y="2423103"/>
            <a:ext cx="1428596" cy="369332"/>
          </a:xfrm>
          <a:prstGeom prst="rect">
            <a:avLst/>
          </a:prstGeom>
          <a:noFill/>
        </p:spPr>
        <p:txBody>
          <a:bodyPr wrap="none" rtlCol="0">
            <a:spAutoFit/>
          </a:bodyPr>
          <a:lstStyle/>
          <a:p>
            <a:r>
              <a:rPr lang="en-GB"/>
              <a:t>Muon Beam</a:t>
            </a:r>
          </a:p>
        </p:txBody>
      </p:sp>
      <p:sp>
        <p:nvSpPr>
          <p:cNvPr id="7" name="TextBox 6">
            <a:extLst>
              <a:ext uri="{FF2B5EF4-FFF2-40B4-BE49-F238E27FC236}">
                <a16:creationId xmlns:a16="http://schemas.microsoft.com/office/drawing/2014/main" id="{5B0BCC31-7909-894D-CFDF-16BBFBB580CE}"/>
              </a:ext>
            </a:extLst>
          </p:cNvPr>
          <p:cNvSpPr txBox="1"/>
          <p:nvPr/>
        </p:nvSpPr>
        <p:spPr>
          <a:xfrm>
            <a:off x="7978204" y="6381750"/>
            <a:ext cx="3258393" cy="369332"/>
          </a:xfrm>
          <a:prstGeom prst="rect">
            <a:avLst/>
          </a:prstGeom>
          <a:noFill/>
        </p:spPr>
        <p:txBody>
          <a:bodyPr wrap="none" rtlCol="0">
            <a:spAutoFit/>
          </a:bodyPr>
          <a:lstStyle/>
          <a:p>
            <a:r>
              <a:rPr lang="en-GB"/>
              <a:t>Images from Tom Ashton UCL</a:t>
            </a:r>
          </a:p>
        </p:txBody>
      </p:sp>
    </p:spTree>
    <p:extLst>
      <p:ext uri="{BB962C8B-B14F-4D97-AF65-F5344CB8AC3E}">
        <p14:creationId xmlns:p14="http://schemas.microsoft.com/office/powerpoint/2010/main" val="934252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76753-507A-A105-9378-F8264A9E9A75}"/>
            </a:ext>
          </a:extLst>
        </p:cNvPr>
        <p:cNvGrpSpPr/>
        <p:nvPr/>
      </p:nvGrpSpPr>
      <p:grpSpPr>
        <a:xfrm>
          <a:off x="0" y="0"/>
          <a:ext cx="0" cy="0"/>
          <a:chOff x="0" y="0"/>
          <a:chExt cx="0" cy="0"/>
        </a:xfrm>
      </p:grpSpPr>
      <p:sp>
        <p:nvSpPr>
          <p:cNvPr id="65" name="Title 64">
            <a:extLst>
              <a:ext uri="{FF2B5EF4-FFF2-40B4-BE49-F238E27FC236}">
                <a16:creationId xmlns:a16="http://schemas.microsoft.com/office/drawing/2014/main" id="{594AE6E3-CDB0-8A13-C47A-1D9D948D631C}"/>
              </a:ext>
            </a:extLst>
          </p:cNvPr>
          <p:cNvSpPr>
            <a:spLocks noGrp="1"/>
          </p:cNvSpPr>
          <p:nvPr>
            <p:ph type="title"/>
          </p:nvPr>
        </p:nvSpPr>
        <p:spPr/>
        <p:txBody>
          <a:bodyPr>
            <a:normAutofit fontScale="90000"/>
          </a:bodyPr>
          <a:lstStyle/>
          <a:p>
            <a:r>
              <a:rPr lang="en-GB" noProof="0" dirty="0" err="1"/>
              <a:t>Muography</a:t>
            </a:r>
            <a:r>
              <a:rPr lang="en-GB" noProof="0" dirty="0"/>
              <a:t> </a:t>
            </a:r>
            <a:br>
              <a:rPr lang="en-GB" noProof="0" dirty="0"/>
            </a:br>
            <a:r>
              <a:rPr lang="en-GB" noProof="0" dirty="0"/>
              <a:t>MeV/c Dependence – 10 min (decay µ</a:t>
            </a:r>
            <a:r>
              <a:rPr lang="en-GB" baseline="30000" noProof="0" dirty="0"/>
              <a:t>+</a:t>
            </a:r>
            <a:r>
              <a:rPr lang="en-GB" noProof="0" dirty="0"/>
              <a:t>)</a:t>
            </a:r>
            <a:br>
              <a:rPr lang="en-GB" noProof="0" dirty="0"/>
            </a:br>
            <a:endParaRPr lang="en-GB" noProof="0" dirty="0"/>
          </a:p>
        </p:txBody>
      </p:sp>
      <p:sp>
        <p:nvSpPr>
          <p:cNvPr id="3" name="TextBox 2">
            <a:extLst>
              <a:ext uri="{FF2B5EF4-FFF2-40B4-BE49-F238E27FC236}">
                <a16:creationId xmlns:a16="http://schemas.microsoft.com/office/drawing/2014/main" id="{3603E54A-97BB-0E73-8242-8BEE5BCF78DA}"/>
              </a:ext>
            </a:extLst>
          </p:cNvPr>
          <p:cNvSpPr txBox="1"/>
          <p:nvPr/>
        </p:nvSpPr>
        <p:spPr>
          <a:xfrm>
            <a:off x="4514850" y="2463800"/>
            <a:ext cx="1159292" cy="369332"/>
          </a:xfrm>
          <a:prstGeom prst="rect">
            <a:avLst/>
          </a:prstGeom>
          <a:noFill/>
        </p:spPr>
        <p:txBody>
          <a:bodyPr wrap="none" rtlCol="0">
            <a:spAutoFit/>
          </a:bodyPr>
          <a:lstStyle/>
          <a:p>
            <a:pPr algn="l"/>
            <a:r>
              <a:rPr lang="en-GB">
                <a:solidFill>
                  <a:schemeClr val="bg1"/>
                </a:solidFill>
              </a:rPr>
              <a:t>27 MeV/c</a:t>
            </a:r>
          </a:p>
        </p:txBody>
      </p:sp>
      <p:sp>
        <p:nvSpPr>
          <p:cNvPr id="4" name="TextBox 3">
            <a:extLst>
              <a:ext uri="{FF2B5EF4-FFF2-40B4-BE49-F238E27FC236}">
                <a16:creationId xmlns:a16="http://schemas.microsoft.com/office/drawing/2014/main" id="{2D0E1B91-F0C6-D58E-8171-A7233557A131}"/>
              </a:ext>
            </a:extLst>
          </p:cNvPr>
          <p:cNvSpPr txBox="1"/>
          <p:nvPr/>
        </p:nvSpPr>
        <p:spPr>
          <a:xfrm>
            <a:off x="4514850" y="3762300"/>
            <a:ext cx="1159292" cy="369332"/>
          </a:xfrm>
          <a:prstGeom prst="rect">
            <a:avLst/>
          </a:prstGeom>
          <a:noFill/>
        </p:spPr>
        <p:txBody>
          <a:bodyPr wrap="none" rtlCol="0">
            <a:spAutoFit/>
          </a:bodyPr>
          <a:lstStyle/>
          <a:p>
            <a:pPr algn="l"/>
            <a:r>
              <a:rPr lang="en-GB">
                <a:solidFill>
                  <a:schemeClr val="bg1"/>
                </a:solidFill>
              </a:rPr>
              <a:t>32 MeV/c</a:t>
            </a:r>
          </a:p>
        </p:txBody>
      </p:sp>
      <p:sp>
        <p:nvSpPr>
          <p:cNvPr id="5" name="TextBox 4">
            <a:extLst>
              <a:ext uri="{FF2B5EF4-FFF2-40B4-BE49-F238E27FC236}">
                <a16:creationId xmlns:a16="http://schemas.microsoft.com/office/drawing/2014/main" id="{6EEA89BA-ADC5-8C6D-F4A1-742E4F6292B1}"/>
              </a:ext>
            </a:extLst>
          </p:cNvPr>
          <p:cNvSpPr txBox="1"/>
          <p:nvPr/>
        </p:nvSpPr>
        <p:spPr>
          <a:xfrm>
            <a:off x="4514850" y="5003963"/>
            <a:ext cx="2198038" cy="369332"/>
          </a:xfrm>
          <a:prstGeom prst="rect">
            <a:avLst/>
          </a:prstGeom>
          <a:noFill/>
        </p:spPr>
        <p:txBody>
          <a:bodyPr wrap="none" rtlCol="0">
            <a:spAutoFit/>
          </a:bodyPr>
          <a:lstStyle/>
          <a:p>
            <a:pPr algn="l"/>
            <a:r>
              <a:rPr lang="en-GB" dirty="0">
                <a:solidFill>
                  <a:schemeClr val="bg1"/>
                </a:solidFill>
              </a:rPr>
              <a:t>37 Me27 MeV/c V/c</a:t>
            </a:r>
          </a:p>
        </p:txBody>
      </p:sp>
      <p:sp>
        <p:nvSpPr>
          <p:cNvPr id="6" name="TextBox 5">
            <a:extLst>
              <a:ext uri="{FF2B5EF4-FFF2-40B4-BE49-F238E27FC236}">
                <a16:creationId xmlns:a16="http://schemas.microsoft.com/office/drawing/2014/main" id="{17041433-ED00-F7BE-DFAE-581F37A9F36B}"/>
              </a:ext>
            </a:extLst>
          </p:cNvPr>
          <p:cNvSpPr txBox="1"/>
          <p:nvPr/>
        </p:nvSpPr>
        <p:spPr>
          <a:xfrm>
            <a:off x="4514850" y="6245626"/>
            <a:ext cx="1159292" cy="369332"/>
          </a:xfrm>
          <a:prstGeom prst="rect">
            <a:avLst/>
          </a:prstGeom>
          <a:noFill/>
        </p:spPr>
        <p:txBody>
          <a:bodyPr wrap="none" rtlCol="0">
            <a:spAutoFit/>
          </a:bodyPr>
          <a:lstStyle/>
          <a:p>
            <a:pPr algn="l"/>
            <a:r>
              <a:rPr lang="en-GB">
                <a:solidFill>
                  <a:schemeClr val="bg1"/>
                </a:solidFill>
              </a:rPr>
              <a:t>42 MeV/c</a:t>
            </a:r>
          </a:p>
        </p:txBody>
      </p:sp>
      <p:cxnSp>
        <p:nvCxnSpPr>
          <p:cNvPr id="8" name="Straight Arrow Connector 7">
            <a:extLst>
              <a:ext uri="{FF2B5EF4-FFF2-40B4-BE49-F238E27FC236}">
                <a16:creationId xmlns:a16="http://schemas.microsoft.com/office/drawing/2014/main" id="{A684E4CD-D978-5282-A5B5-F00BDD9C6DD2}"/>
              </a:ext>
            </a:extLst>
          </p:cNvPr>
          <p:cNvCxnSpPr/>
          <p:nvPr/>
        </p:nvCxnSpPr>
        <p:spPr>
          <a:xfrm>
            <a:off x="410547" y="3430965"/>
            <a:ext cx="1144555" cy="0"/>
          </a:xfrm>
          <a:prstGeom prst="straightConnector1">
            <a:avLst/>
          </a:prstGeom>
          <a:ln w="425450">
            <a:tailEnd type="triangle" w="med" len="sm"/>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90DDC629-C3B0-2341-A81B-49BFDA76A373}"/>
              </a:ext>
            </a:extLst>
          </p:cNvPr>
          <p:cNvSpPr/>
          <p:nvPr/>
        </p:nvSpPr>
        <p:spPr>
          <a:xfrm>
            <a:off x="1723053" y="2894455"/>
            <a:ext cx="304800" cy="11694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46F018C9-B714-6D6F-2583-D614FCD82258}"/>
              </a:ext>
            </a:extLst>
          </p:cNvPr>
          <p:cNvSpPr/>
          <p:nvPr/>
        </p:nvSpPr>
        <p:spPr>
          <a:xfrm>
            <a:off x="2369975" y="2894455"/>
            <a:ext cx="1808953" cy="123914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a:extLst>
              <a:ext uri="{FF2B5EF4-FFF2-40B4-BE49-F238E27FC236}">
                <a16:creationId xmlns:a16="http://schemas.microsoft.com/office/drawing/2014/main" id="{D24E3DAD-8681-7200-F9D8-B2FD8D3597F4}"/>
              </a:ext>
            </a:extLst>
          </p:cNvPr>
          <p:cNvSpPr txBox="1"/>
          <p:nvPr/>
        </p:nvSpPr>
        <p:spPr>
          <a:xfrm>
            <a:off x="2620426" y="3052361"/>
            <a:ext cx="1308050" cy="923330"/>
          </a:xfrm>
          <a:prstGeom prst="rect">
            <a:avLst/>
          </a:prstGeom>
          <a:noFill/>
        </p:spPr>
        <p:txBody>
          <a:bodyPr wrap="square" rtlCol="0">
            <a:spAutoFit/>
          </a:bodyPr>
          <a:lstStyle/>
          <a:p>
            <a:r>
              <a:rPr lang="en-GB"/>
              <a:t>Scintillator and Camera</a:t>
            </a:r>
          </a:p>
        </p:txBody>
      </p:sp>
      <p:sp>
        <p:nvSpPr>
          <p:cNvPr id="12" name="TextBox 11">
            <a:extLst>
              <a:ext uri="{FF2B5EF4-FFF2-40B4-BE49-F238E27FC236}">
                <a16:creationId xmlns:a16="http://schemas.microsoft.com/office/drawing/2014/main" id="{88676B5F-EE7D-F427-BC3D-8608915395EE}"/>
              </a:ext>
            </a:extLst>
          </p:cNvPr>
          <p:cNvSpPr txBox="1"/>
          <p:nvPr/>
        </p:nvSpPr>
        <p:spPr>
          <a:xfrm>
            <a:off x="1391987" y="4168973"/>
            <a:ext cx="966931" cy="369332"/>
          </a:xfrm>
          <a:prstGeom prst="rect">
            <a:avLst/>
          </a:prstGeom>
          <a:noFill/>
        </p:spPr>
        <p:txBody>
          <a:bodyPr wrap="none" rtlCol="0">
            <a:spAutoFit/>
          </a:bodyPr>
          <a:lstStyle/>
          <a:p>
            <a:r>
              <a:rPr lang="en-GB"/>
              <a:t>Sample</a:t>
            </a:r>
          </a:p>
        </p:txBody>
      </p:sp>
      <p:sp>
        <p:nvSpPr>
          <p:cNvPr id="13" name="TextBox 12">
            <a:extLst>
              <a:ext uri="{FF2B5EF4-FFF2-40B4-BE49-F238E27FC236}">
                <a16:creationId xmlns:a16="http://schemas.microsoft.com/office/drawing/2014/main" id="{B0C3E083-5CE1-47AE-E307-FC625AF76AC7}"/>
              </a:ext>
            </a:extLst>
          </p:cNvPr>
          <p:cNvSpPr txBox="1"/>
          <p:nvPr/>
        </p:nvSpPr>
        <p:spPr>
          <a:xfrm>
            <a:off x="179607" y="2423103"/>
            <a:ext cx="1428596" cy="369332"/>
          </a:xfrm>
          <a:prstGeom prst="rect">
            <a:avLst/>
          </a:prstGeom>
          <a:noFill/>
        </p:spPr>
        <p:txBody>
          <a:bodyPr wrap="none" rtlCol="0">
            <a:spAutoFit/>
          </a:bodyPr>
          <a:lstStyle/>
          <a:p>
            <a:r>
              <a:rPr lang="en-GB"/>
              <a:t>Muon Beam</a:t>
            </a:r>
          </a:p>
        </p:txBody>
      </p:sp>
      <p:sp>
        <p:nvSpPr>
          <p:cNvPr id="7" name="TextBox 6">
            <a:extLst>
              <a:ext uri="{FF2B5EF4-FFF2-40B4-BE49-F238E27FC236}">
                <a16:creationId xmlns:a16="http://schemas.microsoft.com/office/drawing/2014/main" id="{232D6D66-DAF1-3B4B-C562-B14245B982AB}"/>
              </a:ext>
            </a:extLst>
          </p:cNvPr>
          <p:cNvSpPr txBox="1"/>
          <p:nvPr/>
        </p:nvSpPr>
        <p:spPr>
          <a:xfrm>
            <a:off x="7978204" y="6381750"/>
            <a:ext cx="3150991" cy="369332"/>
          </a:xfrm>
          <a:prstGeom prst="rect">
            <a:avLst/>
          </a:prstGeom>
          <a:noFill/>
        </p:spPr>
        <p:txBody>
          <a:bodyPr wrap="none" rtlCol="0">
            <a:spAutoFit/>
          </a:bodyPr>
          <a:lstStyle/>
          <a:p>
            <a:r>
              <a:rPr lang="en-GB" dirty="0"/>
              <a:t>Images from Bjorklund UCL/ISIS</a:t>
            </a:r>
          </a:p>
        </p:txBody>
      </p:sp>
      <p:pic>
        <p:nvPicPr>
          <p:cNvPr id="15" name="Picture 14">
            <a:extLst>
              <a:ext uri="{FF2B5EF4-FFF2-40B4-BE49-F238E27FC236}">
                <a16:creationId xmlns:a16="http://schemas.microsoft.com/office/drawing/2014/main" id="{D1042ACF-F17C-964F-DC29-BCC3374B58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1661" y="2229380"/>
            <a:ext cx="3106846" cy="2895016"/>
          </a:xfrm>
          <a:prstGeom prst="rect">
            <a:avLst/>
          </a:prstGeom>
        </p:spPr>
      </p:pic>
      <p:pic>
        <p:nvPicPr>
          <p:cNvPr id="17" name="Picture 16">
            <a:extLst>
              <a:ext uri="{FF2B5EF4-FFF2-40B4-BE49-F238E27FC236}">
                <a16:creationId xmlns:a16="http://schemas.microsoft.com/office/drawing/2014/main" id="{0F1F48AE-9F0A-AFC0-1A24-32ED5CC28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4500" y="2216242"/>
            <a:ext cx="3106846" cy="2954707"/>
          </a:xfrm>
          <a:prstGeom prst="rect">
            <a:avLst/>
          </a:prstGeom>
        </p:spPr>
      </p:pic>
    </p:spTree>
    <p:extLst>
      <p:ext uri="{BB962C8B-B14F-4D97-AF65-F5344CB8AC3E}">
        <p14:creationId xmlns:p14="http://schemas.microsoft.com/office/powerpoint/2010/main" val="457198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3"/>
          <p:cNvSpPr>
            <a:spLocks noChangeArrowheads="1"/>
          </p:cNvSpPr>
          <p:nvPr/>
        </p:nvSpPr>
        <p:spPr bwMode="auto">
          <a:xfrm>
            <a:off x="-1427584" y="3947357"/>
            <a:ext cx="15339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5708"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US" altLang="en-US" sz="1350">
                <a:solidFill>
                  <a:prstClr val="black"/>
                </a:solidFill>
                <a:latin typeface="Arial" panose="020B0604020202020204" pitchFamily="34" charset="0"/>
              </a:rPr>
              <a:t> </a:t>
            </a:r>
          </a:p>
        </p:txBody>
      </p:sp>
      <p:sp>
        <p:nvSpPr>
          <p:cNvPr id="4" name="Rectangle 5"/>
          <p:cNvSpPr>
            <a:spLocks noChangeArrowheads="1"/>
          </p:cNvSpPr>
          <p:nvPr/>
        </p:nvSpPr>
        <p:spPr bwMode="auto">
          <a:xfrm>
            <a:off x="371019" y="960460"/>
            <a:ext cx="5513350" cy="42485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5708" tIns="58322" rIns="68580" bIns="34290" numCol="1" anchor="ctr" anchorCtr="0" compatLnSpc="1">
            <a:prstTxWarp prst="textNoShape">
              <a:avLst/>
            </a:prstTxWarp>
            <a:spAutoFit/>
          </a:bodyPr>
          <a:lstStyle/>
          <a:p>
            <a:pPr defTabSz="685800"/>
            <a:r>
              <a:rPr lang="en-GB">
                <a:solidFill>
                  <a:prstClr val="black"/>
                </a:solidFill>
                <a:latin typeface="Calibri" panose="020F0502020204030204"/>
              </a:rPr>
              <a:t>Single event upsets (SEUs) occur when high energy particles hit microelectronics, causing devices to malfunction. Solar flares and cosmic rays are the main sources of such particles and, with the ubiquitous nature and rapid advances in microelectronics; it’s an area of intense interest. The semiconductor industry is looking ahead by understanding how and why devices might become vulnerable.</a:t>
            </a:r>
          </a:p>
          <a:p>
            <a:pPr defTabSz="685800"/>
            <a:endParaRPr lang="en-GB">
              <a:solidFill>
                <a:prstClr val="black"/>
              </a:solidFill>
              <a:latin typeface="Calibri" panose="020F0502020204030204"/>
            </a:endParaRPr>
          </a:p>
          <a:p>
            <a:pPr defTabSz="685800"/>
            <a:r>
              <a:rPr lang="en-GB">
                <a:solidFill>
                  <a:prstClr val="black"/>
                </a:solidFill>
                <a:latin typeface="Calibri" panose="020F0502020204030204"/>
              </a:rPr>
              <a:t>“</a:t>
            </a:r>
            <a:r>
              <a:rPr lang="en-GB" i="1">
                <a:solidFill>
                  <a:prstClr val="black"/>
                </a:solidFill>
                <a:latin typeface="Calibri" panose="020F0502020204030204"/>
              </a:rPr>
              <a:t>Our experiments are about understanding the probability of these events, which represents an important contribution to the semiconductor industry. This will inform future design decisions, enabling manufacturers to develop devices that are less susceptible to muon SEUs</a:t>
            </a:r>
            <a:r>
              <a:rPr lang="en-GB">
                <a:solidFill>
                  <a:prstClr val="black"/>
                </a:solidFill>
                <a:latin typeface="Calibri" panose="020F0502020204030204"/>
              </a:rPr>
              <a:t>.”</a:t>
            </a:r>
          </a:p>
          <a:p>
            <a:pPr defTabSz="685800"/>
            <a:r>
              <a:rPr lang="en-GB">
                <a:solidFill>
                  <a:prstClr val="black"/>
                </a:solidFill>
                <a:latin typeface="Calibri" panose="020F0502020204030204"/>
              </a:rPr>
              <a:t>Professor </a:t>
            </a:r>
            <a:r>
              <a:rPr lang="en-GB" err="1">
                <a:solidFill>
                  <a:prstClr val="black"/>
                </a:solidFill>
                <a:latin typeface="Calibri" panose="020F0502020204030204"/>
              </a:rPr>
              <a:t>Bhuva</a:t>
            </a:r>
            <a:r>
              <a:rPr lang="en-GB">
                <a:solidFill>
                  <a:prstClr val="black"/>
                </a:solidFill>
                <a:latin typeface="Calibri" panose="020F0502020204030204"/>
              </a:rPr>
              <a:t>, Vanderbilt University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1178" y="1238364"/>
            <a:ext cx="5561107" cy="3692693"/>
          </a:xfrm>
          <a:prstGeom prst="rect">
            <a:avLst/>
          </a:prstGeom>
        </p:spPr>
      </p:pic>
      <p:sp>
        <p:nvSpPr>
          <p:cNvPr id="6" name="TextBox 5">
            <a:extLst>
              <a:ext uri="{FF2B5EF4-FFF2-40B4-BE49-F238E27FC236}">
                <a16:creationId xmlns:a16="http://schemas.microsoft.com/office/drawing/2014/main" id="{B2A113DD-640F-C081-DD5A-6AA0E8B5F690}"/>
              </a:ext>
            </a:extLst>
          </p:cNvPr>
          <p:cNvSpPr txBox="1"/>
          <p:nvPr/>
        </p:nvSpPr>
        <p:spPr>
          <a:xfrm>
            <a:off x="7621688" y="6488668"/>
            <a:ext cx="6809100" cy="369332"/>
          </a:xfrm>
          <a:prstGeom prst="rect">
            <a:avLst/>
          </a:prstGeom>
          <a:noFill/>
        </p:spPr>
        <p:txBody>
          <a:bodyPr wrap="square">
            <a:spAutoFit/>
          </a:bodyPr>
          <a:lstStyle/>
          <a:p>
            <a:r>
              <a:rPr lang="en-GB" err="1"/>
              <a:t>doi</a:t>
            </a:r>
            <a:r>
              <a:rPr lang="en-GB"/>
              <a:t>: 10.1109/IRPS.2014.6860585</a:t>
            </a:r>
          </a:p>
        </p:txBody>
      </p:sp>
      <p:sp>
        <p:nvSpPr>
          <p:cNvPr id="5" name="Title 4">
            <a:extLst>
              <a:ext uri="{FF2B5EF4-FFF2-40B4-BE49-F238E27FC236}">
                <a16:creationId xmlns:a16="http://schemas.microsoft.com/office/drawing/2014/main" id="{5B6CD388-1738-246D-54A0-7037AAC9ECD8}"/>
              </a:ext>
            </a:extLst>
          </p:cNvPr>
          <p:cNvSpPr>
            <a:spLocks noGrp="1"/>
          </p:cNvSpPr>
          <p:nvPr>
            <p:ph type="title"/>
          </p:nvPr>
        </p:nvSpPr>
        <p:spPr/>
        <p:txBody>
          <a:bodyPr/>
          <a:lstStyle/>
          <a:p>
            <a:r>
              <a:rPr lang="en-GB"/>
              <a:t>Protecting electronics from cosmic invaders</a:t>
            </a:r>
          </a:p>
        </p:txBody>
      </p:sp>
      <p:sp>
        <p:nvSpPr>
          <p:cNvPr id="7" name="Rectangle 6">
            <a:extLst>
              <a:ext uri="{FF2B5EF4-FFF2-40B4-BE49-F238E27FC236}">
                <a16:creationId xmlns:a16="http://schemas.microsoft.com/office/drawing/2014/main" id="{7CE6E175-CD3A-7D0D-4AFB-104D42CC50D3}"/>
              </a:ext>
            </a:extLst>
          </p:cNvPr>
          <p:cNvSpPr/>
          <p:nvPr/>
        </p:nvSpPr>
        <p:spPr>
          <a:xfrm>
            <a:off x="2303813" y="5723906"/>
            <a:ext cx="3580556" cy="1258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343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h37\Desktop\Stop Windows Error Blue Scre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301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461179"/>
      </p:ext>
    </p:extLst>
  </p:cSld>
  <p:clrMapOvr>
    <a:masterClrMapping/>
  </p:clrMapOvr>
  <mc:AlternateContent xmlns:mc="http://schemas.openxmlformats.org/markup-compatibility/2006" xmlns:p14="http://schemas.microsoft.com/office/powerpoint/2010/main">
    <mc:Choice Requires="p14">
      <p:transition p14:dur="0" advTm="20000"/>
    </mc:Choice>
    <mc:Fallback xmlns="">
      <p:transition advTm="20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4DD35-6142-364D-A388-B74A2B4410C3}"/>
              </a:ext>
            </a:extLst>
          </p:cNvPr>
          <p:cNvSpPr>
            <a:spLocks noGrp="1"/>
          </p:cNvSpPr>
          <p:nvPr>
            <p:ph type="title"/>
          </p:nvPr>
        </p:nvSpPr>
        <p:spPr/>
        <p:txBody>
          <a:bodyPr/>
          <a:lstStyle/>
          <a:p>
            <a:r>
              <a:rPr lang="en-GB" dirty="0"/>
              <a:t>In Summary</a:t>
            </a:r>
          </a:p>
        </p:txBody>
      </p:sp>
      <p:sp>
        <p:nvSpPr>
          <p:cNvPr id="3" name="TextBox 2">
            <a:extLst>
              <a:ext uri="{FF2B5EF4-FFF2-40B4-BE49-F238E27FC236}">
                <a16:creationId xmlns:a16="http://schemas.microsoft.com/office/drawing/2014/main" id="{6D5BE708-59AF-4C4B-AFC4-EA3798C09F8A}"/>
              </a:ext>
            </a:extLst>
          </p:cNvPr>
          <p:cNvSpPr txBox="1"/>
          <p:nvPr/>
        </p:nvSpPr>
        <p:spPr>
          <a:xfrm>
            <a:off x="520700" y="1492250"/>
            <a:ext cx="6122189" cy="2862322"/>
          </a:xfrm>
          <a:prstGeom prst="rect">
            <a:avLst/>
          </a:prstGeom>
          <a:noFill/>
        </p:spPr>
        <p:txBody>
          <a:bodyPr wrap="none" rtlCol="0">
            <a:spAutoFit/>
          </a:bodyPr>
          <a:lstStyle/>
          <a:p>
            <a:r>
              <a:rPr lang="en-GB" dirty="0"/>
              <a:t>Pulsed and Continuous Muon sources are complementary</a:t>
            </a:r>
          </a:p>
          <a:p>
            <a:endParaRPr lang="en-GB" dirty="0"/>
          </a:p>
          <a:p>
            <a:r>
              <a:rPr lang="en-GB" dirty="0"/>
              <a:t>The muon community needs both</a:t>
            </a:r>
          </a:p>
          <a:p>
            <a:endParaRPr lang="en-GB" dirty="0"/>
          </a:p>
          <a:p>
            <a:r>
              <a:rPr lang="en-GB" dirty="0"/>
              <a:t>Wide breadth of science</a:t>
            </a:r>
          </a:p>
          <a:p>
            <a:endParaRPr lang="en-GB" dirty="0"/>
          </a:p>
          <a:p>
            <a:r>
              <a:rPr lang="en-GB" dirty="0"/>
              <a:t>Industrial and societally relevant science</a:t>
            </a:r>
          </a:p>
          <a:p>
            <a:endParaRPr lang="en-GB" dirty="0"/>
          </a:p>
          <a:p>
            <a:r>
              <a:rPr lang="en-GB" dirty="0"/>
              <a:t>Pulsed environments are well suited to MELODY</a:t>
            </a:r>
          </a:p>
          <a:p>
            <a:endParaRPr lang="en-GB" dirty="0"/>
          </a:p>
        </p:txBody>
      </p:sp>
      <p:pic>
        <p:nvPicPr>
          <p:cNvPr id="4" name="Picture 3">
            <a:extLst>
              <a:ext uri="{FF2B5EF4-FFF2-40B4-BE49-F238E27FC236}">
                <a16:creationId xmlns:a16="http://schemas.microsoft.com/office/drawing/2014/main" id="{D461B8A9-6479-C04A-3433-3622D4021F4F}"/>
              </a:ext>
            </a:extLst>
          </p:cNvPr>
          <p:cNvPicPr>
            <a:picLocks noChangeAspect="1"/>
          </p:cNvPicPr>
          <p:nvPr/>
        </p:nvPicPr>
        <p:blipFill>
          <a:blip r:embed="rId2"/>
          <a:stretch>
            <a:fillRect/>
          </a:stretch>
        </p:blipFill>
        <p:spPr>
          <a:xfrm>
            <a:off x="6608711" y="2204972"/>
            <a:ext cx="4745089" cy="3101088"/>
          </a:xfrm>
          <a:prstGeom prst="rect">
            <a:avLst/>
          </a:prstGeom>
        </p:spPr>
      </p:pic>
    </p:spTree>
    <p:extLst>
      <p:ext uri="{BB962C8B-B14F-4D97-AF65-F5344CB8AC3E}">
        <p14:creationId xmlns:p14="http://schemas.microsoft.com/office/powerpoint/2010/main" val="41293186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8E60C-A103-C7BC-983D-69F9C6A6C1F7}"/>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955769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DB061A3C-5746-4CA9-4844-B7BDA8B34822}"/>
              </a:ext>
            </a:extLst>
          </p:cNvPr>
          <p:cNvPicPr>
            <a:picLocks noChangeAspect="1"/>
          </p:cNvPicPr>
          <p:nvPr/>
        </p:nvPicPr>
        <p:blipFill>
          <a:blip r:embed="rId3"/>
          <a:stretch>
            <a:fillRect/>
          </a:stretch>
        </p:blipFill>
        <p:spPr>
          <a:xfrm>
            <a:off x="3647729" y="2015952"/>
            <a:ext cx="2633681" cy="1965131"/>
          </a:xfrm>
          <a:prstGeom prst="rect">
            <a:avLst/>
          </a:prstGeom>
          <a:ln>
            <a:solidFill>
              <a:srgbClr val="0432FF"/>
            </a:solidFill>
          </a:ln>
        </p:spPr>
      </p:pic>
      <p:pic>
        <p:nvPicPr>
          <p:cNvPr id="13" name="図 12">
            <a:extLst>
              <a:ext uri="{FF2B5EF4-FFF2-40B4-BE49-F238E27FC236}">
                <a16:creationId xmlns:a16="http://schemas.microsoft.com/office/drawing/2014/main" id="{4D81601F-BC9B-10F0-18C4-72CD67269B26}"/>
              </a:ext>
            </a:extLst>
          </p:cNvPr>
          <p:cNvPicPr>
            <a:picLocks noChangeAspect="1"/>
          </p:cNvPicPr>
          <p:nvPr/>
        </p:nvPicPr>
        <p:blipFill>
          <a:blip r:embed="rId4"/>
          <a:stretch>
            <a:fillRect/>
          </a:stretch>
        </p:blipFill>
        <p:spPr>
          <a:xfrm>
            <a:off x="1612299" y="4431737"/>
            <a:ext cx="2675373" cy="2360623"/>
          </a:xfrm>
          <a:prstGeom prst="rect">
            <a:avLst/>
          </a:prstGeom>
          <a:ln>
            <a:solidFill>
              <a:srgbClr val="FF0000"/>
            </a:solidFill>
          </a:ln>
        </p:spPr>
      </p:pic>
      <p:pic>
        <p:nvPicPr>
          <p:cNvPr id="9" name="図 8">
            <a:extLst>
              <a:ext uri="{FF2B5EF4-FFF2-40B4-BE49-F238E27FC236}">
                <a16:creationId xmlns:a16="http://schemas.microsoft.com/office/drawing/2014/main" id="{50A01B43-07F1-2651-36D2-B814B3429D3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824" r="3672"/>
          <a:stretch/>
        </p:blipFill>
        <p:spPr>
          <a:xfrm>
            <a:off x="4367808" y="4426441"/>
            <a:ext cx="2520280" cy="2371214"/>
          </a:xfrm>
          <a:prstGeom prst="rect">
            <a:avLst/>
          </a:prstGeom>
        </p:spPr>
      </p:pic>
      <p:pic>
        <p:nvPicPr>
          <p:cNvPr id="6" name="図 5">
            <a:extLst>
              <a:ext uri="{FF2B5EF4-FFF2-40B4-BE49-F238E27FC236}">
                <a16:creationId xmlns:a16="http://schemas.microsoft.com/office/drawing/2014/main" id="{8718ACA7-9008-9D22-BC6C-4166550988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64774" y="1953505"/>
            <a:ext cx="4009012" cy="2405407"/>
          </a:xfrm>
          <a:prstGeom prst="rect">
            <a:avLst/>
          </a:prstGeom>
        </p:spPr>
      </p:pic>
      <p:sp>
        <p:nvSpPr>
          <p:cNvPr id="2" name="四角形: 角を丸くする 16">
            <a:extLst>
              <a:ext uri="{FF2B5EF4-FFF2-40B4-BE49-F238E27FC236}">
                <a16:creationId xmlns:a16="http://schemas.microsoft.com/office/drawing/2014/main" id="{1CAC91D1-F056-4D48-8DF6-0FF838F0D5CE}"/>
              </a:ext>
            </a:extLst>
          </p:cNvPr>
          <p:cNvSpPr/>
          <p:nvPr/>
        </p:nvSpPr>
        <p:spPr>
          <a:xfrm>
            <a:off x="1531374" y="9975"/>
            <a:ext cx="9136626" cy="648000"/>
          </a:xfrm>
          <a:prstGeom prst="roundRect">
            <a:avLst>
              <a:gd name="adj" fmla="val 6050"/>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ja-JP" sz="3600" dirty="0">
                <a:solidFill>
                  <a:schemeClr val="bg1"/>
                </a:solidFill>
              </a:rPr>
              <a:t>Scientific Highlight (Atomic-Molecular Physics)</a:t>
            </a:r>
            <a:endParaRPr lang="ja-JP" altLang="en-US" sz="3600" dirty="0">
              <a:solidFill>
                <a:schemeClr val="bg1"/>
              </a:solidFill>
            </a:endParaRPr>
          </a:p>
        </p:txBody>
      </p:sp>
      <p:sp>
        <p:nvSpPr>
          <p:cNvPr id="5" name="テキスト ボックス 4">
            <a:extLst>
              <a:ext uri="{FF2B5EF4-FFF2-40B4-BE49-F238E27FC236}">
                <a16:creationId xmlns:a16="http://schemas.microsoft.com/office/drawing/2014/main" id="{224F7DDB-D954-494F-9417-20A6C8186AA2}"/>
              </a:ext>
            </a:extLst>
          </p:cNvPr>
          <p:cNvSpPr txBox="1"/>
          <p:nvPr/>
        </p:nvSpPr>
        <p:spPr>
          <a:xfrm>
            <a:off x="6960096" y="6455749"/>
            <a:ext cx="3769558" cy="338554"/>
          </a:xfrm>
          <a:prstGeom prst="rect">
            <a:avLst/>
          </a:prstGeom>
          <a:noFill/>
        </p:spPr>
        <p:txBody>
          <a:bodyPr wrap="none" rtlCol="0">
            <a:spAutoFit/>
          </a:bodyPr>
          <a:lstStyle/>
          <a:p>
            <a:pPr>
              <a:defRPr/>
            </a:pPr>
            <a:r>
              <a:rPr kumimoji="1" lang="en-US" altLang="ja-JP" sz="1600" dirty="0">
                <a:solidFill>
                  <a:prstClr val="black"/>
                </a:solidFill>
                <a:latin typeface="Calibri" panose="020F0502020204030204"/>
                <a:ea typeface="游ゴシック" panose="020B0400000000000000" pitchFamily="50" charset="-128"/>
              </a:rPr>
              <a:t>T. </a:t>
            </a:r>
            <a:r>
              <a:rPr kumimoji="1" lang="en-US" altLang="ja-JP" sz="1600">
                <a:solidFill>
                  <a:prstClr val="black"/>
                </a:solidFill>
                <a:latin typeface="Calibri" panose="020F0502020204030204"/>
                <a:ea typeface="游ゴシック" panose="020B0400000000000000" pitchFamily="50" charset="-128"/>
              </a:rPr>
              <a:t>Okumura </a:t>
            </a:r>
            <a:r>
              <a:rPr kumimoji="1" lang="en-US" altLang="ja-JP" sz="1600" i="1" dirty="0">
                <a:solidFill>
                  <a:prstClr val="black"/>
                </a:solidFill>
                <a:latin typeface="Calibri" panose="020F0502020204030204"/>
                <a:ea typeface="游ゴシック" panose="020B0400000000000000" pitchFamily="50" charset="-128"/>
              </a:rPr>
              <a:t>et al.</a:t>
            </a:r>
            <a:r>
              <a:rPr kumimoji="1" lang="en-US" altLang="ja-JP" sz="1600" dirty="0">
                <a:solidFill>
                  <a:prstClr val="black"/>
                </a:solidFill>
                <a:latin typeface="Calibri" panose="020F0502020204030204"/>
                <a:ea typeface="游ゴシック" panose="020B0400000000000000" pitchFamily="50" charset="-128"/>
              </a:rPr>
              <a:t>, PRL 127, 053001 (2021)</a:t>
            </a:r>
            <a:endParaRPr kumimoji="1" lang="ja-JP" altLang="en-US" sz="1600" dirty="0">
              <a:solidFill>
                <a:prstClr val="black"/>
              </a:solidFill>
              <a:latin typeface="Calibri" panose="020F0502020204030204"/>
              <a:ea typeface="游ゴシック" panose="020B0400000000000000" pitchFamily="50" charset="-128"/>
            </a:endParaRPr>
          </a:p>
        </p:txBody>
      </p:sp>
      <p:sp>
        <p:nvSpPr>
          <p:cNvPr id="18" name="テキスト ボックス 17">
            <a:extLst>
              <a:ext uri="{FF2B5EF4-FFF2-40B4-BE49-F238E27FC236}">
                <a16:creationId xmlns:a16="http://schemas.microsoft.com/office/drawing/2014/main" id="{A4E7E02D-7515-47CD-B238-2634FB022361}"/>
              </a:ext>
            </a:extLst>
          </p:cNvPr>
          <p:cNvSpPr txBox="1"/>
          <p:nvPr/>
        </p:nvSpPr>
        <p:spPr>
          <a:xfrm>
            <a:off x="7032989" y="4581128"/>
            <a:ext cx="3662604" cy="1938992"/>
          </a:xfrm>
          <a:prstGeom prst="rect">
            <a:avLst/>
          </a:prstGeom>
          <a:noFill/>
        </p:spPr>
        <p:txBody>
          <a:bodyPr wrap="square">
            <a:spAutoFit/>
          </a:bodyPr>
          <a:lstStyle/>
          <a:p>
            <a:r>
              <a:rPr lang="en-US" altLang="ja-JP" sz="2400" b="1" dirty="0">
                <a:solidFill>
                  <a:prstClr val="black"/>
                </a:solidFill>
              </a:rPr>
              <a:t>The full picture of muonic atom formation (femtosecond dynamics) has been revealed!</a:t>
            </a:r>
          </a:p>
        </p:txBody>
      </p:sp>
      <p:sp>
        <p:nvSpPr>
          <p:cNvPr id="19" name="テキスト ボックス 18">
            <a:extLst>
              <a:ext uri="{FF2B5EF4-FFF2-40B4-BE49-F238E27FC236}">
                <a16:creationId xmlns:a16="http://schemas.microsoft.com/office/drawing/2014/main" id="{A953BA1A-E4AC-4BA0-813F-620D09B71304}"/>
              </a:ext>
            </a:extLst>
          </p:cNvPr>
          <p:cNvSpPr txBox="1"/>
          <p:nvPr/>
        </p:nvSpPr>
        <p:spPr>
          <a:xfrm>
            <a:off x="1603453" y="836712"/>
            <a:ext cx="8962838" cy="400110"/>
          </a:xfrm>
          <a:prstGeom prst="rect">
            <a:avLst/>
          </a:prstGeom>
          <a:ln/>
        </p:spPr>
        <p:style>
          <a:lnRef idx="1">
            <a:schemeClr val="accent2"/>
          </a:lnRef>
          <a:fillRef idx="2">
            <a:schemeClr val="accent2"/>
          </a:fillRef>
          <a:effectRef idx="1">
            <a:schemeClr val="accent2"/>
          </a:effectRef>
          <a:fontRef idx="minor">
            <a:schemeClr val="dk1"/>
          </a:fontRef>
        </p:style>
        <p:txBody>
          <a:bodyPr wrap="none" rtlCol="0">
            <a:spAutoFit/>
          </a:bodyPr>
          <a:lstStyle/>
          <a:p>
            <a:pPr>
              <a:defRPr/>
            </a:pPr>
            <a:r>
              <a:rPr lang="en-US" altLang="ja-JP" sz="2000" b="1" dirty="0">
                <a:solidFill>
                  <a:schemeClr val="tx1"/>
                </a:solidFill>
                <a:ea typeface="游ゴシック" panose="020B0400000000000000" pitchFamily="50" charset="-128"/>
              </a:rPr>
              <a:t>New Frontiers in Muon Atomic and Molecular Physics Pioneered by TES</a:t>
            </a:r>
          </a:p>
        </p:txBody>
      </p:sp>
      <p:sp>
        <p:nvSpPr>
          <p:cNvPr id="26" name="テキスト ボックス 25">
            <a:extLst>
              <a:ext uri="{FF2B5EF4-FFF2-40B4-BE49-F238E27FC236}">
                <a16:creationId xmlns:a16="http://schemas.microsoft.com/office/drawing/2014/main" id="{E12C1434-7CEC-0D23-B9E4-9D593F3AEA74}"/>
              </a:ext>
            </a:extLst>
          </p:cNvPr>
          <p:cNvSpPr txBox="1"/>
          <p:nvPr/>
        </p:nvSpPr>
        <p:spPr>
          <a:xfrm>
            <a:off x="1718214" y="1340769"/>
            <a:ext cx="8949786" cy="830997"/>
          </a:xfrm>
          <a:prstGeom prst="rect">
            <a:avLst/>
          </a:prstGeom>
          <a:noFill/>
        </p:spPr>
        <p:txBody>
          <a:bodyPr wrap="square" rtlCol="0">
            <a:spAutoFit/>
          </a:bodyPr>
          <a:lstStyle/>
          <a:p>
            <a:pPr>
              <a:defRPr/>
            </a:pPr>
            <a:r>
              <a:rPr lang="en-US" altLang="ja-JP" sz="1600" dirty="0">
                <a:solidFill>
                  <a:prstClr val="black"/>
                </a:solidFill>
              </a:rPr>
              <a:t>The processes in muonic atom formation occur in rapid succession over just a few tens of femtoseconds; the full picture of how the muon moves and how the electron configuration and number change remains unclear.</a:t>
            </a:r>
          </a:p>
        </p:txBody>
      </p:sp>
      <p:sp>
        <p:nvSpPr>
          <p:cNvPr id="12" name="テキスト ボックス 11">
            <a:extLst>
              <a:ext uri="{FF2B5EF4-FFF2-40B4-BE49-F238E27FC236}">
                <a16:creationId xmlns:a16="http://schemas.microsoft.com/office/drawing/2014/main" id="{F1DD6CB9-48DA-4125-BB5F-29648737D86A}"/>
              </a:ext>
            </a:extLst>
          </p:cNvPr>
          <p:cNvSpPr txBox="1"/>
          <p:nvPr/>
        </p:nvSpPr>
        <p:spPr>
          <a:xfrm>
            <a:off x="1603454" y="4039821"/>
            <a:ext cx="4861321" cy="58477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defRPr/>
            </a:pPr>
            <a:r>
              <a:rPr lang="en-US" altLang="ja-JP" sz="1600" b="1" dirty="0">
                <a:solidFill>
                  <a:srgbClr val="FF0000"/>
                </a:solidFill>
              </a:rPr>
              <a:t>The first precise measurement of the ‘electronic’ X-ray spectrum of muonic atoms</a:t>
            </a:r>
            <a:endParaRPr lang="ja-JP" altLang="en-US" sz="1600" dirty="0"/>
          </a:p>
        </p:txBody>
      </p:sp>
      <p:sp>
        <p:nvSpPr>
          <p:cNvPr id="31" name="テキスト ボックス 30">
            <a:extLst>
              <a:ext uri="{FF2B5EF4-FFF2-40B4-BE49-F238E27FC236}">
                <a16:creationId xmlns:a16="http://schemas.microsoft.com/office/drawing/2014/main" id="{BE5996D8-121F-27C1-0666-AEDD2ADBA131}"/>
              </a:ext>
            </a:extLst>
          </p:cNvPr>
          <p:cNvSpPr txBox="1"/>
          <p:nvPr/>
        </p:nvSpPr>
        <p:spPr>
          <a:xfrm>
            <a:off x="7169152" y="6083668"/>
            <a:ext cx="3390287" cy="369332"/>
          </a:xfrm>
          <a:prstGeom prst="rect">
            <a:avLst/>
          </a:prstGeom>
          <a:noFill/>
        </p:spPr>
        <p:txBody>
          <a:bodyPr wrap="none" rtlCol="0">
            <a:spAutoFit/>
          </a:bodyPr>
          <a:lstStyle/>
          <a:p>
            <a:pPr algn="ctr">
              <a:defRPr/>
            </a:pPr>
            <a:r>
              <a:rPr lang="en-US" altLang="ja-JP" dirty="0">
                <a:solidFill>
                  <a:prstClr val="black"/>
                </a:solidFill>
                <a:latin typeface="Calibri" panose="020F0502020204030204"/>
                <a:ea typeface="游ゴシック" panose="020B0400000000000000" pitchFamily="50" charset="-128"/>
              </a:rPr>
              <a:t>Phys. Rev. Lett. Editor’s suggestion</a:t>
            </a:r>
            <a:endParaRPr kumimoji="1" lang="ja-JP" altLang="en-US" dirty="0">
              <a:solidFill>
                <a:prstClr val="black"/>
              </a:solidFill>
              <a:latin typeface="Calibri" panose="020F0502020204030204"/>
              <a:ea typeface="游ゴシック" panose="020B0400000000000000" pitchFamily="50" charset="-128"/>
            </a:endParaRPr>
          </a:p>
        </p:txBody>
      </p:sp>
      <p:sp>
        <p:nvSpPr>
          <p:cNvPr id="33" name="テキスト ボックス 32">
            <a:extLst>
              <a:ext uri="{FF2B5EF4-FFF2-40B4-BE49-F238E27FC236}">
                <a16:creationId xmlns:a16="http://schemas.microsoft.com/office/drawing/2014/main" id="{C9347D44-87BB-4271-8D1B-EBB2730DBFE2}"/>
              </a:ext>
            </a:extLst>
          </p:cNvPr>
          <p:cNvSpPr txBox="1"/>
          <p:nvPr/>
        </p:nvSpPr>
        <p:spPr>
          <a:xfrm>
            <a:off x="1574406" y="2423783"/>
            <a:ext cx="2649594" cy="132343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defRPr/>
            </a:pPr>
            <a:r>
              <a:rPr lang="en-US" altLang="ja-JP" sz="1600" dirty="0">
                <a:solidFill>
                  <a:srgbClr val="0000FF"/>
                </a:solidFill>
              </a:rPr>
              <a:t>The transition-edge sensor microcalorimeter</a:t>
            </a:r>
            <a:r>
              <a:rPr lang="ja-JP" altLang="en-US" sz="1600" dirty="0">
                <a:solidFill>
                  <a:srgbClr val="0000FF"/>
                </a:solidFill>
              </a:rPr>
              <a:t> </a:t>
            </a:r>
            <a:r>
              <a:rPr lang="en-US" altLang="ja-JP" sz="1600" dirty="0">
                <a:solidFill>
                  <a:srgbClr val="0000FF"/>
                </a:solidFill>
              </a:rPr>
              <a:t>(TES)</a:t>
            </a:r>
            <a:r>
              <a:rPr lang="en-US" altLang="ja-JP" sz="1600" dirty="0"/>
              <a:t> has excellent energy resolution with high detection efficiency</a:t>
            </a:r>
          </a:p>
        </p:txBody>
      </p:sp>
      <p:sp>
        <p:nvSpPr>
          <p:cNvPr id="34" name="下矢印 33">
            <a:extLst>
              <a:ext uri="{FF2B5EF4-FFF2-40B4-BE49-F238E27FC236}">
                <a16:creationId xmlns:a16="http://schemas.microsoft.com/office/drawing/2014/main" id="{356A5B82-3E83-D42D-0296-8B3FFE0E6E79}"/>
              </a:ext>
            </a:extLst>
          </p:cNvPr>
          <p:cNvSpPr/>
          <p:nvPr/>
        </p:nvSpPr>
        <p:spPr>
          <a:xfrm>
            <a:off x="2733452" y="3464883"/>
            <a:ext cx="610210" cy="526870"/>
          </a:xfrm>
          <a:prstGeom prst="down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79867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6">
            <a:extLst>
              <a:ext uri="{FF2B5EF4-FFF2-40B4-BE49-F238E27FC236}">
                <a16:creationId xmlns:a16="http://schemas.microsoft.com/office/drawing/2014/main" id="{1CAC91D1-F056-4D48-8DF6-0FF838F0D5CE}"/>
              </a:ext>
            </a:extLst>
          </p:cNvPr>
          <p:cNvSpPr>
            <a:spLocks noGrp="1"/>
          </p:cNvSpPr>
          <p:nvPr/>
        </p:nvSpPr>
        <p:spPr>
          <a:xfrm>
            <a:off x="1531374" y="9975"/>
            <a:ext cx="9136626" cy="648000"/>
          </a:xfrm>
          <a:prstGeom prst="roundRect">
            <a:avLst>
              <a:gd name="adj" fmla="val 6050"/>
            </a:avLst>
          </a:prstGeom>
        </p:spPr>
        <p:style>
          <a:lnRef idx="3">
            <a:schemeClr val="lt1"/>
          </a:lnRef>
          <a:fillRef idx="1">
            <a:schemeClr val="accent2"/>
          </a:fillRef>
          <a:effectRef idx="1">
            <a:schemeClr val="accent2"/>
          </a:effectRef>
          <a:fontRef idx="minor">
            <a:schemeClr val="lt1"/>
          </a:fontRef>
        </p:style>
        <p:txBody>
          <a:bodyPr anchor="ctr"/>
          <a:lstStyle/>
          <a:p>
            <a:pPr algn="ctr">
              <a:buNone/>
            </a:pPr>
            <a:r>
              <a:rPr sz="3600">
                <a:solidFill>
                  <a:schemeClr val="bg1"/>
                </a:solidFill>
              </a:rPr>
              <a:t>Scientific Highlight (Muon Acceleration)</a:t>
            </a:r>
          </a:p>
        </p:txBody>
      </p:sp>
      <p:sp>
        <p:nvSpPr>
          <p:cNvPr id="19" name="テキスト ボックス 18">
            <a:extLst>
              <a:ext uri="{FF2B5EF4-FFF2-40B4-BE49-F238E27FC236}">
                <a16:creationId xmlns:a16="http://schemas.microsoft.com/office/drawing/2014/main" id="{A953BA1A-E4AC-4BA0-813F-620D09B71304}"/>
              </a:ext>
            </a:extLst>
          </p:cNvPr>
          <p:cNvSpPr>
            <a:spLocks noGrp="1"/>
          </p:cNvSpPr>
          <p:nvPr/>
        </p:nvSpPr>
        <p:spPr>
          <a:xfrm>
            <a:off x="1638300" y="781050"/>
            <a:ext cx="7186776" cy="400110"/>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sz="2000" b="1">
                <a:solidFill>
                  <a:schemeClr val="tx1"/>
                </a:solidFill>
              </a:rPr>
              <a:t>First RF acceleration of cooled positive muons at J-PARC</a:t>
            </a:r>
          </a:p>
        </p:txBody>
      </p:sp>
      <p:sp>
        <p:nvSpPr>
          <p:cNvPr id="20" name="background">
            <a:extLst>
              <a:ext uri="{FF2B5EF4-FFF2-40B4-BE49-F238E27FC236}">
                <a16:creationId xmlns:a16="http://schemas.microsoft.com/office/drawing/2014/main" id="{8A4106EA-AFDB-40A9-A961-AD81564ED2F6}"/>
              </a:ext>
            </a:extLst>
          </p:cNvPr>
          <p:cNvSpPr>
            <a:spLocks noGrp="1"/>
          </p:cNvSpPr>
          <p:nvPr/>
        </p:nvSpPr>
        <p:spPr>
          <a:xfrm>
            <a:off x="1762126" y="1352550"/>
            <a:ext cx="8715375" cy="571500"/>
          </a:xfrm>
          <a:prstGeom prst="rect">
            <a:avLst/>
          </a:prstGeom>
          <a:noFill/>
          <a:ln w="0">
            <a:noFill/>
          </a:ln>
        </p:spPr>
        <p:txBody>
          <a:bodyPr lIns="0" tIns="0" rIns="0" bIns="0" anchor="ctr"/>
          <a:lstStyle>
            <a:defPPr>
              <a:defRPr sz="1575" b="0">
                <a:solidFill>
                  <a:srgbClr val="000000"/>
                </a:solidFill>
              </a:defRPr>
            </a:defPPr>
            <a:lvl1pPr>
              <a:defRPr sz="1575" b="0">
                <a:solidFill>
                  <a:srgbClr val="000000"/>
                </a:solidFill>
              </a:defRPr>
            </a:lvl1pPr>
            <a:lvl2pPr>
              <a:defRPr sz="1575" b="0">
                <a:solidFill>
                  <a:srgbClr val="000000"/>
                </a:solidFill>
              </a:defRPr>
            </a:lvl2pPr>
            <a:lvl3pPr>
              <a:defRPr sz="1575" b="0">
                <a:solidFill>
                  <a:srgbClr val="000000"/>
                </a:solidFill>
              </a:defRPr>
            </a:lvl3pPr>
            <a:lvl4pPr>
              <a:defRPr sz="1575" b="0">
                <a:solidFill>
                  <a:srgbClr val="000000"/>
                </a:solidFill>
              </a:defRPr>
            </a:lvl4pPr>
            <a:lvl5pPr>
              <a:defRPr sz="1575" b="0">
                <a:solidFill>
                  <a:srgbClr val="000000"/>
                </a:solidFill>
              </a:defRPr>
            </a:lvl5pPr>
            <a:lvl6pPr>
              <a:defRPr sz="1575" b="0">
                <a:solidFill>
                  <a:srgbClr val="000000"/>
                </a:solidFill>
              </a:defRPr>
            </a:lvl6pPr>
            <a:lvl7pPr>
              <a:defRPr sz="1575" b="0">
                <a:solidFill>
                  <a:srgbClr val="000000"/>
                </a:solidFill>
              </a:defRPr>
            </a:lvl7pPr>
            <a:lvl8pPr>
              <a:defRPr sz="1575" b="0">
                <a:solidFill>
                  <a:srgbClr val="000000"/>
                </a:solidFill>
              </a:defRPr>
            </a:lvl8pPr>
            <a:lvl9pPr>
              <a:defRPr sz="1575" b="0">
                <a:solidFill>
                  <a:srgbClr val="000000"/>
                </a:solidFill>
              </a:defRPr>
            </a:lvl9pPr>
          </a:lstStyle>
          <a:p>
            <a:pPr>
              <a:defRPr sz="1575" b="0">
                <a:solidFill>
                  <a:srgbClr val="000000"/>
                </a:solidFill>
              </a:defRPr>
            </a:pPr>
            <a:r>
              <a:t>Conventional muon beams have a large spread in position and momentum.</a:t>
            </a:r>
          </a:p>
          <a:p>
            <a:pPr>
              <a:defRPr sz="1575" b="0">
                <a:solidFill>
                  <a:srgbClr val="000000"/>
                </a:solidFill>
              </a:defRPr>
            </a:pPr>
            <a:r>
              <a:t>Cooling enables efficient acceleration within the short muon lifetime.</a:t>
            </a:r>
          </a:p>
        </p:txBody>
      </p:sp>
      <p:pic>
        <p:nvPicPr>
          <p:cNvPr id="21" name="図 20">
            <a:extLst>
              <a:ext uri="{FF2B5EF4-FFF2-40B4-BE49-F238E27FC236}">
                <a16:creationId xmlns:a16="http://schemas.microsoft.com/office/drawing/2014/main" id="{02F2D3F8-D78B-42A5-ADFC-82752FEF834F}"/>
              </a:ext>
            </a:extLst>
          </p:cNvPr>
          <p:cNvPicPr>
            <a:picLocks noChangeAspect="1"/>
          </p:cNvPicPr>
          <p:nvPr/>
        </p:nvPicPr>
        <p:blipFill>
          <a:blip r:embed="rId3"/>
          <a:stretch/>
        </p:blipFill>
        <p:spPr>
          <a:xfrm>
            <a:off x="1632001" y="2128837"/>
            <a:ext cx="6005513" cy="1919288"/>
          </a:xfrm>
          <a:prstGeom prst="rect">
            <a:avLst/>
          </a:prstGeom>
        </p:spPr>
      </p:pic>
      <p:sp>
        <p:nvSpPr>
          <p:cNvPr id="22" name="method">
            <a:extLst>
              <a:ext uri="{FF2B5EF4-FFF2-40B4-BE49-F238E27FC236}">
                <a16:creationId xmlns:a16="http://schemas.microsoft.com/office/drawing/2014/main" id="{E5A89DAD-8253-439A-BC51-57892BC676BA}"/>
              </a:ext>
            </a:extLst>
          </p:cNvPr>
          <p:cNvSpPr>
            <a:spLocks noGrp="1"/>
          </p:cNvSpPr>
          <p:nvPr/>
        </p:nvSpPr>
        <p:spPr>
          <a:xfrm>
            <a:off x="1762126" y="4048125"/>
            <a:ext cx="8715375" cy="552450"/>
          </a:xfrm>
          <a:prstGeom prst="rect">
            <a:avLst/>
          </a:prstGeom>
          <a:noFill/>
          <a:ln w="0">
            <a:noFill/>
          </a:ln>
        </p:spPr>
        <p:txBody>
          <a:bodyPr lIns="0" tIns="0" rIns="0" bIns="0" anchor="ctr"/>
          <a:lstStyle>
            <a:defPPr>
              <a:defRPr sz="1575" b="0">
                <a:solidFill>
                  <a:srgbClr val="000000"/>
                </a:solidFill>
              </a:defRPr>
            </a:defPPr>
            <a:lvl1pPr>
              <a:defRPr sz="1575" b="0">
                <a:solidFill>
                  <a:srgbClr val="000000"/>
                </a:solidFill>
              </a:defRPr>
            </a:lvl1pPr>
            <a:lvl2pPr>
              <a:defRPr sz="1575" b="0">
                <a:solidFill>
                  <a:srgbClr val="000000"/>
                </a:solidFill>
              </a:defRPr>
            </a:lvl2pPr>
            <a:lvl3pPr>
              <a:defRPr sz="1575" b="0">
                <a:solidFill>
                  <a:srgbClr val="000000"/>
                </a:solidFill>
              </a:defRPr>
            </a:lvl3pPr>
            <a:lvl4pPr>
              <a:defRPr sz="1575" b="0">
                <a:solidFill>
                  <a:srgbClr val="000000"/>
                </a:solidFill>
              </a:defRPr>
            </a:lvl4pPr>
            <a:lvl5pPr>
              <a:defRPr sz="1575" b="0">
                <a:solidFill>
                  <a:srgbClr val="000000"/>
                </a:solidFill>
              </a:defRPr>
            </a:lvl5pPr>
            <a:lvl6pPr>
              <a:defRPr sz="1575" b="0">
                <a:solidFill>
                  <a:srgbClr val="000000"/>
                </a:solidFill>
              </a:defRPr>
            </a:lvl6pPr>
            <a:lvl7pPr>
              <a:defRPr sz="1575" b="0">
                <a:solidFill>
                  <a:srgbClr val="000000"/>
                </a:solidFill>
              </a:defRPr>
            </a:lvl7pPr>
            <a:lvl8pPr>
              <a:defRPr sz="1575" b="0">
                <a:solidFill>
                  <a:srgbClr val="000000"/>
                </a:solidFill>
              </a:defRPr>
            </a:lvl8pPr>
            <a:lvl9pPr>
              <a:defRPr sz="1575" b="0">
                <a:solidFill>
                  <a:srgbClr val="000000"/>
                </a:solidFill>
              </a:defRPr>
            </a:lvl9pPr>
          </a:lstStyle>
          <a:p>
            <a:pPr>
              <a:defRPr sz="1575" b="0">
                <a:solidFill>
                  <a:srgbClr val="000000"/>
                </a:solidFill>
              </a:defRPr>
            </a:pPr>
            <a:r>
              <a:t>Thermal muonium from silica aerogel is laser-ionized to produce ultraslow μ⁺.</a:t>
            </a:r>
          </a:p>
          <a:p>
            <a:pPr>
              <a:defRPr sz="1575" b="0">
                <a:solidFill>
                  <a:srgbClr val="000000"/>
                </a:solidFill>
              </a:defRPr>
            </a:pPr>
            <a:r>
              <a:t>Electrostatic extraction to 5.7 keV is followed by RFQ acceleration to 100 keV.</a:t>
            </a:r>
          </a:p>
        </p:txBody>
      </p:sp>
      <p:pic>
        <p:nvPicPr>
          <p:cNvPr id="23" name="図 22">
            <a:extLst>
              <a:ext uri="{FF2B5EF4-FFF2-40B4-BE49-F238E27FC236}">
                <a16:creationId xmlns:a16="http://schemas.microsoft.com/office/drawing/2014/main" id="{1CC301E4-01A8-46A1-8B90-47AE2BBF80D5}"/>
              </a:ext>
            </a:extLst>
          </p:cNvPr>
          <p:cNvPicPr>
            <a:picLocks noChangeAspect="1"/>
          </p:cNvPicPr>
          <p:nvPr/>
        </p:nvPicPr>
        <p:blipFill>
          <a:blip r:embed="rId4"/>
          <a:stretch/>
        </p:blipFill>
        <p:spPr>
          <a:xfrm>
            <a:off x="1666876" y="4764295"/>
            <a:ext cx="4524375" cy="1587084"/>
          </a:xfrm>
          <a:prstGeom prst="rect">
            <a:avLst/>
          </a:prstGeom>
        </p:spPr>
      </p:pic>
      <p:sp>
        <p:nvSpPr>
          <p:cNvPr id="24" name="plot caption">
            <a:extLst>
              <a:ext uri="{FF2B5EF4-FFF2-40B4-BE49-F238E27FC236}">
                <a16:creationId xmlns:a16="http://schemas.microsoft.com/office/drawing/2014/main" id="{94763812-2C60-4C91-B5B7-142EDD547766}"/>
              </a:ext>
            </a:extLst>
          </p:cNvPr>
          <p:cNvSpPr>
            <a:spLocks noGrp="1"/>
          </p:cNvSpPr>
          <p:nvPr/>
        </p:nvSpPr>
        <p:spPr>
          <a:xfrm>
            <a:off x="1809751" y="6343650"/>
            <a:ext cx="4333875" cy="323850"/>
          </a:xfrm>
          <a:prstGeom prst="rect">
            <a:avLst/>
          </a:prstGeom>
          <a:noFill/>
          <a:ln w="0">
            <a:noFill/>
          </a:ln>
        </p:spPr>
        <p:txBody>
          <a:bodyPr lIns="0" tIns="0" rIns="0" bIns="0" anchor="ctr"/>
          <a:lstStyle>
            <a:defPPr>
              <a:defRPr sz="1200" b="0">
                <a:solidFill>
                  <a:srgbClr val="000000"/>
                </a:solidFill>
              </a:defRPr>
            </a:defPPr>
            <a:lvl1pPr>
              <a:defRPr sz="1200" b="0">
                <a:solidFill>
                  <a:srgbClr val="000000"/>
                </a:solidFill>
              </a:defRPr>
            </a:lvl1pPr>
            <a:lvl2pPr>
              <a:defRPr sz="1200" b="0">
                <a:solidFill>
                  <a:srgbClr val="000000"/>
                </a:solidFill>
              </a:defRPr>
            </a:lvl2pPr>
            <a:lvl3pPr>
              <a:defRPr sz="1200" b="0">
                <a:solidFill>
                  <a:srgbClr val="000000"/>
                </a:solidFill>
              </a:defRPr>
            </a:lvl3pPr>
            <a:lvl4pPr>
              <a:defRPr sz="1200" b="0">
                <a:solidFill>
                  <a:srgbClr val="000000"/>
                </a:solidFill>
              </a:defRPr>
            </a:lvl4pPr>
            <a:lvl5pPr>
              <a:defRPr sz="1200" b="0">
                <a:solidFill>
                  <a:srgbClr val="000000"/>
                </a:solidFill>
              </a:defRPr>
            </a:lvl5pPr>
            <a:lvl6pPr>
              <a:defRPr sz="1200" b="0">
                <a:solidFill>
                  <a:srgbClr val="000000"/>
                </a:solidFill>
              </a:defRPr>
            </a:lvl6pPr>
            <a:lvl7pPr>
              <a:defRPr sz="1200" b="0">
                <a:solidFill>
                  <a:srgbClr val="000000"/>
                </a:solidFill>
              </a:defRPr>
            </a:lvl7pPr>
            <a:lvl8pPr>
              <a:defRPr sz="1200" b="0">
                <a:solidFill>
                  <a:srgbClr val="000000"/>
                </a:solidFill>
              </a:defRPr>
            </a:lvl8pPr>
            <a:lvl9pPr>
              <a:defRPr sz="1200" b="0">
                <a:solidFill>
                  <a:srgbClr val="000000"/>
                </a:solidFill>
              </a:defRPr>
            </a:lvl9pPr>
          </a:lstStyle>
          <a:p>
            <a:pPr>
              <a:defRPr sz="1200" b="0">
                <a:solidFill>
                  <a:srgbClr val="000000"/>
                </a:solidFill>
              </a:defRPr>
            </a:pPr>
            <a:r>
              <a:t>Accelerated-muon peak at 2,280 ns</a:t>
            </a:r>
          </a:p>
          <a:p>
            <a:pPr>
              <a:defRPr sz="1200" b="0">
                <a:solidFill>
                  <a:srgbClr val="000000"/>
                </a:solidFill>
              </a:defRPr>
            </a:pPr>
            <a:r>
              <a:t>only with RF on and laser on resonance</a:t>
            </a:r>
          </a:p>
        </p:txBody>
      </p:sp>
      <p:sp>
        <p:nvSpPr>
          <p:cNvPr id="25" name="result">
            <a:extLst>
              <a:ext uri="{FF2B5EF4-FFF2-40B4-BE49-F238E27FC236}">
                <a16:creationId xmlns:a16="http://schemas.microsoft.com/office/drawing/2014/main" id="{AEC09EAB-679A-4D85-81A8-527198AB9401}"/>
              </a:ext>
            </a:extLst>
          </p:cNvPr>
          <p:cNvSpPr>
            <a:spLocks noGrp="1"/>
          </p:cNvSpPr>
          <p:nvPr/>
        </p:nvSpPr>
        <p:spPr>
          <a:xfrm>
            <a:off x="6477000" y="4762501"/>
            <a:ext cx="4000500" cy="714375"/>
          </a:xfrm>
          <a:prstGeom prst="rect">
            <a:avLst/>
          </a:prstGeom>
          <a:noFill/>
          <a:ln w="0">
            <a:noFill/>
          </a:ln>
        </p:spPr>
        <p:txBody>
          <a:bodyPr lIns="0" tIns="0" rIns="0" bIns="0" anchor="ctr"/>
          <a:lstStyle>
            <a:defPPr>
              <a:defRPr sz="2175" b="1">
                <a:solidFill>
                  <a:srgbClr val="FF0000"/>
                </a:solidFill>
              </a:defRPr>
            </a:defPPr>
            <a:lvl1pPr>
              <a:defRPr sz="2175" b="1">
                <a:solidFill>
                  <a:srgbClr val="FF0000"/>
                </a:solidFill>
              </a:defRPr>
            </a:lvl1pPr>
            <a:lvl2pPr>
              <a:defRPr sz="2175" b="1">
                <a:solidFill>
                  <a:srgbClr val="FF0000"/>
                </a:solidFill>
              </a:defRPr>
            </a:lvl2pPr>
            <a:lvl3pPr>
              <a:defRPr sz="2175" b="1">
                <a:solidFill>
                  <a:srgbClr val="FF0000"/>
                </a:solidFill>
              </a:defRPr>
            </a:lvl3pPr>
            <a:lvl4pPr>
              <a:defRPr sz="2175" b="1">
                <a:solidFill>
                  <a:srgbClr val="FF0000"/>
                </a:solidFill>
              </a:defRPr>
            </a:lvl4pPr>
            <a:lvl5pPr>
              <a:defRPr sz="2175" b="1">
                <a:solidFill>
                  <a:srgbClr val="FF0000"/>
                </a:solidFill>
              </a:defRPr>
            </a:lvl5pPr>
            <a:lvl6pPr>
              <a:defRPr sz="2175" b="1">
                <a:solidFill>
                  <a:srgbClr val="FF0000"/>
                </a:solidFill>
              </a:defRPr>
            </a:lvl6pPr>
            <a:lvl7pPr>
              <a:defRPr sz="2175" b="1">
                <a:solidFill>
                  <a:srgbClr val="FF0000"/>
                </a:solidFill>
              </a:defRPr>
            </a:lvl7pPr>
            <a:lvl8pPr>
              <a:defRPr sz="2175" b="1">
                <a:solidFill>
                  <a:srgbClr val="FF0000"/>
                </a:solidFill>
              </a:defRPr>
            </a:lvl8pPr>
            <a:lvl9pPr>
              <a:defRPr sz="2175" b="1">
                <a:solidFill>
                  <a:srgbClr val="FF0000"/>
                </a:solidFill>
              </a:defRPr>
            </a:lvl9pPr>
          </a:lstStyle>
          <a:p>
            <a:pPr>
              <a:defRPr sz="2175" b="1">
                <a:solidFill>
                  <a:srgbClr val="FF0000"/>
                </a:solidFill>
              </a:defRPr>
            </a:pPr>
            <a:r>
              <a:t>Cooled positive muons</a:t>
            </a:r>
          </a:p>
          <a:p>
            <a:pPr>
              <a:defRPr sz="2175" b="1">
                <a:solidFill>
                  <a:srgbClr val="FF0000"/>
                </a:solidFill>
              </a:defRPr>
            </a:pPr>
            <a:r>
              <a:t>accelerated to 100 keV</a:t>
            </a:r>
          </a:p>
        </p:txBody>
      </p:sp>
      <p:sp>
        <p:nvSpPr>
          <p:cNvPr id="26" name="emittance">
            <a:extLst>
              <a:ext uri="{FF2B5EF4-FFF2-40B4-BE49-F238E27FC236}">
                <a16:creationId xmlns:a16="http://schemas.microsoft.com/office/drawing/2014/main" id="{D0B73CD4-2976-4096-8D8D-EBFB0341233C}"/>
              </a:ext>
            </a:extLst>
          </p:cNvPr>
          <p:cNvSpPr>
            <a:spLocks noGrp="1"/>
          </p:cNvSpPr>
          <p:nvPr/>
        </p:nvSpPr>
        <p:spPr>
          <a:xfrm>
            <a:off x="6477000" y="5572126"/>
            <a:ext cx="4000500" cy="523875"/>
          </a:xfrm>
          <a:prstGeom prst="rect">
            <a:avLst/>
          </a:prstGeom>
          <a:noFill/>
          <a:ln w="0">
            <a:noFill/>
          </a:ln>
        </p:spPr>
        <p:txBody>
          <a:bodyPr lIns="0" tIns="0" rIns="0" bIns="0" anchor="ctr"/>
          <a:lstStyle>
            <a:defPPr>
              <a:defRPr sz="1575" b="0">
                <a:solidFill>
                  <a:srgbClr val="000000"/>
                </a:solidFill>
              </a:defRPr>
            </a:defPPr>
            <a:lvl1pPr>
              <a:defRPr sz="1575" b="0">
                <a:solidFill>
                  <a:srgbClr val="000000"/>
                </a:solidFill>
              </a:defRPr>
            </a:lvl1pPr>
            <a:lvl2pPr>
              <a:defRPr sz="1575" b="0">
                <a:solidFill>
                  <a:srgbClr val="000000"/>
                </a:solidFill>
              </a:defRPr>
            </a:lvl2pPr>
            <a:lvl3pPr>
              <a:defRPr sz="1575" b="0">
                <a:solidFill>
                  <a:srgbClr val="000000"/>
                </a:solidFill>
              </a:defRPr>
            </a:lvl3pPr>
            <a:lvl4pPr>
              <a:defRPr sz="1575" b="0">
                <a:solidFill>
                  <a:srgbClr val="000000"/>
                </a:solidFill>
              </a:defRPr>
            </a:lvl4pPr>
            <a:lvl5pPr>
              <a:defRPr sz="1575" b="0">
                <a:solidFill>
                  <a:srgbClr val="000000"/>
                </a:solidFill>
              </a:defRPr>
            </a:lvl5pPr>
            <a:lvl6pPr>
              <a:defRPr sz="1575" b="0">
                <a:solidFill>
                  <a:srgbClr val="000000"/>
                </a:solidFill>
              </a:defRPr>
            </a:lvl6pPr>
            <a:lvl7pPr>
              <a:defRPr sz="1575" b="0">
                <a:solidFill>
                  <a:srgbClr val="000000"/>
                </a:solidFill>
              </a:defRPr>
            </a:lvl7pPr>
            <a:lvl8pPr>
              <a:defRPr sz="1575" b="0">
                <a:solidFill>
                  <a:srgbClr val="000000"/>
                </a:solidFill>
              </a:defRPr>
            </a:lvl8pPr>
            <a:lvl9pPr>
              <a:defRPr sz="1575" b="0">
                <a:solidFill>
                  <a:srgbClr val="000000"/>
                </a:solidFill>
              </a:defRPr>
            </a:lvl9pPr>
          </a:lstStyle>
          <a:p>
            <a:pPr>
              <a:defRPr sz="1575" b="0">
                <a:solidFill>
                  <a:srgbClr val="000000"/>
                </a:solidFill>
              </a:defRPr>
            </a:pPr>
            <a:r>
              <a:t>Transverse phase-space reduction:</a:t>
            </a:r>
          </a:p>
          <a:p>
            <a:pPr>
              <a:defRPr sz="1575" b="0">
                <a:solidFill>
                  <a:srgbClr val="000000"/>
                </a:solidFill>
              </a:defRPr>
            </a:pPr>
            <a:r>
              <a:t>200× (horizontal), 410× (vertical)</a:t>
            </a:r>
          </a:p>
        </p:txBody>
      </p:sp>
      <p:sp>
        <p:nvSpPr>
          <p:cNvPr id="27" name="impact">
            <a:extLst>
              <a:ext uri="{FF2B5EF4-FFF2-40B4-BE49-F238E27FC236}">
                <a16:creationId xmlns:a16="http://schemas.microsoft.com/office/drawing/2014/main" id="{FB9B797F-5C8B-44DD-A0AC-E462DF2B8E7E}"/>
              </a:ext>
            </a:extLst>
          </p:cNvPr>
          <p:cNvSpPr>
            <a:spLocks noGrp="1"/>
          </p:cNvSpPr>
          <p:nvPr/>
        </p:nvSpPr>
        <p:spPr>
          <a:xfrm>
            <a:off x="6477000" y="6181726"/>
            <a:ext cx="4000500" cy="485775"/>
          </a:xfrm>
          <a:prstGeom prst="rect">
            <a:avLst/>
          </a:prstGeom>
          <a:noFill/>
          <a:ln w="0">
            <a:noFill/>
          </a:ln>
        </p:spPr>
        <p:txBody>
          <a:bodyPr lIns="0" tIns="0" rIns="0" bIns="0" anchor="ctr"/>
          <a:lstStyle>
            <a:defPPr>
              <a:defRPr sz="1575" b="1">
                <a:solidFill>
                  <a:srgbClr val="000000"/>
                </a:solidFill>
              </a:defRPr>
            </a:defPPr>
            <a:lvl1pPr>
              <a:defRPr sz="1575" b="1">
                <a:solidFill>
                  <a:srgbClr val="000000"/>
                </a:solidFill>
              </a:defRPr>
            </a:lvl1pPr>
            <a:lvl2pPr>
              <a:defRPr sz="1575" b="1">
                <a:solidFill>
                  <a:srgbClr val="000000"/>
                </a:solidFill>
              </a:defRPr>
            </a:lvl2pPr>
            <a:lvl3pPr>
              <a:defRPr sz="1575" b="1">
                <a:solidFill>
                  <a:srgbClr val="000000"/>
                </a:solidFill>
              </a:defRPr>
            </a:lvl3pPr>
            <a:lvl4pPr>
              <a:defRPr sz="1575" b="1">
                <a:solidFill>
                  <a:srgbClr val="000000"/>
                </a:solidFill>
              </a:defRPr>
            </a:lvl4pPr>
            <a:lvl5pPr>
              <a:defRPr sz="1575" b="1">
                <a:solidFill>
                  <a:srgbClr val="000000"/>
                </a:solidFill>
              </a:defRPr>
            </a:lvl5pPr>
            <a:lvl6pPr>
              <a:defRPr sz="1575" b="1">
                <a:solidFill>
                  <a:srgbClr val="000000"/>
                </a:solidFill>
              </a:defRPr>
            </a:lvl6pPr>
            <a:lvl7pPr>
              <a:defRPr sz="1575" b="1">
                <a:solidFill>
                  <a:srgbClr val="000000"/>
                </a:solidFill>
              </a:defRPr>
            </a:lvl7pPr>
            <a:lvl8pPr>
              <a:defRPr sz="1575" b="1">
                <a:solidFill>
                  <a:srgbClr val="000000"/>
                </a:solidFill>
              </a:defRPr>
            </a:lvl8pPr>
            <a:lvl9pPr>
              <a:defRPr sz="1575" b="1">
                <a:solidFill>
                  <a:srgbClr val="000000"/>
                </a:solidFill>
              </a:defRPr>
            </a:lvl9pPr>
          </a:lstStyle>
          <a:p>
            <a:pPr>
              <a:defRPr sz="1575" b="1">
                <a:solidFill>
                  <a:srgbClr val="000000"/>
                </a:solidFill>
              </a:defRPr>
            </a:pPr>
            <a:r>
              <a:t>A key step toward muon g−2/EDM</a:t>
            </a:r>
          </a:p>
          <a:p>
            <a:pPr>
              <a:defRPr sz="1575" b="1">
                <a:solidFill>
                  <a:srgbClr val="000000"/>
                </a:solidFill>
              </a:defRPr>
            </a:pPr>
            <a:r>
              <a:t>and transmission muon microscopy</a:t>
            </a:r>
          </a:p>
        </p:txBody>
      </p:sp>
      <p:sp>
        <p:nvSpPr>
          <p:cNvPr id="28" name="citation">
            <a:extLst>
              <a:ext uri="{FF2B5EF4-FFF2-40B4-BE49-F238E27FC236}">
                <a16:creationId xmlns:a16="http://schemas.microsoft.com/office/drawing/2014/main" id="{2CD310AB-D737-4703-9575-AC7A3D7FC9D8}"/>
              </a:ext>
            </a:extLst>
          </p:cNvPr>
          <p:cNvSpPr>
            <a:spLocks noGrp="1"/>
          </p:cNvSpPr>
          <p:nvPr/>
        </p:nvSpPr>
        <p:spPr>
          <a:xfrm>
            <a:off x="2524125" y="6724650"/>
            <a:ext cx="8001000" cy="133350"/>
          </a:xfrm>
          <a:prstGeom prst="rect">
            <a:avLst/>
          </a:prstGeom>
          <a:noFill/>
          <a:ln w="0">
            <a:noFill/>
          </a:ln>
        </p:spPr>
        <p:txBody>
          <a:bodyPr lIns="0" tIns="0" rIns="0" bIns="0" anchor="ctr"/>
          <a:lstStyle>
            <a:defPPr>
              <a:defRPr sz="900" b="0">
                <a:solidFill>
                  <a:srgbClr val="000000"/>
                </a:solidFill>
              </a:defRPr>
            </a:defPPr>
            <a:lvl1pPr>
              <a:defRPr sz="900" b="0">
                <a:solidFill>
                  <a:srgbClr val="000000"/>
                </a:solidFill>
              </a:defRPr>
            </a:lvl1pPr>
            <a:lvl2pPr>
              <a:defRPr sz="900" b="0">
                <a:solidFill>
                  <a:srgbClr val="000000"/>
                </a:solidFill>
              </a:defRPr>
            </a:lvl2pPr>
            <a:lvl3pPr>
              <a:defRPr sz="900" b="0">
                <a:solidFill>
                  <a:srgbClr val="000000"/>
                </a:solidFill>
              </a:defRPr>
            </a:lvl3pPr>
            <a:lvl4pPr>
              <a:defRPr sz="900" b="0">
                <a:solidFill>
                  <a:srgbClr val="000000"/>
                </a:solidFill>
              </a:defRPr>
            </a:lvl4pPr>
            <a:lvl5pPr>
              <a:defRPr sz="900" b="0">
                <a:solidFill>
                  <a:srgbClr val="000000"/>
                </a:solidFill>
              </a:defRPr>
            </a:lvl5pPr>
            <a:lvl6pPr>
              <a:defRPr sz="900" b="0">
                <a:solidFill>
                  <a:srgbClr val="000000"/>
                </a:solidFill>
              </a:defRPr>
            </a:lvl6pPr>
            <a:lvl7pPr>
              <a:defRPr sz="900" b="0">
                <a:solidFill>
                  <a:srgbClr val="000000"/>
                </a:solidFill>
              </a:defRPr>
            </a:lvl7pPr>
            <a:lvl8pPr>
              <a:defRPr sz="900" b="0">
                <a:solidFill>
                  <a:srgbClr val="000000"/>
                </a:solidFill>
              </a:defRPr>
            </a:lvl8pPr>
            <a:lvl9pPr>
              <a:defRPr sz="900" b="0">
                <a:solidFill>
                  <a:srgbClr val="000000"/>
                </a:solidFill>
              </a:defRPr>
            </a:lvl9pPr>
          </a:lstStyle>
          <a:p>
            <a:pPr>
              <a:defRPr sz="900" b="0">
                <a:solidFill>
                  <a:srgbClr val="000000"/>
                </a:solidFill>
              </a:defRPr>
            </a:pPr>
            <a:r>
              <a:t>S. Aritome et al., Phys. Rev. Lett. 134, 245001 (2025)  DOI: 10.1103/PhysRevLett.134.245001</a:t>
            </a:r>
          </a:p>
        </p:txBody>
      </p:sp>
      <p:pic>
        <p:nvPicPr>
          <p:cNvPr id="3" name="図 2">
            <a:extLst>
              <a:ext uri="{FF2B5EF4-FFF2-40B4-BE49-F238E27FC236}">
                <a16:creationId xmlns:a16="http://schemas.microsoft.com/office/drawing/2014/main" id="{2B0E8494-0D6B-D21F-B53B-C48A450B5617}"/>
              </a:ext>
            </a:extLst>
          </p:cNvPr>
          <p:cNvPicPr>
            <a:picLocks noChangeAspect="1"/>
          </p:cNvPicPr>
          <p:nvPr/>
        </p:nvPicPr>
        <p:blipFill>
          <a:blip r:embed="rId5"/>
          <a:stretch>
            <a:fillRect/>
          </a:stretch>
        </p:blipFill>
        <p:spPr>
          <a:xfrm>
            <a:off x="7527809" y="2160625"/>
            <a:ext cx="3129077" cy="1759804"/>
          </a:xfrm>
          <a:prstGeom prst="rect">
            <a:avLst/>
          </a:prstGeom>
        </p:spPr>
      </p:pic>
    </p:spTree>
    <p:extLst>
      <p:ext uri="{BB962C8B-B14F-4D97-AF65-F5344CB8AC3E}">
        <p14:creationId xmlns:p14="http://schemas.microsoft.com/office/powerpoint/2010/main" val="811681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oin&#10;&#10;Description automatically generated">
            <a:extLst>
              <a:ext uri="{FF2B5EF4-FFF2-40B4-BE49-F238E27FC236}">
                <a16:creationId xmlns:a16="http://schemas.microsoft.com/office/drawing/2014/main" id="{367BC9FB-154C-C627-9B51-BAF6F6CC6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44" y="837488"/>
            <a:ext cx="1846962" cy="1793872"/>
          </a:xfrm>
          <a:prstGeom prst="rect">
            <a:avLst/>
          </a:prstGeom>
        </p:spPr>
      </p:pic>
      <p:pic>
        <p:nvPicPr>
          <p:cNvPr id="5" name="Picture 4" descr="A close up of a coin&#10;&#10;Description automatically generated">
            <a:extLst>
              <a:ext uri="{FF2B5EF4-FFF2-40B4-BE49-F238E27FC236}">
                <a16:creationId xmlns:a16="http://schemas.microsoft.com/office/drawing/2014/main" id="{52C93BF8-3AF1-B663-E964-F0D41E93F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9228" y="956469"/>
            <a:ext cx="1730373" cy="1674891"/>
          </a:xfrm>
          <a:prstGeom prst="rect">
            <a:avLst/>
          </a:prstGeom>
        </p:spPr>
      </p:pic>
      <p:sp>
        <p:nvSpPr>
          <p:cNvPr id="6" name="TextBox 5">
            <a:extLst>
              <a:ext uri="{FF2B5EF4-FFF2-40B4-BE49-F238E27FC236}">
                <a16:creationId xmlns:a16="http://schemas.microsoft.com/office/drawing/2014/main" id="{DE72C2CC-039E-767B-062E-1E29603343A1}"/>
              </a:ext>
            </a:extLst>
          </p:cNvPr>
          <p:cNvSpPr txBox="1"/>
          <p:nvPr/>
        </p:nvSpPr>
        <p:spPr>
          <a:xfrm>
            <a:off x="266700" y="2654200"/>
            <a:ext cx="3357469" cy="923330"/>
          </a:xfrm>
          <a:prstGeom prst="rect">
            <a:avLst/>
          </a:prstGeom>
          <a:noFill/>
        </p:spPr>
        <p:txBody>
          <a:bodyPr wrap="square" rtlCol="0">
            <a:spAutoFit/>
          </a:bodyPr>
          <a:lstStyle/>
          <a:p>
            <a:r>
              <a:rPr lang="en-GB" i="1">
                <a:solidFill>
                  <a:srgbClr val="002060"/>
                </a:solidFill>
                <a:latin typeface="Comic Sans MS" panose="030F0702030302020204" pitchFamily="66" charset="0"/>
              </a:rPr>
              <a:t>denarius</a:t>
            </a:r>
            <a:r>
              <a:rPr lang="en-GB">
                <a:solidFill>
                  <a:srgbClr val="002060"/>
                </a:solidFill>
                <a:latin typeface="Comic Sans MS" panose="030F0702030302020204" pitchFamily="66" charset="0"/>
              </a:rPr>
              <a:t> of Julia </a:t>
            </a:r>
            <a:r>
              <a:rPr lang="en-GB" err="1">
                <a:solidFill>
                  <a:srgbClr val="002060"/>
                </a:solidFill>
                <a:latin typeface="Comic Sans MS" panose="030F0702030302020204" pitchFamily="66" charset="0"/>
              </a:rPr>
              <a:t>Domna</a:t>
            </a:r>
            <a:endParaRPr lang="en-GB">
              <a:solidFill>
                <a:srgbClr val="002060"/>
              </a:solidFill>
              <a:latin typeface="Comic Sans MS" panose="030F0702030302020204" pitchFamily="66" charset="0"/>
            </a:endParaRPr>
          </a:p>
          <a:p>
            <a:endParaRPr lang="en-GB">
              <a:solidFill>
                <a:srgbClr val="002060"/>
              </a:solidFill>
              <a:latin typeface="Comic Sans MS" panose="030F0702030302020204" pitchFamily="66" charset="0"/>
            </a:endParaRPr>
          </a:p>
          <a:p>
            <a:pPr marL="285750" indent="-285750">
              <a:buFont typeface="Arial" panose="020B0604020202020204" pitchFamily="34" charset="0"/>
              <a:buChar char="•"/>
            </a:pPr>
            <a:r>
              <a:rPr lang="en-GB">
                <a:solidFill>
                  <a:srgbClr val="002060"/>
                </a:solidFill>
                <a:latin typeface="Comic Sans MS" panose="030F0702030302020204" pitchFamily="66" charset="0"/>
              </a:rPr>
              <a:t>3</a:t>
            </a:r>
            <a:r>
              <a:rPr lang="en-GB" baseline="30000">
                <a:solidFill>
                  <a:srgbClr val="002060"/>
                </a:solidFill>
                <a:latin typeface="Comic Sans MS" panose="030F0702030302020204" pitchFamily="66" charset="0"/>
              </a:rPr>
              <a:t>rd</a:t>
            </a:r>
            <a:r>
              <a:rPr lang="en-GB">
                <a:solidFill>
                  <a:srgbClr val="002060"/>
                </a:solidFill>
                <a:latin typeface="Comic Sans MS" panose="030F0702030302020204" pitchFamily="66" charset="0"/>
              </a:rPr>
              <a:t> century (211-217 CE)</a:t>
            </a:r>
          </a:p>
        </p:txBody>
      </p:sp>
      <p:sp>
        <p:nvSpPr>
          <p:cNvPr id="7" name="Content Placeholder 2">
            <a:extLst>
              <a:ext uri="{FF2B5EF4-FFF2-40B4-BE49-F238E27FC236}">
                <a16:creationId xmlns:a16="http://schemas.microsoft.com/office/drawing/2014/main" id="{66D7468D-044D-56E9-11AF-64A4C69D8403}"/>
              </a:ext>
            </a:extLst>
          </p:cNvPr>
          <p:cNvSpPr>
            <a:spLocks noGrp="1"/>
          </p:cNvSpPr>
          <p:nvPr/>
        </p:nvSpPr>
        <p:spPr>
          <a:xfrm>
            <a:off x="4110019" y="555340"/>
            <a:ext cx="6996345" cy="48849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F0000"/>
              </a:buClr>
              <a:buNone/>
            </a:pPr>
            <a:r>
              <a:rPr lang="en-US" dirty="0">
                <a:latin typeface="Comic Sans MS" panose="030F0702030302020204" pitchFamily="66" charset="0"/>
              </a:rPr>
              <a:t>The fineness and quality of a coinage is often taken by historians to be a comment on the fiscal health of the issuing state</a:t>
            </a:r>
          </a:p>
          <a:p>
            <a:pPr marL="0" indent="0">
              <a:buClr>
                <a:srgbClr val="FF0000"/>
              </a:buClr>
              <a:buNone/>
            </a:pPr>
            <a:endParaRPr lang="en-US" dirty="0">
              <a:latin typeface="Comic Sans MS" panose="030F0702030302020204" pitchFamily="66" charset="0"/>
            </a:endParaRPr>
          </a:p>
          <a:p>
            <a:pPr marL="0" indent="0">
              <a:buClr>
                <a:srgbClr val="FF0000"/>
              </a:buClr>
              <a:buNone/>
            </a:pPr>
            <a:r>
              <a:rPr lang="en-US" dirty="0">
                <a:latin typeface="Comic Sans MS" panose="030F0702030302020204" pitchFamily="66" charset="0"/>
              </a:rPr>
              <a:t>Yet very little is really known about its fineness and chemical composition</a:t>
            </a:r>
          </a:p>
          <a:p>
            <a:pPr marL="0" indent="0">
              <a:buClr>
                <a:srgbClr val="FF0000"/>
              </a:buClr>
              <a:buNone/>
            </a:pPr>
            <a:endParaRPr lang="en-US" dirty="0">
              <a:latin typeface="Comic Sans MS" panose="030F0702030302020204" pitchFamily="66" charset="0"/>
            </a:endParaRPr>
          </a:p>
        </p:txBody>
      </p:sp>
      <p:sp>
        <p:nvSpPr>
          <p:cNvPr id="8" name="TextBox 6">
            <a:extLst>
              <a:ext uri="{FF2B5EF4-FFF2-40B4-BE49-F238E27FC236}">
                <a16:creationId xmlns:a16="http://schemas.microsoft.com/office/drawing/2014/main" id="{B9E7EFEA-5673-88FE-A07E-4B9DE3634C3A}"/>
              </a:ext>
            </a:extLst>
          </p:cNvPr>
          <p:cNvSpPr txBox="1"/>
          <p:nvPr/>
        </p:nvSpPr>
        <p:spPr>
          <a:xfrm>
            <a:off x="5825447" y="6415508"/>
            <a:ext cx="6554912"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latin typeface="Comic Sans MS" panose="030F0702030302020204" pitchFamily="66" charset="0"/>
              </a:rPr>
              <a:t>B. V. Hampshire et al, Heritage 2, 400-407(2019)</a:t>
            </a:r>
          </a:p>
        </p:txBody>
      </p:sp>
      <p:sp>
        <p:nvSpPr>
          <p:cNvPr id="9" name="Title 8">
            <a:extLst>
              <a:ext uri="{FF2B5EF4-FFF2-40B4-BE49-F238E27FC236}">
                <a16:creationId xmlns:a16="http://schemas.microsoft.com/office/drawing/2014/main" id="{C042060A-168C-638B-3CA1-F111DEECEC96}"/>
              </a:ext>
            </a:extLst>
          </p:cNvPr>
          <p:cNvSpPr>
            <a:spLocks noGrp="1"/>
          </p:cNvSpPr>
          <p:nvPr>
            <p:ph type="title"/>
          </p:nvPr>
        </p:nvSpPr>
        <p:spPr/>
        <p:txBody>
          <a:bodyPr/>
          <a:lstStyle/>
          <a:p>
            <a:r>
              <a:rPr lang="en-GB"/>
              <a:t>Roman silver coins:</a:t>
            </a:r>
          </a:p>
        </p:txBody>
      </p:sp>
      <p:pic>
        <p:nvPicPr>
          <p:cNvPr id="10" name="Picture 2">
            <a:extLst>
              <a:ext uri="{FF2B5EF4-FFF2-40B4-BE49-F238E27FC236}">
                <a16:creationId xmlns:a16="http://schemas.microsoft.com/office/drawing/2014/main" id="{D16AF090-EBA9-D6F3-ED8D-3F8C93118A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8365" y="2631360"/>
            <a:ext cx="5237842" cy="352878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92EBD776-0D51-60DB-265B-ABF4DFE1A0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006" y="3600370"/>
            <a:ext cx="2278443" cy="2176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99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D9A34E-60BF-A5D2-C17C-6C51DBAA03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392" y="1444974"/>
            <a:ext cx="8640960" cy="5420199"/>
          </a:xfrm>
          <a:prstGeom prst="rect">
            <a:avLst/>
          </a:prstGeom>
        </p:spPr>
      </p:pic>
      <p:graphicFrame>
        <p:nvGraphicFramePr>
          <p:cNvPr id="4" name="Table 3">
            <a:extLst>
              <a:ext uri="{FF2B5EF4-FFF2-40B4-BE49-F238E27FC236}">
                <a16:creationId xmlns:a16="http://schemas.microsoft.com/office/drawing/2014/main" id="{76D62232-2CCC-BF49-470E-E1275C298502}"/>
              </a:ext>
            </a:extLst>
          </p:cNvPr>
          <p:cNvGraphicFramePr>
            <a:graphicFrameLocks noGrp="1"/>
          </p:cNvGraphicFramePr>
          <p:nvPr/>
        </p:nvGraphicFramePr>
        <p:xfrm>
          <a:off x="6456040" y="188640"/>
          <a:ext cx="5258173" cy="1501140"/>
        </p:xfrm>
        <a:graphic>
          <a:graphicData uri="http://schemas.openxmlformats.org/drawingml/2006/table">
            <a:tbl>
              <a:tblPr>
                <a:tableStyleId>{5C22544A-7EE6-4342-B048-85BDC9FD1C3A}</a:tableStyleId>
              </a:tblPr>
              <a:tblGrid>
                <a:gridCol w="1477015">
                  <a:extLst>
                    <a:ext uri="{9D8B030D-6E8A-4147-A177-3AD203B41FA5}">
                      <a16:colId xmlns:a16="http://schemas.microsoft.com/office/drawing/2014/main" val="189401581"/>
                    </a:ext>
                  </a:extLst>
                </a:gridCol>
                <a:gridCol w="630193">
                  <a:extLst>
                    <a:ext uri="{9D8B030D-6E8A-4147-A177-3AD203B41FA5}">
                      <a16:colId xmlns:a16="http://schemas.microsoft.com/office/drawing/2014/main" val="371134024"/>
                    </a:ext>
                  </a:extLst>
                </a:gridCol>
                <a:gridCol w="630193">
                  <a:extLst>
                    <a:ext uri="{9D8B030D-6E8A-4147-A177-3AD203B41FA5}">
                      <a16:colId xmlns:a16="http://schemas.microsoft.com/office/drawing/2014/main" val="2786667853"/>
                    </a:ext>
                  </a:extLst>
                </a:gridCol>
                <a:gridCol w="630193">
                  <a:extLst>
                    <a:ext uri="{9D8B030D-6E8A-4147-A177-3AD203B41FA5}">
                      <a16:colId xmlns:a16="http://schemas.microsoft.com/office/drawing/2014/main" val="4219549480"/>
                    </a:ext>
                  </a:extLst>
                </a:gridCol>
                <a:gridCol w="630193">
                  <a:extLst>
                    <a:ext uri="{9D8B030D-6E8A-4147-A177-3AD203B41FA5}">
                      <a16:colId xmlns:a16="http://schemas.microsoft.com/office/drawing/2014/main" val="2001647943"/>
                    </a:ext>
                  </a:extLst>
                </a:gridCol>
                <a:gridCol w="630193">
                  <a:extLst>
                    <a:ext uri="{9D8B030D-6E8A-4147-A177-3AD203B41FA5}">
                      <a16:colId xmlns:a16="http://schemas.microsoft.com/office/drawing/2014/main" val="1936258959"/>
                    </a:ext>
                  </a:extLst>
                </a:gridCol>
                <a:gridCol w="630193">
                  <a:extLst>
                    <a:ext uri="{9D8B030D-6E8A-4147-A177-3AD203B41FA5}">
                      <a16:colId xmlns:a16="http://schemas.microsoft.com/office/drawing/2014/main" val="2629738748"/>
                    </a:ext>
                  </a:extLst>
                </a:gridCol>
              </a:tblGrid>
              <a:tr h="184150">
                <a:tc rowSpan="2">
                  <a:txBody>
                    <a:bodyPr/>
                    <a:lstStyle/>
                    <a:p>
                      <a:pPr algn="l" fontAlgn="b">
                        <a:buNone/>
                      </a:pPr>
                      <a:r>
                        <a:rPr lang="en-GB" sz="1200" u="none" strike="noStrike">
                          <a:effectLst/>
                        </a:rPr>
                        <a:t> </a:t>
                      </a:r>
                      <a:endParaRPr lang="en-GB" sz="1200" b="0" i="0" u="none" strike="noStrike">
                        <a:solidFill>
                          <a:srgbClr val="000000"/>
                        </a:solidFill>
                        <a:effectLst/>
                        <a:latin typeface="Aptos Narrow" panose="020B0004020202020204" pitchFamily="34" charset="0"/>
                      </a:endParaRPr>
                    </a:p>
                  </a:txBody>
                  <a:tcPr marL="6350" marR="6350" marT="6350" marB="0" anchor="b"/>
                </a:tc>
                <a:tc gridSpan="2">
                  <a:txBody>
                    <a:bodyPr/>
                    <a:lstStyle/>
                    <a:p>
                      <a:pPr algn="ctr" fontAlgn="b">
                        <a:buNone/>
                      </a:pPr>
                      <a:r>
                        <a:rPr lang="en-GB" sz="1200" u="none" strike="noStrike">
                          <a:effectLst/>
                        </a:rPr>
                        <a:t>Control Pellet</a:t>
                      </a:r>
                      <a:endParaRPr lang="en-GB" sz="1200" b="0" i="0" u="none" strike="noStrike">
                        <a:solidFill>
                          <a:srgbClr val="000000"/>
                        </a:solidFill>
                        <a:effectLst/>
                        <a:latin typeface="Aptos Narrow" panose="020B0004020202020204" pitchFamily="34" charset="0"/>
                      </a:endParaRPr>
                    </a:p>
                  </a:txBody>
                  <a:tcPr marL="6350" marR="6350" marT="6350" marB="0" anchor="b"/>
                </a:tc>
                <a:tc hMerge="1">
                  <a:txBody>
                    <a:bodyPr/>
                    <a:lstStyle/>
                    <a:p>
                      <a:endParaRPr lang="en-GB"/>
                    </a:p>
                  </a:txBody>
                  <a:tcPr/>
                </a:tc>
                <a:tc gridSpan="2">
                  <a:txBody>
                    <a:bodyPr/>
                    <a:lstStyle/>
                    <a:p>
                      <a:pPr algn="ctr" fontAlgn="b">
                        <a:buNone/>
                      </a:pPr>
                      <a:r>
                        <a:rPr lang="en-GB" sz="1200" u="none" strike="noStrike">
                          <a:effectLst/>
                        </a:rPr>
                        <a:t>1% BS Pellet</a:t>
                      </a:r>
                      <a:endParaRPr lang="en-GB" sz="1200" b="0" i="0" u="none" strike="noStrike">
                        <a:solidFill>
                          <a:srgbClr val="000000"/>
                        </a:solidFill>
                        <a:effectLst/>
                        <a:latin typeface="Aptos Narrow" panose="020B0004020202020204" pitchFamily="34" charset="0"/>
                      </a:endParaRPr>
                    </a:p>
                  </a:txBody>
                  <a:tcPr marL="6350" marR="6350" marT="6350" marB="0" anchor="b"/>
                </a:tc>
                <a:tc hMerge="1">
                  <a:txBody>
                    <a:bodyPr/>
                    <a:lstStyle/>
                    <a:p>
                      <a:endParaRPr lang="en-GB"/>
                    </a:p>
                  </a:txBody>
                  <a:tcPr/>
                </a:tc>
                <a:tc gridSpan="2">
                  <a:txBody>
                    <a:bodyPr/>
                    <a:lstStyle/>
                    <a:p>
                      <a:pPr algn="ctr" fontAlgn="b">
                        <a:buNone/>
                      </a:pPr>
                      <a:r>
                        <a:rPr lang="en-GB" sz="1200" u="none" strike="noStrike">
                          <a:effectLst/>
                        </a:rPr>
                        <a:t>5% BS Pellet</a:t>
                      </a:r>
                      <a:endParaRPr lang="en-GB" sz="1200" b="0" i="0" u="none" strike="noStrike">
                        <a:solidFill>
                          <a:srgbClr val="000000"/>
                        </a:solidFill>
                        <a:effectLst/>
                        <a:latin typeface="Aptos Narrow" panose="020B0004020202020204" pitchFamily="34" charset="0"/>
                      </a:endParaRPr>
                    </a:p>
                  </a:txBody>
                  <a:tcPr marL="6350" marR="6350" marT="6350" marB="0" anchor="b"/>
                </a:tc>
                <a:tc hMerge="1">
                  <a:txBody>
                    <a:bodyPr/>
                    <a:lstStyle/>
                    <a:p>
                      <a:endParaRPr lang="en-GB"/>
                    </a:p>
                  </a:txBody>
                  <a:tcPr/>
                </a:tc>
                <a:extLst>
                  <a:ext uri="{0D108BD9-81ED-4DB2-BD59-A6C34878D82A}">
                    <a16:rowId xmlns:a16="http://schemas.microsoft.com/office/drawing/2014/main" val="1128492090"/>
                  </a:ext>
                </a:extLst>
              </a:tr>
              <a:tr h="184150">
                <a:tc vMerge="1">
                  <a:txBody>
                    <a:bodyPr/>
                    <a:lstStyle/>
                    <a:p>
                      <a:endParaRPr lang="en-GB"/>
                    </a:p>
                  </a:txBody>
                  <a:tcPr/>
                </a:tc>
                <a:tc>
                  <a:txBody>
                    <a:bodyPr/>
                    <a:lstStyle/>
                    <a:p>
                      <a:pPr algn="l" fontAlgn="b">
                        <a:buNone/>
                      </a:pPr>
                      <a:r>
                        <a:rPr lang="en-GB" sz="1200" u="none" strike="noStrike">
                          <a:effectLst/>
                        </a:rPr>
                        <a:t>Mean</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200" u="none" strike="noStrike">
                          <a:effectLst/>
                        </a:rPr>
                        <a:t>Std Dev</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200" u="none" strike="noStrike">
                          <a:effectLst/>
                        </a:rPr>
                        <a:t>Mean</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200" u="none" strike="noStrike">
                          <a:effectLst/>
                        </a:rPr>
                        <a:t>Std Dev</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200" u="none" strike="noStrike">
                          <a:effectLst/>
                        </a:rPr>
                        <a:t>Mean</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GB" sz="1200" u="none" strike="noStrike">
                          <a:effectLst/>
                        </a:rPr>
                        <a:t>Std Dev</a:t>
                      </a:r>
                      <a:endParaRPr lang="en-GB" sz="12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3519379"/>
                  </a:ext>
                </a:extLst>
              </a:tr>
              <a:tr h="184150">
                <a:tc>
                  <a:txBody>
                    <a:bodyPr/>
                    <a:lstStyle/>
                    <a:p>
                      <a:pPr algn="l" fontAlgn="b">
                        <a:buNone/>
                      </a:pPr>
                      <a:r>
                        <a:rPr lang="en-GB" sz="1200" u="none" strike="noStrike">
                          <a:effectLst/>
                        </a:rPr>
                        <a:t>Total N, % w/w</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4.70</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0.16</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4.84</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0.02</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5.98</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0.08</a:t>
                      </a:r>
                      <a:endParaRPr lang="en-GB" sz="12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206442246"/>
                  </a:ext>
                </a:extLst>
              </a:tr>
              <a:tr h="184150">
                <a:tc>
                  <a:txBody>
                    <a:bodyPr/>
                    <a:lstStyle/>
                    <a:p>
                      <a:pPr algn="l" fontAlgn="b">
                        <a:buNone/>
                      </a:pPr>
                      <a:r>
                        <a:rPr lang="en-GB" sz="1200" u="none" strike="noStrike">
                          <a:effectLst/>
                        </a:rPr>
                        <a:t>Total C, % w/w</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38.00</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1.46</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37.35</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0.30</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36.75</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0.39</a:t>
                      </a:r>
                      <a:endParaRPr lang="en-GB" sz="12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771475291"/>
                  </a:ext>
                </a:extLst>
              </a:tr>
              <a:tr h="184150">
                <a:tc>
                  <a:txBody>
                    <a:bodyPr/>
                    <a:lstStyle/>
                    <a:p>
                      <a:pPr algn="l" fontAlgn="b">
                        <a:buNone/>
                      </a:pPr>
                      <a:r>
                        <a:rPr lang="en-GB" sz="1200" u="none" strike="noStrike">
                          <a:effectLst/>
                        </a:rPr>
                        <a:t>Total P, mg/kg</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13023.75</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237.27</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12929.75</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202.86</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12606.50</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118.70</a:t>
                      </a:r>
                      <a:endParaRPr lang="en-GB" sz="12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893018100"/>
                  </a:ext>
                </a:extLst>
              </a:tr>
              <a:tr h="184150">
                <a:tc>
                  <a:txBody>
                    <a:bodyPr/>
                    <a:lstStyle/>
                    <a:p>
                      <a:pPr algn="l" fontAlgn="b">
                        <a:buNone/>
                      </a:pPr>
                      <a:r>
                        <a:rPr lang="en-GB" sz="1200" u="none" strike="noStrike">
                          <a:effectLst/>
                        </a:rPr>
                        <a:t>Total K, mg/kg</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31546.00</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875.13</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30863.50</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217.77</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29622.00</a:t>
                      </a:r>
                      <a:endParaRPr lang="en-GB" sz="12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GB" sz="1200" u="none" strike="noStrike">
                          <a:effectLst/>
                        </a:rPr>
                        <a:t>220.09</a:t>
                      </a:r>
                      <a:endParaRPr lang="en-GB" sz="12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694683573"/>
                  </a:ext>
                </a:extLst>
              </a:tr>
            </a:tbl>
          </a:graphicData>
        </a:graphic>
      </p:graphicFrame>
      <p:grpSp>
        <p:nvGrpSpPr>
          <p:cNvPr id="9" name="Group 8">
            <a:extLst>
              <a:ext uri="{FF2B5EF4-FFF2-40B4-BE49-F238E27FC236}">
                <a16:creationId xmlns:a16="http://schemas.microsoft.com/office/drawing/2014/main" id="{2782E0DE-89EB-148E-A02E-293530977278}"/>
              </a:ext>
            </a:extLst>
          </p:cNvPr>
          <p:cNvGrpSpPr/>
          <p:nvPr/>
        </p:nvGrpSpPr>
        <p:grpSpPr>
          <a:xfrm>
            <a:off x="4007768" y="1572891"/>
            <a:ext cx="4244449" cy="4736429"/>
            <a:chOff x="4007768" y="1572891"/>
            <a:chExt cx="4244449" cy="4736429"/>
          </a:xfrm>
        </p:grpSpPr>
        <p:sp>
          <p:nvSpPr>
            <p:cNvPr id="5" name="Oval 4">
              <a:extLst>
                <a:ext uri="{FF2B5EF4-FFF2-40B4-BE49-F238E27FC236}">
                  <a16:creationId xmlns:a16="http://schemas.microsoft.com/office/drawing/2014/main" id="{6ABA676C-2547-283D-639C-66D54051C74D}"/>
                </a:ext>
              </a:extLst>
            </p:cNvPr>
            <p:cNvSpPr/>
            <p:nvPr/>
          </p:nvSpPr>
          <p:spPr>
            <a:xfrm>
              <a:off x="7680176" y="3579009"/>
              <a:ext cx="572041" cy="1152128"/>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046D6FBE-D35A-C965-2F38-F1FB622CBB8F}"/>
                </a:ext>
              </a:extLst>
            </p:cNvPr>
            <p:cNvSpPr/>
            <p:nvPr/>
          </p:nvSpPr>
          <p:spPr>
            <a:xfrm>
              <a:off x="4371831" y="5157192"/>
              <a:ext cx="572041" cy="1152128"/>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90320950-CDB4-23F8-6E32-12ED85A2F583}"/>
                </a:ext>
              </a:extLst>
            </p:cNvPr>
            <p:cNvSpPr/>
            <p:nvPr/>
          </p:nvSpPr>
          <p:spPr>
            <a:xfrm>
              <a:off x="4007768" y="1572891"/>
              <a:ext cx="572041" cy="1152128"/>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D873F650-94FC-4D9E-B1A5-B366B63B5881}"/>
                </a:ext>
              </a:extLst>
            </p:cNvPr>
            <p:cNvSpPr/>
            <p:nvPr/>
          </p:nvSpPr>
          <p:spPr>
            <a:xfrm>
              <a:off x="5159897" y="1700808"/>
              <a:ext cx="360040" cy="1152128"/>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84488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93A96-09A8-A176-EC82-740564B265A2}"/>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B4437F9F-B8A9-8355-C3E6-532A85F8C797}"/>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5387" r="16168"/>
          <a:stretch/>
        </p:blipFill>
        <p:spPr bwMode="auto">
          <a:xfrm>
            <a:off x="100260" y="1719013"/>
            <a:ext cx="2219502" cy="216185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oman gold coin">
            <a:extLst>
              <a:ext uri="{FF2B5EF4-FFF2-40B4-BE49-F238E27FC236}">
                <a16:creationId xmlns:a16="http://schemas.microsoft.com/office/drawing/2014/main" id="{C23045FB-95BB-3620-BD19-CFBF32B6218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0852" y="577183"/>
            <a:ext cx="1949820" cy="194982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2751098-8FB8-1891-11FA-FE3D4FB81355}"/>
              </a:ext>
            </a:extLst>
          </p:cNvPr>
          <p:cNvSpPr txBox="1"/>
          <p:nvPr/>
        </p:nvSpPr>
        <p:spPr>
          <a:xfrm>
            <a:off x="100260" y="3900040"/>
            <a:ext cx="4414991" cy="923330"/>
          </a:xfrm>
          <a:prstGeom prst="rect">
            <a:avLst/>
          </a:prstGeom>
          <a:noFill/>
        </p:spPr>
        <p:txBody>
          <a:bodyPr wrap="none" rtlCol="0">
            <a:spAutoFit/>
          </a:bodyPr>
          <a:lstStyle/>
          <a:p>
            <a:r>
              <a:rPr lang="en-GB" i="1">
                <a:solidFill>
                  <a:srgbClr val="002060"/>
                </a:solidFill>
                <a:latin typeface="Comic Sans MS" panose="030F0702030302020204" pitchFamily="66" charset="0"/>
              </a:rPr>
              <a:t>aurei</a:t>
            </a:r>
            <a:r>
              <a:rPr lang="en-GB">
                <a:solidFill>
                  <a:srgbClr val="002060"/>
                </a:solidFill>
                <a:latin typeface="Comic Sans MS" panose="030F0702030302020204" pitchFamily="66" charset="0"/>
              </a:rPr>
              <a:t> from the “year of four emperors”</a:t>
            </a:r>
          </a:p>
          <a:p>
            <a:endParaRPr lang="en-GB">
              <a:solidFill>
                <a:srgbClr val="002060"/>
              </a:solidFill>
              <a:latin typeface="Comic Sans MS" panose="030F0702030302020204" pitchFamily="66" charset="0"/>
            </a:endParaRPr>
          </a:p>
          <a:p>
            <a:pPr marL="285750" indent="-285750">
              <a:buFont typeface="Arial" panose="020B0604020202020204" pitchFamily="34" charset="0"/>
              <a:buChar char="•"/>
            </a:pPr>
            <a:r>
              <a:rPr lang="en-GB">
                <a:solidFill>
                  <a:srgbClr val="002060"/>
                </a:solidFill>
                <a:latin typeface="Comic Sans MS" panose="030F0702030302020204" pitchFamily="66" charset="0"/>
              </a:rPr>
              <a:t>AD 68/9</a:t>
            </a:r>
          </a:p>
        </p:txBody>
      </p:sp>
      <p:sp>
        <p:nvSpPr>
          <p:cNvPr id="2" name="TextBox 4">
            <a:extLst>
              <a:ext uri="{FF2B5EF4-FFF2-40B4-BE49-F238E27FC236}">
                <a16:creationId xmlns:a16="http://schemas.microsoft.com/office/drawing/2014/main" id="{EDA574BB-F09B-23B3-DA1D-2B2701D2E398}"/>
              </a:ext>
            </a:extLst>
          </p:cNvPr>
          <p:cNvSpPr txBox="1"/>
          <p:nvPr/>
        </p:nvSpPr>
        <p:spPr>
          <a:xfrm>
            <a:off x="4131264" y="414090"/>
            <a:ext cx="7100492" cy="369331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800"/>
            <a:r>
              <a:rPr lang="en-GB">
                <a:solidFill>
                  <a:schemeClr val="accent1"/>
                </a:solidFill>
                <a:highlight>
                  <a:srgbClr val="FFFFFF"/>
                </a:highlight>
                <a:latin typeface="Comic Sans MS" panose="030F0702030302020204" pitchFamily="66" charset="0"/>
              </a:rPr>
              <a:t>During the AD 68/9 Civil Wars: Galba, Otho, Vitellius and then Vespasian fought for — and gained — control</a:t>
            </a:r>
          </a:p>
          <a:p>
            <a:pPr defTabSz="685800"/>
            <a:endParaRPr lang="en-GB">
              <a:solidFill>
                <a:schemeClr val="accent1"/>
              </a:solidFill>
              <a:highlight>
                <a:srgbClr val="FFFFFF"/>
              </a:highlight>
              <a:latin typeface="Comic Sans MS" panose="030F0702030302020204" pitchFamily="66" charset="0"/>
            </a:endParaRPr>
          </a:p>
          <a:p>
            <a:pPr defTabSz="685800"/>
            <a:r>
              <a:rPr lang="en-GB">
                <a:solidFill>
                  <a:schemeClr val="accent1"/>
                </a:solidFill>
                <a:highlight>
                  <a:srgbClr val="FFFFFF"/>
                </a:highlight>
                <a:latin typeface="Comic Sans MS" panose="030F0702030302020204" pitchFamily="66" charset="0"/>
              </a:rPr>
              <a:t>A period of serious and sustained disruption.</a:t>
            </a:r>
          </a:p>
          <a:p>
            <a:pPr defTabSz="685800"/>
            <a:endParaRPr lang="en-GB">
              <a:solidFill>
                <a:schemeClr val="accent1"/>
              </a:solidFill>
              <a:highlight>
                <a:srgbClr val="FFFFFF"/>
              </a:highlight>
              <a:latin typeface="Comic Sans MS" panose="030F0702030302020204" pitchFamily="66" charset="0"/>
            </a:endParaRPr>
          </a:p>
          <a:p>
            <a:pPr defTabSz="685800"/>
            <a:r>
              <a:rPr lang="en-GB">
                <a:solidFill>
                  <a:schemeClr val="accent1"/>
                </a:solidFill>
                <a:highlight>
                  <a:srgbClr val="FFFFFF"/>
                </a:highlight>
                <a:latin typeface="Comic Sans MS" panose="030F0702030302020204" pitchFamily="66" charset="0"/>
              </a:rPr>
              <a:t>Existing analyses shows a minor reduction in the purity of the gold coinage</a:t>
            </a:r>
          </a:p>
          <a:p>
            <a:pPr defTabSz="685800"/>
            <a:r>
              <a:rPr lang="en-GB">
                <a:solidFill>
                  <a:schemeClr val="accent1"/>
                </a:solidFill>
                <a:highlight>
                  <a:srgbClr val="FFFFFF"/>
                </a:highlight>
                <a:latin typeface="Comic Sans MS" panose="030F0702030302020204" pitchFamily="66" charset="0"/>
              </a:rPr>
              <a:t> </a:t>
            </a:r>
          </a:p>
          <a:p>
            <a:pPr defTabSz="685800"/>
            <a:r>
              <a:rPr lang="en-GB">
                <a:solidFill>
                  <a:schemeClr val="accent1"/>
                </a:solidFill>
                <a:highlight>
                  <a:srgbClr val="FFFFFF"/>
                </a:highlight>
                <a:latin typeface="Comic Sans MS" panose="030F0702030302020204" pitchFamily="66" charset="0"/>
              </a:rPr>
              <a:t>Using X-ray fluorescence and u-XES, a number of heavily debased gold coins issued during the AD 68/9  and many slightly debased coins issued in their immediate aftermath. </a:t>
            </a:r>
          </a:p>
          <a:p>
            <a:pPr defTabSz="685800"/>
            <a:endParaRPr lang="en-GB">
              <a:solidFill>
                <a:schemeClr val="accent1"/>
              </a:solidFill>
              <a:highlight>
                <a:srgbClr val="FFFFFF"/>
              </a:highlight>
              <a:latin typeface="Comic Sans MS" panose="030F0702030302020204" pitchFamily="66" charset="0"/>
            </a:endParaRPr>
          </a:p>
          <a:p>
            <a:pPr defTabSz="685800"/>
            <a:endParaRPr lang="en-GB">
              <a:solidFill>
                <a:schemeClr val="accent1"/>
              </a:solidFill>
              <a:highlight>
                <a:srgbClr val="FFFFFF"/>
              </a:highlight>
              <a:latin typeface="Comic Sans MS" panose="030F0702030302020204" pitchFamily="66" charset="0"/>
            </a:endParaRPr>
          </a:p>
        </p:txBody>
      </p:sp>
      <p:sp>
        <p:nvSpPr>
          <p:cNvPr id="3" name="TextBox 6">
            <a:extLst>
              <a:ext uri="{FF2B5EF4-FFF2-40B4-BE49-F238E27FC236}">
                <a16:creationId xmlns:a16="http://schemas.microsoft.com/office/drawing/2014/main" id="{F03356A2-1CFD-7FC9-4A64-3800EE0EFDF2}"/>
              </a:ext>
            </a:extLst>
          </p:cNvPr>
          <p:cNvSpPr txBox="1"/>
          <p:nvPr/>
        </p:nvSpPr>
        <p:spPr>
          <a:xfrm>
            <a:off x="21710" y="5245023"/>
            <a:ext cx="4596103"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latin typeface="Comic Sans MS" panose="030F0702030302020204" pitchFamily="66" charset="0"/>
              </a:rPr>
              <a:t>G. A. Green et al, Archaeological and Anthropological Sciences 14, 165 (2022)</a:t>
            </a:r>
          </a:p>
        </p:txBody>
      </p:sp>
      <p:sp>
        <p:nvSpPr>
          <p:cNvPr id="4" name="Title 3">
            <a:extLst>
              <a:ext uri="{FF2B5EF4-FFF2-40B4-BE49-F238E27FC236}">
                <a16:creationId xmlns:a16="http://schemas.microsoft.com/office/drawing/2014/main" id="{AB095DFA-D98A-761A-F246-C185C4CD35A4}"/>
              </a:ext>
            </a:extLst>
          </p:cNvPr>
          <p:cNvSpPr>
            <a:spLocks noGrp="1"/>
          </p:cNvSpPr>
          <p:nvPr>
            <p:ph type="title"/>
          </p:nvPr>
        </p:nvSpPr>
        <p:spPr>
          <a:xfrm>
            <a:off x="266700" y="155530"/>
            <a:ext cx="11087100" cy="472363"/>
          </a:xfrm>
        </p:spPr>
        <p:txBody>
          <a:bodyPr/>
          <a:lstStyle/>
          <a:p>
            <a:r>
              <a:rPr lang="en-GB"/>
              <a:t>Roman gold coins</a:t>
            </a:r>
          </a:p>
        </p:txBody>
      </p:sp>
      <p:grpSp>
        <p:nvGrpSpPr>
          <p:cNvPr id="5" name="Group 4">
            <a:extLst>
              <a:ext uri="{FF2B5EF4-FFF2-40B4-BE49-F238E27FC236}">
                <a16:creationId xmlns:a16="http://schemas.microsoft.com/office/drawing/2014/main" id="{12925477-C123-F63F-B4CE-EC20D9CC0720}"/>
              </a:ext>
            </a:extLst>
          </p:cNvPr>
          <p:cNvGrpSpPr/>
          <p:nvPr/>
        </p:nvGrpSpPr>
        <p:grpSpPr>
          <a:xfrm>
            <a:off x="4001924" y="3713349"/>
            <a:ext cx="3657221" cy="3063348"/>
            <a:chOff x="4796746" y="2356756"/>
            <a:chExt cx="3657221" cy="3063348"/>
          </a:xfrm>
        </p:grpSpPr>
        <p:pic>
          <p:nvPicPr>
            <p:cNvPr id="6" name="Picture 5">
              <a:extLst>
                <a:ext uri="{FF2B5EF4-FFF2-40B4-BE49-F238E27FC236}">
                  <a16:creationId xmlns:a16="http://schemas.microsoft.com/office/drawing/2014/main" id="{AE710428-C511-50E6-1DB6-900DFF40A840}"/>
                </a:ext>
              </a:extLst>
            </p:cNvPr>
            <p:cNvPicPr>
              <a:picLocks noChangeAspect="1"/>
            </p:cNvPicPr>
            <p:nvPr/>
          </p:nvPicPr>
          <p:blipFill>
            <a:blip r:embed="rId4"/>
            <a:srcRect b="49358"/>
            <a:stretch/>
          </p:blipFill>
          <p:spPr>
            <a:xfrm>
              <a:off x="4796746" y="2356756"/>
              <a:ext cx="3657221" cy="3063348"/>
            </a:xfrm>
            <a:prstGeom prst="rect">
              <a:avLst/>
            </a:prstGeom>
          </p:spPr>
        </p:pic>
        <p:sp>
          <p:nvSpPr>
            <p:cNvPr id="7" name="TextBox 6">
              <a:extLst>
                <a:ext uri="{FF2B5EF4-FFF2-40B4-BE49-F238E27FC236}">
                  <a16:creationId xmlns:a16="http://schemas.microsoft.com/office/drawing/2014/main" id="{74713F3A-8A7E-001B-BA90-A39E6DB5ECC8}"/>
                </a:ext>
              </a:extLst>
            </p:cNvPr>
            <p:cNvSpPr txBox="1"/>
            <p:nvPr/>
          </p:nvSpPr>
          <p:spPr>
            <a:xfrm>
              <a:off x="5256499" y="2529074"/>
              <a:ext cx="1014869" cy="584775"/>
            </a:xfrm>
            <a:prstGeom prst="rect">
              <a:avLst/>
            </a:prstGeom>
            <a:noFill/>
          </p:spPr>
          <p:txBody>
            <a:bodyPr wrap="square" rtlCol="0">
              <a:spAutoFit/>
            </a:bodyPr>
            <a:lstStyle/>
            <a:p>
              <a:r>
                <a:rPr lang="en-GB" sz="1600">
                  <a:latin typeface="Comic Sans MS" panose="030F0702030302020204" pitchFamily="66" charset="0"/>
                </a:rPr>
                <a:t>Coin 14</a:t>
              </a:r>
            </a:p>
            <a:p>
              <a:r>
                <a:rPr lang="en-GB" sz="1600">
                  <a:latin typeface="Comic Sans MS" panose="030F0702030302020204" pitchFamily="66" charset="0"/>
                </a:rPr>
                <a:t> (Otho)</a:t>
              </a:r>
            </a:p>
          </p:txBody>
        </p:sp>
      </p:grpSp>
      <p:grpSp>
        <p:nvGrpSpPr>
          <p:cNvPr id="8" name="Group 7">
            <a:extLst>
              <a:ext uri="{FF2B5EF4-FFF2-40B4-BE49-F238E27FC236}">
                <a16:creationId xmlns:a16="http://schemas.microsoft.com/office/drawing/2014/main" id="{0AFA84F4-BE70-9373-1F7D-20C63F1B8273}"/>
              </a:ext>
            </a:extLst>
          </p:cNvPr>
          <p:cNvGrpSpPr/>
          <p:nvPr/>
        </p:nvGrpSpPr>
        <p:grpSpPr>
          <a:xfrm>
            <a:off x="7578303" y="3713349"/>
            <a:ext cx="3775497" cy="3051697"/>
            <a:chOff x="8373125" y="2356756"/>
            <a:chExt cx="3775497" cy="3051697"/>
          </a:xfrm>
        </p:grpSpPr>
        <p:pic>
          <p:nvPicPr>
            <p:cNvPr id="9" name="Picture 8">
              <a:extLst>
                <a:ext uri="{FF2B5EF4-FFF2-40B4-BE49-F238E27FC236}">
                  <a16:creationId xmlns:a16="http://schemas.microsoft.com/office/drawing/2014/main" id="{CF58ADAE-96B3-D9D6-157A-DCAAFA344F2E}"/>
                </a:ext>
              </a:extLst>
            </p:cNvPr>
            <p:cNvPicPr>
              <a:picLocks noChangeAspect="1"/>
            </p:cNvPicPr>
            <p:nvPr/>
          </p:nvPicPr>
          <p:blipFill>
            <a:blip r:embed="rId5"/>
            <a:stretch>
              <a:fillRect/>
            </a:stretch>
          </p:blipFill>
          <p:spPr>
            <a:xfrm>
              <a:off x="8373125" y="2356756"/>
              <a:ext cx="3775497" cy="3051697"/>
            </a:xfrm>
            <a:prstGeom prst="rect">
              <a:avLst/>
            </a:prstGeom>
          </p:spPr>
        </p:pic>
        <p:sp>
          <p:nvSpPr>
            <p:cNvPr id="10" name="TextBox 9">
              <a:extLst>
                <a:ext uri="{FF2B5EF4-FFF2-40B4-BE49-F238E27FC236}">
                  <a16:creationId xmlns:a16="http://schemas.microsoft.com/office/drawing/2014/main" id="{F837F9C8-AC2F-73FE-B007-E91F395E7E06}"/>
                </a:ext>
              </a:extLst>
            </p:cNvPr>
            <p:cNvSpPr txBox="1"/>
            <p:nvPr/>
          </p:nvSpPr>
          <p:spPr>
            <a:xfrm>
              <a:off x="8865268" y="2473063"/>
              <a:ext cx="1014869" cy="584775"/>
            </a:xfrm>
            <a:prstGeom prst="rect">
              <a:avLst/>
            </a:prstGeom>
            <a:noFill/>
          </p:spPr>
          <p:txBody>
            <a:bodyPr wrap="square" rtlCol="0">
              <a:spAutoFit/>
            </a:bodyPr>
            <a:lstStyle/>
            <a:p>
              <a:r>
                <a:rPr lang="en-GB" sz="1600">
                  <a:latin typeface="Comic Sans MS" panose="030F0702030302020204" pitchFamily="66" charset="0"/>
                </a:rPr>
                <a:t>Coin 16</a:t>
              </a:r>
            </a:p>
            <a:p>
              <a:r>
                <a:rPr lang="en-GB" sz="1600">
                  <a:latin typeface="Comic Sans MS" panose="030F0702030302020204" pitchFamily="66" charset="0"/>
                </a:rPr>
                <a:t> (Otho)</a:t>
              </a:r>
            </a:p>
          </p:txBody>
        </p:sp>
        <p:sp>
          <p:nvSpPr>
            <p:cNvPr id="11" name="TextBox 10">
              <a:extLst>
                <a:ext uri="{FF2B5EF4-FFF2-40B4-BE49-F238E27FC236}">
                  <a16:creationId xmlns:a16="http://schemas.microsoft.com/office/drawing/2014/main" id="{80A0E5BC-1803-1D41-2FBC-A3B1E292E51F}"/>
                </a:ext>
              </a:extLst>
            </p:cNvPr>
            <p:cNvSpPr txBox="1"/>
            <p:nvPr/>
          </p:nvSpPr>
          <p:spPr>
            <a:xfrm>
              <a:off x="9480327" y="3601560"/>
              <a:ext cx="410690" cy="307777"/>
            </a:xfrm>
            <a:prstGeom prst="rect">
              <a:avLst/>
            </a:prstGeom>
            <a:noFill/>
          </p:spPr>
          <p:txBody>
            <a:bodyPr wrap="none" rtlCol="0">
              <a:spAutoFit/>
            </a:bodyPr>
            <a:lstStyle/>
            <a:p>
              <a:r>
                <a:rPr lang="en-GB" sz="1400">
                  <a:latin typeface="Comic Sans MS" panose="030F0702030302020204" pitchFamily="66" charset="0"/>
                </a:rPr>
                <a:t>Ag</a:t>
              </a:r>
            </a:p>
          </p:txBody>
        </p:sp>
        <p:cxnSp>
          <p:nvCxnSpPr>
            <p:cNvPr id="12" name="Straight Arrow Connector 11">
              <a:extLst>
                <a:ext uri="{FF2B5EF4-FFF2-40B4-BE49-F238E27FC236}">
                  <a16:creationId xmlns:a16="http://schemas.microsoft.com/office/drawing/2014/main" id="{14AE08E1-B52C-FE0E-B95B-2EEA7611D045}"/>
                </a:ext>
              </a:extLst>
            </p:cNvPr>
            <p:cNvCxnSpPr>
              <a:cxnSpLocks/>
              <a:stCxn id="11" idx="2"/>
            </p:cNvCxnSpPr>
            <p:nvPr/>
          </p:nvCxnSpPr>
          <p:spPr>
            <a:xfrm flipH="1">
              <a:off x="9643609" y="3909337"/>
              <a:ext cx="42063" cy="3706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0CA1F1D-04B4-45AE-AC38-F571B3E76DA7}"/>
                </a:ext>
              </a:extLst>
            </p:cNvPr>
            <p:cNvCxnSpPr>
              <a:cxnSpLocks/>
              <a:stCxn id="11" idx="2"/>
            </p:cNvCxnSpPr>
            <p:nvPr/>
          </p:nvCxnSpPr>
          <p:spPr>
            <a:xfrm>
              <a:off x="9685672" y="3909337"/>
              <a:ext cx="59006" cy="4665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16" name="Picture 15">
            <a:extLst>
              <a:ext uri="{FF2B5EF4-FFF2-40B4-BE49-F238E27FC236}">
                <a16:creationId xmlns:a16="http://schemas.microsoft.com/office/drawing/2014/main" id="{9061A07C-6453-5EF2-29F1-7A894DE70368}"/>
              </a:ext>
            </a:extLst>
          </p:cNvPr>
          <p:cNvPicPr>
            <a:picLocks noChangeAspect="1"/>
          </p:cNvPicPr>
          <p:nvPr/>
        </p:nvPicPr>
        <p:blipFill>
          <a:blip r:embed="rId6"/>
          <a:stretch>
            <a:fillRect/>
          </a:stretch>
        </p:blipFill>
        <p:spPr>
          <a:xfrm>
            <a:off x="5476546" y="3894799"/>
            <a:ext cx="1997865" cy="1627890"/>
          </a:xfrm>
          <a:prstGeom prst="rect">
            <a:avLst/>
          </a:prstGeom>
        </p:spPr>
      </p:pic>
      <p:grpSp>
        <p:nvGrpSpPr>
          <p:cNvPr id="17" name="Group 16">
            <a:extLst>
              <a:ext uri="{FF2B5EF4-FFF2-40B4-BE49-F238E27FC236}">
                <a16:creationId xmlns:a16="http://schemas.microsoft.com/office/drawing/2014/main" id="{17B9C3FD-CF6F-2174-3E4F-BECAE0E2977E}"/>
              </a:ext>
            </a:extLst>
          </p:cNvPr>
          <p:cNvGrpSpPr/>
          <p:nvPr/>
        </p:nvGrpSpPr>
        <p:grpSpPr>
          <a:xfrm>
            <a:off x="9071899" y="3907722"/>
            <a:ext cx="2159857" cy="1745366"/>
            <a:chOff x="9866721" y="2551129"/>
            <a:chExt cx="2159857" cy="1745366"/>
          </a:xfrm>
        </p:grpSpPr>
        <p:pic>
          <p:nvPicPr>
            <p:cNvPr id="18" name="Picture 17">
              <a:extLst>
                <a:ext uri="{FF2B5EF4-FFF2-40B4-BE49-F238E27FC236}">
                  <a16:creationId xmlns:a16="http://schemas.microsoft.com/office/drawing/2014/main" id="{12612361-0C8C-0668-AF02-B28264AA92DB}"/>
                </a:ext>
              </a:extLst>
            </p:cNvPr>
            <p:cNvPicPr>
              <a:picLocks noChangeAspect="1"/>
            </p:cNvPicPr>
            <p:nvPr/>
          </p:nvPicPr>
          <p:blipFill>
            <a:blip r:embed="rId7"/>
            <a:srcRect t="3341"/>
            <a:stretch/>
          </p:blipFill>
          <p:spPr>
            <a:xfrm>
              <a:off x="9866721" y="2551129"/>
              <a:ext cx="2159857" cy="1745366"/>
            </a:xfrm>
            <a:prstGeom prst="rect">
              <a:avLst/>
            </a:prstGeom>
          </p:spPr>
        </p:pic>
        <p:sp>
          <p:nvSpPr>
            <p:cNvPr id="19" name="TextBox 18">
              <a:extLst>
                <a:ext uri="{FF2B5EF4-FFF2-40B4-BE49-F238E27FC236}">
                  <a16:creationId xmlns:a16="http://schemas.microsoft.com/office/drawing/2014/main" id="{FBF23E44-5951-ABAA-668B-86CAAA8377E5}"/>
                </a:ext>
              </a:extLst>
            </p:cNvPr>
            <p:cNvSpPr txBox="1"/>
            <p:nvPr/>
          </p:nvSpPr>
          <p:spPr>
            <a:xfrm>
              <a:off x="10881590" y="2551129"/>
              <a:ext cx="385042" cy="307777"/>
            </a:xfrm>
            <a:prstGeom prst="rect">
              <a:avLst/>
            </a:prstGeom>
            <a:noFill/>
          </p:spPr>
          <p:txBody>
            <a:bodyPr wrap="none" rtlCol="0">
              <a:spAutoFit/>
            </a:bodyPr>
            <a:lstStyle/>
            <a:p>
              <a:r>
                <a:rPr lang="en-GB" sz="1400">
                  <a:latin typeface="Comic Sans MS" panose="030F0702030302020204" pitchFamily="66" charset="0"/>
                </a:rPr>
                <a:t>Cu</a:t>
              </a:r>
            </a:p>
          </p:txBody>
        </p:sp>
        <p:cxnSp>
          <p:nvCxnSpPr>
            <p:cNvPr id="20" name="Straight Arrow Connector 19">
              <a:extLst>
                <a:ext uri="{FF2B5EF4-FFF2-40B4-BE49-F238E27FC236}">
                  <a16:creationId xmlns:a16="http://schemas.microsoft.com/office/drawing/2014/main" id="{7BC588D2-709A-FDFB-7E7B-0C245445904E}"/>
                </a:ext>
              </a:extLst>
            </p:cNvPr>
            <p:cNvCxnSpPr>
              <a:stCxn id="19" idx="2"/>
            </p:cNvCxnSpPr>
            <p:nvPr/>
          </p:nvCxnSpPr>
          <p:spPr>
            <a:xfrm>
              <a:off x="11074111" y="2858906"/>
              <a:ext cx="36353" cy="4596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98768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Fig. 1">
            <a:extLst>
              <a:ext uri="{FF2B5EF4-FFF2-40B4-BE49-F238E27FC236}">
                <a16:creationId xmlns:a16="http://schemas.microsoft.com/office/drawing/2014/main" id="{DE92C155-76BA-9309-F0F0-70AF1923CBC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93579" y="383371"/>
            <a:ext cx="6734091" cy="55795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6">
            <a:extLst>
              <a:ext uri="{FF2B5EF4-FFF2-40B4-BE49-F238E27FC236}">
                <a16:creationId xmlns:a16="http://schemas.microsoft.com/office/drawing/2014/main" id="{799C8F50-3249-C4E2-BB82-9EFDA1357760}"/>
              </a:ext>
            </a:extLst>
          </p:cNvPr>
          <p:cNvSpPr txBox="1"/>
          <p:nvPr/>
        </p:nvSpPr>
        <p:spPr>
          <a:xfrm>
            <a:off x="7231567" y="6273225"/>
            <a:ext cx="4596103"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latin typeface="Comic Sans MS" panose="030F0702030302020204" pitchFamily="66" charset="0"/>
              </a:rPr>
              <a:t>G. A. Green et al, Archaeological and Anthropological Sciences 14, 165 (2022)</a:t>
            </a:r>
          </a:p>
        </p:txBody>
      </p:sp>
      <p:pic>
        <p:nvPicPr>
          <p:cNvPr id="7" name="Picture 2" descr="Roman gold coin">
            <a:extLst>
              <a:ext uri="{FF2B5EF4-FFF2-40B4-BE49-F238E27FC236}">
                <a16:creationId xmlns:a16="http://schemas.microsoft.com/office/drawing/2014/main" id="{05E86DD9-75B9-77FD-C0E8-9F797F7FC33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762" y="35277"/>
            <a:ext cx="1266787" cy="126678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EB273B8-762C-1765-5442-DFDF9F026755}"/>
              </a:ext>
            </a:extLst>
          </p:cNvPr>
          <p:cNvSpPr txBox="1"/>
          <p:nvPr/>
        </p:nvSpPr>
        <p:spPr>
          <a:xfrm>
            <a:off x="133564" y="1487299"/>
            <a:ext cx="4960015" cy="4524315"/>
          </a:xfrm>
          <a:prstGeom prst="rect">
            <a:avLst/>
          </a:prstGeom>
          <a:noFill/>
        </p:spPr>
        <p:txBody>
          <a:bodyPr wrap="square" rtlCol="0">
            <a:spAutoFit/>
          </a:bodyPr>
          <a:lstStyle/>
          <a:p>
            <a:pPr marL="285750" indent="-285750">
              <a:buFont typeface="Arial" panose="020B0604020202020204" pitchFamily="34" charset="0"/>
              <a:buChar char="•"/>
            </a:pPr>
            <a:r>
              <a:rPr lang="en-GB">
                <a:solidFill>
                  <a:srgbClr val="002060"/>
                </a:solidFill>
                <a:latin typeface="Comic Sans MS" panose="030F0702030302020204" pitchFamily="66" charset="0"/>
              </a:rPr>
              <a:t>Using X-ray fluorescence and u-XES, a number of heavily debased gold coins issued during the AD 68/9  and many slightly debased coins issued in their immediate aftermath. </a:t>
            </a:r>
          </a:p>
          <a:p>
            <a:pPr marL="285750" indent="-285750">
              <a:buFont typeface="Arial" panose="020B0604020202020204" pitchFamily="34" charset="0"/>
              <a:buChar char="•"/>
            </a:pPr>
            <a:endParaRPr lang="en-GB">
              <a:solidFill>
                <a:srgbClr val="002060"/>
              </a:solidFill>
              <a:latin typeface="Comic Sans MS" panose="030F0702030302020204" pitchFamily="66" charset="0"/>
            </a:endParaRPr>
          </a:p>
          <a:p>
            <a:pPr marL="285750" indent="-285750">
              <a:buFont typeface="Arial" panose="020B0604020202020204" pitchFamily="34" charset="0"/>
              <a:buChar char="•"/>
            </a:pPr>
            <a:r>
              <a:rPr lang="en-GB">
                <a:solidFill>
                  <a:srgbClr val="002060"/>
                </a:solidFill>
                <a:latin typeface="Comic Sans MS" panose="030F0702030302020204" pitchFamily="66" charset="0"/>
              </a:rPr>
              <a:t>Debased Civil War gold coinages were indeed produced; that copper was used to debase Roman gold coins during this time, c. 185 years earlier than first shown</a:t>
            </a:r>
          </a:p>
          <a:p>
            <a:pPr marL="285750" indent="-285750">
              <a:buFont typeface="Arial" panose="020B0604020202020204" pitchFamily="34" charset="0"/>
              <a:buChar char="•"/>
            </a:pPr>
            <a:endParaRPr lang="en-GB">
              <a:solidFill>
                <a:srgbClr val="002060"/>
              </a:solidFill>
              <a:latin typeface="Comic Sans MS" panose="030F0702030302020204" pitchFamily="66" charset="0"/>
            </a:endParaRPr>
          </a:p>
          <a:p>
            <a:pPr marL="285750" indent="-285750">
              <a:buFont typeface="Arial" panose="020B0604020202020204" pitchFamily="34" charset="0"/>
              <a:buChar char="•"/>
            </a:pPr>
            <a:r>
              <a:rPr lang="en-GB">
                <a:solidFill>
                  <a:srgbClr val="002060"/>
                </a:solidFill>
                <a:latin typeface="Comic Sans MS" panose="030F0702030302020204" pitchFamily="66" charset="0"/>
              </a:rPr>
              <a:t>The metallurgical evidence from the gold coinage show the AD 68/9 Civil Wars caused significant and sustained disruption to the Roman economic system.</a:t>
            </a:r>
          </a:p>
          <a:p>
            <a:endParaRPr lang="en-GB">
              <a:solidFill>
                <a:srgbClr val="002060"/>
              </a:solidFill>
              <a:latin typeface="Comic Sans MS" panose="030F0702030302020204" pitchFamily="66" charset="0"/>
            </a:endParaRPr>
          </a:p>
        </p:txBody>
      </p:sp>
      <p:sp>
        <p:nvSpPr>
          <p:cNvPr id="4" name="Title 3">
            <a:extLst>
              <a:ext uri="{FF2B5EF4-FFF2-40B4-BE49-F238E27FC236}">
                <a16:creationId xmlns:a16="http://schemas.microsoft.com/office/drawing/2014/main" id="{1E3B2EFD-AB48-E14A-599A-ECAF98F3ADE1}"/>
              </a:ext>
            </a:extLst>
          </p:cNvPr>
          <p:cNvSpPr>
            <a:spLocks noGrp="1"/>
          </p:cNvSpPr>
          <p:nvPr>
            <p:ph type="title"/>
          </p:nvPr>
        </p:nvSpPr>
        <p:spPr/>
        <p:txBody>
          <a:bodyPr/>
          <a:lstStyle/>
          <a:p>
            <a:r>
              <a:rPr lang="en-GB"/>
              <a:t>Roman gold coins:</a:t>
            </a:r>
          </a:p>
        </p:txBody>
      </p:sp>
    </p:spTree>
    <p:extLst>
      <p:ext uri="{BB962C8B-B14F-4D97-AF65-F5344CB8AC3E}">
        <p14:creationId xmlns:p14="http://schemas.microsoft.com/office/powerpoint/2010/main" val="31985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965E-013D-C4C0-1CFE-8E6BB9A2E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3F3B4-6C39-ACD0-4F03-20F038F4FD1A}"/>
              </a:ext>
            </a:extLst>
          </p:cNvPr>
          <p:cNvSpPr>
            <a:spLocks noGrp="1"/>
          </p:cNvSpPr>
          <p:nvPr>
            <p:ph type="title"/>
          </p:nvPr>
        </p:nvSpPr>
        <p:spPr/>
        <p:txBody>
          <a:bodyPr/>
          <a:lstStyle/>
          <a:p>
            <a:r>
              <a:rPr lang="en-GB"/>
              <a:t>Over Forty Years ago – Muons @ISIS</a:t>
            </a:r>
          </a:p>
        </p:txBody>
      </p:sp>
      <p:pic>
        <p:nvPicPr>
          <p:cNvPr id="7" name="Content Placeholder 6">
            <a:extLst>
              <a:ext uri="{FF2B5EF4-FFF2-40B4-BE49-F238E27FC236}">
                <a16:creationId xmlns:a16="http://schemas.microsoft.com/office/drawing/2014/main" id="{0E59BFC0-C6EE-2461-A87D-07C745A6CC3C}"/>
              </a:ext>
            </a:extLst>
          </p:cNvPr>
          <p:cNvPicPr>
            <a:picLocks noGrp="1" noChangeAspect="1"/>
          </p:cNvPicPr>
          <p:nvPr>
            <p:ph idx="1"/>
          </p:nvPr>
        </p:nvPicPr>
        <p:blipFill>
          <a:blip r:embed="rId2"/>
          <a:stretch>
            <a:fillRect/>
          </a:stretch>
        </p:blipFill>
        <p:spPr>
          <a:xfrm>
            <a:off x="1628169" y="1313878"/>
            <a:ext cx="8935662" cy="3442142"/>
          </a:xfrm>
        </p:spPr>
      </p:pic>
    </p:spTree>
    <p:extLst>
      <p:ext uri="{BB962C8B-B14F-4D97-AF65-F5344CB8AC3E}">
        <p14:creationId xmlns:p14="http://schemas.microsoft.com/office/powerpoint/2010/main" val="263308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F5971-2CCD-FB4F-17E4-7EE0262EF52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FB5AF28-8999-8F02-A2A9-78E286D13177}"/>
              </a:ext>
            </a:extLst>
          </p:cNvPr>
          <p:cNvSpPr>
            <a:spLocks noGrp="1"/>
          </p:cNvSpPr>
          <p:nvPr>
            <p:ph type="title"/>
          </p:nvPr>
        </p:nvSpPr>
        <p:spPr/>
        <p:txBody>
          <a:bodyPr/>
          <a:lstStyle/>
          <a:p>
            <a:r>
              <a:rPr lang="en-GB"/>
              <a:t>40 years since the inception of muons</a:t>
            </a:r>
          </a:p>
        </p:txBody>
      </p:sp>
      <p:pic>
        <p:nvPicPr>
          <p:cNvPr id="8" name="Picture 7">
            <a:extLst>
              <a:ext uri="{FF2B5EF4-FFF2-40B4-BE49-F238E27FC236}">
                <a16:creationId xmlns:a16="http://schemas.microsoft.com/office/drawing/2014/main" id="{4DC126BD-3EAE-F8DB-CBFD-2806F11071C8}"/>
              </a:ext>
            </a:extLst>
          </p:cNvPr>
          <p:cNvPicPr>
            <a:picLocks noChangeAspect="1"/>
          </p:cNvPicPr>
          <p:nvPr/>
        </p:nvPicPr>
        <p:blipFill>
          <a:blip r:embed="rId2"/>
          <a:stretch>
            <a:fillRect/>
          </a:stretch>
        </p:blipFill>
        <p:spPr>
          <a:xfrm rot="718764">
            <a:off x="6225908" y="615761"/>
            <a:ext cx="4180852" cy="5872294"/>
          </a:xfrm>
          <a:prstGeom prst="rect">
            <a:avLst/>
          </a:prstGeom>
        </p:spPr>
      </p:pic>
      <p:pic>
        <p:nvPicPr>
          <p:cNvPr id="10" name="Picture 9">
            <a:extLst>
              <a:ext uri="{FF2B5EF4-FFF2-40B4-BE49-F238E27FC236}">
                <a16:creationId xmlns:a16="http://schemas.microsoft.com/office/drawing/2014/main" id="{F752416A-6927-C38F-547E-9D87AC372353}"/>
              </a:ext>
            </a:extLst>
          </p:cNvPr>
          <p:cNvPicPr>
            <a:picLocks noChangeAspect="1"/>
          </p:cNvPicPr>
          <p:nvPr/>
        </p:nvPicPr>
        <p:blipFill>
          <a:blip r:embed="rId3"/>
          <a:stretch>
            <a:fillRect/>
          </a:stretch>
        </p:blipFill>
        <p:spPr>
          <a:xfrm rot="4496275">
            <a:off x="1333438" y="1513639"/>
            <a:ext cx="3893315" cy="5499923"/>
          </a:xfrm>
          <a:prstGeom prst="rect">
            <a:avLst/>
          </a:prstGeom>
        </p:spPr>
      </p:pic>
      <p:sp>
        <p:nvSpPr>
          <p:cNvPr id="11" name="TextBox 10">
            <a:extLst>
              <a:ext uri="{FF2B5EF4-FFF2-40B4-BE49-F238E27FC236}">
                <a16:creationId xmlns:a16="http://schemas.microsoft.com/office/drawing/2014/main" id="{08D2BA35-2288-D960-8298-8BBEE2EE0CE2}"/>
              </a:ext>
            </a:extLst>
          </p:cNvPr>
          <p:cNvSpPr txBox="1"/>
          <p:nvPr/>
        </p:nvSpPr>
        <p:spPr>
          <a:xfrm>
            <a:off x="549479" y="980909"/>
            <a:ext cx="5352177"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14 November 1984 – first meeting to discuss the concept of muons at ISIS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2.5 years later first muons</a:t>
            </a:r>
          </a:p>
        </p:txBody>
      </p:sp>
    </p:spTree>
    <p:extLst>
      <p:ext uri="{BB962C8B-B14F-4D97-AF65-F5344CB8AC3E}">
        <p14:creationId xmlns:p14="http://schemas.microsoft.com/office/powerpoint/2010/main" val="288471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fade">
                                      <p:cBhvr>
                                        <p:cTn id="1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1C028-5419-CF56-87D4-86286DF06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61A37-9A06-9796-BEE4-17615B8F0DA7}"/>
              </a:ext>
            </a:extLst>
          </p:cNvPr>
          <p:cNvSpPr>
            <a:spLocks noGrp="1"/>
          </p:cNvSpPr>
          <p:nvPr>
            <p:ph type="title"/>
          </p:nvPr>
        </p:nvSpPr>
        <p:spPr/>
        <p:txBody>
          <a:bodyPr/>
          <a:lstStyle/>
          <a:p>
            <a:r>
              <a:rPr lang="en-GB"/>
              <a:t>Over Forty Years ago – Muons @ISIS</a:t>
            </a:r>
          </a:p>
        </p:txBody>
      </p:sp>
      <p:pic>
        <p:nvPicPr>
          <p:cNvPr id="7" name="Content Placeholder 6">
            <a:extLst>
              <a:ext uri="{FF2B5EF4-FFF2-40B4-BE49-F238E27FC236}">
                <a16:creationId xmlns:a16="http://schemas.microsoft.com/office/drawing/2014/main" id="{46C72EDE-806B-B958-EF43-A61F76929343}"/>
              </a:ext>
            </a:extLst>
          </p:cNvPr>
          <p:cNvPicPr>
            <a:picLocks noGrp="1" noChangeAspect="1"/>
          </p:cNvPicPr>
          <p:nvPr>
            <p:ph idx="1"/>
          </p:nvPr>
        </p:nvPicPr>
        <p:blipFill>
          <a:blip r:embed="rId2"/>
          <a:stretch>
            <a:fillRect/>
          </a:stretch>
        </p:blipFill>
        <p:spPr>
          <a:xfrm>
            <a:off x="1628169" y="1313878"/>
            <a:ext cx="8935662" cy="3442142"/>
          </a:xfrm>
        </p:spPr>
      </p:pic>
    </p:spTree>
    <p:extLst>
      <p:ext uri="{BB962C8B-B14F-4D97-AF65-F5344CB8AC3E}">
        <p14:creationId xmlns:p14="http://schemas.microsoft.com/office/powerpoint/2010/main" val="222933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078C26-3119-666D-6045-82B2548BDCEC}"/>
              </a:ext>
            </a:extLst>
          </p:cNvPr>
          <p:cNvSpPr>
            <a:spLocks noGrp="1"/>
          </p:cNvSpPr>
          <p:nvPr>
            <p:ph type="title"/>
          </p:nvPr>
        </p:nvSpPr>
        <p:spPr/>
        <p:txBody>
          <a:bodyPr/>
          <a:lstStyle/>
          <a:p>
            <a:r>
              <a:rPr lang="en-GB"/>
              <a:t>40 years since the inception of muons</a:t>
            </a:r>
          </a:p>
        </p:txBody>
      </p:sp>
      <p:pic>
        <p:nvPicPr>
          <p:cNvPr id="8" name="Picture 7">
            <a:extLst>
              <a:ext uri="{FF2B5EF4-FFF2-40B4-BE49-F238E27FC236}">
                <a16:creationId xmlns:a16="http://schemas.microsoft.com/office/drawing/2014/main" id="{4BB874F5-0149-B46A-D5AD-3215D3E0DFFA}"/>
              </a:ext>
            </a:extLst>
          </p:cNvPr>
          <p:cNvPicPr>
            <a:picLocks noChangeAspect="1"/>
          </p:cNvPicPr>
          <p:nvPr/>
        </p:nvPicPr>
        <p:blipFill>
          <a:blip r:embed="rId2"/>
          <a:stretch>
            <a:fillRect/>
          </a:stretch>
        </p:blipFill>
        <p:spPr>
          <a:xfrm rot="718764">
            <a:off x="6225908" y="615761"/>
            <a:ext cx="4180852" cy="5872294"/>
          </a:xfrm>
          <a:prstGeom prst="rect">
            <a:avLst/>
          </a:prstGeom>
        </p:spPr>
      </p:pic>
      <p:pic>
        <p:nvPicPr>
          <p:cNvPr id="10" name="Picture 9">
            <a:extLst>
              <a:ext uri="{FF2B5EF4-FFF2-40B4-BE49-F238E27FC236}">
                <a16:creationId xmlns:a16="http://schemas.microsoft.com/office/drawing/2014/main" id="{6E21F2B2-401C-B22B-A777-C495F64803BA}"/>
              </a:ext>
            </a:extLst>
          </p:cNvPr>
          <p:cNvPicPr>
            <a:picLocks noChangeAspect="1"/>
          </p:cNvPicPr>
          <p:nvPr/>
        </p:nvPicPr>
        <p:blipFill>
          <a:blip r:embed="rId3"/>
          <a:stretch>
            <a:fillRect/>
          </a:stretch>
        </p:blipFill>
        <p:spPr>
          <a:xfrm rot="4496275">
            <a:off x="1333438" y="1513639"/>
            <a:ext cx="3893315" cy="5499923"/>
          </a:xfrm>
          <a:prstGeom prst="rect">
            <a:avLst/>
          </a:prstGeom>
        </p:spPr>
      </p:pic>
      <p:sp>
        <p:nvSpPr>
          <p:cNvPr id="11" name="TextBox 10">
            <a:extLst>
              <a:ext uri="{FF2B5EF4-FFF2-40B4-BE49-F238E27FC236}">
                <a16:creationId xmlns:a16="http://schemas.microsoft.com/office/drawing/2014/main" id="{CA43FC7D-BA83-AB50-9740-2D5A3CFB85BE}"/>
              </a:ext>
            </a:extLst>
          </p:cNvPr>
          <p:cNvSpPr txBox="1"/>
          <p:nvPr/>
        </p:nvSpPr>
        <p:spPr>
          <a:xfrm>
            <a:off x="549479" y="980909"/>
            <a:ext cx="5352177"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14 November 1984 – first meeting to discuss the concept of muons at ISIS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2.5 years later first muons</a:t>
            </a:r>
          </a:p>
        </p:txBody>
      </p:sp>
    </p:spTree>
    <p:extLst>
      <p:ext uri="{BB962C8B-B14F-4D97-AF65-F5344CB8AC3E}">
        <p14:creationId xmlns:p14="http://schemas.microsoft.com/office/powerpoint/2010/main" val="340503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xEl>
                                              <p:pRg st="2" end="2"/>
                                            </p:txEl>
                                          </p:spTgt>
                                        </p:tgtEl>
                                        <p:attrNameLst>
                                          <p:attrName>style.visibility</p:attrName>
                                        </p:attrNameLst>
                                      </p:cBhvr>
                                      <p:to>
                                        <p:strVal val="visible"/>
                                      </p:to>
                                    </p:set>
                                    <p:animEffect transition="in" filter="fade">
                                      <p:cBhvr>
                                        <p:cTn id="1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AA4F84F4-4529-BED9-2775-AA730EB1F8E2}"/>
              </a:ext>
            </a:extLst>
          </p:cNvPr>
          <p:cNvGrpSpPr>
            <a:grpSpLocks/>
          </p:cNvGrpSpPr>
          <p:nvPr/>
        </p:nvGrpSpPr>
        <p:grpSpPr bwMode="auto">
          <a:xfrm>
            <a:off x="628650" y="1099221"/>
            <a:ext cx="4704321" cy="4098884"/>
            <a:chOff x="2827" y="647"/>
            <a:chExt cx="2642" cy="2300"/>
          </a:xfrm>
        </p:grpSpPr>
        <p:pic>
          <p:nvPicPr>
            <p:cNvPr id="8" name="Picture 7" descr="ISIS_annrep07">
              <a:extLst>
                <a:ext uri="{FF2B5EF4-FFF2-40B4-BE49-F238E27FC236}">
                  <a16:creationId xmlns:a16="http://schemas.microsoft.com/office/drawing/2014/main" id="{F042CC9B-6EEF-8A01-D7F9-B5EA956F047A}"/>
                </a:ext>
              </a:extLst>
            </p:cNvPr>
            <p:cNvPicPr>
              <a:picLocks noChangeAspect="1" noChangeArrowheads="1"/>
            </p:cNvPicPr>
            <p:nvPr/>
          </p:nvPicPr>
          <p:blipFill>
            <a:blip r:embed="rId2" cstate="print"/>
            <a:srcRect l="49129" t="56134" r="22862" b="23541"/>
            <a:stretch>
              <a:fillRect/>
            </a:stretch>
          </p:blipFill>
          <p:spPr bwMode="auto">
            <a:xfrm>
              <a:off x="2827" y="693"/>
              <a:ext cx="2446" cy="2157"/>
            </a:xfrm>
            <a:prstGeom prst="rect">
              <a:avLst/>
            </a:prstGeom>
            <a:noFill/>
            <a:ln w="9525">
              <a:noFill/>
              <a:miter lim="800000"/>
              <a:headEnd/>
              <a:tailEnd/>
            </a:ln>
          </p:spPr>
        </p:pic>
        <p:sp>
          <p:nvSpPr>
            <p:cNvPr id="9" name="Rectangle 8">
              <a:extLst>
                <a:ext uri="{FF2B5EF4-FFF2-40B4-BE49-F238E27FC236}">
                  <a16:creationId xmlns:a16="http://schemas.microsoft.com/office/drawing/2014/main" id="{1C69B7AE-C3B0-0E88-58AE-8DCBA40AE368}"/>
                </a:ext>
              </a:extLst>
            </p:cNvPr>
            <p:cNvSpPr>
              <a:spLocks noChangeArrowheads="1"/>
            </p:cNvSpPr>
            <p:nvPr/>
          </p:nvSpPr>
          <p:spPr bwMode="auto">
            <a:xfrm>
              <a:off x="4709" y="2346"/>
              <a:ext cx="391" cy="601"/>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0" name="Rectangle 9">
              <a:extLst>
                <a:ext uri="{FF2B5EF4-FFF2-40B4-BE49-F238E27FC236}">
                  <a16:creationId xmlns:a16="http://schemas.microsoft.com/office/drawing/2014/main" id="{731048B6-7A11-104C-265C-FEE087352CCC}"/>
                </a:ext>
              </a:extLst>
            </p:cNvPr>
            <p:cNvSpPr>
              <a:spLocks noChangeArrowheads="1"/>
            </p:cNvSpPr>
            <p:nvPr/>
          </p:nvSpPr>
          <p:spPr bwMode="auto">
            <a:xfrm>
              <a:off x="4986" y="1979"/>
              <a:ext cx="391" cy="916"/>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1" name="Rectangle 10">
              <a:extLst>
                <a:ext uri="{FF2B5EF4-FFF2-40B4-BE49-F238E27FC236}">
                  <a16:creationId xmlns:a16="http://schemas.microsoft.com/office/drawing/2014/main" id="{6FB2C26A-9692-3773-E5C6-DF9184E66883}"/>
                </a:ext>
              </a:extLst>
            </p:cNvPr>
            <p:cNvSpPr>
              <a:spLocks noChangeArrowheads="1"/>
            </p:cNvSpPr>
            <p:nvPr/>
          </p:nvSpPr>
          <p:spPr bwMode="auto">
            <a:xfrm>
              <a:off x="4883" y="647"/>
              <a:ext cx="586" cy="582"/>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grpSp>
      <p:sp>
        <p:nvSpPr>
          <p:cNvPr id="13" name="TextBox 12">
            <a:extLst>
              <a:ext uri="{FF2B5EF4-FFF2-40B4-BE49-F238E27FC236}">
                <a16:creationId xmlns:a16="http://schemas.microsoft.com/office/drawing/2014/main" id="{9D64AE6D-0C99-509F-D6B7-0722A44F07EE}"/>
              </a:ext>
            </a:extLst>
          </p:cNvPr>
          <p:cNvSpPr txBox="1"/>
          <p:nvPr/>
        </p:nvSpPr>
        <p:spPr>
          <a:xfrm>
            <a:off x="5680836" y="709559"/>
            <a:ext cx="6312675"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a:ea typeface="+mn-ea"/>
                <a:cs typeface="+mn-cs"/>
              </a:rPr>
              <a:t>EC Muons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Fixed Momentum Muons ~27MeV/c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Positive muons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Longitudinal fields </a:t>
            </a:r>
            <a:r>
              <a:rPr kumimoji="0" lang="en-GB" sz="1800" b="0" i="0" u="none" strike="noStrike" kern="1200" cap="none" spc="0" normalizeH="0" baseline="0" noProof="0" err="1">
                <a:ln>
                  <a:noFill/>
                </a:ln>
                <a:solidFill>
                  <a:prstClr val="black"/>
                </a:solidFill>
                <a:effectLst/>
                <a:uLnTx/>
                <a:uFillTx/>
                <a:latin typeface="Arial" panose="020B0604020202020204"/>
                <a:ea typeface="+mn-ea"/>
                <a:cs typeface="+mn-cs"/>
              </a:rPr>
              <a:t>upto</a:t>
            </a: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 5 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Transverse fields </a:t>
            </a:r>
            <a:r>
              <a:rPr kumimoji="0" lang="en-GB" sz="1800" b="0" i="0" u="none" strike="noStrike" kern="1200" cap="none" spc="0" normalizeH="0" baseline="0" noProof="0" err="1">
                <a:ln>
                  <a:noFill/>
                </a:ln>
                <a:solidFill>
                  <a:prstClr val="black"/>
                </a:solidFill>
                <a:effectLst/>
                <a:uLnTx/>
                <a:uFillTx/>
                <a:latin typeface="Arial" panose="020B0604020202020204"/>
                <a:ea typeface="+mn-ea"/>
                <a:cs typeface="+mn-cs"/>
              </a:rPr>
              <a:t>upto</a:t>
            </a: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 600+ G (pulse width limited)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Temperature range 30mK – 2000K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Laser excitation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Pulsed techniques e.g. RF, EF, Light, ac susceptibility</a:t>
            </a:r>
          </a:p>
        </p:txBody>
      </p:sp>
      <p:sp>
        <p:nvSpPr>
          <p:cNvPr id="14" name="TextBox 13">
            <a:extLst>
              <a:ext uri="{FF2B5EF4-FFF2-40B4-BE49-F238E27FC236}">
                <a16:creationId xmlns:a16="http://schemas.microsoft.com/office/drawing/2014/main" id="{01CFEA48-CDDB-1B24-7BBA-B6395AA156F5}"/>
              </a:ext>
            </a:extLst>
          </p:cNvPr>
          <p:cNvSpPr txBox="1"/>
          <p:nvPr/>
        </p:nvSpPr>
        <p:spPr>
          <a:xfrm>
            <a:off x="5680836" y="3664578"/>
            <a:ext cx="6579375"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a:ea typeface="+mn-ea"/>
                <a:cs typeface="+mn-cs"/>
              </a:rPr>
              <a:t>RIKEN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Variable Momentum Muons ~15 – 120 MeV/c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Positive or negative muons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Longitudinal fields up to 0.4 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Transverse fields up to 600+ G (pulse width limited)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Temperature range 30mK – 500K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Pressure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Elemental Analysis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Ports for long term experiments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	e.g. proton charge radius experiment</a:t>
            </a:r>
          </a:p>
        </p:txBody>
      </p:sp>
      <p:sp>
        <p:nvSpPr>
          <p:cNvPr id="3" name="Title 2">
            <a:extLst>
              <a:ext uri="{FF2B5EF4-FFF2-40B4-BE49-F238E27FC236}">
                <a16:creationId xmlns:a16="http://schemas.microsoft.com/office/drawing/2014/main" id="{6BE647DF-1997-61D9-6903-B04CCEB783AB}"/>
              </a:ext>
            </a:extLst>
          </p:cNvPr>
          <p:cNvSpPr>
            <a:spLocks noGrp="1"/>
          </p:cNvSpPr>
          <p:nvPr>
            <p:ph type="title" idx="4294967295"/>
          </p:nvPr>
        </p:nvSpPr>
        <p:spPr>
          <a:xfrm>
            <a:off x="0" y="365125"/>
            <a:ext cx="11087100" cy="473075"/>
          </a:xfrm>
        </p:spPr>
        <p:txBody>
          <a:bodyPr/>
          <a:lstStyle/>
          <a:p>
            <a:r>
              <a:rPr lang="en-GB"/>
              <a:t>Muons Instruments at ISIS</a:t>
            </a:r>
            <a:br>
              <a:rPr lang="en-GB"/>
            </a:br>
            <a:endParaRPr lang="en-GB"/>
          </a:p>
        </p:txBody>
      </p:sp>
      <p:sp>
        <p:nvSpPr>
          <p:cNvPr id="5" name="Rectangle 4">
            <a:extLst>
              <a:ext uri="{FF2B5EF4-FFF2-40B4-BE49-F238E27FC236}">
                <a16:creationId xmlns:a16="http://schemas.microsoft.com/office/drawing/2014/main" id="{929B5442-BEFD-DFAD-D5A3-6BA2752511C1}"/>
              </a:ext>
            </a:extLst>
          </p:cNvPr>
          <p:cNvSpPr>
            <a:spLocks noChangeArrowheads="1"/>
          </p:cNvSpPr>
          <p:nvPr/>
        </p:nvSpPr>
        <p:spPr bwMode="auto">
          <a:xfrm>
            <a:off x="4154220" y="962888"/>
            <a:ext cx="1043426" cy="1037196"/>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 name="TextBox 1">
            <a:extLst>
              <a:ext uri="{FF2B5EF4-FFF2-40B4-BE49-F238E27FC236}">
                <a16:creationId xmlns:a16="http://schemas.microsoft.com/office/drawing/2014/main" id="{5B807F94-A505-6AFA-CC20-C5A4CA02F446}"/>
              </a:ext>
            </a:extLst>
          </p:cNvPr>
          <p:cNvSpPr txBox="1"/>
          <p:nvPr/>
        </p:nvSpPr>
        <p:spPr>
          <a:xfrm>
            <a:off x="2039195" y="4035418"/>
            <a:ext cx="1287533"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srgbClr val="1E5596"/>
                </a:solidFill>
                <a:effectLst/>
                <a:uLnTx/>
                <a:uFillTx/>
                <a:latin typeface="Arial" panose="020B0604020202020204"/>
                <a:ea typeface="+mn-ea"/>
                <a:cs typeface="+mn-cs"/>
              </a:rPr>
              <a:t>MuX</a:t>
            </a:r>
            <a:r>
              <a:rPr kumimoji="0" lang="en-GB" sz="1800" b="0" i="0" u="none" strike="noStrike" kern="1200" cap="none" spc="0" normalizeH="0" baseline="0" noProof="0">
                <a:ln>
                  <a:noFill/>
                </a:ln>
                <a:solidFill>
                  <a:srgbClr val="1E5596"/>
                </a:solidFill>
                <a:effectLst/>
                <a:uLnTx/>
                <a:uFillTx/>
                <a:latin typeface="Arial" panose="020B0604020202020204"/>
                <a:ea typeface="+mn-ea"/>
                <a:cs typeface="+mn-cs"/>
              </a:rPr>
              <a:t>/MEIS</a:t>
            </a:r>
          </a:p>
        </p:txBody>
      </p:sp>
    </p:spTree>
    <p:extLst>
      <p:ext uri="{BB962C8B-B14F-4D97-AF65-F5344CB8AC3E}">
        <p14:creationId xmlns:p14="http://schemas.microsoft.com/office/powerpoint/2010/main" val="61203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B305F-2046-447F-A6F9-20D5AB9AF6A5}"/>
              </a:ext>
            </a:extLst>
          </p:cNvPr>
          <p:cNvSpPr>
            <a:spLocks noGrp="1"/>
          </p:cNvSpPr>
          <p:nvPr>
            <p:ph type="title" idx="4294967295"/>
          </p:nvPr>
        </p:nvSpPr>
        <p:spPr>
          <a:xfrm>
            <a:off x="0" y="365125"/>
            <a:ext cx="11087100" cy="473075"/>
          </a:xfrm>
        </p:spPr>
        <p:txBody>
          <a:bodyPr/>
          <a:lstStyle/>
          <a:p>
            <a:r>
              <a:rPr lang="en-GB"/>
              <a:t>ISIS Muon Instrument Suite</a:t>
            </a:r>
          </a:p>
        </p:txBody>
      </p:sp>
      <p:pic>
        <p:nvPicPr>
          <p:cNvPr id="5" name="Picture 3">
            <a:extLst>
              <a:ext uri="{FF2B5EF4-FFF2-40B4-BE49-F238E27FC236}">
                <a16:creationId xmlns:a16="http://schemas.microsoft.com/office/drawing/2014/main" id="{1C76B7FA-5454-4021-8756-09AF8A94B481}"/>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0" y="1282700"/>
            <a:ext cx="4037013" cy="3557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Content Placeholder 7">
            <a:extLst>
              <a:ext uri="{FF2B5EF4-FFF2-40B4-BE49-F238E27FC236}">
                <a16:creationId xmlns:a16="http://schemas.microsoft.com/office/drawing/2014/main" id="{5114EADA-ACE2-47EF-BCF5-51F414B5BDEC}"/>
              </a:ext>
            </a:extLst>
          </p:cNvPr>
          <p:cNvGraphicFramePr>
            <a:graphicFrameLocks noGrp="1"/>
          </p:cNvGraphicFramePr>
          <p:nvPr>
            <p:ph sz="half" idx="4294967295"/>
          </p:nvPr>
        </p:nvGraphicFramePr>
        <p:xfrm>
          <a:off x="5039930" y="838200"/>
          <a:ext cx="5931876" cy="2651760"/>
        </p:xfrm>
        <a:graphic>
          <a:graphicData uri="http://schemas.openxmlformats.org/drawingml/2006/table">
            <a:tbl>
              <a:tblPr firstRow="1" bandRow="1">
                <a:tableStyleId>{2D5ABB26-0587-4C30-8999-92F81FD0307C}</a:tableStyleId>
              </a:tblPr>
              <a:tblGrid>
                <a:gridCol w="2008401">
                  <a:extLst>
                    <a:ext uri="{9D8B030D-6E8A-4147-A177-3AD203B41FA5}">
                      <a16:colId xmlns:a16="http://schemas.microsoft.com/office/drawing/2014/main" val="3886589230"/>
                    </a:ext>
                  </a:extLst>
                </a:gridCol>
                <a:gridCol w="1747142">
                  <a:extLst>
                    <a:ext uri="{9D8B030D-6E8A-4147-A177-3AD203B41FA5}">
                      <a16:colId xmlns:a16="http://schemas.microsoft.com/office/drawing/2014/main" val="2874628272"/>
                    </a:ext>
                  </a:extLst>
                </a:gridCol>
                <a:gridCol w="2176333">
                  <a:extLst>
                    <a:ext uri="{9D8B030D-6E8A-4147-A177-3AD203B41FA5}">
                      <a16:colId xmlns:a16="http://schemas.microsoft.com/office/drawing/2014/main" val="2823519536"/>
                    </a:ext>
                  </a:extLst>
                </a:gridCol>
              </a:tblGrid>
              <a:tr h="660400">
                <a:tc>
                  <a:txBody>
                    <a:bodyPr/>
                    <a:lstStyle/>
                    <a:p>
                      <a:r>
                        <a:rPr lang="en-GB" sz="2400"/>
                        <a:t>Instrument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Detectors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Rate (MEv/h)</a:t>
                      </a:r>
                      <a:br>
                        <a:rPr lang="en-GB" sz="2400"/>
                      </a:br>
                      <a:r>
                        <a:rPr lang="en-GB" sz="2400"/>
                        <a:t>[Double pulse]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7298735"/>
                  </a:ext>
                </a:extLst>
              </a:tr>
              <a:tr h="375920">
                <a:tc>
                  <a:txBody>
                    <a:bodyPr/>
                    <a:lstStyle/>
                    <a:p>
                      <a:r>
                        <a:rPr lang="en-GB" sz="2400"/>
                        <a:t>ARGUS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192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50 [100]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8613989"/>
                  </a:ext>
                </a:extLst>
              </a:tr>
              <a:tr h="375920">
                <a:tc>
                  <a:txBody>
                    <a:bodyPr/>
                    <a:lstStyle/>
                    <a:p>
                      <a:r>
                        <a:rPr lang="en-GB" sz="2400"/>
                        <a:t>EMU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0367059"/>
                  </a:ext>
                </a:extLst>
              </a:tr>
              <a:tr h="375920">
                <a:tc>
                  <a:txBody>
                    <a:bodyPr/>
                    <a:lstStyle/>
                    <a:p>
                      <a:r>
                        <a:rPr lang="en-GB" sz="2400" err="1"/>
                        <a:t>HiFi</a:t>
                      </a:r>
                      <a:endParaRPr lang="en-GB"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5859879"/>
                  </a:ext>
                </a:extLst>
              </a:tr>
              <a:tr h="375920">
                <a:tc>
                  <a:txBody>
                    <a:bodyPr/>
                    <a:lstStyle/>
                    <a:p>
                      <a:r>
                        <a:rPr lang="en-GB" sz="2400"/>
                        <a:t>MuSR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6428073"/>
                  </a:ext>
                </a:extLst>
              </a:tr>
            </a:tbl>
          </a:graphicData>
        </a:graphic>
      </p:graphicFrame>
      <p:sp>
        <p:nvSpPr>
          <p:cNvPr id="6" name="TextBox 5">
            <a:extLst>
              <a:ext uri="{FF2B5EF4-FFF2-40B4-BE49-F238E27FC236}">
                <a16:creationId xmlns:a16="http://schemas.microsoft.com/office/drawing/2014/main" id="{3C53D79A-D456-420E-99D8-A4356EC1EEEB}"/>
              </a:ext>
            </a:extLst>
          </p:cNvPr>
          <p:cNvSpPr txBox="1"/>
          <p:nvPr/>
        </p:nvSpPr>
        <p:spPr>
          <a:xfrm>
            <a:off x="1280956" y="3913498"/>
            <a:ext cx="1287532"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srgbClr val="1E5596"/>
                </a:solidFill>
                <a:effectLst/>
                <a:uLnTx/>
                <a:uFillTx/>
                <a:latin typeface="Arial" panose="020B0604020202020204"/>
                <a:ea typeface="+mn-ea"/>
                <a:cs typeface="+mn-cs"/>
              </a:rPr>
              <a:t>MuX</a:t>
            </a:r>
            <a:r>
              <a:rPr kumimoji="0" lang="en-GB" sz="1800" b="0" i="0" u="none" strike="noStrike" kern="1200" cap="none" spc="0" normalizeH="0" baseline="0" noProof="0">
                <a:ln>
                  <a:noFill/>
                </a:ln>
                <a:solidFill>
                  <a:srgbClr val="1E5596"/>
                </a:solidFill>
                <a:effectLst/>
                <a:uLnTx/>
                <a:uFillTx/>
                <a:latin typeface="Arial" panose="020B0604020202020204"/>
                <a:ea typeface="+mn-ea"/>
                <a:cs typeface="+mn-cs"/>
              </a:rPr>
              <a:t>/MEIS</a:t>
            </a:r>
          </a:p>
        </p:txBody>
      </p:sp>
      <p:sp>
        <p:nvSpPr>
          <p:cNvPr id="7" name="TextBox 6">
            <a:extLst>
              <a:ext uri="{FF2B5EF4-FFF2-40B4-BE49-F238E27FC236}">
                <a16:creationId xmlns:a16="http://schemas.microsoft.com/office/drawing/2014/main" id="{7C9A0CDA-F812-4C3C-9228-9F2FE8FB97B5}"/>
              </a:ext>
            </a:extLst>
          </p:cNvPr>
          <p:cNvSpPr txBox="1"/>
          <p:nvPr/>
        </p:nvSpPr>
        <p:spPr>
          <a:xfrm>
            <a:off x="1398860" y="1203511"/>
            <a:ext cx="173637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3088">
                    <a:lumMod val="60000"/>
                    <a:lumOff val="40000"/>
                  </a:srgbClr>
                </a:solidFill>
                <a:effectLst/>
                <a:uLnTx/>
                <a:uFillTx/>
                <a:latin typeface="Arial" panose="020B0604020202020204"/>
                <a:ea typeface="+mn-ea"/>
                <a:cs typeface="+mn-cs"/>
              </a:rPr>
              <a:t>Surface muons</a:t>
            </a:r>
          </a:p>
        </p:txBody>
      </p:sp>
      <p:sp>
        <p:nvSpPr>
          <p:cNvPr id="8" name="TextBox 7">
            <a:extLst>
              <a:ext uri="{FF2B5EF4-FFF2-40B4-BE49-F238E27FC236}">
                <a16:creationId xmlns:a16="http://schemas.microsoft.com/office/drawing/2014/main" id="{4E0C19B3-C6F1-4626-BDEA-ACB7CF81400E}"/>
              </a:ext>
            </a:extLst>
          </p:cNvPr>
          <p:cNvSpPr txBox="1"/>
          <p:nvPr/>
        </p:nvSpPr>
        <p:spPr>
          <a:xfrm>
            <a:off x="834604" y="4776536"/>
            <a:ext cx="286488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3088">
                    <a:lumMod val="60000"/>
                    <a:lumOff val="40000"/>
                  </a:srgbClr>
                </a:solidFill>
                <a:effectLst/>
                <a:uLnTx/>
                <a:uFillTx/>
                <a:latin typeface="Arial" panose="020B0604020202020204"/>
                <a:ea typeface="+mn-ea"/>
                <a:cs typeface="+mn-cs"/>
              </a:rPr>
              <a:t>Surface and decay muons</a:t>
            </a:r>
          </a:p>
        </p:txBody>
      </p:sp>
      <p:sp>
        <p:nvSpPr>
          <p:cNvPr id="3" name="Content Placeholder 2">
            <a:extLst>
              <a:ext uri="{FF2B5EF4-FFF2-40B4-BE49-F238E27FC236}">
                <a16:creationId xmlns:a16="http://schemas.microsoft.com/office/drawing/2014/main" id="{5A668359-7E57-E635-0443-4B979663A959}"/>
              </a:ext>
            </a:extLst>
          </p:cNvPr>
          <p:cNvSpPr txBox="1">
            <a:spLocks/>
          </p:cNvSpPr>
          <p:nvPr/>
        </p:nvSpPr>
        <p:spPr>
          <a:xfrm>
            <a:off x="4871617" y="3745031"/>
            <a:ext cx="11213592" cy="4915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Also within the RIKEN-RAL Muon Facility:</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Negative muon elemental analysis – </a:t>
            </a:r>
            <a:r>
              <a:rPr kumimoji="0" lang="en-GB" sz="2000" b="0" i="0" u="none" strike="noStrike" kern="1200" cap="none" spc="0" normalizeH="0" baseline="0" noProof="0" err="1">
                <a:ln>
                  <a:noFill/>
                </a:ln>
                <a:solidFill>
                  <a:srgbClr val="1E5DF8"/>
                </a:solidFill>
                <a:effectLst/>
                <a:uLnTx/>
                <a:uFillTx/>
                <a:latin typeface="Arial" panose="020B0604020202020204" pitchFamily="34" charset="0"/>
                <a:ea typeface="+mn-ea"/>
                <a:cs typeface="Arial" panose="020B0604020202020204" pitchFamily="34" charset="0"/>
              </a:rPr>
              <a:t>MuX</a:t>
            </a:r>
            <a:endPar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Effects of Muons on electronics - MEIS</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FAMU muonic hydrogen experiment – Port 1</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Muon development beamline – Port 3</a:t>
            </a:r>
          </a:p>
        </p:txBody>
      </p:sp>
    </p:spTree>
    <p:extLst>
      <p:ext uri="{BB962C8B-B14F-4D97-AF65-F5344CB8AC3E}">
        <p14:creationId xmlns:p14="http://schemas.microsoft.com/office/powerpoint/2010/main" val="333983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604B8-2375-3AF0-401A-31D3D00E8B4F}"/>
              </a:ext>
            </a:extLst>
          </p:cNvPr>
          <p:cNvSpPr>
            <a:spLocks noGrp="1"/>
          </p:cNvSpPr>
          <p:nvPr>
            <p:ph type="title"/>
          </p:nvPr>
        </p:nvSpPr>
        <p:spPr/>
        <p:txBody>
          <a:bodyPr/>
          <a:lstStyle/>
          <a:p>
            <a:r>
              <a:rPr lang="en-GB" dirty="0" err="1"/>
              <a:t>MuSR</a:t>
            </a:r>
            <a:r>
              <a:rPr lang="en-GB" dirty="0"/>
              <a:t> Today</a:t>
            </a:r>
          </a:p>
        </p:txBody>
      </p:sp>
      <p:sp>
        <p:nvSpPr>
          <p:cNvPr id="3" name="Content Placeholder 4">
            <a:extLst>
              <a:ext uri="{FF2B5EF4-FFF2-40B4-BE49-F238E27FC236}">
                <a16:creationId xmlns:a16="http://schemas.microsoft.com/office/drawing/2014/main" id="{C0839549-DA74-79F3-E4C8-17F9E9A626B1}"/>
              </a:ext>
            </a:extLst>
          </p:cNvPr>
          <p:cNvSpPr txBox="1">
            <a:spLocks/>
          </p:cNvSpPr>
          <p:nvPr/>
        </p:nvSpPr>
        <p:spPr>
          <a:xfrm>
            <a:off x="266700" y="1253331"/>
            <a:ext cx="684701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a:t>64 detectors since 2004</a:t>
            </a:r>
          </a:p>
          <a:p>
            <a:r>
              <a:rPr lang="en-GB" sz="2400"/>
              <a:t>0.65T main magnet </a:t>
            </a:r>
            <a:br>
              <a:rPr lang="en-GB" sz="2400"/>
            </a:br>
            <a:r>
              <a:rPr lang="en-GB" sz="2400"/>
              <a:t>(down-rated to 0.32T because of PMTs)</a:t>
            </a:r>
          </a:p>
          <a:p>
            <a:r>
              <a:rPr lang="en-GB" sz="2400"/>
              <a:t>Physically rotates between TF and ZF/LF experiment modes</a:t>
            </a:r>
          </a:p>
          <a:p>
            <a:r>
              <a:rPr lang="en-GB" sz="2400"/>
              <a:t>Counts ~20% of positrons emitted from sample</a:t>
            </a:r>
          </a:p>
          <a:p>
            <a:r>
              <a:rPr lang="en-GB" sz="2400"/>
              <a:t>Only ~10% of available incoming muons can be admitted, preventing detector saturation that cannot be corrected for</a:t>
            </a:r>
            <a:endParaRPr lang="en-GB" sz="2400" dirty="0"/>
          </a:p>
        </p:txBody>
      </p:sp>
      <p:pic>
        <p:nvPicPr>
          <p:cNvPr id="4" name="Content Placeholder 5">
            <a:extLst>
              <a:ext uri="{FF2B5EF4-FFF2-40B4-BE49-F238E27FC236}">
                <a16:creationId xmlns:a16="http://schemas.microsoft.com/office/drawing/2014/main" id="{E8096066-D685-DD23-31DA-32D0AB8D77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379" r="19489"/>
          <a:stretch/>
        </p:blipFill>
        <p:spPr>
          <a:xfrm>
            <a:off x="7130419" y="1388392"/>
            <a:ext cx="4444796" cy="4081216"/>
          </a:xfrm>
          <a:prstGeom prst="rect">
            <a:avLst/>
          </a:prstGeom>
        </p:spPr>
      </p:pic>
    </p:spTree>
    <p:extLst>
      <p:ext uri="{BB962C8B-B14F-4D97-AF65-F5344CB8AC3E}">
        <p14:creationId xmlns:p14="http://schemas.microsoft.com/office/powerpoint/2010/main" val="1629967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24C3-5A98-F859-6CCF-90425C277F1F}"/>
              </a:ext>
            </a:extLst>
          </p:cNvPr>
          <p:cNvSpPr>
            <a:spLocks noGrp="1"/>
          </p:cNvSpPr>
          <p:nvPr>
            <p:ph type="title"/>
          </p:nvPr>
        </p:nvSpPr>
        <p:spPr/>
        <p:txBody>
          <a:bodyPr/>
          <a:lstStyle/>
          <a:p>
            <a:r>
              <a:rPr lang="en-GB" dirty="0"/>
              <a:t>Comparison of </a:t>
            </a:r>
            <a:r>
              <a:rPr lang="en-GB" dirty="0" err="1"/>
              <a:t>MuSR</a:t>
            </a:r>
            <a:r>
              <a:rPr lang="en-GB" dirty="0"/>
              <a:t> to Super-</a:t>
            </a:r>
            <a:r>
              <a:rPr lang="en-GB" dirty="0" err="1"/>
              <a:t>MuSR</a:t>
            </a:r>
            <a:endParaRPr lang="en-GB" dirty="0"/>
          </a:p>
        </p:txBody>
      </p:sp>
      <p:graphicFrame>
        <p:nvGraphicFramePr>
          <p:cNvPr id="4" name="Table 6">
            <a:extLst>
              <a:ext uri="{FF2B5EF4-FFF2-40B4-BE49-F238E27FC236}">
                <a16:creationId xmlns:a16="http://schemas.microsoft.com/office/drawing/2014/main" id="{E0B5BE65-00EE-69FF-6750-A49DDBD1D2A5}"/>
              </a:ext>
            </a:extLst>
          </p:cNvPr>
          <p:cNvGraphicFramePr>
            <a:graphicFrameLocks noGrp="1"/>
          </p:cNvGraphicFramePr>
          <p:nvPr>
            <p:extLst>
              <p:ext uri="{D42A27DB-BD31-4B8C-83A1-F6EECF244321}">
                <p14:modId xmlns:p14="http://schemas.microsoft.com/office/powerpoint/2010/main" val="1383139380"/>
              </p:ext>
            </p:extLst>
          </p:nvPr>
        </p:nvGraphicFramePr>
        <p:xfrm>
          <a:off x="534391" y="1825625"/>
          <a:ext cx="11123217" cy="3566160"/>
        </p:xfrm>
        <a:graphic>
          <a:graphicData uri="http://schemas.openxmlformats.org/drawingml/2006/table">
            <a:tbl>
              <a:tblPr firstRow="1" bandRow="1">
                <a:tableStyleId>{5C22544A-7EE6-4342-B048-85BDC9FD1C3A}</a:tableStyleId>
              </a:tblPr>
              <a:tblGrid>
                <a:gridCol w="5153890">
                  <a:extLst>
                    <a:ext uri="{9D8B030D-6E8A-4147-A177-3AD203B41FA5}">
                      <a16:colId xmlns:a16="http://schemas.microsoft.com/office/drawing/2014/main" val="2544330910"/>
                    </a:ext>
                  </a:extLst>
                </a:gridCol>
                <a:gridCol w="2968831">
                  <a:extLst>
                    <a:ext uri="{9D8B030D-6E8A-4147-A177-3AD203B41FA5}">
                      <a16:colId xmlns:a16="http://schemas.microsoft.com/office/drawing/2014/main" val="2116552572"/>
                    </a:ext>
                  </a:extLst>
                </a:gridCol>
                <a:gridCol w="3000496">
                  <a:extLst>
                    <a:ext uri="{9D8B030D-6E8A-4147-A177-3AD203B41FA5}">
                      <a16:colId xmlns:a16="http://schemas.microsoft.com/office/drawing/2014/main" val="3343064924"/>
                    </a:ext>
                  </a:extLst>
                </a:gridCol>
              </a:tblGrid>
              <a:tr h="370840">
                <a:tc>
                  <a:txBody>
                    <a:bodyPr/>
                    <a:lstStyle/>
                    <a:p>
                      <a:endParaRPr lang="en-GB"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MuSR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Super-MuSR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1653598"/>
                  </a:ext>
                </a:extLst>
              </a:tr>
              <a:tr h="370840">
                <a:tc>
                  <a:txBody>
                    <a:bodyPr/>
                    <a:lstStyle/>
                    <a:p>
                      <a:r>
                        <a:rPr lang="en-GB" sz="2400" dirty="0">
                          <a:solidFill>
                            <a:schemeClr val="tx1"/>
                          </a:solidFill>
                        </a:rPr>
                        <a:t>Detectors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2400">
                          <a:solidFill>
                            <a:schemeClr val="tx1"/>
                          </a:solidFill>
                        </a:rPr>
                        <a:t>~704</a:t>
                      </a:r>
                      <a:endParaRPr lang="en-GB"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7456077"/>
                  </a:ext>
                </a:extLst>
              </a:tr>
              <a:tr h="370840">
                <a:tc>
                  <a:txBody>
                    <a:bodyPr/>
                    <a:lstStyle/>
                    <a:p>
                      <a:r>
                        <a:rPr lang="en-GB" sz="2400" dirty="0">
                          <a:solidFill>
                            <a:schemeClr val="tx1"/>
                          </a:solidFill>
                        </a:rPr>
                        <a:t>Solid angle coverage (of sphere)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8728811"/>
                  </a:ext>
                </a:extLst>
              </a:tr>
              <a:tr h="370840">
                <a:tc>
                  <a:txBody>
                    <a:bodyPr/>
                    <a:lstStyle/>
                    <a:p>
                      <a:r>
                        <a:rPr lang="en-GB" sz="2400" dirty="0">
                          <a:solidFill>
                            <a:schemeClr val="tx1"/>
                          </a:solidFill>
                        </a:rPr>
                        <a:t>Count rate (MEv/h)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~1400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212496"/>
                  </a:ext>
                </a:extLst>
              </a:tr>
              <a:tr h="370840">
                <a:tc>
                  <a:txBody>
                    <a:bodyPr/>
                    <a:lstStyle/>
                    <a:p>
                      <a:r>
                        <a:rPr lang="en-GB" sz="2400" dirty="0">
                          <a:solidFill>
                            <a:schemeClr val="tx1"/>
                          </a:solidFill>
                        </a:rPr>
                        <a:t>Maximum frequency/field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8MHz (0.06T)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~80MHz (0.6T)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9957038"/>
                  </a:ext>
                </a:extLst>
              </a:tr>
              <a:tr h="370840">
                <a:tc>
                  <a:txBody>
                    <a:bodyPr/>
                    <a:lstStyle/>
                    <a:p>
                      <a:r>
                        <a:rPr lang="en-GB" sz="2400" dirty="0">
                          <a:solidFill>
                            <a:schemeClr val="tx1"/>
                          </a:solidFill>
                        </a:rPr>
                        <a:t>Spin rotation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None</a:t>
                      </a:r>
                    </a:p>
                    <a:p>
                      <a:r>
                        <a:rPr lang="en-GB" sz="2400" dirty="0">
                          <a:solidFill>
                            <a:schemeClr val="tx1"/>
                          </a:solidFill>
                        </a:rPr>
                        <a:t>(instrument rotation)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0 to 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3527855"/>
                  </a:ext>
                </a:extLst>
              </a:tr>
              <a:tr h="370840">
                <a:tc>
                  <a:txBody>
                    <a:bodyPr/>
                    <a:lstStyle/>
                    <a:p>
                      <a:r>
                        <a:rPr lang="en-GB" sz="2400" dirty="0">
                          <a:solidFill>
                            <a:schemeClr val="tx1"/>
                          </a:solidFill>
                        </a:rPr>
                        <a:t>Smallest sample (mm)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~10x10 on Ag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400" dirty="0">
                          <a:solidFill>
                            <a:schemeClr val="tx1"/>
                          </a:solidFill>
                        </a:rPr>
                        <a:t>~3x3 in flypast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7545843"/>
                  </a:ext>
                </a:extLst>
              </a:tr>
            </a:tbl>
          </a:graphicData>
        </a:graphic>
      </p:graphicFrame>
      <p:pic>
        <p:nvPicPr>
          <p:cNvPr id="6" name="Picture 5" descr="A white and blue race car&#10;&#10;Description automatically generated with medium confidence">
            <a:extLst>
              <a:ext uri="{FF2B5EF4-FFF2-40B4-BE49-F238E27FC236}">
                <a16:creationId xmlns:a16="http://schemas.microsoft.com/office/drawing/2014/main" id="{844E6350-9889-FDEB-2A32-A83705BFCFE0}"/>
              </a:ext>
            </a:extLst>
          </p:cNvPr>
          <p:cNvPicPr>
            <a:picLocks noChangeAspect="1"/>
          </p:cNvPicPr>
          <p:nvPr/>
        </p:nvPicPr>
        <p:blipFill rotWithShape="1">
          <a:blip r:embed="rId2"/>
          <a:srcRect l="8322" t="18870" r="9100"/>
          <a:stretch/>
        </p:blipFill>
        <p:spPr>
          <a:xfrm>
            <a:off x="9084622" y="5526722"/>
            <a:ext cx="2411630" cy="1331278"/>
          </a:xfrm>
          <a:prstGeom prst="rect">
            <a:avLst/>
          </a:prstGeom>
        </p:spPr>
      </p:pic>
      <p:pic>
        <p:nvPicPr>
          <p:cNvPr id="8" name="Picture 7" descr="A white van with blue stripes&#10;&#10;Description automatically generated with low confidence">
            <a:extLst>
              <a:ext uri="{FF2B5EF4-FFF2-40B4-BE49-F238E27FC236}">
                <a16:creationId xmlns:a16="http://schemas.microsoft.com/office/drawing/2014/main" id="{4E7DA9D3-A02E-DAAF-DAF5-43A852577031}"/>
              </a:ext>
            </a:extLst>
          </p:cNvPr>
          <p:cNvPicPr>
            <a:picLocks noChangeAspect="1"/>
          </p:cNvPicPr>
          <p:nvPr/>
        </p:nvPicPr>
        <p:blipFill>
          <a:blip r:embed="rId3"/>
          <a:stretch>
            <a:fillRect/>
          </a:stretch>
        </p:blipFill>
        <p:spPr>
          <a:xfrm>
            <a:off x="6179128" y="5526722"/>
            <a:ext cx="1933864" cy="1160318"/>
          </a:xfrm>
          <a:prstGeom prst="rect">
            <a:avLst/>
          </a:prstGeom>
        </p:spPr>
      </p:pic>
    </p:spTree>
    <p:extLst>
      <p:ext uri="{BB962C8B-B14F-4D97-AF65-F5344CB8AC3E}">
        <p14:creationId xmlns:p14="http://schemas.microsoft.com/office/powerpoint/2010/main" val="23139378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62CB69AA-C70D-0836-51A1-F72DB5E3615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412" y="2952714"/>
            <a:ext cx="4833343" cy="37874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7DA7F60-DEE4-4099-9C5D-703437E7054B}"/>
              </a:ext>
            </a:extLst>
          </p:cNvPr>
          <p:cNvSpPr>
            <a:spLocks noGrp="1"/>
          </p:cNvSpPr>
          <p:nvPr>
            <p:ph type="title"/>
          </p:nvPr>
        </p:nvSpPr>
        <p:spPr>
          <a:xfrm>
            <a:off x="839788" y="365125"/>
            <a:ext cx="10515600" cy="583102"/>
          </a:xfrm>
        </p:spPr>
        <p:txBody>
          <a:bodyPr>
            <a:normAutofit/>
          </a:bodyPr>
          <a:lstStyle/>
          <a:p>
            <a:r>
              <a:rPr lang="en-GB"/>
              <a:t>Super-</a:t>
            </a:r>
            <a:r>
              <a:rPr lang="en-GB" err="1"/>
              <a:t>MuSR</a:t>
            </a:r>
            <a:endParaRPr lang="en-GB"/>
          </a:p>
        </p:txBody>
      </p:sp>
      <p:sp>
        <p:nvSpPr>
          <p:cNvPr id="6" name="Text Placeholder 5">
            <a:extLst>
              <a:ext uri="{FF2B5EF4-FFF2-40B4-BE49-F238E27FC236}">
                <a16:creationId xmlns:a16="http://schemas.microsoft.com/office/drawing/2014/main" id="{BA2FD707-40A1-4B12-80D7-F3F8CAC722DE}"/>
              </a:ext>
            </a:extLst>
          </p:cNvPr>
          <p:cNvSpPr>
            <a:spLocks noGrp="1"/>
          </p:cNvSpPr>
          <p:nvPr>
            <p:ph type="body" idx="1"/>
          </p:nvPr>
        </p:nvSpPr>
        <p:spPr>
          <a:xfrm>
            <a:off x="301224" y="489025"/>
            <a:ext cx="5657606" cy="823912"/>
          </a:xfrm>
        </p:spPr>
        <p:txBody>
          <a:bodyPr/>
          <a:lstStyle/>
          <a:p>
            <a:r>
              <a:rPr lang="en-GB"/>
              <a:t>Detector and instrument improvements</a:t>
            </a:r>
          </a:p>
        </p:txBody>
      </p:sp>
      <p:sp>
        <p:nvSpPr>
          <p:cNvPr id="7" name="Content Placeholder 6">
            <a:extLst>
              <a:ext uri="{FF2B5EF4-FFF2-40B4-BE49-F238E27FC236}">
                <a16:creationId xmlns:a16="http://schemas.microsoft.com/office/drawing/2014/main" id="{3713A6E4-AF2B-444E-B5DF-B7CB5407F1B7}"/>
              </a:ext>
            </a:extLst>
          </p:cNvPr>
          <p:cNvSpPr>
            <a:spLocks noGrp="1"/>
          </p:cNvSpPr>
          <p:nvPr>
            <p:ph sz="half" idx="2"/>
          </p:nvPr>
        </p:nvSpPr>
        <p:spPr>
          <a:xfrm>
            <a:off x="-196186" y="1436837"/>
            <a:ext cx="5657605" cy="3684588"/>
          </a:xfrm>
        </p:spPr>
        <p:txBody>
          <a:bodyPr/>
          <a:lstStyle/>
          <a:p>
            <a:pPr lvl="1"/>
            <a:r>
              <a:rPr lang="en-GB"/>
              <a:t>Use full muon flux and maximise information per muon</a:t>
            </a:r>
          </a:p>
          <a:p>
            <a:pPr lvl="1"/>
            <a:r>
              <a:rPr lang="en-GB"/>
              <a:t>New transverse magnet and cruciform with flypast tube</a:t>
            </a:r>
          </a:p>
          <a:p>
            <a:pPr lvl="1"/>
            <a:r>
              <a:rPr lang="en-GB"/>
              <a:t>Better zero-field (correcting quadrupolar terms)</a:t>
            </a:r>
          </a:p>
        </p:txBody>
      </p:sp>
      <p:sp>
        <p:nvSpPr>
          <p:cNvPr id="8" name="Text Placeholder 7">
            <a:extLst>
              <a:ext uri="{FF2B5EF4-FFF2-40B4-BE49-F238E27FC236}">
                <a16:creationId xmlns:a16="http://schemas.microsoft.com/office/drawing/2014/main" id="{45529674-80E0-4443-B7D1-5F22C7F0AA75}"/>
              </a:ext>
            </a:extLst>
          </p:cNvPr>
          <p:cNvSpPr>
            <a:spLocks noGrp="1"/>
          </p:cNvSpPr>
          <p:nvPr>
            <p:ph type="body" sz="quarter" idx="3"/>
          </p:nvPr>
        </p:nvSpPr>
        <p:spPr>
          <a:xfrm>
            <a:off x="6133454" y="489025"/>
            <a:ext cx="5657606" cy="823912"/>
          </a:xfrm>
        </p:spPr>
        <p:txBody>
          <a:bodyPr/>
          <a:lstStyle/>
          <a:p>
            <a:r>
              <a:rPr lang="en-GB"/>
              <a:t>Beamline improvements</a:t>
            </a:r>
          </a:p>
        </p:txBody>
      </p:sp>
      <p:sp>
        <p:nvSpPr>
          <p:cNvPr id="9" name="Content Placeholder 8">
            <a:extLst>
              <a:ext uri="{FF2B5EF4-FFF2-40B4-BE49-F238E27FC236}">
                <a16:creationId xmlns:a16="http://schemas.microsoft.com/office/drawing/2014/main" id="{E6427604-B0DC-4556-8F6A-AACAC74B22BC}"/>
              </a:ext>
            </a:extLst>
          </p:cNvPr>
          <p:cNvSpPr>
            <a:spLocks noGrp="1"/>
          </p:cNvSpPr>
          <p:nvPr>
            <p:ph sz="quarter" idx="4"/>
          </p:nvPr>
        </p:nvSpPr>
        <p:spPr>
          <a:xfrm>
            <a:off x="5628039" y="1436837"/>
            <a:ext cx="5657606" cy="3684588"/>
          </a:xfrm>
        </p:spPr>
        <p:txBody>
          <a:bodyPr/>
          <a:lstStyle/>
          <a:p>
            <a:pPr lvl="1"/>
            <a:r>
              <a:rPr lang="en-GB"/>
              <a:t>Pulse slicer reducing muon pulse length to ~10ns</a:t>
            </a:r>
          </a:p>
          <a:p>
            <a:pPr lvl="1"/>
            <a:r>
              <a:rPr lang="en-GB"/>
              <a:t>Spin rotators allowing higher transverse field experiments</a:t>
            </a:r>
          </a:p>
        </p:txBody>
      </p:sp>
      <p:pic>
        <p:nvPicPr>
          <p:cNvPr id="3" name="Content Placeholder 63">
            <a:extLst>
              <a:ext uri="{FF2B5EF4-FFF2-40B4-BE49-F238E27FC236}">
                <a16:creationId xmlns:a16="http://schemas.microsoft.com/office/drawing/2014/main" id="{551658EA-7F54-F965-B7CE-1D9CFA8B740A}"/>
              </a:ext>
            </a:extLst>
          </p:cNvPr>
          <p:cNvPicPr>
            <a:picLocks noChangeAspect="1"/>
          </p:cNvPicPr>
          <p:nvPr/>
        </p:nvPicPr>
        <p:blipFill>
          <a:blip r:embed="rId3"/>
          <a:stretch>
            <a:fillRect/>
          </a:stretch>
        </p:blipFill>
        <p:spPr>
          <a:xfrm>
            <a:off x="4682536" y="2215244"/>
            <a:ext cx="6910488" cy="4351338"/>
          </a:xfrm>
          <a:prstGeom prst="rect">
            <a:avLst/>
          </a:prstGeom>
          <a:effectLst>
            <a:softEdge rad="635000"/>
          </a:effectLst>
        </p:spPr>
      </p:pic>
      <p:pic>
        <p:nvPicPr>
          <p:cNvPr id="4" name="Picture 4" descr="A machine with wires and cables&#10;&#10;Description automatically generated">
            <a:extLst>
              <a:ext uri="{FF2B5EF4-FFF2-40B4-BE49-F238E27FC236}">
                <a16:creationId xmlns:a16="http://schemas.microsoft.com/office/drawing/2014/main" id="{9607A3C5-7F54-D230-C6ED-23A8A2CFB5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2530" y="4640678"/>
            <a:ext cx="2953115" cy="2217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32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3EAF4-527F-678A-3483-4B6AE4707327}"/>
              </a:ext>
            </a:extLst>
          </p:cNvPr>
          <p:cNvSpPr>
            <a:spLocks noGrp="1"/>
          </p:cNvSpPr>
          <p:nvPr>
            <p:ph type="title"/>
          </p:nvPr>
        </p:nvSpPr>
        <p:spPr/>
        <p:txBody>
          <a:bodyPr/>
          <a:lstStyle/>
          <a:p>
            <a:r>
              <a:rPr lang="en-GB"/>
              <a:t>Super-MuSR Science Drivers</a:t>
            </a:r>
          </a:p>
        </p:txBody>
      </p:sp>
      <p:sp>
        <p:nvSpPr>
          <p:cNvPr id="24" name="Text Placeholder 4">
            <a:extLst>
              <a:ext uri="{FF2B5EF4-FFF2-40B4-BE49-F238E27FC236}">
                <a16:creationId xmlns:a16="http://schemas.microsoft.com/office/drawing/2014/main" id="{5193A469-8231-065E-4F44-AF94E7DC243D}"/>
              </a:ext>
            </a:extLst>
          </p:cNvPr>
          <p:cNvSpPr txBox="1">
            <a:spLocks/>
          </p:cNvSpPr>
          <p:nvPr/>
        </p:nvSpPr>
        <p:spPr>
          <a:xfrm>
            <a:off x="448614" y="1288735"/>
            <a:ext cx="369158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Weak relaxations and detailed material characterisation</a:t>
            </a:r>
          </a:p>
        </p:txBody>
      </p:sp>
      <p:sp>
        <p:nvSpPr>
          <p:cNvPr id="25" name="Content Placeholder 5">
            <a:extLst>
              <a:ext uri="{FF2B5EF4-FFF2-40B4-BE49-F238E27FC236}">
                <a16:creationId xmlns:a16="http://schemas.microsoft.com/office/drawing/2014/main" id="{2BEC8A89-C4CE-81B1-B368-2F3481CDE7DB}"/>
              </a:ext>
            </a:extLst>
          </p:cNvPr>
          <p:cNvSpPr txBox="1">
            <a:spLocks/>
          </p:cNvSpPr>
          <p:nvPr/>
        </p:nvSpPr>
        <p:spPr>
          <a:xfrm>
            <a:off x="461315" y="2925699"/>
            <a:ext cx="4099410" cy="423747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P.K. Biswas </a:t>
            </a:r>
            <a:r>
              <a:rPr kumimoji="0" lang="en-GB" sz="1800" b="0" i="1"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et al.</a:t>
            </a: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 Nature </a:t>
            </a:r>
            <a:b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b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Communications </a:t>
            </a:r>
            <a:r>
              <a:rPr kumimoji="0" lang="en-GB" sz="1800" b="1"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12</a:t>
            </a: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 2504 (2021)</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p:txBody>
      </p:sp>
      <p:sp>
        <p:nvSpPr>
          <p:cNvPr id="26" name="Text Placeholder 6">
            <a:extLst>
              <a:ext uri="{FF2B5EF4-FFF2-40B4-BE49-F238E27FC236}">
                <a16:creationId xmlns:a16="http://schemas.microsoft.com/office/drawing/2014/main" id="{48EC5AC8-E177-6A0B-8114-314C03F20FF4}"/>
              </a:ext>
            </a:extLst>
          </p:cNvPr>
          <p:cNvSpPr txBox="1">
            <a:spLocks/>
          </p:cNvSpPr>
          <p:nvPr/>
        </p:nvSpPr>
        <p:spPr>
          <a:xfrm>
            <a:off x="4806950" y="1288735"/>
            <a:ext cx="2578100"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Explicit calculation of </a:t>
            </a:r>
            <a:b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b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relaxation functions</a:t>
            </a:r>
          </a:p>
        </p:txBody>
      </p:sp>
      <p:pic>
        <p:nvPicPr>
          <p:cNvPr id="27" name="Content Placeholder 8">
            <a:extLst>
              <a:ext uri="{FF2B5EF4-FFF2-40B4-BE49-F238E27FC236}">
                <a16:creationId xmlns:a16="http://schemas.microsoft.com/office/drawing/2014/main" id="{01C8A244-DC09-8D69-3F31-9653B22D2E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2509" y="2071164"/>
            <a:ext cx="1638866" cy="2155824"/>
          </a:xfrm>
          <a:prstGeom prst="rect">
            <a:avLst/>
          </a:prstGeom>
        </p:spPr>
      </p:pic>
      <p:pic>
        <p:nvPicPr>
          <p:cNvPr id="28" name="Picture 27">
            <a:extLst>
              <a:ext uri="{FF2B5EF4-FFF2-40B4-BE49-F238E27FC236}">
                <a16:creationId xmlns:a16="http://schemas.microsoft.com/office/drawing/2014/main" id="{304916E7-86B1-641C-33A1-889BBB846637}"/>
              </a:ext>
            </a:extLst>
          </p:cNvPr>
          <p:cNvPicPr>
            <a:picLocks noChangeAspect="1"/>
          </p:cNvPicPr>
          <p:nvPr/>
        </p:nvPicPr>
        <p:blipFill>
          <a:blip r:embed="rId3"/>
          <a:stretch>
            <a:fillRect/>
          </a:stretch>
        </p:blipFill>
        <p:spPr>
          <a:xfrm>
            <a:off x="2011502" y="2107217"/>
            <a:ext cx="2549222" cy="2119771"/>
          </a:xfrm>
          <a:prstGeom prst="rect">
            <a:avLst/>
          </a:prstGeom>
        </p:spPr>
      </p:pic>
      <p:pic>
        <p:nvPicPr>
          <p:cNvPr id="29" name="Picture 28">
            <a:extLst>
              <a:ext uri="{FF2B5EF4-FFF2-40B4-BE49-F238E27FC236}">
                <a16:creationId xmlns:a16="http://schemas.microsoft.com/office/drawing/2014/main" id="{2C13016B-6E0A-33A0-E9C4-0A54C4F1787E}"/>
              </a:ext>
            </a:extLst>
          </p:cNvPr>
          <p:cNvPicPr>
            <a:picLocks noChangeAspect="1"/>
          </p:cNvPicPr>
          <p:nvPr/>
        </p:nvPicPr>
        <p:blipFill>
          <a:blip r:embed="rId4"/>
          <a:stretch>
            <a:fillRect/>
          </a:stretch>
        </p:blipFill>
        <p:spPr>
          <a:xfrm>
            <a:off x="4365626" y="2197370"/>
            <a:ext cx="3460750" cy="1903412"/>
          </a:xfrm>
          <a:prstGeom prst="rect">
            <a:avLst/>
          </a:prstGeom>
        </p:spPr>
      </p:pic>
      <p:sp>
        <p:nvSpPr>
          <p:cNvPr id="30" name="Content Placeholder 5">
            <a:extLst>
              <a:ext uri="{FF2B5EF4-FFF2-40B4-BE49-F238E27FC236}">
                <a16:creationId xmlns:a16="http://schemas.microsoft.com/office/drawing/2014/main" id="{C76B1B81-B92F-4901-D40A-772E938CF9EF}"/>
              </a:ext>
            </a:extLst>
          </p:cNvPr>
          <p:cNvSpPr txBox="1">
            <a:spLocks/>
          </p:cNvSpPr>
          <p:nvPr/>
        </p:nvSpPr>
        <p:spPr>
          <a:xfrm>
            <a:off x="4274972" y="2483886"/>
            <a:ext cx="3642056" cy="34120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
                <a:prstClr val="black"/>
              </a:buClr>
              <a:buSzTx/>
              <a:buFont typeface="Wingdings" pitchFamily="2" charset="2"/>
              <a:buNone/>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
                <a:prstClr val="black"/>
              </a:buClr>
              <a:buSzTx/>
              <a:buFont typeface="Wingdings" pitchFamily="2" charset="2"/>
              <a:buNone/>
              <a:tabLst/>
              <a:defRPr/>
            </a:pP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J. M. Wilkinson and S. J. Blundell, </a:t>
            </a:r>
            <a:b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b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Physical Review Letters </a:t>
            </a:r>
            <a:r>
              <a:rPr kumimoji="0" lang="en-GB" altLang="en-US" sz="1800" b="1"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125</a:t>
            </a:r>
            <a:r>
              <a:rPr kumimoji="0" lang="en-GB" altLang="en-US"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 087201 (2020)</a:t>
            </a:r>
            <a:endPar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p:txBody>
      </p:sp>
      <p:sp>
        <p:nvSpPr>
          <p:cNvPr id="31" name="Text Placeholder 6">
            <a:extLst>
              <a:ext uri="{FF2B5EF4-FFF2-40B4-BE49-F238E27FC236}">
                <a16:creationId xmlns:a16="http://schemas.microsoft.com/office/drawing/2014/main" id="{2820818E-7C8F-C2F3-4C3A-4EC20B9F8301}"/>
              </a:ext>
            </a:extLst>
          </p:cNvPr>
          <p:cNvSpPr txBox="1">
            <a:spLocks/>
          </p:cNvSpPr>
          <p:nvPr/>
        </p:nvSpPr>
        <p:spPr>
          <a:xfrm>
            <a:off x="8324850" y="1283305"/>
            <a:ext cx="2578100"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Using both high rate and resolution</a:t>
            </a:r>
          </a:p>
        </p:txBody>
      </p:sp>
      <p:sp>
        <p:nvSpPr>
          <p:cNvPr id="33" name="Content Placeholder 5">
            <a:extLst>
              <a:ext uri="{FF2B5EF4-FFF2-40B4-BE49-F238E27FC236}">
                <a16:creationId xmlns:a16="http://schemas.microsoft.com/office/drawing/2014/main" id="{3A619441-B3EE-1FA4-3EEF-4AC2A0B5B117}"/>
              </a:ext>
            </a:extLst>
          </p:cNvPr>
          <p:cNvSpPr txBox="1">
            <a:spLocks/>
          </p:cNvSpPr>
          <p:nvPr/>
        </p:nvSpPr>
        <p:spPr>
          <a:xfrm>
            <a:off x="7826375" y="1659974"/>
            <a:ext cx="3642056" cy="5059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
                <a:prstClr val="black"/>
              </a:buClr>
              <a:buSzTx/>
              <a:buFont typeface="Wingdings" pitchFamily="2" charset="2"/>
              <a:buNone/>
              <a:tabLst/>
              <a:defRPr/>
            </a:pP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K. Tustain </a:t>
            </a:r>
            <a:r>
              <a:rPr kumimoji="0" lang="en-GB" sz="1800" b="0" i="1"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et al.</a:t>
            </a: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 </a:t>
            </a:r>
            <a:r>
              <a:rPr kumimoji="0" lang="en-GB" sz="1800" b="0" i="0" u="none" strike="noStrike" kern="1200" cap="none" spc="0" normalizeH="0" baseline="0" noProof="0" err="1">
                <a:ln>
                  <a:noFill/>
                </a:ln>
                <a:solidFill>
                  <a:srgbClr val="1E5DF8"/>
                </a:solidFill>
                <a:effectLst/>
                <a:uLnTx/>
                <a:uFillTx/>
                <a:latin typeface="Arial" panose="020B0604020202020204" pitchFamily="34" charset="0"/>
                <a:ea typeface="+mn-ea"/>
                <a:cs typeface="Arial" panose="020B0604020202020204" pitchFamily="34" charset="0"/>
              </a:rPr>
              <a:t>npj</a:t>
            </a:r>
            <a:r>
              <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 Quantum Materials </a:t>
            </a:r>
            <a:r>
              <a:rPr kumimoji="0" lang="en-GB" altLang="en-US" sz="1800" b="1"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5</a:t>
            </a:r>
            <a:r>
              <a:rPr kumimoji="0" lang="en-GB" altLang="en-US"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 74 (2020)</a:t>
            </a:r>
            <a:endParaRPr kumimoji="0" lang="en-GB" sz="18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prstClr val="black"/>
              </a:buClr>
              <a:buSzTx/>
              <a:buFont typeface="Wingdings" pitchFamily="2" charset="2"/>
              <a:buChar char="§"/>
              <a:tabLst/>
              <a:defRPr/>
            </a:pPr>
            <a:endParaRPr kumimoji="0" lang="en-GB" sz="2000" b="0" i="0" u="none" strike="noStrike" kern="1200" cap="none" spc="0" normalizeH="0" baseline="0" noProof="0">
              <a:ln>
                <a:noFill/>
              </a:ln>
              <a:solidFill>
                <a:srgbClr val="D77900"/>
              </a:solidFill>
              <a:effectLst/>
              <a:uLnTx/>
              <a:uFillTx/>
              <a:latin typeface="Arial" panose="020B0604020202020204" pitchFamily="34" charset="0"/>
              <a:ea typeface="+mn-ea"/>
              <a:cs typeface="Arial" panose="020B0604020202020204" pitchFamily="34" charset="0"/>
            </a:endParaRPr>
          </a:p>
        </p:txBody>
      </p:sp>
      <p:pic>
        <p:nvPicPr>
          <p:cNvPr id="34" name="Picture 33">
            <a:extLst>
              <a:ext uri="{FF2B5EF4-FFF2-40B4-BE49-F238E27FC236}">
                <a16:creationId xmlns:a16="http://schemas.microsoft.com/office/drawing/2014/main" id="{64EE18CE-1E74-F1BA-14F9-26A5972DE375}"/>
              </a:ext>
            </a:extLst>
          </p:cNvPr>
          <p:cNvPicPr>
            <a:picLocks noChangeAspect="1"/>
          </p:cNvPicPr>
          <p:nvPr/>
        </p:nvPicPr>
        <p:blipFill>
          <a:blip r:embed="rId5"/>
          <a:stretch>
            <a:fillRect/>
          </a:stretch>
        </p:blipFill>
        <p:spPr>
          <a:xfrm>
            <a:off x="7863930" y="2341805"/>
            <a:ext cx="3657600" cy="1167788"/>
          </a:xfrm>
          <a:prstGeom prst="rect">
            <a:avLst/>
          </a:prstGeom>
        </p:spPr>
      </p:pic>
    </p:spTree>
    <p:extLst>
      <p:ext uri="{BB962C8B-B14F-4D97-AF65-F5344CB8AC3E}">
        <p14:creationId xmlns:p14="http://schemas.microsoft.com/office/powerpoint/2010/main" val="256283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SIS_annrep07">
            <a:extLst>
              <a:ext uri="{FF2B5EF4-FFF2-40B4-BE49-F238E27FC236}">
                <a16:creationId xmlns:a16="http://schemas.microsoft.com/office/drawing/2014/main" id="{EE2D9FCF-0065-51E1-6DFB-E69363BBDE27}"/>
              </a:ext>
            </a:extLst>
          </p:cNvPr>
          <p:cNvPicPr>
            <a:picLocks noChangeAspect="1" noChangeArrowheads="1"/>
          </p:cNvPicPr>
          <p:nvPr/>
        </p:nvPicPr>
        <p:blipFill>
          <a:blip r:embed="rId2" cstate="print"/>
          <a:srcRect/>
          <a:stretch>
            <a:fillRect/>
          </a:stretch>
        </p:blipFill>
        <p:spPr bwMode="auto">
          <a:xfrm>
            <a:off x="6639039" y="-985972"/>
            <a:ext cx="3970820" cy="4823943"/>
          </a:xfrm>
          <a:prstGeom prst="rect">
            <a:avLst/>
          </a:prstGeom>
          <a:noFill/>
          <a:ln w="9525">
            <a:noFill/>
            <a:miter lim="800000"/>
            <a:headEnd/>
            <a:tailEnd/>
          </a:ln>
        </p:spPr>
      </p:pic>
      <p:sp>
        <p:nvSpPr>
          <p:cNvPr id="173065" name="Rectangle 9"/>
          <p:cNvSpPr>
            <a:spLocks noChangeArrowheads="1"/>
          </p:cNvSpPr>
          <p:nvPr/>
        </p:nvSpPr>
        <p:spPr bwMode="auto">
          <a:xfrm>
            <a:off x="9499955" y="2070433"/>
            <a:ext cx="127000" cy="174625"/>
          </a:xfrm>
          <a:prstGeom prst="rect">
            <a:avLst/>
          </a:prstGeom>
          <a:noFill/>
          <a:ln w="57150">
            <a:solidFill>
              <a:srgbClr val="FF6699"/>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73067" name="Rectangle 11"/>
          <p:cNvSpPr>
            <a:spLocks noChangeArrowheads="1"/>
          </p:cNvSpPr>
          <p:nvPr/>
        </p:nvSpPr>
        <p:spPr bwMode="auto">
          <a:xfrm>
            <a:off x="4999393" y="2097420"/>
            <a:ext cx="1293812" cy="701675"/>
          </a:xfrm>
          <a:prstGeom prst="rect">
            <a:avLst/>
          </a:prstGeom>
          <a:noFill/>
          <a:ln w="9525">
            <a:noFill/>
            <a:miter lim="800000"/>
            <a:headEnd/>
            <a:tailEnd/>
          </a:ln>
          <a:effectLst/>
        </p:spPr>
        <p:txBody>
          <a:bodyPr>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CC"/>
                </a:solidFill>
                <a:effectLst/>
                <a:uLnTx/>
                <a:uFillTx/>
                <a:latin typeface="Trebuchet MS" pitchFamily="34" charset="0"/>
                <a:ea typeface="+mn-ea"/>
                <a:cs typeface="+mn-cs"/>
              </a:rPr>
              <a:t>The</a:t>
            </a:r>
            <a:r>
              <a:rPr kumimoji="0" lang="en-GB" sz="2000" b="0" i="0" u="none" strike="noStrike" kern="1200" cap="none" spc="0" normalizeH="0" baseline="0" noProof="0">
                <a:ln>
                  <a:noFill/>
                </a:ln>
                <a:solidFill>
                  <a:srgbClr val="000000"/>
                </a:solidFill>
                <a:effectLst/>
                <a:uLnTx/>
                <a:uFillTx/>
                <a:latin typeface="Trebuchet MS" pitchFamily="34" charset="0"/>
                <a:ea typeface="+mn-ea"/>
                <a:cs typeface="+mn-cs"/>
              </a:rPr>
              <a:t> </a:t>
            </a:r>
            <a:r>
              <a:rPr kumimoji="0" lang="en-GB" sz="2000" b="0" i="1" u="none" strike="noStrike" kern="1200" cap="none" spc="0" normalizeH="0" baseline="0" noProof="0">
                <a:ln>
                  <a:noFill/>
                </a:ln>
                <a:solidFill>
                  <a:srgbClr val="FF6699"/>
                </a:solidFill>
                <a:effectLst/>
                <a:uLnTx/>
                <a:uFillTx/>
                <a:latin typeface="Trebuchet MS" pitchFamily="34" charset="0"/>
                <a:ea typeface="+mn-ea"/>
                <a:cs typeface="+mn-cs"/>
              </a:rPr>
              <a:t>Muon Target</a:t>
            </a:r>
            <a:endParaRPr kumimoji="0" lang="en-GB" sz="2000" b="0" i="0" u="none" strike="noStrike" kern="1200" cap="none" spc="0" normalizeH="0" baseline="0" noProof="0">
              <a:ln>
                <a:noFill/>
              </a:ln>
              <a:solidFill>
                <a:srgbClr val="000000"/>
              </a:solidFill>
              <a:effectLst/>
              <a:uLnTx/>
              <a:uFillTx/>
              <a:latin typeface="Trebuchet MS" pitchFamily="34" charset="0"/>
              <a:ea typeface="+mn-ea"/>
              <a:cs typeface="+mn-cs"/>
            </a:endParaRPr>
          </a:p>
        </p:txBody>
      </p:sp>
      <p:cxnSp>
        <p:nvCxnSpPr>
          <p:cNvPr id="173068" name="AutoShape 12"/>
          <p:cNvCxnSpPr>
            <a:cxnSpLocks noChangeShapeType="1"/>
            <a:stCxn id="173067" idx="3"/>
            <a:endCxn id="173065" idx="2"/>
          </p:cNvCxnSpPr>
          <p:nvPr/>
        </p:nvCxnSpPr>
        <p:spPr bwMode="auto">
          <a:xfrm flipV="1">
            <a:off x="6293205" y="2245057"/>
            <a:ext cx="3270250" cy="203200"/>
          </a:xfrm>
          <a:prstGeom prst="bentConnector2">
            <a:avLst/>
          </a:prstGeom>
          <a:noFill/>
          <a:ln w="9525">
            <a:solidFill>
              <a:srgbClr val="FF6699"/>
            </a:solidFill>
            <a:miter lim="800000"/>
            <a:headEnd/>
            <a:tailEnd type="triangle" w="med" len="med"/>
          </a:ln>
          <a:effectLst/>
        </p:spPr>
      </p:cxnSp>
      <p:pic>
        <p:nvPicPr>
          <p:cNvPr id="12" name="Picture 24" descr="target2"/>
          <p:cNvPicPr>
            <a:picLocks noChangeAspect="1" noChangeArrowheads="1"/>
          </p:cNvPicPr>
          <p:nvPr/>
        </p:nvPicPr>
        <p:blipFill>
          <a:blip r:embed="rId3" cstate="print"/>
          <a:srcRect l="21141" r="21141"/>
          <a:stretch>
            <a:fillRect/>
          </a:stretch>
        </p:blipFill>
        <p:spPr bwMode="auto">
          <a:xfrm>
            <a:off x="1961360" y="2485786"/>
            <a:ext cx="2038365" cy="3893027"/>
          </a:xfrm>
          <a:prstGeom prst="rect">
            <a:avLst/>
          </a:prstGeom>
          <a:ln>
            <a:noFill/>
          </a:ln>
          <a:effectLst>
            <a:outerShdw blurRad="292100" dist="139700" dir="2700000" algn="tl" rotWithShape="0">
              <a:srgbClr val="333333">
                <a:alpha val="65000"/>
              </a:srgbClr>
            </a:outerShdw>
          </a:effectLst>
        </p:spPr>
      </p:pic>
      <p:sp>
        <p:nvSpPr>
          <p:cNvPr id="13" name="Freeform 8"/>
          <p:cNvSpPr>
            <a:spLocks/>
          </p:cNvSpPr>
          <p:nvPr/>
        </p:nvSpPr>
        <p:spPr bwMode="auto">
          <a:xfrm>
            <a:off x="6493738" y="4454525"/>
            <a:ext cx="4030663" cy="793750"/>
          </a:xfrm>
          <a:custGeom>
            <a:avLst/>
            <a:gdLst/>
            <a:ahLst/>
            <a:cxnLst>
              <a:cxn ang="0">
                <a:pos x="0" y="0"/>
              </a:cxn>
              <a:cxn ang="0">
                <a:pos x="1288" y="217"/>
              </a:cxn>
              <a:cxn ang="0">
                <a:pos x="2539" y="0"/>
              </a:cxn>
              <a:cxn ang="0">
                <a:pos x="2539" y="500"/>
              </a:cxn>
              <a:cxn ang="0">
                <a:pos x="1342" y="326"/>
              </a:cxn>
              <a:cxn ang="0">
                <a:pos x="0" y="500"/>
              </a:cxn>
              <a:cxn ang="0">
                <a:pos x="0" y="0"/>
              </a:cxn>
            </a:cxnLst>
            <a:rect l="0" t="0" r="r" b="b"/>
            <a:pathLst>
              <a:path w="2539" h="500">
                <a:moveTo>
                  <a:pt x="0" y="0"/>
                </a:moveTo>
                <a:cubicBezTo>
                  <a:pt x="217" y="76"/>
                  <a:pt x="865" y="217"/>
                  <a:pt x="1288" y="217"/>
                </a:cubicBezTo>
                <a:cubicBezTo>
                  <a:pt x="1711" y="217"/>
                  <a:pt x="2322" y="58"/>
                  <a:pt x="2539" y="0"/>
                </a:cubicBezTo>
                <a:cubicBezTo>
                  <a:pt x="2539" y="0"/>
                  <a:pt x="2539" y="249"/>
                  <a:pt x="2539" y="500"/>
                </a:cubicBezTo>
                <a:cubicBezTo>
                  <a:pt x="2312" y="421"/>
                  <a:pt x="1765" y="326"/>
                  <a:pt x="1342" y="326"/>
                </a:cubicBezTo>
                <a:cubicBezTo>
                  <a:pt x="919" y="326"/>
                  <a:pt x="227" y="448"/>
                  <a:pt x="0" y="500"/>
                </a:cubicBezTo>
                <a:cubicBezTo>
                  <a:pt x="0" y="500"/>
                  <a:pt x="0" y="0"/>
                  <a:pt x="0" y="0"/>
                </a:cubicBezTo>
                <a:close/>
              </a:path>
            </a:pathLst>
          </a:custGeom>
          <a:solidFill>
            <a:schemeClr val="hlink"/>
          </a:solidFill>
          <a:ln w="9525">
            <a:noFill/>
            <a:round/>
            <a:headEnd/>
            <a:tailEnd/>
          </a:ln>
          <a:effec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4" name="Rectangle 7"/>
          <p:cNvSpPr>
            <a:spLocks noChangeArrowheads="1"/>
          </p:cNvSpPr>
          <p:nvPr/>
        </p:nvSpPr>
        <p:spPr bwMode="auto">
          <a:xfrm rot="2690262">
            <a:off x="8436837" y="4095751"/>
            <a:ext cx="215900" cy="1584325"/>
          </a:xfrm>
          <a:prstGeom prst="rect">
            <a:avLst/>
          </a:prstGeom>
          <a:solidFill>
            <a:schemeClr val="accent1"/>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5" name="AutoShape 9"/>
          <p:cNvSpPr>
            <a:spLocks noChangeArrowheads="1"/>
          </p:cNvSpPr>
          <p:nvPr/>
        </p:nvSpPr>
        <p:spPr bwMode="auto">
          <a:xfrm>
            <a:off x="5196750" y="4527550"/>
            <a:ext cx="1223962" cy="647700"/>
          </a:xfrm>
          <a:prstGeom prst="rightArrow">
            <a:avLst>
              <a:gd name="adj1" fmla="val 50000"/>
              <a:gd name="adj2" fmla="val 47243"/>
            </a:avLst>
          </a:prstGeom>
          <a:solidFill>
            <a:schemeClr val="hlink"/>
          </a:solidFill>
          <a:ln w="9525">
            <a:solidFill>
              <a:schemeClr val="tx1"/>
            </a:solidFill>
            <a:miter lim="800000"/>
            <a:headEnd/>
            <a:tailEnd/>
          </a:ln>
          <a:effectLst/>
        </p:spPr>
        <p:txBody>
          <a:bodyPr wrap="none"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Protons</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6" name="Text Box 15"/>
          <p:cNvSpPr txBox="1">
            <a:spLocks noChangeArrowheads="1"/>
          </p:cNvSpPr>
          <p:nvPr/>
        </p:nvSpPr>
        <p:spPr bwMode="auto">
          <a:xfrm>
            <a:off x="7247800" y="5707064"/>
            <a:ext cx="2146300" cy="396875"/>
          </a:xfrm>
          <a:prstGeom prst="rect">
            <a:avLst/>
          </a:prstGeom>
          <a:noFill/>
          <a:ln w="9525">
            <a:noFill/>
            <a:miter lim="800000"/>
            <a:headEnd/>
            <a:tailEnd/>
          </a:ln>
          <a:effectLst/>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Pions and muons</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7" name="Text Box 17"/>
          <p:cNvSpPr txBox="1">
            <a:spLocks noChangeArrowheads="1"/>
          </p:cNvSpPr>
          <p:nvPr/>
        </p:nvSpPr>
        <p:spPr bwMode="auto">
          <a:xfrm>
            <a:off x="6420712" y="4125914"/>
            <a:ext cx="1524000" cy="396875"/>
          </a:xfrm>
          <a:prstGeom prst="rect">
            <a:avLst/>
          </a:prstGeom>
          <a:noFill/>
          <a:ln w="9525">
            <a:noFill/>
            <a:miter lim="800000"/>
            <a:headEnd/>
            <a:tailEnd/>
          </a:ln>
          <a:effectLst/>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Beam focus</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8" name="Line 18"/>
          <p:cNvSpPr>
            <a:spLocks noChangeShapeType="1"/>
          </p:cNvSpPr>
          <p:nvPr/>
        </p:nvSpPr>
        <p:spPr bwMode="auto">
          <a:xfrm>
            <a:off x="7716112" y="4486276"/>
            <a:ext cx="431800" cy="360363"/>
          </a:xfrm>
          <a:prstGeom prst="line">
            <a:avLst/>
          </a:prstGeom>
          <a:noFill/>
          <a:ln w="9525">
            <a:solidFill>
              <a:schemeClr val="tx1"/>
            </a:solidFill>
            <a:round/>
            <a:headEnd/>
            <a:tailEnd type="triangle" w="med" len="med"/>
          </a:ln>
          <a:effec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9" name="AutoShape 19"/>
          <p:cNvSpPr>
            <a:spLocks noChangeArrowheads="1"/>
          </p:cNvSpPr>
          <p:nvPr/>
        </p:nvSpPr>
        <p:spPr bwMode="auto">
          <a:xfrm rot="4152548">
            <a:off x="8508275" y="5278438"/>
            <a:ext cx="576262" cy="144462"/>
          </a:xfrm>
          <a:prstGeom prst="rightArrow">
            <a:avLst>
              <a:gd name="adj1" fmla="val 50000"/>
              <a:gd name="adj2" fmla="val 99726"/>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0" name="AutoShape 20"/>
          <p:cNvSpPr>
            <a:spLocks noChangeArrowheads="1"/>
          </p:cNvSpPr>
          <p:nvPr/>
        </p:nvSpPr>
        <p:spPr bwMode="auto">
          <a:xfrm rot="5926975">
            <a:off x="8220938" y="5278438"/>
            <a:ext cx="576262" cy="144463"/>
          </a:xfrm>
          <a:prstGeom prst="rightArrow">
            <a:avLst>
              <a:gd name="adj1" fmla="val 50000"/>
              <a:gd name="adj2" fmla="val 99725"/>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1" name="AutoShape 21"/>
          <p:cNvSpPr>
            <a:spLocks noChangeArrowheads="1"/>
          </p:cNvSpPr>
          <p:nvPr/>
        </p:nvSpPr>
        <p:spPr bwMode="auto">
          <a:xfrm rot="17301429">
            <a:off x="8363813" y="4270376"/>
            <a:ext cx="576263" cy="144463"/>
          </a:xfrm>
          <a:prstGeom prst="rightArrow">
            <a:avLst>
              <a:gd name="adj1" fmla="val 50000"/>
              <a:gd name="adj2" fmla="val 99725"/>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2" name="AutoShape 22"/>
          <p:cNvSpPr>
            <a:spLocks noChangeArrowheads="1"/>
          </p:cNvSpPr>
          <p:nvPr/>
        </p:nvSpPr>
        <p:spPr bwMode="auto">
          <a:xfrm rot="14113623">
            <a:off x="8005038" y="4414838"/>
            <a:ext cx="576262" cy="144463"/>
          </a:xfrm>
          <a:prstGeom prst="rightArrow">
            <a:avLst>
              <a:gd name="adj1" fmla="val 50000"/>
              <a:gd name="adj2" fmla="val 99725"/>
            </a:avLst>
          </a:prstGeom>
          <a:solidFill>
            <a:schemeClr val="accent2"/>
          </a:solidFill>
          <a:ln w="9525">
            <a:solidFill>
              <a:schemeClr val="tx1"/>
            </a:solidFill>
            <a:miter lim="800000"/>
            <a:headEnd/>
            <a:tailEnd/>
          </a:ln>
          <a:effectLst/>
        </p:spPr>
        <p:txBody>
          <a:bodyPr wrap="none"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3" name="Text Box 23"/>
          <p:cNvSpPr txBox="1">
            <a:spLocks noChangeArrowheads="1"/>
          </p:cNvSpPr>
          <p:nvPr/>
        </p:nvSpPr>
        <p:spPr bwMode="auto">
          <a:xfrm>
            <a:off x="7139851" y="5351464"/>
            <a:ext cx="917575" cy="396875"/>
          </a:xfrm>
          <a:prstGeom prst="rect">
            <a:avLst/>
          </a:prstGeom>
          <a:noFill/>
          <a:ln w="9525">
            <a:noFill/>
            <a:miter lim="800000"/>
            <a:headEnd/>
            <a:tailEnd/>
          </a:ln>
          <a:effectLst/>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rPr>
              <a:t>Target</a:t>
            </a:r>
            <a:endParaRPr kumimoji="0" lang="en-US"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5" name="Rectangle 6"/>
          <p:cNvSpPr>
            <a:spLocks noChangeArrowheads="1"/>
          </p:cNvSpPr>
          <p:nvPr/>
        </p:nvSpPr>
        <p:spPr bwMode="auto">
          <a:xfrm>
            <a:off x="1571269" y="994618"/>
            <a:ext cx="4379587" cy="923330"/>
          </a:xfrm>
          <a:prstGeom prst="rect">
            <a:avLst/>
          </a:prstGeom>
          <a:noFill/>
          <a:ln w="9525">
            <a:noFill/>
            <a:miter lim="800000"/>
            <a:headEnd/>
            <a:tailEnd/>
          </a:ln>
          <a:effectLst/>
        </p:spPr>
        <p:txBody>
          <a:bodyPr wrap="square">
            <a:spAutoFit/>
          </a:bodyPr>
          <a:lstStyle/>
          <a:p>
            <a:pPr marL="263525" marR="0" lvl="0" indent="-263525" algn="l" defTabSz="457200" rtl="0" eaLnBrk="0" fontAlgn="base" latinLnBrk="0" hangingPunct="0">
              <a:lnSpc>
                <a:spcPct val="100000"/>
              </a:lnSpc>
              <a:spcBef>
                <a:spcPct val="0"/>
              </a:spcBef>
              <a:spcAft>
                <a:spcPct val="0"/>
              </a:spcAft>
              <a:buClrTx/>
              <a:buSzTx/>
              <a:buFontTx/>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Made of graphite</a:t>
            </a:r>
          </a:p>
          <a:p>
            <a:pPr marL="263525" marR="0" lvl="0" indent="-263525" algn="l" defTabSz="457200" rtl="0" eaLnBrk="0" fontAlgn="base" latinLnBrk="0" hangingPunct="0">
              <a:lnSpc>
                <a:spcPct val="100000"/>
              </a:lnSpc>
              <a:spcBef>
                <a:spcPct val="0"/>
              </a:spcBef>
              <a:spcAft>
                <a:spcPct val="0"/>
              </a:spcAft>
              <a:buClrTx/>
              <a:buSzTx/>
              <a:buFontTx/>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a:p>
            <a:pPr marL="263525" marR="0" lvl="0" indent="-263525" algn="l" defTabSz="457200" rtl="0" eaLnBrk="0" fontAlgn="base" latinLnBrk="0" hangingPunct="0">
              <a:lnSpc>
                <a:spcPct val="100000"/>
              </a:lnSpc>
              <a:spcBef>
                <a:spcPct val="0"/>
              </a:spcBef>
              <a:spcAft>
                <a:spcPct val="0"/>
              </a:spcAft>
              <a:buClrTx/>
              <a:buSzTx/>
              <a:buFontTx/>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Takes ~5% of the proton beam</a:t>
            </a:r>
          </a:p>
        </p:txBody>
      </p:sp>
      <p:sp>
        <p:nvSpPr>
          <p:cNvPr id="2" name="Title 1">
            <a:extLst>
              <a:ext uri="{FF2B5EF4-FFF2-40B4-BE49-F238E27FC236}">
                <a16:creationId xmlns:a16="http://schemas.microsoft.com/office/drawing/2014/main" id="{69EAD065-E84A-6D09-8138-A1F0DC0D4ECB}"/>
              </a:ext>
            </a:extLst>
          </p:cNvPr>
          <p:cNvSpPr txBox="1">
            <a:spLocks/>
          </p:cNvSpPr>
          <p:nvPr/>
        </p:nvSpPr>
        <p:spPr>
          <a:xfrm>
            <a:off x="0" y="365125"/>
            <a:ext cx="11087100" cy="4730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rgbClr val="003088"/>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0" i="0" u="none" strike="noStrike" kern="1200" cap="none" spc="0" normalizeH="0" baseline="0" noProof="0">
                <a:ln>
                  <a:noFill/>
                </a:ln>
                <a:solidFill>
                  <a:srgbClr val="003088"/>
                </a:solidFill>
                <a:effectLst/>
                <a:uLnTx/>
                <a:uFillTx/>
                <a:latin typeface="Arial" panose="020B0604020202020204" pitchFamily="34" charset="0"/>
                <a:ea typeface="+mj-ea"/>
                <a:cs typeface="Arial" panose="020B0604020202020204" pitchFamily="34" charset="0"/>
              </a:rPr>
              <a:t>Muon Production Target</a:t>
            </a:r>
            <a:br>
              <a:rPr kumimoji="0" lang="en-GB" sz="2800" b="0" i="0" u="none" strike="noStrike" kern="1200" cap="none" spc="0" normalizeH="0" baseline="0" noProof="0">
                <a:ln>
                  <a:noFill/>
                </a:ln>
                <a:solidFill>
                  <a:srgbClr val="003088"/>
                </a:solidFill>
                <a:effectLst/>
                <a:uLnTx/>
                <a:uFillTx/>
                <a:latin typeface="Arial" panose="020B0604020202020204" pitchFamily="34" charset="0"/>
                <a:ea typeface="+mj-ea"/>
                <a:cs typeface="Arial" panose="020B0604020202020204" pitchFamily="34" charset="0"/>
              </a:rPr>
            </a:br>
            <a:endParaRPr kumimoji="0" lang="en-GB" sz="2800" b="0" i="0" u="none" strike="noStrike" kern="1200" cap="none" spc="0" normalizeH="0" baseline="0" noProof="0">
              <a:ln>
                <a:noFill/>
              </a:ln>
              <a:solidFill>
                <a:srgbClr val="003088"/>
              </a:solidFill>
              <a:effectLst/>
              <a:uLnTx/>
              <a:uFillTx/>
              <a:latin typeface="Arial" panose="020B0604020202020204" pitchFamily="34" charset="0"/>
              <a:ea typeface="+mj-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73065"/>
                                        </p:tgtEl>
                                        <p:attrNameLst>
                                          <p:attrName>style.visibility</p:attrName>
                                        </p:attrNameLst>
                                      </p:cBhvr>
                                      <p:to>
                                        <p:strVal val="visible"/>
                                      </p:to>
                                    </p:set>
                                    <p:anim calcmode="lin" valueType="num">
                                      <p:cBhvr>
                                        <p:cTn id="7" dur="1000" fill="hold"/>
                                        <p:tgtEl>
                                          <p:spTgt spid="173065"/>
                                        </p:tgtEl>
                                        <p:attrNameLst>
                                          <p:attrName>ppt_w</p:attrName>
                                        </p:attrNameLst>
                                      </p:cBhvr>
                                      <p:tavLst>
                                        <p:tav tm="0">
                                          <p:val>
                                            <p:fltVal val="0"/>
                                          </p:val>
                                        </p:tav>
                                        <p:tav tm="100000">
                                          <p:val>
                                            <p:strVal val="#ppt_w"/>
                                          </p:val>
                                        </p:tav>
                                      </p:tavLst>
                                    </p:anim>
                                    <p:anim calcmode="lin" valueType="num">
                                      <p:cBhvr>
                                        <p:cTn id="8" dur="1000" fill="hold"/>
                                        <p:tgtEl>
                                          <p:spTgt spid="173065"/>
                                        </p:tgtEl>
                                        <p:attrNameLst>
                                          <p:attrName>ppt_h</p:attrName>
                                        </p:attrNameLst>
                                      </p:cBhvr>
                                      <p:tavLst>
                                        <p:tav tm="0">
                                          <p:val>
                                            <p:fltVal val="0"/>
                                          </p:val>
                                        </p:tav>
                                        <p:tav tm="100000">
                                          <p:val>
                                            <p:strVal val="#ppt_h"/>
                                          </p:val>
                                        </p:tav>
                                      </p:tavLst>
                                    </p:anim>
                                    <p:anim calcmode="lin" valueType="num">
                                      <p:cBhvr>
                                        <p:cTn id="9" dur="1000" fill="hold"/>
                                        <p:tgtEl>
                                          <p:spTgt spid="17306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306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AA4F84F4-4529-BED9-2775-AA730EB1F8E2}"/>
              </a:ext>
            </a:extLst>
          </p:cNvPr>
          <p:cNvGrpSpPr>
            <a:grpSpLocks/>
          </p:cNvGrpSpPr>
          <p:nvPr/>
        </p:nvGrpSpPr>
        <p:grpSpPr bwMode="auto">
          <a:xfrm>
            <a:off x="628650" y="1099221"/>
            <a:ext cx="4704321" cy="4098884"/>
            <a:chOff x="2827" y="647"/>
            <a:chExt cx="2642" cy="2300"/>
          </a:xfrm>
        </p:grpSpPr>
        <p:pic>
          <p:nvPicPr>
            <p:cNvPr id="8" name="Picture 7" descr="ISIS_annrep07">
              <a:extLst>
                <a:ext uri="{FF2B5EF4-FFF2-40B4-BE49-F238E27FC236}">
                  <a16:creationId xmlns:a16="http://schemas.microsoft.com/office/drawing/2014/main" id="{F042CC9B-6EEF-8A01-D7F9-B5EA956F047A}"/>
                </a:ext>
              </a:extLst>
            </p:cNvPr>
            <p:cNvPicPr>
              <a:picLocks noChangeAspect="1" noChangeArrowheads="1"/>
            </p:cNvPicPr>
            <p:nvPr/>
          </p:nvPicPr>
          <p:blipFill>
            <a:blip r:embed="rId2" cstate="print"/>
            <a:srcRect l="49129" t="56134" r="22862" b="23541"/>
            <a:stretch>
              <a:fillRect/>
            </a:stretch>
          </p:blipFill>
          <p:spPr bwMode="auto">
            <a:xfrm>
              <a:off x="2827" y="693"/>
              <a:ext cx="2446" cy="2157"/>
            </a:xfrm>
            <a:prstGeom prst="rect">
              <a:avLst/>
            </a:prstGeom>
            <a:noFill/>
            <a:ln w="9525">
              <a:noFill/>
              <a:miter lim="800000"/>
              <a:headEnd/>
              <a:tailEnd/>
            </a:ln>
          </p:spPr>
        </p:pic>
        <p:sp>
          <p:nvSpPr>
            <p:cNvPr id="9" name="Rectangle 8">
              <a:extLst>
                <a:ext uri="{FF2B5EF4-FFF2-40B4-BE49-F238E27FC236}">
                  <a16:creationId xmlns:a16="http://schemas.microsoft.com/office/drawing/2014/main" id="{1C69B7AE-C3B0-0E88-58AE-8DCBA40AE368}"/>
                </a:ext>
              </a:extLst>
            </p:cNvPr>
            <p:cNvSpPr>
              <a:spLocks noChangeArrowheads="1"/>
            </p:cNvSpPr>
            <p:nvPr/>
          </p:nvSpPr>
          <p:spPr bwMode="auto">
            <a:xfrm>
              <a:off x="4709" y="2346"/>
              <a:ext cx="391" cy="601"/>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0" name="Rectangle 9">
              <a:extLst>
                <a:ext uri="{FF2B5EF4-FFF2-40B4-BE49-F238E27FC236}">
                  <a16:creationId xmlns:a16="http://schemas.microsoft.com/office/drawing/2014/main" id="{731048B6-7A11-104C-265C-FEE087352CCC}"/>
                </a:ext>
              </a:extLst>
            </p:cNvPr>
            <p:cNvSpPr>
              <a:spLocks noChangeArrowheads="1"/>
            </p:cNvSpPr>
            <p:nvPr/>
          </p:nvSpPr>
          <p:spPr bwMode="auto">
            <a:xfrm>
              <a:off x="4986" y="1979"/>
              <a:ext cx="391" cy="916"/>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11" name="Rectangle 10">
              <a:extLst>
                <a:ext uri="{FF2B5EF4-FFF2-40B4-BE49-F238E27FC236}">
                  <a16:creationId xmlns:a16="http://schemas.microsoft.com/office/drawing/2014/main" id="{6FB2C26A-9692-3773-E5C6-DF9184E66883}"/>
                </a:ext>
              </a:extLst>
            </p:cNvPr>
            <p:cNvSpPr>
              <a:spLocks noChangeArrowheads="1"/>
            </p:cNvSpPr>
            <p:nvPr/>
          </p:nvSpPr>
          <p:spPr bwMode="auto">
            <a:xfrm>
              <a:off x="4883" y="647"/>
              <a:ext cx="586" cy="582"/>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grpSp>
      <p:sp>
        <p:nvSpPr>
          <p:cNvPr id="13" name="TextBox 12">
            <a:extLst>
              <a:ext uri="{FF2B5EF4-FFF2-40B4-BE49-F238E27FC236}">
                <a16:creationId xmlns:a16="http://schemas.microsoft.com/office/drawing/2014/main" id="{9D64AE6D-0C99-509F-D6B7-0722A44F07EE}"/>
              </a:ext>
            </a:extLst>
          </p:cNvPr>
          <p:cNvSpPr txBox="1"/>
          <p:nvPr/>
        </p:nvSpPr>
        <p:spPr>
          <a:xfrm>
            <a:off x="5680836" y="709559"/>
            <a:ext cx="6312675"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a:ea typeface="+mn-ea"/>
                <a:cs typeface="+mn-cs"/>
              </a:rPr>
              <a:t>EC Muons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Fixed Momentum Muons ~27MeV/c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Positive muons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Longitudinal fields </a:t>
            </a:r>
            <a:r>
              <a:rPr kumimoji="0" lang="en-GB" sz="1800" b="0" i="0" u="none" strike="noStrike" kern="1200" cap="none" spc="0" normalizeH="0" baseline="0" noProof="0" err="1">
                <a:ln>
                  <a:noFill/>
                </a:ln>
                <a:solidFill>
                  <a:prstClr val="black"/>
                </a:solidFill>
                <a:effectLst/>
                <a:uLnTx/>
                <a:uFillTx/>
                <a:latin typeface="Arial" panose="020B0604020202020204"/>
                <a:ea typeface="+mn-ea"/>
                <a:cs typeface="+mn-cs"/>
              </a:rPr>
              <a:t>upto</a:t>
            </a: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 5 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Transverse fields </a:t>
            </a:r>
            <a:r>
              <a:rPr kumimoji="0" lang="en-GB" sz="1800" b="0" i="0" u="none" strike="noStrike" kern="1200" cap="none" spc="0" normalizeH="0" baseline="0" noProof="0" err="1">
                <a:ln>
                  <a:noFill/>
                </a:ln>
                <a:solidFill>
                  <a:prstClr val="black"/>
                </a:solidFill>
                <a:effectLst/>
                <a:uLnTx/>
                <a:uFillTx/>
                <a:latin typeface="Arial" panose="020B0604020202020204"/>
                <a:ea typeface="+mn-ea"/>
                <a:cs typeface="+mn-cs"/>
              </a:rPr>
              <a:t>upto</a:t>
            </a: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 600+ G (pulse width limited)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Temperature range 30mK – 2000K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Laser excitation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Pulsed techniques e.g. RF, EF, Light, ac susceptibility</a:t>
            </a:r>
          </a:p>
        </p:txBody>
      </p:sp>
      <p:sp>
        <p:nvSpPr>
          <p:cNvPr id="14" name="TextBox 13">
            <a:extLst>
              <a:ext uri="{FF2B5EF4-FFF2-40B4-BE49-F238E27FC236}">
                <a16:creationId xmlns:a16="http://schemas.microsoft.com/office/drawing/2014/main" id="{01CFEA48-CDDB-1B24-7BBA-B6395AA156F5}"/>
              </a:ext>
            </a:extLst>
          </p:cNvPr>
          <p:cNvSpPr txBox="1"/>
          <p:nvPr/>
        </p:nvSpPr>
        <p:spPr>
          <a:xfrm>
            <a:off x="5680836" y="3664578"/>
            <a:ext cx="6579375" cy="286232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a:ea typeface="+mn-ea"/>
                <a:cs typeface="+mn-cs"/>
              </a:rPr>
              <a:t>RIKEN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Variable Momentum Muons ~15 – 120 MeV/c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Positive or negative muons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Longitudinal fields up to 0.4 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Transverse fields up to 600+ G (pulse width limited)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Temperature range 30mK – 500K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Pressure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Elemental Analysis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Ports for long term experiments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	e.g. proton charge radius experiment</a:t>
            </a:r>
          </a:p>
        </p:txBody>
      </p:sp>
      <p:sp>
        <p:nvSpPr>
          <p:cNvPr id="3" name="Title 2">
            <a:extLst>
              <a:ext uri="{FF2B5EF4-FFF2-40B4-BE49-F238E27FC236}">
                <a16:creationId xmlns:a16="http://schemas.microsoft.com/office/drawing/2014/main" id="{6BE647DF-1997-61D9-6903-B04CCEB783AB}"/>
              </a:ext>
            </a:extLst>
          </p:cNvPr>
          <p:cNvSpPr>
            <a:spLocks noGrp="1"/>
          </p:cNvSpPr>
          <p:nvPr>
            <p:ph type="title" idx="4294967295"/>
          </p:nvPr>
        </p:nvSpPr>
        <p:spPr>
          <a:xfrm>
            <a:off x="0" y="365125"/>
            <a:ext cx="11087100" cy="473075"/>
          </a:xfrm>
        </p:spPr>
        <p:txBody>
          <a:bodyPr/>
          <a:lstStyle/>
          <a:p>
            <a:r>
              <a:rPr lang="en-GB"/>
              <a:t>Muons Instruments at ISIS</a:t>
            </a:r>
            <a:br>
              <a:rPr lang="en-GB"/>
            </a:br>
            <a:endParaRPr lang="en-GB"/>
          </a:p>
        </p:txBody>
      </p:sp>
      <p:sp>
        <p:nvSpPr>
          <p:cNvPr id="5" name="Rectangle 4">
            <a:extLst>
              <a:ext uri="{FF2B5EF4-FFF2-40B4-BE49-F238E27FC236}">
                <a16:creationId xmlns:a16="http://schemas.microsoft.com/office/drawing/2014/main" id="{929B5442-BEFD-DFAD-D5A3-6BA2752511C1}"/>
              </a:ext>
            </a:extLst>
          </p:cNvPr>
          <p:cNvSpPr>
            <a:spLocks noChangeArrowheads="1"/>
          </p:cNvSpPr>
          <p:nvPr/>
        </p:nvSpPr>
        <p:spPr bwMode="auto">
          <a:xfrm>
            <a:off x="4154220" y="962888"/>
            <a:ext cx="1043426" cy="1037196"/>
          </a:xfrm>
          <a:prstGeom prst="rect">
            <a:avLst/>
          </a:prstGeom>
          <a:solidFill>
            <a:srgbClr val="FFFFFF"/>
          </a:solidFill>
          <a:ln w="9525">
            <a:noFill/>
            <a:miter lim="800000"/>
            <a:headEnd/>
            <a:tailEnd/>
          </a:ln>
        </p:spPr>
        <p:txBody>
          <a:bodyPr wrap="none" anchor="ctr"/>
          <a:lstStyle/>
          <a:p>
            <a:pPr marL="0" marR="0" lvl="0" indent="0" algn="l" defTabSz="457200" rtl="0" eaLnBrk="0" fontAlgn="auto" latinLnBrk="0" hangingPunct="0">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33399"/>
              </a:solidFill>
              <a:effectLst/>
              <a:uLnTx/>
              <a:uFillTx/>
              <a:latin typeface="Trebuchet MS" pitchFamily="34" charset="0"/>
              <a:ea typeface="+mn-ea"/>
              <a:cs typeface="+mn-cs"/>
            </a:endParaRPr>
          </a:p>
        </p:txBody>
      </p:sp>
      <p:sp>
        <p:nvSpPr>
          <p:cNvPr id="2" name="TextBox 1">
            <a:extLst>
              <a:ext uri="{FF2B5EF4-FFF2-40B4-BE49-F238E27FC236}">
                <a16:creationId xmlns:a16="http://schemas.microsoft.com/office/drawing/2014/main" id="{5B807F94-A505-6AFA-CC20-C5A4CA02F446}"/>
              </a:ext>
            </a:extLst>
          </p:cNvPr>
          <p:cNvSpPr txBox="1"/>
          <p:nvPr/>
        </p:nvSpPr>
        <p:spPr>
          <a:xfrm>
            <a:off x="2039195" y="4035418"/>
            <a:ext cx="1287533"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srgbClr val="1E5596"/>
                </a:solidFill>
                <a:effectLst/>
                <a:uLnTx/>
                <a:uFillTx/>
                <a:latin typeface="Arial" panose="020B0604020202020204"/>
                <a:ea typeface="+mn-ea"/>
                <a:cs typeface="+mn-cs"/>
              </a:rPr>
              <a:t>MuX</a:t>
            </a:r>
            <a:r>
              <a:rPr kumimoji="0" lang="en-GB" sz="1800" b="0" i="0" u="none" strike="noStrike" kern="1200" cap="none" spc="0" normalizeH="0" baseline="0" noProof="0">
                <a:ln>
                  <a:noFill/>
                </a:ln>
                <a:solidFill>
                  <a:srgbClr val="1E5596"/>
                </a:solidFill>
                <a:effectLst/>
                <a:uLnTx/>
                <a:uFillTx/>
                <a:latin typeface="Arial" panose="020B0604020202020204"/>
                <a:ea typeface="+mn-ea"/>
                <a:cs typeface="+mn-cs"/>
              </a:rPr>
              <a:t>/MEIS</a:t>
            </a:r>
          </a:p>
        </p:txBody>
      </p:sp>
    </p:spTree>
    <p:extLst>
      <p:ext uri="{BB962C8B-B14F-4D97-AF65-F5344CB8AC3E}">
        <p14:creationId xmlns:p14="http://schemas.microsoft.com/office/powerpoint/2010/main" val="186080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B305F-2046-447F-A6F9-20D5AB9AF6A5}"/>
              </a:ext>
            </a:extLst>
          </p:cNvPr>
          <p:cNvSpPr>
            <a:spLocks noGrp="1"/>
          </p:cNvSpPr>
          <p:nvPr>
            <p:ph type="title" idx="4294967295"/>
          </p:nvPr>
        </p:nvSpPr>
        <p:spPr>
          <a:xfrm>
            <a:off x="0" y="365125"/>
            <a:ext cx="11087100" cy="473075"/>
          </a:xfrm>
        </p:spPr>
        <p:txBody>
          <a:bodyPr/>
          <a:lstStyle/>
          <a:p>
            <a:r>
              <a:rPr lang="en-GB"/>
              <a:t>ISIS Muon Instrument Suite</a:t>
            </a:r>
          </a:p>
        </p:txBody>
      </p:sp>
      <p:pic>
        <p:nvPicPr>
          <p:cNvPr id="5" name="Picture 3">
            <a:extLst>
              <a:ext uri="{FF2B5EF4-FFF2-40B4-BE49-F238E27FC236}">
                <a16:creationId xmlns:a16="http://schemas.microsoft.com/office/drawing/2014/main" id="{1C76B7FA-5454-4021-8756-09AF8A94B481}"/>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0" y="1282700"/>
            <a:ext cx="4037013" cy="3557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Content Placeholder 7">
            <a:extLst>
              <a:ext uri="{FF2B5EF4-FFF2-40B4-BE49-F238E27FC236}">
                <a16:creationId xmlns:a16="http://schemas.microsoft.com/office/drawing/2014/main" id="{5114EADA-ACE2-47EF-BCF5-51F414B5BDEC}"/>
              </a:ext>
            </a:extLst>
          </p:cNvPr>
          <p:cNvGraphicFramePr>
            <a:graphicFrameLocks noGrp="1"/>
          </p:cNvGraphicFramePr>
          <p:nvPr>
            <p:ph sz="half" idx="4294967295"/>
          </p:nvPr>
        </p:nvGraphicFramePr>
        <p:xfrm>
          <a:off x="5039930" y="838200"/>
          <a:ext cx="5931876" cy="2651760"/>
        </p:xfrm>
        <a:graphic>
          <a:graphicData uri="http://schemas.openxmlformats.org/drawingml/2006/table">
            <a:tbl>
              <a:tblPr firstRow="1" bandRow="1">
                <a:tableStyleId>{2D5ABB26-0587-4C30-8999-92F81FD0307C}</a:tableStyleId>
              </a:tblPr>
              <a:tblGrid>
                <a:gridCol w="2008401">
                  <a:extLst>
                    <a:ext uri="{9D8B030D-6E8A-4147-A177-3AD203B41FA5}">
                      <a16:colId xmlns:a16="http://schemas.microsoft.com/office/drawing/2014/main" val="3886589230"/>
                    </a:ext>
                  </a:extLst>
                </a:gridCol>
                <a:gridCol w="1747142">
                  <a:extLst>
                    <a:ext uri="{9D8B030D-6E8A-4147-A177-3AD203B41FA5}">
                      <a16:colId xmlns:a16="http://schemas.microsoft.com/office/drawing/2014/main" val="2874628272"/>
                    </a:ext>
                  </a:extLst>
                </a:gridCol>
                <a:gridCol w="2176333">
                  <a:extLst>
                    <a:ext uri="{9D8B030D-6E8A-4147-A177-3AD203B41FA5}">
                      <a16:colId xmlns:a16="http://schemas.microsoft.com/office/drawing/2014/main" val="2823519536"/>
                    </a:ext>
                  </a:extLst>
                </a:gridCol>
              </a:tblGrid>
              <a:tr h="660400">
                <a:tc>
                  <a:txBody>
                    <a:bodyPr/>
                    <a:lstStyle/>
                    <a:p>
                      <a:r>
                        <a:rPr lang="en-GB" sz="2400"/>
                        <a:t>Instrument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Detectors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Rate (MEv/h)</a:t>
                      </a:r>
                      <a:br>
                        <a:rPr lang="en-GB" sz="2400"/>
                      </a:br>
                      <a:r>
                        <a:rPr lang="en-GB" sz="2400"/>
                        <a:t>[Double pulse]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7298735"/>
                  </a:ext>
                </a:extLst>
              </a:tr>
              <a:tr h="375920">
                <a:tc>
                  <a:txBody>
                    <a:bodyPr/>
                    <a:lstStyle/>
                    <a:p>
                      <a:r>
                        <a:rPr lang="en-GB" sz="2400"/>
                        <a:t>ARGUS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192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50 [100]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8613989"/>
                  </a:ext>
                </a:extLst>
              </a:tr>
              <a:tr h="375920">
                <a:tc>
                  <a:txBody>
                    <a:bodyPr/>
                    <a:lstStyle/>
                    <a:p>
                      <a:r>
                        <a:rPr lang="en-GB" sz="2400"/>
                        <a:t>EMU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0367059"/>
                  </a:ext>
                </a:extLst>
              </a:tr>
              <a:tr h="375920">
                <a:tc>
                  <a:txBody>
                    <a:bodyPr/>
                    <a:lstStyle/>
                    <a:p>
                      <a:r>
                        <a:rPr lang="en-GB" sz="2400" err="1"/>
                        <a:t>HiFi</a:t>
                      </a:r>
                      <a:endParaRPr lang="en-GB" sz="2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5859879"/>
                  </a:ext>
                </a:extLst>
              </a:tr>
              <a:tr h="375920">
                <a:tc>
                  <a:txBody>
                    <a:bodyPr/>
                    <a:lstStyle/>
                    <a:p>
                      <a:r>
                        <a:rPr lang="en-GB" sz="2400"/>
                        <a:t>MuSR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2400"/>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6428073"/>
                  </a:ext>
                </a:extLst>
              </a:tr>
            </a:tbl>
          </a:graphicData>
        </a:graphic>
      </p:graphicFrame>
      <p:sp>
        <p:nvSpPr>
          <p:cNvPr id="6" name="TextBox 5">
            <a:extLst>
              <a:ext uri="{FF2B5EF4-FFF2-40B4-BE49-F238E27FC236}">
                <a16:creationId xmlns:a16="http://schemas.microsoft.com/office/drawing/2014/main" id="{3C53D79A-D456-420E-99D8-A4356EC1EEEB}"/>
              </a:ext>
            </a:extLst>
          </p:cNvPr>
          <p:cNvSpPr txBox="1"/>
          <p:nvPr/>
        </p:nvSpPr>
        <p:spPr>
          <a:xfrm>
            <a:off x="1280956" y="3913498"/>
            <a:ext cx="1287532"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srgbClr val="1E5596"/>
                </a:solidFill>
                <a:effectLst/>
                <a:uLnTx/>
                <a:uFillTx/>
                <a:latin typeface="Arial" panose="020B0604020202020204"/>
                <a:ea typeface="+mn-ea"/>
                <a:cs typeface="+mn-cs"/>
              </a:rPr>
              <a:t>MuX</a:t>
            </a:r>
            <a:r>
              <a:rPr kumimoji="0" lang="en-GB" sz="1800" b="0" i="0" u="none" strike="noStrike" kern="1200" cap="none" spc="0" normalizeH="0" baseline="0" noProof="0">
                <a:ln>
                  <a:noFill/>
                </a:ln>
                <a:solidFill>
                  <a:srgbClr val="1E5596"/>
                </a:solidFill>
                <a:effectLst/>
                <a:uLnTx/>
                <a:uFillTx/>
                <a:latin typeface="Arial" panose="020B0604020202020204"/>
                <a:ea typeface="+mn-ea"/>
                <a:cs typeface="+mn-cs"/>
              </a:rPr>
              <a:t>/MEIS</a:t>
            </a:r>
          </a:p>
        </p:txBody>
      </p:sp>
      <p:sp>
        <p:nvSpPr>
          <p:cNvPr id="7" name="TextBox 6">
            <a:extLst>
              <a:ext uri="{FF2B5EF4-FFF2-40B4-BE49-F238E27FC236}">
                <a16:creationId xmlns:a16="http://schemas.microsoft.com/office/drawing/2014/main" id="{7C9A0CDA-F812-4C3C-9228-9F2FE8FB97B5}"/>
              </a:ext>
            </a:extLst>
          </p:cNvPr>
          <p:cNvSpPr txBox="1"/>
          <p:nvPr/>
        </p:nvSpPr>
        <p:spPr>
          <a:xfrm>
            <a:off x="1398860" y="1203511"/>
            <a:ext cx="173637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3088">
                    <a:lumMod val="60000"/>
                    <a:lumOff val="40000"/>
                  </a:srgbClr>
                </a:solidFill>
                <a:effectLst/>
                <a:uLnTx/>
                <a:uFillTx/>
                <a:latin typeface="Arial" panose="020B0604020202020204"/>
                <a:ea typeface="+mn-ea"/>
                <a:cs typeface="+mn-cs"/>
              </a:rPr>
              <a:t>Surface muons</a:t>
            </a:r>
          </a:p>
        </p:txBody>
      </p:sp>
      <p:sp>
        <p:nvSpPr>
          <p:cNvPr id="8" name="TextBox 7">
            <a:extLst>
              <a:ext uri="{FF2B5EF4-FFF2-40B4-BE49-F238E27FC236}">
                <a16:creationId xmlns:a16="http://schemas.microsoft.com/office/drawing/2014/main" id="{4E0C19B3-C6F1-4626-BDEA-ACB7CF81400E}"/>
              </a:ext>
            </a:extLst>
          </p:cNvPr>
          <p:cNvSpPr txBox="1"/>
          <p:nvPr/>
        </p:nvSpPr>
        <p:spPr>
          <a:xfrm>
            <a:off x="834604" y="4776536"/>
            <a:ext cx="286488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3088">
                    <a:lumMod val="60000"/>
                    <a:lumOff val="40000"/>
                  </a:srgbClr>
                </a:solidFill>
                <a:effectLst/>
                <a:uLnTx/>
                <a:uFillTx/>
                <a:latin typeface="Arial" panose="020B0604020202020204"/>
                <a:ea typeface="+mn-ea"/>
                <a:cs typeface="+mn-cs"/>
              </a:rPr>
              <a:t>Surface and decay muons</a:t>
            </a:r>
          </a:p>
        </p:txBody>
      </p:sp>
      <p:sp>
        <p:nvSpPr>
          <p:cNvPr id="3" name="Content Placeholder 2">
            <a:extLst>
              <a:ext uri="{FF2B5EF4-FFF2-40B4-BE49-F238E27FC236}">
                <a16:creationId xmlns:a16="http://schemas.microsoft.com/office/drawing/2014/main" id="{5A668359-7E57-E635-0443-4B979663A959}"/>
              </a:ext>
            </a:extLst>
          </p:cNvPr>
          <p:cNvSpPr txBox="1">
            <a:spLocks/>
          </p:cNvSpPr>
          <p:nvPr/>
        </p:nvSpPr>
        <p:spPr>
          <a:xfrm>
            <a:off x="4871617" y="3745031"/>
            <a:ext cx="11213592" cy="4915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Also within the RIKEN-RAL Muon Facility:</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Negative muon elemental analysis – </a:t>
            </a:r>
            <a:r>
              <a:rPr kumimoji="0" lang="en-GB" sz="2000" b="0" i="0" u="none" strike="noStrike" kern="1200" cap="none" spc="0" normalizeH="0" baseline="0" noProof="0" err="1">
                <a:ln>
                  <a:noFill/>
                </a:ln>
                <a:solidFill>
                  <a:srgbClr val="1E5DF8"/>
                </a:solidFill>
                <a:effectLst/>
                <a:uLnTx/>
                <a:uFillTx/>
                <a:latin typeface="Arial" panose="020B0604020202020204" pitchFamily="34" charset="0"/>
                <a:ea typeface="+mn-ea"/>
                <a:cs typeface="Arial" panose="020B0604020202020204" pitchFamily="34" charset="0"/>
              </a:rPr>
              <a:t>MuX</a:t>
            </a:r>
            <a:endPar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Effects of Muons on electronics - MEIS</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FAMU muonic hydrogen experiment – Port 1</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Muon development beamline – Port 3</a:t>
            </a:r>
          </a:p>
        </p:txBody>
      </p:sp>
    </p:spTree>
    <p:extLst>
      <p:ext uri="{BB962C8B-B14F-4D97-AF65-F5344CB8AC3E}">
        <p14:creationId xmlns:p14="http://schemas.microsoft.com/office/powerpoint/2010/main" val="19482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09EC2176 Campus aerial view.tif">
            <a:extLst>
              <a:ext uri="{FF2B5EF4-FFF2-40B4-BE49-F238E27FC236}">
                <a16:creationId xmlns:a16="http://schemas.microsoft.com/office/drawing/2014/main" id="{66E5C23E-CBE1-B84F-AB80-2F890078835A}"/>
              </a:ext>
            </a:extLst>
          </p:cNvPr>
          <p:cNvPicPr>
            <a:picLocks noChangeAspect="1"/>
          </p:cNvPicPr>
          <p:nvPr/>
        </p:nvPicPr>
        <p:blipFill>
          <a:blip r:embed="rId3" cstate="print"/>
          <a:srcRect t="15829" r="6418" b="5466"/>
          <a:stretch>
            <a:fillRect/>
          </a:stretch>
        </p:blipFill>
        <p:spPr bwMode="auto">
          <a:xfrm>
            <a:off x="1463826" y="617410"/>
            <a:ext cx="9128302" cy="5233273"/>
          </a:xfrm>
          <a:prstGeom prst="rect">
            <a:avLst/>
          </a:prstGeom>
          <a:noFill/>
          <a:ln w="9525">
            <a:noFill/>
            <a:miter lim="800000"/>
            <a:headEnd/>
            <a:tailEnd/>
          </a:ln>
        </p:spPr>
      </p:pic>
      <p:sp>
        <p:nvSpPr>
          <p:cNvPr id="11299" name="Rectangle 35"/>
          <p:cNvSpPr>
            <a:spLocks noChangeArrowheads="1"/>
          </p:cNvSpPr>
          <p:nvPr/>
        </p:nvSpPr>
        <p:spPr bwMode="auto">
          <a:xfrm>
            <a:off x="2323282" y="2295812"/>
            <a:ext cx="5019389" cy="2083890"/>
          </a:xfrm>
          <a:prstGeom prst="rect">
            <a:avLst/>
          </a:prstGeom>
          <a:noFill/>
          <a:ln w="28575">
            <a:solidFill>
              <a:srgbClr val="FFFF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3200">
                <a:solidFill>
                  <a:schemeClr val="tx1"/>
                </a:solidFill>
                <a:latin typeface="Arial" charset="0"/>
              </a:defRPr>
            </a:lvl2pPr>
            <a:lvl3pPr marL="1143000" indent="-228600" eaLnBrk="0" hangingPunct="0">
              <a:spcBef>
                <a:spcPct val="20000"/>
              </a:spcBef>
              <a:buChar char="•"/>
              <a:defRPr sz="3200">
                <a:solidFill>
                  <a:schemeClr val="tx1"/>
                </a:solidFill>
                <a:latin typeface="Arial" charset="0"/>
              </a:defRPr>
            </a:lvl3pPr>
            <a:lvl4pPr marL="1600200" indent="-228600" eaLnBrk="0" hangingPunct="0">
              <a:spcBef>
                <a:spcPct val="20000"/>
              </a:spcBef>
              <a:buChar char="–"/>
              <a:defRPr sz="3200">
                <a:solidFill>
                  <a:schemeClr val="tx1"/>
                </a:solidFill>
                <a:latin typeface="Arial" charset="0"/>
              </a:defRPr>
            </a:lvl4pPr>
            <a:lvl5pPr marL="2057400" indent="-228600" eaLnBrk="0" hangingPunct="0">
              <a:spcBef>
                <a:spcPct val="20000"/>
              </a:spcBef>
              <a:buChar char="»"/>
              <a:defRPr sz="3200">
                <a:solidFill>
                  <a:schemeClr val="tx1"/>
                </a:solidFill>
                <a:latin typeface="Arial" charset="0"/>
              </a:defRPr>
            </a:lvl5pPr>
            <a:lvl6pPr marL="2514600" indent="-228600" eaLnBrk="0" fontAlgn="base" hangingPunct="0">
              <a:spcBef>
                <a:spcPct val="20000"/>
              </a:spcBef>
              <a:spcAft>
                <a:spcPct val="0"/>
              </a:spcAft>
              <a:buChar char="»"/>
              <a:defRPr sz="3200">
                <a:solidFill>
                  <a:schemeClr val="tx1"/>
                </a:solidFill>
                <a:latin typeface="Arial" charset="0"/>
              </a:defRPr>
            </a:lvl6pPr>
            <a:lvl7pPr marL="2971800" indent="-228600" eaLnBrk="0" fontAlgn="base" hangingPunct="0">
              <a:spcBef>
                <a:spcPct val="20000"/>
              </a:spcBef>
              <a:spcAft>
                <a:spcPct val="0"/>
              </a:spcAft>
              <a:buChar char="»"/>
              <a:defRPr sz="3200">
                <a:solidFill>
                  <a:schemeClr val="tx1"/>
                </a:solidFill>
                <a:latin typeface="Arial" charset="0"/>
              </a:defRPr>
            </a:lvl7pPr>
            <a:lvl8pPr marL="3429000" indent="-228600" eaLnBrk="0" fontAlgn="base" hangingPunct="0">
              <a:spcBef>
                <a:spcPct val="20000"/>
              </a:spcBef>
              <a:spcAft>
                <a:spcPct val="0"/>
              </a:spcAft>
              <a:buChar char="»"/>
              <a:defRPr sz="3200">
                <a:solidFill>
                  <a:schemeClr val="tx1"/>
                </a:solidFill>
                <a:latin typeface="Arial" charset="0"/>
              </a:defRPr>
            </a:lvl8pPr>
            <a:lvl9pPr marL="3886200" indent="-228600" eaLnBrk="0" fontAlgn="base" hangingPunct="0">
              <a:spcBef>
                <a:spcPct val="20000"/>
              </a:spcBef>
              <a:spcAft>
                <a:spcPct val="0"/>
              </a:spcAft>
              <a:buChar char="»"/>
              <a:defRPr sz="3200">
                <a:solidFill>
                  <a:schemeClr val="tx1"/>
                </a:solidFill>
                <a:latin typeface="Arial" charset="0"/>
              </a:defRPr>
            </a:lvl9pPr>
          </a:lstStyle>
          <a:p>
            <a:pPr defTabSz="457200" eaLnBrk="1" hangingPunct="1">
              <a:spcBef>
                <a:spcPct val="0"/>
              </a:spcBef>
              <a:buNone/>
              <a:defRPr/>
            </a:pPr>
            <a:endParaRPr lang="en-US" altLang="en-US" sz="1800">
              <a:solidFill>
                <a:srgbClr val="000000"/>
              </a:solidFill>
            </a:endParaRPr>
          </a:p>
        </p:txBody>
      </p:sp>
      <p:sp>
        <p:nvSpPr>
          <p:cNvPr id="4" name="Title 3">
            <a:extLst>
              <a:ext uri="{FF2B5EF4-FFF2-40B4-BE49-F238E27FC236}">
                <a16:creationId xmlns:a16="http://schemas.microsoft.com/office/drawing/2014/main" id="{BE6E4794-D73D-85DD-61E0-897E01E13CA5}"/>
              </a:ext>
            </a:extLst>
          </p:cNvPr>
          <p:cNvSpPr>
            <a:spLocks noGrp="1"/>
          </p:cNvSpPr>
          <p:nvPr>
            <p:ph type="title"/>
          </p:nvPr>
        </p:nvSpPr>
        <p:spPr/>
        <p:txBody>
          <a:bodyPr/>
          <a:lstStyle/>
          <a:p>
            <a:r>
              <a:rPr lang="en-GB"/>
              <a:t>The Rutherford Appleton Laboratory</a:t>
            </a:r>
          </a:p>
        </p:txBody>
      </p:sp>
    </p:spTree>
    <p:custDataLst>
      <p:tags r:id="rId1"/>
    </p:custDataLst>
    <p:extLst>
      <p:ext uri="{BB962C8B-B14F-4D97-AF65-F5344CB8AC3E}">
        <p14:creationId xmlns:p14="http://schemas.microsoft.com/office/powerpoint/2010/main" val="3291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299"/>
                                        </p:tgtEl>
                                        <p:attrNameLst>
                                          <p:attrName>style.visibility</p:attrName>
                                        </p:attrNameLst>
                                      </p:cBhvr>
                                      <p:to>
                                        <p:strVal val="visible"/>
                                      </p:to>
                                    </p:set>
                                    <p:anim calcmode="lin" valueType="num">
                                      <p:cBhvr>
                                        <p:cTn id="7" dur="1000" fill="hold"/>
                                        <p:tgtEl>
                                          <p:spTgt spid="11299"/>
                                        </p:tgtEl>
                                        <p:attrNameLst>
                                          <p:attrName>ppt_w</p:attrName>
                                        </p:attrNameLst>
                                      </p:cBhvr>
                                      <p:tavLst>
                                        <p:tav tm="0">
                                          <p:val>
                                            <p:strVal val="#ppt_w*0.70"/>
                                          </p:val>
                                        </p:tav>
                                        <p:tav tm="100000">
                                          <p:val>
                                            <p:strVal val="#ppt_w"/>
                                          </p:val>
                                        </p:tav>
                                      </p:tavLst>
                                    </p:anim>
                                    <p:anim calcmode="lin" valueType="num">
                                      <p:cBhvr>
                                        <p:cTn id="8" dur="1000" fill="hold"/>
                                        <p:tgtEl>
                                          <p:spTgt spid="11299"/>
                                        </p:tgtEl>
                                        <p:attrNameLst>
                                          <p:attrName>ppt_h</p:attrName>
                                        </p:attrNameLst>
                                      </p:cBhvr>
                                      <p:tavLst>
                                        <p:tav tm="0">
                                          <p:val>
                                            <p:strVal val="#ppt_h"/>
                                          </p:val>
                                        </p:tav>
                                        <p:tav tm="100000">
                                          <p:val>
                                            <p:strVal val="#ppt_h"/>
                                          </p:val>
                                        </p:tav>
                                      </p:tavLst>
                                    </p:anim>
                                    <p:animEffect transition="in" filter="fade">
                                      <p:cBhvr>
                                        <p:cTn id="9" dur="1000"/>
                                        <p:tgtEl>
                                          <p:spTgt spid="11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4" name="Picture 4" descr="06EC2711 Site aerial view, ISIS"/>
          <p:cNvPicPr>
            <a:picLocks noChangeAspect="1" noChangeArrowheads="1"/>
          </p:cNvPicPr>
          <p:nvPr/>
        </p:nvPicPr>
        <p:blipFill>
          <a:blip r:embed="rId3" cstate="print"/>
          <a:srcRect t="8401" b="11980"/>
          <a:stretch>
            <a:fillRect/>
          </a:stretch>
        </p:blipFill>
        <p:spPr bwMode="auto">
          <a:xfrm>
            <a:off x="1524000" y="755650"/>
            <a:ext cx="9144000" cy="4854575"/>
          </a:xfrm>
          <a:prstGeom prst="rect">
            <a:avLst/>
          </a:prstGeom>
          <a:noFill/>
        </p:spPr>
      </p:pic>
      <p:pic>
        <p:nvPicPr>
          <p:cNvPr id="158725" name="Picture 5" descr="TS1_and_TS2_out_of_date_layoutClean_smaller"/>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rot="251520">
            <a:off x="3106738" y="1800226"/>
            <a:ext cx="7378700" cy="2136775"/>
          </a:xfrm>
          <a:prstGeom prst="rect">
            <a:avLst/>
          </a:prstGeom>
          <a:noFill/>
        </p:spPr>
      </p:pic>
      <p:sp>
        <p:nvSpPr>
          <p:cNvPr id="158729" name="Text Box 9"/>
          <p:cNvSpPr txBox="1">
            <a:spLocks noChangeArrowheads="1"/>
          </p:cNvSpPr>
          <p:nvPr/>
        </p:nvSpPr>
        <p:spPr bwMode="auto">
          <a:xfrm>
            <a:off x="1970088" y="5774471"/>
            <a:ext cx="9448800" cy="707886"/>
          </a:xfrm>
          <a:prstGeom prst="rect">
            <a:avLst/>
          </a:prstGeom>
          <a:noFill/>
          <a:ln w="9525">
            <a:noFill/>
            <a:miter lim="800000"/>
            <a:headEnd/>
            <a:tailEnd/>
          </a:ln>
          <a:effectLst/>
        </p:spPr>
        <p:txBody>
          <a:bodyPr wrap="square">
            <a:spAutoFit/>
          </a:bodyPr>
          <a:lstStyle/>
          <a:p>
            <a:pPr eaLnBrk="0" fontAlgn="base" hangingPunct="0">
              <a:spcBef>
                <a:spcPct val="0"/>
              </a:spcBef>
              <a:spcAft>
                <a:spcPct val="0"/>
              </a:spcAft>
            </a:pPr>
            <a:r>
              <a:rPr lang="en-GB" sz="2000">
                <a:solidFill>
                  <a:srgbClr val="3333CC"/>
                </a:solidFill>
                <a:latin typeface="Trebuchet MS" pitchFamily="34" charset="0"/>
                <a:cs typeface="Arial" charset="0"/>
              </a:rPr>
              <a:t>A World Centre for Condensed Matter Science with Neutrons and Muons</a:t>
            </a:r>
          </a:p>
          <a:p>
            <a:pPr eaLnBrk="0" fontAlgn="base" hangingPunct="0">
              <a:spcBef>
                <a:spcPct val="0"/>
              </a:spcBef>
              <a:spcAft>
                <a:spcPct val="0"/>
              </a:spcAft>
            </a:pPr>
            <a:r>
              <a:rPr lang="en-GB" sz="2000">
                <a:solidFill>
                  <a:srgbClr val="3333CC"/>
                </a:solidFill>
                <a:latin typeface="Trebuchet MS" pitchFamily="34" charset="0"/>
                <a:cs typeface="Arial" charset="0"/>
              </a:rPr>
              <a:t>Typical year: 1200 experiments, 3000 visitors, 35 countries, 600 publications </a:t>
            </a:r>
          </a:p>
        </p:txBody>
      </p:sp>
      <p:grpSp>
        <p:nvGrpSpPr>
          <p:cNvPr id="158739" name="Group 19"/>
          <p:cNvGrpSpPr>
            <a:grpSpLocks/>
          </p:cNvGrpSpPr>
          <p:nvPr/>
        </p:nvGrpSpPr>
        <p:grpSpPr bwMode="auto">
          <a:xfrm>
            <a:off x="6777548" y="1592262"/>
            <a:ext cx="3776118" cy="1344613"/>
            <a:chOff x="3261" y="1067"/>
            <a:chExt cx="2407" cy="736"/>
          </a:xfrm>
        </p:grpSpPr>
        <p:sp>
          <p:nvSpPr>
            <p:cNvPr id="158733" name="Text Box 13"/>
            <p:cNvSpPr txBox="1">
              <a:spLocks noChangeArrowheads="1"/>
            </p:cNvSpPr>
            <p:nvPr/>
          </p:nvSpPr>
          <p:spPr bwMode="auto">
            <a:xfrm>
              <a:off x="4195" y="1101"/>
              <a:ext cx="1432" cy="219"/>
            </a:xfrm>
            <a:prstGeom prst="rect">
              <a:avLst/>
            </a:prstGeom>
            <a:solidFill>
              <a:srgbClr val="6699FF"/>
            </a:solidFill>
            <a:ln w="9525">
              <a:noFill/>
              <a:miter lim="800000"/>
              <a:headEnd/>
              <a:tailEnd/>
            </a:ln>
            <a:effectLst/>
          </p:spPr>
          <p:txBody>
            <a:bodyPr wrap="square">
              <a:spAutoFit/>
            </a:bodyPr>
            <a:lstStyle/>
            <a:p>
              <a:pPr eaLnBrk="0" fontAlgn="base" hangingPunct="0">
                <a:spcBef>
                  <a:spcPct val="50000"/>
                </a:spcBef>
                <a:spcAft>
                  <a:spcPct val="0"/>
                </a:spcAft>
              </a:pPr>
              <a:r>
                <a:rPr lang="en-GB" sz="2000">
                  <a:solidFill>
                    <a:srgbClr val="FFFF00"/>
                  </a:solidFill>
                  <a:latin typeface="Trebuchet MS" pitchFamily="34" charset="0"/>
                </a:rPr>
                <a:t>Accelerators</a:t>
              </a:r>
            </a:p>
          </p:txBody>
        </p:sp>
        <p:sp>
          <p:nvSpPr>
            <p:cNvPr id="158735" name="Rectangle 15"/>
            <p:cNvSpPr>
              <a:spLocks noChangeArrowheads="1"/>
            </p:cNvSpPr>
            <p:nvPr/>
          </p:nvSpPr>
          <p:spPr bwMode="auto">
            <a:xfrm>
              <a:off x="3261" y="1067"/>
              <a:ext cx="2407" cy="736"/>
            </a:xfrm>
            <a:prstGeom prst="rect">
              <a:avLst/>
            </a:prstGeom>
            <a:noFill/>
            <a:ln w="28575">
              <a:solidFill>
                <a:srgbClr val="FFFF00"/>
              </a:solidFill>
              <a:miter lim="800000"/>
              <a:headEnd/>
              <a:tailEnd/>
            </a:ln>
            <a:effectLst/>
          </p:spPr>
          <p:txBody>
            <a:bodyPr wrap="none" anchor="ctr"/>
            <a:lstStyle/>
            <a:p>
              <a:pPr eaLnBrk="0" fontAlgn="base" hangingPunct="0">
                <a:spcBef>
                  <a:spcPct val="0"/>
                </a:spcBef>
                <a:spcAft>
                  <a:spcPct val="0"/>
                </a:spcAft>
              </a:pPr>
              <a:endParaRPr lang="en-GB" sz="2000">
                <a:solidFill>
                  <a:srgbClr val="333399"/>
                </a:solidFill>
                <a:latin typeface="Trebuchet MS" pitchFamily="34" charset="0"/>
              </a:endParaRPr>
            </a:p>
          </p:txBody>
        </p:sp>
      </p:grpSp>
      <p:grpSp>
        <p:nvGrpSpPr>
          <p:cNvPr id="158740" name="Group 20"/>
          <p:cNvGrpSpPr>
            <a:grpSpLocks/>
          </p:cNvGrpSpPr>
          <p:nvPr/>
        </p:nvGrpSpPr>
        <p:grpSpPr bwMode="auto">
          <a:xfrm>
            <a:off x="2803525" y="1533525"/>
            <a:ext cx="6567488" cy="2947988"/>
            <a:chOff x="806" y="966"/>
            <a:chExt cx="4137" cy="1857"/>
          </a:xfrm>
        </p:grpSpPr>
        <p:sp>
          <p:nvSpPr>
            <p:cNvPr id="158731" name="Rectangle 11"/>
            <p:cNvSpPr>
              <a:spLocks noChangeArrowheads="1"/>
            </p:cNvSpPr>
            <p:nvPr/>
          </p:nvSpPr>
          <p:spPr bwMode="auto">
            <a:xfrm>
              <a:off x="806" y="966"/>
              <a:ext cx="2503" cy="888"/>
            </a:xfrm>
            <a:prstGeom prst="rect">
              <a:avLst/>
            </a:prstGeom>
            <a:noFill/>
            <a:ln w="28575">
              <a:solidFill>
                <a:srgbClr val="FF3300"/>
              </a:solidFill>
              <a:miter lim="800000"/>
              <a:headEnd/>
              <a:tailEnd/>
            </a:ln>
            <a:effectLst/>
          </p:spPr>
          <p:txBody>
            <a:bodyPr wrap="none" anchor="ctr"/>
            <a:lstStyle/>
            <a:p>
              <a:pPr eaLnBrk="0" fontAlgn="base" hangingPunct="0">
                <a:spcBef>
                  <a:spcPct val="0"/>
                </a:spcBef>
                <a:spcAft>
                  <a:spcPct val="0"/>
                </a:spcAft>
              </a:pPr>
              <a:endParaRPr lang="en-GB" sz="2000">
                <a:solidFill>
                  <a:srgbClr val="333399"/>
                </a:solidFill>
                <a:latin typeface="Trebuchet MS" pitchFamily="34" charset="0"/>
              </a:endParaRPr>
            </a:p>
          </p:txBody>
        </p:sp>
        <p:sp>
          <p:nvSpPr>
            <p:cNvPr id="158736" name="Rectangle 16"/>
            <p:cNvSpPr>
              <a:spLocks noChangeArrowheads="1"/>
            </p:cNvSpPr>
            <p:nvPr/>
          </p:nvSpPr>
          <p:spPr bwMode="auto">
            <a:xfrm>
              <a:off x="1784" y="1880"/>
              <a:ext cx="3159" cy="943"/>
            </a:xfrm>
            <a:prstGeom prst="rect">
              <a:avLst/>
            </a:prstGeom>
            <a:noFill/>
            <a:ln w="28575">
              <a:solidFill>
                <a:srgbClr val="FF3300"/>
              </a:solidFill>
              <a:miter lim="800000"/>
              <a:headEnd/>
              <a:tailEnd/>
            </a:ln>
            <a:effectLst/>
          </p:spPr>
          <p:txBody>
            <a:bodyPr wrap="none" anchor="ctr"/>
            <a:lstStyle/>
            <a:p>
              <a:pPr eaLnBrk="0" fontAlgn="base" hangingPunct="0">
                <a:spcBef>
                  <a:spcPct val="0"/>
                </a:spcBef>
                <a:spcAft>
                  <a:spcPct val="0"/>
                </a:spcAft>
              </a:pPr>
              <a:endParaRPr lang="en-GB" sz="2000">
                <a:solidFill>
                  <a:srgbClr val="333399"/>
                </a:solidFill>
                <a:latin typeface="Trebuchet MS" pitchFamily="34" charset="0"/>
              </a:endParaRPr>
            </a:p>
          </p:txBody>
        </p:sp>
        <p:sp>
          <p:nvSpPr>
            <p:cNvPr id="158737" name="Text Box 17"/>
            <p:cNvSpPr txBox="1">
              <a:spLocks noChangeArrowheads="1"/>
            </p:cNvSpPr>
            <p:nvPr/>
          </p:nvSpPr>
          <p:spPr bwMode="auto">
            <a:xfrm>
              <a:off x="832" y="1003"/>
              <a:ext cx="1044" cy="250"/>
            </a:xfrm>
            <a:prstGeom prst="rect">
              <a:avLst/>
            </a:prstGeom>
            <a:solidFill>
              <a:schemeClr val="bg1"/>
            </a:solidFill>
            <a:ln w="9525">
              <a:noFill/>
              <a:miter lim="800000"/>
              <a:headEnd/>
              <a:tailEnd/>
            </a:ln>
            <a:effectLst/>
          </p:spPr>
          <p:txBody>
            <a:bodyPr>
              <a:spAutoFit/>
            </a:bodyPr>
            <a:lstStyle/>
            <a:p>
              <a:pPr eaLnBrk="0" fontAlgn="base" hangingPunct="0">
                <a:spcBef>
                  <a:spcPct val="50000"/>
                </a:spcBef>
                <a:spcAft>
                  <a:spcPct val="0"/>
                </a:spcAft>
              </a:pPr>
              <a:r>
                <a:rPr lang="en-GB" sz="2000">
                  <a:solidFill>
                    <a:srgbClr val="FF3300"/>
                  </a:solidFill>
                  <a:latin typeface="Trebuchet MS" pitchFamily="34" charset="0"/>
                </a:rPr>
                <a:t>Instruments</a:t>
              </a:r>
            </a:p>
          </p:txBody>
        </p:sp>
        <p:sp>
          <p:nvSpPr>
            <p:cNvPr id="158738" name="Text Box 18"/>
            <p:cNvSpPr txBox="1">
              <a:spLocks noChangeArrowheads="1"/>
            </p:cNvSpPr>
            <p:nvPr/>
          </p:nvSpPr>
          <p:spPr bwMode="auto">
            <a:xfrm>
              <a:off x="2213" y="2542"/>
              <a:ext cx="1044" cy="250"/>
            </a:xfrm>
            <a:prstGeom prst="rect">
              <a:avLst/>
            </a:prstGeom>
            <a:solidFill>
              <a:schemeClr val="bg1"/>
            </a:solidFill>
            <a:ln w="9525">
              <a:noFill/>
              <a:miter lim="800000"/>
              <a:headEnd/>
              <a:tailEnd/>
            </a:ln>
            <a:effectLst/>
          </p:spPr>
          <p:txBody>
            <a:bodyPr>
              <a:spAutoFit/>
            </a:bodyPr>
            <a:lstStyle/>
            <a:p>
              <a:pPr eaLnBrk="0" fontAlgn="base" hangingPunct="0">
                <a:spcBef>
                  <a:spcPct val="50000"/>
                </a:spcBef>
                <a:spcAft>
                  <a:spcPct val="0"/>
                </a:spcAft>
              </a:pPr>
              <a:r>
                <a:rPr lang="en-GB" sz="2000">
                  <a:solidFill>
                    <a:srgbClr val="FF3300"/>
                  </a:solidFill>
                  <a:latin typeface="Trebuchet MS" pitchFamily="34" charset="0"/>
                </a:rPr>
                <a:t>Instruments</a:t>
              </a:r>
            </a:p>
          </p:txBody>
        </p:sp>
      </p:grpSp>
      <p:sp>
        <p:nvSpPr>
          <p:cNvPr id="3" name="Title 2">
            <a:extLst>
              <a:ext uri="{FF2B5EF4-FFF2-40B4-BE49-F238E27FC236}">
                <a16:creationId xmlns:a16="http://schemas.microsoft.com/office/drawing/2014/main" id="{CA9B7A16-B83A-0686-2BA5-A88731B11E28}"/>
              </a:ext>
            </a:extLst>
          </p:cNvPr>
          <p:cNvSpPr>
            <a:spLocks noGrp="1"/>
          </p:cNvSpPr>
          <p:nvPr>
            <p:ph type="title"/>
          </p:nvPr>
        </p:nvSpPr>
        <p:spPr/>
        <p:txBody>
          <a:bodyPr/>
          <a:lstStyle/>
          <a:p>
            <a:r>
              <a:rPr lang="en-GB"/>
              <a:t>The ISIS Pulsed Neutron and Muon Source</a:t>
            </a:r>
          </a:p>
        </p:txBody>
      </p:sp>
    </p:spTree>
    <p:extLst>
      <p:ext uri="{BB962C8B-B14F-4D97-AF65-F5344CB8AC3E}">
        <p14:creationId xmlns:p14="http://schemas.microsoft.com/office/powerpoint/2010/main" val="13548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7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87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87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3"/>
</p:tagLst>
</file>

<file path=ppt/tags/tag2.xml><?xml version="1.0" encoding="utf-8"?>
<p:tagLst xmlns:a="http://schemas.openxmlformats.org/drawingml/2006/main" xmlns:r="http://schemas.openxmlformats.org/officeDocument/2006/relationships" xmlns:p="http://schemas.openxmlformats.org/presentationml/2006/main">
  <p:tag name="TIMING" val="|85.8"/>
</p:tagLst>
</file>

<file path=ppt/tags/tag3.xml><?xml version="1.0" encoding="utf-8"?>
<p:tagLst xmlns:a="http://schemas.openxmlformats.org/drawingml/2006/main" xmlns:r="http://schemas.openxmlformats.org/officeDocument/2006/relationships" xmlns:p="http://schemas.openxmlformats.org/presentationml/2006/main">
  <p:tag name="TIMING" val="|19.5"/>
</p:tagLst>
</file>

<file path=ppt/theme/theme1.xml><?xml version="1.0" encoding="utf-8"?>
<a:theme xmlns:a="http://schemas.openxmlformats.org/drawingml/2006/main" name="3_Title slide">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Pattern">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1827</TotalTime>
  <Words>4137</Words>
  <Application>Microsoft Office PowerPoint</Application>
  <PresentationFormat>Widescreen</PresentationFormat>
  <Paragraphs>688</Paragraphs>
  <Slides>61</Slides>
  <Notes>14</Notes>
  <HiddenSlides>2</HiddenSlides>
  <MMClips>1</MMClips>
  <ScaleCrop>false</ScaleCrop>
  <HeadingPairs>
    <vt:vector size="6" baseType="variant">
      <vt:variant>
        <vt:lpstr>Fonts Used</vt:lpstr>
      </vt:variant>
      <vt:variant>
        <vt:i4>25</vt:i4>
      </vt:variant>
      <vt:variant>
        <vt:lpstr>Theme</vt:lpstr>
      </vt:variant>
      <vt:variant>
        <vt:i4>4</vt:i4>
      </vt:variant>
      <vt:variant>
        <vt:lpstr>Slide Titles</vt:lpstr>
      </vt:variant>
      <vt:variant>
        <vt:i4>61</vt:i4>
      </vt:variant>
    </vt:vector>
  </HeadingPairs>
  <TitlesOfParts>
    <vt:vector size="90" baseType="lpstr">
      <vt:lpstr>MS PGothic</vt:lpstr>
      <vt:lpstr>Aptos</vt:lpstr>
      <vt:lpstr>Aptos Narrow</vt:lpstr>
      <vt:lpstr>Arial</vt:lpstr>
      <vt:lpstr>Calibri</vt:lpstr>
      <vt:lpstr>Cambria Math</vt:lpstr>
      <vt:lpstr>Century</vt:lpstr>
      <vt:lpstr>Comic Sans MS</vt:lpstr>
      <vt:lpstr>Courier New</vt:lpstr>
      <vt:lpstr>Euphemia</vt:lpstr>
      <vt:lpstr>Helvetica</vt:lpstr>
      <vt:lpstr>Lucida Grande</vt:lpstr>
      <vt:lpstr>Lucida Sans</vt:lpstr>
      <vt:lpstr>Moderat Medium</vt:lpstr>
      <vt:lpstr>Montserrat-Bold</vt:lpstr>
      <vt:lpstr>OpenSans-Regular</vt:lpstr>
      <vt:lpstr>OpenSans-SemiBold</vt:lpstr>
      <vt:lpstr>Palatino</vt:lpstr>
      <vt:lpstr>Roboto</vt:lpstr>
      <vt:lpstr>Segoe UI</vt:lpstr>
      <vt:lpstr>Symbol</vt:lpstr>
      <vt:lpstr>System Font Regular</vt:lpstr>
      <vt:lpstr>Times New Roman</vt:lpstr>
      <vt:lpstr>Trebuchet MS</vt:lpstr>
      <vt:lpstr>Wingdings</vt:lpstr>
      <vt:lpstr>3_Title slide</vt:lpstr>
      <vt:lpstr>4_Pattern</vt:lpstr>
      <vt:lpstr>Office ​​テーマ</vt:lpstr>
      <vt:lpstr>8_Office ​​テーマ</vt:lpstr>
      <vt:lpstr>Pulsed Muon Facilities</vt:lpstr>
      <vt:lpstr>Muon Sources</vt:lpstr>
      <vt:lpstr>Muon Sources </vt:lpstr>
      <vt:lpstr>Muon Facilities</vt:lpstr>
      <vt:lpstr>PowerPoint Presentation</vt:lpstr>
      <vt:lpstr>Muons at ISIS </vt:lpstr>
      <vt:lpstr>ISIS Proton Pulse Compression</vt:lpstr>
      <vt:lpstr>PowerPoint Presentation</vt:lpstr>
      <vt:lpstr>Muons at ISIS </vt:lpstr>
      <vt:lpstr>Muons at ISIS</vt:lpstr>
      <vt:lpstr>PowerPoint Presentation</vt:lpstr>
      <vt:lpstr>Pulsed Muon Instruments</vt:lpstr>
      <vt:lpstr>Super-MuSR</vt:lpstr>
      <vt:lpstr>Muon applications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Swept field RF-µSR:</vt:lpstr>
      <vt:lpstr>Pulsed RF-µSR:</vt:lpstr>
      <vt:lpstr>Pulsed Current</vt:lpstr>
      <vt:lpstr>Pulsed magnetic fields</vt:lpstr>
      <vt:lpstr>RF-uSR - Science</vt:lpstr>
      <vt:lpstr>Negative muons – usage at ISIS</vt:lpstr>
      <vt:lpstr>Roman silver coins:</vt:lpstr>
      <vt:lpstr>Green fertiliser: Nitrogen fertilisers</vt:lpstr>
      <vt:lpstr>PowerPoint Presentation</vt:lpstr>
      <vt:lpstr>Elemental Mapping</vt:lpstr>
      <vt:lpstr>Muography  MeV/c Dependence – 10 min (decay µ+) </vt:lpstr>
      <vt:lpstr>Muography  MeV/c Dependence – 10 min (decay µ+) </vt:lpstr>
      <vt:lpstr>Protecting electronics from cosmic invaders</vt:lpstr>
      <vt:lpstr>PowerPoint Presentation</vt:lpstr>
      <vt:lpstr>In Summary</vt:lpstr>
      <vt:lpstr>PowerPoint Presentation</vt:lpstr>
      <vt:lpstr>PowerPoint Presentation</vt:lpstr>
      <vt:lpstr>PowerPoint Presentation</vt:lpstr>
      <vt:lpstr>Roman silver coins:</vt:lpstr>
      <vt:lpstr>PowerPoint Presentation</vt:lpstr>
      <vt:lpstr>Roman gold coins</vt:lpstr>
      <vt:lpstr>Roman gold coins:</vt:lpstr>
      <vt:lpstr>Over Forty Years ago – Muons @ISIS</vt:lpstr>
      <vt:lpstr>40 years since the inception of muons</vt:lpstr>
      <vt:lpstr>Over Forty Years ago – Muons @ISIS</vt:lpstr>
      <vt:lpstr>40 years since the inception of muons</vt:lpstr>
      <vt:lpstr>Muons Instruments at ISIS </vt:lpstr>
      <vt:lpstr>ISIS Muon Instrument Suite</vt:lpstr>
      <vt:lpstr>MuSR Today</vt:lpstr>
      <vt:lpstr>Comparison of MuSR to Super-MuSR</vt:lpstr>
      <vt:lpstr>Super-MuSR</vt:lpstr>
      <vt:lpstr>Super-MuSR Science Drivers</vt:lpstr>
      <vt:lpstr>PowerPoint Presentation</vt:lpstr>
      <vt:lpstr>Muons Instruments at ISIS </vt:lpstr>
      <vt:lpstr>ISIS Muon Instrument Suite</vt:lpstr>
      <vt:lpstr>The Rutherford Appleton Laboratory</vt:lpstr>
      <vt:lpstr>The ISIS Pulsed Neutron and Muon Source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Pulsed Muon Facilities</dc:title>
  <dc:creator>Hillier, Adrian (STFC,RAL,ISIS)</dc:creator>
  <cp:lastModifiedBy>User</cp:lastModifiedBy>
  <cp:revision>4</cp:revision>
  <dcterms:created xsi:type="dcterms:W3CDTF">2026-10-19T12:43:53Z</dcterms:created>
  <dcterms:modified xsi:type="dcterms:W3CDTF">2026-10-23T23:14:34Z</dcterms:modified>
</cp:coreProperties>
</file>