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sldIdLst>
    <p:sldId id="259" r:id="rId3"/>
    <p:sldId id="776" r:id="rId4"/>
    <p:sldId id="778" r:id="rId5"/>
    <p:sldId id="777" r:id="rId6"/>
    <p:sldId id="779" r:id="rId7"/>
    <p:sldId id="780" r:id="rId8"/>
    <p:sldId id="608" r:id="rId9"/>
    <p:sldId id="765" r:id="rId10"/>
    <p:sldId id="738" r:id="rId11"/>
    <p:sldId id="757" r:id="rId12"/>
    <p:sldId id="758" r:id="rId13"/>
    <p:sldId id="759" r:id="rId14"/>
    <p:sldId id="761" r:id="rId15"/>
    <p:sldId id="763" r:id="rId16"/>
    <p:sldId id="762" r:id="rId17"/>
    <p:sldId id="764" r:id="rId18"/>
    <p:sldId id="768" r:id="rId19"/>
    <p:sldId id="769" r:id="rId20"/>
    <p:sldId id="770" r:id="rId21"/>
    <p:sldId id="771" r:id="rId22"/>
    <p:sldId id="772" r:id="rId23"/>
    <p:sldId id="773" r:id="rId24"/>
    <p:sldId id="774" r:id="rId25"/>
    <p:sldId id="775" r:id="rId26"/>
    <p:sldId id="711" r:id="rId27"/>
    <p:sldId id="260" r:id="rId28"/>
    <p:sldId id="767" r:id="rId29"/>
    <p:sldId id="606" r:id="rId30"/>
    <p:sldId id="261" r:id="rId31"/>
    <p:sldId id="701" r:id="rId32"/>
    <p:sldId id="648" r:id="rId33"/>
    <p:sldId id="670" r:id="rId34"/>
    <p:sldId id="715" r:id="rId35"/>
    <p:sldId id="716" r:id="rId36"/>
    <p:sldId id="741" r:id="rId37"/>
    <p:sldId id="742" r:id="rId38"/>
    <p:sldId id="755" r:id="rId39"/>
  </p:sldIdLst>
  <p:sldSz cx="12192000" cy="6858000"/>
  <p:notesSz cx="6858000" cy="9144000"/>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2D5EC98-675E-4442-99E9-D9829F7959D1}">
          <p14:sldIdLst>
            <p14:sldId id="259"/>
            <p14:sldId id="776"/>
            <p14:sldId id="778"/>
            <p14:sldId id="777"/>
            <p14:sldId id="779"/>
            <p14:sldId id="780"/>
            <p14:sldId id="608"/>
            <p14:sldId id="765"/>
            <p14:sldId id="738"/>
            <p14:sldId id="757"/>
            <p14:sldId id="758"/>
            <p14:sldId id="759"/>
            <p14:sldId id="761"/>
            <p14:sldId id="763"/>
            <p14:sldId id="762"/>
            <p14:sldId id="764"/>
            <p14:sldId id="768"/>
            <p14:sldId id="769"/>
            <p14:sldId id="770"/>
            <p14:sldId id="771"/>
            <p14:sldId id="772"/>
            <p14:sldId id="773"/>
            <p14:sldId id="774"/>
            <p14:sldId id="775"/>
            <p14:sldId id="711"/>
            <p14:sldId id="260"/>
            <p14:sldId id="767"/>
            <p14:sldId id="606"/>
            <p14:sldId id="261"/>
            <p14:sldId id="701"/>
            <p14:sldId id="648"/>
            <p14:sldId id="670"/>
            <p14:sldId id="715"/>
            <p14:sldId id="716"/>
            <p14:sldId id="741"/>
            <p14:sldId id="742"/>
            <p14:sldId id="75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FF7C80"/>
    <a:srgbClr val="2E0202"/>
    <a:srgbClr val="FE7D7A"/>
    <a:srgbClr val="902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64" autoAdjust="0"/>
    <p:restoredTop sz="89655" autoAdjust="0"/>
  </p:normalViewPr>
  <p:slideViewPr>
    <p:cSldViewPr snapToGrid="0">
      <p:cViewPr varScale="1">
        <p:scale>
          <a:sx n="109" d="100"/>
          <a:sy n="109" d="100"/>
        </p:scale>
        <p:origin x="192"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FFB28-2799-42C9-B777-015A6F22C21C}" type="datetimeFigureOut">
              <a:rPr lang="LID4096" smtClean="0"/>
              <a:t>10/22/2026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E3D46C-5F76-4CA1-BC72-4E80CF0D56B2}" type="slidenum">
              <a:rPr lang="LID4096" smtClean="0"/>
              <a:t>‹#›</a:t>
            </a:fld>
            <a:endParaRPr lang="LID4096"/>
          </a:p>
        </p:txBody>
      </p:sp>
    </p:spTree>
    <p:extLst>
      <p:ext uri="{BB962C8B-B14F-4D97-AF65-F5344CB8AC3E}">
        <p14:creationId xmlns:p14="http://schemas.microsoft.com/office/powerpoint/2010/main" val="2585239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1</a:t>
            </a:fld>
            <a:endParaRPr lang="LID4096"/>
          </a:p>
        </p:txBody>
      </p:sp>
    </p:spTree>
    <p:extLst>
      <p:ext uri="{BB962C8B-B14F-4D97-AF65-F5344CB8AC3E}">
        <p14:creationId xmlns:p14="http://schemas.microsoft.com/office/powerpoint/2010/main" val="3793668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is the out line of my talk. First I will make a short introduction about the topological chiral crystal and the basic principles of </a:t>
            </a:r>
            <a:r>
              <a:rPr lang="en-US" altLang="zh-CN" dirty="0" err="1"/>
              <a:t>muSR</a:t>
            </a:r>
            <a:r>
              <a:rPr lang="en-US" altLang="zh-CN" dirty="0"/>
              <a:t> technique. Then I will talk about recent work of the </a:t>
            </a:r>
            <a:r>
              <a:rPr lang="en-US" altLang="zh-CN" dirty="0" err="1"/>
              <a:t>muSR</a:t>
            </a:r>
            <a:r>
              <a:rPr lang="en-US" altLang="zh-CN" dirty="0"/>
              <a:t> study on the two topological chiral crystals, which is </a:t>
            </a:r>
            <a:r>
              <a:rPr lang="en-US" altLang="zh-CN" dirty="0" err="1"/>
              <a:t>LaRhSi</a:t>
            </a:r>
            <a:r>
              <a:rPr lang="en-US" altLang="zh-CN" dirty="0"/>
              <a:t>/</a:t>
            </a:r>
            <a:r>
              <a:rPr lang="en-US" altLang="zh-CN" dirty="0" err="1"/>
              <a:t>LaIrSi</a:t>
            </a:r>
            <a:r>
              <a:rPr lang="en-US" altLang="zh-CN" dirty="0"/>
              <a:t> and ScIr2-xSix families. Finally,  will be a short </a:t>
            </a:r>
            <a:r>
              <a:rPr lang="en-US" altLang="zh-CN" dirty="0" err="1"/>
              <a:t>symmary</a:t>
            </a:r>
            <a:r>
              <a:rPr lang="en-US" altLang="zh-CN" dirty="0"/>
              <a:t>. </a:t>
            </a:r>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2</a:t>
            </a:fld>
            <a:endParaRPr lang="LID4096"/>
          </a:p>
        </p:txBody>
      </p:sp>
    </p:spTree>
    <p:extLst>
      <p:ext uri="{BB962C8B-B14F-4D97-AF65-F5344CB8AC3E}">
        <p14:creationId xmlns:p14="http://schemas.microsoft.com/office/powerpoint/2010/main" val="2484328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So, what is chirality? If the object is non-identical to its mirror image, then we can say this object is chiral, like our hands. If the object is identical to its mirror image, then it is achiral, like the </a:t>
            </a:r>
            <a:r>
              <a:rPr lang="en-US" altLang="zh-CN" b="0" i="0" dirty="0">
                <a:solidFill>
                  <a:srgbClr val="333A42"/>
                </a:solidFill>
                <a:effectLst/>
                <a:latin typeface="Poppins-Medium"/>
              </a:rPr>
              <a:t>balloon.</a:t>
            </a:r>
          </a:p>
          <a:p>
            <a:pPr marL="228600" indent="-228600">
              <a:buAutoNum type="arabicPeriod"/>
            </a:pPr>
            <a:r>
              <a:rPr lang="en-US" dirty="0"/>
              <a:t>Then, what is a chiral crystal? It is defined as a crystalline solid whose atomic arrangement lacks any symmetry planes, inversion centers, or rotation axes.  Out of the 230 space groups, there are 65 chiral space groups. Therefore, there should be  many synthesized chiral crystals.  </a:t>
            </a:r>
            <a:r>
              <a:rPr lang="en-US" altLang="zh-CN" dirty="0"/>
              <a:t>Here is a typical example of the crystal structure of  </a:t>
            </a:r>
            <a:r>
              <a:rPr lang="en-US" altLang="zh-CN" dirty="0" err="1"/>
              <a:t>PdGa</a:t>
            </a:r>
            <a:r>
              <a:rPr lang="en-US" altLang="zh-CN" dirty="0"/>
              <a:t> chiral crystal. Indeed, it is not identical to its mirror.  </a:t>
            </a:r>
            <a:endParaRPr lang="en-US" dirty="0"/>
          </a:p>
        </p:txBody>
      </p:sp>
    </p:spTree>
    <p:extLst>
      <p:ext uri="{BB962C8B-B14F-4D97-AF65-F5344CB8AC3E}">
        <p14:creationId xmlns:p14="http://schemas.microsoft.com/office/powerpoint/2010/main" val="2649400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Due to the combination of structural and electronic chirality, topological chiral crystals exhibit may exotic quantum phenomena. </a:t>
            </a:r>
          </a:p>
          <a:p>
            <a:pPr marL="228600" indent="-228600">
              <a:buAutoNum type="arabicPeriod"/>
            </a:pPr>
            <a:r>
              <a:rPr lang="en-US" dirty="0"/>
              <a:t>For example, Giant helicoid surface Fermi arcs have been experimentally verified in the </a:t>
            </a:r>
            <a:r>
              <a:rPr lang="en-US" dirty="0" err="1"/>
              <a:t>CoSi</a:t>
            </a:r>
            <a:r>
              <a:rPr lang="en-US" dirty="0"/>
              <a:t> family. They also host high-fold fermion excitations at high-symmetry points. They also show a much larger topologically nontrivial energy window than achiral topological materials. </a:t>
            </a:r>
          </a:p>
          <a:p>
            <a:r>
              <a:rPr lang="en-US" altLang="zh-CN" sz="1800" dirty="0">
                <a:solidFill>
                  <a:srgbClr val="000000"/>
                </a:solidFill>
                <a:effectLst/>
                <a:latin typeface="ScalaPro-Regular"/>
              </a:rPr>
              <a:t>3. Until now, band topology has been widely investigated in the </a:t>
            </a:r>
            <a:r>
              <a:rPr lang="en-US" altLang="zh-CN" sz="1800" dirty="0" err="1">
                <a:solidFill>
                  <a:srgbClr val="000000"/>
                </a:solidFill>
                <a:effectLst/>
                <a:latin typeface="ScalaPro-Regular"/>
              </a:rPr>
              <a:t>chrial</a:t>
            </a:r>
            <a:r>
              <a:rPr lang="en-US" altLang="zh-CN" sz="1800" dirty="0">
                <a:solidFill>
                  <a:srgbClr val="000000"/>
                </a:solidFill>
                <a:effectLst/>
                <a:latin typeface="ScalaPro-Regular"/>
              </a:rPr>
              <a:t> crystals, while the SC, especially the unconventional SC remains largely unexplored. </a:t>
            </a:r>
            <a:endParaRPr lang="en-US" dirty="0"/>
          </a:p>
        </p:txBody>
      </p:sp>
    </p:spTree>
    <p:extLst>
      <p:ext uri="{BB962C8B-B14F-4D97-AF65-F5344CB8AC3E}">
        <p14:creationId xmlns:p14="http://schemas.microsoft.com/office/powerpoint/2010/main" val="2565168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ltLang="zh-CN" sz="1200" dirty="0">
                <a:solidFill>
                  <a:srgbClr val="000000"/>
                </a:solidFill>
                <a:effectLst/>
                <a:latin typeface="ScalaPro-Regular"/>
              </a:rPr>
              <a:t>This is based on the fact that there are quite a limited number of superconducting chiral crystals.  Here I list some reported superconducting chiral crystals. </a:t>
            </a:r>
          </a:p>
          <a:p>
            <a:pPr marL="228600" indent="-228600">
              <a:buAutoNum type="arabicPeriod"/>
            </a:pPr>
            <a:r>
              <a:rPr lang="en-US" altLang="zh-CN" sz="1200" dirty="0">
                <a:solidFill>
                  <a:srgbClr val="000000"/>
                </a:solidFill>
                <a:effectLst/>
                <a:latin typeface="ScalaPro-Regular"/>
              </a:rPr>
              <a:t>Most of them either behave as a conventional SC or as a type I SC,  some of them even lack bulk SC. </a:t>
            </a:r>
          </a:p>
          <a:p>
            <a:pPr marL="228600" indent="-228600">
              <a:buAutoNum type="arabicPeriod"/>
            </a:pPr>
            <a:r>
              <a:rPr lang="en-US" altLang="zh-CN" sz="1200" dirty="0" err="1">
                <a:solidFill>
                  <a:srgbClr val="000000"/>
                </a:solidFill>
                <a:effectLst/>
                <a:latin typeface="ScalaPro-Regular"/>
              </a:rPr>
              <a:t>LiPdB</a:t>
            </a:r>
            <a:r>
              <a:rPr lang="en-US" altLang="zh-CN" sz="1200" dirty="0">
                <a:solidFill>
                  <a:srgbClr val="000000"/>
                </a:solidFill>
                <a:effectLst/>
                <a:latin typeface="ScalaPro-Regular"/>
              </a:rPr>
              <a:t> and </a:t>
            </a:r>
            <a:r>
              <a:rPr lang="en-US" altLang="zh-CN" sz="1200" dirty="0" err="1">
                <a:solidFill>
                  <a:srgbClr val="000000"/>
                </a:solidFill>
                <a:effectLst/>
                <a:latin typeface="ScalaPro-Regular"/>
              </a:rPr>
              <a:t>LiPtB</a:t>
            </a:r>
            <a:r>
              <a:rPr lang="en-US" altLang="zh-CN" sz="1200" dirty="0">
                <a:solidFill>
                  <a:srgbClr val="000000"/>
                </a:solidFill>
                <a:effectLst/>
                <a:latin typeface="ScalaPro-Regular"/>
              </a:rPr>
              <a:t> represent an exception, where spin-triplet SC was realized by increasing the SOC. Recent theoretical work shows a nodal topological SC with </a:t>
            </a:r>
            <a:r>
              <a:rPr lang="en-US" altLang="zh-CN" sz="1200" dirty="0" err="1">
                <a:solidFill>
                  <a:srgbClr val="000000"/>
                </a:solidFill>
                <a:effectLst/>
                <a:latin typeface="ScalaPro-Regular"/>
              </a:rPr>
              <a:t>dispersionless</a:t>
            </a:r>
            <a:r>
              <a:rPr lang="en-US" altLang="zh-CN" sz="1200" dirty="0">
                <a:solidFill>
                  <a:srgbClr val="000000"/>
                </a:solidFill>
                <a:effectLst/>
                <a:latin typeface="ScalaPro-Regular"/>
              </a:rPr>
              <a:t> surface Majorana modes in </a:t>
            </a:r>
            <a:r>
              <a:rPr lang="en-US" altLang="zh-CN" sz="1200" dirty="0" err="1">
                <a:solidFill>
                  <a:srgbClr val="000000"/>
                </a:solidFill>
                <a:effectLst/>
                <a:latin typeface="ScalaPro-Regular"/>
              </a:rPr>
              <a:t>LiPtB</a:t>
            </a:r>
            <a:r>
              <a:rPr lang="en-US" altLang="zh-CN" sz="1200" dirty="0">
                <a:solidFill>
                  <a:srgbClr val="000000"/>
                </a:solidFill>
                <a:effectLst/>
                <a:latin typeface="ScalaPro-Regular"/>
              </a:rPr>
              <a:t>.</a:t>
            </a:r>
          </a:p>
          <a:p>
            <a:pPr marL="228600" indent="-228600">
              <a:buAutoNum type="arabicPeriod"/>
            </a:pPr>
            <a:r>
              <a:rPr lang="en-US" sz="1200" dirty="0">
                <a:solidFill>
                  <a:srgbClr val="000000"/>
                </a:solidFill>
                <a:effectLst/>
                <a:latin typeface="ScalaPro-Regular"/>
              </a:rPr>
              <a:t>The well studied </a:t>
            </a:r>
            <a:r>
              <a:rPr lang="en-US" sz="1200" dirty="0" err="1">
                <a:solidFill>
                  <a:srgbClr val="000000"/>
                </a:solidFill>
                <a:effectLst/>
                <a:latin typeface="ScalaPro-Regular"/>
              </a:rPr>
              <a:t>CoSi</a:t>
            </a:r>
            <a:r>
              <a:rPr lang="en-US" sz="1200" dirty="0">
                <a:solidFill>
                  <a:srgbClr val="000000"/>
                </a:solidFill>
                <a:effectLst/>
                <a:latin typeface="ScalaPro-Regular"/>
              </a:rPr>
              <a:t> family belongs to the No.198 chiral space. For this space, some materials have been reported to show SC as well, including the </a:t>
            </a:r>
            <a:r>
              <a:rPr lang="en-US" sz="1200" dirty="0" err="1">
                <a:solidFill>
                  <a:srgbClr val="000000"/>
                </a:solidFill>
                <a:effectLst/>
                <a:latin typeface="ScalaPro-Regular"/>
              </a:rPr>
              <a:t>LaRhSi</a:t>
            </a:r>
            <a:r>
              <a:rPr lang="en-US" sz="1200" dirty="0">
                <a:solidFill>
                  <a:srgbClr val="000000"/>
                </a:solidFill>
                <a:effectLst/>
                <a:latin typeface="ScalaPro-Regular"/>
              </a:rPr>
              <a:t> and </a:t>
            </a:r>
            <a:r>
              <a:rPr lang="en-US" sz="1200" dirty="0" err="1">
                <a:solidFill>
                  <a:srgbClr val="000000"/>
                </a:solidFill>
                <a:effectLst/>
                <a:latin typeface="ScalaPro-Regular"/>
              </a:rPr>
              <a:t>L</a:t>
            </a:r>
            <a:r>
              <a:rPr lang="en-US" altLang="zh-CN" sz="1200" dirty="0" err="1">
                <a:solidFill>
                  <a:srgbClr val="000000"/>
                </a:solidFill>
                <a:effectLst/>
                <a:latin typeface="ScalaPro-Regular"/>
              </a:rPr>
              <a:t>aIrSi</a:t>
            </a:r>
            <a:r>
              <a:rPr lang="en-US" altLang="zh-CN" sz="1200" dirty="0">
                <a:solidFill>
                  <a:srgbClr val="000000"/>
                </a:solidFill>
                <a:effectLst/>
                <a:latin typeface="ScalaPro-Regular"/>
              </a:rPr>
              <a:t> which we will discuss later. </a:t>
            </a:r>
            <a:endParaRPr lang="en-US" dirty="0"/>
          </a:p>
        </p:txBody>
      </p:sp>
    </p:spTree>
    <p:extLst>
      <p:ext uri="{BB962C8B-B14F-4D97-AF65-F5344CB8AC3E}">
        <p14:creationId xmlns:p14="http://schemas.microsoft.com/office/powerpoint/2010/main" val="3548011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Before going to the results of our work, I would like to make a short introduction of </a:t>
            </a:r>
            <a:r>
              <a:rPr lang="en-US" altLang="zh-CN" dirty="0" err="1"/>
              <a:t>muSR</a:t>
            </a:r>
            <a:r>
              <a:rPr lang="en-US" altLang="zh-CN" dirty="0"/>
              <a:t> technique. </a:t>
            </a:r>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6</a:t>
            </a:fld>
            <a:endParaRPr lang="LID4096"/>
          </a:p>
        </p:txBody>
      </p:sp>
    </p:spTree>
    <p:extLst>
      <p:ext uri="{BB962C8B-B14F-4D97-AF65-F5344CB8AC3E}">
        <p14:creationId xmlns:p14="http://schemas.microsoft.com/office/powerpoint/2010/main" val="2290024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B2E33C8D-794B-49EB-8905-D3298E8C3BDE}" type="slidenum">
              <a:rPr lang="en-US" altLang="de-DE" sz="1200"/>
              <a:pPr algn="r" eaLnBrk="1" hangingPunct="1"/>
              <a:t>7</a:t>
            </a:fld>
            <a:endParaRPr lang="en-US" altLang="de-DE" sz="1200"/>
          </a:p>
        </p:txBody>
      </p:sp>
      <p:sp>
        <p:nvSpPr>
          <p:cNvPr id="90116" name="Rectangle 2"/>
          <p:cNvSpPr>
            <a:spLocks noGrp="1" noRot="1" noChangeAspect="1" noChangeArrowheads="1" noTextEdit="1"/>
          </p:cNvSpPr>
          <p:nvPr>
            <p:ph type="sldImg"/>
          </p:nvPr>
        </p:nvSpPr>
        <p:spPr>
          <a:xfrm>
            <a:off x="382588" y="685800"/>
            <a:ext cx="6096000" cy="3429000"/>
          </a:xfrm>
          <a:ln/>
        </p:spPr>
      </p:sp>
      <p:sp>
        <p:nvSpPr>
          <p:cNvPr id="90117"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rPr>
              <a:t>In</a:t>
            </a:r>
            <a:r>
              <a:rPr lang="de-DE" altLang="de-DE" baseline="0" dirty="0">
                <a:latin typeface="Arial" panose="020B0604020202020204" pitchFamily="34" charset="0"/>
              </a:rPr>
              <a:t> </a:t>
            </a:r>
            <a:r>
              <a:rPr lang="de-DE" altLang="de-DE" baseline="0" dirty="0" err="1">
                <a:latin typeface="Arial" panose="020B0604020202020204" pitchFamily="34" charset="0"/>
              </a:rPr>
              <a:t>case</a:t>
            </a:r>
            <a:r>
              <a:rPr lang="de-DE" altLang="de-DE" baseline="0" dirty="0">
                <a:latin typeface="Arial" panose="020B0604020202020204" pitchFamily="34" charset="0"/>
              </a:rPr>
              <a:t> </a:t>
            </a:r>
            <a:r>
              <a:rPr lang="de-DE" altLang="de-DE" baseline="0" dirty="0" err="1">
                <a:latin typeface="Arial" panose="020B0604020202020204" pitchFamily="34" charset="0"/>
              </a:rPr>
              <a:t>of</a:t>
            </a:r>
            <a:r>
              <a:rPr lang="de-DE" altLang="de-DE" baseline="0" dirty="0">
                <a:latin typeface="Arial" panose="020B0604020202020204" pitchFamily="34" charset="0"/>
              </a:rPr>
              <a:t> </a:t>
            </a:r>
            <a:r>
              <a:rPr lang="de-DE" altLang="de-DE" baseline="0" dirty="0" err="1">
                <a:latin typeface="Arial" panose="020B0604020202020204" pitchFamily="34" charset="0"/>
              </a:rPr>
              <a:t>superconductor</a:t>
            </a:r>
            <a:r>
              <a:rPr lang="de-DE" altLang="de-DE" baseline="0" dirty="0">
                <a:latin typeface="Arial" panose="020B0604020202020204" pitchFamily="34" charset="0"/>
              </a:rPr>
              <a:t>, </a:t>
            </a:r>
            <a:r>
              <a:rPr lang="de-DE" altLang="de-DE" baseline="0" dirty="0" err="1">
                <a:latin typeface="Arial" panose="020B0604020202020204" pitchFamily="34" charset="0"/>
              </a:rPr>
              <a:t>once</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sample </a:t>
            </a:r>
            <a:r>
              <a:rPr lang="de-DE" altLang="de-DE" baseline="0" dirty="0" err="1">
                <a:latin typeface="Arial" panose="020B0604020202020204" pitchFamily="34" charset="0"/>
              </a:rPr>
              <a:t>is</a:t>
            </a:r>
            <a:r>
              <a:rPr lang="de-DE" altLang="de-DE" baseline="0" dirty="0">
                <a:latin typeface="Arial" panose="020B0604020202020204" pitchFamily="34" charset="0"/>
              </a:rPr>
              <a:t> </a:t>
            </a:r>
            <a:r>
              <a:rPr lang="de-DE" altLang="de-DE" baseline="0" dirty="0" err="1">
                <a:latin typeface="Arial" panose="020B0604020202020204" pitchFamily="34" charset="0"/>
              </a:rPr>
              <a:t>cooled</a:t>
            </a:r>
            <a:r>
              <a:rPr lang="de-DE" altLang="de-DE" baseline="0" dirty="0">
                <a:latin typeface="Arial" panose="020B0604020202020204" pitchFamily="34" charset="0"/>
              </a:rPr>
              <a:t> </a:t>
            </a:r>
            <a:r>
              <a:rPr lang="de-DE" altLang="de-DE" baseline="0" dirty="0" err="1">
                <a:latin typeface="Arial" panose="020B0604020202020204" pitchFamily="34" charset="0"/>
              </a:rPr>
              <a:t>with</a:t>
            </a:r>
            <a:r>
              <a:rPr lang="de-DE" altLang="de-DE" baseline="0" dirty="0">
                <a:latin typeface="Arial" panose="020B0604020202020204" pitchFamily="34" charset="0"/>
              </a:rPr>
              <a:t> </a:t>
            </a:r>
            <a:r>
              <a:rPr lang="de-DE" altLang="de-DE" baseline="0" dirty="0" err="1">
                <a:latin typeface="Arial" panose="020B0604020202020204" pitchFamily="34" charset="0"/>
              </a:rPr>
              <a:t>applied</a:t>
            </a:r>
            <a:r>
              <a:rPr lang="de-DE" altLang="de-DE" baseline="0" dirty="0">
                <a:latin typeface="Arial" panose="020B0604020202020204" pitchFamily="34" charset="0"/>
              </a:rPr>
              <a:t> </a:t>
            </a:r>
            <a:r>
              <a:rPr lang="de-DE" altLang="de-DE" baseline="0" dirty="0" err="1">
                <a:latin typeface="Arial" panose="020B0604020202020204" pitchFamily="34" charset="0"/>
              </a:rPr>
              <a:t>magentic</a:t>
            </a:r>
            <a:r>
              <a:rPr lang="de-DE" altLang="de-DE" baseline="0" dirty="0">
                <a:latin typeface="Arial" panose="020B0604020202020204" pitchFamily="34" charset="0"/>
              </a:rPr>
              <a:t> </a:t>
            </a:r>
            <a:r>
              <a:rPr lang="de-DE" altLang="de-DE" baseline="0" dirty="0" err="1">
                <a:latin typeface="Arial" panose="020B0604020202020204" pitchFamily="34" charset="0"/>
              </a:rPr>
              <a:t>field</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superconducting</a:t>
            </a:r>
            <a:r>
              <a:rPr lang="de-DE" altLang="de-DE" baseline="0" dirty="0">
                <a:latin typeface="Arial" panose="020B0604020202020204" pitchFamily="34" charset="0"/>
              </a:rPr>
              <a:t> </a:t>
            </a:r>
            <a:r>
              <a:rPr lang="de-DE" altLang="de-DE" baseline="0" dirty="0" err="1">
                <a:latin typeface="Arial" panose="020B0604020202020204" pitchFamily="34" charset="0"/>
              </a:rPr>
              <a:t>sampe</a:t>
            </a:r>
            <a:r>
              <a:rPr lang="de-DE" altLang="de-DE" baseline="0" dirty="0">
                <a:latin typeface="Arial" panose="020B0604020202020204" pitchFamily="34" charset="0"/>
              </a:rPr>
              <a:t> will form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flux</a:t>
            </a:r>
            <a:r>
              <a:rPr lang="de-DE" altLang="de-DE" baseline="0" dirty="0">
                <a:latin typeface="Arial" panose="020B0604020202020204" pitchFamily="34" charset="0"/>
              </a:rPr>
              <a:t> </a:t>
            </a:r>
            <a:r>
              <a:rPr lang="de-DE" altLang="de-DE" baseline="0" dirty="0" err="1">
                <a:latin typeface="Arial" panose="020B0604020202020204" pitchFamily="34" charset="0"/>
              </a:rPr>
              <a:t>line</a:t>
            </a:r>
            <a:r>
              <a:rPr lang="de-DE" altLang="de-DE" baseline="0" dirty="0">
                <a:latin typeface="Arial" panose="020B0604020202020204" pitchFamily="34" charset="0"/>
              </a:rPr>
              <a:t> </a:t>
            </a:r>
            <a:r>
              <a:rPr lang="de-DE" altLang="de-DE" baseline="0" dirty="0" err="1">
                <a:latin typeface="Arial" panose="020B0604020202020204" pitchFamily="34" charset="0"/>
              </a:rPr>
              <a:t>lattice</a:t>
            </a:r>
            <a:r>
              <a:rPr lang="de-DE" altLang="de-DE" baseline="0" dirty="0">
                <a:latin typeface="Arial" panose="020B0604020202020204" pitchFamily="34" charset="0"/>
              </a:rPr>
              <a:t> (FLL) in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superconducting</a:t>
            </a:r>
            <a:r>
              <a:rPr lang="de-DE" altLang="de-DE" baseline="0" dirty="0">
                <a:latin typeface="Arial" panose="020B0604020202020204" pitchFamily="34" charset="0"/>
              </a:rPr>
              <a:t> </a:t>
            </a:r>
            <a:r>
              <a:rPr lang="de-DE" altLang="de-DE" baseline="0" dirty="0" err="1">
                <a:latin typeface="Arial" panose="020B0604020202020204" pitchFamily="34" charset="0"/>
              </a:rPr>
              <a:t>state</a:t>
            </a:r>
            <a:r>
              <a:rPr lang="de-DE" altLang="de-DE" baseline="0" dirty="0">
                <a:latin typeface="Arial" panose="020B0604020202020204" pitchFamily="34" charset="0"/>
              </a:rPr>
              <a:t>. </a:t>
            </a:r>
          </a:p>
          <a:p>
            <a:pPr eaLnBrk="1" hangingPunct="1"/>
            <a:r>
              <a:rPr lang="de-DE" altLang="de-DE" baseline="0" dirty="0" err="1">
                <a:latin typeface="Arial" panose="020B0604020202020204" pitchFamily="34" charset="0"/>
              </a:rPr>
              <a:t>Depends</a:t>
            </a:r>
            <a:r>
              <a:rPr lang="de-DE" altLang="de-DE" baseline="0" dirty="0">
                <a:latin typeface="Arial" panose="020B0604020202020204" pitchFamily="34" charset="0"/>
              </a:rPr>
              <a:t> on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positions</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amplitude</a:t>
            </a:r>
            <a:r>
              <a:rPr lang="de-DE" altLang="de-DE" baseline="0" dirty="0">
                <a:latin typeface="Arial" panose="020B0604020202020204" pitchFamily="34" charset="0"/>
              </a:rPr>
              <a:t> </a:t>
            </a:r>
            <a:r>
              <a:rPr lang="de-DE" altLang="de-DE" baseline="0" dirty="0" err="1">
                <a:latin typeface="Arial" panose="020B0604020202020204" pitchFamily="34" charset="0"/>
              </a:rPr>
              <a:t>of</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magnetic</a:t>
            </a:r>
            <a:r>
              <a:rPr lang="de-DE" altLang="de-DE" baseline="0" dirty="0">
                <a:latin typeface="Arial" panose="020B0604020202020204" pitchFamily="34" charset="0"/>
              </a:rPr>
              <a:t> </a:t>
            </a:r>
            <a:r>
              <a:rPr lang="de-DE" altLang="de-DE" baseline="0" dirty="0" err="1">
                <a:latin typeface="Arial" panose="020B0604020202020204" pitchFamily="34" charset="0"/>
              </a:rPr>
              <a:t>fields</a:t>
            </a:r>
            <a:r>
              <a:rPr lang="de-DE" altLang="de-DE" baseline="0" dirty="0">
                <a:latin typeface="Arial" panose="020B0604020202020204" pitchFamily="34" charset="0"/>
              </a:rPr>
              <a:t> </a:t>
            </a:r>
            <a:r>
              <a:rPr lang="de-DE" altLang="de-DE" baseline="0" dirty="0" err="1">
                <a:latin typeface="Arial" panose="020B0604020202020204" pitchFamily="34" charset="0"/>
              </a:rPr>
              <a:t>is</a:t>
            </a:r>
            <a:r>
              <a:rPr lang="de-DE" altLang="de-DE" baseline="0" dirty="0">
                <a:latin typeface="Arial" panose="020B0604020202020204" pitchFamily="34" charset="0"/>
              </a:rPr>
              <a:t> </a:t>
            </a:r>
            <a:r>
              <a:rPr lang="de-DE" altLang="de-DE" baseline="0" dirty="0" err="1">
                <a:latin typeface="Arial" panose="020B0604020202020204" pitchFamily="34" charset="0"/>
              </a:rPr>
              <a:t>diffenent</a:t>
            </a:r>
            <a:r>
              <a:rPr lang="de-DE" altLang="de-DE" baseline="0" dirty="0">
                <a:latin typeface="Arial" panose="020B0604020202020204" pitchFamily="34" charset="0"/>
              </a:rPr>
              <a:t> </a:t>
            </a:r>
            <a:r>
              <a:rPr lang="de-DE" altLang="de-DE" baseline="0" dirty="0" err="1">
                <a:latin typeface="Arial" panose="020B0604020202020204" pitchFamily="34" charset="0"/>
              </a:rPr>
              <a:t>and</a:t>
            </a:r>
            <a:r>
              <a:rPr lang="de-DE" altLang="de-DE" baseline="0" dirty="0">
                <a:latin typeface="Arial" panose="020B0604020202020204" pitchFamily="34" charset="0"/>
              </a:rPr>
              <a:t> </a:t>
            </a:r>
            <a:r>
              <a:rPr lang="de-DE" altLang="de-DE" baseline="0" dirty="0" err="1">
                <a:latin typeface="Arial" panose="020B0604020202020204" pitchFamily="34" charset="0"/>
              </a:rPr>
              <a:t>therefore</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muSR</a:t>
            </a:r>
            <a:r>
              <a:rPr lang="de-DE" altLang="de-DE" baseline="0" dirty="0">
                <a:latin typeface="Arial" panose="020B0604020202020204" pitchFamily="34" charset="0"/>
              </a:rPr>
              <a:t> </a:t>
            </a:r>
            <a:r>
              <a:rPr lang="de-DE" altLang="de-DE" baseline="0" dirty="0" err="1">
                <a:latin typeface="Arial" panose="020B0604020202020204" pitchFamily="34" charset="0"/>
              </a:rPr>
              <a:t>frequency</a:t>
            </a:r>
            <a:r>
              <a:rPr lang="de-DE" altLang="de-DE" baseline="0" dirty="0">
                <a:latin typeface="Arial" panose="020B0604020202020204" pitchFamily="34" charset="0"/>
              </a:rPr>
              <a:t> </a:t>
            </a:r>
            <a:r>
              <a:rPr lang="de-DE" altLang="de-DE" baseline="0" dirty="0" err="1">
                <a:latin typeface="Arial" panose="020B0604020202020204" pitchFamily="34" charset="0"/>
              </a:rPr>
              <a:t>is</a:t>
            </a:r>
            <a:r>
              <a:rPr lang="de-DE" altLang="de-DE" baseline="0" dirty="0">
                <a:latin typeface="Arial" panose="020B0604020202020204" pitchFamily="34" charset="0"/>
              </a:rPr>
              <a:t> different.  </a:t>
            </a:r>
            <a:r>
              <a:rPr lang="de-DE" altLang="de-DE" baseline="0" dirty="0" err="1">
                <a:latin typeface="Arial" panose="020B0604020202020204" pitchFamily="34" charset="0"/>
              </a:rPr>
              <a:t>By</a:t>
            </a:r>
            <a:r>
              <a:rPr lang="de-DE" altLang="de-DE" baseline="0" dirty="0">
                <a:latin typeface="Arial" panose="020B0604020202020204" pitchFamily="34" charset="0"/>
              </a:rPr>
              <a:t> </a:t>
            </a:r>
            <a:r>
              <a:rPr lang="de-DE" altLang="de-DE" baseline="0" dirty="0" err="1">
                <a:latin typeface="Arial" panose="020B0604020202020204" pitchFamily="34" charset="0"/>
              </a:rPr>
              <a:t>analyzing</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field</a:t>
            </a:r>
            <a:r>
              <a:rPr lang="de-DE" altLang="de-DE" baseline="0" dirty="0">
                <a:latin typeface="Arial" panose="020B0604020202020204" pitchFamily="34" charset="0"/>
              </a:rPr>
              <a:t> </a:t>
            </a:r>
            <a:r>
              <a:rPr lang="de-DE" altLang="de-DE" baseline="0" dirty="0" err="1">
                <a:latin typeface="Arial" panose="020B0604020202020204" pitchFamily="34" charset="0"/>
              </a:rPr>
              <a:t>distrubtion</a:t>
            </a:r>
            <a:r>
              <a:rPr lang="de-DE" altLang="de-DE" baseline="0" dirty="0">
                <a:latin typeface="Arial" panose="020B0604020202020204" pitchFamily="34" charset="0"/>
              </a:rPr>
              <a:t>,  </a:t>
            </a:r>
            <a:r>
              <a:rPr lang="de-DE" altLang="de-DE" baseline="0" dirty="0" err="1">
                <a:latin typeface="Arial" panose="020B0604020202020204" pitchFamily="34" charset="0"/>
              </a:rPr>
              <a:t>we</a:t>
            </a:r>
            <a:r>
              <a:rPr lang="de-DE" altLang="de-DE" baseline="0" dirty="0">
                <a:latin typeface="Arial" panose="020B0604020202020204" pitchFamily="34" charset="0"/>
              </a:rPr>
              <a:t> </a:t>
            </a:r>
            <a:r>
              <a:rPr lang="de-DE" altLang="de-DE" baseline="0" dirty="0" err="1">
                <a:latin typeface="Arial" panose="020B0604020202020204" pitchFamily="34" charset="0"/>
              </a:rPr>
              <a:t>can</a:t>
            </a:r>
            <a:r>
              <a:rPr lang="de-DE" altLang="de-DE" baseline="0" dirty="0">
                <a:latin typeface="Arial" panose="020B0604020202020204" pitchFamily="34" charset="0"/>
              </a:rPr>
              <a:t> </a:t>
            </a:r>
            <a:r>
              <a:rPr lang="de-DE" altLang="de-DE" baseline="0" dirty="0" err="1">
                <a:latin typeface="Arial" panose="020B0604020202020204" pitchFamily="34" charset="0"/>
              </a:rPr>
              <a:t>get</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information</a:t>
            </a:r>
            <a:r>
              <a:rPr lang="de-DE" altLang="de-DE" baseline="0" dirty="0">
                <a:latin typeface="Arial" panose="020B0604020202020204" pitchFamily="34" charset="0"/>
              </a:rPr>
              <a:t> </a:t>
            </a:r>
            <a:r>
              <a:rPr lang="de-DE" altLang="de-DE" baseline="0" dirty="0" err="1">
                <a:latin typeface="Arial" panose="020B0604020202020204" pitchFamily="34" charset="0"/>
              </a:rPr>
              <a:t>of</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superconducting</a:t>
            </a:r>
            <a:r>
              <a:rPr lang="de-DE" altLang="de-DE" baseline="0" dirty="0">
                <a:latin typeface="Arial" panose="020B0604020202020204" pitchFamily="34" charset="0"/>
              </a:rPr>
              <a:t> </a:t>
            </a:r>
            <a:r>
              <a:rPr lang="de-DE" altLang="de-DE" baseline="0" dirty="0" err="1">
                <a:latin typeface="Arial" panose="020B0604020202020204" pitchFamily="34" charset="0"/>
              </a:rPr>
              <a:t>properties</a:t>
            </a:r>
            <a:r>
              <a:rPr lang="de-DE" altLang="de-DE" baseline="0" dirty="0">
                <a:latin typeface="Arial" panose="020B0604020202020204" pitchFamily="34" charset="0"/>
              </a:rPr>
              <a:t>.  </a:t>
            </a:r>
            <a:endParaRPr lang="de-DE" altLang="de-DE" dirty="0">
              <a:latin typeface="Arial" panose="020B0604020202020204" pitchFamily="34" charset="0"/>
            </a:endParaRPr>
          </a:p>
        </p:txBody>
      </p:sp>
    </p:spTree>
    <p:extLst>
      <p:ext uri="{BB962C8B-B14F-4D97-AF65-F5344CB8AC3E}">
        <p14:creationId xmlns:p14="http://schemas.microsoft.com/office/powerpoint/2010/main" val="386916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let’s  move to the our first </a:t>
            </a:r>
            <a:r>
              <a:rPr lang="en-US" altLang="zh-CN" dirty="0" err="1"/>
              <a:t>muSR</a:t>
            </a:r>
            <a:r>
              <a:rPr lang="en-US" altLang="zh-CN" dirty="0"/>
              <a:t> study on the </a:t>
            </a:r>
            <a:r>
              <a:rPr lang="en-US" altLang="zh-CN" dirty="0" err="1"/>
              <a:t>LaRhSi</a:t>
            </a:r>
            <a:r>
              <a:rPr lang="en-US" altLang="zh-CN" dirty="0"/>
              <a:t> and </a:t>
            </a:r>
            <a:r>
              <a:rPr lang="en-US" altLang="zh-CN" dirty="0" err="1"/>
              <a:t>LaIrSi</a:t>
            </a:r>
            <a:r>
              <a:rPr lang="en-US" altLang="zh-CN" dirty="0"/>
              <a:t>. </a:t>
            </a:r>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8</a:t>
            </a:fld>
            <a:endParaRPr lang="LID4096"/>
          </a:p>
        </p:txBody>
      </p:sp>
    </p:spTree>
    <p:extLst>
      <p:ext uri="{BB962C8B-B14F-4D97-AF65-F5344CB8AC3E}">
        <p14:creationId xmlns:p14="http://schemas.microsoft.com/office/powerpoint/2010/main" val="2452954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Both </a:t>
            </a:r>
            <a:r>
              <a:rPr lang="en-US" dirty="0" err="1"/>
              <a:t>LaRhSi</a:t>
            </a:r>
            <a:r>
              <a:rPr lang="en-US" dirty="0"/>
              <a:t> and </a:t>
            </a:r>
            <a:r>
              <a:rPr lang="en-US" dirty="0" err="1"/>
              <a:t>LaIrSi</a:t>
            </a:r>
            <a:r>
              <a:rPr lang="en-US" dirty="0"/>
              <a:t> adopt the B20 crystal structure. Unlike the binary </a:t>
            </a:r>
            <a:r>
              <a:rPr lang="en-US" dirty="0" err="1"/>
              <a:t>CoSi</a:t>
            </a:r>
            <a:r>
              <a:rPr lang="en-US" dirty="0"/>
              <a:t> family, in </a:t>
            </a:r>
            <a:r>
              <a:rPr lang="en-US" dirty="0" err="1"/>
              <a:t>LaRhSi</a:t>
            </a:r>
            <a:r>
              <a:rPr lang="en-US" dirty="0"/>
              <a:t>/</a:t>
            </a:r>
            <a:r>
              <a:rPr lang="en-US" dirty="0" err="1"/>
              <a:t>LaIrSi</a:t>
            </a:r>
            <a:r>
              <a:rPr lang="en-US" dirty="0"/>
              <a:t>, both La and </a:t>
            </a:r>
            <a:r>
              <a:rPr lang="en-US" dirty="0" err="1"/>
              <a:t>RhSi</a:t>
            </a:r>
            <a:r>
              <a:rPr lang="en-US" dirty="0"/>
              <a:t> form chiral chains. Therefore, </a:t>
            </a:r>
            <a:r>
              <a:rPr lang="en-US" dirty="0" err="1"/>
              <a:t>LaRhSi</a:t>
            </a:r>
            <a:r>
              <a:rPr lang="en-US" dirty="0"/>
              <a:t> or </a:t>
            </a:r>
            <a:r>
              <a:rPr lang="en-US" dirty="0" err="1"/>
              <a:t>LaIrSi</a:t>
            </a:r>
            <a:r>
              <a:rPr lang="en-US" dirty="0"/>
              <a:t> host a double-helix chiral chain. </a:t>
            </a:r>
          </a:p>
          <a:p>
            <a:pPr marL="228600" indent="-228600">
              <a:buAutoNum type="arabicPeriod"/>
            </a:pPr>
            <a:r>
              <a:rPr lang="en-US" dirty="0"/>
              <a:t>Up to now, only the Tc was reported in early 1980s. </a:t>
            </a:r>
          </a:p>
          <a:p>
            <a:pPr marL="228600" indent="-228600">
              <a:buAutoNum type="arabicPeriod"/>
            </a:pPr>
            <a:r>
              <a:rPr lang="en-US" dirty="0"/>
              <a:t>We syn</a:t>
            </a:r>
            <a:r>
              <a:rPr lang="en-US" altLang="zh-CN" dirty="0"/>
              <a:t>thesized both </a:t>
            </a:r>
            <a:r>
              <a:rPr lang="en-US" altLang="zh-CN" dirty="0" err="1"/>
              <a:t>LaRhSi</a:t>
            </a:r>
            <a:r>
              <a:rPr lang="en-US" altLang="zh-CN" dirty="0"/>
              <a:t> and </a:t>
            </a:r>
            <a:r>
              <a:rPr lang="en-US" altLang="zh-CN" dirty="0" err="1"/>
              <a:t>LaIrSi</a:t>
            </a:r>
            <a:r>
              <a:rPr lang="en-US" altLang="zh-CN" dirty="0"/>
              <a:t>, and characterizes their SC by electrical resistivity and susceptibility. The susceptibility data confirm the bulk Tc at 4.4 and 2.1 K for </a:t>
            </a:r>
            <a:r>
              <a:rPr lang="en-US" altLang="zh-CN" dirty="0" err="1"/>
              <a:t>LaRhSi</a:t>
            </a:r>
            <a:r>
              <a:rPr lang="en-US" altLang="zh-CN" dirty="0"/>
              <a:t> and </a:t>
            </a:r>
            <a:r>
              <a:rPr lang="en-US" altLang="zh-CN" dirty="0" err="1"/>
              <a:t>LaIrSi</a:t>
            </a:r>
            <a:r>
              <a:rPr lang="en-US" altLang="zh-CN" dirty="0"/>
              <a:t>, respectively. </a:t>
            </a:r>
          </a:p>
          <a:p>
            <a:pPr marL="228600" indent="-228600">
              <a:buAutoNum type="arabicPeriod"/>
            </a:pPr>
            <a:r>
              <a:rPr lang="en-US" dirty="0"/>
              <a:t>In addition, the Hc2(T) data also show multiband feature for both compounds. </a:t>
            </a:r>
          </a:p>
        </p:txBody>
      </p:sp>
    </p:spTree>
    <p:extLst>
      <p:ext uri="{BB962C8B-B14F-4D97-AF65-F5344CB8AC3E}">
        <p14:creationId xmlns:p14="http://schemas.microsoft.com/office/powerpoint/2010/main" val="1384085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ltLang="zh-CN" dirty="0"/>
              <a:t>To compare both compounds, we performed band-structure calculations based on the DFT method. For both compounds, the DOS near EF is dominated by the Rh/</a:t>
            </a:r>
            <a:r>
              <a:rPr lang="en-US" altLang="zh-CN" dirty="0" err="1"/>
              <a:t>Ir</a:t>
            </a:r>
            <a:r>
              <a:rPr lang="en-US" altLang="zh-CN" dirty="0"/>
              <a:t>(4d or 5d) and La 5d orbitals. </a:t>
            </a:r>
          </a:p>
          <a:p>
            <a:pPr marL="228600" indent="-228600">
              <a:buAutoNum type="arabicPeriod"/>
            </a:pPr>
            <a:r>
              <a:rPr lang="en-US" dirty="0"/>
              <a:t>Both </a:t>
            </a:r>
            <a:r>
              <a:rPr lang="en-US" dirty="0" err="1"/>
              <a:t>LaRhSi</a:t>
            </a:r>
            <a:r>
              <a:rPr lang="en-US" dirty="0"/>
              <a:t> and </a:t>
            </a:r>
            <a:r>
              <a:rPr lang="en-US" dirty="0" err="1"/>
              <a:t>LaIrSi</a:t>
            </a:r>
            <a:r>
              <a:rPr lang="en-US" dirty="0"/>
              <a:t>  show quite similar band structures near EF. </a:t>
            </a:r>
          </a:p>
          <a:p>
            <a:pPr marL="228600" indent="-228600">
              <a:buAutoNum type="arabicPeriod"/>
            </a:pPr>
            <a:r>
              <a:rPr lang="en-US" dirty="0"/>
              <a:t>However, the SOC effect is more significant in </a:t>
            </a:r>
            <a:r>
              <a:rPr lang="en-US" dirty="0" err="1"/>
              <a:t>LaIrSi</a:t>
            </a:r>
            <a:r>
              <a:rPr lang="en-US" dirty="0"/>
              <a:t> than in </a:t>
            </a:r>
            <a:r>
              <a:rPr lang="en-US" dirty="0" err="1"/>
              <a:t>LaRhSi</a:t>
            </a:r>
            <a:r>
              <a:rPr lang="en-US" dirty="0"/>
              <a:t>.  </a:t>
            </a:r>
            <a:r>
              <a:rPr lang="en-US" altLang="zh-CN" dirty="0"/>
              <a:t>For example, the estimated band splitting due to SOC is about 37 </a:t>
            </a:r>
            <a:r>
              <a:rPr lang="en-US" altLang="zh-CN" dirty="0" err="1"/>
              <a:t>meV</a:t>
            </a:r>
            <a:r>
              <a:rPr lang="en-US" altLang="zh-CN" dirty="0"/>
              <a:t> in </a:t>
            </a:r>
            <a:r>
              <a:rPr lang="en-US" altLang="zh-CN" dirty="0" err="1"/>
              <a:t>LaRhSi</a:t>
            </a:r>
            <a:r>
              <a:rPr lang="en-US" altLang="zh-CN" dirty="0"/>
              <a:t>, while in </a:t>
            </a:r>
            <a:r>
              <a:rPr lang="en-US" altLang="zh-CN" dirty="0" err="1"/>
              <a:t>LaIrSi</a:t>
            </a:r>
            <a:r>
              <a:rPr lang="en-US" altLang="zh-CN" dirty="0"/>
              <a:t>, it is about 207 </a:t>
            </a:r>
            <a:r>
              <a:rPr lang="en-US" altLang="zh-CN" dirty="0" err="1"/>
              <a:t>meV</a:t>
            </a:r>
            <a:r>
              <a:rPr lang="en-US" altLang="zh-CN" dirty="0"/>
              <a:t>, almost 5 times larger in </a:t>
            </a:r>
            <a:r>
              <a:rPr lang="en-US" altLang="zh-CN" dirty="0" err="1"/>
              <a:t>Ir</a:t>
            </a:r>
            <a:r>
              <a:rPr lang="en-US" altLang="zh-CN" dirty="0"/>
              <a:t> case. </a:t>
            </a:r>
          </a:p>
          <a:p>
            <a:pPr marL="0" indent="0">
              <a:buNone/>
            </a:pPr>
            <a:r>
              <a:rPr lang="en-US" dirty="0"/>
              <a:t>The SOC effect can be clearly seen around the high-symmetry gamma point. </a:t>
            </a:r>
          </a:p>
        </p:txBody>
      </p:sp>
    </p:spTree>
    <p:extLst>
      <p:ext uri="{BB962C8B-B14F-4D97-AF65-F5344CB8AC3E}">
        <p14:creationId xmlns:p14="http://schemas.microsoft.com/office/powerpoint/2010/main" val="1369235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dirty="0"/>
              <a:t>Both </a:t>
            </a:r>
            <a:r>
              <a:rPr lang="en-US" dirty="0" err="1"/>
              <a:t>LaRhSi</a:t>
            </a:r>
            <a:r>
              <a:rPr lang="en-US" dirty="0"/>
              <a:t> and </a:t>
            </a:r>
            <a:r>
              <a:rPr lang="en-US" dirty="0" err="1"/>
              <a:t>LaIrSi</a:t>
            </a:r>
            <a:r>
              <a:rPr lang="en-US" dirty="0"/>
              <a:t> are chiral crystal.  Therefore, we expect that both compounds will show some novel topological features. For  example, unconventional fermions with six-fold and four-fold degeneracy at high-symmetric R and gamma point. </a:t>
            </a:r>
          </a:p>
          <a:p>
            <a:pPr marL="342900" indent="-342900">
              <a:buAutoNum type="arabicPeriod"/>
            </a:pPr>
            <a:r>
              <a:rPr lang="en-US" dirty="0"/>
              <a:t>Both compounds also show giant helicoid fermi arcs spanning the  entire surface </a:t>
            </a:r>
            <a:r>
              <a:rPr lang="en-US" dirty="0" err="1"/>
              <a:t>Brillouni</a:t>
            </a:r>
            <a:r>
              <a:rPr lang="en-US" dirty="0"/>
              <a:t> zone, resembling the </a:t>
            </a:r>
            <a:r>
              <a:rPr lang="en-US" dirty="0" err="1"/>
              <a:t>CoSi</a:t>
            </a:r>
            <a:r>
              <a:rPr lang="en-US" dirty="0"/>
              <a:t> family of compounds.   </a:t>
            </a:r>
          </a:p>
        </p:txBody>
      </p:sp>
    </p:spTree>
    <p:extLst>
      <p:ext uri="{BB962C8B-B14F-4D97-AF65-F5344CB8AC3E}">
        <p14:creationId xmlns:p14="http://schemas.microsoft.com/office/powerpoint/2010/main" val="1122053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Now we use </a:t>
            </a:r>
            <a:r>
              <a:rPr lang="en-US" dirty="0" err="1"/>
              <a:t>muSR</a:t>
            </a:r>
            <a:r>
              <a:rPr lang="en-US" dirty="0"/>
              <a:t> technique to investigate the SC properties of both compounds. First, we performed the ZF-</a:t>
            </a:r>
            <a:r>
              <a:rPr lang="en-US" dirty="0" err="1"/>
              <a:t>muSR</a:t>
            </a:r>
            <a:r>
              <a:rPr lang="en-US" dirty="0"/>
              <a:t> for both compounds in the superconducting and normal states. For both compounds, the ZF-</a:t>
            </a:r>
            <a:r>
              <a:rPr lang="en-US" dirty="0" err="1"/>
              <a:t>muSR</a:t>
            </a:r>
            <a:r>
              <a:rPr lang="en-US" dirty="0"/>
              <a:t> spectra are almost overlap for both temperatures. This confirm the absence of spontaneous fields in the SC state, and thus TRS is preserved in both compounds. Also both compounds show weak muon-spin relaxation, which is sole determined by nuclear moments. </a:t>
            </a:r>
          </a:p>
          <a:p>
            <a:pPr marL="228600" indent="-228600">
              <a:buAutoNum type="arabicPeriod"/>
            </a:pPr>
            <a:r>
              <a:rPr lang="en-US" altLang="zh-CN" dirty="0"/>
              <a:t>The TF-</a:t>
            </a:r>
            <a:r>
              <a:rPr lang="en-US" altLang="zh-CN" dirty="0" err="1"/>
              <a:t>muSR</a:t>
            </a:r>
            <a:r>
              <a:rPr lang="en-US" altLang="zh-CN" dirty="0"/>
              <a:t> measures the magnetic penetrate depth and thus the superfluid density. </a:t>
            </a:r>
            <a:r>
              <a:rPr lang="en-US" altLang="zh-CN" dirty="0" err="1"/>
              <a:t>LaRhSi</a:t>
            </a:r>
            <a:r>
              <a:rPr lang="en-US" altLang="zh-CN" dirty="0"/>
              <a:t> shows almost temperature-independent superfluid density at low T. While superfluid density is almost linearly temperature dependent in </a:t>
            </a:r>
            <a:r>
              <a:rPr lang="en-US" altLang="zh-CN" dirty="0" err="1"/>
              <a:t>LaIrSi</a:t>
            </a:r>
            <a:r>
              <a:rPr lang="en-US" altLang="zh-CN" dirty="0"/>
              <a:t>. Therefore, </a:t>
            </a:r>
            <a:r>
              <a:rPr lang="en-US" altLang="zh-CN" dirty="0" err="1"/>
              <a:t>LaRhSi</a:t>
            </a:r>
            <a:r>
              <a:rPr lang="en-US" altLang="zh-CN" dirty="0"/>
              <a:t> shows fully gapped SC, while </a:t>
            </a:r>
            <a:r>
              <a:rPr lang="en-US" altLang="zh-CN" dirty="0" err="1"/>
              <a:t>LaIrSi</a:t>
            </a:r>
            <a:r>
              <a:rPr lang="en-US" altLang="zh-CN" dirty="0"/>
              <a:t> shows nodal SC, which confirms the presence of unconventional SC in this family. </a:t>
            </a:r>
            <a:endParaRPr lang="en-US" dirty="0"/>
          </a:p>
        </p:txBody>
      </p:sp>
    </p:spTree>
    <p:extLst>
      <p:ext uri="{BB962C8B-B14F-4D97-AF65-F5344CB8AC3E}">
        <p14:creationId xmlns:p14="http://schemas.microsoft.com/office/powerpoint/2010/main" val="256464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altLang="zh-CN" sz="1200" dirty="0">
                <a:solidFill>
                  <a:srgbClr val="000000"/>
                </a:solidFill>
                <a:effectLst/>
                <a:latin typeface="ScalaPro-Regular"/>
              </a:rPr>
              <a:t>In these chiral crystals, coexistence of SC with multifold fermions or unconventional fermions may stabilize unconventional paring symmetry. </a:t>
            </a:r>
          </a:p>
          <a:p>
            <a:pPr marL="342900" indent="-342900">
              <a:buAutoNum type="arabicPeriod"/>
            </a:pPr>
            <a:r>
              <a:rPr lang="en-US" altLang="zh-CN" sz="1200" dirty="0">
                <a:solidFill>
                  <a:srgbClr val="000000"/>
                </a:solidFill>
                <a:effectLst/>
                <a:latin typeface="ScalaPro-Regular"/>
              </a:rPr>
              <a:t>Here for </a:t>
            </a:r>
            <a:r>
              <a:rPr lang="en-US" altLang="zh-CN" sz="1200" dirty="0" err="1">
                <a:solidFill>
                  <a:srgbClr val="000000"/>
                </a:solidFill>
                <a:effectLst/>
                <a:latin typeface="ScalaPro-Regular"/>
              </a:rPr>
              <a:t>LaIrSi</a:t>
            </a:r>
            <a:r>
              <a:rPr lang="en-US" altLang="zh-CN" sz="1200" dirty="0">
                <a:solidFill>
                  <a:srgbClr val="000000"/>
                </a:solidFill>
                <a:effectLst/>
                <a:latin typeface="ScalaPro-Regular"/>
              </a:rPr>
              <a:t>, as shown in the figure,  we focus on the four Fermi surfaces, which are relatively large and contribute most to the density of states. </a:t>
            </a:r>
          </a:p>
          <a:p>
            <a:pPr marL="342900" indent="-342900">
              <a:buAutoNum type="arabicPeriod"/>
            </a:pPr>
            <a:r>
              <a:rPr lang="en-US" altLang="zh-CN" sz="1200" dirty="0">
                <a:solidFill>
                  <a:srgbClr val="000000"/>
                </a:solidFill>
                <a:effectLst/>
                <a:latin typeface="ScalaPro-Regular"/>
              </a:rPr>
              <a:t>Considering the isotropic spin-triplet pairing, we construct an effective perturbation model around R point. </a:t>
            </a:r>
          </a:p>
          <a:p>
            <a:pPr marL="342900" indent="-342900">
              <a:buAutoNum type="arabicPeriod"/>
            </a:pPr>
            <a:r>
              <a:rPr lang="en-US" altLang="zh-CN" sz="1200" dirty="0">
                <a:solidFill>
                  <a:srgbClr val="000000"/>
                </a:solidFill>
                <a:effectLst/>
                <a:latin typeface="ScalaPro-Regular"/>
              </a:rPr>
              <a:t> </a:t>
            </a:r>
          </a:p>
          <a:p>
            <a:pPr marL="228600" indent="-228600">
              <a:buAutoNum type="arabicPeriod"/>
            </a:pPr>
            <a:r>
              <a:rPr lang="en-US" altLang="zh-CN" sz="1200" dirty="0">
                <a:solidFill>
                  <a:srgbClr val="000000"/>
                </a:solidFill>
                <a:effectLst/>
                <a:latin typeface="ScalaPro-Regular"/>
              </a:rPr>
              <a:t>The mixing between spin-singlet (</a:t>
            </a:r>
            <a:r>
              <a:rPr lang="el-GR" altLang="zh-CN" sz="1200" dirty="0">
                <a:solidFill>
                  <a:srgbClr val="000000"/>
                </a:solidFill>
                <a:effectLst/>
                <a:latin typeface="STIXMath-Regular"/>
                <a:sym typeface="Symbol" panose="05050102010706020507" pitchFamily="18" charset="2"/>
              </a:rPr>
              <a:t></a:t>
            </a:r>
            <a:r>
              <a:rPr lang="en-US" altLang="zh-CN" sz="1200" dirty="0">
                <a:solidFill>
                  <a:srgbClr val="000000"/>
                </a:solidFill>
                <a:effectLst/>
                <a:latin typeface="STIXMath-Regular"/>
                <a:sym typeface="Symbol" panose="05050102010706020507" pitchFamily="18" charset="2"/>
              </a:rPr>
              <a:t>s</a:t>
            </a:r>
            <a:r>
              <a:rPr lang="en-US" altLang="zh-CN" sz="1200" dirty="0">
                <a:solidFill>
                  <a:srgbClr val="000000"/>
                </a:solidFill>
                <a:effectLst/>
                <a:latin typeface="ScalaPro-Regular"/>
              </a:rPr>
              <a:t>) and spin-triplet (</a:t>
            </a:r>
            <a:r>
              <a:rPr lang="el-GR" altLang="zh-CN" sz="1200" dirty="0">
                <a:solidFill>
                  <a:srgbClr val="000000"/>
                </a:solidFill>
                <a:effectLst/>
                <a:latin typeface="STIXMath-Regular"/>
                <a:sym typeface="Symbol" panose="05050102010706020507" pitchFamily="18" charset="2"/>
              </a:rPr>
              <a:t></a:t>
            </a:r>
            <a:r>
              <a:rPr lang="en-US" altLang="zh-CN" sz="1200" dirty="0">
                <a:solidFill>
                  <a:srgbClr val="000000"/>
                </a:solidFill>
                <a:effectLst/>
                <a:latin typeface="STIXMath-Regular"/>
                <a:sym typeface="Symbol" panose="05050102010706020507" pitchFamily="18" charset="2"/>
              </a:rPr>
              <a:t>t</a:t>
            </a:r>
            <a:r>
              <a:rPr lang="en-US" altLang="zh-CN" sz="1200" dirty="0">
                <a:solidFill>
                  <a:srgbClr val="231F20"/>
                </a:solidFill>
                <a:effectLst/>
                <a:latin typeface="ScalaPro-Italic"/>
              </a:rPr>
              <a:t> </a:t>
            </a:r>
            <a:r>
              <a:rPr lang="en-US" altLang="zh-CN" sz="1200" dirty="0">
                <a:solidFill>
                  <a:srgbClr val="000000"/>
                </a:solidFill>
                <a:effectLst/>
                <a:latin typeface="ScalaPro-Regular"/>
              </a:rPr>
              <a:t>) components is a hallmark of </a:t>
            </a:r>
            <a:r>
              <a:rPr lang="en-US" altLang="zh-CN" sz="1200" dirty="0" err="1">
                <a:solidFill>
                  <a:srgbClr val="000000"/>
                </a:solidFill>
                <a:effectLst/>
                <a:latin typeface="ScalaPro-Regular"/>
              </a:rPr>
              <a:t>noncentrosymmetric</a:t>
            </a:r>
            <a:r>
              <a:rPr lang="en-US" altLang="zh-CN" sz="1200" dirty="0">
                <a:solidFill>
                  <a:srgbClr val="000000"/>
                </a:solidFill>
                <a:effectLst/>
                <a:latin typeface="ScalaPro-Regular"/>
              </a:rPr>
              <a:t> superconductors, where broken inversion symmetry permits such a mixing. It is important to note that previous approaches are based on a topologically </a:t>
            </a:r>
            <a:r>
              <a:rPr lang="en-US" altLang="zh-CN" sz="1000" dirty="0">
                <a:solidFill>
                  <a:schemeClr val="tx1"/>
                </a:solidFill>
                <a:effectLst/>
                <a:latin typeface="+mn-lt"/>
              </a:rPr>
              <a:t> </a:t>
            </a:r>
            <a:r>
              <a:rPr lang="en-US" altLang="zh-CN" sz="1200" dirty="0">
                <a:solidFill>
                  <a:srgbClr val="000000"/>
                </a:solidFill>
                <a:effectLst/>
                <a:latin typeface="ScalaPro-Regular"/>
              </a:rPr>
              <a:t>trivial Hamiltonian with isotropic Fermi surfaces, while the spin</a:t>
            </a:r>
            <a:r>
              <a:rPr lang="en-US" altLang="zh-CN" sz="1000" dirty="0">
                <a:solidFill>
                  <a:schemeClr val="tx1"/>
                </a:solidFill>
                <a:effectLst/>
                <a:latin typeface="+mn-lt"/>
              </a:rPr>
              <a:t> </a:t>
            </a:r>
            <a:r>
              <a:rPr lang="en-US" altLang="zh-CN" sz="1200" dirty="0">
                <a:solidFill>
                  <a:srgbClr val="000000"/>
                </a:solidFill>
                <a:effectLst/>
                <a:latin typeface="ScalaPro-Regular"/>
              </a:rPr>
              <a:t>triplet component exhibits significant anisotropy.</a:t>
            </a:r>
            <a:endParaRPr lang="en-US" altLang="zh-CN" dirty="0"/>
          </a:p>
          <a:p>
            <a:endParaRPr lang="en-US" dirty="0"/>
          </a:p>
        </p:txBody>
      </p:sp>
    </p:spTree>
    <p:extLst>
      <p:ext uri="{BB962C8B-B14F-4D97-AF65-F5344CB8AC3E}">
        <p14:creationId xmlns:p14="http://schemas.microsoft.com/office/powerpoint/2010/main" val="1432096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a:pPr>
            <a:r>
              <a:rPr lang="en-US" altLang="zh-CN" sz="1200" dirty="0">
                <a:solidFill>
                  <a:srgbClr val="000000"/>
                </a:solidFill>
                <a:effectLst/>
                <a:latin typeface="ScalaPro-Regular"/>
              </a:rPr>
              <a:t>Further, following the Ginzburg-Landau model, we can get the superconducting quasiparticle spectrum.</a:t>
            </a:r>
          </a:p>
          <a:p>
            <a:pPr marL="342900" indent="-342900">
              <a:buAutoNum type="arabicPeriod"/>
            </a:pPr>
            <a:r>
              <a:rPr lang="en-US" altLang="zh-CN" sz="1200" dirty="0">
                <a:solidFill>
                  <a:srgbClr val="000000"/>
                </a:solidFill>
                <a:effectLst/>
                <a:latin typeface="ScalaPro-Regular"/>
              </a:rPr>
              <a:t> With some calculations, we obtain the condition for the appearance of nodal-line SC.  The </a:t>
            </a:r>
            <a:r>
              <a:rPr lang="en-US" altLang="zh-CN" sz="1200" dirty="0" err="1">
                <a:solidFill>
                  <a:srgbClr val="000000"/>
                </a:solidFill>
                <a:effectLst/>
                <a:latin typeface="ScalaPro-Regular"/>
              </a:rPr>
              <a:t>Xmin</a:t>
            </a:r>
            <a:r>
              <a:rPr lang="en-US" altLang="zh-CN" sz="1200" dirty="0">
                <a:solidFill>
                  <a:srgbClr val="000000"/>
                </a:solidFill>
                <a:effectLst/>
                <a:latin typeface="ScalaPro-Regular"/>
              </a:rPr>
              <a:t> and </a:t>
            </a:r>
            <a:r>
              <a:rPr lang="en-US" altLang="zh-CN" sz="1200" dirty="0" err="1">
                <a:solidFill>
                  <a:srgbClr val="000000"/>
                </a:solidFill>
                <a:effectLst/>
                <a:latin typeface="ScalaPro-Regular"/>
              </a:rPr>
              <a:t>Xmax</a:t>
            </a:r>
            <a:r>
              <a:rPr lang="en-US" altLang="zh-CN" sz="1200" dirty="0">
                <a:solidFill>
                  <a:srgbClr val="000000"/>
                </a:solidFill>
                <a:effectLst/>
                <a:latin typeface="ScalaPro-Regular"/>
              </a:rPr>
              <a:t> are functions of A parameters obtained from band structure fitting. </a:t>
            </a:r>
          </a:p>
          <a:p>
            <a:pPr marL="342900" indent="-342900">
              <a:buAutoNum type="arabicPeriod"/>
            </a:pPr>
            <a:r>
              <a:rPr lang="en-US" sz="1200" dirty="0">
                <a:solidFill>
                  <a:srgbClr val="000000"/>
                </a:solidFill>
                <a:effectLst/>
                <a:latin typeface="ScalaPro-Regular"/>
              </a:rPr>
              <a:t>The gap-node region is nearly invariant with respect to SOC strength. But instead, it increases as the A3 term increases.</a:t>
            </a:r>
            <a:r>
              <a:rPr lang="zh-CN" altLang="en-US" sz="1200" dirty="0">
                <a:solidFill>
                  <a:srgbClr val="000000"/>
                </a:solidFill>
                <a:effectLst/>
                <a:latin typeface="ScalaPro-Regular"/>
              </a:rPr>
              <a:t> </a:t>
            </a:r>
            <a:endParaRPr lang="en-US" dirty="0"/>
          </a:p>
        </p:txBody>
      </p:sp>
    </p:spTree>
    <p:extLst>
      <p:ext uri="{BB962C8B-B14F-4D97-AF65-F5344CB8AC3E}">
        <p14:creationId xmlns:p14="http://schemas.microsoft.com/office/powerpoint/2010/main" val="2836179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Based on the above theoretical work, we analyzed the temperature-dependent superfluid density. </a:t>
            </a:r>
          </a:p>
          <a:p>
            <a:pPr marL="228600" indent="-228600">
              <a:buAutoNum type="arabicPeriod"/>
            </a:pPr>
            <a:r>
              <a:rPr lang="en-US" dirty="0"/>
              <a:t>For </a:t>
            </a:r>
            <a:r>
              <a:rPr lang="en-US" dirty="0" err="1"/>
              <a:t>LaRhSi</a:t>
            </a:r>
            <a:r>
              <a:rPr lang="en-US" dirty="0"/>
              <a:t>, the spin singlet is dominant, and it behaves as a fully gapped superconductor, while for </a:t>
            </a:r>
            <a:r>
              <a:rPr lang="en-US" dirty="0" err="1"/>
              <a:t>LaIrSi</a:t>
            </a:r>
            <a:r>
              <a:rPr lang="en-US" dirty="0"/>
              <a:t>, the spin triplet is dominant, and it shows a line-node SC. And the superfluid density is almost linearly temperature-dependent.  </a:t>
            </a:r>
          </a:p>
        </p:txBody>
      </p:sp>
    </p:spTree>
    <p:extLst>
      <p:ext uri="{BB962C8B-B14F-4D97-AF65-F5344CB8AC3E}">
        <p14:creationId xmlns:p14="http://schemas.microsoft.com/office/powerpoint/2010/main" val="2727046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Based on our results from </a:t>
            </a:r>
            <a:r>
              <a:rPr lang="en-US" dirty="0" err="1"/>
              <a:t>LaRhSi</a:t>
            </a:r>
            <a:r>
              <a:rPr lang="en-US" dirty="0"/>
              <a:t> and </a:t>
            </a:r>
            <a:r>
              <a:rPr lang="en-US" dirty="0" err="1"/>
              <a:t>LaIrSi</a:t>
            </a:r>
            <a:r>
              <a:rPr lang="en-US" dirty="0"/>
              <a:t>, we extend the calculations to other superconducting chiral crystals with 198 SG.  As shown in this phase diagram, there are two nodal regions. Following this phase diagram, to promote nodal SC or unconventional SC, the SOC strength is not as large as preferred. </a:t>
            </a:r>
          </a:p>
          <a:p>
            <a:pPr marL="228600" indent="-228600">
              <a:buAutoNum type="arabicPeriod"/>
            </a:pPr>
            <a:r>
              <a:rPr lang="en-US" dirty="0"/>
              <a:t>For example, the SOC of </a:t>
            </a:r>
            <a:r>
              <a:rPr lang="en-US" dirty="0" err="1"/>
              <a:t>ReSi</a:t>
            </a:r>
            <a:r>
              <a:rPr lang="en-US" dirty="0"/>
              <a:t> is significant, but it is out of the nodal region. Therefore, it should be fully-gapped. By contrast, the </a:t>
            </a:r>
            <a:r>
              <a:rPr lang="en-US" dirty="0" err="1"/>
              <a:t>RhGe</a:t>
            </a:r>
            <a:r>
              <a:rPr lang="en-US" dirty="0"/>
              <a:t> shows moderate SOC, and it is located in the nodal region. Therefore, </a:t>
            </a:r>
            <a:r>
              <a:rPr lang="en-US" dirty="0" err="1"/>
              <a:t>RhGe</a:t>
            </a:r>
            <a:r>
              <a:rPr lang="en-US" dirty="0"/>
              <a:t> is a good candidate for searching for unconventional SC. Unfortunately, no bulk SC has been realized in this material. </a:t>
            </a:r>
          </a:p>
        </p:txBody>
      </p:sp>
    </p:spTree>
    <p:extLst>
      <p:ext uri="{BB962C8B-B14F-4D97-AF65-F5344CB8AC3E}">
        <p14:creationId xmlns:p14="http://schemas.microsoft.com/office/powerpoint/2010/main" val="1835033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I will talk about our recent work on another chiral crystal, which is also belongs to the Kagome family. The ScIr2 doped with Si. </a:t>
            </a:r>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17</a:t>
            </a:fld>
            <a:endParaRPr lang="LID4096"/>
          </a:p>
        </p:txBody>
      </p:sp>
    </p:spTree>
    <p:extLst>
      <p:ext uri="{BB962C8B-B14F-4D97-AF65-F5344CB8AC3E}">
        <p14:creationId xmlns:p14="http://schemas.microsoft.com/office/powerpoint/2010/main" val="2283895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Recently, the ScIr2-xSix has been found to show very interesting SC properties. ScIr2 has a cubic crystal structure, and </a:t>
            </a:r>
            <a:r>
              <a:rPr lang="en-US" dirty="0" err="1"/>
              <a:t>Ir</a:t>
            </a:r>
            <a:r>
              <a:rPr lang="en-US" dirty="0"/>
              <a:t> atoms form a Kagome lattice viewed along the [111] direction. </a:t>
            </a:r>
          </a:p>
          <a:p>
            <a:pPr marL="228600" indent="-228600">
              <a:buAutoNum type="arabicPeriod"/>
            </a:pPr>
            <a:r>
              <a:rPr lang="en-US" dirty="0"/>
              <a:t>The parent Sc</a:t>
            </a:r>
            <a:r>
              <a:rPr lang="en-US" altLang="zh-CN" dirty="0"/>
              <a:t>Ir2 shows Tc at 2 K, which increases to close to 4 K by Si doping. </a:t>
            </a:r>
          </a:p>
          <a:p>
            <a:pPr marL="228600" indent="-228600">
              <a:buAutoNum type="arabicPeriod"/>
            </a:pPr>
            <a:r>
              <a:rPr lang="en-US" dirty="0"/>
              <a:t>Interestingly, two-dome SC was observed in ScIr2-xSix. The underlying physics is unknow, and this two-dome SC may indicate unconventional SC. </a:t>
            </a:r>
          </a:p>
        </p:txBody>
      </p:sp>
    </p:spTree>
    <p:extLst>
      <p:ext uri="{BB962C8B-B14F-4D97-AF65-F5344CB8AC3E}">
        <p14:creationId xmlns:p14="http://schemas.microsoft.com/office/powerpoint/2010/main" val="629331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To investigate this two-dome SC and to search for possible unconventional SC, we synthesized Sc</a:t>
            </a:r>
            <a:r>
              <a:rPr lang="en-US" altLang="zh-CN" dirty="0"/>
              <a:t>Ir2-xSix samples </a:t>
            </a:r>
          </a:p>
          <a:p>
            <a:pPr marL="228600" indent="-228600">
              <a:buAutoNum type="arabicPeriod"/>
            </a:pPr>
            <a:r>
              <a:rPr lang="en-US" dirty="0"/>
              <a:t>We first measure the resistivity data. Interestingly, the parent compound ScIr2 shows an anomaly around 190 K, which is quickly suppressed by Si doping. </a:t>
            </a:r>
          </a:p>
          <a:p>
            <a:pPr marL="228600" indent="-228600">
              <a:buAutoNum type="arabicPeriod"/>
            </a:pPr>
            <a:r>
              <a:rPr lang="en-US" dirty="0"/>
              <a:t>For x &gt; 0.1, no anomaly can be detected. </a:t>
            </a:r>
          </a:p>
          <a:p>
            <a:pPr marL="228600" indent="-228600">
              <a:buAutoNum type="arabicPeriod"/>
            </a:pPr>
            <a:r>
              <a:rPr lang="en-US" dirty="0"/>
              <a:t>We performed single-crystal-x-ray diffraction measurements. We found that the anomaly at Ts is attributed to a structural phase transition. Below Ts, the cubic phase changes to the rhombohedral phase. </a:t>
            </a:r>
          </a:p>
          <a:p>
            <a:pPr marL="228600" indent="-228600">
              <a:buAutoNum type="arabicPeriod"/>
            </a:pPr>
            <a:r>
              <a:rPr lang="en-US" dirty="0"/>
              <a:t>However, the Kagome lattice remains, which can be viewed along [001] direction.  Interestingly, the low-T structure also belongs to the chiral space group. Therefore, ScIr2-xSix is also a chiral crystal. </a:t>
            </a:r>
          </a:p>
        </p:txBody>
      </p:sp>
    </p:spTree>
    <p:extLst>
      <p:ext uri="{BB962C8B-B14F-4D97-AF65-F5344CB8AC3E}">
        <p14:creationId xmlns:p14="http://schemas.microsoft.com/office/powerpoint/2010/main" val="650791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To investigate the superconducting pairing of ScIr2-xSix family. The x = 0 and 0.25 was chosen for the </a:t>
            </a:r>
            <a:r>
              <a:rPr lang="en-US" dirty="0" err="1"/>
              <a:t>muSR</a:t>
            </a:r>
            <a:r>
              <a:rPr lang="en-US" dirty="0"/>
              <a:t> studies. The normal Si content was determined as 0.18. </a:t>
            </a:r>
          </a:p>
          <a:p>
            <a:pPr marL="228600" indent="-228600">
              <a:buAutoNum type="arabicPeriod"/>
            </a:pPr>
            <a:r>
              <a:rPr lang="en-US" altLang="zh-CN" dirty="0"/>
              <a:t>Bulk SC with Tc = 1.8 K and 3.3 K was confirmed by susceptibility measurements. </a:t>
            </a:r>
            <a:endParaRPr lang="en-US" dirty="0"/>
          </a:p>
        </p:txBody>
      </p:sp>
    </p:spTree>
    <p:extLst>
      <p:ext uri="{BB962C8B-B14F-4D97-AF65-F5344CB8AC3E}">
        <p14:creationId xmlns:p14="http://schemas.microsoft.com/office/powerpoint/2010/main" val="1337248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First, resembling the </a:t>
            </a:r>
            <a:r>
              <a:rPr lang="en-US" dirty="0" err="1"/>
              <a:t>LaRhSi</a:t>
            </a:r>
            <a:r>
              <a:rPr lang="en-US" dirty="0"/>
              <a:t> and </a:t>
            </a:r>
            <a:r>
              <a:rPr lang="en-US" dirty="0" err="1"/>
              <a:t>LaIrSi</a:t>
            </a:r>
            <a:r>
              <a:rPr lang="en-US" dirty="0"/>
              <a:t>, the ZF-</a:t>
            </a:r>
            <a:r>
              <a:rPr lang="en-US" dirty="0" err="1"/>
              <a:t>muSR</a:t>
            </a:r>
            <a:r>
              <a:rPr lang="en-US" dirty="0"/>
              <a:t> confirms the preserved TRS in ScIr2-xSix family.  </a:t>
            </a:r>
          </a:p>
          <a:p>
            <a:pPr marL="228600" indent="-228600">
              <a:buAutoNum type="arabicPeriod"/>
            </a:pPr>
            <a:r>
              <a:rPr lang="en-US" dirty="0"/>
              <a:t>The TF-</a:t>
            </a:r>
            <a:r>
              <a:rPr lang="en-US" dirty="0" err="1"/>
              <a:t>muSR</a:t>
            </a:r>
            <a:r>
              <a:rPr lang="en-US" dirty="0"/>
              <a:t> measurements reveal that for both compounds, the temperature-dependent superfluid density is best described by an (</a:t>
            </a:r>
            <a:r>
              <a:rPr lang="en-US" dirty="0" err="1"/>
              <a:t>s+d</a:t>
            </a:r>
            <a:r>
              <a:rPr lang="en-US" dirty="0"/>
              <a:t>)-wave model. The weight of the d component is about  20%.   </a:t>
            </a:r>
          </a:p>
          <a:p>
            <a:pPr marL="228600" indent="-228600">
              <a:buAutoNum type="arabicPeriod"/>
            </a:pPr>
            <a:r>
              <a:rPr lang="en-US" altLang="zh-CN" dirty="0"/>
              <a:t>Therefore, ScIr2-xSix family is also a multigap superconductor. Since at least one band shows superconducting gap nodes, ScIr2-xSix can be classified as an unconventional superconductors. </a:t>
            </a:r>
            <a:endParaRPr lang="en-US" dirty="0"/>
          </a:p>
        </p:txBody>
      </p:sp>
    </p:spTree>
    <p:extLst>
      <p:ext uri="{BB962C8B-B14F-4D97-AF65-F5344CB8AC3E}">
        <p14:creationId xmlns:p14="http://schemas.microsoft.com/office/powerpoint/2010/main" val="3082334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To further understand the unconventional SC in the ScIr2-xSix family, we also performed DFT calculations. </a:t>
            </a:r>
          </a:p>
          <a:p>
            <a:pPr marL="228600" indent="-228600">
              <a:buAutoNum type="arabicPeriod"/>
            </a:pPr>
            <a:r>
              <a:rPr lang="en-US" altLang="zh-CN" dirty="0"/>
              <a:t>The DOS at the EF is contributed by Ir-5d and Sc-4d orbitals, which suggests possible strong SOC. There are mainly two bands that cross the EF, consistent with the multiband  SC in ScIr2-xSix family. </a:t>
            </a:r>
          </a:p>
          <a:p>
            <a:pPr marL="228600" indent="-228600">
              <a:buAutoNum type="arabicPeriod"/>
            </a:pPr>
            <a:r>
              <a:rPr lang="en-US" dirty="0"/>
              <a:t>For example, after considering the SOC, band splitting is estimated to be 275 </a:t>
            </a:r>
            <a:r>
              <a:rPr lang="en-US" dirty="0" err="1"/>
              <a:t>meV</a:t>
            </a:r>
            <a:r>
              <a:rPr lang="en-US" dirty="0"/>
              <a:t> along the Gamma-L direction. Also, the SOC further pushes the flat band close to EF, 10meV below EF.</a:t>
            </a:r>
          </a:p>
          <a:p>
            <a:pPr marL="228600" indent="-228600">
              <a:buAutoNum type="arabicPeriod"/>
            </a:pPr>
            <a:r>
              <a:rPr lang="en-US" dirty="0"/>
              <a:t>Considering that the flat bands and DOS peaks are located at EF, they might be responsible for the structural instability in the ScIr2-xSix family. </a:t>
            </a:r>
          </a:p>
        </p:txBody>
      </p:sp>
    </p:spTree>
    <p:extLst>
      <p:ext uri="{BB962C8B-B14F-4D97-AF65-F5344CB8AC3E}">
        <p14:creationId xmlns:p14="http://schemas.microsoft.com/office/powerpoint/2010/main" val="22928355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low-</a:t>
            </a:r>
            <a:r>
              <a:rPr lang="en-US" i="1" dirty="0"/>
              <a:t>T</a:t>
            </a:r>
            <a:r>
              <a:rPr lang="en-US" dirty="0"/>
              <a:t> rhombohedral phase, the main features of the band structure are quite similar. However, the low-T phase lacks an inversion center; the SOC further lifts the band degeneracy. </a:t>
            </a:r>
          </a:p>
          <a:p>
            <a:pPr marL="228600" indent="-228600">
              <a:buAutoNum type="arabicPeriod"/>
            </a:pPr>
            <a:r>
              <a:rPr lang="en-US" dirty="0"/>
              <a:t>Flat band along the </a:t>
            </a:r>
            <a:r>
              <a:rPr lang="en-US" dirty="0" err="1"/>
              <a:t>Gamma_L</a:t>
            </a:r>
            <a:r>
              <a:rPr lang="en-US" dirty="0"/>
              <a:t> direction was split into two bands, resulting in a decrease of DOS. This may explain the reduced Tc in the first SC dome. </a:t>
            </a:r>
          </a:p>
          <a:p>
            <a:pPr marL="228600" indent="-228600">
              <a:buAutoNum type="arabicPeriod"/>
            </a:pPr>
            <a:r>
              <a:rPr lang="en-US" dirty="0"/>
              <a:t>Considering that the flat bands account for most of the DOS at EF, this may explain the unconventional SC in ScIr2-xSix, e.g., the enhanced electronic correlations. </a:t>
            </a:r>
          </a:p>
        </p:txBody>
      </p:sp>
    </p:spTree>
    <p:extLst>
      <p:ext uri="{BB962C8B-B14F-4D97-AF65-F5344CB8AC3E}">
        <p14:creationId xmlns:p14="http://schemas.microsoft.com/office/powerpoint/2010/main" val="1286030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zh-CN" b="0" dirty="0">
                <a:latin typeface="Arial" panose="020B0604020202020204" pitchFamily="34" charset="0"/>
                <a:ea typeface="Microsoft YaHei" panose="020B0503020204020204" pitchFamily="34" charset="-122"/>
                <a:cs typeface="Arial" panose="020B0604020202020204" pitchFamily="34" charset="0"/>
              </a:rPr>
              <a:t>Now let’s look at the topological aspects of this family. In the high-T cubic phase, there is a </a:t>
            </a:r>
            <a:r>
              <a:rPr lang="en-US" altLang="zh-CN" b="0" dirty="0" err="1">
                <a:latin typeface="Arial" panose="020B0604020202020204" pitchFamily="34" charset="0"/>
                <a:ea typeface="Microsoft YaHei" panose="020B0503020204020204" pitchFamily="34" charset="-122"/>
                <a:cs typeface="Arial" panose="020B0604020202020204" pitchFamily="34" charset="0"/>
              </a:rPr>
              <a:t>Dirc</a:t>
            </a:r>
            <a:r>
              <a:rPr lang="en-US" altLang="zh-CN" b="0" dirty="0">
                <a:latin typeface="Arial" panose="020B0604020202020204" pitchFamily="34" charset="0"/>
                <a:ea typeface="Microsoft YaHei" panose="020B0503020204020204" pitchFamily="34" charset="-122"/>
                <a:cs typeface="Arial" panose="020B0604020202020204" pitchFamily="34" charset="0"/>
              </a:rPr>
              <a:t> point at X point. This Dirac point is shifted to  EF by Si doping (almost located at EF).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zh-CN" b="0" dirty="0">
                <a:latin typeface="Arial" panose="020B0604020202020204" pitchFamily="34" charset="0"/>
                <a:ea typeface="Microsoft YaHei" panose="020B0503020204020204" pitchFamily="34" charset="-122"/>
                <a:cs typeface="Arial" panose="020B0604020202020204" pitchFamily="34" charset="0"/>
              </a:rPr>
              <a:t>The low-T rhombohedral phase  belong to the chiral space group, therefore, ScIr2-xSix can be classified as topological chiral crystal. Du to the lack of an inversion center, the Dirac point splits into two Weyl points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zh-CN" b="0" dirty="0">
                <a:latin typeface="Arial" panose="020B0604020202020204" pitchFamily="34" charset="0"/>
                <a:ea typeface="Microsoft YaHei" panose="020B0503020204020204" pitchFamily="34" charset="-122"/>
                <a:cs typeface="Arial" panose="020B0604020202020204" pitchFamily="34" charset="0"/>
              </a:rPr>
              <a:t>Due to the chiral structure, resembling the other topological chiral crystal, </a:t>
            </a:r>
            <a:r>
              <a:rPr lang="en-US" altLang="zh-CN" b="0" dirty="0" err="1">
                <a:latin typeface="Arial" panose="020B0604020202020204" pitchFamily="34" charset="0"/>
                <a:ea typeface="Microsoft YaHei" panose="020B0503020204020204" pitchFamily="34" charset="-122"/>
                <a:cs typeface="Arial" panose="020B0604020202020204" pitchFamily="34" charset="0"/>
              </a:rPr>
              <a:t>mulifold</a:t>
            </a:r>
            <a:r>
              <a:rPr lang="en-US" altLang="zh-CN" b="0" dirty="0">
                <a:latin typeface="Arial" panose="020B0604020202020204" pitchFamily="34" charset="0"/>
                <a:ea typeface="Microsoft YaHei" panose="020B0503020204020204" pitchFamily="34" charset="-122"/>
                <a:cs typeface="Arial" panose="020B0604020202020204" pitchFamily="34" charset="0"/>
              </a:rPr>
              <a:t> fermion excitations exit at the high-symmetric gamma point.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ltLang="zh-CN" b="0" dirty="0">
                <a:latin typeface="Arial" panose="020B0604020202020204" pitchFamily="34" charset="0"/>
                <a:ea typeface="Microsoft YaHei" panose="020B0503020204020204" pitchFamily="34" charset="-122"/>
                <a:cs typeface="Arial" panose="020B0604020202020204" pitchFamily="34" charset="0"/>
              </a:rPr>
              <a:t>In addition, a giant helicoid Fermi arcs were predicted on the surface states as well. </a:t>
            </a:r>
          </a:p>
          <a:p>
            <a:endParaRPr lang="en-US" dirty="0"/>
          </a:p>
        </p:txBody>
      </p:sp>
    </p:spTree>
    <p:extLst>
      <p:ext uri="{BB962C8B-B14F-4D97-AF65-F5344CB8AC3E}">
        <p14:creationId xmlns:p14="http://schemas.microsoft.com/office/powerpoint/2010/main" val="18173249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25</a:t>
            </a:fld>
            <a:endParaRPr lang="LID4096"/>
          </a:p>
        </p:txBody>
      </p:sp>
    </p:spTree>
    <p:extLst>
      <p:ext uri="{BB962C8B-B14F-4D97-AF65-F5344CB8AC3E}">
        <p14:creationId xmlns:p14="http://schemas.microsoft.com/office/powerpoint/2010/main" val="3116679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26</a:t>
            </a:fld>
            <a:endParaRPr lang="LID4096"/>
          </a:p>
        </p:txBody>
      </p:sp>
    </p:spTree>
    <p:extLst>
      <p:ext uri="{BB962C8B-B14F-4D97-AF65-F5344CB8AC3E}">
        <p14:creationId xmlns:p14="http://schemas.microsoft.com/office/powerpoint/2010/main" val="1114463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The Kagome materials exhibit very rich quantum phenomena due to their specific band topologies, e.g., flat bands, VHs, topological band crossings, magnetic frustration, and so on. </a:t>
            </a:r>
            <a:r>
              <a:rPr lang="en-US" altLang="zh-CN" dirty="0"/>
              <a:t>Since there are many studies on Kagome materials, I am not going to discuss all the details. </a:t>
            </a:r>
          </a:p>
          <a:p>
            <a:pPr marL="228600" indent="-228600">
              <a:buAutoNum type="arabicPeriod"/>
            </a:pPr>
            <a:r>
              <a:rPr lang="en-US" altLang="zh-CN" dirty="0"/>
              <a:t>Among Kagome materials, their magnetic properties are widely studied, e.g., quantum spin liquid, </a:t>
            </a:r>
            <a:r>
              <a:rPr lang="en-US" altLang="zh-CN" dirty="0" err="1"/>
              <a:t>skyrmion</a:t>
            </a:r>
            <a:r>
              <a:rPr lang="en-US" altLang="zh-CN" dirty="0"/>
              <a:t>. </a:t>
            </a:r>
          </a:p>
          <a:p>
            <a:pPr marL="228600" indent="-228600">
              <a:buAutoNum type="arabicPeriod"/>
            </a:pPr>
            <a:r>
              <a:rPr lang="en-US" altLang="zh-CN" dirty="0"/>
              <a:t>However, their SC remains largely unexplored, due to limit number of candidate materials. Recently, the unconventional SC and CDW have been well studied in </a:t>
            </a:r>
            <a:r>
              <a:rPr lang="en-US" altLang="zh-CN" dirty="0" err="1"/>
              <a:t>VSb</a:t>
            </a:r>
            <a:r>
              <a:rPr lang="en-US" altLang="zh-CN" dirty="0"/>
              <a:t> 135 family. </a:t>
            </a:r>
          </a:p>
          <a:p>
            <a:pPr marL="228600" indent="-228600">
              <a:buAutoNum type="arabicPeriod"/>
            </a:pPr>
            <a:endParaRPr lang="en-US" dirty="0"/>
          </a:p>
        </p:txBody>
      </p:sp>
    </p:spTree>
    <p:extLst>
      <p:ext uri="{BB962C8B-B14F-4D97-AF65-F5344CB8AC3E}">
        <p14:creationId xmlns:p14="http://schemas.microsoft.com/office/powerpoint/2010/main" val="2525624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ltLang="de-DE" dirty="0">
                <a:latin typeface="Arial" panose="020B0604020202020204" pitchFamily="34" charset="0"/>
              </a:rPr>
              <a:t>1. How we use</a:t>
            </a:r>
            <a:r>
              <a:rPr lang="de-DE" altLang="de-DE" baseline="0" dirty="0">
                <a:latin typeface="Arial" panose="020B0604020202020204" pitchFamily="34" charset="0"/>
              </a:rPr>
              <a:t> the muons to measure the interesting materials?</a:t>
            </a:r>
          </a:p>
          <a:p>
            <a:pPr eaLnBrk="1" hangingPunct="1"/>
            <a:r>
              <a:rPr lang="de-DE" altLang="de-DE" baseline="0" dirty="0">
                <a:latin typeface="Arial" panose="020B0604020202020204" pitchFamily="34" charset="0"/>
              </a:rPr>
              <a:t>2. Since muon has its own magnetic moment, we can treat muon as a very sensitive and local magnetic probe. </a:t>
            </a:r>
            <a:r>
              <a:rPr lang="de-DE" altLang="de-DE" baseline="0" dirty="0" err="1">
                <a:latin typeface="Arial" panose="020B0604020202020204" pitchFamily="34" charset="0"/>
              </a:rPr>
              <a:t>Once</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muons</a:t>
            </a:r>
            <a:r>
              <a:rPr lang="de-DE" altLang="de-DE" baseline="0" dirty="0">
                <a:latin typeface="Arial" panose="020B0604020202020204" pitchFamily="34" charset="0"/>
              </a:rPr>
              <a:t> </a:t>
            </a:r>
            <a:r>
              <a:rPr lang="de-DE" altLang="de-DE" baseline="0" dirty="0" err="1">
                <a:latin typeface="Arial" panose="020B0604020202020204" pitchFamily="34" charset="0"/>
              </a:rPr>
              <a:t>hit</a:t>
            </a:r>
            <a:r>
              <a:rPr lang="de-DE" altLang="de-DE" baseline="0" dirty="0">
                <a:latin typeface="Arial" panose="020B0604020202020204" pitchFamily="34" charset="0"/>
              </a:rPr>
              <a:t> </a:t>
            </a:r>
            <a:r>
              <a:rPr lang="de-DE" altLang="de-DE" baseline="0" dirty="0" err="1">
                <a:latin typeface="Arial" panose="020B0604020202020204" pitchFamily="34" charset="0"/>
              </a:rPr>
              <a:t>the</a:t>
            </a:r>
            <a:r>
              <a:rPr lang="de-DE" altLang="de-DE" baseline="0" dirty="0">
                <a:latin typeface="Arial" panose="020B0604020202020204" pitchFamily="34" charset="0"/>
              </a:rPr>
              <a:t> </a:t>
            </a:r>
            <a:r>
              <a:rPr lang="de-DE" altLang="de-DE" baseline="0" dirty="0" err="1">
                <a:latin typeface="Arial" panose="020B0604020202020204" pitchFamily="34" charset="0"/>
              </a:rPr>
              <a:t>samples</a:t>
            </a:r>
            <a:r>
              <a:rPr lang="de-DE" altLang="de-DE" baseline="0" dirty="0">
                <a:latin typeface="Arial" panose="020B0604020202020204" pitchFamily="34" charset="0"/>
              </a:rPr>
              <a:t>, </a:t>
            </a:r>
            <a:r>
              <a:rPr lang="de-DE" altLang="de-DE" baseline="0" dirty="0" err="1">
                <a:latin typeface="Arial" panose="020B0604020202020204" pitchFamily="34" charset="0"/>
              </a:rPr>
              <a:t>it</a:t>
            </a:r>
            <a:r>
              <a:rPr lang="de-DE" altLang="de-DE" baseline="0" dirty="0">
                <a:latin typeface="Arial" panose="020B0604020202020204" pitchFamily="34" charset="0"/>
              </a:rPr>
              <a:t> will </a:t>
            </a:r>
            <a:r>
              <a:rPr lang="de-DE" altLang="de-DE" baseline="0" dirty="0" err="1">
                <a:latin typeface="Arial" panose="020B0604020202020204" pitchFamily="34" charset="0"/>
              </a:rPr>
              <a:t>decay</a:t>
            </a:r>
            <a:r>
              <a:rPr lang="de-DE" altLang="de-DE" baseline="0" dirty="0">
                <a:latin typeface="Arial" panose="020B0604020202020204" pitchFamily="34" charset="0"/>
              </a:rPr>
              <a:t> </a:t>
            </a:r>
            <a:r>
              <a:rPr lang="de-DE" altLang="de-DE" baseline="0" dirty="0" err="1">
                <a:latin typeface="Arial" panose="020B0604020202020204" pitchFamily="34" charset="0"/>
              </a:rPr>
              <a:t>into</a:t>
            </a:r>
            <a:r>
              <a:rPr lang="de-DE" altLang="de-DE" baseline="0" dirty="0">
                <a:latin typeface="Arial" panose="020B0604020202020204" pitchFamily="34" charset="0"/>
              </a:rPr>
              <a:t> </a:t>
            </a:r>
            <a:r>
              <a:rPr lang="de-DE" altLang="de-DE" baseline="0" dirty="0" err="1">
                <a:latin typeface="Arial" panose="020B0604020202020204" pitchFamily="34" charset="0"/>
              </a:rPr>
              <a:t>postive</a:t>
            </a:r>
            <a:r>
              <a:rPr lang="de-DE" altLang="de-DE" baseline="0" dirty="0">
                <a:latin typeface="Arial" panose="020B0604020202020204" pitchFamily="34" charset="0"/>
              </a:rPr>
              <a:t> </a:t>
            </a:r>
            <a:r>
              <a:rPr lang="de-DE" altLang="de-DE" baseline="0" dirty="0" err="1">
                <a:latin typeface="Arial" panose="020B0604020202020204" pitchFamily="34" charset="0"/>
              </a:rPr>
              <a:t>electrons</a:t>
            </a:r>
            <a:r>
              <a:rPr lang="de-DE" altLang="de-DE" baseline="0" dirty="0">
                <a:latin typeface="Arial" panose="020B0604020202020204" pitchFamily="34" charset="0"/>
              </a:rPr>
              <a:t> in 2.3 </a:t>
            </a:r>
            <a:r>
              <a:rPr lang="de-DE" altLang="de-DE" baseline="0" dirty="0" err="1">
                <a:latin typeface="Arial" panose="020B0604020202020204" pitchFamily="34" charset="0"/>
              </a:rPr>
              <a:t>muS</a:t>
            </a:r>
            <a:r>
              <a:rPr lang="de-DE" altLang="de-DE" baseline="0" dirty="0">
                <a:latin typeface="Arial" panose="020B0604020202020204" pitchFamily="34" charset="0"/>
              </a:rPr>
              <a:t>. The </a:t>
            </a:r>
            <a:r>
              <a:rPr lang="de-DE" altLang="de-DE" baseline="0" dirty="0" err="1">
                <a:latin typeface="Arial" panose="020B0604020202020204" pitchFamily="34" charset="0"/>
              </a:rPr>
              <a:t>postive</a:t>
            </a:r>
            <a:r>
              <a:rPr lang="de-DE" altLang="de-DE" baseline="0" dirty="0">
                <a:latin typeface="Arial" panose="020B0604020202020204" pitchFamily="34" charset="0"/>
              </a:rPr>
              <a:t> </a:t>
            </a:r>
            <a:r>
              <a:rPr lang="de-DE" altLang="de-DE" baseline="0" dirty="0" err="1">
                <a:latin typeface="Arial" panose="020B0604020202020204" pitchFamily="34" charset="0"/>
              </a:rPr>
              <a:t>electrons</a:t>
            </a:r>
            <a:r>
              <a:rPr lang="de-DE" altLang="de-DE" baseline="0" dirty="0">
                <a:latin typeface="Arial" panose="020B0604020202020204" pitchFamily="34" charset="0"/>
              </a:rPr>
              <a:t> will </a:t>
            </a:r>
            <a:r>
              <a:rPr lang="de-DE" altLang="de-DE" baseline="0" dirty="0" err="1">
                <a:latin typeface="Arial" panose="020B0604020202020204" pitchFamily="34" charset="0"/>
              </a:rPr>
              <a:t>be</a:t>
            </a:r>
            <a:r>
              <a:rPr lang="de-DE" altLang="de-DE" baseline="0" dirty="0">
                <a:latin typeface="Arial" panose="020B0604020202020204" pitchFamily="34" charset="0"/>
              </a:rPr>
              <a:t> </a:t>
            </a:r>
            <a:r>
              <a:rPr lang="de-DE" altLang="de-DE" baseline="0" dirty="0" err="1">
                <a:latin typeface="Arial" panose="020B0604020202020204" pitchFamily="34" charset="0"/>
              </a:rPr>
              <a:t>counted</a:t>
            </a:r>
            <a:r>
              <a:rPr lang="de-DE" altLang="de-DE" baseline="0" dirty="0">
                <a:latin typeface="Arial" panose="020B0604020202020204" pitchFamily="34" charset="0"/>
              </a:rPr>
              <a:t> </a:t>
            </a:r>
            <a:r>
              <a:rPr lang="de-DE" altLang="de-DE" baseline="0" dirty="0" err="1">
                <a:latin typeface="Arial" panose="020B0604020202020204" pitchFamily="34" charset="0"/>
              </a:rPr>
              <a:t>by</a:t>
            </a:r>
            <a:r>
              <a:rPr lang="de-DE" altLang="de-DE" baseline="0" dirty="0">
                <a:latin typeface="Arial" panose="020B0604020202020204" pitchFamily="34" charset="0"/>
              </a:rPr>
              <a:t> </a:t>
            </a:r>
            <a:r>
              <a:rPr lang="de-DE" altLang="de-DE" baseline="0" dirty="0" err="1">
                <a:latin typeface="Arial" panose="020B0604020202020204" pitchFamily="34" charset="0"/>
              </a:rPr>
              <a:t>detectors</a:t>
            </a:r>
            <a:r>
              <a:rPr lang="de-DE" altLang="de-DE" baseline="0" dirty="0">
                <a:latin typeface="Arial" panose="020B0604020202020204" pitchFamily="34" charset="0"/>
              </a:rPr>
              <a:t>. </a:t>
            </a:r>
          </a:p>
          <a:p>
            <a:pPr eaLnBrk="1" hangingPunct="1"/>
            <a:r>
              <a:rPr lang="de-DE" altLang="de-DE" baseline="0" dirty="0">
                <a:latin typeface="Arial" panose="020B0604020202020204" pitchFamily="34" charset="0"/>
              </a:rPr>
              <a:t>3. Depends the interaction between muon spin and magnetic moment in the samples, the detected positron will show different asymmetry. </a:t>
            </a:r>
          </a:p>
          <a:p>
            <a:pPr eaLnBrk="1" hangingPunct="1"/>
            <a:r>
              <a:rPr lang="de-DE" altLang="de-DE" baseline="0" dirty="0" err="1">
                <a:latin typeface="Arial" panose="020B0604020202020204" pitchFamily="34" charset="0"/>
              </a:rPr>
              <a:t>By</a:t>
            </a:r>
            <a:r>
              <a:rPr lang="de-DE" altLang="de-DE" baseline="0" dirty="0">
                <a:latin typeface="Arial" panose="020B0604020202020204" pitchFamily="34" charset="0"/>
              </a:rPr>
              <a:t> </a:t>
            </a:r>
            <a:r>
              <a:rPr lang="en-US" altLang="de-DE" baseline="0" noProof="0" dirty="0" err="1">
                <a:latin typeface="Arial" panose="020B0604020202020204" pitchFamily="34" charset="0"/>
              </a:rPr>
              <a:t>analysizing</a:t>
            </a:r>
            <a:r>
              <a:rPr lang="de-DE" altLang="de-DE" baseline="0" dirty="0">
                <a:latin typeface="Arial" panose="020B0604020202020204" pitchFamily="34" charset="0"/>
              </a:rPr>
              <a:t> the muSR asymmetry, we can get the informaiton of the muon depolarization and therefore the physical properties of the meas</a:t>
            </a:r>
            <a:r>
              <a:rPr lang="en-US" altLang="zh-CN" baseline="0" dirty="0">
                <a:latin typeface="Arial" panose="020B0604020202020204" pitchFamily="34" charset="0"/>
              </a:rPr>
              <a:t>u</a:t>
            </a:r>
            <a:r>
              <a:rPr lang="de-DE" altLang="de-DE" baseline="0" dirty="0" err="1">
                <a:latin typeface="Arial" panose="020B0604020202020204" pitchFamily="34" charset="0"/>
              </a:rPr>
              <a:t>red</a:t>
            </a:r>
            <a:r>
              <a:rPr lang="de-DE" altLang="de-DE" baseline="0" dirty="0">
                <a:latin typeface="Arial" panose="020B0604020202020204" pitchFamily="34" charset="0"/>
              </a:rPr>
              <a:t> </a:t>
            </a:r>
            <a:r>
              <a:rPr lang="de-DE" altLang="de-DE" baseline="0" dirty="0" err="1">
                <a:latin typeface="Arial" panose="020B0604020202020204" pitchFamily="34" charset="0"/>
              </a:rPr>
              <a:t>samples</a:t>
            </a:r>
            <a:r>
              <a:rPr lang="de-DE" altLang="de-DE" baseline="0" dirty="0">
                <a:latin typeface="Arial" panose="020B0604020202020204" pitchFamily="34" charset="0"/>
              </a:rPr>
              <a:t>.  </a:t>
            </a:r>
          </a:p>
        </p:txBody>
      </p:sp>
    </p:spTree>
    <p:extLst>
      <p:ext uri="{BB962C8B-B14F-4D97-AF65-F5344CB8AC3E}">
        <p14:creationId xmlns:p14="http://schemas.microsoft.com/office/powerpoint/2010/main" val="2629152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E3D46C-5F76-4CA1-BC72-4E80CF0D56B2}" type="slidenum">
              <a:rPr lang="LID4096" smtClean="0"/>
              <a:t>30</a:t>
            </a:fld>
            <a:endParaRPr lang="LID4096"/>
          </a:p>
        </p:txBody>
      </p:sp>
    </p:spTree>
    <p:extLst>
      <p:ext uri="{BB962C8B-B14F-4D97-AF65-F5344CB8AC3E}">
        <p14:creationId xmlns:p14="http://schemas.microsoft.com/office/powerpoint/2010/main" val="2498340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4000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4131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kern="1200" baseline="0" dirty="0">
                <a:solidFill>
                  <a:schemeClr val="tx1"/>
                </a:solidFill>
                <a:effectLst/>
                <a:latin typeface="+mn-lt"/>
                <a:ea typeface="ヒラギノ角ゴ Pro W3" pitchFamily="-108" charset="-128"/>
                <a:cs typeface="ヒラギノ角ゴ Pro W3" pitchFamily="-108" charset="-128"/>
              </a:rPr>
              <a:t>a, The inner and outer rings (separated for clarity) enclose occupied electron states in momentum space, typical of a normal superconductor. b, When space inversion symmetry is lacking, spins might rotate around the momentum-space surface, clockwise on one side and anticlockwise on the other.</a:t>
            </a:r>
          </a:p>
          <a:p>
            <a:endParaRPr lang="en-US" sz="1000" b="0" i="0" kern="1200" baseline="0" dirty="0">
              <a:solidFill>
                <a:schemeClr val="tx1"/>
              </a:solidFill>
              <a:effectLst/>
              <a:latin typeface="+mn-lt"/>
              <a:ea typeface="ヒラギノ角ゴ Pro W3" pitchFamily="-108" charset="-128"/>
            </a:endParaRPr>
          </a:p>
          <a:p>
            <a:r>
              <a:rPr lang="en-US" sz="1000" b="0" i="0" kern="1200" baseline="0" dirty="0">
                <a:solidFill>
                  <a:schemeClr val="tx1"/>
                </a:solidFill>
                <a:effectLst/>
                <a:latin typeface="+mn-lt"/>
                <a:ea typeface="ヒラギノ角ゴ Pro W3" pitchFamily="-108" charset="-128"/>
              </a:rPr>
              <a:t>Now I would like to introduce one type of the superconductor, which is non-centrosymmetric superconductor. The NCSC implies the superconductors with the crystal structure without inversion symmetry.  For example, the Cet3Si, if we do the </a:t>
            </a:r>
            <a:r>
              <a:rPr lang="en-US" altLang="zh-CN" sz="1000" b="0" i="0" kern="1200" baseline="0" dirty="0">
                <a:solidFill>
                  <a:schemeClr val="tx1"/>
                </a:solidFill>
                <a:effectLst/>
                <a:latin typeface="+mn-lt"/>
                <a:ea typeface="ヒラギノ角ゴ Pro W3" pitchFamily="-108" charset="-128"/>
              </a:rPr>
              <a:t>inversion </a:t>
            </a:r>
            <a:r>
              <a:rPr lang="en-US" sz="1000" b="0" i="0" kern="1200" baseline="0" dirty="0">
                <a:solidFill>
                  <a:schemeClr val="tx1"/>
                </a:solidFill>
                <a:effectLst/>
                <a:latin typeface="+mn-lt"/>
                <a:ea typeface="ヒラギノ角ゴ Pro W3" pitchFamily="-108" charset="-128"/>
              </a:rPr>
              <a:t>operator along c-axis, the crystal  structure is not overlap.  </a:t>
            </a:r>
          </a:p>
          <a:p>
            <a:r>
              <a:rPr lang="en-US" sz="1000" b="0" i="0" kern="1200" baseline="0" dirty="0">
                <a:solidFill>
                  <a:schemeClr val="tx1"/>
                </a:solidFill>
                <a:effectLst/>
                <a:latin typeface="+mn-lt"/>
                <a:ea typeface="ヒラギノ角ゴ Pro W3" pitchFamily="-108" charset="-128"/>
              </a:rPr>
              <a:t>Due to the lack of inversion symmetry, the antisymmetric SOC will cause the band splitting.  Compared to the normal superconductor, in the momentum space, w</a:t>
            </a:r>
            <a:r>
              <a:rPr lang="en-US" sz="1000" b="0" i="0" kern="1200" baseline="0" dirty="0">
                <a:solidFill>
                  <a:schemeClr val="tx1"/>
                </a:solidFill>
                <a:effectLst/>
                <a:latin typeface="+mn-lt"/>
                <a:ea typeface="ヒラギノ角ゴ Pro W3" pitchFamily="-108" charset="-128"/>
                <a:cs typeface="ヒラギノ角ゴ Pro W3" pitchFamily="-108" charset="-128"/>
              </a:rPr>
              <a:t>hen space inversion symmetry is lacking, spins might rotate around the momentum-space surface, clockwise on one side and anticlockwise on the other.</a:t>
            </a:r>
          </a:p>
          <a:p>
            <a:r>
              <a:rPr lang="en-US" dirty="0"/>
              <a:t>Due to</a:t>
            </a:r>
            <a:r>
              <a:rPr lang="en-US" baseline="0" dirty="0"/>
              <a:t> the band splitting, the mixture of spin single and spin triplet is allowed in the NCSCs. While in case of centrosymmetric, only the singlet or the triplet is allowed. </a:t>
            </a:r>
            <a:endParaRPr lang="en-US" dirty="0"/>
          </a:p>
        </p:txBody>
      </p:sp>
    </p:spTree>
    <p:extLst>
      <p:ext uri="{BB962C8B-B14F-4D97-AF65-F5344CB8AC3E}">
        <p14:creationId xmlns:p14="http://schemas.microsoft.com/office/powerpoint/2010/main" val="3879214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lang="de-CH" dirty="0"/>
              <a:t>Due</a:t>
            </a:r>
            <a:r>
              <a:rPr lang="de-CH" baseline="0" dirty="0"/>
              <a:t> </a:t>
            </a:r>
            <a:r>
              <a:rPr lang="de-CH" baseline="0" dirty="0" err="1"/>
              <a:t>to</a:t>
            </a:r>
            <a:r>
              <a:rPr lang="de-CH" baseline="0" dirty="0"/>
              <a:t> </a:t>
            </a:r>
            <a:r>
              <a:rPr lang="de-CH" baseline="0" dirty="0" err="1"/>
              <a:t>the</a:t>
            </a:r>
            <a:r>
              <a:rPr lang="de-CH" baseline="0" dirty="0"/>
              <a:t> </a:t>
            </a:r>
            <a:r>
              <a:rPr lang="de-CH" baseline="0" dirty="0" err="1"/>
              <a:t>mixed</a:t>
            </a:r>
            <a:r>
              <a:rPr lang="de-CH" baseline="0" dirty="0"/>
              <a:t> </a:t>
            </a:r>
            <a:r>
              <a:rPr lang="de-CH" baseline="0" dirty="0" err="1"/>
              <a:t>pairings</a:t>
            </a:r>
            <a:r>
              <a:rPr lang="de-CH" baseline="0" dirty="0"/>
              <a:t>, </a:t>
            </a:r>
            <a:r>
              <a:rPr lang="de-CH" baseline="0" dirty="0" err="1"/>
              <a:t>the</a:t>
            </a:r>
            <a:r>
              <a:rPr lang="de-CH" baseline="0" dirty="0"/>
              <a:t> NCSCs </a:t>
            </a:r>
            <a:r>
              <a:rPr lang="de-CH" baseline="0" dirty="0" err="1"/>
              <a:t>shows</a:t>
            </a:r>
            <a:r>
              <a:rPr lang="de-CH" baseline="0" dirty="0"/>
              <a:t> </a:t>
            </a:r>
            <a:r>
              <a:rPr lang="de-CH" baseline="0" dirty="0" err="1"/>
              <a:t>some</a:t>
            </a:r>
            <a:r>
              <a:rPr lang="de-CH" baseline="0" dirty="0"/>
              <a:t> </a:t>
            </a:r>
            <a:r>
              <a:rPr lang="de-CH" baseline="0" dirty="0" err="1"/>
              <a:t>unconventinal</a:t>
            </a:r>
            <a:r>
              <a:rPr lang="de-CH" baseline="0" dirty="0"/>
              <a:t> </a:t>
            </a:r>
            <a:r>
              <a:rPr lang="de-CH" baseline="0" dirty="0" err="1"/>
              <a:t>fearutes</a:t>
            </a:r>
            <a:r>
              <a:rPr lang="de-CH" baseline="0" dirty="0"/>
              <a:t> </a:t>
            </a:r>
            <a:r>
              <a:rPr lang="de-CH" baseline="0" dirty="0" err="1"/>
              <a:t>compared</a:t>
            </a:r>
            <a:r>
              <a:rPr lang="de-CH" baseline="0" dirty="0"/>
              <a:t> </a:t>
            </a:r>
            <a:r>
              <a:rPr lang="de-CH" baseline="0" dirty="0" err="1"/>
              <a:t>to</a:t>
            </a:r>
            <a:r>
              <a:rPr lang="de-CH" baseline="0" dirty="0"/>
              <a:t> </a:t>
            </a:r>
            <a:r>
              <a:rPr lang="de-CH" baseline="0" dirty="0" err="1"/>
              <a:t>the</a:t>
            </a:r>
            <a:r>
              <a:rPr lang="de-CH" baseline="0" dirty="0"/>
              <a:t> CSCs </a:t>
            </a:r>
            <a:r>
              <a:rPr lang="de-CH" baseline="0" dirty="0" err="1"/>
              <a:t>materials</a:t>
            </a:r>
            <a:r>
              <a:rPr lang="de-CH" baseline="0" dirty="0"/>
              <a:t>. </a:t>
            </a:r>
          </a:p>
          <a:p>
            <a:pPr marL="0" marR="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lang="de-CH" baseline="0" dirty="0" err="1"/>
              <a:t>For</a:t>
            </a:r>
            <a:r>
              <a:rPr lang="de-CH" baseline="0" dirty="0"/>
              <a:t> </a:t>
            </a:r>
            <a:r>
              <a:rPr lang="de-CH" baseline="0" dirty="0" err="1"/>
              <a:t>example</a:t>
            </a:r>
            <a:r>
              <a:rPr lang="de-CH" baseline="0" dirty="0"/>
              <a:t>, </a:t>
            </a:r>
            <a:r>
              <a:rPr lang="de-CH" baseline="0" dirty="0" err="1"/>
              <a:t>the</a:t>
            </a:r>
            <a:r>
              <a:rPr lang="de-CH" baseline="0" dirty="0"/>
              <a:t> </a:t>
            </a:r>
            <a:r>
              <a:rPr lang="de-CH" baseline="0" dirty="0" err="1"/>
              <a:t>upper</a:t>
            </a:r>
            <a:r>
              <a:rPr lang="de-CH" baseline="0" dirty="0"/>
              <a:t> </a:t>
            </a:r>
            <a:r>
              <a:rPr lang="de-CH" baseline="0" dirty="0" err="1"/>
              <a:t>crystal</a:t>
            </a:r>
            <a:r>
              <a:rPr lang="de-CH" baseline="0" dirty="0"/>
              <a:t> </a:t>
            </a:r>
            <a:r>
              <a:rPr lang="de-CH" baseline="0" dirty="0" err="1"/>
              <a:t>field</a:t>
            </a:r>
            <a:r>
              <a:rPr lang="de-CH" baseline="0" dirty="0"/>
              <a:t> Hc2 </a:t>
            </a:r>
            <a:r>
              <a:rPr lang="de-CH" baseline="0" dirty="0" err="1"/>
              <a:t>is</a:t>
            </a:r>
            <a:r>
              <a:rPr lang="de-CH" baseline="0" dirty="0"/>
              <a:t> </a:t>
            </a:r>
            <a:r>
              <a:rPr lang="de-CH" baseline="0" dirty="0" err="1"/>
              <a:t>exceeding</a:t>
            </a:r>
            <a:r>
              <a:rPr lang="de-CH" baseline="0" dirty="0"/>
              <a:t> </a:t>
            </a:r>
            <a:r>
              <a:rPr lang="de-CH" baseline="0" dirty="0" err="1"/>
              <a:t>to</a:t>
            </a:r>
            <a:r>
              <a:rPr lang="de-CH" baseline="0" dirty="0"/>
              <a:t> </a:t>
            </a:r>
            <a:r>
              <a:rPr lang="de-CH" baseline="0" dirty="0" err="1"/>
              <a:t>the</a:t>
            </a:r>
            <a:r>
              <a:rPr lang="de-CH" baseline="0" dirty="0"/>
              <a:t> </a:t>
            </a:r>
            <a:r>
              <a:rPr lang="en-US" altLang="zh-CN" baseline="0" dirty="0" err="1"/>
              <a:t>Palul</a:t>
            </a:r>
            <a:r>
              <a:rPr lang="en-US" altLang="zh-CN" baseline="0" dirty="0"/>
              <a:t> limit. </a:t>
            </a:r>
          </a:p>
          <a:p>
            <a:pPr marL="0" marR="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lang="en-US" baseline="0" dirty="0"/>
              <a:t>The superconducting gap shows nodal structure</a:t>
            </a:r>
          </a:p>
          <a:p>
            <a:pPr marL="0" marR="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r>
              <a:rPr lang="en-US" baseline="0" dirty="0"/>
              <a:t>Also in some cases, the  superconducting state breaks the time reversal symmetry below the Tc. </a:t>
            </a:r>
            <a:r>
              <a:rPr lang="de-CH" baseline="0" dirty="0"/>
              <a:t>  </a:t>
            </a:r>
          </a:p>
          <a:p>
            <a:pPr marL="0" marR="0" indent="0" algn="l" defTabSz="914400" rtl="0" eaLnBrk="0" fontAlgn="base" latinLnBrk="0" hangingPunct="0">
              <a:lnSpc>
                <a:spcPct val="100000"/>
              </a:lnSpc>
              <a:spcBef>
                <a:spcPts val="0"/>
              </a:spcBef>
              <a:spcAft>
                <a:spcPct val="0"/>
              </a:spcAft>
              <a:buClrTx/>
              <a:buSzTx/>
              <a:buFont typeface="Arial" panose="020B0604020202020204" pitchFamily="34" charset="0"/>
              <a:buNone/>
              <a:tabLst/>
              <a:defRPr/>
            </a:pPr>
            <a:endParaRPr lang="de-CH" dirty="0"/>
          </a:p>
        </p:txBody>
      </p:sp>
    </p:spTree>
    <p:extLst>
      <p:ext uri="{BB962C8B-B14F-4D97-AF65-F5344CB8AC3E}">
        <p14:creationId xmlns:p14="http://schemas.microsoft.com/office/powerpoint/2010/main" val="1597554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NCSCs become the ideal platform to search for the possible topological SC in recent years. </a:t>
            </a:r>
          </a:p>
        </p:txBody>
      </p:sp>
    </p:spTree>
    <p:extLst>
      <p:ext uri="{BB962C8B-B14F-4D97-AF65-F5344CB8AC3E}">
        <p14:creationId xmlns:p14="http://schemas.microsoft.com/office/powerpoint/2010/main" val="596354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0253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90B3F4FA-25DB-4BAC-9257-ADF3C35F26E5}"/>
              </a:ext>
            </a:extLst>
          </p:cNvPr>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2488780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AC24-D986-4654-A181-53DEADB9C4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7506A237-D682-43F3-A574-D4E3496ECF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6F0B5F5B-6416-417E-B431-3524AC8A20D0}"/>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B9C59DAB-E7EC-42AC-9E04-7A9F122B285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978558B0-D83C-43D5-9040-A81466CD9185}"/>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3242724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B8751-55F8-41DB-8912-6924E9A8721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D4D241F7-C3A6-45A1-94AF-71F3AEABE9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16AC50D5-70F1-49BA-8951-815F5829894C}"/>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3350E59C-1F71-417A-95EE-16D2BC6DF1B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6A6020E-DDC7-410C-B5E7-7FDB8130C6BA}"/>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1417096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7D2A-F153-4F33-B237-54224B4CB5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2E5012AA-2E36-47E4-9D89-C5DA40BBCD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0D5C11-92FA-4190-9B93-5ACF5A250634}"/>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839AC269-B0BF-4D9E-B9E3-B303C6F07BF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5A1C82B8-941E-444A-AF92-2B9244D1226F}"/>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604833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F9B97-3DA9-4ACA-B06F-5A7A8CBF59D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68D0FE1-F3DE-47B4-8724-BA369584FB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221E1692-F3CC-4CFA-B9DD-2456B96998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F6C7E532-0788-4372-86A5-8347FDD015C3}"/>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6" name="Footer Placeholder 5">
            <a:extLst>
              <a:ext uri="{FF2B5EF4-FFF2-40B4-BE49-F238E27FC236}">
                <a16:creationId xmlns:a16="http://schemas.microsoft.com/office/drawing/2014/main" id="{B13EDA19-40A7-448A-8E61-3FE217A0E813}"/>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A883568-7F48-49EF-90E7-B6C39519C75B}"/>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2909664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D93C-9DB9-4F79-851A-3D5BDAA84D65}"/>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0BB8421A-3810-48B2-B46A-782F0407A0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697DFE-B0E2-4DE2-B5B7-4AA55260F1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FE233114-D564-4521-9759-0B08DB47B8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F9DF36-3978-48B1-B94C-3737CF1CE2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EED43039-48AD-4CB2-AD15-293B1BB20415}"/>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8" name="Footer Placeholder 7">
            <a:extLst>
              <a:ext uri="{FF2B5EF4-FFF2-40B4-BE49-F238E27FC236}">
                <a16:creationId xmlns:a16="http://schemas.microsoft.com/office/drawing/2014/main" id="{2913901A-1C8B-4763-8C96-46A79E72C59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9B2EB8D5-256E-4ADB-AA70-73B563127338}"/>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1081050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2DC7A-3459-48AE-8E51-16112BE82702}"/>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D418CE0D-023D-45CC-8DA7-C4B311F6AD7F}"/>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4" name="Footer Placeholder 3">
            <a:extLst>
              <a:ext uri="{FF2B5EF4-FFF2-40B4-BE49-F238E27FC236}">
                <a16:creationId xmlns:a16="http://schemas.microsoft.com/office/drawing/2014/main" id="{9D39784D-25A1-4850-BE54-50B801AFD26C}"/>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EC7E38A0-5CA1-44C2-BA66-06E31B39E78A}"/>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169798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09F4E3-4B90-4B00-81DA-5E33F98983A9}"/>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3" name="Footer Placeholder 2">
            <a:extLst>
              <a:ext uri="{FF2B5EF4-FFF2-40B4-BE49-F238E27FC236}">
                <a16:creationId xmlns:a16="http://schemas.microsoft.com/office/drawing/2014/main" id="{831645AB-6639-4123-A522-DA24AF9979D6}"/>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0082C483-0817-458D-BC60-13277F75CA56}"/>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39113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BE5D-03D3-48C5-8C3D-7AC49D9CD7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AFB4A19D-D658-4BD7-8A9D-621033D399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8B701D2A-FB21-4A8E-9A43-242AE9DFA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7F859-E33A-47D5-A276-3DACF478F84C}"/>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6" name="Footer Placeholder 5">
            <a:extLst>
              <a:ext uri="{FF2B5EF4-FFF2-40B4-BE49-F238E27FC236}">
                <a16:creationId xmlns:a16="http://schemas.microsoft.com/office/drawing/2014/main" id="{C8EFCC62-F5A4-491A-A1C3-7046337329F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7F71CCDE-B7FA-425D-B49D-8CFE268974A2}"/>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333074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AB7E8-D45B-4F7E-87CB-D0373B8F9B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1DA65043-12FD-4879-9D06-D5846DB561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9B7D44CB-62A0-452D-B65A-052E2C63FE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E5C4B-2621-4EE1-948D-F37D16203A88}"/>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6" name="Footer Placeholder 5">
            <a:extLst>
              <a:ext uri="{FF2B5EF4-FFF2-40B4-BE49-F238E27FC236}">
                <a16:creationId xmlns:a16="http://schemas.microsoft.com/office/drawing/2014/main" id="{E0D2533F-5E90-4738-B26C-45BCCAEB53B9}"/>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A7068526-70AE-4389-A898-5A3FE43ED91F}"/>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3711500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9EB6A-AA31-4A03-88E6-3A4D673FD181}"/>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E55F08-CB0D-47B4-AA14-4C195F82CD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D3DDCF5-CA01-4505-8621-F9E91A19BBD0}"/>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2B22D32D-A6C8-474C-8CA5-9EA385A814AA}"/>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05E6D2A-3515-4949-94AE-9471209356D3}"/>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1657905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37ADC6-E53B-4507-8F96-CD1A28048B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EE498880-A4E4-45D8-BEAC-732ECB2A85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D3A676D8-1997-4D7C-9FA2-47F34A2DB7E7}"/>
              </a:ext>
            </a:extLst>
          </p:cNvPr>
          <p:cNvSpPr>
            <a:spLocks noGrp="1"/>
          </p:cNvSpPr>
          <p:nvPr>
            <p:ph type="dt" sz="half" idx="10"/>
          </p:nvPr>
        </p:nvSpPr>
        <p:spPr/>
        <p:txBody>
          <a:body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27BED649-7CFF-49C9-8D31-50E2BC4FBF12}"/>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A6C259A0-64B2-4EC5-9624-328403D1041D}"/>
              </a:ext>
            </a:extLst>
          </p:cNvPr>
          <p:cNvSpPr>
            <a:spLocks noGrp="1"/>
          </p:cNvSpPr>
          <p:nvPr>
            <p:ph type="sldNum" sz="quarter" idx="12"/>
          </p:nvPr>
        </p:nvSpPr>
        <p:spPr/>
        <p:txBody>
          <a:bodyPr/>
          <a:lstStyle/>
          <a:p>
            <a:fld id="{CC47F64E-7383-4AF8-BB66-BEEEA8B76825}" type="slidenum">
              <a:rPr lang="LID4096" smtClean="0"/>
              <a:t>‹#›</a:t>
            </a:fld>
            <a:endParaRPr lang="LID4096"/>
          </a:p>
        </p:txBody>
      </p:sp>
    </p:spTree>
    <p:extLst>
      <p:ext uri="{BB962C8B-B14F-4D97-AF65-F5344CB8AC3E}">
        <p14:creationId xmlns:p14="http://schemas.microsoft.com/office/powerpoint/2010/main" val="2631939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a:t>Click to edit Master title style</a:t>
            </a:r>
            <a:endParaRPr lang="en-GB" noProof="0" dirty="0"/>
          </a:p>
        </p:txBody>
      </p:sp>
      <p:sp>
        <p:nvSpPr>
          <p:cNvPr id="5" name="Foliennummernplatzhalter 4"/>
          <p:cNvSpPr>
            <a:spLocks noGrp="1"/>
          </p:cNvSpPr>
          <p:nvPr>
            <p:ph type="sldNum" sz="quarter" idx="12"/>
          </p:nvPr>
        </p:nvSpPr>
        <p:spPr/>
        <p:txBody>
          <a:bodyPr/>
          <a:lstStyle/>
          <a:p>
            <a:pPr algn="r">
              <a:defRPr/>
            </a:pPr>
            <a:r>
              <a:rPr lang="de-DE" dirty="0"/>
              <a:t>Page </a:t>
            </a:r>
            <a:fld id="{EBC07571-3134-BB4B-B83F-1A9FE18D34F3}" type="slidenum">
              <a:rPr lang="de-DE" smtClean="0"/>
              <a:pPr algn="r">
                <a:defRPr/>
              </a:pPr>
              <a:t>‹#›</a:t>
            </a:fld>
            <a:endParaRPr lang="de-DE" dirty="0"/>
          </a:p>
        </p:txBody>
      </p:sp>
    </p:spTree>
    <p:extLst>
      <p:ext uri="{BB962C8B-B14F-4D97-AF65-F5344CB8AC3E}">
        <p14:creationId xmlns:p14="http://schemas.microsoft.com/office/powerpoint/2010/main" val="12134897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endParaRPr lang="de-CH"/>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E8AAD0B-A995-4C97-9BDA-D91BF05704EB}" type="slidenum">
              <a:rPr lang="en-US" altLang="de-DE"/>
              <a:pPr/>
              <a:t>‹#›</a:t>
            </a:fld>
            <a:endParaRPr lang="en-US" altLang="de-DE"/>
          </a:p>
        </p:txBody>
      </p:sp>
    </p:spTree>
    <p:extLst>
      <p:ext uri="{BB962C8B-B14F-4D97-AF65-F5344CB8AC3E}">
        <p14:creationId xmlns:p14="http://schemas.microsoft.com/office/powerpoint/2010/main" val="920590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4B37B-3109-41A4-AF1D-2DDBD5CDF28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7D24D168-B0F6-4773-A9E9-F78BF91C5E8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3254734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35FBC-BBC1-4EFB-B504-6C9A277BA683}"/>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DFE60C2A-AF48-4C23-BC4C-36D5AE40DBE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59213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3FD79-3004-43A4-8522-4EF930F7C483}"/>
              </a:ext>
            </a:extLst>
          </p:cNvPr>
          <p:cNvSpPr>
            <a:spLocks noGrp="1"/>
          </p:cNvSpPr>
          <p:nvPr>
            <p:ph type="title"/>
          </p:nvPr>
        </p:nvSpPr>
        <p:spPr>
          <a:xfrm>
            <a:off x="831851" y="1709739"/>
            <a:ext cx="10515600" cy="2852737"/>
          </a:xfrm>
          <a:prstGeom prst="rect">
            <a:avLst/>
          </a:prstGeo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8DCB9C88-6CEC-443D-B108-1E49F2A794A2}"/>
              </a:ext>
            </a:extLst>
          </p:cNvPr>
          <p:cNvSpPr>
            <a:spLocks noGrp="1"/>
          </p:cNvSpPr>
          <p:nvPr>
            <p:ph type="body" idx="1"/>
          </p:nvPr>
        </p:nvSpPr>
        <p:spPr>
          <a:xfrm>
            <a:off x="831851" y="4589464"/>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67508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28880-24D6-44CC-9232-6740F6C783CA}"/>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0B04C87D-8A03-466F-9A55-B3D04638ED19}"/>
              </a:ext>
            </a:extLst>
          </p:cNvPr>
          <p:cNvSpPr>
            <a:spLocks noGrp="1"/>
          </p:cNvSpPr>
          <p:nvPr>
            <p:ph sz="half" idx="1"/>
          </p:nvPr>
        </p:nvSpPr>
        <p:spPr>
          <a:xfrm>
            <a:off x="838200" y="1825625"/>
            <a:ext cx="515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6CCE662A-7FE6-45CE-B19B-EDDC75F8E02E}"/>
              </a:ext>
            </a:extLst>
          </p:cNvPr>
          <p:cNvSpPr>
            <a:spLocks noGrp="1"/>
          </p:cNvSpPr>
          <p:nvPr>
            <p:ph sz="half" idx="2"/>
          </p:nvPr>
        </p:nvSpPr>
        <p:spPr>
          <a:xfrm>
            <a:off x="6197600" y="1825625"/>
            <a:ext cx="515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711192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A71BF-2C1D-4CDD-B906-38BE9AD0D925}"/>
              </a:ext>
            </a:extLst>
          </p:cNvPr>
          <p:cNvSpPr>
            <a:spLocks noGrp="1"/>
          </p:cNvSpPr>
          <p:nvPr>
            <p:ph type="title"/>
          </p:nvPr>
        </p:nvSpPr>
        <p:spPr>
          <a:xfrm>
            <a:off x="840317" y="365126"/>
            <a:ext cx="10515600" cy="1325563"/>
          </a:xfrm>
          <a:prstGeom prst="rect">
            <a:avLst/>
          </a:prstGeo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9B03AF9-C394-45CE-912B-4F653A81E10E}"/>
              </a:ext>
            </a:extLst>
          </p:cNvPr>
          <p:cNvSpPr>
            <a:spLocks noGrp="1"/>
          </p:cNvSpPr>
          <p:nvPr>
            <p:ph type="body" idx="1"/>
          </p:nvPr>
        </p:nvSpPr>
        <p:spPr>
          <a:xfrm>
            <a:off x="840318" y="1681163"/>
            <a:ext cx="515831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9D7CD4-7258-4FA5-B225-72F20450897C}"/>
              </a:ext>
            </a:extLst>
          </p:cNvPr>
          <p:cNvSpPr>
            <a:spLocks noGrp="1"/>
          </p:cNvSpPr>
          <p:nvPr>
            <p:ph sz="half" idx="2"/>
          </p:nvPr>
        </p:nvSpPr>
        <p:spPr>
          <a:xfrm>
            <a:off x="840318" y="2505075"/>
            <a:ext cx="5158316"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A030CDA3-DAA7-4910-B118-EBDD932D7095}"/>
              </a:ext>
            </a:extLst>
          </p:cNvPr>
          <p:cNvSpPr>
            <a:spLocks noGrp="1"/>
          </p:cNvSpPr>
          <p:nvPr>
            <p:ph type="body" sz="quarter" idx="3"/>
          </p:nvPr>
        </p:nvSpPr>
        <p:spPr>
          <a:xfrm>
            <a:off x="6172200" y="1681163"/>
            <a:ext cx="518371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58B0D7-3F80-483B-8724-68F4E5F21782}"/>
              </a:ext>
            </a:extLst>
          </p:cNvPr>
          <p:cNvSpPr>
            <a:spLocks noGrp="1"/>
          </p:cNvSpPr>
          <p:nvPr>
            <p:ph sz="quarter" idx="4"/>
          </p:nvPr>
        </p:nvSpPr>
        <p:spPr>
          <a:xfrm>
            <a:off x="6172200" y="2505075"/>
            <a:ext cx="518371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906957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AC5D1-1EF6-4A76-B0B1-698A4F3EB285}"/>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LID4096"/>
          </a:p>
        </p:txBody>
      </p:sp>
    </p:spTree>
    <p:extLst>
      <p:ext uri="{BB962C8B-B14F-4D97-AF65-F5344CB8AC3E}">
        <p14:creationId xmlns:p14="http://schemas.microsoft.com/office/powerpoint/2010/main" val="29937753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095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14DB-6853-4AF1-87BF-4DD171321C72}"/>
              </a:ext>
            </a:extLst>
          </p:cNvPr>
          <p:cNvSpPr>
            <a:spLocks noGrp="1"/>
          </p:cNvSpPr>
          <p:nvPr>
            <p:ph type="title"/>
          </p:nvPr>
        </p:nvSpPr>
        <p:spPr>
          <a:xfrm>
            <a:off x="840318" y="457200"/>
            <a:ext cx="3932767" cy="1600200"/>
          </a:xfrm>
          <a:prstGeom prst="rect">
            <a:avLst/>
          </a:prstGeo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20D6413-BD35-4B37-8591-F15B60CA1E0C}"/>
              </a:ext>
            </a:extLst>
          </p:cNvPr>
          <p:cNvSpPr>
            <a:spLocks noGrp="1"/>
          </p:cNvSpPr>
          <p:nvPr>
            <p:ph idx="1"/>
          </p:nvPr>
        </p:nvSpPr>
        <p:spPr>
          <a:xfrm>
            <a:off x="5183717"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F5390A77-EBAE-4ECE-8168-4260ECB8AEA8}"/>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952922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9E37-529B-4410-9A47-86BD43472BC1}"/>
              </a:ext>
            </a:extLst>
          </p:cNvPr>
          <p:cNvSpPr>
            <a:spLocks noGrp="1"/>
          </p:cNvSpPr>
          <p:nvPr>
            <p:ph type="title"/>
          </p:nvPr>
        </p:nvSpPr>
        <p:spPr>
          <a:xfrm>
            <a:off x="840318" y="457200"/>
            <a:ext cx="3932767" cy="1600200"/>
          </a:xfrm>
          <a:prstGeom prst="rect">
            <a:avLst/>
          </a:prstGeo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D5CDD38E-8275-47E1-B74B-0D85520A5082}"/>
              </a:ext>
            </a:extLst>
          </p:cNvPr>
          <p:cNvSpPr>
            <a:spLocks noGrp="1"/>
          </p:cNvSpPr>
          <p:nvPr>
            <p:ph type="pic" idx="1"/>
          </p:nvPr>
        </p:nvSpPr>
        <p:spPr>
          <a:xfrm>
            <a:off x="5183717" y="98742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B57B8DC1-BE91-4490-B7DE-5CAEF89B8B00}"/>
              </a:ext>
            </a:extLst>
          </p:cNvPr>
          <p:cNvSpPr>
            <a:spLocks noGrp="1"/>
          </p:cNvSpPr>
          <p:nvPr>
            <p:ph type="body" sz="half" idx="2"/>
          </p:nvPr>
        </p:nvSpPr>
        <p:spPr>
          <a:xfrm>
            <a:off x="840318" y="2057400"/>
            <a:ext cx="393276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8891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75A0B-36FB-44FE-860B-E353533557A2}"/>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68C538F-78A2-4606-AE80-E424D643F84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0892005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479FD5-E09A-4F1A-B5BB-0613A7B06E54}"/>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A661AFE8-7270-437E-8FF3-D59E203614F8}"/>
              </a:ext>
            </a:extLst>
          </p:cNvPr>
          <p:cNvSpPr>
            <a:spLocks noGrp="1"/>
          </p:cNvSpPr>
          <p:nvPr>
            <p:ph type="body" orient="vert" idx="1"/>
          </p:nvPr>
        </p:nvSpPr>
        <p:spPr>
          <a:xfrm>
            <a:off x="838201" y="365125"/>
            <a:ext cx="76835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952991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2ECC09-128F-4B39-9F9B-062D1622F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AB965861-1A77-4F4F-9B78-0560D3305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5E4CA3E9-73ED-4C4A-9729-D7CACD35B1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9CB0F-E6DE-49CE-8875-56027AF10EF4}" type="datetimeFigureOut">
              <a:rPr lang="LID4096" smtClean="0"/>
              <a:t>10/22/2026</a:t>
            </a:fld>
            <a:endParaRPr lang="LID4096"/>
          </a:p>
        </p:txBody>
      </p:sp>
      <p:sp>
        <p:nvSpPr>
          <p:cNvPr id="5" name="Footer Placeholder 4">
            <a:extLst>
              <a:ext uri="{FF2B5EF4-FFF2-40B4-BE49-F238E27FC236}">
                <a16:creationId xmlns:a16="http://schemas.microsoft.com/office/drawing/2014/main" id="{B84A022A-CF17-4E70-9D6F-C664A635BF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161EE04D-4610-4701-B189-2EDED2833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7F64E-7383-4AF8-BB66-BEEEA8B76825}" type="slidenum">
              <a:rPr lang="LID4096" smtClean="0"/>
              <a:t>‹#›</a:t>
            </a:fld>
            <a:endParaRPr lang="LID4096"/>
          </a:p>
        </p:txBody>
      </p:sp>
    </p:spTree>
    <p:extLst>
      <p:ext uri="{BB962C8B-B14F-4D97-AF65-F5344CB8AC3E}">
        <p14:creationId xmlns:p14="http://schemas.microsoft.com/office/powerpoint/2010/main" val="3047245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9" name="Picture 7">
            <a:extLst>
              <a:ext uri="{FF2B5EF4-FFF2-40B4-BE49-F238E27FC236}">
                <a16:creationId xmlns:a16="http://schemas.microsoft.com/office/drawing/2014/main" id="{BF369682-2B5E-421D-8268-3DDCD1D257F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84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50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5.jpeg"/><Relationship Id="rId21" Type="http://schemas.openxmlformats.org/officeDocument/2006/relationships/image" Target="../media/image32.png"/><Relationship Id="rId7" Type="http://schemas.openxmlformats.org/officeDocument/2006/relationships/image" Target="../media/image19.jpe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7.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8.gif"/><Relationship Id="rId11" Type="http://schemas.openxmlformats.org/officeDocument/2006/relationships/image" Target="../media/image22.jpeg"/><Relationship Id="rId5" Type="http://schemas.openxmlformats.org/officeDocument/2006/relationships/image" Target="../media/image17.gif"/><Relationship Id="rId15" Type="http://schemas.openxmlformats.org/officeDocument/2006/relationships/image" Target="../media/image26.png"/><Relationship Id="rId10" Type="http://schemas.openxmlformats.org/officeDocument/2006/relationships/image" Target="../media/image21.jpeg"/><Relationship Id="rId19" Type="http://schemas.openxmlformats.org/officeDocument/2006/relationships/image" Target="../media/image30.png"/><Relationship Id="rId4" Type="http://schemas.openxmlformats.org/officeDocument/2006/relationships/image" Target="../media/image16.gif"/><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png"/><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60.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gif"/></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61.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2.png"/><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png"/><Relationship Id="rId7"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5.png"/><Relationship Id="rId7"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8" Type="http://schemas.openxmlformats.org/officeDocument/2006/relationships/image" Target="../media/image90.gif"/><Relationship Id="rId3" Type="http://schemas.openxmlformats.org/officeDocument/2006/relationships/image" Target="../media/image87.gif"/><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89.wmf"/><Relationship Id="rId5" Type="http://schemas.openxmlformats.org/officeDocument/2006/relationships/oleObject" Target="../embeddings/oleObject1.bin"/><Relationship Id="rId4" Type="http://schemas.openxmlformats.org/officeDocument/2006/relationships/image" Target="../media/image88.png"/></Relationships>
</file>

<file path=ppt/slides/_rels/slide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image" Target="../media/image93.jpe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oleObject" Target="../embeddings/oleObject2.bin"/><Relationship Id="rId7" Type="http://schemas.openxmlformats.org/officeDocument/2006/relationships/image" Target="../media/image98.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97.png"/><Relationship Id="rId10" Type="http://schemas.microsoft.com/office/2007/relationships/hdphoto" Target="../media/hdphoto1.wdp"/><Relationship Id="rId4" Type="http://schemas.openxmlformats.org/officeDocument/2006/relationships/image" Target="../media/image96.emf"/><Relationship Id="rId9" Type="http://schemas.openxmlformats.org/officeDocument/2006/relationships/image" Target="../media/image100.png"/></Relationships>
</file>

<file path=ppt/slides/_rels/slide32.xml.rels><?xml version="1.0" encoding="UTF-8" standalone="yes"?>
<Relationships xmlns="http://schemas.openxmlformats.org/package/2006/relationships"><Relationship Id="rId3" Type="http://schemas.openxmlformats.org/officeDocument/2006/relationships/image" Target="../media/image101.wmf"/><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02.png"/></Relationships>
</file>

<file path=ppt/slides/_rels/slide33.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05.png"/><Relationship Id="rId4" Type="http://schemas.openxmlformats.org/officeDocument/2006/relationships/image" Target="../media/image104.png"/></Relationships>
</file>

<file path=ppt/slides/_rels/slide34.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109.jpeg"/><Relationship Id="rId4" Type="http://schemas.openxmlformats.org/officeDocument/2006/relationships/image" Target="../media/image108.png"/></Relationships>
</file>

<file path=ppt/slides/_rels/slide35.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5.png"/><Relationship Id="rId7" Type="http://schemas.openxmlformats.org/officeDocument/2006/relationships/image" Target="../media/image114.pn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9" Type="http://schemas.openxmlformats.org/officeDocument/2006/relationships/image" Target="../media/image116.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118.png"/><Relationship Id="rId4" Type="http://schemas.openxmlformats.org/officeDocument/2006/relationships/image" Target="../media/image117.jpe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0EE12E-EAFF-4D6A-BB68-628D2FEA3E5A}"/>
              </a:ext>
            </a:extLst>
          </p:cNvPr>
          <p:cNvPicPr>
            <a:picLocks noChangeAspect="1"/>
          </p:cNvPicPr>
          <p:nvPr/>
        </p:nvPicPr>
        <p:blipFill rotWithShape="1">
          <a:blip r:embed="rId3"/>
          <a:srcRect r="813"/>
          <a:stretch/>
        </p:blipFill>
        <p:spPr>
          <a:xfrm>
            <a:off x="0" y="12746"/>
            <a:ext cx="12192000" cy="1625554"/>
          </a:xfrm>
          <a:prstGeom prst="rect">
            <a:avLst/>
          </a:prstGeom>
        </p:spPr>
      </p:pic>
      <p:sp>
        <p:nvSpPr>
          <p:cNvPr id="10" name="TextBox 9">
            <a:extLst>
              <a:ext uri="{FF2B5EF4-FFF2-40B4-BE49-F238E27FC236}">
                <a16:creationId xmlns:a16="http://schemas.microsoft.com/office/drawing/2014/main" id="{F6B5D659-1269-4F34-AB2A-319562D4BD50}"/>
              </a:ext>
            </a:extLst>
          </p:cNvPr>
          <p:cNvSpPr txBox="1"/>
          <p:nvPr/>
        </p:nvSpPr>
        <p:spPr>
          <a:xfrm>
            <a:off x="1053541" y="2067101"/>
            <a:ext cx="9917632" cy="1077218"/>
          </a:xfrm>
          <a:prstGeom prst="rect">
            <a:avLst/>
          </a:prstGeom>
          <a:noFill/>
        </p:spPr>
        <p:txBody>
          <a:bodyPr wrap="square" rtlCol="0">
            <a:spAutoFit/>
          </a:bodyPr>
          <a:lstStyle/>
          <a:p>
            <a:pPr algn="ctr"/>
            <a:r>
              <a:rPr lang="en-US" altLang="zh-CN" sz="3200" b="1" dirty="0">
                <a:latin typeface="Arial" panose="020B0604020202020204" pitchFamily="34" charset="0"/>
                <a:cs typeface="Arial" panose="020B0604020202020204" pitchFamily="34" charset="0"/>
              </a:rPr>
              <a:t>Unconventional superconductivity in topological chiral crystal</a:t>
            </a:r>
            <a:endParaRPr lang="LID4096" sz="3200" b="1" dirty="0">
              <a:latin typeface="Arial" panose="020B0604020202020204" pitchFamily="34" charset="0"/>
              <a:cs typeface="Arial" panose="020B0604020202020204" pitchFamily="34" charset="0"/>
            </a:endParaRPr>
          </a:p>
        </p:txBody>
      </p:sp>
      <p:sp>
        <p:nvSpPr>
          <p:cNvPr id="12" name="Untertitel 5">
            <a:extLst>
              <a:ext uri="{FF2B5EF4-FFF2-40B4-BE49-F238E27FC236}">
                <a16:creationId xmlns:a16="http://schemas.microsoft.com/office/drawing/2014/main" id="{D287A376-F7AA-413E-8547-D4E1C463F6E6}"/>
              </a:ext>
            </a:extLst>
          </p:cNvPr>
          <p:cNvSpPr txBox="1">
            <a:spLocks/>
          </p:cNvSpPr>
          <p:nvPr/>
        </p:nvSpPr>
        <p:spPr>
          <a:xfrm>
            <a:off x="1129002" y="4657372"/>
            <a:ext cx="10071463" cy="1662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rPr>
              <a:t>School</a:t>
            </a:r>
            <a:r>
              <a:rPr lang="zh-CN" altLang="en-US"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rPr>
              <a:t> </a:t>
            </a:r>
            <a:r>
              <a:rPr lang="en-US" altLang="zh-CN"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rPr>
              <a:t>of</a:t>
            </a:r>
            <a:r>
              <a:rPr lang="zh-CN" altLang="en-US"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rPr>
              <a:t> </a:t>
            </a:r>
            <a:r>
              <a:rPr lang="en-US" altLang="zh-CN"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rPr>
              <a:t>Physics, East China Normal University</a:t>
            </a:r>
            <a:endParaRPr lang="en-GB" sz="2200" b="1" dirty="0">
              <a:solidFill>
                <a:schemeClr val="tx1">
                  <a:lumMod val="65000"/>
                  <a:lumOff val="3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4" name="TextBox 13">
            <a:extLst>
              <a:ext uri="{FF2B5EF4-FFF2-40B4-BE49-F238E27FC236}">
                <a16:creationId xmlns:a16="http://schemas.microsoft.com/office/drawing/2014/main" id="{2BDB60F6-F924-4660-AF13-61AB00EC3ADC}"/>
              </a:ext>
            </a:extLst>
          </p:cNvPr>
          <p:cNvSpPr txBox="1"/>
          <p:nvPr/>
        </p:nvSpPr>
        <p:spPr>
          <a:xfrm>
            <a:off x="3116734" y="3667756"/>
            <a:ext cx="6096000" cy="584775"/>
          </a:xfrm>
          <a:prstGeom prst="rect">
            <a:avLst/>
          </a:prstGeom>
          <a:noFill/>
        </p:spPr>
        <p:txBody>
          <a:bodyPr wrap="square">
            <a:spAutoFit/>
          </a:bodyPr>
          <a:lstStyle/>
          <a:p>
            <a:pPr marL="0" indent="0" algn="ctr">
              <a:buNone/>
            </a:pPr>
            <a:r>
              <a:rPr lang="en-US" altLang="zh-CN" sz="3200" b="1" dirty="0">
                <a:latin typeface="Arial" panose="020B0604020202020204" pitchFamily="34" charset="0"/>
                <a:ea typeface="Microsoft YaHei" panose="020B0503020204020204" pitchFamily="34" charset="-122"/>
                <a:cs typeface="Arial" panose="020B0604020202020204" pitchFamily="34" charset="0"/>
              </a:rPr>
              <a:t>Tian Shang </a:t>
            </a:r>
            <a:r>
              <a:rPr lang="en-US" altLang="zh-CN" sz="3200" b="1" dirty="0">
                <a:latin typeface="Microsoft YaHei" panose="020B0503020204020204" pitchFamily="34" charset="-122"/>
                <a:ea typeface="Microsoft YaHei" panose="020B0503020204020204" pitchFamily="34" charset="-122"/>
              </a:rPr>
              <a:t>(</a:t>
            </a:r>
            <a:r>
              <a:rPr lang="zh-CN" altLang="en-US" sz="3200" b="1" dirty="0">
                <a:latin typeface="Microsoft YaHei" panose="020B0503020204020204" pitchFamily="34" charset="-122"/>
                <a:ea typeface="Microsoft YaHei" panose="020B0503020204020204" pitchFamily="34" charset="-122"/>
              </a:rPr>
              <a:t>商恬</a:t>
            </a:r>
            <a:r>
              <a:rPr lang="en-US" altLang="zh-CN" sz="3200" b="1" dirty="0">
                <a:latin typeface="Microsoft YaHei" panose="020B0503020204020204" pitchFamily="34" charset="-122"/>
                <a:ea typeface="Microsoft YaHei" panose="020B0503020204020204" pitchFamily="34" charset="-122"/>
              </a:rPr>
              <a:t>)</a:t>
            </a:r>
          </a:p>
        </p:txBody>
      </p:sp>
      <p:sp>
        <p:nvSpPr>
          <p:cNvPr id="6" name="TextBox 5">
            <a:extLst>
              <a:ext uri="{FF2B5EF4-FFF2-40B4-BE49-F238E27FC236}">
                <a16:creationId xmlns:a16="http://schemas.microsoft.com/office/drawing/2014/main" id="{72A766E7-332A-43B1-BEF4-67926FD43902}"/>
              </a:ext>
            </a:extLst>
          </p:cNvPr>
          <p:cNvSpPr txBox="1"/>
          <p:nvPr/>
        </p:nvSpPr>
        <p:spPr>
          <a:xfrm>
            <a:off x="9949099" y="6475922"/>
            <a:ext cx="2044149" cy="369332"/>
          </a:xfrm>
          <a:prstGeom prst="rect">
            <a:avLst/>
          </a:prstGeom>
          <a:noFill/>
        </p:spPr>
        <p:txBody>
          <a:bodyPr wrap="none" rtlCol="0">
            <a:spAutoFit/>
          </a:bodyPr>
          <a:lstStyle/>
          <a:p>
            <a:r>
              <a:rPr lang="en-US" altLang="zh-CN" dirty="0">
                <a:latin typeface="Arial" panose="020B0604020202020204" pitchFamily="34" charset="0"/>
                <a:ea typeface="Microsoft YaHei" panose="020B0503020204020204" pitchFamily="34" charset="-122"/>
                <a:cs typeface="Arial" panose="020B0604020202020204" pitchFamily="34" charset="0"/>
              </a:rPr>
              <a:t>2026.10.24 CSNS</a:t>
            </a:r>
            <a:endParaRPr lang="LID4096" sz="1600" dirty="0">
              <a:latin typeface="Arial" panose="020B0604020202020204" pitchFamily="34" charset="0"/>
              <a:ea typeface="Microsoft YaHei" panose="020B0503020204020204" pitchFamily="34" charset="-122"/>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Group 2048">
            <a:extLst>
              <a:ext uri="{FF2B5EF4-FFF2-40B4-BE49-F238E27FC236}">
                <a16:creationId xmlns:a16="http://schemas.microsoft.com/office/drawing/2014/main" id="{EF3F17DD-28C8-411C-8373-9B39C587A629}"/>
              </a:ext>
            </a:extLst>
          </p:cNvPr>
          <p:cNvGrpSpPr/>
          <p:nvPr/>
        </p:nvGrpSpPr>
        <p:grpSpPr>
          <a:xfrm>
            <a:off x="8374085" y="2675380"/>
            <a:ext cx="3821898" cy="4110977"/>
            <a:chOff x="8164486" y="2811174"/>
            <a:chExt cx="3821898" cy="4110977"/>
          </a:xfrm>
        </p:grpSpPr>
        <p:pic>
          <p:nvPicPr>
            <p:cNvPr id="11" name="Picture 10">
              <a:extLst>
                <a:ext uri="{FF2B5EF4-FFF2-40B4-BE49-F238E27FC236}">
                  <a16:creationId xmlns:a16="http://schemas.microsoft.com/office/drawing/2014/main" id="{2DA9EC7E-620B-472B-9A48-2EADC6770E80}"/>
                </a:ext>
              </a:extLst>
            </p:cNvPr>
            <p:cNvPicPr>
              <a:picLocks noChangeAspect="1"/>
            </p:cNvPicPr>
            <p:nvPr/>
          </p:nvPicPr>
          <p:blipFill>
            <a:blip r:embed="rId3"/>
            <a:stretch>
              <a:fillRect/>
            </a:stretch>
          </p:blipFill>
          <p:spPr>
            <a:xfrm>
              <a:off x="8164486" y="4720167"/>
              <a:ext cx="3821898" cy="2201984"/>
            </a:xfrm>
            <a:prstGeom prst="rect">
              <a:avLst/>
            </a:prstGeom>
          </p:spPr>
        </p:pic>
        <p:grpSp>
          <p:nvGrpSpPr>
            <p:cNvPr id="2048" name="Group 2047">
              <a:extLst>
                <a:ext uri="{FF2B5EF4-FFF2-40B4-BE49-F238E27FC236}">
                  <a16:creationId xmlns:a16="http://schemas.microsoft.com/office/drawing/2014/main" id="{3E65E8AE-1001-4093-85F9-561F1F6B560F}"/>
                </a:ext>
              </a:extLst>
            </p:cNvPr>
            <p:cNvGrpSpPr/>
            <p:nvPr/>
          </p:nvGrpSpPr>
          <p:grpSpPr>
            <a:xfrm>
              <a:off x="9417376" y="2811174"/>
              <a:ext cx="1456120" cy="1979219"/>
              <a:chOff x="9417376" y="2811174"/>
              <a:chExt cx="1456120" cy="1979219"/>
            </a:xfrm>
          </p:grpSpPr>
          <p:grpSp>
            <p:nvGrpSpPr>
              <p:cNvPr id="43" name="Group 15">
                <a:extLst>
                  <a:ext uri="{FF2B5EF4-FFF2-40B4-BE49-F238E27FC236}">
                    <a16:creationId xmlns:a16="http://schemas.microsoft.com/office/drawing/2014/main" id="{66CD1A6C-86AC-43AA-B1F8-9914AE10A356}"/>
                  </a:ext>
                </a:extLst>
              </p:cNvPr>
              <p:cNvGrpSpPr>
                <a:grpSpLocks/>
              </p:cNvGrpSpPr>
              <p:nvPr/>
            </p:nvGrpSpPr>
            <p:grpSpPr bwMode="auto">
              <a:xfrm>
                <a:off x="9417376" y="2811174"/>
                <a:ext cx="1456120" cy="1471813"/>
                <a:chOff x="4369" y="1104"/>
                <a:chExt cx="960" cy="975"/>
              </a:xfrm>
            </p:grpSpPr>
            <p:sp>
              <p:nvSpPr>
                <p:cNvPr id="44" name="Rectangle 5">
                  <a:extLst>
                    <a:ext uri="{FF2B5EF4-FFF2-40B4-BE49-F238E27FC236}">
                      <a16:creationId xmlns:a16="http://schemas.microsoft.com/office/drawing/2014/main" id="{6A45997B-9D8B-4EBF-83AA-46047E628563}"/>
                    </a:ext>
                  </a:extLst>
                </p:cNvPr>
                <p:cNvSpPr>
                  <a:spLocks noChangeArrowheads="1"/>
                </p:cNvSpPr>
                <p:nvPr/>
              </p:nvSpPr>
              <p:spPr bwMode="auto">
                <a:xfrm>
                  <a:off x="4369" y="1167"/>
                  <a:ext cx="960" cy="912"/>
                </a:xfrm>
                <a:prstGeom prst="rect">
                  <a:avLst/>
                </a:prstGeom>
                <a:solidFill>
                  <a:srgbClr val="BBE0E3"/>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CH" altLang="LID4096" sz="1800" b="0" i="0" u="none" strike="noStrike" kern="0" cap="none" spc="0" normalizeH="0" baseline="0" noProof="0">
                    <a:ln>
                      <a:noFill/>
                    </a:ln>
                    <a:solidFill>
                      <a:srgbClr val="000000"/>
                    </a:solidFill>
                    <a:effectLst/>
                    <a:uLnTx/>
                    <a:uFillTx/>
                    <a:latin typeface="Arial" panose="020B0604020202020204" pitchFamily="34" charset="0"/>
                  </a:endParaRPr>
                </a:p>
              </p:txBody>
            </p:sp>
            <p:pic>
              <p:nvPicPr>
                <p:cNvPr id="45" name="Picture 24" descr="Muon_precession_fast">
                  <a:extLst>
                    <a:ext uri="{FF2B5EF4-FFF2-40B4-BE49-F238E27FC236}">
                      <a16:creationId xmlns:a16="http://schemas.microsoft.com/office/drawing/2014/main" id="{19F9B86A-7739-40BB-97CE-4B0D8A02BE6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4" descr="Muon_precession_fast">
                  <a:extLst>
                    <a:ext uri="{FF2B5EF4-FFF2-40B4-BE49-F238E27FC236}">
                      <a16:creationId xmlns:a16="http://schemas.microsoft.com/office/drawing/2014/main" id="{3CC1A0B8-682E-4B38-B1AE-8E8B2E76B57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4" descr="Muon_precession_fast">
                  <a:extLst>
                    <a:ext uri="{FF2B5EF4-FFF2-40B4-BE49-F238E27FC236}">
                      <a16:creationId xmlns:a16="http://schemas.microsoft.com/office/drawing/2014/main" id="{8A35CCA7-0D3F-48EB-BFD2-73A3DD1E8DB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35" y="143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4" descr="Muon_precession_fast">
                  <a:extLst>
                    <a:ext uri="{FF2B5EF4-FFF2-40B4-BE49-F238E27FC236}">
                      <a16:creationId xmlns:a16="http://schemas.microsoft.com/office/drawing/2014/main" id="{D927F413-9776-49BF-8DAE-870AD996A91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4" descr="Muon_precession_fast">
                  <a:extLst>
                    <a:ext uri="{FF2B5EF4-FFF2-40B4-BE49-F238E27FC236}">
                      <a16:creationId xmlns:a16="http://schemas.microsoft.com/office/drawing/2014/main" id="{412EDF47-26F9-4DA2-9FEB-47C639CCF8D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33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4" descr="Muon_precession_fast">
                  <a:extLst>
                    <a:ext uri="{FF2B5EF4-FFF2-40B4-BE49-F238E27FC236}">
                      <a16:creationId xmlns:a16="http://schemas.microsoft.com/office/drawing/2014/main" id="{0F45F05C-8FD8-4C26-A82F-A47EF351EE8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34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4" descr="Muon_precession_fast">
                  <a:extLst>
                    <a:ext uri="{FF2B5EF4-FFF2-40B4-BE49-F238E27FC236}">
                      <a16:creationId xmlns:a16="http://schemas.microsoft.com/office/drawing/2014/main" id="{BB4F88F7-5C81-4A23-868B-6D74FB5AA93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4" descr="Muon_precession_fast">
                  <a:extLst>
                    <a:ext uri="{FF2B5EF4-FFF2-40B4-BE49-F238E27FC236}">
                      <a16:creationId xmlns:a16="http://schemas.microsoft.com/office/drawing/2014/main" id="{740A2C7C-4E92-44EF-A09B-F0462A6EAD1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63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4" descr="Muon_precession_fast">
                  <a:extLst>
                    <a:ext uri="{FF2B5EF4-FFF2-40B4-BE49-F238E27FC236}">
                      <a16:creationId xmlns:a16="http://schemas.microsoft.com/office/drawing/2014/main" id="{B9F2BCA8-67C5-4E20-A044-4826881A64A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 name="Right Triangle 62">
                <a:extLst>
                  <a:ext uri="{FF2B5EF4-FFF2-40B4-BE49-F238E27FC236}">
                    <a16:creationId xmlns:a16="http://schemas.microsoft.com/office/drawing/2014/main" id="{B8D62408-0E69-4F3F-8A07-9E67BC6C5C9B}"/>
                  </a:ext>
                </a:extLst>
              </p:cNvPr>
              <p:cNvSpPr/>
              <p:nvPr/>
            </p:nvSpPr>
            <p:spPr>
              <a:xfrm rot="18773796">
                <a:off x="9655992" y="3761341"/>
                <a:ext cx="994359" cy="1063746"/>
              </a:xfrm>
              <a:prstGeom prst="rtTriangle">
                <a:avLst/>
              </a:prstGeom>
              <a:gradFill flip="none" rotWithShape="1">
                <a:gsLst>
                  <a:gs pos="82000">
                    <a:srgbClr val="E4E4E4"/>
                  </a:gs>
                  <a:gs pos="60000">
                    <a:srgbClr val="F1F1F1">
                      <a:alpha val="51000"/>
                    </a:srgbClr>
                  </a:gs>
                  <a:gs pos="0">
                    <a:schemeClr val="accent3">
                      <a:lumMod val="5000"/>
                      <a:lumOff val="95000"/>
                    </a:schemeClr>
                  </a:gs>
                  <a:gs pos="38000">
                    <a:srgbClr val="F3F3F3"/>
                  </a:gs>
                  <a:gs pos="100000">
                    <a:schemeClr val="accent3">
                      <a:lumMod val="45000"/>
                      <a:lumOff val="55000"/>
                    </a:schemeClr>
                  </a:gs>
                  <a:gs pos="100000">
                    <a:schemeClr val="accent3">
                      <a:lumMod val="45000"/>
                      <a:lumOff val="55000"/>
                    </a:schemeClr>
                  </a:gs>
                  <a:gs pos="100000">
                    <a:schemeClr val="accent3">
                      <a:lumMod val="30000"/>
                      <a:lumOff val="70000"/>
                    </a:schemeClr>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grpSp>
      </p:grpSp>
      <p:grpSp>
        <p:nvGrpSpPr>
          <p:cNvPr id="2051" name="Group 2050">
            <a:extLst>
              <a:ext uri="{FF2B5EF4-FFF2-40B4-BE49-F238E27FC236}">
                <a16:creationId xmlns:a16="http://schemas.microsoft.com/office/drawing/2014/main" id="{DDA38E78-BDD5-4B5D-B4C9-6A1EE716F229}"/>
              </a:ext>
            </a:extLst>
          </p:cNvPr>
          <p:cNvGrpSpPr/>
          <p:nvPr/>
        </p:nvGrpSpPr>
        <p:grpSpPr>
          <a:xfrm>
            <a:off x="1" y="0"/>
            <a:ext cx="12192000" cy="1101436"/>
            <a:chOff x="1" y="0"/>
            <a:chExt cx="12192000" cy="1101436"/>
          </a:xfrm>
        </p:grpSpPr>
        <p:sp>
          <p:nvSpPr>
            <p:cNvPr id="12" name="Rectangle 11">
              <a:extLst>
                <a:ext uri="{FF2B5EF4-FFF2-40B4-BE49-F238E27FC236}">
                  <a16:creationId xmlns:a16="http://schemas.microsoft.com/office/drawing/2014/main" id="{09127D09-9D57-49C3-B55E-23F7898E0430}"/>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TextBox 14">
              <a:extLst>
                <a:ext uri="{FF2B5EF4-FFF2-40B4-BE49-F238E27FC236}">
                  <a16:creationId xmlns:a16="http://schemas.microsoft.com/office/drawing/2014/main" id="{C3B74B08-81A8-4714-A1C6-91A2880A631B}"/>
                </a:ext>
              </a:extLst>
            </p:cNvPr>
            <p:cNvSpPr txBox="1"/>
            <p:nvPr/>
          </p:nvSpPr>
          <p:spPr>
            <a:xfrm>
              <a:off x="5017991" y="227552"/>
              <a:ext cx="1895071" cy="646331"/>
            </a:xfrm>
            <a:prstGeom prst="rect">
              <a:avLst/>
            </a:prstGeom>
            <a:noFill/>
          </p:spPr>
          <p:txBody>
            <a:bodyPr wrap="none" rtlCol="0">
              <a:spAutoFit/>
            </a:bodyPr>
            <a:lstStyle/>
            <a:p>
              <a:r>
                <a:rPr lang="en-US" altLang="zh-CN" sz="3600" b="1" dirty="0">
                  <a:latin typeface="Microsoft YaHei" panose="020B0503020204020204" pitchFamily="34" charset="-122"/>
                  <a:ea typeface="Microsoft YaHei" panose="020B0503020204020204" pitchFamily="34" charset="-122"/>
                </a:rPr>
                <a:t>Outline</a:t>
              </a:r>
              <a:endParaRPr lang="LID4096" sz="2400" b="1" dirty="0">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EB5E1B80-0853-468F-8499-AE38CA8508E7}"/>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0" name="Group 79">
              <a:extLst>
                <a:ext uri="{FF2B5EF4-FFF2-40B4-BE49-F238E27FC236}">
                  <a16:creationId xmlns:a16="http://schemas.microsoft.com/office/drawing/2014/main" id="{CA4F65F9-E02B-4716-94D7-E0FB9BDAA6B2}"/>
                </a:ext>
              </a:extLst>
            </p:cNvPr>
            <p:cNvGrpSpPr/>
            <p:nvPr/>
          </p:nvGrpSpPr>
          <p:grpSpPr>
            <a:xfrm>
              <a:off x="9643013" y="4519"/>
              <a:ext cx="2487809" cy="958777"/>
              <a:chOff x="1886763" y="4787129"/>
              <a:chExt cx="2487809" cy="958777"/>
            </a:xfrm>
          </p:grpSpPr>
          <p:sp>
            <p:nvSpPr>
              <p:cNvPr id="81" name="TextBox 80">
                <a:extLst>
                  <a:ext uri="{FF2B5EF4-FFF2-40B4-BE49-F238E27FC236}">
                    <a16:creationId xmlns:a16="http://schemas.microsoft.com/office/drawing/2014/main" id="{B43210F7-B02B-4ABB-92E4-8A0281636A57}"/>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82" name="Group 81">
                <a:extLst>
                  <a:ext uri="{FF2B5EF4-FFF2-40B4-BE49-F238E27FC236}">
                    <a16:creationId xmlns:a16="http://schemas.microsoft.com/office/drawing/2014/main" id="{07D2E6AE-6E37-441E-97F6-52C0D82EA525}"/>
                  </a:ext>
                </a:extLst>
              </p:cNvPr>
              <p:cNvGrpSpPr/>
              <p:nvPr/>
            </p:nvGrpSpPr>
            <p:grpSpPr>
              <a:xfrm>
                <a:off x="1953082" y="4948029"/>
                <a:ext cx="2421490" cy="797877"/>
                <a:chOff x="1952407" y="4970889"/>
                <a:chExt cx="2421490" cy="797877"/>
              </a:xfrm>
            </p:grpSpPr>
            <p:sp>
              <p:nvSpPr>
                <p:cNvPr id="83" name="TextBox 82">
                  <a:extLst>
                    <a:ext uri="{FF2B5EF4-FFF2-40B4-BE49-F238E27FC236}">
                      <a16:creationId xmlns:a16="http://schemas.microsoft.com/office/drawing/2014/main" id="{FC06A1ED-21FF-4DD3-A336-11E37872718F}"/>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84" name="TextBox 83">
                  <a:extLst>
                    <a:ext uri="{FF2B5EF4-FFF2-40B4-BE49-F238E27FC236}">
                      <a16:creationId xmlns:a16="http://schemas.microsoft.com/office/drawing/2014/main" id="{AD670F5A-AE77-4496-B959-5F473237FF69}"/>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85" name="TextBox 84">
                  <a:extLst>
                    <a:ext uri="{FF2B5EF4-FFF2-40B4-BE49-F238E27FC236}">
                      <a16:creationId xmlns:a16="http://schemas.microsoft.com/office/drawing/2014/main" id="{A2A9B83A-165D-4C58-BC42-49EDFCD0F5BF}"/>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grpSp>
        <p:nvGrpSpPr>
          <p:cNvPr id="28" name="Group 27">
            <a:extLst>
              <a:ext uri="{FF2B5EF4-FFF2-40B4-BE49-F238E27FC236}">
                <a16:creationId xmlns:a16="http://schemas.microsoft.com/office/drawing/2014/main" id="{EF4C67FB-C3C9-436B-AE20-BDEFBCDA9C52}"/>
              </a:ext>
            </a:extLst>
          </p:cNvPr>
          <p:cNvGrpSpPr/>
          <p:nvPr/>
        </p:nvGrpSpPr>
        <p:grpSpPr>
          <a:xfrm>
            <a:off x="212432" y="2227030"/>
            <a:ext cx="2267070" cy="2265486"/>
            <a:chOff x="3400694" y="2324099"/>
            <a:chExt cx="2267070" cy="2265486"/>
          </a:xfrm>
        </p:grpSpPr>
        <p:sp>
          <p:nvSpPr>
            <p:cNvPr id="29" name="Oval 28">
              <a:extLst>
                <a:ext uri="{FF2B5EF4-FFF2-40B4-BE49-F238E27FC236}">
                  <a16:creationId xmlns:a16="http://schemas.microsoft.com/office/drawing/2014/main" id="{F31DDE90-8736-404E-ACDA-4D64B89E6114}"/>
                </a:ext>
              </a:extLst>
            </p:cNvPr>
            <p:cNvSpPr/>
            <p:nvPr/>
          </p:nvSpPr>
          <p:spPr bwMode="auto">
            <a:xfrm>
              <a:off x="3400694" y="2324099"/>
              <a:ext cx="2267070" cy="2265486"/>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LID4096" sz="2400">
                <a:latin typeface="Times" charset="0"/>
              </a:endParaRPr>
            </a:p>
          </p:txBody>
        </p:sp>
        <p:pic>
          <p:nvPicPr>
            <p:cNvPr id="30" name="Picture 2" descr="Image result for muon">
              <a:extLst>
                <a:ext uri="{FF2B5EF4-FFF2-40B4-BE49-F238E27FC236}">
                  <a16:creationId xmlns:a16="http://schemas.microsoft.com/office/drawing/2014/main" id="{C36D15E1-74ED-4F21-A31B-DB8010C1A8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3257" y="2755854"/>
              <a:ext cx="1012887" cy="1236414"/>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232E819-CF95-4201-B1B9-84E158B1754E}"/>
                </a:ext>
              </a:extLst>
            </p:cNvPr>
            <p:cNvSpPr txBox="1"/>
            <p:nvPr/>
          </p:nvSpPr>
          <p:spPr>
            <a:xfrm>
              <a:off x="3957190" y="3919437"/>
              <a:ext cx="1235378" cy="491422"/>
            </a:xfrm>
            <a:prstGeom prst="rect">
              <a:avLst/>
            </a:prstGeom>
            <a:noFill/>
          </p:spPr>
          <p:txBody>
            <a:bodyPr spcFirstLastPara="1" wrap="none" lIns="0" tIns="0" rIns="0" bIns="0" numCol="1" rtlCol="0">
              <a:prstTxWarp prst="textArchDown">
                <a:avLst>
                  <a:gd name="adj" fmla="val 1140214"/>
                </a:avLst>
              </a:prstTxWarp>
              <a:noAutofit/>
            </a:bodyPr>
            <a:lstStyle/>
            <a:p>
              <a:pPr>
                <a:lnSpc>
                  <a:spcPct val="110000"/>
                </a:lnSpc>
              </a:pPr>
              <a:r>
                <a:rPr lang="en-US" sz="2400" b="1" kern="1000" spc="30" dirty="0">
                  <a:solidFill>
                    <a:srgbClr val="FF0000"/>
                  </a:solidFill>
                  <a:cs typeface="Franklin Gothic Book"/>
                </a:rPr>
                <a:t>R</a:t>
              </a:r>
              <a:r>
                <a:rPr lang="en-US" sz="2400" kern="1000" spc="30" dirty="0">
                  <a:cs typeface="Franklin Gothic Book"/>
                </a:rPr>
                <a:t>otation</a:t>
              </a:r>
              <a:endParaRPr lang="LID4096" sz="2400" kern="1000" spc="30" dirty="0" err="1">
                <a:cs typeface="Franklin Gothic Book"/>
              </a:endParaRPr>
            </a:p>
          </p:txBody>
        </p:sp>
        <p:sp>
          <p:nvSpPr>
            <p:cNvPr id="32" name="TextBox 31">
              <a:extLst>
                <a:ext uri="{FF2B5EF4-FFF2-40B4-BE49-F238E27FC236}">
                  <a16:creationId xmlns:a16="http://schemas.microsoft.com/office/drawing/2014/main" id="{1492BD90-E0A5-439F-BF24-CB2419E6E6C1}"/>
                </a:ext>
              </a:extLst>
            </p:cNvPr>
            <p:cNvSpPr txBox="1"/>
            <p:nvPr/>
          </p:nvSpPr>
          <p:spPr>
            <a:xfrm rot="5400000">
              <a:off x="4547620" y="3340670"/>
              <a:ext cx="1251597" cy="362190"/>
            </a:xfrm>
            <a:prstGeom prst="rect">
              <a:avLst/>
            </a:prstGeom>
            <a:noFill/>
          </p:spPr>
          <p:txBody>
            <a:bodyPr spcFirstLastPara="1" wrap="none" lIns="0" tIns="0" rIns="0" bIns="0" numCol="1" rtlCol="0">
              <a:prstTxWarp prst="textArchUp">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esonance</a:t>
              </a:r>
              <a:endParaRPr lang="LID4096" sz="2400" kern="1000" spc="30" dirty="0" err="1">
                <a:cs typeface="Franklin Gothic Book"/>
              </a:endParaRPr>
            </a:p>
          </p:txBody>
        </p:sp>
        <p:sp>
          <p:nvSpPr>
            <p:cNvPr id="33" name="TextBox 32">
              <a:extLst>
                <a:ext uri="{FF2B5EF4-FFF2-40B4-BE49-F238E27FC236}">
                  <a16:creationId xmlns:a16="http://schemas.microsoft.com/office/drawing/2014/main" id="{1112EA58-3970-4134-B2CC-2C5CF07240D3}"/>
                </a:ext>
              </a:extLst>
            </p:cNvPr>
            <p:cNvSpPr txBox="1"/>
            <p:nvPr/>
          </p:nvSpPr>
          <p:spPr>
            <a:xfrm rot="5400000">
              <a:off x="3279642" y="3132935"/>
              <a:ext cx="1319814" cy="598842"/>
            </a:xfrm>
            <a:prstGeom prst="rect">
              <a:avLst/>
            </a:prstGeom>
            <a:noFill/>
          </p:spPr>
          <p:txBody>
            <a:bodyPr spcFirstLastPara="1" wrap="none" lIns="0" tIns="0" rIns="0" bIns="0" numCol="1" rtlCol="0">
              <a:prstTxWarp prst="textArchDown">
                <a:avLst>
                  <a:gd name="adj" fmla="val 938910"/>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elaxation</a:t>
              </a:r>
              <a:endParaRPr lang="LID4096" sz="2400" kern="1000" spc="30" dirty="0" err="1">
                <a:cs typeface="Franklin Gothic Book"/>
              </a:endParaRPr>
            </a:p>
          </p:txBody>
        </p:sp>
        <p:sp>
          <p:nvSpPr>
            <p:cNvPr id="34" name="Rectangle 33">
              <a:extLst>
                <a:ext uri="{FF2B5EF4-FFF2-40B4-BE49-F238E27FC236}">
                  <a16:creationId xmlns:a16="http://schemas.microsoft.com/office/drawing/2014/main" id="{D1F81FD8-83BC-4023-988A-41453FC4ECEF}"/>
                </a:ext>
              </a:extLst>
            </p:cNvPr>
            <p:cNvSpPr/>
            <p:nvPr/>
          </p:nvSpPr>
          <p:spPr bwMode="auto">
            <a:xfrm>
              <a:off x="4618859" y="3011713"/>
              <a:ext cx="720969" cy="10286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800" b="1" dirty="0">
                  <a:latin typeface="Arial" panose="020B0604020202020204" pitchFamily="34" charset="0"/>
                  <a:cs typeface="Arial" panose="020B0604020202020204" pitchFamily="34" charset="0"/>
                </a:rPr>
                <a:t>S</a:t>
              </a:r>
            </a:p>
            <a:p>
              <a:pPr eaLnBrk="0" fontAlgn="base" hangingPunct="0">
                <a:spcBef>
                  <a:spcPct val="0"/>
                </a:spcBef>
                <a:spcAft>
                  <a:spcPct val="0"/>
                </a:spcAft>
              </a:pPr>
              <a:r>
                <a:rPr lang="en-US" sz="2800" b="1" dirty="0">
                  <a:solidFill>
                    <a:srgbClr val="FF0000"/>
                  </a:solidFill>
                  <a:latin typeface="Arial" panose="020B0604020202020204" pitchFamily="34" charset="0"/>
                  <a:cs typeface="Arial" panose="020B0604020202020204" pitchFamily="34" charset="0"/>
                </a:rPr>
                <a:t>R</a:t>
              </a:r>
              <a:endParaRPr lang="LID4096" sz="2800" b="1" dirty="0">
                <a:solidFill>
                  <a:srgbClr val="FF0000"/>
                </a:solidFill>
                <a:latin typeface="Arial" panose="020B0604020202020204" pitchFamily="34" charset="0"/>
                <a:cs typeface="Arial" panose="020B0604020202020204" pitchFamily="34" charset="0"/>
              </a:endParaRPr>
            </a:p>
          </p:txBody>
        </p:sp>
      </p:grpSp>
      <p:sp>
        <p:nvSpPr>
          <p:cNvPr id="9" name="Content Placeholder 1">
            <a:extLst>
              <a:ext uri="{FF2B5EF4-FFF2-40B4-BE49-F238E27FC236}">
                <a16:creationId xmlns:a16="http://schemas.microsoft.com/office/drawing/2014/main" id="{122BB6BE-5AE0-4434-9954-EBA7F4D37D85}"/>
              </a:ext>
            </a:extLst>
          </p:cNvPr>
          <p:cNvSpPr txBox="1">
            <a:spLocks/>
          </p:cNvSpPr>
          <p:nvPr/>
        </p:nvSpPr>
        <p:spPr>
          <a:xfrm>
            <a:off x="2780173" y="1605552"/>
            <a:ext cx="7477686" cy="4121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buFont typeface="Wingdings" panose="05000000000000000000" pitchFamily="2" charset="2"/>
              <a:buChar char="q"/>
            </a:pPr>
            <a:r>
              <a:rPr lang="en-US"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chiral crystal</a:t>
            </a:r>
            <a:endParaRPr lang="en-US"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b="1" dirty="0">
                <a:latin typeface="Arial" panose="020B0604020202020204" pitchFamily="34" charset="0"/>
                <a:ea typeface="Microsoft YaHei" panose="020B0503020204020204" pitchFamily="34" charset="-122"/>
                <a:cs typeface="Arial" panose="020B0604020202020204" pitchFamily="34" charset="0"/>
              </a:rPr>
              <a:t> Basic principles of </a:t>
            </a:r>
            <a:r>
              <a:rPr lang="en-US"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b="1" dirty="0">
                <a:latin typeface="Arial" panose="020B0604020202020204" pitchFamily="34" charset="0"/>
                <a:ea typeface="Microsoft YaHei" panose="020B0503020204020204" pitchFamily="34" charset="-122"/>
                <a:cs typeface="Arial" panose="020B0604020202020204" pitchFamily="34" charset="0"/>
              </a:rPr>
              <a:t>SR</a:t>
            </a:r>
            <a:endParaRPr lang="en-US"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Clr>
                <a:schemeClr val="tx1"/>
              </a:buClr>
              <a:buFont typeface="Wingdings" panose="05000000000000000000" pitchFamily="2" charset="2"/>
              <a:buChar char="q"/>
            </a:pP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Unconventional SC in chiral crystal</a:t>
            </a:r>
          </a:p>
          <a:p>
            <a:pPr>
              <a:spcBef>
                <a:spcPts val="1200"/>
              </a:spcBef>
              <a:spcAft>
                <a:spcPts val="1200"/>
              </a:spcAft>
              <a:buClr>
                <a:schemeClr val="tx1"/>
              </a:buClr>
              <a:buFont typeface="Wingdings" panose="05000000000000000000" pitchFamily="2" charset="2"/>
              <a:buChar char="q"/>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marL="0" indent="0">
              <a:spcBef>
                <a:spcPts val="1200"/>
              </a:spcBef>
              <a:spcAft>
                <a:spcPts val="1200"/>
              </a:spcAft>
              <a:buNone/>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 Summary</a:t>
            </a:r>
          </a:p>
        </p:txBody>
      </p:sp>
      <p:sp>
        <p:nvSpPr>
          <p:cNvPr id="2" name="文本框 1">
            <a:extLst>
              <a:ext uri="{FF2B5EF4-FFF2-40B4-BE49-F238E27FC236}">
                <a16:creationId xmlns:a16="http://schemas.microsoft.com/office/drawing/2014/main" id="{9BC61360-5262-4463-8F6E-CCA6DBE81AE0}"/>
              </a:ext>
            </a:extLst>
          </p:cNvPr>
          <p:cNvSpPr txBox="1"/>
          <p:nvPr/>
        </p:nvSpPr>
        <p:spPr>
          <a:xfrm>
            <a:off x="3062940" y="3601145"/>
            <a:ext cx="5553764" cy="1112549"/>
          </a:xfrm>
          <a:prstGeom prst="rect">
            <a:avLst/>
          </a:prstGeom>
          <a:noFill/>
        </p:spPr>
        <p:txBody>
          <a:bodyPr wrap="none" rtlCol="0">
            <a:spAutoFit/>
          </a:bodyPr>
          <a:lstStyle/>
          <a:p>
            <a:pPr marL="342900" indent="-342900">
              <a:lnSpc>
                <a:spcPct val="150000"/>
              </a:lnSpc>
              <a:spcBef>
                <a:spcPts val="600"/>
              </a:spcBef>
              <a:spcAft>
                <a:spcPts val="600"/>
              </a:spcAft>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LaRhSi/</a:t>
            </a:r>
            <a:r>
              <a:rPr lang="en-US" altLang="zh-CN" sz="2000" b="1" dirty="0" err="1">
                <a:latin typeface="Arial" panose="020B0604020202020204" pitchFamily="34" charset="0"/>
                <a:ea typeface="Microsoft YaHei" panose="020B0503020204020204" pitchFamily="34" charset="-122"/>
                <a:cs typeface="Arial" panose="020B0604020202020204" pitchFamily="34" charset="0"/>
              </a:rPr>
              <a:t>LaIrSi</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37, e11385 (2025) </a:t>
            </a:r>
          </a:p>
          <a:p>
            <a:pPr marL="342900" indent="-342900">
              <a:lnSpc>
                <a:spcPct val="150000"/>
              </a:lnSpc>
              <a:spcBef>
                <a:spcPts val="600"/>
              </a:spcBef>
              <a:spcAft>
                <a:spcPts val="600"/>
              </a:spcAft>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2-x</a:t>
            </a:r>
            <a:r>
              <a:rPr lang="en-US" altLang="zh-CN" sz="2000" b="1" dirty="0">
                <a:latin typeface="Arial" panose="020B0604020202020204" pitchFamily="34" charset="0"/>
                <a:ea typeface="Microsoft YaHei" panose="020B0503020204020204" pitchFamily="34" charset="-122"/>
                <a:cs typeface="Arial" panose="020B0604020202020204" pitchFamily="34" charset="0"/>
              </a:rPr>
              <a:t>Si</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x</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pt-BR"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38, e74399 (2026</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 </a:t>
            </a:r>
            <a:endParaRPr lang="en-US" altLang="zh-CN" sz="2000"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68101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9" name="TextBox 16">
            <a:extLst>
              <a:ext uri="{FF2B5EF4-FFF2-40B4-BE49-F238E27FC236}">
                <a16:creationId xmlns:a16="http://schemas.microsoft.com/office/drawing/2014/main" id="{35BF9E12-3941-44F5-A48B-5A33C8492FB8}"/>
              </a:ext>
            </a:extLst>
          </p:cNvPr>
          <p:cNvSpPr txBox="1"/>
          <p:nvPr/>
        </p:nvSpPr>
        <p:spPr>
          <a:xfrm>
            <a:off x="229233" y="5050251"/>
            <a:ext cx="5484098" cy="907941"/>
          </a:xfrm>
          <a:prstGeom prst="rect">
            <a:avLst/>
          </a:prstGeom>
          <a:solidFill>
            <a:schemeClr val="accent1">
              <a:lumMod val="20000"/>
              <a:lumOff val="80000"/>
              <a:alpha val="47000"/>
            </a:schemeClr>
          </a:solidFill>
          <a:ln w="22225">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An object is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chiral</a:t>
            </a:r>
            <a:r>
              <a:rPr lang="en-US" altLang="zh-CN" sz="1600" b="1" dirty="0">
                <a:latin typeface="Arial" panose="020B0604020202020204" pitchFamily="34" charset="0"/>
                <a:ea typeface="Microsoft YaHei" panose="020B0503020204020204" pitchFamily="34" charset="-122"/>
                <a:cs typeface="Arial" panose="020B0604020202020204" pitchFamily="34" charset="0"/>
              </a:rPr>
              <a:t> if it is non-identical to its mirror image</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An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achiral</a:t>
            </a:r>
            <a:r>
              <a:rPr lang="en-US" altLang="zh-CN" sz="1600" b="1" dirty="0">
                <a:latin typeface="Arial" panose="020B0604020202020204" pitchFamily="34" charset="0"/>
                <a:ea typeface="Microsoft YaHei" panose="020B0503020204020204" pitchFamily="34" charset="-122"/>
                <a:cs typeface="Arial" panose="020B0604020202020204" pitchFamily="34" charset="0"/>
              </a:rPr>
              <a:t> object is identical to its mirror image</a:t>
            </a:r>
          </a:p>
        </p:txBody>
      </p:sp>
      <p:sp>
        <p:nvSpPr>
          <p:cNvPr id="30" name="TextBox 19">
            <a:extLst>
              <a:ext uri="{FF2B5EF4-FFF2-40B4-BE49-F238E27FC236}">
                <a16:creationId xmlns:a16="http://schemas.microsoft.com/office/drawing/2014/main" id="{BC82A5A0-9B69-496C-B815-299B323603BB}"/>
              </a:ext>
            </a:extLst>
          </p:cNvPr>
          <p:cNvSpPr txBox="1"/>
          <p:nvPr/>
        </p:nvSpPr>
        <p:spPr>
          <a:xfrm>
            <a:off x="3078998" y="255304"/>
            <a:ext cx="5093061"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sz="3200"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chiral crystal</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7" name="TextBox 16">
            <a:extLst>
              <a:ext uri="{FF2B5EF4-FFF2-40B4-BE49-F238E27FC236}">
                <a16:creationId xmlns:a16="http://schemas.microsoft.com/office/drawing/2014/main" id="{0286DFB3-83FA-4DF6-9E2D-3081DA4B7C86}"/>
              </a:ext>
            </a:extLst>
          </p:cNvPr>
          <p:cNvSpPr txBox="1"/>
          <p:nvPr/>
        </p:nvSpPr>
        <p:spPr>
          <a:xfrm>
            <a:off x="6478671" y="5050251"/>
            <a:ext cx="5484098" cy="1400383"/>
          </a:xfrm>
          <a:prstGeom prst="rect">
            <a:avLst/>
          </a:prstGeom>
          <a:solidFill>
            <a:schemeClr val="accent1">
              <a:lumMod val="20000"/>
              <a:lumOff val="80000"/>
              <a:alpha val="47000"/>
            </a:schemeClr>
          </a:solidFill>
          <a:ln w="22225">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A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chiral crystal </a:t>
            </a:r>
            <a:r>
              <a:rPr lang="en-US" altLang="zh-CN" sz="1600" b="1" dirty="0">
                <a:latin typeface="Arial" panose="020B0604020202020204" pitchFamily="34" charset="0"/>
                <a:ea typeface="Microsoft YaHei" panose="020B0503020204020204" pitchFamily="34" charset="-122"/>
                <a:cs typeface="Arial" panose="020B0604020202020204" pitchFamily="34" charset="0"/>
              </a:rPr>
              <a:t>is a crystalline solid whose internal atomic arrangement lacks any symmetry planes, inversion centers, or improper rotation axes</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Out of the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230</a:t>
            </a:r>
            <a:r>
              <a:rPr lang="en-US" altLang="zh-CN" sz="1600" b="1" dirty="0">
                <a:latin typeface="Arial" panose="020B0604020202020204" pitchFamily="34" charset="0"/>
                <a:ea typeface="Microsoft YaHei" panose="020B0503020204020204" pitchFamily="34" charset="-122"/>
                <a:cs typeface="Arial" panose="020B0604020202020204" pitchFamily="34" charset="0"/>
              </a:rPr>
              <a:t> space groups in crystallography,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65 </a:t>
            </a:r>
            <a:r>
              <a:rPr lang="en-US" altLang="zh-CN" sz="1600" b="1" dirty="0">
                <a:latin typeface="Arial" panose="020B0604020202020204" pitchFamily="34" charset="0"/>
                <a:ea typeface="Microsoft YaHei" panose="020B0503020204020204" pitchFamily="34" charset="-122"/>
                <a:cs typeface="Arial" panose="020B0604020202020204" pitchFamily="34" charset="0"/>
              </a:rPr>
              <a:t>space groups are chiral</a:t>
            </a:r>
          </a:p>
        </p:txBody>
      </p:sp>
      <p:sp>
        <p:nvSpPr>
          <p:cNvPr id="2" name="文本框 1">
            <a:extLst>
              <a:ext uri="{FF2B5EF4-FFF2-40B4-BE49-F238E27FC236}">
                <a16:creationId xmlns:a16="http://schemas.microsoft.com/office/drawing/2014/main" id="{2EB68DD6-1DFC-409C-B7CE-EFC003C60423}"/>
              </a:ext>
            </a:extLst>
          </p:cNvPr>
          <p:cNvSpPr txBox="1"/>
          <p:nvPr/>
        </p:nvSpPr>
        <p:spPr>
          <a:xfrm>
            <a:off x="1031429" y="1268151"/>
            <a:ext cx="2303836" cy="400110"/>
          </a:xfrm>
          <a:prstGeom prst="rect">
            <a:avLst/>
          </a:prstGeom>
          <a:noFill/>
        </p:spPr>
        <p:txBody>
          <a:bodyPr wrap="none" rtlCol="0">
            <a:spAutoFit/>
          </a:bodyPr>
          <a:lstStyle/>
          <a:p>
            <a:r>
              <a:rPr lang="en-US" altLang="zh-CN" sz="2000" b="1" dirty="0">
                <a:solidFill>
                  <a:srgbClr val="C00000"/>
                </a:solidFill>
                <a:latin typeface="Arial" panose="020B0604020202020204" pitchFamily="34" charset="0"/>
                <a:cs typeface="Arial" panose="020B0604020202020204" pitchFamily="34" charset="0"/>
              </a:rPr>
              <a:t>What is chirality?</a:t>
            </a:r>
            <a:endParaRPr lang="zh-CN" altLang="en-US" sz="2000" b="1" dirty="0">
              <a:solidFill>
                <a:srgbClr val="C00000"/>
              </a:solidFill>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72638184-7440-4EDA-9071-0CADEAF4BFD3}"/>
              </a:ext>
            </a:extLst>
          </p:cNvPr>
          <p:cNvPicPr>
            <a:picLocks noChangeAspect="1"/>
          </p:cNvPicPr>
          <p:nvPr/>
        </p:nvPicPr>
        <p:blipFill>
          <a:blip r:embed="rId4"/>
          <a:stretch>
            <a:fillRect/>
          </a:stretch>
        </p:blipFill>
        <p:spPr>
          <a:xfrm>
            <a:off x="847674" y="1842165"/>
            <a:ext cx="2983460" cy="2919487"/>
          </a:xfrm>
          <a:prstGeom prst="rect">
            <a:avLst/>
          </a:prstGeom>
        </p:spPr>
      </p:pic>
      <p:sp>
        <p:nvSpPr>
          <p:cNvPr id="34" name="文本框 33">
            <a:extLst>
              <a:ext uri="{FF2B5EF4-FFF2-40B4-BE49-F238E27FC236}">
                <a16:creationId xmlns:a16="http://schemas.microsoft.com/office/drawing/2014/main" id="{AD59C2E2-0555-4C44-9960-02D7F8CD536A}"/>
              </a:ext>
            </a:extLst>
          </p:cNvPr>
          <p:cNvSpPr txBox="1"/>
          <p:nvPr/>
        </p:nvSpPr>
        <p:spPr>
          <a:xfrm>
            <a:off x="7779376" y="1231973"/>
            <a:ext cx="3114955" cy="400110"/>
          </a:xfrm>
          <a:prstGeom prst="rect">
            <a:avLst/>
          </a:prstGeom>
          <a:noFill/>
        </p:spPr>
        <p:txBody>
          <a:bodyPr wrap="none" rtlCol="0">
            <a:spAutoFit/>
          </a:bodyPr>
          <a:lstStyle/>
          <a:p>
            <a:r>
              <a:rPr lang="en-US" altLang="zh-CN" sz="2000" b="1" dirty="0">
                <a:solidFill>
                  <a:srgbClr val="C00000"/>
                </a:solidFill>
                <a:latin typeface="Arial" panose="020B0604020202020204" pitchFamily="34" charset="0"/>
                <a:cs typeface="Arial" panose="020B0604020202020204" pitchFamily="34" charset="0"/>
              </a:rPr>
              <a:t>What is a chiral crystal?</a:t>
            </a:r>
            <a:endParaRPr lang="zh-CN" altLang="en-US" sz="2000" b="1" dirty="0">
              <a:solidFill>
                <a:srgbClr val="C00000"/>
              </a:solidFill>
              <a:latin typeface="Arial" panose="020B0604020202020204" pitchFamily="34" charset="0"/>
              <a:cs typeface="Arial" panose="020B0604020202020204" pitchFamily="34" charset="0"/>
            </a:endParaRPr>
          </a:p>
        </p:txBody>
      </p:sp>
      <p:grpSp>
        <p:nvGrpSpPr>
          <p:cNvPr id="8" name="组合 7">
            <a:extLst>
              <a:ext uri="{FF2B5EF4-FFF2-40B4-BE49-F238E27FC236}">
                <a16:creationId xmlns:a16="http://schemas.microsoft.com/office/drawing/2014/main" id="{C14B2A4A-B692-4391-9B69-F95FA763AE6E}"/>
              </a:ext>
            </a:extLst>
          </p:cNvPr>
          <p:cNvGrpSpPr/>
          <p:nvPr/>
        </p:nvGrpSpPr>
        <p:grpSpPr>
          <a:xfrm>
            <a:off x="7281085" y="1637483"/>
            <a:ext cx="3815635" cy="3223366"/>
            <a:chOff x="7281085" y="1637483"/>
            <a:chExt cx="3815635" cy="3223366"/>
          </a:xfrm>
        </p:grpSpPr>
        <p:pic>
          <p:nvPicPr>
            <p:cNvPr id="7" name="图片 6">
              <a:extLst>
                <a:ext uri="{FF2B5EF4-FFF2-40B4-BE49-F238E27FC236}">
                  <a16:creationId xmlns:a16="http://schemas.microsoft.com/office/drawing/2014/main" id="{8CDC8EF9-F5AD-4A3B-A31A-75C20C790993}"/>
                </a:ext>
              </a:extLst>
            </p:cNvPr>
            <p:cNvPicPr>
              <a:picLocks noChangeAspect="1"/>
            </p:cNvPicPr>
            <p:nvPr/>
          </p:nvPicPr>
          <p:blipFill>
            <a:blip r:embed="rId5"/>
            <a:stretch>
              <a:fillRect/>
            </a:stretch>
          </p:blipFill>
          <p:spPr>
            <a:xfrm>
              <a:off x="7281085" y="1637483"/>
              <a:ext cx="3769685" cy="2958650"/>
            </a:xfrm>
            <a:prstGeom prst="rect">
              <a:avLst/>
            </a:prstGeom>
          </p:spPr>
        </p:pic>
        <p:sp>
          <p:nvSpPr>
            <p:cNvPr id="31" name="文本框 30">
              <a:extLst>
                <a:ext uri="{FF2B5EF4-FFF2-40B4-BE49-F238E27FC236}">
                  <a16:creationId xmlns:a16="http://schemas.microsoft.com/office/drawing/2014/main" id="{D35087C3-A8EB-4F5F-A223-75923330D664}"/>
                </a:ext>
              </a:extLst>
            </p:cNvPr>
            <p:cNvSpPr txBox="1"/>
            <p:nvPr/>
          </p:nvSpPr>
          <p:spPr>
            <a:xfrm>
              <a:off x="8189304" y="4606933"/>
              <a:ext cx="2907416" cy="253916"/>
            </a:xfrm>
            <a:prstGeom prst="rect">
              <a:avLst/>
            </a:prstGeom>
            <a:noFill/>
          </p:spPr>
          <p:txBody>
            <a:bodyPr wrap="square">
              <a:spAutoFit/>
            </a:bodyPr>
            <a:lstStyle/>
            <a:p>
              <a:r>
                <a:rPr lang="en-US" altLang="zh-CN" sz="1050" b="1" dirty="0">
                  <a:solidFill>
                    <a:schemeClr val="bg1">
                      <a:lumMod val="50000"/>
                    </a:schemeClr>
                  </a:solidFill>
                  <a:effectLst/>
                  <a:latin typeface="Arial" panose="020B0604020202020204" pitchFamily="34" charset="0"/>
                  <a:cs typeface="Arial" panose="020B0604020202020204" pitchFamily="34" charset="0"/>
                </a:rPr>
                <a:t>N. </a:t>
              </a:r>
              <a:r>
                <a:rPr lang="en-US" altLang="zh-CN" sz="1050" b="1" dirty="0" err="1">
                  <a:solidFill>
                    <a:schemeClr val="bg1">
                      <a:lumMod val="50000"/>
                    </a:schemeClr>
                  </a:solidFill>
                  <a:effectLst/>
                  <a:latin typeface="Arial" panose="020B0604020202020204" pitchFamily="34" charset="0"/>
                  <a:cs typeface="Arial" panose="020B0604020202020204" pitchFamily="34" charset="0"/>
                </a:rPr>
                <a:t>Schroter</a:t>
              </a:r>
              <a:r>
                <a:rPr lang="en-US" altLang="zh-CN" sz="1050" b="1" dirty="0">
                  <a:solidFill>
                    <a:schemeClr val="bg1">
                      <a:lumMod val="50000"/>
                    </a:schemeClr>
                  </a:solidFill>
                  <a:effectLst/>
                  <a:latin typeface="Arial" panose="020B0604020202020204" pitchFamily="34" charset="0"/>
                  <a:cs typeface="Arial" panose="020B0604020202020204" pitchFamily="34" charset="0"/>
                </a:rPr>
                <a:t>, et </a:t>
              </a:r>
              <a:r>
                <a:rPr lang="en-US" altLang="zh-CN" sz="1050" b="1" dirty="0">
                  <a:solidFill>
                    <a:schemeClr val="bg1">
                      <a:lumMod val="50000"/>
                    </a:schemeClr>
                  </a:solidFill>
                  <a:latin typeface="Arial" panose="020B0604020202020204" pitchFamily="34" charset="0"/>
                  <a:cs typeface="Arial" panose="020B0604020202020204" pitchFamily="34" charset="0"/>
                </a:rPr>
                <a:t>al., Science 369, 179 </a:t>
              </a:r>
              <a:r>
                <a:rPr lang="it-IT" altLang="zh-CN" sz="1050" b="1" dirty="0">
                  <a:solidFill>
                    <a:schemeClr val="bg1">
                      <a:lumMod val="50000"/>
                    </a:schemeClr>
                  </a:solidFill>
                  <a:effectLst/>
                  <a:latin typeface="Arial" panose="020B0604020202020204" pitchFamily="34" charset="0"/>
                  <a:cs typeface="Arial" panose="020B0604020202020204" pitchFamily="34" charset="0"/>
                </a:rPr>
                <a:t>(2020)</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199436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9" name="TextBox 16">
            <a:extLst>
              <a:ext uri="{FF2B5EF4-FFF2-40B4-BE49-F238E27FC236}">
                <a16:creationId xmlns:a16="http://schemas.microsoft.com/office/drawing/2014/main" id="{35BF9E12-3941-44F5-A48B-5A33C8492FB8}"/>
              </a:ext>
            </a:extLst>
          </p:cNvPr>
          <p:cNvSpPr txBox="1"/>
          <p:nvPr/>
        </p:nvSpPr>
        <p:spPr>
          <a:xfrm>
            <a:off x="103342" y="5363267"/>
            <a:ext cx="5870738" cy="830997"/>
          </a:xfrm>
          <a:prstGeom prst="rect">
            <a:avLst/>
          </a:prstGeom>
          <a:solidFill>
            <a:schemeClr val="accent1">
              <a:lumMod val="20000"/>
              <a:lumOff val="80000"/>
              <a:alpha val="47000"/>
            </a:schemeClr>
          </a:solidFill>
          <a:ln w="22225">
            <a:solidFill>
              <a:srgbClr val="0070C0"/>
            </a:solidFill>
          </a:ln>
        </p:spPr>
        <p:txBody>
          <a:bodyPr wrap="square" rtlCol="0">
            <a:spAutoFit/>
          </a:bodyPr>
          <a:lstStyle/>
          <a:p>
            <a:pPr marL="285750" indent="-285750">
              <a:spcBef>
                <a:spcPts val="600"/>
              </a:spcBef>
              <a:spcAft>
                <a:spcPts val="600"/>
              </a:spcAft>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Combination of structural and electronic chirality triggers the emergence of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topological chiral crystals</a:t>
            </a:r>
            <a:r>
              <a:rPr lang="en-US" altLang="zh-CN" sz="1600" b="1" dirty="0">
                <a:latin typeface="Arial" panose="020B0604020202020204" pitchFamily="34" charset="0"/>
                <a:ea typeface="Microsoft YaHei" panose="020B0503020204020204" pitchFamily="34" charset="-122"/>
                <a:cs typeface="Arial" panose="020B0604020202020204" pitchFamily="34" charset="0"/>
              </a:rPr>
              <a:t>, which exhibit a plethora of exotic quantum phenomena</a:t>
            </a:r>
          </a:p>
        </p:txBody>
      </p:sp>
      <p:sp>
        <p:nvSpPr>
          <p:cNvPr id="30" name="TextBox 19">
            <a:extLst>
              <a:ext uri="{FF2B5EF4-FFF2-40B4-BE49-F238E27FC236}">
                <a16:creationId xmlns:a16="http://schemas.microsoft.com/office/drawing/2014/main" id="{BC82A5A0-9B69-496C-B815-299B323603BB}"/>
              </a:ext>
            </a:extLst>
          </p:cNvPr>
          <p:cNvSpPr txBox="1"/>
          <p:nvPr/>
        </p:nvSpPr>
        <p:spPr>
          <a:xfrm>
            <a:off x="3078998" y="255304"/>
            <a:ext cx="5093061"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sz="3200"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chiral crystal</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7" name="TextBox 16">
            <a:extLst>
              <a:ext uri="{FF2B5EF4-FFF2-40B4-BE49-F238E27FC236}">
                <a16:creationId xmlns:a16="http://schemas.microsoft.com/office/drawing/2014/main" id="{0286DFB3-83FA-4DF6-9E2D-3081DA4B7C86}"/>
              </a:ext>
            </a:extLst>
          </p:cNvPr>
          <p:cNvSpPr txBox="1"/>
          <p:nvPr/>
        </p:nvSpPr>
        <p:spPr>
          <a:xfrm>
            <a:off x="6604560" y="5365774"/>
            <a:ext cx="5484098" cy="907941"/>
          </a:xfrm>
          <a:prstGeom prst="rect">
            <a:avLst/>
          </a:prstGeom>
          <a:solidFill>
            <a:schemeClr val="accent1">
              <a:lumMod val="20000"/>
              <a:lumOff val="80000"/>
              <a:alpha val="47000"/>
            </a:schemeClr>
          </a:solidFill>
          <a:ln w="22225">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Band topology </a:t>
            </a:r>
            <a:r>
              <a:rPr lang="en-US" altLang="zh-CN" sz="1600" b="1" dirty="0">
                <a:latin typeface="Arial" panose="020B0604020202020204" pitchFamily="34" charset="0"/>
                <a:ea typeface="Microsoft YaHei" panose="020B0503020204020204" pitchFamily="34" charset="-122"/>
                <a:cs typeface="Arial" panose="020B0604020202020204" pitchFamily="34" charset="0"/>
              </a:rPr>
              <a:t>has been widely investigated in chiral crystals</a:t>
            </a:r>
          </a:p>
          <a:p>
            <a:pPr marL="285750" indent="-285750">
              <a:spcBef>
                <a:spcPts val="600"/>
              </a:spcBef>
              <a:buClr>
                <a:schemeClr val="tx1">
                  <a:lumMod val="95000"/>
                  <a:lumOff val="5000"/>
                </a:schemeClr>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Unconventional SC </a:t>
            </a:r>
            <a:r>
              <a:rPr lang="en-US" altLang="zh-CN" sz="1600" b="1" dirty="0">
                <a:latin typeface="Arial" panose="020B0604020202020204" pitchFamily="34" charset="0"/>
                <a:ea typeface="Microsoft YaHei" panose="020B0503020204020204" pitchFamily="34" charset="-122"/>
                <a:cs typeface="Arial" panose="020B0604020202020204" pitchFamily="34" charset="0"/>
              </a:rPr>
              <a:t>remains largely unexplored </a:t>
            </a:r>
          </a:p>
        </p:txBody>
      </p:sp>
      <p:grpSp>
        <p:nvGrpSpPr>
          <p:cNvPr id="35" name="组合 34">
            <a:extLst>
              <a:ext uri="{FF2B5EF4-FFF2-40B4-BE49-F238E27FC236}">
                <a16:creationId xmlns:a16="http://schemas.microsoft.com/office/drawing/2014/main" id="{A4E5C630-C246-4C10-A08D-7A929BB61019}"/>
              </a:ext>
            </a:extLst>
          </p:cNvPr>
          <p:cNvGrpSpPr/>
          <p:nvPr/>
        </p:nvGrpSpPr>
        <p:grpSpPr>
          <a:xfrm>
            <a:off x="162115" y="1335001"/>
            <a:ext cx="3962698" cy="3768750"/>
            <a:chOff x="162115" y="1335001"/>
            <a:chExt cx="3962698" cy="3768750"/>
          </a:xfrm>
        </p:grpSpPr>
        <p:pic>
          <p:nvPicPr>
            <p:cNvPr id="32" name="图片 31">
              <a:extLst>
                <a:ext uri="{FF2B5EF4-FFF2-40B4-BE49-F238E27FC236}">
                  <a16:creationId xmlns:a16="http://schemas.microsoft.com/office/drawing/2014/main" id="{0C7AA475-17FC-4818-BF86-9A588CC15350}"/>
                </a:ext>
              </a:extLst>
            </p:cNvPr>
            <p:cNvPicPr>
              <a:picLocks noChangeAspect="1"/>
            </p:cNvPicPr>
            <p:nvPr/>
          </p:nvPicPr>
          <p:blipFill rotWithShape="1">
            <a:blip r:embed="rId4"/>
            <a:srcRect l="4195" r="1081" b="1509"/>
            <a:stretch/>
          </p:blipFill>
          <p:spPr>
            <a:xfrm>
              <a:off x="275579" y="1335001"/>
              <a:ext cx="3448766" cy="3441963"/>
            </a:xfrm>
            <a:prstGeom prst="ellipse">
              <a:avLst/>
            </a:prstGeom>
          </p:spPr>
        </p:pic>
        <p:sp>
          <p:nvSpPr>
            <p:cNvPr id="43" name="文本框 42">
              <a:extLst>
                <a:ext uri="{FF2B5EF4-FFF2-40B4-BE49-F238E27FC236}">
                  <a16:creationId xmlns:a16="http://schemas.microsoft.com/office/drawing/2014/main" id="{0D884A02-10DD-4E38-A4EE-483169990284}"/>
                </a:ext>
              </a:extLst>
            </p:cNvPr>
            <p:cNvSpPr txBox="1"/>
            <p:nvPr/>
          </p:nvSpPr>
          <p:spPr>
            <a:xfrm>
              <a:off x="162115" y="4842141"/>
              <a:ext cx="3962698" cy="261610"/>
            </a:xfrm>
            <a:prstGeom prst="rect">
              <a:avLst/>
            </a:prstGeom>
            <a:noFill/>
          </p:spPr>
          <p:txBody>
            <a:bodyPr wrap="square">
              <a:spAutoFit/>
            </a:bodyPr>
            <a:lstStyle/>
            <a:p>
              <a:r>
                <a:rPr lang="en-US" altLang="zh-CN" sz="1050" b="1" i="1" dirty="0">
                  <a:solidFill>
                    <a:schemeClr val="bg1">
                      <a:lumMod val="50000"/>
                    </a:schemeClr>
                  </a:solidFill>
                  <a:effectLst/>
                  <a:latin typeface="Arial" panose="020B0604020202020204" pitchFamily="34" charset="0"/>
                  <a:cs typeface="Arial" panose="020B0604020202020204" pitchFamily="34" charset="0"/>
                </a:rPr>
                <a:t>X. Wu, X. Wang, C. </a:t>
              </a:r>
              <a:r>
                <a:rPr lang="en-US" altLang="zh-CN" sz="1050" b="1" i="1" dirty="0" err="1">
                  <a:solidFill>
                    <a:schemeClr val="bg1">
                      <a:lumMod val="50000"/>
                    </a:schemeClr>
                  </a:solidFill>
                  <a:effectLst/>
                  <a:latin typeface="Arial" panose="020B0604020202020204" pitchFamily="34" charset="0"/>
                  <a:cs typeface="Arial" panose="020B0604020202020204" pitchFamily="34" charset="0"/>
                </a:rPr>
                <a:t>Felser</a:t>
              </a:r>
              <a:r>
                <a:rPr lang="en-US" altLang="zh-CN" sz="1050" b="1" i="1" dirty="0">
                  <a:solidFill>
                    <a:schemeClr val="bg1">
                      <a:lumMod val="50000"/>
                    </a:schemeClr>
                  </a:solidFill>
                  <a:effectLst/>
                  <a:latin typeface="Arial" panose="020B0604020202020204" pitchFamily="34" charset="0"/>
                  <a:cs typeface="Arial" panose="020B0604020202020204" pitchFamily="34" charset="0"/>
                </a:rPr>
                <a:t>, </a:t>
              </a:r>
              <a:r>
                <a:rPr lang="it-IT" altLang="zh-CN" sz="1050" b="1" i="1" dirty="0">
                  <a:solidFill>
                    <a:schemeClr val="bg1">
                      <a:lumMod val="50000"/>
                    </a:schemeClr>
                  </a:solidFill>
                  <a:effectLst/>
                  <a:latin typeface="Arial" panose="020B0604020202020204" pitchFamily="34" charset="0"/>
                  <a:cs typeface="Arial" panose="020B0604020202020204" pitchFamily="34" charset="0"/>
                </a:rPr>
                <a:t>Riv. Nuovo Cim.</a:t>
              </a:r>
              <a:r>
                <a:rPr lang="it-IT" altLang="zh-CN" sz="1050" b="1" i="0" dirty="0">
                  <a:solidFill>
                    <a:schemeClr val="bg1">
                      <a:lumMod val="50000"/>
                    </a:schemeClr>
                  </a:solidFill>
                  <a:effectLst/>
                  <a:latin typeface="Arial" panose="020B0604020202020204" pitchFamily="34" charset="0"/>
                  <a:cs typeface="Arial" panose="020B0604020202020204" pitchFamily="34" charset="0"/>
                </a:rPr>
                <a:t> 48, 241 (2025)</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grpSp>
        <p:nvGrpSpPr>
          <p:cNvPr id="44" name="组合 43">
            <a:extLst>
              <a:ext uri="{FF2B5EF4-FFF2-40B4-BE49-F238E27FC236}">
                <a16:creationId xmlns:a16="http://schemas.microsoft.com/office/drawing/2014/main" id="{96DB6EC6-AE23-4B0A-A632-7D823ED685E0}"/>
              </a:ext>
            </a:extLst>
          </p:cNvPr>
          <p:cNvGrpSpPr/>
          <p:nvPr/>
        </p:nvGrpSpPr>
        <p:grpSpPr>
          <a:xfrm>
            <a:off x="8886484" y="2766085"/>
            <a:ext cx="2920813" cy="2283423"/>
            <a:chOff x="8945336" y="2609711"/>
            <a:chExt cx="2920813" cy="2283423"/>
          </a:xfrm>
        </p:grpSpPr>
        <p:pic>
          <p:nvPicPr>
            <p:cNvPr id="40" name="图片 39">
              <a:extLst>
                <a:ext uri="{FF2B5EF4-FFF2-40B4-BE49-F238E27FC236}">
                  <a16:creationId xmlns:a16="http://schemas.microsoft.com/office/drawing/2014/main" id="{9764B715-EAE6-49E6-AB20-51CBA4D042BF}"/>
                </a:ext>
              </a:extLst>
            </p:cNvPr>
            <p:cNvPicPr>
              <a:picLocks noChangeAspect="1"/>
            </p:cNvPicPr>
            <p:nvPr/>
          </p:nvPicPr>
          <p:blipFill>
            <a:blip r:embed="rId5"/>
            <a:stretch>
              <a:fillRect/>
            </a:stretch>
          </p:blipFill>
          <p:spPr>
            <a:xfrm>
              <a:off x="8945336" y="2609711"/>
              <a:ext cx="2239971" cy="2065428"/>
            </a:xfrm>
            <a:prstGeom prst="rect">
              <a:avLst/>
            </a:prstGeom>
          </p:spPr>
        </p:pic>
        <p:sp>
          <p:nvSpPr>
            <p:cNvPr id="42" name="文本框 41">
              <a:extLst>
                <a:ext uri="{FF2B5EF4-FFF2-40B4-BE49-F238E27FC236}">
                  <a16:creationId xmlns:a16="http://schemas.microsoft.com/office/drawing/2014/main" id="{4EA4B752-97F5-4B13-A6C4-1E64BEA213D2}"/>
                </a:ext>
              </a:extLst>
            </p:cNvPr>
            <p:cNvSpPr txBox="1"/>
            <p:nvPr/>
          </p:nvSpPr>
          <p:spPr>
            <a:xfrm>
              <a:off x="9091030" y="4639218"/>
              <a:ext cx="2775119" cy="253916"/>
            </a:xfrm>
            <a:prstGeom prst="rect">
              <a:avLst/>
            </a:prstGeom>
            <a:noFill/>
          </p:spPr>
          <p:txBody>
            <a:bodyPr wrap="none" rtlCol="0">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D. Sanchez, et al., Nature 567, 500 (2019)</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sp>
        <p:nvSpPr>
          <p:cNvPr id="52" name="文本框 51">
            <a:extLst>
              <a:ext uri="{FF2B5EF4-FFF2-40B4-BE49-F238E27FC236}">
                <a16:creationId xmlns:a16="http://schemas.microsoft.com/office/drawing/2014/main" id="{B64ACD70-63A8-4228-A425-266CC7DB4238}"/>
              </a:ext>
            </a:extLst>
          </p:cNvPr>
          <p:cNvSpPr txBox="1"/>
          <p:nvPr/>
        </p:nvSpPr>
        <p:spPr>
          <a:xfrm>
            <a:off x="4947281" y="4385302"/>
            <a:ext cx="3081293" cy="253916"/>
          </a:xfrm>
          <a:prstGeom prst="rect">
            <a:avLst/>
          </a:prstGeom>
          <a:noFill/>
        </p:spPr>
        <p:txBody>
          <a:bodyPr wrap="none" rtlCol="0">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M. Hasan, et al., Nat. Rev. Mater. 6, 784 (2021)</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nvGrpSpPr>
          <p:cNvPr id="47" name="组合 46">
            <a:extLst>
              <a:ext uri="{FF2B5EF4-FFF2-40B4-BE49-F238E27FC236}">
                <a16:creationId xmlns:a16="http://schemas.microsoft.com/office/drawing/2014/main" id="{94904F99-8625-422E-BBA9-2D4B2395BD20}"/>
              </a:ext>
            </a:extLst>
          </p:cNvPr>
          <p:cNvGrpSpPr/>
          <p:nvPr/>
        </p:nvGrpSpPr>
        <p:grpSpPr>
          <a:xfrm>
            <a:off x="8467657" y="1100586"/>
            <a:ext cx="3359473" cy="1665499"/>
            <a:chOff x="8467657" y="1100586"/>
            <a:chExt cx="3359473" cy="1665499"/>
          </a:xfrm>
        </p:grpSpPr>
        <p:pic>
          <p:nvPicPr>
            <p:cNvPr id="46" name="图片 45">
              <a:extLst>
                <a:ext uri="{FF2B5EF4-FFF2-40B4-BE49-F238E27FC236}">
                  <a16:creationId xmlns:a16="http://schemas.microsoft.com/office/drawing/2014/main" id="{DFE165A6-9D27-435E-AD7B-869A54A98231}"/>
                </a:ext>
              </a:extLst>
            </p:cNvPr>
            <p:cNvPicPr>
              <a:picLocks noChangeAspect="1"/>
            </p:cNvPicPr>
            <p:nvPr/>
          </p:nvPicPr>
          <p:blipFill>
            <a:blip r:embed="rId6"/>
            <a:stretch>
              <a:fillRect/>
            </a:stretch>
          </p:blipFill>
          <p:spPr>
            <a:xfrm>
              <a:off x="8467657" y="1100586"/>
              <a:ext cx="3225984" cy="1427007"/>
            </a:xfrm>
            <a:prstGeom prst="rect">
              <a:avLst/>
            </a:prstGeom>
          </p:spPr>
        </p:pic>
        <p:sp>
          <p:nvSpPr>
            <p:cNvPr id="54" name="文本框 53">
              <a:extLst>
                <a:ext uri="{FF2B5EF4-FFF2-40B4-BE49-F238E27FC236}">
                  <a16:creationId xmlns:a16="http://schemas.microsoft.com/office/drawing/2014/main" id="{A29FB2E0-4E35-4EDE-87CA-C0B3FFCE9AEF}"/>
                </a:ext>
              </a:extLst>
            </p:cNvPr>
            <p:cNvSpPr txBox="1"/>
            <p:nvPr/>
          </p:nvSpPr>
          <p:spPr>
            <a:xfrm>
              <a:off x="8919714" y="2512169"/>
              <a:ext cx="2907416" cy="253916"/>
            </a:xfrm>
            <a:prstGeom prst="rect">
              <a:avLst/>
            </a:prstGeom>
            <a:noFill/>
          </p:spPr>
          <p:txBody>
            <a:bodyPr wrap="square">
              <a:spAutoFit/>
            </a:bodyPr>
            <a:lstStyle/>
            <a:p>
              <a:r>
                <a:rPr lang="en-US" altLang="zh-CN" sz="1050" b="1" dirty="0">
                  <a:solidFill>
                    <a:schemeClr val="bg1">
                      <a:lumMod val="50000"/>
                    </a:schemeClr>
                  </a:solidFill>
                  <a:effectLst/>
                  <a:latin typeface="Arial" panose="020B0604020202020204" pitchFamily="34" charset="0"/>
                  <a:cs typeface="Arial" panose="020B0604020202020204" pitchFamily="34" charset="0"/>
                </a:rPr>
                <a:t>N. </a:t>
              </a:r>
              <a:r>
                <a:rPr lang="en-US" altLang="zh-CN" sz="1050" b="1" dirty="0" err="1">
                  <a:solidFill>
                    <a:schemeClr val="bg1">
                      <a:lumMod val="50000"/>
                    </a:schemeClr>
                  </a:solidFill>
                  <a:effectLst/>
                  <a:latin typeface="Arial" panose="020B0604020202020204" pitchFamily="34" charset="0"/>
                  <a:cs typeface="Arial" panose="020B0604020202020204" pitchFamily="34" charset="0"/>
                </a:rPr>
                <a:t>Schroter</a:t>
              </a:r>
              <a:r>
                <a:rPr lang="en-US" altLang="zh-CN" sz="1050" b="1" dirty="0">
                  <a:solidFill>
                    <a:schemeClr val="bg1">
                      <a:lumMod val="50000"/>
                    </a:schemeClr>
                  </a:solidFill>
                  <a:effectLst/>
                  <a:latin typeface="Arial" panose="020B0604020202020204" pitchFamily="34" charset="0"/>
                  <a:cs typeface="Arial" panose="020B0604020202020204" pitchFamily="34" charset="0"/>
                </a:rPr>
                <a:t>, et </a:t>
              </a:r>
              <a:r>
                <a:rPr lang="en-US" altLang="zh-CN" sz="1050" b="1" dirty="0">
                  <a:solidFill>
                    <a:schemeClr val="bg1">
                      <a:lumMod val="50000"/>
                    </a:schemeClr>
                  </a:solidFill>
                  <a:latin typeface="Arial" panose="020B0604020202020204" pitchFamily="34" charset="0"/>
                  <a:cs typeface="Arial" panose="020B0604020202020204" pitchFamily="34" charset="0"/>
                </a:rPr>
                <a:t>al., Science 369, 179 </a:t>
              </a:r>
              <a:r>
                <a:rPr lang="it-IT" altLang="zh-CN" sz="1050" b="1" dirty="0">
                  <a:solidFill>
                    <a:schemeClr val="bg1">
                      <a:lumMod val="50000"/>
                    </a:schemeClr>
                  </a:solidFill>
                  <a:effectLst/>
                  <a:latin typeface="Arial" panose="020B0604020202020204" pitchFamily="34" charset="0"/>
                  <a:cs typeface="Arial" panose="020B0604020202020204" pitchFamily="34" charset="0"/>
                </a:rPr>
                <a:t>(2020)</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grpSp>
        <p:nvGrpSpPr>
          <p:cNvPr id="3" name="组合 2">
            <a:extLst>
              <a:ext uri="{FF2B5EF4-FFF2-40B4-BE49-F238E27FC236}">
                <a16:creationId xmlns:a16="http://schemas.microsoft.com/office/drawing/2014/main" id="{35DE11B8-5FB8-4781-9D95-0755AA047666}"/>
              </a:ext>
            </a:extLst>
          </p:cNvPr>
          <p:cNvGrpSpPr/>
          <p:nvPr/>
        </p:nvGrpSpPr>
        <p:grpSpPr>
          <a:xfrm>
            <a:off x="4456853" y="1536804"/>
            <a:ext cx="3877315" cy="2763223"/>
            <a:chOff x="4456853" y="1536804"/>
            <a:chExt cx="3877315" cy="2763223"/>
          </a:xfrm>
        </p:grpSpPr>
        <p:pic>
          <p:nvPicPr>
            <p:cNvPr id="37" name="图片 36">
              <a:extLst>
                <a:ext uri="{FF2B5EF4-FFF2-40B4-BE49-F238E27FC236}">
                  <a16:creationId xmlns:a16="http://schemas.microsoft.com/office/drawing/2014/main" id="{B089BF1B-97DE-4B9C-93EC-33CA7201C850}"/>
                </a:ext>
              </a:extLst>
            </p:cNvPr>
            <p:cNvPicPr>
              <a:picLocks noChangeAspect="1"/>
            </p:cNvPicPr>
            <p:nvPr/>
          </p:nvPicPr>
          <p:blipFill rotWithShape="1">
            <a:blip r:embed="rId7"/>
            <a:srcRect l="5256" t="5947" r="4061" b="8333"/>
            <a:stretch/>
          </p:blipFill>
          <p:spPr>
            <a:xfrm>
              <a:off x="4623173" y="1536804"/>
              <a:ext cx="3710995" cy="2763223"/>
            </a:xfrm>
            <a:prstGeom prst="rect">
              <a:avLst/>
            </a:prstGeom>
          </p:spPr>
        </p:pic>
        <p:sp>
          <p:nvSpPr>
            <p:cNvPr id="2" name="矩形 1">
              <a:extLst>
                <a:ext uri="{FF2B5EF4-FFF2-40B4-BE49-F238E27FC236}">
                  <a16:creationId xmlns:a16="http://schemas.microsoft.com/office/drawing/2014/main" id="{E486F341-F8F0-4573-A5E9-481BE9D59621}"/>
                </a:ext>
              </a:extLst>
            </p:cNvPr>
            <p:cNvSpPr/>
            <p:nvPr/>
          </p:nvSpPr>
          <p:spPr>
            <a:xfrm>
              <a:off x="4456853" y="1536804"/>
              <a:ext cx="331894" cy="217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a:extLst>
              <a:ext uri="{FF2B5EF4-FFF2-40B4-BE49-F238E27FC236}">
                <a16:creationId xmlns:a16="http://schemas.microsoft.com/office/drawing/2014/main" id="{B871360D-3CC1-403C-B550-567A7CC49139}"/>
              </a:ext>
            </a:extLst>
          </p:cNvPr>
          <p:cNvSpPr/>
          <p:nvPr/>
        </p:nvSpPr>
        <p:spPr>
          <a:xfrm>
            <a:off x="8334168" y="1206575"/>
            <a:ext cx="331894" cy="217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9354376F-433B-49AE-B53A-15D3D13BC40D}"/>
              </a:ext>
            </a:extLst>
          </p:cNvPr>
          <p:cNvSpPr/>
          <p:nvPr/>
        </p:nvSpPr>
        <p:spPr>
          <a:xfrm>
            <a:off x="8689705" y="2746351"/>
            <a:ext cx="331894" cy="217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079584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9" name="TextBox 16">
            <a:extLst>
              <a:ext uri="{FF2B5EF4-FFF2-40B4-BE49-F238E27FC236}">
                <a16:creationId xmlns:a16="http://schemas.microsoft.com/office/drawing/2014/main" id="{35BF9E12-3941-44F5-A48B-5A33C8492FB8}"/>
              </a:ext>
            </a:extLst>
          </p:cNvPr>
          <p:cNvSpPr txBox="1"/>
          <p:nvPr/>
        </p:nvSpPr>
        <p:spPr>
          <a:xfrm>
            <a:off x="1797359" y="5092403"/>
            <a:ext cx="8809325" cy="1231106"/>
          </a:xfrm>
          <a:prstGeom prst="rect">
            <a:avLst/>
          </a:prstGeom>
          <a:solidFill>
            <a:schemeClr val="accent1">
              <a:lumMod val="20000"/>
              <a:lumOff val="80000"/>
              <a:alpha val="47000"/>
            </a:schemeClr>
          </a:solidFill>
          <a:ln w="22225">
            <a:solidFill>
              <a:srgbClr val="0070C0"/>
            </a:solidFill>
          </a:ln>
        </p:spPr>
        <p:txBody>
          <a:bodyPr wrap="square" rtlCol="0">
            <a:spAutoFit/>
          </a:bodyPr>
          <a:lstStyle/>
          <a:p>
            <a:pPr marL="285750" indent="-285750">
              <a:spcBef>
                <a:spcPts val="600"/>
              </a:spcBef>
              <a:spcAft>
                <a:spcPts val="6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Limited number of chiral crystals have been found to show SC</a:t>
            </a:r>
          </a:p>
          <a:p>
            <a:pPr marL="285750" indent="-285750">
              <a:spcBef>
                <a:spcPts val="600"/>
              </a:spcBef>
              <a:spcAft>
                <a:spcPts val="6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Either </a:t>
            </a:r>
            <a:r>
              <a:rPr lang="en-US" altLang="zh-CN" b="1" dirty="0">
                <a:solidFill>
                  <a:srgbClr val="C00000"/>
                </a:solidFill>
                <a:latin typeface="Arial" panose="020B0604020202020204" pitchFamily="34" charset="0"/>
                <a:cs typeface="Arial" panose="020B0604020202020204" pitchFamily="34" charset="0"/>
              </a:rPr>
              <a:t>conventional </a:t>
            </a:r>
            <a:r>
              <a:rPr lang="en-US" altLang="zh-CN" b="1" dirty="0">
                <a:latin typeface="Arial" panose="020B0604020202020204" pitchFamily="34" charset="0"/>
                <a:cs typeface="Arial" panose="020B0604020202020204" pitchFamily="34" charset="0"/>
              </a:rPr>
              <a:t>or </a:t>
            </a:r>
            <a:r>
              <a:rPr lang="en-US" altLang="zh-CN" b="1" dirty="0">
                <a:solidFill>
                  <a:srgbClr val="C00000"/>
                </a:solidFill>
                <a:latin typeface="Arial" panose="020B0604020202020204" pitchFamily="34" charset="0"/>
                <a:cs typeface="Arial" panose="020B0604020202020204" pitchFamily="34" charset="0"/>
              </a:rPr>
              <a:t>type-I</a:t>
            </a:r>
            <a:r>
              <a:rPr lang="en-US" altLang="zh-CN" b="1" dirty="0">
                <a:latin typeface="Arial" panose="020B0604020202020204" pitchFamily="34" charset="0"/>
                <a:cs typeface="Arial" panose="020B0604020202020204" pitchFamily="34" charset="0"/>
              </a:rPr>
              <a:t> superconductors, or not bulk</a:t>
            </a:r>
          </a:p>
          <a:p>
            <a:pPr marL="285750" indent="-285750">
              <a:spcBef>
                <a:spcPts val="600"/>
              </a:spcBef>
              <a:spcAft>
                <a:spcPts val="600"/>
              </a:spcAft>
              <a:buClr>
                <a:schemeClr val="tx1"/>
              </a:buClr>
              <a:buFont typeface="Wingdings" panose="05000000000000000000" pitchFamily="2" charset="2"/>
              <a:buChar char="q"/>
            </a:pPr>
            <a:r>
              <a:rPr lang="en-US" altLang="zh-CN" b="1" dirty="0">
                <a:solidFill>
                  <a:srgbClr val="C00000"/>
                </a:solidFill>
                <a:latin typeface="Arial" panose="020B0604020202020204" pitchFamily="34" charset="0"/>
                <a:cs typeface="Arial" panose="020B0604020202020204" pitchFamily="34" charset="0"/>
              </a:rPr>
              <a:t>LaIrSi</a:t>
            </a:r>
            <a:r>
              <a:rPr lang="en-US" altLang="zh-CN" b="1" dirty="0">
                <a:latin typeface="Arial" panose="020B0604020202020204" pitchFamily="34" charset="0"/>
                <a:cs typeface="Arial" panose="020B0604020202020204" pitchFamily="34" charset="0"/>
              </a:rPr>
              <a:t> and </a:t>
            </a:r>
            <a:r>
              <a:rPr lang="en-US" altLang="zh-CN" b="1" dirty="0" err="1">
                <a:solidFill>
                  <a:srgbClr val="C00000"/>
                </a:solidFill>
                <a:latin typeface="Arial" panose="020B0604020202020204" pitchFamily="34" charset="0"/>
                <a:cs typeface="Arial" panose="020B0604020202020204" pitchFamily="34" charset="0"/>
              </a:rPr>
              <a:t>LaRhSi</a:t>
            </a:r>
            <a:r>
              <a:rPr lang="en-US" altLang="zh-CN" b="1" dirty="0">
                <a:solidFill>
                  <a:srgbClr val="C00000"/>
                </a:solidFill>
                <a:latin typeface="Arial" panose="020B0604020202020204" pitchFamily="34" charset="0"/>
                <a:cs typeface="Arial" panose="020B0604020202020204" pitchFamily="34" charset="0"/>
              </a:rPr>
              <a:t> </a:t>
            </a:r>
            <a:r>
              <a:rPr lang="en-US" altLang="zh-CN" b="1" dirty="0">
                <a:latin typeface="Arial" panose="020B0604020202020204" pitchFamily="34" charset="0"/>
                <a:cs typeface="Arial" panose="020B0604020202020204" pitchFamily="34" charset="0"/>
              </a:rPr>
              <a:t>belong to the same group as the well-studied </a:t>
            </a:r>
            <a:r>
              <a:rPr lang="en-US" altLang="zh-CN" b="1" dirty="0" err="1">
                <a:latin typeface="Arial" panose="020B0604020202020204" pitchFamily="34" charset="0"/>
                <a:cs typeface="Arial" panose="020B0604020202020204" pitchFamily="34" charset="0"/>
              </a:rPr>
              <a:t>CoSi</a:t>
            </a:r>
            <a:r>
              <a:rPr lang="en-US" altLang="zh-CN" b="1" dirty="0">
                <a:latin typeface="Arial" panose="020B0604020202020204" pitchFamily="34" charset="0"/>
                <a:cs typeface="Arial" panose="020B0604020202020204" pitchFamily="34" charset="0"/>
              </a:rPr>
              <a:t> family</a:t>
            </a:r>
          </a:p>
        </p:txBody>
      </p:sp>
      <p:sp>
        <p:nvSpPr>
          <p:cNvPr id="30" name="TextBox 19">
            <a:extLst>
              <a:ext uri="{FF2B5EF4-FFF2-40B4-BE49-F238E27FC236}">
                <a16:creationId xmlns:a16="http://schemas.microsoft.com/office/drawing/2014/main" id="{BC82A5A0-9B69-496C-B815-299B323603BB}"/>
              </a:ext>
            </a:extLst>
          </p:cNvPr>
          <p:cNvSpPr txBox="1"/>
          <p:nvPr/>
        </p:nvSpPr>
        <p:spPr>
          <a:xfrm>
            <a:off x="3078998" y="255304"/>
            <a:ext cx="5093061"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sz="3200"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chiral crystal</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文本框 51">
            <a:extLst>
              <a:ext uri="{FF2B5EF4-FFF2-40B4-BE49-F238E27FC236}">
                <a16:creationId xmlns:a16="http://schemas.microsoft.com/office/drawing/2014/main" id="{B64ACD70-63A8-4228-A425-266CC7DB4238}"/>
              </a:ext>
            </a:extLst>
          </p:cNvPr>
          <p:cNvSpPr txBox="1"/>
          <p:nvPr/>
        </p:nvSpPr>
        <p:spPr>
          <a:xfrm>
            <a:off x="2161118" y="4092507"/>
            <a:ext cx="3464410" cy="253916"/>
          </a:xfrm>
          <a:prstGeom prst="rect">
            <a:avLst/>
          </a:prstGeom>
          <a:noFill/>
        </p:spPr>
        <p:txBody>
          <a:bodyPr wrap="none" rtlCol="0">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R. Nakajima, et al., J. Mater. Chem. 12, 12207 (2024)</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grpSp>
        <p:nvGrpSpPr>
          <p:cNvPr id="9" name="组合 8">
            <a:extLst>
              <a:ext uri="{FF2B5EF4-FFF2-40B4-BE49-F238E27FC236}">
                <a16:creationId xmlns:a16="http://schemas.microsoft.com/office/drawing/2014/main" id="{AB413149-3F0C-4D5D-8D12-C73CE3E3C306}"/>
              </a:ext>
            </a:extLst>
          </p:cNvPr>
          <p:cNvGrpSpPr/>
          <p:nvPr/>
        </p:nvGrpSpPr>
        <p:grpSpPr>
          <a:xfrm>
            <a:off x="7098168" y="1150044"/>
            <a:ext cx="4701947" cy="3489174"/>
            <a:chOff x="103342" y="1550389"/>
            <a:chExt cx="4701947" cy="3489174"/>
          </a:xfrm>
        </p:grpSpPr>
        <p:grpSp>
          <p:nvGrpSpPr>
            <p:cNvPr id="7" name="组合 6">
              <a:extLst>
                <a:ext uri="{FF2B5EF4-FFF2-40B4-BE49-F238E27FC236}">
                  <a16:creationId xmlns:a16="http://schemas.microsoft.com/office/drawing/2014/main" id="{6D6E7ADC-8E8F-450C-AA61-60275866C571}"/>
                </a:ext>
              </a:extLst>
            </p:cNvPr>
            <p:cNvGrpSpPr/>
            <p:nvPr/>
          </p:nvGrpSpPr>
          <p:grpSpPr>
            <a:xfrm>
              <a:off x="103342" y="1823644"/>
              <a:ext cx="4701947" cy="3215919"/>
              <a:chOff x="103342" y="1823644"/>
              <a:chExt cx="4701947" cy="3215919"/>
            </a:xfrm>
          </p:grpSpPr>
          <p:pic>
            <p:nvPicPr>
              <p:cNvPr id="4" name="图片 3">
                <a:extLst>
                  <a:ext uri="{FF2B5EF4-FFF2-40B4-BE49-F238E27FC236}">
                    <a16:creationId xmlns:a16="http://schemas.microsoft.com/office/drawing/2014/main" id="{EF7E5479-A880-4E7B-9514-528F8C8D99CF}"/>
                  </a:ext>
                </a:extLst>
              </p:cNvPr>
              <p:cNvPicPr>
                <a:picLocks noChangeAspect="1"/>
              </p:cNvPicPr>
              <p:nvPr/>
            </p:nvPicPr>
            <p:blipFill>
              <a:blip r:embed="rId4"/>
              <a:stretch>
                <a:fillRect/>
              </a:stretch>
            </p:blipFill>
            <p:spPr>
              <a:xfrm>
                <a:off x="103342" y="1823644"/>
                <a:ext cx="3741744" cy="3215919"/>
              </a:xfrm>
              <a:prstGeom prst="rect">
                <a:avLst/>
              </a:prstGeom>
            </p:spPr>
          </p:pic>
          <p:pic>
            <p:nvPicPr>
              <p:cNvPr id="6" name="图片 5">
                <a:extLst>
                  <a:ext uri="{FF2B5EF4-FFF2-40B4-BE49-F238E27FC236}">
                    <a16:creationId xmlns:a16="http://schemas.microsoft.com/office/drawing/2014/main" id="{2900DD8B-0DEB-41EE-B742-52A6834CC688}"/>
                  </a:ext>
                </a:extLst>
              </p:cNvPr>
              <p:cNvPicPr>
                <a:picLocks noChangeAspect="1"/>
              </p:cNvPicPr>
              <p:nvPr/>
            </p:nvPicPr>
            <p:blipFill>
              <a:blip r:embed="rId5"/>
              <a:stretch>
                <a:fillRect/>
              </a:stretch>
            </p:blipFill>
            <p:spPr>
              <a:xfrm>
                <a:off x="3845086" y="1860114"/>
                <a:ext cx="960203" cy="3177815"/>
              </a:xfrm>
              <a:prstGeom prst="rect">
                <a:avLst/>
              </a:prstGeom>
            </p:spPr>
          </p:pic>
        </p:grpSp>
        <p:sp>
          <p:nvSpPr>
            <p:cNvPr id="8" name="文本框 7">
              <a:extLst>
                <a:ext uri="{FF2B5EF4-FFF2-40B4-BE49-F238E27FC236}">
                  <a16:creationId xmlns:a16="http://schemas.microsoft.com/office/drawing/2014/main" id="{D4EC6A9A-C448-4CF3-A77E-E88D4C0EDA91}"/>
                </a:ext>
              </a:extLst>
            </p:cNvPr>
            <p:cNvSpPr txBox="1"/>
            <p:nvPr/>
          </p:nvSpPr>
          <p:spPr>
            <a:xfrm>
              <a:off x="226932" y="1550389"/>
              <a:ext cx="1500732" cy="369332"/>
            </a:xfrm>
            <a:prstGeom prst="rect">
              <a:avLst/>
            </a:prstGeom>
            <a:noFill/>
          </p:spPr>
          <p:txBody>
            <a:bodyPr wrap="none" rtlCol="0">
              <a:spAutoFit/>
            </a:bodyPr>
            <a:lstStyle/>
            <a:p>
              <a:r>
                <a:rPr lang="en-US" altLang="zh-CN" b="1" i="1" dirty="0">
                  <a:solidFill>
                    <a:srgbClr val="C00000"/>
                  </a:solidFill>
                  <a:latin typeface="Arial" panose="020B0604020202020204" pitchFamily="34" charset="0"/>
                  <a:cs typeface="Arial" panose="020B0604020202020204" pitchFamily="34" charset="0"/>
                </a:rPr>
                <a:t>P</a:t>
              </a:r>
              <a:r>
                <a:rPr lang="en-US" altLang="zh-CN" b="1" dirty="0">
                  <a:solidFill>
                    <a:srgbClr val="C00000"/>
                  </a:solidFill>
                  <a:latin typeface="Arial" panose="020B0604020202020204" pitchFamily="34" charset="0"/>
                  <a:cs typeface="Arial" panose="020B0604020202020204" pitchFamily="34" charset="0"/>
                </a:rPr>
                <a:t>2</a:t>
              </a:r>
              <a:r>
                <a:rPr lang="en-US" altLang="zh-CN" b="1" baseline="-25000" dirty="0">
                  <a:solidFill>
                    <a:srgbClr val="C00000"/>
                  </a:solidFill>
                  <a:latin typeface="Arial" panose="020B0604020202020204" pitchFamily="34" charset="0"/>
                  <a:cs typeface="Arial" panose="020B0604020202020204" pitchFamily="34" charset="0"/>
                </a:rPr>
                <a:t>1</a:t>
              </a:r>
              <a:r>
                <a:rPr lang="en-US" altLang="zh-CN" b="1" dirty="0">
                  <a:solidFill>
                    <a:srgbClr val="C00000"/>
                  </a:solidFill>
                  <a:latin typeface="Arial" panose="020B0604020202020204" pitchFamily="34" charset="0"/>
                  <a:cs typeface="Arial" panose="020B0604020202020204" pitchFamily="34" charset="0"/>
                </a:rPr>
                <a:t>3 No.198</a:t>
              </a:r>
              <a:endParaRPr lang="zh-CN" altLang="en-US" b="1" dirty="0">
                <a:solidFill>
                  <a:srgbClr val="C00000"/>
                </a:solidFill>
                <a:latin typeface="Arial" panose="020B0604020202020204" pitchFamily="34" charset="0"/>
                <a:cs typeface="Arial" panose="020B0604020202020204" pitchFamily="34" charset="0"/>
              </a:endParaRPr>
            </a:p>
          </p:txBody>
        </p:sp>
      </p:grpSp>
      <p:sp>
        <p:nvSpPr>
          <p:cNvPr id="11" name="文本框 10">
            <a:extLst>
              <a:ext uri="{FF2B5EF4-FFF2-40B4-BE49-F238E27FC236}">
                <a16:creationId xmlns:a16="http://schemas.microsoft.com/office/drawing/2014/main" id="{5AA31FB6-D500-4B42-A418-0A5571EA26F8}"/>
              </a:ext>
            </a:extLst>
          </p:cNvPr>
          <p:cNvSpPr txBox="1"/>
          <p:nvPr/>
        </p:nvSpPr>
        <p:spPr>
          <a:xfrm>
            <a:off x="391885" y="1519376"/>
            <a:ext cx="5291463" cy="2492990"/>
          </a:xfrm>
          <a:prstGeom prst="rect">
            <a:avLst/>
          </a:prstGeom>
          <a:noFill/>
          <a:ln w="22225">
            <a:solidFill>
              <a:schemeClr val="bg1">
                <a:lumMod val="50000"/>
              </a:schemeClr>
            </a:solidFill>
          </a:ln>
        </p:spPr>
        <p:txBody>
          <a:bodyPr wrap="square" rtlCol="0">
            <a:spAutoFit/>
          </a:bodyPr>
          <a:lstStyle/>
          <a:p>
            <a:pPr>
              <a:spcBef>
                <a:spcPts val="600"/>
              </a:spcBef>
            </a:pPr>
            <a:r>
              <a:rPr lang="en-US" altLang="zh-CN" b="1" dirty="0">
                <a:latin typeface="Arial" panose="020B0604020202020204" pitchFamily="34" charset="0"/>
                <a:cs typeface="Arial" panose="020B0604020202020204" pitchFamily="34" charset="0"/>
              </a:rPr>
              <a:t>Y</a:t>
            </a:r>
            <a:r>
              <a:rPr lang="en-US" altLang="zh-CN" b="1" baseline="-25000" dirty="0">
                <a:latin typeface="Arial" panose="020B0604020202020204" pitchFamily="34" charset="0"/>
                <a:cs typeface="Arial" panose="020B0604020202020204" pitchFamily="34" charset="0"/>
              </a:rPr>
              <a:t>3</a:t>
            </a:r>
            <a:r>
              <a:rPr lang="en-US" altLang="zh-CN" b="1" dirty="0">
                <a:latin typeface="Arial" panose="020B0604020202020204" pitchFamily="34" charset="0"/>
                <a:cs typeface="Arial" panose="020B0604020202020204" pitchFamily="34" charset="0"/>
              </a:rPr>
              <a:t>Rh</a:t>
            </a:r>
            <a:r>
              <a:rPr lang="en-US" altLang="zh-CN" b="1" baseline="-25000" dirty="0">
                <a:latin typeface="Arial" panose="020B0604020202020204" pitchFamily="34" charset="0"/>
                <a:cs typeface="Arial" panose="020B0604020202020204" pitchFamily="34" charset="0"/>
              </a:rPr>
              <a:t>4</a:t>
            </a:r>
            <a:r>
              <a:rPr lang="en-US" altLang="zh-CN" b="1" dirty="0">
                <a:latin typeface="Arial" panose="020B0604020202020204" pitchFamily="34" charset="0"/>
                <a:cs typeface="Arial" panose="020B0604020202020204" pitchFamily="34" charset="0"/>
              </a:rPr>
              <a:t>Ge</a:t>
            </a:r>
            <a:r>
              <a:rPr lang="en-US" altLang="zh-CN" b="1" baseline="-25000" dirty="0">
                <a:latin typeface="Arial" panose="020B0604020202020204" pitchFamily="34" charset="0"/>
                <a:cs typeface="Arial" panose="020B0604020202020204" pitchFamily="34" charset="0"/>
              </a:rPr>
              <a:t>13</a:t>
            </a:r>
            <a:r>
              <a:rPr lang="en-US" altLang="zh-CN" b="1" dirty="0">
                <a:latin typeface="Arial" panose="020B0604020202020204" pitchFamily="34" charset="0"/>
                <a:cs typeface="Arial" panose="020B0604020202020204" pitchFamily="34" charset="0"/>
              </a:rPr>
              <a:t>        </a:t>
            </a:r>
            <a:r>
              <a:rPr lang="en-US" altLang="zh-CN" b="1" i="1" dirty="0">
                <a:latin typeface="Arial" panose="020B0604020202020204" pitchFamily="34" charset="0"/>
                <a:cs typeface="Arial" panose="020B0604020202020204" pitchFamily="34" charset="0"/>
              </a:rPr>
              <a:t>I</a:t>
            </a:r>
            <a:r>
              <a:rPr lang="en-US" altLang="zh-CN" b="1" dirty="0">
                <a:latin typeface="Arial" panose="020B0604020202020204" pitchFamily="34" charset="0"/>
                <a:cs typeface="Arial" panose="020B0604020202020204" pitchFamily="34" charset="0"/>
              </a:rPr>
              <a:t>2</a:t>
            </a:r>
            <a:r>
              <a:rPr lang="en-US" altLang="zh-CN" b="1" baseline="-25000" dirty="0">
                <a:latin typeface="Arial" panose="020B0604020202020204" pitchFamily="34" charset="0"/>
                <a:cs typeface="Arial" panose="020B0604020202020204" pitchFamily="34" charset="0"/>
              </a:rPr>
              <a:t>1</a:t>
            </a:r>
            <a:r>
              <a:rPr lang="en-US" altLang="zh-CN" b="1" dirty="0">
                <a:latin typeface="Arial" panose="020B0604020202020204" pitchFamily="34" charset="0"/>
                <a:cs typeface="Arial" panose="020B0604020202020204" pitchFamily="34" charset="0"/>
              </a:rPr>
              <a:t>3     No. 199      Tc = 1.45 K</a:t>
            </a:r>
          </a:p>
          <a:p>
            <a:pPr>
              <a:spcBef>
                <a:spcPts val="600"/>
              </a:spcBef>
            </a:pPr>
            <a:r>
              <a:rPr lang="en-US" altLang="zh-CN" b="1" dirty="0">
                <a:latin typeface="Arial" panose="020B0604020202020204" pitchFamily="34" charset="0"/>
                <a:cs typeface="Arial" panose="020B0604020202020204" pitchFamily="34" charset="0"/>
              </a:rPr>
              <a:t>(</a:t>
            </a:r>
            <a:r>
              <a:rPr lang="en-US" altLang="zh-CN" b="1" dirty="0" err="1">
                <a:latin typeface="Arial" panose="020B0604020202020204" pitchFamily="34" charset="0"/>
                <a:cs typeface="Arial" panose="020B0604020202020204" pitchFamily="34" charset="0"/>
              </a:rPr>
              <a:t>Ta,Nb</a:t>
            </a:r>
            <a:r>
              <a:rPr lang="en-US" altLang="zh-CN" b="1" dirty="0">
                <a:latin typeface="Arial" panose="020B0604020202020204" pitchFamily="34" charset="0"/>
                <a:cs typeface="Arial" panose="020B0604020202020204" pitchFamily="34" charset="0"/>
              </a:rPr>
              <a:t>)Rh</a:t>
            </a:r>
            <a:r>
              <a:rPr lang="en-US" altLang="zh-CN" b="1" baseline="-25000" dirty="0">
                <a:latin typeface="Arial" panose="020B0604020202020204" pitchFamily="34" charset="0"/>
                <a:cs typeface="Arial" panose="020B0604020202020204" pitchFamily="34" charset="0"/>
              </a:rPr>
              <a:t>2</a:t>
            </a:r>
            <a:r>
              <a:rPr lang="en-US" altLang="zh-CN" b="1" dirty="0">
                <a:latin typeface="Arial" panose="020B0604020202020204" pitchFamily="34" charset="0"/>
                <a:cs typeface="Arial" panose="020B0604020202020204" pitchFamily="34" charset="0"/>
              </a:rPr>
              <a:t>B</a:t>
            </a:r>
            <a:r>
              <a:rPr lang="en-US" altLang="zh-CN" b="1" baseline="-25000" dirty="0">
                <a:latin typeface="Arial" panose="020B0604020202020204" pitchFamily="34" charset="0"/>
                <a:cs typeface="Arial" panose="020B0604020202020204" pitchFamily="34" charset="0"/>
              </a:rPr>
              <a:t>2   </a:t>
            </a:r>
            <a:r>
              <a:rPr lang="en-US" altLang="zh-CN" b="1" dirty="0">
                <a:latin typeface="Arial" panose="020B0604020202020204" pitchFamily="34" charset="0"/>
                <a:cs typeface="Arial" panose="020B0604020202020204" pitchFamily="34" charset="0"/>
              </a:rPr>
              <a:t> </a:t>
            </a:r>
            <a:r>
              <a:rPr lang="en-US" altLang="zh-CN" b="1" i="1" dirty="0">
                <a:latin typeface="Arial" panose="020B0604020202020204" pitchFamily="34" charset="0"/>
                <a:cs typeface="Arial" panose="020B0604020202020204" pitchFamily="34" charset="0"/>
              </a:rPr>
              <a:t>P</a:t>
            </a:r>
            <a:r>
              <a:rPr lang="en-US" altLang="zh-CN" b="1" dirty="0">
                <a:latin typeface="Arial" panose="020B0604020202020204" pitchFamily="34" charset="0"/>
                <a:cs typeface="Arial" panose="020B0604020202020204" pitchFamily="34" charset="0"/>
              </a:rPr>
              <a:t>3</a:t>
            </a:r>
            <a:r>
              <a:rPr lang="en-US" altLang="zh-CN" b="1" baseline="-25000" dirty="0">
                <a:latin typeface="Arial" panose="020B0604020202020204" pitchFamily="34" charset="0"/>
                <a:cs typeface="Arial" panose="020B0604020202020204" pitchFamily="34" charset="0"/>
              </a:rPr>
              <a:t>1 </a:t>
            </a:r>
            <a:r>
              <a:rPr lang="en-US" altLang="zh-CN" b="1" dirty="0">
                <a:latin typeface="Arial" panose="020B0604020202020204" pitchFamily="34" charset="0"/>
                <a:cs typeface="Arial" panose="020B0604020202020204" pitchFamily="34" charset="0"/>
              </a:rPr>
              <a:t>     No. 144      Tc = 6-8 K</a:t>
            </a:r>
          </a:p>
          <a:p>
            <a:pPr>
              <a:spcBef>
                <a:spcPts val="600"/>
              </a:spcBef>
            </a:pPr>
            <a:r>
              <a:rPr lang="en-US" altLang="zh-CN" b="1" dirty="0">
                <a:latin typeface="Arial" panose="020B0604020202020204" pitchFamily="34" charset="0"/>
                <a:cs typeface="Arial" panose="020B0604020202020204" pitchFamily="34" charset="0"/>
              </a:rPr>
              <a:t>(</a:t>
            </a:r>
            <a:r>
              <a:rPr lang="en-US" altLang="zh-CN" b="1" dirty="0" err="1">
                <a:latin typeface="Arial" panose="020B0604020202020204" pitchFamily="34" charset="0"/>
                <a:cs typeface="Arial" panose="020B0604020202020204" pitchFamily="34" charset="0"/>
              </a:rPr>
              <a:t>Ta,Nb</a:t>
            </a:r>
            <a:r>
              <a:rPr lang="en-US" altLang="zh-CN" b="1" dirty="0">
                <a:latin typeface="Arial" panose="020B0604020202020204" pitchFamily="34" charset="0"/>
                <a:cs typeface="Arial" panose="020B0604020202020204" pitchFamily="34" charset="0"/>
              </a:rPr>
              <a:t>)Ge</a:t>
            </a:r>
            <a:r>
              <a:rPr lang="en-US" altLang="zh-CN" b="1" baseline="-25000" dirty="0">
                <a:latin typeface="Arial" panose="020B0604020202020204" pitchFamily="34" charset="0"/>
                <a:cs typeface="Arial" panose="020B0604020202020204" pitchFamily="34" charset="0"/>
              </a:rPr>
              <a:t>2</a:t>
            </a:r>
            <a:r>
              <a:rPr lang="en-US" altLang="zh-CN" b="1" dirty="0">
                <a:latin typeface="Arial" panose="020B0604020202020204" pitchFamily="34" charset="0"/>
                <a:cs typeface="Arial" panose="020B0604020202020204" pitchFamily="34" charset="0"/>
              </a:rPr>
              <a:t>       </a:t>
            </a:r>
            <a:r>
              <a:rPr lang="en-US" altLang="zh-CN" b="1" i="1" dirty="0">
                <a:latin typeface="Arial" panose="020B0604020202020204" pitchFamily="34" charset="0"/>
                <a:cs typeface="Arial" panose="020B0604020202020204" pitchFamily="34" charset="0"/>
              </a:rPr>
              <a:t>P</a:t>
            </a:r>
            <a:r>
              <a:rPr lang="en-US" altLang="zh-CN" b="1" dirty="0">
                <a:latin typeface="Arial" panose="020B0604020202020204" pitchFamily="34" charset="0"/>
                <a:cs typeface="Arial" panose="020B0604020202020204" pitchFamily="34" charset="0"/>
              </a:rPr>
              <a:t>62</a:t>
            </a:r>
            <a:r>
              <a:rPr lang="en-US" altLang="zh-CN" b="1" baseline="-25000" dirty="0">
                <a:latin typeface="Arial" panose="020B0604020202020204" pitchFamily="34" charset="0"/>
                <a:cs typeface="Arial" panose="020B0604020202020204" pitchFamily="34" charset="0"/>
              </a:rPr>
              <a:t>2</a:t>
            </a:r>
            <a:r>
              <a:rPr lang="en-US" altLang="zh-CN" b="1" dirty="0">
                <a:latin typeface="Arial" panose="020B0604020202020204" pitchFamily="34" charset="0"/>
                <a:cs typeface="Arial" panose="020B0604020202020204" pitchFamily="34" charset="0"/>
              </a:rPr>
              <a:t>2  No. 180      Tc = 2 K</a:t>
            </a:r>
          </a:p>
          <a:p>
            <a:pPr>
              <a:spcBef>
                <a:spcPts val="600"/>
              </a:spcBef>
            </a:pPr>
            <a:r>
              <a:rPr lang="en-US" altLang="zh-CN" b="1" dirty="0">
                <a:latin typeface="Arial" panose="020B0604020202020204" pitchFamily="34" charset="0"/>
                <a:cs typeface="Arial" panose="020B0604020202020204" pitchFamily="34" charset="0"/>
              </a:rPr>
              <a:t>Mo</a:t>
            </a:r>
            <a:r>
              <a:rPr lang="en-US" altLang="zh-CN" b="1" baseline="-25000" dirty="0">
                <a:latin typeface="Arial" panose="020B0604020202020204" pitchFamily="34" charset="0"/>
                <a:cs typeface="Arial" panose="020B0604020202020204" pitchFamily="34" charset="0"/>
              </a:rPr>
              <a:t>3</a:t>
            </a:r>
            <a:r>
              <a:rPr lang="en-US" altLang="zh-CN" b="1" dirty="0">
                <a:latin typeface="Arial" panose="020B0604020202020204" pitchFamily="34" charset="0"/>
                <a:cs typeface="Arial" panose="020B0604020202020204" pitchFamily="34" charset="0"/>
              </a:rPr>
              <a:t>Al</a:t>
            </a:r>
            <a:r>
              <a:rPr lang="en-US" altLang="zh-CN" b="1" baseline="-25000" dirty="0">
                <a:latin typeface="Arial" panose="020B0604020202020204" pitchFamily="34" charset="0"/>
                <a:cs typeface="Arial" panose="020B0604020202020204" pitchFamily="34" charset="0"/>
              </a:rPr>
              <a:t>2</a:t>
            </a:r>
            <a:r>
              <a:rPr lang="en-US" altLang="zh-CN" b="1" dirty="0">
                <a:latin typeface="Arial" panose="020B0604020202020204" pitchFamily="34" charset="0"/>
                <a:cs typeface="Arial" panose="020B0604020202020204" pitchFamily="34" charset="0"/>
              </a:rPr>
              <a:t>C           </a:t>
            </a:r>
            <a:r>
              <a:rPr lang="en-US" altLang="zh-CN" b="1" i="1" dirty="0">
                <a:latin typeface="Arial" panose="020B0604020202020204" pitchFamily="34" charset="0"/>
                <a:cs typeface="Arial" panose="020B0604020202020204" pitchFamily="34" charset="0"/>
              </a:rPr>
              <a:t>P</a:t>
            </a:r>
            <a:r>
              <a:rPr lang="en-US" altLang="zh-CN" b="1" dirty="0">
                <a:latin typeface="Arial" panose="020B0604020202020204" pitchFamily="34" charset="0"/>
                <a:cs typeface="Arial" panose="020B0604020202020204" pitchFamily="34" charset="0"/>
              </a:rPr>
              <a:t>4</a:t>
            </a:r>
            <a:r>
              <a:rPr lang="en-US" altLang="zh-CN" b="1" baseline="-25000" dirty="0">
                <a:latin typeface="Arial" panose="020B0604020202020204" pitchFamily="34" charset="0"/>
                <a:cs typeface="Arial" panose="020B0604020202020204" pitchFamily="34" charset="0"/>
              </a:rPr>
              <a:t>1</a:t>
            </a:r>
            <a:r>
              <a:rPr lang="en-US" altLang="zh-CN" b="1" dirty="0">
                <a:latin typeface="Arial" panose="020B0604020202020204" pitchFamily="34" charset="0"/>
                <a:cs typeface="Arial" panose="020B0604020202020204" pitchFamily="34" charset="0"/>
              </a:rPr>
              <a:t>32  No. 213      Tc = 9.2 K</a:t>
            </a:r>
          </a:p>
          <a:p>
            <a:pPr>
              <a:spcBef>
                <a:spcPts val="600"/>
              </a:spcBef>
            </a:pPr>
            <a:r>
              <a:rPr lang="en-US" altLang="zh-CN" b="1" dirty="0">
                <a:latin typeface="Arial" panose="020B0604020202020204" pitchFamily="34" charset="0"/>
                <a:cs typeface="Arial" panose="020B0604020202020204" pitchFamily="34" charset="0"/>
              </a:rPr>
              <a:t>Zr</a:t>
            </a:r>
            <a:r>
              <a:rPr lang="en-US" altLang="zh-CN" b="1" baseline="-25000" dirty="0">
                <a:latin typeface="Arial" panose="020B0604020202020204" pitchFamily="34" charset="0"/>
                <a:cs typeface="Arial" panose="020B0604020202020204" pitchFamily="34" charset="0"/>
              </a:rPr>
              <a:t>5</a:t>
            </a:r>
            <a:r>
              <a:rPr lang="en-US" altLang="zh-CN" b="1" dirty="0">
                <a:latin typeface="Arial" panose="020B0604020202020204" pitchFamily="34" charset="0"/>
                <a:cs typeface="Arial" panose="020B0604020202020204" pitchFamily="34" charset="0"/>
              </a:rPr>
              <a:t>(</a:t>
            </a:r>
            <a:r>
              <a:rPr lang="en-US" altLang="zh-CN" b="1" dirty="0" err="1">
                <a:latin typeface="Arial" panose="020B0604020202020204" pitchFamily="34" charset="0"/>
                <a:cs typeface="Arial" panose="020B0604020202020204" pitchFamily="34" charset="0"/>
              </a:rPr>
              <a:t>Pt,Ir</a:t>
            </a:r>
            <a:r>
              <a:rPr lang="en-US" altLang="zh-CN" b="1" dirty="0">
                <a:latin typeface="Arial" panose="020B0604020202020204" pitchFamily="34" charset="0"/>
                <a:cs typeface="Arial" panose="020B0604020202020204" pitchFamily="34" charset="0"/>
              </a:rPr>
              <a:t>)</a:t>
            </a:r>
            <a:r>
              <a:rPr lang="en-US" altLang="zh-CN" b="1" baseline="-25000" dirty="0">
                <a:latin typeface="Arial" panose="020B0604020202020204" pitchFamily="34" charset="0"/>
                <a:cs typeface="Arial" panose="020B0604020202020204" pitchFamily="34" charset="0"/>
              </a:rPr>
              <a:t>3</a:t>
            </a:r>
            <a:r>
              <a:rPr lang="en-US" altLang="zh-CN" b="1" dirty="0">
                <a:latin typeface="Arial" panose="020B0604020202020204" pitchFamily="34" charset="0"/>
                <a:cs typeface="Arial" panose="020B0604020202020204" pitchFamily="34" charset="0"/>
              </a:rPr>
              <a:t>         </a:t>
            </a:r>
            <a:r>
              <a:rPr lang="en-US" altLang="zh-CN" b="1" i="1" dirty="0">
                <a:latin typeface="Arial" panose="020B0604020202020204" pitchFamily="34" charset="0"/>
                <a:cs typeface="Arial" panose="020B0604020202020204" pitchFamily="34" charset="0"/>
              </a:rPr>
              <a:t>P</a:t>
            </a:r>
            <a:r>
              <a:rPr lang="en-US" altLang="zh-CN" b="1" dirty="0">
                <a:latin typeface="Arial" panose="020B0604020202020204" pitchFamily="34" charset="0"/>
                <a:cs typeface="Arial" panose="020B0604020202020204" pitchFamily="34" charset="0"/>
              </a:rPr>
              <a:t>6</a:t>
            </a:r>
            <a:r>
              <a:rPr lang="en-US" altLang="zh-CN" b="1" baseline="-25000" dirty="0">
                <a:latin typeface="Arial" panose="020B0604020202020204" pitchFamily="34" charset="0"/>
                <a:cs typeface="Arial" panose="020B0604020202020204" pitchFamily="34" charset="0"/>
              </a:rPr>
              <a:t>1</a:t>
            </a:r>
            <a:r>
              <a:rPr lang="en-US" altLang="zh-CN" b="1" dirty="0">
                <a:latin typeface="Arial" panose="020B0604020202020204" pitchFamily="34" charset="0"/>
                <a:cs typeface="Arial" panose="020B0604020202020204" pitchFamily="34" charset="0"/>
              </a:rPr>
              <a:t>22   No. 178</a:t>
            </a:r>
            <a:r>
              <a:rPr lang="zh-CN" altLang="en-US" b="1" dirty="0">
                <a:latin typeface="Arial" panose="020B0604020202020204" pitchFamily="34" charset="0"/>
                <a:cs typeface="Arial" panose="020B0604020202020204" pitchFamily="34" charset="0"/>
              </a:rPr>
              <a:t> </a:t>
            </a:r>
            <a:r>
              <a:rPr lang="en-US" altLang="zh-CN" b="1" dirty="0">
                <a:latin typeface="Arial" panose="020B0604020202020204" pitchFamily="34" charset="0"/>
                <a:cs typeface="Arial" panose="020B0604020202020204" pitchFamily="34" charset="0"/>
              </a:rPr>
              <a:t>     Tc = 2.1 K</a:t>
            </a:r>
          </a:p>
          <a:p>
            <a:pPr>
              <a:spcBef>
                <a:spcPts val="600"/>
              </a:spcBef>
            </a:pPr>
            <a:r>
              <a:rPr lang="en-US" altLang="zh-CN" b="1" dirty="0">
                <a:latin typeface="Arial" panose="020B0604020202020204" pitchFamily="34" charset="0"/>
                <a:cs typeface="Arial" panose="020B0604020202020204" pitchFamily="34" charset="0"/>
              </a:rPr>
              <a:t>(</a:t>
            </a:r>
            <a:r>
              <a:rPr lang="en-US" altLang="zh-CN" b="1" dirty="0" err="1">
                <a:latin typeface="Arial" panose="020B0604020202020204" pitchFamily="34" charset="0"/>
                <a:cs typeface="Arial" panose="020B0604020202020204" pitchFamily="34" charset="0"/>
              </a:rPr>
              <a:t>Rh,Ir</a:t>
            </a:r>
            <a:r>
              <a:rPr lang="en-US" altLang="zh-CN" b="1" dirty="0">
                <a:latin typeface="Arial" panose="020B0604020202020204" pitchFamily="34" charset="0"/>
                <a:cs typeface="Arial" panose="020B0604020202020204" pitchFamily="34" charset="0"/>
              </a:rPr>
              <a:t>)Ge</a:t>
            </a:r>
            <a:r>
              <a:rPr lang="en-US" altLang="zh-CN" b="1" baseline="-25000" dirty="0">
                <a:latin typeface="Arial" panose="020B0604020202020204" pitchFamily="34" charset="0"/>
                <a:cs typeface="Arial" panose="020B0604020202020204" pitchFamily="34" charset="0"/>
              </a:rPr>
              <a:t>4</a:t>
            </a:r>
            <a:r>
              <a:rPr lang="en-US" altLang="zh-CN" b="1" dirty="0">
                <a:latin typeface="Arial" panose="020B0604020202020204" pitchFamily="34" charset="0"/>
                <a:cs typeface="Arial" panose="020B0604020202020204" pitchFamily="34" charset="0"/>
              </a:rPr>
              <a:t>        </a:t>
            </a:r>
            <a:r>
              <a:rPr lang="en-US" altLang="zh-CN" b="1" i="1" dirty="0">
                <a:latin typeface="Arial" panose="020B0604020202020204" pitchFamily="34" charset="0"/>
                <a:cs typeface="Arial" panose="020B0604020202020204" pitchFamily="34" charset="0"/>
              </a:rPr>
              <a:t>I</a:t>
            </a:r>
            <a:r>
              <a:rPr lang="en-US" altLang="zh-CN" b="1" dirty="0">
                <a:latin typeface="Arial" panose="020B0604020202020204" pitchFamily="34" charset="0"/>
                <a:cs typeface="Arial" panose="020B0604020202020204" pitchFamily="34" charset="0"/>
              </a:rPr>
              <a:t>4</a:t>
            </a:r>
            <a:r>
              <a:rPr lang="en-US" altLang="zh-CN" b="1" baseline="-25000" dirty="0">
                <a:latin typeface="Arial" panose="020B0604020202020204" pitchFamily="34" charset="0"/>
                <a:cs typeface="Arial" panose="020B0604020202020204" pitchFamily="34" charset="0"/>
              </a:rPr>
              <a:t>1</a:t>
            </a:r>
            <a:r>
              <a:rPr lang="en-US" altLang="zh-CN" b="1" dirty="0">
                <a:latin typeface="Arial" panose="020B0604020202020204" pitchFamily="34" charset="0"/>
                <a:cs typeface="Arial" panose="020B0604020202020204" pitchFamily="34" charset="0"/>
              </a:rPr>
              <a:t>22,  No. 98         Tc = 1.2-2.5 K</a:t>
            </a:r>
          </a:p>
          <a:p>
            <a:pPr>
              <a:spcBef>
                <a:spcPts val="600"/>
              </a:spcBef>
            </a:pPr>
            <a:r>
              <a:rPr lang="en-US" altLang="zh-CN" b="1" dirty="0">
                <a:solidFill>
                  <a:srgbClr val="C00000"/>
                </a:solidFill>
                <a:latin typeface="Arial" panose="020B0604020202020204" pitchFamily="34" charset="0"/>
                <a:cs typeface="Arial" panose="020B0604020202020204" pitchFamily="34" charset="0"/>
              </a:rPr>
              <a:t>Li</a:t>
            </a:r>
            <a:r>
              <a:rPr lang="en-US" altLang="zh-CN" b="1" baseline="-25000" dirty="0">
                <a:solidFill>
                  <a:srgbClr val="C00000"/>
                </a:solidFill>
                <a:latin typeface="Arial" panose="020B0604020202020204" pitchFamily="34" charset="0"/>
                <a:cs typeface="Arial" panose="020B0604020202020204" pitchFamily="34" charset="0"/>
              </a:rPr>
              <a:t>2</a:t>
            </a:r>
            <a:r>
              <a:rPr lang="en-US" altLang="zh-CN" b="1" dirty="0">
                <a:solidFill>
                  <a:srgbClr val="C00000"/>
                </a:solidFill>
                <a:latin typeface="Arial" panose="020B0604020202020204" pitchFamily="34" charset="0"/>
                <a:cs typeface="Arial" panose="020B0604020202020204" pitchFamily="34" charset="0"/>
              </a:rPr>
              <a:t>(</a:t>
            </a:r>
            <a:r>
              <a:rPr lang="en-US" altLang="zh-CN" b="1" dirty="0" err="1">
                <a:solidFill>
                  <a:srgbClr val="C00000"/>
                </a:solidFill>
                <a:latin typeface="Arial" panose="020B0604020202020204" pitchFamily="34" charset="0"/>
                <a:cs typeface="Arial" panose="020B0604020202020204" pitchFamily="34" charset="0"/>
              </a:rPr>
              <a:t>Pd,Pt</a:t>
            </a:r>
            <a:r>
              <a:rPr lang="en-US" altLang="zh-CN" b="1" dirty="0">
                <a:solidFill>
                  <a:srgbClr val="C00000"/>
                </a:solidFill>
                <a:latin typeface="Arial" panose="020B0604020202020204" pitchFamily="34" charset="0"/>
                <a:cs typeface="Arial" panose="020B0604020202020204" pitchFamily="34" charset="0"/>
              </a:rPr>
              <a:t>)</a:t>
            </a:r>
            <a:r>
              <a:rPr lang="en-US" altLang="zh-CN" b="1" baseline="-25000" dirty="0">
                <a:solidFill>
                  <a:srgbClr val="C00000"/>
                </a:solidFill>
                <a:latin typeface="Arial" panose="020B0604020202020204" pitchFamily="34" charset="0"/>
                <a:cs typeface="Arial" panose="020B0604020202020204" pitchFamily="34" charset="0"/>
              </a:rPr>
              <a:t>3</a:t>
            </a:r>
            <a:r>
              <a:rPr lang="en-US" altLang="zh-CN" b="1" dirty="0">
                <a:solidFill>
                  <a:srgbClr val="C00000"/>
                </a:solidFill>
                <a:latin typeface="Arial" panose="020B0604020202020204" pitchFamily="34" charset="0"/>
                <a:cs typeface="Arial" panose="020B0604020202020204" pitchFamily="34" charset="0"/>
              </a:rPr>
              <a:t>B     </a:t>
            </a:r>
            <a:r>
              <a:rPr lang="en-US" altLang="zh-CN" b="1" i="1" dirty="0">
                <a:solidFill>
                  <a:srgbClr val="C00000"/>
                </a:solidFill>
                <a:latin typeface="Arial" panose="020B0604020202020204" pitchFamily="34" charset="0"/>
                <a:cs typeface="Arial" panose="020B0604020202020204" pitchFamily="34" charset="0"/>
              </a:rPr>
              <a:t>P</a:t>
            </a:r>
            <a:r>
              <a:rPr lang="en-US" altLang="zh-CN" b="1" dirty="0">
                <a:solidFill>
                  <a:srgbClr val="C00000"/>
                </a:solidFill>
                <a:latin typeface="Arial" panose="020B0604020202020204" pitchFamily="34" charset="0"/>
                <a:cs typeface="Arial" panose="020B0604020202020204" pitchFamily="34" charset="0"/>
              </a:rPr>
              <a:t>4</a:t>
            </a:r>
            <a:r>
              <a:rPr lang="en-US" altLang="zh-CN" b="1" baseline="-25000" dirty="0">
                <a:solidFill>
                  <a:srgbClr val="C00000"/>
                </a:solidFill>
                <a:latin typeface="Arial" panose="020B0604020202020204" pitchFamily="34" charset="0"/>
                <a:cs typeface="Arial" panose="020B0604020202020204" pitchFamily="34" charset="0"/>
              </a:rPr>
              <a:t>3</a:t>
            </a:r>
            <a:r>
              <a:rPr lang="en-US" altLang="zh-CN" b="1" dirty="0">
                <a:solidFill>
                  <a:srgbClr val="C00000"/>
                </a:solidFill>
                <a:latin typeface="Arial" panose="020B0604020202020204" pitchFamily="34" charset="0"/>
                <a:cs typeface="Arial" panose="020B0604020202020204" pitchFamily="34" charset="0"/>
              </a:rPr>
              <a:t>32, No. 212      Tc = 3-7K</a:t>
            </a:r>
          </a:p>
        </p:txBody>
      </p:sp>
      <p:sp>
        <p:nvSpPr>
          <p:cNvPr id="28" name="文本框 27">
            <a:extLst>
              <a:ext uri="{FF2B5EF4-FFF2-40B4-BE49-F238E27FC236}">
                <a16:creationId xmlns:a16="http://schemas.microsoft.com/office/drawing/2014/main" id="{948C1021-E45D-4F9F-95C8-74CCB870C8E9}"/>
              </a:ext>
            </a:extLst>
          </p:cNvPr>
          <p:cNvSpPr txBox="1"/>
          <p:nvPr/>
        </p:nvSpPr>
        <p:spPr>
          <a:xfrm>
            <a:off x="2160334" y="4346783"/>
            <a:ext cx="2769608"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Z. S. Gao, et al., Quant. Front. 1, 3 (2022) </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184354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Group 2048">
            <a:extLst>
              <a:ext uri="{FF2B5EF4-FFF2-40B4-BE49-F238E27FC236}">
                <a16:creationId xmlns:a16="http://schemas.microsoft.com/office/drawing/2014/main" id="{EF3F17DD-28C8-411C-8373-9B39C587A629}"/>
              </a:ext>
            </a:extLst>
          </p:cNvPr>
          <p:cNvGrpSpPr/>
          <p:nvPr/>
        </p:nvGrpSpPr>
        <p:grpSpPr>
          <a:xfrm>
            <a:off x="8374085" y="2675380"/>
            <a:ext cx="3821898" cy="4110977"/>
            <a:chOff x="8164486" y="2811174"/>
            <a:chExt cx="3821898" cy="4110977"/>
          </a:xfrm>
        </p:grpSpPr>
        <p:pic>
          <p:nvPicPr>
            <p:cNvPr id="11" name="Picture 10">
              <a:extLst>
                <a:ext uri="{FF2B5EF4-FFF2-40B4-BE49-F238E27FC236}">
                  <a16:creationId xmlns:a16="http://schemas.microsoft.com/office/drawing/2014/main" id="{2DA9EC7E-620B-472B-9A48-2EADC6770E80}"/>
                </a:ext>
              </a:extLst>
            </p:cNvPr>
            <p:cNvPicPr>
              <a:picLocks noChangeAspect="1"/>
            </p:cNvPicPr>
            <p:nvPr/>
          </p:nvPicPr>
          <p:blipFill>
            <a:blip r:embed="rId3"/>
            <a:stretch>
              <a:fillRect/>
            </a:stretch>
          </p:blipFill>
          <p:spPr>
            <a:xfrm>
              <a:off x="8164486" y="4720167"/>
              <a:ext cx="3821898" cy="2201984"/>
            </a:xfrm>
            <a:prstGeom prst="rect">
              <a:avLst/>
            </a:prstGeom>
          </p:spPr>
        </p:pic>
        <p:grpSp>
          <p:nvGrpSpPr>
            <p:cNvPr id="2048" name="Group 2047">
              <a:extLst>
                <a:ext uri="{FF2B5EF4-FFF2-40B4-BE49-F238E27FC236}">
                  <a16:creationId xmlns:a16="http://schemas.microsoft.com/office/drawing/2014/main" id="{3E65E8AE-1001-4093-85F9-561F1F6B560F}"/>
                </a:ext>
              </a:extLst>
            </p:cNvPr>
            <p:cNvGrpSpPr/>
            <p:nvPr/>
          </p:nvGrpSpPr>
          <p:grpSpPr>
            <a:xfrm>
              <a:off x="9417376" y="2811174"/>
              <a:ext cx="1456120" cy="1979219"/>
              <a:chOff x="9417376" y="2811174"/>
              <a:chExt cx="1456120" cy="1979219"/>
            </a:xfrm>
          </p:grpSpPr>
          <p:grpSp>
            <p:nvGrpSpPr>
              <p:cNvPr id="43" name="Group 15">
                <a:extLst>
                  <a:ext uri="{FF2B5EF4-FFF2-40B4-BE49-F238E27FC236}">
                    <a16:creationId xmlns:a16="http://schemas.microsoft.com/office/drawing/2014/main" id="{66CD1A6C-86AC-43AA-B1F8-9914AE10A356}"/>
                  </a:ext>
                </a:extLst>
              </p:cNvPr>
              <p:cNvGrpSpPr>
                <a:grpSpLocks/>
              </p:cNvGrpSpPr>
              <p:nvPr/>
            </p:nvGrpSpPr>
            <p:grpSpPr bwMode="auto">
              <a:xfrm>
                <a:off x="9417376" y="2811174"/>
                <a:ext cx="1456120" cy="1471813"/>
                <a:chOff x="4369" y="1104"/>
                <a:chExt cx="960" cy="975"/>
              </a:xfrm>
            </p:grpSpPr>
            <p:sp>
              <p:nvSpPr>
                <p:cNvPr id="44" name="Rectangle 5">
                  <a:extLst>
                    <a:ext uri="{FF2B5EF4-FFF2-40B4-BE49-F238E27FC236}">
                      <a16:creationId xmlns:a16="http://schemas.microsoft.com/office/drawing/2014/main" id="{6A45997B-9D8B-4EBF-83AA-46047E628563}"/>
                    </a:ext>
                  </a:extLst>
                </p:cNvPr>
                <p:cNvSpPr>
                  <a:spLocks noChangeArrowheads="1"/>
                </p:cNvSpPr>
                <p:nvPr/>
              </p:nvSpPr>
              <p:spPr bwMode="auto">
                <a:xfrm>
                  <a:off x="4369" y="1167"/>
                  <a:ext cx="960" cy="912"/>
                </a:xfrm>
                <a:prstGeom prst="rect">
                  <a:avLst/>
                </a:prstGeom>
                <a:solidFill>
                  <a:srgbClr val="BBE0E3"/>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CH" altLang="LID4096" sz="1800" b="0" i="0" u="none" strike="noStrike" kern="0" cap="none" spc="0" normalizeH="0" baseline="0" noProof="0">
                    <a:ln>
                      <a:noFill/>
                    </a:ln>
                    <a:solidFill>
                      <a:srgbClr val="000000"/>
                    </a:solidFill>
                    <a:effectLst/>
                    <a:uLnTx/>
                    <a:uFillTx/>
                    <a:latin typeface="Arial" panose="020B0604020202020204" pitchFamily="34" charset="0"/>
                  </a:endParaRPr>
                </a:p>
              </p:txBody>
            </p:sp>
            <p:pic>
              <p:nvPicPr>
                <p:cNvPr id="45" name="Picture 24" descr="Muon_precession_fast">
                  <a:extLst>
                    <a:ext uri="{FF2B5EF4-FFF2-40B4-BE49-F238E27FC236}">
                      <a16:creationId xmlns:a16="http://schemas.microsoft.com/office/drawing/2014/main" id="{19F9B86A-7739-40BB-97CE-4B0D8A02BE6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4" descr="Muon_precession_fast">
                  <a:extLst>
                    <a:ext uri="{FF2B5EF4-FFF2-40B4-BE49-F238E27FC236}">
                      <a16:creationId xmlns:a16="http://schemas.microsoft.com/office/drawing/2014/main" id="{3CC1A0B8-682E-4B38-B1AE-8E8B2E76B57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4" descr="Muon_precession_fast">
                  <a:extLst>
                    <a:ext uri="{FF2B5EF4-FFF2-40B4-BE49-F238E27FC236}">
                      <a16:creationId xmlns:a16="http://schemas.microsoft.com/office/drawing/2014/main" id="{8A35CCA7-0D3F-48EB-BFD2-73A3DD1E8DB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35" y="143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4" descr="Muon_precession_fast">
                  <a:extLst>
                    <a:ext uri="{FF2B5EF4-FFF2-40B4-BE49-F238E27FC236}">
                      <a16:creationId xmlns:a16="http://schemas.microsoft.com/office/drawing/2014/main" id="{D927F413-9776-49BF-8DAE-870AD996A91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4" descr="Muon_precession_fast">
                  <a:extLst>
                    <a:ext uri="{FF2B5EF4-FFF2-40B4-BE49-F238E27FC236}">
                      <a16:creationId xmlns:a16="http://schemas.microsoft.com/office/drawing/2014/main" id="{412EDF47-26F9-4DA2-9FEB-47C639CCF8D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33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4" descr="Muon_precession_fast">
                  <a:extLst>
                    <a:ext uri="{FF2B5EF4-FFF2-40B4-BE49-F238E27FC236}">
                      <a16:creationId xmlns:a16="http://schemas.microsoft.com/office/drawing/2014/main" id="{0F45F05C-8FD8-4C26-A82F-A47EF351EE8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34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4" descr="Muon_precession_fast">
                  <a:extLst>
                    <a:ext uri="{FF2B5EF4-FFF2-40B4-BE49-F238E27FC236}">
                      <a16:creationId xmlns:a16="http://schemas.microsoft.com/office/drawing/2014/main" id="{BB4F88F7-5C81-4A23-868B-6D74FB5AA93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4" descr="Muon_precession_fast">
                  <a:extLst>
                    <a:ext uri="{FF2B5EF4-FFF2-40B4-BE49-F238E27FC236}">
                      <a16:creationId xmlns:a16="http://schemas.microsoft.com/office/drawing/2014/main" id="{740A2C7C-4E92-44EF-A09B-F0462A6EAD1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63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4" descr="Muon_precession_fast">
                  <a:extLst>
                    <a:ext uri="{FF2B5EF4-FFF2-40B4-BE49-F238E27FC236}">
                      <a16:creationId xmlns:a16="http://schemas.microsoft.com/office/drawing/2014/main" id="{B9F2BCA8-67C5-4E20-A044-4826881A64A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 name="Right Triangle 62">
                <a:extLst>
                  <a:ext uri="{FF2B5EF4-FFF2-40B4-BE49-F238E27FC236}">
                    <a16:creationId xmlns:a16="http://schemas.microsoft.com/office/drawing/2014/main" id="{B8D62408-0E69-4F3F-8A07-9E67BC6C5C9B}"/>
                  </a:ext>
                </a:extLst>
              </p:cNvPr>
              <p:cNvSpPr/>
              <p:nvPr/>
            </p:nvSpPr>
            <p:spPr>
              <a:xfrm rot="18773796">
                <a:off x="9655992" y="3761341"/>
                <a:ext cx="994359" cy="1063746"/>
              </a:xfrm>
              <a:prstGeom prst="rtTriangle">
                <a:avLst/>
              </a:prstGeom>
              <a:gradFill flip="none" rotWithShape="1">
                <a:gsLst>
                  <a:gs pos="82000">
                    <a:srgbClr val="E4E4E4"/>
                  </a:gs>
                  <a:gs pos="60000">
                    <a:srgbClr val="F1F1F1">
                      <a:alpha val="51000"/>
                    </a:srgbClr>
                  </a:gs>
                  <a:gs pos="0">
                    <a:schemeClr val="accent3">
                      <a:lumMod val="5000"/>
                      <a:lumOff val="95000"/>
                    </a:schemeClr>
                  </a:gs>
                  <a:gs pos="38000">
                    <a:srgbClr val="F3F3F3"/>
                  </a:gs>
                  <a:gs pos="100000">
                    <a:schemeClr val="accent3">
                      <a:lumMod val="45000"/>
                      <a:lumOff val="55000"/>
                    </a:schemeClr>
                  </a:gs>
                  <a:gs pos="100000">
                    <a:schemeClr val="accent3">
                      <a:lumMod val="45000"/>
                      <a:lumOff val="55000"/>
                    </a:schemeClr>
                  </a:gs>
                  <a:gs pos="100000">
                    <a:schemeClr val="accent3">
                      <a:lumMod val="30000"/>
                      <a:lumOff val="70000"/>
                    </a:schemeClr>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grpSp>
      </p:grpSp>
      <p:grpSp>
        <p:nvGrpSpPr>
          <p:cNvPr id="2051" name="Group 2050">
            <a:extLst>
              <a:ext uri="{FF2B5EF4-FFF2-40B4-BE49-F238E27FC236}">
                <a16:creationId xmlns:a16="http://schemas.microsoft.com/office/drawing/2014/main" id="{DDA38E78-BDD5-4B5D-B4C9-6A1EE716F229}"/>
              </a:ext>
            </a:extLst>
          </p:cNvPr>
          <p:cNvGrpSpPr/>
          <p:nvPr/>
        </p:nvGrpSpPr>
        <p:grpSpPr>
          <a:xfrm>
            <a:off x="1" y="0"/>
            <a:ext cx="12192000" cy="1101436"/>
            <a:chOff x="1" y="0"/>
            <a:chExt cx="12192000" cy="1101436"/>
          </a:xfrm>
        </p:grpSpPr>
        <p:sp>
          <p:nvSpPr>
            <p:cNvPr id="12" name="Rectangle 11">
              <a:extLst>
                <a:ext uri="{FF2B5EF4-FFF2-40B4-BE49-F238E27FC236}">
                  <a16:creationId xmlns:a16="http://schemas.microsoft.com/office/drawing/2014/main" id="{09127D09-9D57-49C3-B55E-23F7898E0430}"/>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TextBox 14">
              <a:extLst>
                <a:ext uri="{FF2B5EF4-FFF2-40B4-BE49-F238E27FC236}">
                  <a16:creationId xmlns:a16="http://schemas.microsoft.com/office/drawing/2014/main" id="{C3B74B08-81A8-4714-A1C6-91A2880A631B}"/>
                </a:ext>
              </a:extLst>
            </p:cNvPr>
            <p:cNvSpPr txBox="1"/>
            <p:nvPr/>
          </p:nvSpPr>
          <p:spPr>
            <a:xfrm>
              <a:off x="5017991" y="227552"/>
              <a:ext cx="1895071" cy="646331"/>
            </a:xfrm>
            <a:prstGeom prst="rect">
              <a:avLst/>
            </a:prstGeom>
            <a:noFill/>
          </p:spPr>
          <p:txBody>
            <a:bodyPr wrap="none" rtlCol="0">
              <a:spAutoFit/>
            </a:bodyPr>
            <a:lstStyle/>
            <a:p>
              <a:r>
                <a:rPr lang="en-US" altLang="zh-CN" sz="3600" b="1" dirty="0">
                  <a:latin typeface="Microsoft YaHei" panose="020B0503020204020204" pitchFamily="34" charset="-122"/>
                  <a:ea typeface="Microsoft YaHei" panose="020B0503020204020204" pitchFamily="34" charset="-122"/>
                </a:rPr>
                <a:t>Outline</a:t>
              </a:r>
              <a:endParaRPr lang="LID4096" sz="2400" b="1" dirty="0">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EB5E1B80-0853-468F-8499-AE38CA8508E7}"/>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0" name="Group 79">
              <a:extLst>
                <a:ext uri="{FF2B5EF4-FFF2-40B4-BE49-F238E27FC236}">
                  <a16:creationId xmlns:a16="http://schemas.microsoft.com/office/drawing/2014/main" id="{CA4F65F9-E02B-4716-94D7-E0FB9BDAA6B2}"/>
                </a:ext>
              </a:extLst>
            </p:cNvPr>
            <p:cNvGrpSpPr/>
            <p:nvPr/>
          </p:nvGrpSpPr>
          <p:grpSpPr>
            <a:xfrm>
              <a:off x="9643013" y="4519"/>
              <a:ext cx="2487809" cy="958777"/>
              <a:chOff x="1886763" y="4787129"/>
              <a:chExt cx="2487809" cy="958777"/>
            </a:xfrm>
          </p:grpSpPr>
          <p:sp>
            <p:nvSpPr>
              <p:cNvPr id="81" name="TextBox 80">
                <a:extLst>
                  <a:ext uri="{FF2B5EF4-FFF2-40B4-BE49-F238E27FC236}">
                    <a16:creationId xmlns:a16="http://schemas.microsoft.com/office/drawing/2014/main" id="{B43210F7-B02B-4ABB-92E4-8A0281636A57}"/>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82" name="Group 81">
                <a:extLst>
                  <a:ext uri="{FF2B5EF4-FFF2-40B4-BE49-F238E27FC236}">
                    <a16:creationId xmlns:a16="http://schemas.microsoft.com/office/drawing/2014/main" id="{07D2E6AE-6E37-441E-97F6-52C0D82EA525}"/>
                  </a:ext>
                </a:extLst>
              </p:cNvPr>
              <p:cNvGrpSpPr/>
              <p:nvPr/>
            </p:nvGrpSpPr>
            <p:grpSpPr>
              <a:xfrm>
                <a:off x="1953082" y="4948029"/>
                <a:ext cx="2421490" cy="797877"/>
                <a:chOff x="1952407" y="4970889"/>
                <a:chExt cx="2421490" cy="797877"/>
              </a:xfrm>
            </p:grpSpPr>
            <p:sp>
              <p:nvSpPr>
                <p:cNvPr id="83" name="TextBox 82">
                  <a:extLst>
                    <a:ext uri="{FF2B5EF4-FFF2-40B4-BE49-F238E27FC236}">
                      <a16:creationId xmlns:a16="http://schemas.microsoft.com/office/drawing/2014/main" id="{FC06A1ED-21FF-4DD3-A336-11E37872718F}"/>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84" name="TextBox 83">
                  <a:extLst>
                    <a:ext uri="{FF2B5EF4-FFF2-40B4-BE49-F238E27FC236}">
                      <a16:creationId xmlns:a16="http://schemas.microsoft.com/office/drawing/2014/main" id="{AD670F5A-AE77-4496-B959-5F473237FF69}"/>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85" name="TextBox 84">
                  <a:extLst>
                    <a:ext uri="{FF2B5EF4-FFF2-40B4-BE49-F238E27FC236}">
                      <a16:creationId xmlns:a16="http://schemas.microsoft.com/office/drawing/2014/main" id="{A2A9B83A-165D-4C58-BC42-49EDFCD0F5BF}"/>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grpSp>
        <p:nvGrpSpPr>
          <p:cNvPr id="28" name="Group 27">
            <a:extLst>
              <a:ext uri="{FF2B5EF4-FFF2-40B4-BE49-F238E27FC236}">
                <a16:creationId xmlns:a16="http://schemas.microsoft.com/office/drawing/2014/main" id="{EF4C67FB-C3C9-436B-AE20-BDEFBCDA9C52}"/>
              </a:ext>
            </a:extLst>
          </p:cNvPr>
          <p:cNvGrpSpPr/>
          <p:nvPr/>
        </p:nvGrpSpPr>
        <p:grpSpPr>
          <a:xfrm>
            <a:off x="212432" y="2227030"/>
            <a:ext cx="2267070" cy="2265486"/>
            <a:chOff x="3400694" y="2324099"/>
            <a:chExt cx="2267070" cy="2265486"/>
          </a:xfrm>
        </p:grpSpPr>
        <p:sp>
          <p:nvSpPr>
            <p:cNvPr id="29" name="Oval 28">
              <a:extLst>
                <a:ext uri="{FF2B5EF4-FFF2-40B4-BE49-F238E27FC236}">
                  <a16:creationId xmlns:a16="http://schemas.microsoft.com/office/drawing/2014/main" id="{F31DDE90-8736-404E-ACDA-4D64B89E6114}"/>
                </a:ext>
              </a:extLst>
            </p:cNvPr>
            <p:cNvSpPr/>
            <p:nvPr/>
          </p:nvSpPr>
          <p:spPr bwMode="auto">
            <a:xfrm>
              <a:off x="3400694" y="2324099"/>
              <a:ext cx="2267070" cy="2265486"/>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LID4096" sz="2400">
                <a:latin typeface="Times" charset="0"/>
              </a:endParaRPr>
            </a:p>
          </p:txBody>
        </p:sp>
        <p:pic>
          <p:nvPicPr>
            <p:cNvPr id="30" name="Picture 2" descr="Image result for muon">
              <a:extLst>
                <a:ext uri="{FF2B5EF4-FFF2-40B4-BE49-F238E27FC236}">
                  <a16:creationId xmlns:a16="http://schemas.microsoft.com/office/drawing/2014/main" id="{C36D15E1-74ED-4F21-A31B-DB8010C1A8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3257" y="2755854"/>
              <a:ext cx="1012887" cy="1236414"/>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232E819-CF95-4201-B1B9-84E158B1754E}"/>
                </a:ext>
              </a:extLst>
            </p:cNvPr>
            <p:cNvSpPr txBox="1"/>
            <p:nvPr/>
          </p:nvSpPr>
          <p:spPr>
            <a:xfrm>
              <a:off x="3957190" y="3919437"/>
              <a:ext cx="1235378" cy="491422"/>
            </a:xfrm>
            <a:prstGeom prst="rect">
              <a:avLst/>
            </a:prstGeom>
            <a:noFill/>
          </p:spPr>
          <p:txBody>
            <a:bodyPr spcFirstLastPara="1" wrap="none" lIns="0" tIns="0" rIns="0" bIns="0" numCol="1" rtlCol="0">
              <a:prstTxWarp prst="textArchDown">
                <a:avLst>
                  <a:gd name="adj" fmla="val 1140214"/>
                </a:avLst>
              </a:prstTxWarp>
              <a:noAutofit/>
            </a:bodyPr>
            <a:lstStyle/>
            <a:p>
              <a:pPr>
                <a:lnSpc>
                  <a:spcPct val="110000"/>
                </a:lnSpc>
              </a:pPr>
              <a:r>
                <a:rPr lang="en-US" sz="2400" b="1" kern="1000" spc="30" dirty="0">
                  <a:solidFill>
                    <a:srgbClr val="FF0000"/>
                  </a:solidFill>
                  <a:cs typeface="Franklin Gothic Book"/>
                </a:rPr>
                <a:t>R</a:t>
              </a:r>
              <a:r>
                <a:rPr lang="en-US" sz="2400" kern="1000" spc="30" dirty="0">
                  <a:cs typeface="Franklin Gothic Book"/>
                </a:rPr>
                <a:t>otation</a:t>
              </a:r>
              <a:endParaRPr lang="LID4096" sz="2400" kern="1000" spc="30" dirty="0" err="1">
                <a:cs typeface="Franklin Gothic Book"/>
              </a:endParaRPr>
            </a:p>
          </p:txBody>
        </p:sp>
        <p:sp>
          <p:nvSpPr>
            <p:cNvPr id="32" name="TextBox 31">
              <a:extLst>
                <a:ext uri="{FF2B5EF4-FFF2-40B4-BE49-F238E27FC236}">
                  <a16:creationId xmlns:a16="http://schemas.microsoft.com/office/drawing/2014/main" id="{1492BD90-E0A5-439F-BF24-CB2419E6E6C1}"/>
                </a:ext>
              </a:extLst>
            </p:cNvPr>
            <p:cNvSpPr txBox="1"/>
            <p:nvPr/>
          </p:nvSpPr>
          <p:spPr>
            <a:xfrm rot="5400000">
              <a:off x="4547620" y="3340670"/>
              <a:ext cx="1251597" cy="362190"/>
            </a:xfrm>
            <a:prstGeom prst="rect">
              <a:avLst/>
            </a:prstGeom>
            <a:noFill/>
          </p:spPr>
          <p:txBody>
            <a:bodyPr spcFirstLastPara="1" wrap="none" lIns="0" tIns="0" rIns="0" bIns="0" numCol="1" rtlCol="0">
              <a:prstTxWarp prst="textArchUp">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esonance</a:t>
              </a:r>
              <a:endParaRPr lang="LID4096" sz="2400" kern="1000" spc="30" dirty="0" err="1">
                <a:cs typeface="Franklin Gothic Book"/>
              </a:endParaRPr>
            </a:p>
          </p:txBody>
        </p:sp>
        <p:sp>
          <p:nvSpPr>
            <p:cNvPr id="33" name="TextBox 32">
              <a:extLst>
                <a:ext uri="{FF2B5EF4-FFF2-40B4-BE49-F238E27FC236}">
                  <a16:creationId xmlns:a16="http://schemas.microsoft.com/office/drawing/2014/main" id="{1112EA58-3970-4134-B2CC-2C5CF07240D3}"/>
                </a:ext>
              </a:extLst>
            </p:cNvPr>
            <p:cNvSpPr txBox="1"/>
            <p:nvPr/>
          </p:nvSpPr>
          <p:spPr>
            <a:xfrm rot="5400000">
              <a:off x="3279642" y="3132935"/>
              <a:ext cx="1319814" cy="598842"/>
            </a:xfrm>
            <a:prstGeom prst="rect">
              <a:avLst/>
            </a:prstGeom>
            <a:noFill/>
          </p:spPr>
          <p:txBody>
            <a:bodyPr spcFirstLastPara="1" wrap="none" lIns="0" tIns="0" rIns="0" bIns="0" numCol="1" rtlCol="0">
              <a:prstTxWarp prst="textArchDown">
                <a:avLst>
                  <a:gd name="adj" fmla="val 938910"/>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elaxation</a:t>
              </a:r>
              <a:endParaRPr lang="LID4096" sz="2400" kern="1000" spc="30" dirty="0" err="1">
                <a:cs typeface="Franklin Gothic Book"/>
              </a:endParaRPr>
            </a:p>
          </p:txBody>
        </p:sp>
        <p:sp>
          <p:nvSpPr>
            <p:cNvPr id="34" name="Rectangle 33">
              <a:extLst>
                <a:ext uri="{FF2B5EF4-FFF2-40B4-BE49-F238E27FC236}">
                  <a16:creationId xmlns:a16="http://schemas.microsoft.com/office/drawing/2014/main" id="{D1F81FD8-83BC-4023-988A-41453FC4ECEF}"/>
                </a:ext>
              </a:extLst>
            </p:cNvPr>
            <p:cNvSpPr/>
            <p:nvPr/>
          </p:nvSpPr>
          <p:spPr bwMode="auto">
            <a:xfrm>
              <a:off x="4618859" y="3011713"/>
              <a:ext cx="720969" cy="10286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800" b="1" dirty="0">
                  <a:latin typeface="Arial" panose="020B0604020202020204" pitchFamily="34" charset="0"/>
                  <a:cs typeface="Arial" panose="020B0604020202020204" pitchFamily="34" charset="0"/>
                </a:rPr>
                <a:t>S</a:t>
              </a:r>
            </a:p>
            <a:p>
              <a:pPr eaLnBrk="0" fontAlgn="base" hangingPunct="0">
                <a:spcBef>
                  <a:spcPct val="0"/>
                </a:spcBef>
                <a:spcAft>
                  <a:spcPct val="0"/>
                </a:spcAft>
              </a:pPr>
              <a:r>
                <a:rPr lang="en-US" sz="2800" b="1" dirty="0">
                  <a:solidFill>
                    <a:srgbClr val="FF0000"/>
                  </a:solidFill>
                  <a:latin typeface="Arial" panose="020B0604020202020204" pitchFamily="34" charset="0"/>
                  <a:cs typeface="Arial" panose="020B0604020202020204" pitchFamily="34" charset="0"/>
                </a:rPr>
                <a:t>R</a:t>
              </a:r>
              <a:endParaRPr lang="LID4096" sz="2800" b="1" dirty="0">
                <a:solidFill>
                  <a:srgbClr val="FF0000"/>
                </a:solidFill>
                <a:latin typeface="Arial" panose="020B0604020202020204" pitchFamily="34" charset="0"/>
                <a:cs typeface="Arial" panose="020B0604020202020204" pitchFamily="34" charset="0"/>
              </a:endParaRPr>
            </a:p>
          </p:txBody>
        </p:sp>
      </p:grpSp>
      <p:sp>
        <p:nvSpPr>
          <p:cNvPr id="9" name="Content Placeholder 1">
            <a:extLst>
              <a:ext uri="{FF2B5EF4-FFF2-40B4-BE49-F238E27FC236}">
                <a16:creationId xmlns:a16="http://schemas.microsoft.com/office/drawing/2014/main" id="{122BB6BE-5AE0-4434-9954-EBA7F4D37D85}"/>
              </a:ext>
            </a:extLst>
          </p:cNvPr>
          <p:cNvSpPr txBox="1">
            <a:spLocks/>
          </p:cNvSpPr>
          <p:nvPr/>
        </p:nvSpPr>
        <p:spPr>
          <a:xfrm>
            <a:off x="2780173" y="1605552"/>
            <a:ext cx="7477686" cy="4121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buFont typeface="Wingdings" panose="05000000000000000000" pitchFamily="2" charset="2"/>
              <a:buChar char="q"/>
            </a:pPr>
            <a:r>
              <a:rPr lang="en-US"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chiral crystal</a:t>
            </a:r>
            <a:endParaRPr lang="en-US"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b="1" dirty="0">
                <a:latin typeface="Arial" panose="020B0604020202020204" pitchFamily="34" charset="0"/>
                <a:ea typeface="Microsoft YaHei" panose="020B0503020204020204" pitchFamily="34" charset="-122"/>
                <a:cs typeface="Arial" panose="020B0604020202020204" pitchFamily="34" charset="0"/>
              </a:rPr>
              <a:t> </a:t>
            </a:r>
            <a:r>
              <a:rPr lang="en-US" b="1" dirty="0">
                <a:solidFill>
                  <a:srgbClr val="C00000"/>
                </a:solidFill>
                <a:latin typeface="Arial" panose="020B0604020202020204" pitchFamily="34" charset="0"/>
                <a:ea typeface="Microsoft YaHei" panose="020B0503020204020204" pitchFamily="34" charset="-122"/>
                <a:cs typeface="Arial" panose="020B0604020202020204" pitchFamily="34" charset="0"/>
              </a:rPr>
              <a:t>Basic principles of </a:t>
            </a:r>
            <a:r>
              <a:rPr lang="en-US"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b="1" dirty="0">
                <a:solidFill>
                  <a:srgbClr val="C00000"/>
                </a:solidFill>
                <a:latin typeface="Arial" panose="020B0604020202020204" pitchFamily="34" charset="0"/>
                <a:ea typeface="Microsoft YaHei" panose="020B0503020204020204" pitchFamily="34" charset="-122"/>
                <a:cs typeface="Arial" panose="020B0604020202020204" pitchFamily="34" charset="0"/>
              </a:rPr>
              <a:t>SR</a:t>
            </a:r>
            <a:endParaRPr lang="en-US"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Clr>
                <a:schemeClr val="tx1"/>
              </a:buClr>
              <a:buFont typeface="Wingdings" panose="05000000000000000000" pitchFamily="2" charset="2"/>
              <a:buChar char="q"/>
            </a:pP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Unconventional SC in chiral crystals</a:t>
            </a:r>
          </a:p>
          <a:p>
            <a:pPr>
              <a:spcBef>
                <a:spcPts val="1200"/>
              </a:spcBef>
              <a:spcAft>
                <a:spcPts val="1200"/>
              </a:spcAft>
              <a:buClr>
                <a:schemeClr val="tx1"/>
              </a:buClr>
              <a:buFont typeface="Wingdings" panose="05000000000000000000" pitchFamily="2" charset="2"/>
              <a:buChar char="q"/>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marL="0" indent="0">
              <a:spcBef>
                <a:spcPts val="1200"/>
              </a:spcBef>
              <a:spcAft>
                <a:spcPts val="1200"/>
              </a:spcAft>
              <a:buNone/>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 Summary</a:t>
            </a:r>
          </a:p>
        </p:txBody>
      </p:sp>
      <p:sp>
        <p:nvSpPr>
          <p:cNvPr id="2" name="文本框 1">
            <a:extLst>
              <a:ext uri="{FF2B5EF4-FFF2-40B4-BE49-F238E27FC236}">
                <a16:creationId xmlns:a16="http://schemas.microsoft.com/office/drawing/2014/main" id="{9BC61360-5262-4463-8F6E-CCA6DBE81AE0}"/>
              </a:ext>
            </a:extLst>
          </p:cNvPr>
          <p:cNvSpPr txBox="1"/>
          <p:nvPr/>
        </p:nvSpPr>
        <p:spPr>
          <a:xfrm>
            <a:off x="3062940" y="3601145"/>
            <a:ext cx="5489644" cy="1112549"/>
          </a:xfrm>
          <a:prstGeom prst="rect">
            <a:avLst/>
          </a:prstGeom>
          <a:noFill/>
        </p:spPr>
        <p:txBody>
          <a:bodyPr wrap="none" rtlCol="0">
            <a:spAutoFit/>
          </a:bodyPr>
          <a:lstStyle/>
          <a:p>
            <a:pPr marL="342900" indent="-342900">
              <a:lnSpc>
                <a:spcPct val="150000"/>
              </a:lnSpc>
              <a:spcBef>
                <a:spcPts val="600"/>
              </a:spcBef>
              <a:spcAft>
                <a:spcPts val="600"/>
              </a:spcAft>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LaRhSi/</a:t>
            </a:r>
            <a:r>
              <a:rPr lang="en-US" altLang="zh-CN" sz="2000" b="1" dirty="0" err="1">
                <a:latin typeface="Arial" panose="020B0604020202020204" pitchFamily="34" charset="0"/>
                <a:ea typeface="Microsoft YaHei" panose="020B0503020204020204" pitchFamily="34" charset="-122"/>
                <a:cs typeface="Arial" panose="020B0604020202020204" pitchFamily="34" charset="0"/>
              </a:rPr>
              <a:t>LaIrSi</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37, e11385 (2025)</a:t>
            </a:r>
          </a:p>
          <a:p>
            <a:pPr marL="342900" indent="-342900">
              <a:lnSpc>
                <a:spcPct val="150000"/>
              </a:lnSpc>
              <a:spcBef>
                <a:spcPts val="600"/>
              </a:spcBef>
              <a:spcAft>
                <a:spcPts val="600"/>
              </a:spcAft>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2-x</a:t>
            </a:r>
            <a:r>
              <a:rPr lang="en-US" altLang="zh-CN" sz="2000" b="1" dirty="0">
                <a:latin typeface="Arial" panose="020B0604020202020204" pitchFamily="34" charset="0"/>
                <a:ea typeface="Microsoft YaHei" panose="020B0503020204020204" pitchFamily="34" charset="-122"/>
                <a:cs typeface="Arial" panose="020B0604020202020204" pitchFamily="34" charset="0"/>
              </a:rPr>
              <a:t>Si</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x</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pt-BR"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38, e74399 (2026</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t>
            </a:r>
            <a:endParaRPr lang="en-US" altLang="zh-CN" sz="2000"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259369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410DCE5-DFC3-4329-89D3-1A0F269FA069}"/>
              </a:ext>
            </a:extLst>
          </p:cNvPr>
          <p:cNvGrpSpPr/>
          <p:nvPr/>
        </p:nvGrpSpPr>
        <p:grpSpPr>
          <a:xfrm>
            <a:off x="111021" y="1269066"/>
            <a:ext cx="4414910" cy="2858361"/>
            <a:chOff x="115947" y="1132485"/>
            <a:chExt cx="4414910" cy="2858361"/>
          </a:xfrm>
        </p:grpSpPr>
        <p:pic>
          <p:nvPicPr>
            <p:cNvPr id="31814" name="Picture 3" descr="pB-200-20-1000"/>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5947" y="1132485"/>
              <a:ext cx="4414910" cy="2858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46" name="Group 75"/>
            <p:cNvGrpSpPr>
              <a:grpSpLocks/>
            </p:cNvGrpSpPr>
            <p:nvPr/>
          </p:nvGrpSpPr>
          <p:grpSpPr bwMode="auto">
            <a:xfrm>
              <a:off x="1872229" y="2854620"/>
              <a:ext cx="451342" cy="318950"/>
              <a:chOff x="-1583" y="1117"/>
              <a:chExt cx="315" cy="252"/>
            </a:xfrm>
          </p:grpSpPr>
          <p:sp>
            <p:nvSpPr>
              <p:cNvPr id="31818" name="Line 5"/>
              <p:cNvSpPr>
                <a:spLocks noChangeShapeType="1"/>
              </p:cNvSpPr>
              <p:nvPr/>
            </p:nvSpPr>
            <p:spPr bwMode="auto">
              <a:xfrm flipV="1">
                <a:off x="-1568" y="1187"/>
                <a:ext cx="0" cy="182"/>
              </a:xfrm>
              <a:prstGeom prst="line">
                <a:avLst/>
              </a:prstGeom>
              <a:noFill/>
              <a:ln w="19050">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31819" name="Text Box 6"/>
              <p:cNvSpPr txBox="1">
                <a:spLocks noChangeArrowheads="1"/>
              </p:cNvSpPr>
              <p:nvPr/>
            </p:nvSpPr>
            <p:spPr bwMode="auto">
              <a:xfrm>
                <a:off x="-1583" y="1117"/>
                <a:ext cx="3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r>
                  <a:rPr lang="en-US" altLang="de-DE" b="1" i="1" dirty="0" err="1">
                    <a:latin typeface="Arial Narrow" panose="020B0606020202030204" pitchFamily="34" charset="0"/>
                    <a:cs typeface="Lucida Sans Unicode" panose="020B0602030504020204" pitchFamily="34" charset="0"/>
                  </a:rPr>
                  <a:t>B</a:t>
                </a:r>
                <a:r>
                  <a:rPr lang="en-US" altLang="de-DE" b="1" baseline="-25000" dirty="0" err="1">
                    <a:latin typeface="Arial Narrow" panose="020B0606020202030204" pitchFamily="34" charset="0"/>
                    <a:cs typeface="Lucida Sans Unicode" panose="020B0602030504020204" pitchFamily="34" charset="0"/>
                  </a:rPr>
                  <a:t>ext</a:t>
                </a:r>
                <a:endParaRPr lang="en-US" altLang="de-DE" b="1" baseline="-25000" dirty="0">
                  <a:latin typeface="Arial Narrow" panose="020B0606020202030204" pitchFamily="34" charset="0"/>
                  <a:cs typeface="Lucida Sans Unicode" panose="020B0602030504020204" pitchFamily="34" charset="0"/>
                </a:endParaRPr>
              </a:p>
            </p:txBody>
          </p:sp>
        </p:grpSp>
        <p:sp>
          <p:nvSpPr>
            <p:cNvPr id="31747" name="Line 7"/>
            <p:cNvSpPr>
              <a:spLocks noChangeShapeType="1"/>
            </p:cNvSpPr>
            <p:nvPr/>
          </p:nvSpPr>
          <p:spPr bwMode="auto">
            <a:xfrm rot="5400000" flipV="1">
              <a:off x="4227770" y="2247556"/>
              <a:ext cx="0" cy="260776"/>
            </a:xfrm>
            <a:prstGeom prst="line">
              <a:avLst/>
            </a:prstGeom>
            <a:noFill/>
            <a:ln w="9525">
              <a:solidFill>
                <a:schemeClr val="tx1"/>
              </a:solidFill>
              <a:round/>
              <a:headEnd type="stealth" w="med" len="med"/>
              <a:tailEnd/>
            </a:ln>
            <a:extLst>
              <a:ext uri="{909E8E84-426E-40DD-AFC4-6F175D3DCCD1}">
                <a14:hiddenFill xmlns:a14="http://schemas.microsoft.com/office/drawing/2010/main">
                  <a:noFill/>
                </a14:hiddenFill>
              </a:ext>
            </a:extLst>
          </p:spPr>
          <p:txBody>
            <a:bodyPr/>
            <a:lstStyle/>
            <a:p>
              <a:endParaRPr lang="en-US"/>
            </a:p>
          </p:txBody>
        </p:sp>
        <p:sp>
          <p:nvSpPr>
            <p:cNvPr id="31748" name="Text Box 8"/>
            <p:cNvSpPr txBox="1">
              <a:spLocks noChangeArrowheads="1"/>
            </p:cNvSpPr>
            <p:nvPr/>
          </p:nvSpPr>
          <p:spPr bwMode="auto">
            <a:xfrm>
              <a:off x="4071643" y="2386649"/>
              <a:ext cx="451342" cy="29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defTabSz="449263">
                <a:defRPr>
                  <a:solidFill>
                    <a:schemeClr val="tx1"/>
                  </a:solidFill>
                  <a:latin typeface="Arial" panose="020B0604020202020204" pitchFamily="34" charset="0"/>
                </a:defRPr>
              </a:lvl1pPr>
              <a:lvl2pPr marL="742950" indent="-285750" defTabSz="449263">
                <a:defRPr>
                  <a:solidFill>
                    <a:schemeClr val="tx1"/>
                  </a:solidFill>
                  <a:latin typeface="Arial" panose="020B0604020202020204" pitchFamily="34" charset="0"/>
                </a:defRPr>
              </a:lvl2pPr>
              <a:lvl3pPr marL="1143000" indent="-228600" defTabSz="449263">
                <a:defRPr>
                  <a:solidFill>
                    <a:schemeClr val="tx1"/>
                  </a:solidFill>
                  <a:latin typeface="Arial" panose="020B0604020202020204" pitchFamily="34" charset="0"/>
                </a:defRPr>
              </a:lvl3pPr>
              <a:lvl4pPr marL="1600200" indent="-228600" defTabSz="449263">
                <a:defRPr>
                  <a:solidFill>
                    <a:schemeClr val="tx1"/>
                  </a:solidFill>
                  <a:latin typeface="Arial" panose="020B0604020202020204" pitchFamily="34" charset="0"/>
                </a:defRPr>
              </a:lvl4pPr>
              <a:lvl5pPr marL="2057400" indent="-228600" defTabSz="449263">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r>
                <a:rPr lang="en-US" altLang="de-DE" b="1" i="1" dirty="0" err="1">
                  <a:latin typeface="Arial Narrow" panose="020B0606020202030204" pitchFamily="34" charset="0"/>
                  <a:cs typeface="Lucida Sans Unicode" panose="020B0602030504020204" pitchFamily="34" charset="0"/>
                </a:rPr>
                <a:t>B</a:t>
              </a:r>
              <a:r>
                <a:rPr lang="en-US" altLang="de-DE" b="1" i="1" baseline="-25000" dirty="0" err="1">
                  <a:latin typeface="Arial Narrow" panose="020B0606020202030204" pitchFamily="34" charset="0"/>
                  <a:cs typeface="Lucida Sans Unicode" panose="020B0602030504020204" pitchFamily="34" charset="0"/>
                </a:rPr>
                <a:t>ext</a:t>
              </a:r>
              <a:endParaRPr lang="en-US" altLang="de-DE" b="1" i="1" baseline="-25000" dirty="0">
                <a:latin typeface="Arial Narrow" panose="020B0606020202030204" pitchFamily="34" charset="0"/>
                <a:cs typeface="Lucida Sans Unicode" panose="020B0602030504020204" pitchFamily="34" charset="0"/>
              </a:endParaRPr>
            </a:p>
          </p:txBody>
        </p:sp>
        <p:pic>
          <p:nvPicPr>
            <p:cNvPr id="8203" name="Picture 11"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684117" y="3297548"/>
              <a:ext cx="343880" cy="37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13"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219026" y="1480746"/>
              <a:ext cx="343880" cy="37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5"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475929" y="3374434"/>
              <a:ext cx="343880" cy="37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815" name="Oval 16"/>
            <p:cNvSpPr>
              <a:spLocks noChangeArrowheads="1"/>
            </p:cNvSpPr>
            <p:nvPr/>
          </p:nvSpPr>
          <p:spPr bwMode="auto">
            <a:xfrm>
              <a:off x="1125861" y="3648397"/>
              <a:ext cx="80239" cy="70878"/>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6" name="Oval 23"/>
            <p:cNvSpPr>
              <a:spLocks noChangeArrowheads="1"/>
            </p:cNvSpPr>
            <p:nvPr/>
          </p:nvSpPr>
          <p:spPr bwMode="auto">
            <a:xfrm>
              <a:off x="1361234" y="1369634"/>
              <a:ext cx="80239" cy="70878"/>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7" name="Oval 30"/>
            <p:cNvSpPr>
              <a:spLocks noChangeArrowheads="1"/>
            </p:cNvSpPr>
            <p:nvPr/>
          </p:nvSpPr>
          <p:spPr bwMode="auto">
            <a:xfrm>
              <a:off x="3692067" y="3616755"/>
              <a:ext cx="80239" cy="70878"/>
            </a:xfrm>
            <a:prstGeom prst="ellipse">
              <a:avLst/>
            </a:prstGeom>
            <a:solidFill>
              <a:srgbClr val="0080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grpSp>
          <p:nvGrpSpPr>
            <p:cNvPr id="31795" name="Group 72"/>
            <p:cNvGrpSpPr>
              <a:grpSpLocks/>
            </p:cNvGrpSpPr>
            <p:nvPr/>
          </p:nvGrpSpPr>
          <p:grpSpPr bwMode="auto">
            <a:xfrm>
              <a:off x="1894137" y="1355823"/>
              <a:ext cx="2267719" cy="1520039"/>
              <a:chOff x="953" y="754"/>
              <a:chExt cx="1934" cy="1418"/>
            </a:xfrm>
          </p:grpSpPr>
          <p:pic>
            <p:nvPicPr>
              <p:cNvPr id="31796" name="Picture 4" descr="vortex-lattice-200-20-1000"/>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3" y="754"/>
                <a:ext cx="1934" cy="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97" name="Oval 17"/>
              <p:cNvSpPr>
                <a:spLocks noChangeArrowheads="1"/>
              </p:cNvSpPr>
              <p:nvPr/>
            </p:nvSpPr>
            <p:spPr bwMode="auto">
              <a:xfrm>
                <a:off x="1526" y="1593"/>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798" name="Oval 18"/>
              <p:cNvSpPr>
                <a:spLocks noChangeArrowheads="1"/>
              </p:cNvSpPr>
              <p:nvPr/>
            </p:nvSpPr>
            <p:spPr bwMode="auto">
              <a:xfrm>
                <a:off x="1525" y="1216"/>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799" name="Oval 19"/>
              <p:cNvSpPr>
                <a:spLocks noChangeArrowheads="1"/>
              </p:cNvSpPr>
              <p:nvPr/>
            </p:nvSpPr>
            <p:spPr bwMode="auto">
              <a:xfrm>
                <a:off x="1872" y="1016"/>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0" name="Oval 20"/>
              <p:cNvSpPr>
                <a:spLocks noChangeArrowheads="1"/>
              </p:cNvSpPr>
              <p:nvPr/>
            </p:nvSpPr>
            <p:spPr bwMode="auto">
              <a:xfrm>
                <a:off x="2215" y="1218"/>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1" name="Oval 21"/>
              <p:cNvSpPr>
                <a:spLocks noChangeArrowheads="1"/>
              </p:cNvSpPr>
              <p:nvPr/>
            </p:nvSpPr>
            <p:spPr bwMode="auto">
              <a:xfrm>
                <a:off x="2213" y="1597"/>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2" name="Oval 22"/>
              <p:cNvSpPr>
                <a:spLocks noChangeArrowheads="1"/>
              </p:cNvSpPr>
              <p:nvPr/>
            </p:nvSpPr>
            <p:spPr bwMode="auto">
              <a:xfrm>
                <a:off x="1872" y="1796"/>
                <a:ext cx="56" cy="56"/>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3" name="Oval 24"/>
              <p:cNvSpPr>
                <a:spLocks noChangeArrowheads="1"/>
              </p:cNvSpPr>
              <p:nvPr/>
            </p:nvSpPr>
            <p:spPr bwMode="auto">
              <a:xfrm>
                <a:off x="1698" y="1115"/>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4" name="Oval 25"/>
              <p:cNvSpPr>
                <a:spLocks noChangeArrowheads="1"/>
              </p:cNvSpPr>
              <p:nvPr/>
            </p:nvSpPr>
            <p:spPr bwMode="auto">
              <a:xfrm>
                <a:off x="2053" y="1119"/>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5" name="Oval 26"/>
              <p:cNvSpPr>
                <a:spLocks noChangeArrowheads="1"/>
              </p:cNvSpPr>
              <p:nvPr/>
            </p:nvSpPr>
            <p:spPr bwMode="auto">
              <a:xfrm>
                <a:off x="2213" y="1405"/>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6" name="Oval 27"/>
              <p:cNvSpPr>
                <a:spLocks noChangeArrowheads="1"/>
              </p:cNvSpPr>
              <p:nvPr/>
            </p:nvSpPr>
            <p:spPr bwMode="auto">
              <a:xfrm>
                <a:off x="1518" y="1392"/>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7" name="Oval 28"/>
              <p:cNvSpPr>
                <a:spLocks noChangeArrowheads="1"/>
              </p:cNvSpPr>
              <p:nvPr/>
            </p:nvSpPr>
            <p:spPr bwMode="auto">
              <a:xfrm>
                <a:off x="1693" y="1698"/>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8" name="Oval 29"/>
              <p:cNvSpPr>
                <a:spLocks noChangeArrowheads="1"/>
              </p:cNvSpPr>
              <p:nvPr/>
            </p:nvSpPr>
            <p:spPr bwMode="auto">
              <a:xfrm>
                <a:off x="2045" y="1696"/>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09" name="Oval 31"/>
              <p:cNvSpPr>
                <a:spLocks noChangeArrowheads="1"/>
              </p:cNvSpPr>
              <p:nvPr/>
            </p:nvSpPr>
            <p:spPr bwMode="auto">
              <a:xfrm>
                <a:off x="1867" y="1408"/>
                <a:ext cx="56" cy="56"/>
              </a:xfrm>
              <a:prstGeom prst="ellipse">
                <a:avLst/>
              </a:prstGeom>
              <a:solidFill>
                <a:srgbClr val="0080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0" name="Oval 32"/>
              <p:cNvSpPr>
                <a:spLocks noChangeArrowheads="1"/>
              </p:cNvSpPr>
              <p:nvPr/>
            </p:nvSpPr>
            <p:spPr bwMode="auto">
              <a:xfrm>
                <a:off x="1345" y="1116"/>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1" name="Oval 33"/>
              <p:cNvSpPr>
                <a:spLocks noChangeArrowheads="1"/>
              </p:cNvSpPr>
              <p:nvPr/>
            </p:nvSpPr>
            <p:spPr bwMode="auto">
              <a:xfrm>
                <a:off x="2390" y="1123"/>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2" name="Oval 34"/>
              <p:cNvSpPr>
                <a:spLocks noChangeArrowheads="1"/>
              </p:cNvSpPr>
              <p:nvPr/>
            </p:nvSpPr>
            <p:spPr bwMode="auto">
              <a:xfrm>
                <a:off x="2379" y="1694"/>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sp>
            <p:nvSpPr>
              <p:cNvPr id="31813" name="Oval 35"/>
              <p:cNvSpPr>
                <a:spLocks noChangeArrowheads="1"/>
              </p:cNvSpPr>
              <p:nvPr/>
            </p:nvSpPr>
            <p:spPr bwMode="auto">
              <a:xfrm>
                <a:off x="1348" y="1695"/>
                <a:ext cx="56" cy="56"/>
              </a:xfrm>
              <a:prstGeom prst="ellipse">
                <a:avLst/>
              </a:prstGeom>
              <a:solidFill>
                <a:srgbClr val="00FFFF"/>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CH" altLang="de-DE"/>
              </a:p>
            </p:txBody>
          </p:sp>
        </p:grpSp>
      </p:grpSp>
      <p:grpSp>
        <p:nvGrpSpPr>
          <p:cNvPr id="80" name="Group 79">
            <a:extLst>
              <a:ext uri="{FF2B5EF4-FFF2-40B4-BE49-F238E27FC236}">
                <a16:creationId xmlns:a16="http://schemas.microsoft.com/office/drawing/2014/main" id="{AD5013EE-D664-4A32-9612-CB3A8B4B34B5}"/>
              </a:ext>
            </a:extLst>
          </p:cNvPr>
          <p:cNvGrpSpPr/>
          <p:nvPr/>
        </p:nvGrpSpPr>
        <p:grpSpPr>
          <a:xfrm>
            <a:off x="0" y="-7791"/>
            <a:ext cx="12192000" cy="1101436"/>
            <a:chOff x="1" y="0"/>
            <a:chExt cx="12192000" cy="1101436"/>
          </a:xfrm>
        </p:grpSpPr>
        <p:sp>
          <p:nvSpPr>
            <p:cNvPr id="81" name="Rectangle 80">
              <a:extLst>
                <a:ext uri="{FF2B5EF4-FFF2-40B4-BE49-F238E27FC236}">
                  <a16:creationId xmlns:a16="http://schemas.microsoft.com/office/drawing/2014/main" id="{48A7951D-33D6-4722-8D8E-3710C3935297}"/>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84" name="Picture 83">
              <a:extLst>
                <a:ext uri="{FF2B5EF4-FFF2-40B4-BE49-F238E27FC236}">
                  <a16:creationId xmlns:a16="http://schemas.microsoft.com/office/drawing/2014/main" id="{76C81CEB-43EC-4D02-85A0-4400483EFB21}"/>
                </a:ext>
              </a:extLst>
            </p:cNvPr>
            <p:cNvPicPr>
              <a:picLocks noChangeAspect="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5" name="Group 84">
              <a:extLst>
                <a:ext uri="{FF2B5EF4-FFF2-40B4-BE49-F238E27FC236}">
                  <a16:creationId xmlns:a16="http://schemas.microsoft.com/office/drawing/2014/main" id="{10C19F4B-DDCD-4634-885C-236A011A1150}"/>
                </a:ext>
              </a:extLst>
            </p:cNvPr>
            <p:cNvGrpSpPr/>
            <p:nvPr/>
          </p:nvGrpSpPr>
          <p:grpSpPr>
            <a:xfrm>
              <a:off x="9643013" y="4519"/>
              <a:ext cx="2487809" cy="958777"/>
              <a:chOff x="1886763" y="4787129"/>
              <a:chExt cx="2487809" cy="958777"/>
            </a:xfrm>
          </p:grpSpPr>
          <p:sp>
            <p:nvSpPr>
              <p:cNvPr id="86" name="TextBox 85">
                <a:extLst>
                  <a:ext uri="{FF2B5EF4-FFF2-40B4-BE49-F238E27FC236}">
                    <a16:creationId xmlns:a16="http://schemas.microsoft.com/office/drawing/2014/main" id="{0ED559E0-DD71-48D2-A2B3-29D76A564F7F}"/>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87" name="Group 86">
                <a:extLst>
                  <a:ext uri="{FF2B5EF4-FFF2-40B4-BE49-F238E27FC236}">
                    <a16:creationId xmlns:a16="http://schemas.microsoft.com/office/drawing/2014/main" id="{48065F55-F321-489B-A279-5FFD7EEC5C6B}"/>
                  </a:ext>
                </a:extLst>
              </p:cNvPr>
              <p:cNvGrpSpPr/>
              <p:nvPr/>
            </p:nvGrpSpPr>
            <p:grpSpPr>
              <a:xfrm>
                <a:off x="1953082" y="4948029"/>
                <a:ext cx="2421490" cy="797877"/>
                <a:chOff x="1952407" y="4970889"/>
                <a:chExt cx="2421490" cy="797877"/>
              </a:xfrm>
            </p:grpSpPr>
            <p:sp>
              <p:nvSpPr>
                <p:cNvPr id="88" name="TextBox 87">
                  <a:extLst>
                    <a:ext uri="{FF2B5EF4-FFF2-40B4-BE49-F238E27FC236}">
                      <a16:creationId xmlns:a16="http://schemas.microsoft.com/office/drawing/2014/main" id="{354CF2C3-79F2-4041-8873-C007E3350646}"/>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89" name="TextBox 88">
                  <a:extLst>
                    <a:ext uri="{FF2B5EF4-FFF2-40B4-BE49-F238E27FC236}">
                      <a16:creationId xmlns:a16="http://schemas.microsoft.com/office/drawing/2014/main" id="{BF6BC775-8CA5-4C7C-BA45-D85F3CB69A18}"/>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90" name="TextBox 89">
                  <a:extLst>
                    <a:ext uri="{FF2B5EF4-FFF2-40B4-BE49-F238E27FC236}">
                      <a16:creationId xmlns:a16="http://schemas.microsoft.com/office/drawing/2014/main" id="{E426C29E-4ADC-41E5-AB83-DD892CFB3670}"/>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grpSp>
        <p:nvGrpSpPr>
          <p:cNvPr id="5" name="组合 4">
            <a:extLst>
              <a:ext uri="{FF2B5EF4-FFF2-40B4-BE49-F238E27FC236}">
                <a16:creationId xmlns:a16="http://schemas.microsoft.com/office/drawing/2014/main" id="{857E62AB-6E70-4D3A-810A-CABF2CD6948F}"/>
              </a:ext>
            </a:extLst>
          </p:cNvPr>
          <p:cNvGrpSpPr/>
          <p:nvPr/>
        </p:nvGrpSpPr>
        <p:grpSpPr>
          <a:xfrm>
            <a:off x="168007" y="4150437"/>
            <a:ext cx="4300937" cy="2710347"/>
            <a:chOff x="553106" y="4055033"/>
            <a:chExt cx="4300937" cy="2710347"/>
          </a:xfrm>
        </p:grpSpPr>
        <p:grpSp>
          <p:nvGrpSpPr>
            <p:cNvPr id="91" name="Group 11">
              <a:extLst>
                <a:ext uri="{FF2B5EF4-FFF2-40B4-BE49-F238E27FC236}">
                  <a16:creationId xmlns:a16="http://schemas.microsoft.com/office/drawing/2014/main" id="{043B481D-E8BD-4BFE-9BA7-1B80AD8C055E}"/>
                </a:ext>
              </a:extLst>
            </p:cNvPr>
            <p:cNvGrpSpPr>
              <a:grpSpLocks/>
            </p:cNvGrpSpPr>
            <p:nvPr/>
          </p:nvGrpSpPr>
          <p:grpSpPr bwMode="auto">
            <a:xfrm>
              <a:off x="553106" y="4055033"/>
              <a:ext cx="3454374" cy="2710347"/>
              <a:chOff x="614" y="2408"/>
              <a:chExt cx="1942" cy="1831"/>
            </a:xfrm>
          </p:grpSpPr>
          <p:pic>
            <p:nvPicPr>
              <p:cNvPr id="92" name="Picture 12" descr="supc_musr">
                <a:extLst>
                  <a:ext uri="{FF2B5EF4-FFF2-40B4-BE49-F238E27FC236}">
                    <a16:creationId xmlns:a16="http://schemas.microsoft.com/office/drawing/2014/main" id="{13D7804F-4EEC-49A8-A43A-E596082FB39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 y="2408"/>
                <a:ext cx="1861" cy="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3" name="Group 13">
                <a:extLst>
                  <a:ext uri="{FF2B5EF4-FFF2-40B4-BE49-F238E27FC236}">
                    <a16:creationId xmlns:a16="http://schemas.microsoft.com/office/drawing/2014/main" id="{C9F0F8DA-BDE6-4751-A9ED-334DAB244546}"/>
                  </a:ext>
                </a:extLst>
              </p:cNvPr>
              <p:cNvGrpSpPr>
                <a:grpSpLocks/>
              </p:cNvGrpSpPr>
              <p:nvPr/>
            </p:nvGrpSpPr>
            <p:grpSpPr bwMode="auto">
              <a:xfrm>
                <a:off x="740" y="3791"/>
                <a:ext cx="1816" cy="448"/>
                <a:chOff x="740" y="3791"/>
                <a:chExt cx="1816" cy="448"/>
              </a:xfrm>
            </p:grpSpPr>
            <p:sp>
              <p:nvSpPr>
                <p:cNvPr id="94" name="Rectangle 14">
                  <a:extLst>
                    <a:ext uri="{FF2B5EF4-FFF2-40B4-BE49-F238E27FC236}">
                      <a16:creationId xmlns:a16="http://schemas.microsoft.com/office/drawing/2014/main" id="{3145404B-1306-4014-942C-04226545DDE2}"/>
                    </a:ext>
                  </a:extLst>
                </p:cNvPr>
                <p:cNvSpPr>
                  <a:spLocks noChangeArrowheads="1"/>
                </p:cNvSpPr>
                <p:nvPr/>
              </p:nvSpPr>
              <p:spPr bwMode="auto">
                <a:xfrm>
                  <a:off x="740" y="4031"/>
                  <a:ext cx="1816" cy="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Aft>
                      <a:spcPct val="50000"/>
                    </a:spcAft>
                    <a:buFont typeface="Wingdings" panose="05000000000000000000" pitchFamily="2" charset="2"/>
                    <a:buNone/>
                  </a:pPr>
                  <a:r>
                    <a:rPr lang="en-US" altLang="en-US" sz="1400" b="0" dirty="0">
                      <a:latin typeface="Arial" panose="020B0604020202020204" pitchFamily="34" charset="0"/>
                      <a:cs typeface="Arial" panose="020B0604020202020204" pitchFamily="34" charset="0"/>
                    </a:rPr>
                    <a:t>Field distribution inside a SC (</a:t>
                  </a:r>
                  <a:r>
                    <a:rPr lang="en-US" altLang="en-US" sz="1400" b="1" dirty="0">
                      <a:solidFill>
                        <a:srgbClr val="C00000"/>
                      </a:solidFill>
                      <a:latin typeface="Arial" panose="020B0604020202020204" pitchFamily="34" charset="0"/>
                      <a:cs typeface="Arial" panose="020B0604020202020204" pitchFamily="34" charset="0"/>
                    </a:rPr>
                    <a:t>theory</a:t>
                  </a:r>
                  <a:r>
                    <a:rPr lang="en-US" altLang="en-US" sz="1400" b="0" dirty="0">
                      <a:latin typeface="Arial" panose="020B0604020202020204" pitchFamily="34" charset="0"/>
                      <a:cs typeface="Arial" panose="020B0604020202020204" pitchFamily="34" charset="0"/>
                    </a:rPr>
                    <a:t>)</a:t>
                  </a:r>
                </a:p>
              </p:txBody>
            </p:sp>
            <p:sp>
              <p:nvSpPr>
                <p:cNvPr id="95" name="Text Box 15">
                  <a:extLst>
                    <a:ext uri="{FF2B5EF4-FFF2-40B4-BE49-F238E27FC236}">
                      <a16:creationId xmlns:a16="http://schemas.microsoft.com/office/drawing/2014/main" id="{F037A240-D1B4-41A4-870B-0182AD334BBA}"/>
                    </a:ext>
                  </a:extLst>
                </p:cNvPr>
                <p:cNvSpPr txBox="1">
                  <a:spLocks noChangeArrowheads="1"/>
                </p:cNvSpPr>
                <p:nvPr/>
              </p:nvSpPr>
              <p:spPr bwMode="auto">
                <a:xfrm>
                  <a:off x="1316" y="3791"/>
                  <a:ext cx="1196"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Aft>
                      <a:spcPct val="50000"/>
                    </a:spcAft>
                    <a:buFont typeface="Wingdings" panose="05000000000000000000" pitchFamily="2" charset="2"/>
                    <a:buNone/>
                  </a:pPr>
                  <a:r>
                    <a:rPr lang="it-IT" altLang="en-US" sz="1050" b="0" i="1" dirty="0">
                      <a:solidFill>
                        <a:schemeClr val="tx1">
                          <a:lumMod val="50000"/>
                          <a:lumOff val="50000"/>
                        </a:schemeClr>
                      </a:solidFill>
                      <a:latin typeface="Arial" panose="020B0604020202020204" pitchFamily="34" charset="0"/>
                      <a:cs typeface="Arial" panose="020B0604020202020204" pitchFamily="34" charset="0"/>
                    </a:rPr>
                    <a:t>Blundell, Contemp. Phys. (</a:t>
                  </a:r>
                  <a:r>
                    <a:rPr lang="it-IT" altLang="en-US" sz="1050" i="1" dirty="0">
                      <a:solidFill>
                        <a:schemeClr val="tx1">
                          <a:lumMod val="50000"/>
                          <a:lumOff val="50000"/>
                        </a:schemeClr>
                      </a:solidFill>
                      <a:latin typeface="Arial" panose="020B0604020202020204" pitchFamily="34" charset="0"/>
                      <a:cs typeface="Arial" panose="020B0604020202020204" pitchFamily="34" charset="0"/>
                    </a:rPr>
                    <a:t>1999)</a:t>
                  </a:r>
                  <a:endParaRPr lang="it-IT" altLang="en-US" sz="1050" b="0" i="1" dirty="0">
                    <a:solidFill>
                      <a:schemeClr val="tx1">
                        <a:lumMod val="50000"/>
                        <a:lumOff val="50000"/>
                      </a:schemeClr>
                    </a:solidFill>
                    <a:latin typeface="Arial" panose="020B0604020202020204" pitchFamily="34" charset="0"/>
                    <a:cs typeface="Arial" panose="020B0604020202020204" pitchFamily="34" charset="0"/>
                  </a:endParaRPr>
                </a:p>
              </p:txBody>
            </p:sp>
          </p:grpSp>
        </p:grpSp>
        <p:sp>
          <p:nvSpPr>
            <p:cNvPr id="4" name="文本框 3">
              <a:extLst>
                <a:ext uri="{FF2B5EF4-FFF2-40B4-BE49-F238E27FC236}">
                  <a16:creationId xmlns:a16="http://schemas.microsoft.com/office/drawing/2014/main" id="{24BCB722-41A8-4237-8146-077C5063BA20}"/>
                </a:ext>
              </a:extLst>
            </p:cNvPr>
            <p:cNvSpPr txBox="1"/>
            <p:nvPr/>
          </p:nvSpPr>
          <p:spPr>
            <a:xfrm>
              <a:off x="3912760" y="4243814"/>
              <a:ext cx="941283" cy="369332"/>
            </a:xfrm>
            <a:prstGeom prst="rect">
              <a:avLst/>
            </a:prstGeom>
            <a:noFill/>
          </p:spPr>
          <p:txBody>
            <a:bodyPr wrap="none" rtlCol="0">
              <a:spAutoFit/>
            </a:bodyPr>
            <a:lstStyle/>
            <a:p>
              <a:r>
                <a:rPr lang="en-US" altLang="zh-CN" i="1" dirty="0">
                  <a:latin typeface="Arial" panose="020B0604020202020204" pitchFamily="34" charset="0"/>
                  <a:cs typeface="Arial" panose="020B0604020202020204" pitchFamily="34" charset="0"/>
                </a:rPr>
                <a:t>T </a:t>
              </a:r>
              <a:r>
                <a:rPr lang="en-US" altLang="zh-CN" dirty="0">
                  <a:latin typeface="Arial" panose="020B0604020202020204" pitchFamily="34" charset="0"/>
                  <a:cs typeface="Arial" panose="020B0604020202020204" pitchFamily="34" charset="0"/>
                </a:rPr>
                <a:t>&lt;&lt; </a:t>
              </a:r>
              <a:r>
                <a:rPr lang="en-US" altLang="zh-CN" i="1" dirty="0">
                  <a:latin typeface="Arial" panose="020B0604020202020204" pitchFamily="34" charset="0"/>
                  <a:cs typeface="Arial" panose="020B0604020202020204" pitchFamily="34" charset="0"/>
                </a:rPr>
                <a:t>T</a:t>
              </a:r>
              <a:r>
                <a:rPr lang="en-US" altLang="zh-CN" baseline="-25000" dirty="0">
                  <a:latin typeface="Arial" panose="020B0604020202020204" pitchFamily="34" charset="0"/>
                  <a:cs typeface="Arial" panose="020B0604020202020204" pitchFamily="34" charset="0"/>
                </a:rPr>
                <a:t>c</a:t>
              </a:r>
              <a:endParaRPr lang="zh-CN" altLang="en-US" baseline="-25000" dirty="0">
                <a:latin typeface="Arial" panose="020B0604020202020204" pitchFamily="34" charset="0"/>
                <a:cs typeface="Arial" panose="020B0604020202020204" pitchFamily="34" charset="0"/>
              </a:endParaRPr>
            </a:p>
          </p:txBody>
        </p:sp>
        <p:sp>
          <p:nvSpPr>
            <p:cNvPr id="101" name="文本框 100">
              <a:extLst>
                <a:ext uri="{FF2B5EF4-FFF2-40B4-BE49-F238E27FC236}">
                  <a16:creationId xmlns:a16="http://schemas.microsoft.com/office/drawing/2014/main" id="{95169F0F-ECE7-458A-BECB-8AB6D8C8D890}"/>
                </a:ext>
              </a:extLst>
            </p:cNvPr>
            <p:cNvSpPr txBox="1"/>
            <p:nvPr/>
          </p:nvSpPr>
          <p:spPr>
            <a:xfrm>
              <a:off x="3931393" y="4943243"/>
              <a:ext cx="806631" cy="369332"/>
            </a:xfrm>
            <a:prstGeom prst="rect">
              <a:avLst/>
            </a:prstGeom>
            <a:noFill/>
          </p:spPr>
          <p:txBody>
            <a:bodyPr wrap="none" rtlCol="0">
              <a:spAutoFit/>
            </a:bodyPr>
            <a:lstStyle/>
            <a:p>
              <a:r>
                <a:rPr lang="en-US" altLang="zh-CN" i="1" dirty="0">
                  <a:latin typeface="Arial" panose="020B0604020202020204" pitchFamily="34" charset="0"/>
                  <a:cs typeface="Arial" panose="020B0604020202020204" pitchFamily="34" charset="0"/>
                </a:rPr>
                <a:t>T </a:t>
              </a:r>
              <a:r>
                <a:rPr lang="en-US" altLang="zh-CN" dirty="0">
                  <a:latin typeface="Arial" panose="020B0604020202020204" pitchFamily="34" charset="0"/>
                  <a:cs typeface="Arial" panose="020B0604020202020204" pitchFamily="34" charset="0"/>
                </a:rPr>
                <a:t>&lt; </a:t>
              </a:r>
              <a:r>
                <a:rPr lang="en-US" altLang="zh-CN" i="1" dirty="0">
                  <a:latin typeface="Arial" panose="020B0604020202020204" pitchFamily="34" charset="0"/>
                  <a:cs typeface="Arial" panose="020B0604020202020204" pitchFamily="34" charset="0"/>
                </a:rPr>
                <a:t>T</a:t>
              </a:r>
              <a:r>
                <a:rPr lang="en-US" altLang="zh-CN" baseline="-25000" dirty="0">
                  <a:latin typeface="Arial" panose="020B0604020202020204" pitchFamily="34" charset="0"/>
                  <a:cs typeface="Arial" panose="020B0604020202020204" pitchFamily="34" charset="0"/>
                </a:rPr>
                <a:t>c</a:t>
              </a:r>
              <a:endParaRPr lang="zh-CN" altLang="en-US" baseline="-25000" dirty="0">
                <a:latin typeface="Arial" panose="020B0604020202020204" pitchFamily="34" charset="0"/>
                <a:cs typeface="Arial" panose="020B0604020202020204" pitchFamily="34" charset="0"/>
              </a:endParaRPr>
            </a:p>
          </p:txBody>
        </p:sp>
        <p:sp>
          <p:nvSpPr>
            <p:cNvPr id="102" name="文本框 101">
              <a:extLst>
                <a:ext uri="{FF2B5EF4-FFF2-40B4-BE49-F238E27FC236}">
                  <a16:creationId xmlns:a16="http://schemas.microsoft.com/office/drawing/2014/main" id="{7D6964D7-B6A7-446E-AB11-5AF49EDE66A6}"/>
                </a:ext>
              </a:extLst>
            </p:cNvPr>
            <p:cNvSpPr txBox="1"/>
            <p:nvPr/>
          </p:nvSpPr>
          <p:spPr>
            <a:xfrm>
              <a:off x="3963454" y="5684529"/>
              <a:ext cx="742511" cy="369332"/>
            </a:xfrm>
            <a:prstGeom prst="rect">
              <a:avLst/>
            </a:prstGeom>
            <a:noFill/>
          </p:spPr>
          <p:txBody>
            <a:bodyPr wrap="none" rtlCol="0">
              <a:spAutoFit/>
            </a:bodyPr>
            <a:lstStyle/>
            <a:p>
              <a:r>
                <a:rPr lang="en-US" altLang="zh-CN" i="1" dirty="0">
                  <a:latin typeface="Arial" panose="020B0604020202020204" pitchFamily="34" charset="0"/>
                  <a:cs typeface="Arial" panose="020B0604020202020204" pitchFamily="34" charset="0"/>
                </a:rPr>
                <a:t>T </a:t>
              </a:r>
              <a:r>
                <a:rPr lang="en-US" altLang="zh-CN" dirty="0">
                  <a:latin typeface="Arial" panose="020B0604020202020204" pitchFamily="34" charset="0"/>
                  <a:cs typeface="Arial" panose="020B0604020202020204" pitchFamily="34" charset="0"/>
                </a:rPr>
                <a:t>&gt;</a:t>
              </a:r>
              <a:r>
                <a:rPr lang="en-US" altLang="zh-CN" i="1" dirty="0">
                  <a:latin typeface="Arial" panose="020B0604020202020204" pitchFamily="34" charset="0"/>
                  <a:cs typeface="Arial" panose="020B0604020202020204" pitchFamily="34" charset="0"/>
                </a:rPr>
                <a:t>T</a:t>
              </a:r>
              <a:r>
                <a:rPr lang="en-US" altLang="zh-CN" baseline="-25000" dirty="0">
                  <a:latin typeface="Arial" panose="020B0604020202020204" pitchFamily="34" charset="0"/>
                  <a:cs typeface="Arial" panose="020B0604020202020204" pitchFamily="34" charset="0"/>
                </a:rPr>
                <a:t>c</a:t>
              </a:r>
              <a:endParaRPr lang="zh-CN" altLang="en-US" baseline="-25000" dirty="0">
                <a:latin typeface="Arial" panose="020B0604020202020204" pitchFamily="34" charset="0"/>
                <a:cs typeface="Arial" panose="020B0604020202020204" pitchFamily="34" charset="0"/>
              </a:endParaRPr>
            </a:p>
          </p:txBody>
        </p:sp>
      </p:grpSp>
      <p:sp>
        <p:nvSpPr>
          <p:cNvPr id="104" name="Text Box 16">
            <a:extLst>
              <a:ext uri="{FF2B5EF4-FFF2-40B4-BE49-F238E27FC236}">
                <a16:creationId xmlns:a16="http://schemas.microsoft.com/office/drawing/2014/main" id="{CE9E345D-CC3F-4959-A07D-5AFC7F0BE0DE}"/>
              </a:ext>
            </a:extLst>
          </p:cNvPr>
          <p:cNvSpPr txBox="1">
            <a:spLocks noChangeArrowheads="1"/>
          </p:cNvSpPr>
          <p:nvPr/>
        </p:nvSpPr>
        <p:spPr bwMode="auto">
          <a:xfrm>
            <a:off x="184197" y="1056441"/>
            <a:ext cx="7402513" cy="373436"/>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eaLnBrk="1" hangingPunct="1">
              <a:lnSpc>
                <a:spcPct val="110000"/>
              </a:lnSpc>
              <a:spcAft>
                <a:spcPct val="50000"/>
              </a:spcAft>
              <a:buFont typeface="Wingdings" panose="05000000000000000000" pitchFamily="2" charset="2"/>
              <a:buNone/>
            </a:pPr>
            <a:r>
              <a:rPr lang="en-US" altLang="en-US" sz="1800" b="0" dirty="0">
                <a:latin typeface="Arial" panose="020B0604020202020204" pitchFamily="34" charset="0"/>
                <a:cs typeface="Arial" panose="020B0604020202020204" pitchFamily="34" charset="0"/>
              </a:rPr>
              <a:t>Muons measure the </a:t>
            </a:r>
            <a:r>
              <a:rPr lang="en-US" altLang="en-US" sz="1800" b="1" dirty="0">
                <a:solidFill>
                  <a:srgbClr val="C00000"/>
                </a:solidFill>
                <a:highlight>
                  <a:srgbClr val="FFFFFF"/>
                </a:highlight>
                <a:latin typeface="Arial" panose="020B0604020202020204" pitchFamily="34" charset="0"/>
                <a:cs typeface="Arial" panose="020B0604020202020204" pitchFamily="34" charset="0"/>
              </a:rPr>
              <a:t>local field distribution </a:t>
            </a:r>
            <a:r>
              <a:rPr lang="en-US" altLang="en-US" sz="1800" b="0" dirty="0">
                <a:latin typeface="Arial" panose="020B0604020202020204" pitchFamily="34" charset="0"/>
                <a:cs typeface="Arial" panose="020B0604020202020204" pitchFamily="34" charset="0"/>
              </a:rPr>
              <a:t>in the SC vortex phase</a:t>
            </a:r>
          </a:p>
        </p:txBody>
      </p:sp>
      <p:sp>
        <p:nvSpPr>
          <p:cNvPr id="114" name="TextBox 14">
            <a:extLst>
              <a:ext uri="{FF2B5EF4-FFF2-40B4-BE49-F238E27FC236}">
                <a16:creationId xmlns:a16="http://schemas.microsoft.com/office/drawing/2014/main" id="{D9D50675-C429-4008-BC28-ED2CB0ED9628}"/>
              </a:ext>
            </a:extLst>
          </p:cNvPr>
          <p:cNvSpPr txBox="1"/>
          <p:nvPr/>
        </p:nvSpPr>
        <p:spPr>
          <a:xfrm>
            <a:off x="2491287" y="230771"/>
            <a:ext cx="6732494" cy="584775"/>
          </a:xfrm>
          <a:prstGeom prst="rect">
            <a:avLst/>
          </a:prstGeom>
          <a:noFill/>
        </p:spPr>
        <p:txBody>
          <a:bodyPr wrap="square" rtlCol="0">
            <a:spAutoFit/>
          </a:bodyPr>
          <a:lstStyle/>
          <a:p>
            <a:r>
              <a:rPr lang="en-US" altLang="zh-CN" sz="3200" b="1" dirty="0" err="1">
                <a:latin typeface="Arial" panose="020B0604020202020204" pitchFamily="34" charset="0"/>
                <a:ea typeface="Microsoft YaHei" panose="020B0503020204020204" pitchFamily="34" charset="-122"/>
                <a:cs typeface="Arial" panose="020B0604020202020204" pitchFamily="34" charset="0"/>
              </a:rPr>
              <a:t>MuSR</a:t>
            </a:r>
            <a:r>
              <a:rPr lang="en-US" altLang="zh-CN" sz="3200" b="1" dirty="0">
                <a:latin typeface="Arial" panose="020B0604020202020204" pitchFamily="34" charset="0"/>
                <a:ea typeface="Microsoft YaHei" panose="020B0503020204020204" pitchFamily="34" charset="-122"/>
                <a:cs typeface="Arial" panose="020B0604020202020204" pitchFamily="34" charset="0"/>
              </a:rPr>
              <a:t>:</a:t>
            </a:r>
            <a:r>
              <a:rPr lang="zh-CN" altLang="en-US" sz="3200" b="1"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basic principles for SC</a:t>
            </a:r>
            <a:endParaRPr lang="LID4096" sz="3200" b="1" dirty="0">
              <a:latin typeface="Arial" panose="020B0604020202020204" pitchFamily="34" charset="0"/>
              <a:ea typeface="Microsoft YaHei" panose="020B0503020204020204" pitchFamily="34" charset="-122"/>
              <a:cs typeface="Arial" panose="020B0604020202020204" pitchFamily="34" charset="0"/>
            </a:endParaRPr>
          </a:p>
        </p:txBody>
      </p:sp>
      <p:grpSp>
        <p:nvGrpSpPr>
          <p:cNvPr id="121" name="Group 10">
            <a:extLst>
              <a:ext uri="{FF2B5EF4-FFF2-40B4-BE49-F238E27FC236}">
                <a16:creationId xmlns:a16="http://schemas.microsoft.com/office/drawing/2014/main" id="{CF850428-FF28-4E60-BD8F-C090F3B65EC3}"/>
              </a:ext>
            </a:extLst>
          </p:cNvPr>
          <p:cNvGrpSpPr/>
          <p:nvPr/>
        </p:nvGrpSpPr>
        <p:grpSpPr>
          <a:xfrm>
            <a:off x="8394369" y="1094740"/>
            <a:ext cx="2886024" cy="870401"/>
            <a:chOff x="5150057" y="1482144"/>
            <a:chExt cx="2886024" cy="870401"/>
          </a:xfrm>
        </p:grpSpPr>
        <p:sp>
          <p:nvSpPr>
            <p:cNvPr id="122" name="Rectangle 5">
              <a:extLst>
                <a:ext uri="{FF2B5EF4-FFF2-40B4-BE49-F238E27FC236}">
                  <a16:creationId xmlns:a16="http://schemas.microsoft.com/office/drawing/2014/main" id="{D279CA22-A00C-4C41-BE91-9462D62F076D}"/>
                </a:ext>
              </a:extLst>
            </p:cNvPr>
            <p:cNvSpPr>
              <a:spLocks noChangeArrowheads="1"/>
            </p:cNvSpPr>
            <p:nvPr/>
          </p:nvSpPr>
          <p:spPr bwMode="auto">
            <a:xfrm>
              <a:off x="5150057" y="1482144"/>
              <a:ext cx="2886024"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de-DE" sz="2000" dirty="0">
                  <a:ea typeface="ＭＳ Ｐゴシック" panose="020B0600070205080204" pitchFamily="34" charset="-128"/>
                  <a:cs typeface="Arial" panose="020B0604020202020204" pitchFamily="34" charset="0"/>
                </a:rPr>
                <a:t>Second moment of </a:t>
              </a:r>
              <a:r>
                <a:rPr lang="en-US" altLang="de-DE" sz="2000" dirty="0">
                  <a:solidFill>
                    <a:srgbClr val="CC003A"/>
                  </a:solidFill>
                  <a:ea typeface="ＭＳ Ｐゴシック" panose="020B0600070205080204" pitchFamily="34" charset="-128"/>
                  <a:cs typeface="Arial" panose="020B0604020202020204" pitchFamily="34" charset="0"/>
                </a:rPr>
                <a:t>p(B)</a:t>
              </a:r>
              <a:endParaRPr lang="en-US" altLang="de-DE" sz="2000" dirty="0">
                <a:ea typeface="ＭＳ Ｐゴシック" panose="020B0600070205080204" pitchFamily="34" charset="-128"/>
                <a:cs typeface="Arial" panose="020B0604020202020204" pitchFamily="34" charset="0"/>
              </a:endParaRPr>
            </a:p>
          </p:txBody>
        </p:sp>
        <p:sp>
          <p:nvSpPr>
            <p:cNvPr id="123" name="Rectangle 6">
              <a:extLst>
                <a:ext uri="{FF2B5EF4-FFF2-40B4-BE49-F238E27FC236}">
                  <a16:creationId xmlns:a16="http://schemas.microsoft.com/office/drawing/2014/main" id="{E20E1F65-3399-48CC-8B1E-D56BDFC0745F}"/>
                </a:ext>
              </a:extLst>
            </p:cNvPr>
            <p:cNvSpPr/>
            <p:nvPr/>
          </p:nvSpPr>
          <p:spPr>
            <a:xfrm>
              <a:off x="5818684" y="1890880"/>
              <a:ext cx="1378581" cy="461665"/>
            </a:xfrm>
            <a:prstGeom prst="rect">
              <a:avLst/>
            </a:prstGeom>
            <a:solidFill>
              <a:schemeClr val="accent1">
                <a:lumMod val="40000"/>
                <a:lumOff val="60000"/>
              </a:schemeClr>
            </a:solidFill>
          </p:spPr>
          <p:txBody>
            <a:bodyPr wrap="square">
              <a:spAutoFit/>
            </a:bodyPr>
            <a:lstStyle/>
            <a:p>
              <a:pPr algn="just"/>
              <a:r>
                <a:rPr lang="de-CH" sz="24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B</a:t>
              </a:r>
              <a:r>
                <a:rPr lang="en-US" sz="2000" baseline="30000" dirty="0">
                  <a:cs typeface="Calibri" panose="020F0502020204030204" pitchFamily="34" charset="0"/>
                </a:rPr>
                <a:t>2</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solidFill>
                    <a:srgbClr val="0000FF"/>
                  </a:solidFill>
                  <a:cs typeface="Calibri" panose="020F0502020204030204" pitchFamily="34" charset="0"/>
                </a:rPr>
                <a:t> </a:t>
              </a:r>
              <a:r>
                <a:rPr lang="en-US" sz="2000" dirty="0">
                  <a:solidFill>
                    <a:srgbClr val="0000FF"/>
                  </a:solidFill>
                  <a:latin typeface="Calibri" panose="020F0502020204030204" pitchFamily="34" charset="0"/>
                  <a:cs typeface="Calibri" panose="020F0502020204030204" pitchFamily="34" charset="0"/>
                  <a:sym typeface="Symbol" panose="05050102010706020507" pitchFamily="18" charset="2"/>
                </a:rPr>
                <a:t></a:t>
              </a:r>
              <a:r>
                <a:rPr lang="en-US" sz="2000" baseline="30000" dirty="0">
                  <a:solidFill>
                    <a:srgbClr val="0000FF"/>
                  </a:solidFill>
                  <a:cs typeface="Calibri" panose="020F0502020204030204" pitchFamily="34" charset="0"/>
                </a:rPr>
                <a:t>-4</a:t>
              </a:r>
              <a:endParaRPr lang="de-CH" sz="2400" dirty="0">
                <a:solidFill>
                  <a:srgbClr val="0000FF"/>
                </a:solidFill>
              </a:endParaRPr>
            </a:p>
          </p:txBody>
        </p:sp>
      </p:grpSp>
      <p:grpSp>
        <p:nvGrpSpPr>
          <p:cNvPr id="124" name="Group 11">
            <a:extLst>
              <a:ext uri="{FF2B5EF4-FFF2-40B4-BE49-F238E27FC236}">
                <a16:creationId xmlns:a16="http://schemas.microsoft.com/office/drawing/2014/main" id="{9C12BAD4-B199-4FEE-8683-29E0E0C07EE6}"/>
              </a:ext>
            </a:extLst>
          </p:cNvPr>
          <p:cNvGrpSpPr/>
          <p:nvPr/>
        </p:nvGrpSpPr>
        <p:grpSpPr>
          <a:xfrm>
            <a:off x="8254451" y="2674374"/>
            <a:ext cx="3131283" cy="897281"/>
            <a:chOff x="5059455" y="3347812"/>
            <a:chExt cx="3131283" cy="897281"/>
          </a:xfrm>
        </p:grpSpPr>
        <p:sp>
          <p:nvSpPr>
            <p:cNvPr id="125" name="Rectangle 4">
              <a:extLst>
                <a:ext uri="{FF2B5EF4-FFF2-40B4-BE49-F238E27FC236}">
                  <a16:creationId xmlns:a16="http://schemas.microsoft.com/office/drawing/2014/main" id="{0BEA8808-3752-45AC-87A9-9BAE2DDE14B5}"/>
                </a:ext>
              </a:extLst>
            </p:cNvPr>
            <p:cNvSpPr>
              <a:spLocks noChangeArrowheads="1"/>
            </p:cNvSpPr>
            <p:nvPr/>
          </p:nvSpPr>
          <p:spPr bwMode="auto">
            <a:xfrm>
              <a:off x="5059455" y="3347812"/>
              <a:ext cx="3131283" cy="40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de-DE" sz="2000" dirty="0">
                  <a:ea typeface="ＭＳ Ｐゴシック" panose="020B0600070205080204" pitchFamily="34" charset="-128"/>
                  <a:cs typeface="Arial" panose="020B0604020202020204" pitchFamily="34" charset="0"/>
                </a:rPr>
                <a:t>Gaussian distribution </a:t>
              </a:r>
              <a:r>
                <a:rPr lang="en-US" altLang="de-DE" sz="2000" dirty="0">
                  <a:solidFill>
                    <a:srgbClr val="CC003A"/>
                  </a:solidFill>
                  <a:ea typeface="ＭＳ Ｐゴシック" panose="020B0600070205080204" pitchFamily="34" charset="-128"/>
                  <a:cs typeface="Arial" panose="020B0604020202020204" pitchFamily="34" charset="0"/>
                </a:rPr>
                <a:t>p(B)</a:t>
              </a:r>
            </a:p>
          </p:txBody>
        </p:sp>
        <p:sp>
          <p:nvSpPr>
            <p:cNvPr id="126" name="Rectangle 7">
              <a:extLst>
                <a:ext uri="{FF2B5EF4-FFF2-40B4-BE49-F238E27FC236}">
                  <a16:creationId xmlns:a16="http://schemas.microsoft.com/office/drawing/2014/main" id="{36CECE0B-2387-4545-86C3-DCB03BB22868}"/>
                </a:ext>
              </a:extLst>
            </p:cNvPr>
            <p:cNvSpPr/>
            <p:nvPr/>
          </p:nvSpPr>
          <p:spPr>
            <a:xfrm>
              <a:off x="5300375" y="3844983"/>
              <a:ext cx="2513830" cy="400110"/>
            </a:xfrm>
            <a:prstGeom prst="rect">
              <a:avLst/>
            </a:prstGeom>
            <a:solidFill>
              <a:schemeClr val="accent5">
                <a:lumMod val="40000"/>
                <a:lumOff val="60000"/>
              </a:schemeClr>
            </a:solidFill>
          </p:spPr>
          <p:txBody>
            <a:bodyPr wrap="none">
              <a:spAutoFit/>
            </a:bodyPr>
            <a:lstStyle/>
            <a:p>
              <a:pPr algn="just"/>
              <a:r>
                <a:rPr lang="en-US" sz="2000"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B</a:t>
              </a:r>
              <a:r>
                <a:rPr lang="en-US" sz="2000" baseline="30000" dirty="0">
                  <a:cs typeface="Calibri" panose="020F0502020204030204" pitchFamily="34" charset="0"/>
                </a:rPr>
                <a:t>2</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baseline="30000" dirty="0">
                  <a:cs typeface="Calibri" panose="020F0502020204030204" pitchFamily="34" charset="0"/>
                </a:rPr>
                <a:t>1/2</a:t>
              </a:r>
              <a:r>
                <a:rPr lang="en-US" sz="20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 </a:t>
              </a:r>
              <a:r>
                <a:rPr lang="en-US" sz="2000" dirty="0">
                  <a:solidFill>
                    <a:srgbClr val="0000FF"/>
                  </a:solidFill>
                  <a:latin typeface="Calibri" panose="020F0502020204030204" pitchFamily="34" charset="0"/>
                  <a:cs typeface="Calibri" panose="020F0502020204030204" pitchFamily="34" charset="0"/>
                  <a:sym typeface="Symbol" panose="05050102010706020507" pitchFamily="18" charset="2"/>
                </a:rPr>
                <a:t></a:t>
              </a:r>
              <a:r>
                <a:rPr lang="en-US" sz="2000" baseline="30000" dirty="0">
                  <a:solidFill>
                    <a:srgbClr val="0000FF"/>
                  </a:solidFill>
                  <a:cs typeface="Calibri" panose="020F0502020204030204" pitchFamily="34" charset="0"/>
                </a:rPr>
                <a:t>-2</a:t>
              </a:r>
              <a:r>
                <a:rPr lang="en-US" sz="2000" dirty="0">
                  <a:cs typeface="Calibri" panose="020F0502020204030204" pitchFamily="34" charset="0"/>
                </a:rPr>
                <a:t> </a:t>
              </a:r>
              <a:r>
                <a:rPr lang="en-US" sz="2000" dirty="0">
                  <a:latin typeface="Calibri" panose="020F0502020204030204" pitchFamily="34" charset="0"/>
                  <a:cs typeface="Calibri" panose="020F0502020204030204" pitchFamily="34" charset="0"/>
                  <a:sym typeface="Symbol" panose="05050102010706020507" pitchFamily="18" charset="2"/>
                </a:rPr>
                <a:t></a:t>
              </a:r>
              <a:r>
                <a:rPr lang="en-US" sz="2000" dirty="0">
                  <a:cs typeface="Calibri" panose="020F0502020204030204" pitchFamily="34" charset="0"/>
                </a:rPr>
                <a:t> </a:t>
              </a:r>
              <a:r>
                <a:rPr lang="en-US" sz="2000" dirty="0">
                  <a:solidFill>
                    <a:schemeClr val="accent6">
                      <a:lumMod val="75000"/>
                    </a:schemeClr>
                  </a:solidFill>
                  <a:cs typeface="Calibri" panose="020F0502020204030204" pitchFamily="34" charset="0"/>
                  <a:sym typeface="Symbol" panose="05050102010706020507" pitchFamily="18" charset="2"/>
                </a:rPr>
                <a:t></a:t>
              </a:r>
              <a:r>
                <a:rPr lang="en-US" sz="2000" baseline="-25000" dirty="0">
                  <a:solidFill>
                    <a:schemeClr val="accent6">
                      <a:lumMod val="75000"/>
                    </a:schemeClr>
                  </a:solidFill>
                  <a:cs typeface="Calibri" panose="020F0502020204030204" pitchFamily="34" charset="0"/>
                </a:rPr>
                <a:t>s</a:t>
              </a:r>
              <a:endParaRPr lang="de-CH" sz="2000" dirty="0">
                <a:solidFill>
                  <a:schemeClr val="accent6">
                    <a:lumMod val="75000"/>
                  </a:schemeClr>
                </a:solidFill>
              </a:endParaRPr>
            </a:p>
          </p:txBody>
        </p:sp>
      </p:grpSp>
      <p:sp>
        <p:nvSpPr>
          <p:cNvPr id="127" name="Down Arrow 14">
            <a:extLst>
              <a:ext uri="{FF2B5EF4-FFF2-40B4-BE49-F238E27FC236}">
                <a16:creationId xmlns:a16="http://schemas.microsoft.com/office/drawing/2014/main" id="{6E1282DE-9CAF-4072-84C5-3F195857AA1C}"/>
              </a:ext>
            </a:extLst>
          </p:cNvPr>
          <p:cNvSpPr/>
          <p:nvPr/>
        </p:nvSpPr>
        <p:spPr bwMode="auto">
          <a:xfrm>
            <a:off x="9619357" y="2085563"/>
            <a:ext cx="376068" cy="540465"/>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ct val="0"/>
              </a:spcBef>
            </a:pPr>
            <a:endParaRPr lang="en-US" sz="2400">
              <a:solidFill>
                <a:schemeClr val="tx1">
                  <a:lumMod val="65000"/>
                  <a:lumOff val="35000"/>
                </a:schemeClr>
              </a:solidFill>
              <a:latin typeface="Times" charset="0"/>
            </a:endParaRPr>
          </a:p>
        </p:txBody>
      </p:sp>
      <p:sp>
        <p:nvSpPr>
          <p:cNvPr id="128" name="Down Arrow 28">
            <a:extLst>
              <a:ext uri="{FF2B5EF4-FFF2-40B4-BE49-F238E27FC236}">
                <a16:creationId xmlns:a16="http://schemas.microsoft.com/office/drawing/2014/main" id="{0BD7BDC5-4666-43D5-8781-9B1CAB2CF175}"/>
              </a:ext>
            </a:extLst>
          </p:cNvPr>
          <p:cNvSpPr/>
          <p:nvPr/>
        </p:nvSpPr>
        <p:spPr bwMode="auto">
          <a:xfrm>
            <a:off x="9632058" y="3720520"/>
            <a:ext cx="376068" cy="540465"/>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ct val="0"/>
              </a:spcBef>
            </a:pPr>
            <a:endParaRPr lang="en-US" sz="2400">
              <a:solidFill>
                <a:schemeClr val="tx1">
                  <a:lumMod val="65000"/>
                  <a:lumOff val="35000"/>
                </a:schemeClr>
              </a:solidFill>
              <a:latin typeface="Times" charset="0"/>
            </a:endParaRPr>
          </a:p>
        </p:txBody>
      </p:sp>
      <p:grpSp>
        <p:nvGrpSpPr>
          <p:cNvPr id="10" name="组合 9">
            <a:extLst>
              <a:ext uri="{FF2B5EF4-FFF2-40B4-BE49-F238E27FC236}">
                <a16:creationId xmlns:a16="http://schemas.microsoft.com/office/drawing/2014/main" id="{0286CBC0-74DA-42DD-9521-42D9BD241E22}"/>
              </a:ext>
            </a:extLst>
          </p:cNvPr>
          <p:cNvGrpSpPr/>
          <p:nvPr/>
        </p:nvGrpSpPr>
        <p:grpSpPr>
          <a:xfrm>
            <a:off x="4628498" y="1148225"/>
            <a:ext cx="3160136" cy="5710112"/>
            <a:chOff x="4628498" y="1148225"/>
            <a:chExt cx="3160136" cy="5710112"/>
          </a:xfrm>
        </p:grpSpPr>
        <p:pic>
          <p:nvPicPr>
            <p:cNvPr id="117" name="Picture 7" descr="nj361273fig4">
              <a:extLst>
                <a:ext uri="{FF2B5EF4-FFF2-40B4-BE49-F238E27FC236}">
                  <a16:creationId xmlns:a16="http://schemas.microsoft.com/office/drawing/2014/main" id="{D95BBB48-C54A-4093-B3E0-4150406E24A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8498" y="3894088"/>
              <a:ext cx="3067051"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8" name="Group 8">
              <a:extLst>
                <a:ext uri="{FF2B5EF4-FFF2-40B4-BE49-F238E27FC236}">
                  <a16:creationId xmlns:a16="http://schemas.microsoft.com/office/drawing/2014/main" id="{FD034D29-9443-408F-8EAF-3C3B48AC71BC}"/>
                </a:ext>
              </a:extLst>
            </p:cNvPr>
            <p:cNvGrpSpPr>
              <a:grpSpLocks/>
            </p:cNvGrpSpPr>
            <p:nvPr/>
          </p:nvGrpSpPr>
          <p:grpSpPr bwMode="auto">
            <a:xfrm>
              <a:off x="4761271" y="6301124"/>
              <a:ext cx="3027363" cy="557213"/>
              <a:chOff x="3258" y="3780"/>
              <a:chExt cx="1907" cy="351"/>
            </a:xfrm>
          </p:grpSpPr>
          <p:sp>
            <p:nvSpPr>
              <p:cNvPr id="119" name="Text Box 9">
                <a:extLst>
                  <a:ext uri="{FF2B5EF4-FFF2-40B4-BE49-F238E27FC236}">
                    <a16:creationId xmlns:a16="http://schemas.microsoft.com/office/drawing/2014/main" id="{6D8954FE-FD95-43E2-9CC5-9251FDAE0E5C}"/>
                  </a:ext>
                </a:extLst>
              </p:cNvPr>
              <p:cNvSpPr txBox="1">
                <a:spLocks noChangeArrowheads="1"/>
              </p:cNvSpPr>
              <p:nvPr/>
            </p:nvSpPr>
            <p:spPr bwMode="auto">
              <a:xfrm>
                <a:off x="4099" y="3780"/>
                <a:ext cx="1066" cy="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Aft>
                    <a:spcPct val="50000"/>
                  </a:spcAft>
                  <a:buFont typeface="Wingdings" panose="05000000000000000000" pitchFamily="2" charset="2"/>
                  <a:buNone/>
                </a:pPr>
                <a:r>
                  <a:rPr lang="it-IT" altLang="en-US" sz="1050" b="0" i="1" dirty="0">
                    <a:solidFill>
                      <a:schemeClr val="tx1">
                        <a:lumMod val="50000"/>
                        <a:lumOff val="50000"/>
                      </a:schemeClr>
                    </a:solidFill>
                    <a:latin typeface="Arial" panose="020B0604020202020204" pitchFamily="34" charset="0"/>
                    <a:cs typeface="Arial" panose="020B0604020202020204" pitchFamily="34" charset="0"/>
                  </a:rPr>
                  <a:t>Shiroka et al.,NJP (2011)</a:t>
                </a:r>
              </a:p>
            </p:txBody>
          </p:sp>
          <p:sp>
            <p:nvSpPr>
              <p:cNvPr id="120" name="Rectangle 10">
                <a:extLst>
                  <a:ext uri="{FF2B5EF4-FFF2-40B4-BE49-F238E27FC236}">
                    <a16:creationId xmlns:a16="http://schemas.microsoft.com/office/drawing/2014/main" id="{26A4D9A6-3459-4CBE-90FD-850AB357CE82}"/>
                  </a:ext>
                </a:extLst>
              </p:cNvPr>
              <p:cNvSpPr>
                <a:spLocks noChangeArrowheads="1"/>
              </p:cNvSpPr>
              <p:nvPr/>
            </p:nvSpPr>
            <p:spPr bwMode="auto">
              <a:xfrm>
                <a:off x="3258" y="3939"/>
                <a:ext cx="1889"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Aft>
                    <a:spcPct val="50000"/>
                  </a:spcAft>
                  <a:buFont typeface="Wingdings" panose="05000000000000000000" pitchFamily="2" charset="2"/>
                  <a:buNone/>
                </a:pPr>
                <a:r>
                  <a:rPr lang="en-US" altLang="en-US" sz="1400" b="0" dirty="0">
                    <a:latin typeface="Arial" panose="020B0604020202020204" pitchFamily="34" charset="0"/>
                    <a:cs typeface="Arial" panose="020B0604020202020204" pitchFamily="34" charset="0"/>
                  </a:rPr>
                  <a:t>Muon-spin relaxation in a SC (</a:t>
                </a:r>
                <a:r>
                  <a:rPr lang="en-US" altLang="en-US" sz="1400" b="1" dirty="0">
                    <a:solidFill>
                      <a:srgbClr val="C00000"/>
                    </a:solidFill>
                    <a:latin typeface="Arial" panose="020B0604020202020204" pitchFamily="34" charset="0"/>
                    <a:cs typeface="Arial" panose="020B0604020202020204" pitchFamily="34" charset="0"/>
                  </a:rPr>
                  <a:t>exp</a:t>
                </a:r>
                <a:r>
                  <a:rPr lang="en-US" altLang="en-US" sz="1400" b="0" dirty="0">
                    <a:latin typeface="Arial" panose="020B0604020202020204" pitchFamily="34" charset="0"/>
                    <a:cs typeface="Arial" panose="020B0604020202020204" pitchFamily="34" charset="0"/>
                  </a:rPr>
                  <a:t>.)</a:t>
                </a:r>
              </a:p>
            </p:txBody>
          </p:sp>
        </p:grpSp>
        <p:grpSp>
          <p:nvGrpSpPr>
            <p:cNvPr id="8" name="组合 7">
              <a:extLst>
                <a:ext uri="{FF2B5EF4-FFF2-40B4-BE49-F238E27FC236}">
                  <a16:creationId xmlns:a16="http://schemas.microsoft.com/office/drawing/2014/main" id="{35E83244-3881-459B-831E-DD4DF07ECCAC}"/>
                </a:ext>
              </a:extLst>
            </p:cNvPr>
            <p:cNvGrpSpPr/>
            <p:nvPr/>
          </p:nvGrpSpPr>
          <p:grpSpPr>
            <a:xfrm>
              <a:off x="4752570" y="1148225"/>
              <a:ext cx="2726937" cy="2523593"/>
              <a:chOff x="4752570" y="1148225"/>
              <a:chExt cx="2726937" cy="2523593"/>
            </a:xfrm>
          </p:grpSpPr>
          <p:grpSp>
            <p:nvGrpSpPr>
              <p:cNvPr id="6" name="组合 5">
                <a:extLst>
                  <a:ext uri="{FF2B5EF4-FFF2-40B4-BE49-F238E27FC236}">
                    <a16:creationId xmlns:a16="http://schemas.microsoft.com/office/drawing/2014/main" id="{BE93AA79-6F38-4F1C-8FB3-FB66A68DEAEE}"/>
                  </a:ext>
                </a:extLst>
              </p:cNvPr>
              <p:cNvGrpSpPr/>
              <p:nvPr/>
            </p:nvGrpSpPr>
            <p:grpSpPr>
              <a:xfrm>
                <a:off x="4752570" y="1148225"/>
                <a:ext cx="2726937" cy="2407646"/>
                <a:chOff x="4309243" y="1718122"/>
                <a:chExt cx="2726937" cy="2407646"/>
              </a:xfrm>
            </p:grpSpPr>
            <p:grpSp>
              <p:nvGrpSpPr>
                <p:cNvPr id="13" name="Group 12">
                  <a:extLst>
                    <a:ext uri="{FF2B5EF4-FFF2-40B4-BE49-F238E27FC236}">
                      <a16:creationId xmlns:a16="http://schemas.microsoft.com/office/drawing/2014/main" id="{48ED01DF-65A0-4C33-9759-62FBE60B8888}"/>
                    </a:ext>
                  </a:extLst>
                </p:cNvPr>
                <p:cNvGrpSpPr/>
                <p:nvPr/>
              </p:nvGrpSpPr>
              <p:grpSpPr>
                <a:xfrm>
                  <a:off x="4478998" y="1718122"/>
                  <a:ext cx="2557182" cy="2097347"/>
                  <a:chOff x="5634039" y="677864"/>
                  <a:chExt cx="6143625" cy="4503737"/>
                </a:xfrm>
              </p:grpSpPr>
              <p:grpSp>
                <p:nvGrpSpPr>
                  <p:cNvPr id="11" name="Group 10">
                    <a:extLst>
                      <a:ext uri="{FF2B5EF4-FFF2-40B4-BE49-F238E27FC236}">
                        <a16:creationId xmlns:a16="http://schemas.microsoft.com/office/drawing/2014/main" id="{1530F802-D20D-4213-AD62-FE643F71AD44}"/>
                      </a:ext>
                    </a:extLst>
                  </p:cNvPr>
                  <p:cNvGrpSpPr/>
                  <p:nvPr/>
                </p:nvGrpSpPr>
                <p:grpSpPr>
                  <a:xfrm>
                    <a:off x="5634039" y="677864"/>
                    <a:ext cx="6143625" cy="4503737"/>
                    <a:chOff x="5634039" y="677864"/>
                    <a:chExt cx="6143625" cy="4503737"/>
                  </a:xfrm>
                </p:grpSpPr>
                <p:pic>
                  <p:nvPicPr>
                    <p:cNvPr id="31749" name="Picture 9" descr="vortex-lattice-200-20-1000-3d"/>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4039" y="677864"/>
                      <a:ext cx="6143625" cy="450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a:extLst>
                        <a:ext uri="{FF2B5EF4-FFF2-40B4-BE49-F238E27FC236}">
                          <a16:creationId xmlns:a16="http://schemas.microsoft.com/office/drawing/2014/main" id="{7E513103-3077-4DF9-A4C5-A7386BF26CC1}"/>
                        </a:ext>
                      </a:extLst>
                    </p:cNvPr>
                    <p:cNvGrpSpPr/>
                    <p:nvPr/>
                  </p:nvGrpSpPr>
                  <p:grpSpPr>
                    <a:xfrm>
                      <a:off x="7535864" y="1198564"/>
                      <a:ext cx="2484437" cy="3128961"/>
                      <a:chOff x="7535864" y="1198564"/>
                      <a:chExt cx="2484437" cy="3128961"/>
                    </a:xfrm>
                  </p:grpSpPr>
                  <p:pic>
                    <p:nvPicPr>
                      <p:cNvPr id="8206" name="Picture 14"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953375" y="1198564"/>
                        <a:ext cx="3810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39"/>
                      <p:cNvGrpSpPr>
                        <a:grpSpLocks/>
                      </p:cNvGrpSpPr>
                      <p:nvPr/>
                    </p:nvGrpSpPr>
                    <p:grpSpPr bwMode="auto">
                      <a:xfrm>
                        <a:off x="7535864" y="1700213"/>
                        <a:ext cx="2484437" cy="2627312"/>
                        <a:chOff x="4143" y="2568"/>
                        <a:chExt cx="1565" cy="1655"/>
                      </a:xfrm>
                    </p:grpSpPr>
                    <p:pic>
                      <p:nvPicPr>
                        <p:cNvPr id="31762" name="Picture 40"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02" y="279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3" name="Picture 41"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149" y="3425"/>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4" name="Picture 42"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807" y="288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5" name="Picture 43"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308" y="3153"/>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6" name="Picture 44"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762" y="260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7" name="Picture 45"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852" y="3833"/>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8" name="Picture 46"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674" y="306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69" name="Picture 47"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149" y="3833"/>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0" name="Picture 48"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444" y="333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1" name="Picture 49"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90" y="360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2" name="Picture 50"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762" y="351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3" name="Picture 51"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558" y="256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4" name="Picture 52"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946" y="333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5" name="Picture 53"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422" y="383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6" name="Picture 54"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149" y="288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7" name="Picture 55"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924" y="275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8" name="Picture 56"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71" y="3385"/>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9" name="Picture 57"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263" y="356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0" name="Picture 58"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830" y="3113"/>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1" name="Picture 59"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143" y="3067"/>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2" name="Picture 60"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239" y="370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3" name="Picture 61"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196" y="302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4" name="Picture 62"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71" y="3793"/>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5" name="Picture 63"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284" y="329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6" name="Picture 64"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12" y="356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7" name="Picture 65"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239" y="343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8" name="Picture 66"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513" y="2931"/>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89" name="Picture 67"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468" y="329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90" name="Picture 68"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057" y="3929"/>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91" name="Picture 69" descr="precess_fas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671" y="284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pic>
                <p:nvPicPr>
                  <p:cNvPr id="8202" name="Picture 10" descr="precess_less_fas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355013" y="2430464"/>
                    <a:ext cx="3810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12" descr="precess_slow"/>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8135938" y="3783014"/>
                    <a:ext cx="3810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9" name="Picture 70"/>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24663" y="3789363"/>
                    <a:ext cx="635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a:extLst>
                    <a:ext uri="{FF2B5EF4-FFF2-40B4-BE49-F238E27FC236}">
                      <a16:creationId xmlns:a16="http://schemas.microsoft.com/office/drawing/2014/main" id="{CF2AB0C3-F61D-43B6-9DC2-7618630C82DB}"/>
                    </a:ext>
                  </a:extLst>
                </p:cNvPr>
                <p:cNvGrpSpPr/>
                <p:nvPr/>
              </p:nvGrpSpPr>
              <p:grpSpPr>
                <a:xfrm>
                  <a:off x="4309243" y="3537178"/>
                  <a:ext cx="2637669" cy="588590"/>
                  <a:chOff x="-538518" y="7405410"/>
                  <a:chExt cx="2506064" cy="588590"/>
                </a:xfrm>
              </p:grpSpPr>
              <p:pic>
                <p:nvPicPr>
                  <p:cNvPr id="31792" name="Picture 3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8518" y="7405410"/>
                    <a:ext cx="2506064" cy="46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1761" name="Text Box 78"/>
                  <p:cNvSpPr txBox="1">
                    <a:spLocks noChangeArrowheads="1"/>
                  </p:cNvSpPr>
                  <p:nvPr/>
                </p:nvSpPr>
                <p:spPr bwMode="auto">
                  <a:xfrm>
                    <a:off x="-508313" y="7470780"/>
                    <a:ext cx="466464"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altLang="de-DE" sz="1400" i="1" dirty="0"/>
                      <a:t>P</a:t>
                    </a:r>
                    <a:r>
                      <a:rPr lang="en-US" altLang="de-DE" sz="1400" dirty="0"/>
                      <a:t>(t)</a:t>
                    </a:r>
                  </a:p>
                </p:txBody>
              </p:sp>
            </p:grpSp>
          </p:grpSp>
          <p:sp>
            <p:nvSpPr>
              <p:cNvPr id="141" name="TextBox 4">
                <a:extLst>
                  <a:ext uri="{FF2B5EF4-FFF2-40B4-BE49-F238E27FC236}">
                    <a16:creationId xmlns:a16="http://schemas.microsoft.com/office/drawing/2014/main" id="{AFAECCCF-8497-4F50-AE30-9556862C22BB}"/>
                  </a:ext>
                </a:extLst>
              </p:cNvPr>
              <p:cNvSpPr txBox="1"/>
              <p:nvPr/>
            </p:nvSpPr>
            <p:spPr>
              <a:xfrm>
                <a:off x="6142800" y="3345318"/>
                <a:ext cx="1336707" cy="326500"/>
              </a:xfrm>
              <a:prstGeom prst="rect">
                <a:avLst/>
              </a:prstGeom>
              <a:noFill/>
            </p:spPr>
            <p:txBody>
              <a:bodyPr wrap="none" lIns="0" tIns="0" rIns="0" bIns="0" rtlCol="0">
                <a:noAutofit/>
              </a:bodyPr>
              <a:lstStyle/>
              <a:p>
                <a:pPr>
                  <a:lnSpc>
                    <a:spcPct val="110000"/>
                  </a:lnSpc>
                </a:pPr>
                <a:r>
                  <a:rPr lang="de-DE" sz="1050" i="1" kern="1000" spc="30" dirty="0">
                    <a:solidFill>
                      <a:schemeClr val="tx1">
                        <a:lumMod val="65000"/>
                        <a:lumOff val="35000"/>
                      </a:schemeClr>
                    </a:solidFill>
                    <a:latin typeface="Arial" panose="020B0604020202020204" pitchFamily="34" charset="0"/>
                    <a:cs typeface="Arial" panose="020B0604020202020204" pitchFamily="34" charset="0"/>
                  </a:rPr>
                  <a:t>Brandt, PRB (2003)</a:t>
                </a:r>
                <a:r>
                  <a:rPr lang="de-DE" sz="1200" kern="1000" spc="30" dirty="0">
                    <a:solidFill>
                      <a:schemeClr val="tx1">
                        <a:lumMod val="65000"/>
                        <a:lumOff val="35000"/>
                      </a:schemeClr>
                    </a:solidFill>
                    <a:latin typeface="Arial" panose="020B0604020202020204" pitchFamily="34" charset="0"/>
                    <a:cs typeface="Arial" panose="020B0604020202020204" pitchFamily="34" charset="0"/>
                  </a:rPr>
                  <a:t> </a:t>
                </a:r>
                <a:endParaRPr lang="en-US" sz="1200" kern="1000" spc="30" dirty="0" err="1">
                  <a:solidFill>
                    <a:schemeClr val="tx1">
                      <a:lumMod val="65000"/>
                      <a:lumOff val="35000"/>
                    </a:schemeClr>
                  </a:solidFill>
                  <a:latin typeface="Arial" panose="020B0604020202020204" pitchFamily="34" charset="0"/>
                  <a:cs typeface="Arial" panose="020B0604020202020204" pitchFamily="34" charset="0"/>
                </a:endParaRPr>
              </a:p>
            </p:txBody>
          </p:sp>
        </p:grpSp>
      </p:grpSp>
      <p:sp>
        <p:nvSpPr>
          <p:cNvPr id="143" name="Rectangle 12">
            <a:extLst>
              <a:ext uri="{FF2B5EF4-FFF2-40B4-BE49-F238E27FC236}">
                <a16:creationId xmlns:a16="http://schemas.microsoft.com/office/drawing/2014/main" id="{87F633F1-CA74-466C-8AAA-B64695C28949}"/>
              </a:ext>
            </a:extLst>
          </p:cNvPr>
          <p:cNvSpPr/>
          <p:nvPr/>
        </p:nvSpPr>
        <p:spPr>
          <a:xfrm>
            <a:off x="8902614" y="4274060"/>
            <a:ext cx="1976925" cy="400110"/>
          </a:xfrm>
          <a:prstGeom prst="rect">
            <a:avLst/>
          </a:prstGeom>
        </p:spPr>
        <p:txBody>
          <a:bodyPr wrap="square">
            <a:spAutoFit/>
          </a:bodyPr>
          <a:lstStyle/>
          <a:p>
            <a:r>
              <a:rPr lang="en-US" sz="2000" dirty="0">
                <a:solidFill>
                  <a:srgbClr val="0000FF"/>
                </a:solidFill>
                <a:latin typeface="Arial" panose="020B0604020202020204" pitchFamily="34" charset="0"/>
                <a:cs typeface="Arial" panose="020B0604020202020204" pitchFamily="34" charset="0"/>
                <a:sym typeface="Symbol" panose="05050102010706020507" pitchFamily="18" charset="2"/>
              </a:rPr>
              <a:t></a:t>
            </a:r>
            <a:r>
              <a:rPr lang="en-US" sz="2000" baseline="30000" dirty="0">
                <a:solidFill>
                  <a:srgbClr val="0000FF"/>
                </a:solidFill>
                <a:latin typeface="Arial" panose="020B0604020202020204" pitchFamily="34" charset="0"/>
                <a:cs typeface="Arial" panose="020B0604020202020204" pitchFamily="34" charset="0"/>
              </a:rPr>
              <a:t>-2  </a:t>
            </a:r>
            <a:r>
              <a:rPr lang="en-US" sz="2000" dirty="0">
                <a:latin typeface="Arial" panose="020B0604020202020204" pitchFamily="34" charset="0"/>
                <a:cs typeface="Arial" panose="020B0604020202020204" pitchFamily="34" charset="0"/>
              </a:rPr>
              <a:t>versus </a:t>
            </a:r>
            <a:r>
              <a:rPr lang="en-US" sz="2000" i="1" dirty="0">
                <a:latin typeface="Arial" panose="020B0604020202020204" pitchFamily="34" charset="0"/>
                <a:cs typeface="Arial" panose="020B0604020202020204" pitchFamily="34" charset="0"/>
              </a:rPr>
              <a:t>T, H</a:t>
            </a:r>
          </a:p>
        </p:txBody>
      </p:sp>
      <p:sp>
        <p:nvSpPr>
          <p:cNvPr id="144" name="Rectangle 13">
            <a:extLst>
              <a:ext uri="{FF2B5EF4-FFF2-40B4-BE49-F238E27FC236}">
                <a16:creationId xmlns:a16="http://schemas.microsoft.com/office/drawing/2014/main" id="{EE817E62-3117-49DB-B23D-C80F518F84B7}"/>
              </a:ext>
            </a:extLst>
          </p:cNvPr>
          <p:cNvSpPr/>
          <p:nvPr/>
        </p:nvSpPr>
        <p:spPr>
          <a:xfrm>
            <a:off x="7855103" y="4666145"/>
            <a:ext cx="4071949" cy="400110"/>
          </a:xfrm>
          <a:prstGeom prst="rect">
            <a:avLst/>
          </a:prstGeom>
        </p:spPr>
        <p:txBody>
          <a:bodyPr wrap="none">
            <a:spAutoFit/>
          </a:bodyPr>
          <a:lstStyle/>
          <a:p>
            <a:r>
              <a:rPr lang="en-US" sz="2000" b="1" i="1" dirty="0">
                <a:solidFill>
                  <a:srgbClr val="C00000"/>
                </a:solidFill>
                <a:latin typeface="Arial" panose="020B0604020202020204" pitchFamily="34" charset="0"/>
                <a:cs typeface="Arial" panose="020B0604020202020204" pitchFamily="34" charset="0"/>
                <a:sym typeface="Wingdings" panose="05000000000000000000" pitchFamily="2" charset="2"/>
              </a:rPr>
              <a:t>gap value </a:t>
            </a:r>
            <a:r>
              <a:rPr lang="en-US" sz="2000" dirty="0">
                <a:latin typeface="Arial" panose="020B0604020202020204" pitchFamily="34" charset="0"/>
                <a:cs typeface="Arial" panose="020B0604020202020204" pitchFamily="34" charset="0"/>
                <a:sym typeface="Wingdings" panose="05000000000000000000" pitchFamily="2" charset="2"/>
              </a:rPr>
              <a:t>and </a:t>
            </a:r>
            <a:r>
              <a:rPr lang="en-US" sz="2000" b="1" i="1" dirty="0">
                <a:solidFill>
                  <a:srgbClr val="C00000"/>
                </a:solidFill>
                <a:latin typeface="Arial" panose="020B0604020202020204" pitchFamily="34" charset="0"/>
                <a:cs typeface="Arial" panose="020B0604020202020204" pitchFamily="34" charset="0"/>
                <a:sym typeface="Wingdings" panose="05000000000000000000" pitchFamily="2" charset="2"/>
              </a:rPr>
              <a:t>pairing symmetry</a:t>
            </a:r>
            <a:endParaRPr lang="en-US" sz="2000" b="1" i="1" dirty="0">
              <a:solidFill>
                <a:srgbClr val="C00000"/>
              </a:solidFill>
              <a:latin typeface="Arial" panose="020B0604020202020204" pitchFamily="34" charset="0"/>
              <a:cs typeface="Arial" panose="020B0604020202020204" pitchFamily="34" charset="0"/>
            </a:endParaRPr>
          </a:p>
        </p:txBody>
      </p:sp>
      <p:sp>
        <p:nvSpPr>
          <p:cNvPr id="146" name="Rectangle 8">
            <a:extLst>
              <a:ext uri="{FF2B5EF4-FFF2-40B4-BE49-F238E27FC236}">
                <a16:creationId xmlns:a16="http://schemas.microsoft.com/office/drawing/2014/main" id="{AC7484A3-5A36-4D78-9AEA-C30F5EAFF070}"/>
              </a:ext>
            </a:extLst>
          </p:cNvPr>
          <p:cNvSpPr/>
          <p:nvPr/>
        </p:nvSpPr>
        <p:spPr>
          <a:xfrm>
            <a:off x="10503887" y="1492404"/>
            <a:ext cx="1338828" cy="461665"/>
          </a:xfrm>
          <a:prstGeom prst="rect">
            <a:avLst/>
          </a:prstGeom>
        </p:spPr>
        <p:txBody>
          <a:bodyPr wrap="none">
            <a:spAutoFit/>
          </a:bodyPr>
          <a:lstStyle/>
          <a:p>
            <a:r>
              <a:rPr lang="en-US" sz="1200" b="1" dirty="0">
                <a:solidFill>
                  <a:srgbClr val="0000FF"/>
                </a:solidFill>
                <a:latin typeface="Arial" panose="020B0604020202020204" pitchFamily="34" charset="0"/>
                <a:cs typeface="Arial" panose="020B0604020202020204" pitchFamily="34" charset="0"/>
                <a:sym typeface="Symbol" panose="05050102010706020507" pitchFamily="18" charset="2"/>
              </a:rPr>
              <a:t>magnetic </a:t>
            </a:r>
          </a:p>
          <a:p>
            <a:r>
              <a:rPr lang="en-US" sz="1200" b="1" dirty="0">
                <a:solidFill>
                  <a:srgbClr val="0000FF"/>
                </a:solidFill>
                <a:latin typeface="Arial" panose="020B0604020202020204" pitchFamily="34" charset="0"/>
                <a:cs typeface="Arial" panose="020B0604020202020204" pitchFamily="34" charset="0"/>
                <a:sym typeface="Symbol" panose="05050102010706020507" pitchFamily="18" charset="2"/>
              </a:rPr>
              <a:t>penetrate depth</a:t>
            </a:r>
          </a:p>
        </p:txBody>
      </p:sp>
      <p:sp>
        <p:nvSpPr>
          <p:cNvPr id="147" name="Rectangle 8">
            <a:extLst>
              <a:ext uri="{FF2B5EF4-FFF2-40B4-BE49-F238E27FC236}">
                <a16:creationId xmlns:a16="http://schemas.microsoft.com/office/drawing/2014/main" id="{AB35D75E-2AB5-4751-803B-1EADF6AA6E46}"/>
              </a:ext>
            </a:extLst>
          </p:cNvPr>
          <p:cNvSpPr/>
          <p:nvPr/>
        </p:nvSpPr>
        <p:spPr>
          <a:xfrm>
            <a:off x="11050770" y="3158518"/>
            <a:ext cx="973343" cy="461665"/>
          </a:xfrm>
          <a:prstGeom prst="rect">
            <a:avLst/>
          </a:prstGeom>
        </p:spPr>
        <p:txBody>
          <a:bodyPr wrap="none">
            <a:spAutoFit/>
          </a:bodyPr>
          <a:lstStyle/>
          <a:p>
            <a:r>
              <a:rPr lang="en-US" sz="1200" b="1" dirty="0">
                <a:solidFill>
                  <a:srgbClr val="00B050"/>
                </a:solidFill>
                <a:latin typeface="Arial" panose="020B0604020202020204" pitchFamily="34" charset="0"/>
                <a:cs typeface="Arial" panose="020B0604020202020204" pitchFamily="34" charset="0"/>
                <a:sym typeface="Symbol" panose="05050102010706020507" pitchFamily="18" charset="2"/>
              </a:rPr>
              <a:t>superfluid </a:t>
            </a:r>
          </a:p>
          <a:p>
            <a:r>
              <a:rPr lang="en-US" sz="1200" b="1" dirty="0">
                <a:solidFill>
                  <a:srgbClr val="00B050"/>
                </a:solidFill>
                <a:latin typeface="Arial" panose="020B0604020202020204" pitchFamily="34" charset="0"/>
                <a:cs typeface="Arial" panose="020B0604020202020204" pitchFamily="34" charset="0"/>
                <a:sym typeface="Symbol" panose="05050102010706020507" pitchFamily="18" charset="2"/>
              </a:rPr>
              <a:t>density</a:t>
            </a:r>
            <a:endParaRPr lang="en-US" sz="1200" b="1" dirty="0">
              <a:solidFill>
                <a:srgbClr val="00B050"/>
              </a:solidFill>
              <a:latin typeface="Arial" panose="020B0604020202020204" pitchFamily="34" charset="0"/>
              <a:cs typeface="Arial" panose="020B0604020202020204" pitchFamily="34" charset="0"/>
            </a:endParaRPr>
          </a:p>
        </p:txBody>
      </p:sp>
      <p:grpSp>
        <p:nvGrpSpPr>
          <p:cNvPr id="3" name="组合 2">
            <a:extLst>
              <a:ext uri="{FF2B5EF4-FFF2-40B4-BE49-F238E27FC236}">
                <a16:creationId xmlns:a16="http://schemas.microsoft.com/office/drawing/2014/main" id="{4E6EEFCC-9D1F-4234-8F60-E1AAA00E39DA}"/>
              </a:ext>
            </a:extLst>
          </p:cNvPr>
          <p:cNvGrpSpPr/>
          <p:nvPr/>
        </p:nvGrpSpPr>
        <p:grpSpPr>
          <a:xfrm>
            <a:off x="8252307" y="4926397"/>
            <a:ext cx="3753110" cy="1821847"/>
            <a:chOff x="8252307" y="4926397"/>
            <a:chExt cx="3753110" cy="1821847"/>
          </a:xfrm>
        </p:grpSpPr>
        <p:pic>
          <p:nvPicPr>
            <p:cNvPr id="133" name="Picture 2">
              <a:extLst>
                <a:ext uri="{FF2B5EF4-FFF2-40B4-BE49-F238E27FC236}">
                  <a16:creationId xmlns:a16="http://schemas.microsoft.com/office/drawing/2014/main" id="{092A38E0-B39F-4349-BF36-B982DA3AE533}"/>
                </a:ext>
              </a:extLst>
            </p:cNvPr>
            <p:cNvPicPr>
              <a:picLocks noChangeAspect="1"/>
            </p:cNvPicPr>
            <p:nvPr/>
          </p:nvPicPr>
          <p:blipFill>
            <a:blip r:embed="rId14"/>
            <a:stretch>
              <a:fillRect/>
            </a:stretch>
          </p:blipFill>
          <p:spPr>
            <a:xfrm>
              <a:off x="8448715" y="6412412"/>
              <a:ext cx="827135" cy="335325"/>
            </a:xfrm>
            <a:prstGeom prst="rect">
              <a:avLst/>
            </a:prstGeom>
          </p:spPr>
        </p:pic>
        <p:pic>
          <p:nvPicPr>
            <p:cNvPr id="134" name="Picture 9">
              <a:extLst>
                <a:ext uri="{FF2B5EF4-FFF2-40B4-BE49-F238E27FC236}">
                  <a16:creationId xmlns:a16="http://schemas.microsoft.com/office/drawing/2014/main" id="{DC8A542B-E729-4CEE-9FC6-91E5524B91DB}"/>
                </a:ext>
              </a:extLst>
            </p:cNvPr>
            <p:cNvPicPr>
              <a:picLocks noChangeAspect="1"/>
            </p:cNvPicPr>
            <p:nvPr/>
          </p:nvPicPr>
          <p:blipFill>
            <a:blip r:embed="rId15"/>
            <a:stretch>
              <a:fillRect/>
            </a:stretch>
          </p:blipFill>
          <p:spPr>
            <a:xfrm>
              <a:off x="9953478" y="6417118"/>
              <a:ext cx="255870" cy="331126"/>
            </a:xfrm>
            <a:prstGeom prst="rect">
              <a:avLst/>
            </a:prstGeom>
          </p:spPr>
        </p:pic>
        <p:pic>
          <p:nvPicPr>
            <p:cNvPr id="135" name="Picture 16">
              <a:extLst>
                <a:ext uri="{FF2B5EF4-FFF2-40B4-BE49-F238E27FC236}">
                  <a16:creationId xmlns:a16="http://schemas.microsoft.com/office/drawing/2014/main" id="{E85F0C5A-0293-411B-B8F1-6E012E1F7F94}"/>
                </a:ext>
              </a:extLst>
            </p:cNvPr>
            <p:cNvPicPr>
              <a:picLocks noChangeAspect="1"/>
            </p:cNvPicPr>
            <p:nvPr/>
          </p:nvPicPr>
          <p:blipFill>
            <a:blip r:embed="rId16"/>
            <a:stretch>
              <a:fillRect/>
            </a:stretch>
          </p:blipFill>
          <p:spPr>
            <a:xfrm>
              <a:off x="11114275" y="6475812"/>
              <a:ext cx="336069" cy="250404"/>
            </a:xfrm>
            <a:prstGeom prst="rect">
              <a:avLst/>
            </a:prstGeom>
          </p:spPr>
        </p:pic>
        <p:pic>
          <p:nvPicPr>
            <p:cNvPr id="136" name="Picture 51">
              <a:extLst>
                <a:ext uri="{FF2B5EF4-FFF2-40B4-BE49-F238E27FC236}">
                  <a16:creationId xmlns:a16="http://schemas.microsoft.com/office/drawing/2014/main" id="{FEF23B18-C339-4FFF-A940-C4D96CF59FC6}"/>
                </a:ext>
              </a:extLst>
            </p:cNvPr>
            <p:cNvPicPr>
              <a:picLocks noChangeAspect="1"/>
            </p:cNvPicPr>
            <p:nvPr/>
          </p:nvPicPr>
          <p:blipFill rotWithShape="1">
            <a:blip r:embed="rId17"/>
            <a:srcRect t="81079"/>
            <a:stretch/>
          </p:blipFill>
          <p:spPr>
            <a:xfrm>
              <a:off x="8252307" y="6105656"/>
              <a:ext cx="1023092" cy="242213"/>
            </a:xfrm>
            <a:prstGeom prst="rect">
              <a:avLst/>
            </a:prstGeom>
          </p:spPr>
        </p:pic>
        <p:pic>
          <p:nvPicPr>
            <p:cNvPr id="137" name="Picture 53">
              <a:extLst>
                <a:ext uri="{FF2B5EF4-FFF2-40B4-BE49-F238E27FC236}">
                  <a16:creationId xmlns:a16="http://schemas.microsoft.com/office/drawing/2014/main" id="{D31598A1-3324-431E-8121-B8132BADB3D6}"/>
                </a:ext>
              </a:extLst>
            </p:cNvPr>
            <p:cNvPicPr>
              <a:picLocks noChangeAspect="1"/>
            </p:cNvPicPr>
            <p:nvPr/>
          </p:nvPicPr>
          <p:blipFill rotWithShape="1">
            <a:blip r:embed="rId18"/>
            <a:srcRect t="80385"/>
            <a:stretch/>
          </p:blipFill>
          <p:spPr>
            <a:xfrm>
              <a:off x="10883280" y="6135431"/>
              <a:ext cx="916588" cy="251103"/>
            </a:xfrm>
            <a:prstGeom prst="rect">
              <a:avLst/>
            </a:prstGeom>
          </p:spPr>
        </p:pic>
        <p:sp>
          <p:nvSpPr>
            <p:cNvPr id="140" name="TextBox 56">
              <a:extLst>
                <a:ext uri="{FF2B5EF4-FFF2-40B4-BE49-F238E27FC236}">
                  <a16:creationId xmlns:a16="http://schemas.microsoft.com/office/drawing/2014/main" id="{01272227-CAFF-426E-A4D8-9F5551993AA3}"/>
                </a:ext>
              </a:extLst>
            </p:cNvPr>
            <p:cNvSpPr txBox="1"/>
            <p:nvPr/>
          </p:nvSpPr>
          <p:spPr>
            <a:xfrm>
              <a:off x="9589487" y="6135431"/>
              <a:ext cx="914400" cy="276397"/>
            </a:xfrm>
            <a:prstGeom prst="rect">
              <a:avLst/>
            </a:prstGeom>
            <a:noFill/>
          </p:spPr>
          <p:txBody>
            <a:bodyPr wrap="none" lIns="0" tIns="0" rIns="0" bIns="0" rtlCol="0">
              <a:noAutofit/>
            </a:bodyPr>
            <a:lstStyle/>
            <a:p>
              <a:pPr algn="ctr">
                <a:lnSpc>
                  <a:spcPct val="110000"/>
                </a:lnSpc>
              </a:pPr>
              <a:r>
                <a:rPr lang="en-US" altLang="zh-CN" sz="700" kern="1000" spc="30" dirty="0">
                  <a:latin typeface="Arial" panose="020B0604020202020204" pitchFamily="34" charset="0"/>
                  <a:cs typeface="Arial" panose="020B0604020202020204" pitchFamily="34" charset="0"/>
                </a:rPr>
                <a:t>p-wave</a:t>
              </a:r>
            </a:p>
            <a:p>
              <a:pPr algn="ctr">
                <a:lnSpc>
                  <a:spcPct val="110000"/>
                </a:lnSpc>
              </a:pPr>
              <a:r>
                <a:rPr lang="en-US" altLang="zh-CN" sz="700" kern="1000" spc="30" dirty="0">
                  <a:latin typeface="Arial" panose="020B0604020202020204" pitchFamily="34" charset="0"/>
                  <a:cs typeface="Arial" panose="020B0604020202020204" pitchFamily="34" charset="0"/>
                  <a:sym typeface="Symbol" panose="05050102010706020507" pitchFamily="18" charset="2"/>
                </a:rPr>
                <a:t></a:t>
              </a:r>
              <a:r>
                <a:rPr lang="en-US" altLang="zh-CN" sz="700" kern="1000" spc="30" baseline="-25000" dirty="0">
                  <a:latin typeface="Arial" panose="020B0604020202020204" pitchFamily="34" charset="0"/>
                  <a:cs typeface="Arial" panose="020B0604020202020204" pitchFamily="34" charset="0"/>
                  <a:sym typeface="Symbol" panose="05050102010706020507" pitchFamily="18" charset="2"/>
                </a:rPr>
                <a:t>k</a:t>
              </a:r>
              <a:r>
                <a:rPr lang="en-US" altLang="zh-CN" sz="700" kern="1000" spc="30" dirty="0">
                  <a:latin typeface="Arial" panose="020B0604020202020204" pitchFamily="34" charset="0"/>
                  <a:cs typeface="Arial" panose="020B0604020202020204" pitchFamily="34" charset="0"/>
                  <a:sym typeface="Symbol" panose="05050102010706020507" pitchFamily="18" charset="2"/>
                </a:rPr>
                <a:t> = </a:t>
              </a:r>
              <a:r>
                <a:rPr lang="en-US" altLang="zh-CN" sz="700" kern="1000" spc="30" baseline="-25000" dirty="0">
                  <a:latin typeface="Arial" panose="020B0604020202020204" pitchFamily="34" charset="0"/>
                  <a:cs typeface="Arial" panose="020B0604020202020204" pitchFamily="34" charset="0"/>
                  <a:sym typeface="Symbol" panose="05050102010706020507" pitchFamily="18" charset="2"/>
                </a:rPr>
                <a:t>0</a:t>
              </a:r>
              <a:r>
                <a:rPr lang="en-US" altLang="zh-CN" sz="700" kern="1000" spc="30" dirty="0">
                  <a:latin typeface="Arial" panose="020B0604020202020204" pitchFamily="34" charset="0"/>
                  <a:cs typeface="Arial" panose="020B0604020202020204" pitchFamily="34" charset="0"/>
                  <a:sym typeface="Symbol" panose="05050102010706020507" pitchFamily="18" charset="2"/>
                </a:rPr>
                <a:t>(k</a:t>
              </a:r>
              <a:r>
                <a:rPr lang="en-US" altLang="zh-CN" sz="700" kern="1000" spc="30" baseline="-25000" dirty="0">
                  <a:latin typeface="Arial" panose="020B0604020202020204" pitchFamily="34" charset="0"/>
                  <a:cs typeface="Arial" panose="020B0604020202020204" pitchFamily="34" charset="0"/>
                  <a:sym typeface="Symbol" panose="05050102010706020507" pitchFamily="18" charset="2"/>
                </a:rPr>
                <a:t>x</a:t>
              </a:r>
              <a:r>
                <a:rPr lang="en-US" altLang="zh-CN" sz="700" kern="1000" spc="30" dirty="0">
                  <a:latin typeface="Arial" panose="020B0604020202020204" pitchFamily="34" charset="0"/>
                  <a:cs typeface="Arial" panose="020B0604020202020204" pitchFamily="34" charset="0"/>
                  <a:sym typeface="Symbol" panose="05050102010706020507" pitchFamily="18" charset="2"/>
                </a:rPr>
                <a:t> + ik</a:t>
              </a:r>
              <a:r>
                <a:rPr lang="en-US" altLang="zh-CN" sz="700" kern="1000" spc="30" baseline="-25000" dirty="0">
                  <a:latin typeface="Arial" panose="020B0604020202020204" pitchFamily="34" charset="0"/>
                  <a:cs typeface="Arial" panose="020B0604020202020204" pitchFamily="34" charset="0"/>
                  <a:sym typeface="Symbol" panose="05050102010706020507" pitchFamily="18" charset="2"/>
                </a:rPr>
                <a:t>y</a:t>
              </a:r>
              <a:r>
                <a:rPr lang="en-US" altLang="zh-CN" sz="700" kern="1000" spc="30" dirty="0">
                  <a:latin typeface="Arial" panose="020B0604020202020204" pitchFamily="34" charset="0"/>
                  <a:cs typeface="Arial" panose="020B0604020202020204" pitchFamily="34" charset="0"/>
                  <a:sym typeface="Symbol" panose="05050102010706020507" pitchFamily="18" charset="2"/>
                </a:rPr>
                <a:t>)</a:t>
              </a:r>
              <a:r>
                <a:rPr lang="en-US" altLang="zh-CN" sz="700" kern="1000" spc="30" dirty="0">
                  <a:latin typeface="Arial" panose="020B0604020202020204" pitchFamily="34" charset="0"/>
                  <a:cs typeface="Arial" panose="020B0604020202020204" pitchFamily="34" charset="0"/>
                </a:rPr>
                <a:t> </a:t>
              </a:r>
              <a:endParaRPr lang="LID4096" sz="700" kern="1000" spc="30" dirty="0" err="1">
                <a:latin typeface="Arial" panose="020B0604020202020204" pitchFamily="34" charset="0"/>
                <a:cs typeface="Arial" panose="020B0604020202020204" pitchFamily="34" charset="0"/>
              </a:endParaRPr>
            </a:p>
          </p:txBody>
        </p:sp>
        <p:pic>
          <p:nvPicPr>
            <p:cNvPr id="131" name="图片 130">
              <a:extLst>
                <a:ext uri="{FF2B5EF4-FFF2-40B4-BE49-F238E27FC236}">
                  <a16:creationId xmlns:a16="http://schemas.microsoft.com/office/drawing/2014/main" id="{2FF25257-EE89-489D-89E7-E9263CB515D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337050" y="5181786"/>
              <a:ext cx="938800" cy="938800"/>
            </a:xfrm>
            <a:prstGeom prst="rect">
              <a:avLst/>
            </a:prstGeom>
          </p:spPr>
        </p:pic>
        <p:pic>
          <p:nvPicPr>
            <p:cNvPr id="142" name="图片 141">
              <a:extLst>
                <a:ext uri="{FF2B5EF4-FFF2-40B4-BE49-F238E27FC236}">
                  <a16:creationId xmlns:a16="http://schemas.microsoft.com/office/drawing/2014/main" id="{ADF3F068-4FDD-4BF2-B134-10A4AE504E6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695695" y="4926397"/>
              <a:ext cx="1309722" cy="1309721"/>
            </a:xfrm>
            <a:prstGeom prst="rect">
              <a:avLst/>
            </a:prstGeom>
          </p:spPr>
        </p:pic>
        <p:pic>
          <p:nvPicPr>
            <p:cNvPr id="145" name="图片 144">
              <a:extLst>
                <a:ext uri="{FF2B5EF4-FFF2-40B4-BE49-F238E27FC236}">
                  <a16:creationId xmlns:a16="http://schemas.microsoft.com/office/drawing/2014/main" id="{41B9807D-37C0-40E8-8757-AB2416035B4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512720" y="5090798"/>
              <a:ext cx="1072962" cy="1072962"/>
            </a:xfrm>
            <a:prstGeom prst="rect">
              <a:avLst/>
            </a:prstGeom>
          </p:spPr>
        </p:pic>
      </p:grpSp>
    </p:spTree>
    <p:extLst>
      <p:ext uri="{BB962C8B-B14F-4D97-AF65-F5344CB8AC3E}">
        <p14:creationId xmlns:p14="http://schemas.microsoft.com/office/powerpoint/2010/main" val="60737498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Group 2048">
            <a:extLst>
              <a:ext uri="{FF2B5EF4-FFF2-40B4-BE49-F238E27FC236}">
                <a16:creationId xmlns:a16="http://schemas.microsoft.com/office/drawing/2014/main" id="{EF3F17DD-28C8-411C-8373-9B39C587A629}"/>
              </a:ext>
            </a:extLst>
          </p:cNvPr>
          <p:cNvGrpSpPr/>
          <p:nvPr/>
        </p:nvGrpSpPr>
        <p:grpSpPr>
          <a:xfrm>
            <a:off x="8338915" y="2675380"/>
            <a:ext cx="3821898" cy="4110977"/>
            <a:chOff x="8164486" y="2811174"/>
            <a:chExt cx="3821898" cy="4110977"/>
          </a:xfrm>
        </p:grpSpPr>
        <p:pic>
          <p:nvPicPr>
            <p:cNvPr id="11" name="Picture 10">
              <a:extLst>
                <a:ext uri="{FF2B5EF4-FFF2-40B4-BE49-F238E27FC236}">
                  <a16:creationId xmlns:a16="http://schemas.microsoft.com/office/drawing/2014/main" id="{2DA9EC7E-620B-472B-9A48-2EADC6770E80}"/>
                </a:ext>
              </a:extLst>
            </p:cNvPr>
            <p:cNvPicPr>
              <a:picLocks noChangeAspect="1"/>
            </p:cNvPicPr>
            <p:nvPr/>
          </p:nvPicPr>
          <p:blipFill>
            <a:blip r:embed="rId3"/>
            <a:stretch>
              <a:fillRect/>
            </a:stretch>
          </p:blipFill>
          <p:spPr>
            <a:xfrm>
              <a:off x="8164486" y="4720167"/>
              <a:ext cx="3821898" cy="2201984"/>
            </a:xfrm>
            <a:prstGeom prst="rect">
              <a:avLst/>
            </a:prstGeom>
          </p:spPr>
        </p:pic>
        <p:grpSp>
          <p:nvGrpSpPr>
            <p:cNvPr id="2048" name="Group 2047">
              <a:extLst>
                <a:ext uri="{FF2B5EF4-FFF2-40B4-BE49-F238E27FC236}">
                  <a16:creationId xmlns:a16="http://schemas.microsoft.com/office/drawing/2014/main" id="{3E65E8AE-1001-4093-85F9-561F1F6B560F}"/>
                </a:ext>
              </a:extLst>
            </p:cNvPr>
            <p:cNvGrpSpPr/>
            <p:nvPr/>
          </p:nvGrpSpPr>
          <p:grpSpPr>
            <a:xfrm>
              <a:off x="9417376" y="2811174"/>
              <a:ext cx="1456120" cy="1979219"/>
              <a:chOff x="9417376" y="2811174"/>
              <a:chExt cx="1456120" cy="1979219"/>
            </a:xfrm>
          </p:grpSpPr>
          <p:grpSp>
            <p:nvGrpSpPr>
              <p:cNvPr id="43" name="Group 15">
                <a:extLst>
                  <a:ext uri="{FF2B5EF4-FFF2-40B4-BE49-F238E27FC236}">
                    <a16:creationId xmlns:a16="http://schemas.microsoft.com/office/drawing/2014/main" id="{66CD1A6C-86AC-43AA-B1F8-9914AE10A356}"/>
                  </a:ext>
                </a:extLst>
              </p:cNvPr>
              <p:cNvGrpSpPr>
                <a:grpSpLocks/>
              </p:cNvGrpSpPr>
              <p:nvPr/>
            </p:nvGrpSpPr>
            <p:grpSpPr bwMode="auto">
              <a:xfrm>
                <a:off x="9417376" y="2811174"/>
                <a:ext cx="1456120" cy="1471813"/>
                <a:chOff x="4369" y="1104"/>
                <a:chExt cx="960" cy="975"/>
              </a:xfrm>
            </p:grpSpPr>
            <p:sp>
              <p:nvSpPr>
                <p:cNvPr id="44" name="Rectangle 5">
                  <a:extLst>
                    <a:ext uri="{FF2B5EF4-FFF2-40B4-BE49-F238E27FC236}">
                      <a16:creationId xmlns:a16="http://schemas.microsoft.com/office/drawing/2014/main" id="{6A45997B-9D8B-4EBF-83AA-46047E628563}"/>
                    </a:ext>
                  </a:extLst>
                </p:cNvPr>
                <p:cNvSpPr>
                  <a:spLocks noChangeArrowheads="1"/>
                </p:cNvSpPr>
                <p:nvPr/>
              </p:nvSpPr>
              <p:spPr bwMode="auto">
                <a:xfrm>
                  <a:off x="4369" y="1167"/>
                  <a:ext cx="960" cy="912"/>
                </a:xfrm>
                <a:prstGeom prst="rect">
                  <a:avLst/>
                </a:prstGeom>
                <a:solidFill>
                  <a:srgbClr val="BBE0E3"/>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CH" altLang="LID4096" sz="1800" b="0" i="0" u="none" strike="noStrike" kern="0" cap="none" spc="0" normalizeH="0" baseline="0" noProof="0">
                    <a:ln>
                      <a:noFill/>
                    </a:ln>
                    <a:solidFill>
                      <a:srgbClr val="000000"/>
                    </a:solidFill>
                    <a:effectLst/>
                    <a:uLnTx/>
                    <a:uFillTx/>
                    <a:latin typeface="Arial" panose="020B0604020202020204" pitchFamily="34" charset="0"/>
                  </a:endParaRPr>
                </a:p>
              </p:txBody>
            </p:sp>
            <p:pic>
              <p:nvPicPr>
                <p:cNvPr id="45" name="Picture 24" descr="Muon_precession_fast">
                  <a:extLst>
                    <a:ext uri="{FF2B5EF4-FFF2-40B4-BE49-F238E27FC236}">
                      <a16:creationId xmlns:a16="http://schemas.microsoft.com/office/drawing/2014/main" id="{19F9B86A-7739-40BB-97CE-4B0D8A02BE6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4" descr="Muon_precession_fast">
                  <a:extLst>
                    <a:ext uri="{FF2B5EF4-FFF2-40B4-BE49-F238E27FC236}">
                      <a16:creationId xmlns:a16="http://schemas.microsoft.com/office/drawing/2014/main" id="{3CC1A0B8-682E-4B38-B1AE-8E8B2E76B57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4" descr="Muon_precession_fast">
                  <a:extLst>
                    <a:ext uri="{FF2B5EF4-FFF2-40B4-BE49-F238E27FC236}">
                      <a16:creationId xmlns:a16="http://schemas.microsoft.com/office/drawing/2014/main" id="{8A35CCA7-0D3F-48EB-BFD2-73A3DD1E8DB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35" y="143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4" descr="Muon_precession_fast">
                  <a:extLst>
                    <a:ext uri="{FF2B5EF4-FFF2-40B4-BE49-F238E27FC236}">
                      <a16:creationId xmlns:a16="http://schemas.microsoft.com/office/drawing/2014/main" id="{D927F413-9776-49BF-8DAE-870AD996A91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4" descr="Muon_precession_fast">
                  <a:extLst>
                    <a:ext uri="{FF2B5EF4-FFF2-40B4-BE49-F238E27FC236}">
                      <a16:creationId xmlns:a16="http://schemas.microsoft.com/office/drawing/2014/main" id="{412EDF47-26F9-4DA2-9FEB-47C639CCF8D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33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4" descr="Muon_precession_fast">
                  <a:extLst>
                    <a:ext uri="{FF2B5EF4-FFF2-40B4-BE49-F238E27FC236}">
                      <a16:creationId xmlns:a16="http://schemas.microsoft.com/office/drawing/2014/main" id="{0F45F05C-8FD8-4C26-A82F-A47EF351EE8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34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4" descr="Muon_precession_fast">
                  <a:extLst>
                    <a:ext uri="{FF2B5EF4-FFF2-40B4-BE49-F238E27FC236}">
                      <a16:creationId xmlns:a16="http://schemas.microsoft.com/office/drawing/2014/main" id="{BB4F88F7-5C81-4A23-868B-6D74FB5AA93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4" descr="Muon_precession_fast">
                  <a:extLst>
                    <a:ext uri="{FF2B5EF4-FFF2-40B4-BE49-F238E27FC236}">
                      <a16:creationId xmlns:a16="http://schemas.microsoft.com/office/drawing/2014/main" id="{740A2C7C-4E92-44EF-A09B-F0462A6EAD1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63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4" descr="Muon_precession_fast">
                  <a:extLst>
                    <a:ext uri="{FF2B5EF4-FFF2-40B4-BE49-F238E27FC236}">
                      <a16:creationId xmlns:a16="http://schemas.microsoft.com/office/drawing/2014/main" id="{B9F2BCA8-67C5-4E20-A044-4826881A64A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 name="Right Triangle 62">
                <a:extLst>
                  <a:ext uri="{FF2B5EF4-FFF2-40B4-BE49-F238E27FC236}">
                    <a16:creationId xmlns:a16="http://schemas.microsoft.com/office/drawing/2014/main" id="{B8D62408-0E69-4F3F-8A07-9E67BC6C5C9B}"/>
                  </a:ext>
                </a:extLst>
              </p:cNvPr>
              <p:cNvSpPr/>
              <p:nvPr/>
            </p:nvSpPr>
            <p:spPr>
              <a:xfrm rot="18773796">
                <a:off x="9655992" y="3761341"/>
                <a:ext cx="994359" cy="1063746"/>
              </a:xfrm>
              <a:prstGeom prst="rtTriangle">
                <a:avLst/>
              </a:prstGeom>
              <a:gradFill flip="none" rotWithShape="1">
                <a:gsLst>
                  <a:gs pos="82000">
                    <a:srgbClr val="E4E4E4"/>
                  </a:gs>
                  <a:gs pos="60000">
                    <a:srgbClr val="F1F1F1">
                      <a:alpha val="51000"/>
                    </a:srgbClr>
                  </a:gs>
                  <a:gs pos="0">
                    <a:schemeClr val="accent3">
                      <a:lumMod val="5000"/>
                      <a:lumOff val="95000"/>
                    </a:schemeClr>
                  </a:gs>
                  <a:gs pos="38000">
                    <a:srgbClr val="F3F3F3"/>
                  </a:gs>
                  <a:gs pos="100000">
                    <a:schemeClr val="accent3">
                      <a:lumMod val="45000"/>
                      <a:lumOff val="55000"/>
                    </a:schemeClr>
                  </a:gs>
                  <a:gs pos="100000">
                    <a:schemeClr val="accent3">
                      <a:lumMod val="45000"/>
                      <a:lumOff val="55000"/>
                    </a:schemeClr>
                  </a:gs>
                  <a:gs pos="100000">
                    <a:schemeClr val="accent3">
                      <a:lumMod val="30000"/>
                      <a:lumOff val="70000"/>
                    </a:schemeClr>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grpSp>
      </p:grpSp>
      <p:grpSp>
        <p:nvGrpSpPr>
          <p:cNvPr id="2051" name="Group 2050">
            <a:extLst>
              <a:ext uri="{FF2B5EF4-FFF2-40B4-BE49-F238E27FC236}">
                <a16:creationId xmlns:a16="http://schemas.microsoft.com/office/drawing/2014/main" id="{DDA38E78-BDD5-4B5D-B4C9-6A1EE716F229}"/>
              </a:ext>
            </a:extLst>
          </p:cNvPr>
          <p:cNvGrpSpPr/>
          <p:nvPr/>
        </p:nvGrpSpPr>
        <p:grpSpPr>
          <a:xfrm>
            <a:off x="1" y="0"/>
            <a:ext cx="12192000" cy="1101436"/>
            <a:chOff x="1" y="0"/>
            <a:chExt cx="12192000" cy="1101436"/>
          </a:xfrm>
        </p:grpSpPr>
        <p:sp>
          <p:nvSpPr>
            <p:cNvPr id="12" name="Rectangle 11">
              <a:extLst>
                <a:ext uri="{FF2B5EF4-FFF2-40B4-BE49-F238E27FC236}">
                  <a16:creationId xmlns:a16="http://schemas.microsoft.com/office/drawing/2014/main" id="{09127D09-9D57-49C3-B55E-23F7898E0430}"/>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TextBox 14">
              <a:extLst>
                <a:ext uri="{FF2B5EF4-FFF2-40B4-BE49-F238E27FC236}">
                  <a16:creationId xmlns:a16="http://schemas.microsoft.com/office/drawing/2014/main" id="{C3B74B08-81A8-4714-A1C6-91A2880A631B}"/>
                </a:ext>
              </a:extLst>
            </p:cNvPr>
            <p:cNvSpPr txBox="1"/>
            <p:nvPr/>
          </p:nvSpPr>
          <p:spPr>
            <a:xfrm>
              <a:off x="5017991" y="227552"/>
              <a:ext cx="1895071" cy="646331"/>
            </a:xfrm>
            <a:prstGeom prst="rect">
              <a:avLst/>
            </a:prstGeom>
            <a:noFill/>
          </p:spPr>
          <p:txBody>
            <a:bodyPr wrap="none" rtlCol="0">
              <a:spAutoFit/>
            </a:bodyPr>
            <a:lstStyle/>
            <a:p>
              <a:r>
                <a:rPr lang="en-US" altLang="zh-CN" sz="3600" b="1" dirty="0">
                  <a:latin typeface="Microsoft YaHei" panose="020B0503020204020204" pitchFamily="34" charset="-122"/>
                  <a:ea typeface="Microsoft YaHei" panose="020B0503020204020204" pitchFamily="34" charset="-122"/>
                </a:rPr>
                <a:t>Outline</a:t>
              </a:r>
              <a:endParaRPr lang="LID4096" sz="2400" b="1" dirty="0">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EB5E1B80-0853-468F-8499-AE38CA8508E7}"/>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0" name="Group 79">
              <a:extLst>
                <a:ext uri="{FF2B5EF4-FFF2-40B4-BE49-F238E27FC236}">
                  <a16:creationId xmlns:a16="http://schemas.microsoft.com/office/drawing/2014/main" id="{CA4F65F9-E02B-4716-94D7-E0FB9BDAA6B2}"/>
                </a:ext>
              </a:extLst>
            </p:cNvPr>
            <p:cNvGrpSpPr/>
            <p:nvPr/>
          </p:nvGrpSpPr>
          <p:grpSpPr>
            <a:xfrm>
              <a:off x="9643013" y="4519"/>
              <a:ext cx="2487809" cy="958777"/>
              <a:chOff x="1886763" y="4787129"/>
              <a:chExt cx="2487809" cy="958777"/>
            </a:xfrm>
          </p:grpSpPr>
          <p:sp>
            <p:nvSpPr>
              <p:cNvPr id="81" name="TextBox 80">
                <a:extLst>
                  <a:ext uri="{FF2B5EF4-FFF2-40B4-BE49-F238E27FC236}">
                    <a16:creationId xmlns:a16="http://schemas.microsoft.com/office/drawing/2014/main" id="{B43210F7-B02B-4ABB-92E4-8A0281636A57}"/>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82" name="Group 81">
                <a:extLst>
                  <a:ext uri="{FF2B5EF4-FFF2-40B4-BE49-F238E27FC236}">
                    <a16:creationId xmlns:a16="http://schemas.microsoft.com/office/drawing/2014/main" id="{07D2E6AE-6E37-441E-97F6-52C0D82EA525}"/>
                  </a:ext>
                </a:extLst>
              </p:cNvPr>
              <p:cNvGrpSpPr/>
              <p:nvPr/>
            </p:nvGrpSpPr>
            <p:grpSpPr>
              <a:xfrm>
                <a:off x="1953082" y="4948029"/>
                <a:ext cx="2421490" cy="797877"/>
                <a:chOff x="1952407" y="4970889"/>
                <a:chExt cx="2421490" cy="797877"/>
              </a:xfrm>
            </p:grpSpPr>
            <p:sp>
              <p:nvSpPr>
                <p:cNvPr id="83" name="TextBox 82">
                  <a:extLst>
                    <a:ext uri="{FF2B5EF4-FFF2-40B4-BE49-F238E27FC236}">
                      <a16:creationId xmlns:a16="http://schemas.microsoft.com/office/drawing/2014/main" id="{FC06A1ED-21FF-4DD3-A336-11E37872718F}"/>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84" name="TextBox 83">
                  <a:extLst>
                    <a:ext uri="{FF2B5EF4-FFF2-40B4-BE49-F238E27FC236}">
                      <a16:creationId xmlns:a16="http://schemas.microsoft.com/office/drawing/2014/main" id="{AD670F5A-AE77-4496-B959-5F473237FF69}"/>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85" name="TextBox 84">
                  <a:extLst>
                    <a:ext uri="{FF2B5EF4-FFF2-40B4-BE49-F238E27FC236}">
                      <a16:creationId xmlns:a16="http://schemas.microsoft.com/office/drawing/2014/main" id="{A2A9B83A-165D-4C58-BC42-49EDFCD0F5BF}"/>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grpSp>
        <p:nvGrpSpPr>
          <p:cNvPr id="28" name="Group 27">
            <a:extLst>
              <a:ext uri="{FF2B5EF4-FFF2-40B4-BE49-F238E27FC236}">
                <a16:creationId xmlns:a16="http://schemas.microsoft.com/office/drawing/2014/main" id="{EF4C67FB-C3C9-436B-AE20-BDEFBCDA9C52}"/>
              </a:ext>
            </a:extLst>
          </p:cNvPr>
          <p:cNvGrpSpPr/>
          <p:nvPr/>
        </p:nvGrpSpPr>
        <p:grpSpPr>
          <a:xfrm>
            <a:off x="212432" y="2227030"/>
            <a:ext cx="2267070" cy="2265486"/>
            <a:chOff x="3400694" y="2324099"/>
            <a:chExt cx="2267070" cy="2265486"/>
          </a:xfrm>
        </p:grpSpPr>
        <p:sp>
          <p:nvSpPr>
            <p:cNvPr id="29" name="Oval 28">
              <a:extLst>
                <a:ext uri="{FF2B5EF4-FFF2-40B4-BE49-F238E27FC236}">
                  <a16:creationId xmlns:a16="http://schemas.microsoft.com/office/drawing/2014/main" id="{F31DDE90-8736-404E-ACDA-4D64B89E6114}"/>
                </a:ext>
              </a:extLst>
            </p:cNvPr>
            <p:cNvSpPr/>
            <p:nvPr/>
          </p:nvSpPr>
          <p:spPr bwMode="auto">
            <a:xfrm>
              <a:off x="3400694" y="2324099"/>
              <a:ext cx="2267070" cy="2265486"/>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LID4096" sz="2400">
                <a:latin typeface="Times" charset="0"/>
              </a:endParaRPr>
            </a:p>
          </p:txBody>
        </p:sp>
        <p:pic>
          <p:nvPicPr>
            <p:cNvPr id="30" name="Picture 2" descr="Image result for muon">
              <a:extLst>
                <a:ext uri="{FF2B5EF4-FFF2-40B4-BE49-F238E27FC236}">
                  <a16:creationId xmlns:a16="http://schemas.microsoft.com/office/drawing/2014/main" id="{C36D15E1-74ED-4F21-A31B-DB8010C1A8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3257" y="2755854"/>
              <a:ext cx="1012887" cy="1236414"/>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232E819-CF95-4201-B1B9-84E158B1754E}"/>
                </a:ext>
              </a:extLst>
            </p:cNvPr>
            <p:cNvSpPr txBox="1"/>
            <p:nvPr/>
          </p:nvSpPr>
          <p:spPr>
            <a:xfrm>
              <a:off x="3957190" y="3919437"/>
              <a:ext cx="1235378" cy="491422"/>
            </a:xfrm>
            <a:prstGeom prst="rect">
              <a:avLst/>
            </a:prstGeom>
            <a:noFill/>
          </p:spPr>
          <p:txBody>
            <a:bodyPr spcFirstLastPara="1" wrap="none" lIns="0" tIns="0" rIns="0" bIns="0" numCol="1" rtlCol="0">
              <a:prstTxWarp prst="textArchDown">
                <a:avLst>
                  <a:gd name="adj" fmla="val 1140214"/>
                </a:avLst>
              </a:prstTxWarp>
              <a:noAutofit/>
            </a:bodyPr>
            <a:lstStyle/>
            <a:p>
              <a:pPr>
                <a:lnSpc>
                  <a:spcPct val="110000"/>
                </a:lnSpc>
              </a:pPr>
              <a:r>
                <a:rPr lang="en-US" sz="2400" b="1" kern="1000" spc="30" dirty="0">
                  <a:solidFill>
                    <a:srgbClr val="FF0000"/>
                  </a:solidFill>
                  <a:cs typeface="Franklin Gothic Book"/>
                </a:rPr>
                <a:t>R</a:t>
              </a:r>
              <a:r>
                <a:rPr lang="en-US" sz="2400" kern="1000" spc="30" dirty="0">
                  <a:cs typeface="Franklin Gothic Book"/>
                </a:rPr>
                <a:t>otation</a:t>
              </a:r>
              <a:endParaRPr lang="LID4096" sz="2400" kern="1000" spc="30" dirty="0" err="1">
                <a:cs typeface="Franklin Gothic Book"/>
              </a:endParaRPr>
            </a:p>
          </p:txBody>
        </p:sp>
        <p:sp>
          <p:nvSpPr>
            <p:cNvPr id="32" name="TextBox 31">
              <a:extLst>
                <a:ext uri="{FF2B5EF4-FFF2-40B4-BE49-F238E27FC236}">
                  <a16:creationId xmlns:a16="http://schemas.microsoft.com/office/drawing/2014/main" id="{1492BD90-E0A5-439F-BF24-CB2419E6E6C1}"/>
                </a:ext>
              </a:extLst>
            </p:cNvPr>
            <p:cNvSpPr txBox="1"/>
            <p:nvPr/>
          </p:nvSpPr>
          <p:spPr>
            <a:xfrm rot="5400000">
              <a:off x="4547620" y="3340670"/>
              <a:ext cx="1251597" cy="362190"/>
            </a:xfrm>
            <a:prstGeom prst="rect">
              <a:avLst/>
            </a:prstGeom>
            <a:noFill/>
          </p:spPr>
          <p:txBody>
            <a:bodyPr spcFirstLastPara="1" wrap="none" lIns="0" tIns="0" rIns="0" bIns="0" numCol="1" rtlCol="0">
              <a:prstTxWarp prst="textArchUp">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esonance</a:t>
              </a:r>
              <a:endParaRPr lang="LID4096" sz="2400" kern="1000" spc="30" dirty="0" err="1">
                <a:cs typeface="Franklin Gothic Book"/>
              </a:endParaRPr>
            </a:p>
          </p:txBody>
        </p:sp>
        <p:sp>
          <p:nvSpPr>
            <p:cNvPr id="33" name="TextBox 32">
              <a:extLst>
                <a:ext uri="{FF2B5EF4-FFF2-40B4-BE49-F238E27FC236}">
                  <a16:creationId xmlns:a16="http://schemas.microsoft.com/office/drawing/2014/main" id="{1112EA58-3970-4134-B2CC-2C5CF07240D3}"/>
                </a:ext>
              </a:extLst>
            </p:cNvPr>
            <p:cNvSpPr txBox="1"/>
            <p:nvPr/>
          </p:nvSpPr>
          <p:spPr>
            <a:xfrm rot="5400000">
              <a:off x="3279642" y="3132935"/>
              <a:ext cx="1319814" cy="598842"/>
            </a:xfrm>
            <a:prstGeom prst="rect">
              <a:avLst/>
            </a:prstGeom>
            <a:noFill/>
          </p:spPr>
          <p:txBody>
            <a:bodyPr spcFirstLastPara="1" wrap="none" lIns="0" tIns="0" rIns="0" bIns="0" numCol="1" rtlCol="0">
              <a:prstTxWarp prst="textArchDown">
                <a:avLst>
                  <a:gd name="adj" fmla="val 938910"/>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elaxation</a:t>
              </a:r>
              <a:endParaRPr lang="LID4096" sz="2400" kern="1000" spc="30" dirty="0" err="1">
                <a:cs typeface="Franklin Gothic Book"/>
              </a:endParaRPr>
            </a:p>
          </p:txBody>
        </p:sp>
        <p:sp>
          <p:nvSpPr>
            <p:cNvPr id="34" name="Rectangle 33">
              <a:extLst>
                <a:ext uri="{FF2B5EF4-FFF2-40B4-BE49-F238E27FC236}">
                  <a16:creationId xmlns:a16="http://schemas.microsoft.com/office/drawing/2014/main" id="{D1F81FD8-83BC-4023-988A-41453FC4ECEF}"/>
                </a:ext>
              </a:extLst>
            </p:cNvPr>
            <p:cNvSpPr/>
            <p:nvPr/>
          </p:nvSpPr>
          <p:spPr bwMode="auto">
            <a:xfrm>
              <a:off x="4618859" y="3011713"/>
              <a:ext cx="720969" cy="10286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800" b="1" dirty="0">
                  <a:latin typeface="Arial" panose="020B0604020202020204" pitchFamily="34" charset="0"/>
                  <a:cs typeface="Arial" panose="020B0604020202020204" pitchFamily="34" charset="0"/>
                </a:rPr>
                <a:t>S</a:t>
              </a:r>
            </a:p>
            <a:p>
              <a:pPr eaLnBrk="0" fontAlgn="base" hangingPunct="0">
                <a:spcBef>
                  <a:spcPct val="0"/>
                </a:spcBef>
                <a:spcAft>
                  <a:spcPct val="0"/>
                </a:spcAft>
              </a:pPr>
              <a:r>
                <a:rPr lang="en-US" sz="2800" b="1" dirty="0">
                  <a:solidFill>
                    <a:srgbClr val="FF0000"/>
                  </a:solidFill>
                  <a:latin typeface="Arial" panose="020B0604020202020204" pitchFamily="34" charset="0"/>
                  <a:cs typeface="Arial" panose="020B0604020202020204" pitchFamily="34" charset="0"/>
                </a:rPr>
                <a:t>R</a:t>
              </a:r>
              <a:endParaRPr lang="LID4096" sz="2800" b="1" dirty="0">
                <a:solidFill>
                  <a:srgbClr val="FF0000"/>
                </a:solidFill>
                <a:latin typeface="Arial" panose="020B0604020202020204" pitchFamily="34" charset="0"/>
                <a:cs typeface="Arial" panose="020B0604020202020204" pitchFamily="34" charset="0"/>
              </a:endParaRPr>
            </a:p>
          </p:txBody>
        </p:sp>
      </p:grpSp>
      <p:sp>
        <p:nvSpPr>
          <p:cNvPr id="9" name="Content Placeholder 1">
            <a:extLst>
              <a:ext uri="{FF2B5EF4-FFF2-40B4-BE49-F238E27FC236}">
                <a16:creationId xmlns:a16="http://schemas.microsoft.com/office/drawing/2014/main" id="{122BB6BE-5AE0-4434-9954-EBA7F4D37D85}"/>
              </a:ext>
            </a:extLst>
          </p:cNvPr>
          <p:cNvSpPr txBox="1">
            <a:spLocks/>
          </p:cNvSpPr>
          <p:nvPr/>
        </p:nvSpPr>
        <p:spPr>
          <a:xfrm>
            <a:off x="2666869" y="1605552"/>
            <a:ext cx="7477686" cy="4121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buFont typeface="Wingdings" panose="05000000000000000000" pitchFamily="2" charset="2"/>
              <a:buChar char="q"/>
            </a:pPr>
            <a:r>
              <a:rPr lang="en-US"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chiral crystal</a:t>
            </a:r>
            <a:endParaRPr lang="en-US"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b="1" dirty="0">
                <a:latin typeface="Arial" panose="020B0604020202020204" pitchFamily="34" charset="0"/>
                <a:ea typeface="Microsoft YaHei" panose="020B0503020204020204" pitchFamily="34" charset="-122"/>
                <a:cs typeface="Arial" panose="020B0604020202020204" pitchFamily="34" charset="0"/>
              </a:rPr>
              <a:t> Basic principles of </a:t>
            </a:r>
            <a:r>
              <a:rPr lang="en-US"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b="1" dirty="0">
                <a:latin typeface="Arial" panose="020B0604020202020204" pitchFamily="34" charset="0"/>
                <a:ea typeface="Microsoft YaHei" panose="020B0503020204020204" pitchFamily="34" charset="-122"/>
                <a:cs typeface="Arial" panose="020B0604020202020204" pitchFamily="34" charset="0"/>
              </a:rPr>
              <a:t>SR</a:t>
            </a:r>
            <a:endParaRPr lang="en-US"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Clr>
                <a:schemeClr val="tx1"/>
              </a:buClr>
              <a:buFont typeface="Wingdings" panose="05000000000000000000" pitchFamily="2" charset="2"/>
              <a:buChar char="q"/>
            </a:pP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Unconventional SC in chiral crystals</a:t>
            </a:r>
          </a:p>
          <a:p>
            <a:pPr marL="0" indent="0">
              <a:spcBef>
                <a:spcPts val="1200"/>
              </a:spcBef>
              <a:spcAft>
                <a:spcPts val="1200"/>
              </a:spcAft>
              <a:buNone/>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marL="0" indent="0">
              <a:spcBef>
                <a:spcPts val="1200"/>
              </a:spcBef>
              <a:spcAft>
                <a:spcPts val="1200"/>
              </a:spcAft>
              <a:buNone/>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 Summary</a:t>
            </a:r>
          </a:p>
        </p:txBody>
      </p:sp>
      <p:sp>
        <p:nvSpPr>
          <p:cNvPr id="2" name="文本框 1">
            <a:extLst>
              <a:ext uri="{FF2B5EF4-FFF2-40B4-BE49-F238E27FC236}">
                <a16:creationId xmlns:a16="http://schemas.microsoft.com/office/drawing/2014/main" id="{9BC61360-5262-4463-8F6E-CCA6DBE81AE0}"/>
              </a:ext>
            </a:extLst>
          </p:cNvPr>
          <p:cNvSpPr txBox="1"/>
          <p:nvPr/>
        </p:nvSpPr>
        <p:spPr>
          <a:xfrm>
            <a:off x="3062738" y="3447257"/>
            <a:ext cx="5560176" cy="1420325"/>
          </a:xfrm>
          <a:prstGeom prst="rect">
            <a:avLst/>
          </a:prstGeom>
          <a:noFill/>
        </p:spPr>
        <p:txBody>
          <a:bodyPr wrap="none" rtlCol="0">
            <a:spAutoFit/>
          </a:bodyPr>
          <a:lstStyle/>
          <a:p>
            <a:pPr marL="342900" indent="-342900">
              <a:lnSpc>
                <a:spcPct val="150000"/>
              </a:lnSpc>
              <a:buClr>
                <a:schemeClr val="tx1"/>
              </a:buClr>
              <a:buFont typeface="Wingdings" panose="05000000000000000000" pitchFamily="2" charset="2"/>
              <a:buChar char="Ø"/>
            </a:pPr>
            <a:r>
              <a:rPr lang="en-US" altLang="zh-CN" sz="20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LaRhSi/LaIrSi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37,e11385 (2025) </a:t>
            </a:r>
          </a:p>
          <a:p>
            <a:pPr marL="342900" indent="-342900">
              <a:lnSpc>
                <a:spcPct val="150000"/>
              </a:lnSpc>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2-x</a:t>
            </a:r>
            <a:r>
              <a:rPr lang="en-US" altLang="zh-CN" sz="2000" b="1" dirty="0">
                <a:latin typeface="Arial" panose="020B0604020202020204" pitchFamily="34" charset="0"/>
                <a:ea typeface="Microsoft YaHei" panose="020B0503020204020204" pitchFamily="34" charset="-122"/>
                <a:cs typeface="Arial" panose="020B0604020202020204" pitchFamily="34" charset="0"/>
              </a:rPr>
              <a:t>Si</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x</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38,e74399 (2026) </a:t>
            </a: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marL="342900" indent="-342900">
              <a:lnSpc>
                <a:spcPct val="150000"/>
              </a:lnSpc>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TaGe</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2-x</a:t>
            </a:r>
            <a:r>
              <a:rPr lang="en-US" altLang="zh-CN" sz="2000" b="1" dirty="0">
                <a:latin typeface="Arial" panose="020B0604020202020204" pitchFamily="34" charset="0"/>
                <a:ea typeface="Microsoft YaHei" panose="020B0503020204020204" pitchFamily="34" charset="-122"/>
                <a:cs typeface="Arial" panose="020B0604020202020204" pitchFamily="34" charset="0"/>
              </a:rPr>
              <a:t>Al</a:t>
            </a:r>
            <a:r>
              <a:rPr lang="en-US" altLang="zh-CN" sz="2000" b="1" baseline="-25000" dirty="0">
                <a:latin typeface="Arial" panose="020B0604020202020204" pitchFamily="34" charset="0"/>
                <a:ea typeface="Microsoft YaHei" panose="020B0503020204020204" pitchFamily="34" charset="-122"/>
                <a:cs typeface="Arial" panose="020B0604020202020204" pitchFamily="34" charset="0"/>
              </a:rPr>
              <a:t>x</a:t>
            </a:r>
          </a:p>
        </p:txBody>
      </p:sp>
    </p:spTree>
    <p:extLst>
      <p:ext uri="{BB962C8B-B14F-4D97-AF65-F5344CB8AC3E}">
        <p14:creationId xmlns:p14="http://schemas.microsoft.com/office/powerpoint/2010/main" val="231241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9" name="TextBox 16">
            <a:extLst>
              <a:ext uri="{FF2B5EF4-FFF2-40B4-BE49-F238E27FC236}">
                <a16:creationId xmlns:a16="http://schemas.microsoft.com/office/drawing/2014/main" id="{35BF9E12-3941-44F5-A48B-5A33C8492FB8}"/>
              </a:ext>
            </a:extLst>
          </p:cNvPr>
          <p:cNvSpPr txBox="1"/>
          <p:nvPr/>
        </p:nvSpPr>
        <p:spPr>
          <a:xfrm>
            <a:off x="643049" y="5325423"/>
            <a:ext cx="4745467" cy="98488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Cubic </a:t>
            </a:r>
            <a:r>
              <a:rPr lang="es-E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B20 structure </a:t>
            </a:r>
            <a:r>
              <a:rPr lang="es-ES" altLang="zh-CN" sz="1600" b="1" dirty="0">
                <a:latin typeface="Arial" panose="020B0604020202020204" pitchFamily="34" charset="0"/>
                <a:ea typeface="Microsoft YaHei" panose="020B0503020204020204" pitchFamily="34" charset="-122"/>
                <a:cs typeface="Arial" panose="020B0604020202020204" pitchFamily="34" charset="0"/>
              </a:rPr>
              <a:t> (</a:t>
            </a:r>
            <a:r>
              <a:rPr lang="es-ES" altLang="zh-CN" sz="1600" b="1" i="1" dirty="0">
                <a:latin typeface="Arial" panose="020B0604020202020204" pitchFamily="34" charset="0"/>
                <a:ea typeface="Microsoft YaHei" panose="020B0503020204020204" pitchFamily="34" charset="-122"/>
                <a:cs typeface="Arial" panose="020B0604020202020204" pitchFamily="34" charset="0"/>
              </a:rPr>
              <a:t>P</a:t>
            </a:r>
            <a:r>
              <a:rPr lang="es-ES" altLang="zh-CN" sz="1600" b="1" dirty="0">
                <a:latin typeface="Arial" panose="020B0604020202020204" pitchFamily="34" charset="0"/>
                <a:ea typeface="Microsoft YaHei" panose="020B0503020204020204" pitchFamily="34" charset="-122"/>
                <a:cs typeface="Arial" panose="020B0604020202020204" pitchFamily="34" charset="0"/>
              </a:rPr>
              <a:t>2</a:t>
            </a:r>
            <a:r>
              <a:rPr lang="es-ES" altLang="zh-CN" sz="1600" b="1" baseline="-25000" dirty="0">
                <a:latin typeface="Arial" panose="020B0604020202020204" pitchFamily="34" charset="0"/>
                <a:ea typeface="Microsoft YaHei" panose="020B0503020204020204" pitchFamily="34" charset="-122"/>
                <a:cs typeface="Arial" panose="020B0604020202020204" pitchFamily="34" charset="0"/>
              </a:rPr>
              <a:t>1</a:t>
            </a:r>
            <a:r>
              <a:rPr lang="es-ES" altLang="zh-CN" sz="1600" b="1" dirty="0">
                <a:latin typeface="Arial" panose="020B0604020202020204" pitchFamily="34" charset="0"/>
                <a:ea typeface="Microsoft YaHei" panose="020B0503020204020204" pitchFamily="34" charset="-122"/>
                <a:cs typeface="Arial" panose="020B0604020202020204" pitchFamily="34" charset="0"/>
              </a:rPr>
              <a:t>3, no.198)</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Both (</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Rh,Ir</a:t>
            </a:r>
            <a:r>
              <a:rPr lang="en-US" altLang="zh-CN" sz="1600" b="1" dirty="0">
                <a:latin typeface="Arial" panose="020B0604020202020204" pitchFamily="34" charset="0"/>
                <a:ea typeface="Microsoft YaHei" panose="020B0503020204020204" pitchFamily="34" charset="-122"/>
                <a:cs typeface="Arial" panose="020B0604020202020204" pitchFamily="34" charset="0"/>
              </a:rPr>
              <a:t>)Si and La sublattices are chiral</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Only T</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was reported</a:t>
            </a:r>
          </a:p>
        </p:txBody>
      </p:sp>
      <p:sp>
        <p:nvSpPr>
          <p:cNvPr id="41" name="文本框 40">
            <a:extLst>
              <a:ext uri="{FF2B5EF4-FFF2-40B4-BE49-F238E27FC236}">
                <a16:creationId xmlns:a16="http://schemas.microsoft.com/office/drawing/2014/main" id="{87BD9760-9F81-4182-B48A-FCA15E5E8BBD}"/>
              </a:ext>
            </a:extLst>
          </p:cNvPr>
          <p:cNvSpPr txBox="1"/>
          <p:nvPr/>
        </p:nvSpPr>
        <p:spPr>
          <a:xfrm>
            <a:off x="153572" y="1192325"/>
            <a:ext cx="6455613"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b="1" dirty="0">
                <a:latin typeface="Arial" panose="020B0604020202020204" pitchFamily="34" charset="0"/>
                <a:cs typeface="Arial" panose="020B0604020202020204" pitchFamily="34" charset="0"/>
              </a:rPr>
              <a:t>LaRhSi/LaIrSi family hosts a double-helix chiral structure</a:t>
            </a:r>
            <a:endParaRPr lang="zh-CN" altLang="en-US" b="1"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6875350" y="6365968"/>
            <a:ext cx="3116559"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0" name="组合 9">
            <a:extLst>
              <a:ext uri="{FF2B5EF4-FFF2-40B4-BE49-F238E27FC236}">
                <a16:creationId xmlns:a16="http://schemas.microsoft.com/office/drawing/2014/main" id="{81C539D6-3BAB-4AE2-9E6F-3112DF176209}"/>
              </a:ext>
            </a:extLst>
          </p:cNvPr>
          <p:cNvGrpSpPr/>
          <p:nvPr/>
        </p:nvGrpSpPr>
        <p:grpSpPr>
          <a:xfrm>
            <a:off x="319458" y="1725580"/>
            <a:ext cx="5473964" cy="1552732"/>
            <a:chOff x="219341" y="1751909"/>
            <a:chExt cx="5473964" cy="1552732"/>
          </a:xfrm>
        </p:grpSpPr>
        <p:grpSp>
          <p:nvGrpSpPr>
            <p:cNvPr id="13" name="组合 12">
              <a:extLst>
                <a:ext uri="{FF2B5EF4-FFF2-40B4-BE49-F238E27FC236}">
                  <a16:creationId xmlns:a16="http://schemas.microsoft.com/office/drawing/2014/main" id="{0137C078-81FC-4064-B470-8EBFDADBA43D}"/>
                </a:ext>
              </a:extLst>
            </p:cNvPr>
            <p:cNvGrpSpPr/>
            <p:nvPr/>
          </p:nvGrpSpPr>
          <p:grpSpPr>
            <a:xfrm>
              <a:off x="3456373" y="1798690"/>
              <a:ext cx="2236932" cy="1505951"/>
              <a:chOff x="3423004" y="1952893"/>
              <a:chExt cx="2236932" cy="1505951"/>
            </a:xfrm>
          </p:grpSpPr>
          <p:pic>
            <p:nvPicPr>
              <p:cNvPr id="9" name="图片 8">
                <a:extLst>
                  <a:ext uri="{FF2B5EF4-FFF2-40B4-BE49-F238E27FC236}">
                    <a16:creationId xmlns:a16="http://schemas.microsoft.com/office/drawing/2014/main" id="{10C4F9EB-E7EF-445C-99A7-1F6F1AA4E3B7}"/>
                  </a:ext>
                </a:extLst>
              </p:cNvPr>
              <p:cNvPicPr>
                <a:picLocks noChangeAspect="1"/>
              </p:cNvPicPr>
              <p:nvPr/>
            </p:nvPicPr>
            <p:blipFill>
              <a:blip r:embed="rId4"/>
              <a:stretch>
                <a:fillRect/>
              </a:stretch>
            </p:blipFill>
            <p:spPr>
              <a:xfrm>
                <a:off x="3423004" y="2244666"/>
                <a:ext cx="2236932" cy="1214178"/>
              </a:xfrm>
              <a:prstGeom prst="rect">
                <a:avLst/>
              </a:prstGeom>
            </p:spPr>
          </p:pic>
          <p:sp>
            <p:nvSpPr>
              <p:cNvPr id="55" name="文本框 54">
                <a:extLst>
                  <a:ext uri="{FF2B5EF4-FFF2-40B4-BE49-F238E27FC236}">
                    <a16:creationId xmlns:a16="http://schemas.microsoft.com/office/drawing/2014/main" id="{F76C0629-5829-403E-A32E-FC2AFC40A3D5}"/>
                  </a:ext>
                </a:extLst>
              </p:cNvPr>
              <p:cNvSpPr txBox="1"/>
              <p:nvPr/>
            </p:nvSpPr>
            <p:spPr>
              <a:xfrm>
                <a:off x="3583515" y="1952893"/>
                <a:ext cx="1335622" cy="338554"/>
              </a:xfrm>
              <a:prstGeom prst="rect">
                <a:avLst/>
              </a:prstGeom>
              <a:noFill/>
            </p:spPr>
            <p:txBody>
              <a:bodyPr wrap="none" rtlCol="0">
                <a:spAutoFit/>
              </a:bodyPr>
              <a:lstStyle/>
              <a:p>
                <a:r>
                  <a:rPr lang="en-US" altLang="zh-CN" sz="1600" dirty="0">
                    <a:latin typeface="Arial" panose="020B0604020202020204" pitchFamily="34" charset="0"/>
                    <a:cs typeface="Arial" panose="020B0604020202020204" pitchFamily="34" charset="0"/>
                  </a:rPr>
                  <a:t>La sublattice</a:t>
                </a:r>
                <a:endParaRPr lang="zh-CN" altLang="en-US" sz="1600" dirty="0">
                  <a:latin typeface="Arial" panose="020B0604020202020204" pitchFamily="34" charset="0"/>
                  <a:cs typeface="Arial" panose="020B0604020202020204" pitchFamily="34" charset="0"/>
                </a:endParaRPr>
              </a:p>
            </p:txBody>
          </p:sp>
        </p:grpSp>
        <p:grpSp>
          <p:nvGrpSpPr>
            <p:cNvPr id="20" name="组合 19">
              <a:extLst>
                <a:ext uri="{FF2B5EF4-FFF2-40B4-BE49-F238E27FC236}">
                  <a16:creationId xmlns:a16="http://schemas.microsoft.com/office/drawing/2014/main" id="{AFF40080-F0BA-48AE-966E-3C3443E0AD77}"/>
                </a:ext>
              </a:extLst>
            </p:cNvPr>
            <p:cNvGrpSpPr/>
            <p:nvPr/>
          </p:nvGrpSpPr>
          <p:grpSpPr>
            <a:xfrm>
              <a:off x="219341" y="1751909"/>
              <a:ext cx="2784159" cy="1552732"/>
              <a:chOff x="185972" y="1906112"/>
              <a:chExt cx="2784159" cy="1552732"/>
            </a:xfrm>
          </p:grpSpPr>
          <p:pic>
            <p:nvPicPr>
              <p:cNvPr id="5" name="图片 4">
                <a:extLst>
                  <a:ext uri="{FF2B5EF4-FFF2-40B4-BE49-F238E27FC236}">
                    <a16:creationId xmlns:a16="http://schemas.microsoft.com/office/drawing/2014/main" id="{28668504-7F8D-4CEF-9FC9-BAA218AD5056}"/>
                  </a:ext>
                </a:extLst>
              </p:cNvPr>
              <p:cNvPicPr>
                <a:picLocks noChangeAspect="1"/>
              </p:cNvPicPr>
              <p:nvPr/>
            </p:nvPicPr>
            <p:blipFill rotWithShape="1">
              <a:blip r:embed="rId5"/>
              <a:srcRect t="16508"/>
              <a:stretch/>
            </p:blipFill>
            <p:spPr>
              <a:xfrm>
                <a:off x="509563" y="2294225"/>
                <a:ext cx="2460568" cy="1164619"/>
              </a:xfrm>
              <a:prstGeom prst="rect">
                <a:avLst/>
              </a:prstGeom>
            </p:spPr>
          </p:pic>
          <p:sp>
            <p:nvSpPr>
              <p:cNvPr id="6" name="文本框 5">
                <a:extLst>
                  <a:ext uri="{FF2B5EF4-FFF2-40B4-BE49-F238E27FC236}">
                    <a16:creationId xmlns:a16="http://schemas.microsoft.com/office/drawing/2014/main" id="{13C70B8C-7925-427C-8AF9-E9EFB9F0840B}"/>
                  </a:ext>
                </a:extLst>
              </p:cNvPr>
              <p:cNvSpPr txBox="1"/>
              <p:nvPr/>
            </p:nvSpPr>
            <p:spPr>
              <a:xfrm>
                <a:off x="781892" y="1906112"/>
                <a:ext cx="1915909" cy="338554"/>
              </a:xfrm>
              <a:prstGeom prst="rect">
                <a:avLst/>
              </a:prstGeom>
              <a:noFill/>
            </p:spPr>
            <p:txBody>
              <a:bodyPr wrap="none" rtlCol="0">
                <a:spAutoFit/>
              </a:bodyPr>
              <a:lstStyle/>
              <a:p>
                <a:r>
                  <a:rPr lang="en-US" altLang="zh-CN" sz="1600" dirty="0" err="1">
                    <a:latin typeface="Arial" panose="020B0604020202020204" pitchFamily="34" charset="0"/>
                    <a:cs typeface="Arial" panose="020B0604020202020204" pitchFamily="34" charset="0"/>
                  </a:rPr>
                  <a:t>RhSi</a:t>
                </a:r>
                <a:r>
                  <a:rPr lang="en-US" altLang="zh-CN" sz="1600" dirty="0">
                    <a:latin typeface="Arial" panose="020B0604020202020204" pitchFamily="34" charset="0"/>
                    <a:cs typeface="Arial" panose="020B0604020202020204" pitchFamily="34" charset="0"/>
                  </a:rPr>
                  <a:t>/</a:t>
                </a:r>
                <a:r>
                  <a:rPr lang="en-US" altLang="zh-CN" sz="1600" dirty="0" err="1">
                    <a:latin typeface="Arial" panose="020B0604020202020204" pitchFamily="34" charset="0"/>
                    <a:cs typeface="Arial" panose="020B0604020202020204" pitchFamily="34" charset="0"/>
                  </a:rPr>
                  <a:t>IrSi</a:t>
                </a:r>
                <a:r>
                  <a:rPr lang="en-US" altLang="zh-CN" sz="1600" dirty="0">
                    <a:latin typeface="Arial" panose="020B0604020202020204" pitchFamily="34" charset="0"/>
                    <a:cs typeface="Arial" panose="020B0604020202020204" pitchFamily="34" charset="0"/>
                  </a:rPr>
                  <a:t> sublattice</a:t>
                </a:r>
                <a:endParaRPr lang="zh-CN" altLang="en-US" sz="1600" dirty="0">
                  <a:latin typeface="Arial" panose="020B0604020202020204" pitchFamily="34" charset="0"/>
                  <a:cs typeface="Arial" panose="020B0604020202020204" pitchFamily="34" charset="0"/>
                </a:endParaRPr>
              </a:p>
            </p:txBody>
          </p:sp>
          <p:pic>
            <p:nvPicPr>
              <p:cNvPr id="11" name="图片 10">
                <a:extLst>
                  <a:ext uri="{FF2B5EF4-FFF2-40B4-BE49-F238E27FC236}">
                    <a16:creationId xmlns:a16="http://schemas.microsoft.com/office/drawing/2014/main" id="{5174EDE3-CB7E-4ECB-B1D0-202130819B92}"/>
                  </a:ext>
                </a:extLst>
              </p:cNvPr>
              <p:cNvPicPr>
                <a:picLocks noChangeAspect="1"/>
              </p:cNvPicPr>
              <p:nvPr/>
            </p:nvPicPr>
            <p:blipFill>
              <a:blip r:embed="rId6"/>
              <a:stretch>
                <a:fillRect/>
              </a:stretch>
            </p:blipFill>
            <p:spPr>
              <a:xfrm>
                <a:off x="185972" y="2971273"/>
                <a:ext cx="595920" cy="487571"/>
              </a:xfrm>
              <a:prstGeom prst="rect">
                <a:avLst/>
              </a:prstGeom>
            </p:spPr>
          </p:pic>
        </p:grpSp>
      </p:grpSp>
      <p:sp>
        <p:nvSpPr>
          <p:cNvPr id="57" name="TextBox 16">
            <a:extLst>
              <a:ext uri="{FF2B5EF4-FFF2-40B4-BE49-F238E27FC236}">
                <a16:creationId xmlns:a16="http://schemas.microsoft.com/office/drawing/2014/main" id="{0286DFB3-83FA-4DF6-9E2D-3081DA4B7C86}"/>
              </a:ext>
            </a:extLst>
          </p:cNvPr>
          <p:cNvSpPr txBox="1"/>
          <p:nvPr/>
        </p:nvSpPr>
        <p:spPr>
          <a:xfrm>
            <a:off x="6943416" y="5325422"/>
            <a:ext cx="4745467" cy="98488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LaRhSi (T</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 4.4 K) and LaIrSi (T</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  2.1 K)</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Bulk SC was first confirmed</a:t>
            </a:r>
          </a:p>
          <a:p>
            <a:pPr marL="285750" indent="-285750">
              <a:spcBef>
                <a:spcPts val="600"/>
              </a:spcBef>
              <a:buFont typeface="Wingdings" panose="05000000000000000000" pitchFamily="2" charset="2"/>
              <a:buChar char="q"/>
            </a:pPr>
            <a:r>
              <a:rPr lang="en-US" altLang="zh-CN" sz="1600" b="1" i="1" dirty="0">
                <a:latin typeface="Arial" panose="020B0604020202020204" pitchFamily="34" charset="0"/>
                <a:cs typeface="Arial" panose="020B0604020202020204" pitchFamily="34" charset="0"/>
              </a:rPr>
              <a:t>H</a:t>
            </a:r>
            <a:r>
              <a:rPr lang="en-US" altLang="zh-CN" sz="1600" b="1" baseline="-25000" dirty="0">
                <a:latin typeface="Arial" panose="020B0604020202020204" pitchFamily="34" charset="0"/>
                <a:cs typeface="Arial" panose="020B0604020202020204" pitchFamily="34" charset="0"/>
              </a:rPr>
              <a:t>c2</a:t>
            </a:r>
            <a:r>
              <a:rPr lang="en-US" altLang="zh-CN" sz="1600" b="1" dirty="0">
                <a:latin typeface="Arial" panose="020B0604020202020204" pitchFamily="34" charset="0"/>
                <a:cs typeface="Arial" panose="020B0604020202020204" pitchFamily="34" charset="0"/>
              </a:rPr>
              <a:t>(</a:t>
            </a:r>
            <a:r>
              <a:rPr lang="en-US" altLang="zh-CN" sz="1600" b="1" i="1" dirty="0">
                <a:latin typeface="Arial" panose="020B0604020202020204" pitchFamily="34" charset="0"/>
                <a:cs typeface="Arial" panose="020B0604020202020204" pitchFamily="34" charset="0"/>
              </a:rPr>
              <a:t>T</a:t>
            </a:r>
            <a:r>
              <a:rPr lang="en-US" altLang="zh-CN" sz="1600" b="1" dirty="0">
                <a:latin typeface="Arial" panose="020B0604020202020204" pitchFamily="34" charset="0"/>
                <a:cs typeface="Arial" panose="020B0604020202020204" pitchFamily="34" charset="0"/>
              </a:rPr>
              <a:t>) shows </a:t>
            </a:r>
            <a:r>
              <a:rPr lang="en-US" altLang="zh-CN" sz="1600" b="1" dirty="0">
                <a:solidFill>
                  <a:srgbClr val="C00000"/>
                </a:solidFill>
                <a:latin typeface="Arial" panose="020B0604020202020204" pitchFamily="34" charset="0"/>
                <a:cs typeface="Arial" panose="020B0604020202020204" pitchFamily="34" charset="0"/>
              </a:rPr>
              <a:t>multiband</a:t>
            </a:r>
            <a:r>
              <a:rPr lang="en-US" altLang="zh-CN" sz="1600" b="1" dirty="0">
                <a:solidFill>
                  <a:srgbClr val="FF0000"/>
                </a:solidFill>
                <a:latin typeface="Arial" panose="020B0604020202020204" pitchFamily="34" charset="0"/>
                <a:cs typeface="Arial" panose="020B0604020202020204" pitchFamily="34" charset="0"/>
              </a:rPr>
              <a:t> </a:t>
            </a:r>
            <a:r>
              <a:rPr lang="en-US" altLang="zh-CN" sz="1600" b="1" dirty="0">
                <a:latin typeface="Arial" panose="020B0604020202020204" pitchFamily="34" charset="0"/>
                <a:cs typeface="Arial" panose="020B0604020202020204" pitchFamily="34" charset="0"/>
              </a:rPr>
              <a:t>feature</a:t>
            </a:r>
            <a:endParaRPr lang="en-US" altLang="zh-CN" sz="1600" b="1" dirty="0">
              <a:latin typeface="Arial" panose="020B0604020202020204" pitchFamily="34" charset="0"/>
              <a:ea typeface="Microsoft YaHei" panose="020B0503020204020204" pitchFamily="34" charset="-122"/>
              <a:cs typeface="Arial" panose="020B0604020202020204" pitchFamily="34" charset="0"/>
            </a:endParaRPr>
          </a:p>
        </p:txBody>
      </p:sp>
      <p:grpSp>
        <p:nvGrpSpPr>
          <p:cNvPr id="8" name="组合 7">
            <a:extLst>
              <a:ext uri="{FF2B5EF4-FFF2-40B4-BE49-F238E27FC236}">
                <a16:creationId xmlns:a16="http://schemas.microsoft.com/office/drawing/2014/main" id="{D301A660-422A-45F1-A10B-A3C0E0470B16}"/>
              </a:ext>
            </a:extLst>
          </p:cNvPr>
          <p:cNvGrpSpPr/>
          <p:nvPr/>
        </p:nvGrpSpPr>
        <p:grpSpPr>
          <a:xfrm>
            <a:off x="1522727" y="3278312"/>
            <a:ext cx="2763907" cy="1954381"/>
            <a:chOff x="1406926" y="3516782"/>
            <a:chExt cx="2763907" cy="1954381"/>
          </a:xfrm>
        </p:grpSpPr>
        <p:pic>
          <p:nvPicPr>
            <p:cNvPr id="56" name="图片 55">
              <a:extLst>
                <a:ext uri="{FF2B5EF4-FFF2-40B4-BE49-F238E27FC236}">
                  <a16:creationId xmlns:a16="http://schemas.microsoft.com/office/drawing/2014/main" id="{BB0F3A87-DD14-4F28-A98C-9CF4456B1E94}"/>
                </a:ext>
              </a:extLst>
            </p:cNvPr>
            <p:cNvPicPr>
              <a:picLocks noChangeAspect="1"/>
            </p:cNvPicPr>
            <p:nvPr/>
          </p:nvPicPr>
          <p:blipFill rotWithShape="1">
            <a:blip r:embed="rId7"/>
            <a:srcRect l="10788" t="-6335" r="647" b="-2116"/>
            <a:stretch/>
          </p:blipFill>
          <p:spPr>
            <a:xfrm>
              <a:off x="2109060" y="3516782"/>
              <a:ext cx="2061773" cy="1954381"/>
            </a:xfrm>
            <a:prstGeom prst="ellipse">
              <a:avLst/>
            </a:prstGeom>
          </p:spPr>
        </p:pic>
        <p:pic>
          <p:nvPicPr>
            <p:cNvPr id="59" name="图片 58">
              <a:extLst>
                <a:ext uri="{FF2B5EF4-FFF2-40B4-BE49-F238E27FC236}">
                  <a16:creationId xmlns:a16="http://schemas.microsoft.com/office/drawing/2014/main" id="{C52E2A1F-F97D-415C-BB0B-E550A6D4E4B7}"/>
                </a:ext>
              </a:extLst>
            </p:cNvPr>
            <p:cNvPicPr>
              <a:picLocks noChangeAspect="1"/>
            </p:cNvPicPr>
            <p:nvPr/>
          </p:nvPicPr>
          <p:blipFill>
            <a:blip r:embed="rId8"/>
            <a:stretch>
              <a:fillRect/>
            </a:stretch>
          </p:blipFill>
          <p:spPr>
            <a:xfrm>
              <a:off x="1406926" y="4590775"/>
              <a:ext cx="702133" cy="678986"/>
            </a:xfrm>
            <a:prstGeom prst="rect">
              <a:avLst/>
            </a:prstGeom>
          </p:spPr>
        </p:pic>
      </p:grpSp>
      <p:grpSp>
        <p:nvGrpSpPr>
          <p:cNvPr id="15" name="组合 14">
            <a:extLst>
              <a:ext uri="{FF2B5EF4-FFF2-40B4-BE49-F238E27FC236}">
                <a16:creationId xmlns:a16="http://schemas.microsoft.com/office/drawing/2014/main" id="{AB3DBCB7-978B-47F3-A823-E3A5D1A9225B}"/>
              </a:ext>
            </a:extLst>
          </p:cNvPr>
          <p:cNvGrpSpPr/>
          <p:nvPr/>
        </p:nvGrpSpPr>
        <p:grpSpPr>
          <a:xfrm>
            <a:off x="6780231" y="1681962"/>
            <a:ext cx="5350590" cy="3496784"/>
            <a:chOff x="6780231" y="1681962"/>
            <a:chExt cx="5350590" cy="3496784"/>
          </a:xfrm>
        </p:grpSpPr>
        <p:pic>
          <p:nvPicPr>
            <p:cNvPr id="14" name="图片 13">
              <a:extLst>
                <a:ext uri="{FF2B5EF4-FFF2-40B4-BE49-F238E27FC236}">
                  <a16:creationId xmlns:a16="http://schemas.microsoft.com/office/drawing/2014/main" id="{FCA5B788-1821-4B47-BD2A-282E78A6A3E4}"/>
                </a:ext>
              </a:extLst>
            </p:cNvPr>
            <p:cNvPicPr>
              <a:picLocks noChangeAspect="1"/>
            </p:cNvPicPr>
            <p:nvPr/>
          </p:nvPicPr>
          <p:blipFill>
            <a:blip r:embed="rId9"/>
            <a:stretch>
              <a:fillRect/>
            </a:stretch>
          </p:blipFill>
          <p:spPr>
            <a:xfrm>
              <a:off x="9386394" y="1681962"/>
              <a:ext cx="2744427" cy="3483321"/>
            </a:xfrm>
            <a:prstGeom prst="rect">
              <a:avLst/>
            </a:prstGeom>
          </p:spPr>
        </p:pic>
        <p:pic>
          <p:nvPicPr>
            <p:cNvPr id="62" name="图片 61">
              <a:extLst>
                <a:ext uri="{FF2B5EF4-FFF2-40B4-BE49-F238E27FC236}">
                  <a16:creationId xmlns:a16="http://schemas.microsoft.com/office/drawing/2014/main" id="{83B26C24-F315-4D99-9268-B6E1B866B6AC}"/>
                </a:ext>
              </a:extLst>
            </p:cNvPr>
            <p:cNvPicPr>
              <a:picLocks noChangeAspect="1"/>
            </p:cNvPicPr>
            <p:nvPr/>
          </p:nvPicPr>
          <p:blipFill>
            <a:blip r:embed="rId10"/>
            <a:stretch>
              <a:fillRect/>
            </a:stretch>
          </p:blipFill>
          <p:spPr>
            <a:xfrm>
              <a:off x="6780231" y="1681962"/>
              <a:ext cx="2548576" cy="3496784"/>
            </a:xfrm>
            <a:prstGeom prst="rect">
              <a:avLst/>
            </a:prstGeom>
          </p:spPr>
        </p:pic>
      </p:grpSp>
      <p:sp>
        <p:nvSpPr>
          <p:cNvPr id="31" name="文本框 30">
            <a:extLst>
              <a:ext uri="{FF2B5EF4-FFF2-40B4-BE49-F238E27FC236}">
                <a16:creationId xmlns:a16="http://schemas.microsoft.com/office/drawing/2014/main" id="{2A040CB2-9429-4DB7-832E-53553792CC84}"/>
              </a:ext>
            </a:extLst>
          </p:cNvPr>
          <p:cNvSpPr txBox="1"/>
          <p:nvPr/>
        </p:nvSpPr>
        <p:spPr>
          <a:xfrm>
            <a:off x="568784" y="6346267"/>
            <a:ext cx="4106172" cy="415498"/>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H. F. Braun, J. Less-Common Met. 1984, 100, 105 (1984)</a:t>
            </a:r>
          </a:p>
          <a:p>
            <a:r>
              <a:rPr lang="fr-FR" altLang="zh-CN" sz="1050" b="1" dirty="0">
                <a:solidFill>
                  <a:schemeClr val="bg1">
                    <a:lumMod val="50000"/>
                  </a:schemeClr>
                </a:solidFill>
                <a:effectLst/>
                <a:latin typeface="Arial" panose="020B0604020202020204" pitchFamily="34" charset="0"/>
                <a:cs typeface="Arial" panose="020B0604020202020204" pitchFamily="34" charset="0"/>
              </a:rPr>
              <a:t>B. Chevalier, Solid State Commun. 41, 801 (1982)</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006146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46897" y="1186758"/>
            <a:ext cx="2980303"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b="1" dirty="0">
                <a:latin typeface="Arial" panose="020B0604020202020204" pitchFamily="34" charset="0"/>
                <a:cs typeface="Arial" panose="020B0604020202020204" pitchFamily="34" charset="0"/>
              </a:rPr>
              <a:t>Electronic band structure</a:t>
            </a:r>
            <a:endParaRPr lang="zh-CN" altLang="en-US" b="1"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2489296" y="4456735"/>
            <a:ext cx="3161443"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r>
              <a:rPr lang="zh-CN" altLang="en-US" sz="105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57" name="TextBox 16">
            <a:extLst>
              <a:ext uri="{FF2B5EF4-FFF2-40B4-BE49-F238E27FC236}">
                <a16:creationId xmlns:a16="http://schemas.microsoft.com/office/drawing/2014/main" id="{0286DFB3-83FA-4DF6-9E2D-3081DA4B7C86}"/>
              </a:ext>
            </a:extLst>
          </p:cNvPr>
          <p:cNvSpPr txBox="1"/>
          <p:nvPr/>
        </p:nvSpPr>
        <p:spPr>
          <a:xfrm>
            <a:off x="574827" y="4728110"/>
            <a:ext cx="4745467" cy="1631216"/>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Rh/</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Ir</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and La atoms contribute most DOS</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Comparable electronic bands near E</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F</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Band splitting is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significant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in LaIrSi </a:t>
            </a:r>
          </a:p>
          <a:p>
            <a:pPr>
              <a:spcBef>
                <a:spcPts val="600"/>
              </a:spcBef>
            </a:pPr>
            <a:r>
              <a:rPr lang="en-US" altLang="zh-CN" sz="1600" b="1" i="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LaRhSi: </a:t>
            </a:r>
            <a:r>
              <a:rPr lang="en-US" altLang="zh-CN" sz="1600" dirty="0">
                <a:latin typeface="Arial" panose="020B0604020202020204" pitchFamily="34" charset="0"/>
                <a:cs typeface="Arial" panose="020B0604020202020204" pitchFamily="34" charset="0"/>
              </a:rPr>
              <a:t>E</a:t>
            </a:r>
            <a:r>
              <a:rPr lang="en-US" altLang="zh-CN" sz="1600" baseline="-25000" dirty="0">
                <a:latin typeface="Arial" panose="020B0604020202020204" pitchFamily="34" charset="0"/>
                <a:cs typeface="Arial" panose="020B0604020202020204" pitchFamily="34" charset="0"/>
              </a:rPr>
              <a:t>SOC</a:t>
            </a:r>
            <a:r>
              <a:rPr lang="en-US" altLang="zh-CN" sz="1600" dirty="0">
                <a:latin typeface="Arial" panose="020B0604020202020204" pitchFamily="34" charset="0"/>
                <a:cs typeface="Arial" panose="020B0604020202020204" pitchFamily="34" charset="0"/>
              </a:rPr>
              <a:t> ≈ </a:t>
            </a:r>
            <a:r>
              <a:rPr lang="en-US" altLang="zh-CN" sz="1600" b="1" dirty="0">
                <a:solidFill>
                  <a:srgbClr val="C00000"/>
                </a:solidFill>
                <a:latin typeface="Arial" panose="020B0604020202020204" pitchFamily="34" charset="0"/>
                <a:cs typeface="Arial" panose="020B0604020202020204" pitchFamily="34" charset="0"/>
              </a:rPr>
              <a:t>37</a:t>
            </a:r>
            <a:r>
              <a:rPr lang="en-US" altLang="zh-CN" sz="1600" dirty="0">
                <a:latin typeface="Arial" panose="020B0604020202020204" pitchFamily="34" charset="0"/>
                <a:cs typeface="Arial" panose="020B0604020202020204" pitchFamily="34" charset="0"/>
              </a:rPr>
              <a:t> </a:t>
            </a:r>
            <a:r>
              <a:rPr lang="en-US" altLang="zh-CN" sz="1600" dirty="0" err="1">
                <a:latin typeface="Arial" panose="020B0604020202020204" pitchFamily="34" charset="0"/>
                <a:cs typeface="Arial" panose="020B0604020202020204" pitchFamily="34" charset="0"/>
              </a:rPr>
              <a:t>meV</a:t>
            </a:r>
            <a:r>
              <a:rPr lang="en-US" altLang="zh-CN" sz="1600" dirty="0">
                <a:latin typeface="Arial" panose="020B0604020202020204" pitchFamily="34" charset="0"/>
                <a:cs typeface="Arial" panose="020B0604020202020204" pitchFamily="34" charset="0"/>
              </a:rPr>
              <a:t> </a:t>
            </a:r>
          </a:p>
          <a:p>
            <a:pPr>
              <a:spcBef>
                <a:spcPts val="600"/>
              </a:spcBef>
            </a:pPr>
            <a:r>
              <a:rPr lang="en-US" altLang="zh-CN" sz="1600" b="1" dirty="0">
                <a:latin typeface="Arial" panose="020B0604020202020204" pitchFamily="34" charset="0"/>
                <a:ea typeface="Microsoft YaHei" panose="020B0503020204020204" pitchFamily="34" charset="-122"/>
                <a:cs typeface="Arial" panose="020B0604020202020204" pitchFamily="34" charset="0"/>
              </a:rPr>
              <a:t>    LaIrSi: </a:t>
            </a:r>
            <a:r>
              <a:rPr lang="en-US" altLang="zh-CN" sz="1600" dirty="0">
                <a:latin typeface="Arial" panose="020B0604020202020204" pitchFamily="34" charset="0"/>
                <a:cs typeface="Arial" panose="020B0604020202020204" pitchFamily="34" charset="0"/>
              </a:rPr>
              <a:t>E</a:t>
            </a:r>
            <a:r>
              <a:rPr lang="en-US" altLang="zh-CN" sz="1600" baseline="-25000" dirty="0">
                <a:latin typeface="Arial" panose="020B0604020202020204" pitchFamily="34" charset="0"/>
                <a:cs typeface="Arial" panose="020B0604020202020204" pitchFamily="34" charset="0"/>
              </a:rPr>
              <a:t>SOC</a:t>
            </a:r>
            <a:r>
              <a:rPr lang="en-US" altLang="zh-CN" sz="1600" dirty="0">
                <a:latin typeface="Arial" panose="020B0604020202020204" pitchFamily="34" charset="0"/>
                <a:cs typeface="Arial" panose="020B0604020202020204" pitchFamily="34" charset="0"/>
              </a:rPr>
              <a:t> ≈ </a:t>
            </a:r>
            <a:r>
              <a:rPr lang="en-US" altLang="zh-CN" sz="1600" b="1" dirty="0">
                <a:solidFill>
                  <a:srgbClr val="C00000"/>
                </a:solidFill>
                <a:latin typeface="Arial" panose="020B0604020202020204" pitchFamily="34" charset="0"/>
                <a:cs typeface="Arial" panose="020B0604020202020204" pitchFamily="34" charset="0"/>
              </a:rPr>
              <a:t>207</a:t>
            </a:r>
            <a:r>
              <a:rPr lang="en-US" altLang="zh-CN" sz="1600" dirty="0">
                <a:latin typeface="Arial" panose="020B0604020202020204" pitchFamily="34" charset="0"/>
                <a:cs typeface="Arial" panose="020B0604020202020204" pitchFamily="34" charset="0"/>
              </a:rPr>
              <a:t> </a:t>
            </a:r>
            <a:r>
              <a:rPr lang="en-US" altLang="zh-CN" sz="1600" dirty="0" err="1">
                <a:latin typeface="Arial" panose="020B0604020202020204" pitchFamily="34" charset="0"/>
                <a:cs typeface="Arial" panose="020B0604020202020204" pitchFamily="34" charset="0"/>
              </a:rPr>
              <a:t>meV</a:t>
            </a:r>
            <a:endParaRPr lang="en-US" altLang="zh-CN" sz="1600" b="1" dirty="0">
              <a:latin typeface="Arial" panose="020B0604020202020204" pitchFamily="34" charset="0"/>
              <a:ea typeface="Microsoft YaHei" panose="020B0503020204020204" pitchFamily="34" charset="-122"/>
              <a:cs typeface="Arial" panose="020B0604020202020204" pitchFamily="34" charset="0"/>
            </a:endParaRPr>
          </a:p>
        </p:txBody>
      </p:sp>
      <p:grpSp>
        <p:nvGrpSpPr>
          <p:cNvPr id="5" name="组合 4">
            <a:extLst>
              <a:ext uri="{FF2B5EF4-FFF2-40B4-BE49-F238E27FC236}">
                <a16:creationId xmlns:a16="http://schemas.microsoft.com/office/drawing/2014/main" id="{3283D899-8040-4F08-8A91-DA97782B97BD}"/>
              </a:ext>
            </a:extLst>
          </p:cNvPr>
          <p:cNvGrpSpPr/>
          <p:nvPr/>
        </p:nvGrpSpPr>
        <p:grpSpPr>
          <a:xfrm>
            <a:off x="34208" y="1921556"/>
            <a:ext cx="2768113" cy="2568612"/>
            <a:chOff x="73511" y="1977241"/>
            <a:chExt cx="2768113" cy="2568612"/>
          </a:xfrm>
        </p:grpSpPr>
        <p:pic>
          <p:nvPicPr>
            <p:cNvPr id="4" name="图片 3">
              <a:extLst>
                <a:ext uri="{FF2B5EF4-FFF2-40B4-BE49-F238E27FC236}">
                  <a16:creationId xmlns:a16="http://schemas.microsoft.com/office/drawing/2014/main" id="{04567850-5C88-463C-B109-59BA033AE29F}"/>
                </a:ext>
              </a:extLst>
            </p:cNvPr>
            <p:cNvPicPr>
              <a:picLocks noChangeAspect="1"/>
            </p:cNvPicPr>
            <p:nvPr/>
          </p:nvPicPr>
          <p:blipFill>
            <a:blip r:embed="rId4"/>
            <a:stretch>
              <a:fillRect/>
            </a:stretch>
          </p:blipFill>
          <p:spPr>
            <a:xfrm>
              <a:off x="73511" y="2183655"/>
              <a:ext cx="2768113" cy="2362198"/>
            </a:xfrm>
            <a:prstGeom prst="rect">
              <a:avLst/>
            </a:prstGeom>
          </p:spPr>
        </p:pic>
        <p:sp>
          <p:nvSpPr>
            <p:cNvPr id="29" name="文本框 28">
              <a:extLst>
                <a:ext uri="{FF2B5EF4-FFF2-40B4-BE49-F238E27FC236}">
                  <a16:creationId xmlns:a16="http://schemas.microsoft.com/office/drawing/2014/main" id="{2F6EFE92-6FF7-4E8B-A064-FF02C0F5C9C6}"/>
                </a:ext>
              </a:extLst>
            </p:cNvPr>
            <p:cNvSpPr txBox="1"/>
            <p:nvPr/>
          </p:nvSpPr>
          <p:spPr>
            <a:xfrm>
              <a:off x="487603" y="1977241"/>
              <a:ext cx="889987"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LaRhSi</a:t>
              </a:r>
              <a:endParaRPr lang="zh-CN" altLang="en-US" sz="1600" b="1" dirty="0">
                <a:latin typeface="Arial" panose="020B0604020202020204" pitchFamily="34" charset="0"/>
                <a:cs typeface="Arial" panose="020B0604020202020204" pitchFamily="34" charset="0"/>
              </a:endParaRPr>
            </a:p>
          </p:txBody>
        </p:sp>
      </p:grpSp>
      <p:grpSp>
        <p:nvGrpSpPr>
          <p:cNvPr id="6" name="组合 5">
            <a:extLst>
              <a:ext uri="{FF2B5EF4-FFF2-40B4-BE49-F238E27FC236}">
                <a16:creationId xmlns:a16="http://schemas.microsoft.com/office/drawing/2014/main" id="{5F260780-3CFF-4E79-8B0A-F0A645078A97}"/>
              </a:ext>
            </a:extLst>
          </p:cNvPr>
          <p:cNvGrpSpPr/>
          <p:nvPr/>
        </p:nvGrpSpPr>
        <p:grpSpPr>
          <a:xfrm>
            <a:off x="2947561" y="1921556"/>
            <a:ext cx="2565430" cy="2551153"/>
            <a:chOff x="2947561" y="1994700"/>
            <a:chExt cx="2565430" cy="2551153"/>
          </a:xfrm>
        </p:grpSpPr>
        <p:pic>
          <p:nvPicPr>
            <p:cNvPr id="61" name="图片 60">
              <a:extLst>
                <a:ext uri="{FF2B5EF4-FFF2-40B4-BE49-F238E27FC236}">
                  <a16:creationId xmlns:a16="http://schemas.microsoft.com/office/drawing/2014/main" id="{3693F794-E951-482C-ADBC-4B8D6D9CF1E6}"/>
                </a:ext>
              </a:extLst>
            </p:cNvPr>
            <p:cNvPicPr>
              <a:picLocks noChangeAspect="1"/>
            </p:cNvPicPr>
            <p:nvPr/>
          </p:nvPicPr>
          <p:blipFill>
            <a:blip r:embed="rId5"/>
            <a:stretch>
              <a:fillRect/>
            </a:stretch>
          </p:blipFill>
          <p:spPr>
            <a:xfrm>
              <a:off x="2973386" y="2179675"/>
              <a:ext cx="2539605" cy="2366178"/>
            </a:xfrm>
            <a:prstGeom prst="rect">
              <a:avLst/>
            </a:prstGeom>
          </p:spPr>
        </p:pic>
        <p:sp>
          <p:nvSpPr>
            <p:cNvPr id="31" name="文本框 30">
              <a:extLst>
                <a:ext uri="{FF2B5EF4-FFF2-40B4-BE49-F238E27FC236}">
                  <a16:creationId xmlns:a16="http://schemas.microsoft.com/office/drawing/2014/main" id="{51C31D03-B9CE-4EEA-8ABB-504C9D270D5E}"/>
                </a:ext>
              </a:extLst>
            </p:cNvPr>
            <p:cNvSpPr txBox="1"/>
            <p:nvPr/>
          </p:nvSpPr>
          <p:spPr>
            <a:xfrm>
              <a:off x="2947561" y="1994700"/>
              <a:ext cx="755335"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LaIrSi</a:t>
              </a:r>
              <a:endParaRPr lang="zh-CN" altLang="en-US" sz="1600" b="1" dirty="0">
                <a:latin typeface="Arial" panose="020B0604020202020204" pitchFamily="34" charset="0"/>
                <a:cs typeface="Arial" panose="020B0604020202020204" pitchFamily="34" charset="0"/>
              </a:endParaRPr>
            </a:p>
          </p:txBody>
        </p:sp>
      </p:grpSp>
      <p:grpSp>
        <p:nvGrpSpPr>
          <p:cNvPr id="17" name="组合 16">
            <a:extLst>
              <a:ext uri="{FF2B5EF4-FFF2-40B4-BE49-F238E27FC236}">
                <a16:creationId xmlns:a16="http://schemas.microsoft.com/office/drawing/2014/main" id="{587A6CC9-E35D-1680-1882-BDCCBBA5C836}"/>
              </a:ext>
            </a:extLst>
          </p:cNvPr>
          <p:cNvGrpSpPr/>
          <p:nvPr/>
        </p:nvGrpSpPr>
        <p:grpSpPr>
          <a:xfrm>
            <a:off x="6375282" y="1598106"/>
            <a:ext cx="5193969" cy="5019031"/>
            <a:chOff x="6375282" y="1598106"/>
            <a:chExt cx="5193969" cy="5019031"/>
          </a:xfrm>
        </p:grpSpPr>
        <p:grpSp>
          <p:nvGrpSpPr>
            <p:cNvPr id="12" name="组合 11">
              <a:extLst>
                <a:ext uri="{FF2B5EF4-FFF2-40B4-BE49-F238E27FC236}">
                  <a16:creationId xmlns:a16="http://schemas.microsoft.com/office/drawing/2014/main" id="{F14CA0C0-160A-40FD-A719-6B21C473A1F1}"/>
                </a:ext>
              </a:extLst>
            </p:cNvPr>
            <p:cNvGrpSpPr/>
            <p:nvPr/>
          </p:nvGrpSpPr>
          <p:grpSpPr>
            <a:xfrm>
              <a:off x="6375282" y="1598106"/>
              <a:ext cx="5161305" cy="4775731"/>
              <a:chOff x="6375282" y="1157592"/>
              <a:chExt cx="5161305" cy="4775731"/>
            </a:xfrm>
          </p:grpSpPr>
          <p:grpSp>
            <p:nvGrpSpPr>
              <p:cNvPr id="9" name="组合 8">
                <a:extLst>
                  <a:ext uri="{FF2B5EF4-FFF2-40B4-BE49-F238E27FC236}">
                    <a16:creationId xmlns:a16="http://schemas.microsoft.com/office/drawing/2014/main" id="{E76F0F7D-CE56-4425-8118-D9987010A423}"/>
                  </a:ext>
                </a:extLst>
              </p:cNvPr>
              <p:cNvGrpSpPr/>
              <p:nvPr/>
            </p:nvGrpSpPr>
            <p:grpSpPr>
              <a:xfrm>
                <a:off x="6375282" y="1157592"/>
                <a:ext cx="5161305" cy="4775731"/>
                <a:chOff x="6375282" y="1157592"/>
                <a:chExt cx="5161305" cy="4775731"/>
              </a:xfrm>
            </p:grpSpPr>
            <p:grpSp>
              <p:nvGrpSpPr>
                <p:cNvPr id="8" name="组合 7">
                  <a:extLst>
                    <a:ext uri="{FF2B5EF4-FFF2-40B4-BE49-F238E27FC236}">
                      <a16:creationId xmlns:a16="http://schemas.microsoft.com/office/drawing/2014/main" id="{E8856F17-63BC-4D15-92D1-C12D8AB14356}"/>
                    </a:ext>
                  </a:extLst>
                </p:cNvPr>
                <p:cNvGrpSpPr/>
                <p:nvPr/>
              </p:nvGrpSpPr>
              <p:grpSpPr>
                <a:xfrm>
                  <a:off x="6375282" y="1157592"/>
                  <a:ext cx="5161305" cy="4775731"/>
                  <a:chOff x="6096000" y="1159390"/>
                  <a:chExt cx="5161305" cy="4775731"/>
                </a:xfrm>
              </p:grpSpPr>
              <p:pic>
                <p:nvPicPr>
                  <p:cNvPr id="3" name="图片 2">
                    <a:extLst>
                      <a:ext uri="{FF2B5EF4-FFF2-40B4-BE49-F238E27FC236}">
                        <a16:creationId xmlns:a16="http://schemas.microsoft.com/office/drawing/2014/main" id="{166F727A-E9D9-4B7C-898A-5F692D17AF2D}"/>
                      </a:ext>
                    </a:extLst>
                  </p:cNvPr>
                  <p:cNvPicPr>
                    <a:picLocks noChangeAspect="1"/>
                  </p:cNvPicPr>
                  <p:nvPr/>
                </p:nvPicPr>
                <p:blipFill>
                  <a:blip r:embed="rId6"/>
                  <a:stretch>
                    <a:fillRect/>
                  </a:stretch>
                </p:blipFill>
                <p:spPr>
                  <a:xfrm>
                    <a:off x="6096000" y="3524696"/>
                    <a:ext cx="5161305" cy="2410425"/>
                  </a:xfrm>
                  <a:prstGeom prst="rect">
                    <a:avLst/>
                  </a:prstGeom>
                </p:spPr>
              </p:pic>
              <p:pic>
                <p:nvPicPr>
                  <p:cNvPr id="7" name="图片 6">
                    <a:extLst>
                      <a:ext uri="{FF2B5EF4-FFF2-40B4-BE49-F238E27FC236}">
                        <a16:creationId xmlns:a16="http://schemas.microsoft.com/office/drawing/2014/main" id="{24651875-908F-4AEF-BFF2-5B89A2CF8D42}"/>
                      </a:ext>
                    </a:extLst>
                  </p:cNvPr>
                  <p:cNvPicPr>
                    <a:picLocks noChangeAspect="1"/>
                  </p:cNvPicPr>
                  <p:nvPr/>
                </p:nvPicPr>
                <p:blipFill>
                  <a:blip r:embed="rId7"/>
                  <a:stretch>
                    <a:fillRect/>
                  </a:stretch>
                </p:blipFill>
                <p:spPr>
                  <a:xfrm>
                    <a:off x="6183484" y="1159390"/>
                    <a:ext cx="5016248" cy="2377962"/>
                  </a:xfrm>
                  <a:prstGeom prst="rect">
                    <a:avLst/>
                  </a:prstGeom>
                </p:spPr>
              </p:pic>
            </p:grpSp>
            <p:sp>
              <p:nvSpPr>
                <p:cNvPr id="10" name="文本框 9">
                  <a:extLst>
                    <a:ext uri="{FF2B5EF4-FFF2-40B4-BE49-F238E27FC236}">
                      <a16:creationId xmlns:a16="http://schemas.microsoft.com/office/drawing/2014/main" id="{66772368-B2E5-4F46-B2DE-CCB12BF06303}"/>
                    </a:ext>
                  </a:extLst>
                </p:cNvPr>
                <p:cNvSpPr txBox="1"/>
                <p:nvPr/>
              </p:nvSpPr>
              <p:spPr>
                <a:xfrm>
                  <a:off x="7129082" y="1206455"/>
                  <a:ext cx="889987"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LaRhSi</a:t>
                  </a:r>
                  <a:endParaRPr lang="zh-CN" altLang="en-US" sz="1600" b="1" dirty="0">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D1B7F73C-99CB-43C9-B825-D1629C32B102}"/>
                    </a:ext>
                  </a:extLst>
                </p:cNvPr>
                <p:cNvSpPr txBox="1"/>
                <p:nvPr/>
              </p:nvSpPr>
              <p:spPr>
                <a:xfrm>
                  <a:off x="9439266" y="1206455"/>
                  <a:ext cx="1511952" cy="338554"/>
                </a:xfrm>
                <a:prstGeom prst="rect">
                  <a:avLst/>
                </a:prstGeom>
                <a:noFill/>
              </p:spPr>
              <p:txBody>
                <a:bodyPr wrap="none" rtlCol="0">
                  <a:spAutoFit/>
                </a:bodyPr>
                <a:lstStyle/>
                <a:p>
                  <a:r>
                    <a:rPr lang="en-US" altLang="zh-CN" sz="1600" b="1" dirty="0" err="1">
                      <a:latin typeface="Arial" panose="020B0604020202020204" pitchFamily="34" charset="0"/>
                      <a:cs typeface="Arial" panose="020B0604020202020204" pitchFamily="34" charset="0"/>
                    </a:rPr>
                    <a:t>LaRhSi+SOC</a:t>
                  </a:r>
                  <a:endParaRPr lang="zh-CN" altLang="en-US" sz="1600" b="1" dirty="0">
                    <a:latin typeface="Arial" panose="020B0604020202020204" pitchFamily="34" charset="0"/>
                    <a:cs typeface="Arial" panose="020B0604020202020204" pitchFamily="34" charset="0"/>
                  </a:endParaRPr>
                </a:p>
              </p:txBody>
            </p:sp>
            <p:sp>
              <p:nvSpPr>
                <p:cNvPr id="35" name="文本框 34">
                  <a:extLst>
                    <a:ext uri="{FF2B5EF4-FFF2-40B4-BE49-F238E27FC236}">
                      <a16:creationId xmlns:a16="http://schemas.microsoft.com/office/drawing/2014/main" id="{D79261FC-4786-43BB-9A67-F0F03C09ACD7}"/>
                    </a:ext>
                  </a:extLst>
                </p:cNvPr>
                <p:cNvSpPr txBox="1"/>
                <p:nvPr/>
              </p:nvSpPr>
              <p:spPr>
                <a:xfrm>
                  <a:off x="7095711" y="3574377"/>
                  <a:ext cx="755335"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LaIrSi</a:t>
                  </a:r>
                  <a:endParaRPr lang="zh-CN" altLang="en-US" sz="1600" b="1"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id="{C92EEB34-77AB-4F17-8B79-80D10031CDD1}"/>
                    </a:ext>
                  </a:extLst>
                </p:cNvPr>
                <p:cNvSpPr txBox="1"/>
                <p:nvPr/>
              </p:nvSpPr>
              <p:spPr>
                <a:xfrm>
                  <a:off x="9450823" y="3573765"/>
                  <a:ext cx="1319592" cy="338554"/>
                </a:xfrm>
                <a:prstGeom prst="rect">
                  <a:avLst/>
                </a:prstGeom>
                <a:noFill/>
              </p:spPr>
              <p:txBody>
                <a:bodyPr wrap="none" rtlCol="0">
                  <a:spAutoFit/>
                </a:bodyPr>
                <a:lstStyle/>
                <a:p>
                  <a:r>
                    <a:rPr lang="en-US" altLang="zh-CN" sz="1600" b="1" dirty="0" err="1">
                      <a:latin typeface="Arial" panose="020B0604020202020204" pitchFamily="34" charset="0"/>
                      <a:cs typeface="Arial" panose="020B0604020202020204" pitchFamily="34" charset="0"/>
                    </a:rPr>
                    <a:t>LaIrSi+SOC</a:t>
                  </a:r>
                  <a:endParaRPr lang="zh-CN" altLang="en-US" sz="1600" b="1" dirty="0">
                    <a:latin typeface="Arial" panose="020B0604020202020204" pitchFamily="34" charset="0"/>
                    <a:cs typeface="Arial" panose="020B0604020202020204" pitchFamily="34" charset="0"/>
                  </a:endParaRPr>
                </a:p>
              </p:txBody>
            </p:sp>
          </p:grpSp>
          <p:sp>
            <p:nvSpPr>
              <p:cNvPr id="11" name="矩形 10">
                <a:extLst>
                  <a:ext uri="{FF2B5EF4-FFF2-40B4-BE49-F238E27FC236}">
                    <a16:creationId xmlns:a16="http://schemas.microsoft.com/office/drawing/2014/main" id="{291EF77C-D7BA-4515-B952-B9653AA0D0E5}"/>
                  </a:ext>
                </a:extLst>
              </p:cNvPr>
              <p:cNvSpPr/>
              <p:nvPr/>
            </p:nvSpPr>
            <p:spPr>
              <a:xfrm>
                <a:off x="9880390" y="2197397"/>
                <a:ext cx="757080" cy="338554"/>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id="{30A01668-669A-4565-A8E1-363CCD850BDD}"/>
                  </a:ext>
                </a:extLst>
              </p:cNvPr>
              <p:cNvSpPr/>
              <p:nvPr/>
            </p:nvSpPr>
            <p:spPr>
              <a:xfrm>
                <a:off x="9921416" y="4620700"/>
                <a:ext cx="757080" cy="338554"/>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15" name="图片 14">
              <a:extLst>
                <a:ext uri="{FF2B5EF4-FFF2-40B4-BE49-F238E27FC236}">
                  <a16:creationId xmlns:a16="http://schemas.microsoft.com/office/drawing/2014/main" id="{641F2F1D-A26A-C0A6-E413-CDB9F2907BD0}"/>
                </a:ext>
              </a:extLst>
            </p:cNvPr>
            <p:cNvPicPr>
              <a:picLocks noChangeAspect="1"/>
            </p:cNvPicPr>
            <p:nvPr/>
          </p:nvPicPr>
          <p:blipFill>
            <a:blip r:embed="rId8"/>
            <a:stretch>
              <a:fillRect/>
            </a:stretch>
          </p:blipFill>
          <p:spPr>
            <a:xfrm>
              <a:off x="6885575" y="6360087"/>
              <a:ext cx="2331807" cy="257050"/>
            </a:xfrm>
            <a:prstGeom prst="rect">
              <a:avLst/>
            </a:prstGeom>
          </p:spPr>
        </p:pic>
        <p:pic>
          <p:nvPicPr>
            <p:cNvPr id="16" name="图片 15">
              <a:extLst>
                <a:ext uri="{FF2B5EF4-FFF2-40B4-BE49-F238E27FC236}">
                  <a16:creationId xmlns:a16="http://schemas.microsoft.com/office/drawing/2014/main" id="{F93BB0EB-6F7B-A6E9-37EF-3317468CAE9E}"/>
                </a:ext>
              </a:extLst>
            </p:cNvPr>
            <p:cNvPicPr>
              <a:picLocks noChangeAspect="1"/>
            </p:cNvPicPr>
            <p:nvPr/>
          </p:nvPicPr>
          <p:blipFill>
            <a:blip r:embed="rId8"/>
            <a:stretch>
              <a:fillRect/>
            </a:stretch>
          </p:blipFill>
          <p:spPr>
            <a:xfrm>
              <a:off x="9237444" y="6358347"/>
              <a:ext cx="2331807" cy="257050"/>
            </a:xfrm>
            <a:prstGeom prst="rect">
              <a:avLst/>
            </a:prstGeom>
          </p:spPr>
        </p:pic>
      </p:grpSp>
    </p:spTree>
    <p:extLst>
      <p:ext uri="{BB962C8B-B14F-4D97-AF65-F5344CB8AC3E}">
        <p14:creationId xmlns:p14="http://schemas.microsoft.com/office/powerpoint/2010/main" val="23071663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46897" y="1186758"/>
            <a:ext cx="2386102"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b="1" dirty="0">
                <a:latin typeface="Arial" panose="020B0604020202020204" pitchFamily="34" charset="0"/>
                <a:cs typeface="Arial" panose="020B0604020202020204" pitchFamily="34" charset="0"/>
              </a:rPr>
              <a:t>Topological aspects</a:t>
            </a:r>
            <a:endParaRPr lang="zh-CN" altLang="en-US" b="1"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8900340" y="6356531"/>
            <a:ext cx="3161443"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r>
              <a:rPr lang="zh-CN" altLang="en-US" sz="105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57" name="TextBox 16">
            <a:extLst>
              <a:ext uri="{FF2B5EF4-FFF2-40B4-BE49-F238E27FC236}">
                <a16:creationId xmlns:a16="http://schemas.microsoft.com/office/drawing/2014/main" id="{0286DFB3-83FA-4DF6-9E2D-3081DA4B7C86}"/>
              </a:ext>
            </a:extLst>
          </p:cNvPr>
          <p:cNvSpPr txBox="1"/>
          <p:nvPr/>
        </p:nvSpPr>
        <p:spPr>
          <a:xfrm>
            <a:off x="2735608" y="5057597"/>
            <a:ext cx="4909601" cy="830997"/>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Unconventional fermions with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Six-fold</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and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four-fold</a:t>
            </a:r>
            <a:r>
              <a:rPr lang="en-US" altLang="zh-CN" sz="1600" b="1" dirty="0">
                <a:latin typeface="Arial" panose="020B0604020202020204" pitchFamily="34" charset="0"/>
                <a:ea typeface="Microsoft YaHei" panose="020B0503020204020204" pitchFamily="34" charset="-122"/>
                <a:cs typeface="Arial" panose="020B0604020202020204" pitchFamily="34" charset="0"/>
              </a:rPr>
              <a:t> degeneracy at the high-symmetric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R</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and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point  for both compounds</a:t>
            </a:r>
          </a:p>
        </p:txBody>
      </p:sp>
      <p:pic>
        <p:nvPicPr>
          <p:cNvPr id="15" name="图片 14">
            <a:extLst>
              <a:ext uri="{FF2B5EF4-FFF2-40B4-BE49-F238E27FC236}">
                <a16:creationId xmlns:a16="http://schemas.microsoft.com/office/drawing/2014/main" id="{CFEEC9DA-3AE7-40E1-85A4-B21A40EF6900}"/>
              </a:ext>
            </a:extLst>
          </p:cNvPr>
          <p:cNvPicPr>
            <a:picLocks noChangeAspect="1"/>
          </p:cNvPicPr>
          <p:nvPr/>
        </p:nvPicPr>
        <p:blipFill>
          <a:blip r:embed="rId4"/>
          <a:stretch>
            <a:fillRect/>
          </a:stretch>
        </p:blipFill>
        <p:spPr>
          <a:xfrm>
            <a:off x="3586110" y="2066790"/>
            <a:ext cx="3068551" cy="2343697"/>
          </a:xfrm>
          <a:prstGeom prst="rect">
            <a:avLst/>
          </a:prstGeom>
        </p:spPr>
      </p:pic>
      <p:grpSp>
        <p:nvGrpSpPr>
          <p:cNvPr id="39" name="组合 38">
            <a:extLst>
              <a:ext uri="{FF2B5EF4-FFF2-40B4-BE49-F238E27FC236}">
                <a16:creationId xmlns:a16="http://schemas.microsoft.com/office/drawing/2014/main" id="{58BB3473-386E-45F6-B733-8384ADA5547A}"/>
              </a:ext>
            </a:extLst>
          </p:cNvPr>
          <p:cNvGrpSpPr/>
          <p:nvPr/>
        </p:nvGrpSpPr>
        <p:grpSpPr>
          <a:xfrm>
            <a:off x="112996" y="1723299"/>
            <a:ext cx="3473114" cy="4367092"/>
            <a:chOff x="303482" y="1726380"/>
            <a:chExt cx="3473114" cy="4367092"/>
          </a:xfrm>
        </p:grpSpPr>
        <p:pic>
          <p:nvPicPr>
            <p:cNvPr id="13" name="图片 12">
              <a:extLst>
                <a:ext uri="{FF2B5EF4-FFF2-40B4-BE49-F238E27FC236}">
                  <a16:creationId xmlns:a16="http://schemas.microsoft.com/office/drawing/2014/main" id="{B03481D3-6217-4F0E-9CE3-8B7481C42F91}"/>
                </a:ext>
              </a:extLst>
            </p:cNvPr>
            <p:cNvPicPr>
              <a:picLocks noChangeAspect="1"/>
            </p:cNvPicPr>
            <p:nvPr/>
          </p:nvPicPr>
          <p:blipFill>
            <a:blip r:embed="rId5"/>
            <a:stretch>
              <a:fillRect/>
            </a:stretch>
          </p:blipFill>
          <p:spPr>
            <a:xfrm>
              <a:off x="303482" y="1726380"/>
              <a:ext cx="2622612" cy="4367092"/>
            </a:xfrm>
            <a:prstGeom prst="rect">
              <a:avLst/>
            </a:prstGeom>
          </p:spPr>
        </p:pic>
        <p:sp>
          <p:nvSpPr>
            <p:cNvPr id="16" name="矩形 15">
              <a:extLst>
                <a:ext uri="{FF2B5EF4-FFF2-40B4-BE49-F238E27FC236}">
                  <a16:creationId xmlns:a16="http://schemas.microsoft.com/office/drawing/2014/main" id="{601A3060-D06E-4873-A0BC-A79B7B82EA30}"/>
                </a:ext>
              </a:extLst>
            </p:cNvPr>
            <p:cNvSpPr/>
            <p:nvPr/>
          </p:nvSpPr>
          <p:spPr>
            <a:xfrm>
              <a:off x="1793569" y="2603038"/>
              <a:ext cx="602560" cy="367094"/>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id="{CC22A33F-6AD8-44EF-9791-796937159A5C}"/>
                </a:ext>
              </a:extLst>
            </p:cNvPr>
            <p:cNvSpPr/>
            <p:nvPr/>
          </p:nvSpPr>
          <p:spPr>
            <a:xfrm>
              <a:off x="1793569" y="4739272"/>
              <a:ext cx="602560" cy="367094"/>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8" name="直接箭头连接符 27">
              <a:extLst>
                <a:ext uri="{FF2B5EF4-FFF2-40B4-BE49-F238E27FC236}">
                  <a16:creationId xmlns:a16="http://schemas.microsoft.com/office/drawing/2014/main" id="{0B2821AE-B9F5-4430-A45F-34CAF5958070}"/>
                </a:ext>
              </a:extLst>
            </p:cNvPr>
            <p:cNvCxnSpPr>
              <a:cxnSpLocks/>
              <a:stCxn id="16" idx="3"/>
            </p:cNvCxnSpPr>
            <p:nvPr/>
          </p:nvCxnSpPr>
          <p:spPr>
            <a:xfrm>
              <a:off x="2396129" y="2786585"/>
              <a:ext cx="138046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8" name="图片 37">
            <a:extLst>
              <a:ext uri="{FF2B5EF4-FFF2-40B4-BE49-F238E27FC236}">
                <a16:creationId xmlns:a16="http://schemas.microsoft.com/office/drawing/2014/main" id="{D8B01099-20EF-4E1B-AC64-9EDCD8A464D9}"/>
              </a:ext>
            </a:extLst>
          </p:cNvPr>
          <p:cNvPicPr>
            <a:picLocks noChangeAspect="1"/>
          </p:cNvPicPr>
          <p:nvPr/>
        </p:nvPicPr>
        <p:blipFill>
          <a:blip r:embed="rId6"/>
          <a:stretch>
            <a:fillRect/>
          </a:stretch>
        </p:blipFill>
        <p:spPr>
          <a:xfrm>
            <a:off x="7953793" y="1726380"/>
            <a:ext cx="3511075" cy="3159250"/>
          </a:xfrm>
          <a:prstGeom prst="rect">
            <a:avLst/>
          </a:prstGeom>
        </p:spPr>
      </p:pic>
      <p:sp>
        <p:nvSpPr>
          <p:cNvPr id="43" name="TextBox 16">
            <a:extLst>
              <a:ext uri="{FF2B5EF4-FFF2-40B4-BE49-F238E27FC236}">
                <a16:creationId xmlns:a16="http://schemas.microsoft.com/office/drawing/2014/main" id="{D4D1D6D4-E5D2-4C92-B12E-F00EDDBD06E7}"/>
              </a:ext>
            </a:extLst>
          </p:cNvPr>
          <p:cNvSpPr txBox="1"/>
          <p:nvPr/>
        </p:nvSpPr>
        <p:spPr>
          <a:xfrm>
            <a:off x="8125497" y="5057597"/>
            <a:ext cx="4005324" cy="830997"/>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Giant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helicoid surface Fermi arcs </a:t>
            </a:r>
            <a:r>
              <a:rPr lang="en-US" altLang="zh-CN" sz="1600" b="1" dirty="0">
                <a:latin typeface="Arial" panose="020B0604020202020204" pitchFamily="34" charset="0"/>
                <a:ea typeface="Microsoft YaHei" panose="020B0503020204020204" pitchFamily="34" charset="-122"/>
                <a:cs typeface="Arial" panose="020B0604020202020204" pitchFamily="34" charset="0"/>
              </a:rPr>
              <a:t>spanning the entire surface Brillouin zone </a:t>
            </a:r>
          </a:p>
        </p:txBody>
      </p:sp>
    </p:spTree>
    <p:extLst>
      <p:ext uri="{BB962C8B-B14F-4D97-AF65-F5344CB8AC3E}">
        <p14:creationId xmlns:p14="http://schemas.microsoft.com/office/powerpoint/2010/main" val="102030272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12498" y="1207197"/>
            <a:ext cx="3126177"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b="1" dirty="0">
                <a:latin typeface="Arial" panose="020B0604020202020204" pitchFamily="34" charset="0"/>
                <a:cs typeface="Arial" panose="020B0604020202020204" pitchFamily="34" charset="0"/>
                <a:sym typeface="Symbol" panose="05050102010706020507" pitchFamily="18" charset="2"/>
              </a:rPr>
              <a:t></a:t>
            </a:r>
            <a:r>
              <a:rPr lang="en-US" altLang="zh-CN" b="1" dirty="0">
                <a:latin typeface="Arial" panose="020B0604020202020204" pitchFamily="34" charset="0"/>
                <a:cs typeface="Arial" panose="020B0604020202020204" pitchFamily="34" charset="0"/>
              </a:rPr>
              <a:t>SR: </a:t>
            </a:r>
            <a:r>
              <a:rPr lang="en-US" altLang="zh-CN" b="1" dirty="0" err="1">
                <a:latin typeface="Arial" panose="020B0604020202020204" pitchFamily="34" charset="0"/>
                <a:cs typeface="Arial" panose="020B0604020202020204" pitchFamily="34" charset="0"/>
              </a:rPr>
              <a:t>nodeless</a:t>
            </a:r>
            <a:r>
              <a:rPr lang="en-US" altLang="zh-CN" b="1" dirty="0">
                <a:latin typeface="Arial" panose="020B0604020202020204" pitchFamily="34" charset="0"/>
                <a:cs typeface="Arial" panose="020B0604020202020204" pitchFamily="34" charset="0"/>
              </a:rPr>
              <a:t> to nodal SC</a:t>
            </a:r>
            <a:endParaRPr lang="zh-CN" altLang="en-US" b="1"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8900340" y="6554016"/>
            <a:ext cx="3161443"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r>
              <a:rPr lang="zh-CN" altLang="en-US" sz="105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57" name="TextBox 16">
            <a:extLst>
              <a:ext uri="{FF2B5EF4-FFF2-40B4-BE49-F238E27FC236}">
                <a16:creationId xmlns:a16="http://schemas.microsoft.com/office/drawing/2014/main" id="{0286DFB3-83FA-4DF6-9E2D-3081DA4B7C86}"/>
              </a:ext>
            </a:extLst>
          </p:cNvPr>
          <p:cNvSpPr txBox="1"/>
          <p:nvPr/>
        </p:nvSpPr>
        <p:spPr>
          <a:xfrm>
            <a:off x="111241" y="5663711"/>
            <a:ext cx="4968019" cy="66172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Relaxation is determined by nuclear moments</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TRS is preserved in both compounds</a:t>
            </a:r>
          </a:p>
        </p:txBody>
      </p:sp>
      <p:sp>
        <p:nvSpPr>
          <p:cNvPr id="43" name="TextBox 16">
            <a:extLst>
              <a:ext uri="{FF2B5EF4-FFF2-40B4-BE49-F238E27FC236}">
                <a16:creationId xmlns:a16="http://schemas.microsoft.com/office/drawing/2014/main" id="{D4D1D6D4-E5D2-4C92-B12E-F00EDDBD06E7}"/>
              </a:ext>
            </a:extLst>
          </p:cNvPr>
          <p:cNvSpPr txBox="1"/>
          <p:nvPr/>
        </p:nvSpPr>
        <p:spPr>
          <a:xfrm>
            <a:off x="6327149" y="5602156"/>
            <a:ext cx="5146382" cy="78483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err="1">
                <a:latin typeface="Arial" panose="020B0604020202020204" pitchFamily="34" charset="0"/>
                <a:ea typeface="Microsoft YaHei" panose="020B0503020204020204" pitchFamily="34" charset="-122"/>
                <a:cs typeface="Arial" panose="020B0604020202020204" pitchFamily="34" charset="0"/>
              </a:rPr>
              <a:t>LaRhSi</a:t>
            </a:r>
            <a:r>
              <a:rPr lang="en-US" altLang="zh-CN" sz="1600" b="1" dirty="0">
                <a:latin typeface="Arial" panose="020B0604020202020204" pitchFamily="34" charset="0"/>
                <a:ea typeface="Microsoft YaHei" panose="020B0503020204020204" pitchFamily="34" charset="-122"/>
                <a:cs typeface="Arial" panose="020B0604020202020204" pitchFamily="34" charset="0"/>
              </a:rPr>
              <a:t>: T-independent </a:t>
            </a:r>
            <a:r>
              <a:rPr lang="en-US" altLang="zh-CN" sz="1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sc</a:t>
            </a:r>
            <a:r>
              <a:rPr lang="zh-CN" altLang="en-US" sz="1600" dirty="0">
                <a:latin typeface="Arial" panose="020B0604020202020204" pitchFamily="34" charset="0"/>
                <a:cs typeface="Arial" panose="020B0604020202020204" pitchFamily="34" charset="0"/>
              </a:rPr>
              <a:t> </a:t>
            </a:r>
            <a:r>
              <a:rPr lang="zh-CN" altLang="en-US" sz="2000" dirty="0">
                <a:latin typeface="Arial" panose="020B0604020202020204" pitchFamily="34" charset="0"/>
                <a:cs typeface="Arial" panose="020B0604020202020204" pitchFamily="34" charset="0"/>
              </a:rPr>
              <a:t>→</a:t>
            </a:r>
            <a:r>
              <a:rPr lang="zh-CN" altLang="en-US" sz="1600" dirty="0">
                <a:latin typeface="Arial" panose="020B0604020202020204" pitchFamily="34" charset="0"/>
                <a:cs typeface="Arial" panose="020B0604020202020204" pitchFamily="34" charset="0"/>
              </a:rPr>
              <a:t>  </a:t>
            </a:r>
            <a:r>
              <a:rPr lang="en-US" altLang="zh-CN" sz="1600" b="1" dirty="0">
                <a:solidFill>
                  <a:srgbClr val="C00000"/>
                </a:solidFill>
                <a:latin typeface="Arial" panose="020B0604020202020204" pitchFamily="34" charset="0"/>
                <a:cs typeface="Arial" panose="020B0604020202020204" pitchFamily="34" charset="0"/>
              </a:rPr>
              <a:t>fully gapped SC</a:t>
            </a:r>
            <a:endParaRPr lang="en-US" altLang="zh-CN" sz="16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LaIrSi: strong T dependent </a:t>
            </a:r>
            <a:r>
              <a:rPr lang="en-US" altLang="zh-CN" sz="1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sc</a:t>
            </a:r>
            <a:r>
              <a:rPr lang="zh-CN" altLang="en-US" sz="1600" dirty="0">
                <a:latin typeface="Arial" panose="020B0604020202020204" pitchFamily="34" charset="0"/>
                <a:cs typeface="Arial" panose="020B0604020202020204" pitchFamily="34" charset="0"/>
              </a:rPr>
              <a:t> </a:t>
            </a:r>
            <a:r>
              <a:rPr lang="zh-CN" altLang="en-US" sz="2000" dirty="0">
                <a:latin typeface="Arial" panose="020B0604020202020204" pitchFamily="34" charset="0"/>
                <a:cs typeface="Arial" panose="020B0604020202020204" pitchFamily="34" charset="0"/>
              </a:rPr>
              <a:t>→ </a:t>
            </a:r>
            <a:r>
              <a:rPr lang="zh-CN" altLang="en-US" sz="1600" dirty="0">
                <a:latin typeface="Arial" panose="020B0604020202020204" pitchFamily="34" charset="0"/>
                <a:cs typeface="Arial" panose="020B0604020202020204" pitchFamily="34" charset="0"/>
              </a:rPr>
              <a:t> </a:t>
            </a:r>
            <a:r>
              <a:rPr lang="en-US" altLang="zh-CN" sz="1600" b="1" dirty="0">
                <a:solidFill>
                  <a:srgbClr val="C00000"/>
                </a:solidFill>
                <a:latin typeface="Arial" panose="020B0604020202020204" pitchFamily="34" charset="0"/>
                <a:cs typeface="Arial" panose="020B0604020202020204" pitchFamily="34" charset="0"/>
              </a:rPr>
              <a:t>nodal SC</a:t>
            </a:r>
            <a:endPar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429D8111-2083-489C-9815-A8995A6DD465}"/>
              </a:ext>
            </a:extLst>
          </p:cNvPr>
          <p:cNvPicPr>
            <a:picLocks noChangeAspect="1"/>
          </p:cNvPicPr>
          <p:nvPr/>
        </p:nvPicPr>
        <p:blipFill rotWithShape="1">
          <a:blip r:embed="rId4"/>
          <a:srcRect r="65639"/>
          <a:stretch/>
        </p:blipFill>
        <p:spPr>
          <a:xfrm>
            <a:off x="420491" y="1843796"/>
            <a:ext cx="3561135" cy="3587704"/>
          </a:xfrm>
          <a:prstGeom prst="rect">
            <a:avLst/>
          </a:prstGeom>
        </p:spPr>
      </p:pic>
      <p:pic>
        <p:nvPicPr>
          <p:cNvPr id="29" name="图片 28">
            <a:extLst>
              <a:ext uri="{FF2B5EF4-FFF2-40B4-BE49-F238E27FC236}">
                <a16:creationId xmlns:a16="http://schemas.microsoft.com/office/drawing/2014/main" id="{60C6975E-BF81-48C2-8E84-DB46459BE9F9}"/>
              </a:ext>
            </a:extLst>
          </p:cNvPr>
          <p:cNvPicPr>
            <a:picLocks noChangeAspect="1"/>
          </p:cNvPicPr>
          <p:nvPr/>
        </p:nvPicPr>
        <p:blipFill rotWithShape="1">
          <a:blip r:embed="rId4"/>
          <a:srcRect l="34850" r="937"/>
          <a:stretch/>
        </p:blipFill>
        <p:spPr>
          <a:xfrm>
            <a:off x="5329952" y="1843796"/>
            <a:ext cx="6655081" cy="3587704"/>
          </a:xfrm>
          <a:prstGeom prst="rect">
            <a:avLst/>
          </a:prstGeom>
        </p:spPr>
      </p:pic>
    </p:spTree>
    <p:extLst>
      <p:ext uri="{BB962C8B-B14F-4D97-AF65-F5344CB8AC3E}">
        <p14:creationId xmlns:p14="http://schemas.microsoft.com/office/powerpoint/2010/main" val="41328457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279381" y="1200850"/>
            <a:ext cx="2300630"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rPr>
              <a:t>Theory of nodal SC</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9099573" y="6483489"/>
            <a:ext cx="3071675"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7" name="TextBox 16">
            <a:extLst>
              <a:ext uri="{FF2B5EF4-FFF2-40B4-BE49-F238E27FC236}">
                <a16:creationId xmlns:a16="http://schemas.microsoft.com/office/drawing/2014/main" id="{0286DFB3-83FA-4DF6-9E2D-3081DA4B7C86}"/>
              </a:ext>
            </a:extLst>
          </p:cNvPr>
          <p:cNvSpPr txBox="1"/>
          <p:nvPr/>
        </p:nvSpPr>
        <p:spPr>
          <a:xfrm>
            <a:off x="189504" y="5619325"/>
            <a:ext cx="5146382" cy="830997"/>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Coexistence of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with chirality-induced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multifold fermions </a:t>
            </a:r>
            <a:r>
              <a:rPr lang="en-US" altLang="zh-CN" sz="1600" b="1" dirty="0">
                <a:latin typeface="Arial" panose="020B0604020202020204" pitchFamily="34" charset="0"/>
                <a:ea typeface="Microsoft YaHei" panose="020B0503020204020204" pitchFamily="34" charset="-122"/>
                <a:cs typeface="Arial" panose="020B0604020202020204" pitchFamily="34" charset="0"/>
              </a:rPr>
              <a:t>may stabilize unconventional pairing symmetry</a:t>
            </a:r>
          </a:p>
        </p:txBody>
      </p:sp>
      <p:pic>
        <p:nvPicPr>
          <p:cNvPr id="6" name="图片 5">
            <a:extLst>
              <a:ext uri="{FF2B5EF4-FFF2-40B4-BE49-F238E27FC236}">
                <a16:creationId xmlns:a16="http://schemas.microsoft.com/office/drawing/2014/main" id="{97FAAB35-F214-4F45-99E5-840266F3013E}"/>
              </a:ext>
            </a:extLst>
          </p:cNvPr>
          <p:cNvPicPr>
            <a:picLocks noChangeAspect="1"/>
          </p:cNvPicPr>
          <p:nvPr/>
        </p:nvPicPr>
        <p:blipFill>
          <a:blip r:embed="rId4"/>
          <a:stretch>
            <a:fillRect/>
          </a:stretch>
        </p:blipFill>
        <p:spPr>
          <a:xfrm>
            <a:off x="493170" y="1870847"/>
            <a:ext cx="3589035" cy="3309369"/>
          </a:xfrm>
          <a:prstGeom prst="rect">
            <a:avLst/>
          </a:prstGeom>
        </p:spPr>
      </p:pic>
      <p:sp>
        <p:nvSpPr>
          <p:cNvPr id="31" name="文本框 30">
            <a:extLst>
              <a:ext uri="{FF2B5EF4-FFF2-40B4-BE49-F238E27FC236}">
                <a16:creationId xmlns:a16="http://schemas.microsoft.com/office/drawing/2014/main" id="{83FD4F8F-3EBD-436E-85FD-39B777409D2A}"/>
              </a:ext>
            </a:extLst>
          </p:cNvPr>
          <p:cNvSpPr txBox="1"/>
          <p:nvPr/>
        </p:nvSpPr>
        <p:spPr>
          <a:xfrm>
            <a:off x="5335886" y="1961257"/>
            <a:ext cx="6097112" cy="646331"/>
          </a:xfrm>
          <a:prstGeom prst="rect">
            <a:avLst/>
          </a:prstGeom>
          <a:noFill/>
        </p:spPr>
        <p:txBody>
          <a:bodyPr wrap="square">
            <a:spAutoFit/>
          </a:bodyPr>
          <a:lstStyle/>
          <a:p>
            <a:r>
              <a:rPr lang="en-US" altLang="zh-CN" dirty="0">
                <a:solidFill>
                  <a:srgbClr val="000000"/>
                </a:solidFill>
                <a:latin typeface="Arial" panose="020B0604020202020204" pitchFamily="34" charset="0"/>
                <a:cs typeface="Arial" panose="020B0604020202020204" pitchFamily="34" charset="0"/>
              </a:rPr>
              <a:t>Considering the isotropic </a:t>
            </a:r>
            <a:r>
              <a:rPr lang="en-US" altLang="zh-CN" dirty="0">
                <a:solidFill>
                  <a:srgbClr val="C00000"/>
                </a:solidFill>
                <a:latin typeface="Arial" panose="020B0604020202020204" pitchFamily="34" charset="0"/>
                <a:cs typeface="Arial" panose="020B0604020202020204" pitchFamily="34" charset="0"/>
              </a:rPr>
              <a:t>spin-triplet pairing</a:t>
            </a:r>
            <a:r>
              <a:rPr lang="en-US" altLang="zh-CN" dirty="0">
                <a:solidFill>
                  <a:srgbClr val="000000"/>
                </a:solidFill>
                <a:latin typeface="Arial" panose="020B0604020202020204" pitchFamily="34" charset="0"/>
                <a:cs typeface="Arial" panose="020B0604020202020204" pitchFamily="34" charset="0"/>
              </a:rPr>
              <a:t>, a</a:t>
            </a:r>
            <a:r>
              <a:rPr lang="en-US" altLang="zh-CN" sz="1800" dirty="0">
                <a:solidFill>
                  <a:srgbClr val="000000"/>
                </a:solidFill>
                <a:effectLst/>
                <a:latin typeface="Arial" panose="020B0604020202020204" pitchFamily="34" charset="0"/>
                <a:cs typeface="Arial" panose="020B0604020202020204" pitchFamily="34" charset="0"/>
              </a:rPr>
              <a:t>n effective perturbation model around the</a:t>
            </a:r>
            <a:r>
              <a:rPr lang="en-US" altLang="zh-CN" sz="1800" b="1" dirty="0">
                <a:solidFill>
                  <a:srgbClr val="000000"/>
                </a:solidFill>
                <a:effectLst/>
                <a:latin typeface="Arial" panose="020B0604020202020204" pitchFamily="34" charset="0"/>
                <a:cs typeface="Arial" panose="020B0604020202020204" pitchFamily="34" charset="0"/>
              </a:rPr>
              <a:t> </a:t>
            </a:r>
            <a:r>
              <a:rPr lang="en-US" altLang="zh-CN" sz="1800" b="1" dirty="0">
                <a:solidFill>
                  <a:srgbClr val="C00000"/>
                </a:solidFill>
                <a:effectLst/>
                <a:latin typeface="Arial" panose="020B0604020202020204" pitchFamily="34" charset="0"/>
                <a:cs typeface="Arial" panose="020B0604020202020204" pitchFamily="34" charset="0"/>
              </a:rPr>
              <a:t>R</a:t>
            </a:r>
            <a:r>
              <a:rPr lang="en-US" altLang="zh-CN" sz="1800" b="1" dirty="0">
                <a:solidFill>
                  <a:srgbClr val="000000"/>
                </a:solidFill>
                <a:effectLst/>
                <a:latin typeface="Arial" panose="020B0604020202020204" pitchFamily="34" charset="0"/>
                <a:cs typeface="Arial" panose="020B0604020202020204" pitchFamily="34" charset="0"/>
              </a:rPr>
              <a:t> </a:t>
            </a:r>
            <a:r>
              <a:rPr lang="en-US" altLang="zh-CN" sz="1800" dirty="0">
                <a:solidFill>
                  <a:srgbClr val="000000"/>
                </a:solidFill>
                <a:effectLst/>
                <a:latin typeface="Arial" panose="020B0604020202020204" pitchFamily="34" charset="0"/>
                <a:cs typeface="Arial" panose="020B0604020202020204" pitchFamily="34" charset="0"/>
              </a:rPr>
              <a:t>point was constructed:</a:t>
            </a:r>
            <a:endParaRPr lang="zh-CN" altLang="en-US" dirty="0">
              <a:latin typeface="Arial" panose="020B0604020202020204" pitchFamily="34" charset="0"/>
              <a:cs typeface="Arial" panose="020B0604020202020204" pitchFamily="34" charset="0"/>
            </a:endParaRPr>
          </a:p>
        </p:txBody>
      </p:sp>
      <p:grpSp>
        <p:nvGrpSpPr>
          <p:cNvPr id="15" name="组合 14">
            <a:extLst>
              <a:ext uri="{FF2B5EF4-FFF2-40B4-BE49-F238E27FC236}">
                <a16:creationId xmlns:a16="http://schemas.microsoft.com/office/drawing/2014/main" id="{97EA00B5-67E6-44CC-8DDE-66DF5021CDEC}"/>
              </a:ext>
            </a:extLst>
          </p:cNvPr>
          <p:cNvGrpSpPr/>
          <p:nvPr/>
        </p:nvGrpSpPr>
        <p:grpSpPr>
          <a:xfrm>
            <a:off x="6011834" y="3016478"/>
            <a:ext cx="4195926" cy="1123346"/>
            <a:chOff x="5606978" y="3241747"/>
            <a:chExt cx="4195926" cy="1123346"/>
          </a:xfrm>
        </p:grpSpPr>
        <p:pic>
          <p:nvPicPr>
            <p:cNvPr id="9" name="图片 8">
              <a:extLst>
                <a:ext uri="{FF2B5EF4-FFF2-40B4-BE49-F238E27FC236}">
                  <a16:creationId xmlns:a16="http://schemas.microsoft.com/office/drawing/2014/main" id="{7A99AFCB-16BA-4825-BA84-C228DA2E4CA6}"/>
                </a:ext>
              </a:extLst>
            </p:cNvPr>
            <p:cNvPicPr>
              <a:picLocks noChangeAspect="1"/>
            </p:cNvPicPr>
            <p:nvPr/>
          </p:nvPicPr>
          <p:blipFill>
            <a:blip r:embed="rId5"/>
            <a:stretch>
              <a:fillRect/>
            </a:stretch>
          </p:blipFill>
          <p:spPr>
            <a:xfrm>
              <a:off x="5606978" y="3331775"/>
              <a:ext cx="4195926" cy="915748"/>
            </a:xfrm>
            <a:prstGeom prst="rect">
              <a:avLst/>
            </a:prstGeom>
          </p:spPr>
        </p:pic>
        <p:sp>
          <p:nvSpPr>
            <p:cNvPr id="14" name="矩形 13">
              <a:extLst>
                <a:ext uri="{FF2B5EF4-FFF2-40B4-BE49-F238E27FC236}">
                  <a16:creationId xmlns:a16="http://schemas.microsoft.com/office/drawing/2014/main" id="{6555764C-7737-480F-A116-374D34A8F1CE}"/>
                </a:ext>
              </a:extLst>
            </p:cNvPr>
            <p:cNvSpPr/>
            <p:nvPr/>
          </p:nvSpPr>
          <p:spPr>
            <a:xfrm>
              <a:off x="5606978" y="3241747"/>
              <a:ext cx="4195926" cy="1123346"/>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7" name="组合 16">
            <a:extLst>
              <a:ext uri="{FF2B5EF4-FFF2-40B4-BE49-F238E27FC236}">
                <a16:creationId xmlns:a16="http://schemas.microsoft.com/office/drawing/2014/main" id="{7B0D6BB9-BC39-4741-AA5D-79B3FF3D9159}"/>
              </a:ext>
            </a:extLst>
          </p:cNvPr>
          <p:cNvGrpSpPr/>
          <p:nvPr/>
        </p:nvGrpSpPr>
        <p:grpSpPr>
          <a:xfrm>
            <a:off x="5786835" y="4538105"/>
            <a:ext cx="6046970" cy="1707177"/>
            <a:chOff x="5666694" y="4570532"/>
            <a:chExt cx="6191525" cy="1707177"/>
          </a:xfrm>
        </p:grpSpPr>
        <p:sp>
          <p:nvSpPr>
            <p:cNvPr id="32" name="文本框 31">
              <a:extLst>
                <a:ext uri="{FF2B5EF4-FFF2-40B4-BE49-F238E27FC236}">
                  <a16:creationId xmlns:a16="http://schemas.microsoft.com/office/drawing/2014/main" id="{3650258A-095B-439B-991E-CC569301E1EF}"/>
                </a:ext>
              </a:extLst>
            </p:cNvPr>
            <p:cNvSpPr txBox="1"/>
            <p:nvPr/>
          </p:nvSpPr>
          <p:spPr>
            <a:xfrm>
              <a:off x="5666694" y="4570532"/>
              <a:ext cx="4865591" cy="338554"/>
            </a:xfrm>
            <a:prstGeom prst="rect">
              <a:avLst/>
            </a:prstGeom>
            <a:noFill/>
          </p:spPr>
          <p:txBody>
            <a:bodyPr wrap="square">
              <a:spAutoFit/>
            </a:bodyPr>
            <a:lstStyle/>
            <a:p>
              <a:pPr marL="285750" indent="-285750">
                <a:buClr>
                  <a:srgbClr val="0070C0"/>
                </a:buClr>
                <a:buFont typeface="Wingdings" panose="05000000000000000000" pitchFamily="2" charset="2"/>
                <a:buChar char="l"/>
              </a:pP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E</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0</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 = A</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0</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 + A</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2</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k</a:t>
              </a:r>
              <a:r>
                <a:rPr lang="en-US" altLang="zh-CN" sz="1600" baseline="30000" dirty="0">
                  <a:solidFill>
                    <a:srgbClr val="000000"/>
                  </a:solidFill>
                  <a:effectLst/>
                  <a:latin typeface="Arial" panose="020B0604020202020204" pitchFamily="34" charset="0"/>
                  <a:cs typeface="Arial" panose="020B0604020202020204" pitchFamily="34" charset="0"/>
                  <a:sym typeface="Symbol" panose="05050102010706020507" pitchFamily="18" charset="2"/>
                </a:rPr>
                <a:t>2</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  </a:t>
              </a:r>
              <a:r>
                <a:rPr lang="zh-CN" altLang="en-US" sz="1600" dirty="0">
                  <a:solidFill>
                    <a:srgbClr val="000000"/>
                  </a:solidFill>
                  <a:effectLst/>
                  <a:latin typeface="STIXMath-Italic"/>
                  <a:sym typeface="Symbol" panose="05050102010706020507" pitchFamily="18" charset="2"/>
                </a:rPr>
                <a:t></a:t>
              </a:r>
              <a:r>
                <a:rPr lang="en-US" altLang="zh-CN" sz="1600" baseline="-25000" dirty="0">
                  <a:solidFill>
                    <a:srgbClr val="000000"/>
                  </a:solidFill>
                  <a:effectLst/>
                  <a:latin typeface="STIXMath-Italic"/>
                  <a:sym typeface="Symbol" panose="05050102010706020507" pitchFamily="18" charset="2"/>
                </a:rPr>
                <a:t>0 </a:t>
              </a:r>
              <a:r>
                <a:rPr lang="en-US" altLang="zh-CN" sz="1600" dirty="0">
                  <a:solidFill>
                    <a:srgbClr val="000000"/>
                  </a:solidFill>
                  <a:effectLst/>
                  <a:latin typeface="Arial" panose="020B0604020202020204" pitchFamily="34" charset="0"/>
                  <a:cs typeface="Arial" panose="020B0604020202020204" pitchFamily="34" charset="0"/>
                </a:rPr>
                <a:t>is the strength of SOC</a:t>
              </a:r>
              <a:endParaRPr lang="zh-CN" altLang="en-US" sz="1600" dirty="0">
                <a:latin typeface="Arial" panose="020B0604020202020204" pitchFamily="34" charset="0"/>
                <a:cs typeface="Arial" panose="020B0604020202020204" pitchFamily="34" charset="0"/>
              </a:endParaRPr>
            </a:p>
          </p:txBody>
        </p:sp>
        <p:sp>
          <p:nvSpPr>
            <p:cNvPr id="33" name="文本框 32">
              <a:extLst>
                <a:ext uri="{FF2B5EF4-FFF2-40B4-BE49-F238E27FC236}">
                  <a16:creationId xmlns:a16="http://schemas.microsoft.com/office/drawing/2014/main" id="{75560842-D6FA-4C4B-B399-3DF213EC9B15}"/>
                </a:ext>
              </a:extLst>
            </p:cNvPr>
            <p:cNvSpPr txBox="1"/>
            <p:nvPr/>
          </p:nvSpPr>
          <p:spPr>
            <a:xfrm>
              <a:off x="5666695" y="5077886"/>
              <a:ext cx="6191524" cy="584775"/>
            </a:xfrm>
            <a:prstGeom prst="rect">
              <a:avLst/>
            </a:prstGeom>
            <a:noFill/>
          </p:spPr>
          <p:txBody>
            <a:bodyPr wrap="square">
              <a:spAutoFit/>
            </a:bodyPr>
            <a:lstStyle/>
            <a:p>
              <a:pPr marL="285750" indent="-285750">
                <a:buClr>
                  <a:srgbClr val="0070C0"/>
                </a:buClr>
                <a:buFont typeface="Wingdings" panose="05000000000000000000" pitchFamily="2" charset="2"/>
                <a:buChar char="l"/>
              </a:pPr>
              <a:r>
                <a:rPr lang="en-US" altLang="zh-CN" sz="1600" dirty="0">
                  <a:solidFill>
                    <a:srgbClr val="000000"/>
                  </a:solidFill>
                  <a:effectLst/>
                  <a:latin typeface="Arial" panose="020B0604020202020204" pitchFamily="34" charset="0"/>
                  <a:cs typeface="Arial" panose="020B0604020202020204" pitchFamily="34" charset="0"/>
                </a:rPr>
                <a:t>A</a:t>
              </a:r>
              <a:r>
                <a:rPr lang="en-US" altLang="zh-CN" sz="1600" baseline="-25000" dirty="0">
                  <a:solidFill>
                    <a:srgbClr val="000000"/>
                  </a:solidFill>
                  <a:effectLst/>
                  <a:latin typeface="Arial" panose="020B0604020202020204" pitchFamily="34" charset="0"/>
                  <a:cs typeface="Arial" panose="020B0604020202020204" pitchFamily="34" charset="0"/>
                </a:rPr>
                <a:t>3</a:t>
              </a:r>
              <a:r>
                <a:rPr lang="en-US" altLang="zh-CN" sz="1600" dirty="0">
                  <a:solidFill>
                    <a:srgbClr val="000000"/>
                  </a:solidFill>
                  <a:effectLst/>
                  <a:latin typeface="Arial" panose="020B0604020202020204" pitchFamily="34" charset="0"/>
                  <a:cs typeface="Arial" panose="020B0604020202020204" pitchFamily="34" charset="0"/>
                </a:rPr>
                <a:t> represents the C</a:t>
              </a:r>
              <a:r>
                <a:rPr lang="en-US" altLang="zh-CN" sz="1600" baseline="-25000" dirty="0">
                  <a:solidFill>
                    <a:srgbClr val="000000"/>
                  </a:solidFill>
                  <a:effectLst/>
                  <a:latin typeface="Arial" panose="020B0604020202020204" pitchFamily="34" charset="0"/>
                  <a:cs typeface="Arial" panose="020B0604020202020204" pitchFamily="34" charset="0"/>
                </a:rPr>
                <a:t>3</a:t>
              </a:r>
              <a:r>
                <a:rPr lang="en-US" altLang="zh-CN" sz="1600" dirty="0">
                  <a:solidFill>
                    <a:srgbClr val="000000"/>
                  </a:solidFill>
                  <a:effectLst/>
                  <a:latin typeface="Arial" panose="020B0604020202020204" pitchFamily="34" charset="0"/>
                  <a:cs typeface="Arial" panose="020B0604020202020204" pitchFamily="34" charset="0"/>
                </a:rPr>
                <a:t>-wrapping term, implying that the Fermi surfaces are not </a:t>
              </a:r>
              <a:r>
                <a:rPr lang="en-US" altLang="zh-CN" sz="1600" dirty="0">
                  <a:solidFill>
                    <a:srgbClr val="C00000"/>
                  </a:solidFill>
                  <a:effectLst/>
                  <a:latin typeface="Arial" panose="020B0604020202020204" pitchFamily="34" charset="0"/>
                  <a:cs typeface="Arial" panose="020B0604020202020204" pitchFamily="34" charset="0"/>
                </a:rPr>
                <a:t>isotropic</a:t>
              </a:r>
              <a:r>
                <a:rPr lang="en-US" altLang="zh-CN" sz="1600" dirty="0">
                  <a:solidFill>
                    <a:srgbClr val="000000"/>
                  </a:solidFill>
                  <a:effectLst/>
                  <a:latin typeface="Arial" panose="020B0604020202020204" pitchFamily="34" charset="0"/>
                  <a:cs typeface="Arial" panose="020B0604020202020204" pitchFamily="34" charset="0"/>
                </a:rPr>
                <a:t> but only symmetric under C</a:t>
              </a:r>
              <a:r>
                <a:rPr lang="en-US" altLang="zh-CN" sz="1600" baseline="-25000" dirty="0">
                  <a:solidFill>
                    <a:srgbClr val="000000"/>
                  </a:solidFill>
                  <a:effectLst/>
                  <a:latin typeface="Arial" panose="020B0604020202020204" pitchFamily="34" charset="0"/>
                  <a:cs typeface="Arial" panose="020B0604020202020204" pitchFamily="34" charset="0"/>
                </a:rPr>
                <a:t>3</a:t>
              </a:r>
              <a:endParaRPr lang="zh-CN" altLang="en-US" sz="1600" baseline="-250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id="{8A618C27-88A8-43BD-8477-7072D258EA3F}"/>
                </a:ext>
              </a:extLst>
            </p:cNvPr>
            <p:cNvSpPr txBox="1"/>
            <p:nvPr/>
          </p:nvSpPr>
          <p:spPr>
            <a:xfrm>
              <a:off x="5666694" y="5692934"/>
              <a:ext cx="6097112" cy="584775"/>
            </a:xfrm>
            <a:prstGeom prst="rect">
              <a:avLst/>
            </a:prstGeom>
            <a:noFill/>
          </p:spPr>
          <p:txBody>
            <a:bodyPr wrap="square">
              <a:spAutoFit/>
            </a:bodyPr>
            <a:lstStyle/>
            <a:p>
              <a:pPr marL="285750" indent="-285750">
                <a:buClr>
                  <a:srgbClr val="0070C0"/>
                </a:buClr>
                <a:buFont typeface="Wingdings" panose="05000000000000000000" pitchFamily="2" charset="2"/>
                <a:buChar char="l"/>
              </a:pPr>
              <a:r>
                <a:rPr lang="en-US" altLang="zh-CN" sz="1600" dirty="0">
                  <a:latin typeface="Arial" panose="020B0604020202020204" pitchFamily="34" charset="0"/>
                  <a:cs typeface="Arial" panose="020B0604020202020204" pitchFamily="34" charset="0"/>
                </a:rPr>
                <a:t>A</a:t>
              </a:r>
              <a:r>
                <a:rPr lang="en-US" altLang="zh-CN" sz="1600" baseline="-25000" dirty="0">
                  <a:latin typeface="Arial" panose="020B0604020202020204" pitchFamily="34" charset="0"/>
                  <a:cs typeface="Arial" panose="020B0604020202020204" pitchFamily="34" charset="0"/>
                </a:rPr>
                <a:t>0</a:t>
              </a:r>
              <a:r>
                <a:rPr lang="en-US" altLang="zh-CN" sz="1600" dirty="0">
                  <a:latin typeface="Arial" panose="020B0604020202020204" pitchFamily="34" charset="0"/>
                  <a:cs typeface="Arial" panose="020B0604020202020204" pitchFamily="34" charset="0"/>
                </a:rPr>
                <a:t> = 0.536 eV, A</a:t>
              </a:r>
              <a:r>
                <a:rPr lang="en-US" altLang="zh-CN" sz="1600" baseline="-25000" dirty="0">
                  <a:latin typeface="Arial" panose="020B0604020202020204" pitchFamily="34" charset="0"/>
                  <a:cs typeface="Arial" panose="020B0604020202020204" pitchFamily="34" charset="0"/>
                </a:rPr>
                <a:t>1</a:t>
              </a:r>
              <a:r>
                <a:rPr lang="en-US" altLang="zh-CN" sz="1600" dirty="0">
                  <a:latin typeface="Arial" panose="020B0604020202020204" pitchFamily="34" charset="0"/>
                  <a:cs typeface="Arial" panose="020B0604020202020204" pitchFamily="34" charset="0"/>
                </a:rPr>
                <a:t> = 0.924 </a:t>
              </a:r>
              <a:r>
                <a:rPr lang="en-US" altLang="zh-CN" sz="1600" dirty="0" err="1">
                  <a:latin typeface="Arial" panose="020B0604020202020204" pitchFamily="34" charset="0"/>
                  <a:cs typeface="Arial" panose="020B0604020202020204" pitchFamily="34" charset="0"/>
                </a:rPr>
                <a:t>eV·Å</a:t>
              </a:r>
              <a:r>
                <a:rPr lang="en-US" altLang="zh-CN" sz="1600" dirty="0">
                  <a:latin typeface="Arial" panose="020B0604020202020204" pitchFamily="34" charset="0"/>
                  <a:cs typeface="Arial" panose="020B0604020202020204" pitchFamily="34" charset="0"/>
                </a:rPr>
                <a:t>, A</a:t>
              </a:r>
              <a:r>
                <a:rPr lang="en-US" altLang="zh-CN" sz="1600" baseline="-25000" dirty="0">
                  <a:latin typeface="Arial" panose="020B0604020202020204" pitchFamily="34" charset="0"/>
                  <a:cs typeface="Arial" panose="020B0604020202020204" pitchFamily="34" charset="0"/>
                </a:rPr>
                <a:t>2</a:t>
              </a:r>
              <a:r>
                <a:rPr lang="en-US" altLang="zh-CN" sz="1600" dirty="0">
                  <a:latin typeface="Arial" panose="020B0604020202020204" pitchFamily="34" charset="0"/>
                  <a:cs typeface="Arial" panose="020B0604020202020204" pitchFamily="34" charset="0"/>
                </a:rPr>
                <a:t> = -14.273 eV·Å</a:t>
              </a:r>
              <a:r>
                <a:rPr lang="en-US" altLang="zh-CN" sz="1600" baseline="30000" dirty="0">
                  <a:latin typeface="Arial" panose="020B0604020202020204" pitchFamily="34" charset="0"/>
                  <a:cs typeface="Arial" panose="020B0604020202020204" pitchFamily="34" charset="0"/>
                </a:rPr>
                <a:t>2</a:t>
              </a:r>
              <a:r>
                <a:rPr lang="en-US" altLang="zh-CN" sz="1600" dirty="0">
                  <a:latin typeface="Arial" panose="020B0604020202020204" pitchFamily="34" charset="0"/>
                  <a:cs typeface="Arial" panose="020B0604020202020204" pitchFamily="34" charset="0"/>
                </a:rPr>
                <a:t>, </a:t>
              </a:r>
            </a:p>
            <a:p>
              <a:pPr>
                <a:buClr>
                  <a:srgbClr val="0070C0"/>
                </a:buClr>
              </a:pPr>
              <a:r>
                <a:rPr lang="en-US" altLang="zh-CN" sz="1600" dirty="0">
                  <a:latin typeface="Arial" panose="020B0604020202020204" pitchFamily="34" charset="0"/>
                  <a:cs typeface="Arial" panose="020B0604020202020204" pitchFamily="34" charset="0"/>
                </a:rPr>
                <a:t>     A</a:t>
              </a:r>
              <a:r>
                <a:rPr lang="en-US" altLang="zh-CN" sz="1600" baseline="-25000" dirty="0">
                  <a:latin typeface="Arial" panose="020B0604020202020204" pitchFamily="34" charset="0"/>
                  <a:cs typeface="Arial" panose="020B0604020202020204" pitchFamily="34" charset="0"/>
                </a:rPr>
                <a:t>3</a:t>
              </a:r>
              <a:r>
                <a:rPr lang="en-US" altLang="zh-CN" sz="1600" dirty="0">
                  <a:latin typeface="Arial" panose="020B0604020202020204" pitchFamily="34" charset="0"/>
                  <a:cs typeface="Arial" panose="020B0604020202020204" pitchFamily="34" charset="0"/>
                </a:rPr>
                <a:t> = 15 eV·Å</a:t>
              </a:r>
              <a:r>
                <a:rPr lang="en-US" altLang="zh-CN" sz="1600" baseline="30000" dirty="0">
                  <a:latin typeface="Arial" panose="020B0604020202020204" pitchFamily="34" charset="0"/>
                  <a:cs typeface="Arial" panose="020B0604020202020204" pitchFamily="34" charset="0"/>
                </a:rPr>
                <a:t>2</a:t>
              </a:r>
              <a:endParaRPr lang="zh-CN" altLang="en-US" baseline="30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928774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20" y="1207197"/>
            <a:ext cx="6160661"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rPr>
              <a:t>Theory of nodal SC: effective Ginzburg-Landau model </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9165209" y="6554016"/>
            <a:ext cx="3161443"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r>
              <a:rPr lang="zh-CN" altLang="en-US" sz="1050" b="1" dirty="0">
                <a:solidFill>
                  <a:schemeClr val="tx1">
                    <a:lumMod val="50000"/>
                    <a:lumOff val="50000"/>
                  </a:schemeClr>
                </a:solidFill>
                <a:latin typeface="Arial" panose="020B0604020202020204" pitchFamily="34" charset="0"/>
                <a:cs typeface="Arial" panose="020B0604020202020204" pitchFamily="34" charset="0"/>
              </a:rPr>
              <a:t>）</a:t>
            </a:r>
          </a:p>
        </p:txBody>
      </p:sp>
      <p:sp>
        <p:nvSpPr>
          <p:cNvPr id="52" name="TextBox 16">
            <a:extLst>
              <a:ext uri="{FF2B5EF4-FFF2-40B4-BE49-F238E27FC236}">
                <a16:creationId xmlns:a16="http://schemas.microsoft.com/office/drawing/2014/main" id="{096ECAB2-5D9F-41A7-B33D-2968B0D2A072}"/>
              </a:ext>
            </a:extLst>
          </p:cNvPr>
          <p:cNvSpPr txBox="1"/>
          <p:nvPr/>
        </p:nvSpPr>
        <p:spPr>
          <a:xfrm>
            <a:off x="6984439" y="5443786"/>
            <a:ext cx="5146382" cy="907941"/>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The gap-nodes region(grey) is nearly invariant with respect to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sz="16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0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(SOC)</a:t>
            </a:r>
          </a:p>
          <a:p>
            <a:pPr marL="285750" indent="-285750">
              <a:spcBef>
                <a:spcPts val="600"/>
              </a:spcBef>
              <a:buClr>
                <a:schemeClr val="tx1"/>
              </a:buClr>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It increases as the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A</a:t>
            </a:r>
            <a:r>
              <a:rPr lang="en-US" altLang="zh-CN" sz="16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3</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 term</a:t>
            </a:r>
          </a:p>
        </p:txBody>
      </p:sp>
      <p:pic>
        <p:nvPicPr>
          <p:cNvPr id="3" name="图片 2">
            <a:extLst>
              <a:ext uri="{FF2B5EF4-FFF2-40B4-BE49-F238E27FC236}">
                <a16:creationId xmlns:a16="http://schemas.microsoft.com/office/drawing/2014/main" id="{A10DA858-F6A4-4C11-8C9D-5898588FE336}"/>
              </a:ext>
            </a:extLst>
          </p:cNvPr>
          <p:cNvPicPr>
            <a:picLocks noChangeAspect="1"/>
          </p:cNvPicPr>
          <p:nvPr/>
        </p:nvPicPr>
        <p:blipFill>
          <a:blip r:embed="rId4"/>
          <a:stretch>
            <a:fillRect/>
          </a:stretch>
        </p:blipFill>
        <p:spPr>
          <a:xfrm>
            <a:off x="6781582" y="2600313"/>
            <a:ext cx="5410418" cy="2683334"/>
          </a:xfrm>
          <a:prstGeom prst="rect">
            <a:avLst/>
          </a:prstGeom>
        </p:spPr>
      </p:pic>
      <p:grpSp>
        <p:nvGrpSpPr>
          <p:cNvPr id="7" name="组合 6">
            <a:extLst>
              <a:ext uri="{FF2B5EF4-FFF2-40B4-BE49-F238E27FC236}">
                <a16:creationId xmlns:a16="http://schemas.microsoft.com/office/drawing/2014/main" id="{36384F55-BDA6-4306-9CB5-BAC6641F7AEE}"/>
              </a:ext>
            </a:extLst>
          </p:cNvPr>
          <p:cNvGrpSpPr/>
          <p:nvPr/>
        </p:nvGrpSpPr>
        <p:grpSpPr>
          <a:xfrm>
            <a:off x="80094" y="1843796"/>
            <a:ext cx="7655597" cy="861774"/>
            <a:chOff x="80094" y="1843796"/>
            <a:chExt cx="7655597" cy="861774"/>
          </a:xfrm>
        </p:grpSpPr>
        <p:sp>
          <p:nvSpPr>
            <p:cNvPr id="4" name="文本框 3">
              <a:extLst>
                <a:ext uri="{FF2B5EF4-FFF2-40B4-BE49-F238E27FC236}">
                  <a16:creationId xmlns:a16="http://schemas.microsoft.com/office/drawing/2014/main" id="{58120CF7-EE13-469B-96D4-6B418D91432D}"/>
                </a:ext>
              </a:extLst>
            </p:cNvPr>
            <p:cNvSpPr txBox="1"/>
            <p:nvPr/>
          </p:nvSpPr>
          <p:spPr>
            <a:xfrm>
              <a:off x="80094" y="1843796"/>
              <a:ext cx="7655597" cy="861774"/>
            </a:xfrm>
            <a:prstGeom prst="rect">
              <a:avLst/>
            </a:prstGeom>
            <a:noFill/>
          </p:spPr>
          <p:txBody>
            <a:bodyPr wrap="square" rtlCol="0">
              <a:spAutoFit/>
            </a:bodyPr>
            <a:lstStyle/>
            <a:p>
              <a:r>
                <a:rPr lang="en-US" altLang="zh-CN" sz="1600" dirty="0">
                  <a:latin typeface="Arial" panose="020B0604020202020204" pitchFamily="34" charset="0"/>
                  <a:cs typeface="Arial" panose="020B0604020202020204" pitchFamily="34" charset="0"/>
                </a:rPr>
                <a:t>For LaIrSi, considering </a:t>
              </a:r>
              <a:r>
                <a:rPr lang="en-US" altLang="zh-CN" sz="1600" dirty="0">
                  <a:solidFill>
                    <a:srgbClr val="000000"/>
                  </a:solidFill>
                  <a:effectLst/>
                  <a:latin typeface="Arial" panose="020B0604020202020204" pitchFamily="34" charset="0"/>
                  <a:cs typeface="Arial" panose="020B0604020202020204" pitchFamily="34" charset="0"/>
                </a:rPr>
                <a:t>the</a:t>
              </a:r>
              <a:r>
                <a:rPr lang="en-US" altLang="zh-CN" sz="1600" dirty="0">
                  <a:solidFill>
                    <a:srgbClr val="C00000"/>
                  </a:solidFill>
                  <a:effectLst/>
                  <a:latin typeface="Arial" panose="020B0604020202020204" pitchFamily="34" charset="0"/>
                  <a:cs typeface="Arial" panose="020B0604020202020204" pitchFamily="34" charset="0"/>
                </a:rPr>
                <a:t> isotropic </a:t>
              </a:r>
              <a:r>
                <a:rPr lang="en-US" altLang="zh-CN" sz="1600" dirty="0">
                  <a:solidFill>
                    <a:srgbClr val="000000"/>
                  </a:solidFill>
                  <a:effectLst/>
                  <a:latin typeface="Arial" panose="020B0604020202020204" pitchFamily="34" charset="0"/>
                  <a:cs typeface="Arial" panose="020B0604020202020204" pitchFamily="34" charset="0"/>
                </a:rPr>
                <a:t>pairings (</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s</a:t>
              </a:r>
              <a:r>
                <a:rPr lang="en-US" altLang="zh-CN" sz="1600" dirty="0">
                  <a:solidFill>
                    <a:srgbClr val="231F20"/>
                  </a:solidFill>
                  <a:effectLst/>
                  <a:latin typeface="Arial" panose="020B0604020202020204" pitchFamily="34" charset="0"/>
                  <a:cs typeface="Arial" panose="020B0604020202020204" pitchFamily="34" charset="0"/>
                </a:rPr>
                <a:t> </a:t>
              </a:r>
              <a:r>
                <a:rPr lang="en-US" altLang="zh-CN" sz="1600" dirty="0">
                  <a:solidFill>
                    <a:srgbClr val="000000"/>
                  </a:solidFill>
                  <a:effectLst/>
                  <a:latin typeface="Arial" panose="020B0604020202020204" pitchFamily="34" charset="0"/>
                  <a:cs typeface="Arial" panose="020B0604020202020204" pitchFamily="34" charset="0"/>
                </a:rPr>
                <a:t>and </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t</a:t>
              </a:r>
              <a:r>
                <a:rPr lang="en-US" altLang="zh-CN" sz="1600" dirty="0">
                  <a:solidFill>
                    <a:srgbClr val="000000"/>
                  </a:solidFill>
                  <a:effectLst/>
                  <a:latin typeface="Arial" panose="020B0604020202020204" pitchFamily="34" charset="0"/>
                  <a:cs typeface="Arial" panose="020B0604020202020204" pitchFamily="34" charset="0"/>
                </a:rPr>
                <a:t>), SOC (</a:t>
              </a:r>
              <a:r>
                <a:rPr lang="zh-CN" altLang="en-US"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600" baseline="-25000" dirty="0">
                  <a:solidFill>
                    <a:srgbClr val="231F20"/>
                  </a:solidFill>
                  <a:effectLst/>
                  <a:latin typeface="Arial" panose="020B0604020202020204" pitchFamily="34" charset="0"/>
                  <a:cs typeface="Arial" panose="020B0604020202020204" pitchFamily="34" charset="0"/>
                </a:rPr>
                <a:t>0</a:t>
              </a:r>
              <a:r>
                <a:rPr lang="en-US" altLang="zh-CN" sz="1600" dirty="0">
                  <a:solidFill>
                    <a:srgbClr val="000000"/>
                  </a:solidFill>
                  <a:effectLst/>
                  <a:latin typeface="Arial" panose="020B0604020202020204" pitchFamily="34" charset="0"/>
                  <a:cs typeface="Arial" panose="020B0604020202020204" pitchFamily="34" charset="0"/>
                </a:rPr>
                <a:t>), the anisotropic wrapping term (A</a:t>
              </a:r>
              <a:r>
                <a:rPr lang="en-US" altLang="zh-CN" sz="1600" baseline="-25000" dirty="0">
                  <a:solidFill>
                    <a:srgbClr val="231F20"/>
                  </a:solidFill>
                  <a:effectLst/>
                  <a:latin typeface="Arial" panose="020B0604020202020204" pitchFamily="34" charset="0"/>
                  <a:cs typeface="Arial" panose="020B0604020202020204" pitchFamily="34" charset="0"/>
                </a:rPr>
                <a:t>3</a:t>
              </a:r>
              <a:r>
                <a:rPr lang="en-US" altLang="zh-CN" sz="1600" dirty="0">
                  <a:solidFill>
                    <a:srgbClr val="000000"/>
                  </a:solidFill>
                  <a:effectLst/>
                  <a:latin typeface="Arial" panose="020B0604020202020204" pitchFamily="34" charset="0"/>
                  <a:cs typeface="Arial" panose="020B0604020202020204" pitchFamily="34" charset="0"/>
                </a:rPr>
                <a:t>), and pairing potential </a:t>
              </a:r>
            </a:p>
            <a:p>
              <a:endParaRPr lang="en-US" altLang="zh-CN" dirty="0">
                <a:solidFill>
                  <a:srgbClr val="000000"/>
                </a:solidFill>
                <a:latin typeface="Arial" panose="020B0604020202020204" pitchFamily="34" charset="0"/>
                <a:cs typeface="Arial" panose="020B0604020202020204" pitchFamily="34" charset="0"/>
              </a:endParaRPr>
            </a:p>
          </p:txBody>
        </p:sp>
        <p:pic>
          <p:nvPicPr>
            <p:cNvPr id="6" name="图片 5">
              <a:extLst>
                <a:ext uri="{FF2B5EF4-FFF2-40B4-BE49-F238E27FC236}">
                  <a16:creationId xmlns:a16="http://schemas.microsoft.com/office/drawing/2014/main" id="{5271847E-9AF6-4161-ABC0-79379D7B6D0D}"/>
                </a:ext>
              </a:extLst>
            </p:cNvPr>
            <p:cNvPicPr>
              <a:picLocks noChangeAspect="1"/>
            </p:cNvPicPr>
            <p:nvPr/>
          </p:nvPicPr>
          <p:blipFill>
            <a:blip r:embed="rId5"/>
            <a:stretch>
              <a:fillRect/>
            </a:stretch>
          </p:blipFill>
          <p:spPr>
            <a:xfrm>
              <a:off x="3826686" y="2163274"/>
              <a:ext cx="2506308" cy="288832"/>
            </a:xfrm>
            <a:prstGeom prst="rect">
              <a:avLst/>
            </a:prstGeom>
          </p:spPr>
        </p:pic>
      </p:grpSp>
      <p:sp>
        <p:nvSpPr>
          <p:cNvPr id="28" name="文本框 27">
            <a:extLst>
              <a:ext uri="{FF2B5EF4-FFF2-40B4-BE49-F238E27FC236}">
                <a16:creationId xmlns:a16="http://schemas.microsoft.com/office/drawing/2014/main" id="{3C6B4226-1C2B-40BF-890F-88258A4683B7}"/>
              </a:ext>
            </a:extLst>
          </p:cNvPr>
          <p:cNvSpPr txBox="1"/>
          <p:nvPr/>
        </p:nvSpPr>
        <p:spPr>
          <a:xfrm>
            <a:off x="80094" y="2653520"/>
            <a:ext cx="6097112" cy="338554"/>
          </a:xfrm>
          <a:prstGeom prst="rect">
            <a:avLst/>
          </a:prstGeom>
          <a:noFill/>
        </p:spPr>
        <p:txBody>
          <a:bodyPr wrap="square">
            <a:spAutoFit/>
          </a:bodyPr>
          <a:lstStyle/>
          <a:p>
            <a:r>
              <a:rPr lang="en-US" altLang="zh-CN" sz="1600" dirty="0">
                <a:solidFill>
                  <a:srgbClr val="000000"/>
                </a:solidFill>
                <a:latin typeface="Arial" panose="020B0604020202020204" pitchFamily="34" charset="0"/>
                <a:cs typeface="Arial" panose="020B0604020202020204" pitchFamily="34" charset="0"/>
              </a:rPr>
              <a:t>S</a:t>
            </a:r>
            <a:r>
              <a:rPr lang="en-US" altLang="zh-CN" sz="1600" dirty="0">
                <a:solidFill>
                  <a:srgbClr val="000000"/>
                </a:solidFill>
                <a:effectLst/>
                <a:latin typeface="Arial" panose="020B0604020202020204" pitchFamily="34" charset="0"/>
                <a:cs typeface="Arial" panose="020B0604020202020204" pitchFamily="34" charset="0"/>
              </a:rPr>
              <a:t>uperconducting quasiparticle spectrum reads:</a:t>
            </a:r>
            <a:endParaRPr lang="zh-CN" altLang="en-US" sz="1600" dirty="0">
              <a:latin typeface="Arial" panose="020B0604020202020204" pitchFamily="34" charset="0"/>
              <a:cs typeface="Arial" panose="020B0604020202020204" pitchFamily="34" charset="0"/>
            </a:endParaRPr>
          </a:p>
        </p:txBody>
      </p:sp>
      <p:grpSp>
        <p:nvGrpSpPr>
          <p:cNvPr id="12" name="组合 11">
            <a:extLst>
              <a:ext uri="{FF2B5EF4-FFF2-40B4-BE49-F238E27FC236}">
                <a16:creationId xmlns:a16="http://schemas.microsoft.com/office/drawing/2014/main" id="{7FB4C0FE-090A-48A9-BF40-8C4367509A13}"/>
              </a:ext>
            </a:extLst>
          </p:cNvPr>
          <p:cNvGrpSpPr/>
          <p:nvPr/>
        </p:nvGrpSpPr>
        <p:grpSpPr>
          <a:xfrm>
            <a:off x="616870" y="3193488"/>
            <a:ext cx="3968995" cy="510833"/>
            <a:chOff x="1144152" y="3193488"/>
            <a:chExt cx="3968995" cy="510833"/>
          </a:xfrm>
        </p:grpSpPr>
        <p:sp>
          <p:nvSpPr>
            <p:cNvPr id="11" name="矩形 10">
              <a:extLst>
                <a:ext uri="{FF2B5EF4-FFF2-40B4-BE49-F238E27FC236}">
                  <a16:creationId xmlns:a16="http://schemas.microsoft.com/office/drawing/2014/main" id="{9732FDC4-1272-4F66-B9F7-EC6811EE3162}"/>
                </a:ext>
              </a:extLst>
            </p:cNvPr>
            <p:cNvSpPr/>
            <p:nvPr/>
          </p:nvSpPr>
          <p:spPr>
            <a:xfrm>
              <a:off x="1144152" y="3193488"/>
              <a:ext cx="3968995" cy="510833"/>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C856233A-7C37-4A45-8162-9D5DBAC7B1AE}"/>
                </a:ext>
              </a:extLst>
            </p:cNvPr>
            <p:cNvPicPr>
              <a:picLocks noChangeAspect="1"/>
            </p:cNvPicPr>
            <p:nvPr/>
          </p:nvPicPr>
          <p:blipFill rotWithShape="1">
            <a:blip r:embed="rId6"/>
            <a:srcRect t="12941" r="2578" b="8359"/>
            <a:stretch/>
          </p:blipFill>
          <p:spPr>
            <a:xfrm>
              <a:off x="1210381" y="3249537"/>
              <a:ext cx="3802134" cy="400468"/>
            </a:xfrm>
            <a:prstGeom prst="rect">
              <a:avLst/>
            </a:prstGeom>
          </p:spPr>
        </p:pic>
      </p:grpSp>
      <p:sp>
        <p:nvSpPr>
          <p:cNvPr id="31" name="文本框 30">
            <a:extLst>
              <a:ext uri="{FF2B5EF4-FFF2-40B4-BE49-F238E27FC236}">
                <a16:creationId xmlns:a16="http://schemas.microsoft.com/office/drawing/2014/main" id="{D7D9EA34-C500-4C5D-BECE-91339F48C639}"/>
              </a:ext>
            </a:extLst>
          </p:cNvPr>
          <p:cNvSpPr txBox="1"/>
          <p:nvPr/>
        </p:nvSpPr>
        <p:spPr>
          <a:xfrm>
            <a:off x="-61182" y="4085687"/>
            <a:ext cx="6097112" cy="584775"/>
          </a:xfrm>
          <a:prstGeom prst="rect">
            <a:avLst/>
          </a:prstGeom>
          <a:noFill/>
        </p:spPr>
        <p:txBody>
          <a:bodyPr wrap="square">
            <a:spAutoFit/>
          </a:bodyPr>
          <a:lstStyle/>
          <a:p>
            <a:r>
              <a:rPr lang="en-US" altLang="zh-CN" sz="1600" dirty="0">
                <a:solidFill>
                  <a:srgbClr val="231F20"/>
                </a:solidFill>
                <a:effectLst/>
                <a:latin typeface="Arial" panose="020B0604020202020204" pitchFamily="34" charset="0"/>
                <a:cs typeface="Arial" panose="020B0604020202020204" pitchFamily="34" charset="0"/>
              </a:rPr>
              <a:t>For the E</a:t>
            </a:r>
            <a:r>
              <a:rPr lang="en-US" altLang="zh-CN" sz="1600" baseline="-25000" dirty="0">
                <a:solidFill>
                  <a:srgbClr val="231F20"/>
                </a:solidFill>
                <a:effectLst/>
                <a:latin typeface="Arial" panose="020B0604020202020204" pitchFamily="34" charset="0"/>
                <a:cs typeface="Arial" panose="020B0604020202020204" pitchFamily="34" charset="0"/>
              </a:rPr>
              <a:t>+,+</a:t>
            </a:r>
            <a:r>
              <a:rPr lang="en-US" altLang="zh-CN" sz="1600" dirty="0">
                <a:solidFill>
                  <a:srgbClr val="231F20"/>
                </a:solidFill>
                <a:effectLst/>
                <a:latin typeface="Arial" panose="020B0604020202020204" pitchFamily="34" charset="0"/>
                <a:cs typeface="Arial" panose="020B0604020202020204" pitchFamily="34" charset="0"/>
              </a:rPr>
              <a:t> band (where </a:t>
            </a:r>
            <a:r>
              <a:rPr lang="zh-CN" altLang="en-US" sz="1600" dirty="0">
                <a:solidFill>
                  <a:srgbClr val="231F20"/>
                </a:solidFill>
                <a:effectLst/>
                <a:latin typeface="Arial" panose="020B0604020202020204" pitchFamily="34" charset="0"/>
                <a:cs typeface="Arial" panose="020B0604020202020204" pitchFamily="34" charset="0"/>
                <a:sym typeface="Symbol" panose="05050102010706020507" pitchFamily="18" charset="2"/>
              </a:rPr>
              <a:t> </a:t>
            </a:r>
            <a:r>
              <a:rPr lang="en-US" altLang="zh-CN" sz="1600" dirty="0">
                <a:solidFill>
                  <a:srgbClr val="231F20"/>
                </a:solidFill>
                <a:effectLst/>
                <a:latin typeface="Arial" panose="020B0604020202020204" pitchFamily="34" charset="0"/>
                <a:cs typeface="Arial" panose="020B0604020202020204" pitchFamily="34" charset="0"/>
              </a:rPr>
              <a:t>= +), </a:t>
            </a:r>
            <a:r>
              <a:rPr lang="en-US" altLang="zh-CN" sz="1600" dirty="0">
                <a:solidFill>
                  <a:srgbClr val="231F20"/>
                </a:solidFill>
                <a:latin typeface="Arial" panose="020B0604020202020204" pitchFamily="34" charset="0"/>
                <a:cs typeface="Arial" panose="020B0604020202020204" pitchFamily="34" charset="0"/>
              </a:rPr>
              <a:t>t</a:t>
            </a:r>
            <a:r>
              <a:rPr lang="en-US" altLang="zh-CN" sz="1600" dirty="0">
                <a:solidFill>
                  <a:srgbClr val="231F20"/>
                </a:solidFill>
                <a:effectLst/>
                <a:latin typeface="Arial" panose="020B0604020202020204" pitchFamily="34" charset="0"/>
                <a:cs typeface="Arial" panose="020B0604020202020204" pitchFamily="34" charset="0"/>
              </a:rPr>
              <a:t>he condition for nodal-line SC is given by:</a:t>
            </a:r>
            <a:endParaRPr lang="zh-CN" altLang="en-US" sz="1600" dirty="0">
              <a:latin typeface="Arial" panose="020B0604020202020204" pitchFamily="34" charset="0"/>
              <a:cs typeface="Arial" panose="020B0604020202020204" pitchFamily="34" charset="0"/>
            </a:endParaRPr>
          </a:p>
        </p:txBody>
      </p:sp>
      <p:grpSp>
        <p:nvGrpSpPr>
          <p:cNvPr id="17" name="组合 16">
            <a:extLst>
              <a:ext uri="{FF2B5EF4-FFF2-40B4-BE49-F238E27FC236}">
                <a16:creationId xmlns:a16="http://schemas.microsoft.com/office/drawing/2014/main" id="{31B72421-8C11-4C47-88BC-3504F0C83EB4}"/>
              </a:ext>
            </a:extLst>
          </p:cNvPr>
          <p:cNvGrpSpPr/>
          <p:nvPr/>
        </p:nvGrpSpPr>
        <p:grpSpPr>
          <a:xfrm>
            <a:off x="1702447" y="4762855"/>
            <a:ext cx="1763438" cy="682579"/>
            <a:chOff x="1551119" y="4858109"/>
            <a:chExt cx="1763438" cy="682579"/>
          </a:xfrm>
        </p:grpSpPr>
        <p:sp>
          <p:nvSpPr>
            <p:cNvPr id="16" name="矩形 15">
              <a:extLst>
                <a:ext uri="{FF2B5EF4-FFF2-40B4-BE49-F238E27FC236}">
                  <a16:creationId xmlns:a16="http://schemas.microsoft.com/office/drawing/2014/main" id="{D93CFF9F-0BEA-44FF-BA96-4AE4E983E68C}"/>
                </a:ext>
              </a:extLst>
            </p:cNvPr>
            <p:cNvSpPr/>
            <p:nvPr/>
          </p:nvSpPr>
          <p:spPr>
            <a:xfrm>
              <a:off x="1551119" y="4858109"/>
              <a:ext cx="1763438" cy="682579"/>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0A0EE131-469E-432A-B2FC-6C54A2370376}"/>
                </a:ext>
              </a:extLst>
            </p:cNvPr>
            <p:cNvPicPr>
              <a:picLocks noChangeAspect="1"/>
            </p:cNvPicPr>
            <p:nvPr/>
          </p:nvPicPr>
          <p:blipFill rotWithShape="1">
            <a:blip r:embed="rId7"/>
            <a:srcRect l="3358" t="11235" r="7294" b="6340"/>
            <a:stretch/>
          </p:blipFill>
          <p:spPr>
            <a:xfrm>
              <a:off x="1615218" y="4899048"/>
              <a:ext cx="1635240" cy="600702"/>
            </a:xfrm>
            <a:prstGeom prst="rect">
              <a:avLst/>
            </a:prstGeom>
          </p:spPr>
        </p:pic>
      </p:grpSp>
      <p:grpSp>
        <p:nvGrpSpPr>
          <p:cNvPr id="34" name="组合 33">
            <a:extLst>
              <a:ext uri="{FF2B5EF4-FFF2-40B4-BE49-F238E27FC236}">
                <a16:creationId xmlns:a16="http://schemas.microsoft.com/office/drawing/2014/main" id="{3F525F76-C99E-4047-8F7E-00FE7AF45D53}"/>
              </a:ext>
            </a:extLst>
          </p:cNvPr>
          <p:cNvGrpSpPr/>
          <p:nvPr/>
        </p:nvGrpSpPr>
        <p:grpSpPr>
          <a:xfrm>
            <a:off x="0" y="5689581"/>
            <a:ext cx="6117362" cy="721996"/>
            <a:chOff x="29207" y="5868917"/>
            <a:chExt cx="6117362" cy="721996"/>
          </a:xfrm>
        </p:grpSpPr>
        <p:pic>
          <p:nvPicPr>
            <p:cNvPr id="29" name="图片 28">
              <a:extLst>
                <a:ext uri="{FF2B5EF4-FFF2-40B4-BE49-F238E27FC236}">
                  <a16:creationId xmlns:a16="http://schemas.microsoft.com/office/drawing/2014/main" id="{50555547-CFC8-4B00-96E9-96E3832388D9}"/>
                </a:ext>
              </a:extLst>
            </p:cNvPr>
            <p:cNvPicPr>
              <a:picLocks noChangeAspect="1"/>
            </p:cNvPicPr>
            <p:nvPr/>
          </p:nvPicPr>
          <p:blipFill>
            <a:blip r:embed="rId8"/>
            <a:stretch>
              <a:fillRect/>
            </a:stretch>
          </p:blipFill>
          <p:spPr>
            <a:xfrm>
              <a:off x="29207" y="5953212"/>
              <a:ext cx="2755440" cy="637701"/>
            </a:xfrm>
            <a:prstGeom prst="rect">
              <a:avLst/>
            </a:prstGeom>
          </p:spPr>
        </p:pic>
        <p:pic>
          <p:nvPicPr>
            <p:cNvPr id="33" name="图片 32">
              <a:extLst>
                <a:ext uri="{FF2B5EF4-FFF2-40B4-BE49-F238E27FC236}">
                  <a16:creationId xmlns:a16="http://schemas.microsoft.com/office/drawing/2014/main" id="{F4A7819C-87A9-4471-9F07-59F6EDF0E91C}"/>
                </a:ext>
              </a:extLst>
            </p:cNvPr>
            <p:cNvPicPr>
              <a:picLocks noChangeAspect="1"/>
            </p:cNvPicPr>
            <p:nvPr/>
          </p:nvPicPr>
          <p:blipFill>
            <a:blip r:embed="rId9"/>
            <a:stretch>
              <a:fillRect/>
            </a:stretch>
          </p:blipFill>
          <p:spPr>
            <a:xfrm>
              <a:off x="3025161" y="5868917"/>
              <a:ext cx="3121408" cy="721996"/>
            </a:xfrm>
            <a:prstGeom prst="rect">
              <a:avLst/>
            </a:prstGeom>
          </p:spPr>
        </p:pic>
      </p:grpSp>
    </p:spTree>
    <p:extLst>
      <p:ext uri="{BB962C8B-B14F-4D97-AF65-F5344CB8AC3E}">
        <p14:creationId xmlns:p14="http://schemas.microsoft.com/office/powerpoint/2010/main" val="341738183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20" y="1207197"/>
            <a:ext cx="5360891"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sz="1800" b="1" dirty="0">
                <a:solidFill>
                  <a:srgbClr val="000000"/>
                </a:solidFill>
                <a:effectLst/>
                <a:latin typeface="ScalaSansPro-Bold"/>
              </a:rPr>
              <a:t>Theory of nodal SC: effective Ginzburg-Landau model </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9120325" y="6554016"/>
            <a:ext cx="3071675"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760126" y="5335587"/>
            <a:ext cx="5264954" cy="1154162"/>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Gap on the E</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a:t>
            </a:r>
            <a:r>
              <a:rPr lang="en-US" altLang="zh-CN" sz="1600" b="1" dirty="0">
                <a:latin typeface="Arial" panose="020B0604020202020204" pitchFamily="34" charset="0"/>
                <a:ea typeface="Microsoft YaHei" panose="020B0503020204020204" pitchFamily="34" charset="-122"/>
                <a:cs typeface="Arial" panose="020B0604020202020204" pitchFamily="34" charset="0"/>
              </a:rPr>
              <a:t> band</a:t>
            </a:r>
            <a:r>
              <a:rPr lang="zh-CN" altLang="en-US"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is isotropic due to dominant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spin-singlet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pairing</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Gap on the E</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a:t>
            </a:r>
            <a:r>
              <a:rPr lang="en-US" altLang="zh-CN" sz="1600" b="1" dirty="0">
                <a:latin typeface="Arial" panose="020B0604020202020204" pitchFamily="34" charset="0"/>
                <a:ea typeface="Microsoft YaHei" panose="020B0503020204020204" pitchFamily="34" charset="-122"/>
                <a:cs typeface="Arial" panose="020B0604020202020204" pitchFamily="34" charset="0"/>
              </a:rPr>
              <a:t> band</a:t>
            </a:r>
            <a:r>
              <a:rPr lang="zh-CN" altLang="en-US"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exhibits nodal lines due to dominant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spin-triplet</a:t>
            </a:r>
            <a:r>
              <a:rPr lang="en-US" altLang="zh-CN" sz="1600" b="1" dirty="0">
                <a:latin typeface="Arial" panose="020B0604020202020204" pitchFamily="34" charset="0"/>
                <a:ea typeface="Microsoft YaHei" panose="020B0503020204020204" pitchFamily="34" charset="-122"/>
                <a:cs typeface="Arial" panose="020B0604020202020204" pitchFamily="34" charset="0"/>
              </a:rPr>
              <a:t> pairing</a:t>
            </a:r>
            <a:endPar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p:txBody>
      </p:sp>
      <p:grpSp>
        <p:nvGrpSpPr>
          <p:cNvPr id="75" name="组合 74">
            <a:extLst>
              <a:ext uri="{FF2B5EF4-FFF2-40B4-BE49-F238E27FC236}">
                <a16:creationId xmlns:a16="http://schemas.microsoft.com/office/drawing/2014/main" id="{CF476EDB-DCC8-4B23-B94B-525893B90618}"/>
              </a:ext>
            </a:extLst>
          </p:cNvPr>
          <p:cNvGrpSpPr/>
          <p:nvPr/>
        </p:nvGrpSpPr>
        <p:grpSpPr>
          <a:xfrm>
            <a:off x="166920" y="1939430"/>
            <a:ext cx="6097112" cy="3814911"/>
            <a:chOff x="166920" y="1939430"/>
            <a:chExt cx="6097112" cy="3814911"/>
          </a:xfrm>
        </p:grpSpPr>
        <p:pic>
          <p:nvPicPr>
            <p:cNvPr id="58" name="图片 57">
              <a:extLst>
                <a:ext uri="{FF2B5EF4-FFF2-40B4-BE49-F238E27FC236}">
                  <a16:creationId xmlns:a16="http://schemas.microsoft.com/office/drawing/2014/main" id="{C4BA6844-C132-4C34-9D1B-3EF3810A23EB}"/>
                </a:ext>
              </a:extLst>
            </p:cNvPr>
            <p:cNvPicPr>
              <a:picLocks noChangeAspect="1"/>
            </p:cNvPicPr>
            <p:nvPr/>
          </p:nvPicPr>
          <p:blipFill>
            <a:blip r:embed="rId4"/>
            <a:stretch>
              <a:fillRect/>
            </a:stretch>
          </p:blipFill>
          <p:spPr>
            <a:xfrm>
              <a:off x="166920" y="2277984"/>
              <a:ext cx="6097112" cy="3164395"/>
            </a:xfrm>
            <a:prstGeom prst="rect">
              <a:avLst/>
            </a:prstGeom>
          </p:spPr>
        </p:pic>
        <p:sp>
          <p:nvSpPr>
            <p:cNvPr id="60" name="文本框 59">
              <a:extLst>
                <a:ext uri="{FF2B5EF4-FFF2-40B4-BE49-F238E27FC236}">
                  <a16:creationId xmlns:a16="http://schemas.microsoft.com/office/drawing/2014/main" id="{512BBDE5-D544-4B88-9D8C-FCE98FFD8AD2}"/>
                </a:ext>
              </a:extLst>
            </p:cNvPr>
            <p:cNvSpPr txBox="1"/>
            <p:nvPr/>
          </p:nvSpPr>
          <p:spPr>
            <a:xfrm>
              <a:off x="958245" y="1939430"/>
              <a:ext cx="4892678" cy="338554"/>
            </a:xfrm>
            <a:prstGeom prst="rect">
              <a:avLst/>
            </a:prstGeom>
            <a:noFill/>
          </p:spPr>
          <p:txBody>
            <a:bodyPr wrap="square">
              <a:spAutoFit/>
            </a:bodyPr>
            <a:lstStyle/>
            <a:p>
              <a:r>
                <a:rPr lang="en-US" altLang="zh-CN" sz="1600" b="1" dirty="0">
                  <a:solidFill>
                    <a:srgbClr val="231F20"/>
                  </a:solidFill>
                  <a:effectLst/>
                  <a:latin typeface="Arial" panose="020B0604020202020204" pitchFamily="34" charset="0"/>
                  <a:cs typeface="Arial" panose="020B0604020202020204" pitchFamily="34" charset="0"/>
                </a:rPr>
                <a:t>Gap function of the anisotropic Fermi surface</a:t>
              </a:r>
              <a:endParaRPr lang="zh-CN" altLang="en-US" sz="4400" b="1" dirty="0">
                <a:latin typeface="Arial" panose="020B0604020202020204" pitchFamily="34" charset="0"/>
                <a:cs typeface="Arial" panose="020B0604020202020204" pitchFamily="34" charset="0"/>
              </a:endParaRPr>
            </a:p>
          </p:txBody>
        </p:sp>
        <p:sp>
          <p:nvSpPr>
            <p:cNvPr id="73" name="文本框 72">
              <a:extLst>
                <a:ext uri="{FF2B5EF4-FFF2-40B4-BE49-F238E27FC236}">
                  <a16:creationId xmlns:a16="http://schemas.microsoft.com/office/drawing/2014/main" id="{A800C1F6-C0E0-40F2-9722-DDE1A2F29727}"/>
                </a:ext>
              </a:extLst>
            </p:cNvPr>
            <p:cNvSpPr txBox="1"/>
            <p:nvPr/>
          </p:nvSpPr>
          <p:spPr>
            <a:xfrm>
              <a:off x="958245" y="5335587"/>
              <a:ext cx="1620957"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Fully-gapped</a:t>
              </a:r>
              <a:endParaRPr lang="zh-CN" altLang="en-US" b="1" dirty="0">
                <a:latin typeface="Arial" panose="020B0604020202020204" pitchFamily="34" charset="0"/>
                <a:cs typeface="Arial" panose="020B0604020202020204" pitchFamily="34" charset="0"/>
              </a:endParaRPr>
            </a:p>
          </p:txBody>
        </p:sp>
        <p:sp>
          <p:nvSpPr>
            <p:cNvPr id="74" name="文本框 73">
              <a:extLst>
                <a:ext uri="{FF2B5EF4-FFF2-40B4-BE49-F238E27FC236}">
                  <a16:creationId xmlns:a16="http://schemas.microsoft.com/office/drawing/2014/main" id="{F2D61D92-65E8-4562-B7BE-1481C9EB9D93}"/>
                </a:ext>
              </a:extLst>
            </p:cNvPr>
            <p:cNvSpPr txBox="1"/>
            <p:nvPr/>
          </p:nvSpPr>
          <p:spPr>
            <a:xfrm>
              <a:off x="4516457" y="5385009"/>
              <a:ext cx="825867"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Nodal</a:t>
              </a:r>
              <a:endParaRPr lang="zh-CN" altLang="en-US" b="1" dirty="0">
                <a:latin typeface="Arial" panose="020B0604020202020204" pitchFamily="34" charset="0"/>
                <a:cs typeface="Arial" panose="020B0604020202020204" pitchFamily="34" charset="0"/>
              </a:endParaRPr>
            </a:p>
          </p:txBody>
        </p:sp>
      </p:grpSp>
      <p:grpSp>
        <p:nvGrpSpPr>
          <p:cNvPr id="81" name="组合 80">
            <a:extLst>
              <a:ext uri="{FF2B5EF4-FFF2-40B4-BE49-F238E27FC236}">
                <a16:creationId xmlns:a16="http://schemas.microsoft.com/office/drawing/2014/main" id="{B908180A-F7C5-4BC3-B578-C40C26E7CFA5}"/>
              </a:ext>
            </a:extLst>
          </p:cNvPr>
          <p:cNvGrpSpPr/>
          <p:nvPr/>
        </p:nvGrpSpPr>
        <p:grpSpPr>
          <a:xfrm>
            <a:off x="7646190" y="1263785"/>
            <a:ext cx="3185787" cy="3911663"/>
            <a:chOff x="7646190" y="1263785"/>
            <a:chExt cx="3185787" cy="3911663"/>
          </a:xfrm>
        </p:grpSpPr>
        <p:pic>
          <p:nvPicPr>
            <p:cNvPr id="77" name="图片 76">
              <a:extLst>
                <a:ext uri="{FF2B5EF4-FFF2-40B4-BE49-F238E27FC236}">
                  <a16:creationId xmlns:a16="http://schemas.microsoft.com/office/drawing/2014/main" id="{FF2800F5-BB91-48FF-875E-C5C17272B793}"/>
                </a:ext>
              </a:extLst>
            </p:cNvPr>
            <p:cNvPicPr>
              <a:picLocks noChangeAspect="1"/>
            </p:cNvPicPr>
            <p:nvPr/>
          </p:nvPicPr>
          <p:blipFill>
            <a:blip r:embed="rId5"/>
            <a:stretch>
              <a:fillRect/>
            </a:stretch>
          </p:blipFill>
          <p:spPr>
            <a:xfrm>
              <a:off x="7646190" y="1263785"/>
              <a:ext cx="3185787" cy="3911663"/>
            </a:xfrm>
            <a:prstGeom prst="rect">
              <a:avLst/>
            </a:prstGeom>
          </p:spPr>
        </p:pic>
        <p:sp>
          <p:nvSpPr>
            <p:cNvPr id="79" name="文本框 78">
              <a:extLst>
                <a:ext uri="{FF2B5EF4-FFF2-40B4-BE49-F238E27FC236}">
                  <a16:creationId xmlns:a16="http://schemas.microsoft.com/office/drawing/2014/main" id="{AE05CD93-D218-493B-B1B3-E593D35436BF}"/>
                </a:ext>
              </a:extLst>
            </p:cNvPr>
            <p:cNvSpPr txBox="1"/>
            <p:nvPr/>
          </p:nvSpPr>
          <p:spPr>
            <a:xfrm>
              <a:off x="8214582" y="2601035"/>
              <a:ext cx="1228982" cy="369332"/>
            </a:xfrm>
            <a:prstGeom prst="rect">
              <a:avLst/>
            </a:prstGeom>
            <a:noFill/>
            <a:ln w="22225">
              <a:solidFill>
                <a:srgbClr val="C00000"/>
              </a:solidFill>
            </a:ln>
          </p:spPr>
          <p:txBody>
            <a:bodyPr wrap="square">
              <a:spAutoFit/>
            </a:bodyPr>
            <a:lstStyle/>
            <a:p>
              <a:r>
                <a:rPr lang="en-US" altLang="zh-CN" sz="18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8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s</a:t>
              </a:r>
              <a:r>
                <a:rPr lang="en-US" altLang="zh-CN" sz="1800" dirty="0">
                  <a:solidFill>
                    <a:srgbClr val="231F20"/>
                  </a:solidFill>
                  <a:effectLst/>
                  <a:latin typeface="Arial" panose="020B0604020202020204" pitchFamily="34" charset="0"/>
                  <a:cs typeface="Arial" panose="020B0604020202020204" pitchFamily="34" charset="0"/>
                </a:rPr>
                <a:t>/</a:t>
              </a:r>
              <a:r>
                <a:rPr lang="en-US" altLang="zh-CN" sz="18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8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t</a:t>
              </a:r>
              <a:r>
                <a:rPr lang="en-US" altLang="zh-CN" sz="1800" dirty="0">
                  <a:solidFill>
                    <a:srgbClr val="000000"/>
                  </a:solidFill>
                  <a:effectLst/>
                  <a:latin typeface="Arial" panose="020B0604020202020204" pitchFamily="34" charset="0"/>
                  <a:cs typeface="Arial" panose="020B0604020202020204" pitchFamily="34" charset="0"/>
                  <a:sym typeface="Symbol" panose="05050102010706020507" pitchFamily="18" charset="2"/>
                </a:rPr>
                <a:t> ~ 1.5</a:t>
              </a:r>
              <a:endParaRPr lang="zh-CN" altLang="en-US" dirty="0"/>
            </a:p>
          </p:txBody>
        </p:sp>
        <p:sp>
          <p:nvSpPr>
            <p:cNvPr id="80" name="文本框 79">
              <a:extLst>
                <a:ext uri="{FF2B5EF4-FFF2-40B4-BE49-F238E27FC236}">
                  <a16:creationId xmlns:a16="http://schemas.microsoft.com/office/drawing/2014/main" id="{7EADDD4A-1126-40E2-8E9E-C113ABF2331B}"/>
                </a:ext>
              </a:extLst>
            </p:cNvPr>
            <p:cNvSpPr txBox="1"/>
            <p:nvPr/>
          </p:nvSpPr>
          <p:spPr>
            <a:xfrm>
              <a:off x="8302204" y="4212462"/>
              <a:ext cx="1143001" cy="338554"/>
            </a:xfrm>
            <a:prstGeom prst="rect">
              <a:avLst/>
            </a:prstGeom>
            <a:noFill/>
            <a:ln w="22225">
              <a:solidFill>
                <a:srgbClr val="0070C0"/>
              </a:solidFill>
            </a:ln>
          </p:spPr>
          <p:txBody>
            <a:bodyPr wrap="square">
              <a:spAutoFit/>
            </a:bodyPr>
            <a:lstStyle/>
            <a:p>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s</a:t>
              </a:r>
              <a:r>
                <a:rPr lang="en-US" altLang="zh-CN" sz="1600" dirty="0">
                  <a:solidFill>
                    <a:srgbClr val="231F20"/>
                  </a:solidFill>
                  <a:effectLst/>
                  <a:latin typeface="Arial" panose="020B0604020202020204" pitchFamily="34" charset="0"/>
                  <a:cs typeface="Arial" panose="020B0604020202020204" pitchFamily="34" charset="0"/>
                </a:rPr>
                <a:t>/</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a:t>
              </a:r>
              <a:r>
                <a:rPr lang="en-US" altLang="zh-CN" sz="1600"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t</a:t>
              </a:r>
              <a:r>
                <a:rPr lang="en-US" altLang="zh-CN" sz="1600" dirty="0">
                  <a:solidFill>
                    <a:srgbClr val="000000"/>
                  </a:solidFill>
                  <a:effectLst/>
                  <a:latin typeface="Arial" panose="020B0604020202020204" pitchFamily="34" charset="0"/>
                  <a:cs typeface="Arial" panose="020B0604020202020204" pitchFamily="34" charset="0"/>
                  <a:sym typeface="Symbol" panose="05050102010706020507" pitchFamily="18" charset="2"/>
                </a:rPr>
                <a:t> ~ 0.9</a:t>
              </a:r>
              <a:endParaRPr lang="zh-CN" altLang="en-US" sz="1600" dirty="0"/>
            </a:p>
          </p:txBody>
        </p:sp>
      </p:grpSp>
    </p:spTree>
    <p:extLst>
      <p:ext uri="{BB962C8B-B14F-4D97-AF65-F5344CB8AC3E}">
        <p14:creationId xmlns:p14="http://schemas.microsoft.com/office/powerpoint/2010/main" val="357384148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20" y="1207197"/>
            <a:ext cx="3166380"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sz="1800" b="1" dirty="0">
                <a:solidFill>
                  <a:srgbClr val="000000"/>
                </a:solidFill>
                <a:effectLst/>
                <a:latin typeface="ScalaSansPro-Bold"/>
              </a:rPr>
              <a:t>Insights for other chiral crystals</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695872"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La(</a:t>
            </a:r>
            <a:r>
              <a:rPr lang="en-US" altLang="zh-CN" sz="32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Ir,Rh</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 </a:t>
            </a:r>
            <a:endParaRPr lang="LID4096" altLang="zh-CN" sz="32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51" name="文本框 50">
            <a:extLst>
              <a:ext uri="{FF2B5EF4-FFF2-40B4-BE49-F238E27FC236}">
                <a16:creationId xmlns:a16="http://schemas.microsoft.com/office/drawing/2014/main" id="{6F08AFDC-DC33-4999-A721-1FF7E910D43E}"/>
              </a:ext>
            </a:extLst>
          </p:cNvPr>
          <p:cNvSpPr txBox="1"/>
          <p:nvPr/>
        </p:nvSpPr>
        <p:spPr>
          <a:xfrm>
            <a:off x="214272" y="6178607"/>
            <a:ext cx="3071675" cy="253916"/>
          </a:xfrm>
          <a:prstGeom prst="rect">
            <a:avLst/>
          </a:prstGeom>
          <a:noFill/>
        </p:spPr>
        <p:txBody>
          <a:bodyPr wrap="none" rtlCol="0">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T. Shang, et al., Adv. Mater. </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37, e11385 </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(2025)</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202789" y="5111097"/>
            <a:ext cx="5674380" cy="907941"/>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sz="16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0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is important</a:t>
            </a:r>
            <a:r>
              <a:rPr lang="en-US" altLang="zh-CN" sz="1600" b="1" dirty="0">
                <a:latin typeface="Arial" panose="020B0604020202020204" pitchFamily="34" charset="0"/>
                <a:ea typeface="Microsoft YaHei" panose="020B0503020204020204" pitchFamily="34" charset="-122"/>
                <a:cs typeface="Arial" panose="020B0604020202020204" pitchFamily="34" charset="0"/>
              </a:rPr>
              <a:t>, but not as large as preferred</a:t>
            </a:r>
          </a:p>
          <a:p>
            <a:pPr marL="285750" indent="-285750">
              <a:spcBef>
                <a:spcPts val="600"/>
              </a:spcBef>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RhGe</a:t>
            </a:r>
            <a:r>
              <a:rPr lang="en-US" altLang="zh-CN" sz="1600" b="1" dirty="0">
                <a:latin typeface="Arial" panose="020B0604020202020204" pitchFamily="34" charset="0"/>
                <a:ea typeface="Microsoft YaHei" panose="020B0503020204020204" pitchFamily="34" charset="-122"/>
                <a:cs typeface="Arial" panose="020B0604020202020204" pitchFamily="34" charset="0"/>
              </a:rPr>
              <a:t> is a good candidate for unconventional and topological SC (not yet confirmed )</a:t>
            </a:r>
          </a:p>
        </p:txBody>
      </p:sp>
      <p:sp>
        <p:nvSpPr>
          <p:cNvPr id="4" name="文本框 3">
            <a:extLst>
              <a:ext uri="{FF2B5EF4-FFF2-40B4-BE49-F238E27FC236}">
                <a16:creationId xmlns:a16="http://schemas.microsoft.com/office/drawing/2014/main" id="{DAF273A2-871D-4FCD-80B9-CBB423FE8E4A}"/>
              </a:ext>
            </a:extLst>
          </p:cNvPr>
          <p:cNvSpPr txBox="1"/>
          <p:nvPr/>
        </p:nvSpPr>
        <p:spPr>
          <a:xfrm>
            <a:off x="234694" y="5500741"/>
            <a:ext cx="4565673" cy="584775"/>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All these superconducting materials adopt a </a:t>
            </a:r>
          </a:p>
          <a:p>
            <a:r>
              <a:rPr lang="en-US" altLang="zh-CN" sz="1600" b="1" dirty="0">
                <a:latin typeface="Arial" panose="020B0604020202020204" pitchFamily="34" charset="0"/>
                <a:cs typeface="Arial" panose="020B0604020202020204" pitchFamily="34" charset="0"/>
              </a:rPr>
              <a:t>chiral SP </a:t>
            </a:r>
            <a:r>
              <a:rPr lang="en-US" altLang="zh-CN" sz="1600" b="1" i="1" dirty="0">
                <a:latin typeface="Arial" panose="020B0604020202020204" pitchFamily="34" charset="0"/>
                <a:cs typeface="Arial" panose="020B0604020202020204" pitchFamily="34" charset="0"/>
              </a:rPr>
              <a:t>P</a:t>
            </a:r>
            <a:r>
              <a:rPr lang="en-US" altLang="zh-CN" sz="1600" b="1" dirty="0">
                <a:latin typeface="Arial" panose="020B0604020202020204" pitchFamily="34" charset="0"/>
                <a:cs typeface="Arial" panose="020B0604020202020204" pitchFamily="34" charset="0"/>
              </a:rPr>
              <a:t>2</a:t>
            </a:r>
            <a:r>
              <a:rPr lang="en-US" altLang="zh-CN" sz="1600" b="1" baseline="-25000" dirty="0">
                <a:latin typeface="Arial" panose="020B0604020202020204" pitchFamily="34" charset="0"/>
                <a:cs typeface="Arial" panose="020B0604020202020204" pitchFamily="34" charset="0"/>
              </a:rPr>
              <a:t>1</a:t>
            </a:r>
            <a:r>
              <a:rPr lang="en-US" altLang="zh-CN" sz="1600" b="1" dirty="0">
                <a:latin typeface="Arial" panose="020B0604020202020204" pitchFamily="34" charset="0"/>
                <a:cs typeface="Arial" panose="020B0604020202020204" pitchFamily="34" charset="0"/>
              </a:rPr>
              <a:t>3 (No. 198)</a:t>
            </a:r>
            <a:endParaRPr lang="zh-CN" altLang="en-US" sz="1600" b="1" dirty="0">
              <a:latin typeface="Arial" panose="020B0604020202020204" pitchFamily="34" charset="0"/>
              <a:cs typeface="Arial" panose="020B0604020202020204" pitchFamily="34" charset="0"/>
            </a:endParaRPr>
          </a:p>
        </p:txBody>
      </p:sp>
      <p:pic>
        <p:nvPicPr>
          <p:cNvPr id="6" name="图片 5">
            <a:extLst>
              <a:ext uri="{FF2B5EF4-FFF2-40B4-BE49-F238E27FC236}">
                <a16:creationId xmlns:a16="http://schemas.microsoft.com/office/drawing/2014/main" id="{B125B627-1330-492F-B86E-1081137F6E27}"/>
              </a:ext>
            </a:extLst>
          </p:cNvPr>
          <p:cNvPicPr>
            <a:picLocks noChangeAspect="1"/>
          </p:cNvPicPr>
          <p:nvPr/>
        </p:nvPicPr>
        <p:blipFill>
          <a:blip r:embed="rId4"/>
          <a:stretch>
            <a:fillRect/>
          </a:stretch>
        </p:blipFill>
        <p:spPr>
          <a:xfrm>
            <a:off x="4586476" y="1911949"/>
            <a:ext cx="7544345" cy="2780695"/>
          </a:xfrm>
          <a:prstGeom prst="rect">
            <a:avLst/>
          </a:prstGeom>
        </p:spPr>
      </p:pic>
      <p:grpSp>
        <p:nvGrpSpPr>
          <p:cNvPr id="8" name="组合 7">
            <a:extLst>
              <a:ext uri="{FF2B5EF4-FFF2-40B4-BE49-F238E27FC236}">
                <a16:creationId xmlns:a16="http://schemas.microsoft.com/office/drawing/2014/main" id="{C6A06D8F-4745-44A4-B7AA-FA7A4C50B9E1}"/>
              </a:ext>
            </a:extLst>
          </p:cNvPr>
          <p:cNvGrpSpPr/>
          <p:nvPr/>
        </p:nvGrpSpPr>
        <p:grpSpPr>
          <a:xfrm>
            <a:off x="61179" y="2093855"/>
            <a:ext cx="4211521" cy="3139823"/>
            <a:chOff x="166920" y="2331807"/>
            <a:chExt cx="4211521" cy="3139823"/>
          </a:xfrm>
        </p:grpSpPr>
        <p:pic>
          <p:nvPicPr>
            <p:cNvPr id="3" name="图片 2">
              <a:extLst>
                <a:ext uri="{FF2B5EF4-FFF2-40B4-BE49-F238E27FC236}">
                  <a16:creationId xmlns:a16="http://schemas.microsoft.com/office/drawing/2014/main" id="{674F16B1-9195-4020-A8DC-8327643BC667}"/>
                </a:ext>
              </a:extLst>
            </p:cNvPr>
            <p:cNvPicPr>
              <a:picLocks noChangeAspect="1"/>
            </p:cNvPicPr>
            <p:nvPr/>
          </p:nvPicPr>
          <p:blipFill>
            <a:blip r:embed="rId5"/>
            <a:stretch>
              <a:fillRect/>
            </a:stretch>
          </p:blipFill>
          <p:spPr>
            <a:xfrm>
              <a:off x="166920" y="2331807"/>
              <a:ext cx="4211521" cy="3139823"/>
            </a:xfrm>
            <a:prstGeom prst="rect">
              <a:avLst/>
            </a:prstGeom>
          </p:spPr>
        </p:pic>
        <p:sp>
          <p:nvSpPr>
            <p:cNvPr id="7" name="文本框 6">
              <a:extLst>
                <a:ext uri="{FF2B5EF4-FFF2-40B4-BE49-F238E27FC236}">
                  <a16:creationId xmlns:a16="http://schemas.microsoft.com/office/drawing/2014/main" id="{47494D01-96C4-4267-AAA5-78D6A37A8357}"/>
                </a:ext>
              </a:extLst>
            </p:cNvPr>
            <p:cNvSpPr txBox="1"/>
            <p:nvPr/>
          </p:nvSpPr>
          <p:spPr>
            <a:xfrm>
              <a:off x="2623272" y="3139904"/>
              <a:ext cx="660758" cy="307777"/>
            </a:xfrm>
            <a:prstGeom prst="rect">
              <a:avLst/>
            </a:prstGeom>
            <a:noFill/>
          </p:spPr>
          <p:txBody>
            <a:bodyPr wrap="none" rtlCol="0">
              <a:spAutoFit/>
            </a:bodyPr>
            <a:lstStyle/>
            <a:p>
              <a:r>
                <a:rPr lang="en-US" altLang="zh-CN" sz="1400" b="1" dirty="0">
                  <a:latin typeface="Arial" panose="020B0604020202020204" pitchFamily="34" charset="0"/>
                  <a:cs typeface="Arial" panose="020B0604020202020204" pitchFamily="34" charset="0"/>
                </a:rPr>
                <a:t>nodal</a:t>
              </a:r>
              <a:endParaRPr lang="zh-CN" altLang="en-US" sz="1400" b="1" dirty="0">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FEEC9E7E-C50A-49DF-89DF-09C518FDB656}"/>
                </a:ext>
              </a:extLst>
            </p:cNvPr>
            <p:cNvSpPr txBox="1"/>
            <p:nvPr/>
          </p:nvSpPr>
          <p:spPr>
            <a:xfrm>
              <a:off x="2623272" y="3965007"/>
              <a:ext cx="660758" cy="307777"/>
            </a:xfrm>
            <a:prstGeom prst="rect">
              <a:avLst/>
            </a:prstGeom>
            <a:noFill/>
          </p:spPr>
          <p:txBody>
            <a:bodyPr wrap="none" rtlCol="0">
              <a:spAutoFit/>
            </a:bodyPr>
            <a:lstStyle/>
            <a:p>
              <a:r>
                <a:rPr lang="en-US" altLang="zh-CN" sz="1400" b="1" dirty="0">
                  <a:latin typeface="Arial" panose="020B0604020202020204" pitchFamily="34" charset="0"/>
                  <a:cs typeface="Arial" panose="020B0604020202020204" pitchFamily="34" charset="0"/>
                </a:rPr>
                <a:t>nodal</a:t>
              </a:r>
              <a:endParaRPr lang="zh-CN" altLang="en-US" sz="1400" b="1" dirty="0">
                <a:latin typeface="Arial" panose="020B0604020202020204" pitchFamily="34" charset="0"/>
                <a:cs typeface="Arial" panose="020B0604020202020204" pitchFamily="34" charset="0"/>
              </a:endParaRPr>
            </a:p>
          </p:txBody>
        </p:sp>
      </p:grpSp>
      <p:sp>
        <p:nvSpPr>
          <p:cNvPr id="32" name="文本框 31">
            <a:extLst>
              <a:ext uri="{FF2B5EF4-FFF2-40B4-BE49-F238E27FC236}">
                <a16:creationId xmlns:a16="http://schemas.microsoft.com/office/drawing/2014/main" id="{6C7C8921-FFD7-4DF7-8F9E-8BED0B342346}"/>
              </a:ext>
            </a:extLst>
          </p:cNvPr>
          <p:cNvSpPr txBox="1"/>
          <p:nvPr/>
        </p:nvSpPr>
        <p:spPr>
          <a:xfrm>
            <a:off x="8106009" y="6125488"/>
            <a:ext cx="3664371" cy="253916"/>
          </a:xfrm>
          <a:prstGeom prst="rect">
            <a:avLst/>
          </a:prstGeom>
          <a:noFill/>
        </p:spPr>
        <p:txBody>
          <a:bodyPr wrap="square">
            <a:spAutoFit/>
          </a:bodyPr>
          <a:lstStyle/>
          <a:p>
            <a:r>
              <a:rPr lang="en-US" altLang="zh-CN" sz="1050" b="1" dirty="0">
                <a:solidFill>
                  <a:schemeClr val="bg1">
                    <a:lumMod val="50000"/>
                  </a:schemeClr>
                </a:solidFill>
                <a:effectLst/>
                <a:latin typeface="Arial" panose="020B0604020202020204" pitchFamily="34" charset="0"/>
                <a:cs typeface="Arial" panose="020B0604020202020204" pitchFamily="34" charset="0"/>
              </a:rPr>
              <a:t>S. </a:t>
            </a:r>
            <a:r>
              <a:rPr lang="en-US" altLang="zh-CN" sz="1050" b="1" dirty="0" err="1">
                <a:solidFill>
                  <a:schemeClr val="bg1">
                    <a:lumMod val="50000"/>
                  </a:schemeClr>
                </a:solidFill>
                <a:effectLst/>
                <a:latin typeface="Arial" panose="020B0604020202020204" pitchFamily="34" charset="0"/>
                <a:cs typeface="Arial" panose="020B0604020202020204" pitchFamily="34" charset="0"/>
              </a:rPr>
              <a:t>Mardanya</a:t>
            </a:r>
            <a:r>
              <a:rPr lang="en-US" altLang="zh-CN" sz="1050" b="1" dirty="0">
                <a:solidFill>
                  <a:schemeClr val="bg1">
                    <a:lumMod val="50000"/>
                  </a:schemeClr>
                </a:solidFill>
                <a:effectLst/>
                <a:latin typeface="Arial" panose="020B0604020202020204" pitchFamily="34" charset="0"/>
                <a:cs typeface="Arial" panose="020B0604020202020204" pitchFamily="34" charset="0"/>
              </a:rPr>
              <a:t>, et al., Phys. Rev. Mater. 8, L091801 (2024)</a:t>
            </a:r>
            <a:endParaRPr lang="zh-CN" altLang="en-US" sz="2800" b="1"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558927"/>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Group 2048">
            <a:extLst>
              <a:ext uri="{FF2B5EF4-FFF2-40B4-BE49-F238E27FC236}">
                <a16:creationId xmlns:a16="http://schemas.microsoft.com/office/drawing/2014/main" id="{EF3F17DD-28C8-411C-8373-9B39C587A629}"/>
              </a:ext>
            </a:extLst>
          </p:cNvPr>
          <p:cNvGrpSpPr/>
          <p:nvPr/>
        </p:nvGrpSpPr>
        <p:grpSpPr>
          <a:xfrm>
            <a:off x="8338915" y="2675380"/>
            <a:ext cx="3821898" cy="4110977"/>
            <a:chOff x="8164486" y="2811174"/>
            <a:chExt cx="3821898" cy="4110977"/>
          </a:xfrm>
        </p:grpSpPr>
        <p:pic>
          <p:nvPicPr>
            <p:cNvPr id="11" name="Picture 10">
              <a:extLst>
                <a:ext uri="{FF2B5EF4-FFF2-40B4-BE49-F238E27FC236}">
                  <a16:creationId xmlns:a16="http://schemas.microsoft.com/office/drawing/2014/main" id="{2DA9EC7E-620B-472B-9A48-2EADC6770E80}"/>
                </a:ext>
              </a:extLst>
            </p:cNvPr>
            <p:cNvPicPr>
              <a:picLocks noChangeAspect="1"/>
            </p:cNvPicPr>
            <p:nvPr/>
          </p:nvPicPr>
          <p:blipFill>
            <a:blip r:embed="rId3"/>
            <a:stretch>
              <a:fillRect/>
            </a:stretch>
          </p:blipFill>
          <p:spPr>
            <a:xfrm>
              <a:off x="8164486" y="4720167"/>
              <a:ext cx="3821898" cy="2201984"/>
            </a:xfrm>
            <a:prstGeom prst="rect">
              <a:avLst/>
            </a:prstGeom>
          </p:spPr>
        </p:pic>
        <p:grpSp>
          <p:nvGrpSpPr>
            <p:cNvPr id="2048" name="Group 2047">
              <a:extLst>
                <a:ext uri="{FF2B5EF4-FFF2-40B4-BE49-F238E27FC236}">
                  <a16:creationId xmlns:a16="http://schemas.microsoft.com/office/drawing/2014/main" id="{3E65E8AE-1001-4093-85F9-561F1F6B560F}"/>
                </a:ext>
              </a:extLst>
            </p:cNvPr>
            <p:cNvGrpSpPr/>
            <p:nvPr/>
          </p:nvGrpSpPr>
          <p:grpSpPr>
            <a:xfrm>
              <a:off x="9417376" y="2811174"/>
              <a:ext cx="1456120" cy="1979219"/>
              <a:chOff x="9417376" y="2811174"/>
              <a:chExt cx="1456120" cy="1979219"/>
            </a:xfrm>
          </p:grpSpPr>
          <p:grpSp>
            <p:nvGrpSpPr>
              <p:cNvPr id="43" name="Group 15">
                <a:extLst>
                  <a:ext uri="{FF2B5EF4-FFF2-40B4-BE49-F238E27FC236}">
                    <a16:creationId xmlns:a16="http://schemas.microsoft.com/office/drawing/2014/main" id="{66CD1A6C-86AC-43AA-B1F8-9914AE10A356}"/>
                  </a:ext>
                </a:extLst>
              </p:cNvPr>
              <p:cNvGrpSpPr>
                <a:grpSpLocks/>
              </p:cNvGrpSpPr>
              <p:nvPr/>
            </p:nvGrpSpPr>
            <p:grpSpPr bwMode="auto">
              <a:xfrm>
                <a:off x="9417376" y="2811174"/>
                <a:ext cx="1456120" cy="1471813"/>
                <a:chOff x="4369" y="1104"/>
                <a:chExt cx="960" cy="975"/>
              </a:xfrm>
            </p:grpSpPr>
            <p:sp>
              <p:nvSpPr>
                <p:cNvPr id="44" name="Rectangle 5">
                  <a:extLst>
                    <a:ext uri="{FF2B5EF4-FFF2-40B4-BE49-F238E27FC236}">
                      <a16:creationId xmlns:a16="http://schemas.microsoft.com/office/drawing/2014/main" id="{6A45997B-9D8B-4EBF-83AA-46047E628563}"/>
                    </a:ext>
                  </a:extLst>
                </p:cNvPr>
                <p:cNvSpPr>
                  <a:spLocks noChangeArrowheads="1"/>
                </p:cNvSpPr>
                <p:nvPr/>
              </p:nvSpPr>
              <p:spPr bwMode="auto">
                <a:xfrm>
                  <a:off x="4369" y="1167"/>
                  <a:ext cx="960" cy="912"/>
                </a:xfrm>
                <a:prstGeom prst="rect">
                  <a:avLst/>
                </a:prstGeom>
                <a:solidFill>
                  <a:srgbClr val="BBE0E3"/>
                </a:solidFill>
                <a:ln w="9525">
                  <a:solidFill>
                    <a:srgbClr val="00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CH" altLang="LID4096" sz="1800" b="0" i="0" u="none" strike="noStrike" kern="0" cap="none" spc="0" normalizeH="0" baseline="0" noProof="0">
                    <a:ln>
                      <a:noFill/>
                    </a:ln>
                    <a:solidFill>
                      <a:srgbClr val="000000"/>
                    </a:solidFill>
                    <a:effectLst/>
                    <a:uLnTx/>
                    <a:uFillTx/>
                    <a:latin typeface="Arial" panose="020B0604020202020204" pitchFamily="34" charset="0"/>
                  </a:endParaRPr>
                </a:p>
              </p:txBody>
            </p:sp>
            <p:pic>
              <p:nvPicPr>
                <p:cNvPr id="45" name="Picture 24" descr="Muon_precession_fast">
                  <a:extLst>
                    <a:ext uri="{FF2B5EF4-FFF2-40B4-BE49-F238E27FC236}">
                      <a16:creationId xmlns:a16="http://schemas.microsoft.com/office/drawing/2014/main" id="{19F9B86A-7739-40BB-97CE-4B0D8A02BE6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24" descr="Muon_precession_fast">
                  <a:extLst>
                    <a:ext uri="{FF2B5EF4-FFF2-40B4-BE49-F238E27FC236}">
                      <a16:creationId xmlns:a16="http://schemas.microsoft.com/office/drawing/2014/main" id="{3CC1A0B8-682E-4B38-B1AE-8E8B2E76B57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24" descr="Muon_precession_fast">
                  <a:extLst>
                    <a:ext uri="{FF2B5EF4-FFF2-40B4-BE49-F238E27FC236}">
                      <a16:creationId xmlns:a16="http://schemas.microsoft.com/office/drawing/2014/main" id="{8A35CCA7-0D3F-48EB-BFD2-73A3DD1E8DB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35" y="1430"/>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4" descr="Muon_precession_fast">
                  <a:extLst>
                    <a:ext uri="{FF2B5EF4-FFF2-40B4-BE49-F238E27FC236}">
                      <a16:creationId xmlns:a16="http://schemas.microsoft.com/office/drawing/2014/main" id="{D927F413-9776-49BF-8DAE-870AD996A919}"/>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4" descr="Muon_precession_fast">
                  <a:extLst>
                    <a:ext uri="{FF2B5EF4-FFF2-40B4-BE49-F238E27FC236}">
                      <a16:creationId xmlns:a16="http://schemas.microsoft.com/office/drawing/2014/main" id="{412EDF47-26F9-4DA2-9FEB-47C639CCF8D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338"/>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4" descr="Muon_precession_fast">
                  <a:extLst>
                    <a:ext uri="{FF2B5EF4-FFF2-40B4-BE49-F238E27FC236}">
                      <a16:creationId xmlns:a16="http://schemas.microsoft.com/office/drawing/2014/main" id="{0F45F05C-8FD8-4C26-A82F-A47EF351EE8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52" y="134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4" descr="Muon_precession_fast">
                  <a:extLst>
                    <a:ext uri="{FF2B5EF4-FFF2-40B4-BE49-F238E27FC236}">
                      <a16:creationId xmlns:a16="http://schemas.microsoft.com/office/drawing/2014/main" id="{BB4F88F7-5C81-4A23-868B-6D74FB5AA936}"/>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626"/>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4" descr="Muon_precession_fast">
                  <a:extLst>
                    <a:ext uri="{FF2B5EF4-FFF2-40B4-BE49-F238E27FC236}">
                      <a16:creationId xmlns:a16="http://schemas.microsoft.com/office/drawing/2014/main" id="{740A2C7C-4E92-44EF-A09B-F0462A6EAD1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64" y="1632"/>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4" descr="Muon_precession_fast">
                  <a:extLst>
                    <a:ext uri="{FF2B5EF4-FFF2-40B4-BE49-F238E27FC236}">
                      <a16:creationId xmlns:a16="http://schemas.microsoft.com/office/drawing/2014/main" id="{B9F2BCA8-67C5-4E20-A044-4826881A64A3}"/>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40" y="1104"/>
                  <a:ext cx="24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3" name="Right Triangle 62">
                <a:extLst>
                  <a:ext uri="{FF2B5EF4-FFF2-40B4-BE49-F238E27FC236}">
                    <a16:creationId xmlns:a16="http://schemas.microsoft.com/office/drawing/2014/main" id="{B8D62408-0E69-4F3F-8A07-9E67BC6C5C9B}"/>
                  </a:ext>
                </a:extLst>
              </p:cNvPr>
              <p:cNvSpPr/>
              <p:nvPr/>
            </p:nvSpPr>
            <p:spPr>
              <a:xfrm rot="18773796">
                <a:off x="9655992" y="3761341"/>
                <a:ext cx="994359" cy="1063746"/>
              </a:xfrm>
              <a:prstGeom prst="rtTriangle">
                <a:avLst/>
              </a:prstGeom>
              <a:gradFill flip="none" rotWithShape="1">
                <a:gsLst>
                  <a:gs pos="82000">
                    <a:srgbClr val="E4E4E4"/>
                  </a:gs>
                  <a:gs pos="60000">
                    <a:srgbClr val="F1F1F1">
                      <a:alpha val="51000"/>
                    </a:srgbClr>
                  </a:gs>
                  <a:gs pos="0">
                    <a:schemeClr val="accent3">
                      <a:lumMod val="5000"/>
                      <a:lumOff val="95000"/>
                    </a:schemeClr>
                  </a:gs>
                  <a:gs pos="38000">
                    <a:srgbClr val="F3F3F3"/>
                  </a:gs>
                  <a:gs pos="100000">
                    <a:schemeClr val="accent3">
                      <a:lumMod val="45000"/>
                      <a:lumOff val="55000"/>
                    </a:schemeClr>
                  </a:gs>
                  <a:gs pos="100000">
                    <a:schemeClr val="accent3">
                      <a:lumMod val="45000"/>
                      <a:lumOff val="55000"/>
                    </a:schemeClr>
                  </a:gs>
                  <a:gs pos="100000">
                    <a:schemeClr val="accent3">
                      <a:lumMod val="30000"/>
                      <a:lumOff val="70000"/>
                    </a:schemeClr>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grpSp>
      </p:grpSp>
      <p:grpSp>
        <p:nvGrpSpPr>
          <p:cNvPr id="2051" name="Group 2050">
            <a:extLst>
              <a:ext uri="{FF2B5EF4-FFF2-40B4-BE49-F238E27FC236}">
                <a16:creationId xmlns:a16="http://schemas.microsoft.com/office/drawing/2014/main" id="{DDA38E78-BDD5-4B5D-B4C9-6A1EE716F229}"/>
              </a:ext>
            </a:extLst>
          </p:cNvPr>
          <p:cNvGrpSpPr/>
          <p:nvPr/>
        </p:nvGrpSpPr>
        <p:grpSpPr>
          <a:xfrm>
            <a:off x="1" y="0"/>
            <a:ext cx="12192000" cy="1101436"/>
            <a:chOff x="1" y="0"/>
            <a:chExt cx="12192000" cy="1101436"/>
          </a:xfrm>
        </p:grpSpPr>
        <p:sp>
          <p:nvSpPr>
            <p:cNvPr id="12" name="Rectangle 11">
              <a:extLst>
                <a:ext uri="{FF2B5EF4-FFF2-40B4-BE49-F238E27FC236}">
                  <a16:creationId xmlns:a16="http://schemas.microsoft.com/office/drawing/2014/main" id="{09127D09-9D57-49C3-B55E-23F7898E0430}"/>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TextBox 14">
              <a:extLst>
                <a:ext uri="{FF2B5EF4-FFF2-40B4-BE49-F238E27FC236}">
                  <a16:creationId xmlns:a16="http://schemas.microsoft.com/office/drawing/2014/main" id="{C3B74B08-81A8-4714-A1C6-91A2880A631B}"/>
                </a:ext>
              </a:extLst>
            </p:cNvPr>
            <p:cNvSpPr txBox="1"/>
            <p:nvPr/>
          </p:nvSpPr>
          <p:spPr>
            <a:xfrm>
              <a:off x="5017991" y="227552"/>
              <a:ext cx="1895071" cy="646331"/>
            </a:xfrm>
            <a:prstGeom prst="rect">
              <a:avLst/>
            </a:prstGeom>
            <a:noFill/>
          </p:spPr>
          <p:txBody>
            <a:bodyPr wrap="none" rtlCol="0">
              <a:spAutoFit/>
            </a:bodyPr>
            <a:lstStyle/>
            <a:p>
              <a:r>
                <a:rPr lang="en-US" altLang="zh-CN" sz="3600" b="1" dirty="0">
                  <a:latin typeface="Microsoft YaHei" panose="020B0503020204020204" pitchFamily="34" charset="-122"/>
                  <a:ea typeface="Microsoft YaHei" panose="020B0503020204020204" pitchFamily="34" charset="-122"/>
                </a:rPr>
                <a:t>Outline</a:t>
              </a:r>
              <a:endParaRPr lang="LID4096" sz="2400" b="1" dirty="0">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EB5E1B80-0853-468F-8499-AE38CA8508E7}"/>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0" name="Group 79">
              <a:extLst>
                <a:ext uri="{FF2B5EF4-FFF2-40B4-BE49-F238E27FC236}">
                  <a16:creationId xmlns:a16="http://schemas.microsoft.com/office/drawing/2014/main" id="{CA4F65F9-E02B-4716-94D7-E0FB9BDAA6B2}"/>
                </a:ext>
              </a:extLst>
            </p:cNvPr>
            <p:cNvGrpSpPr/>
            <p:nvPr/>
          </p:nvGrpSpPr>
          <p:grpSpPr>
            <a:xfrm>
              <a:off x="9643013" y="4519"/>
              <a:ext cx="2487809" cy="958777"/>
              <a:chOff x="1886763" y="4787129"/>
              <a:chExt cx="2487809" cy="958777"/>
            </a:xfrm>
          </p:grpSpPr>
          <p:sp>
            <p:nvSpPr>
              <p:cNvPr id="81" name="TextBox 80">
                <a:extLst>
                  <a:ext uri="{FF2B5EF4-FFF2-40B4-BE49-F238E27FC236}">
                    <a16:creationId xmlns:a16="http://schemas.microsoft.com/office/drawing/2014/main" id="{B43210F7-B02B-4ABB-92E4-8A0281636A57}"/>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82" name="Group 81">
                <a:extLst>
                  <a:ext uri="{FF2B5EF4-FFF2-40B4-BE49-F238E27FC236}">
                    <a16:creationId xmlns:a16="http://schemas.microsoft.com/office/drawing/2014/main" id="{07D2E6AE-6E37-441E-97F6-52C0D82EA525}"/>
                  </a:ext>
                </a:extLst>
              </p:cNvPr>
              <p:cNvGrpSpPr/>
              <p:nvPr/>
            </p:nvGrpSpPr>
            <p:grpSpPr>
              <a:xfrm>
                <a:off x="1953082" y="4948029"/>
                <a:ext cx="2421490" cy="797877"/>
                <a:chOff x="1952407" y="4970889"/>
                <a:chExt cx="2421490" cy="797877"/>
              </a:xfrm>
            </p:grpSpPr>
            <p:sp>
              <p:nvSpPr>
                <p:cNvPr id="83" name="TextBox 82">
                  <a:extLst>
                    <a:ext uri="{FF2B5EF4-FFF2-40B4-BE49-F238E27FC236}">
                      <a16:creationId xmlns:a16="http://schemas.microsoft.com/office/drawing/2014/main" id="{FC06A1ED-21FF-4DD3-A336-11E37872718F}"/>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84" name="TextBox 83">
                  <a:extLst>
                    <a:ext uri="{FF2B5EF4-FFF2-40B4-BE49-F238E27FC236}">
                      <a16:creationId xmlns:a16="http://schemas.microsoft.com/office/drawing/2014/main" id="{AD670F5A-AE77-4496-B959-5F473237FF69}"/>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85" name="TextBox 84">
                  <a:extLst>
                    <a:ext uri="{FF2B5EF4-FFF2-40B4-BE49-F238E27FC236}">
                      <a16:creationId xmlns:a16="http://schemas.microsoft.com/office/drawing/2014/main" id="{A2A9B83A-165D-4C58-BC42-49EDFCD0F5BF}"/>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grpSp>
        <p:nvGrpSpPr>
          <p:cNvPr id="28" name="Group 27">
            <a:extLst>
              <a:ext uri="{FF2B5EF4-FFF2-40B4-BE49-F238E27FC236}">
                <a16:creationId xmlns:a16="http://schemas.microsoft.com/office/drawing/2014/main" id="{EF4C67FB-C3C9-436B-AE20-BDEFBCDA9C52}"/>
              </a:ext>
            </a:extLst>
          </p:cNvPr>
          <p:cNvGrpSpPr/>
          <p:nvPr/>
        </p:nvGrpSpPr>
        <p:grpSpPr>
          <a:xfrm>
            <a:off x="212432" y="2227030"/>
            <a:ext cx="2267070" cy="2265486"/>
            <a:chOff x="3400694" y="2324099"/>
            <a:chExt cx="2267070" cy="2265486"/>
          </a:xfrm>
        </p:grpSpPr>
        <p:sp>
          <p:nvSpPr>
            <p:cNvPr id="29" name="Oval 28">
              <a:extLst>
                <a:ext uri="{FF2B5EF4-FFF2-40B4-BE49-F238E27FC236}">
                  <a16:creationId xmlns:a16="http://schemas.microsoft.com/office/drawing/2014/main" id="{F31DDE90-8736-404E-ACDA-4D64B89E6114}"/>
                </a:ext>
              </a:extLst>
            </p:cNvPr>
            <p:cNvSpPr/>
            <p:nvPr/>
          </p:nvSpPr>
          <p:spPr bwMode="auto">
            <a:xfrm>
              <a:off x="3400694" y="2324099"/>
              <a:ext cx="2267070" cy="2265486"/>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LID4096" sz="2400">
                <a:latin typeface="Times" charset="0"/>
              </a:endParaRPr>
            </a:p>
          </p:txBody>
        </p:sp>
        <p:pic>
          <p:nvPicPr>
            <p:cNvPr id="30" name="Picture 2" descr="Image result for muon">
              <a:extLst>
                <a:ext uri="{FF2B5EF4-FFF2-40B4-BE49-F238E27FC236}">
                  <a16:creationId xmlns:a16="http://schemas.microsoft.com/office/drawing/2014/main" id="{C36D15E1-74ED-4F21-A31B-DB8010C1A8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3257" y="2755854"/>
              <a:ext cx="1012887" cy="1236414"/>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2232E819-CF95-4201-B1B9-84E158B1754E}"/>
                </a:ext>
              </a:extLst>
            </p:cNvPr>
            <p:cNvSpPr txBox="1"/>
            <p:nvPr/>
          </p:nvSpPr>
          <p:spPr>
            <a:xfrm>
              <a:off x="3957190" y="3919437"/>
              <a:ext cx="1235378" cy="491422"/>
            </a:xfrm>
            <a:prstGeom prst="rect">
              <a:avLst/>
            </a:prstGeom>
            <a:noFill/>
          </p:spPr>
          <p:txBody>
            <a:bodyPr spcFirstLastPara="1" wrap="none" lIns="0" tIns="0" rIns="0" bIns="0" numCol="1" rtlCol="0">
              <a:prstTxWarp prst="textArchDown">
                <a:avLst>
                  <a:gd name="adj" fmla="val 1140214"/>
                </a:avLst>
              </a:prstTxWarp>
              <a:noAutofit/>
            </a:bodyPr>
            <a:lstStyle/>
            <a:p>
              <a:pPr>
                <a:lnSpc>
                  <a:spcPct val="110000"/>
                </a:lnSpc>
              </a:pPr>
              <a:r>
                <a:rPr lang="en-US" sz="2400" b="1" kern="1000" spc="30" dirty="0">
                  <a:solidFill>
                    <a:srgbClr val="FF0000"/>
                  </a:solidFill>
                  <a:cs typeface="Franklin Gothic Book"/>
                </a:rPr>
                <a:t>R</a:t>
              </a:r>
              <a:r>
                <a:rPr lang="en-US" sz="2400" kern="1000" spc="30" dirty="0">
                  <a:cs typeface="Franklin Gothic Book"/>
                </a:rPr>
                <a:t>otation</a:t>
              </a:r>
              <a:endParaRPr lang="LID4096" sz="2400" kern="1000" spc="30" dirty="0" err="1">
                <a:cs typeface="Franklin Gothic Book"/>
              </a:endParaRPr>
            </a:p>
          </p:txBody>
        </p:sp>
        <p:sp>
          <p:nvSpPr>
            <p:cNvPr id="32" name="TextBox 31">
              <a:extLst>
                <a:ext uri="{FF2B5EF4-FFF2-40B4-BE49-F238E27FC236}">
                  <a16:creationId xmlns:a16="http://schemas.microsoft.com/office/drawing/2014/main" id="{1492BD90-E0A5-439F-BF24-CB2419E6E6C1}"/>
                </a:ext>
              </a:extLst>
            </p:cNvPr>
            <p:cNvSpPr txBox="1"/>
            <p:nvPr/>
          </p:nvSpPr>
          <p:spPr>
            <a:xfrm rot="5400000">
              <a:off x="4547620" y="3340670"/>
              <a:ext cx="1251597" cy="362190"/>
            </a:xfrm>
            <a:prstGeom prst="rect">
              <a:avLst/>
            </a:prstGeom>
            <a:noFill/>
          </p:spPr>
          <p:txBody>
            <a:bodyPr spcFirstLastPara="1" wrap="none" lIns="0" tIns="0" rIns="0" bIns="0" numCol="1" rtlCol="0">
              <a:prstTxWarp prst="textArchUp">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esonance</a:t>
              </a:r>
              <a:endParaRPr lang="LID4096" sz="2400" kern="1000" spc="30" dirty="0" err="1">
                <a:cs typeface="Franklin Gothic Book"/>
              </a:endParaRPr>
            </a:p>
          </p:txBody>
        </p:sp>
        <p:sp>
          <p:nvSpPr>
            <p:cNvPr id="33" name="TextBox 32">
              <a:extLst>
                <a:ext uri="{FF2B5EF4-FFF2-40B4-BE49-F238E27FC236}">
                  <a16:creationId xmlns:a16="http://schemas.microsoft.com/office/drawing/2014/main" id="{1112EA58-3970-4134-B2CC-2C5CF07240D3}"/>
                </a:ext>
              </a:extLst>
            </p:cNvPr>
            <p:cNvSpPr txBox="1"/>
            <p:nvPr/>
          </p:nvSpPr>
          <p:spPr>
            <a:xfrm rot="5400000">
              <a:off x="3279642" y="3132935"/>
              <a:ext cx="1319814" cy="598842"/>
            </a:xfrm>
            <a:prstGeom prst="rect">
              <a:avLst/>
            </a:prstGeom>
            <a:noFill/>
          </p:spPr>
          <p:txBody>
            <a:bodyPr spcFirstLastPara="1" wrap="none" lIns="0" tIns="0" rIns="0" bIns="0" numCol="1" rtlCol="0">
              <a:prstTxWarp prst="textArchDown">
                <a:avLst>
                  <a:gd name="adj" fmla="val 938910"/>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elaxation</a:t>
              </a:r>
              <a:endParaRPr lang="LID4096" sz="2400" kern="1000" spc="30" dirty="0" err="1">
                <a:cs typeface="Franklin Gothic Book"/>
              </a:endParaRPr>
            </a:p>
          </p:txBody>
        </p:sp>
        <p:sp>
          <p:nvSpPr>
            <p:cNvPr id="34" name="Rectangle 33">
              <a:extLst>
                <a:ext uri="{FF2B5EF4-FFF2-40B4-BE49-F238E27FC236}">
                  <a16:creationId xmlns:a16="http://schemas.microsoft.com/office/drawing/2014/main" id="{D1F81FD8-83BC-4023-988A-41453FC4ECEF}"/>
                </a:ext>
              </a:extLst>
            </p:cNvPr>
            <p:cNvSpPr/>
            <p:nvPr/>
          </p:nvSpPr>
          <p:spPr bwMode="auto">
            <a:xfrm>
              <a:off x="4618859" y="3011713"/>
              <a:ext cx="720969" cy="10286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800" b="1" dirty="0">
                  <a:latin typeface="Arial" panose="020B0604020202020204" pitchFamily="34" charset="0"/>
                  <a:cs typeface="Arial" panose="020B0604020202020204" pitchFamily="34" charset="0"/>
                </a:rPr>
                <a:t>S</a:t>
              </a:r>
            </a:p>
            <a:p>
              <a:pPr eaLnBrk="0" fontAlgn="base" hangingPunct="0">
                <a:spcBef>
                  <a:spcPct val="0"/>
                </a:spcBef>
                <a:spcAft>
                  <a:spcPct val="0"/>
                </a:spcAft>
              </a:pPr>
              <a:r>
                <a:rPr lang="en-US" sz="2800" b="1" dirty="0">
                  <a:solidFill>
                    <a:srgbClr val="FF0000"/>
                  </a:solidFill>
                  <a:latin typeface="Arial" panose="020B0604020202020204" pitchFamily="34" charset="0"/>
                  <a:cs typeface="Arial" panose="020B0604020202020204" pitchFamily="34" charset="0"/>
                </a:rPr>
                <a:t>R</a:t>
              </a:r>
              <a:endParaRPr lang="LID4096" sz="2800" b="1" dirty="0">
                <a:solidFill>
                  <a:srgbClr val="FF0000"/>
                </a:solidFill>
                <a:latin typeface="Arial" panose="020B0604020202020204" pitchFamily="34" charset="0"/>
                <a:cs typeface="Arial" panose="020B0604020202020204" pitchFamily="34" charset="0"/>
              </a:endParaRPr>
            </a:p>
          </p:txBody>
        </p:sp>
      </p:grpSp>
      <p:sp>
        <p:nvSpPr>
          <p:cNvPr id="9" name="Content Placeholder 1">
            <a:extLst>
              <a:ext uri="{FF2B5EF4-FFF2-40B4-BE49-F238E27FC236}">
                <a16:creationId xmlns:a16="http://schemas.microsoft.com/office/drawing/2014/main" id="{122BB6BE-5AE0-4434-9954-EBA7F4D37D85}"/>
              </a:ext>
            </a:extLst>
          </p:cNvPr>
          <p:cNvSpPr txBox="1">
            <a:spLocks/>
          </p:cNvSpPr>
          <p:nvPr/>
        </p:nvSpPr>
        <p:spPr>
          <a:xfrm>
            <a:off x="2666869" y="1605552"/>
            <a:ext cx="7477686" cy="4121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buFont typeface="Wingdings" panose="05000000000000000000" pitchFamily="2" charset="2"/>
              <a:buChar char="q"/>
            </a:pPr>
            <a:r>
              <a:rPr lang="en-US"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Topological</a:t>
            </a: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chiral crystal</a:t>
            </a:r>
            <a:endParaRPr lang="en-US"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b="1" dirty="0">
                <a:latin typeface="Arial" panose="020B0604020202020204" pitchFamily="34" charset="0"/>
                <a:ea typeface="Microsoft YaHei" panose="020B0503020204020204" pitchFamily="34" charset="-122"/>
                <a:cs typeface="Arial" panose="020B0604020202020204" pitchFamily="34" charset="0"/>
              </a:rPr>
              <a:t> Basic principles of </a:t>
            </a:r>
            <a:r>
              <a:rPr lang="en-US"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b="1" dirty="0">
                <a:latin typeface="Arial" panose="020B0604020202020204" pitchFamily="34" charset="0"/>
                <a:ea typeface="Microsoft YaHei" panose="020B0503020204020204" pitchFamily="34" charset="-122"/>
                <a:cs typeface="Arial" panose="020B0604020202020204" pitchFamily="34" charset="0"/>
              </a:rPr>
              <a:t>SR</a:t>
            </a:r>
            <a:endParaRPr lang="en-US"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Clr>
                <a:schemeClr val="tx1"/>
              </a:buClr>
              <a:buFont typeface="Wingdings" panose="05000000000000000000" pitchFamily="2" charset="2"/>
              <a:buChar char="q"/>
            </a:pPr>
            <a:r>
              <a:rPr lang="en-US" altLang="zh-CN"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Unconventional SC in chiral crystals</a:t>
            </a:r>
          </a:p>
          <a:p>
            <a:pPr marL="0" indent="0">
              <a:spcBef>
                <a:spcPts val="1200"/>
              </a:spcBef>
              <a:spcAft>
                <a:spcPts val="1200"/>
              </a:spcAft>
              <a:buNone/>
            </a:pP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a:spcBef>
                <a:spcPts val="1200"/>
              </a:spcBef>
              <a:spcAft>
                <a:spcPts val="1200"/>
              </a:spcAft>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 Summary</a:t>
            </a:r>
          </a:p>
        </p:txBody>
      </p:sp>
      <p:sp>
        <p:nvSpPr>
          <p:cNvPr id="2" name="文本框 1">
            <a:extLst>
              <a:ext uri="{FF2B5EF4-FFF2-40B4-BE49-F238E27FC236}">
                <a16:creationId xmlns:a16="http://schemas.microsoft.com/office/drawing/2014/main" id="{9BC61360-5262-4463-8F6E-CCA6DBE81AE0}"/>
              </a:ext>
            </a:extLst>
          </p:cNvPr>
          <p:cNvSpPr txBox="1"/>
          <p:nvPr/>
        </p:nvSpPr>
        <p:spPr>
          <a:xfrm>
            <a:off x="3120523" y="3407123"/>
            <a:ext cx="5560176" cy="958660"/>
          </a:xfrm>
          <a:prstGeom prst="rect">
            <a:avLst/>
          </a:prstGeom>
          <a:noFill/>
        </p:spPr>
        <p:txBody>
          <a:bodyPr wrap="none" rtlCol="0">
            <a:spAutoFit/>
          </a:bodyPr>
          <a:lstStyle/>
          <a:p>
            <a:pPr marL="342900" indent="-342900">
              <a:lnSpc>
                <a:spcPct val="150000"/>
              </a:lnSpc>
              <a:buClr>
                <a:schemeClr val="tx1"/>
              </a:buClr>
              <a:buFont typeface="Wingdings" panose="05000000000000000000" pitchFamily="2" charset="2"/>
              <a:buChar char="Ø"/>
            </a:pPr>
            <a:r>
              <a:rPr lang="en-US" altLang="zh-CN" sz="2000" b="1" dirty="0">
                <a:latin typeface="Arial" panose="020B0604020202020204" pitchFamily="34" charset="0"/>
                <a:ea typeface="Microsoft YaHei" panose="020B0503020204020204" pitchFamily="34" charset="-122"/>
                <a:cs typeface="Arial" panose="020B0604020202020204" pitchFamily="34" charset="0"/>
              </a:rPr>
              <a:t>LaRhSi/LaIrSi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37,e11385 (2025) </a:t>
            </a:r>
          </a:p>
          <a:p>
            <a:pPr marL="342900" indent="-342900">
              <a:lnSpc>
                <a:spcPct val="150000"/>
              </a:lnSpc>
              <a:buClr>
                <a:schemeClr val="tx1"/>
              </a:buClr>
              <a:buFont typeface="Wingdings" panose="05000000000000000000" pitchFamily="2" charset="2"/>
              <a:buChar char="Ø"/>
            </a:pPr>
            <a:r>
              <a:rPr lang="en-US" altLang="zh-CN" sz="20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ScIr</a:t>
            </a:r>
            <a:r>
              <a:rPr lang="en-US" altLang="zh-CN" sz="20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2-x</a:t>
            </a:r>
            <a:r>
              <a:rPr lang="en-US" altLang="zh-CN" sz="20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Si</a:t>
            </a:r>
            <a:r>
              <a:rPr lang="en-US" altLang="zh-CN" sz="2000"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x</a:t>
            </a:r>
            <a:r>
              <a:rPr lang="en-US" altLang="zh-CN" sz="2000" b="1" dirty="0">
                <a:latin typeface="Arial" panose="020B0604020202020204" pitchFamily="34" charset="0"/>
                <a:ea typeface="Microsoft YaHei" panose="020B0503020204020204" pitchFamily="34" charset="-122"/>
                <a:cs typeface="Arial" panose="020B0604020202020204" pitchFamily="34" charset="0"/>
              </a:rPr>
              <a:t>  </a:t>
            </a:r>
            <a:r>
              <a:rPr lang="en-US" altLang="zh-CN" b="1" i="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Adv. Mater. 38,e74399 (2026) </a:t>
            </a:r>
            <a:endParaRPr lang="en-US" altLang="zh-CN" b="1" dirty="0">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2782874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9" y="1207197"/>
            <a:ext cx="4425103"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rPr>
              <a:t>SC in the newly discovered ScIr</a:t>
            </a:r>
            <a:r>
              <a:rPr lang="en-US" altLang="zh-CN" sz="1800" b="1" baseline="-25000" dirty="0">
                <a:solidFill>
                  <a:srgbClr val="000000"/>
                </a:solidFill>
                <a:effectLst/>
                <a:latin typeface="Arial" panose="020B0604020202020204" pitchFamily="34" charset="0"/>
                <a:cs typeface="Arial" panose="020B0604020202020204" pitchFamily="34" charset="0"/>
              </a:rPr>
              <a:t>2-x</a:t>
            </a:r>
            <a:r>
              <a:rPr lang="en-US" altLang="zh-CN" sz="1800" b="1" dirty="0">
                <a:solidFill>
                  <a:srgbClr val="000000"/>
                </a:solidFill>
                <a:effectLst/>
                <a:latin typeface="Arial" panose="020B0604020202020204" pitchFamily="34" charset="0"/>
                <a:cs typeface="Arial" panose="020B0604020202020204" pitchFamily="34" charset="0"/>
              </a:rPr>
              <a:t>Si</a:t>
            </a:r>
            <a:r>
              <a:rPr lang="en-US" altLang="zh-CN" sz="1800" b="1" baseline="-25000" dirty="0">
                <a:solidFill>
                  <a:srgbClr val="000000"/>
                </a:solidFill>
                <a:effectLst/>
                <a:latin typeface="Arial" panose="020B0604020202020204" pitchFamily="34" charset="0"/>
                <a:cs typeface="Arial" panose="020B0604020202020204" pitchFamily="34" charset="0"/>
              </a:rPr>
              <a:t>x</a:t>
            </a:r>
            <a:endParaRPr lang="zh-CN" altLang="en-US" baseline="-25000"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920370" y="6042491"/>
            <a:ext cx="4526315" cy="58477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Two-dome SC was observed in </a:t>
            </a:r>
            <a:r>
              <a:rPr lang="en-US" altLang="zh-CN" sz="1600" b="1" dirty="0">
                <a:solidFill>
                  <a:srgbClr val="000000"/>
                </a:solidFill>
                <a:effectLst/>
                <a:latin typeface="Arial" panose="020B0604020202020204" pitchFamily="34" charset="0"/>
                <a:cs typeface="Arial" panose="020B0604020202020204" pitchFamily="34" charset="0"/>
              </a:rPr>
              <a:t>ScIr</a:t>
            </a:r>
            <a:r>
              <a:rPr lang="en-US" altLang="zh-CN" sz="1600" b="1" baseline="-25000" dirty="0">
                <a:solidFill>
                  <a:srgbClr val="000000"/>
                </a:solidFill>
                <a:effectLst/>
                <a:latin typeface="Arial" panose="020B0604020202020204" pitchFamily="34" charset="0"/>
                <a:cs typeface="Arial" panose="020B0604020202020204" pitchFamily="34" charset="0"/>
              </a:rPr>
              <a:t>2-x</a:t>
            </a:r>
            <a:r>
              <a:rPr lang="en-US" altLang="zh-CN" sz="1600" b="1" dirty="0">
                <a:solidFill>
                  <a:srgbClr val="000000"/>
                </a:solidFill>
                <a:effectLst/>
                <a:latin typeface="Arial" panose="020B0604020202020204" pitchFamily="34" charset="0"/>
                <a:cs typeface="Arial" panose="020B0604020202020204" pitchFamily="34" charset="0"/>
              </a:rPr>
              <a:t>Si</a:t>
            </a:r>
            <a:r>
              <a:rPr lang="en-US" altLang="zh-CN" sz="1600" b="1" baseline="-25000" dirty="0">
                <a:solidFill>
                  <a:srgbClr val="000000"/>
                </a:solidFill>
                <a:effectLst/>
                <a:latin typeface="Arial" panose="020B0604020202020204" pitchFamily="34" charset="0"/>
                <a:cs typeface="Arial" panose="020B0604020202020204" pitchFamily="34" charset="0"/>
              </a:rPr>
              <a:t>x</a:t>
            </a:r>
            <a:r>
              <a:rPr lang="en-US" altLang="zh-CN" sz="1600" b="1" dirty="0">
                <a:solidFill>
                  <a:srgbClr val="000000"/>
                </a:solidFill>
                <a:effectLst/>
                <a:latin typeface="Arial" panose="020B0604020202020204" pitchFamily="34" charset="0"/>
                <a:cs typeface="Arial" panose="020B0604020202020204" pitchFamily="34" charset="0"/>
              </a:rPr>
              <a:t> </a:t>
            </a:r>
            <a:r>
              <a:rPr lang="en-US" altLang="zh-CN" sz="1600" b="1" dirty="0">
                <a:solidFill>
                  <a:srgbClr val="C00000"/>
                </a:solidFill>
                <a:effectLst/>
                <a:latin typeface="Arial" panose="020B0604020202020204" pitchFamily="34" charset="0"/>
                <a:cs typeface="Arial" panose="020B0604020202020204" pitchFamily="34" charset="0"/>
              </a:rPr>
              <a:t>Unconventional</a:t>
            </a:r>
            <a:r>
              <a:rPr lang="en-US" altLang="zh-CN" sz="1600" b="1" dirty="0">
                <a:solidFill>
                  <a:srgbClr val="000000"/>
                </a:solidFill>
                <a:effectLst/>
                <a:latin typeface="Arial" panose="020B0604020202020204" pitchFamily="34" charset="0"/>
                <a:cs typeface="Arial" panose="020B0604020202020204" pitchFamily="34" charset="0"/>
              </a:rPr>
              <a:t>?</a:t>
            </a:r>
            <a:r>
              <a:rPr lang="en-US" altLang="zh-CN" sz="1600" baseline="-25000" dirty="0">
                <a:solidFill>
                  <a:srgbClr val="000000"/>
                </a:solidFill>
                <a:effectLst/>
                <a:latin typeface="Arial" panose="020B0604020202020204" pitchFamily="34" charset="0"/>
                <a:cs typeface="Arial" panose="020B0604020202020204" pitchFamily="34" charset="0"/>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p>
        </p:txBody>
      </p:sp>
      <p:sp>
        <p:nvSpPr>
          <p:cNvPr id="33" name="TextBox 16">
            <a:extLst>
              <a:ext uri="{FF2B5EF4-FFF2-40B4-BE49-F238E27FC236}">
                <a16:creationId xmlns:a16="http://schemas.microsoft.com/office/drawing/2014/main" id="{587C3BF4-DA32-4C3A-A506-4B9AA5AA51FE}"/>
              </a:ext>
            </a:extLst>
          </p:cNvPr>
          <p:cNvSpPr txBox="1"/>
          <p:nvPr/>
        </p:nvSpPr>
        <p:spPr>
          <a:xfrm>
            <a:off x="339507" y="6042491"/>
            <a:ext cx="5480616" cy="66172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err="1">
                <a:latin typeface="Arial" panose="020B0604020202020204" pitchFamily="34" charset="0"/>
                <a:ea typeface="Microsoft YaHei" panose="020B0503020204020204" pitchFamily="34" charset="-122"/>
                <a:cs typeface="Arial" panose="020B0604020202020204" pitchFamily="34" charset="0"/>
              </a:rPr>
              <a:t>Ir</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atoms form a </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kagome</a:t>
            </a:r>
            <a:r>
              <a:rPr lang="en-US" altLang="zh-CN" sz="1600" b="1" dirty="0">
                <a:latin typeface="Arial" panose="020B0604020202020204" pitchFamily="34" charset="0"/>
                <a:ea typeface="Microsoft YaHei" panose="020B0503020204020204" pitchFamily="34" charset="-122"/>
                <a:cs typeface="Arial" panose="020B0604020202020204" pitchFamily="34" charset="0"/>
              </a:rPr>
              <a:t> lattice viewed along [111] </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Tc is enhanced by Si doping. </a:t>
            </a:r>
          </a:p>
        </p:txBody>
      </p:sp>
      <p:grpSp>
        <p:nvGrpSpPr>
          <p:cNvPr id="13" name="组合 12">
            <a:extLst>
              <a:ext uri="{FF2B5EF4-FFF2-40B4-BE49-F238E27FC236}">
                <a16:creationId xmlns:a16="http://schemas.microsoft.com/office/drawing/2014/main" id="{A917E264-0478-417E-B5AA-2120005913F8}"/>
              </a:ext>
            </a:extLst>
          </p:cNvPr>
          <p:cNvGrpSpPr/>
          <p:nvPr/>
        </p:nvGrpSpPr>
        <p:grpSpPr>
          <a:xfrm>
            <a:off x="7199917" y="1955227"/>
            <a:ext cx="3420727" cy="3464044"/>
            <a:chOff x="7199917" y="1955227"/>
            <a:chExt cx="3420727" cy="3464044"/>
          </a:xfrm>
        </p:grpSpPr>
        <p:pic>
          <p:nvPicPr>
            <p:cNvPr id="10" name="图片 9">
              <a:extLst>
                <a:ext uri="{FF2B5EF4-FFF2-40B4-BE49-F238E27FC236}">
                  <a16:creationId xmlns:a16="http://schemas.microsoft.com/office/drawing/2014/main" id="{EE1815D9-FA7D-4C18-ADA7-4F183A546B22}"/>
                </a:ext>
              </a:extLst>
            </p:cNvPr>
            <p:cNvPicPr>
              <a:picLocks noChangeAspect="1"/>
            </p:cNvPicPr>
            <p:nvPr/>
          </p:nvPicPr>
          <p:blipFill>
            <a:blip r:embed="rId4"/>
            <a:stretch>
              <a:fillRect/>
            </a:stretch>
          </p:blipFill>
          <p:spPr>
            <a:xfrm>
              <a:off x="7199917" y="1955227"/>
              <a:ext cx="3146974" cy="3063961"/>
            </a:xfrm>
            <a:prstGeom prst="rect">
              <a:avLst/>
            </a:prstGeom>
          </p:spPr>
        </p:pic>
        <p:sp>
          <p:nvSpPr>
            <p:cNvPr id="37" name="文本框 36">
              <a:extLst>
                <a:ext uri="{FF2B5EF4-FFF2-40B4-BE49-F238E27FC236}">
                  <a16:creationId xmlns:a16="http://schemas.microsoft.com/office/drawing/2014/main" id="{9BBCE394-249B-4D60-9139-7A9A2A01232C}"/>
                </a:ext>
              </a:extLst>
            </p:cNvPr>
            <p:cNvSpPr txBox="1"/>
            <p:nvPr/>
          </p:nvSpPr>
          <p:spPr>
            <a:xfrm>
              <a:off x="7635495" y="5157661"/>
              <a:ext cx="2985149"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K. Xia, et al., Adv. Mater. 38,e74399 (2026) </a:t>
              </a:r>
              <a:endParaRPr lang="zh-CN" altLang="en-US" sz="1050" dirty="0"/>
            </a:p>
          </p:txBody>
        </p:sp>
      </p:grpSp>
      <p:grpSp>
        <p:nvGrpSpPr>
          <p:cNvPr id="12" name="组合 11">
            <a:extLst>
              <a:ext uri="{FF2B5EF4-FFF2-40B4-BE49-F238E27FC236}">
                <a16:creationId xmlns:a16="http://schemas.microsoft.com/office/drawing/2014/main" id="{2D57B879-1D41-429A-B10B-C9216C3D9375}"/>
              </a:ext>
            </a:extLst>
          </p:cNvPr>
          <p:cNvGrpSpPr/>
          <p:nvPr/>
        </p:nvGrpSpPr>
        <p:grpSpPr>
          <a:xfrm>
            <a:off x="445609" y="1789147"/>
            <a:ext cx="3796925" cy="4159013"/>
            <a:chOff x="10804" y="1770042"/>
            <a:chExt cx="3796925" cy="4159013"/>
          </a:xfrm>
        </p:grpSpPr>
        <p:grpSp>
          <p:nvGrpSpPr>
            <p:cNvPr id="6" name="组合 5">
              <a:extLst>
                <a:ext uri="{FF2B5EF4-FFF2-40B4-BE49-F238E27FC236}">
                  <a16:creationId xmlns:a16="http://schemas.microsoft.com/office/drawing/2014/main" id="{5982B2E1-712B-452D-9E8A-2591F0CE4308}"/>
                </a:ext>
              </a:extLst>
            </p:cNvPr>
            <p:cNvGrpSpPr/>
            <p:nvPr/>
          </p:nvGrpSpPr>
          <p:grpSpPr>
            <a:xfrm>
              <a:off x="10804" y="1770042"/>
              <a:ext cx="3796925" cy="3983077"/>
              <a:chOff x="16355" y="1785666"/>
              <a:chExt cx="3796925" cy="3983077"/>
            </a:xfrm>
          </p:grpSpPr>
          <p:pic>
            <p:nvPicPr>
              <p:cNvPr id="4" name="图片 3">
                <a:extLst>
                  <a:ext uri="{FF2B5EF4-FFF2-40B4-BE49-F238E27FC236}">
                    <a16:creationId xmlns:a16="http://schemas.microsoft.com/office/drawing/2014/main" id="{84F1FFD6-8F39-4CDF-82D6-FABEDCEC459A}"/>
                  </a:ext>
                </a:extLst>
              </p:cNvPr>
              <p:cNvPicPr>
                <a:picLocks noChangeAspect="1"/>
              </p:cNvPicPr>
              <p:nvPr/>
            </p:nvPicPr>
            <p:blipFill rotWithShape="1">
              <a:blip r:embed="rId5"/>
              <a:srcRect t="5493" r="49899"/>
              <a:stretch/>
            </p:blipFill>
            <p:spPr>
              <a:xfrm>
                <a:off x="16355" y="1785666"/>
                <a:ext cx="2556258" cy="1914811"/>
              </a:xfrm>
              <a:prstGeom prst="rect">
                <a:avLst/>
              </a:prstGeom>
            </p:spPr>
          </p:pic>
          <p:pic>
            <p:nvPicPr>
              <p:cNvPr id="36" name="图片 35">
                <a:extLst>
                  <a:ext uri="{FF2B5EF4-FFF2-40B4-BE49-F238E27FC236}">
                    <a16:creationId xmlns:a16="http://schemas.microsoft.com/office/drawing/2014/main" id="{19DDD65A-16B4-4FE8-BF98-0B590F153E24}"/>
                  </a:ext>
                </a:extLst>
              </p:cNvPr>
              <p:cNvPicPr>
                <a:picLocks noChangeAspect="1"/>
              </p:cNvPicPr>
              <p:nvPr/>
            </p:nvPicPr>
            <p:blipFill rotWithShape="1">
              <a:blip r:embed="rId5"/>
              <a:srcRect l="48474" t="1918"/>
              <a:stretch/>
            </p:blipFill>
            <p:spPr>
              <a:xfrm>
                <a:off x="1032338" y="3666615"/>
                <a:ext cx="2780942" cy="2102128"/>
              </a:xfrm>
              <a:prstGeom prst="rect">
                <a:avLst/>
              </a:prstGeom>
            </p:spPr>
          </p:pic>
        </p:grpSp>
        <p:sp>
          <p:nvSpPr>
            <p:cNvPr id="38" name="文本框 37">
              <a:extLst>
                <a:ext uri="{FF2B5EF4-FFF2-40B4-BE49-F238E27FC236}">
                  <a16:creationId xmlns:a16="http://schemas.microsoft.com/office/drawing/2014/main" id="{B65957B7-AF50-49E1-8CCF-1F23EE75371A}"/>
                </a:ext>
              </a:extLst>
            </p:cNvPr>
            <p:cNvSpPr txBox="1"/>
            <p:nvPr/>
          </p:nvSpPr>
          <p:spPr>
            <a:xfrm>
              <a:off x="808697" y="5675139"/>
              <a:ext cx="2985149" cy="253916"/>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Z. Zhu, et al., </a:t>
              </a:r>
              <a:r>
                <a:rPr lang="en-US" altLang="zh-CN" sz="1050" b="1" dirty="0" err="1">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Commun</a:t>
              </a:r>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 Mater. 5, 85 (2024) </a:t>
              </a:r>
              <a:endParaRPr lang="zh-CN" altLang="en-US" sz="1050" dirty="0"/>
            </a:p>
          </p:txBody>
        </p:sp>
      </p:grpSp>
      <p:pic>
        <p:nvPicPr>
          <p:cNvPr id="5" name="图片 4">
            <a:extLst>
              <a:ext uri="{FF2B5EF4-FFF2-40B4-BE49-F238E27FC236}">
                <a16:creationId xmlns:a16="http://schemas.microsoft.com/office/drawing/2014/main" id="{BF36BCB3-E1AC-460D-953B-4C33ED942C86}"/>
              </a:ext>
            </a:extLst>
          </p:cNvPr>
          <p:cNvPicPr>
            <a:picLocks noChangeAspect="1"/>
          </p:cNvPicPr>
          <p:nvPr/>
        </p:nvPicPr>
        <p:blipFill>
          <a:blip r:embed="rId6"/>
          <a:stretch>
            <a:fillRect/>
          </a:stretch>
        </p:blipFill>
        <p:spPr>
          <a:xfrm>
            <a:off x="3092371" y="1665118"/>
            <a:ext cx="2027721" cy="2002162"/>
          </a:xfrm>
          <a:prstGeom prst="rect">
            <a:avLst/>
          </a:prstGeom>
        </p:spPr>
      </p:pic>
      <p:sp>
        <p:nvSpPr>
          <p:cNvPr id="7" name="文本框 6">
            <a:extLst>
              <a:ext uri="{FF2B5EF4-FFF2-40B4-BE49-F238E27FC236}">
                <a16:creationId xmlns:a16="http://schemas.microsoft.com/office/drawing/2014/main" id="{561C19AE-9E56-4307-A4E3-CB384FFD91CF}"/>
              </a:ext>
            </a:extLst>
          </p:cNvPr>
          <p:cNvSpPr txBox="1"/>
          <p:nvPr/>
        </p:nvSpPr>
        <p:spPr>
          <a:xfrm>
            <a:off x="7671332" y="4228733"/>
            <a:ext cx="569387" cy="369332"/>
          </a:xfrm>
          <a:prstGeom prst="rect">
            <a:avLst/>
          </a:prstGeom>
          <a:noFill/>
        </p:spPr>
        <p:txBody>
          <a:bodyPr wrap="none" rtlCol="0">
            <a:spAutoFit/>
          </a:bodyPr>
          <a:lstStyle/>
          <a:p>
            <a:r>
              <a:rPr lang="en-US" altLang="zh-CN" b="1" dirty="0">
                <a:solidFill>
                  <a:srgbClr val="C00000"/>
                </a:solidFill>
                <a:latin typeface="Arial" panose="020B0604020202020204" pitchFamily="34" charset="0"/>
                <a:cs typeface="Arial" panose="020B0604020202020204" pitchFamily="34" charset="0"/>
              </a:rPr>
              <a:t>SCI</a:t>
            </a:r>
            <a:endParaRPr lang="zh-CN" altLang="en-US" b="1" dirty="0">
              <a:solidFill>
                <a:srgbClr val="C00000"/>
              </a:solidFill>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BA3D775B-F481-41D3-BD8E-FF32A035C51C}"/>
              </a:ext>
            </a:extLst>
          </p:cNvPr>
          <p:cNvSpPr txBox="1"/>
          <p:nvPr/>
        </p:nvSpPr>
        <p:spPr>
          <a:xfrm>
            <a:off x="9183527" y="4197889"/>
            <a:ext cx="633507" cy="369332"/>
          </a:xfrm>
          <a:prstGeom prst="rect">
            <a:avLst/>
          </a:prstGeom>
          <a:noFill/>
        </p:spPr>
        <p:txBody>
          <a:bodyPr wrap="none" rtlCol="0">
            <a:spAutoFit/>
          </a:bodyPr>
          <a:lstStyle/>
          <a:p>
            <a:r>
              <a:rPr lang="en-US" altLang="zh-CN" b="1" dirty="0">
                <a:solidFill>
                  <a:srgbClr val="C00000"/>
                </a:solidFill>
                <a:latin typeface="Arial" panose="020B0604020202020204" pitchFamily="34" charset="0"/>
                <a:cs typeface="Arial" panose="020B0604020202020204" pitchFamily="34" charset="0"/>
              </a:rPr>
              <a:t>SCII</a:t>
            </a:r>
            <a:endParaRPr lang="zh-CN" alt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268535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9" y="1207197"/>
            <a:ext cx="2783189"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rPr>
              <a:t>Origin of two-dome SC </a:t>
            </a:r>
            <a:endParaRPr lang="zh-CN" altLang="en-US" baseline="-25000"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533252" y="5854399"/>
            <a:ext cx="5467413" cy="830997"/>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Single-crystal XRD confirms the structure phase transition from high-T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cubic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to low-T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rhombohedral</a:t>
            </a:r>
            <a:r>
              <a:rPr lang="en-US" altLang="zh-CN" sz="1600" b="1" dirty="0">
                <a:latin typeface="Arial" panose="020B0604020202020204" pitchFamily="34" charset="0"/>
                <a:ea typeface="Microsoft YaHei" panose="020B0503020204020204" pitchFamily="34" charset="-122"/>
                <a:cs typeface="Arial" panose="020B0604020202020204" pitchFamily="34" charset="0"/>
              </a:rPr>
              <a:t> phase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chiral crystal</a:t>
            </a:r>
            <a:r>
              <a:rPr lang="en-US" altLang="zh-CN" sz="1600" b="1" dirty="0">
                <a:latin typeface="Arial" panose="020B0604020202020204" pitchFamily="34" charset="0"/>
                <a:ea typeface="Microsoft YaHei" panose="020B0503020204020204" pitchFamily="34" charset="-122"/>
                <a:cs typeface="Arial" panose="020B0604020202020204" pitchFamily="34" charset="0"/>
              </a:rPr>
              <a:t>)</a:t>
            </a:r>
            <a:r>
              <a:rPr lang="en-US" altLang="zh-CN" sz="1600" baseline="-25000" dirty="0">
                <a:solidFill>
                  <a:srgbClr val="000000"/>
                </a:solidFill>
                <a:effectLst/>
                <a:latin typeface="Arial" panose="020B0604020202020204" pitchFamily="34" charset="0"/>
                <a:cs typeface="Arial" panose="020B0604020202020204" pitchFamily="34" charset="0"/>
              </a:rPr>
              <a:t> </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p>
        </p:txBody>
      </p:sp>
      <p:sp>
        <p:nvSpPr>
          <p:cNvPr id="33" name="TextBox 16">
            <a:extLst>
              <a:ext uri="{FF2B5EF4-FFF2-40B4-BE49-F238E27FC236}">
                <a16:creationId xmlns:a16="http://schemas.microsoft.com/office/drawing/2014/main" id="{587C3BF4-DA32-4C3A-A506-4B9AA5AA51FE}"/>
              </a:ext>
            </a:extLst>
          </p:cNvPr>
          <p:cNvSpPr txBox="1"/>
          <p:nvPr/>
        </p:nvSpPr>
        <p:spPr>
          <a:xfrm>
            <a:off x="499537" y="5841051"/>
            <a:ext cx="4526315" cy="66172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Structure phase transition </a:t>
            </a:r>
            <a:r>
              <a:rPr lang="en-US" altLang="zh-CN" sz="1600" b="1" dirty="0">
                <a:latin typeface="Arial" panose="020B0604020202020204" pitchFamily="34" charset="0"/>
                <a:ea typeface="Microsoft YaHei" panose="020B0503020204020204" pitchFamily="34" charset="-122"/>
                <a:cs typeface="Arial" panose="020B0604020202020204" pitchFamily="34" charset="0"/>
              </a:rPr>
              <a:t>at Ts = 190 K  </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Ts is quickly suppressed as Si is doped</a:t>
            </a:r>
          </a:p>
        </p:txBody>
      </p:sp>
      <p:pic>
        <p:nvPicPr>
          <p:cNvPr id="7" name="图片 6">
            <a:extLst>
              <a:ext uri="{FF2B5EF4-FFF2-40B4-BE49-F238E27FC236}">
                <a16:creationId xmlns:a16="http://schemas.microsoft.com/office/drawing/2014/main" id="{0C153182-5319-40B1-B638-8E176A45AE73}"/>
              </a:ext>
            </a:extLst>
          </p:cNvPr>
          <p:cNvPicPr>
            <a:picLocks noChangeAspect="1"/>
          </p:cNvPicPr>
          <p:nvPr/>
        </p:nvPicPr>
        <p:blipFill>
          <a:blip r:embed="rId4"/>
          <a:stretch>
            <a:fillRect/>
          </a:stretch>
        </p:blipFill>
        <p:spPr>
          <a:xfrm>
            <a:off x="0" y="2088370"/>
            <a:ext cx="3425863" cy="2681259"/>
          </a:xfrm>
          <a:prstGeom prst="rect">
            <a:avLst/>
          </a:prstGeom>
        </p:spPr>
      </p:pic>
      <p:pic>
        <p:nvPicPr>
          <p:cNvPr id="9" name="图片 8">
            <a:extLst>
              <a:ext uri="{FF2B5EF4-FFF2-40B4-BE49-F238E27FC236}">
                <a16:creationId xmlns:a16="http://schemas.microsoft.com/office/drawing/2014/main" id="{5FEC032A-8FD3-4BCA-AF56-6C43CA28821A}"/>
              </a:ext>
            </a:extLst>
          </p:cNvPr>
          <p:cNvPicPr>
            <a:picLocks noChangeAspect="1"/>
          </p:cNvPicPr>
          <p:nvPr/>
        </p:nvPicPr>
        <p:blipFill rotWithShape="1">
          <a:blip r:embed="rId5"/>
          <a:srcRect l="4095"/>
          <a:stretch/>
        </p:blipFill>
        <p:spPr>
          <a:xfrm>
            <a:off x="3487828" y="1348989"/>
            <a:ext cx="2285573" cy="3906521"/>
          </a:xfrm>
          <a:prstGeom prst="rect">
            <a:avLst/>
          </a:prstGeom>
        </p:spPr>
      </p:pic>
      <p:grpSp>
        <p:nvGrpSpPr>
          <p:cNvPr id="15" name="组合 14">
            <a:extLst>
              <a:ext uri="{FF2B5EF4-FFF2-40B4-BE49-F238E27FC236}">
                <a16:creationId xmlns:a16="http://schemas.microsoft.com/office/drawing/2014/main" id="{26E239DB-C767-411A-92F4-009301C8D2CC}"/>
              </a:ext>
            </a:extLst>
          </p:cNvPr>
          <p:cNvGrpSpPr/>
          <p:nvPr/>
        </p:nvGrpSpPr>
        <p:grpSpPr>
          <a:xfrm>
            <a:off x="7092065" y="1167183"/>
            <a:ext cx="4043521" cy="4520805"/>
            <a:chOff x="7092065" y="1167183"/>
            <a:chExt cx="4043521" cy="4520805"/>
          </a:xfrm>
        </p:grpSpPr>
        <p:grpSp>
          <p:nvGrpSpPr>
            <p:cNvPr id="11" name="组合 10">
              <a:extLst>
                <a:ext uri="{FF2B5EF4-FFF2-40B4-BE49-F238E27FC236}">
                  <a16:creationId xmlns:a16="http://schemas.microsoft.com/office/drawing/2014/main" id="{CFBDE14A-2F23-4A8D-A9AF-3754F45D2241}"/>
                </a:ext>
              </a:extLst>
            </p:cNvPr>
            <p:cNvGrpSpPr/>
            <p:nvPr/>
          </p:nvGrpSpPr>
          <p:grpSpPr>
            <a:xfrm>
              <a:off x="7092065" y="1326729"/>
              <a:ext cx="4043521" cy="4361259"/>
              <a:chOff x="7092065" y="1326729"/>
              <a:chExt cx="4043521" cy="4361259"/>
            </a:xfrm>
          </p:grpSpPr>
          <p:sp>
            <p:nvSpPr>
              <p:cNvPr id="37" name="文本框 36">
                <a:extLst>
                  <a:ext uri="{FF2B5EF4-FFF2-40B4-BE49-F238E27FC236}">
                    <a16:creationId xmlns:a16="http://schemas.microsoft.com/office/drawing/2014/main" id="{9BBCE394-249B-4D60-9139-7A9A2A01232C}"/>
                  </a:ext>
                </a:extLst>
              </p:cNvPr>
              <p:cNvSpPr txBox="1"/>
              <p:nvPr/>
            </p:nvSpPr>
            <p:spPr>
              <a:xfrm>
                <a:off x="8150437" y="5426378"/>
                <a:ext cx="2985149"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K. Xia, et al., Adv. Mater. 38,e74399 (2026) </a:t>
                </a:r>
                <a:endParaRPr lang="zh-CN" altLang="en-US" sz="1050" dirty="0"/>
              </a:p>
            </p:txBody>
          </p:sp>
          <p:pic>
            <p:nvPicPr>
              <p:cNvPr id="3" name="图片 2">
                <a:extLst>
                  <a:ext uri="{FF2B5EF4-FFF2-40B4-BE49-F238E27FC236}">
                    <a16:creationId xmlns:a16="http://schemas.microsoft.com/office/drawing/2014/main" id="{C127B865-DA46-41D8-860E-CE542CF3E29B}"/>
                  </a:ext>
                </a:extLst>
              </p:cNvPr>
              <p:cNvPicPr>
                <a:picLocks noChangeAspect="1"/>
              </p:cNvPicPr>
              <p:nvPr/>
            </p:nvPicPr>
            <p:blipFill>
              <a:blip r:embed="rId6"/>
              <a:stretch>
                <a:fillRect/>
              </a:stretch>
            </p:blipFill>
            <p:spPr>
              <a:xfrm>
                <a:off x="7092065" y="1326729"/>
                <a:ext cx="3829294" cy="3974383"/>
              </a:xfrm>
              <a:prstGeom prst="rect">
                <a:avLst/>
              </a:prstGeom>
            </p:spPr>
          </p:pic>
        </p:grpSp>
        <p:sp>
          <p:nvSpPr>
            <p:cNvPr id="14" name="文本框 13">
              <a:extLst>
                <a:ext uri="{FF2B5EF4-FFF2-40B4-BE49-F238E27FC236}">
                  <a16:creationId xmlns:a16="http://schemas.microsoft.com/office/drawing/2014/main" id="{6A784BAA-CCA7-4923-ADFD-C8BB0263826A}"/>
                </a:ext>
              </a:extLst>
            </p:cNvPr>
            <p:cNvSpPr txBox="1"/>
            <p:nvPr/>
          </p:nvSpPr>
          <p:spPr>
            <a:xfrm>
              <a:off x="7416837" y="1170012"/>
              <a:ext cx="1407758" cy="307777"/>
            </a:xfrm>
            <a:prstGeom prst="rect">
              <a:avLst/>
            </a:prstGeom>
            <a:noFill/>
          </p:spPr>
          <p:txBody>
            <a:bodyPr wrap="none" rtlCol="0">
              <a:spAutoFit/>
            </a:bodyPr>
            <a:lstStyle/>
            <a:p>
              <a:r>
                <a:rPr lang="en-US" altLang="zh-CN" sz="1400" b="1" i="1" dirty="0">
                  <a:latin typeface="Arial" panose="020B0604020202020204" pitchFamily="34" charset="0"/>
                  <a:cs typeface="Arial" panose="020B0604020202020204" pitchFamily="34" charset="0"/>
                </a:rPr>
                <a:t>Fd-</a:t>
              </a:r>
              <a:r>
                <a:rPr lang="en-US" altLang="zh-CN" sz="1400" b="1" dirty="0">
                  <a:latin typeface="Arial" panose="020B0604020202020204" pitchFamily="34" charset="0"/>
                  <a:cs typeface="Arial" panose="020B0604020202020204" pitchFamily="34" charset="0"/>
                </a:rPr>
                <a:t>3</a:t>
              </a:r>
              <a:r>
                <a:rPr lang="en-US" altLang="zh-CN" sz="1400" b="1" i="1" dirty="0">
                  <a:latin typeface="Arial" panose="020B0604020202020204" pitchFamily="34" charset="0"/>
                  <a:cs typeface="Arial" panose="020B0604020202020204" pitchFamily="34" charset="0"/>
                </a:rPr>
                <a:t>m</a:t>
              </a:r>
              <a:r>
                <a:rPr lang="en-US" altLang="zh-CN" sz="1400" b="1" dirty="0">
                  <a:latin typeface="Arial" panose="020B0604020202020204" pitchFamily="34" charset="0"/>
                  <a:cs typeface="Arial" panose="020B0604020202020204" pitchFamily="34" charset="0"/>
                </a:rPr>
                <a:t> No. 227</a:t>
              </a:r>
              <a:endParaRPr lang="zh-CN" altLang="en-US" sz="1400" b="1" dirty="0">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A38A303A-12CF-4A48-8252-EB6BE9DAAE56}"/>
                </a:ext>
              </a:extLst>
            </p:cNvPr>
            <p:cNvSpPr txBox="1"/>
            <p:nvPr/>
          </p:nvSpPr>
          <p:spPr>
            <a:xfrm>
              <a:off x="9315674" y="1167183"/>
              <a:ext cx="1199367" cy="307777"/>
            </a:xfrm>
            <a:prstGeom prst="rect">
              <a:avLst/>
            </a:prstGeom>
            <a:noFill/>
          </p:spPr>
          <p:txBody>
            <a:bodyPr wrap="none" rtlCol="0">
              <a:spAutoFit/>
            </a:bodyPr>
            <a:lstStyle/>
            <a:p>
              <a:r>
                <a:rPr lang="en-US" altLang="zh-CN" sz="1400" b="1" i="1" dirty="0">
                  <a:latin typeface="Arial" panose="020B0604020202020204" pitchFamily="34" charset="0"/>
                  <a:cs typeface="Arial" panose="020B0604020202020204" pitchFamily="34" charset="0"/>
                </a:rPr>
                <a:t>R</a:t>
              </a:r>
              <a:r>
                <a:rPr lang="en-US" altLang="zh-CN" sz="1400" b="1" dirty="0">
                  <a:latin typeface="Arial" panose="020B0604020202020204" pitchFamily="34" charset="0"/>
                  <a:cs typeface="Arial" panose="020B0604020202020204" pitchFamily="34" charset="0"/>
                </a:rPr>
                <a:t>32 No. 155</a:t>
              </a:r>
              <a:endParaRPr lang="zh-CN" altLang="en-US" sz="1400" b="1" dirty="0">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id="{B7F857F0-B5A0-47FD-B4E1-21017E04FE87}"/>
                </a:ext>
              </a:extLst>
            </p:cNvPr>
            <p:cNvSpPr txBox="1"/>
            <p:nvPr/>
          </p:nvSpPr>
          <p:spPr>
            <a:xfrm>
              <a:off x="7215433" y="5119427"/>
              <a:ext cx="1659429" cy="307777"/>
            </a:xfrm>
            <a:prstGeom prst="rect">
              <a:avLst/>
            </a:prstGeom>
            <a:noFill/>
          </p:spPr>
          <p:txBody>
            <a:bodyPr wrap="none" rtlCol="0">
              <a:spAutoFit/>
            </a:bodyPr>
            <a:lstStyle/>
            <a:p>
              <a:r>
                <a:rPr lang="en-US" altLang="zh-CN" sz="1400" b="1" dirty="0">
                  <a:latin typeface="Arial" panose="020B0604020202020204" pitchFamily="34" charset="0"/>
                  <a:cs typeface="Arial" panose="020B0604020202020204" pitchFamily="34" charset="0"/>
                </a:rPr>
                <a:t>Centrosymmetric</a:t>
              </a:r>
              <a:endParaRPr lang="zh-CN" altLang="en-US" sz="1400" b="1" dirty="0">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BFB79E7A-6BE6-4B74-8BEB-A3F4D95102FA}"/>
                </a:ext>
              </a:extLst>
            </p:cNvPr>
            <p:cNvSpPr txBox="1"/>
            <p:nvPr/>
          </p:nvSpPr>
          <p:spPr>
            <a:xfrm>
              <a:off x="8981427" y="5123265"/>
              <a:ext cx="1976823" cy="307777"/>
            </a:xfrm>
            <a:prstGeom prst="rect">
              <a:avLst/>
            </a:prstGeom>
            <a:noFill/>
          </p:spPr>
          <p:txBody>
            <a:bodyPr wrap="none" rtlCol="0">
              <a:spAutoFit/>
            </a:bodyPr>
            <a:lstStyle/>
            <a:p>
              <a:r>
                <a:rPr lang="en-US" altLang="zh-CN" sz="1400" b="1" dirty="0" err="1">
                  <a:latin typeface="Arial" panose="020B0604020202020204" pitchFamily="34" charset="0"/>
                  <a:cs typeface="Arial" panose="020B0604020202020204" pitchFamily="34" charset="0"/>
                </a:rPr>
                <a:t>Noncentrosymmetric</a:t>
              </a:r>
              <a:endParaRPr lang="zh-CN" altLang="en-US" sz="1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69527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9" y="1207197"/>
            <a:ext cx="3230377"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rPr>
              <a:t>Characterization of bulk SC</a:t>
            </a:r>
            <a:endParaRPr lang="zh-CN" altLang="en-US" baseline="-25000"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611910" y="5625562"/>
            <a:ext cx="4833341" cy="98488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Bulk SC was confirmed for both compounds</a:t>
            </a:r>
          </a:p>
          <a:p>
            <a:pPr>
              <a:spcBef>
                <a:spcPts val="600"/>
              </a:spcBef>
            </a:pPr>
            <a:r>
              <a:rPr lang="en-US" altLang="zh-CN" sz="1600" b="1" dirty="0">
                <a:latin typeface="Arial" panose="020B0604020202020204" pitchFamily="34" charset="0"/>
                <a:ea typeface="Microsoft YaHei" panose="020B0503020204020204" pitchFamily="34" charset="-122"/>
                <a:cs typeface="Arial" panose="020B0604020202020204" pitchFamily="34" charset="0"/>
              </a:rPr>
              <a:t>      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Tc = 1.8 K</a:t>
            </a:r>
          </a:p>
          <a:p>
            <a:pPr>
              <a:spcBef>
                <a:spcPts val="600"/>
              </a:spcBef>
            </a:pPr>
            <a:r>
              <a:rPr lang="en-US" altLang="zh-CN" sz="1600" b="1" dirty="0">
                <a:latin typeface="Arial" panose="020B0604020202020204" pitchFamily="34" charset="0"/>
                <a:ea typeface="Microsoft YaHei" panose="020B0503020204020204" pitchFamily="34" charset="-122"/>
                <a:cs typeface="Arial" panose="020B0604020202020204" pitchFamily="34" charset="0"/>
              </a:rPr>
              <a:t>      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1.82</a:t>
            </a:r>
            <a:r>
              <a:rPr lang="en-US" altLang="zh-CN" sz="1600" b="1" dirty="0">
                <a:latin typeface="Arial" panose="020B0604020202020204" pitchFamily="34" charset="0"/>
                <a:ea typeface="Microsoft YaHei" panose="020B0503020204020204" pitchFamily="34" charset="-122"/>
                <a:cs typeface="Arial" panose="020B0604020202020204" pitchFamily="34" charset="0"/>
              </a:rPr>
              <a:t>Si</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0.18</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Tc = 3.3 K </a:t>
            </a:r>
            <a:r>
              <a:rPr lang="en-US" altLang="zh-CN" sz="1600" b="1" dirty="0">
                <a:latin typeface="Arial" panose="020B0604020202020204" pitchFamily="34" charset="0"/>
                <a:ea typeface="Microsoft YaHei" panose="020B0503020204020204" pitchFamily="34" charset="-122"/>
                <a:cs typeface="Arial" panose="020B0604020202020204" pitchFamily="34" charset="0"/>
              </a:rPr>
              <a:t>(nominal 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1.75</a:t>
            </a:r>
            <a:r>
              <a:rPr lang="en-US" altLang="zh-CN" sz="1600" b="1" dirty="0">
                <a:latin typeface="Arial" panose="020B0604020202020204" pitchFamily="34" charset="0"/>
                <a:ea typeface="Microsoft YaHei" panose="020B0503020204020204" pitchFamily="34" charset="-122"/>
                <a:cs typeface="Arial" panose="020B0604020202020204" pitchFamily="34" charset="0"/>
              </a:rPr>
              <a:t>Si</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0.25</a:t>
            </a:r>
            <a:r>
              <a:rPr lang="en-US" altLang="zh-CN" sz="1600" b="1" dirty="0">
                <a:latin typeface="Arial" panose="020B0604020202020204" pitchFamily="34" charset="0"/>
                <a:ea typeface="Microsoft YaHei" panose="020B0503020204020204" pitchFamily="34" charset="-122"/>
                <a:cs typeface="Arial" panose="020B0604020202020204" pitchFamily="34" charset="0"/>
              </a:rPr>
              <a:t>)</a:t>
            </a:r>
          </a:p>
        </p:txBody>
      </p:sp>
      <p:sp>
        <p:nvSpPr>
          <p:cNvPr id="33" name="TextBox 16">
            <a:extLst>
              <a:ext uri="{FF2B5EF4-FFF2-40B4-BE49-F238E27FC236}">
                <a16:creationId xmlns:a16="http://schemas.microsoft.com/office/drawing/2014/main" id="{587C3BF4-DA32-4C3A-A506-4B9AA5AA51FE}"/>
              </a:ext>
            </a:extLst>
          </p:cNvPr>
          <p:cNvSpPr txBox="1"/>
          <p:nvPr/>
        </p:nvSpPr>
        <p:spPr>
          <a:xfrm>
            <a:off x="142276" y="5657609"/>
            <a:ext cx="4769929" cy="907941"/>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Cubic</a:t>
            </a:r>
            <a:r>
              <a:rPr lang="en-US" altLang="zh-CN" sz="1600" b="1" dirty="0">
                <a:latin typeface="Arial" panose="020B0604020202020204" pitchFamily="34" charset="0"/>
                <a:ea typeface="Microsoft YaHei" panose="020B0503020204020204" pitchFamily="34" charset="-122"/>
                <a:cs typeface="Arial" panose="020B0604020202020204" pitchFamily="34" charset="0"/>
              </a:rPr>
              <a:t> (x &lt; 0.1) and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rhomb</a:t>
            </a:r>
            <a:r>
              <a:rPr lang="en-US" altLang="zh-CN" sz="1600" b="1" dirty="0">
                <a:latin typeface="Arial" panose="020B0604020202020204" pitchFamily="34" charset="0"/>
                <a:ea typeface="Microsoft YaHei" panose="020B0503020204020204" pitchFamily="34" charset="-122"/>
                <a:cs typeface="Arial" panose="020B0604020202020204" pitchFamily="34" charset="0"/>
              </a:rPr>
              <a:t>. (x &gt;1) </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Two typical samples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x = 0 </a:t>
            </a:r>
            <a:r>
              <a:rPr lang="en-US" altLang="zh-CN" sz="1600" b="1" dirty="0">
                <a:latin typeface="Arial" panose="020B0604020202020204" pitchFamily="34" charset="0"/>
                <a:ea typeface="Microsoft YaHei" panose="020B0503020204020204" pitchFamily="34" charset="-122"/>
                <a:cs typeface="Arial" panose="020B0604020202020204" pitchFamily="34" charset="0"/>
              </a:rPr>
              <a:t>and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0.25</a:t>
            </a:r>
            <a:r>
              <a:rPr lang="en-US" altLang="zh-CN" sz="1600" b="1" dirty="0">
                <a:latin typeface="Arial" panose="020B0604020202020204" pitchFamily="34" charset="0"/>
                <a:ea typeface="Microsoft YaHei" panose="020B0503020204020204" pitchFamily="34" charset="-122"/>
                <a:cs typeface="Arial" panose="020B0604020202020204" pitchFamily="34" charset="0"/>
              </a:rPr>
              <a:t>) were chosen for </a:t>
            </a:r>
            <a:r>
              <a:rPr lang="en-US" altLang="zh-CN" sz="1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sz="1600" b="1" dirty="0">
                <a:latin typeface="Arial" panose="020B0604020202020204" pitchFamily="34" charset="0"/>
                <a:ea typeface="Microsoft YaHei" panose="020B0503020204020204" pitchFamily="34" charset="-122"/>
                <a:cs typeface="Arial" panose="020B0604020202020204" pitchFamily="34" charset="0"/>
              </a:rPr>
              <a:t>SR study</a:t>
            </a:r>
          </a:p>
        </p:txBody>
      </p:sp>
      <p:pic>
        <p:nvPicPr>
          <p:cNvPr id="6" name="图片 5">
            <a:extLst>
              <a:ext uri="{FF2B5EF4-FFF2-40B4-BE49-F238E27FC236}">
                <a16:creationId xmlns:a16="http://schemas.microsoft.com/office/drawing/2014/main" id="{0D13257B-7EB0-43EB-8BCF-12CD4F8CFA4F}"/>
              </a:ext>
            </a:extLst>
          </p:cNvPr>
          <p:cNvPicPr>
            <a:picLocks noChangeAspect="1"/>
          </p:cNvPicPr>
          <p:nvPr/>
        </p:nvPicPr>
        <p:blipFill>
          <a:blip r:embed="rId4"/>
          <a:stretch>
            <a:fillRect/>
          </a:stretch>
        </p:blipFill>
        <p:spPr>
          <a:xfrm>
            <a:off x="6301987" y="1903816"/>
            <a:ext cx="4748783" cy="2745804"/>
          </a:xfrm>
          <a:prstGeom prst="rect">
            <a:avLst/>
          </a:prstGeom>
        </p:spPr>
      </p:pic>
      <p:grpSp>
        <p:nvGrpSpPr>
          <p:cNvPr id="5" name="组合 4">
            <a:extLst>
              <a:ext uri="{FF2B5EF4-FFF2-40B4-BE49-F238E27FC236}">
                <a16:creationId xmlns:a16="http://schemas.microsoft.com/office/drawing/2014/main" id="{E6BFD493-1FFE-46B3-90E6-84CE88C084FA}"/>
              </a:ext>
            </a:extLst>
          </p:cNvPr>
          <p:cNvGrpSpPr/>
          <p:nvPr/>
        </p:nvGrpSpPr>
        <p:grpSpPr>
          <a:xfrm>
            <a:off x="558837" y="1831506"/>
            <a:ext cx="3420727" cy="3377072"/>
            <a:chOff x="558837" y="1831506"/>
            <a:chExt cx="3420727" cy="3377072"/>
          </a:xfrm>
        </p:grpSpPr>
        <p:grpSp>
          <p:nvGrpSpPr>
            <p:cNvPr id="4" name="组合 3">
              <a:extLst>
                <a:ext uri="{FF2B5EF4-FFF2-40B4-BE49-F238E27FC236}">
                  <a16:creationId xmlns:a16="http://schemas.microsoft.com/office/drawing/2014/main" id="{B3DB258D-FB45-432E-80A1-55FE5AEDA22B}"/>
                </a:ext>
              </a:extLst>
            </p:cNvPr>
            <p:cNvGrpSpPr/>
            <p:nvPr/>
          </p:nvGrpSpPr>
          <p:grpSpPr>
            <a:xfrm>
              <a:off x="558837" y="1831506"/>
              <a:ext cx="3420727" cy="3377072"/>
              <a:chOff x="558837" y="1831506"/>
              <a:chExt cx="3420727" cy="3377072"/>
            </a:xfrm>
          </p:grpSpPr>
          <p:grpSp>
            <p:nvGrpSpPr>
              <p:cNvPr id="28" name="组合 27">
                <a:extLst>
                  <a:ext uri="{FF2B5EF4-FFF2-40B4-BE49-F238E27FC236}">
                    <a16:creationId xmlns:a16="http://schemas.microsoft.com/office/drawing/2014/main" id="{2528C155-E9C4-420E-8736-52A79708F843}"/>
                  </a:ext>
                </a:extLst>
              </p:cNvPr>
              <p:cNvGrpSpPr/>
              <p:nvPr/>
            </p:nvGrpSpPr>
            <p:grpSpPr>
              <a:xfrm>
                <a:off x="558837" y="1831506"/>
                <a:ext cx="3420727" cy="3377072"/>
                <a:chOff x="7199917" y="1955227"/>
                <a:chExt cx="3420727" cy="3377072"/>
              </a:xfrm>
            </p:grpSpPr>
            <p:pic>
              <p:nvPicPr>
                <p:cNvPr id="29" name="图片 28">
                  <a:extLst>
                    <a:ext uri="{FF2B5EF4-FFF2-40B4-BE49-F238E27FC236}">
                      <a16:creationId xmlns:a16="http://schemas.microsoft.com/office/drawing/2014/main" id="{86B803E8-A96A-46E3-A615-1A5E7D545BF1}"/>
                    </a:ext>
                  </a:extLst>
                </p:cNvPr>
                <p:cNvPicPr>
                  <a:picLocks noChangeAspect="1"/>
                </p:cNvPicPr>
                <p:nvPr/>
              </p:nvPicPr>
              <p:blipFill>
                <a:blip r:embed="rId5"/>
                <a:stretch>
                  <a:fillRect/>
                </a:stretch>
              </p:blipFill>
              <p:spPr>
                <a:xfrm>
                  <a:off x="7199917" y="1955227"/>
                  <a:ext cx="3146974" cy="3063961"/>
                </a:xfrm>
                <a:prstGeom prst="rect">
                  <a:avLst/>
                </a:prstGeom>
              </p:spPr>
            </p:pic>
            <p:sp>
              <p:nvSpPr>
                <p:cNvPr id="35" name="文本框 34">
                  <a:extLst>
                    <a:ext uri="{FF2B5EF4-FFF2-40B4-BE49-F238E27FC236}">
                      <a16:creationId xmlns:a16="http://schemas.microsoft.com/office/drawing/2014/main" id="{AF6E13E6-C27F-4812-A6B2-0F690379B1B4}"/>
                    </a:ext>
                  </a:extLst>
                </p:cNvPr>
                <p:cNvSpPr txBox="1"/>
                <p:nvPr/>
              </p:nvSpPr>
              <p:spPr>
                <a:xfrm>
                  <a:off x="7635495" y="5070689"/>
                  <a:ext cx="2985149"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K. Xia, et al., Adv. Mater. 38,e74399 (2026) </a:t>
                  </a:r>
                  <a:endParaRPr lang="zh-CN" altLang="en-US" sz="1050" dirty="0"/>
                </a:p>
              </p:txBody>
            </p:sp>
          </p:grpSp>
          <p:sp>
            <p:nvSpPr>
              <p:cNvPr id="2" name="文本框 1">
                <a:extLst>
                  <a:ext uri="{FF2B5EF4-FFF2-40B4-BE49-F238E27FC236}">
                    <a16:creationId xmlns:a16="http://schemas.microsoft.com/office/drawing/2014/main" id="{C13F02C1-A9E6-4187-A994-E4FB5EB66519}"/>
                  </a:ext>
                </a:extLst>
              </p:cNvPr>
              <p:cNvSpPr txBox="1"/>
              <p:nvPr/>
            </p:nvSpPr>
            <p:spPr>
              <a:xfrm>
                <a:off x="2582992" y="4052627"/>
                <a:ext cx="720069"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cubic</a:t>
                </a:r>
                <a:endParaRPr lang="zh-CN" altLang="en-US" sz="1600" b="1"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id="{84371FA4-1FB8-467A-9F40-45469A666C79}"/>
                  </a:ext>
                </a:extLst>
              </p:cNvPr>
              <p:cNvSpPr txBox="1"/>
              <p:nvPr/>
            </p:nvSpPr>
            <p:spPr>
              <a:xfrm>
                <a:off x="994415" y="4067088"/>
                <a:ext cx="880369" cy="338554"/>
              </a:xfrm>
              <a:prstGeom prst="rect">
                <a:avLst/>
              </a:prstGeom>
              <a:noFill/>
            </p:spPr>
            <p:txBody>
              <a:bodyPr wrap="none" rtlCol="0">
                <a:spAutoFit/>
              </a:bodyPr>
              <a:lstStyle/>
              <a:p>
                <a:r>
                  <a:rPr lang="en-US" altLang="zh-CN" sz="1600" b="1" dirty="0">
                    <a:latin typeface="Arial" panose="020B0604020202020204" pitchFamily="34" charset="0"/>
                    <a:cs typeface="Arial" panose="020B0604020202020204" pitchFamily="34" charset="0"/>
                  </a:rPr>
                  <a:t>rhomb.</a:t>
                </a:r>
                <a:endParaRPr lang="zh-CN" altLang="en-US" sz="1600" b="1" dirty="0">
                  <a:latin typeface="Arial" panose="020B0604020202020204" pitchFamily="34" charset="0"/>
                  <a:cs typeface="Arial" panose="020B0604020202020204" pitchFamily="34" charset="0"/>
                </a:endParaRPr>
              </a:p>
            </p:txBody>
          </p:sp>
        </p:grpSp>
        <p:sp>
          <p:nvSpPr>
            <p:cNvPr id="3" name="椭圆 2">
              <a:extLst>
                <a:ext uri="{FF2B5EF4-FFF2-40B4-BE49-F238E27FC236}">
                  <a16:creationId xmlns:a16="http://schemas.microsoft.com/office/drawing/2014/main" id="{05558D6F-4BA7-4396-89C6-C4B13027238F}"/>
                </a:ext>
              </a:extLst>
            </p:cNvPr>
            <p:cNvSpPr/>
            <p:nvPr/>
          </p:nvSpPr>
          <p:spPr>
            <a:xfrm>
              <a:off x="2656573" y="3283285"/>
              <a:ext cx="375385" cy="375985"/>
            </a:xfrm>
            <a:prstGeom prst="ellipse">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a:extLst>
                <a:ext uri="{FF2B5EF4-FFF2-40B4-BE49-F238E27FC236}">
                  <a16:creationId xmlns:a16="http://schemas.microsoft.com/office/drawing/2014/main" id="{A97A9363-1DDA-42C3-9981-AB299CFE8F46}"/>
                </a:ext>
              </a:extLst>
            </p:cNvPr>
            <p:cNvSpPr/>
            <p:nvPr/>
          </p:nvSpPr>
          <p:spPr>
            <a:xfrm>
              <a:off x="953537" y="3539832"/>
              <a:ext cx="375385" cy="375985"/>
            </a:xfrm>
            <a:prstGeom prst="ellipse">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318564007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9" y="1207197"/>
            <a:ext cx="3812645"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sz="1800" b="1" dirty="0">
                <a:solidFill>
                  <a:srgbClr val="000000"/>
                </a:solidFill>
                <a:effectLst/>
                <a:latin typeface="Arial" panose="020B0604020202020204" pitchFamily="34" charset="0"/>
                <a:cs typeface="Arial" panose="020B0604020202020204" pitchFamily="34" charset="0"/>
                <a:sym typeface="Symbol" panose="05050102010706020507" pitchFamily="18" charset="2"/>
              </a:rPr>
              <a:t>SR: nodal SC in ScIr</a:t>
            </a:r>
            <a:r>
              <a:rPr lang="en-US" altLang="zh-CN" sz="1800" b="1"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2-x</a:t>
            </a:r>
            <a:r>
              <a:rPr lang="en-US" altLang="zh-CN" sz="1800" b="1" dirty="0">
                <a:solidFill>
                  <a:srgbClr val="000000"/>
                </a:solidFill>
                <a:effectLst/>
                <a:latin typeface="Arial" panose="020B0604020202020204" pitchFamily="34" charset="0"/>
                <a:cs typeface="Arial" panose="020B0604020202020204" pitchFamily="34" charset="0"/>
                <a:sym typeface="Symbol" panose="05050102010706020507" pitchFamily="18" charset="2"/>
              </a:rPr>
              <a:t>Si</a:t>
            </a:r>
            <a:r>
              <a:rPr lang="en-US" altLang="zh-CN" sz="1800" b="1" baseline="-25000" dirty="0">
                <a:solidFill>
                  <a:srgbClr val="000000"/>
                </a:solidFill>
                <a:effectLst/>
                <a:latin typeface="Arial" panose="020B0604020202020204" pitchFamily="34" charset="0"/>
                <a:cs typeface="Arial" panose="020B0604020202020204" pitchFamily="34" charset="0"/>
                <a:sym typeface="Symbol" panose="05050102010706020507" pitchFamily="18" charset="2"/>
              </a:rPr>
              <a:t>x</a:t>
            </a:r>
            <a:r>
              <a:rPr lang="en-US" altLang="zh-CN" sz="1800" b="1" dirty="0">
                <a:solidFill>
                  <a:srgbClr val="000000"/>
                </a:solidFill>
                <a:effectLst/>
                <a:latin typeface="Arial" panose="020B0604020202020204" pitchFamily="34" charset="0"/>
                <a:cs typeface="Arial" panose="020B0604020202020204" pitchFamily="34" charset="0"/>
                <a:sym typeface="Symbol" panose="05050102010706020507" pitchFamily="18" charset="2"/>
              </a:rPr>
              <a:t> family </a:t>
            </a:r>
            <a:endParaRPr lang="zh-CN" altLang="en-US" baseline="-25000"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533253" y="5382960"/>
            <a:ext cx="5122942" cy="1231106"/>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Both compounds can be best described by a  two-band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a:t>
            </a:r>
            <a:r>
              <a:rPr lang="en-US" altLang="zh-CN" sz="1600" b="1" dirty="0" err="1">
                <a:solidFill>
                  <a:srgbClr val="C00000"/>
                </a:solidFill>
                <a:latin typeface="Arial" panose="020B0604020202020204" pitchFamily="34" charset="0"/>
                <a:ea typeface="Microsoft YaHei" panose="020B0503020204020204" pitchFamily="34" charset="-122"/>
                <a:cs typeface="Arial" panose="020B0604020202020204" pitchFamily="34" charset="0"/>
              </a:rPr>
              <a:t>s+d</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)-wave </a:t>
            </a:r>
            <a:r>
              <a:rPr lang="en-US" altLang="zh-CN" sz="1600" b="1" dirty="0">
                <a:latin typeface="Arial" panose="020B0604020202020204" pitchFamily="34" charset="0"/>
                <a:ea typeface="Microsoft YaHei" panose="020B0503020204020204" pitchFamily="34" charset="-122"/>
                <a:cs typeface="Arial" panose="020B0604020202020204" pitchFamily="34" charset="0"/>
              </a:rPr>
              <a:t>model:</a:t>
            </a:r>
          </a:p>
          <a:p>
            <a:pPr>
              <a:spcBef>
                <a:spcPts val="600"/>
              </a:spcBef>
            </a:pPr>
            <a:r>
              <a:rPr lang="en-US" altLang="zh-CN" sz="1600" b="1" dirty="0">
                <a:latin typeface="Arial" panose="020B0604020202020204" pitchFamily="34" charset="0"/>
                <a:ea typeface="Microsoft YaHei" panose="020B0503020204020204" pitchFamily="34" charset="-122"/>
                <a:cs typeface="Arial" panose="020B0604020202020204" pitchFamily="34" charset="0"/>
              </a:rPr>
              <a:t>      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0070C0"/>
                </a:solidFill>
                <a:latin typeface="Arial" panose="020B0604020202020204" pitchFamily="34" charset="0"/>
                <a:ea typeface="Microsoft YaHei" panose="020B0503020204020204" pitchFamily="34" charset="-122"/>
                <a:cs typeface="Arial" panose="020B0604020202020204" pitchFamily="34" charset="0"/>
              </a:rPr>
              <a:t>0.8</a:t>
            </a:r>
            <a:r>
              <a:rPr lang="en-US" altLang="zh-CN" sz="1600" b="1" i="1" dirty="0">
                <a:latin typeface="Arial" panose="020B0604020202020204" pitchFamily="34" charset="0"/>
                <a:ea typeface="Microsoft YaHei" panose="020B0503020204020204" pitchFamily="34" charset="-122"/>
                <a:cs typeface="Arial" panose="020B0604020202020204" pitchFamily="34" charset="0"/>
              </a:rPr>
              <a:t>s</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0.27meV</a:t>
            </a:r>
            <a:r>
              <a:rPr lang="en-US" altLang="zh-CN" sz="1600" b="1" dirty="0">
                <a:latin typeface="Arial" panose="020B0604020202020204" pitchFamily="34" charset="0"/>
                <a:ea typeface="Microsoft YaHei" panose="020B0503020204020204" pitchFamily="34" charset="-122"/>
                <a:cs typeface="Arial" panose="020B0604020202020204" pitchFamily="34" charset="0"/>
              </a:rPr>
              <a:t>) + </a:t>
            </a:r>
            <a:r>
              <a:rPr lang="en-US" altLang="zh-CN" sz="1600" b="1" dirty="0">
                <a:solidFill>
                  <a:srgbClr val="0070C0"/>
                </a:solidFill>
                <a:latin typeface="Arial" panose="020B0604020202020204" pitchFamily="34" charset="0"/>
                <a:ea typeface="Microsoft YaHei" panose="020B0503020204020204" pitchFamily="34" charset="-122"/>
                <a:cs typeface="Arial" panose="020B0604020202020204" pitchFamily="34" charset="0"/>
              </a:rPr>
              <a:t>0.2</a:t>
            </a:r>
            <a:r>
              <a:rPr lang="en-US" altLang="zh-CN" sz="1600" b="1" i="1" dirty="0">
                <a:latin typeface="Arial" panose="020B0604020202020204" pitchFamily="34" charset="0"/>
                <a:ea typeface="Microsoft YaHei" panose="020B0503020204020204" pitchFamily="34" charset="-122"/>
                <a:cs typeface="Arial" panose="020B0604020202020204" pitchFamily="34" charset="0"/>
              </a:rPr>
              <a:t>d</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0.32</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meV</a:t>
            </a:r>
            <a:r>
              <a:rPr lang="en-US" altLang="zh-CN" sz="1600" b="1" dirty="0">
                <a:latin typeface="Arial" panose="020B0604020202020204" pitchFamily="34" charset="0"/>
                <a:ea typeface="Microsoft YaHei" panose="020B0503020204020204" pitchFamily="34" charset="-122"/>
                <a:cs typeface="Arial" panose="020B0604020202020204" pitchFamily="34" charset="0"/>
              </a:rPr>
              <a:t>)</a:t>
            </a:r>
            <a:endPar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a:p>
            <a:pPr>
              <a:spcBef>
                <a:spcPts val="600"/>
              </a:spcBef>
            </a:pPr>
            <a:r>
              <a:rPr lang="en-US" altLang="zh-CN" sz="1600" b="1" dirty="0">
                <a:latin typeface="Arial" panose="020B0604020202020204" pitchFamily="34" charset="0"/>
                <a:ea typeface="Microsoft YaHei" panose="020B0503020204020204" pitchFamily="34" charset="-122"/>
                <a:cs typeface="Arial" panose="020B0604020202020204" pitchFamily="34" charset="0"/>
              </a:rPr>
              <a:t>      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1.82</a:t>
            </a:r>
            <a:r>
              <a:rPr lang="en-US" altLang="zh-CN" sz="1600" b="1" dirty="0">
                <a:latin typeface="Arial" panose="020B0604020202020204" pitchFamily="34" charset="0"/>
                <a:ea typeface="Microsoft YaHei" panose="020B0503020204020204" pitchFamily="34" charset="-122"/>
                <a:cs typeface="Arial" panose="020B0604020202020204" pitchFamily="34" charset="0"/>
              </a:rPr>
              <a:t>Si</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0.18</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0070C0"/>
                </a:solidFill>
                <a:latin typeface="Arial" panose="020B0604020202020204" pitchFamily="34" charset="0"/>
                <a:ea typeface="Microsoft YaHei" panose="020B0503020204020204" pitchFamily="34" charset="-122"/>
                <a:cs typeface="Arial" panose="020B0604020202020204" pitchFamily="34" charset="0"/>
              </a:rPr>
              <a:t>0.8</a:t>
            </a:r>
            <a:r>
              <a:rPr lang="en-US" altLang="zh-CN" sz="1600" b="1" i="1" dirty="0">
                <a:latin typeface="Arial" panose="020B0604020202020204" pitchFamily="34" charset="0"/>
                <a:ea typeface="Microsoft YaHei" panose="020B0503020204020204" pitchFamily="34" charset="-122"/>
                <a:cs typeface="Arial" panose="020B0604020202020204" pitchFamily="34" charset="0"/>
              </a:rPr>
              <a:t>s</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0.60meV</a:t>
            </a:r>
            <a:r>
              <a:rPr lang="en-US" altLang="zh-CN" sz="1600" b="1" dirty="0">
                <a:latin typeface="Arial" panose="020B0604020202020204" pitchFamily="34" charset="0"/>
                <a:ea typeface="Microsoft YaHei" panose="020B0503020204020204" pitchFamily="34" charset="-122"/>
                <a:cs typeface="Arial" panose="020B0604020202020204" pitchFamily="34" charset="0"/>
              </a:rPr>
              <a:t>) + </a:t>
            </a:r>
            <a:r>
              <a:rPr lang="en-US" altLang="zh-CN" sz="1600" b="1" dirty="0">
                <a:solidFill>
                  <a:srgbClr val="0070C0"/>
                </a:solidFill>
                <a:latin typeface="Arial" panose="020B0604020202020204" pitchFamily="34" charset="0"/>
                <a:ea typeface="Microsoft YaHei" panose="020B0503020204020204" pitchFamily="34" charset="-122"/>
                <a:cs typeface="Arial" panose="020B0604020202020204" pitchFamily="34" charset="0"/>
              </a:rPr>
              <a:t>0.2</a:t>
            </a:r>
            <a:r>
              <a:rPr lang="en-US" altLang="zh-CN" sz="1600" b="1" i="1" dirty="0">
                <a:latin typeface="Arial" panose="020B0604020202020204" pitchFamily="34" charset="0"/>
                <a:ea typeface="Microsoft YaHei" panose="020B0503020204020204" pitchFamily="34" charset="-122"/>
                <a:cs typeface="Arial" panose="020B0604020202020204" pitchFamily="34" charset="0"/>
              </a:rPr>
              <a:t>d</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0.73</a:t>
            </a:r>
            <a:r>
              <a:rPr lang="en-US" altLang="zh-CN" sz="1600" b="1" dirty="0">
                <a:latin typeface="Arial" panose="020B0604020202020204" pitchFamily="34" charset="0"/>
                <a:ea typeface="Microsoft YaHei" panose="020B0503020204020204" pitchFamily="34" charset="-122"/>
                <a:cs typeface="Arial" panose="020B0604020202020204" pitchFamily="34" charset="0"/>
              </a:rPr>
              <a:t> </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meV</a:t>
            </a:r>
            <a:r>
              <a:rPr lang="en-US" altLang="zh-CN" sz="1600" b="1" dirty="0">
                <a:latin typeface="Arial" panose="020B0604020202020204" pitchFamily="34" charset="0"/>
                <a:ea typeface="Microsoft YaHei" panose="020B0503020204020204" pitchFamily="34" charset="-122"/>
                <a:cs typeface="Arial" panose="020B0604020202020204" pitchFamily="34" charset="0"/>
              </a:rPr>
              <a:t>)</a:t>
            </a:r>
            <a:endPar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p:txBody>
      </p:sp>
      <p:grpSp>
        <p:nvGrpSpPr>
          <p:cNvPr id="7" name="组合 6">
            <a:extLst>
              <a:ext uri="{FF2B5EF4-FFF2-40B4-BE49-F238E27FC236}">
                <a16:creationId xmlns:a16="http://schemas.microsoft.com/office/drawing/2014/main" id="{09F96C4E-59FF-488F-B518-70155979ADFB}"/>
              </a:ext>
            </a:extLst>
          </p:cNvPr>
          <p:cNvGrpSpPr/>
          <p:nvPr/>
        </p:nvGrpSpPr>
        <p:grpSpPr>
          <a:xfrm>
            <a:off x="643052" y="1684131"/>
            <a:ext cx="3438934" cy="3860139"/>
            <a:chOff x="347071" y="1538798"/>
            <a:chExt cx="3438934" cy="3860139"/>
          </a:xfrm>
        </p:grpSpPr>
        <p:sp>
          <p:nvSpPr>
            <p:cNvPr id="35" name="文本框 34">
              <a:extLst>
                <a:ext uri="{FF2B5EF4-FFF2-40B4-BE49-F238E27FC236}">
                  <a16:creationId xmlns:a16="http://schemas.microsoft.com/office/drawing/2014/main" id="{AF6E13E6-C27F-4812-A6B2-0F690379B1B4}"/>
                </a:ext>
              </a:extLst>
            </p:cNvPr>
            <p:cNvSpPr txBox="1"/>
            <p:nvPr/>
          </p:nvSpPr>
          <p:spPr>
            <a:xfrm>
              <a:off x="800856" y="5137327"/>
              <a:ext cx="2985149"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ea typeface="Microsoft YaHei" panose="020B0503020204020204" pitchFamily="34" charset="-122"/>
                  <a:cs typeface="Arial" panose="020B0604020202020204" pitchFamily="34" charset="0"/>
                </a:rPr>
                <a:t>K. Xia, et al., Adv. Mater. 38,e74399 (2026) </a:t>
              </a:r>
              <a:endParaRPr lang="zh-CN" altLang="en-US" sz="1050" dirty="0"/>
            </a:p>
          </p:txBody>
        </p:sp>
        <p:pic>
          <p:nvPicPr>
            <p:cNvPr id="5" name="图片 4">
              <a:extLst>
                <a:ext uri="{FF2B5EF4-FFF2-40B4-BE49-F238E27FC236}">
                  <a16:creationId xmlns:a16="http://schemas.microsoft.com/office/drawing/2014/main" id="{E5B0A029-F6BE-4E27-8A7B-209D79CB6974}"/>
                </a:ext>
              </a:extLst>
            </p:cNvPr>
            <p:cNvPicPr>
              <a:picLocks noChangeAspect="1"/>
            </p:cNvPicPr>
            <p:nvPr/>
          </p:nvPicPr>
          <p:blipFill>
            <a:blip r:embed="rId4"/>
            <a:stretch>
              <a:fillRect/>
            </a:stretch>
          </p:blipFill>
          <p:spPr>
            <a:xfrm>
              <a:off x="347071" y="1538798"/>
              <a:ext cx="3130319" cy="3598529"/>
            </a:xfrm>
            <a:prstGeom prst="rect">
              <a:avLst/>
            </a:prstGeom>
          </p:spPr>
        </p:pic>
      </p:grpSp>
      <p:sp>
        <p:nvSpPr>
          <p:cNvPr id="31" name="TextBox 16">
            <a:extLst>
              <a:ext uri="{FF2B5EF4-FFF2-40B4-BE49-F238E27FC236}">
                <a16:creationId xmlns:a16="http://schemas.microsoft.com/office/drawing/2014/main" id="{7C3D2033-C9F7-4FBF-BC32-0BD395B90660}"/>
              </a:ext>
            </a:extLst>
          </p:cNvPr>
          <p:cNvSpPr txBox="1"/>
          <p:nvPr/>
        </p:nvSpPr>
        <p:spPr>
          <a:xfrm>
            <a:off x="238639" y="5787144"/>
            <a:ext cx="4947411" cy="66172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Relaxation is determined by nuclear moments</a:t>
            </a:r>
          </a:p>
          <a:p>
            <a:pPr marL="285750" indent="-285750">
              <a:spcBef>
                <a:spcPts val="600"/>
              </a:spcBef>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ea typeface="Microsoft YaHei" panose="020B0503020204020204" pitchFamily="34" charset="-122"/>
                <a:cs typeface="Arial" panose="020B0604020202020204" pitchFamily="34" charset="0"/>
              </a:rPr>
              <a:t>TRS is preserved </a:t>
            </a:r>
            <a:r>
              <a:rPr lang="en-US" altLang="zh-CN" sz="1600" b="1" dirty="0">
                <a:latin typeface="Arial" panose="020B0604020202020204" pitchFamily="34" charset="0"/>
                <a:ea typeface="Microsoft YaHei" panose="020B0503020204020204" pitchFamily="34" charset="-122"/>
                <a:cs typeface="Arial" panose="020B0604020202020204" pitchFamily="34" charset="0"/>
              </a:rPr>
              <a:t>in both compounds</a:t>
            </a:r>
          </a:p>
        </p:txBody>
      </p:sp>
      <p:pic>
        <p:nvPicPr>
          <p:cNvPr id="9" name="图片 8">
            <a:extLst>
              <a:ext uri="{FF2B5EF4-FFF2-40B4-BE49-F238E27FC236}">
                <a16:creationId xmlns:a16="http://schemas.microsoft.com/office/drawing/2014/main" id="{C01CCE67-7B4F-4DBC-94D6-6C45FB533002}"/>
              </a:ext>
            </a:extLst>
          </p:cNvPr>
          <p:cNvPicPr>
            <a:picLocks noChangeAspect="1"/>
          </p:cNvPicPr>
          <p:nvPr/>
        </p:nvPicPr>
        <p:blipFill>
          <a:blip r:embed="rId5"/>
          <a:stretch>
            <a:fillRect/>
          </a:stretch>
        </p:blipFill>
        <p:spPr>
          <a:xfrm>
            <a:off x="5846802" y="1244827"/>
            <a:ext cx="2658175" cy="4112648"/>
          </a:xfrm>
          <a:prstGeom prst="rect">
            <a:avLst/>
          </a:prstGeom>
        </p:spPr>
      </p:pic>
      <p:pic>
        <p:nvPicPr>
          <p:cNvPr id="11" name="图片 10">
            <a:extLst>
              <a:ext uri="{FF2B5EF4-FFF2-40B4-BE49-F238E27FC236}">
                <a16:creationId xmlns:a16="http://schemas.microsoft.com/office/drawing/2014/main" id="{A9C7D0DF-AE87-40E8-9771-334F42820419}"/>
              </a:ext>
            </a:extLst>
          </p:cNvPr>
          <p:cNvPicPr>
            <a:picLocks noChangeAspect="1"/>
          </p:cNvPicPr>
          <p:nvPr/>
        </p:nvPicPr>
        <p:blipFill>
          <a:blip r:embed="rId6"/>
          <a:stretch>
            <a:fillRect/>
          </a:stretch>
        </p:blipFill>
        <p:spPr>
          <a:xfrm>
            <a:off x="8518325" y="1306254"/>
            <a:ext cx="3271032" cy="3937253"/>
          </a:xfrm>
          <a:prstGeom prst="rect">
            <a:avLst/>
          </a:prstGeom>
        </p:spPr>
      </p:pic>
    </p:spTree>
    <p:extLst>
      <p:ext uri="{BB962C8B-B14F-4D97-AF65-F5344CB8AC3E}">
        <p14:creationId xmlns:p14="http://schemas.microsoft.com/office/powerpoint/2010/main" val="235999311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9" y="1207197"/>
            <a:ext cx="5165477"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b="1" dirty="0">
                <a:solidFill>
                  <a:srgbClr val="000000"/>
                </a:solidFill>
                <a:latin typeface="Arial" panose="020B0604020202020204" pitchFamily="34" charset="0"/>
                <a:cs typeface="Arial" panose="020B0604020202020204" pitchFamily="34" charset="0"/>
                <a:sym typeface="Symbol" panose="05050102010706020507" pitchFamily="18" charset="2"/>
              </a:rPr>
              <a:t>Electronic band structure high-T </a:t>
            </a:r>
            <a:r>
              <a:rPr lang="en-US" altLang="zh-CN" b="1" dirty="0">
                <a:solidFill>
                  <a:srgbClr val="C00000"/>
                </a:solidFill>
                <a:latin typeface="Arial" panose="020B0604020202020204" pitchFamily="34" charset="0"/>
                <a:cs typeface="Arial" panose="020B0604020202020204" pitchFamily="34" charset="0"/>
                <a:sym typeface="Symbol" panose="05050102010706020507" pitchFamily="18" charset="2"/>
              </a:rPr>
              <a:t>cubic</a:t>
            </a:r>
            <a:r>
              <a:rPr lang="en-US" altLang="zh-CN" b="1" dirty="0">
                <a:solidFill>
                  <a:srgbClr val="000000"/>
                </a:solidFill>
                <a:latin typeface="Arial" panose="020B0604020202020204" pitchFamily="34" charset="0"/>
                <a:cs typeface="Arial" panose="020B0604020202020204" pitchFamily="34" charset="0"/>
                <a:sym typeface="Symbol" panose="05050102010706020507" pitchFamily="18" charset="2"/>
              </a:rPr>
              <a:t> phase</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156104" y="4274269"/>
            <a:ext cx="5701216" cy="190821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Flat band along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-L direction </a:t>
            </a:r>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is pushed to E</a:t>
            </a:r>
            <a:r>
              <a:rPr lang="en-US" altLang="zh-CN"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F</a:t>
            </a:r>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by SOC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10 </a:t>
            </a:r>
            <a:r>
              <a:rPr lang="en-US" altLang="zh-CN" b="1" dirty="0" err="1">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meV</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below E</a:t>
            </a:r>
            <a:r>
              <a:rPr lang="en-US" altLang="zh-CN"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F</a:t>
            </a:r>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p>
          <a:p>
            <a:pPr marL="285750" indent="-285750">
              <a:spcBef>
                <a:spcPts val="600"/>
              </a:spcBef>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Flat bands are shifted upwards by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300 </a:t>
            </a:r>
            <a:r>
              <a:rPr lang="en-US" altLang="zh-CN" b="1" dirty="0" err="1">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meV</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a:t>
            </a:r>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in</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a:t>
            </a:r>
            <a:r>
              <a:rPr lang="en-US" altLang="zh-CN" b="1" dirty="0">
                <a:solidFill>
                  <a:srgbClr val="000000"/>
                </a:solidFill>
                <a:effectLst/>
                <a:latin typeface="Arial" panose="020B0604020202020204" pitchFamily="34" charset="0"/>
                <a:cs typeface="Arial" panose="020B0604020202020204" pitchFamily="34" charset="0"/>
              </a:rPr>
              <a:t>ScIr</a:t>
            </a:r>
            <a:r>
              <a:rPr lang="en-US" altLang="zh-CN" b="1" baseline="-25000" dirty="0">
                <a:solidFill>
                  <a:srgbClr val="231F20"/>
                </a:solidFill>
                <a:effectLst/>
                <a:latin typeface="Arial" panose="020B0604020202020204" pitchFamily="34" charset="0"/>
                <a:cs typeface="Arial" panose="020B0604020202020204" pitchFamily="34" charset="0"/>
              </a:rPr>
              <a:t>1.82</a:t>
            </a:r>
            <a:r>
              <a:rPr lang="en-US" altLang="zh-CN" b="1" dirty="0">
                <a:solidFill>
                  <a:srgbClr val="000000"/>
                </a:solidFill>
                <a:effectLst/>
                <a:latin typeface="Arial" panose="020B0604020202020204" pitchFamily="34" charset="0"/>
                <a:cs typeface="Arial" panose="020B0604020202020204" pitchFamily="34" charset="0"/>
              </a:rPr>
              <a:t>Si</a:t>
            </a:r>
            <a:r>
              <a:rPr lang="en-US" altLang="zh-CN" b="1" baseline="-25000" dirty="0">
                <a:solidFill>
                  <a:srgbClr val="231F20"/>
                </a:solidFill>
                <a:effectLst/>
                <a:latin typeface="Arial" panose="020B0604020202020204" pitchFamily="34" charset="0"/>
                <a:cs typeface="Arial" panose="020B0604020202020204" pitchFamily="34" charset="0"/>
              </a:rPr>
              <a:t>0.18 </a:t>
            </a:r>
            <a:r>
              <a:rPr lang="en-US" altLang="zh-CN" b="1" dirty="0">
                <a:solidFill>
                  <a:srgbClr val="231F20"/>
                </a:solidFill>
                <a:effectLst/>
                <a:latin typeface="Arial" panose="020B0604020202020204" pitchFamily="34" charset="0"/>
                <a:cs typeface="Arial" panose="020B0604020202020204" pitchFamily="34" charset="0"/>
              </a:rPr>
              <a:t>(away from E</a:t>
            </a:r>
            <a:r>
              <a:rPr lang="en-US" altLang="zh-CN" b="1" baseline="-25000" dirty="0">
                <a:solidFill>
                  <a:srgbClr val="231F20"/>
                </a:solidFill>
                <a:effectLst/>
                <a:latin typeface="Arial" panose="020B0604020202020204" pitchFamily="34" charset="0"/>
                <a:cs typeface="Arial" panose="020B0604020202020204" pitchFamily="34" charset="0"/>
              </a:rPr>
              <a:t>F</a:t>
            </a:r>
            <a:r>
              <a:rPr lang="en-US" altLang="zh-CN" b="1" dirty="0">
                <a:solidFill>
                  <a:srgbClr val="231F20"/>
                </a:solidFill>
                <a:effectLst/>
                <a:latin typeface="Arial" panose="020B0604020202020204" pitchFamily="34" charset="0"/>
                <a:cs typeface="Arial" panose="020B0604020202020204" pitchFamily="34" charset="0"/>
              </a:rPr>
              <a:t>)</a:t>
            </a:r>
            <a:endParaRPr lang="en-US" altLang="zh-CN" b="1" dirty="0">
              <a:solidFill>
                <a:srgbClr val="231F20"/>
              </a:solidFill>
              <a:latin typeface="Arial" panose="020B0604020202020204" pitchFamily="34" charset="0"/>
              <a:cs typeface="Arial" panose="020B0604020202020204" pitchFamily="34" charset="0"/>
            </a:endParaRPr>
          </a:p>
          <a:p>
            <a:pPr marL="285750" indent="-285750">
              <a:spcBef>
                <a:spcPts val="600"/>
              </a:spcBef>
              <a:buClr>
                <a:schemeClr val="tx1"/>
              </a:buClr>
              <a:buFont typeface="Wingdings" panose="05000000000000000000" pitchFamily="2" charset="2"/>
              <a:buChar char="q"/>
            </a:pPr>
            <a:r>
              <a:rPr lang="en-US" altLang="zh-CN" b="1" dirty="0">
                <a:solidFill>
                  <a:srgbClr val="C00000"/>
                </a:solidFill>
                <a:latin typeface="Arial" panose="020B0604020202020204" pitchFamily="34" charset="0"/>
                <a:cs typeface="Arial" panose="020B0604020202020204" pitchFamily="34" charset="0"/>
              </a:rPr>
              <a:t>Flat bands </a:t>
            </a:r>
            <a:r>
              <a:rPr lang="en-US" altLang="zh-CN" b="1" dirty="0">
                <a:latin typeface="Arial" panose="020B0604020202020204" pitchFamily="34" charset="0"/>
                <a:cs typeface="Arial" panose="020B0604020202020204" pitchFamily="34" charset="0"/>
              </a:rPr>
              <a:t>and </a:t>
            </a:r>
            <a:r>
              <a:rPr lang="en-US" altLang="zh-CN" b="1" dirty="0">
                <a:solidFill>
                  <a:srgbClr val="C00000"/>
                </a:solidFill>
                <a:latin typeface="Arial" panose="020B0604020202020204" pitchFamily="34" charset="0"/>
                <a:cs typeface="Arial" panose="020B0604020202020204" pitchFamily="34" charset="0"/>
              </a:rPr>
              <a:t>DOS peaks </a:t>
            </a:r>
            <a:r>
              <a:rPr lang="en-US" altLang="zh-CN" b="1" dirty="0">
                <a:solidFill>
                  <a:srgbClr val="231F20"/>
                </a:solidFill>
                <a:latin typeface="Arial" panose="020B0604020202020204" pitchFamily="34" charset="0"/>
                <a:cs typeface="Arial" panose="020B0604020202020204" pitchFamily="34" charset="0"/>
              </a:rPr>
              <a:t>might be responsible for the </a:t>
            </a:r>
            <a:r>
              <a:rPr lang="en-US" altLang="zh-CN" b="1" dirty="0">
                <a:solidFill>
                  <a:srgbClr val="000000"/>
                </a:solidFill>
                <a:effectLst/>
                <a:latin typeface="Arial" panose="020B0604020202020204" pitchFamily="34" charset="0"/>
                <a:cs typeface="Arial" panose="020B0604020202020204" pitchFamily="34" charset="0"/>
              </a:rPr>
              <a:t>structural instability in ScIr</a:t>
            </a:r>
            <a:r>
              <a:rPr lang="en-US" altLang="zh-CN" b="1" baseline="-25000" dirty="0">
                <a:solidFill>
                  <a:srgbClr val="231F20"/>
                </a:solidFill>
                <a:latin typeface="Arial" panose="020B0604020202020204" pitchFamily="34" charset="0"/>
                <a:cs typeface="Arial" panose="020B0604020202020204" pitchFamily="34" charset="0"/>
              </a:rPr>
              <a:t>2</a:t>
            </a:r>
            <a:endParaRPr lang="en-US" altLang="zh-CN"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endParaRPr>
          </a:p>
        </p:txBody>
      </p:sp>
      <p:sp>
        <p:nvSpPr>
          <p:cNvPr id="31" name="TextBox 16">
            <a:extLst>
              <a:ext uri="{FF2B5EF4-FFF2-40B4-BE49-F238E27FC236}">
                <a16:creationId xmlns:a16="http://schemas.microsoft.com/office/drawing/2014/main" id="{7C3D2033-C9F7-4FBF-BC32-0BD395B90660}"/>
              </a:ext>
            </a:extLst>
          </p:cNvPr>
          <p:cNvSpPr txBox="1"/>
          <p:nvPr/>
        </p:nvSpPr>
        <p:spPr>
          <a:xfrm>
            <a:off x="6156104" y="1898745"/>
            <a:ext cx="5701216" cy="170816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DOS is contributed by Ir-5d and Sc-4d orbitals </a:t>
            </a:r>
          </a:p>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Two main bands cross the E</a:t>
            </a:r>
            <a:r>
              <a:rPr lang="en-US" altLang="zh-CN" b="1" baseline="-25000" dirty="0">
                <a:latin typeface="Arial" panose="020B0604020202020204" pitchFamily="34" charset="0"/>
                <a:ea typeface="Microsoft YaHei" panose="020B0503020204020204" pitchFamily="34" charset="-122"/>
                <a:cs typeface="Arial" panose="020B0604020202020204" pitchFamily="34" charset="0"/>
              </a:rPr>
              <a:t>F</a:t>
            </a:r>
            <a:r>
              <a:rPr lang="en-US" altLang="zh-CN" b="1" dirty="0">
                <a:latin typeface="Arial" panose="020B0604020202020204" pitchFamily="34" charset="0"/>
                <a:ea typeface="Microsoft YaHei" panose="020B0503020204020204" pitchFamily="34" charset="-122"/>
                <a:cs typeface="Arial" panose="020B0604020202020204" pitchFamily="34" charset="0"/>
              </a:rPr>
              <a:t> for both compounds</a:t>
            </a:r>
          </a:p>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Band splitting due to SOC is significant</a:t>
            </a:r>
          </a:p>
          <a:p>
            <a:pPr>
              <a:spcBef>
                <a:spcPts val="600"/>
              </a:spcBef>
              <a:buClr>
                <a:schemeClr val="tx1"/>
              </a:buClr>
            </a:pP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     E</a:t>
            </a:r>
            <a:r>
              <a:rPr lang="en-US" altLang="zh-CN" b="1" baseline="-25000" dirty="0">
                <a:solidFill>
                  <a:srgbClr val="C00000"/>
                </a:solidFill>
                <a:latin typeface="Arial" panose="020B0604020202020204" pitchFamily="34" charset="0"/>
                <a:ea typeface="Microsoft YaHei" panose="020B0503020204020204" pitchFamily="34" charset="-122"/>
                <a:cs typeface="Arial" panose="020B0604020202020204" pitchFamily="34" charset="0"/>
              </a:rPr>
              <a:t>SOC</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 = 275 </a:t>
            </a:r>
            <a:r>
              <a:rPr lang="en-US" altLang="zh-CN" b="1" dirty="0" err="1">
                <a:solidFill>
                  <a:srgbClr val="C00000"/>
                </a:solidFill>
                <a:latin typeface="Arial" panose="020B0604020202020204" pitchFamily="34" charset="0"/>
                <a:ea typeface="Microsoft YaHei" panose="020B0503020204020204" pitchFamily="34" charset="-122"/>
                <a:cs typeface="Arial" panose="020B0604020202020204" pitchFamily="34" charset="0"/>
              </a:rPr>
              <a:t>meV</a:t>
            </a:r>
            <a:endPar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7DD4632E-3631-446E-8F8A-ABC3A88C095A}"/>
              </a:ext>
            </a:extLst>
          </p:cNvPr>
          <p:cNvPicPr>
            <a:picLocks noChangeAspect="1"/>
          </p:cNvPicPr>
          <p:nvPr/>
        </p:nvPicPr>
        <p:blipFill rotWithShape="1">
          <a:blip r:embed="rId4"/>
          <a:srcRect l="1813" r="32610" b="49131"/>
          <a:stretch/>
        </p:blipFill>
        <p:spPr>
          <a:xfrm>
            <a:off x="206796" y="4147384"/>
            <a:ext cx="4187103" cy="2254560"/>
          </a:xfrm>
          <a:prstGeom prst="rect">
            <a:avLst/>
          </a:prstGeom>
        </p:spPr>
      </p:pic>
      <p:sp>
        <p:nvSpPr>
          <p:cNvPr id="4" name="文本框 3">
            <a:extLst>
              <a:ext uri="{FF2B5EF4-FFF2-40B4-BE49-F238E27FC236}">
                <a16:creationId xmlns:a16="http://schemas.microsoft.com/office/drawing/2014/main" id="{49E63963-9D74-4C66-AF16-98E89509CB92}"/>
              </a:ext>
            </a:extLst>
          </p:cNvPr>
          <p:cNvSpPr txBox="1"/>
          <p:nvPr/>
        </p:nvSpPr>
        <p:spPr>
          <a:xfrm>
            <a:off x="2300347" y="1822887"/>
            <a:ext cx="705642"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ScIr</a:t>
            </a:r>
            <a:r>
              <a:rPr lang="en-US" altLang="zh-CN" b="1" baseline="-25000" dirty="0">
                <a:latin typeface="Arial" panose="020B0604020202020204" pitchFamily="34" charset="0"/>
                <a:cs typeface="Arial" panose="020B0604020202020204" pitchFamily="34" charset="0"/>
              </a:rPr>
              <a:t>2</a:t>
            </a:r>
            <a:endParaRPr lang="zh-CN" altLang="en-US" b="1" baseline="-25000"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54B6EDD3-E646-4DAD-8ACF-0A1198B8DB67}"/>
              </a:ext>
            </a:extLst>
          </p:cNvPr>
          <p:cNvSpPr txBox="1"/>
          <p:nvPr/>
        </p:nvSpPr>
        <p:spPr>
          <a:xfrm>
            <a:off x="1665557" y="4274269"/>
            <a:ext cx="1340432" cy="369332"/>
          </a:xfrm>
          <a:prstGeom prst="rect">
            <a:avLst/>
          </a:prstGeom>
          <a:noFill/>
        </p:spPr>
        <p:txBody>
          <a:bodyPr wrap="none" rtlCol="0">
            <a:spAutoFit/>
          </a:bodyPr>
          <a:lstStyle/>
          <a:p>
            <a:r>
              <a:rPr lang="en-US" altLang="zh-CN" sz="18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8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b="1" dirty="0">
                <a:latin typeface="Arial" panose="020B0604020202020204" pitchFamily="34" charset="0"/>
                <a:ea typeface="Microsoft YaHei" panose="020B0503020204020204" pitchFamily="34" charset="-122"/>
                <a:cs typeface="Arial" panose="020B0604020202020204" pitchFamily="34" charset="0"/>
              </a:rPr>
              <a:t>+SOC</a:t>
            </a:r>
            <a:endParaRPr lang="zh-CN" altLang="en-US" dirty="0"/>
          </a:p>
        </p:txBody>
      </p:sp>
      <p:sp>
        <p:nvSpPr>
          <p:cNvPr id="7" name="矩形 6">
            <a:extLst>
              <a:ext uri="{FF2B5EF4-FFF2-40B4-BE49-F238E27FC236}">
                <a16:creationId xmlns:a16="http://schemas.microsoft.com/office/drawing/2014/main" id="{86037E62-419C-442C-A5C2-CB334CBDC1E3}"/>
              </a:ext>
            </a:extLst>
          </p:cNvPr>
          <p:cNvSpPr/>
          <p:nvPr/>
        </p:nvSpPr>
        <p:spPr>
          <a:xfrm>
            <a:off x="710443" y="2752825"/>
            <a:ext cx="897364" cy="363382"/>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E4284B36-00B1-4D62-BE1D-EB270CE27F4B}"/>
              </a:ext>
            </a:extLst>
          </p:cNvPr>
          <p:cNvSpPr/>
          <p:nvPr/>
        </p:nvSpPr>
        <p:spPr>
          <a:xfrm>
            <a:off x="671405" y="5099746"/>
            <a:ext cx="897364" cy="36338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id="{FA7A7A9D-01CC-4979-8B0B-2FE823BB3DC1}"/>
              </a:ext>
            </a:extLst>
          </p:cNvPr>
          <p:cNvPicPr>
            <a:picLocks noChangeAspect="1"/>
          </p:cNvPicPr>
          <p:nvPr/>
        </p:nvPicPr>
        <p:blipFill>
          <a:blip r:embed="rId5"/>
          <a:stretch>
            <a:fillRect/>
          </a:stretch>
        </p:blipFill>
        <p:spPr>
          <a:xfrm>
            <a:off x="3811363" y="5114110"/>
            <a:ext cx="1830438" cy="1673349"/>
          </a:xfrm>
          <a:prstGeom prst="rect">
            <a:avLst/>
          </a:prstGeom>
        </p:spPr>
      </p:pic>
      <p:grpSp>
        <p:nvGrpSpPr>
          <p:cNvPr id="8" name="组合 7">
            <a:extLst>
              <a:ext uri="{FF2B5EF4-FFF2-40B4-BE49-F238E27FC236}">
                <a16:creationId xmlns:a16="http://schemas.microsoft.com/office/drawing/2014/main" id="{C55A0B6D-EF92-4013-9B5F-DB7F5675172A}"/>
              </a:ext>
            </a:extLst>
          </p:cNvPr>
          <p:cNvGrpSpPr/>
          <p:nvPr/>
        </p:nvGrpSpPr>
        <p:grpSpPr>
          <a:xfrm>
            <a:off x="166920" y="1808384"/>
            <a:ext cx="5032712" cy="2177946"/>
            <a:chOff x="166920" y="1808384"/>
            <a:chExt cx="5032712" cy="2177946"/>
          </a:xfrm>
        </p:grpSpPr>
        <p:pic>
          <p:nvPicPr>
            <p:cNvPr id="9" name="图片 8">
              <a:extLst>
                <a:ext uri="{FF2B5EF4-FFF2-40B4-BE49-F238E27FC236}">
                  <a16:creationId xmlns:a16="http://schemas.microsoft.com/office/drawing/2014/main" id="{57F25718-3C92-477C-8606-F23FCD001705}"/>
                </a:ext>
              </a:extLst>
            </p:cNvPr>
            <p:cNvPicPr>
              <a:picLocks noChangeAspect="1"/>
            </p:cNvPicPr>
            <p:nvPr/>
          </p:nvPicPr>
          <p:blipFill>
            <a:blip r:embed="rId6"/>
            <a:stretch>
              <a:fillRect/>
            </a:stretch>
          </p:blipFill>
          <p:spPr>
            <a:xfrm>
              <a:off x="166920" y="1808384"/>
              <a:ext cx="4226979" cy="2177946"/>
            </a:xfrm>
            <a:prstGeom prst="rect">
              <a:avLst/>
            </a:prstGeom>
          </p:spPr>
        </p:pic>
        <p:pic>
          <p:nvPicPr>
            <p:cNvPr id="6" name="图片 5">
              <a:extLst>
                <a:ext uri="{FF2B5EF4-FFF2-40B4-BE49-F238E27FC236}">
                  <a16:creationId xmlns:a16="http://schemas.microsoft.com/office/drawing/2014/main" id="{B9E5441A-FDDF-41A9-B5BD-1AA5902FA4E1}"/>
                </a:ext>
              </a:extLst>
            </p:cNvPr>
            <p:cNvPicPr>
              <a:picLocks noChangeAspect="1"/>
            </p:cNvPicPr>
            <p:nvPr/>
          </p:nvPicPr>
          <p:blipFill>
            <a:blip r:embed="rId7"/>
            <a:stretch>
              <a:fillRect/>
            </a:stretch>
          </p:blipFill>
          <p:spPr>
            <a:xfrm>
              <a:off x="4323210" y="1888447"/>
              <a:ext cx="876422" cy="704948"/>
            </a:xfrm>
            <a:prstGeom prst="rect">
              <a:avLst/>
            </a:prstGeom>
            <a:ln w="12700">
              <a:solidFill>
                <a:schemeClr val="tx1"/>
              </a:solidFill>
            </a:ln>
          </p:spPr>
        </p:pic>
      </p:grpSp>
      <p:sp>
        <p:nvSpPr>
          <p:cNvPr id="29" name="矩形 28">
            <a:extLst>
              <a:ext uri="{FF2B5EF4-FFF2-40B4-BE49-F238E27FC236}">
                <a16:creationId xmlns:a16="http://schemas.microsoft.com/office/drawing/2014/main" id="{9A83170F-4E1B-4B9C-BDF4-88521B95C31C}"/>
              </a:ext>
            </a:extLst>
          </p:cNvPr>
          <p:cNvSpPr/>
          <p:nvPr/>
        </p:nvSpPr>
        <p:spPr>
          <a:xfrm>
            <a:off x="699925" y="2742758"/>
            <a:ext cx="855298" cy="36338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69B5AFD7-265E-40D4-A23A-C99A3BDBC50C}"/>
              </a:ext>
            </a:extLst>
          </p:cNvPr>
          <p:cNvSpPr txBox="1"/>
          <p:nvPr/>
        </p:nvSpPr>
        <p:spPr>
          <a:xfrm>
            <a:off x="2319640" y="1895220"/>
            <a:ext cx="705642" cy="369332"/>
          </a:xfrm>
          <a:prstGeom prst="rect">
            <a:avLst/>
          </a:prstGeom>
          <a:noFill/>
        </p:spPr>
        <p:txBody>
          <a:bodyPr wrap="none" rtlCol="0">
            <a:spAutoFit/>
          </a:bodyPr>
          <a:lstStyle/>
          <a:p>
            <a:r>
              <a:rPr lang="en-US" altLang="zh-CN" sz="18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800" b="1" baseline="-25000" dirty="0">
                <a:latin typeface="Arial" panose="020B0604020202020204" pitchFamily="34" charset="0"/>
                <a:ea typeface="Microsoft YaHei" panose="020B0503020204020204" pitchFamily="34" charset="-122"/>
                <a:cs typeface="Arial" panose="020B0604020202020204" pitchFamily="34" charset="0"/>
              </a:rPr>
              <a:t>2</a:t>
            </a:r>
            <a:endParaRPr lang="zh-CN" altLang="en-US" dirty="0"/>
          </a:p>
        </p:txBody>
      </p:sp>
    </p:spTree>
    <p:extLst>
      <p:ext uri="{BB962C8B-B14F-4D97-AF65-F5344CB8AC3E}">
        <p14:creationId xmlns:p14="http://schemas.microsoft.com/office/powerpoint/2010/main" val="129880038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18" y="1207197"/>
            <a:ext cx="5989185"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b="1" dirty="0">
                <a:solidFill>
                  <a:srgbClr val="000000"/>
                </a:solidFill>
                <a:latin typeface="Arial" panose="020B0604020202020204" pitchFamily="34" charset="0"/>
                <a:cs typeface="Arial" panose="020B0604020202020204" pitchFamily="34" charset="0"/>
                <a:sym typeface="Symbol" panose="05050102010706020507" pitchFamily="18" charset="2"/>
              </a:rPr>
              <a:t>Electronic band structure low-T </a:t>
            </a:r>
            <a:r>
              <a:rPr lang="en-US" altLang="zh-CN" b="1" dirty="0">
                <a:solidFill>
                  <a:srgbClr val="C00000"/>
                </a:solidFill>
                <a:latin typeface="Arial" panose="020B0604020202020204" pitchFamily="34" charset="0"/>
                <a:cs typeface="Arial" panose="020B0604020202020204" pitchFamily="34" charset="0"/>
                <a:sym typeface="Symbol" panose="05050102010706020507" pitchFamily="18" charset="2"/>
              </a:rPr>
              <a:t>rhombohedral</a:t>
            </a:r>
            <a:r>
              <a:rPr lang="en-US" altLang="zh-CN" b="1" dirty="0">
                <a:solidFill>
                  <a:srgbClr val="000000"/>
                </a:solidFill>
                <a:latin typeface="Arial" panose="020B0604020202020204" pitchFamily="34" charset="0"/>
                <a:cs typeface="Arial" panose="020B0604020202020204" pitchFamily="34" charset="0"/>
                <a:sym typeface="Symbol" panose="05050102010706020507" pitchFamily="18" charset="2"/>
              </a:rPr>
              <a:t> phase</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31" name="TextBox 16">
            <a:extLst>
              <a:ext uri="{FF2B5EF4-FFF2-40B4-BE49-F238E27FC236}">
                <a16:creationId xmlns:a16="http://schemas.microsoft.com/office/drawing/2014/main" id="{7C3D2033-C9F7-4FBF-BC32-0BD395B90660}"/>
              </a:ext>
            </a:extLst>
          </p:cNvPr>
          <p:cNvSpPr txBox="1"/>
          <p:nvPr/>
        </p:nvSpPr>
        <p:spPr>
          <a:xfrm>
            <a:off x="6660529" y="1916079"/>
            <a:ext cx="5328931" cy="2215991"/>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spcAft>
                <a:spcPts val="600"/>
              </a:spcAft>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Electronic bands are quite similar </a:t>
            </a:r>
          </a:p>
          <a:p>
            <a:pPr marL="285750" indent="-285750">
              <a:spcBef>
                <a:spcPts val="600"/>
              </a:spcBef>
              <a:spcAft>
                <a:spcPts val="600"/>
              </a:spcAft>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The rhombohedral phase lacks an inversion center, the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SOC further lifts the degeneracy</a:t>
            </a:r>
          </a:p>
          <a:p>
            <a:pPr marL="285750" indent="-285750">
              <a:spcBef>
                <a:spcPts val="600"/>
              </a:spcBef>
              <a:spcAft>
                <a:spcPts val="600"/>
              </a:spcAft>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Flat band splits into two bands along the</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-L</a:t>
            </a:r>
            <a:r>
              <a:rPr lang="en-US" altLang="zh-CN" b="1" dirty="0">
                <a:latin typeface="Arial" panose="020B0604020202020204" pitchFamily="34" charset="0"/>
                <a:ea typeface="Microsoft YaHei" panose="020B0503020204020204" pitchFamily="34" charset="-122"/>
                <a:cs typeface="Arial" panose="020B0604020202020204" pitchFamily="34" charset="0"/>
              </a:rPr>
              <a:t>,</a:t>
            </a:r>
            <a:r>
              <a:rPr lang="zh-CN" altLang="en-US" b="1"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resulting in a decrease in DOS </a:t>
            </a:r>
          </a:p>
          <a:p>
            <a:pPr marL="285750" indent="-285750">
              <a:spcBef>
                <a:spcPts val="600"/>
              </a:spcBef>
              <a:spcAft>
                <a:spcPts val="600"/>
              </a:spcAft>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Lower Tc in the first SC dome</a:t>
            </a:r>
          </a:p>
        </p:txBody>
      </p:sp>
      <p:pic>
        <p:nvPicPr>
          <p:cNvPr id="3" name="图片 2">
            <a:extLst>
              <a:ext uri="{FF2B5EF4-FFF2-40B4-BE49-F238E27FC236}">
                <a16:creationId xmlns:a16="http://schemas.microsoft.com/office/drawing/2014/main" id="{7DD4632E-3631-446E-8F8A-ABC3A88C095A}"/>
              </a:ext>
            </a:extLst>
          </p:cNvPr>
          <p:cNvPicPr>
            <a:picLocks noChangeAspect="1"/>
          </p:cNvPicPr>
          <p:nvPr/>
        </p:nvPicPr>
        <p:blipFill rotWithShape="1">
          <a:blip r:embed="rId4"/>
          <a:srcRect l="1813" r="32610" b="49131"/>
          <a:stretch/>
        </p:blipFill>
        <p:spPr>
          <a:xfrm>
            <a:off x="334680" y="1789194"/>
            <a:ext cx="4187103" cy="2254560"/>
          </a:xfrm>
          <a:prstGeom prst="rect">
            <a:avLst/>
          </a:prstGeom>
        </p:spPr>
      </p:pic>
      <p:sp>
        <p:nvSpPr>
          <p:cNvPr id="5" name="文本框 4">
            <a:extLst>
              <a:ext uri="{FF2B5EF4-FFF2-40B4-BE49-F238E27FC236}">
                <a16:creationId xmlns:a16="http://schemas.microsoft.com/office/drawing/2014/main" id="{54B6EDD3-E646-4DAD-8ACF-0A1198B8DB67}"/>
              </a:ext>
            </a:extLst>
          </p:cNvPr>
          <p:cNvSpPr txBox="1"/>
          <p:nvPr/>
        </p:nvSpPr>
        <p:spPr>
          <a:xfrm>
            <a:off x="1793441" y="1916079"/>
            <a:ext cx="1340432" cy="369332"/>
          </a:xfrm>
          <a:prstGeom prst="rect">
            <a:avLst/>
          </a:prstGeom>
          <a:noFill/>
        </p:spPr>
        <p:txBody>
          <a:bodyPr wrap="none" rtlCol="0">
            <a:spAutoFit/>
          </a:bodyPr>
          <a:lstStyle/>
          <a:p>
            <a:r>
              <a:rPr lang="en-US" altLang="zh-CN" sz="18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8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b="1" dirty="0">
                <a:latin typeface="Arial" panose="020B0604020202020204" pitchFamily="34" charset="0"/>
                <a:ea typeface="Microsoft YaHei" panose="020B0503020204020204" pitchFamily="34" charset="-122"/>
                <a:cs typeface="Arial" panose="020B0604020202020204" pitchFamily="34" charset="0"/>
              </a:rPr>
              <a:t>+SOC</a:t>
            </a:r>
            <a:endParaRPr lang="zh-CN" altLang="en-US" dirty="0"/>
          </a:p>
        </p:txBody>
      </p:sp>
      <p:pic>
        <p:nvPicPr>
          <p:cNvPr id="11" name="图片 10">
            <a:extLst>
              <a:ext uri="{FF2B5EF4-FFF2-40B4-BE49-F238E27FC236}">
                <a16:creationId xmlns:a16="http://schemas.microsoft.com/office/drawing/2014/main" id="{FA7A7A9D-01CC-4979-8B0B-2FE823BB3DC1}"/>
              </a:ext>
            </a:extLst>
          </p:cNvPr>
          <p:cNvPicPr>
            <a:picLocks noChangeAspect="1"/>
          </p:cNvPicPr>
          <p:nvPr/>
        </p:nvPicPr>
        <p:blipFill>
          <a:blip r:embed="rId5"/>
          <a:stretch>
            <a:fillRect/>
          </a:stretch>
        </p:blipFill>
        <p:spPr>
          <a:xfrm>
            <a:off x="4536441" y="2003033"/>
            <a:ext cx="1830438" cy="1673349"/>
          </a:xfrm>
          <a:prstGeom prst="rect">
            <a:avLst/>
          </a:prstGeom>
        </p:spPr>
      </p:pic>
      <p:pic>
        <p:nvPicPr>
          <p:cNvPr id="6" name="图片 5">
            <a:extLst>
              <a:ext uri="{FF2B5EF4-FFF2-40B4-BE49-F238E27FC236}">
                <a16:creationId xmlns:a16="http://schemas.microsoft.com/office/drawing/2014/main" id="{38AACFFF-6C98-41F7-88C4-E18BA5DB332E}"/>
              </a:ext>
            </a:extLst>
          </p:cNvPr>
          <p:cNvPicPr>
            <a:picLocks noChangeAspect="1"/>
          </p:cNvPicPr>
          <p:nvPr/>
        </p:nvPicPr>
        <p:blipFill rotWithShape="1">
          <a:blip r:embed="rId6"/>
          <a:srcRect l="3153"/>
          <a:stretch/>
        </p:blipFill>
        <p:spPr>
          <a:xfrm>
            <a:off x="370105" y="4233667"/>
            <a:ext cx="4187103" cy="2376780"/>
          </a:xfrm>
          <a:prstGeom prst="rect">
            <a:avLst/>
          </a:prstGeom>
        </p:spPr>
      </p:pic>
      <p:pic>
        <p:nvPicPr>
          <p:cNvPr id="10" name="图片 9">
            <a:extLst>
              <a:ext uri="{FF2B5EF4-FFF2-40B4-BE49-F238E27FC236}">
                <a16:creationId xmlns:a16="http://schemas.microsoft.com/office/drawing/2014/main" id="{A0B9EB8A-CEFA-4AD7-81A3-9FECE666FB9F}"/>
              </a:ext>
            </a:extLst>
          </p:cNvPr>
          <p:cNvPicPr>
            <a:picLocks noChangeAspect="1"/>
          </p:cNvPicPr>
          <p:nvPr/>
        </p:nvPicPr>
        <p:blipFill>
          <a:blip r:embed="rId7"/>
          <a:stretch>
            <a:fillRect/>
          </a:stretch>
        </p:blipFill>
        <p:spPr>
          <a:xfrm>
            <a:off x="4486357" y="4511936"/>
            <a:ext cx="2006606" cy="1723888"/>
          </a:xfrm>
          <a:prstGeom prst="rect">
            <a:avLst/>
          </a:prstGeom>
        </p:spPr>
      </p:pic>
      <p:sp>
        <p:nvSpPr>
          <p:cNvPr id="29" name="文本框 28">
            <a:extLst>
              <a:ext uri="{FF2B5EF4-FFF2-40B4-BE49-F238E27FC236}">
                <a16:creationId xmlns:a16="http://schemas.microsoft.com/office/drawing/2014/main" id="{7B18B49D-3B9B-4F2A-8613-309F1C696384}"/>
              </a:ext>
            </a:extLst>
          </p:cNvPr>
          <p:cNvSpPr txBox="1"/>
          <p:nvPr/>
        </p:nvSpPr>
        <p:spPr>
          <a:xfrm>
            <a:off x="1758015" y="4278107"/>
            <a:ext cx="1340432" cy="369332"/>
          </a:xfrm>
          <a:prstGeom prst="rect">
            <a:avLst/>
          </a:prstGeom>
          <a:noFill/>
        </p:spPr>
        <p:txBody>
          <a:bodyPr wrap="none" rtlCol="0">
            <a:spAutoFit/>
          </a:bodyPr>
          <a:lstStyle/>
          <a:p>
            <a:r>
              <a:rPr lang="en-US" altLang="zh-CN" sz="18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8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b="1" dirty="0">
                <a:latin typeface="Arial" panose="020B0604020202020204" pitchFamily="34" charset="0"/>
                <a:ea typeface="Microsoft YaHei" panose="020B0503020204020204" pitchFamily="34" charset="-122"/>
                <a:cs typeface="Arial" panose="020B0604020202020204" pitchFamily="34" charset="0"/>
              </a:rPr>
              <a:t>+SOC</a:t>
            </a:r>
            <a:endParaRPr lang="zh-CN" altLang="en-US" dirty="0"/>
          </a:p>
        </p:txBody>
      </p:sp>
      <p:sp>
        <p:nvSpPr>
          <p:cNvPr id="32" name="文本框 31">
            <a:extLst>
              <a:ext uri="{FF2B5EF4-FFF2-40B4-BE49-F238E27FC236}">
                <a16:creationId xmlns:a16="http://schemas.microsoft.com/office/drawing/2014/main" id="{B1EC3EBC-6C57-40E8-A868-80AE0A4A01C3}"/>
              </a:ext>
            </a:extLst>
          </p:cNvPr>
          <p:cNvSpPr txBox="1"/>
          <p:nvPr/>
        </p:nvSpPr>
        <p:spPr>
          <a:xfrm>
            <a:off x="6610383" y="4647439"/>
            <a:ext cx="5520438" cy="1323439"/>
          </a:xfrm>
          <a:prstGeom prst="rect">
            <a:avLst/>
          </a:prstGeom>
          <a:noFill/>
        </p:spPr>
        <p:txBody>
          <a:bodyPr wrap="square">
            <a:spAutoFit/>
          </a:bodyPr>
          <a:lstStyle/>
          <a:p>
            <a:pPr algn="ctr"/>
            <a:r>
              <a:rPr lang="en-US" altLang="zh-CN" sz="2000" b="1" dirty="0">
                <a:effectLst/>
                <a:latin typeface="Arial" panose="020B0604020202020204" pitchFamily="34" charset="0"/>
                <a:cs typeface="Arial" panose="020B0604020202020204" pitchFamily="34" charset="0"/>
              </a:rPr>
              <a:t>Flat bands account for most of the DOS at E</a:t>
            </a:r>
            <a:r>
              <a:rPr lang="en-US" altLang="zh-CN" sz="2000" b="1" baseline="-25000" dirty="0">
                <a:effectLst/>
                <a:latin typeface="Arial" panose="020B0604020202020204" pitchFamily="34" charset="0"/>
                <a:cs typeface="Arial" panose="020B0604020202020204" pitchFamily="34" charset="0"/>
              </a:rPr>
              <a:t>F</a:t>
            </a:r>
            <a:r>
              <a:rPr lang="en-US" altLang="zh-CN" sz="2000" b="1" dirty="0">
                <a:effectLst/>
                <a:latin typeface="Arial" panose="020B0604020202020204" pitchFamily="34" charset="0"/>
                <a:cs typeface="Arial" panose="020B0604020202020204" pitchFamily="34" charset="0"/>
              </a:rPr>
              <a:t>, which may explain the unconventional SC in ScIr</a:t>
            </a:r>
            <a:r>
              <a:rPr lang="en-US" altLang="zh-CN" sz="2000" b="1" baseline="-25000" dirty="0">
                <a:effectLst/>
                <a:latin typeface="Arial" panose="020B0604020202020204" pitchFamily="34" charset="0"/>
                <a:cs typeface="Arial" panose="020B0604020202020204" pitchFamily="34" charset="0"/>
              </a:rPr>
              <a:t>2-x</a:t>
            </a:r>
            <a:r>
              <a:rPr lang="en-US" altLang="zh-CN" sz="2000" b="1" dirty="0">
                <a:effectLst/>
                <a:latin typeface="Arial" panose="020B0604020202020204" pitchFamily="34" charset="0"/>
                <a:cs typeface="Arial" panose="020B0604020202020204" pitchFamily="34" charset="0"/>
              </a:rPr>
              <a:t>Si</a:t>
            </a:r>
            <a:r>
              <a:rPr lang="en-US" altLang="zh-CN" sz="2000" b="1" baseline="-25000" dirty="0">
                <a:effectLst/>
                <a:latin typeface="Arial" panose="020B0604020202020204" pitchFamily="34" charset="0"/>
                <a:cs typeface="Arial" panose="020B0604020202020204" pitchFamily="34" charset="0"/>
              </a:rPr>
              <a:t>x</a:t>
            </a:r>
          </a:p>
          <a:p>
            <a:pPr algn="ctr"/>
            <a:r>
              <a:rPr lang="en-US" altLang="zh-CN" b="1" dirty="0">
                <a:latin typeface="Arial" panose="020B0604020202020204" pitchFamily="34" charset="0"/>
                <a:cs typeface="Arial" panose="020B0604020202020204" pitchFamily="34" charset="0"/>
              </a:rPr>
              <a:t>e.g., </a:t>
            </a:r>
            <a:r>
              <a:rPr lang="en-US" altLang="zh-CN" b="1" dirty="0">
                <a:solidFill>
                  <a:srgbClr val="C00000"/>
                </a:solidFill>
                <a:latin typeface="Arial" panose="020B0604020202020204" pitchFamily="34" charset="0"/>
                <a:cs typeface="Arial" panose="020B0604020202020204" pitchFamily="34" charset="0"/>
              </a:rPr>
              <a:t>electronic correlations</a:t>
            </a:r>
            <a:endParaRPr lang="zh-CN" altLang="en-US" b="1" dirty="0">
              <a:solidFill>
                <a:srgbClr val="C00000"/>
              </a:solidFill>
              <a:latin typeface="Arial" panose="020B0604020202020204" pitchFamily="34" charset="0"/>
              <a:cs typeface="Arial" panose="020B0604020202020204" pitchFamily="34" charset="0"/>
            </a:endParaRPr>
          </a:p>
        </p:txBody>
      </p:sp>
      <p:sp>
        <p:nvSpPr>
          <p:cNvPr id="28" name="矩形 27">
            <a:extLst>
              <a:ext uri="{FF2B5EF4-FFF2-40B4-BE49-F238E27FC236}">
                <a16:creationId xmlns:a16="http://schemas.microsoft.com/office/drawing/2014/main" id="{396D205A-140D-49A3-962F-A6BE3F987F70}"/>
              </a:ext>
            </a:extLst>
          </p:cNvPr>
          <p:cNvSpPr/>
          <p:nvPr/>
        </p:nvSpPr>
        <p:spPr>
          <a:xfrm>
            <a:off x="860651" y="2716106"/>
            <a:ext cx="839456" cy="2713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41FDC53D-F4EE-4099-A774-292D52176FC7}"/>
              </a:ext>
            </a:extLst>
          </p:cNvPr>
          <p:cNvSpPr/>
          <p:nvPr/>
        </p:nvSpPr>
        <p:spPr>
          <a:xfrm>
            <a:off x="871146" y="5129623"/>
            <a:ext cx="839456" cy="2713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3357338"/>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31" name="TextBox 16">
            <a:extLst>
              <a:ext uri="{FF2B5EF4-FFF2-40B4-BE49-F238E27FC236}">
                <a16:creationId xmlns:a16="http://schemas.microsoft.com/office/drawing/2014/main" id="{7C3D2033-C9F7-4FBF-BC32-0BD395B90660}"/>
              </a:ext>
            </a:extLst>
          </p:cNvPr>
          <p:cNvSpPr txBox="1"/>
          <p:nvPr/>
        </p:nvSpPr>
        <p:spPr>
          <a:xfrm>
            <a:off x="8441012" y="5957699"/>
            <a:ext cx="3628062" cy="72327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b="1" dirty="0" err="1">
                <a:latin typeface="Arial" panose="020B0604020202020204" pitchFamily="34" charset="0"/>
                <a:ea typeface="Microsoft YaHei" panose="020B0503020204020204" pitchFamily="34" charset="-122"/>
                <a:cs typeface="Arial" panose="020B0604020202020204" pitchFamily="34" charset="0"/>
              </a:rPr>
              <a:t>Ir</a:t>
            </a:r>
            <a:r>
              <a:rPr lang="en-US" altLang="zh-CN" b="1" dirty="0">
                <a:latin typeface="Arial" panose="020B0604020202020204" pitchFamily="34" charset="0"/>
                <a:ea typeface="Microsoft YaHei" panose="020B0503020204020204" pitchFamily="34" charset="-122"/>
                <a:cs typeface="Arial" panose="020B0604020202020204" pitchFamily="34" charset="0"/>
              </a:rPr>
              <a:t> atoms form a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chiral chain</a:t>
            </a:r>
          </a:p>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Giant helicoid Fermi arcs</a:t>
            </a:r>
          </a:p>
        </p:txBody>
      </p:sp>
      <p:sp>
        <p:nvSpPr>
          <p:cNvPr id="20" name="文本框 19">
            <a:extLst>
              <a:ext uri="{FF2B5EF4-FFF2-40B4-BE49-F238E27FC236}">
                <a16:creationId xmlns:a16="http://schemas.microsoft.com/office/drawing/2014/main" id="{2E188A5D-8DC1-4EE8-9BCF-0910DD3E9A10}"/>
              </a:ext>
            </a:extLst>
          </p:cNvPr>
          <p:cNvSpPr txBox="1"/>
          <p:nvPr/>
        </p:nvSpPr>
        <p:spPr>
          <a:xfrm>
            <a:off x="146897" y="1186758"/>
            <a:ext cx="2386102" cy="369332"/>
          </a:xfrm>
          <a:prstGeom prst="rect">
            <a:avLst/>
          </a:prstGeom>
          <a:solidFill>
            <a:schemeClr val="accent4">
              <a:lumMod val="20000"/>
              <a:lumOff val="80000"/>
            </a:schemeClr>
          </a:solidFill>
          <a:ln w="19050">
            <a:solidFill>
              <a:srgbClr val="C00000"/>
            </a:solidFill>
          </a:ln>
        </p:spPr>
        <p:txBody>
          <a:bodyPr wrap="none" rtlCol="0">
            <a:spAutoFit/>
          </a:bodyPr>
          <a:lstStyle/>
          <a:p>
            <a:r>
              <a:rPr lang="en-US" altLang="zh-CN" b="1" dirty="0">
                <a:latin typeface="Arial" panose="020B0604020202020204" pitchFamily="34" charset="0"/>
                <a:cs typeface="Arial" panose="020B0604020202020204" pitchFamily="34" charset="0"/>
              </a:rPr>
              <a:t>Topological aspects</a:t>
            </a:r>
            <a:endParaRPr lang="zh-CN" altLang="en-US" b="1" dirty="0">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26373AD2-B0F3-470C-B161-9BBC7E7BFA92}"/>
              </a:ext>
            </a:extLst>
          </p:cNvPr>
          <p:cNvPicPr>
            <a:picLocks noChangeAspect="1"/>
          </p:cNvPicPr>
          <p:nvPr/>
        </p:nvPicPr>
        <p:blipFill rotWithShape="1">
          <a:blip r:embed="rId4"/>
          <a:srcRect l="1687"/>
          <a:stretch/>
        </p:blipFill>
        <p:spPr>
          <a:xfrm>
            <a:off x="8382246" y="2692516"/>
            <a:ext cx="3202695" cy="3104489"/>
          </a:xfrm>
          <a:prstGeom prst="rect">
            <a:avLst/>
          </a:prstGeom>
        </p:spPr>
      </p:pic>
      <p:sp>
        <p:nvSpPr>
          <p:cNvPr id="33" name="TextBox 16">
            <a:extLst>
              <a:ext uri="{FF2B5EF4-FFF2-40B4-BE49-F238E27FC236}">
                <a16:creationId xmlns:a16="http://schemas.microsoft.com/office/drawing/2014/main" id="{B74E6DFD-C205-4AE2-9E32-20C97A765BC9}"/>
              </a:ext>
            </a:extLst>
          </p:cNvPr>
          <p:cNvSpPr txBox="1"/>
          <p:nvPr/>
        </p:nvSpPr>
        <p:spPr>
          <a:xfrm>
            <a:off x="122926" y="6053296"/>
            <a:ext cx="3484680" cy="646331"/>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Dirac point at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X point </a:t>
            </a:r>
            <a:r>
              <a:rPr lang="en-US" altLang="zh-CN" b="1" dirty="0">
                <a:latin typeface="Arial" panose="020B0604020202020204" pitchFamily="34" charset="0"/>
                <a:ea typeface="Microsoft YaHei" panose="020B0503020204020204" pitchFamily="34" charset="-122"/>
                <a:cs typeface="Arial" panose="020B0604020202020204" pitchFamily="34" charset="0"/>
              </a:rPr>
              <a:t>shifts to E</a:t>
            </a:r>
            <a:r>
              <a:rPr lang="en-US" altLang="zh-CN" b="1" baseline="-25000" dirty="0">
                <a:latin typeface="Arial" panose="020B0604020202020204" pitchFamily="34" charset="0"/>
                <a:ea typeface="Microsoft YaHei" panose="020B0503020204020204" pitchFamily="34" charset="-122"/>
                <a:cs typeface="Arial" panose="020B0604020202020204" pitchFamily="34" charset="0"/>
              </a:rPr>
              <a:t>F</a:t>
            </a:r>
            <a:r>
              <a:rPr lang="en-US" altLang="zh-CN" b="1" dirty="0">
                <a:latin typeface="Arial" panose="020B0604020202020204" pitchFamily="34" charset="0"/>
                <a:ea typeface="Microsoft YaHei" panose="020B0503020204020204" pitchFamily="34" charset="-122"/>
                <a:cs typeface="Arial" panose="020B0604020202020204" pitchFamily="34" charset="0"/>
              </a:rPr>
              <a:t> by Si doping</a:t>
            </a:r>
          </a:p>
        </p:txBody>
      </p:sp>
      <p:grpSp>
        <p:nvGrpSpPr>
          <p:cNvPr id="16" name="组合 15">
            <a:extLst>
              <a:ext uri="{FF2B5EF4-FFF2-40B4-BE49-F238E27FC236}">
                <a16:creationId xmlns:a16="http://schemas.microsoft.com/office/drawing/2014/main" id="{6E88351E-0530-436A-AA96-E63042ED90D2}"/>
              </a:ext>
            </a:extLst>
          </p:cNvPr>
          <p:cNvGrpSpPr/>
          <p:nvPr/>
        </p:nvGrpSpPr>
        <p:grpSpPr>
          <a:xfrm>
            <a:off x="303429" y="1771545"/>
            <a:ext cx="2602583" cy="1971900"/>
            <a:chOff x="138939" y="1769392"/>
            <a:chExt cx="2602583" cy="1971900"/>
          </a:xfrm>
        </p:grpSpPr>
        <p:pic>
          <p:nvPicPr>
            <p:cNvPr id="12" name="图片 11">
              <a:extLst>
                <a:ext uri="{FF2B5EF4-FFF2-40B4-BE49-F238E27FC236}">
                  <a16:creationId xmlns:a16="http://schemas.microsoft.com/office/drawing/2014/main" id="{D12B4A53-D478-418B-80E2-AC7E54969F92}"/>
                </a:ext>
              </a:extLst>
            </p:cNvPr>
            <p:cNvPicPr>
              <a:picLocks noChangeAspect="1"/>
            </p:cNvPicPr>
            <p:nvPr/>
          </p:nvPicPr>
          <p:blipFill rotWithShape="1">
            <a:blip r:embed="rId5"/>
            <a:srcRect l="2496" t="4469" b="2864"/>
            <a:stretch/>
          </p:blipFill>
          <p:spPr>
            <a:xfrm>
              <a:off x="138939" y="1769392"/>
              <a:ext cx="2602583" cy="1971900"/>
            </a:xfrm>
            <a:prstGeom prst="rect">
              <a:avLst/>
            </a:prstGeom>
          </p:spPr>
        </p:pic>
        <p:sp>
          <p:nvSpPr>
            <p:cNvPr id="15" name="矩形 14">
              <a:extLst>
                <a:ext uri="{FF2B5EF4-FFF2-40B4-BE49-F238E27FC236}">
                  <a16:creationId xmlns:a16="http://schemas.microsoft.com/office/drawing/2014/main" id="{A84CF601-E3FF-47E6-AA0B-EA37804DE6D7}"/>
                </a:ext>
              </a:extLst>
            </p:cNvPr>
            <p:cNvSpPr/>
            <p:nvPr/>
          </p:nvSpPr>
          <p:spPr>
            <a:xfrm>
              <a:off x="1875518" y="2644645"/>
              <a:ext cx="400467" cy="322191"/>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a:extLst>
                <a:ext uri="{FF2B5EF4-FFF2-40B4-BE49-F238E27FC236}">
                  <a16:creationId xmlns:a16="http://schemas.microsoft.com/office/drawing/2014/main" id="{4C582496-1CF4-415E-AABD-292DD15B3C0E}"/>
                </a:ext>
              </a:extLst>
            </p:cNvPr>
            <p:cNvSpPr txBox="1"/>
            <p:nvPr/>
          </p:nvSpPr>
          <p:spPr>
            <a:xfrm>
              <a:off x="1469655" y="1820916"/>
              <a:ext cx="1212191" cy="338554"/>
            </a:xfrm>
            <a:prstGeom prst="rect">
              <a:avLst/>
            </a:prstGeom>
            <a:noFill/>
          </p:spPr>
          <p:txBody>
            <a:bodyPr wrap="none" rtlCol="0">
              <a:spAutoFit/>
            </a:bodyPr>
            <a:lstStyle/>
            <a:p>
              <a:r>
                <a:rPr lang="en-US" altLang="zh-CN" sz="16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sz="1600" b="1" dirty="0">
                  <a:latin typeface="Arial" panose="020B0604020202020204" pitchFamily="34" charset="0"/>
                  <a:ea typeface="Microsoft YaHei" panose="020B0503020204020204" pitchFamily="34" charset="-122"/>
                  <a:cs typeface="Arial" panose="020B0604020202020204" pitchFamily="34" charset="0"/>
                </a:rPr>
                <a:t>+SOC</a:t>
              </a:r>
              <a:endParaRPr lang="zh-CN" altLang="en-US" sz="1600" dirty="0"/>
            </a:p>
          </p:txBody>
        </p:sp>
      </p:grpSp>
      <p:grpSp>
        <p:nvGrpSpPr>
          <p:cNvPr id="43" name="组合 42">
            <a:extLst>
              <a:ext uri="{FF2B5EF4-FFF2-40B4-BE49-F238E27FC236}">
                <a16:creationId xmlns:a16="http://schemas.microsoft.com/office/drawing/2014/main" id="{D8065C10-FE7C-4E38-835F-24C4025A2D0C}"/>
              </a:ext>
            </a:extLst>
          </p:cNvPr>
          <p:cNvGrpSpPr/>
          <p:nvPr/>
        </p:nvGrpSpPr>
        <p:grpSpPr>
          <a:xfrm>
            <a:off x="314230" y="3792816"/>
            <a:ext cx="2645175" cy="2004189"/>
            <a:chOff x="146896" y="3792815"/>
            <a:chExt cx="2645175" cy="2004189"/>
          </a:xfrm>
        </p:grpSpPr>
        <p:pic>
          <p:nvPicPr>
            <p:cNvPr id="14" name="图片 13">
              <a:extLst>
                <a:ext uri="{FF2B5EF4-FFF2-40B4-BE49-F238E27FC236}">
                  <a16:creationId xmlns:a16="http://schemas.microsoft.com/office/drawing/2014/main" id="{DC629F4B-21E6-41C2-B5B1-93A90B19F051}"/>
                </a:ext>
              </a:extLst>
            </p:cNvPr>
            <p:cNvPicPr>
              <a:picLocks noChangeAspect="1"/>
            </p:cNvPicPr>
            <p:nvPr/>
          </p:nvPicPr>
          <p:blipFill rotWithShape="1">
            <a:blip r:embed="rId6"/>
            <a:srcRect l="298" t="1354" r="1"/>
            <a:stretch/>
          </p:blipFill>
          <p:spPr>
            <a:xfrm>
              <a:off x="146896" y="3792815"/>
              <a:ext cx="2615799" cy="2004189"/>
            </a:xfrm>
            <a:prstGeom prst="rect">
              <a:avLst/>
            </a:prstGeom>
          </p:spPr>
        </p:pic>
        <p:sp>
          <p:nvSpPr>
            <p:cNvPr id="32" name="矩形 31">
              <a:extLst>
                <a:ext uri="{FF2B5EF4-FFF2-40B4-BE49-F238E27FC236}">
                  <a16:creationId xmlns:a16="http://schemas.microsoft.com/office/drawing/2014/main" id="{0918B4F1-4928-4E96-B7F7-866E1A869CDF}"/>
                </a:ext>
              </a:extLst>
            </p:cNvPr>
            <p:cNvSpPr/>
            <p:nvPr/>
          </p:nvSpPr>
          <p:spPr>
            <a:xfrm>
              <a:off x="1862169" y="4566912"/>
              <a:ext cx="413816" cy="292452"/>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34">
              <a:extLst>
                <a:ext uri="{FF2B5EF4-FFF2-40B4-BE49-F238E27FC236}">
                  <a16:creationId xmlns:a16="http://schemas.microsoft.com/office/drawing/2014/main" id="{7894FE75-08A8-4C23-BF3A-CDD48DB7E63C}"/>
                </a:ext>
              </a:extLst>
            </p:cNvPr>
            <p:cNvSpPr txBox="1"/>
            <p:nvPr/>
          </p:nvSpPr>
          <p:spPr>
            <a:xfrm>
              <a:off x="932266" y="3871558"/>
              <a:ext cx="1859805" cy="338554"/>
            </a:xfrm>
            <a:prstGeom prst="rect">
              <a:avLst/>
            </a:prstGeom>
            <a:noFill/>
          </p:spPr>
          <p:txBody>
            <a:bodyPr wrap="none" rtlCol="0">
              <a:spAutoFit/>
            </a:bodyPr>
            <a:lstStyle/>
            <a:p>
              <a:r>
                <a:rPr lang="en-US" altLang="zh-CN" sz="16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1.82</a:t>
              </a:r>
              <a:r>
                <a:rPr lang="en-US" altLang="zh-CN" sz="1600" b="1" dirty="0">
                  <a:latin typeface="Arial" panose="020B0604020202020204" pitchFamily="34" charset="0"/>
                  <a:ea typeface="Microsoft YaHei" panose="020B0503020204020204" pitchFamily="34" charset="-122"/>
                  <a:cs typeface="Arial" panose="020B0604020202020204" pitchFamily="34" charset="0"/>
                </a:rPr>
                <a:t>Si</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0.18</a:t>
              </a:r>
              <a:r>
                <a:rPr lang="en-US" altLang="zh-CN" sz="1600" b="1" dirty="0">
                  <a:latin typeface="Arial" panose="020B0604020202020204" pitchFamily="34" charset="0"/>
                  <a:ea typeface="Microsoft YaHei" panose="020B0503020204020204" pitchFamily="34" charset="-122"/>
                  <a:cs typeface="Arial" panose="020B0604020202020204" pitchFamily="34" charset="0"/>
                </a:rPr>
                <a:t>+SOC</a:t>
              </a:r>
              <a:endParaRPr lang="zh-CN" altLang="en-US" sz="1600" dirty="0"/>
            </a:p>
          </p:txBody>
        </p:sp>
      </p:grpSp>
      <p:sp>
        <p:nvSpPr>
          <p:cNvPr id="28" name="箭头: 右 27">
            <a:extLst>
              <a:ext uri="{FF2B5EF4-FFF2-40B4-BE49-F238E27FC236}">
                <a16:creationId xmlns:a16="http://schemas.microsoft.com/office/drawing/2014/main" id="{01545788-351B-42F6-B4A1-4C241185E810}"/>
              </a:ext>
            </a:extLst>
          </p:cNvPr>
          <p:cNvSpPr/>
          <p:nvPr/>
        </p:nvSpPr>
        <p:spPr>
          <a:xfrm rot="2001818">
            <a:off x="2968682" y="3177029"/>
            <a:ext cx="1347550" cy="267267"/>
          </a:xfrm>
          <a:prstGeom prst="rightArrow">
            <a:avLst>
              <a:gd name="adj1" fmla="val 45006"/>
              <a:gd name="adj2" fmla="val 84962"/>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TextBox 16">
            <a:extLst>
              <a:ext uri="{FF2B5EF4-FFF2-40B4-BE49-F238E27FC236}">
                <a16:creationId xmlns:a16="http://schemas.microsoft.com/office/drawing/2014/main" id="{55CAC0EA-7B87-49F7-A333-B2A4E2F3A8AB}"/>
              </a:ext>
            </a:extLst>
          </p:cNvPr>
          <p:cNvSpPr txBox="1"/>
          <p:nvPr/>
        </p:nvSpPr>
        <p:spPr>
          <a:xfrm>
            <a:off x="3948818" y="5422354"/>
            <a:ext cx="4301102" cy="1277273"/>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Clr>
                <a:schemeClr val="tx1"/>
              </a:buClr>
              <a:buFont typeface="Wingdings" panose="05000000000000000000" pitchFamily="2" charset="2"/>
              <a:buChar char="q"/>
            </a:pPr>
            <a:r>
              <a:rPr lang="en-US" altLang="zh-CN" b="1" dirty="0">
                <a:latin typeface="Arial" panose="020B0604020202020204" pitchFamily="34" charset="0"/>
                <a:ea typeface="Microsoft YaHei" panose="020B0503020204020204" pitchFamily="34" charset="-122"/>
                <a:cs typeface="Arial" panose="020B0604020202020204" pitchFamily="34" charset="0"/>
              </a:rPr>
              <a:t>DP splits into two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Weyl points </a:t>
            </a:r>
            <a:r>
              <a:rPr lang="en-US" altLang="zh-CN" b="1" dirty="0">
                <a:latin typeface="Arial" panose="020B0604020202020204" pitchFamily="34" charset="0"/>
                <a:ea typeface="Microsoft YaHei" panose="020B0503020204020204" pitchFamily="34" charset="-122"/>
                <a:cs typeface="Arial" panose="020B0604020202020204" pitchFamily="34" charset="0"/>
              </a:rPr>
              <a:t>with topological charges C = ±1</a:t>
            </a:r>
          </a:p>
          <a:p>
            <a:pPr marL="285750" indent="-285750">
              <a:spcBef>
                <a:spcPts val="600"/>
              </a:spcBef>
              <a:buClr>
                <a:schemeClr val="tx1"/>
              </a:buClr>
              <a:buFont typeface="Wingdings" panose="05000000000000000000" pitchFamily="2" charset="2"/>
              <a:buChar char="q"/>
            </a:pP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rPr>
              <a:t>Multifold fermions </a:t>
            </a:r>
            <a:r>
              <a:rPr lang="en-US" altLang="zh-CN" b="1" dirty="0">
                <a:latin typeface="Arial" panose="020B0604020202020204" pitchFamily="34" charset="0"/>
                <a:ea typeface="Microsoft YaHei" panose="020B0503020204020204" pitchFamily="34" charset="-122"/>
                <a:cs typeface="Arial" panose="020B0604020202020204" pitchFamily="34" charset="0"/>
              </a:rPr>
              <a:t>with topological charges of C</a:t>
            </a:r>
            <a:r>
              <a:rPr lang="zh-CN" altLang="en-US" b="1" dirty="0">
                <a:latin typeface="Arial" panose="020B0604020202020204" pitchFamily="34" charset="0"/>
                <a:ea typeface="Microsoft YaHei" panose="020B0503020204020204" pitchFamily="34" charset="-122"/>
                <a:cs typeface="Arial" panose="020B0604020202020204" pitchFamily="34" charset="0"/>
              </a:rPr>
              <a:t> </a:t>
            </a:r>
            <a:r>
              <a:rPr lang="en-US" altLang="zh-CN" b="1" dirty="0">
                <a:latin typeface="Arial" panose="020B0604020202020204" pitchFamily="34" charset="0"/>
                <a:ea typeface="Microsoft YaHei" panose="020B0503020204020204" pitchFamily="34" charset="-122"/>
                <a:cs typeface="Arial" panose="020B0604020202020204" pitchFamily="34" charset="0"/>
              </a:rPr>
              <a:t>= 3 at </a:t>
            </a:r>
            <a:r>
              <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point</a:t>
            </a:r>
            <a:endParaRPr lang="en-US" altLang="zh-CN" b="1"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C860CB8A-A371-4498-B1A8-9857E4FA8A53}"/>
              </a:ext>
            </a:extLst>
          </p:cNvPr>
          <p:cNvPicPr>
            <a:picLocks noChangeAspect="1"/>
          </p:cNvPicPr>
          <p:nvPr/>
        </p:nvPicPr>
        <p:blipFill>
          <a:blip r:embed="rId7"/>
          <a:stretch>
            <a:fillRect/>
          </a:stretch>
        </p:blipFill>
        <p:spPr>
          <a:xfrm>
            <a:off x="9115345" y="1278462"/>
            <a:ext cx="2285026" cy="1386313"/>
          </a:xfrm>
          <a:prstGeom prst="rect">
            <a:avLst/>
          </a:prstGeom>
        </p:spPr>
      </p:pic>
      <p:sp>
        <p:nvSpPr>
          <p:cNvPr id="42" name="文本框 41">
            <a:extLst>
              <a:ext uri="{FF2B5EF4-FFF2-40B4-BE49-F238E27FC236}">
                <a16:creationId xmlns:a16="http://schemas.microsoft.com/office/drawing/2014/main" id="{4FDFF064-839C-433B-9ED1-E5A44D442D24}"/>
              </a:ext>
            </a:extLst>
          </p:cNvPr>
          <p:cNvSpPr txBox="1"/>
          <p:nvPr/>
        </p:nvSpPr>
        <p:spPr>
          <a:xfrm>
            <a:off x="4713247" y="4763430"/>
            <a:ext cx="2765505" cy="261610"/>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Z.-M. Yu, et al., Sci. </a:t>
            </a:r>
            <a:r>
              <a:rPr lang="en-US" altLang="zh-CN" sz="1050" b="1" dirty="0" err="1">
                <a:solidFill>
                  <a:schemeClr val="bg1">
                    <a:lumMod val="50000"/>
                  </a:schemeClr>
                </a:solidFill>
                <a:latin typeface="Arial" panose="020B0604020202020204" pitchFamily="34" charset="0"/>
                <a:cs typeface="Arial" panose="020B0604020202020204" pitchFamily="34" charset="0"/>
              </a:rPr>
              <a:t>Bulltet</a:t>
            </a:r>
            <a:r>
              <a:rPr lang="en-US" altLang="zh-CN" sz="1050" b="1" dirty="0">
                <a:solidFill>
                  <a:schemeClr val="bg1">
                    <a:lumMod val="50000"/>
                  </a:schemeClr>
                </a:solidFill>
                <a:latin typeface="Arial" panose="020B0604020202020204" pitchFamily="34" charset="0"/>
                <a:cs typeface="Arial" panose="020B0604020202020204" pitchFamily="34" charset="0"/>
              </a:rPr>
              <a:t>. 67, 375 (2022)</a:t>
            </a:r>
            <a:endParaRPr lang="zh-CN" altLang="en-US" sz="1050" b="1" dirty="0">
              <a:solidFill>
                <a:schemeClr val="bg1">
                  <a:lumMod val="50000"/>
                </a:schemeClr>
              </a:solidFill>
              <a:latin typeface="Arial" panose="020B0604020202020204" pitchFamily="34" charset="0"/>
              <a:cs typeface="Arial" panose="020B0604020202020204" pitchFamily="34" charset="0"/>
            </a:endParaRPr>
          </a:p>
        </p:txBody>
      </p:sp>
      <p:sp>
        <p:nvSpPr>
          <p:cNvPr id="44" name="文本框 43">
            <a:extLst>
              <a:ext uri="{FF2B5EF4-FFF2-40B4-BE49-F238E27FC236}">
                <a16:creationId xmlns:a16="http://schemas.microsoft.com/office/drawing/2014/main" id="{D0FEC3CB-B067-4DCD-93E7-80DF4A28A300}"/>
              </a:ext>
            </a:extLst>
          </p:cNvPr>
          <p:cNvSpPr txBox="1"/>
          <p:nvPr/>
        </p:nvSpPr>
        <p:spPr>
          <a:xfrm>
            <a:off x="3307207" y="2507850"/>
            <a:ext cx="811440" cy="369332"/>
          </a:xfrm>
          <a:prstGeom prst="rect">
            <a:avLst/>
          </a:prstGeom>
          <a:noFill/>
          <a:ln w="25400">
            <a:solidFill>
              <a:srgbClr val="C00000"/>
            </a:solidFill>
          </a:ln>
        </p:spPr>
        <p:txBody>
          <a:bodyPr wrap="square" rtlCol="0">
            <a:spAutoFit/>
          </a:bodyPr>
          <a:lstStyle/>
          <a:p>
            <a:r>
              <a:rPr lang="en-US" altLang="zh-CN" b="1" dirty="0">
                <a:latin typeface="Arial" panose="020B0604020202020204" pitchFamily="34" charset="0"/>
                <a:cs typeface="Arial" panose="020B0604020202020204" pitchFamily="34" charset="0"/>
              </a:rPr>
              <a:t>T &lt; T</a:t>
            </a:r>
            <a:r>
              <a:rPr lang="en-US" altLang="zh-CN" b="1" baseline="-25000" dirty="0">
                <a:latin typeface="Arial" panose="020B0604020202020204" pitchFamily="34" charset="0"/>
                <a:cs typeface="Arial" panose="020B0604020202020204" pitchFamily="34" charset="0"/>
              </a:rPr>
              <a:t>s</a:t>
            </a:r>
            <a:endParaRPr lang="zh-CN" altLang="en-US" b="1" baseline="-25000" dirty="0">
              <a:latin typeface="Arial" panose="020B0604020202020204" pitchFamily="34" charset="0"/>
              <a:cs typeface="Arial" panose="020B0604020202020204" pitchFamily="34" charset="0"/>
            </a:endParaRPr>
          </a:p>
        </p:txBody>
      </p:sp>
      <p:grpSp>
        <p:nvGrpSpPr>
          <p:cNvPr id="46" name="组合 45">
            <a:extLst>
              <a:ext uri="{FF2B5EF4-FFF2-40B4-BE49-F238E27FC236}">
                <a16:creationId xmlns:a16="http://schemas.microsoft.com/office/drawing/2014/main" id="{6C2BC7D1-72BA-4C82-A492-114EEC33569E}"/>
              </a:ext>
            </a:extLst>
          </p:cNvPr>
          <p:cNvGrpSpPr/>
          <p:nvPr/>
        </p:nvGrpSpPr>
        <p:grpSpPr>
          <a:xfrm>
            <a:off x="4378902" y="2322709"/>
            <a:ext cx="3024401" cy="2345126"/>
            <a:chOff x="4278682" y="2322709"/>
            <a:chExt cx="3024401" cy="2345126"/>
          </a:xfrm>
        </p:grpSpPr>
        <p:pic>
          <p:nvPicPr>
            <p:cNvPr id="37" name="图片 36">
              <a:extLst>
                <a:ext uri="{FF2B5EF4-FFF2-40B4-BE49-F238E27FC236}">
                  <a16:creationId xmlns:a16="http://schemas.microsoft.com/office/drawing/2014/main" id="{589470EF-8AFB-4AC2-9AC1-E3CBB7055019}"/>
                </a:ext>
              </a:extLst>
            </p:cNvPr>
            <p:cNvPicPr>
              <a:picLocks noChangeAspect="1"/>
            </p:cNvPicPr>
            <p:nvPr/>
          </p:nvPicPr>
          <p:blipFill rotWithShape="1">
            <a:blip r:embed="rId8"/>
            <a:srcRect l="3153" r="31066" b="7217"/>
            <a:stretch/>
          </p:blipFill>
          <p:spPr>
            <a:xfrm>
              <a:off x="4278682" y="2322709"/>
              <a:ext cx="3024401" cy="2345126"/>
            </a:xfrm>
            <a:prstGeom prst="rect">
              <a:avLst/>
            </a:prstGeom>
          </p:spPr>
        </p:pic>
        <p:sp>
          <p:nvSpPr>
            <p:cNvPr id="45" name="文本框 44">
              <a:extLst>
                <a:ext uri="{FF2B5EF4-FFF2-40B4-BE49-F238E27FC236}">
                  <a16:creationId xmlns:a16="http://schemas.microsoft.com/office/drawing/2014/main" id="{F282AB6B-4911-4141-A59A-8ED13FCEA0AE}"/>
                </a:ext>
              </a:extLst>
            </p:cNvPr>
            <p:cNvSpPr txBox="1"/>
            <p:nvPr/>
          </p:nvSpPr>
          <p:spPr>
            <a:xfrm>
              <a:off x="6072360" y="2382447"/>
              <a:ext cx="1212191" cy="338554"/>
            </a:xfrm>
            <a:prstGeom prst="rect">
              <a:avLst/>
            </a:prstGeom>
            <a:noFill/>
          </p:spPr>
          <p:txBody>
            <a:bodyPr wrap="none" rtlCol="0">
              <a:spAutoFit/>
            </a:bodyPr>
            <a:lstStyle/>
            <a:p>
              <a:r>
                <a:rPr lang="en-US" altLang="zh-CN" sz="1600" b="1" dirty="0">
                  <a:latin typeface="Arial" panose="020B0604020202020204" pitchFamily="34" charset="0"/>
                  <a:ea typeface="Microsoft YaHei" panose="020B0503020204020204" pitchFamily="34" charset="-122"/>
                  <a:cs typeface="Arial" panose="020B0604020202020204" pitchFamily="34" charset="0"/>
                </a:rPr>
                <a:t>ScIr</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2</a:t>
              </a:r>
              <a:r>
                <a:rPr lang="en-US" altLang="zh-CN" sz="1600" b="1" dirty="0">
                  <a:latin typeface="Arial" panose="020B0604020202020204" pitchFamily="34" charset="0"/>
                  <a:ea typeface="Microsoft YaHei" panose="020B0503020204020204" pitchFamily="34" charset="-122"/>
                  <a:cs typeface="Arial" panose="020B0604020202020204" pitchFamily="34" charset="0"/>
                </a:rPr>
                <a:t>+SOC</a:t>
              </a:r>
              <a:endParaRPr lang="zh-CN" altLang="en-US" sz="1600" dirty="0"/>
            </a:p>
          </p:txBody>
        </p:sp>
      </p:grpSp>
    </p:spTree>
    <p:extLst>
      <p:ext uri="{BB962C8B-B14F-4D97-AF65-F5344CB8AC3E}">
        <p14:creationId xmlns:p14="http://schemas.microsoft.com/office/powerpoint/2010/main" val="288665711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FBD26AA-961A-48D9-A8E2-117DBA1233DC}"/>
              </a:ext>
            </a:extLst>
          </p:cNvPr>
          <p:cNvGrpSpPr/>
          <p:nvPr/>
        </p:nvGrpSpPr>
        <p:grpSpPr>
          <a:xfrm>
            <a:off x="0" y="-44649"/>
            <a:ext cx="12192000" cy="1101436"/>
            <a:chOff x="1" y="0"/>
            <a:chExt cx="12192000" cy="1101436"/>
          </a:xfrm>
        </p:grpSpPr>
        <p:sp>
          <p:nvSpPr>
            <p:cNvPr id="5" name="Rectangle 4">
              <a:extLst>
                <a:ext uri="{FF2B5EF4-FFF2-40B4-BE49-F238E27FC236}">
                  <a16:creationId xmlns:a16="http://schemas.microsoft.com/office/drawing/2014/main" id="{96C7C343-A86D-42E6-A333-2A833B04EF82}"/>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 name="TextBox 5">
              <a:extLst>
                <a:ext uri="{FF2B5EF4-FFF2-40B4-BE49-F238E27FC236}">
                  <a16:creationId xmlns:a16="http://schemas.microsoft.com/office/drawing/2014/main" id="{52EE8AC6-4C5C-419C-8638-2E2248624DC2}"/>
                </a:ext>
              </a:extLst>
            </p:cNvPr>
            <p:cNvSpPr txBox="1"/>
            <p:nvPr/>
          </p:nvSpPr>
          <p:spPr>
            <a:xfrm>
              <a:off x="3166209" y="201326"/>
              <a:ext cx="5698996" cy="646331"/>
            </a:xfrm>
            <a:prstGeom prst="rect">
              <a:avLst/>
            </a:prstGeom>
            <a:noFill/>
          </p:spPr>
          <p:txBody>
            <a:bodyPr wrap="none" rtlCol="0">
              <a:spAutoFit/>
            </a:bodyPr>
            <a:lstStyle/>
            <a:p>
              <a:r>
                <a:rPr lang="pt-BR" altLang="en-US" sz="3600" b="1" dirty="0">
                  <a:latin typeface="Arial" panose="020B0604020202020204" pitchFamily="34" charset="0"/>
                  <a:cs typeface="Arial" panose="020B0604020202020204" pitchFamily="34" charset="0"/>
                </a:rPr>
                <a:t>Conclusions and outlook</a:t>
              </a:r>
              <a:endParaRPr lang="LID4096" b="1" baseline="-25000" dirty="0">
                <a:latin typeface="Arial" panose="020B0604020202020204" pitchFamily="34" charset="0"/>
                <a:ea typeface="Microsoft YaHei" panose="020B0503020204020204" pitchFamily="34" charset="-122"/>
                <a:cs typeface="Arial" panose="020B0604020202020204" pitchFamily="34" charset="0"/>
              </a:endParaRPr>
            </a:p>
          </p:txBody>
        </p:sp>
        <p:pic>
          <p:nvPicPr>
            <p:cNvPr id="7" name="Picture 6">
              <a:extLst>
                <a:ext uri="{FF2B5EF4-FFF2-40B4-BE49-F238E27FC236}">
                  <a16:creationId xmlns:a16="http://schemas.microsoft.com/office/drawing/2014/main" id="{67AEE286-DBF2-4235-9A4C-E85FB82F2843}"/>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8" name="Group 7">
              <a:extLst>
                <a:ext uri="{FF2B5EF4-FFF2-40B4-BE49-F238E27FC236}">
                  <a16:creationId xmlns:a16="http://schemas.microsoft.com/office/drawing/2014/main" id="{3253F4A3-8940-4B54-AD20-26F3384E0045}"/>
                </a:ext>
              </a:extLst>
            </p:cNvPr>
            <p:cNvGrpSpPr/>
            <p:nvPr/>
          </p:nvGrpSpPr>
          <p:grpSpPr>
            <a:xfrm>
              <a:off x="9643013" y="4519"/>
              <a:ext cx="2487809" cy="958777"/>
              <a:chOff x="1886763" y="4787129"/>
              <a:chExt cx="2487809" cy="958777"/>
            </a:xfrm>
          </p:grpSpPr>
          <p:sp>
            <p:nvSpPr>
              <p:cNvPr id="9" name="TextBox 8">
                <a:extLst>
                  <a:ext uri="{FF2B5EF4-FFF2-40B4-BE49-F238E27FC236}">
                    <a16:creationId xmlns:a16="http://schemas.microsoft.com/office/drawing/2014/main" id="{C7BADE97-339F-42BD-B268-7E9697A43A5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10" name="Group 9">
                <a:extLst>
                  <a:ext uri="{FF2B5EF4-FFF2-40B4-BE49-F238E27FC236}">
                    <a16:creationId xmlns:a16="http://schemas.microsoft.com/office/drawing/2014/main" id="{59FAE611-941A-4B8F-ABF6-B57EAD88E580}"/>
                  </a:ext>
                </a:extLst>
              </p:cNvPr>
              <p:cNvGrpSpPr/>
              <p:nvPr/>
            </p:nvGrpSpPr>
            <p:grpSpPr>
              <a:xfrm>
                <a:off x="1953082" y="4948029"/>
                <a:ext cx="2421490" cy="797877"/>
                <a:chOff x="1952407" y="4970889"/>
                <a:chExt cx="2421490" cy="797877"/>
              </a:xfrm>
            </p:grpSpPr>
            <p:sp>
              <p:nvSpPr>
                <p:cNvPr id="11" name="TextBox 10">
                  <a:extLst>
                    <a:ext uri="{FF2B5EF4-FFF2-40B4-BE49-F238E27FC236}">
                      <a16:creationId xmlns:a16="http://schemas.microsoft.com/office/drawing/2014/main" id="{CDDE3616-4726-4757-8EBC-6A5227D69B45}"/>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12" name="TextBox 11">
                  <a:extLst>
                    <a:ext uri="{FF2B5EF4-FFF2-40B4-BE49-F238E27FC236}">
                      <a16:creationId xmlns:a16="http://schemas.microsoft.com/office/drawing/2014/main" id="{18E070E8-E9AB-4B72-8870-C7F13B141BC9}"/>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13" name="TextBox 12">
                  <a:extLst>
                    <a:ext uri="{FF2B5EF4-FFF2-40B4-BE49-F238E27FC236}">
                      <a16:creationId xmlns:a16="http://schemas.microsoft.com/office/drawing/2014/main" id="{DB941076-03C0-400F-A5DB-0C456756612E}"/>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14" name="文本框 13">
            <a:extLst>
              <a:ext uri="{FF2B5EF4-FFF2-40B4-BE49-F238E27FC236}">
                <a16:creationId xmlns:a16="http://schemas.microsoft.com/office/drawing/2014/main" id="{E2F7C807-1C17-47C3-AE35-B464FD85E75A}"/>
              </a:ext>
            </a:extLst>
          </p:cNvPr>
          <p:cNvSpPr txBox="1"/>
          <p:nvPr/>
        </p:nvSpPr>
        <p:spPr>
          <a:xfrm>
            <a:off x="509563" y="1353154"/>
            <a:ext cx="11102259" cy="4527521"/>
          </a:xfrm>
          <a:prstGeom prst="rect">
            <a:avLst/>
          </a:prstGeom>
          <a:solidFill>
            <a:schemeClr val="accent1">
              <a:lumMod val="40000"/>
              <a:lumOff val="60000"/>
              <a:alpha val="40000"/>
            </a:schemeClr>
          </a:solidFill>
        </p:spPr>
        <p:txBody>
          <a:bodyPr wrap="square">
            <a:spAutoFit/>
          </a:bodyPr>
          <a:lstStyle/>
          <a:p>
            <a:pPr marL="285750" indent="-285750">
              <a:lnSpc>
                <a:spcPts val="2500"/>
              </a:lnSpc>
              <a:spcAft>
                <a:spcPts val="12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µSR is a powerful tool for studying </a:t>
            </a:r>
            <a:r>
              <a:rPr lang="en-US" altLang="zh-CN" b="1" dirty="0">
                <a:solidFill>
                  <a:srgbClr val="C00000"/>
                </a:solidFill>
                <a:latin typeface="Arial" panose="020B0604020202020204" pitchFamily="34" charset="0"/>
                <a:cs typeface="Arial" panose="020B0604020202020204" pitchFamily="34" charset="0"/>
              </a:rPr>
              <a:t>unconventional superconductors</a:t>
            </a:r>
            <a:r>
              <a:rPr lang="en-US" altLang="zh-CN" b="1" dirty="0">
                <a:latin typeface="Arial" panose="020B0604020202020204" pitchFamily="34" charset="0"/>
                <a:cs typeface="Arial" panose="020B0604020202020204" pitchFamily="34" charset="0"/>
              </a:rPr>
              <a:t>, including the TRS breaking effect, superconducting pairings, and SC mechanism</a:t>
            </a:r>
          </a:p>
          <a:p>
            <a:pPr marL="285750" indent="-285750">
              <a:lnSpc>
                <a:spcPts val="2500"/>
              </a:lnSpc>
              <a:spcAft>
                <a:spcPts val="12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A </a:t>
            </a:r>
            <a:r>
              <a:rPr lang="en-US" altLang="zh-CN" b="1" dirty="0">
                <a:solidFill>
                  <a:srgbClr val="C00000"/>
                </a:solidFill>
                <a:latin typeface="Arial" panose="020B0604020202020204" pitchFamily="34" charset="0"/>
                <a:cs typeface="Arial" panose="020B0604020202020204" pitchFamily="34" charset="0"/>
              </a:rPr>
              <a:t>fully-gapped SC </a:t>
            </a:r>
            <a:r>
              <a:rPr lang="en-US" altLang="zh-CN" b="1" dirty="0">
                <a:latin typeface="Arial" panose="020B0604020202020204" pitchFamily="34" charset="0"/>
                <a:cs typeface="Arial" panose="020B0604020202020204" pitchFamily="34" charset="0"/>
              </a:rPr>
              <a:t>is tuned to a </a:t>
            </a:r>
            <a:r>
              <a:rPr lang="en-US" altLang="zh-CN" b="1" dirty="0">
                <a:solidFill>
                  <a:srgbClr val="C00000"/>
                </a:solidFill>
                <a:latin typeface="Arial" panose="020B0604020202020204" pitchFamily="34" charset="0"/>
                <a:cs typeface="Arial" panose="020B0604020202020204" pitchFamily="34" charset="0"/>
              </a:rPr>
              <a:t>nodal-line SC </a:t>
            </a:r>
            <a:r>
              <a:rPr lang="en-US" altLang="zh-CN" b="1" dirty="0">
                <a:latin typeface="Arial" panose="020B0604020202020204" pitchFamily="34" charset="0"/>
                <a:cs typeface="Arial" panose="020B0604020202020204" pitchFamily="34" charset="0"/>
              </a:rPr>
              <a:t>by turning the ratio of spin-singlet to spin-triplet pairing via the strong SOC in the La(</a:t>
            </a:r>
            <a:r>
              <a:rPr lang="en-US" altLang="zh-CN" b="1" dirty="0" err="1">
                <a:latin typeface="Arial" panose="020B0604020202020204" pitchFamily="34" charset="0"/>
                <a:cs typeface="Arial" panose="020B0604020202020204" pitchFamily="34" charset="0"/>
              </a:rPr>
              <a:t>Rh,Ir</a:t>
            </a:r>
            <a:r>
              <a:rPr lang="en-US" altLang="zh-CN" b="1" dirty="0">
                <a:latin typeface="Arial" panose="020B0604020202020204" pitchFamily="34" charset="0"/>
                <a:cs typeface="Arial" panose="020B0604020202020204" pitchFamily="34" charset="0"/>
              </a:rPr>
              <a:t>)Si family.</a:t>
            </a:r>
          </a:p>
          <a:p>
            <a:pPr marL="285750" indent="-285750">
              <a:lnSpc>
                <a:spcPts val="2500"/>
              </a:lnSpc>
              <a:spcAft>
                <a:spcPts val="1200"/>
              </a:spcAft>
              <a:buFont typeface="Wingdings" panose="05000000000000000000" pitchFamily="2" charset="2"/>
              <a:buChar char="q"/>
            </a:pPr>
            <a:r>
              <a:rPr lang="en-US" altLang="en-US" sz="1800" b="1" dirty="0">
                <a:latin typeface="Arial" panose="020B0604020202020204" pitchFamily="34" charset="0"/>
                <a:cs typeface="Arial" panose="020B0604020202020204" pitchFamily="34" charset="0"/>
              </a:rPr>
              <a:t>For ScIr</a:t>
            </a:r>
            <a:r>
              <a:rPr lang="en-US" altLang="en-US" sz="1800" b="1" baseline="-25000" dirty="0">
                <a:latin typeface="Arial" panose="020B0604020202020204" pitchFamily="34" charset="0"/>
                <a:cs typeface="Arial" panose="020B0604020202020204" pitchFamily="34" charset="0"/>
              </a:rPr>
              <a:t>2-x</a:t>
            </a:r>
            <a:r>
              <a:rPr lang="en-US" altLang="en-US" sz="1800" b="1" dirty="0">
                <a:latin typeface="Arial" panose="020B0604020202020204" pitchFamily="34" charset="0"/>
                <a:cs typeface="Arial" panose="020B0604020202020204" pitchFamily="34" charset="0"/>
              </a:rPr>
              <a:t>Si</a:t>
            </a:r>
            <a:r>
              <a:rPr lang="en-US" altLang="en-US" sz="1800" b="1" baseline="-25000" dirty="0">
                <a:latin typeface="Arial" panose="020B0604020202020204" pitchFamily="34" charset="0"/>
                <a:cs typeface="Arial" panose="020B0604020202020204" pitchFamily="34" charset="0"/>
              </a:rPr>
              <a:t>x</a:t>
            </a:r>
            <a:r>
              <a:rPr lang="en-US" altLang="en-US" sz="1800" b="1" dirty="0">
                <a:latin typeface="Arial" panose="020B0604020202020204" pitchFamily="34" charset="0"/>
                <a:cs typeface="Arial" panose="020B0604020202020204" pitchFamily="34" charset="0"/>
              </a:rPr>
              <a:t>, two possible pairing mechanisms have been proposed: conventional </a:t>
            </a:r>
            <a:r>
              <a:rPr lang="en-US" altLang="en-US" sz="1800" b="1" dirty="0">
                <a:solidFill>
                  <a:srgbClr val="C00000"/>
                </a:solidFill>
                <a:latin typeface="Arial" panose="020B0604020202020204" pitchFamily="34" charset="0"/>
                <a:cs typeface="Arial" panose="020B0604020202020204" pitchFamily="34" charset="0"/>
              </a:rPr>
              <a:t>electron–phonon coupling</a:t>
            </a:r>
            <a:r>
              <a:rPr lang="en-US" altLang="en-US" sz="1800" b="1" dirty="0">
                <a:latin typeface="Arial" panose="020B0604020202020204" pitchFamily="34" charset="0"/>
                <a:cs typeface="Arial" panose="020B0604020202020204" pitchFamily="34" charset="0"/>
              </a:rPr>
              <a:t> and one arising from </a:t>
            </a:r>
            <a:r>
              <a:rPr lang="en-US" altLang="en-US" sz="1800" b="1" dirty="0">
                <a:solidFill>
                  <a:srgbClr val="C00000"/>
                </a:solidFill>
                <a:latin typeface="Arial" panose="020B0604020202020204" pitchFamily="34" charset="0"/>
                <a:cs typeface="Arial" panose="020B0604020202020204" pitchFamily="34" charset="0"/>
              </a:rPr>
              <a:t>spin- or charge fluctuations driven by electron correlation</a:t>
            </a:r>
            <a:r>
              <a:rPr lang="en-US" altLang="en-US" sz="1800" b="1" dirty="0">
                <a:latin typeface="Arial" panose="020B0604020202020204" pitchFamily="34" charset="0"/>
                <a:cs typeface="Arial" panose="020B0604020202020204" pitchFamily="34" charset="0"/>
              </a:rPr>
              <a:t>. The former results in an </a:t>
            </a:r>
            <a:r>
              <a:rPr lang="en-US" altLang="en-US" sz="1800" b="1" i="1" dirty="0">
                <a:latin typeface="Arial" panose="020B0604020202020204" pitchFamily="34" charset="0"/>
                <a:cs typeface="Arial" panose="020B0604020202020204" pitchFamily="34" charset="0"/>
              </a:rPr>
              <a:t>s</a:t>
            </a:r>
            <a:r>
              <a:rPr lang="en-US" altLang="en-US" sz="1800" b="1" dirty="0">
                <a:latin typeface="Arial" panose="020B0604020202020204" pitchFamily="34" charset="0"/>
                <a:cs typeface="Arial" panose="020B0604020202020204" pitchFamily="34" charset="0"/>
              </a:rPr>
              <a:t>-wave pairing, while the latter leads to various unconventional pairing symmetries (e.g., </a:t>
            </a:r>
            <a:r>
              <a:rPr lang="en-US" altLang="en-US" sz="1800" b="1" i="1" dirty="0">
                <a:latin typeface="Arial" panose="020B0604020202020204" pitchFamily="34" charset="0"/>
                <a:cs typeface="Arial" panose="020B0604020202020204" pitchFamily="34" charset="0"/>
              </a:rPr>
              <a:t>p</a:t>
            </a:r>
            <a:r>
              <a:rPr lang="en-US" altLang="en-US" sz="1800" b="1" dirty="0">
                <a:latin typeface="Arial" panose="020B0604020202020204" pitchFamily="34" charset="0"/>
                <a:cs typeface="Arial" panose="020B0604020202020204" pitchFamily="34" charset="0"/>
              </a:rPr>
              <a:t>-, </a:t>
            </a:r>
            <a:r>
              <a:rPr lang="en-US" altLang="en-US" sz="1800" b="1" i="1" dirty="0">
                <a:latin typeface="Arial" panose="020B0604020202020204" pitchFamily="34" charset="0"/>
                <a:cs typeface="Arial" panose="020B0604020202020204" pitchFamily="34" charset="0"/>
              </a:rPr>
              <a:t>d</a:t>
            </a:r>
            <a:r>
              <a:rPr lang="en-US" altLang="en-US" sz="1800" b="1" dirty="0">
                <a:latin typeface="Arial" panose="020B0604020202020204" pitchFamily="34" charset="0"/>
                <a:cs typeface="Arial" panose="020B0604020202020204" pitchFamily="34" charset="0"/>
              </a:rPr>
              <a:t>-,or </a:t>
            </a:r>
            <a:r>
              <a:rPr lang="en-US" altLang="en-US" sz="1800" b="1" i="1" dirty="0">
                <a:latin typeface="Arial" panose="020B0604020202020204" pitchFamily="34" charset="0"/>
                <a:cs typeface="Arial" panose="020B0604020202020204" pitchFamily="34" charset="0"/>
              </a:rPr>
              <a:t>f</a:t>
            </a:r>
            <a:r>
              <a:rPr lang="en-US" altLang="en-US" sz="1800" b="1" dirty="0">
                <a:latin typeface="Arial" panose="020B0604020202020204" pitchFamily="34" charset="0"/>
                <a:cs typeface="Arial" panose="020B0604020202020204" pitchFamily="34" charset="0"/>
              </a:rPr>
              <a:t>-wave)</a:t>
            </a:r>
            <a:endParaRPr lang="en-US" altLang="zh-CN" b="1" dirty="0">
              <a:latin typeface="Arial" panose="020B0604020202020204" pitchFamily="34" charset="0"/>
              <a:cs typeface="Arial" panose="020B0604020202020204" pitchFamily="34" charset="0"/>
            </a:endParaRPr>
          </a:p>
          <a:p>
            <a:pPr marL="285750" indent="-285750">
              <a:lnSpc>
                <a:spcPts val="2500"/>
              </a:lnSpc>
              <a:spcAft>
                <a:spcPts val="12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The combination of </a:t>
            </a:r>
            <a:r>
              <a:rPr lang="en-US" altLang="zh-CN" b="1" dirty="0">
                <a:solidFill>
                  <a:srgbClr val="C00000"/>
                </a:solidFill>
                <a:latin typeface="Arial" panose="020B0604020202020204" pitchFamily="34" charset="0"/>
                <a:cs typeface="Arial" panose="020B0604020202020204" pitchFamily="34" charset="0"/>
              </a:rPr>
              <a:t>chirality </a:t>
            </a:r>
            <a:r>
              <a:rPr lang="en-US" altLang="zh-CN" b="1" dirty="0">
                <a:latin typeface="Arial" panose="020B0604020202020204" pitchFamily="34" charset="0"/>
                <a:cs typeface="Arial" panose="020B0604020202020204" pitchFamily="34" charset="0"/>
              </a:rPr>
              <a:t>(</a:t>
            </a:r>
            <a:r>
              <a:rPr lang="en-US" altLang="zh-CN" b="1" dirty="0">
                <a:solidFill>
                  <a:srgbClr val="C00000"/>
                </a:solidFill>
                <a:latin typeface="Arial" panose="020B0604020202020204" pitchFamily="34" charset="0"/>
                <a:cs typeface="Arial" panose="020B0604020202020204" pitchFamily="34" charset="0"/>
              </a:rPr>
              <a:t>structural and electronic</a:t>
            </a:r>
            <a:r>
              <a:rPr lang="en-US" altLang="zh-CN" b="1" dirty="0">
                <a:latin typeface="Arial" panose="020B0604020202020204" pitchFamily="34" charset="0"/>
                <a:cs typeface="Arial" panose="020B0604020202020204" pitchFamily="34" charset="0"/>
              </a:rPr>
              <a:t>)</a:t>
            </a:r>
            <a:r>
              <a:rPr lang="en-US" altLang="zh-CN" b="1" dirty="0">
                <a:solidFill>
                  <a:srgbClr val="C00000"/>
                </a:solidFill>
                <a:latin typeface="Arial" panose="020B0604020202020204" pitchFamily="34" charset="0"/>
                <a:cs typeface="Arial" panose="020B0604020202020204" pitchFamily="34" charset="0"/>
              </a:rPr>
              <a:t> </a:t>
            </a:r>
            <a:r>
              <a:rPr lang="en-US" altLang="zh-CN" b="1" dirty="0">
                <a:latin typeface="Arial" panose="020B0604020202020204" pitchFamily="34" charset="0"/>
                <a:cs typeface="Arial" panose="020B0604020202020204" pitchFamily="34" charset="0"/>
              </a:rPr>
              <a:t>and </a:t>
            </a:r>
            <a:r>
              <a:rPr lang="en-US" altLang="zh-CN" b="1" dirty="0">
                <a:solidFill>
                  <a:srgbClr val="C00000"/>
                </a:solidFill>
                <a:latin typeface="Arial" panose="020B0604020202020204" pitchFamily="34" charset="0"/>
                <a:cs typeface="Arial" panose="020B0604020202020204" pitchFamily="34" charset="0"/>
              </a:rPr>
              <a:t>unconventional SC </a:t>
            </a:r>
            <a:r>
              <a:rPr lang="en-US" altLang="zh-CN" b="1" dirty="0">
                <a:latin typeface="Arial" panose="020B0604020202020204" pitchFamily="34" charset="0"/>
                <a:cs typeface="Arial" panose="020B0604020202020204" pitchFamily="34" charset="0"/>
              </a:rPr>
              <a:t>makes superconducting chiral crystals good candidates for investigating topological SC</a:t>
            </a:r>
          </a:p>
          <a:p>
            <a:pPr marL="285750" indent="-285750">
              <a:lnSpc>
                <a:spcPts val="2500"/>
              </a:lnSpc>
              <a:spcAft>
                <a:spcPts val="1200"/>
              </a:spcAft>
              <a:buFont typeface="Wingdings" panose="05000000000000000000" pitchFamily="2" charset="2"/>
              <a:buChar char="q"/>
            </a:pPr>
            <a:r>
              <a:rPr lang="en-US" altLang="zh-CN" b="1" dirty="0">
                <a:latin typeface="Arial" panose="020B0604020202020204" pitchFamily="34" charset="0"/>
                <a:cs typeface="Arial" panose="020B0604020202020204" pitchFamily="34" charset="0"/>
              </a:rPr>
              <a:t>Our work calls for renewed investigations of unconventional SC in other studied superconductors with a chiral structure</a:t>
            </a:r>
          </a:p>
        </p:txBody>
      </p:sp>
    </p:spTree>
    <p:extLst>
      <p:ext uri="{BB962C8B-B14F-4D97-AF65-F5344CB8AC3E}">
        <p14:creationId xmlns:p14="http://schemas.microsoft.com/office/powerpoint/2010/main" val="17225618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E35CAE0-2016-4908-83FA-219D6FDE3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6785"/>
            <a:ext cx="12192000" cy="5882458"/>
          </a:xfrm>
          <a:prstGeom prst="rect">
            <a:avLst/>
          </a:prstGeom>
          <a:noFill/>
          <a:extLst>
            <a:ext uri="{909E8E84-426E-40DD-AFC4-6F175D3DCCD1}">
              <a14:hiddenFill xmlns:a14="http://schemas.microsoft.com/office/drawing/2010/main">
                <a:solidFill>
                  <a:srgbClr val="FFFFFF"/>
                </a:solidFill>
              </a14:hiddenFill>
            </a:ext>
          </a:extLst>
        </p:spPr>
      </p:pic>
      <p:sp>
        <p:nvSpPr>
          <p:cNvPr id="6" name="Shape 1040">
            <a:extLst>
              <a:ext uri="{FF2B5EF4-FFF2-40B4-BE49-F238E27FC236}">
                <a16:creationId xmlns:a16="http://schemas.microsoft.com/office/drawing/2014/main" id="{131F99D7-7D2D-416A-BE05-C85BB5D1777B}"/>
              </a:ext>
            </a:extLst>
          </p:cNvPr>
          <p:cNvSpPr/>
          <p:nvPr/>
        </p:nvSpPr>
        <p:spPr>
          <a:xfrm>
            <a:off x="-1179" y="1025413"/>
            <a:ext cx="12193179" cy="5877491"/>
          </a:xfrm>
          <a:prstGeom prst="rect">
            <a:avLst/>
          </a:prstGeom>
          <a:solidFill>
            <a:srgbClr val="FAFDFF">
              <a:alpha val="69233"/>
            </a:srgbClr>
          </a:solidFill>
          <a:ln w="12700">
            <a:miter lim="400000"/>
          </a:ln>
          <a:effectLst>
            <a:outerShdw blurRad="38100" dist="25400" dir="5400000" rotWithShape="0">
              <a:srgbClr val="000000">
                <a:alpha val="20861"/>
              </a:srgbClr>
            </a:outerShdw>
          </a:effectLst>
        </p:spPr>
        <p:txBody>
          <a:bodyPr lIns="0" tIns="0" rIns="0" bIns="0" anchor="ctr"/>
          <a:lstStyle/>
          <a:p>
            <a:pPr lvl="0">
              <a:defRPr sz="2400">
                <a:solidFill>
                  <a:srgbClr val="FFFFFF"/>
                </a:solidFill>
              </a:defRPr>
            </a:pPr>
            <a:endParaRPr lang="zh-CN" altLang="en-US" sz="2400" dirty="0"/>
          </a:p>
        </p:txBody>
      </p:sp>
      <p:sp>
        <p:nvSpPr>
          <p:cNvPr id="10" name="Shape 1042">
            <a:extLst>
              <a:ext uri="{FF2B5EF4-FFF2-40B4-BE49-F238E27FC236}">
                <a16:creationId xmlns:a16="http://schemas.microsoft.com/office/drawing/2014/main" id="{4BB95E62-9891-4CF9-B04A-74F26572B5B5}"/>
              </a:ext>
            </a:extLst>
          </p:cNvPr>
          <p:cNvSpPr/>
          <p:nvPr/>
        </p:nvSpPr>
        <p:spPr>
          <a:xfrm>
            <a:off x="578063" y="1378658"/>
            <a:ext cx="3149896" cy="1734125"/>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p>
            <a:pPr defTabSz="642915">
              <a:buClr>
                <a:srgbClr val="000000"/>
              </a:buClr>
              <a:buFont typeface="Arial"/>
              <a:defRPr sz="1800"/>
            </a:pP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Paul Scherrer </a:t>
            </a:r>
            <a:r>
              <a:rPr lang="en-US" altLang="zh-CN" b="1" dirty="0" err="1">
                <a:latin typeface="Arial" panose="020B0604020202020204" pitchFamily="34" charset="0"/>
                <a:ea typeface="Microsoft YaHei" panose="020B0503020204020204" pitchFamily="34" charset="-122"/>
                <a:cs typeface="Arial" panose="020B0604020202020204" pitchFamily="34" charset="0"/>
                <a:sym typeface="Calibri"/>
              </a:rPr>
              <a:t>institut</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 </a:t>
            </a:r>
            <a:r>
              <a:rPr b="1" dirty="0">
                <a:latin typeface="Arial" panose="020B0604020202020204" pitchFamily="34" charset="0"/>
                <a:ea typeface="Microsoft YaHei" panose="020B0503020204020204" pitchFamily="34" charset="-122"/>
                <a:cs typeface="Arial" panose="020B0604020202020204" pitchFamily="34" charset="0"/>
                <a:sym typeface="Calibri"/>
              </a:rPr>
              <a:t>(</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PSI</a:t>
            </a:r>
            <a:r>
              <a:rPr b="1" dirty="0">
                <a:latin typeface="Arial" panose="020B0604020202020204" pitchFamily="34" charset="0"/>
                <a:ea typeface="Microsoft YaHei" panose="020B0503020204020204" pitchFamily="34" charset="-122"/>
                <a:cs typeface="Arial" panose="020B0604020202020204" pitchFamily="34" charset="0"/>
                <a:sym typeface="Calibri"/>
              </a:rPr>
              <a:t>)</a:t>
            </a:r>
            <a:endParaRPr lang="en-US" b="1" dirty="0">
              <a:latin typeface="Arial" panose="020B0604020202020204" pitchFamily="34" charset="0"/>
              <a:ea typeface="Microsoft YaHei" panose="020B0503020204020204" pitchFamily="34" charset="-122"/>
              <a:cs typeface="Arial" panose="020B0604020202020204" pitchFamily="34" charset="0"/>
              <a:sym typeface="Calibri"/>
            </a:endParaRPr>
          </a:p>
          <a:p>
            <a:pPr defTabSz="642915">
              <a:buClr>
                <a:srgbClr val="000000"/>
              </a:buClr>
              <a:buFont typeface="Arial"/>
              <a:defRPr sz="1800"/>
            </a:pPr>
            <a:endParaRPr lang="es-ES_tradnl" sz="1000" dirty="0">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en-US" sz="1600" dirty="0">
                <a:solidFill>
                  <a:schemeClr val="tx1">
                    <a:lumMod val="85000"/>
                    <a:lumOff val="15000"/>
                  </a:schemeClr>
                </a:solidFill>
                <a:latin typeface="Arial" panose="020B0604020202020204" pitchFamily="34" charset="0"/>
                <a:ea typeface="Calibri"/>
                <a:cs typeface="Arial" panose="020B0604020202020204" pitchFamily="34" charset="0"/>
                <a:sym typeface="Calibri"/>
              </a:rPr>
              <a:t>Ekaterina Pomjakushina</a:t>
            </a:r>
          </a:p>
          <a:p>
            <a:pPr marL="166681" indent="-166681" defTabSz="642915">
              <a:buClr>
                <a:srgbClr val="000000"/>
              </a:buClr>
              <a:buSzPct val="100000"/>
              <a:buFont typeface="Arial"/>
              <a:buChar char="•"/>
              <a:defRPr sz="1800"/>
            </a:pPr>
            <a:r>
              <a:rPr lang="en-US" sz="1600" b="1" dirty="0">
                <a:solidFill>
                  <a:srgbClr val="0070C0"/>
                </a:solidFill>
                <a:latin typeface="Arial" panose="020B0604020202020204" pitchFamily="34" charset="0"/>
                <a:ea typeface="Calibri"/>
                <a:cs typeface="Arial" panose="020B0604020202020204" pitchFamily="34" charset="0"/>
                <a:sym typeface="Calibri"/>
              </a:rPr>
              <a:t>Dariusz Gawryluk</a:t>
            </a:r>
            <a:endParaRPr lang="de-CH" sz="1600" b="1" dirty="0">
              <a:solidFill>
                <a:srgbClr val="0070C0"/>
              </a:solidFill>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es-ES_tradnl" sz="1600" dirty="0">
                <a:solidFill>
                  <a:schemeClr val="tx1">
                    <a:lumMod val="85000"/>
                    <a:lumOff val="15000"/>
                  </a:schemeClr>
                </a:solidFill>
                <a:latin typeface="Arial" panose="020B0604020202020204" pitchFamily="34" charset="0"/>
                <a:ea typeface="Calibri"/>
                <a:cs typeface="Arial" panose="020B0604020202020204" pitchFamily="34" charset="0"/>
                <a:sym typeface="Calibri"/>
              </a:rPr>
              <a:t>Hubertus Luetkens</a:t>
            </a:r>
          </a:p>
          <a:p>
            <a:pPr marL="166681" indent="-166681" defTabSz="642915">
              <a:buClr>
                <a:srgbClr val="000000"/>
              </a:buClr>
              <a:buSzPct val="100000"/>
              <a:buFont typeface="Arial"/>
              <a:buChar char="•"/>
              <a:defRPr sz="1800"/>
            </a:pPr>
            <a:r>
              <a:rPr lang="es-ES_tradnl" altLang="zh-CN" sz="1600" dirty="0">
                <a:solidFill>
                  <a:schemeClr val="tx1">
                    <a:lumMod val="85000"/>
                    <a:lumOff val="15000"/>
                  </a:schemeClr>
                </a:solidFill>
                <a:latin typeface="Arial" panose="020B0604020202020204" pitchFamily="34" charset="0"/>
                <a:ea typeface="Calibri"/>
                <a:cs typeface="Arial" panose="020B0604020202020204" pitchFamily="34" charset="0"/>
                <a:sym typeface="Calibri"/>
              </a:rPr>
              <a:t>Jonas Krieger</a:t>
            </a:r>
          </a:p>
          <a:p>
            <a:pPr marL="166681" indent="-166681" defTabSz="642915">
              <a:buClr>
                <a:srgbClr val="000000"/>
              </a:buClr>
              <a:buSzPct val="100000"/>
              <a:buFont typeface="Arial"/>
              <a:buChar char="•"/>
              <a:defRPr sz="1800"/>
            </a:pPr>
            <a:r>
              <a:rPr lang="de-DE" sz="1600" b="1" dirty="0">
                <a:solidFill>
                  <a:srgbClr val="0070C0"/>
                </a:solidFill>
                <a:latin typeface="Arial" panose="020B0604020202020204" pitchFamily="34" charset="0"/>
                <a:ea typeface="Calibri"/>
                <a:cs typeface="Arial" panose="020B0604020202020204" pitchFamily="34" charset="0"/>
                <a:sym typeface="Calibri"/>
              </a:rPr>
              <a:t>Toni Shiroka</a:t>
            </a:r>
            <a:endParaRPr lang="de-CH" sz="1600" dirty="0">
              <a:solidFill>
                <a:srgbClr val="0070C0"/>
              </a:solidFill>
              <a:latin typeface="Arial" panose="020B0604020202020204" pitchFamily="34" charset="0"/>
              <a:ea typeface="Calibri"/>
              <a:cs typeface="Arial" panose="020B0604020202020204" pitchFamily="34" charset="0"/>
              <a:sym typeface="Calibri"/>
            </a:endParaRPr>
          </a:p>
        </p:txBody>
      </p:sp>
      <p:sp>
        <p:nvSpPr>
          <p:cNvPr id="13" name="Shape 1047">
            <a:extLst>
              <a:ext uri="{FF2B5EF4-FFF2-40B4-BE49-F238E27FC236}">
                <a16:creationId xmlns:a16="http://schemas.microsoft.com/office/drawing/2014/main" id="{764598D9-ACFA-4BBF-AC6B-FDF0629CB8D2}"/>
              </a:ext>
            </a:extLst>
          </p:cNvPr>
          <p:cNvSpPr/>
          <p:nvPr/>
        </p:nvSpPr>
        <p:spPr>
          <a:xfrm>
            <a:off x="723140" y="3575960"/>
            <a:ext cx="2078643" cy="995461"/>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defTabSz="642915">
              <a:defRPr sz="1800"/>
            </a:pPr>
            <a:r>
              <a:rPr lang="en-US" b="1" dirty="0">
                <a:latin typeface="Arial" panose="020B0604020202020204" pitchFamily="34" charset="0"/>
                <a:ea typeface="Microsoft YaHei" panose="020B0503020204020204" pitchFamily="34" charset="-122"/>
                <a:cs typeface="Arial" panose="020B0604020202020204" pitchFamily="34" charset="0"/>
                <a:sym typeface="Calibri"/>
              </a:rPr>
              <a:t>MPI </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r>
              <a:rPr lang="zh-CN" altLang="en-US" b="1" dirty="0">
                <a:latin typeface="Arial" panose="020B0604020202020204" pitchFamily="34" charset="0"/>
                <a:ea typeface="Microsoft YaHei" panose="020B0503020204020204" pitchFamily="34" charset="-122"/>
                <a:cs typeface="Arial" panose="020B0604020202020204" pitchFamily="34" charset="0"/>
                <a:sym typeface="Calibri"/>
              </a:rPr>
              <a:t>马普所</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p>
          <a:p>
            <a:pPr defTabSz="642915">
              <a:defRPr sz="1800"/>
            </a:pPr>
            <a:endParaRPr sz="1000" b="1" dirty="0">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en-US" altLang="zh-CN" sz="1600" dirty="0">
                <a:solidFill>
                  <a:srgbClr val="000000"/>
                </a:solidFill>
                <a:effectLst/>
                <a:latin typeface="Arial" panose="020B0604020202020204" pitchFamily="34" charset="0"/>
                <a:cs typeface="Arial" panose="020B0604020202020204" pitchFamily="34" charset="0"/>
              </a:rPr>
              <a:t>Mukkattu O. </a:t>
            </a:r>
            <a:r>
              <a:rPr lang="en-US" altLang="zh-CN" sz="1600" dirty="0" err="1">
                <a:solidFill>
                  <a:srgbClr val="000000"/>
                </a:solidFill>
                <a:effectLst/>
                <a:latin typeface="Arial" panose="020B0604020202020204" pitchFamily="34" charset="0"/>
                <a:cs typeface="Arial" panose="020B0604020202020204" pitchFamily="34" charset="0"/>
              </a:rPr>
              <a:t>Ajeesh</a:t>
            </a:r>
            <a:r>
              <a:rPr lang="en-US" altLang="zh-CN" sz="1600" dirty="0">
                <a:solidFill>
                  <a:srgbClr val="000000"/>
                </a:solidFill>
                <a:effectLst/>
                <a:latin typeface="Arial" panose="020B0604020202020204" pitchFamily="34" charset="0"/>
                <a:cs typeface="Arial" panose="020B0604020202020204" pitchFamily="34" charset="0"/>
              </a:rPr>
              <a:t> </a:t>
            </a:r>
          </a:p>
          <a:p>
            <a:pPr marL="166681" indent="-166681" defTabSz="642915">
              <a:buClr>
                <a:srgbClr val="000000"/>
              </a:buClr>
              <a:buSzPct val="100000"/>
              <a:buFont typeface="Arial"/>
              <a:buChar char="•"/>
              <a:defRPr sz="1800"/>
            </a:pPr>
            <a:r>
              <a:rPr lang="de-DE" sz="1600" dirty="0">
                <a:solidFill>
                  <a:schemeClr val="tx1">
                    <a:lumMod val="85000"/>
                    <a:lumOff val="15000"/>
                  </a:schemeClr>
                </a:solidFill>
                <a:latin typeface="Arial" panose="020B0604020202020204" pitchFamily="34" charset="0"/>
                <a:ea typeface="Calibri"/>
                <a:cs typeface="Arial" panose="020B0604020202020204" pitchFamily="34" charset="0"/>
                <a:sym typeface="Calibri"/>
              </a:rPr>
              <a:t>Michael Nicklas</a:t>
            </a:r>
          </a:p>
        </p:txBody>
      </p:sp>
      <p:sp>
        <p:nvSpPr>
          <p:cNvPr id="15" name="Shape 1046">
            <a:extLst>
              <a:ext uri="{FF2B5EF4-FFF2-40B4-BE49-F238E27FC236}">
                <a16:creationId xmlns:a16="http://schemas.microsoft.com/office/drawing/2014/main" id="{CDB69D84-D06F-4271-A16E-520E32F37A8B}"/>
              </a:ext>
            </a:extLst>
          </p:cNvPr>
          <p:cNvSpPr/>
          <p:nvPr/>
        </p:nvSpPr>
        <p:spPr>
          <a:xfrm>
            <a:off x="7814862" y="1396856"/>
            <a:ext cx="2564481" cy="718462"/>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defTabSz="642915">
              <a:defRPr sz="1800"/>
            </a:pP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TJU (</a:t>
            </a:r>
            <a:r>
              <a:rPr lang="zh-CN" altLang="en-US" b="1" dirty="0">
                <a:latin typeface="Arial" panose="020B0604020202020204" pitchFamily="34" charset="0"/>
                <a:ea typeface="Microsoft YaHei" panose="020B0503020204020204" pitchFamily="34" charset="-122"/>
                <a:cs typeface="Arial" panose="020B0604020202020204" pitchFamily="34" charset="0"/>
                <a:sym typeface="Calibri"/>
              </a:rPr>
              <a:t>天津大学</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p>
          <a:p>
            <a:pPr defTabSz="642915">
              <a:defRPr sz="1800"/>
            </a:pPr>
            <a:endParaRPr lang="es-ES_tradnl" sz="800" dirty="0">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sym typeface="Calibri"/>
              </a:rPr>
              <a:t>赵建洲</a:t>
            </a:r>
            <a:r>
              <a:rPr lang="zh-CN" altLang="en-US" sz="1600" b="1" dirty="0">
                <a:solidFill>
                  <a:srgbClr val="0070C0"/>
                </a:solidFill>
                <a:latin typeface="Arial" panose="020B0604020202020204" pitchFamily="34" charset="0"/>
                <a:ea typeface="Calibri"/>
                <a:cs typeface="Arial" panose="020B0604020202020204" pitchFamily="34" charset="0"/>
                <a:sym typeface="Calibri"/>
              </a:rPr>
              <a:t>（</a:t>
            </a:r>
            <a:r>
              <a:rPr lang="en-US" altLang="zh-CN" sz="1600" b="1" dirty="0">
                <a:solidFill>
                  <a:srgbClr val="0070C0"/>
                </a:solidFill>
                <a:latin typeface="Arial" panose="020B0604020202020204" pitchFamily="34" charset="0"/>
                <a:ea typeface="Calibri"/>
                <a:cs typeface="Arial" panose="020B0604020202020204" pitchFamily="34" charset="0"/>
                <a:sym typeface="Calibri"/>
              </a:rPr>
              <a:t>Jianzhou Zhao)</a:t>
            </a:r>
            <a:endParaRPr lang="es-ES_tradnl" sz="1600" b="1" dirty="0">
              <a:solidFill>
                <a:srgbClr val="0070C0"/>
              </a:solidFill>
              <a:latin typeface="Arial" panose="020B0604020202020204" pitchFamily="34" charset="0"/>
              <a:ea typeface="Calibri"/>
              <a:cs typeface="Arial" panose="020B0604020202020204" pitchFamily="34" charset="0"/>
              <a:sym typeface="Calibri"/>
            </a:endParaRPr>
          </a:p>
        </p:txBody>
      </p:sp>
      <p:grpSp>
        <p:nvGrpSpPr>
          <p:cNvPr id="18" name="Group 17">
            <a:extLst>
              <a:ext uri="{FF2B5EF4-FFF2-40B4-BE49-F238E27FC236}">
                <a16:creationId xmlns:a16="http://schemas.microsoft.com/office/drawing/2014/main" id="{FD9FFA1C-A899-4768-9260-C5327BC001D1}"/>
              </a:ext>
            </a:extLst>
          </p:cNvPr>
          <p:cNvGrpSpPr/>
          <p:nvPr/>
        </p:nvGrpSpPr>
        <p:grpSpPr>
          <a:xfrm>
            <a:off x="0" y="-44649"/>
            <a:ext cx="12192000" cy="1101436"/>
            <a:chOff x="1" y="0"/>
            <a:chExt cx="12192000" cy="1101436"/>
          </a:xfrm>
        </p:grpSpPr>
        <p:sp>
          <p:nvSpPr>
            <p:cNvPr id="19" name="Rectangle 18">
              <a:extLst>
                <a:ext uri="{FF2B5EF4-FFF2-40B4-BE49-F238E27FC236}">
                  <a16:creationId xmlns:a16="http://schemas.microsoft.com/office/drawing/2014/main" id="{EEF7B9CB-59AB-4409-936B-14E8BD591C9E}"/>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0" name="TextBox 19">
              <a:extLst>
                <a:ext uri="{FF2B5EF4-FFF2-40B4-BE49-F238E27FC236}">
                  <a16:creationId xmlns:a16="http://schemas.microsoft.com/office/drawing/2014/main" id="{E7BE7B0F-756F-4030-AA73-E8D8979C51BD}"/>
                </a:ext>
              </a:extLst>
            </p:cNvPr>
            <p:cNvSpPr txBox="1"/>
            <p:nvPr/>
          </p:nvSpPr>
          <p:spPr>
            <a:xfrm>
              <a:off x="4655024" y="174390"/>
              <a:ext cx="3159839"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rPr>
                <a:t>Acknowledge</a:t>
              </a:r>
              <a:endParaRPr lang="LID4096" sz="2400" b="1" baseline="-25000" dirty="0">
                <a:latin typeface="Arial" panose="020B0604020202020204" pitchFamily="34" charset="0"/>
                <a:ea typeface="Microsoft YaHei" panose="020B0503020204020204" pitchFamily="34" charset="-122"/>
                <a:cs typeface="Arial" panose="020B0604020202020204" pitchFamily="34" charset="0"/>
              </a:endParaRPr>
            </a:p>
          </p:txBody>
        </p:sp>
        <p:pic>
          <p:nvPicPr>
            <p:cNvPr id="21" name="Picture 20">
              <a:extLst>
                <a:ext uri="{FF2B5EF4-FFF2-40B4-BE49-F238E27FC236}">
                  <a16:creationId xmlns:a16="http://schemas.microsoft.com/office/drawing/2014/main" id="{21933E91-0F73-43A7-8B57-0A90CF687E1A}"/>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A4C920C-2E73-4547-BB86-6D543A77812D}"/>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8DC6475E-70AD-40B6-8450-6C0CD15B1DF9}"/>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287783BC-B98B-420F-AA6C-88A7130E2491}"/>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D2270107-653F-4A73-823C-7D66276684DF}"/>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10956B87-C618-4A3F-8C60-F5C91C4B7B0B}"/>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C735D5F2-5BA1-496E-AD1A-D2184FE48A2A}"/>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8" name="Shape 1047">
            <a:extLst>
              <a:ext uri="{FF2B5EF4-FFF2-40B4-BE49-F238E27FC236}">
                <a16:creationId xmlns:a16="http://schemas.microsoft.com/office/drawing/2014/main" id="{C967D446-E2B2-4E3B-9CE5-0918603B0735}"/>
              </a:ext>
            </a:extLst>
          </p:cNvPr>
          <p:cNvSpPr/>
          <p:nvPr/>
        </p:nvSpPr>
        <p:spPr>
          <a:xfrm>
            <a:off x="7868104" y="3452850"/>
            <a:ext cx="2871196" cy="1241683"/>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p>
            <a:pPr defTabSz="642915">
              <a:defRPr sz="1800"/>
            </a:pPr>
            <a:r>
              <a:rPr lang="en-US" altLang="zh-CN" b="1" dirty="0">
                <a:latin typeface="Arial" panose="020B0604020202020204" pitchFamily="34" charset="0"/>
                <a:ea typeface="Calibri"/>
                <a:cs typeface="Arial" panose="020B0604020202020204" pitchFamily="34" charset="0"/>
                <a:sym typeface="Calibri"/>
              </a:rPr>
              <a:t>ECNU (</a:t>
            </a:r>
            <a:r>
              <a:rPr lang="zh-CN" altLang="en-US" b="1" dirty="0">
                <a:latin typeface="Arial" panose="020B0604020202020204" pitchFamily="34" charset="0"/>
                <a:ea typeface="Calibri"/>
                <a:cs typeface="Arial" panose="020B0604020202020204" pitchFamily="34" charset="0"/>
                <a:sym typeface="Calibri"/>
              </a:rPr>
              <a:t>华东师范大学</a:t>
            </a:r>
            <a:r>
              <a:rPr lang="en-US" altLang="zh-CN" b="1" dirty="0">
                <a:latin typeface="Arial" panose="020B0604020202020204" pitchFamily="34" charset="0"/>
                <a:ea typeface="Calibri"/>
                <a:cs typeface="Arial" panose="020B0604020202020204" pitchFamily="34" charset="0"/>
                <a:sym typeface="Calibri"/>
              </a:rPr>
              <a:t>)</a:t>
            </a:r>
          </a:p>
          <a:p>
            <a:pPr defTabSz="642915">
              <a:defRPr sz="1800"/>
            </a:pPr>
            <a:endParaRPr sz="1000" b="1" dirty="0">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dirty="0">
                <a:latin typeface="Microsoft YaHei" panose="020B0503020204020204" pitchFamily="34" charset="-122"/>
                <a:ea typeface="Microsoft YaHei" panose="020B0503020204020204" pitchFamily="34" charset="-122"/>
                <a:cs typeface="Arial" panose="020B0604020202020204" pitchFamily="34" charset="0"/>
                <a:sym typeface="Calibri"/>
              </a:rPr>
              <a:t>徐杨 </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r>
              <a:rPr lang="en-US" altLang="zh-CN" sz="1600" dirty="0">
                <a:latin typeface="Arial" panose="020B0604020202020204" pitchFamily="34" charset="0"/>
                <a:ea typeface="Microsoft YaHei" panose="020B0503020204020204" pitchFamily="34" charset="-122"/>
                <a:cs typeface="Arial" panose="020B0604020202020204" pitchFamily="34" charset="0"/>
                <a:sym typeface="Calibri"/>
              </a:rPr>
              <a:t>Yang Xu</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endParaRPr lang="en-US" sz="1600" dirty="0">
              <a:latin typeface="Microsoft YaHei" panose="020B0503020204020204" pitchFamily="34" charset="-122"/>
              <a:ea typeface="Microsoft YaHei" panose="020B0503020204020204" pitchFamily="34" charset="-122"/>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dirty="0">
                <a:latin typeface="Microsoft YaHei" panose="020B0503020204020204" pitchFamily="34" charset="-122"/>
                <a:ea typeface="Microsoft YaHei" panose="020B0503020204020204" pitchFamily="34" charset="-122"/>
                <a:cs typeface="Arial" panose="020B0604020202020204" pitchFamily="34" charset="0"/>
                <a:sym typeface="Calibri"/>
              </a:rPr>
              <a:t>詹清峰 </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r>
              <a:rPr lang="en-US" altLang="zh-CN" sz="1600" dirty="0">
                <a:latin typeface="Arial" panose="020B0604020202020204" pitchFamily="34" charset="0"/>
                <a:ea typeface="Microsoft YaHei" panose="020B0503020204020204" pitchFamily="34" charset="-122"/>
                <a:cs typeface="Arial" panose="020B0604020202020204" pitchFamily="34" charset="0"/>
                <a:sym typeface="Calibri"/>
              </a:rPr>
              <a:t>Qingfeng Zhan</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p>
          <a:p>
            <a:pPr marL="166681" indent="-166681" defTabSz="642915">
              <a:buClr>
                <a:srgbClr val="000000"/>
              </a:buClr>
              <a:buSzPct val="100000"/>
              <a:buFont typeface="Arial"/>
              <a:buChar char="•"/>
              <a:defRPr sz="1800"/>
            </a:pPr>
            <a:r>
              <a:rPr lang="zh-CN" altLang="en-US" sz="1600" dirty="0">
                <a:latin typeface="Microsoft YaHei" panose="020B0503020204020204" pitchFamily="34" charset="-122"/>
                <a:ea typeface="Microsoft YaHei" panose="020B0503020204020204" pitchFamily="34" charset="-122"/>
                <a:cs typeface="Arial" panose="020B0604020202020204" pitchFamily="34" charset="0"/>
                <a:sym typeface="Calibri"/>
              </a:rPr>
              <a:t>段纯刚 </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r>
              <a:rPr lang="en-US" altLang="zh-CN" sz="1600" dirty="0" err="1">
                <a:latin typeface="Arial" panose="020B0604020202020204" pitchFamily="34" charset="0"/>
                <a:ea typeface="Microsoft YaHei" panose="020B0503020204020204" pitchFamily="34" charset="-122"/>
                <a:cs typeface="Arial" panose="020B0604020202020204" pitchFamily="34" charset="0"/>
                <a:sym typeface="Calibri"/>
              </a:rPr>
              <a:t>Chungang</a:t>
            </a:r>
            <a:r>
              <a:rPr lang="en-US" altLang="zh-CN" sz="1600" dirty="0">
                <a:latin typeface="Arial" panose="020B0604020202020204" pitchFamily="34" charset="0"/>
                <a:ea typeface="Microsoft YaHei" panose="020B0503020204020204" pitchFamily="34" charset="-122"/>
                <a:cs typeface="Arial" panose="020B0604020202020204" pitchFamily="34" charset="0"/>
                <a:sym typeface="Calibri"/>
              </a:rPr>
              <a:t> Duan</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sym typeface="Calibri"/>
              </a:rPr>
              <a:t>)</a:t>
            </a:r>
            <a:endParaRPr lang="en-US" sz="1600" dirty="0">
              <a:latin typeface="Microsoft YaHei" panose="020B0503020204020204" pitchFamily="34" charset="-122"/>
              <a:ea typeface="Microsoft YaHei" panose="020B0503020204020204" pitchFamily="34" charset="-122"/>
              <a:cs typeface="Arial" panose="020B0604020202020204" pitchFamily="34" charset="0"/>
              <a:sym typeface="Calibri"/>
            </a:endParaRPr>
          </a:p>
        </p:txBody>
      </p:sp>
      <p:sp>
        <p:nvSpPr>
          <p:cNvPr id="31" name="Shape 1047">
            <a:extLst>
              <a:ext uri="{FF2B5EF4-FFF2-40B4-BE49-F238E27FC236}">
                <a16:creationId xmlns:a16="http://schemas.microsoft.com/office/drawing/2014/main" id="{95A06427-7C66-47C0-84D0-C1281FEC6C25}"/>
              </a:ext>
            </a:extLst>
          </p:cNvPr>
          <p:cNvSpPr/>
          <p:nvPr/>
        </p:nvSpPr>
        <p:spPr>
          <a:xfrm>
            <a:off x="7868104" y="2363543"/>
            <a:ext cx="2389754" cy="749240"/>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defTabSz="642915">
              <a:defRPr sz="1800"/>
            </a:pPr>
            <a:r>
              <a:rPr lang="en-US" b="1" i="0" dirty="0" err="1">
                <a:effectLst/>
                <a:latin typeface="Arial" panose="020B0604020202020204" pitchFamily="34" charset="0"/>
                <a:ea typeface="Microsoft YaHei" panose="020B0503020204020204" pitchFamily="34" charset="-122"/>
                <a:cs typeface="Arial" panose="020B0604020202020204" pitchFamily="34" charset="0"/>
              </a:rPr>
              <a:t>CityU</a:t>
            </a:r>
            <a:r>
              <a:rPr lang="en-US" b="1" i="0" dirty="0">
                <a:effectLst/>
                <a:latin typeface="Arial" panose="020B0604020202020204" pitchFamily="34" charset="0"/>
                <a:ea typeface="Microsoft YaHei" panose="020B0503020204020204" pitchFamily="34" charset="-122"/>
                <a:cs typeface="Arial" panose="020B0604020202020204" pitchFamily="34" charset="0"/>
              </a:rPr>
              <a:t> (</a:t>
            </a:r>
            <a:r>
              <a:rPr lang="zh-CN" altLang="en-US" b="1" dirty="0">
                <a:latin typeface="Arial" panose="020B0604020202020204" pitchFamily="34" charset="0"/>
                <a:ea typeface="Microsoft YaHei" panose="020B0503020204020204" pitchFamily="34" charset="-122"/>
                <a:cs typeface="Arial" panose="020B0604020202020204" pitchFamily="34" charset="0"/>
                <a:sym typeface="Calibri"/>
              </a:rPr>
              <a:t>香港城市大学</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p>
          <a:p>
            <a:pPr defTabSz="642915">
              <a:defRPr sz="1800"/>
            </a:pPr>
            <a:endParaRPr sz="1000" b="1" dirty="0">
              <a:latin typeface="Arial" panose="020B0604020202020204" pitchFamily="34" charset="0"/>
              <a:ea typeface="Microsoft YaHei" panose="020B0503020204020204" pitchFamily="34" charset="-122"/>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rPr>
              <a:t>马均章 </a:t>
            </a:r>
            <a:r>
              <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rPr>
              <a:t>(</a:t>
            </a:r>
            <a:r>
              <a:rPr lang="en-US" altLang="zh-CN" sz="1600" dirty="0" err="1">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Calibri"/>
              </a:rPr>
              <a:t>JunZhang</a:t>
            </a:r>
            <a:r>
              <a:rPr lang="en-US" altLang="zh-CN" sz="1600" dirty="0">
                <a:solidFill>
                  <a:schemeClr val="tx1">
                    <a:lumMod val="85000"/>
                    <a:lumOff val="15000"/>
                  </a:schemeClr>
                </a:solidFill>
                <a:latin typeface="Arial" panose="020B0604020202020204" pitchFamily="34" charset="0"/>
                <a:ea typeface="Microsoft YaHei" panose="020B0503020204020204" pitchFamily="34" charset="-122"/>
                <a:cs typeface="Arial" panose="020B0604020202020204" pitchFamily="34" charset="0"/>
                <a:sym typeface="Calibri"/>
              </a:rPr>
              <a:t> Ma</a:t>
            </a:r>
            <a:r>
              <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rPr>
              <a:t>)</a:t>
            </a:r>
            <a:endParaRPr lang="en-US"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endParaRPr>
          </a:p>
        </p:txBody>
      </p:sp>
      <p:sp>
        <p:nvSpPr>
          <p:cNvPr id="32" name="Shape 1047">
            <a:extLst>
              <a:ext uri="{FF2B5EF4-FFF2-40B4-BE49-F238E27FC236}">
                <a16:creationId xmlns:a16="http://schemas.microsoft.com/office/drawing/2014/main" id="{2C4983A0-536D-48AB-ADE0-E6239D7D01B2}"/>
              </a:ext>
            </a:extLst>
          </p:cNvPr>
          <p:cNvSpPr/>
          <p:nvPr/>
        </p:nvSpPr>
        <p:spPr>
          <a:xfrm>
            <a:off x="4480699" y="1382897"/>
            <a:ext cx="2232018" cy="1487904"/>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defTabSz="642915">
              <a:defRPr sz="1800"/>
            </a:pP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ZJU (</a:t>
            </a:r>
            <a:r>
              <a:rPr lang="zh-CN" altLang="en-US" b="1" dirty="0">
                <a:latin typeface="Arial" panose="020B0604020202020204" pitchFamily="34" charset="0"/>
                <a:ea typeface="Microsoft YaHei" panose="020B0503020204020204" pitchFamily="34" charset="-122"/>
                <a:cs typeface="Arial" panose="020B0604020202020204" pitchFamily="34" charset="0"/>
                <a:sym typeface="Calibri"/>
              </a:rPr>
              <a:t>浙江大学</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p>
          <a:p>
            <a:pPr defTabSz="642915">
              <a:defRPr sz="1800"/>
            </a:pPr>
            <a:endParaRPr sz="1000" b="1" dirty="0">
              <a:latin typeface="Arial" panose="020B0604020202020204" pitchFamily="34" charset="0"/>
              <a:ea typeface="Microsoft YaHei" panose="020B0503020204020204" pitchFamily="34" charset="-122"/>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rPr>
              <a:t>陈晔 </a:t>
            </a:r>
            <a:r>
              <a:rPr lang="en-US" altLang="zh-CN" sz="1600" dirty="0">
                <a:solidFill>
                  <a:schemeClr val="tx1">
                    <a:lumMod val="85000"/>
                    <a:lumOff val="15000"/>
                  </a:schemeClr>
                </a:solidFill>
                <a:latin typeface="Microsoft YaHei" panose="020B0503020204020204" pitchFamily="34" charset="-122"/>
                <a:ea typeface="Microsoft YaHei" panose="020B0503020204020204" pitchFamily="34" charset="-122"/>
                <a:cs typeface="Arial" panose="020B0604020202020204" pitchFamily="34" charset="0"/>
                <a:sym typeface="Calibri"/>
              </a:rPr>
              <a:t>(Ye Chen)</a:t>
            </a:r>
          </a:p>
          <a:p>
            <a:pPr marL="166681" indent="-166681" defTabSz="642915">
              <a:buClr>
                <a:srgbClr val="000000"/>
              </a:buClr>
              <a:buSzPct val="100000"/>
              <a:buFont typeface="Arial"/>
              <a:buChar char="•"/>
              <a:defRPr sz="1800"/>
            </a:pPr>
            <a:r>
              <a:rPr lang="zh-CN" altLang="en-US" sz="1600" b="1" dirty="0">
                <a:solidFill>
                  <a:srgbClr val="0070C0"/>
                </a:solidFill>
                <a:latin typeface="Microsoft YaHei" panose="020B0503020204020204" pitchFamily="34" charset="-122"/>
                <a:ea typeface="Microsoft YaHei" panose="020B0503020204020204" pitchFamily="34" charset="-122"/>
                <a:cs typeface="Arial" panose="020B0604020202020204" pitchFamily="34" charset="0"/>
                <a:sym typeface="Calibri"/>
              </a:rPr>
              <a:t>胡伦辉 </a:t>
            </a:r>
            <a:r>
              <a:rPr lang="en-US" altLang="zh-CN" sz="1600" b="1" dirty="0">
                <a:solidFill>
                  <a:srgbClr val="0070C0"/>
                </a:solidFill>
                <a:latin typeface="Microsoft YaHei" panose="020B0503020204020204" pitchFamily="34" charset="-122"/>
                <a:ea typeface="Microsoft YaHei" panose="020B0503020204020204" pitchFamily="34" charset="-122"/>
                <a:cs typeface="Arial" panose="020B0604020202020204" pitchFamily="34" charset="0"/>
                <a:sym typeface="Calibri"/>
              </a:rPr>
              <a:t>(</a:t>
            </a:r>
            <a:r>
              <a:rPr lang="en-US" altLang="zh-CN" sz="1600" b="1" dirty="0" err="1">
                <a:solidFill>
                  <a:srgbClr val="0070C0"/>
                </a:solidFill>
                <a:latin typeface="Microsoft YaHei" panose="020B0503020204020204" pitchFamily="34" charset="-122"/>
                <a:ea typeface="Microsoft YaHei" panose="020B0503020204020204" pitchFamily="34" charset="-122"/>
                <a:cs typeface="Arial" panose="020B0604020202020204" pitchFamily="34" charset="0"/>
                <a:sym typeface="Calibri"/>
              </a:rPr>
              <a:t>Lunhui</a:t>
            </a:r>
            <a:r>
              <a:rPr lang="en-US" altLang="zh-CN" sz="1600" b="1" dirty="0">
                <a:solidFill>
                  <a:srgbClr val="0070C0"/>
                </a:solidFill>
                <a:latin typeface="Microsoft YaHei" panose="020B0503020204020204" pitchFamily="34" charset="-122"/>
                <a:ea typeface="Microsoft YaHei" panose="020B0503020204020204" pitchFamily="34" charset="-122"/>
                <a:cs typeface="Arial" panose="020B0604020202020204" pitchFamily="34" charset="0"/>
                <a:sym typeface="Calibri"/>
              </a:rPr>
              <a:t> Hu)</a:t>
            </a:r>
            <a:endParaRPr lang="en-US" sz="1600" b="1" dirty="0">
              <a:solidFill>
                <a:srgbClr val="0070C0"/>
              </a:solidFill>
              <a:latin typeface="Arial" panose="020B0604020202020204" pitchFamily="34" charset="0"/>
              <a:ea typeface="Microsoft YaHei" panose="020B0503020204020204" pitchFamily="34" charset="-122"/>
              <a:cs typeface="Arial" panose="020B0604020202020204" pitchFamily="34" charset="0"/>
              <a:sym typeface="Calibri"/>
            </a:endParaRPr>
          </a:p>
          <a:p>
            <a:pPr marL="166681" indent="-166681" defTabSz="642915">
              <a:buClr>
                <a:srgbClr val="000000"/>
              </a:buClr>
              <a:buSzPct val="100000"/>
              <a:buFont typeface="Arial"/>
              <a:buChar char="•"/>
              <a:defRPr sz="1800"/>
            </a:pPr>
            <a:r>
              <a:rPr lang="zh-CN" altLang="en-US" sz="1600" dirty="0">
                <a:latin typeface="Arial" panose="020B0604020202020204" pitchFamily="34" charset="0"/>
                <a:ea typeface="Microsoft YaHei" panose="020B0503020204020204" pitchFamily="34" charset="-122"/>
                <a:cs typeface="Arial" panose="020B0604020202020204" pitchFamily="34" charset="0"/>
                <a:sym typeface="Calibri"/>
              </a:rPr>
              <a:t>袁辉球 </a:t>
            </a:r>
            <a:r>
              <a:rPr lang="en-US" altLang="zh-CN" sz="1600" dirty="0">
                <a:latin typeface="Arial" panose="020B0604020202020204" pitchFamily="34" charset="0"/>
                <a:ea typeface="Microsoft YaHei" panose="020B0503020204020204" pitchFamily="34" charset="-122"/>
                <a:cs typeface="Arial" panose="020B0604020202020204" pitchFamily="34" charset="0"/>
                <a:sym typeface="Calibri"/>
              </a:rPr>
              <a:t>(Huiqiu Yuan)</a:t>
            </a:r>
          </a:p>
          <a:p>
            <a:pPr marL="166681" indent="-166681" defTabSz="642915">
              <a:buClr>
                <a:srgbClr val="000000"/>
              </a:buClr>
              <a:buSzPct val="100000"/>
              <a:buFont typeface="Arial"/>
              <a:buChar char="•"/>
              <a:defRPr sz="1800"/>
            </a:pPr>
            <a:r>
              <a:rPr lang="zh-CN" altLang="en-US" sz="1600" dirty="0">
                <a:latin typeface="Arial" panose="020B0604020202020204" pitchFamily="34" charset="0"/>
                <a:ea typeface="Microsoft YaHei" panose="020B0503020204020204" pitchFamily="34" charset="-122"/>
                <a:cs typeface="Arial" panose="020B0604020202020204" pitchFamily="34" charset="0"/>
                <a:sym typeface="Calibri"/>
              </a:rPr>
              <a:t>史明 （</a:t>
            </a:r>
            <a:r>
              <a:rPr lang="en-US" altLang="zh-CN" sz="1600" dirty="0">
                <a:latin typeface="Arial" panose="020B0604020202020204" pitchFamily="34" charset="0"/>
                <a:ea typeface="Microsoft YaHei" panose="020B0503020204020204" pitchFamily="34" charset="-122"/>
                <a:cs typeface="Arial" panose="020B0604020202020204" pitchFamily="34" charset="0"/>
                <a:sym typeface="Calibri"/>
              </a:rPr>
              <a:t>Ming Shi</a:t>
            </a:r>
            <a:r>
              <a:rPr lang="zh-CN" altLang="en-US" sz="1600" dirty="0">
                <a:latin typeface="Arial" panose="020B0604020202020204" pitchFamily="34" charset="0"/>
                <a:ea typeface="Microsoft YaHei" panose="020B0503020204020204" pitchFamily="34" charset="-122"/>
                <a:cs typeface="Arial" panose="020B0604020202020204" pitchFamily="34" charset="0"/>
                <a:sym typeface="Calibri"/>
              </a:rPr>
              <a:t>）</a:t>
            </a:r>
            <a:endParaRPr lang="en-US" sz="1600" dirty="0">
              <a:latin typeface="Arial" panose="020B0604020202020204" pitchFamily="34" charset="0"/>
              <a:ea typeface="Microsoft YaHei" panose="020B0503020204020204" pitchFamily="34" charset="-122"/>
              <a:cs typeface="Arial" panose="020B0604020202020204" pitchFamily="34" charset="0"/>
              <a:sym typeface="Calibri"/>
            </a:endParaRPr>
          </a:p>
        </p:txBody>
      </p:sp>
      <p:sp>
        <p:nvSpPr>
          <p:cNvPr id="35" name="Shape 1047">
            <a:extLst>
              <a:ext uri="{FF2B5EF4-FFF2-40B4-BE49-F238E27FC236}">
                <a16:creationId xmlns:a16="http://schemas.microsoft.com/office/drawing/2014/main" id="{B9671F9E-02CC-4600-9049-76D2F26E5538}"/>
              </a:ext>
            </a:extLst>
          </p:cNvPr>
          <p:cNvSpPr/>
          <p:nvPr/>
        </p:nvSpPr>
        <p:spPr>
          <a:xfrm>
            <a:off x="4480699" y="3472037"/>
            <a:ext cx="2611288" cy="749240"/>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defTabSz="642915">
              <a:defRPr sz="1800"/>
            </a:pPr>
            <a:r>
              <a:rPr lang="en-US" b="1" dirty="0">
                <a:latin typeface="Arial" panose="020B0604020202020204" pitchFamily="34" charset="0"/>
                <a:ea typeface="Microsoft YaHei" panose="020B0503020204020204" pitchFamily="34" charset="-122"/>
                <a:cs typeface="Arial" panose="020B0604020202020204" pitchFamily="34" charset="0"/>
                <a:sym typeface="Calibri"/>
              </a:rPr>
              <a:t>TUD </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r>
              <a:rPr lang="zh-CN" altLang="en-US" b="1" dirty="0">
                <a:latin typeface="Arial" panose="020B0604020202020204" pitchFamily="34" charset="0"/>
                <a:ea typeface="Microsoft YaHei" panose="020B0503020204020204" pitchFamily="34" charset="-122"/>
                <a:cs typeface="Arial" panose="020B0604020202020204" pitchFamily="34" charset="0"/>
                <a:sym typeface="Calibri"/>
              </a:rPr>
              <a:t>多特蒙德工业大学</a:t>
            </a:r>
            <a:r>
              <a:rPr lang="en-US" altLang="zh-CN" b="1" dirty="0">
                <a:latin typeface="Arial" panose="020B0604020202020204" pitchFamily="34" charset="0"/>
                <a:ea typeface="Microsoft YaHei" panose="020B0503020204020204" pitchFamily="34" charset="-122"/>
                <a:cs typeface="Arial" panose="020B0604020202020204" pitchFamily="34" charset="0"/>
                <a:sym typeface="Calibri"/>
              </a:rPr>
              <a:t>)</a:t>
            </a:r>
          </a:p>
          <a:p>
            <a:pPr defTabSz="642915">
              <a:defRPr sz="1800"/>
            </a:pPr>
            <a:endParaRPr sz="1000" b="1" dirty="0">
              <a:latin typeface="Arial" panose="020B0604020202020204" pitchFamily="34" charset="0"/>
              <a:ea typeface="Calibri"/>
              <a:cs typeface="Arial" panose="020B0604020202020204" pitchFamily="34" charset="0"/>
              <a:sym typeface="Calibri"/>
            </a:endParaRPr>
          </a:p>
          <a:p>
            <a:pPr marL="166681" indent="-166681" defTabSz="642915">
              <a:buClr>
                <a:srgbClr val="000000"/>
              </a:buClr>
              <a:buSzPct val="100000"/>
              <a:buFont typeface="Arial"/>
              <a:buChar char="•"/>
              <a:defRPr sz="1800"/>
            </a:pPr>
            <a:r>
              <a:rPr lang="en-US" altLang="zh-CN" sz="1600" b="1" dirty="0">
                <a:solidFill>
                  <a:srgbClr val="0070C0"/>
                </a:solidFill>
                <a:effectLst/>
                <a:latin typeface="Arial" panose="020B0604020202020204" pitchFamily="34" charset="0"/>
                <a:cs typeface="Arial" panose="020B0604020202020204" pitchFamily="34" charset="0"/>
              </a:rPr>
              <a:t>Igor Plokhikh </a:t>
            </a:r>
          </a:p>
        </p:txBody>
      </p:sp>
      <p:sp>
        <p:nvSpPr>
          <p:cNvPr id="2" name="矩形 1">
            <a:extLst>
              <a:ext uri="{FF2B5EF4-FFF2-40B4-BE49-F238E27FC236}">
                <a16:creationId xmlns:a16="http://schemas.microsoft.com/office/drawing/2014/main" id="{FB9A7F62-3B76-9A2A-E414-1C3A4A0A5226}"/>
              </a:ext>
            </a:extLst>
          </p:cNvPr>
          <p:cNvSpPr/>
          <p:nvPr/>
        </p:nvSpPr>
        <p:spPr>
          <a:xfrm>
            <a:off x="3727959" y="4916938"/>
            <a:ext cx="4663440" cy="10058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0070C0"/>
                </a:solidFill>
                <a:latin typeface="Calibri" panose="020F0502020204030204" pitchFamily="34" charset="0"/>
                <a:ea typeface="Calibri" panose="020F0502020204030204" pitchFamily="34" charset="0"/>
                <a:cs typeface="Calibri" panose="020F0502020204030204" pitchFamily="34" charset="0"/>
              </a:rPr>
              <a:t>Thank you for your time!</a:t>
            </a:r>
            <a:endParaRPr lang="zh-CN" altLang="en-US" sz="32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1787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1" name="文本框 40">
            <a:extLst>
              <a:ext uri="{FF2B5EF4-FFF2-40B4-BE49-F238E27FC236}">
                <a16:creationId xmlns:a16="http://schemas.microsoft.com/office/drawing/2014/main" id="{87BD9760-9F81-4182-B48A-FCA15E5E8BBD}"/>
              </a:ext>
            </a:extLst>
          </p:cNvPr>
          <p:cNvSpPr txBox="1"/>
          <p:nvPr/>
        </p:nvSpPr>
        <p:spPr>
          <a:xfrm>
            <a:off x="166920" y="1207197"/>
            <a:ext cx="6347346" cy="369332"/>
          </a:xfrm>
          <a:prstGeom prst="rect">
            <a:avLst/>
          </a:prstGeom>
          <a:solidFill>
            <a:schemeClr val="accent4">
              <a:lumMod val="20000"/>
              <a:lumOff val="80000"/>
            </a:schemeClr>
          </a:solidFill>
          <a:ln w="19050">
            <a:solidFill>
              <a:srgbClr val="C00000"/>
            </a:solidFill>
          </a:ln>
        </p:spPr>
        <p:txBody>
          <a:bodyPr wrap="square" rtlCol="0">
            <a:spAutoFit/>
          </a:bodyPr>
          <a:lstStyle/>
          <a:p>
            <a:r>
              <a:rPr lang="en-US" altLang="zh-CN" sz="1800" b="1" dirty="0">
                <a:solidFill>
                  <a:srgbClr val="000000"/>
                </a:solidFill>
                <a:effectLst/>
                <a:latin typeface="ScalaSansPro-Bold"/>
              </a:rPr>
              <a:t>Materials with </a:t>
            </a:r>
            <a:r>
              <a:rPr lang="en-US" altLang="zh-CN" sz="1800" b="1" dirty="0" err="1">
                <a:solidFill>
                  <a:srgbClr val="000000"/>
                </a:solidFill>
                <a:effectLst/>
                <a:latin typeface="ScalaSansPro-Bold"/>
              </a:rPr>
              <a:t>kagome</a:t>
            </a:r>
            <a:r>
              <a:rPr lang="en-US" altLang="zh-CN" sz="1800" b="1" dirty="0">
                <a:solidFill>
                  <a:srgbClr val="000000"/>
                </a:solidFill>
                <a:effectLst/>
                <a:latin typeface="ScalaSansPro-Bold"/>
              </a:rPr>
              <a:t> lattice exhibit rich quantum phenomena</a:t>
            </a:r>
            <a:endParaRPr lang="zh-CN" altLang="en-US" dirty="0">
              <a:latin typeface="Arial" panose="020B0604020202020204" pitchFamily="34" charset="0"/>
              <a:cs typeface="Arial" panose="020B0604020202020204" pitchFamily="34" charset="0"/>
            </a:endParaRPr>
          </a:p>
        </p:txBody>
      </p:sp>
      <p:sp>
        <p:nvSpPr>
          <p:cNvPr id="30" name="TextBox 19">
            <a:extLst>
              <a:ext uri="{FF2B5EF4-FFF2-40B4-BE49-F238E27FC236}">
                <a16:creationId xmlns:a16="http://schemas.microsoft.com/office/drawing/2014/main" id="{BC82A5A0-9B69-496C-B815-299B323603BB}"/>
              </a:ext>
            </a:extLst>
          </p:cNvPr>
          <p:cNvSpPr txBox="1"/>
          <p:nvPr/>
        </p:nvSpPr>
        <p:spPr>
          <a:xfrm>
            <a:off x="2762695" y="247553"/>
            <a:ext cx="6244017"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 SC in ScIr</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2-x</a:t>
            </a:r>
            <a:r>
              <a:rPr lang="en-US" altLang="zh-CN" sz="32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Si</a:t>
            </a:r>
            <a:r>
              <a:rPr lang="en-US" altLang="zh-CN" sz="3200" b="1"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x</a:t>
            </a:r>
            <a:endParaRPr lang="LID4096" altLang="zh-CN" sz="3200" b="1" baseline="-25000" dirty="0">
              <a:latin typeface="Arial" panose="020B0604020202020204" pitchFamily="34" charset="0"/>
              <a:ea typeface="Microsoft YaHei" panose="020B0503020204020204" pitchFamily="34" charset="-122"/>
              <a:cs typeface="Arial" panose="020B0604020202020204" pitchFamily="34" charset="0"/>
            </a:endParaRPr>
          </a:p>
        </p:txBody>
      </p:sp>
      <p:sp>
        <p:nvSpPr>
          <p:cNvPr id="52" name="TextBox 16">
            <a:extLst>
              <a:ext uri="{FF2B5EF4-FFF2-40B4-BE49-F238E27FC236}">
                <a16:creationId xmlns:a16="http://schemas.microsoft.com/office/drawing/2014/main" id="{096ECAB2-5D9F-41A7-B33D-2968B0D2A072}"/>
              </a:ext>
            </a:extLst>
          </p:cNvPr>
          <p:cNvSpPr txBox="1"/>
          <p:nvPr/>
        </p:nvSpPr>
        <p:spPr>
          <a:xfrm>
            <a:off x="6927046" y="6080964"/>
            <a:ext cx="5106992" cy="584775"/>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Unconventional SC and CDW have been observed in the </a:t>
            </a:r>
            <a:r>
              <a:rPr lang="en-US" altLang="zh-CN" sz="1600" b="1" i="1" dirty="0">
                <a:latin typeface="Arial" panose="020B0604020202020204" pitchFamily="34" charset="0"/>
                <a:ea typeface="Microsoft YaHei" panose="020B0503020204020204" pitchFamily="34" charset="-122"/>
                <a:cs typeface="Arial" panose="020B0604020202020204" pitchFamily="34" charset="0"/>
              </a:rPr>
              <a:t>A</a:t>
            </a:r>
            <a:r>
              <a:rPr lang="en-US" altLang="zh-CN" sz="1600" b="1" dirty="0">
                <a:latin typeface="Arial" panose="020B0604020202020204" pitchFamily="34" charset="0"/>
                <a:ea typeface="Microsoft YaHei" panose="020B0503020204020204" pitchFamily="34" charset="-122"/>
                <a:cs typeface="Arial" panose="020B0604020202020204" pitchFamily="34" charset="0"/>
              </a:rPr>
              <a:t>V</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3</a:t>
            </a:r>
            <a:r>
              <a:rPr lang="en-US" altLang="zh-CN" sz="1600" b="1" dirty="0">
                <a:latin typeface="Arial" panose="020B0604020202020204" pitchFamily="34" charset="0"/>
                <a:ea typeface="Microsoft YaHei" panose="020B0503020204020204" pitchFamily="34" charset="-122"/>
                <a:cs typeface="Arial" panose="020B0604020202020204" pitchFamily="34" charset="0"/>
              </a:rPr>
              <a:t>Sb</a:t>
            </a:r>
            <a:r>
              <a:rPr lang="en-US" altLang="zh-CN" sz="1600" b="1" baseline="-25000" dirty="0">
                <a:latin typeface="Arial" panose="020B0604020202020204" pitchFamily="34" charset="0"/>
                <a:ea typeface="Microsoft YaHei" panose="020B0503020204020204" pitchFamily="34" charset="-122"/>
                <a:cs typeface="Arial" panose="020B0604020202020204" pitchFamily="34" charset="0"/>
              </a:rPr>
              <a:t>5 </a:t>
            </a:r>
            <a:r>
              <a:rPr lang="en-US" altLang="zh-CN" sz="1600" b="1" dirty="0">
                <a:latin typeface="Arial" panose="020B0604020202020204" pitchFamily="34" charset="0"/>
                <a:ea typeface="Microsoft YaHei" panose="020B0503020204020204" pitchFamily="34" charset="-122"/>
                <a:cs typeface="Arial" panose="020B0604020202020204" pitchFamily="34" charset="0"/>
              </a:rPr>
              <a:t>family</a:t>
            </a:r>
          </a:p>
        </p:txBody>
      </p:sp>
      <p:grpSp>
        <p:nvGrpSpPr>
          <p:cNvPr id="29" name="组合 28">
            <a:extLst>
              <a:ext uri="{FF2B5EF4-FFF2-40B4-BE49-F238E27FC236}">
                <a16:creationId xmlns:a16="http://schemas.microsoft.com/office/drawing/2014/main" id="{75CE12AE-61C8-4A37-9E03-32DE27166C6D}"/>
              </a:ext>
            </a:extLst>
          </p:cNvPr>
          <p:cNvGrpSpPr/>
          <p:nvPr/>
        </p:nvGrpSpPr>
        <p:grpSpPr>
          <a:xfrm>
            <a:off x="4178326" y="1852198"/>
            <a:ext cx="2640271" cy="4005208"/>
            <a:chOff x="4316777" y="2537215"/>
            <a:chExt cx="2307366" cy="3500201"/>
          </a:xfrm>
        </p:grpSpPr>
        <p:pic>
          <p:nvPicPr>
            <p:cNvPr id="31" name="图片 30">
              <a:extLst>
                <a:ext uri="{FF2B5EF4-FFF2-40B4-BE49-F238E27FC236}">
                  <a16:creationId xmlns:a16="http://schemas.microsoft.com/office/drawing/2014/main" id="{69C400B2-363C-4FDC-8508-AEA8AC6FFAC2}"/>
                </a:ext>
              </a:extLst>
            </p:cNvPr>
            <p:cNvPicPr>
              <a:picLocks/>
            </p:cNvPicPr>
            <p:nvPr/>
          </p:nvPicPr>
          <p:blipFill>
            <a:blip r:embed="rId4"/>
            <a:srcRect t="5605" r="84230"/>
            <a:stretch>
              <a:fillRect/>
            </a:stretch>
          </p:blipFill>
          <p:spPr>
            <a:xfrm>
              <a:off x="4316777" y="2537216"/>
              <a:ext cx="965359" cy="3500200"/>
            </a:xfrm>
            <a:prstGeom prst="rect">
              <a:avLst/>
            </a:prstGeom>
          </p:spPr>
        </p:pic>
        <p:pic>
          <p:nvPicPr>
            <p:cNvPr id="32" name="图片 31">
              <a:extLst>
                <a:ext uri="{FF2B5EF4-FFF2-40B4-BE49-F238E27FC236}">
                  <a16:creationId xmlns:a16="http://schemas.microsoft.com/office/drawing/2014/main" id="{C97110BF-729D-4CD0-8CA0-F578ECBB8934}"/>
                </a:ext>
              </a:extLst>
            </p:cNvPr>
            <p:cNvPicPr>
              <a:picLocks/>
            </p:cNvPicPr>
            <p:nvPr/>
          </p:nvPicPr>
          <p:blipFill>
            <a:blip r:embed="rId4"/>
            <a:srcRect l="77223" t="5605"/>
            <a:stretch>
              <a:fillRect/>
            </a:stretch>
          </p:blipFill>
          <p:spPr>
            <a:xfrm>
              <a:off x="5229885" y="2537215"/>
              <a:ext cx="1394258" cy="3500201"/>
            </a:xfrm>
            <a:prstGeom prst="rect">
              <a:avLst/>
            </a:prstGeom>
          </p:spPr>
        </p:pic>
      </p:grpSp>
      <p:sp>
        <p:nvSpPr>
          <p:cNvPr id="33" name="TextBox 16">
            <a:extLst>
              <a:ext uri="{FF2B5EF4-FFF2-40B4-BE49-F238E27FC236}">
                <a16:creationId xmlns:a16="http://schemas.microsoft.com/office/drawing/2014/main" id="{587C3BF4-DA32-4C3A-A506-4B9AA5AA51FE}"/>
              </a:ext>
            </a:extLst>
          </p:cNvPr>
          <p:cNvSpPr txBox="1"/>
          <p:nvPr/>
        </p:nvSpPr>
        <p:spPr>
          <a:xfrm>
            <a:off x="392902" y="6064009"/>
            <a:ext cx="6130263" cy="661720"/>
          </a:xfrm>
          <a:prstGeom prst="rect">
            <a:avLst/>
          </a:prstGeom>
          <a:solidFill>
            <a:schemeClr val="accent1">
              <a:lumMod val="20000"/>
              <a:lumOff val="80000"/>
              <a:alpha val="47000"/>
            </a:schemeClr>
          </a:solidFill>
          <a:ln w="19050">
            <a:solidFill>
              <a:srgbClr val="0070C0"/>
            </a:solidFill>
          </a:ln>
        </p:spPr>
        <p:txBody>
          <a:bodyPr wrap="square" rtlCol="0">
            <a:spAutoFit/>
          </a:bodyPr>
          <a:lstStyle/>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Magnetic properties are widely studied  </a:t>
            </a:r>
          </a:p>
          <a:p>
            <a:pPr marL="285750" indent="-285750">
              <a:spcBef>
                <a:spcPts val="600"/>
              </a:spcBef>
              <a:buFont typeface="Wingdings" panose="05000000000000000000" pitchFamily="2" charset="2"/>
              <a:buChar char="q"/>
            </a:pPr>
            <a:r>
              <a:rPr lang="en-US" altLang="zh-CN" sz="1600" b="1" dirty="0">
                <a:latin typeface="Arial" panose="020B0604020202020204" pitchFamily="34" charset="0"/>
                <a:ea typeface="Microsoft YaHei" panose="020B0503020204020204" pitchFamily="34" charset="-122"/>
                <a:cs typeface="Arial" panose="020B0604020202020204" pitchFamily="34" charset="0"/>
              </a:rPr>
              <a:t>Unconventional SC </a:t>
            </a:r>
            <a:r>
              <a:rPr lang="en-US" altLang="zh-CN" sz="1600" b="1" dirty="0" err="1">
                <a:latin typeface="Arial" panose="020B0604020202020204" pitchFamily="34" charset="0"/>
                <a:ea typeface="Microsoft YaHei" panose="020B0503020204020204" pitchFamily="34" charset="-122"/>
                <a:cs typeface="Arial" panose="020B0604020202020204" pitchFamily="34" charset="0"/>
              </a:rPr>
              <a:t>kagome</a:t>
            </a:r>
            <a:r>
              <a:rPr lang="en-US" altLang="zh-CN" sz="1600" b="1" dirty="0">
                <a:latin typeface="Arial" panose="020B0604020202020204" pitchFamily="34" charset="0"/>
                <a:ea typeface="Microsoft YaHei" panose="020B0503020204020204" pitchFamily="34" charset="-122"/>
                <a:cs typeface="Arial" panose="020B0604020202020204" pitchFamily="34" charset="0"/>
              </a:rPr>
              <a:t> materials are extremely rare</a:t>
            </a:r>
          </a:p>
        </p:txBody>
      </p:sp>
      <p:grpSp>
        <p:nvGrpSpPr>
          <p:cNvPr id="3" name="组合 2">
            <a:extLst>
              <a:ext uri="{FF2B5EF4-FFF2-40B4-BE49-F238E27FC236}">
                <a16:creationId xmlns:a16="http://schemas.microsoft.com/office/drawing/2014/main" id="{70C8BE6E-4A23-48C2-A73D-26222B7E6DE8}"/>
              </a:ext>
            </a:extLst>
          </p:cNvPr>
          <p:cNvGrpSpPr/>
          <p:nvPr/>
        </p:nvGrpSpPr>
        <p:grpSpPr>
          <a:xfrm>
            <a:off x="166920" y="1784858"/>
            <a:ext cx="4011406" cy="4148120"/>
            <a:chOff x="166920" y="1784858"/>
            <a:chExt cx="4011406" cy="4148120"/>
          </a:xfrm>
        </p:grpSpPr>
        <p:pic>
          <p:nvPicPr>
            <p:cNvPr id="28" name="图片 27">
              <a:extLst>
                <a:ext uri="{FF2B5EF4-FFF2-40B4-BE49-F238E27FC236}">
                  <a16:creationId xmlns:a16="http://schemas.microsoft.com/office/drawing/2014/main" id="{5FD0C9E2-350F-4A41-9E5A-13F908701359}"/>
                </a:ext>
              </a:extLst>
            </p:cNvPr>
            <p:cNvPicPr>
              <a:picLocks noChangeAspect="1"/>
            </p:cNvPicPr>
            <p:nvPr/>
          </p:nvPicPr>
          <p:blipFill>
            <a:blip r:embed="rId5"/>
            <a:stretch>
              <a:fillRect/>
            </a:stretch>
          </p:blipFill>
          <p:spPr>
            <a:xfrm>
              <a:off x="166920" y="1784858"/>
              <a:ext cx="4011406" cy="3865945"/>
            </a:xfrm>
            <a:prstGeom prst="rect">
              <a:avLst/>
            </a:prstGeom>
          </p:spPr>
        </p:pic>
        <p:sp>
          <p:nvSpPr>
            <p:cNvPr id="34" name="文本框 33">
              <a:extLst>
                <a:ext uri="{FF2B5EF4-FFF2-40B4-BE49-F238E27FC236}">
                  <a16:creationId xmlns:a16="http://schemas.microsoft.com/office/drawing/2014/main" id="{F3928313-EED3-411B-AC68-5F25B0943040}"/>
                </a:ext>
              </a:extLst>
            </p:cNvPr>
            <p:cNvSpPr txBox="1"/>
            <p:nvPr/>
          </p:nvSpPr>
          <p:spPr>
            <a:xfrm>
              <a:off x="692563" y="5679062"/>
              <a:ext cx="2960119" cy="253916"/>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Y. Wang, et al., Nat. Rev. Phys. 5, 635 (2023)</a:t>
              </a:r>
              <a:endParaRPr lang="zh-CN" altLang="en-US" sz="1050" b="1" dirty="0">
                <a:solidFill>
                  <a:schemeClr val="bg1">
                    <a:lumMod val="50000"/>
                  </a:schemeClr>
                </a:solidFill>
              </a:endParaRPr>
            </a:p>
          </p:txBody>
        </p:sp>
      </p:grpSp>
      <p:sp>
        <p:nvSpPr>
          <p:cNvPr id="35" name="文本框 34">
            <a:extLst>
              <a:ext uri="{FF2B5EF4-FFF2-40B4-BE49-F238E27FC236}">
                <a16:creationId xmlns:a16="http://schemas.microsoft.com/office/drawing/2014/main" id="{DF268B9D-B00A-48F8-9ACC-1F9BFE5A63BE}"/>
              </a:ext>
            </a:extLst>
          </p:cNvPr>
          <p:cNvSpPr txBox="1"/>
          <p:nvPr/>
        </p:nvSpPr>
        <p:spPr>
          <a:xfrm>
            <a:off x="8539320" y="5603490"/>
            <a:ext cx="3379019" cy="253916"/>
          </a:xfrm>
          <a:prstGeom prst="rect">
            <a:avLst/>
          </a:prstGeom>
          <a:noFill/>
        </p:spPr>
        <p:txBody>
          <a:bodyPr wrap="square">
            <a:spAutoFit/>
          </a:bodyPr>
          <a:lstStyle/>
          <a:p>
            <a:r>
              <a:rPr lang="en-US" altLang="zh-CN" sz="1050" b="1" dirty="0">
                <a:solidFill>
                  <a:schemeClr val="bg1">
                    <a:lumMod val="50000"/>
                  </a:schemeClr>
                </a:solidFill>
                <a:latin typeface="Arial" panose="020B0604020202020204" pitchFamily="34" charset="0"/>
                <a:cs typeface="Arial" panose="020B0604020202020204" pitchFamily="34" charset="0"/>
              </a:rPr>
              <a:t>Z. Guguchia, et al., </a:t>
            </a:r>
            <a:r>
              <a:rPr lang="en-US" altLang="zh-CN" sz="1050" b="1" dirty="0" err="1">
                <a:solidFill>
                  <a:schemeClr val="bg1">
                    <a:lumMod val="50000"/>
                  </a:schemeClr>
                </a:solidFill>
                <a:latin typeface="Arial" panose="020B0604020202020204" pitchFamily="34" charset="0"/>
                <a:cs typeface="Arial" panose="020B0604020202020204" pitchFamily="34" charset="0"/>
              </a:rPr>
              <a:t>npj</a:t>
            </a:r>
            <a:r>
              <a:rPr lang="en-US" altLang="zh-CN" sz="1050" b="1" dirty="0">
                <a:solidFill>
                  <a:schemeClr val="bg1">
                    <a:lumMod val="50000"/>
                  </a:schemeClr>
                </a:solidFill>
                <a:latin typeface="Arial" panose="020B0604020202020204" pitchFamily="34" charset="0"/>
                <a:cs typeface="Arial" panose="020B0604020202020204" pitchFamily="34" charset="0"/>
              </a:rPr>
              <a:t> quantum Mater. 8, 41 (2023)</a:t>
            </a:r>
            <a:endParaRPr lang="zh-CN" altLang="en-US" sz="1050" b="1" dirty="0">
              <a:solidFill>
                <a:schemeClr val="bg1">
                  <a:lumMod val="50000"/>
                </a:schemeClr>
              </a:solidFill>
            </a:endParaRPr>
          </a:p>
        </p:txBody>
      </p:sp>
      <p:pic>
        <p:nvPicPr>
          <p:cNvPr id="5" name="图片 4">
            <a:extLst>
              <a:ext uri="{FF2B5EF4-FFF2-40B4-BE49-F238E27FC236}">
                <a16:creationId xmlns:a16="http://schemas.microsoft.com/office/drawing/2014/main" id="{2EF81635-241E-4248-A708-61E4397D6126}"/>
              </a:ext>
            </a:extLst>
          </p:cNvPr>
          <p:cNvPicPr>
            <a:picLocks noChangeAspect="1"/>
          </p:cNvPicPr>
          <p:nvPr/>
        </p:nvPicPr>
        <p:blipFill>
          <a:blip r:embed="rId6"/>
          <a:stretch>
            <a:fillRect/>
          </a:stretch>
        </p:blipFill>
        <p:spPr>
          <a:xfrm>
            <a:off x="9728705" y="3764790"/>
            <a:ext cx="2269677" cy="1766286"/>
          </a:xfrm>
          <a:prstGeom prst="rect">
            <a:avLst/>
          </a:prstGeom>
        </p:spPr>
      </p:pic>
      <p:pic>
        <p:nvPicPr>
          <p:cNvPr id="7" name="图片 6">
            <a:extLst>
              <a:ext uri="{FF2B5EF4-FFF2-40B4-BE49-F238E27FC236}">
                <a16:creationId xmlns:a16="http://schemas.microsoft.com/office/drawing/2014/main" id="{F3A7F0EA-EAED-40AE-BD26-06F6E6725089}"/>
              </a:ext>
            </a:extLst>
          </p:cNvPr>
          <p:cNvPicPr>
            <a:picLocks noChangeAspect="1"/>
          </p:cNvPicPr>
          <p:nvPr/>
        </p:nvPicPr>
        <p:blipFill>
          <a:blip r:embed="rId7"/>
          <a:stretch>
            <a:fillRect/>
          </a:stretch>
        </p:blipFill>
        <p:spPr>
          <a:xfrm>
            <a:off x="7125194" y="1482509"/>
            <a:ext cx="4439606" cy="2134295"/>
          </a:xfrm>
          <a:prstGeom prst="rect">
            <a:avLst/>
          </a:prstGeom>
        </p:spPr>
      </p:pic>
      <p:pic>
        <p:nvPicPr>
          <p:cNvPr id="9" name="图片 8">
            <a:extLst>
              <a:ext uri="{FF2B5EF4-FFF2-40B4-BE49-F238E27FC236}">
                <a16:creationId xmlns:a16="http://schemas.microsoft.com/office/drawing/2014/main" id="{9BA1EE80-8DF0-4508-9551-C565727DB18C}"/>
              </a:ext>
            </a:extLst>
          </p:cNvPr>
          <p:cNvPicPr>
            <a:picLocks noChangeAspect="1"/>
          </p:cNvPicPr>
          <p:nvPr/>
        </p:nvPicPr>
        <p:blipFill rotWithShape="1">
          <a:blip r:embed="rId8"/>
          <a:srcRect l="5088"/>
          <a:stretch/>
        </p:blipFill>
        <p:spPr>
          <a:xfrm>
            <a:off x="8111338" y="3717830"/>
            <a:ext cx="1233659" cy="1623088"/>
          </a:xfrm>
          <a:prstGeom prst="rect">
            <a:avLst/>
          </a:prstGeom>
        </p:spPr>
      </p:pic>
    </p:spTree>
    <p:extLst>
      <p:ext uri="{BB962C8B-B14F-4D97-AF65-F5344CB8AC3E}">
        <p14:creationId xmlns:p14="http://schemas.microsoft.com/office/powerpoint/2010/main" val="357987840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5" name="Picture 3" descr="uSR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3997" y="1268096"/>
            <a:ext cx="34956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4"/>
          <p:cNvSpPr>
            <a:spLocks noChangeArrowheads="1"/>
          </p:cNvSpPr>
          <p:nvPr/>
        </p:nvSpPr>
        <p:spPr bwMode="auto">
          <a:xfrm>
            <a:off x="68580" y="6550505"/>
            <a:ext cx="5226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defRPr/>
            </a:pPr>
            <a:r>
              <a:rPr lang="en-US" altLang="de-DE" sz="1600" dirty="0">
                <a:solidFill>
                  <a:schemeClr val="bg1">
                    <a:lumMod val="50000"/>
                  </a:schemeClr>
                </a:solidFill>
                <a:ea typeface="ＭＳ Ｐゴシック" panose="020B0600070205080204" pitchFamily="34" charset="-128"/>
              </a:rPr>
              <a:t>TRIUMF http://neutron.magnet.fsu.edu/muon_relax.html</a:t>
            </a:r>
          </a:p>
        </p:txBody>
      </p:sp>
      <p:pic>
        <p:nvPicPr>
          <p:cNvPr id="156677" name="Picture 5" descr="Clo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1132" y="2069663"/>
            <a:ext cx="838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6679" name="Object 7"/>
          <p:cNvGraphicFramePr>
            <a:graphicFrameLocks noChangeAspect="1"/>
          </p:cNvGraphicFramePr>
          <p:nvPr/>
        </p:nvGraphicFramePr>
        <p:xfrm>
          <a:off x="2063114" y="5569903"/>
          <a:ext cx="3105150" cy="685800"/>
        </p:xfrm>
        <a:graphic>
          <a:graphicData uri="http://schemas.openxmlformats.org/presentationml/2006/ole">
            <mc:AlternateContent xmlns:mc="http://schemas.openxmlformats.org/markup-compatibility/2006">
              <mc:Choice xmlns:v="urn:schemas-microsoft-com:vml" Requires="v">
                <p:oleObj name="Formel" r:id="rId5" imgW="1968480" imgH="431640" progId="Equation.3">
                  <p:embed/>
                </p:oleObj>
              </mc:Choice>
              <mc:Fallback>
                <p:oleObj name="Formel" r:id="rId5" imgW="1968480" imgH="431640" progId="Equation.3">
                  <p:embed/>
                  <p:pic>
                    <p:nvPicPr>
                      <p:cNvPr id="15667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3114" y="5569903"/>
                        <a:ext cx="310515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1" name="Rectangle 5"/>
          <p:cNvSpPr>
            <a:spLocks noChangeArrowheads="1"/>
          </p:cNvSpPr>
          <p:nvPr/>
        </p:nvSpPr>
        <p:spPr bwMode="auto">
          <a:xfrm>
            <a:off x="8071486" y="6041529"/>
            <a:ext cx="2057400" cy="396875"/>
          </a:xfrm>
          <a:prstGeom prst="rect">
            <a:avLst/>
          </a:prstGeom>
          <a:solidFill>
            <a:srgbClr val="99CCFF"/>
          </a:solidFill>
          <a:ln w="9525">
            <a:noFill/>
            <a:miter lim="800000"/>
            <a:headEnd/>
            <a:tailEnd/>
          </a:ln>
          <a:effectLst>
            <a:outerShdw dist="35921" dir="2700000" algn="ctr" rotWithShape="0">
              <a:schemeClr val="bg2"/>
            </a:outerShdw>
          </a:effectLst>
        </p:spPr>
        <p:txBody>
          <a:bodyPr>
            <a:spAutoFit/>
          </a:bodyPr>
          <a:lstStyle/>
          <a:p>
            <a:pPr fontAlgn="base">
              <a:spcBef>
                <a:spcPct val="0"/>
              </a:spcBef>
              <a:spcAft>
                <a:spcPct val="0"/>
              </a:spcAft>
              <a:defRPr/>
            </a:pPr>
            <a:r>
              <a:rPr lang="en-US" sz="2000" dirty="0" err="1">
                <a:solidFill>
                  <a:srgbClr val="000000"/>
                </a:solidFill>
                <a:latin typeface="Times" pitchFamily="18" charset="0"/>
                <a:ea typeface="ＭＳ Ｐゴシック" charset="-128"/>
              </a:rPr>
              <a:t>B</a:t>
            </a:r>
            <a:r>
              <a:rPr lang="en-US" sz="2000" baseline="-25000" dirty="0" err="1">
                <a:solidFill>
                  <a:srgbClr val="000000"/>
                </a:solidFill>
                <a:latin typeface="Times" pitchFamily="18" charset="0"/>
                <a:ea typeface="ＭＳ Ｐゴシック" charset="-128"/>
              </a:rPr>
              <a:t>μ</a:t>
            </a:r>
            <a:r>
              <a:rPr lang="en-US" sz="2000" dirty="0">
                <a:solidFill>
                  <a:srgbClr val="000000"/>
                </a:solidFill>
                <a:latin typeface="Times" pitchFamily="18" charset="0"/>
                <a:ea typeface="ＭＳ Ｐゴシック" charset="-128"/>
              </a:rPr>
              <a:t> = (2π/</a:t>
            </a:r>
            <a:r>
              <a:rPr lang="en-US" sz="2000" dirty="0" err="1">
                <a:solidFill>
                  <a:srgbClr val="000000"/>
                </a:solidFill>
                <a:latin typeface="Times" pitchFamily="18" charset="0"/>
                <a:ea typeface="ＭＳ Ｐゴシック" charset="-128"/>
              </a:rPr>
              <a:t>γ</a:t>
            </a:r>
            <a:r>
              <a:rPr lang="en-US" sz="2000" baseline="-25000" dirty="0" err="1">
                <a:solidFill>
                  <a:srgbClr val="000000"/>
                </a:solidFill>
                <a:latin typeface="Times" pitchFamily="18" charset="0"/>
                <a:ea typeface="ＭＳ Ｐゴシック" charset="-128"/>
              </a:rPr>
              <a:t>μ</a:t>
            </a:r>
            <a:r>
              <a:rPr lang="en-US" sz="2000" dirty="0">
                <a:solidFill>
                  <a:srgbClr val="000000"/>
                </a:solidFill>
                <a:latin typeface="Times" pitchFamily="18" charset="0"/>
                <a:ea typeface="ＭＳ Ｐゴシック" charset="-128"/>
              </a:rPr>
              <a:t>) </a:t>
            </a:r>
            <a:r>
              <a:rPr lang="en-US" sz="2000" dirty="0" err="1">
                <a:solidFill>
                  <a:srgbClr val="000000"/>
                </a:solidFill>
                <a:latin typeface="Times" pitchFamily="18" charset="0"/>
                <a:ea typeface="ＭＳ Ｐゴシック" charset="-128"/>
              </a:rPr>
              <a:t>ν</a:t>
            </a:r>
            <a:r>
              <a:rPr lang="en-US" sz="2000" baseline="-25000" dirty="0" err="1">
                <a:solidFill>
                  <a:srgbClr val="000000"/>
                </a:solidFill>
                <a:latin typeface="Times" pitchFamily="18" charset="0"/>
                <a:ea typeface="ＭＳ Ｐゴシック" charset="-128"/>
              </a:rPr>
              <a:t>μ</a:t>
            </a:r>
            <a:endParaRPr lang="en-US" sz="2000" dirty="0">
              <a:solidFill>
                <a:srgbClr val="000000"/>
              </a:solidFill>
              <a:latin typeface="Times" pitchFamily="18" charset="0"/>
              <a:ea typeface="ＭＳ Ｐゴシック" charset="-128"/>
            </a:endParaRPr>
          </a:p>
        </p:txBody>
      </p:sp>
      <p:grpSp>
        <p:nvGrpSpPr>
          <p:cNvPr id="13" name="Group 12">
            <a:extLst>
              <a:ext uri="{FF2B5EF4-FFF2-40B4-BE49-F238E27FC236}">
                <a16:creationId xmlns:a16="http://schemas.microsoft.com/office/drawing/2014/main" id="{F408B331-6BB7-4A3C-89E1-B90824A928F7}"/>
              </a:ext>
            </a:extLst>
          </p:cNvPr>
          <p:cNvGrpSpPr/>
          <p:nvPr/>
        </p:nvGrpSpPr>
        <p:grpSpPr>
          <a:xfrm>
            <a:off x="1" y="0"/>
            <a:ext cx="12192000" cy="1101436"/>
            <a:chOff x="1" y="0"/>
            <a:chExt cx="12192000" cy="1101436"/>
          </a:xfrm>
        </p:grpSpPr>
        <p:sp>
          <p:nvSpPr>
            <p:cNvPr id="14" name="Rectangle 13">
              <a:extLst>
                <a:ext uri="{FF2B5EF4-FFF2-40B4-BE49-F238E27FC236}">
                  <a16:creationId xmlns:a16="http://schemas.microsoft.com/office/drawing/2014/main" id="{AB332ADD-4952-4BA9-B9D1-1005889D18A4}"/>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5" name="TextBox 14">
              <a:extLst>
                <a:ext uri="{FF2B5EF4-FFF2-40B4-BE49-F238E27FC236}">
                  <a16:creationId xmlns:a16="http://schemas.microsoft.com/office/drawing/2014/main" id="{DD6FC1D8-7C0B-4270-9A58-526749D17058}"/>
                </a:ext>
              </a:extLst>
            </p:cNvPr>
            <p:cNvSpPr txBox="1"/>
            <p:nvPr/>
          </p:nvSpPr>
          <p:spPr>
            <a:xfrm>
              <a:off x="3338715" y="248091"/>
              <a:ext cx="4852610"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rPr>
                <a:t>MuSR:</a:t>
              </a:r>
              <a:r>
                <a:rPr lang="zh-CN" altLang="en-US" sz="3200" b="1"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basic principles </a:t>
              </a:r>
              <a:endParaRPr lang="LID4096" sz="3200" b="1" dirty="0">
                <a:latin typeface="Arial" panose="020B0604020202020204" pitchFamily="34" charset="0"/>
                <a:ea typeface="Microsoft YaHei" panose="020B0503020204020204" pitchFamily="34" charset="-122"/>
                <a:cs typeface="Arial" panose="020B0604020202020204" pitchFamily="34" charset="0"/>
              </a:endParaRPr>
            </a:p>
          </p:txBody>
        </p:sp>
        <p:pic>
          <p:nvPicPr>
            <p:cNvPr id="16" name="Picture 15">
              <a:extLst>
                <a:ext uri="{FF2B5EF4-FFF2-40B4-BE49-F238E27FC236}">
                  <a16:creationId xmlns:a16="http://schemas.microsoft.com/office/drawing/2014/main" id="{C53B9194-81C7-438E-9896-01B12DCF2F6C}"/>
                </a:ext>
              </a:extLst>
            </p:cNvPr>
            <p:cNvPicPr>
              <a:picLocks noChangeAspect="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17" name="Group 16">
              <a:extLst>
                <a:ext uri="{FF2B5EF4-FFF2-40B4-BE49-F238E27FC236}">
                  <a16:creationId xmlns:a16="http://schemas.microsoft.com/office/drawing/2014/main" id="{A304016D-68F7-43E7-B4ED-7ED7E214E83E}"/>
                </a:ext>
              </a:extLst>
            </p:cNvPr>
            <p:cNvGrpSpPr/>
            <p:nvPr/>
          </p:nvGrpSpPr>
          <p:grpSpPr>
            <a:xfrm>
              <a:off x="9643013" y="4519"/>
              <a:ext cx="2487809" cy="958777"/>
              <a:chOff x="1886763" y="4787129"/>
              <a:chExt cx="2487809" cy="958777"/>
            </a:xfrm>
          </p:grpSpPr>
          <p:sp>
            <p:nvSpPr>
              <p:cNvPr id="18" name="TextBox 17">
                <a:extLst>
                  <a:ext uri="{FF2B5EF4-FFF2-40B4-BE49-F238E27FC236}">
                    <a16:creationId xmlns:a16="http://schemas.microsoft.com/office/drawing/2014/main" id="{3D1B568E-4DD8-413F-A156-DF40FF1CF188}"/>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19" name="Group 18">
                <a:extLst>
                  <a:ext uri="{FF2B5EF4-FFF2-40B4-BE49-F238E27FC236}">
                    <a16:creationId xmlns:a16="http://schemas.microsoft.com/office/drawing/2014/main" id="{2730C2A8-9340-4261-9440-17012C8CCB6A}"/>
                  </a:ext>
                </a:extLst>
              </p:cNvPr>
              <p:cNvGrpSpPr/>
              <p:nvPr/>
            </p:nvGrpSpPr>
            <p:grpSpPr>
              <a:xfrm>
                <a:off x="1953082" y="4948029"/>
                <a:ext cx="2421490" cy="797877"/>
                <a:chOff x="1952407" y="4970889"/>
                <a:chExt cx="2421490" cy="797877"/>
              </a:xfrm>
            </p:grpSpPr>
            <p:sp>
              <p:nvSpPr>
                <p:cNvPr id="20" name="TextBox 19">
                  <a:extLst>
                    <a:ext uri="{FF2B5EF4-FFF2-40B4-BE49-F238E27FC236}">
                      <a16:creationId xmlns:a16="http://schemas.microsoft.com/office/drawing/2014/main" id="{C03F928A-A6CE-46ED-A086-BEB70FB51D14}"/>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1" name="TextBox 20">
                  <a:extLst>
                    <a:ext uri="{FF2B5EF4-FFF2-40B4-BE49-F238E27FC236}">
                      <a16:creationId xmlns:a16="http://schemas.microsoft.com/office/drawing/2014/main" id="{FC058D87-ED9E-465E-9A39-69D5044EB90E}"/>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2" name="TextBox 21">
                  <a:extLst>
                    <a:ext uri="{FF2B5EF4-FFF2-40B4-BE49-F238E27FC236}">
                      <a16:creationId xmlns:a16="http://schemas.microsoft.com/office/drawing/2014/main" id="{356EE1B2-58DA-417A-9980-7DEF317815FE}"/>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25" name="TextBox 24">
            <a:extLst>
              <a:ext uri="{FF2B5EF4-FFF2-40B4-BE49-F238E27FC236}">
                <a16:creationId xmlns:a16="http://schemas.microsoft.com/office/drawing/2014/main" id="{98B5CB21-37E3-4A8C-B04C-F3427F04D6A0}"/>
              </a:ext>
            </a:extLst>
          </p:cNvPr>
          <p:cNvSpPr txBox="1"/>
          <p:nvPr/>
        </p:nvSpPr>
        <p:spPr>
          <a:xfrm>
            <a:off x="6092388" y="4077928"/>
            <a:ext cx="697627" cy="646331"/>
          </a:xfrm>
          <a:prstGeom prst="rect">
            <a:avLst/>
          </a:prstGeom>
          <a:noFill/>
        </p:spPr>
        <p:txBody>
          <a:bodyPr wrap="none" rtlCol="0">
            <a:spAutoFit/>
          </a:bodyPr>
          <a:lstStyle/>
          <a:p>
            <a:r>
              <a:rPr lang="en-US" altLang="zh-CN"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b="1" dirty="0">
                <a:latin typeface="Arial" panose="020B0604020202020204" pitchFamily="34" charset="0"/>
                <a:ea typeface="Microsoft YaHei" panose="020B0503020204020204" pitchFamily="34" charset="-122"/>
                <a:cs typeface="Arial" panose="020B0604020202020204" pitchFamily="34" charset="0"/>
              </a:rPr>
              <a:t>SR </a:t>
            </a:r>
          </a:p>
          <a:p>
            <a:r>
              <a:rPr lang="zh-CN" altLang="en-US" b="1" dirty="0">
                <a:latin typeface="Arial" panose="020B0604020202020204" pitchFamily="34" charset="0"/>
                <a:ea typeface="Microsoft YaHei" panose="020B0503020204020204" pitchFamily="34" charset="-122"/>
                <a:cs typeface="Arial" panose="020B0604020202020204" pitchFamily="34" charset="0"/>
              </a:rPr>
              <a:t>谱线</a:t>
            </a:r>
            <a:endParaRPr lang="LID4096" b="1" dirty="0">
              <a:latin typeface="Arial" panose="020B0604020202020204" pitchFamily="34" charset="0"/>
              <a:ea typeface="Microsoft YaHei" panose="020B0503020204020204" pitchFamily="34" charset="-122"/>
              <a:cs typeface="Arial" panose="020B0604020202020204" pitchFamily="34" charset="0"/>
            </a:endParaRPr>
          </a:p>
        </p:txBody>
      </p:sp>
      <p:sp>
        <p:nvSpPr>
          <p:cNvPr id="26" name="TextBox 25">
            <a:extLst>
              <a:ext uri="{FF2B5EF4-FFF2-40B4-BE49-F238E27FC236}">
                <a16:creationId xmlns:a16="http://schemas.microsoft.com/office/drawing/2014/main" id="{D82D1EBF-1B6B-4DE9-A30F-7D8E17AEC157}"/>
              </a:ext>
            </a:extLst>
          </p:cNvPr>
          <p:cNvSpPr txBox="1"/>
          <p:nvPr/>
        </p:nvSpPr>
        <p:spPr>
          <a:xfrm>
            <a:off x="8259562" y="6438404"/>
            <a:ext cx="1569660" cy="369332"/>
          </a:xfrm>
          <a:prstGeom prst="rect">
            <a:avLst/>
          </a:prstGeom>
          <a:noFill/>
        </p:spPr>
        <p:txBody>
          <a:bodyPr wrap="none" rtlCol="0">
            <a:spAutoFit/>
          </a:bodyPr>
          <a:lstStyle/>
          <a:p>
            <a:r>
              <a:rPr lang="zh-CN" altLang="en-US" b="1" dirty="0">
                <a:latin typeface="Microsoft YaHei" panose="020B0503020204020204" pitchFamily="34" charset="-122"/>
                <a:ea typeface="Microsoft YaHei" panose="020B0503020204020204" pitchFamily="34" charset="-122"/>
              </a:rPr>
              <a:t>缪子进动频率</a:t>
            </a:r>
            <a:endParaRPr lang="LID4096" b="1" dirty="0">
              <a:latin typeface="Microsoft YaHei" panose="020B0503020204020204" pitchFamily="34" charset="-122"/>
              <a:ea typeface="Microsoft YaHei" panose="020B0503020204020204" pitchFamily="34" charset="-122"/>
            </a:endParaRPr>
          </a:p>
        </p:txBody>
      </p:sp>
      <p:grpSp>
        <p:nvGrpSpPr>
          <p:cNvPr id="5" name="Group 4">
            <a:extLst>
              <a:ext uri="{FF2B5EF4-FFF2-40B4-BE49-F238E27FC236}">
                <a16:creationId xmlns:a16="http://schemas.microsoft.com/office/drawing/2014/main" id="{6273CBB5-CFA0-4EF1-9BDB-E66C183CF33B}"/>
              </a:ext>
            </a:extLst>
          </p:cNvPr>
          <p:cNvGrpSpPr/>
          <p:nvPr/>
        </p:nvGrpSpPr>
        <p:grpSpPr>
          <a:xfrm>
            <a:off x="1483994" y="1687196"/>
            <a:ext cx="4135756" cy="3886200"/>
            <a:chOff x="1798320" y="1447800"/>
            <a:chExt cx="4135756" cy="3886200"/>
          </a:xfrm>
        </p:grpSpPr>
        <p:pic>
          <p:nvPicPr>
            <p:cNvPr id="2051" name="Picture 2" descr="uSR_anima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7401" y="1447800"/>
              <a:ext cx="38766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EE33CC6F-9AF9-409E-9F40-BF381EC6FB8F}"/>
                </a:ext>
              </a:extLst>
            </p:cNvPr>
            <p:cNvGrpSpPr/>
            <p:nvPr/>
          </p:nvGrpSpPr>
          <p:grpSpPr>
            <a:xfrm>
              <a:off x="1798320" y="1580056"/>
              <a:ext cx="3982224" cy="3144203"/>
              <a:chOff x="1798320" y="1580056"/>
              <a:chExt cx="3982224" cy="3144203"/>
            </a:xfrm>
          </p:grpSpPr>
          <p:sp>
            <p:nvSpPr>
              <p:cNvPr id="3" name="TextBox 2">
                <a:extLst>
                  <a:ext uri="{FF2B5EF4-FFF2-40B4-BE49-F238E27FC236}">
                    <a16:creationId xmlns:a16="http://schemas.microsoft.com/office/drawing/2014/main" id="{5E3BB028-AD1A-4B70-8A39-6F299CF0ACA1}"/>
                  </a:ext>
                </a:extLst>
              </p:cNvPr>
              <p:cNvSpPr txBox="1"/>
              <p:nvPr/>
            </p:nvSpPr>
            <p:spPr>
              <a:xfrm>
                <a:off x="4518660" y="2092523"/>
                <a:ext cx="1261884" cy="307777"/>
              </a:xfrm>
              <a:prstGeom prst="rect">
                <a:avLst/>
              </a:prstGeom>
              <a:noFill/>
            </p:spPr>
            <p:txBody>
              <a:bodyPr wrap="none" rtlCol="0">
                <a:spAutoFit/>
              </a:bodyPr>
              <a:lstStyle/>
              <a:p>
                <a:r>
                  <a:rPr lang="zh-CN" altLang="en-US" sz="1400" b="1" dirty="0">
                    <a:latin typeface="Microsoft YaHei" panose="020B0503020204020204" pitchFamily="34" charset="-122"/>
                    <a:ea typeface="Microsoft YaHei" panose="020B0503020204020204" pitchFamily="34" charset="-122"/>
                  </a:rPr>
                  <a:t>正电子探测器</a:t>
                </a:r>
                <a:endParaRPr lang="LID4096" sz="1400" b="1" dirty="0">
                  <a:latin typeface="Microsoft YaHei" panose="020B0503020204020204" pitchFamily="34" charset="-122"/>
                  <a:ea typeface="Microsoft YaHei" panose="020B0503020204020204" pitchFamily="34" charset="-122"/>
                </a:endParaRPr>
              </a:p>
            </p:txBody>
          </p:sp>
          <p:sp>
            <p:nvSpPr>
              <p:cNvPr id="23" name="TextBox 22">
                <a:extLst>
                  <a:ext uri="{FF2B5EF4-FFF2-40B4-BE49-F238E27FC236}">
                    <a16:creationId xmlns:a16="http://schemas.microsoft.com/office/drawing/2014/main" id="{C26E2512-8099-4D34-B315-884FD8D5B9DE}"/>
                  </a:ext>
                </a:extLst>
              </p:cNvPr>
              <p:cNvSpPr txBox="1"/>
              <p:nvPr/>
            </p:nvSpPr>
            <p:spPr>
              <a:xfrm>
                <a:off x="1798320" y="3630296"/>
                <a:ext cx="1261884" cy="307777"/>
              </a:xfrm>
              <a:prstGeom prst="rect">
                <a:avLst/>
              </a:prstGeom>
              <a:noFill/>
            </p:spPr>
            <p:txBody>
              <a:bodyPr wrap="none" rtlCol="0">
                <a:spAutoFit/>
              </a:bodyPr>
              <a:lstStyle/>
              <a:p>
                <a:r>
                  <a:rPr lang="zh-CN" altLang="en-US" sz="1400" b="1" dirty="0">
                    <a:latin typeface="Microsoft YaHei" panose="020B0503020204020204" pitchFamily="34" charset="-122"/>
                    <a:ea typeface="Microsoft YaHei" panose="020B0503020204020204" pitchFamily="34" charset="-122"/>
                  </a:rPr>
                  <a:t>正电子探测器</a:t>
                </a:r>
                <a:endParaRPr lang="LID4096" sz="1400" b="1" dirty="0">
                  <a:latin typeface="Microsoft YaHei" panose="020B0503020204020204" pitchFamily="34" charset="-122"/>
                  <a:ea typeface="Microsoft YaHei" panose="020B0503020204020204" pitchFamily="34" charset="-122"/>
                </a:endParaRPr>
              </a:p>
            </p:txBody>
          </p:sp>
          <p:sp>
            <p:nvSpPr>
              <p:cNvPr id="24" name="TextBox 23">
                <a:extLst>
                  <a:ext uri="{FF2B5EF4-FFF2-40B4-BE49-F238E27FC236}">
                    <a16:creationId xmlns:a16="http://schemas.microsoft.com/office/drawing/2014/main" id="{357DFA94-19EB-4947-B200-D6442D9744AC}"/>
                  </a:ext>
                </a:extLst>
              </p:cNvPr>
              <p:cNvSpPr txBox="1"/>
              <p:nvPr/>
            </p:nvSpPr>
            <p:spPr>
              <a:xfrm>
                <a:off x="3963455" y="4416482"/>
                <a:ext cx="543739" cy="307777"/>
              </a:xfrm>
              <a:prstGeom prst="rect">
                <a:avLst/>
              </a:prstGeom>
              <a:noFill/>
            </p:spPr>
            <p:txBody>
              <a:bodyPr wrap="none" rtlCol="0">
                <a:spAutoFit/>
              </a:bodyPr>
              <a:lstStyle/>
              <a:p>
                <a:r>
                  <a:rPr lang="zh-CN" altLang="en-US" sz="1400" b="1" dirty="0">
                    <a:latin typeface="Microsoft YaHei" panose="020B0503020204020204" pitchFamily="34" charset="-122"/>
                    <a:ea typeface="Microsoft YaHei" panose="020B0503020204020204" pitchFamily="34" charset="-122"/>
                  </a:rPr>
                  <a:t>样品</a:t>
                </a:r>
                <a:endParaRPr lang="LID4096" sz="1400" b="1" dirty="0">
                  <a:latin typeface="Microsoft YaHei" panose="020B0503020204020204" pitchFamily="34" charset="-122"/>
                  <a:ea typeface="Microsoft YaHei" panose="020B0503020204020204" pitchFamily="34" charset="-122"/>
                </a:endParaRPr>
              </a:p>
            </p:txBody>
          </p:sp>
          <p:sp>
            <p:nvSpPr>
              <p:cNvPr id="27" name="TextBox 26">
                <a:extLst>
                  <a:ext uri="{FF2B5EF4-FFF2-40B4-BE49-F238E27FC236}">
                    <a16:creationId xmlns:a16="http://schemas.microsoft.com/office/drawing/2014/main" id="{2BE8AB6E-5BFF-418F-A935-7666C14A0076}"/>
                  </a:ext>
                </a:extLst>
              </p:cNvPr>
              <p:cNvSpPr txBox="1"/>
              <p:nvPr/>
            </p:nvSpPr>
            <p:spPr>
              <a:xfrm>
                <a:off x="3409652" y="1580056"/>
                <a:ext cx="657523" cy="254361"/>
              </a:xfrm>
              <a:prstGeom prst="rect">
                <a:avLst/>
              </a:prstGeom>
              <a:noFill/>
            </p:spPr>
            <p:txBody>
              <a:bodyPr wrap="none" rtlCol="0">
                <a:spAutoFit/>
              </a:bodyPr>
              <a:lstStyle/>
              <a:p>
                <a:r>
                  <a:rPr lang="zh-CN" altLang="en-US" sz="1400" b="1" dirty="0">
                    <a:latin typeface="Microsoft YaHei" panose="020B0503020204020204" pitchFamily="34" charset="-122"/>
                    <a:ea typeface="Microsoft YaHei" panose="020B0503020204020204" pitchFamily="34" charset="-122"/>
                  </a:rPr>
                  <a:t>电子钟</a:t>
                </a:r>
                <a:endParaRPr lang="LID4096" sz="1400" b="1" dirty="0">
                  <a:latin typeface="Microsoft YaHei" panose="020B0503020204020204" pitchFamily="34" charset="-122"/>
                  <a:ea typeface="Microsoft YaHei" panose="020B0503020204020204" pitchFamily="34" charset="-122"/>
                </a:endParaRPr>
              </a:p>
            </p:txBody>
          </p:sp>
        </p:grpSp>
      </p:grpSp>
      <p:sp>
        <p:nvSpPr>
          <p:cNvPr id="29" name="TextBox 28">
            <a:extLst>
              <a:ext uri="{FF2B5EF4-FFF2-40B4-BE49-F238E27FC236}">
                <a16:creationId xmlns:a16="http://schemas.microsoft.com/office/drawing/2014/main" id="{3ADD1112-5027-41DE-891C-C22FF6CD73FA}"/>
              </a:ext>
            </a:extLst>
          </p:cNvPr>
          <p:cNvSpPr txBox="1"/>
          <p:nvPr/>
        </p:nvSpPr>
        <p:spPr>
          <a:xfrm>
            <a:off x="5926834" y="1928415"/>
            <a:ext cx="877163" cy="646331"/>
          </a:xfrm>
          <a:prstGeom prst="rect">
            <a:avLst/>
          </a:prstGeom>
          <a:noFill/>
        </p:spPr>
        <p:txBody>
          <a:bodyPr wrap="none" rtlCol="0">
            <a:spAutoFit/>
          </a:bodyPr>
          <a:lstStyle/>
          <a:p>
            <a:pPr algn="ctr"/>
            <a:r>
              <a:rPr lang="zh-CN" altLang="en-US" b="1" dirty="0">
                <a:latin typeface="Arial" panose="020B0604020202020204" pitchFamily="34" charset="0"/>
                <a:ea typeface="Microsoft YaHei" panose="020B0503020204020204" pitchFamily="34" charset="-122"/>
                <a:cs typeface="Arial" panose="020B0604020202020204" pitchFamily="34" charset="0"/>
              </a:rPr>
              <a:t>正电子</a:t>
            </a:r>
            <a:endParaRPr lang="en-US" altLang="zh-CN" b="1" dirty="0">
              <a:latin typeface="Arial" panose="020B0604020202020204" pitchFamily="34" charset="0"/>
              <a:ea typeface="Microsoft YaHei" panose="020B0503020204020204" pitchFamily="34" charset="-122"/>
              <a:cs typeface="Arial" panose="020B0604020202020204" pitchFamily="34" charset="0"/>
            </a:endParaRPr>
          </a:p>
          <a:p>
            <a:pPr algn="ctr"/>
            <a:r>
              <a:rPr lang="zh-CN" altLang="en-US" b="1" dirty="0">
                <a:latin typeface="Arial" panose="020B0604020202020204" pitchFamily="34" charset="0"/>
                <a:ea typeface="Microsoft YaHei" panose="020B0503020204020204" pitchFamily="34" charset="-122"/>
                <a:cs typeface="Arial" panose="020B0604020202020204" pitchFamily="34" charset="0"/>
              </a:rPr>
              <a:t>数量</a:t>
            </a:r>
            <a:endParaRPr lang="LID4096" b="1" dirty="0">
              <a:latin typeface="Arial" panose="020B0604020202020204" pitchFamily="34" charset="0"/>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3800048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56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69141C-EAF6-4043-BBA5-2F0E3DD63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238" y="139100"/>
            <a:ext cx="966879" cy="950976"/>
          </a:xfrm>
          <a:prstGeom prst="rect">
            <a:avLst/>
          </a:prstGeom>
        </p:spPr>
      </p:pic>
      <p:pic>
        <p:nvPicPr>
          <p:cNvPr id="6" name="Picture 2">
            <a:extLst>
              <a:ext uri="{FF2B5EF4-FFF2-40B4-BE49-F238E27FC236}">
                <a16:creationId xmlns:a16="http://schemas.microsoft.com/office/drawing/2014/main" id="{B2242E0F-9E9D-4FFA-9AB4-3BE4674FE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8130" y="1193708"/>
            <a:ext cx="2266417" cy="1861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descr="MaNEP - Switzerland. Muons as microscopic probes">
            <a:extLst>
              <a:ext uri="{FF2B5EF4-FFF2-40B4-BE49-F238E27FC236}">
                <a16:creationId xmlns:a16="http://schemas.microsoft.com/office/drawing/2014/main" id="{1EFF94B5-5690-48D2-A0DE-0833176E1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099" y="1204913"/>
            <a:ext cx="1609725" cy="28384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NEP - Switzerland. Muons as microscopic probes">
            <a:extLst>
              <a:ext uri="{FF2B5EF4-FFF2-40B4-BE49-F238E27FC236}">
                <a16:creationId xmlns:a16="http://schemas.microsoft.com/office/drawing/2014/main" id="{A2AFB3A5-BD6D-4332-B32A-869D74D2E4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747" y="4786783"/>
            <a:ext cx="4876800" cy="160972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75866530-8814-4199-BBB9-1D3F5F2B839D}"/>
              </a:ext>
            </a:extLst>
          </p:cNvPr>
          <p:cNvGrpSpPr/>
          <p:nvPr/>
        </p:nvGrpSpPr>
        <p:grpSpPr>
          <a:xfrm>
            <a:off x="1169791" y="3663881"/>
            <a:ext cx="2553532" cy="1754326"/>
            <a:chOff x="1886763" y="4787129"/>
            <a:chExt cx="2553532" cy="1754326"/>
          </a:xfrm>
        </p:grpSpPr>
        <p:sp>
          <p:nvSpPr>
            <p:cNvPr id="7" name="TextBox 6">
              <a:extLst>
                <a:ext uri="{FF2B5EF4-FFF2-40B4-BE49-F238E27FC236}">
                  <a16:creationId xmlns:a16="http://schemas.microsoft.com/office/drawing/2014/main" id="{88948A57-7C56-462D-BE62-627DC09FE095}"/>
                </a:ext>
              </a:extLst>
            </p:cNvPr>
            <p:cNvSpPr txBox="1"/>
            <p:nvPr/>
          </p:nvSpPr>
          <p:spPr>
            <a:xfrm>
              <a:off x="1886763" y="4787129"/>
              <a:ext cx="1407758" cy="1754326"/>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a:p>
              <a:endParaRPr lang="LID4096" sz="5400" i="1" dirty="0">
                <a:latin typeface="Algerian" panose="04020705040A02060702" pitchFamily="82" charset="0"/>
              </a:endParaRPr>
            </a:p>
          </p:txBody>
        </p:sp>
        <p:grpSp>
          <p:nvGrpSpPr>
            <p:cNvPr id="10" name="Group 9">
              <a:extLst>
                <a:ext uri="{FF2B5EF4-FFF2-40B4-BE49-F238E27FC236}">
                  <a16:creationId xmlns:a16="http://schemas.microsoft.com/office/drawing/2014/main" id="{AF6D797B-605C-4439-9DBE-78FBE76F3531}"/>
                </a:ext>
              </a:extLst>
            </p:cNvPr>
            <p:cNvGrpSpPr/>
            <p:nvPr/>
          </p:nvGrpSpPr>
          <p:grpSpPr>
            <a:xfrm>
              <a:off x="1953082" y="4948029"/>
              <a:ext cx="2487213" cy="797877"/>
              <a:chOff x="1952407" y="4970889"/>
              <a:chExt cx="2487213" cy="797877"/>
            </a:xfrm>
          </p:grpSpPr>
          <p:sp>
            <p:nvSpPr>
              <p:cNvPr id="8" name="TextBox 7">
                <a:extLst>
                  <a:ext uri="{FF2B5EF4-FFF2-40B4-BE49-F238E27FC236}">
                    <a16:creationId xmlns:a16="http://schemas.microsoft.com/office/drawing/2014/main" id="{D904AEB2-414B-436F-B388-186345723C97}"/>
                  </a:ext>
                </a:extLst>
              </p:cNvPr>
              <p:cNvSpPr txBox="1"/>
              <p:nvPr/>
            </p:nvSpPr>
            <p:spPr>
              <a:xfrm>
                <a:off x="3241856" y="4970889"/>
                <a:ext cx="1197764" cy="682238"/>
              </a:xfrm>
              <a:prstGeom prst="rect">
                <a:avLst/>
              </a:prstGeom>
              <a:noFill/>
            </p:spPr>
            <p:txBody>
              <a:bodyPr wrap="none" rtlCol="0">
                <a:spAutoFit/>
              </a:bodyPr>
              <a:lstStyle/>
              <a:p>
                <a:pPr>
                  <a:lnSpc>
                    <a:spcPts val="1500"/>
                  </a:lnSpc>
                </a:pPr>
                <a:r>
                  <a:rPr lang="en-US" b="1" spc="50" dirty="0" err="1">
                    <a:ln w="9525" cmpd="sng">
                      <a:solidFill>
                        <a:schemeClr val="accent1"/>
                      </a:solidFill>
                      <a:prstDash val="solid"/>
                    </a:ln>
                    <a:solidFill>
                      <a:srgbClr val="70AD47">
                        <a:tint val="1000"/>
                      </a:srgbClr>
                    </a:solidFill>
                    <a:effectLst>
                      <a:glow rad="38100">
                        <a:schemeClr val="accent1">
                          <a:alpha val="40000"/>
                        </a:schemeClr>
                      </a:glow>
                    </a:effectLst>
                  </a:rPr>
                  <a:t>otation</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nSpc>
                    <a:spcPts val="1500"/>
                  </a:lnSpc>
                </a:pPr>
                <a:r>
                  <a:rPr lang="en-US" b="1" spc="50" dirty="0" err="1">
                    <a:ln w="9525" cmpd="sng">
                      <a:solidFill>
                        <a:schemeClr val="accent1"/>
                      </a:solidFill>
                      <a:prstDash val="solid"/>
                    </a:ln>
                    <a:solidFill>
                      <a:srgbClr val="70AD47">
                        <a:tint val="1000"/>
                      </a:srgbClr>
                    </a:solidFill>
                    <a:effectLst>
                      <a:glow rad="38100">
                        <a:schemeClr val="accent1">
                          <a:alpha val="40000"/>
                        </a:schemeClr>
                      </a:glow>
                    </a:effectLst>
                  </a:rPr>
                  <a:t>elaxation</a:t>
                </a:r>
                <a:endParaRPr lang="en-US"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nSpc>
                    <a:spcPts val="1500"/>
                  </a:lnSpc>
                </a:pPr>
                <a:r>
                  <a:rPr lang="en-US" b="1"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en-US" b="1" spc="50" dirty="0" err="1">
                    <a:ln w="9525" cmpd="sng">
                      <a:solidFill>
                        <a:schemeClr val="accent1"/>
                      </a:solidFill>
                      <a:prstDash val="solid"/>
                    </a:ln>
                    <a:solidFill>
                      <a:srgbClr val="70AD47">
                        <a:tint val="1000"/>
                      </a:srgbClr>
                    </a:solidFill>
                    <a:effectLst>
                      <a:glow rad="38100">
                        <a:schemeClr val="accent1">
                          <a:alpha val="40000"/>
                        </a:schemeClr>
                      </a:glow>
                    </a:effectLst>
                  </a:rPr>
                  <a:t>esonance</a:t>
                </a:r>
                <a:endParaRPr lang="LID4096"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9" name="TextBox 8">
                <a:extLst>
                  <a:ext uri="{FF2B5EF4-FFF2-40B4-BE49-F238E27FC236}">
                    <a16:creationId xmlns:a16="http://schemas.microsoft.com/office/drawing/2014/main" id="{E0D0218A-E250-4CD6-AF3A-B683727F7966}"/>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12" name="TextBox 11">
                <a:extLst>
                  <a:ext uri="{FF2B5EF4-FFF2-40B4-BE49-F238E27FC236}">
                    <a16:creationId xmlns:a16="http://schemas.microsoft.com/office/drawing/2014/main" id="{159E58C4-1658-4BB8-84DE-2A81C0378127}"/>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pic>
        <p:nvPicPr>
          <p:cNvPr id="3" name="Picture 2">
            <a:extLst>
              <a:ext uri="{FF2B5EF4-FFF2-40B4-BE49-F238E27FC236}">
                <a16:creationId xmlns:a16="http://schemas.microsoft.com/office/drawing/2014/main" id="{128ED92A-7F59-4F2C-BA4D-BD0654A55A0C}"/>
              </a:ext>
            </a:extLst>
          </p:cNvPr>
          <p:cNvPicPr>
            <a:picLocks noChangeAspect="1"/>
          </p:cNvPicPr>
          <p:nvPr/>
        </p:nvPicPr>
        <p:blipFill>
          <a:blip r:embed="rId6"/>
          <a:stretch>
            <a:fillRect/>
          </a:stretch>
        </p:blipFill>
        <p:spPr>
          <a:xfrm>
            <a:off x="7860391" y="320041"/>
            <a:ext cx="3594371" cy="2423434"/>
          </a:xfrm>
          <a:prstGeom prst="rect">
            <a:avLst/>
          </a:prstGeom>
        </p:spPr>
      </p:pic>
      <p:pic>
        <p:nvPicPr>
          <p:cNvPr id="15" name="Picture 14">
            <a:extLst>
              <a:ext uri="{FF2B5EF4-FFF2-40B4-BE49-F238E27FC236}">
                <a16:creationId xmlns:a16="http://schemas.microsoft.com/office/drawing/2014/main" id="{C02CD5E3-30E8-4D37-826F-DA77F15FCA24}"/>
              </a:ext>
            </a:extLst>
          </p:cNvPr>
          <p:cNvPicPr>
            <a:picLocks noChangeAspect="1"/>
          </p:cNvPicPr>
          <p:nvPr/>
        </p:nvPicPr>
        <p:blipFill>
          <a:blip r:embed="rId6"/>
          <a:stretch>
            <a:fillRect/>
          </a:stretch>
        </p:blipFill>
        <p:spPr>
          <a:xfrm>
            <a:off x="7958546" y="3588244"/>
            <a:ext cx="3251751" cy="2192429"/>
          </a:xfrm>
          <a:prstGeom prst="rect">
            <a:avLst/>
          </a:prstGeom>
        </p:spPr>
      </p:pic>
    </p:spTree>
    <p:extLst>
      <p:ext uri="{BB962C8B-B14F-4D97-AF65-F5344CB8AC3E}">
        <p14:creationId xmlns:p14="http://schemas.microsoft.com/office/powerpoint/2010/main" val="2544844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4256C0-4F78-4AB0-92DB-B61362F4DEC6}"/>
              </a:ext>
            </a:extLst>
          </p:cNvPr>
          <p:cNvSpPr>
            <a:spLocks noGrp="1"/>
          </p:cNvSpPr>
          <p:nvPr>
            <p:ph type="sldNum" sz="quarter" idx="12"/>
          </p:nvPr>
        </p:nvSpPr>
        <p:spPr/>
        <p:txBody>
          <a:bodyPr/>
          <a:lstStyle/>
          <a:p>
            <a:pPr algn="r">
              <a:defRPr/>
            </a:pPr>
            <a:r>
              <a:rPr lang="de-DE" dirty="0"/>
              <a:t>Page </a:t>
            </a:r>
            <a:fld id="{EBC07571-3134-BB4B-B83F-1A9FE18D34F3}" type="slidenum">
              <a:rPr lang="de-DE" smtClean="0"/>
              <a:pPr algn="r">
                <a:defRPr/>
              </a:pPr>
              <a:t>30</a:t>
            </a:fld>
            <a:endParaRPr lang="de-DE" dirty="0"/>
          </a:p>
        </p:txBody>
      </p:sp>
      <p:grpSp>
        <p:nvGrpSpPr>
          <p:cNvPr id="4" name="Group 3">
            <a:extLst>
              <a:ext uri="{FF2B5EF4-FFF2-40B4-BE49-F238E27FC236}">
                <a16:creationId xmlns:a16="http://schemas.microsoft.com/office/drawing/2014/main" id="{70CDD459-56CA-40FC-90E7-CA6D265B93E1}"/>
              </a:ext>
            </a:extLst>
          </p:cNvPr>
          <p:cNvGrpSpPr/>
          <p:nvPr/>
        </p:nvGrpSpPr>
        <p:grpSpPr>
          <a:xfrm>
            <a:off x="1199268" y="1283907"/>
            <a:ext cx="10785988" cy="5154252"/>
            <a:chOff x="-324732" y="1283906"/>
            <a:chExt cx="10785988" cy="5154252"/>
          </a:xfrm>
        </p:grpSpPr>
        <p:sp>
          <p:nvSpPr>
            <p:cNvPr id="5" name="TextBox 4">
              <a:extLst>
                <a:ext uri="{FF2B5EF4-FFF2-40B4-BE49-F238E27FC236}">
                  <a16:creationId xmlns:a16="http://schemas.microsoft.com/office/drawing/2014/main" id="{6E17A3CE-4327-4786-83AD-BB8724A0A226}"/>
                </a:ext>
              </a:extLst>
            </p:cNvPr>
            <p:cNvSpPr txBox="1"/>
            <p:nvPr/>
          </p:nvSpPr>
          <p:spPr>
            <a:xfrm>
              <a:off x="-324732" y="1283906"/>
              <a:ext cx="3183771" cy="2484488"/>
            </a:xfrm>
            <a:prstGeom prst="rect">
              <a:avLst/>
            </a:prstGeom>
            <a:solidFill>
              <a:schemeClr val="bg1"/>
            </a:solidFill>
          </p:spPr>
          <p:txBody>
            <a:bodyPr wrap="none" lIns="0" tIns="0" rIns="0" bIns="0" rtlCol="0">
              <a:noAutofit/>
            </a:bodyPr>
            <a:lstStyle/>
            <a:p>
              <a:pPr>
                <a:lnSpc>
                  <a:spcPct val="110000"/>
                </a:lnSpc>
              </a:pPr>
              <a:r>
                <a:rPr lang="en-US" altLang="zh-CN" sz="2400" b="1" kern="1000" spc="30" dirty="0">
                  <a:latin typeface="Microsoft YaHei" panose="020B0503020204020204" pitchFamily="34" charset="-122"/>
                  <a:ea typeface="Microsoft YaHei" panose="020B0503020204020204" pitchFamily="34" charset="-122"/>
                  <a:cs typeface="Times New Roman" panose="02020603050405020304" pitchFamily="18" charset="0"/>
                </a:rPr>
                <a:t>Magnetic materials</a:t>
              </a:r>
              <a:endParaRPr lang="en-US" sz="2400" kern="1000" spc="3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Mn,</a:t>
              </a:r>
              <a:r>
                <a:rPr lang="zh-CN" altLang="en-US" kern="1000" spc="30" dirty="0">
                  <a:latin typeface="Arial" panose="020B0604020202020204" pitchFamily="34" charset="0"/>
                  <a:ea typeface="Microsoft YaHei" panose="020B0503020204020204" pitchFamily="34" charset="-122"/>
                  <a:cs typeface="Arial" panose="020B0604020202020204" pitchFamily="34" charset="0"/>
                </a:rPr>
                <a:t> </a:t>
              </a:r>
              <a:r>
                <a:rPr lang="en-US" altLang="zh-CN" kern="1000" spc="30" dirty="0">
                  <a:latin typeface="Arial" panose="020B0604020202020204" pitchFamily="34" charset="0"/>
                  <a:ea typeface="Microsoft YaHei" panose="020B0503020204020204" pitchFamily="34" charset="-122"/>
                  <a:cs typeface="Arial" panose="020B0604020202020204" pitchFamily="34" charset="0"/>
                </a:rPr>
                <a:t>Co,</a:t>
              </a:r>
              <a:r>
                <a:rPr lang="zh-CN" altLang="en-US" kern="1000" spc="30" dirty="0">
                  <a:latin typeface="Arial" panose="020B0604020202020204" pitchFamily="34" charset="0"/>
                  <a:ea typeface="Microsoft YaHei" panose="020B0503020204020204" pitchFamily="34" charset="-122"/>
                  <a:cs typeface="Arial" panose="020B0604020202020204" pitchFamily="34" charset="0"/>
                </a:rPr>
                <a:t> </a:t>
              </a:r>
              <a:r>
                <a:rPr lang="en-US" altLang="zh-CN" kern="1000" spc="30" dirty="0">
                  <a:latin typeface="Arial" panose="020B0604020202020204" pitchFamily="34" charset="0"/>
                  <a:ea typeface="Microsoft YaHei" panose="020B0503020204020204" pitchFamily="34" charset="-122"/>
                  <a:cs typeface="Arial" panose="020B0604020202020204" pitchFamily="34" charset="0"/>
                </a:rPr>
                <a:t>Fe-based oxides</a:t>
              </a: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Heavy-fermion</a:t>
              </a:r>
            </a:p>
            <a:p>
              <a:pPr>
                <a:lnSpc>
                  <a:spcPct val="110000"/>
                </a:lnSpc>
              </a:pPr>
              <a:r>
                <a:rPr lang="en-US"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Low-dimensional</a:t>
              </a:r>
            </a:p>
            <a:p>
              <a:pPr>
                <a:lnSpc>
                  <a:spcPct val="110000"/>
                </a:lnSpc>
              </a:pPr>
              <a:r>
                <a:rPr lang="en-US" altLang="zh-CN"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Quantum Spin Ice/Liquid</a:t>
              </a: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Spin glass</a:t>
              </a:r>
            </a:p>
            <a:p>
              <a:pPr>
                <a:lnSpc>
                  <a:spcPct val="110000"/>
                </a:lnSpc>
              </a:pPr>
              <a:r>
                <a:rPr lang="en-US" kern="1000" spc="30" dirty="0" err="1">
                  <a:latin typeface="Arial" panose="020B0604020202020204" pitchFamily="34" charset="0"/>
                  <a:ea typeface="Microsoft YaHei" panose="020B0503020204020204" pitchFamily="34" charset="-122"/>
                  <a:cs typeface="Arial" panose="020B0604020202020204" pitchFamily="34" charset="0"/>
                </a:rPr>
                <a:t>Skyrmions</a:t>
              </a:r>
              <a:endParaRPr lang="en-US" kern="1000" spc="30" dirty="0">
                <a:latin typeface="Arial" panose="020B0604020202020204" pitchFamily="34" charset="0"/>
                <a:ea typeface="Microsoft YaHei" panose="020B0503020204020204" pitchFamily="34" charset="-122"/>
                <a:cs typeface="Arial" panose="020B0604020202020204" pitchFamily="34" charset="0"/>
              </a:endParaRPr>
            </a:p>
            <a:p>
              <a:pPr>
                <a:lnSpc>
                  <a:spcPct val="110000"/>
                </a:lnSpc>
              </a:pPr>
              <a:r>
                <a:rPr lang="en-US" kern="1000" spc="30" dirty="0">
                  <a:latin typeface="Arial" panose="020B0604020202020204" pitchFamily="34" charset="0"/>
                  <a:ea typeface="Microsoft YaHei" panose="020B0503020204020204" pitchFamily="34" charset="-122"/>
                  <a:cs typeface="Arial" panose="020B0604020202020204" pitchFamily="34" charset="0"/>
                </a:rPr>
                <a:t>Topological</a:t>
              </a:r>
            </a:p>
          </p:txBody>
        </p:sp>
        <p:grpSp>
          <p:nvGrpSpPr>
            <p:cNvPr id="6" name="Group 5">
              <a:extLst>
                <a:ext uri="{FF2B5EF4-FFF2-40B4-BE49-F238E27FC236}">
                  <a16:creationId xmlns:a16="http://schemas.microsoft.com/office/drawing/2014/main" id="{28A433BA-D819-4BC4-9773-33C18362BABE}"/>
                </a:ext>
              </a:extLst>
            </p:cNvPr>
            <p:cNvGrpSpPr/>
            <p:nvPr/>
          </p:nvGrpSpPr>
          <p:grpSpPr>
            <a:xfrm>
              <a:off x="3424865" y="2347547"/>
              <a:ext cx="2267070" cy="2265486"/>
              <a:chOff x="3400694" y="2324099"/>
              <a:chExt cx="2267070" cy="2265486"/>
            </a:xfrm>
          </p:grpSpPr>
          <p:sp>
            <p:nvSpPr>
              <p:cNvPr id="16" name="Oval 15">
                <a:extLst>
                  <a:ext uri="{FF2B5EF4-FFF2-40B4-BE49-F238E27FC236}">
                    <a16:creationId xmlns:a16="http://schemas.microsoft.com/office/drawing/2014/main" id="{39392F3E-8AB5-4E11-9278-C382588E3315}"/>
                  </a:ext>
                </a:extLst>
              </p:cNvPr>
              <p:cNvSpPr/>
              <p:nvPr/>
            </p:nvSpPr>
            <p:spPr bwMode="auto">
              <a:xfrm>
                <a:off x="3400694" y="2324099"/>
                <a:ext cx="2267070" cy="2265486"/>
              </a:xfrm>
              <a:prstGeom prst="ellipse">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LID4096" sz="2400">
                  <a:latin typeface="Times" charset="0"/>
                </a:endParaRPr>
              </a:p>
            </p:txBody>
          </p:sp>
          <p:pic>
            <p:nvPicPr>
              <p:cNvPr id="17" name="Picture 2" descr="Image result for muon">
                <a:extLst>
                  <a:ext uri="{FF2B5EF4-FFF2-40B4-BE49-F238E27FC236}">
                    <a16:creationId xmlns:a16="http://schemas.microsoft.com/office/drawing/2014/main" id="{9E95029C-3E19-4899-BD4B-185555AAD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0731" y="2749591"/>
                <a:ext cx="1012887" cy="123641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314FF58-9446-4248-ACE5-A1823B0208EE}"/>
                  </a:ext>
                </a:extLst>
              </p:cNvPr>
              <p:cNvSpPr txBox="1"/>
              <p:nvPr/>
            </p:nvSpPr>
            <p:spPr>
              <a:xfrm>
                <a:off x="3957190" y="3919437"/>
                <a:ext cx="1235378" cy="491422"/>
              </a:xfrm>
              <a:prstGeom prst="rect">
                <a:avLst/>
              </a:prstGeom>
              <a:noFill/>
            </p:spPr>
            <p:txBody>
              <a:bodyPr spcFirstLastPara="1" wrap="none" lIns="0" tIns="0" rIns="0" bIns="0" numCol="1" rtlCol="0">
                <a:prstTxWarp prst="textArchDown">
                  <a:avLst>
                    <a:gd name="adj" fmla="val 1140214"/>
                  </a:avLst>
                </a:prstTxWarp>
                <a:noAutofit/>
              </a:bodyPr>
              <a:lstStyle/>
              <a:p>
                <a:pPr>
                  <a:lnSpc>
                    <a:spcPct val="110000"/>
                  </a:lnSpc>
                </a:pPr>
                <a:r>
                  <a:rPr lang="en-US" sz="2400" b="1" kern="1000" spc="30" dirty="0">
                    <a:solidFill>
                      <a:srgbClr val="FF0000"/>
                    </a:solidFill>
                    <a:cs typeface="Franklin Gothic Book"/>
                  </a:rPr>
                  <a:t>R</a:t>
                </a:r>
                <a:r>
                  <a:rPr lang="en-US" sz="2400" kern="1000" spc="30" dirty="0">
                    <a:cs typeface="Franklin Gothic Book"/>
                  </a:rPr>
                  <a:t>otation</a:t>
                </a:r>
                <a:endParaRPr lang="LID4096" sz="2400" kern="1000" spc="30" dirty="0" err="1">
                  <a:cs typeface="Franklin Gothic Book"/>
                </a:endParaRPr>
              </a:p>
            </p:txBody>
          </p:sp>
          <p:sp>
            <p:nvSpPr>
              <p:cNvPr id="19" name="TextBox 18">
                <a:extLst>
                  <a:ext uri="{FF2B5EF4-FFF2-40B4-BE49-F238E27FC236}">
                    <a16:creationId xmlns:a16="http://schemas.microsoft.com/office/drawing/2014/main" id="{42D910CE-B45B-4A60-A8C8-DBEAB8377514}"/>
                  </a:ext>
                </a:extLst>
              </p:cNvPr>
              <p:cNvSpPr txBox="1"/>
              <p:nvPr/>
            </p:nvSpPr>
            <p:spPr>
              <a:xfrm rot="5400000">
                <a:off x="4547620" y="3340670"/>
                <a:ext cx="1251597" cy="362190"/>
              </a:xfrm>
              <a:prstGeom prst="rect">
                <a:avLst/>
              </a:prstGeom>
              <a:noFill/>
            </p:spPr>
            <p:txBody>
              <a:bodyPr spcFirstLastPara="1" wrap="none" lIns="0" tIns="0" rIns="0" bIns="0" numCol="1" rtlCol="0">
                <a:prstTxWarp prst="textArchUp">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esonance</a:t>
                </a:r>
                <a:endParaRPr lang="LID4096" sz="2400" kern="1000" spc="30" dirty="0" err="1">
                  <a:cs typeface="Franklin Gothic Book"/>
                </a:endParaRPr>
              </a:p>
            </p:txBody>
          </p:sp>
          <p:sp>
            <p:nvSpPr>
              <p:cNvPr id="20" name="TextBox 19">
                <a:extLst>
                  <a:ext uri="{FF2B5EF4-FFF2-40B4-BE49-F238E27FC236}">
                    <a16:creationId xmlns:a16="http://schemas.microsoft.com/office/drawing/2014/main" id="{BFC8D908-98A2-4AD8-91CE-1214E38F99B6}"/>
                  </a:ext>
                </a:extLst>
              </p:cNvPr>
              <p:cNvSpPr txBox="1"/>
              <p:nvPr/>
            </p:nvSpPr>
            <p:spPr>
              <a:xfrm rot="5400000">
                <a:off x="3279642" y="3132935"/>
                <a:ext cx="1319814" cy="598842"/>
              </a:xfrm>
              <a:prstGeom prst="rect">
                <a:avLst/>
              </a:prstGeom>
              <a:noFill/>
            </p:spPr>
            <p:txBody>
              <a:bodyPr spcFirstLastPara="1" wrap="none" lIns="0" tIns="0" rIns="0" bIns="0" numCol="1" rtlCol="0">
                <a:prstTxWarp prst="textArchDown">
                  <a:avLst>
                    <a:gd name="adj" fmla="val 938910"/>
                  </a:avLst>
                </a:prstTxWarp>
                <a:noAutofit/>
              </a:bodyPr>
              <a:lstStyle/>
              <a:p>
                <a:pPr>
                  <a:lnSpc>
                    <a:spcPct val="110000"/>
                  </a:lnSpc>
                </a:pPr>
                <a:r>
                  <a:rPr lang="en-US" altLang="zh-CN" sz="2400" b="1" kern="1000" spc="30" dirty="0">
                    <a:solidFill>
                      <a:srgbClr val="FF0000"/>
                    </a:solidFill>
                    <a:cs typeface="Franklin Gothic Book"/>
                  </a:rPr>
                  <a:t>R</a:t>
                </a:r>
                <a:r>
                  <a:rPr lang="en-US" altLang="zh-CN" sz="2400" kern="1000" spc="30" dirty="0">
                    <a:cs typeface="Franklin Gothic Book"/>
                  </a:rPr>
                  <a:t>elaxation</a:t>
                </a:r>
                <a:endParaRPr lang="LID4096" sz="2400" kern="1000" spc="30" dirty="0" err="1">
                  <a:cs typeface="Franklin Gothic Book"/>
                </a:endParaRPr>
              </a:p>
            </p:txBody>
          </p:sp>
          <p:sp>
            <p:nvSpPr>
              <p:cNvPr id="21" name="Rectangle 20">
                <a:extLst>
                  <a:ext uri="{FF2B5EF4-FFF2-40B4-BE49-F238E27FC236}">
                    <a16:creationId xmlns:a16="http://schemas.microsoft.com/office/drawing/2014/main" id="{27E8A93F-9FAB-4A76-865F-FFFF6F85B3FE}"/>
                  </a:ext>
                </a:extLst>
              </p:cNvPr>
              <p:cNvSpPr/>
              <p:nvPr/>
            </p:nvSpPr>
            <p:spPr bwMode="auto">
              <a:xfrm>
                <a:off x="4618859" y="3011713"/>
                <a:ext cx="720969" cy="10286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800" b="1" dirty="0">
                    <a:latin typeface="Arial" panose="020B0604020202020204" pitchFamily="34" charset="0"/>
                    <a:cs typeface="Arial" panose="020B0604020202020204" pitchFamily="34" charset="0"/>
                  </a:rPr>
                  <a:t>S</a:t>
                </a:r>
              </a:p>
              <a:p>
                <a:pPr eaLnBrk="0" fontAlgn="base" hangingPunct="0">
                  <a:spcBef>
                    <a:spcPct val="0"/>
                  </a:spcBef>
                  <a:spcAft>
                    <a:spcPct val="0"/>
                  </a:spcAft>
                </a:pPr>
                <a:r>
                  <a:rPr lang="en-US" sz="2800" b="1" dirty="0">
                    <a:solidFill>
                      <a:srgbClr val="FF0000"/>
                    </a:solidFill>
                    <a:latin typeface="Arial" panose="020B0604020202020204" pitchFamily="34" charset="0"/>
                    <a:cs typeface="Arial" panose="020B0604020202020204" pitchFamily="34" charset="0"/>
                  </a:rPr>
                  <a:t>R</a:t>
                </a:r>
                <a:endParaRPr lang="LID4096" sz="2800" b="1" dirty="0">
                  <a:solidFill>
                    <a:srgbClr val="FF0000"/>
                  </a:solidFill>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962953CE-ADB3-4CD4-A797-DD79F9916AAE}"/>
                </a:ext>
              </a:extLst>
            </p:cNvPr>
            <p:cNvSpPr txBox="1"/>
            <p:nvPr/>
          </p:nvSpPr>
          <p:spPr>
            <a:xfrm>
              <a:off x="7000118" y="1283906"/>
              <a:ext cx="2370428" cy="1970611"/>
            </a:xfrm>
            <a:prstGeom prst="rect">
              <a:avLst/>
            </a:prstGeom>
            <a:noFill/>
          </p:spPr>
          <p:txBody>
            <a:bodyPr wrap="none" lIns="0" tIns="0" rIns="0" bIns="0" rtlCol="0">
              <a:noAutofit/>
            </a:bodyPr>
            <a:lstStyle/>
            <a:p>
              <a:pPr>
                <a:lnSpc>
                  <a:spcPct val="110000"/>
                </a:lnSpc>
              </a:pP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Superconductors</a:t>
              </a:r>
              <a:r>
                <a:rPr lang="en-US" sz="2400" kern="1000" spc="30" dirty="0">
                  <a:latin typeface="Arial" panose="020B0604020202020204" pitchFamily="34" charset="0"/>
                  <a:ea typeface="Microsoft YaHei" panose="020B0503020204020204" pitchFamily="34" charset="-122"/>
                  <a:cs typeface="Arial" panose="020B0604020202020204" pitchFamily="34" charset="0"/>
                </a:rPr>
                <a:t> </a:t>
              </a:r>
            </a:p>
            <a:p>
              <a:pPr>
                <a:lnSpc>
                  <a:spcPct val="110000"/>
                </a:lnSpc>
              </a:pPr>
              <a:r>
                <a:rPr lang="en-US" altLang="zh-CN" kern="1000" spc="30" dirty="0" err="1">
                  <a:latin typeface="Arial" panose="020B0604020202020204" pitchFamily="34" charset="0"/>
                  <a:ea typeface="Microsoft YaHei" panose="020B0503020204020204" pitchFamily="34" charset="-122"/>
                  <a:cs typeface="Arial" panose="020B0604020202020204" pitchFamily="34" charset="0"/>
                </a:rPr>
                <a:t>Cuprates</a:t>
              </a:r>
              <a:endParaRPr lang="en-US" altLang="zh-CN" kern="1000" spc="30" dirty="0">
                <a:latin typeface="Arial" panose="020B0604020202020204" pitchFamily="34" charset="0"/>
                <a:ea typeface="Microsoft YaHei" panose="020B0503020204020204" pitchFamily="34" charset="-122"/>
                <a:cs typeface="Arial" panose="020B0604020202020204" pitchFamily="34" charset="0"/>
              </a:endParaRP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Iron-based</a:t>
              </a:r>
            </a:p>
            <a:p>
              <a:pPr>
                <a:lnSpc>
                  <a:spcPct val="110000"/>
                </a:lnSpc>
              </a:pPr>
              <a:r>
                <a:rPr lang="en-US" altLang="zh-CN"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Unconventional SC</a:t>
              </a: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Magnetic</a:t>
              </a:r>
              <a:r>
                <a:rPr lang="zh-CN" altLang="en-US" kern="1000" spc="30" dirty="0">
                  <a:latin typeface="Arial" panose="020B0604020202020204" pitchFamily="34" charset="0"/>
                  <a:ea typeface="Microsoft YaHei" panose="020B0503020204020204" pitchFamily="34" charset="-122"/>
                  <a:cs typeface="Arial" panose="020B0604020202020204" pitchFamily="34" charset="0"/>
                </a:rPr>
                <a:t> </a:t>
              </a:r>
              <a:r>
                <a:rPr lang="en-US" altLang="zh-CN" kern="1000" spc="30" dirty="0">
                  <a:latin typeface="Arial" panose="020B0604020202020204" pitchFamily="34" charset="0"/>
                  <a:ea typeface="Microsoft YaHei" panose="020B0503020204020204" pitchFamily="34" charset="-122"/>
                  <a:cs typeface="Arial" panose="020B0604020202020204" pitchFamily="34" charset="0"/>
                </a:rPr>
                <a:t>SC</a:t>
              </a:r>
            </a:p>
            <a:p>
              <a:pPr>
                <a:lnSpc>
                  <a:spcPct val="110000"/>
                </a:lnSpc>
              </a:pPr>
              <a:r>
                <a:rPr lang="en-US" kern="1000" spc="30" dirty="0">
                  <a:latin typeface="Arial" panose="020B0604020202020204" pitchFamily="34" charset="0"/>
                  <a:ea typeface="Microsoft YaHei" panose="020B0503020204020204" pitchFamily="34" charset="-122"/>
                  <a:cs typeface="Arial" panose="020B0604020202020204" pitchFamily="34" charset="0"/>
                </a:rPr>
                <a:t>Topological SC</a:t>
              </a:r>
            </a:p>
          </p:txBody>
        </p:sp>
        <p:sp>
          <p:nvSpPr>
            <p:cNvPr id="8" name="TextBox 7">
              <a:extLst>
                <a:ext uri="{FF2B5EF4-FFF2-40B4-BE49-F238E27FC236}">
                  <a16:creationId xmlns:a16="http://schemas.microsoft.com/office/drawing/2014/main" id="{B94633E5-6DBD-4A92-B287-254AE98F189B}"/>
                </a:ext>
              </a:extLst>
            </p:cNvPr>
            <p:cNvSpPr txBox="1"/>
            <p:nvPr/>
          </p:nvSpPr>
          <p:spPr>
            <a:xfrm>
              <a:off x="-324732" y="4819271"/>
              <a:ext cx="2988101" cy="719107"/>
            </a:xfrm>
            <a:prstGeom prst="rect">
              <a:avLst/>
            </a:prstGeom>
            <a:noFill/>
          </p:spPr>
          <p:txBody>
            <a:bodyPr wrap="none" lIns="0" tIns="0" rIns="0" bIns="0" rtlCol="0">
              <a:noAutofit/>
            </a:bodyPr>
            <a:lstStyle/>
            <a:p>
              <a:pPr>
                <a:lnSpc>
                  <a:spcPct val="110000"/>
                </a:lnSpc>
              </a:pP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Semiconductors</a:t>
              </a:r>
              <a:r>
                <a:rPr lang="en-US" sz="2400" kern="1000" spc="30" dirty="0">
                  <a:latin typeface="Arial" panose="020B0604020202020204" pitchFamily="34" charset="0"/>
                  <a:ea typeface="Microsoft YaHei" panose="020B0503020204020204" pitchFamily="34" charset="-122"/>
                  <a:cs typeface="Arial" panose="020B0604020202020204" pitchFamily="34" charset="0"/>
                </a:rPr>
                <a:t> </a:t>
              </a:r>
            </a:p>
            <a:p>
              <a:pPr>
                <a:lnSpc>
                  <a:spcPct val="110000"/>
                </a:lnSpc>
              </a:pPr>
              <a:r>
                <a:rPr lang="en-US" altLang="zh-CN" kern="1000" spc="30" dirty="0">
                  <a:latin typeface="Arial" panose="020B0604020202020204" pitchFamily="34" charset="0"/>
                  <a:ea typeface="Microsoft YaHei" panose="020B0503020204020204" pitchFamily="34" charset="-122"/>
                  <a:cs typeface="Arial" panose="020B0604020202020204" pitchFamily="34" charset="0"/>
                </a:rPr>
                <a:t>organic, inorganic</a:t>
              </a:r>
              <a:endParaRPr lang="en-US" kern="1000" spc="30" dirty="0">
                <a:latin typeface="Arial" panose="020B0604020202020204" pitchFamily="34" charset="0"/>
                <a:ea typeface="Microsoft YaHei" panose="020B0503020204020204" pitchFamily="34" charset="-122"/>
                <a:cs typeface="Arial" panose="020B0604020202020204" pitchFamily="34" charset="0"/>
              </a:endParaRPr>
            </a:p>
          </p:txBody>
        </p:sp>
        <p:sp>
          <p:nvSpPr>
            <p:cNvPr id="9" name="TextBox 8">
              <a:extLst>
                <a:ext uri="{FF2B5EF4-FFF2-40B4-BE49-F238E27FC236}">
                  <a16:creationId xmlns:a16="http://schemas.microsoft.com/office/drawing/2014/main" id="{E5CC037E-7336-497A-82E3-27B1A0C4A55D}"/>
                </a:ext>
              </a:extLst>
            </p:cNvPr>
            <p:cNvSpPr txBox="1"/>
            <p:nvPr/>
          </p:nvSpPr>
          <p:spPr>
            <a:xfrm>
              <a:off x="2892536" y="5640471"/>
              <a:ext cx="3866747" cy="336041"/>
            </a:xfrm>
            <a:prstGeom prst="rect">
              <a:avLst/>
            </a:prstGeom>
            <a:noFill/>
          </p:spPr>
          <p:txBody>
            <a:bodyPr wrap="none" lIns="0" tIns="0" rIns="0" bIns="0" rtlCol="0">
              <a:noAutofit/>
            </a:bodyPr>
            <a:lstStyle/>
            <a:p>
              <a:pPr>
                <a:lnSpc>
                  <a:spcPct val="110000"/>
                </a:lnSpc>
              </a:pP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Chemistry,</a:t>
              </a:r>
              <a:r>
                <a:rPr lang="zh-CN" altLang="en-US" sz="2400" b="1" kern="1000" spc="30" dirty="0">
                  <a:latin typeface="Arial" panose="020B0604020202020204" pitchFamily="34" charset="0"/>
                  <a:ea typeface="Microsoft YaHei" panose="020B0503020204020204" pitchFamily="34" charset="-122"/>
                  <a:cs typeface="Arial" panose="020B0604020202020204" pitchFamily="34" charset="0"/>
                </a:rPr>
                <a:t> </a:t>
              </a: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Soft matter</a:t>
              </a:r>
              <a:endParaRPr lang="en-US" sz="2400" kern="1000" spc="30"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TextBox 9">
              <a:extLst>
                <a:ext uri="{FF2B5EF4-FFF2-40B4-BE49-F238E27FC236}">
                  <a16:creationId xmlns:a16="http://schemas.microsoft.com/office/drawing/2014/main" id="{186251DE-CF6F-42C6-A60F-1E8CA7B817B2}"/>
                </a:ext>
              </a:extLst>
            </p:cNvPr>
            <p:cNvSpPr txBox="1"/>
            <p:nvPr/>
          </p:nvSpPr>
          <p:spPr>
            <a:xfrm>
              <a:off x="7000118" y="4842784"/>
              <a:ext cx="3461138" cy="1595374"/>
            </a:xfrm>
            <a:prstGeom prst="rect">
              <a:avLst/>
            </a:prstGeom>
            <a:noFill/>
          </p:spPr>
          <p:txBody>
            <a:bodyPr wrap="none" lIns="0" tIns="0" rIns="0" bIns="0" rtlCol="0">
              <a:noAutofit/>
            </a:bodyPr>
            <a:lstStyle/>
            <a:p>
              <a:pPr>
                <a:lnSpc>
                  <a:spcPct val="110000"/>
                </a:lnSpc>
              </a:pPr>
              <a:r>
                <a:rPr lang="en-US" altLang="zh-CN" sz="2400" b="1" kern="1000" spc="30" dirty="0">
                  <a:latin typeface="Arial" panose="020B0604020202020204" pitchFamily="34" charset="0"/>
                  <a:cs typeface="Arial" panose="020B0604020202020204" pitchFamily="34" charset="0"/>
                </a:rPr>
                <a:t>Material Science</a:t>
              </a:r>
              <a:r>
                <a:rPr lang="en-US" sz="2400" kern="1000" spc="30" dirty="0">
                  <a:latin typeface="Arial" panose="020B0604020202020204" pitchFamily="34" charset="0"/>
                  <a:cs typeface="Arial" panose="020B0604020202020204" pitchFamily="34" charset="0"/>
                </a:rPr>
                <a:t> </a:t>
              </a:r>
            </a:p>
            <a:p>
              <a:pPr>
                <a:lnSpc>
                  <a:spcPct val="110000"/>
                </a:lnSpc>
              </a:pPr>
              <a:r>
                <a:rPr lang="en-US" altLang="zh-CN" kern="1000" spc="30" dirty="0">
                  <a:latin typeface="Arial" panose="020B0604020202020204" pitchFamily="34" charset="0"/>
                  <a:cs typeface="Arial" panose="020B0604020202020204" pitchFamily="34" charset="0"/>
                </a:rPr>
                <a:t>Multiferroic,</a:t>
              </a:r>
              <a:r>
                <a:rPr lang="zh-CN" altLang="en-US" kern="1000" spc="30" dirty="0">
                  <a:latin typeface="Arial" panose="020B0604020202020204" pitchFamily="34" charset="0"/>
                  <a:cs typeface="Arial" panose="020B0604020202020204" pitchFamily="34" charset="0"/>
                </a:rPr>
                <a:t> </a:t>
              </a:r>
              <a:r>
                <a:rPr lang="en-US" altLang="zh-CN" kern="1000" spc="30" dirty="0">
                  <a:latin typeface="Arial" panose="020B0604020202020204" pitchFamily="34" charset="0"/>
                  <a:cs typeface="Arial" panose="020B0604020202020204" pitchFamily="34" charset="0"/>
                </a:rPr>
                <a:t>battery</a:t>
              </a:r>
              <a:endParaRPr lang="en-US" kern="1000" spc="30" dirty="0">
                <a:latin typeface="Arial" panose="020B0604020202020204" pitchFamily="34" charset="0"/>
                <a:cs typeface="Arial" panose="020B0604020202020204" pitchFamily="34" charset="0"/>
              </a:endParaRPr>
            </a:p>
            <a:p>
              <a:pPr>
                <a:lnSpc>
                  <a:spcPct val="110000"/>
                </a:lnSpc>
              </a:pPr>
              <a:r>
                <a:rPr lang="en-US" altLang="zh-CN" kern="1000" spc="30" dirty="0">
                  <a:solidFill>
                    <a:srgbClr val="C00000"/>
                  </a:solidFill>
                  <a:latin typeface="Arial" panose="020B0604020202020204" pitchFamily="34" charset="0"/>
                  <a:cs typeface="Arial" panose="020B0604020202020204" pitchFamily="34" charset="0"/>
                </a:rPr>
                <a:t>Magnetic thin films (spin valve)</a:t>
              </a:r>
              <a:endParaRPr lang="en-US" kern="1000" spc="30" dirty="0">
                <a:solidFill>
                  <a:srgbClr val="C00000"/>
                </a:solidFill>
                <a:latin typeface="Arial" panose="020B0604020202020204" pitchFamily="34" charset="0"/>
                <a:cs typeface="Arial" panose="020B0604020202020204" pitchFamily="34" charset="0"/>
              </a:endParaRPr>
            </a:p>
          </p:txBody>
        </p:sp>
        <p:cxnSp>
          <p:nvCxnSpPr>
            <p:cNvPr id="11" name="Straight Connector 10">
              <a:extLst>
                <a:ext uri="{FF2B5EF4-FFF2-40B4-BE49-F238E27FC236}">
                  <a16:creationId xmlns:a16="http://schemas.microsoft.com/office/drawing/2014/main" id="{F768E568-4511-4804-941F-8BDD9F8C3D0C}"/>
                </a:ext>
              </a:extLst>
            </p:cNvPr>
            <p:cNvCxnSpPr>
              <a:cxnSpLocks/>
            </p:cNvCxnSpPr>
            <p:nvPr/>
          </p:nvCxnSpPr>
          <p:spPr bwMode="auto">
            <a:xfrm>
              <a:off x="2623874" y="1697458"/>
              <a:ext cx="1216996" cy="851506"/>
            </a:xfrm>
            <a:prstGeom prst="line">
              <a:avLst/>
            </a:prstGeom>
            <a:solidFill>
              <a:schemeClr val="accent1"/>
            </a:solidFill>
            <a:ln w="25400" cap="flat" cmpd="sng" algn="ct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D2B4E6F-ECAF-4E18-B1FD-CFA3C4A6A213}"/>
                </a:ext>
              </a:extLst>
            </p:cNvPr>
            <p:cNvCxnSpPr>
              <a:cxnSpLocks/>
            </p:cNvCxnSpPr>
            <p:nvPr/>
          </p:nvCxnSpPr>
          <p:spPr bwMode="auto">
            <a:xfrm flipH="1">
              <a:off x="5197590" y="1673302"/>
              <a:ext cx="1347990" cy="875662"/>
            </a:xfrm>
            <a:prstGeom prst="line">
              <a:avLst/>
            </a:prstGeom>
            <a:solidFill>
              <a:schemeClr val="accent1"/>
            </a:solidFill>
            <a:ln w="25400" cap="flat" cmpd="sng" algn="ct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8869D2B-8B9A-43FD-9DC7-C528F8B95FCC}"/>
                </a:ext>
              </a:extLst>
            </p:cNvPr>
            <p:cNvCxnSpPr>
              <a:cxnSpLocks/>
            </p:cNvCxnSpPr>
            <p:nvPr/>
          </p:nvCxnSpPr>
          <p:spPr bwMode="auto">
            <a:xfrm flipV="1">
              <a:off x="2137303" y="4018423"/>
              <a:ext cx="1398182" cy="747008"/>
            </a:xfrm>
            <a:prstGeom prst="line">
              <a:avLst/>
            </a:prstGeom>
            <a:solidFill>
              <a:schemeClr val="accent1"/>
            </a:solidFill>
            <a:ln w="25400" cap="flat" cmpd="sng" algn="ct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D59DBFC-BB02-48F9-B64F-BDB4151B8C42}"/>
                </a:ext>
              </a:extLst>
            </p:cNvPr>
            <p:cNvCxnSpPr>
              <a:cxnSpLocks/>
            </p:cNvCxnSpPr>
            <p:nvPr/>
          </p:nvCxnSpPr>
          <p:spPr bwMode="auto">
            <a:xfrm flipH="1" flipV="1">
              <a:off x="4583691" y="4642643"/>
              <a:ext cx="6447" cy="985382"/>
            </a:xfrm>
            <a:prstGeom prst="line">
              <a:avLst/>
            </a:prstGeom>
            <a:solidFill>
              <a:schemeClr val="accent1"/>
            </a:solidFill>
            <a:ln w="25400" cap="flat" cmpd="sng" algn="ct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D9816F8-44FC-40D5-8D46-51BFA9FACAF0}"/>
                </a:ext>
              </a:extLst>
            </p:cNvPr>
            <p:cNvCxnSpPr>
              <a:cxnSpLocks/>
            </p:cNvCxnSpPr>
            <p:nvPr/>
          </p:nvCxnSpPr>
          <p:spPr bwMode="auto">
            <a:xfrm flipH="1" flipV="1">
              <a:off x="5614834" y="3950865"/>
              <a:ext cx="1364663" cy="906197"/>
            </a:xfrm>
            <a:prstGeom prst="line">
              <a:avLst/>
            </a:prstGeom>
            <a:solidFill>
              <a:schemeClr val="accent1"/>
            </a:solidFill>
            <a:ln w="25400" cap="flat" cmpd="sng" algn="ctr">
              <a:gradFill>
                <a:gsLst>
                  <a:gs pos="0">
                    <a:srgbClr val="C0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20513187-D30F-4BC2-9833-AF1253C4FCD4}"/>
              </a:ext>
            </a:extLst>
          </p:cNvPr>
          <p:cNvGrpSpPr/>
          <p:nvPr/>
        </p:nvGrpSpPr>
        <p:grpSpPr>
          <a:xfrm>
            <a:off x="1" y="0"/>
            <a:ext cx="12192000" cy="1101436"/>
            <a:chOff x="1" y="0"/>
            <a:chExt cx="12192000" cy="1101436"/>
          </a:xfrm>
        </p:grpSpPr>
        <p:sp>
          <p:nvSpPr>
            <p:cNvPr id="23" name="Rectangle 22">
              <a:extLst>
                <a:ext uri="{FF2B5EF4-FFF2-40B4-BE49-F238E27FC236}">
                  <a16:creationId xmlns:a16="http://schemas.microsoft.com/office/drawing/2014/main" id="{A4D1AFE5-E864-46FB-89ED-295C9010F46B}"/>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4" name="TextBox 23">
              <a:extLst>
                <a:ext uri="{FF2B5EF4-FFF2-40B4-BE49-F238E27FC236}">
                  <a16:creationId xmlns:a16="http://schemas.microsoft.com/office/drawing/2014/main" id="{2076387F-93B8-4AA3-A8D4-3E307D6601EB}"/>
                </a:ext>
              </a:extLst>
            </p:cNvPr>
            <p:cNvSpPr txBox="1"/>
            <p:nvPr/>
          </p:nvSpPr>
          <p:spPr>
            <a:xfrm>
              <a:off x="3862055" y="217393"/>
              <a:ext cx="4467890"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Mu</a:t>
              </a:r>
              <a:r>
                <a:rPr lang="en-US" altLang="zh-CN" sz="3600" b="1" dirty="0">
                  <a:latin typeface="Arial" panose="020B0604020202020204" pitchFamily="34" charset="0"/>
                  <a:ea typeface="Microsoft YaHei" panose="020B0503020204020204" pitchFamily="34" charset="-122"/>
                  <a:cs typeface="Arial" panose="020B0604020202020204" pitchFamily="34" charset="0"/>
                </a:rPr>
                <a:t>SR:</a:t>
              </a:r>
              <a:r>
                <a:rPr lang="zh-CN" altLang="en-US" sz="3600" b="1" dirty="0">
                  <a:latin typeface="Arial" panose="020B0604020202020204" pitchFamily="34" charset="0"/>
                  <a:ea typeface="Microsoft YaHei" panose="020B0503020204020204" pitchFamily="34" charset="-122"/>
                  <a:cs typeface="Arial" panose="020B0604020202020204" pitchFamily="34" charset="0"/>
                </a:rPr>
                <a:t> </a:t>
              </a:r>
              <a:r>
                <a:rPr lang="en-US" altLang="zh-CN" sz="3600" b="1" dirty="0">
                  <a:latin typeface="Arial" panose="020B0604020202020204" pitchFamily="34" charset="0"/>
                  <a:ea typeface="Microsoft YaHei" panose="020B0503020204020204" pitchFamily="34" charset="-122"/>
                  <a:cs typeface="Arial" panose="020B0604020202020204" pitchFamily="34" charset="0"/>
                </a:rPr>
                <a:t>applications</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pic>
          <p:nvPicPr>
            <p:cNvPr id="25" name="Picture 24">
              <a:extLst>
                <a:ext uri="{FF2B5EF4-FFF2-40B4-BE49-F238E27FC236}">
                  <a16:creationId xmlns:a16="http://schemas.microsoft.com/office/drawing/2014/main" id="{FB608746-A04A-48A5-9293-FD8D6AA16C9E}"/>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6" name="Group 25">
              <a:extLst>
                <a:ext uri="{FF2B5EF4-FFF2-40B4-BE49-F238E27FC236}">
                  <a16:creationId xmlns:a16="http://schemas.microsoft.com/office/drawing/2014/main" id="{17F216BA-3CF5-48BA-B83C-7906E7B6E063}"/>
                </a:ext>
              </a:extLst>
            </p:cNvPr>
            <p:cNvGrpSpPr/>
            <p:nvPr/>
          </p:nvGrpSpPr>
          <p:grpSpPr>
            <a:xfrm>
              <a:off x="9643013" y="4519"/>
              <a:ext cx="2487809" cy="958777"/>
              <a:chOff x="1886763" y="4787129"/>
              <a:chExt cx="2487809" cy="958777"/>
            </a:xfrm>
          </p:grpSpPr>
          <p:sp>
            <p:nvSpPr>
              <p:cNvPr id="27" name="TextBox 26">
                <a:extLst>
                  <a:ext uri="{FF2B5EF4-FFF2-40B4-BE49-F238E27FC236}">
                    <a16:creationId xmlns:a16="http://schemas.microsoft.com/office/drawing/2014/main" id="{42610DB8-E778-4BB3-AE1D-9D923BCFB845}"/>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8" name="Group 27">
                <a:extLst>
                  <a:ext uri="{FF2B5EF4-FFF2-40B4-BE49-F238E27FC236}">
                    <a16:creationId xmlns:a16="http://schemas.microsoft.com/office/drawing/2014/main" id="{ADFA497D-44E6-4248-9F19-8BE1F88C40ED}"/>
                  </a:ext>
                </a:extLst>
              </p:cNvPr>
              <p:cNvGrpSpPr/>
              <p:nvPr/>
            </p:nvGrpSpPr>
            <p:grpSpPr>
              <a:xfrm>
                <a:off x="1953082" y="4948029"/>
                <a:ext cx="2421490" cy="797877"/>
                <a:chOff x="1952407" y="4970889"/>
                <a:chExt cx="2421490" cy="797877"/>
              </a:xfrm>
            </p:grpSpPr>
            <p:sp>
              <p:nvSpPr>
                <p:cNvPr id="29" name="TextBox 28">
                  <a:extLst>
                    <a:ext uri="{FF2B5EF4-FFF2-40B4-BE49-F238E27FC236}">
                      <a16:creationId xmlns:a16="http://schemas.microsoft.com/office/drawing/2014/main" id="{C9E500B8-B528-479D-8D04-DBA01B748B70}"/>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30" name="TextBox 29">
                  <a:extLst>
                    <a:ext uri="{FF2B5EF4-FFF2-40B4-BE49-F238E27FC236}">
                      <a16:creationId xmlns:a16="http://schemas.microsoft.com/office/drawing/2014/main" id="{F1C3858F-3CC1-4FBC-B9A2-C511EBBA4006}"/>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31" name="TextBox 30">
                  <a:extLst>
                    <a:ext uri="{FF2B5EF4-FFF2-40B4-BE49-F238E27FC236}">
                      <a16:creationId xmlns:a16="http://schemas.microsoft.com/office/drawing/2014/main" id="{D62D7138-6A57-4ED8-8879-9450544C9AC9}"/>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Tree>
    <p:extLst>
      <p:ext uri="{BB962C8B-B14F-4D97-AF65-F5344CB8AC3E}">
        <p14:creationId xmlns:p14="http://schemas.microsoft.com/office/powerpoint/2010/main" val="310570471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8" name="Object 8"/>
          <p:cNvGraphicFramePr>
            <a:graphicFrameLocks noChangeAspect="1"/>
          </p:cNvGraphicFramePr>
          <p:nvPr/>
        </p:nvGraphicFramePr>
        <p:xfrm>
          <a:off x="4686372" y="1973461"/>
          <a:ext cx="123677" cy="236162"/>
        </p:xfrm>
        <a:graphic>
          <a:graphicData uri="http://schemas.openxmlformats.org/presentationml/2006/ole">
            <mc:AlternateContent xmlns:mc="http://schemas.openxmlformats.org/markup-compatibility/2006">
              <mc:Choice xmlns:v="urn:schemas-microsoft-com:vml" Requires="v">
                <p:oleObj name="Equation" r:id="rId3" imgW="152280" imgH="317160" progId="Equation.3">
                  <p:embed/>
                </p:oleObj>
              </mc:Choice>
              <mc:Fallback>
                <p:oleObj name="Equation" r:id="rId3" imgW="152280" imgH="317160" progId="Equation.3">
                  <p:embed/>
                  <p:pic>
                    <p:nvPicPr>
                      <p:cNvPr id="102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6372" y="1973461"/>
                        <a:ext cx="123677" cy="23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36"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229" y="1377388"/>
            <a:ext cx="3313649" cy="1329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0C85041-E436-4A47-8182-8F02EBE82DB0}"/>
              </a:ext>
            </a:extLst>
          </p:cNvPr>
          <p:cNvSpPr/>
          <p:nvPr/>
        </p:nvSpPr>
        <p:spPr>
          <a:xfrm>
            <a:off x="3230140" y="3261908"/>
            <a:ext cx="1032655" cy="369332"/>
          </a:xfrm>
          <a:prstGeom prst="rect">
            <a:avLst/>
          </a:prstGeom>
        </p:spPr>
        <p:txBody>
          <a:bodyPr wrap="none">
            <a:spAutoFit/>
          </a:bodyPr>
          <a:lstStyle/>
          <a:p>
            <a:r>
              <a:rPr lang="en-US" dirty="0">
                <a:solidFill>
                  <a:schemeClr val="bg2">
                    <a:lumMod val="20000"/>
                    <a:lumOff val="80000"/>
                  </a:schemeClr>
                </a:solidFill>
                <a:latin typeface="MetaWeb-Normal"/>
              </a:rPr>
              <a:t>590 MeV</a:t>
            </a:r>
            <a:endParaRPr lang="LID4096" dirty="0">
              <a:solidFill>
                <a:schemeClr val="bg2">
                  <a:lumMod val="20000"/>
                  <a:lumOff val="80000"/>
                </a:schemeClr>
              </a:solidFill>
            </a:endParaRPr>
          </a:p>
        </p:txBody>
      </p:sp>
      <p:grpSp>
        <p:nvGrpSpPr>
          <p:cNvPr id="20" name="Group 19">
            <a:extLst>
              <a:ext uri="{FF2B5EF4-FFF2-40B4-BE49-F238E27FC236}">
                <a16:creationId xmlns:a16="http://schemas.microsoft.com/office/drawing/2014/main" id="{C6CA8DC5-1B78-470D-97B2-82C975386BAA}"/>
              </a:ext>
            </a:extLst>
          </p:cNvPr>
          <p:cNvGrpSpPr/>
          <p:nvPr/>
        </p:nvGrpSpPr>
        <p:grpSpPr>
          <a:xfrm>
            <a:off x="1" y="0"/>
            <a:ext cx="12192000" cy="1101436"/>
            <a:chOff x="1" y="0"/>
            <a:chExt cx="12192000" cy="1101436"/>
          </a:xfrm>
        </p:grpSpPr>
        <p:sp>
          <p:nvSpPr>
            <p:cNvPr id="21" name="Rectangle 20">
              <a:extLst>
                <a:ext uri="{FF2B5EF4-FFF2-40B4-BE49-F238E27FC236}">
                  <a16:creationId xmlns:a16="http://schemas.microsoft.com/office/drawing/2014/main" id="{0BD7B094-3761-40DF-8038-D2128DF40CDC}"/>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2" name="TextBox 21">
              <a:extLst>
                <a:ext uri="{FF2B5EF4-FFF2-40B4-BE49-F238E27FC236}">
                  <a16:creationId xmlns:a16="http://schemas.microsoft.com/office/drawing/2014/main" id="{3F2D1236-38D1-45F5-96F1-4C3615E52CFD}"/>
                </a:ext>
              </a:extLst>
            </p:cNvPr>
            <p:cNvSpPr txBox="1"/>
            <p:nvPr/>
          </p:nvSpPr>
          <p:spPr>
            <a:xfrm>
              <a:off x="3208842" y="219200"/>
              <a:ext cx="5006499"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rPr>
                <a:t>Advantages of muons</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pic>
          <p:nvPicPr>
            <p:cNvPr id="23" name="Picture 22">
              <a:extLst>
                <a:ext uri="{FF2B5EF4-FFF2-40B4-BE49-F238E27FC236}">
                  <a16:creationId xmlns:a16="http://schemas.microsoft.com/office/drawing/2014/main" id="{A47FC944-DFFB-49B6-AB3B-31697EE85B30}"/>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4" name="Group 23">
              <a:extLst>
                <a:ext uri="{FF2B5EF4-FFF2-40B4-BE49-F238E27FC236}">
                  <a16:creationId xmlns:a16="http://schemas.microsoft.com/office/drawing/2014/main" id="{4ADD02B3-3456-486F-91DB-4397DD8C912F}"/>
                </a:ext>
              </a:extLst>
            </p:cNvPr>
            <p:cNvGrpSpPr/>
            <p:nvPr/>
          </p:nvGrpSpPr>
          <p:grpSpPr>
            <a:xfrm>
              <a:off x="9643013" y="4519"/>
              <a:ext cx="2487809" cy="958777"/>
              <a:chOff x="1886763" y="4787129"/>
              <a:chExt cx="2487809" cy="958777"/>
            </a:xfrm>
          </p:grpSpPr>
          <p:sp>
            <p:nvSpPr>
              <p:cNvPr id="25" name="TextBox 24">
                <a:extLst>
                  <a:ext uri="{FF2B5EF4-FFF2-40B4-BE49-F238E27FC236}">
                    <a16:creationId xmlns:a16="http://schemas.microsoft.com/office/drawing/2014/main" id="{B85643CA-C32F-4B48-8C14-F2C37A7335AB}"/>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6" name="Group 25">
                <a:extLst>
                  <a:ext uri="{FF2B5EF4-FFF2-40B4-BE49-F238E27FC236}">
                    <a16:creationId xmlns:a16="http://schemas.microsoft.com/office/drawing/2014/main" id="{1F98EBD0-F5FA-485D-A855-98802B8AAD4A}"/>
                  </a:ext>
                </a:extLst>
              </p:cNvPr>
              <p:cNvGrpSpPr/>
              <p:nvPr/>
            </p:nvGrpSpPr>
            <p:grpSpPr>
              <a:xfrm>
                <a:off x="1953082" y="4948029"/>
                <a:ext cx="2421490" cy="797877"/>
                <a:chOff x="1952407" y="4970889"/>
                <a:chExt cx="2421490" cy="797877"/>
              </a:xfrm>
            </p:grpSpPr>
            <p:sp>
              <p:nvSpPr>
                <p:cNvPr id="27" name="TextBox 26">
                  <a:extLst>
                    <a:ext uri="{FF2B5EF4-FFF2-40B4-BE49-F238E27FC236}">
                      <a16:creationId xmlns:a16="http://schemas.microsoft.com/office/drawing/2014/main" id="{39507CE1-518C-4E5A-9355-46DCB67AEDC3}"/>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8" name="TextBox 27">
                  <a:extLst>
                    <a:ext uri="{FF2B5EF4-FFF2-40B4-BE49-F238E27FC236}">
                      <a16:creationId xmlns:a16="http://schemas.microsoft.com/office/drawing/2014/main" id="{9D2FBE4E-D157-44A9-9EE1-65DC9BA5114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9" name="TextBox 28">
                  <a:extLst>
                    <a:ext uri="{FF2B5EF4-FFF2-40B4-BE49-F238E27FC236}">
                      <a16:creationId xmlns:a16="http://schemas.microsoft.com/office/drawing/2014/main" id="{1B19ADD8-9A56-4A98-840B-42CB8F7CF242}"/>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pic>
        <p:nvPicPr>
          <p:cNvPr id="31" name="Picture 30">
            <a:extLst>
              <a:ext uri="{FF2B5EF4-FFF2-40B4-BE49-F238E27FC236}">
                <a16:creationId xmlns:a16="http://schemas.microsoft.com/office/drawing/2014/main" id="{963E9FB1-5A7A-4553-88E6-189377BABCA0}"/>
              </a:ext>
            </a:extLst>
          </p:cNvPr>
          <p:cNvPicPr>
            <a:picLocks noChangeAspect="1"/>
          </p:cNvPicPr>
          <p:nvPr/>
        </p:nvPicPr>
        <p:blipFill>
          <a:blip r:embed="rId7"/>
          <a:stretch>
            <a:fillRect/>
          </a:stretch>
        </p:blipFill>
        <p:spPr>
          <a:xfrm>
            <a:off x="8215341" y="1645074"/>
            <a:ext cx="3702062" cy="3088820"/>
          </a:xfrm>
          <a:prstGeom prst="rect">
            <a:avLst/>
          </a:prstGeom>
        </p:spPr>
      </p:pic>
      <p:pic>
        <p:nvPicPr>
          <p:cNvPr id="5" name="Picture 4">
            <a:extLst>
              <a:ext uri="{FF2B5EF4-FFF2-40B4-BE49-F238E27FC236}">
                <a16:creationId xmlns:a16="http://schemas.microsoft.com/office/drawing/2014/main" id="{414C6CA6-5F34-4859-944F-87924F532CFC}"/>
              </a:ext>
            </a:extLst>
          </p:cNvPr>
          <p:cNvPicPr>
            <a:picLocks noChangeAspect="1"/>
          </p:cNvPicPr>
          <p:nvPr/>
        </p:nvPicPr>
        <p:blipFill>
          <a:blip r:embed="rId8"/>
          <a:stretch>
            <a:fillRect/>
          </a:stretch>
        </p:blipFill>
        <p:spPr>
          <a:xfrm>
            <a:off x="52000" y="2160859"/>
            <a:ext cx="2969036" cy="2291539"/>
          </a:xfrm>
          <a:prstGeom prst="rect">
            <a:avLst/>
          </a:prstGeom>
        </p:spPr>
      </p:pic>
      <p:grpSp>
        <p:nvGrpSpPr>
          <p:cNvPr id="18" name="Group 17">
            <a:extLst>
              <a:ext uri="{FF2B5EF4-FFF2-40B4-BE49-F238E27FC236}">
                <a16:creationId xmlns:a16="http://schemas.microsoft.com/office/drawing/2014/main" id="{013FE828-4320-480F-8ECA-F575902F0397}"/>
              </a:ext>
            </a:extLst>
          </p:cNvPr>
          <p:cNvGrpSpPr/>
          <p:nvPr/>
        </p:nvGrpSpPr>
        <p:grpSpPr>
          <a:xfrm>
            <a:off x="3699827" y="2186914"/>
            <a:ext cx="3889154" cy="2471537"/>
            <a:chOff x="8452440" y="971313"/>
            <a:chExt cx="3889154" cy="2471537"/>
          </a:xfrm>
        </p:grpSpPr>
        <p:sp>
          <p:nvSpPr>
            <p:cNvPr id="9" name="TextBox 8">
              <a:extLst>
                <a:ext uri="{FF2B5EF4-FFF2-40B4-BE49-F238E27FC236}">
                  <a16:creationId xmlns:a16="http://schemas.microsoft.com/office/drawing/2014/main" id="{0897ABD7-86A1-482E-97DA-245AF8B460F7}"/>
                </a:ext>
              </a:extLst>
            </p:cNvPr>
            <p:cNvSpPr txBox="1"/>
            <p:nvPr/>
          </p:nvSpPr>
          <p:spPr>
            <a:xfrm>
              <a:off x="8452440" y="1411525"/>
              <a:ext cx="3889154" cy="2031325"/>
            </a:xfrm>
            <a:prstGeom prst="rect">
              <a:avLst/>
            </a:prstGeom>
            <a:solidFill>
              <a:schemeClr val="accent4">
                <a:lumMod val="40000"/>
                <a:lumOff val="60000"/>
              </a:schemeClr>
            </a:solidFill>
            <a:ln w="28575">
              <a:solidFill>
                <a:srgbClr val="FF0000"/>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CN" b="1" dirty="0">
                  <a:latin typeface="Arial" panose="020B0604020202020204" pitchFamily="34" charset="0"/>
                  <a:ea typeface="Microsoft YaHei" panose="020B0503020204020204" pitchFamily="34" charset="-122"/>
                  <a:cs typeface="Arial" panose="020B0604020202020204" pitchFamily="34" charset="0"/>
                </a:rPr>
                <a:t>Mass:</a:t>
              </a:r>
              <a:r>
                <a:rPr lang="zh-CN" altLang="en-US" dirty="0">
                  <a:latin typeface="Arial" panose="020B0604020202020204" pitchFamily="34" charset="0"/>
                  <a:ea typeface="Microsoft YaHei" panose="020B0503020204020204" pitchFamily="34" charset="-122"/>
                  <a:cs typeface="Arial" panose="020B0604020202020204" pitchFamily="34" charset="0"/>
                </a:rPr>
                <a:t> </a:t>
              </a:r>
              <a:r>
                <a:rPr lang="en-US" altLang="zh-CN" dirty="0">
                  <a:latin typeface="Arial" panose="020B0604020202020204" pitchFamily="34" charset="0"/>
                  <a:ea typeface="Microsoft YaHei" panose="020B0503020204020204" pitchFamily="34" charset="-122"/>
                  <a:cs typeface="Arial" panose="020B0604020202020204" pitchFamily="34" charset="0"/>
                </a:rPr>
                <a:t>105.65 </a:t>
              </a:r>
              <a:r>
                <a:rPr lang="en-US" altLang="zh-CN" dirty="0" err="1">
                  <a:latin typeface="Arial" panose="020B0604020202020204" pitchFamily="34" charset="0"/>
                  <a:ea typeface="Microsoft YaHei" panose="020B0503020204020204" pitchFamily="34" charset="-122"/>
                  <a:cs typeface="Arial" panose="020B0604020202020204" pitchFamily="34" charset="0"/>
                </a:rPr>
                <a:t>Mev</a:t>
              </a:r>
              <a:r>
                <a:rPr lang="en-US" altLang="zh-CN" dirty="0">
                  <a:latin typeface="Arial" panose="020B0604020202020204" pitchFamily="34" charset="0"/>
                  <a:ea typeface="Microsoft YaHei" panose="020B0503020204020204" pitchFamily="34" charset="-122"/>
                  <a:cs typeface="Arial" panose="020B0604020202020204" pitchFamily="34" charset="0"/>
                </a:rPr>
                <a:t>/c</a:t>
              </a:r>
              <a:r>
                <a:rPr lang="en-US" altLang="zh-CN" baseline="30000" dirty="0">
                  <a:latin typeface="Arial" panose="020B0604020202020204" pitchFamily="34" charset="0"/>
                  <a:ea typeface="Microsoft YaHei" panose="020B0503020204020204" pitchFamily="34" charset="-122"/>
                  <a:cs typeface="Arial" panose="020B0604020202020204" pitchFamily="34" charset="0"/>
                </a:rPr>
                <a:t>2</a:t>
              </a:r>
              <a:r>
                <a:rPr lang="en-US" altLang="zh-CN" dirty="0">
                  <a:latin typeface="Arial" panose="020B0604020202020204" pitchFamily="34" charset="0"/>
                  <a:ea typeface="Microsoft YaHei" panose="020B0503020204020204" pitchFamily="34" charset="-122"/>
                  <a:cs typeface="Arial" panose="020B0604020202020204" pitchFamily="34" charset="0"/>
                </a:rPr>
                <a:t> ~ 207m</a:t>
              </a:r>
              <a:r>
                <a:rPr lang="en-US" altLang="zh-CN" baseline="-25000" dirty="0">
                  <a:latin typeface="Arial" panose="020B0604020202020204" pitchFamily="34" charset="0"/>
                  <a:ea typeface="Microsoft YaHei" panose="020B0503020204020204" pitchFamily="34" charset="-122"/>
                  <a:cs typeface="Arial" panose="020B0604020202020204" pitchFamily="34" charset="0"/>
                </a:rPr>
                <a:t>e</a:t>
              </a:r>
            </a:p>
            <a:p>
              <a:r>
                <a:rPr lang="en-US" altLang="zh-CN" b="1" dirty="0">
                  <a:latin typeface="Arial" panose="020B0604020202020204" pitchFamily="34" charset="0"/>
                  <a:ea typeface="Microsoft YaHei" panose="020B0503020204020204" pitchFamily="34" charset="-122"/>
                  <a:cs typeface="Arial" panose="020B0604020202020204" pitchFamily="34" charset="0"/>
                </a:rPr>
                <a:t>Charge:</a:t>
              </a:r>
              <a:r>
                <a:rPr lang="zh-CN" altLang="en-US" dirty="0">
                  <a:latin typeface="Arial" panose="020B0604020202020204" pitchFamily="34" charset="0"/>
                  <a:ea typeface="Microsoft YaHei" panose="020B0503020204020204" pitchFamily="34" charset="-122"/>
                  <a:cs typeface="Arial" panose="020B0604020202020204" pitchFamily="34" charset="0"/>
                </a:rPr>
                <a:t> </a:t>
              </a:r>
              <a:r>
                <a:rPr lang="en-US" altLang="zh-CN" dirty="0">
                  <a:latin typeface="Arial" panose="020B0604020202020204" pitchFamily="34" charset="0"/>
                  <a:ea typeface="Microsoft YaHei" panose="020B0503020204020204" pitchFamily="34" charset="-122"/>
                  <a:cs typeface="Arial" panose="020B0604020202020204" pitchFamily="34" charset="0"/>
                </a:rPr>
                <a:t>+e/-e</a:t>
              </a:r>
            </a:p>
            <a:p>
              <a:r>
                <a:rPr lang="en-US" altLang="zh-CN" b="1" dirty="0">
                  <a:solidFill>
                    <a:srgbClr val="FF0000"/>
                  </a:solidFill>
                  <a:latin typeface="Arial" panose="020B0604020202020204" pitchFamily="34" charset="0"/>
                  <a:ea typeface="Microsoft YaHei" panose="020B0503020204020204" pitchFamily="34" charset="-122"/>
                  <a:cs typeface="Arial" panose="020B0604020202020204" pitchFamily="34" charset="0"/>
                </a:rPr>
                <a:t>Spin: </a:t>
              </a:r>
              <a:r>
                <a:rPr lang="en-US" altLang="zh-CN" dirty="0">
                  <a:latin typeface="Arial" panose="020B0604020202020204" pitchFamily="34" charset="0"/>
                  <a:ea typeface="Microsoft YaHei" panose="020B0503020204020204" pitchFamily="34" charset="-122"/>
                  <a:cs typeface="Arial" panose="020B0604020202020204" pitchFamily="34" charset="0"/>
                </a:rPr>
                <a:t>½</a:t>
              </a:r>
            </a:p>
            <a:p>
              <a:r>
                <a:rPr lang="en-US" altLang="zh-CN" b="1" dirty="0">
                  <a:latin typeface="Arial" panose="020B0604020202020204" pitchFamily="34" charset="0"/>
                  <a:ea typeface="Microsoft YaHei" panose="020B0503020204020204" pitchFamily="34" charset="-122"/>
                  <a:cs typeface="Arial" panose="020B0604020202020204" pitchFamily="34" charset="0"/>
                </a:rPr>
                <a:t>Moment:</a:t>
              </a:r>
              <a:r>
                <a:rPr lang="zh-CN" altLang="en-US" dirty="0">
                  <a:latin typeface="Arial" panose="020B0604020202020204" pitchFamily="34" charset="0"/>
                  <a:ea typeface="Microsoft YaHei" panose="020B0503020204020204" pitchFamily="34" charset="-122"/>
                  <a:cs typeface="Arial" panose="020B0604020202020204" pitchFamily="34" charset="0"/>
                </a:rPr>
                <a:t> </a:t>
              </a:r>
              <a:r>
                <a:rPr lang="en-US" altLang="zh-CN" dirty="0">
                  <a:latin typeface="Arial" panose="020B0604020202020204" pitchFamily="34" charset="0"/>
                  <a:ea typeface="Microsoft YaHei" panose="020B0503020204020204" pitchFamily="34" charset="-122"/>
                  <a:cs typeface="Arial" panose="020B0604020202020204" pitchFamily="34" charset="0"/>
                </a:rPr>
                <a:t>3.18</a:t>
              </a:r>
              <a:r>
                <a:rPr lang="en-US" altLang="zh-CN"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a:t>
              </a:r>
              <a:r>
                <a:rPr lang="en-US" altLang="zh-CN" baseline="-25000"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P</a:t>
              </a:r>
              <a:r>
                <a:rPr lang="en-US" altLang="zh-CN" dirty="0">
                  <a:latin typeface="Arial" panose="020B0604020202020204" pitchFamily="34" charset="0"/>
                  <a:ea typeface="Microsoft YaHei" panose="020B0503020204020204" pitchFamily="34" charset="-122"/>
                  <a:cs typeface="Arial" panose="020B0604020202020204" pitchFamily="34" charset="0"/>
                </a:rPr>
                <a:t> ~ 0.005</a:t>
              </a:r>
              <a:r>
                <a:rPr lang="en-US" altLang="zh-CN"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baseline="-25000" dirty="0">
                  <a:latin typeface="Arial" panose="020B0604020202020204" pitchFamily="34" charset="0"/>
                  <a:ea typeface="Microsoft YaHei" panose="020B0503020204020204" pitchFamily="34" charset="-122"/>
                  <a:cs typeface="Arial" panose="020B0604020202020204" pitchFamily="34" charset="0"/>
                </a:rPr>
                <a:t>B</a:t>
              </a:r>
            </a:p>
            <a:p>
              <a:r>
                <a:rPr lang="en-US" altLang="zh-CN" b="1" dirty="0" err="1">
                  <a:latin typeface="Arial" panose="020B0604020202020204" pitchFamily="34" charset="0"/>
                  <a:ea typeface="Microsoft YaHei" panose="020B0503020204020204" pitchFamily="34" charset="-122"/>
                  <a:cs typeface="Arial" panose="020B0604020202020204" pitchFamily="34" charset="0"/>
                </a:rPr>
                <a:t>Gyromag</a:t>
              </a:r>
              <a:r>
                <a:rPr lang="en-US" altLang="zh-CN" b="1" dirty="0">
                  <a:latin typeface="Arial" panose="020B0604020202020204" pitchFamily="34" charset="0"/>
                  <a:ea typeface="Microsoft YaHei" panose="020B0503020204020204" pitchFamily="34" charset="-122"/>
                  <a:cs typeface="Arial" panose="020B0604020202020204" pitchFamily="34" charset="0"/>
                </a:rPr>
                <a:t>. Ratio:</a:t>
              </a:r>
              <a:r>
                <a:rPr lang="en-US" altLang="zh-CN" dirty="0">
                  <a:latin typeface="Arial" panose="020B0604020202020204" pitchFamily="34" charset="0"/>
                  <a:ea typeface="Microsoft YaHei" panose="020B0503020204020204" pitchFamily="34" charset="-122"/>
                  <a:cs typeface="Arial" panose="020B0604020202020204" pitchFamily="34" charset="0"/>
                </a:rPr>
                <a:t> 851.615 MHz/T</a:t>
              </a:r>
            </a:p>
            <a:p>
              <a:r>
                <a:rPr lang="en-US" altLang="zh-CN" b="1" dirty="0">
                  <a:latin typeface="Arial" panose="020B0604020202020204" pitchFamily="34" charset="0"/>
                  <a:ea typeface="Microsoft YaHei" panose="020B0503020204020204" pitchFamily="34" charset="-122"/>
                  <a:cs typeface="Arial" panose="020B0604020202020204" pitchFamily="34" charset="0"/>
                </a:rPr>
                <a:t>Decay period:</a:t>
              </a:r>
              <a:r>
                <a:rPr lang="en-US" altLang="zh-CN" dirty="0">
                  <a:latin typeface="Arial" panose="020B0604020202020204" pitchFamily="34" charset="0"/>
                  <a:ea typeface="Microsoft YaHei" panose="020B0503020204020204" pitchFamily="34" charset="-122"/>
                  <a:cs typeface="Arial" panose="020B0604020202020204" pitchFamily="34" charset="0"/>
                </a:rPr>
                <a:t> 2.2 </a:t>
              </a:r>
              <a:r>
                <a:rPr lang="en-US" altLang="zh-CN"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dirty="0">
                  <a:latin typeface="Arial" panose="020B0604020202020204" pitchFamily="34" charset="0"/>
                  <a:ea typeface="Microsoft YaHei" panose="020B0503020204020204" pitchFamily="34" charset="-122"/>
                  <a:cs typeface="Arial" panose="020B0604020202020204" pitchFamily="34" charset="0"/>
                </a:rPr>
                <a:t>s</a:t>
              </a:r>
            </a:p>
            <a:p>
              <a:r>
                <a:rPr lang="en-US" altLang="zh-CN" b="1" dirty="0">
                  <a:solidFill>
                    <a:srgbClr val="FF0000"/>
                  </a:solidFill>
                  <a:latin typeface="Arial" panose="020B0604020202020204" pitchFamily="34" charset="0"/>
                  <a:ea typeface="Microsoft YaHei" panose="020B0503020204020204" pitchFamily="34" charset="-122"/>
                  <a:cs typeface="Arial" panose="020B0604020202020204" pitchFamily="34" charset="0"/>
                </a:rPr>
                <a:t>Resolution:</a:t>
              </a:r>
              <a:r>
                <a:rPr lang="en-US" altLang="zh-CN" dirty="0">
                  <a:latin typeface="Arial" panose="020B0604020202020204" pitchFamily="34" charset="0"/>
                  <a:ea typeface="Microsoft YaHei" panose="020B0503020204020204" pitchFamily="34" charset="-122"/>
                  <a:cs typeface="Arial" panose="020B0604020202020204" pitchFamily="34" charset="0"/>
                </a:rPr>
                <a:t> 10</a:t>
              </a:r>
              <a:r>
                <a:rPr lang="en-US" altLang="zh-CN" baseline="30000" dirty="0">
                  <a:latin typeface="Arial" panose="020B0604020202020204" pitchFamily="34" charset="0"/>
                  <a:ea typeface="Microsoft YaHei" panose="020B0503020204020204" pitchFamily="34" charset="-122"/>
                  <a:cs typeface="Arial" panose="020B0604020202020204" pitchFamily="34" charset="0"/>
                </a:rPr>
                <a:t>-3</a:t>
              </a:r>
              <a:r>
                <a:rPr lang="en-US" altLang="zh-CN" dirty="0">
                  <a:latin typeface="Arial" panose="020B0604020202020204" pitchFamily="34" charset="0"/>
                  <a:ea typeface="Microsoft YaHei" panose="020B0503020204020204" pitchFamily="34" charset="-122"/>
                  <a:cs typeface="Arial" panose="020B0604020202020204" pitchFamily="34" charset="0"/>
                </a:rPr>
                <a:t>-10</a:t>
              </a:r>
              <a:r>
                <a:rPr lang="en-US" altLang="zh-CN" baseline="30000" dirty="0">
                  <a:latin typeface="Arial" panose="020B0604020202020204" pitchFamily="34" charset="0"/>
                  <a:ea typeface="Microsoft YaHei" panose="020B0503020204020204" pitchFamily="34" charset="-122"/>
                  <a:cs typeface="Arial" panose="020B0604020202020204" pitchFamily="34" charset="0"/>
                </a:rPr>
                <a:t>-4</a:t>
              </a:r>
              <a:r>
                <a:rPr lang="en-US" altLang="zh-CN"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a:t>
              </a:r>
              <a:r>
                <a:rPr lang="en-US" altLang="zh-CN" baseline="-25000" dirty="0">
                  <a:latin typeface="Arial" panose="020B0604020202020204" pitchFamily="34" charset="0"/>
                  <a:ea typeface="Microsoft YaHei" panose="020B0503020204020204" pitchFamily="34" charset="-122"/>
                  <a:cs typeface="Arial" panose="020B0604020202020204" pitchFamily="34" charset="0"/>
                </a:rPr>
                <a:t>B</a:t>
              </a:r>
              <a:r>
                <a:rPr lang="en-US" altLang="zh-CN" dirty="0">
                  <a:latin typeface="Arial" panose="020B0604020202020204" pitchFamily="34" charset="0"/>
                  <a:ea typeface="Microsoft YaHei" panose="020B0503020204020204" pitchFamily="34" charset="-122"/>
                  <a:cs typeface="Arial" panose="020B0604020202020204" pitchFamily="34" charset="0"/>
                </a:rPr>
                <a:t>~0.01mT</a:t>
              </a:r>
              <a:endParaRPr lang="LID4096" dirty="0">
                <a:latin typeface="Arial" panose="020B0604020202020204" pitchFamily="34" charset="0"/>
                <a:ea typeface="Microsoft YaHei" panose="020B0503020204020204" pitchFamily="34" charset="-122"/>
                <a:cs typeface="Arial" panose="020B0604020202020204" pitchFamily="34" charset="0"/>
              </a:endParaRPr>
            </a:p>
          </p:txBody>
        </p:sp>
        <p:pic>
          <p:nvPicPr>
            <p:cNvPr id="17" name="Picture 16">
              <a:extLst>
                <a:ext uri="{FF2B5EF4-FFF2-40B4-BE49-F238E27FC236}">
                  <a16:creationId xmlns:a16="http://schemas.microsoft.com/office/drawing/2014/main" id="{7900AA76-95AA-4AE6-BC25-ABA6A1F786DC}"/>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a:off x="11576559" y="971313"/>
              <a:ext cx="727328" cy="1331107"/>
            </a:xfrm>
            <a:prstGeom prst="rect">
              <a:avLst/>
            </a:prstGeom>
          </p:spPr>
        </p:pic>
      </p:grpSp>
      <p:sp>
        <p:nvSpPr>
          <p:cNvPr id="34" name="TextBox 14">
            <a:extLst>
              <a:ext uri="{FF2B5EF4-FFF2-40B4-BE49-F238E27FC236}">
                <a16:creationId xmlns:a16="http://schemas.microsoft.com/office/drawing/2014/main" id="{ACFC070C-62A8-4A89-8158-455BA27299FC}"/>
              </a:ext>
            </a:extLst>
          </p:cNvPr>
          <p:cNvSpPr txBox="1"/>
          <p:nvPr/>
        </p:nvSpPr>
        <p:spPr>
          <a:xfrm>
            <a:off x="3552234" y="5027914"/>
            <a:ext cx="4359899" cy="646331"/>
          </a:xfrm>
          <a:prstGeom prst="rect">
            <a:avLst/>
          </a:prstGeom>
          <a:noFill/>
        </p:spPr>
        <p:txBody>
          <a:bodyPr wrap="square" rtlCol="0">
            <a:spAutoFit/>
          </a:bodyPr>
          <a:lstStyle/>
          <a:p>
            <a:pPr marL="285750" indent="-285750">
              <a:buFont typeface="Wingdings" panose="05000000000000000000" pitchFamily="2" charset="2"/>
              <a:buChar char="l"/>
            </a:pPr>
            <a:r>
              <a:rPr lang="en-US" b="1" dirty="0">
                <a:latin typeface="Arial" panose="020B0604020202020204" pitchFamily="34" charset="0"/>
                <a:cs typeface="Arial" panose="020B0604020202020204" pitchFamily="34" charset="0"/>
              </a:rPr>
              <a:t>Muons are almost ~100% spin polarized, enabling high resolution</a:t>
            </a:r>
            <a:endParaRPr lang="LID4096" b="1" dirty="0">
              <a:latin typeface="Arial" panose="020B0604020202020204" pitchFamily="34" charset="0"/>
              <a:cs typeface="Arial" panose="020B0604020202020204" pitchFamily="34" charset="0"/>
            </a:endParaRPr>
          </a:p>
        </p:txBody>
      </p:sp>
      <p:sp>
        <p:nvSpPr>
          <p:cNvPr id="35" name="TextBox 14">
            <a:extLst>
              <a:ext uri="{FF2B5EF4-FFF2-40B4-BE49-F238E27FC236}">
                <a16:creationId xmlns:a16="http://schemas.microsoft.com/office/drawing/2014/main" id="{8AA4FDE6-22CB-4B16-9DDE-351EA4B79F51}"/>
              </a:ext>
            </a:extLst>
          </p:cNvPr>
          <p:cNvSpPr txBox="1"/>
          <p:nvPr/>
        </p:nvSpPr>
        <p:spPr>
          <a:xfrm>
            <a:off x="7987859" y="5072761"/>
            <a:ext cx="4303230" cy="646331"/>
          </a:xfrm>
          <a:prstGeom prst="rect">
            <a:avLst/>
          </a:prstGeom>
          <a:noFill/>
        </p:spPr>
        <p:txBody>
          <a:bodyPr wrap="square" rtlCol="0">
            <a:spAutoFit/>
          </a:bodyPr>
          <a:lstStyle/>
          <a:p>
            <a:pPr marL="285750" indent="-285750">
              <a:buFont typeface="Wingdings" panose="05000000000000000000" pitchFamily="2" charset="2"/>
              <a:buChar char="l"/>
            </a:pPr>
            <a:r>
              <a:rPr lang="en-US" b="1" dirty="0">
                <a:latin typeface="Arial" panose="020B0604020202020204" pitchFamily="34" charset="0"/>
                <a:cs typeface="Arial" panose="020B0604020202020204" pitchFamily="34" charset="0"/>
              </a:rPr>
              <a:t>Perfect compensated for NMR and neutron scattering techniques</a:t>
            </a:r>
            <a:endParaRPr lang="LID4096" b="1" dirty="0">
              <a:latin typeface="Arial" panose="020B0604020202020204" pitchFamily="34" charset="0"/>
              <a:cs typeface="Arial" panose="020B0604020202020204" pitchFamily="34" charset="0"/>
            </a:endParaRPr>
          </a:p>
        </p:txBody>
      </p:sp>
      <p:grpSp>
        <p:nvGrpSpPr>
          <p:cNvPr id="11" name="组合 10">
            <a:extLst>
              <a:ext uri="{FF2B5EF4-FFF2-40B4-BE49-F238E27FC236}">
                <a16:creationId xmlns:a16="http://schemas.microsoft.com/office/drawing/2014/main" id="{27C02BD8-AFD4-4067-B80B-DE3F328F1C9C}"/>
              </a:ext>
            </a:extLst>
          </p:cNvPr>
          <p:cNvGrpSpPr/>
          <p:nvPr/>
        </p:nvGrpSpPr>
        <p:grpSpPr>
          <a:xfrm>
            <a:off x="-169729" y="4990850"/>
            <a:ext cx="3767934" cy="923330"/>
            <a:chOff x="-199198" y="4985171"/>
            <a:chExt cx="3907949" cy="923330"/>
          </a:xfrm>
        </p:grpSpPr>
        <p:sp>
          <p:nvSpPr>
            <p:cNvPr id="15" name="TextBox 14">
              <a:extLst>
                <a:ext uri="{FF2B5EF4-FFF2-40B4-BE49-F238E27FC236}">
                  <a16:creationId xmlns:a16="http://schemas.microsoft.com/office/drawing/2014/main" id="{169CE31F-712A-4904-91CD-EB38006F07D0}"/>
                </a:ext>
              </a:extLst>
            </p:cNvPr>
            <p:cNvSpPr txBox="1"/>
            <p:nvPr/>
          </p:nvSpPr>
          <p:spPr>
            <a:xfrm>
              <a:off x="-199198" y="4985171"/>
              <a:ext cx="3907949" cy="923330"/>
            </a:xfrm>
            <a:prstGeom prst="rect">
              <a:avLst/>
            </a:prstGeom>
            <a:noFill/>
            <a:ln>
              <a:noFill/>
            </a:ln>
          </p:spPr>
          <p:txBody>
            <a:bodyPr wrap="square" rtlCol="0">
              <a:spAutoFit/>
            </a:bodyPr>
            <a:lstStyle/>
            <a:p>
              <a:pPr marL="285750" indent="-285750" algn="ctr">
                <a:buFont typeface="Wingdings" panose="05000000000000000000" pitchFamily="2" charset="2"/>
                <a:buChar char="l"/>
              </a:pPr>
              <a:r>
                <a:rPr lang="en-US" b="1" dirty="0">
                  <a:latin typeface="Arial" panose="020B0604020202020204" pitchFamily="34" charset="0"/>
                  <a:cs typeface="Arial" panose="020B0604020202020204" pitchFamily="34" charset="0"/>
                </a:rPr>
                <a:t>The energy can be adjusted</a:t>
              </a:r>
            </a:p>
            <a:p>
              <a:pPr algn="ctr"/>
              <a:r>
                <a:rPr lang="en-US" b="1" dirty="0">
                  <a:solidFill>
                    <a:srgbClr val="C00000"/>
                  </a:solidFill>
                  <a:latin typeface="Arial" panose="020B0604020202020204" pitchFamily="34" charset="0"/>
                  <a:cs typeface="Arial" panose="020B0604020202020204" pitchFamily="34" charset="0"/>
                </a:rPr>
                <a:t>keV</a:t>
              </a:r>
              <a:r>
                <a:rPr lang="en-US" b="1" dirty="0">
                  <a:latin typeface="Arial" panose="020B0604020202020204" pitchFamily="34" charset="0"/>
                  <a:cs typeface="Arial" panose="020B0604020202020204" pitchFamily="34" charset="0"/>
                </a:rPr>
                <a:t>                </a:t>
              </a:r>
              <a:r>
                <a:rPr lang="en-US" b="1" dirty="0">
                  <a:solidFill>
                    <a:srgbClr val="C00000"/>
                  </a:solidFill>
                  <a:latin typeface="Arial" panose="020B0604020202020204" pitchFamily="34" charset="0"/>
                  <a:cs typeface="Arial" panose="020B0604020202020204" pitchFamily="34" charset="0"/>
                </a:rPr>
                <a:t>MeV</a:t>
              </a:r>
            </a:p>
            <a:p>
              <a:pPr algn="ctr"/>
              <a:r>
                <a:rPr lang="en-US" b="1" dirty="0">
                  <a:latin typeface="Arial" panose="020B0604020202020204" pitchFamily="34" charset="0"/>
                  <a:cs typeface="Arial" panose="020B0604020202020204" pitchFamily="34" charset="0"/>
                </a:rPr>
                <a:t>      surface  </a:t>
              </a:r>
              <a:r>
                <a:rPr lang="en-US" b="1" dirty="0">
                  <a:latin typeface="Arial" panose="020B0604020202020204" pitchFamily="34" charset="0"/>
                  <a:cs typeface="Arial" panose="020B0604020202020204" pitchFamily="34" charset="0"/>
                  <a:sym typeface="Wingdings" panose="05000000000000000000" pitchFamily="2" charset="2"/>
                </a:rPr>
                <a:t>       </a:t>
              </a:r>
              <a:r>
                <a:rPr lang="en-US" b="1" dirty="0">
                  <a:latin typeface="Arial" panose="020B0604020202020204" pitchFamily="34" charset="0"/>
                  <a:cs typeface="Arial" panose="020B0604020202020204" pitchFamily="34" charset="0"/>
                </a:rPr>
                <a:t>bulk properties</a:t>
              </a:r>
              <a:endParaRPr lang="LID4096" b="1" dirty="0">
                <a:latin typeface="Arial" panose="020B0604020202020204" pitchFamily="34" charset="0"/>
                <a:cs typeface="Arial" panose="020B0604020202020204" pitchFamily="34" charset="0"/>
              </a:endParaRPr>
            </a:p>
          </p:txBody>
        </p:sp>
        <p:sp>
          <p:nvSpPr>
            <p:cNvPr id="10" name="箭头: 右 9">
              <a:extLst>
                <a:ext uri="{FF2B5EF4-FFF2-40B4-BE49-F238E27FC236}">
                  <a16:creationId xmlns:a16="http://schemas.microsoft.com/office/drawing/2014/main" id="{A1A7B600-6FE7-4340-A068-35814A13938D}"/>
                </a:ext>
              </a:extLst>
            </p:cNvPr>
            <p:cNvSpPr/>
            <p:nvPr/>
          </p:nvSpPr>
          <p:spPr>
            <a:xfrm>
              <a:off x="1524000" y="5346687"/>
              <a:ext cx="461554" cy="213736"/>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8" name="TextBox 14">
            <a:extLst>
              <a:ext uri="{FF2B5EF4-FFF2-40B4-BE49-F238E27FC236}">
                <a16:creationId xmlns:a16="http://schemas.microsoft.com/office/drawing/2014/main" id="{629CCFC3-E203-4A82-93C4-E3F22B689984}"/>
              </a:ext>
            </a:extLst>
          </p:cNvPr>
          <p:cNvSpPr txBox="1"/>
          <p:nvPr/>
        </p:nvSpPr>
        <p:spPr>
          <a:xfrm>
            <a:off x="0" y="1203928"/>
            <a:ext cx="5367493" cy="400110"/>
          </a:xfrm>
          <a:prstGeom prst="rect">
            <a:avLst/>
          </a:prstGeom>
          <a:noFill/>
        </p:spPr>
        <p:txBody>
          <a:bodyPr wrap="square" rtlCol="0">
            <a:spAutoFit/>
          </a:bodyPr>
          <a:lstStyle/>
          <a:p>
            <a:r>
              <a:rPr lang="en-US" sz="2000" b="1" dirty="0">
                <a:solidFill>
                  <a:srgbClr val="C00000"/>
                </a:solidFill>
                <a:latin typeface="Arial" panose="020B0604020202020204" pitchFamily="34" charset="0"/>
                <a:cs typeface="Arial" panose="020B0604020202020204" pitchFamily="34" charset="0"/>
                <a:sym typeface="Symbol" panose="05050102010706020507" pitchFamily="18" charset="2"/>
              </a:rPr>
              <a:t></a:t>
            </a:r>
            <a:r>
              <a:rPr lang="en-US" sz="2000" b="1" dirty="0">
                <a:solidFill>
                  <a:srgbClr val="C00000"/>
                </a:solidFill>
                <a:latin typeface="Arial" panose="020B0604020202020204" pitchFamily="34" charset="0"/>
                <a:cs typeface="Arial" panose="020B0604020202020204" pitchFamily="34" charset="0"/>
              </a:rPr>
              <a:t>SR is a very sensitive magnetic probe</a:t>
            </a:r>
            <a:endParaRPr lang="LID4096" sz="20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3682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0809" y="818707"/>
            <a:ext cx="79248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6769854" y="3877057"/>
            <a:ext cx="1293936" cy="1284281"/>
            <a:chOff x="5245854" y="3877056"/>
            <a:chExt cx="1293936" cy="1284281"/>
          </a:xfrm>
        </p:grpSpPr>
        <p:sp>
          <p:nvSpPr>
            <p:cNvPr id="2" name="Oval 1"/>
            <p:cNvSpPr/>
            <p:nvPr/>
          </p:nvSpPr>
          <p:spPr bwMode="auto">
            <a:xfrm>
              <a:off x="6430061" y="3877056"/>
              <a:ext cx="109729" cy="102412"/>
            </a:xfrm>
            <a:prstGeom prst="ellipse">
              <a:avLst/>
            </a:prstGeom>
            <a:solidFill>
              <a:srgbClr val="FFFF00"/>
            </a:solidFill>
            <a:ln w="158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Times" charset="0"/>
              </a:endParaRPr>
            </a:p>
          </p:txBody>
        </p:sp>
        <p:cxnSp>
          <p:nvCxnSpPr>
            <p:cNvPr id="5" name="Straight Connector 4"/>
            <p:cNvCxnSpPr/>
            <p:nvPr/>
          </p:nvCxnSpPr>
          <p:spPr bwMode="auto">
            <a:xfrm flipH="1">
              <a:off x="6038522" y="3970759"/>
              <a:ext cx="391539" cy="407028"/>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10242" name="Picture 2" descr="Image result for chi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5854" y="4371866"/>
              <a:ext cx="1184207" cy="789471"/>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E10D77A4-D0B4-4521-A884-5918D7BDB5EC}"/>
              </a:ext>
            </a:extLst>
          </p:cNvPr>
          <p:cNvSpPr txBox="1"/>
          <p:nvPr/>
        </p:nvSpPr>
        <p:spPr>
          <a:xfrm>
            <a:off x="2158728" y="5973661"/>
            <a:ext cx="8674329" cy="565745"/>
          </a:xfrm>
          <a:prstGeom prst="rect">
            <a:avLst/>
          </a:prstGeom>
          <a:solidFill>
            <a:schemeClr val="bg1"/>
          </a:solidFill>
        </p:spPr>
        <p:txBody>
          <a:bodyPr wrap="none" lIns="0" tIns="0" rIns="0" bIns="0" rtlCol="0">
            <a:noAutofit/>
          </a:bodyPr>
          <a:lstStyle/>
          <a:p>
            <a:pPr>
              <a:lnSpc>
                <a:spcPct val="110000"/>
              </a:lnSpc>
            </a:pP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We will be able to do muon experiments in China soon</a:t>
            </a:r>
            <a:r>
              <a:rPr lang="zh-CN" altLang="en-US" sz="2400" b="1" kern="1000" spc="30" dirty="0">
                <a:latin typeface="Arial" panose="020B0604020202020204" pitchFamily="34" charset="0"/>
                <a:ea typeface="Microsoft YaHei" panose="020B0503020204020204" pitchFamily="34" charset="-122"/>
                <a:cs typeface="Arial" panose="020B0604020202020204" pitchFamily="34" charset="0"/>
              </a:rPr>
              <a:t>！</a:t>
            </a:r>
            <a:endParaRPr lang="LID4096" sz="2400" b="1" kern="1000" spc="30" dirty="0" err="1">
              <a:latin typeface="Arial" panose="020B0604020202020204" pitchFamily="34" charset="0"/>
              <a:ea typeface="Microsoft YaHei" panose="020B0503020204020204" pitchFamily="34" charset="-122"/>
              <a:cs typeface="Arial" panose="020B0604020202020204" pitchFamily="34" charset="0"/>
            </a:endParaRPr>
          </a:p>
        </p:txBody>
      </p:sp>
      <p:grpSp>
        <p:nvGrpSpPr>
          <p:cNvPr id="21" name="Group 20">
            <a:extLst>
              <a:ext uri="{FF2B5EF4-FFF2-40B4-BE49-F238E27FC236}">
                <a16:creationId xmlns:a16="http://schemas.microsoft.com/office/drawing/2014/main" id="{45836D64-130B-4BDD-A94C-EE61DB0D937B}"/>
              </a:ext>
            </a:extLst>
          </p:cNvPr>
          <p:cNvGrpSpPr/>
          <p:nvPr/>
        </p:nvGrpSpPr>
        <p:grpSpPr>
          <a:xfrm>
            <a:off x="1" y="0"/>
            <a:ext cx="12192000" cy="1101436"/>
            <a:chOff x="1" y="0"/>
            <a:chExt cx="12192000" cy="1101436"/>
          </a:xfrm>
        </p:grpSpPr>
        <p:sp>
          <p:nvSpPr>
            <p:cNvPr id="22" name="Rectangle 21">
              <a:extLst>
                <a:ext uri="{FF2B5EF4-FFF2-40B4-BE49-F238E27FC236}">
                  <a16:creationId xmlns:a16="http://schemas.microsoft.com/office/drawing/2014/main" id="{E41C2EFC-0E9B-4574-BFEB-DDE65497105C}"/>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4" name="Picture 23">
              <a:extLst>
                <a:ext uri="{FF2B5EF4-FFF2-40B4-BE49-F238E27FC236}">
                  <a16:creationId xmlns:a16="http://schemas.microsoft.com/office/drawing/2014/main" id="{DAF0090F-AD29-4ECC-85E2-868CAB90B6C8}"/>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5" name="Group 24">
              <a:extLst>
                <a:ext uri="{FF2B5EF4-FFF2-40B4-BE49-F238E27FC236}">
                  <a16:creationId xmlns:a16="http://schemas.microsoft.com/office/drawing/2014/main" id="{897B18F8-88D9-46FE-9A41-9B7FC988EDEE}"/>
                </a:ext>
              </a:extLst>
            </p:cNvPr>
            <p:cNvGrpSpPr/>
            <p:nvPr/>
          </p:nvGrpSpPr>
          <p:grpSpPr>
            <a:xfrm>
              <a:off x="9643013" y="4519"/>
              <a:ext cx="2487809" cy="958777"/>
              <a:chOff x="1886763" y="4787129"/>
              <a:chExt cx="2487809" cy="958777"/>
            </a:xfrm>
          </p:grpSpPr>
          <p:sp>
            <p:nvSpPr>
              <p:cNvPr id="26" name="TextBox 25">
                <a:extLst>
                  <a:ext uri="{FF2B5EF4-FFF2-40B4-BE49-F238E27FC236}">
                    <a16:creationId xmlns:a16="http://schemas.microsoft.com/office/drawing/2014/main" id="{E1BE46C9-FF81-4D7A-B559-E0BE874FF80A}"/>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7" name="Group 26">
                <a:extLst>
                  <a:ext uri="{FF2B5EF4-FFF2-40B4-BE49-F238E27FC236}">
                    <a16:creationId xmlns:a16="http://schemas.microsoft.com/office/drawing/2014/main" id="{45911268-E25D-4CD6-A34C-0FEB12FC6C3C}"/>
                  </a:ext>
                </a:extLst>
              </p:cNvPr>
              <p:cNvGrpSpPr/>
              <p:nvPr/>
            </p:nvGrpSpPr>
            <p:grpSpPr>
              <a:xfrm>
                <a:off x="1953082" y="4948029"/>
                <a:ext cx="2421490" cy="797877"/>
                <a:chOff x="1952407" y="4970889"/>
                <a:chExt cx="2421490" cy="797877"/>
              </a:xfrm>
            </p:grpSpPr>
            <p:sp>
              <p:nvSpPr>
                <p:cNvPr id="28" name="TextBox 27">
                  <a:extLst>
                    <a:ext uri="{FF2B5EF4-FFF2-40B4-BE49-F238E27FC236}">
                      <a16:creationId xmlns:a16="http://schemas.microsoft.com/office/drawing/2014/main" id="{C8803FE5-47F6-42D1-9D72-18A8AC63D208}"/>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9" name="TextBox 28">
                  <a:extLst>
                    <a:ext uri="{FF2B5EF4-FFF2-40B4-BE49-F238E27FC236}">
                      <a16:creationId xmlns:a16="http://schemas.microsoft.com/office/drawing/2014/main" id="{C6EFBE63-79BB-48D6-99E1-37D9C36E5147}"/>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30" name="TextBox 29">
                  <a:extLst>
                    <a:ext uri="{FF2B5EF4-FFF2-40B4-BE49-F238E27FC236}">
                      <a16:creationId xmlns:a16="http://schemas.microsoft.com/office/drawing/2014/main" id="{7630E47E-BF2E-44C6-868F-90158B67CBF0}"/>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18" name="TextBox 17">
            <a:extLst>
              <a:ext uri="{FF2B5EF4-FFF2-40B4-BE49-F238E27FC236}">
                <a16:creationId xmlns:a16="http://schemas.microsoft.com/office/drawing/2014/main" id="{2881FACD-4453-4A0F-9D81-B0AE94B0A301}"/>
              </a:ext>
            </a:extLst>
          </p:cNvPr>
          <p:cNvSpPr txBox="1"/>
          <p:nvPr/>
        </p:nvSpPr>
        <p:spPr>
          <a:xfrm>
            <a:off x="3696476" y="186391"/>
            <a:ext cx="4903907"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rPr>
              <a:t>Muon sources:</a:t>
            </a:r>
            <a:r>
              <a:rPr lang="zh-CN" altLang="en-US" sz="3600" b="1" dirty="0">
                <a:latin typeface="Arial" panose="020B0604020202020204" pitchFamily="34" charset="0"/>
                <a:ea typeface="Microsoft YaHei" panose="020B0503020204020204" pitchFamily="34" charset="-122"/>
                <a:cs typeface="Arial" panose="020B0604020202020204" pitchFamily="34" charset="0"/>
              </a:rPr>
              <a:t> </a:t>
            </a:r>
            <a:r>
              <a:rPr lang="en-US" altLang="zh-CN" sz="3600" b="1" dirty="0">
                <a:latin typeface="Arial" panose="020B0604020202020204" pitchFamily="34" charset="0"/>
                <a:ea typeface="Microsoft YaHei" panose="020B0503020204020204" pitchFamily="34" charset="-122"/>
                <a:cs typeface="Arial" panose="020B0604020202020204" pitchFamily="34" charset="0"/>
              </a:rPr>
              <a:t>MuSR</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3" name="文本框 2">
            <a:extLst>
              <a:ext uri="{FF2B5EF4-FFF2-40B4-BE49-F238E27FC236}">
                <a16:creationId xmlns:a16="http://schemas.microsoft.com/office/drawing/2014/main" id="{8F15B619-5B0C-4CD9-A8D2-20C65A7E2A6C}"/>
              </a:ext>
            </a:extLst>
          </p:cNvPr>
          <p:cNvSpPr txBox="1"/>
          <p:nvPr/>
        </p:nvSpPr>
        <p:spPr>
          <a:xfrm>
            <a:off x="8122454" y="3970760"/>
            <a:ext cx="2411879"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We are all here now!</a:t>
            </a:r>
            <a:endParaRPr lang="zh-CN" alt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88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5"/>
          <p:cNvGrpSpPr/>
          <p:nvPr/>
        </p:nvGrpSpPr>
        <p:grpSpPr>
          <a:xfrm>
            <a:off x="9251648" y="1314316"/>
            <a:ext cx="2610821" cy="3103667"/>
            <a:chOff x="6618360" y="1108607"/>
            <a:chExt cx="2610821" cy="3103667"/>
          </a:xfrm>
        </p:grpSpPr>
        <p:pic>
          <p:nvPicPr>
            <p:cNvPr id="75" name="Picture 74"/>
            <p:cNvPicPr>
              <a:picLocks noChangeAspect="1"/>
            </p:cNvPicPr>
            <p:nvPr/>
          </p:nvPicPr>
          <p:blipFill>
            <a:blip r:embed="rId3"/>
            <a:stretch>
              <a:fillRect/>
            </a:stretch>
          </p:blipFill>
          <p:spPr>
            <a:xfrm>
              <a:off x="6618360" y="1108607"/>
              <a:ext cx="2369197" cy="2827141"/>
            </a:xfrm>
            <a:prstGeom prst="rect">
              <a:avLst/>
            </a:prstGeom>
          </p:spPr>
        </p:pic>
        <p:grpSp>
          <p:nvGrpSpPr>
            <p:cNvPr id="65" name="Group 64"/>
            <p:cNvGrpSpPr/>
            <p:nvPr/>
          </p:nvGrpSpPr>
          <p:grpSpPr>
            <a:xfrm>
              <a:off x="6638640" y="3579191"/>
              <a:ext cx="2590541" cy="633083"/>
              <a:chOff x="6379356" y="3411194"/>
              <a:chExt cx="2590541" cy="633083"/>
            </a:xfrm>
          </p:grpSpPr>
          <p:sp>
            <p:nvSpPr>
              <p:cNvPr id="59" name="Rectangle 58"/>
              <p:cNvSpPr/>
              <p:nvPr/>
            </p:nvSpPr>
            <p:spPr>
              <a:xfrm>
                <a:off x="6379356" y="3411194"/>
                <a:ext cx="1223504" cy="261610"/>
              </a:xfrm>
              <a:prstGeom prst="rect">
                <a:avLst/>
              </a:prstGeom>
            </p:spPr>
            <p:txBody>
              <a:bodyPr wrap="square">
                <a:spAutoFit/>
              </a:bodyPr>
              <a:lstStyle/>
              <a:p>
                <a:pPr eaLnBrk="1" hangingPunct="1"/>
                <a:r>
                  <a:rPr lang="en-US" altLang="zh-CN" sz="1100" b="1" i="1" dirty="0" err="1">
                    <a:solidFill>
                      <a:schemeClr val="tx1">
                        <a:lumMod val="65000"/>
                        <a:lumOff val="35000"/>
                      </a:schemeClr>
                    </a:solidFill>
                    <a:latin typeface="Arial" panose="020B0604020202020204" pitchFamily="34" charset="0"/>
                    <a:ea typeface="宋体" pitchFamily="2" charset="-122"/>
                    <a:cs typeface="Arial" panose="020B0604020202020204" pitchFamily="34" charset="0"/>
                  </a:rPr>
                  <a:t>Rashba</a:t>
                </a:r>
                <a:r>
                  <a:rPr lang="en-US" altLang="zh-CN" sz="1100" b="1" i="1" dirty="0">
                    <a:solidFill>
                      <a:schemeClr val="tx1">
                        <a:lumMod val="65000"/>
                        <a:lumOff val="35000"/>
                      </a:schemeClr>
                    </a:solidFill>
                    <a:latin typeface="Arial" panose="020B0604020202020204" pitchFamily="34" charset="0"/>
                    <a:ea typeface="宋体" pitchFamily="2" charset="-122"/>
                    <a:cs typeface="Arial" panose="020B0604020202020204" pitchFamily="34" charset="0"/>
                  </a:rPr>
                  <a:t>-type </a:t>
                </a:r>
              </a:p>
            </p:txBody>
          </p:sp>
          <p:sp>
            <p:nvSpPr>
              <p:cNvPr id="64" name="Rectangle 63"/>
              <p:cNvSpPr/>
              <p:nvPr/>
            </p:nvSpPr>
            <p:spPr>
              <a:xfrm>
                <a:off x="6733387" y="3782667"/>
                <a:ext cx="2236510" cy="261610"/>
              </a:xfrm>
              <a:prstGeom prst="rect">
                <a:avLst/>
              </a:prstGeom>
            </p:spPr>
            <p:txBody>
              <a:bodyPr wrap="none">
                <a:spAutoFit/>
              </a:bodyPr>
              <a:lstStyle/>
              <a:p>
                <a:pPr eaLnBrk="1" hangingPunct="1"/>
                <a:r>
                  <a:rPr lang="en-US" altLang="zh-CN" sz="1100" b="1" dirty="0" err="1">
                    <a:solidFill>
                      <a:schemeClr val="tx1">
                        <a:lumMod val="50000"/>
                        <a:lumOff val="50000"/>
                      </a:schemeClr>
                    </a:solidFill>
                    <a:latin typeface="Arial" panose="020B0604020202020204" pitchFamily="34" charset="0"/>
                    <a:ea typeface="宋体" pitchFamily="2" charset="-122"/>
                    <a:cs typeface="Arial" panose="020B0604020202020204" pitchFamily="34" charset="0"/>
                  </a:rPr>
                  <a:t>Saxena</a:t>
                </a:r>
                <a:r>
                  <a:rPr lang="en-US" altLang="zh-CN" sz="1100" b="1" dirty="0">
                    <a:solidFill>
                      <a:schemeClr val="tx1">
                        <a:lumMod val="50000"/>
                        <a:lumOff val="50000"/>
                      </a:schemeClr>
                    </a:solidFill>
                    <a:latin typeface="Arial" panose="020B0604020202020204" pitchFamily="34" charset="0"/>
                    <a:ea typeface="宋体" pitchFamily="2" charset="-122"/>
                    <a:cs typeface="Arial" panose="020B0604020202020204" pitchFamily="34" charset="0"/>
                  </a:rPr>
                  <a:t>. Nature 427, 799 (2004)</a:t>
                </a:r>
              </a:p>
            </p:txBody>
          </p:sp>
        </p:grpSp>
      </p:grpSp>
      <p:grpSp>
        <p:nvGrpSpPr>
          <p:cNvPr id="5" name="Group 4">
            <a:extLst>
              <a:ext uri="{FF2B5EF4-FFF2-40B4-BE49-F238E27FC236}">
                <a16:creationId xmlns:a16="http://schemas.microsoft.com/office/drawing/2014/main" id="{952B73C4-E102-47CB-B9C8-29F2E8B16E22}"/>
              </a:ext>
            </a:extLst>
          </p:cNvPr>
          <p:cNvGrpSpPr/>
          <p:nvPr/>
        </p:nvGrpSpPr>
        <p:grpSpPr>
          <a:xfrm>
            <a:off x="31145" y="1471752"/>
            <a:ext cx="4162032" cy="3027099"/>
            <a:chOff x="1489537" y="788801"/>
            <a:chExt cx="4399860" cy="3174308"/>
          </a:xfrm>
        </p:grpSpPr>
        <p:grpSp>
          <p:nvGrpSpPr>
            <p:cNvPr id="3" name="Group 2">
              <a:extLst>
                <a:ext uri="{FF2B5EF4-FFF2-40B4-BE49-F238E27FC236}">
                  <a16:creationId xmlns:a16="http://schemas.microsoft.com/office/drawing/2014/main" id="{A1B71E6D-C283-411E-B022-62C0C11C7B8F}"/>
                </a:ext>
              </a:extLst>
            </p:cNvPr>
            <p:cNvGrpSpPr/>
            <p:nvPr/>
          </p:nvGrpSpPr>
          <p:grpSpPr>
            <a:xfrm>
              <a:off x="1489537" y="788801"/>
              <a:ext cx="4399860" cy="3174308"/>
              <a:chOff x="1489537" y="788801"/>
              <a:chExt cx="4399860" cy="3174308"/>
            </a:xfrm>
          </p:grpSpPr>
          <p:grpSp>
            <p:nvGrpSpPr>
              <p:cNvPr id="69" name="Group 68"/>
              <p:cNvGrpSpPr/>
              <p:nvPr/>
            </p:nvGrpSpPr>
            <p:grpSpPr>
              <a:xfrm>
                <a:off x="1955542" y="788801"/>
                <a:ext cx="3933855" cy="3174308"/>
                <a:chOff x="431541" y="788801"/>
                <a:chExt cx="3933855" cy="3174308"/>
              </a:xfrm>
            </p:grpSpPr>
            <p:grpSp>
              <p:nvGrpSpPr>
                <p:cNvPr id="66" name="Group 65"/>
                <p:cNvGrpSpPr/>
                <p:nvPr/>
              </p:nvGrpSpPr>
              <p:grpSpPr>
                <a:xfrm>
                  <a:off x="431541" y="881340"/>
                  <a:ext cx="3933855" cy="3081769"/>
                  <a:chOff x="431541" y="881340"/>
                  <a:chExt cx="3933855" cy="3081769"/>
                </a:xfrm>
              </p:grpSpPr>
              <p:sp>
                <p:nvSpPr>
                  <p:cNvPr id="7" name="TextBox 6"/>
                  <p:cNvSpPr txBox="1"/>
                  <p:nvPr/>
                </p:nvSpPr>
                <p:spPr>
                  <a:xfrm>
                    <a:off x="431541" y="3555058"/>
                    <a:ext cx="3183236" cy="408051"/>
                  </a:xfrm>
                  <a:prstGeom prst="rect">
                    <a:avLst/>
                  </a:prstGeom>
                  <a:noFill/>
                </p:spPr>
                <p:txBody>
                  <a:bodyPr wrap="none" lIns="0" tIns="0" rIns="0" bIns="0" rtlCol="0">
                    <a:noAutofit/>
                  </a:bodyPr>
                  <a:lstStyle/>
                  <a:p>
                    <a:pPr>
                      <a:lnSpc>
                        <a:spcPct val="110000"/>
                      </a:lnSpc>
                    </a:pPr>
                    <a:r>
                      <a:rPr lang="en-US" altLang="zh-CN" b="1" kern="1000" spc="30" dirty="0">
                        <a:latin typeface="Arial" panose="020B0604020202020204" pitchFamily="34" charset="0"/>
                        <a:ea typeface="Microsoft YaHei" panose="020B0503020204020204" pitchFamily="34" charset="-122"/>
                        <a:cs typeface="Arial" panose="020B0604020202020204" pitchFamily="34" charset="0"/>
                      </a:rPr>
                      <a:t>lack of inversion symmetry</a:t>
                    </a:r>
                    <a:endParaRPr lang="en-US" b="1" i="1" kern="1000" spc="30" dirty="0">
                      <a:latin typeface="Arial" panose="020B0604020202020204" pitchFamily="34" charset="0"/>
                      <a:ea typeface="Microsoft YaHei" panose="020B0503020204020204" pitchFamily="34" charset="-122"/>
                      <a:cs typeface="Arial" panose="020B0604020202020204"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6688" y="881340"/>
                    <a:ext cx="1848708" cy="2444849"/>
                  </a:xfrm>
                  <a:prstGeom prst="rect">
                    <a:avLst/>
                  </a:prstGeom>
                </p:spPr>
              </p:pic>
            </p:grpSp>
            <p:sp>
              <p:nvSpPr>
                <p:cNvPr id="10" name="TextBox 9"/>
                <p:cNvSpPr txBox="1"/>
                <p:nvPr/>
              </p:nvSpPr>
              <p:spPr>
                <a:xfrm>
                  <a:off x="3040982" y="788801"/>
                  <a:ext cx="1268709" cy="337809"/>
                </a:xfrm>
                <a:prstGeom prst="rect">
                  <a:avLst/>
                </a:prstGeom>
                <a:solidFill>
                  <a:schemeClr val="bg1"/>
                </a:solidFill>
              </p:spPr>
              <p:txBody>
                <a:bodyPr wrap="none" lIns="0" tIns="0" rIns="0" bIns="0" rtlCol="0">
                  <a:noAutofit/>
                </a:bodyPr>
                <a:lstStyle/>
                <a:p>
                  <a:pPr>
                    <a:lnSpc>
                      <a:spcPct val="110000"/>
                    </a:lnSpc>
                  </a:pPr>
                  <a:r>
                    <a:rPr lang="de-DE" i="1" kern="1000" spc="30" dirty="0">
                      <a:latin typeface="Arial" panose="020B0604020202020204" pitchFamily="34" charset="0"/>
                      <a:cs typeface="Arial" panose="020B0604020202020204" pitchFamily="34" charset="0"/>
                    </a:rPr>
                    <a:t>p</a:t>
                  </a:r>
                  <a:r>
                    <a:rPr lang="de-DE" kern="1000" spc="30" dirty="0">
                      <a:latin typeface="Arial" panose="020B0604020202020204" pitchFamily="34" charset="0"/>
                      <a:cs typeface="Arial" panose="020B0604020202020204" pitchFamily="34" charset="0"/>
                    </a:rPr>
                    <a:t>(c) </a:t>
                  </a:r>
                  <a:r>
                    <a:rPr lang="de-DE" kern="1000" spc="30" dirty="0">
                      <a:latin typeface="Arial" panose="020B0604020202020204" pitchFamily="34" charset="0"/>
                      <a:cs typeface="Arial" panose="020B0604020202020204" pitchFamily="34" charset="0"/>
                      <a:sym typeface="Symbol" panose="05050102010706020507" pitchFamily="18" charset="2"/>
                    </a:rPr>
                    <a:t></a:t>
                  </a:r>
                  <a:r>
                    <a:rPr lang="de-DE" kern="1000" spc="30" dirty="0">
                      <a:latin typeface="Arial" panose="020B0604020202020204" pitchFamily="34" charset="0"/>
                      <a:cs typeface="Arial" panose="020B0604020202020204" pitchFamily="34" charset="0"/>
                    </a:rPr>
                    <a:t> </a:t>
                  </a:r>
                  <a:r>
                    <a:rPr lang="de-DE" i="1" kern="1000" spc="30" dirty="0">
                      <a:latin typeface="Arial" panose="020B0604020202020204" pitchFamily="34" charset="0"/>
                      <a:cs typeface="Arial" panose="020B0604020202020204" pitchFamily="34" charset="0"/>
                    </a:rPr>
                    <a:t>p</a:t>
                  </a:r>
                  <a:r>
                    <a:rPr lang="de-DE" kern="1000" spc="30" dirty="0">
                      <a:latin typeface="Arial" panose="020B0604020202020204" pitchFamily="34" charset="0"/>
                      <a:cs typeface="Arial" panose="020B0604020202020204" pitchFamily="34" charset="0"/>
                    </a:rPr>
                    <a:t>(-c)</a:t>
                  </a:r>
                  <a:endParaRPr lang="en-US" kern="1000" spc="30" dirty="0" err="1">
                    <a:latin typeface="Arial" panose="020B0604020202020204" pitchFamily="34" charset="0"/>
                    <a:cs typeface="Arial" panose="020B0604020202020204" pitchFamily="34" charset="0"/>
                  </a:endParaRPr>
                </a:p>
              </p:txBody>
            </p:sp>
          </p:grpSp>
          <p:grpSp>
            <p:nvGrpSpPr>
              <p:cNvPr id="54" name="Group 53"/>
              <p:cNvGrpSpPr/>
              <p:nvPr/>
            </p:nvGrpSpPr>
            <p:grpSpPr>
              <a:xfrm>
                <a:off x="1489537" y="963297"/>
                <a:ext cx="2343937" cy="2326310"/>
                <a:chOff x="1343138" y="924950"/>
                <a:chExt cx="2563951" cy="2660377"/>
              </a:xfrm>
            </p:grpSpPr>
            <p:pic>
              <p:nvPicPr>
                <p:cNvPr id="8" name="Picture 7"/>
                <p:cNvPicPr>
                  <a:picLocks noChangeAspect="1"/>
                </p:cNvPicPr>
                <p:nvPr/>
              </p:nvPicPr>
              <p:blipFill>
                <a:blip r:embed="rId5"/>
                <a:stretch>
                  <a:fillRect/>
                </a:stretch>
              </p:blipFill>
              <p:spPr>
                <a:xfrm>
                  <a:off x="1343138" y="1185032"/>
                  <a:ext cx="2563951" cy="2400295"/>
                </a:xfrm>
                <a:prstGeom prst="rect">
                  <a:avLst/>
                </a:prstGeom>
              </p:spPr>
            </p:pic>
            <p:sp>
              <p:nvSpPr>
                <p:cNvPr id="53" name="TextBox 52"/>
                <p:cNvSpPr txBox="1"/>
                <p:nvPr/>
              </p:nvSpPr>
              <p:spPr>
                <a:xfrm>
                  <a:off x="2142060" y="924950"/>
                  <a:ext cx="914400" cy="914400"/>
                </a:xfrm>
                <a:prstGeom prst="rect">
                  <a:avLst/>
                </a:prstGeom>
                <a:noFill/>
              </p:spPr>
              <p:txBody>
                <a:bodyPr wrap="none" lIns="0" tIns="0" rIns="0" bIns="0" rtlCol="0">
                  <a:noAutofit/>
                </a:bodyPr>
                <a:lstStyle/>
                <a:p>
                  <a:pPr>
                    <a:lnSpc>
                      <a:spcPct val="110000"/>
                    </a:lnSpc>
                  </a:pPr>
                  <a:endParaRPr lang="en-US" kern="1000" spc="30" dirty="0">
                    <a:latin typeface="Arial" panose="020B0604020202020204" pitchFamily="34" charset="0"/>
                    <a:cs typeface="Arial" panose="020B0604020202020204" pitchFamily="34" charset="0"/>
                  </a:endParaRPr>
                </a:p>
              </p:txBody>
            </p:sp>
          </p:grpSp>
        </p:grpSp>
        <p:sp>
          <p:nvSpPr>
            <p:cNvPr id="2" name="TextBox 1"/>
            <p:cNvSpPr txBox="1"/>
            <p:nvPr/>
          </p:nvSpPr>
          <p:spPr>
            <a:xfrm>
              <a:off x="2262577" y="2940359"/>
              <a:ext cx="914400" cy="313978"/>
            </a:xfrm>
            <a:prstGeom prst="rect">
              <a:avLst/>
            </a:prstGeom>
            <a:noFill/>
          </p:spPr>
          <p:txBody>
            <a:bodyPr wrap="none" lIns="0" tIns="0" rIns="0" bIns="0" rtlCol="0">
              <a:noAutofit/>
            </a:bodyPr>
            <a:lstStyle/>
            <a:p>
              <a:pPr>
                <a:lnSpc>
                  <a:spcPct val="110000"/>
                </a:lnSpc>
              </a:pPr>
              <a:r>
                <a:rPr lang="en-US" kern="1000" spc="30" dirty="0">
                  <a:latin typeface="Arial" panose="020B0604020202020204" pitchFamily="34" charset="0"/>
                  <a:cs typeface="Arial" panose="020B0604020202020204" pitchFamily="34" charset="0"/>
                </a:rPr>
                <a:t>CePt</a:t>
              </a:r>
              <a:r>
                <a:rPr lang="en-US" kern="1000" spc="30" baseline="-25000" dirty="0">
                  <a:latin typeface="Arial" panose="020B0604020202020204" pitchFamily="34" charset="0"/>
                  <a:cs typeface="Arial" panose="020B0604020202020204" pitchFamily="34" charset="0"/>
                </a:rPr>
                <a:t>3</a:t>
              </a:r>
              <a:r>
                <a:rPr lang="en-US" kern="1000" spc="30" dirty="0">
                  <a:latin typeface="Arial" panose="020B0604020202020204" pitchFamily="34" charset="0"/>
                  <a:cs typeface="Arial" panose="020B0604020202020204" pitchFamily="34" charset="0"/>
                </a:rPr>
                <a:t>Si</a:t>
              </a:r>
            </a:p>
          </p:txBody>
        </p:sp>
      </p:grpSp>
      <p:grpSp>
        <p:nvGrpSpPr>
          <p:cNvPr id="24" name="Group 23">
            <a:extLst>
              <a:ext uri="{FF2B5EF4-FFF2-40B4-BE49-F238E27FC236}">
                <a16:creationId xmlns:a16="http://schemas.microsoft.com/office/drawing/2014/main" id="{D8AC063C-E601-4DFF-9F02-B315019F52E9}"/>
              </a:ext>
            </a:extLst>
          </p:cNvPr>
          <p:cNvGrpSpPr/>
          <p:nvPr/>
        </p:nvGrpSpPr>
        <p:grpSpPr>
          <a:xfrm>
            <a:off x="-64650" y="-7791"/>
            <a:ext cx="12256650" cy="1499449"/>
            <a:chOff x="-64649" y="0"/>
            <a:chExt cx="12256650" cy="1499449"/>
          </a:xfrm>
        </p:grpSpPr>
        <p:sp>
          <p:nvSpPr>
            <p:cNvPr id="26" name="Rectangle 25">
              <a:extLst>
                <a:ext uri="{FF2B5EF4-FFF2-40B4-BE49-F238E27FC236}">
                  <a16:creationId xmlns:a16="http://schemas.microsoft.com/office/drawing/2014/main" id="{62F69266-A3D6-4102-B880-04297593C459}"/>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27" name="TextBox 26">
              <a:extLst>
                <a:ext uri="{FF2B5EF4-FFF2-40B4-BE49-F238E27FC236}">
                  <a16:creationId xmlns:a16="http://schemas.microsoft.com/office/drawing/2014/main" id="{E9365A29-E6F1-47EA-A889-8C3E352FFAB8}"/>
                </a:ext>
              </a:extLst>
            </p:cNvPr>
            <p:cNvSpPr txBox="1"/>
            <p:nvPr/>
          </p:nvSpPr>
          <p:spPr>
            <a:xfrm>
              <a:off x="-64649" y="1099339"/>
              <a:ext cx="3320140" cy="400110"/>
            </a:xfrm>
            <a:prstGeom prst="rect">
              <a:avLst/>
            </a:prstGeom>
            <a:noFill/>
          </p:spPr>
          <p:txBody>
            <a:bodyPr wrap="none" rtlCol="0">
              <a:spAutoFit/>
            </a:bodyPr>
            <a:lstStyle/>
            <a:p>
              <a:r>
                <a:rPr lang="en-US" altLang="zh-CN" sz="2000" b="1" dirty="0" err="1">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Noncentrosymmetric</a:t>
              </a:r>
              <a:r>
                <a:rPr lang="en-US" altLang="zh-CN" sz="20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 SCs</a:t>
              </a:r>
              <a:endParaRPr lang="LID4096" sz="1400" b="1" dirty="0">
                <a:latin typeface="Arial" panose="020B0604020202020204" pitchFamily="34" charset="0"/>
                <a:ea typeface="Microsoft YaHei" panose="020B0503020204020204" pitchFamily="34" charset="-122"/>
                <a:cs typeface="Arial" panose="020B0604020202020204" pitchFamily="34" charset="0"/>
              </a:endParaRPr>
            </a:p>
          </p:txBody>
        </p:sp>
        <p:pic>
          <p:nvPicPr>
            <p:cNvPr id="28" name="Picture 27">
              <a:extLst>
                <a:ext uri="{FF2B5EF4-FFF2-40B4-BE49-F238E27FC236}">
                  <a16:creationId xmlns:a16="http://schemas.microsoft.com/office/drawing/2014/main" id="{71449DFB-2F93-4914-B089-117191D45E89}"/>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9" name="Group 28">
              <a:extLst>
                <a:ext uri="{FF2B5EF4-FFF2-40B4-BE49-F238E27FC236}">
                  <a16:creationId xmlns:a16="http://schemas.microsoft.com/office/drawing/2014/main" id="{60A9148E-9FD7-4CF4-9AD6-5B615169354E}"/>
                </a:ext>
              </a:extLst>
            </p:cNvPr>
            <p:cNvGrpSpPr/>
            <p:nvPr/>
          </p:nvGrpSpPr>
          <p:grpSpPr>
            <a:xfrm>
              <a:off x="9643013" y="4519"/>
              <a:ext cx="2487809" cy="958777"/>
              <a:chOff x="1886763" y="4787129"/>
              <a:chExt cx="2487809" cy="958777"/>
            </a:xfrm>
          </p:grpSpPr>
          <p:sp>
            <p:nvSpPr>
              <p:cNvPr id="30" name="TextBox 29">
                <a:extLst>
                  <a:ext uri="{FF2B5EF4-FFF2-40B4-BE49-F238E27FC236}">
                    <a16:creationId xmlns:a16="http://schemas.microsoft.com/office/drawing/2014/main" id="{FB2C17CD-A312-4BE7-92CF-0F0C4785D1B2}"/>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31" name="Group 30">
                <a:extLst>
                  <a:ext uri="{FF2B5EF4-FFF2-40B4-BE49-F238E27FC236}">
                    <a16:creationId xmlns:a16="http://schemas.microsoft.com/office/drawing/2014/main" id="{3C12D321-E362-4265-A861-10C6185AF09B}"/>
                  </a:ext>
                </a:extLst>
              </p:cNvPr>
              <p:cNvGrpSpPr/>
              <p:nvPr/>
            </p:nvGrpSpPr>
            <p:grpSpPr>
              <a:xfrm>
                <a:off x="1953082" y="4948029"/>
                <a:ext cx="2421490" cy="797877"/>
                <a:chOff x="1952407" y="4970889"/>
                <a:chExt cx="2421490" cy="797877"/>
              </a:xfrm>
            </p:grpSpPr>
            <p:sp>
              <p:nvSpPr>
                <p:cNvPr id="32" name="TextBox 31">
                  <a:extLst>
                    <a:ext uri="{FF2B5EF4-FFF2-40B4-BE49-F238E27FC236}">
                      <a16:creationId xmlns:a16="http://schemas.microsoft.com/office/drawing/2014/main" id="{0544D2CB-35B7-4F8F-9733-D17F0638EF33}"/>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33" name="TextBox 32">
                  <a:extLst>
                    <a:ext uri="{FF2B5EF4-FFF2-40B4-BE49-F238E27FC236}">
                      <a16:creationId xmlns:a16="http://schemas.microsoft.com/office/drawing/2014/main" id="{98FD7301-B4AD-48FB-B3D0-0901DD97C17D}"/>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34" name="TextBox 33">
                  <a:extLst>
                    <a:ext uri="{FF2B5EF4-FFF2-40B4-BE49-F238E27FC236}">
                      <a16:creationId xmlns:a16="http://schemas.microsoft.com/office/drawing/2014/main" id="{A25BCD3C-4DD2-41B8-9034-EDD5DD33DC02}"/>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39" name="TextBox 38">
            <a:extLst>
              <a:ext uri="{FF2B5EF4-FFF2-40B4-BE49-F238E27FC236}">
                <a16:creationId xmlns:a16="http://schemas.microsoft.com/office/drawing/2014/main" id="{9B9276FA-FC30-4B93-A124-84BAAE50F170}"/>
              </a:ext>
            </a:extLst>
          </p:cNvPr>
          <p:cNvSpPr txBox="1"/>
          <p:nvPr/>
        </p:nvSpPr>
        <p:spPr>
          <a:xfrm>
            <a:off x="2433431" y="206741"/>
            <a:ext cx="7007046"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Unconventional/topological SC</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41" name="文本框 40">
            <a:extLst>
              <a:ext uri="{FF2B5EF4-FFF2-40B4-BE49-F238E27FC236}">
                <a16:creationId xmlns:a16="http://schemas.microsoft.com/office/drawing/2014/main" id="{213D1E90-EE02-4243-A34B-7FE3F9679F4D}"/>
              </a:ext>
            </a:extLst>
          </p:cNvPr>
          <p:cNvSpPr txBox="1"/>
          <p:nvPr/>
        </p:nvSpPr>
        <p:spPr>
          <a:xfrm>
            <a:off x="425709" y="3776559"/>
            <a:ext cx="2403325" cy="276999"/>
          </a:xfrm>
          <a:prstGeom prst="rect">
            <a:avLst/>
          </a:prstGeom>
          <a:noFill/>
        </p:spPr>
        <p:txBody>
          <a:bodyPr wrap="square">
            <a:spAutoFit/>
          </a:bodyPr>
          <a:lstStyle/>
          <a:p>
            <a:r>
              <a:rPr lang="nb-NO" altLang="zh-CN" sz="1200" b="1" dirty="0">
                <a:solidFill>
                  <a:schemeClr val="tx1">
                    <a:lumMod val="50000"/>
                    <a:lumOff val="50000"/>
                  </a:schemeClr>
                </a:solidFill>
                <a:latin typeface="Arial" panose="020B0604020202020204" pitchFamily="34" charset="0"/>
                <a:cs typeface="Arial" panose="020B0604020202020204" pitchFamily="34" charset="0"/>
              </a:rPr>
              <a:t>E. Bauer et al. al., PRL (2004)</a:t>
            </a:r>
            <a:endParaRPr lang="zh-CN" altLang="en-US" sz="1200" b="1"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14" name="组合 13">
            <a:extLst>
              <a:ext uri="{FF2B5EF4-FFF2-40B4-BE49-F238E27FC236}">
                <a16:creationId xmlns:a16="http://schemas.microsoft.com/office/drawing/2014/main" id="{DB5A6166-17F5-4D41-AE98-2500F40E4F07}"/>
              </a:ext>
            </a:extLst>
          </p:cNvPr>
          <p:cNvGrpSpPr/>
          <p:nvPr/>
        </p:nvGrpSpPr>
        <p:grpSpPr>
          <a:xfrm>
            <a:off x="4337709" y="1733164"/>
            <a:ext cx="5142912" cy="2089784"/>
            <a:chOff x="4214288" y="1812959"/>
            <a:chExt cx="5142912" cy="2089784"/>
          </a:xfrm>
        </p:grpSpPr>
        <p:grpSp>
          <p:nvGrpSpPr>
            <p:cNvPr id="67" name="Group 66"/>
            <p:cNvGrpSpPr/>
            <p:nvPr/>
          </p:nvGrpSpPr>
          <p:grpSpPr>
            <a:xfrm>
              <a:off x="4343343" y="1812959"/>
              <a:ext cx="5013857" cy="1206718"/>
              <a:chOff x="3783452" y="915611"/>
              <a:chExt cx="4514269" cy="1206718"/>
            </a:xfrm>
          </p:grpSpPr>
          <p:sp>
            <p:nvSpPr>
              <p:cNvPr id="60" name="Right Arrow 59"/>
              <p:cNvSpPr/>
              <p:nvPr/>
            </p:nvSpPr>
            <p:spPr bwMode="auto">
              <a:xfrm>
                <a:off x="5099009" y="1613455"/>
                <a:ext cx="1068697" cy="508874"/>
              </a:xfrm>
              <a:prstGeom prst="rightArrow">
                <a:avLst>
                  <a:gd name="adj1" fmla="val 50000"/>
                  <a:gd name="adj2" fmla="val 74814"/>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solidFill>
                    <a:schemeClr val="tx1">
                      <a:lumMod val="65000"/>
                      <a:lumOff val="35000"/>
                    </a:schemeClr>
                  </a:solidFill>
                  <a:latin typeface="Times" charset="0"/>
                </a:endParaRPr>
              </a:p>
            </p:txBody>
          </p:sp>
          <p:sp>
            <p:nvSpPr>
              <p:cNvPr id="63" name="TextBox 62"/>
              <p:cNvSpPr txBox="1"/>
              <p:nvPr/>
            </p:nvSpPr>
            <p:spPr>
              <a:xfrm>
                <a:off x="3783452" y="915611"/>
                <a:ext cx="4514269" cy="667489"/>
              </a:xfrm>
              <a:prstGeom prst="rect">
                <a:avLst/>
              </a:prstGeom>
              <a:noFill/>
            </p:spPr>
            <p:txBody>
              <a:bodyPr wrap="none" lIns="0" tIns="0" rIns="0" bIns="0" rtlCol="0">
                <a:noAutofit/>
              </a:bodyPr>
              <a:lstStyle/>
              <a:p>
                <a:pPr>
                  <a:lnSpc>
                    <a:spcPct val="110000"/>
                  </a:lnSpc>
                </a:pPr>
                <a:r>
                  <a:rPr lang="en-US" altLang="zh-CN" sz="1600" b="1" kern="1000" spc="30" dirty="0">
                    <a:solidFill>
                      <a:srgbClr val="C00000"/>
                    </a:solidFill>
                    <a:latin typeface="Arial" panose="020B0604020202020204" pitchFamily="34" charset="0"/>
                    <a:cs typeface="Arial" panose="020B0604020202020204" pitchFamily="34" charset="0"/>
                  </a:rPr>
                  <a:t>Antisymmetric spin-orbit coupling</a:t>
                </a:r>
                <a:r>
                  <a:rPr lang="en-US" altLang="zh-CN" sz="1600" b="1" kern="1000" spc="30" dirty="0">
                    <a:latin typeface="Arial" panose="020B0604020202020204" pitchFamily="34" charset="0"/>
                    <a:cs typeface="Arial" panose="020B0604020202020204" pitchFamily="34" charset="0"/>
                  </a:rPr>
                  <a:t> </a:t>
                </a:r>
                <a:r>
                  <a:rPr lang="en-US" altLang="zh-CN" sz="1600" kern="1000" spc="30" dirty="0">
                    <a:latin typeface="Arial" panose="020B0604020202020204" pitchFamily="34" charset="0"/>
                    <a:cs typeface="Arial" panose="020B0604020202020204" pitchFamily="34" charset="0"/>
                  </a:rPr>
                  <a:t>(ASOC) </a:t>
                </a:r>
              </a:p>
              <a:p>
                <a:pPr>
                  <a:lnSpc>
                    <a:spcPct val="110000"/>
                  </a:lnSpc>
                </a:pPr>
                <a:r>
                  <a:rPr lang="en-US" altLang="zh-CN" sz="1600" kern="1000" spc="30" dirty="0">
                    <a:latin typeface="Arial" panose="020B0604020202020204" pitchFamily="34" charset="0"/>
                    <a:cs typeface="Arial" panose="020B0604020202020204" pitchFamily="34" charset="0"/>
                  </a:rPr>
                  <a:t>allows degeneracy of the Fermi surfaces.</a:t>
                </a:r>
                <a:endParaRPr lang="en-US" sz="1600" kern="1000" spc="30" dirty="0">
                  <a:latin typeface="Arial" panose="020B0604020202020204" pitchFamily="34" charset="0"/>
                  <a:cs typeface="Arial" panose="020B0604020202020204" pitchFamily="34" charset="0"/>
                </a:endParaRPr>
              </a:p>
            </p:txBody>
          </p:sp>
        </p:grpSp>
        <p:sp>
          <p:nvSpPr>
            <p:cNvPr id="43" name="文本框 42">
              <a:extLst>
                <a:ext uri="{FF2B5EF4-FFF2-40B4-BE49-F238E27FC236}">
                  <a16:creationId xmlns:a16="http://schemas.microsoft.com/office/drawing/2014/main" id="{BA92CFD9-EB81-4386-9FBA-3C4314A99BC0}"/>
                </a:ext>
              </a:extLst>
            </p:cNvPr>
            <p:cNvSpPr txBox="1"/>
            <p:nvPr/>
          </p:nvSpPr>
          <p:spPr>
            <a:xfrm>
              <a:off x="4214288" y="3071746"/>
              <a:ext cx="4791952" cy="830997"/>
            </a:xfrm>
            <a:prstGeom prst="rect">
              <a:avLst/>
            </a:prstGeom>
            <a:noFill/>
          </p:spPr>
          <p:txBody>
            <a:bodyPr wrap="square">
              <a:spAutoFit/>
            </a:bodyPr>
            <a:lstStyle/>
            <a:p>
              <a:r>
                <a:rPr lang="en-US" altLang="zh-CN" sz="1600" dirty="0">
                  <a:latin typeface="Arial" panose="020B0604020202020204" pitchFamily="34" charset="0"/>
                  <a:cs typeface="Arial" panose="020B0604020202020204" pitchFamily="34" charset="0"/>
                </a:rPr>
                <a:t>Originates from atomic </a:t>
              </a:r>
              <a:r>
                <a:rPr lang="en-US" altLang="zh-CN" sz="1600" b="1" dirty="0">
                  <a:latin typeface="Arial" panose="020B0604020202020204" pitchFamily="34" charset="0"/>
                  <a:cs typeface="Arial" panose="020B0604020202020204" pitchFamily="34" charset="0"/>
                </a:rPr>
                <a:t>SOC</a:t>
              </a:r>
              <a:r>
                <a:rPr lang="en-US" altLang="zh-CN" sz="1600" dirty="0">
                  <a:latin typeface="Arial" panose="020B0604020202020204" pitchFamily="34" charset="0"/>
                  <a:cs typeface="Arial" panose="020B0604020202020204" pitchFamily="34" charset="0"/>
                </a:rPr>
                <a:t> and the </a:t>
              </a:r>
              <a:r>
                <a:rPr lang="en-US" altLang="zh-CN" sz="1600" b="1" dirty="0">
                  <a:latin typeface="Arial" panose="020B0604020202020204" pitchFamily="34" charset="0"/>
                  <a:cs typeface="Arial" panose="020B0604020202020204" pitchFamily="34" charset="0"/>
                </a:rPr>
                <a:t>hybridization </a:t>
              </a:r>
              <a:r>
                <a:rPr lang="en-US" altLang="zh-CN" sz="1600" dirty="0">
                  <a:latin typeface="Arial" panose="020B0604020202020204" pitchFamily="34" charset="0"/>
                  <a:cs typeface="Arial" panose="020B0604020202020204" pitchFamily="34" charset="0"/>
                </a:rPr>
                <a:t>between orbitals with different parity due to the spatial inversion symmetry breaking</a:t>
              </a:r>
              <a:endParaRPr lang="zh-CN" altLang="en-US" sz="1600" dirty="0">
                <a:latin typeface="Arial" panose="020B0604020202020204" pitchFamily="34" charset="0"/>
                <a:cs typeface="Arial" panose="020B0604020202020204" pitchFamily="34" charset="0"/>
              </a:endParaRPr>
            </a:p>
          </p:txBody>
        </p:sp>
      </p:grpSp>
      <p:grpSp>
        <p:nvGrpSpPr>
          <p:cNvPr id="19" name="组合 18">
            <a:extLst>
              <a:ext uri="{FF2B5EF4-FFF2-40B4-BE49-F238E27FC236}">
                <a16:creationId xmlns:a16="http://schemas.microsoft.com/office/drawing/2014/main" id="{E4017330-B865-4D80-A6A8-91FE87D1C9C7}"/>
              </a:ext>
            </a:extLst>
          </p:cNvPr>
          <p:cNvGrpSpPr/>
          <p:nvPr/>
        </p:nvGrpSpPr>
        <p:grpSpPr>
          <a:xfrm>
            <a:off x="2850669" y="4519256"/>
            <a:ext cx="7594724" cy="2348951"/>
            <a:chOff x="2609991" y="4507419"/>
            <a:chExt cx="7594724" cy="2348951"/>
          </a:xfrm>
        </p:grpSpPr>
        <p:sp>
          <p:nvSpPr>
            <p:cNvPr id="55" name="TextBox 54"/>
            <p:cNvSpPr txBox="1"/>
            <p:nvPr/>
          </p:nvSpPr>
          <p:spPr>
            <a:xfrm>
              <a:off x="2609991" y="4507419"/>
              <a:ext cx="7288804" cy="251311"/>
            </a:xfrm>
            <a:prstGeom prst="rect">
              <a:avLst/>
            </a:prstGeom>
            <a:noFill/>
          </p:spPr>
          <p:txBody>
            <a:bodyPr wrap="none" lIns="0" tIns="0" rIns="0" bIns="0" rtlCol="0">
              <a:noAutofit/>
            </a:bodyPr>
            <a:lstStyle/>
            <a:p>
              <a:pPr>
                <a:lnSpc>
                  <a:spcPct val="110000"/>
                </a:lnSpc>
              </a:pPr>
              <a:r>
                <a:rPr lang="en-US" altLang="zh-CN" b="1"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Cooper-pair function allows mixture of single and triplet pairing</a:t>
              </a:r>
              <a:endParaRPr lang="en-US" b="1"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endParaRPr>
            </a:p>
            <a:p>
              <a:pPr>
                <a:lnSpc>
                  <a:spcPct val="110000"/>
                </a:lnSpc>
              </a:pPr>
              <a:endParaRPr lang="en-US" b="1" kern="1000" spc="30" dirty="0">
                <a:latin typeface="Arial" panose="020B0604020202020204" pitchFamily="34" charset="0"/>
                <a:ea typeface="Microsoft YaHei" panose="020B0503020204020204" pitchFamily="34" charset="-122"/>
                <a:cs typeface="Arial" panose="020B0604020202020204" pitchFamily="34" charset="0"/>
              </a:endParaRPr>
            </a:p>
          </p:txBody>
        </p:sp>
        <p:pic>
          <p:nvPicPr>
            <p:cNvPr id="87" name="Picture 86"/>
            <p:cNvPicPr>
              <a:picLocks noChangeAspect="1"/>
            </p:cNvPicPr>
            <p:nvPr/>
          </p:nvPicPr>
          <p:blipFill>
            <a:blip r:embed="rId7"/>
            <a:stretch>
              <a:fillRect/>
            </a:stretch>
          </p:blipFill>
          <p:spPr>
            <a:xfrm>
              <a:off x="2613290" y="4818020"/>
              <a:ext cx="7591425" cy="2038350"/>
            </a:xfrm>
            <a:prstGeom prst="rect">
              <a:avLst/>
            </a:prstGeom>
          </p:spPr>
        </p:pic>
        <p:sp>
          <p:nvSpPr>
            <p:cNvPr id="37" name="Rectangle 36">
              <a:extLst>
                <a:ext uri="{FF2B5EF4-FFF2-40B4-BE49-F238E27FC236}">
                  <a16:creationId xmlns:a16="http://schemas.microsoft.com/office/drawing/2014/main" id="{5E9D4EE9-01AF-4850-BFD8-F2730A63F6CA}"/>
                </a:ext>
              </a:extLst>
            </p:cNvPr>
            <p:cNvSpPr/>
            <p:nvPr/>
          </p:nvSpPr>
          <p:spPr>
            <a:xfrm>
              <a:off x="4579192" y="4949218"/>
              <a:ext cx="2164717" cy="525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rPr>
                <a:t>Centrosymmetric</a:t>
              </a:r>
              <a:endParaRPr lang="LID4096" b="1" dirty="0">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8" name="Rectangle 37">
              <a:extLst>
                <a:ext uri="{FF2B5EF4-FFF2-40B4-BE49-F238E27FC236}">
                  <a16:creationId xmlns:a16="http://schemas.microsoft.com/office/drawing/2014/main" id="{9DD4DA89-B563-4520-8AE2-8B535BD79022}"/>
                </a:ext>
              </a:extLst>
            </p:cNvPr>
            <p:cNvSpPr/>
            <p:nvPr/>
          </p:nvSpPr>
          <p:spPr>
            <a:xfrm>
              <a:off x="7052260" y="4949218"/>
              <a:ext cx="2669975" cy="525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err="1">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rPr>
                <a:t>Noncentrosymmetric</a:t>
              </a:r>
              <a:endParaRPr lang="LID4096" b="1" dirty="0">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endParaRPr>
            </a:p>
          </p:txBody>
        </p:sp>
        <p:sp>
          <p:nvSpPr>
            <p:cNvPr id="16" name="矩形 15">
              <a:extLst>
                <a:ext uri="{FF2B5EF4-FFF2-40B4-BE49-F238E27FC236}">
                  <a16:creationId xmlns:a16="http://schemas.microsoft.com/office/drawing/2014/main" id="{B0CAB2D8-1E33-4BC1-B39E-45B41771FD76}"/>
                </a:ext>
              </a:extLst>
            </p:cNvPr>
            <p:cNvSpPr/>
            <p:nvPr/>
          </p:nvSpPr>
          <p:spPr>
            <a:xfrm>
              <a:off x="2756263" y="5588253"/>
              <a:ext cx="6822447" cy="949462"/>
            </a:xfrm>
            <a:prstGeom prst="rect">
              <a:avLst/>
            </a:prstGeom>
            <a:solidFill>
              <a:schemeClr val="accent6">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F3ECBDDC-7186-49A0-90F4-FDC2A285648A}"/>
                </a:ext>
              </a:extLst>
            </p:cNvPr>
            <p:cNvSpPr/>
            <p:nvPr/>
          </p:nvSpPr>
          <p:spPr>
            <a:xfrm>
              <a:off x="2756262" y="4915452"/>
              <a:ext cx="6822447" cy="65091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a16="http://schemas.microsoft.com/office/drawing/2014/main" id="{4D4303BF-FD4C-4FF5-A2C0-D532E1FD01C2}"/>
                </a:ext>
              </a:extLst>
            </p:cNvPr>
            <p:cNvSpPr txBox="1"/>
            <p:nvPr/>
          </p:nvSpPr>
          <p:spPr>
            <a:xfrm>
              <a:off x="2886013" y="6181956"/>
              <a:ext cx="1141988" cy="369332"/>
            </a:xfrm>
            <a:prstGeom prst="rect">
              <a:avLst/>
            </a:prstGeom>
            <a:noFill/>
          </p:spPr>
          <p:txBody>
            <a:bodyPr wrap="square">
              <a:spAutoFit/>
            </a:bodyPr>
            <a:lstStyle/>
            <a:p>
              <a:pPr algn="ctr"/>
              <a:r>
                <a:rPr lang="zh-CN" altLang="en-US" b="1" dirty="0">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rPr>
                <a:t>库伯对</a:t>
              </a:r>
              <a:endParaRPr lang="en-US" altLang="zh-CN" b="1" dirty="0">
                <a:solidFill>
                  <a:schemeClr val="tx1">
                    <a:lumMod val="75000"/>
                    <a:lumOff val="25000"/>
                  </a:schemeClr>
                </a:solidFill>
                <a:latin typeface="Arial" panose="020B0604020202020204" pitchFamily="34" charset="0"/>
                <a:ea typeface="Microsoft YaHei"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781655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id="{6516112C-4D08-4AD4-A237-FDE2B3BC926B}"/>
              </a:ext>
            </a:extLst>
          </p:cNvPr>
          <p:cNvGrpSpPr/>
          <p:nvPr/>
        </p:nvGrpSpPr>
        <p:grpSpPr>
          <a:xfrm>
            <a:off x="521342" y="1923365"/>
            <a:ext cx="3356369" cy="4495303"/>
            <a:chOff x="606088" y="1926931"/>
            <a:chExt cx="3356369" cy="4491737"/>
          </a:xfrm>
        </p:grpSpPr>
        <p:sp>
          <p:nvSpPr>
            <p:cNvPr id="7" name="Text Box 2"/>
            <p:cNvSpPr txBox="1">
              <a:spLocks noChangeArrowheads="1"/>
            </p:cNvSpPr>
            <p:nvPr/>
          </p:nvSpPr>
          <p:spPr bwMode="auto">
            <a:xfrm>
              <a:off x="1875047" y="5530200"/>
              <a:ext cx="1955086" cy="261610"/>
            </a:xfrm>
            <a:prstGeom prst="rect">
              <a:avLst/>
            </a:prstGeom>
            <a:solidFill>
              <a:schemeClr val="bg1"/>
            </a:solidFill>
            <a:ln w="9525">
              <a:noFill/>
              <a:miter lim="800000"/>
              <a:headEnd/>
              <a:tailEnd/>
            </a:ln>
            <a:effectLst/>
          </p:spPr>
          <p:txBody>
            <a:bodyPr wrap="square">
              <a:spAutoFit/>
            </a:bodyPr>
            <a:lstStyle/>
            <a:p>
              <a:r>
                <a:rPr lang="en-US" altLang="zh-CN" sz="1100" b="1" dirty="0">
                  <a:solidFill>
                    <a:schemeClr val="tx1">
                      <a:lumMod val="50000"/>
                      <a:lumOff val="50000"/>
                    </a:schemeClr>
                  </a:solidFill>
                  <a:latin typeface="Arial" panose="020B0604020202020204" pitchFamily="34" charset="0"/>
                  <a:cs typeface="Arial" panose="020B0604020202020204" pitchFamily="34" charset="0"/>
                </a:rPr>
                <a:t>Y. </a:t>
              </a:r>
              <a:r>
                <a:rPr lang="en-US" altLang="zh-CN" sz="1100" b="1" dirty="0" err="1">
                  <a:solidFill>
                    <a:schemeClr val="tx1">
                      <a:lumMod val="50000"/>
                      <a:lumOff val="50000"/>
                    </a:schemeClr>
                  </a:solidFill>
                  <a:latin typeface="Arial" panose="020B0604020202020204" pitchFamily="34" charset="0"/>
                  <a:cs typeface="Arial" panose="020B0604020202020204" pitchFamily="34" charset="0"/>
                </a:rPr>
                <a:t>Ōnuki</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a:t>
              </a:r>
              <a:r>
                <a:rPr lang="en-US" altLang="zh-CN" sz="1100" b="1" dirty="0" err="1">
                  <a:solidFill>
                    <a:schemeClr val="tx1">
                      <a:lumMod val="50000"/>
                      <a:lumOff val="50000"/>
                    </a:schemeClr>
                  </a:solidFill>
                  <a:latin typeface="Arial" panose="020B0604020202020204" pitchFamily="34" charset="0"/>
                  <a:cs typeface="Arial" panose="020B0604020202020204" pitchFamily="34" charset="0"/>
                </a:rPr>
                <a:t>Physica</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C (2009)</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39" y="2139646"/>
              <a:ext cx="3079094" cy="3376612"/>
            </a:xfrm>
            <a:prstGeom prst="rect">
              <a:avLst/>
            </a:prstGeom>
            <a:solidFill>
              <a:schemeClr val="bg1"/>
            </a:solidFill>
            <a:ln w="19050">
              <a:noFill/>
            </a:ln>
          </p:spPr>
        </p:pic>
        <p:sp>
          <p:nvSpPr>
            <p:cNvPr id="9" name="TextBox 8"/>
            <p:cNvSpPr txBox="1"/>
            <p:nvPr/>
          </p:nvSpPr>
          <p:spPr>
            <a:xfrm>
              <a:off x="1123050" y="5976115"/>
              <a:ext cx="2839407" cy="265990"/>
            </a:xfrm>
            <a:prstGeom prst="rect">
              <a:avLst/>
            </a:prstGeom>
            <a:noFill/>
          </p:spPr>
          <p:txBody>
            <a:bodyPr wrap="none" lIns="0" tIns="0" rIns="0" bIns="0" rtlCol="0">
              <a:noAutofit/>
            </a:bodyPr>
            <a:lstStyle/>
            <a:p>
              <a:pPr>
                <a:lnSpc>
                  <a:spcPct val="110000"/>
                </a:lnSpc>
              </a:pPr>
              <a:r>
                <a:rPr lang="en-US" sz="2000" b="1" kern="1000" spc="30" dirty="0">
                  <a:latin typeface="Arial" panose="020B0604020202020204" pitchFamily="34" charset="0"/>
                  <a:ea typeface="Microsoft YaHei" panose="020B0503020204020204" pitchFamily="34" charset="-122"/>
                  <a:cs typeface="Arial" panose="020B0604020202020204" pitchFamily="34" charset="0"/>
                </a:rPr>
                <a:t>H</a:t>
              </a:r>
              <a:r>
                <a:rPr lang="en-US" sz="2000" b="1" kern="1000" spc="30" baseline="-25000" dirty="0">
                  <a:latin typeface="Arial" panose="020B0604020202020204" pitchFamily="34" charset="0"/>
                  <a:ea typeface="Microsoft YaHei" panose="020B0503020204020204" pitchFamily="34" charset="-122"/>
                  <a:cs typeface="Arial" panose="020B0604020202020204" pitchFamily="34" charset="0"/>
                </a:rPr>
                <a:t>c2</a:t>
              </a:r>
              <a:r>
                <a:rPr lang="en-US" sz="2000" b="1" kern="1000" spc="30" dirty="0">
                  <a:latin typeface="Arial" panose="020B0604020202020204" pitchFamily="34" charset="0"/>
                  <a:ea typeface="Microsoft YaHei" panose="020B0503020204020204" pitchFamily="34" charset="-122"/>
                  <a:cs typeface="Arial" panose="020B0604020202020204" pitchFamily="34" charset="0"/>
                </a:rPr>
                <a:t> beyond Pauli limit</a:t>
              </a:r>
            </a:p>
          </p:txBody>
        </p:sp>
        <p:sp>
          <p:nvSpPr>
            <p:cNvPr id="28" name="TextBox 27"/>
            <p:cNvSpPr txBox="1"/>
            <p:nvPr/>
          </p:nvSpPr>
          <p:spPr>
            <a:xfrm>
              <a:off x="1286927" y="1944959"/>
              <a:ext cx="875600" cy="389372"/>
            </a:xfrm>
            <a:prstGeom prst="rect">
              <a:avLst/>
            </a:prstGeom>
            <a:noFill/>
          </p:spPr>
          <p:txBody>
            <a:bodyPr wrap="none" lIns="0" tIns="0" rIns="0" bIns="0" rtlCol="0">
              <a:noAutofit/>
            </a:bodyPr>
            <a:lstStyle/>
            <a:p>
              <a:pPr>
                <a:lnSpc>
                  <a:spcPct val="110000"/>
                </a:lnSpc>
              </a:pPr>
              <a:r>
                <a:rPr lang="en-US" b="1" kern="1000" spc="30" dirty="0">
                  <a:latin typeface="Arial" panose="020B0604020202020204" pitchFamily="34" charset="0"/>
                  <a:cs typeface="Arial" panose="020B0604020202020204" pitchFamily="34" charset="0"/>
                </a:rPr>
                <a:t>CeIrSi</a:t>
              </a:r>
              <a:r>
                <a:rPr lang="en-US" b="1" kern="1000" spc="30" baseline="-25000" dirty="0">
                  <a:latin typeface="Arial" panose="020B0604020202020204" pitchFamily="34" charset="0"/>
                  <a:cs typeface="Arial" panose="020B0604020202020204" pitchFamily="34" charset="0"/>
                </a:rPr>
                <a:t>3</a:t>
              </a:r>
            </a:p>
          </p:txBody>
        </p:sp>
        <p:sp>
          <p:nvSpPr>
            <p:cNvPr id="29" name="Rectangle 28"/>
            <p:cNvSpPr/>
            <p:nvPr/>
          </p:nvSpPr>
          <p:spPr bwMode="auto">
            <a:xfrm>
              <a:off x="606088" y="1926931"/>
              <a:ext cx="3326416" cy="4491737"/>
            </a:xfrm>
            <a:prstGeom prst="rect">
              <a:avLst/>
            </a:prstGeom>
            <a:solidFill>
              <a:schemeClr val="accent6">
                <a:lumMod val="60000"/>
                <a:lumOff val="40000"/>
                <a:alpha val="17000"/>
              </a:schemeClr>
            </a:solidFill>
            <a:ln w="1905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Times" charset="0"/>
              </a:endParaRPr>
            </a:p>
          </p:txBody>
        </p:sp>
      </p:grpSp>
      <p:grpSp>
        <p:nvGrpSpPr>
          <p:cNvPr id="50" name="组合 49">
            <a:extLst>
              <a:ext uri="{FF2B5EF4-FFF2-40B4-BE49-F238E27FC236}">
                <a16:creationId xmlns:a16="http://schemas.microsoft.com/office/drawing/2014/main" id="{EC5AD834-1B26-4F40-8216-3CFE3FF0FAC0}"/>
              </a:ext>
            </a:extLst>
          </p:cNvPr>
          <p:cNvGrpSpPr/>
          <p:nvPr/>
        </p:nvGrpSpPr>
        <p:grpSpPr>
          <a:xfrm>
            <a:off x="4354421" y="1944959"/>
            <a:ext cx="3456396" cy="4783890"/>
            <a:chOff x="4367802" y="1944959"/>
            <a:chExt cx="3456396" cy="4783890"/>
          </a:xfrm>
        </p:grpSpPr>
        <p:grpSp>
          <p:nvGrpSpPr>
            <p:cNvPr id="22" name="Group 21"/>
            <p:cNvGrpSpPr/>
            <p:nvPr/>
          </p:nvGrpSpPr>
          <p:grpSpPr>
            <a:xfrm>
              <a:off x="4367802" y="1963702"/>
              <a:ext cx="3456396" cy="3762808"/>
              <a:chOff x="3476624" y="2313422"/>
              <a:chExt cx="3346819" cy="3645298"/>
            </a:xfrm>
          </p:grpSpPr>
          <p:grpSp>
            <p:nvGrpSpPr>
              <p:cNvPr id="20" name="Group 19"/>
              <p:cNvGrpSpPr/>
              <p:nvPr/>
            </p:nvGrpSpPr>
            <p:grpSpPr>
              <a:xfrm>
                <a:off x="3476624" y="2565040"/>
                <a:ext cx="3346819" cy="3393680"/>
                <a:chOff x="3476624" y="2565040"/>
                <a:chExt cx="3346819" cy="3393680"/>
              </a:xfrm>
            </p:grpSpPr>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624" y="2565040"/>
                  <a:ext cx="3346819" cy="3126733"/>
                </a:xfrm>
                <a:prstGeom prst="rect">
                  <a:avLst/>
                </a:prstGeom>
              </p:spPr>
            </p:pic>
            <p:sp>
              <p:nvSpPr>
                <p:cNvPr id="19" name="Text Box 2"/>
                <p:cNvSpPr txBox="1">
                  <a:spLocks noChangeArrowheads="1"/>
                </p:cNvSpPr>
                <p:nvPr/>
              </p:nvSpPr>
              <p:spPr bwMode="auto">
                <a:xfrm>
                  <a:off x="4168323" y="5705280"/>
                  <a:ext cx="2508007" cy="253440"/>
                </a:xfrm>
                <a:prstGeom prst="rect">
                  <a:avLst/>
                </a:prstGeom>
                <a:solidFill>
                  <a:schemeClr val="bg1"/>
                </a:solidFill>
                <a:ln w="9525">
                  <a:noFill/>
                  <a:miter lim="800000"/>
                  <a:headEnd/>
                  <a:tailEnd/>
                </a:ln>
                <a:effectLst/>
              </p:spPr>
              <p:txBody>
                <a:bodyPr wrap="square">
                  <a:spAutoFit/>
                </a:bodyPr>
                <a:lstStyle/>
                <a:p>
                  <a:r>
                    <a:rPr lang="en-US" altLang="zh-CN" sz="1100" b="1" dirty="0">
                      <a:solidFill>
                        <a:schemeClr val="tx1">
                          <a:lumMod val="50000"/>
                          <a:lumOff val="50000"/>
                        </a:schemeClr>
                      </a:solidFill>
                      <a:latin typeface="Arial" panose="020B0604020202020204" pitchFamily="34" charset="0"/>
                      <a:cs typeface="Arial" panose="020B0604020202020204" pitchFamily="34" charset="0"/>
                    </a:rPr>
                    <a:t>H. Q. Yuan, PRL 97, 017006 (2006</a:t>
                  </a:r>
                  <a:r>
                    <a:rPr lang="en-US" altLang="zh-CN" sz="1100" b="1" dirty="0">
                      <a:solidFill>
                        <a:schemeClr val="tx1">
                          <a:lumMod val="50000"/>
                          <a:lumOff val="50000"/>
                        </a:schemeClr>
                      </a:solidFill>
                      <a:latin typeface="Calibri" panose="020F0502020204030204" pitchFamily="34" charset="0"/>
                      <a:cs typeface="Calibri" panose="020F0502020204030204" pitchFamily="34" charset="0"/>
                    </a:rPr>
                    <a:t>)</a:t>
                  </a:r>
                </a:p>
              </p:txBody>
            </p:sp>
          </p:grpSp>
          <p:pic>
            <p:nvPicPr>
              <p:cNvPr id="12" name="Picture 8" descr="gap-nu0"/>
              <p:cNvPicPr>
                <a:picLocks noChangeAspect="1" noChangeArrowheads="1"/>
              </p:cNvPicPr>
              <p:nvPr/>
            </p:nvPicPr>
            <p:blipFill>
              <a:blip r:embed="rId5" cstate="print"/>
              <a:srcRect l="10164" t="12935" r="10164" b="12935"/>
              <a:stretch>
                <a:fillRect/>
              </a:stretch>
            </p:blipFill>
            <p:spPr bwMode="auto">
              <a:xfrm>
                <a:off x="5422327" y="2751334"/>
                <a:ext cx="1173098" cy="1182491"/>
              </a:xfrm>
              <a:prstGeom prst="rect">
                <a:avLst/>
              </a:prstGeom>
              <a:solidFill>
                <a:schemeClr val="tx1"/>
              </a:solidFill>
              <a:ln w="9525">
                <a:noFill/>
                <a:miter lim="800000"/>
                <a:headEnd/>
                <a:tailEnd/>
              </a:ln>
            </p:spPr>
          </p:pic>
          <p:sp>
            <p:nvSpPr>
              <p:cNvPr id="17" name="TextBox 16"/>
              <p:cNvSpPr txBox="1"/>
              <p:nvPr/>
            </p:nvSpPr>
            <p:spPr>
              <a:xfrm>
                <a:off x="3883101" y="2313422"/>
                <a:ext cx="914400" cy="353816"/>
              </a:xfrm>
              <a:prstGeom prst="rect">
                <a:avLst/>
              </a:prstGeom>
              <a:noFill/>
            </p:spPr>
            <p:txBody>
              <a:bodyPr wrap="none" lIns="0" tIns="0" rIns="0" bIns="0" rtlCol="0">
                <a:noAutofit/>
              </a:bodyPr>
              <a:lstStyle/>
              <a:p>
                <a:pPr>
                  <a:lnSpc>
                    <a:spcPct val="110000"/>
                  </a:lnSpc>
                </a:pPr>
                <a:r>
                  <a:rPr lang="en-US" b="1" kern="1000" spc="30" dirty="0">
                    <a:latin typeface="Arial" panose="020B0604020202020204" pitchFamily="34" charset="0"/>
                    <a:cs typeface="Arial" panose="020B0604020202020204" pitchFamily="34" charset="0"/>
                  </a:rPr>
                  <a:t>Li</a:t>
                </a:r>
                <a:r>
                  <a:rPr lang="en-US" b="1" kern="1000" spc="30" baseline="-25000" dirty="0">
                    <a:latin typeface="Arial" panose="020B0604020202020204" pitchFamily="34" charset="0"/>
                    <a:cs typeface="Arial" panose="020B0604020202020204" pitchFamily="34" charset="0"/>
                  </a:rPr>
                  <a:t>2</a:t>
                </a:r>
                <a:r>
                  <a:rPr lang="en-US" b="1" kern="1000" spc="30" dirty="0">
                    <a:latin typeface="Arial" panose="020B0604020202020204" pitchFamily="34" charset="0"/>
                    <a:cs typeface="Arial" panose="020B0604020202020204" pitchFamily="34" charset="0"/>
                  </a:rPr>
                  <a:t>Pt</a:t>
                </a:r>
                <a:r>
                  <a:rPr lang="en-US" b="1" kern="1000" spc="30" baseline="-25000" dirty="0">
                    <a:latin typeface="Arial" panose="020B0604020202020204" pitchFamily="34" charset="0"/>
                    <a:cs typeface="Arial" panose="020B0604020202020204" pitchFamily="34" charset="0"/>
                  </a:rPr>
                  <a:t>3</a:t>
                </a:r>
                <a:r>
                  <a:rPr lang="en-US" b="1" kern="1000" spc="30" dirty="0">
                    <a:latin typeface="Arial" panose="020B0604020202020204" pitchFamily="34" charset="0"/>
                    <a:cs typeface="Arial" panose="020B0604020202020204" pitchFamily="34" charset="0"/>
                  </a:rPr>
                  <a:t>B</a:t>
                </a:r>
              </a:p>
            </p:txBody>
          </p:sp>
        </p:grpSp>
        <p:sp>
          <p:nvSpPr>
            <p:cNvPr id="31" name="Rectangle 30"/>
            <p:cNvSpPr/>
            <p:nvPr/>
          </p:nvSpPr>
          <p:spPr bwMode="auto">
            <a:xfrm>
              <a:off x="4397756" y="1944959"/>
              <a:ext cx="3396488" cy="4501950"/>
            </a:xfrm>
            <a:prstGeom prst="rect">
              <a:avLst/>
            </a:prstGeom>
            <a:solidFill>
              <a:srgbClr val="FF7C80">
                <a:alpha val="10000"/>
              </a:srgbClr>
            </a:solid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Times" charset="0"/>
              </a:endParaRPr>
            </a:p>
          </p:txBody>
        </p:sp>
        <p:sp>
          <p:nvSpPr>
            <p:cNvPr id="18" name="TextBox 17"/>
            <p:cNvSpPr txBox="1"/>
            <p:nvPr/>
          </p:nvSpPr>
          <p:spPr>
            <a:xfrm>
              <a:off x="4638151" y="5976115"/>
              <a:ext cx="2857788" cy="752734"/>
            </a:xfrm>
            <a:prstGeom prst="rect">
              <a:avLst/>
            </a:prstGeom>
            <a:noFill/>
          </p:spPr>
          <p:txBody>
            <a:bodyPr wrap="none" lIns="0" tIns="0" rIns="0" bIns="0" rtlCol="0">
              <a:noAutofit/>
            </a:bodyPr>
            <a:lstStyle/>
            <a:p>
              <a:pPr algn="ctr">
                <a:lnSpc>
                  <a:spcPct val="110000"/>
                </a:lnSpc>
              </a:pPr>
              <a:r>
                <a:rPr lang="en-US" altLang="zh-CN" dirty="0">
                  <a:latin typeface="Arial" panose="020B0604020202020204" pitchFamily="34" charset="0"/>
                  <a:ea typeface="宋体" pitchFamily="2" charset="-122"/>
                  <a:cs typeface="Arial" panose="020B0604020202020204" pitchFamily="34" charset="0"/>
                </a:rPr>
                <a:t> </a:t>
              </a:r>
              <a:r>
                <a:rPr lang="en-US" altLang="zh-CN" sz="2000" b="1" dirty="0">
                  <a:latin typeface="Arial" panose="020B0604020202020204" pitchFamily="34" charset="0"/>
                  <a:ea typeface="Microsoft YaHei" panose="020B0503020204020204" pitchFamily="34" charset="-122"/>
                  <a:cs typeface="Arial" panose="020B0604020202020204" pitchFamily="34" charset="0"/>
                </a:rPr>
                <a:t>gap nodes</a:t>
              </a:r>
              <a:endParaRPr lang="en-US" sz="2000" b="1" kern="1000" spc="30" dirty="0">
                <a:latin typeface="Arial" panose="020B0604020202020204" pitchFamily="34" charset="0"/>
                <a:ea typeface="Microsoft YaHei" panose="020B0503020204020204" pitchFamily="34" charset="-122"/>
                <a:cs typeface="Arial" panose="020B0604020202020204" pitchFamily="34" charset="0"/>
              </a:endParaRPr>
            </a:p>
          </p:txBody>
        </p:sp>
      </p:grpSp>
      <p:grpSp>
        <p:nvGrpSpPr>
          <p:cNvPr id="39" name="Group 38">
            <a:extLst>
              <a:ext uri="{FF2B5EF4-FFF2-40B4-BE49-F238E27FC236}">
                <a16:creationId xmlns:a16="http://schemas.microsoft.com/office/drawing/2014/main" id="{BE487D2B-D084-4D28-B087-49F5A2DB058C}"/>
              </a:ext>
            </a:extLst>
          </p:cNvPr>
          <p:cNvGrpSpPr/>
          <p:nvPr/>
        </p:nvGrpSpPr>
        <p:grpSpPr>
          <a:xfrm>
            <a:off x="0" y="-7791"/>
            <a:ext cx="12192000" cy="1101436"/>
            <a:chOff x="1" y="0"/>
            <a:chExt cx="12192000" cy="1101436"/>
          </a:xfrm>
        </p:grpSpPr>
        <p:sp>
          <p:nvSpPr>
            <p:cNvPr id="40" name="Rectangle 39">
              <a:extLst>
                <a:ext uri="{FF2B5EF4-FFF2-40B4-BE49-F238E27FC236}">
                  <a16:creationId xmlns:a16="http://schemas.microsoft.com/office/drawing/2014/main" id="{B7501119-6B5E-497F-B643-123847DCBB4A}"/>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42" name="Picture 41">
              <a:extLst>
                <a:ext uri="{FF2B5EF4-FFF2-40B4-BE49-F238E27FC236}">
                  <a16:creationId xmlns:a16="http://schemas.microsoft.com/office/drawing/2014/main" id="{8E13E8D9-3F54-4750-8142-5D7A72BAAD39}"/>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43" name="Group 42">
              <a:extLst>
                <a:ext uri="{FF2B5EF4-FFF2-40B4-BE49-F238E27FC236}">
                  <a16:creationId xmlns:a16="http://schemas.microsoft.com/office/drawing/2014/main" id="{46CE7537-6B53-4F29-9ACC-31C929DD07E2}"/>
                </a:ext>
              </a:extLst>
            </p:cNvPr>
            <p:cNvGrpSpPr/>
            <p:nvPr/>
          </p:nvGrpSpPr>
          <p:grpSpPr>
            <a:xfrm>
              <a:off x="9643013" y="4519"/>
              <a:ext cx="2487809" cy="958777"/>
              <a:chOff x="1886763" y="4787129"/>
              <a:chExt cx="2487809" cy="958777"/>
            </a:xfrm>
          </p:grpSpPr>
          <p:sp>
            <p:nvSpPr>
              <p:cNvPr id="44" name="TextBox 43">
                <a:extLst>
                  <a:ext uri="{FF2B5EF4-FFF2-40B4-BE49-F238E27FC236}">
                    <a16:creationId xmlns:a16="http://schemas.microsoft.com/office/drawing/2014/main" id="{2C8C73AD-8D4F-477F-8E04-A1181C127356}"/>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45" name="Group 44">
                <a:extLst>
                  <a:ext uri="{FF2B5EF4-FFF2-40B4-BE49-F238E27FC236}">
                    <a16:creationId xmlns:a16="http://schemas.microsoft.com/office/drawing/2014/main" id="{CD551228-4A60-4F40-961B-3B4559D75575}"/>
                  </a:ext>
                </a:extLst>
              </p:cNvPr>
              <p:cNvGrpSpPr/>
              <p:nvPr/>
            </p:nvGrpSpPr>
            <p:grpSpPr>
              <a:xfrm>
                <a:off x="1953082" y="4948029"/>
                <a:ext cx="2421490" cy="797877"/>
                <a:chOff x="1952407" y="4970889"/>
                <a:chExt cx="2421490" cy="797877"/>
              </a:xfrm>
            </p:grpSpPr>
            <p:sp>
              <p:nvSpPr>
                <p:cNvPr id="46" name="TextBox 45">
                  <a:extLst>
                    <a:ext uri="{FF2B5EF4-FFF2-40B4-BE49-F238E27FC236}">
                      <a16:creationId xmlns:a16="http://schemas.microsoft.com/office/drawing/2014/main" id="{DFF792BE-8DD3-4AC8-8929-80DA1879A54E}"/>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47" name="TextBox 46">
                  <a:extLst>
                    <a:ext uri="{FF2B5EF4-FFF2-40B4-BE49-F238E27FC236}">
                      <a16:creationId xmlns:a16="http://schemas.microsoft.com/office/drawing/2014/main" id="{C514425F-F782-4ED4-84DA-67234A73C9D1}"/>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48" name="TextBox 47">
                  <a:extLst>
                    <a:ext uri="{FF2B5EF4-FFF2-40B4-BE49-F238E27FC236}">
                      <a16:creationId xmlns:a16="http://schemas.microsoft.com/office/drawing/2014/main" id="{4D943EFC-9B24-43CD-9B83-4C340D45BBE9}"/>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9" name="TextBox 48">
            <a:extLst>
              <a:ext uri="{FF2B5EF4-FFF2-40B4-BE49-F238E27FC236}">
                <a16:creationId xmlns:a16="http://schemas.microsoft.com/office/drawing/2014/main" id="{BA16F6EF-EDF8-4033-9A28-583953978A70}"/>
              </a:ext>
            </a:extLst>
          </p:cNvPr>
          <p:cNvSpPr txBox="1"/>
          <p:nvPr/>
        </p:nvSpPr>
        <p:spPr>
          <a:xfrm>
            <a:off x="1786962" y="1274384"/>
            <a:ext cx="9588430" cy="468242"/>
          </a:xfrm>
          <a:prstGeom prst="rect">
            <a:avLst/>
          </a:prstGeom>
          <a:noFill/>
        </p:spPr>
        <p:txBody>
          <a:bodyPr wrap="none" lIns="0" tIns="0" rIns="0" bIns="0" rtlCol="0">
            <a:noAutofit/>
          </a:bodyPr>
          <a:lstStyle/>
          <a:p>
            <a:pPr>
              <a:lnSpc>
                <a:spcPct val="110000"/>
              </a:lnSpc>
            </a:pP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The mixed pairings yield </a:t>
            </a:r>
            <a:r>
              <a:rPr lang="en-US" altLang="zh-CN" sz="2400" b="1"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novel/unconventional </a:t>
            </a:r>
            <a:r>
              <a:rPr lang="en-US" altLang="zh-CN" sz="2400" b="1" kern="1000" spc="30" dirty="0">
                <a:latin typeface="Arial" panose="020B0604020202020204" pitchFamily="34" charset="0"/>
                <a:ea typeface="Microsoft YaHei" panose="020B0503020204020204" pitchFamily="34" charset="-122"/>
                <a:cs typeface="Arial" panose="020B0604020202020204" pitchFamily="34" charset="0"/>
              </a:rPr>
              <a:t>SC properties</a:t>
            </a:r>
            <a:endParaRPr lang="en-US" sz="2400" b="1" kern="1000" spc="30" dirty="0">
              <a:latin typeface="Arial" panose="020B0604020202020204" pitchFamily="34" charset="0"/>
              <a:ea typeface="Microsoft YaHei" panose="020B0503020204020204" pitchFamily="34" charset="-122"/>
              <a:cs typeface="Arial" panose="020B0604020202020204" pitchFamily="34" charset="0"/>
            </a:endParaRPr>
          </a:p>
        </p:txBody>
      </p:sp>
      <p:sp>
        <p:nvSpPr>
          <p:cNvPr id="38" name="TextBox 38">
            <a:extLst>
              <a:ext uri="{FF2B5EF4-FFF2-40B4-BE49-F238E27FC236}">
                <a16:creationId xmlns:a16="http://schemas.microsoft.com/office/drawing/2014/main" id="{9EE9E00F-E89F-4517-A7D0-6497F057AF54}"/>
              </a:ext>
            </a:extLst>
          </p:cNvPr>
          <p:cNvSpPr txBox="1"/>
          <p:nvPr/>
        </p:nvSpPr>
        <p:spPr>
          <a:xfrm>
            <a:off x="2433431" y="206741"/>
            <a:ext cx="7007046"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Unconventional/topological SC</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grpSp>
        <p:nvGrpSpPr>
          <p:cNvPr id="52" name="组合 51">
            <a:extLst>
              <a:ext uri="{FF2B5EF4-FFF2-40B4-BE49-F238E27FC236}">
                <a16:creationId xmlns:a16="http://schemas.microsoft.com/office/drawing/2014/main" id="{793CA710-2B32-49C1-AD7C-A4A1A05CA9F2}"/>
              </a:ext>
            </a:extLst>
          </p:cNvPr>
          <p:cNvGrpSpPr/>
          <p:nvPr/>
        </p:nvGrpSpPr>
        <p:grpSpPr>
          <a:xfrm>
            <a:off x="8335470" y="1944959"/>
            <a:ext cx="3690155" cy="4501950"/>
            <a:chOff x="8397912" y="1972989"/>
            <a:chExt cx="3690155" cy="4473920"/>
          </a:xfrm>
        </p:grpSpPr>
        <p:sp>
          <p:nvSpPr>
            <p:cNvPr id="26" name="TextBox 25"/>
            <p:cNvSpPr txBox="1"/>
            <p:nvPr/>
          </p:nvSpPr>
          <p:spPr>
            <a:xfrm>
              <a:off x="9208851" y="5802653"/>
              <a:ext cx="2578738" cy="644256"/>
            </a:xfrm>
            <a:prstGeom prst="rect">
              <a:avLst/>
            </a:prstGeom>
            <a:noFill/>
          </p:spPr>
          <p:txBody>
            <a:bodyPr wrap="none" lIns="0" tIns="0" rIns="0" bIns="0" rtlCol="0">
              <a:noAutofit/>
            </a:bodyPr>
            <a:lstStyle/>
            <a:p>
              <a:pPr algn="ctr">
                <a:lnSpc>
                  <a:spcPct val="110000"/>
                </a:lnSpc>
              </a:pPr>
              <a:r>
                <a:rPr lang="en-US" altLang="zh-CN" sz="2000" b="1" dirty="0">
                  <a:latin typeface="Arial" panose="020B0604020202020204" pitchFamily="34" charset="0"/>
                  <a:ea typeface="Microsoft YaHei" panose="020B0503020204020204" pitchFamily="34" charset="-122"/>
                  <a:cs typeface="Arial" panose="020B0604020202020204" pitchFamily="34" charset="0"/>
                </a:rPr>
                <a:t>Time-reversal symmetry </a:t>
              </a:r>
            </a:p>
            <a:p>
              <a:pPr algn="ctr">
                <a:lnSpc>
                  <a:spcPct val="110000"/>
                </a:lnSpc>
              </a:pPr>
              <a:r>
                <a:rPr lang="en-US" altLang="zh-CN" sz="2000" b="1" dirty="0">
                  <a:latin typeface="Arial" panose="020B0604020202020204" pitchFamily="34" charset="0"/>
                  <a:ea typeface="Microsoft YaHei" panose="020B0503020204020204" pitchFamily="34" charset="-122"/>
                  <a:cs typeface="Arial" panose="020B0604020202020204" pitchFamily="34" charset="0"/>
                </a:rPr>
                <a:t>breaking</a:t>
              </a:r>
              <a:endParaRPr lang="en-US" sz="2000" b="1" kern="1000" spc="30" dirty="0">
                <a:solidFill>
                  <a:schemeClr val="accent6">
                    <a:lumMod val="75000"/>
                  </a:schemeClr>
                </a:solidFill>
                <a:latin typeface="Arial" panose="020B0604020202020204" pitchFamily="34" charset="0"/>
                <a:ea typeface="Microsoft YaHei" panose="020B0503020204020204" pitchFamily="34" charset="-122"/>
                <a:cs typeface="Arial" panose="020B0604020202020204" pitchFamily="34" charset="0"/>
              </a:endParaRPr>
            </a:p>
          </p:txBody>
        </p:sp>
        <p:grpSp>
          <p:nvGrpSpPr>
            <p:cNvPr id="13" name="Group 12">
              <a:extLst>
                <a:ext uri="{FF2B5EF4-FFF2-40B4-BE49-F238E27FC236}">
                  <a16:creationId xmlns:a16="http://schemas.microsoft.com/office/drawing/2014/main" id="{E271C6CB-3884-4725-8173-E55DB663E6E4}"/>
                </a:ext>
              </a:extLst>
            </p:cNvPr>
            <p:cNvGrpSpPr/>
            <p:nvPr/>
          </p:nvGrpSpPr>
          <p:grpSpPr>
            <a:xfrm>
              <a:off x="8992262" y="1972989"/>
              <a:ext cx="3095805" cy="3807133"/>
              <a:chOff x="8268862" y="2125432"/>
              <a:chExt cx="2668019" cy="3540666"/>
            </a:xfrm>
          </p:grpSpPr>
          <p:sp>
            <p:nvSpPr>
              <p:cNvPr id="27" name="TextBox 26"/>
              <p:cNvSpPr txBox="1"/>
              <p:nvPr/>
            </p:nvSpPr>
            <p:spPr>
              <a:xfrm>
                <a:off x="8268862" y="2125432"/>
                <a:ext cx="773381" cy="348582"/>
              </a:xfrm>
              <a:prstGeom prst="rect">
                <a:avLst/>
              </a:prstGeom>
              <a:noFill/>
            </p:spPr>
            <p:txBody>
              <a:bodyPr wrap="none" lIns="0" tIns="0" rIns="0" bIns="0" rtlCol="0">
                <a:noAutofit/>
              </a:bodyPr>
              <a:lstStyle/>
              <a:p>
                <a:pPr>
                  <a:lnSpc>
                    <a:spcPct val="110000"/>
                  </a:lnSpc>
                </a:pPr>
                <a:r>
                  <a:rPr lang="en-US" altLang="zh-CN" b="1" kern="1000" spc="30" dirty="0" err="1">
                    <a:latin typeface="Arial" panose="020B0604020202020204" pitchFamily="34" charset="0"/>
                    <a:cs typeface="Arial" panose="020B0604020202020204" pitchFamily="34" charset="0"/>
                  </a:rPr>
                  <a:t>CaPtAs</a:t>
                </a:r>
                <a:endParaRPr lang="en-US" b="1" kern="1000" spc="30" baseline="-25000" dirty="0">
                  <a:latin typeface="Arial" panose="020B0604020202020204" pitchFamily="34" charset="0"/>
                  <a:cs typeface="Arial" panose="020B0604020202020204" pitchFamily="34" charset="0"/>
                </a:endParaRPr>
              </a:p>
            </p:txBody>
          </p:sp>
          <p:sp>
            <p:nvSpPr>
              <p:cNvPr id="24" name="Text Box 2"/>
              <p:cNvSpPr txBox="1">
                <a:spLocks noChangeArrowheads="1"/>
              </p:cNvSpPr>
              <p:nvPr/>
            </p:nvSpPr>
            <p:spPr bwMode="auto">
              <a:xfrm>
                <a:off x="8574299" y="5422798"/>
                <a:ext cx="2362582" cy="243300"/>
              </a:xfrm>
              <a:prstGeom prst="rect">
                <a:avLst/>
              </a:prstGeom>
              <a:solidFill>
                <a:schemeClr val="bg1"/>
              </a:solidFill>
              <a:ln w="9525">
                <a:noFill/>
                <a:miter lim="800000"/>
                <a:headEnd/>
                <a:tailEnd/>
              </a:ln>
              <a:effectLst/>
            </p:spPr>
            <p:txBody>
              <a:bodyPr wrap="square">
                <a:spAutoFit/>
              </a:bodyPr>
              <a:lstStyle/>
              <a:p>
                <a:r>
                  <a:rPr lang="en-US" altLang="zh-CN" sz="1100" b="1" dirty="0">
                    <a:solidFill>
                      <a:schemeClr val="tx1">
                        <a:lumMod val="50000"/>
                        <a:lumOff val="50000"/>
                      </a:schemeClr>
                    </a:solidFill>
                    <a:latin typeface="Arial" panose="020B0604020202020204" pitchFamily="34" charset="0"/>
                    <a:cs typeface="Arial" panose="020B0604020202020204" pitchFamily="34" charset="0"/>
                  </a:rPr>
                  <a:t>T. Shang, PRL </a:t>
                </a:r>
                <a:r>
                  <a:rPr lang="de-DE" altLang="zh-CN" sz="1100" b="1" dirty="0">
                    <a:solidFill>
                      <a:schemeClr val="tx1">
                        <a:lumMod val="50000"/>
                        <a:lumOff val="50000"/>
                      </a:schemeClr>
                    </a:solidFill>
                    <a:latin typeface="Arial" panose="020B0604020202020204" pitchFamily="34" charset="0"/>
                    <a:cs typeface="Arial" panose="020B0604020202020204" pitchFamily="34" charset="0"/>
                  </a:rPr>
                  <a:t>124</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a:t>
                </a:r>
                <a:r>
                  <a:rPr lang="de-DE" altLang="zh-CN" sz="1100" b="1" dirty="0">
                    <a:solidFill>
                      <a:schemeClr val="tx1">
                        <a:lumMod val="50000"/>
                        <a:lumOff val="50000"/>
                      </a:schemeClr>
                    </a:solidFill>
                    <a:latin typeface="Arial" panose="020B0604020202020204" pitchFamily="34" charset="0"/>
                    <a:cs typeface="Arial" panose="020B0604020202020204" pitchFamily="34" charset="0"/>
                  </a:rPr>
                  <a:t>207001</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(2020)</a:t>
                </a:r>
              </a:p>
            </p:txBody>
          </p:sp>
        </p:grpSp>
        <p:pic>
          <p:nvPicPr>
            <p:cNvPr id="36" name="图片 35">
              <a:extLst>
                <a:ext uri="{FF2B5EF4-FFF2-40B4-BE49-F238E27FC236}">
                  <a16:creationId xmlns:a16="http://schemas.microsoft.com/office/drawing/2014/main" id="{4A32C065-B92E-4103-96F9-8E8D2146A527}"/>
                </a:ext>
              </a:extLst>
            </p:cNvPr>
            <p:cNvPicPr>
              <a:picLocks noChangeAspect="1"/>
            </p:cNvPicPr>
            <p:nvPr/>
          </p:nvPicPr>
          <p:blipFill>
            <a:blip r:embed="rId7"/>
            <a:stretch>
              <a:fillRect/>
            </a:stretch>
          </p:blipFill>
          <p:spPr>
            <a:xfrm>
              <a:off x="8447368" y="2223431"/>
              <a:ext cx="3295827" cy="3300754"/>
            </a:xfrm>
            <a:prstGeom prst="rect">
              <a:avLst/>
            </a:prstGeom>
          </p:spPr>
        </p:pic>
        <p:sp>
          <p:nvSpPr>
            <p:cNvPr id="35" name="Rectangle 34"/>
            <p:cNvSpPr/>
            <p:nvPr/>
          </p:nvSpPr>
          <p:spPr bwMode="auto">
            <a:xfrm>
              <a:off x="8397912" y="1972989"/>
              <a:ext cx="3628625" cy="4473920"/>
            </a:xfrm>
            <a:prstGeom prst="rect">
              <a:avLst/>
            </a:prstGeom>
            <a:solidFill>
              <a:srgbClr val="00B0F0">
                <a:alpha val="9000"/>
              </a:srgbClr>
            </a:solidFill>
            <a:ln w="1587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dirty="0">
                <a:latin typeface="Times" charset="0"/>
              </a:endParaRPr>
            </a:p>
          </p:txBody>
        </p:sp>
      </p:grpSp>
    </p:spTree>
    <p:extLst>
      <p:ext uri="{BB962C8B-B14F-4D97-AF65-F5344CB8AC3E}">
        <p14:creationId xmlns:p14="http://schemas.microsoft.com/office/powerpoint/2010/main" val="22682699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4" name="文本框 3">
            <a:extLst>
              <a:ext uri="{FF2B5EF4-FFF2-40B4-BE49-F238E27FC236}">
                <a16:creationId xmlns:a16="http://schemas.microsoft.com/office/drawing/2014/main" id="{EF185CD0-F9D8-42CB-B5DE-DF249146DBF2}"/>
              </a:ext>
            </a:extLst>
          </p:cNvPr>
          <p:cNvSpPr txBox="1"/>
          <p:nvPr/>
        </p:nvSpPr>
        <p:spPr>
          <a:xfrm>
            <a:off x="187863" y="1075368"/>
            <a:ext cx="3929281" cy="400110"/>
          </a:xfrm>
          <a:prstGeom prst="rect">
            <a:avLst/>
          </a:prstGeom>
          <a:noFill/>
        </p:spPr>
        <p:txBody>
          <a:bodyPr wrap="none" rtlCol="0">
            <a:spAutoFit/>
          </a:bodyPr>
          <a:lstStyle/>
          <a:p>
            <a:r>
              <a:rPr lang="en-US" altLang="zh-CN" sz="2000" b="1" dirty="0">
                <a:latin typeface="Arial" panose="020B0604020202020204" pitchFamily="34" charset="0"/>
                <a:cs typeface="Arial" panose="020B0604020202020204" pitchFamily="34" charset="0"/>
              </a:rPr>
              <a:t>How to realize topological SC?</a:t>
            </a:r>
            <a:endParaRPr lang="zh-CN" altLang="en-US" sz="2000" b="1"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8C132778-9FEF-483D-A1E1-3A98B3D432A9}"/>
              </a:ext>
            </a:extLst>
          </p:cNvPr>
          <p:cNvSpPr txBox="1"/>
          <p:nvPr/>
        </p:nvSpPr>
        <p:spPr>
          <a:xfrm>
            <a:off x="313119" y="1567196"/>
            <a:ext cx="3339376" cy="584775"/>
          </a:xfrm>
          <a:prstGeom prst="rect">
            <a:avLst/>
          </a:prstGeom>
          <a:solidFill>
            <a:schemeClr val="accent5">
              <a:lumMod val="20000"/>
              <a:lumOff val="80000"/>
            </a:schemeClr>
          </a:solidFill>
          <a:ln w="19050">
            <a:solidFill>
              <a:srgbClr val="0000FF"/>
            </a:solidFill>
          </a:ln>
        </p:spPr>
        <p:txBody>
          <a:bodyPr wrap="none" rtlCol="0">
            <a:spAutoFit/>
          </a:bodyPr>
          <a:lstStyle/>
          <a:p>
            <a:pPr algn="ctr"/>
            <a:r>
              <a:rPr lang="en-US" altLang="zh-CN" b="1" dirty="0">
                <a:solidFill>
                  <a:srgbClr val="C00000"/>
                </a:solidFill>
                <a:latin typeface="Arial" panose="020B0604020202020204" pitchFamily="34" charset="0"/>
                <a:cs typeface="Arial" panose="020B0604020202020204" pitchFamily="34" charset="0"/>
              </a:rPr>
              <a:t>Route 1: </a:t>
            </a:r>
            <a:r>
              <a:rPr lang="en-US" altLang="zh-CN" sz="1400" dirty="0">
                <a:latin typeface="Arial" panose="020B0604020202020204" pitchFamily="34" charset="0"/>
                <a:cs typeface="Arial" panose="020B0604020202020204" pitchFamily="34" charset="0"/>
              </a:rPr>
              <a:t>e.g., </a:t>
            </a:r>
            <a:r>
              <a:rPr lang="it-IT" altLang="zh-CN" sz="1400" i="0" u="none" strike="noStrike" baseline="0" dirty="0">
                <a:latin typeface="Arial" panose="020B0604020202020204" pitchFamily="34" charset="0"/>
                <a:cs typeface="Arial" panose="020B0604020202020204" pitchFamily="34" charset="0"/>
              </a:rPr>
              <a:t>Cu</a:t>
            </a:r>
            <a:r>
              <a:rPr lang="it-IT" altLang="zh-CN" sz="1400" i="0" u="none" strike="noStrike" baseline="-25000" dirty="0">
                <a:latin typeface="Arial" panose="020B0604020202020204" pitchFamily="34" charset="0"/>
                <a:cs typeface="Arial" panose="020B0604020202020204" pitchFamily="34" charset="0"/>
              </a:rPr>
              <a:t>x</a:t>
            </a:r>
            <a:r>
              <a:rPr lang="en-US" altLang="zh-CN" sz="1400" i="0" u="none" strike="noStrike" baseline="0" dirty="0">
                <a:latin typeface="Arial" panose="020B0604020202020204" pitchFamily="34" charset="0"/>
                <a:cs typeface="Arial" panose="020B0604020202020204" pitchFamily="34" charset="0"/>
              </a:rPr>
              <a:t>Bi</a:t>
            </a:r>
            <a:r>
              <a:rPr lang="en-US" altLang="zh-CN" sz="1400" i="0" u="none" strike="noStrike" baseline="-25000" dirty="0">
                <a:latin typeface="Arial" panose="020B0604020202020204" pitchFamily="34" charset="0"/>
                <a:cs typeface="Arial" panose="020B0604020202020204" pitchFamily="34" charset="0"/>
              </a:rPr>
              <a:t>2</a:t>
            </a:r>
            <a:r>
              <a:rPr lang="en-US" altLang="zh-CN" sz="1400" i="0" u="none" strike="noStrike" baseline="0" dirty="0">
                <a:latin typeface="Arial" panose="020B0604020202020204" pitchFamily="34" charset="0"/>
                <a:cs typeface="Arial" panose="020B0604020202020204" pitchFamily="34" charset="0"/>
              </a:rPr>
              <a:t>Se</a:t>
            </a:r>
            <a:r>
              <a:rPr lang="en-US" altLang="zh-CN" sz="1400" i="0" u="none" strike="noStrike" baseline="-25000" dirty="0">
                <a:latin typeface="Arial" panose="020B0604020202020204" pitchFamily="34" charset="0"/>
                <a:cs typeface="Arial" panose="020B0604020202020204" pitchFamily="34" charset="0"/>
              </a:rPr>
              <a:t>3</a:t>
            </a:r>
            <a:endParaRPr lang="en-US" altLang="zh-CN" sz="1400" baseline="-25000" dirty="0">
              <a:latin typeface="Arial" panose="020B0604020202020204" pitchFamily="34" charset="0"/>
              <a:cs typeface="Arial" panose="020B0604020202020204" pitchFamily="34" charset="0"/>
            </a:endParaRPr>
          </a:p>
          <a:p>
            <a:r>
              <a:rPr lang="en-US" altLang="zh-CN" sz="1400" dirty="0">
                <a:latin typeface="Arial" panose="020B0604020202020204" pitchFamily="34" charset="0"/>
                <a:cs typeface="Arial" panose="020B0604020202020204" pitchFamily="34" charset="0"/>
              </a:rPr>
              <a:t>Chemical doping in topological insulator</a:t>
            </a:r>
            <a:endParaRPr lang="zh-CN" altLang="en-US" sz="1400" dirty="0">
              <a:latin typeface="Arial" panose="020B0604020202020204" pitchFamily="34" charset="0"/>
              <a:cs typeface="Arial" panose="020B0604020202020204" pitchFamily="34" charset="0"/>
            </a:endParaRPr>
          </a:p>
        </p:txBody>
      </p:sp>
      <p:grpSp>
        <p:nvGrpSpPr>
          <p:cNvPr id="14" name="组合 13">
            <a:extLst>
              <a:ext uri="{FF2B5EF4-FFF2-40B4-BE49-F238E27FC236}">
                <a16:creationId xmlns:a16="http://schemas.microsoft.com/office/drawing/2014/main" id="{78ADBEC2-1E7F-4CC6-94AC-258CD0CD923D}"/>
              </a:ext>
            </a:extLst>
          </p:cNvPr>
          <p:cNvGrpSpPr/>
          <p:nvPr/>
        </p:nvGrpSpPr>
        <p:grpSpPr>
          <a:xfrm>
            <a:off x="620828" y="2703388"/>
            <a:ext cx="3241913" cy="2336466"/>
            <a:chOff x="588339" y="2662588"/>
            <a:chExt cx="3241913" cy="2336466"/>
          </a:xfrm>
        </p:grpSpPr>
        <p:grpSp>
          <p:nvGrpSpPr>
            <p:cNvPr id="12" name="组合 11">
              <a:extLst>
                <a:ext uri="{FF2B5EF4-FFF2-40B4-BE49-F238E27FC236}">
                  <a16:creationId xmlns:a16="http://schemas.microsoft.com/office/drawing/2014/main" id="{D467DBC6-D9B2-4838-97F1-EA99530E3E0E}"/>
                </a:ext>
              </a:extLst>
            </p:cNvPr>
            <p:cNvGrpSpPr/>
            <p:nvPr/>
          </p:nvGrpSpPr>
          <p:grpSpPr>
            <a:xfrm>
              <a:off x="588339" y="2662588"/>
              <a:ext cx="2289853" cy="2154496"/>
              <a:chOff x="420689" y="3351905"/>
              <a:chExt cx="2289853" cy="2154496"/>
            </a:xfrm>
          </p:grpSpPr>
          <p:pic>
            <p:nvPicPr>
              <p:cNvPr id="10" name="图片 9">
                <a:extLst>
                  <a:ext uri="{FF2B5EF4-FFF2-40B4-BE49-F238E27FC236}">
                    <a16:creationId xmlns:a16="http://schemas.microsoft.com/office/drawing/2014/main" id="{149F17CC-D63A-4354-82E6-208DF6B58857}"/>
                  </a:ext>
                </a:extLst>
              </p:cNvPr>
              <p:cNvPicPr>
                <a:picLocks noChangeAspect="1"/>
              </p:cNvPicPr>
              <p:nvPr/>
            </p:nvPicPr>
            <p:blipFill rotWithShape="1">
              <a:blip r:embed="rId4"/>
              <a:srcRect t="7734" b="2271"/>
              <a:stretch/>
            </p:blipFill>
            <p:spPr>
              <a:xfrm>
                <a:off x="420689" y="3439319"/>
                <a:ext cx="2289853" cy="2067082"/>
              </a:xfrm>
              <a:prstGeom prst="rect">
                <a:avLst/>
              </a:prstGeom>
            </p:spPr>
          </p:pic>
          <p:sp>
            <p:nvSpPr>
              <p:cNvPr id="11" name="矩形 10">
                <a:extLst>
                  <a:ext uri="{FF2B5EF4-FFF2-40B4-BE49-F238E27FC236}">
                    <a16:creationId xmlns:a16="http://schemas.microsoft.com/office/drawing/2014/main" id="{8F2CE16D-803B-4C71-828D-2D86E1C8B4CE}"/>
                  </a:ext>
                </a:extLst>
              </p:cNvPr>
              <p:cNvSpPr/>
              <p:nvPr/>
            </p:nvSpPr>
            <p:spPr>
              <a:xfrm>
                <a:off x="480311" y="3351905"/>
                <a:ext cx="429064" cy="3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a:extLst>
                <a:ext uri="{FF2B5EF4-FFF2-40B4-BE49-F238E27FC236}">
                  <a16:creationId xmlns:a16="http://schemas.microsoft.com/office/drawing/2014/main" id="{2DD0D7BC-6D2D-4934-A380-3287259EA09F}"/>
                </a:ext>
              </a:extLst>
            </p:cNvPr>
            <p:cNvSpPr txBox="1"/>
            <p:nvPr/>
          </p:nvSpPr>
          <p:spPr>
            <a:xfrm>
              <a:off x="1831483" y="4737444"/>
              <a:ext cx="1998769" cy="261610"/>
            </a:xfrm>
            <a:prstGeom prst="rect">
              <a:avLst/>
            </a:prstGeom>
            <a:noFill/>
          </p:spPr>
          <p:txBody>
            <a:bodyPr wrap="square">
              <a:spAutoFit/>
            </a:bodyPr>
            <a:lstStyle/>
            <a:p>
              <a:r>
                <a:rPr lang="en-US" altLang="zh-CN" sz="1100" b="1" dirty="0">
                  <a:solidFill>
                    <a:schemeClr val="tx1">
                      <a:lumMod val="50000"/>
                      <a:lumOff val="50000"/>
                    </a:schemeClr>
                  </a:solidFill>
                  <a:latin typeface="Arial" panose="020B0604020202020204" pitchFamily="34" charset="0"/>
                  <a:cs typeface="Arial" panose="020B0604020202020204" pitchFamily="34" charset="0"/>
                </a:rPr>
                <a:t>S. Sasaki et al., </a:t>
              </a:r>
              <a:r>
                <a:rPr lang="en-US" altLang="zh-CN" sz="1000" b="1" dirty="0">
                  <a:solidFill>
                    <a:schemeClr val="tx1">
                      <a:lumMod val="50000"/>
                      <a:lumOff val="50000"/>
                    </a:schemeClr>
                  </a:solidFill>
                  <a:latin typeface="Arial" panose="020B0604020202020204" pitchFamily="34" charset="0"/>
                  <a:cs typeface="Arial" panose="020B0604020202020204" pitchFamily="34" charset="0"/>
                </a:rPr>
                <a:t>PRL</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(2011)</a:t>
              </a:r>
              <a:endParaRPr lang="zh-CN" altLang="en-US" sz="1100" b="1" dirty="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37" name="组合 36">
            <a:extLst>
              <a:ext uri="{FF2B5EF4-FFF2-40B4-BE49-F238E27FC236}">
                <a16:creationId xmlns:a16="http://schemas.microsoft.com/office/drawing/2014/main" id="{7AEED40D-14B5-42BA-B257-290BC5965476}"/>
              </a:ext>
            </a:extLst>
          </p:cNvPr>
          <p:cNvGrpSpPr/>
          <p:nvPr/>
        </p:nvGrpSpPr>
        <p:grpSpPr>
          <a:xfrm>
            <a:off x="438851" y="5018184"/>
            <a:ext cx="3847992" cy="1857231"/>
            <a:chOff x="366184" y="5178070"/>
            <a:chExt cx="3847992" cy="1857231"/>
          </a:xfrm>
        </p:grpSpPr>
        <p:pic>
          <p:nvPicPr>
            <p:cNvPr id="34" name="图片 33">
              <a:extLst>
                <a:ext uri="{FF2B5EF4-FFF2-40B4-BE49-F238E27FC236}">
                  <a16:creationId xmlns:a16="http://schemas.microsoft.com/office/drawing/2014/main" id="{D77CB0A7-5604-4F32-8C99-779E0234E135}"/>
                </a:ext>
              </a:extLst>
            </p:cNvPr>
            <p:cNvPicPr>
              <a:picLocks noChangeAspect="1"/>
            </p:cNvPicPr>
            <p:nvPr/>
          </p:nvPicPr>
          <p:blipFill rotWithShape="1">
            <a:blip r:embed="rId5"/>
            <a:srcRect t="9685"/>
            <a:stretch/>
          </p:blipFill>
          <p:spPr>
            <a:xfrm>
              <a:off x="366184" y="5178070"/>
              <a:ext cx="2917041" cy="1635714"/>
            </a:xfrm>
            <a:prstGeom prst="rect">
              <a:avLst/>
            </a:prstGeom>
          </p:spPr>
        </p:pic>
        <p:sp>
          <p:nvSpPr>
            <p:cNvPr id="36" name="文本框 35">
              <a:extLst>
                <a:ext uri="{FF2B5EF4-FFF2-40B4-BE49-F238E27FC236}">
                  <a16:creationId xmlns:a16="http://schemas.microsoft.com/office/drawing/2014/main" id="{03A21A56-835E-4763-9EEA-8F142A86A78B}"/>
                </a:ext>
              </a:extLst>
            </p:cNvPr>
            <p:cNvSpPr txBox="1"/>
            <p:nvPr/>
          </p:nvSpPr>
          <p:spPr>
            <a:xfrm>
              <a:off x="1541314" y="6773691"/>
              <a:ext cx="2672862" cy="261610"/>
            </a:xfrm>
            <a:prstGeom prst="rect">
              <a:avLst/>
            </a:prstGeom>
            <a:noFill/>
          </p:spPr>
          <p:txBody>
            <a:bodyPr wrap="square">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K. Matano, et al., Nat. Phys. (2016)</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60" name="组合 59">
            <a:extLst>
              <a:ext uri="{FF2B5EF4-FFF2-40B4-BE49-F238E27FC236}">
                <a16:creationId xmlns:a16="http://schemas.microsoft.com/office/drawing/2014/main" id="{3BCEB723-79CF-4075-A0EC-35339340B7A0}"/>
              </a:ext>
            </a:extLst>
          </p:cNvPr>
          <p:cNvGrpSpPr/>
          <p:nvPr/>
        </p:nvGrpSpPr>
        <p:grpSpPr>
          <a:xfrm>
            <a:off x="4286843" y="1548984"/>
            <a:ext cx="3987851" cy="5360014"/>
            <a:chOff x="4293051" y="1542373"/>
            <a:chExt cx="3987851" cy="5360014"/>
          </a:xfrm>
        </p:grpSpPr>
        <p:sp>
          <p:nvSpPr>
            <p:cNvPr id="30" name="文本框 29">
              <a:extLst>
                <a:ext uri="{FF2B5EF4-FFF2-40B4-BE49-F238E27FC236}">
                  <a16:creationId xmlns:a16="http://schemas.microsoft.com/office/drawing/2014/main" id="{ADBF8277-00D9-44AD-B1BB-96038786B4A3}"/>
                </a:ext>
              </a:extLst>
            </p:cNvPr>
            <p:cNvSpPr txBox="1"/>
            <p:nvPr/>
          </p:nvSpPr>
          <p:spPr>
            <a:xfrm>
              <a:off x="4293051" y="1542373"/>
              <a:ext cx="3480440" cy="584775"/>
            </a:xfrm>
            <a:prstGeom prst="rect">
              <a:avLst/>
            </a:prstGeom>
            <a:solidFill>
              <a:schemeClr val="accent2">
                <a:lumMod val="20000"/>
                <a:lumOff val="80000"/>
              </a:schemeClr>
            </a:solidFill>
            <a:ln w="19050">
              <a:solidFill>
                <a:srgbClr val="C00000"/>
              </a:solidFill>
            </a:ln>
          </p:spPr>
          <p:txBody>
            <a:bodyPr wrap="none" rtlCol="0">
              <a:spAutoFit/>
            </a:bodyPr>
            <a:lstStyle/>
            <a:p>
              <a:pPr algn="ctr"/>
              <a:r>
                <a:rPr lang="en-US" altLang="zh-CN" b="1" dirty="0">
                  <a:solidFill>
                    <a:srgbClr val="C00000"/>
                  </a:solidFill>
                  <a:latin typeface="Arial" panose="020B0604020202020204" pitchFamily="34" charset="0"/>
                  <a:cs typeface="Arial" panose="020B0604020202020204" pitchFamily="34" charset="0"/>
                </a:rPr>
                <a:t>Route 2: </a:t>
              </a:r>
              <a:r>
                <a:rPr lang="en-US" altLang="zh-CN" sz="1400" dirty="0">
                  <a:latin typeface="Arial" panose="020B0604020202020204" pitchFamily="34" charset="0"/>
                  <a:cs typeface="Arial" panose="020B0604020202020204" pitchFamily="34" charset="0"/>
                </a:rPr>
                <a:t>e.g., NbSe</a:t>
              </a:r>
              <a:r>
                <a:rPr lang="en-US" altLang="zh-CN" sz="1400" baseline="-25000" dirty="0">
                  <a:latin typeface="Arial" panose="020B0604020202020204" pitchFamily="34" charset="0"/>
                  <a:cs typeface="Arial" panose="020B0604020202020204" pitchFamily="34" charset="0"/>
                </a:rPr>
                <a:t>2</a:t>
              </a:r>
              <a:r>
                <a:rPr lang="en-US" altLang="zh-CN" sz="1400" dirty="0">
                  <a:latin typeface="Arial" panose="020B0604020202020204" pitchFamily="34" charset="0"/>
                  <a:cs typeface="Arial" panose="020B0604020202020204" pitchFamily="34" charset="0"/>
                </a:rPr>
                <a:t>/Bi</a:t>
              </a:r>
              <a:r>
                <a:rPr lang="en-US" altLang="zh-CN" sz="1400" baseline="-25000" dirty="0">
                  <a:latin typeface="Arial" panose="020B0604020202020204" pitchFamily="34" charset="0"/>
                  <a:cs typeface="Arial" panose="020B0604020202020204" pitchFamily="34" charset="0"/>
                </a:rPr>
                <a:t>2</a:t>
              </a:r>
              <a:r>
                <a:rPr lang="en-US" altLang="zh-CN" sz="1400" dirty="0">
                  <a:latin typeface="Arial" panose="020B0604020202020204" pitchFamily="34" charset="0"/>
                  <a:cs typeface="Arial" panose="020B0604020202020204" pitchFamily="34" charset="0"/>
                </a:rPr>
                <a:t>Se</a:t>
              </a:r>
              <a:r>
                <a:rPr lang="en-US" altLang="zh-CN" sz="1400" baseline="-25000" dirty="0">
                  <a:latin typeface="Arial" panose="020B0604020202020204" pitchFamily="34" charset="0"/>
                  <a:cs typeface="Arial" panose="020B0604020202020204" pitchFamily="34" charset="0"/>
                </a:rPr>
                <a:t>3</a:t>
              </a:r>
              <a:endParaRPr lang="en-US" altLang="zh-CN" baseline="-25000" dirty="0">
                <a:latin typeface="Arial" panose="020B0604020202020204" pitchFamily="34" charset="0"/>
                <a:cs typeface="Arial" panose="020B0604020202020204" pitchFamily="34" charset="0"/>
              </a:endParaRPr>
            </a:p>
            <a:p>
              <a:r>
                <a:rPr lang="en-US" altLang="zh-CN" sz="1400" dirty="0">
                  <a:latin typeface="Arial" panose="020B0604020202020204" pitchFamily="34" charset="0"/>
                  <a:cs typeface="Arial" panose="020B0604020202020204" pitchFamily="34" charset="0"/>
                </a:rPr>
                <a:t>Bilayer of </a:t>
              </a:r>
              <a:r>
                <a:rPr lang="en-US" altLang="zh-CN" sz="1400" i="1" dirty="0">
                  <a:latin typeface="Arial" panose="020B0604020202020204" pitchFamily="34" charset="0"/>
                  <a:cs typeface="Arial" panose="020B0604020202020204" pitchFamily="34" charset="0"/>
                </a:rPr>
                <a:t>s</a:t>
              </a:r>
              <a:r>
                <a:rPr lang="en-US" altLang="zh-CN" sz="1400" dirty="0">
                  <a:latin typeface="Arial" panose="020B0604020202020204" pitchFamily="34" charset="0"/>
                  <a:cs typeface="Arial" panose="020B0604020202020204" pitchFamily="34" charset="0"/>
                </a:rPr>
                <a:t>-wave SC/topological insulator</a:t>
              </a:r>
              <a:endParaRPr lang="zh-CN" altLang="en-US" sz="1400" dirty="0">
                <a:latin typeface="Arial" panose="020B0604020202020204" pitchFamily="34" charset="0"/>
                <a:cs typeface="Arial" panose="020B0604020202020204" pitchFamily="34" charset="0"/>
              </a:endParaRPr>
            </a:p>
          </p:txBody>
        </p:sp>
        <p:grpSp>
          <p:nvGrpSpPr>
            <p:cNvPr id="43" name="组合 42">
              <a:extLst>
                <a:ext uri="{FF2B5EF4-FFF2-40B4-BE49-F238E27FC236}">
                  <a16:creationId xmlns:a16="http://schemas.microsoft.com/office/drawing/2014/main" id="{6ACD5BAB-931C-4D6E-88CE-BCE24C8FEA7A}"/>
                </a:ext>
              </a:extLst>
            </p:cNvPr>
            <p:cNvGrpSpPr/>
            <p:nvPr/>
          </p:nvGrpSpPr>
          <p:grpSpPr>
            <a:xfrm>
              <a:off x="4579731" y="4771633"/>
              <a:ext cx="3701171" cy="2130754"/>
              <a:chOff x="4478019" y="2454796"/>
              <a:chExt cx="3701171" cy="2130754"/>
            </a:xfrm>
          </p:grpSpPr>
          <p:pic>
            <p:nvPicPr>
              <p:cNvPr id="40" name="图片 39">
                <a:extLst>
                  <a:ext uri="{FF2B5EF4-FFF2-40B4-BE49-F238E27FC236}">
                    <a16:creationId xmlns:a16="http://schemas.microsoft.com/office/drawing/2014/main" id="{EECD3696-087A-4413-9BF5-62364D1DD1A4}"/>
                  </a:ext>
                </a:extLst>
              </p:cNvPr>
              <p:cNvPicPr>
                <a:picLocks noChangeAspect="1"/>
              </p:cNvPicPr>
              <p:nvPr/>
            </p:nvPicPr>
            <p:blipFill rotWithShape="1">
              <a:blip r:embed="rId6"/>
              <a:srcRect t="8468" b="3176"/>
              <a:stretch/>
            </p:blipFill>
            <p:spPr>
              <a:xfrm>
                <a:off x="4478019" y="2454796"/>
                <a:ext cx="3060243" cy="1902751"/>
              </a:xfrm>
              <a:prstGeom prst="rect">
                <a:avLst/>
              </a:prstGeom>
            </p:spPr>
          </p:pic>
          <p:sp>
            <p:nvSpPr>
              <p:cNvPr id="41" name="文本框 40">
                <a:extLst>
                  <a:ext uri="{FF2B5EF4-FFF2-40B4-BE49-F238E27FC236}">
                    <a16:creationId xmlns:a16="http://schemas.microsoft.com/office/drawing/2014/main" id="{349F042E-49EF-40BD-BC97-52A6324901C1}"/>
                  </a:ext>
                </a:extLst>
              </p:cNvPr>
              <p:cNvSpPr txBox="1"/>
              <p:nvPr/>
            </p:nvSpPr>
            <p:spPr>
              <a:xfrm>
                <a:off x="5506328" y="4323940"/>
                <a:ext cx="2672862" cy="261610"/>
              </a:xfrm>
              <a:prstGeom prst="rect">
                <a:avLst/>
              </a:prstGeom>
              <a:noFill/>
            </p:spPr>
            <p:txBody>
              <a:bodyPr wrap="square">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S. Y. Xu, et al., Nat. Phys. (2014)</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47" name="组合 46">
              <a:extLst>
                <a:ext uri="{FF2B5EF4-FFF2-40B4-BE49-F238E27FC236}">
                  <a16:creationId xmlns:a16="http://schemas.microsoft.com/office/drawing/2014/main" id="{431EDACD-0754-4F89-BF8E-7955851FCCEA}"/>
                </a:ext>
              </a:extLst>
            </p:cNvPr>
            <p:cNvGrpSpPr/>
            <p:nvPr/>
          </p:nvGrpSpPr>
          <p:grpSpPr>
            <a:xfrm>
              <a:off x="4414352" y="2938052"/>
              <a:ext cx="3483842" cy="1833581"/>
              <a:chOff x="4288217" y="5386977"/>
              <a:chExt cx="3624115" cy="1833581"/>
            </a:xfrm>
          </p:grpSpPr>
          <p:pic>
            <p:nvPicPr>
              <p:cNvPr id="45" name="图片 44">
                <a:extLst>
                  <a:ext uri="{FF2B5EF4-FFF2-40B4-BE49-F238E27FC236}">
                    <a16:creationId xmlns:a16="http://schemas.microsoft.com/office/drawing/2014/main" id="{D2EC391A-E3CF-4DC2-91DA-6A172EC8CF4F}"/>
                  </a:ext>
                </a:extLst>
              </p:cNvPr>
              <p:cNvPicPr>
                <a:picLocks noChangeAspect="1"/>
              </p:cNvPicPr>
              <p:nvPr/>
            </p:nvPicPr>
            <p:blipFill rotWithShape="1">
              <a:blip r:embed="rId7"/>
              <a:srcRect l="5760" t="11964" r="1387" b="4214"/>
              <a:stretch/>
            </p:blipFill>
            <p:spPr>
              <a:xfrm>
                <a:off x="4288217" y="5386977"/>
                <a:ext cx="3620576" cy="1532396"/>
              </a:xfrm>
              <a:prstGeom prst="rect">
                <a:avLst/>
              </a:prstGeom>
            </p:spPr>
          </p:pic>
          <p:sp>
            <p:nvSpPr>
              <p:cNvPr id="46" name="文本框 45">
                <a:extLst>
                  <a:ext uri="{FF2B5EF4-FFF2-40B4-BE49-F238E27FC236}">
                    <a16:creationId xmlns:a16="http://schemas.microsoft.com/office/drawing/2014/main" id="{3C18AC0D-AAD9-405C-B5E1-50B24E42AF6D}"/>
                  </a:ext>
                </a:extLst>
              </p:cNvPr>
              <p:cNvSpPr txBox="1"/>
              <p:nvPr/>
            </p:nvSpPr>
            <p:spPr>
              <a:xfrm>
                <a:off x="5710747" y="6958948"/>
                <a:ext cx="2201585" cy="261610"/>
              </a:xfrm>
              <a:prstGeom prst="rect">
                <a:avLst/>
              </a:prstGeom>
              <a:noFill/>
            </p:spPr>
            <p:txBody>
              <a:bodyPr wrap="square">
                <a:spAutoFit/>
              </a:bodyPr>
              <a:lstStyle/>
              <a:p>
                <a:r>
                  <a:rPr lang="en-US" altLang="zh-CN" sz="1100" b="1" dirty="0" err="1">
                    <a:solidFill>
                      <a:schemeClr val="tx1">
                        <a:lumMod val="50000"/>
                        <a:lumOff val="50000"/>
                      </a:schemeClr>
                    </a:solidFill>
                    <a:latin typeface="Arial" panose="020B0604020202020204" pitchFamily="34" charset="0"/>
                    <a:cs typeface="Arial" panose="020B0604020202020204" pitchFamily="34" charset="0"/>
                  </a:rPr>
                  <a:t>Jin</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-Peng Xu et al., </a:t>
                </a:r>
                <a:r>
                  <a:rPr lang="en-US" altLang="zh-CN" sz="1000" b="1" dirty="0">
                    <a:solidFill>
                      <a:schemeClr val="tx1">
                        <a:lumMod val="50000"/>
                        <a:lumOff val="50000"/>
                      </a:schemeClr>
                    </a:solidFill>
                    <a:latin typeface="Arial" panose="020B0604020202020204" pitchFamily="34" charset="0"/>
                    <a:cs typeface="Arial" panose="020B0604020202020204" pitchFamily="34" charset="0"/>
                  </a:rPr>
                  <a:t>PRL</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(2015)</a:t>
                </a:r>
                <a:endParaRPr lang="zh-CN" altLang="en-US" sz="1100" b="1" dirty="0">
                  <a:solidFill>
                    <a:schemeClr val="tx1">
                      <a:lumMod val="50000"/>
                      <a:lumOff val="50000"/>
                    </a:schemeClr>
                  </a:solidFill>
                  <a:latin typeface="Arial" panose="020B0604020202020204" pitchFamily="34" charset="0"/>
                  <a:cs typeface="Arial" panose="020B0604020202020204" pitchFamily="34" charset="0"/>
                </a:endParaRPr>
              </a:p>
            </p:txBody>
          </p:sp>
        </p:grpSp>
      </p:grpSp>
      <p:grpSp>
        <p:nvGrpSpPr>
          <p:cNvPr id="61" name="组合 60">
            <a:extLst>
              <a:ext uri="{FF2B5EF4-FFF2-40B4-BE49-F238E27FC236}">
                <a16:creationId xmlns:a16="http://schemas.microsoft.com/office/drawing/2014/main" id="{31DF8F08-6048-4958-AFE8-0162EE1AE021}"/>
              </a:ext>
            </a:extLst>
          </p:cNvPr>
          <p:cNvGrpSpPr/>
          <p:nvPr/>
        </p:nvGrpSpPr>
        <p:grpSpPr>
          <a:xfrm>
            <a:off x="8478515" y="1548984"/>
            <a:ext cx="3576743" cy="5351135"/>
            <a:chOff x="8473970" y="1535863"/>
            <a:chExt cx="3576743" cy="5351135"/>
          </a:xfrm>
        </p:grpSpPr>
        <p:sp>
          <p:nvSpPr>
            <p:cNvPr id="31" name="文本框 30">
              <a:extLst>
                <a:ext uri="{FF2B5EF4-FFF2-40B4-BE49-F238E27FC236}">
                  <a16:creationId xmlns:a16="http://schemas.microsoft.com/office/drawing/2014/main" id="{DF92576E-768D-4E9F-A21D-BED64A1B637E}"/>
                </a:ext>
              </a:extLst>
            </p:cNvPr>
            <p:cNvSpPr txBox="1"/>
            <p:nvPr/>
          </p:nvSpPr>
          <p:spPr>
            <a:xfrm>
              <a:off x="8496516" y="1535863"/>
              <a:ext cx="3554197" cy="584775"/>
            </a:xfrm>
            <a:prstGeom prst="rect">
              <a:avLst/>
            </a:prstGeom>
            <a:solidFill>
              <a:schemeClr val="accent6">
                <a:lumMod val="20000"/>
                <a:lumOff val="80000"/>
              </a:schemeClr>
            </a:solidFill>
            <a:ln w="19050">
              <a:solidFill>
                <a:srgbClr val="00B050"/>
              </a:solidFill>
            </a:ln>
          </p:spPr>
          <p:txBody>
            <a:bodyPr wrap="square" rtlCol="0">
              <a:spAutoFit/>
            </a:bodyPr>
            <a:lstStyle/>
            <a:p>
              <a:pPr algn="ctr"/>
              <a:r>
                <a:rPr lang="en-US" altLang="zh-CN" b="1" dirty="0">
                  <a:solidFill>
                    <a:srgbClr val="C00000"/>
                  </a:solidFill>
                  <a:latin typeface="Arial" panose="020B0604020202020204" pitchFamily="34" charset="0"/>
                  <a:cs typeface="Arial" panose="020B0604020202020204" pitchFamily="34" charset="0"/>
                </a:rPr>
                <a:t>Route 3: </a:t>
              </a:r>
              <a:r>
                <a:rPr lang="en-US" altLang="zh-CN" sz="1400" dirty="0">
                  <a:latin typeface="Arial" panose="020B0604020202020204" pitchFamily="34" charset="0"/>
                  <a:cs typeface="Arial" panose="020B0604020202020204" pitchFamily="34" charset="0"/>
                </a:rPr>
                <a:t>e.g., </a:t>
              </a:r>
              <a:r>
                <a:rPr lang="en-US" altLang="zh-CN" sz="1400" dirty="0">
                  <a:latin typeface="Arial" panose="020B0604020202020204" pitchFamily="34" charset="0"/>
                  <a:cs typeface="Arial" panose="020B0604020202020204" pitchFamily="34" charset="0"/>
                  <a:sym typeface="Symbol" panose="05050102010706020507" pitchFamily="18" charset="2"/>
                </a:rPr>
                <a:t>-</a:t>
              </a:r>
              <a:r>
                <a:rPr lang="en-US" altLang="zh-CN" sz="1400" dirty="0" err="1">
                  <a:latin typeface="Arial" panose="020B0604020202020204" pitchFamily="34" charset="0"/>
                  <a:cs typeface="Arial" panose="020B0604020202020204" pitchFamily="34" charset="0"/>
                </a:rPr>
                <a:t>BiPd</a:t>
              </a:r>
              <a:r>
                <a:rPr lang="en-US" altLang="zh-CN" sz="1400" dirty="0">
                  <a:latin typeface="Arial" panose="020B0604020202020204" pitchFamily="34" charset="0"/>
                  <a:cs typeface="Arial" panose="020B0604020202020204" pitchFamily="34" charset="0"/>
                </a:rPr>
                <a:t> </a:t>
              </a:r>
              <a:endParaRPr lang="en-US" altLang="zh-CN" dirty="0">
                <a:latin typeface="Arial" panose="020B0604020202020204" pitchFamily="34" charset="0"/>
                <a:cs typeface="Arial" panose="020B0604020202020204" pitchFamily="34" charset="0"/>
              </a:endParaRPr>
            </a:p>
            <a:p>
              <a:pPr algn="ctr"/>
              <a:r>
                <a:rPr lang="en-US" altLang="zh-CN" sz="1400" dirty="0">
                  <a:latin typeface="Arial" panose="020B0604020202020204" pitchFamily="34" charset="0"/>
                  <a:cs typeface="Arial" panose="020B0604020202020204" pitchFamily="34" charset="0"/>
                </a:rPr>
                <a:t>Intrinsic SC + nontrivial band topology</a:t>
              </a:r>
              <a:endParaRPr lang="zh-CN" altLang="en-US" sz="1400" dirty="0">
                <a:latin typeface="Arial" panose="020B0604020202020204" pitchFamily="34" charset="0"/>
                <a:cs typeface="Arial" panose="020B0604020202020204" pitchFamily="34" charset="0"/>
              </a:endParaRPr>
            </a:p>
          </p:txBody>
        </p:sp>
        <p:grpSp>
          <p:nvGrpSpPr>
            <p:cNvPr id="58" name="组合 57">
              <a:extLst>
                <a:ext uri="{FF2B5EF4-FFF2-40B4-BE49-F238E27FC236}">
                  <a16:creationId xmlns:a16="http://schemas.microsoft.com/office/drawing/2014/main" id="{5E69F1BC-232B-4FFE-A389-8DB96E283855}"/>
                </a:ext>
              </a:extLst>
            </p:cNvPr>
            <p:cNvGrpSpPr/>
            <p:nvPr/>
          </p:nvGrpSpPr>
          <p:grpSpPr>
            <a:xfrm>
              <a:off x="8473970" y="2857448"/>
              <a:ext cx="3576743" cy="1542297"/>
              <a:chOff x="8473970" y="2857448"/>
              <a:chExt cx="3576743" cy="1542297"/>
            </a:xfrm>
          </p:grpSpPr>
          <p:pic>
            <p:nvPicPr>
              <p:cNvPr id="49" name="图片 48">
                <a:extLst>
                  <a:ext uri="{FF2B5EF4-FFF2-40B4-BE49-F238E27FC236}">
                    <a16:creationId xmlns:a16="http://schemas.microsoft.com/office/drawing/2014/main" id="{A24EBB7B-5F92-44AF-BF14-7A5CE9E74F0E}"/>
                  </a:ext>
                </a:extLst>
              </p:cNvPr>
              <p:cNvPicPr>
                <a:picLocks noChangeAspect="1"/>
              </p:cNvPicPr>
              <p:nvPr/>
            </p:nvPicPr>
            <p:blipFill rotWithShape="1">
              <a:blip r:embed="rId8"/>
              <a:srcRect t="5757" b="5838"/>
              <a:stretch/>
            </p:blipFill>
            <p:spPr>
              <a:xfrm>
                <a:off x="8473970" y="2857448"/>
                <a:ext cx="3558686" cy="1364567"/>
              </a:xfrm>
              <a:prstGeom prst="rect">
                <a:avLst/>
              </a:prstGeom>
            </p:spPr>
          </p:pic>
          <p:sp>
            <p:nvSpPr>
              <p:cNvPr id="52" name="文本框 51">
                <a:extLst>
                  <a:ext uri="{FF2B5EF4-FFF2-40B4-BE49-F238E27FC236}">
                    <a16:creationId xmlns:a16="http://schemas.microsoft.com/office/drawing/2014/main" id="{93C6E16C-4CB9-4E8A-80AD-C706D28C1516}"/>
                  </a:ext>
                </a:extLst>
              </p:cNvPr>
              <p:cNvSpPr txBox="1"/>
              <p:nvPr/>
            </p:nvSpPr>
            <p:spPr>
              <a:xfrm>
                <a:off x="9677835" y="4138135"/>
                <a:ext cx="2372878" cy="261610"/>
              </a:xfrm>
              <a:prstGeom prst="rect">
                <a:avLst/>
              </a:prstGeom>
              <a:noFill/>
            </p:spPr>
            <p:txBody>
              <a:bodyPr wrap="square">
                <a:spAutoFit/>
              </a:bodyPr>
              <a:lstStyle/>
              <a:p>
                <a:r>
                  <a:rPr lang="en-US" altLang="zh-CN" sz="1050" b="1" dirty="0">
                    <a:solidFill>
                      <a:schemeClr val="tx1">
                        <a:lumMod val="50000"/>
                        <a:lumOff val="50000"/>
                      </a:schemeClr>
                    </a:solidFill>
                    <a:latin typeface="Arial" panose="020B0604020202020204" pitchFamily="34" charset="0"/>
                    <a:cs typeface="Arial" panose="020B0604020202020204" pitchFamily="34" charset="0"/>
                  </a:rPr>
                  <a:t>Z. Sun, et al., Nat. </a:t>
                </a:r>
                <a:r>
                  <a:rPr lang="en-US" altLang="zh-CN" sz="1050" b="1" dirty="0" err="1">
                    <a:solidFill>
                      <a:schemeClr val="tx1">
                        <a:lumMod val="50000"/>
                        <a:lumOff val="50000"/>
                      </a:schemeClr>
                    </a:solidFill>
                    <a:latin typeface="Arial" panose="020B0604020202020204" pitchFamily="34" charset="0"/>
                    <a:cs typeface="Arial" panose="020B0604020202020204" pitchFamily="34" charset="0"/>
                  </a:rPr>
                  <a:t>Commun</a:t>
                </a:r>
                <a:r>
                  <a:rPr lang="en-US" altLang="zh-CN" sz="1050" b="1" dirty="0">
                    <a:solidFill>
                      <a:schemeClr val="tx1">
                        <a:lumMod val="50000"/>
                        <a:lumOff val="50000"/>
                      </a:schemeClr>
                    </a:solidFill>
                    <a:latin typeface="Arial" panose="020B0604020202020204" pitchFamily="34" charset="0"/>
                    <a:cs typeface="Arial" panose="020B0604020202020204" pitchFamily="34" charset="0"/>
                  </a:rPr>
                  <a:t>. (2015)</a:t>
                </a:r>
                <a:endParaRPr lang="zh-CN" altLang="en-US" sz="1050" b="1" dirty="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59" name="组合 58">
              <a:extLst>
                <a:ext uri="{FF2B5EF4-FFF2-40B4-BE49-F238E27FC236}">
                  <a16:creationId xmlns:a16="http://schemas.microsoft.com/office/drawing/2014/main" id="{622C55A2-517F-40D7-907F-6D7C1CB268A9}"/>
                </a:ext>
              </a:extLst>
            </p:cNvPr>
            <p:cNvGrpSpPr/>
            <p:nvPr/>
          </p:nvGrpSpPr>
          <p:grpSpPr>
            <a:xfrm>
              <a:off x="9270270" y="4315162"/>
              <a:ext cx="2780443" cy="2571836"/>
              <a:chOff x="9270270" y="4315162"/>
              <a:chExt cx="2780443" cy="2571836"/>
            </a:xfrm>
          </p:grpSpPr>
          <p:pic>
            <p:nvPicPr>
              <p:cNvPr id="54" name="图片 53">
                <a:extLst>
                  <a:ext uri="{FF2B5EF4-FFF2-40B4-BE49-F238E27FC236}">
                    <a16:creationId xmlns:a16="http://schemas.microsoft.com/office/drawing/2014/main" id="{D36195E1-3C1B-4E65-A443-563FF032B29F}"/>
                  </a:ext>
                </a:extLst>
              </p:cNvPr>
              <p:cNvPicPr>
                <a:picLocks noChangeAspect="1"/>
              </p:cNvPicPr>
              <p:nvPr/>
            </p:nvPicPr>
            <p:blipFill>
              <a:blip r:embed="rId9"/>
              <a:stretch>
                <a:fillRect/>
              </a:stretch>
            </p:blipFill>
            <p:spPr>
              <a:xfrm>
                <a:off x="9270270" y="4315162"/>
                <a:ext cx="2447767" cy="2416327"/>
              </a:xfrm>
              <a:prstGeom prst="rect">
                <a:avLst/>
              </a:prstGeom>
            </p:spPr>
          </p:pic>
          <p:sp>
            <p:nvSpPr>
              <p:cNvPr id="57" name="文本框 56">
                <a:extLst>
                  <a:ext uri="{FF2B5EF4-FFF2-40B4-BE49-F238E27FC236}">
                    <a16:creationId xmlns:a16="http://schemas.microsoft.com/office/drawing/2014/main" id="{8F788A11-A88A-48B3-8160-3A1BD6C8AD44}"/>
                  </a:ext>
                </a:extLst>
              </p:cNvPr>
              <p:cNvSpPr txBox="1"/>
              <p:nvPr/>
            </p:nvSpPr>
            <p:spPr>
              <a:xfrm>
                <a:off x="9325287" y="6640777"/>
                <a:ext cx="2725426" cy="246221"/>
              </a:xfrm>
              <a:prstGeom prst="rect">
                <a:avLst/>
              </a:prstGeom>
              <a:noFill/>
            </p:spPr>
            <p:txBody>
              <a:bodyPr wrap="none" rtlCol="0">
                <a:spAutoFit/>
              </a:bodyPr>
              <a:lstStyle/>
              <a:p>
                <a:r>
                  <a:rPr lang="en-US" altLang="zh-CN" sz="1000" b="1" dirty="0">
                    <a:solidFill>
                      <a:schemeClr val="tx1">
                        <a:lumMod val="50000"/>
                        <a:lumOff val="50000"/>
                      </a:schemeClr>
                    </a:solidFill>
                    <a:latin typeface="Arial" panose="020B0604020202020204" pitchFamily="34" charset="0"/>
                    <a:cs typeface="Arial" panose="020B0604020202020204" pitchFamily="34" charset="0"/>
                  </a:rPr>
                  <a:t>Y. Li, et al., Adv. Quantum Technol. (2019)</a:t>
                </a:r>
                <a:endParaRPr lang="zh-CN" altLang="en-US" sz="1000" b="1" dirty="0">
                  <a:solidFill>
                    <a:schemeClr val="tx1">
                      <a:lumMod val="50000"/>
                      <a:lumOff val="50000"/>
                    </a:schemeClr>
                  </a:solidFill>
                  <a:latin typeface="Arial" panose="020B0604020202020204" pitchFamily="34" charset="0"/>
                  <a:cs typeface="Arial" panose="020B0604020202020204" pitchFamily="34" charset="0"/>
                </a:endParaRPr>
              </a:p>
            </p:txBody>
          </p:sp>
        </p:grpSp>
      </p:grpSp>
      <p:sp>
        <p:nvSpPr>
          <p:cNvPr id="44" name="TextBox 38">
            <a:extLst>
              <a:ext uri="{FF2B5EF4-FFF2-40B4-BE49-F238E27FC236}">
                <a16:creationId xmlns:a16="http://schemas.microsoft.com/office/drawing/2014/main" id="{3B8DBACC-8CF6-4FFD-A8D8-6CCE71453360}"/>
              </a:ext>
            </a:extLst>
          </p:cNvPr>
          <p:cNvSpPr txBox="1"/>
          <p:nvPr/>
        </p:nvSpPr>
        <p:spPr>
          <a:xfrm>
            <a:off x="2433431" y="206741"/>
            <a:ext cx="7007046"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Unconventional/topological SC</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42" name="文本框 41">
            <a:extLst>
              <a:ext uri="{FF2B5EF4-FFF2-40B4-BE49-F238E27FC236}">
                <a16:creationId xmlns:a16="http://schemas.microsoft.com/office/drawing/2014/main" id="{EAADECF1-FC2A-4BD6-A38D-937199B86991}"/>
              </a:ext>
            </a:extLst>
          </p:cNvPr>
          <p:cNvSpPr txBox="1"/>
          <p:nvPr/>
        </p:nvSpPr>
        <p:spPr>
          <a:xfrm>
            <a:off x="255443" y="2221621"/>
            <a:ext cx="3663414" cy="523220"/>
          </a:xfrm>
          <a:prstGeom prst="rect">
            <a:avLst/>
          </a:prstGeom>
          <a:noFill/>
        </p:spPr>
        <p:txBody>
          <a:bodyPr wrap="square">
            <a:spAutoFit/>
          </a:bodyPr>
          <a:lstStyle/>
          <a:p>
            <a:r>
              <a:rPr lang="en-IE" altLang="en-US" sz="1400" dirty="0">
                <a:solidFill>
                  <a:srgbClr val="C00000"/>
                </a:solidFill>
                <a:latin typeface="Arial" panose="020B0604020202020204" pitchFamily="34" charset="0"/>
                <a:cs typeface="Arial" panose="020B0604020202020204" pitchFamily="34" charset="0"/>
              </a:rPr>
              <a:t>Drawbacks</a:t>
            </a:r>
            <a:r>
              <a:rPr lang="en-IE" altLang="en-US" sz="1400" dirty="0">
                <a:latin typeface="Arial" panose="020B0604020202020204" pitchFamily="34" charset="0"/>
                <a:cs typeface="Arial" panose="020B0604020202020204" pitchFamily="34" charset="0"/>
              </a:rPr>
              <a:t>:</a:t>
            </a:r>
            <a:r>
              <a:rPr lang="en-IE" altLang="en-US" sz="1400" dirty="0">
                <a:solidFill>
                  <a:srgbClr val="C00000"/>
                </a:solidFill>
                <a:latin typeface="Arial" panose="020B0604020202020204" pitchFamily="34" charset="0"/>
                <a:cs typeface="Arial" panose="020B0604020202020204" pitchFamily="34" charset="0"/>
              </a:rPr>
              <a:t> </a:t>
            </a:r>
            <a:r>
              <a:rPr lang="en-IE" altLang="en-US" sz="1400" b="0" dirty="0">
                <a:latin typeface="Arial" panose="020B0604020202020204" pitchFamily="34" charset="0"/>
                <a:cs typeface="Arial" panose="020B0604020202020204" pitchFamily="34" charset="0"/>
              </a:rPr>
              <a:t>Doping-induced disorder and inhomogeneities</a:t>
            </a:r>
            <a:endParaRPr lang="zh-CN" altLang="en-US" sz="1400"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BA50D1C1-8AE8-467C-B358-6413406ACFC7}"/>
              </a:ext>
            </a:extLst>
          </p:cNvPr>
          <p:cNvSpPr txBox="1"/>
          <p:nvPr/>
        </p:nvSpPr>
        <p:spPr>
          <a:xfrm>
            <a:off x="4201948" y="2221621"/>
            <a:ext cx="3565335" cy="523220"/>
          </a:xfrm>
          <a:prstGeom prst="rect">
            <a:avLst/>
          </a:prstGeom>
          <a:noFill/>
        </p:spPr>
        <p:txBody>
          <a:bodyPr wrap="none" rtlCol="0">
            <a:spAutoFit/>
          </a:bodyPr>
          <a:lstStyle/>
          <a:p>
            <a:r>
              <a:rPr lang="en-IE" altLang="en-US" sz="1400" dirty="0">
                <a:solidFill>
                  <a:srgbClr val="C00000"/>
                </a:solidFill>
                <a:latin typeface="Arial" panose="020B0604020202020204" pitchFamily="34" charset="0"/>
                <a:cs typeface="Arial" panose="020B0604020202020204" pitchFamily="34" charset="0"/>
              </a:rPr>
              <a:t>Drawbacks</a:t>
            </a:r>
            <a:r>
              <a:rPr lang="en-IE" altLang="en-US" sz="1400" dirty="0">
                <a:latin typeface="Arial" panose="020B0604020202020204" pitchFamily="34" charset="0"/>
                <a:cs typeface="Arial" panose="020B0604020202020204" pitchFamily="34" charset="0"/>
              </a:rPr>
              <a:t>:</a:t>
            </a:r>
            <a:r>
              <a:rPr lang="en-IE" altLang="en-US" sz="1400" dirty="0">
                <a:solidFill>
                  <a:srgbClr val="C00000"/>
                </a:solidFill>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Complex, difficult to fabricate, </a:t>
            </a:r>
          </a:p>
          <a:p>
            <a:r>
              <a:rPr lang="en-US" altLang="zh-CN" sz="1400" dirty="0">
                <a:latin typeface="Arial" panose="020B0604020202020204" pitchFamily="34" charset="0"/>
                <a:cs typeface="Arial" panose="020B0604020202020204" pitchFamily="34" charset="0"/>
              </a:rPr>
              <a:t>relatively low </a:t>
            </a:r>
            <a:r>
              <a:rPr lang="en-US" altLang="zh-CN" sz="1400" i="1" dirty="0">
                <a:latin typeface="Arial" panose="020B0604020202020204" pitchFamily="34" charset="0"/>
                <a:cs typeface="Arial" panose="020B0604020202020204" pitchFamily="34" charset="0"/>
              </a:rPr>
              <a:t>T</a:t>
            </a:r>
            <a:r>
              <a:rPr lang="en-US" altLang="zh-CN" sz="1400" i="1" baseline="-25000" dirty="0">
                <a:latin typeface="Arial" panose="020B0604020202020204" pitchFamily="34" charset="0"/>
                <a:cs typeface="Arial" panose="020B0604020202020204" pitchFamily="34" charset="0"/>
              </a:rPr>
              <a:t>c</a:t>
            </a:r>
            <a:endParaRPr lang="zh-CN" altLang="en-US" sz="1400" i="1" baseline="-25000"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5F3C07B3-CB2A-4114-8044-DDC9E07FB10E}"/>
              </a:ext>
            </a:extLst>
          </p:cNvPr>
          <p:cNvSpPr txBox="1"/>
          <p:nvPr/>
        </p:nvSpPr>
        <p:spPr>
          <a:xfrm>
            <a:off x="8192485" y="2281262"/>
            <a:ext cx="4130746" cy="523220"/>
          </a:xfrm>
          <a:prstGeom prst="rect">
            <a:avLst/>
          </a:prstGeom>
          <a:noFill/>
        </p:spPr>
        <p:txBody>
          <a:bodyPr wrap="none" rtlCol="0">
            <a:spAutoFit/>
          </a:bodyPr>
          <a:lstStyle/>
          <a:p>
            <a:r>
              <a:rPr lang="en-US" altLang="zh-CN" sz="1400" dirty="0">
                <a:solidFill>
                  <a:srgbClr val="C00000"/>
                </a:solidFill>
                <a:latin typeface="Arial" panose="020B0604020202020204" pitchFamily="34" charset="0"/>
                <a:cs typeface="Arial" panose="020B0604020202020204" pitchFamily="34" charset="0"/>
              </a:rPr>
              <a:t>Drawbacks</a:t>
            </a:r>
            <a:r>
              <a:rPr lang="en-US" altLang="zh-CN" sz="1400" dirty="0">
                <a:latin typeface="Arial" panose="020B0604020202020204" pitchFamily="34" charset="0"/>
                <a:cs typeface="Arial" panose="020B0604020202020204" pitchFamily="34" charset="0"/>
              </a:rPr>
              <a:t>: Few candidates, relatively low T</a:t>
            </a:r>
            <a:r>
              <a:rPr lang="en-US" altLang="zh-CN" sz="1400" baseline="-25000" dirty="0">
                <a:latin typeface="Arial" panose="020B0604020202020204" pitchFamily="34" charset="0"/>
                <a:cs typeface="Arial" panose="020B0604020202020204" pitchFamily="34" charset="0"/>
              </a:rPr>
              <a:t>c</a:t>
            </a:r>
            <a:br>
              <a:rPr lang="en-US" altLang="zh-CN" sz="1400" dirty="0">
                <a:latin typeface="Arial" panose="020B0604020202020204" pitchFamily="34" charset="0"/>
                <a:cs typeface="Arial" panose="020B0604020202020204" pitchFamily="34" charset="0"/>
              </a:rPr>
            </a:br>
            <a:r>
              <a:rPr lang="en-US" altLang="zh-CN" sz="1400" dirty="0">
                <a:solidFill>
                  <a:srgbClr val="00B0F0"/>
                </a:solidFill>
                <a:latin typeface="Arial" panose="020B0604020202020204" pitchFamily="34" charset="0"/>
                <a:cs typeface="Arial" panose="020B0604020202020204" pitchFamily="34" charset="0"/>
              </a:rPr>
              <a:t>Advantages</a:t>
            </a:r>
            <a:r>
              <a:rPr lang="en-US" altLang="zh-CN" sz="1400" dirty="0">
                <a:latin typeface="Arial" panose="020B0604020202020204" pitchFamily="34" charset="0"/>
                <a:cs typeface="Arial" panose="020B0604020202020204" pitchFamily="34" charset="0"/>
              </a:rPr>
              <a:t>: One compound only, “clean” solution</a:t>
            </a:r>
            <a:endParaRPr lang="zh-CN"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41916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38B40F1-F49E-4CDC-8FEC-4F3420258FB0}"/>
              </a:ext>
            </a:extLst>
          </p:cNvPr>
          <p:cNvGrpSpPr/>
          <p:nvPr/>
        </p:nvGrpSpPr>
        <p:grpSpPr>
          <a:xfrm>
            <a:off x="0" y="-1841"/>
            <a:ext cx="12192000" cy="1101436"/>
            <a:chOff x="1" y="-13448"/>
            <a:chExt cx="12192000" cy="1101436"/>
          </a:xfrm>
        </p:grpSpPr>
        <p:sp>
          <p:nvSpPr>
            <p:cNvPr id="19" name="Rectangle 18">
              <a:extLst>
                <a:ext uri="{FF2B5EF4-FFF2-40B4-BE49-F238E27FC236}">
                  <a16:creationId xmlns:a16="http://schemas.microsoft.com/office/drawing/2014/main" id="{57AE2E16-300D-4AE8-9059-76748AADC15F}"/>
                </a:ext>
              </a:extLst>
            </p:cNvPr>
            <p:cNvSpPr/>
            <p:nvPr/>
          </p:nvSpPr>
          <p:spPr>
            <a:xfrm>
              <a:off x="1" y="-13448"/>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1" name="Picture 20">
              <a:extLst>
                <a:ext uri="{FF2B5EF4-FFF2-40B4-BE49-F238E27FC236}">
                  <a16:creationId xmlns:a16="http://schemas.microsoft.com/office/drawing/2014/main" id="{579CF057-46CA-43F9-BEC3-2686D2DF1F54}"/>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2" name="Group 21">
              <a:extLst>
                <a:ext uri="{FF2B5EF4-FFF2-40B4-BE49-F238E27FC236}">
                  <a16:creationId xmlns:a16="http://schemas.microsoft.com/office/drawing/2014/main" id="{D3FD2C9C-A027-41A2-8FA0-033514FC7412}"/>
                </a:ext>
              </a:extLst>
            </p:cNvPr>
            <p:cNvGrpSpPr/>
            <p:nvPr/>
          </p:nvGrpSpPr>
          <p:grpSpPr>
            <a:xfrm>
              <a:off x="9643013" y="4519"/>
              <a:ext cx="2487809" cy="958777"/>
              <a:chOff x="1886763" y="4787129"/>
              <a:chExt cx="2487809" cy="958777"/>
            </a:xfrm>
          </p:grpSpPr>
          <p:sp>
            <p:nvSpPr>
              <p:cNvPr id="23" name="TextBox 22">
                <a:extLst>
                  <a:ext uri="{FF2B5EF4-FFF2-40B4-BE49-F238E27FC236}">
                    <a16:creationId xmlns:a16="http://schemas.microsoft.com/office/drawing/2014/main" id="{AB2793F4-7D07-43AC-BC39-3A0EB7419B40}"/>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4" name="Group 23">
                <a:extLst>
                  <a:ext uri="{FF2B5EF4-FFF2-40B4-BE49-F238E27FC236}">
                    <a16:creationId xmlns:a16="http://schemas.microsoft.com/office/drawing/2014/main" id="{F07A3F4F-F74B-4B44-A9DE-5E2361412DE4}"/>
                  </a:ext>
                </a:extLst>
              </p:cNvPr>
              <p:cNvGrpSpPr/>
              <p:nvPr/>
            </p:nvGrpSpPr>
            <p:grpSpPr>
              <a:xfrm>
                <a:off x="1953082" y="4948029"/>
                <a:ext cx="2421490" cy="797877"/>
                <a:chOff x="1952407" y="4970889"/>
                <a:chExt cx="2421490" cy="797877"/>
              </a:xfrm>
            </p:grpSpPr>
            <p:sp>
              <p:nvSpPr>
                <p:cNvPr id="25" name="TextBox 24">
                  <a:extLst>
                    <a:ext uri="{FF2B5EF4-FFF2-40B4-BE49-F238E27FC236}">
                      <a16:creationId xmlns:a16="http://schemas.microsoft.com/office/drawing/2014/main" id="{13FE71A7-D797-4443-9A6B-26B62811668C}"/>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6" name="TextBox 25">
                  <a:extLst>
                    <a:ext uri="{FF2B5EF4-FFF2-40B4-BE49-F238E27FC236}">
                      <a16:creationId xmlns:a16="http://schemas.microsoft.com/office/drawing/2014/main" id="{851B0EFE-9D66-4287-9B15-9018E1E6A884}"/>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27" name="TextBox 26">
                  <a:extLst>
                    <a:ext uri="{FF2B5EF4-FFF2-40B4-BE49-F238E27FC236}">
                      <a16:creationId xmlns:a16="http://schemas.microsoft.com/office/drawing/2014/main" id="{AF0EEDE8-A552-4AB1-A6E5-C952D0F184C1}"/>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17" name="文本框 16">
            <a:extLst>
              <a:ext uri="{FF2B5EF4-FFF2-40B4-BE49-F238E27FC236}">
                <a16:creationId xmlns:a16="http://schemas.microsoft.com/office/drawing/2014/main" id="{71C30BD0-8D01-40FE-A1CD-662C9CF613CA}"/>
              </a:ext>
            </a:extLst>
          </p:cNvPr>
          <p:cNvSpPr txBox="1"/>
          <p:nvPr/>
        </p:nvSpPr>
        <p:spPr>
          <a:xfrm>
            <a:off x="0" y="1398153"/>
            <a:ext cx="5370897" cy="461665"/>
          </a:xfrm>
          <a:prstGeom prst="rect">
            <a:avLst/>
          </a:prstGeom>
          <a:noFill/>
        </p:spPr>
        <p:txBody>
          <a:bodyPr wrap="square">
            <a:spAutoFit/>
          </a:bodyPr>
          <a:lstStyle/>
          <a:p>
            <a:pPr algn="l"/>
            <a:r>
              <a:rPr lang="en-US" altLang="zh-CN" sz="2400" b="1" i="0" u="none" strike="noStrike" baseline="0" dirty="0">
                <a:latin typeface="Arial" panose="020B0604020202020204" pitchFamily="34" charset="0"/>
                <a:cs typeface="Arial" panose="020B0604020202020204" pitchFamily="34" charset="0"/>
              </a:rPr>
              <a:t>Topological Semimetal family</a:t>
            </a:r>
            <a:endParaRPr lang="zh-CN" altLang="en-US" sz="2400" b="1" dirty="0">
              <a:latin typeface="Arial" panose="020B0604020202020204" pitchFamily="34" charset="0"/>
              <a:cs typeface="Arial" panose="020B0604020202020204" pitchFamily="34" charset="0"/>
            </a:endParaRPr>
          </a:p>
        </p:txBody>
      </p:sp>
      <p:sp>
        <p:nvSpPr>
          <p:cNvPr id="28" name="TextBox 38">
            <a:extLst>
              <a:ext uri="{FF2B5EF4-FFF2-40B4-BE49-F238E27FC236}">
                <a16:creationId xmlns:a16="http://schemas.microsoft.com/office/drawing/2014/main" id="{D187742E-31B0-46AB-8F56-A52F1271F5BD}"/>
              </a:ext>
            </a:extLst>
          </p:cNvPr>
          <p:cNvSpPr txBox="1"/>
          <p:nvPr/>
        </p:nvSpPr>
        <p:spPr>
          <a:xfrm>
            <a:off x="2433431" y="206741"/>
            <a:ext cx="7007046" cy="646331"/>
          </a:xfrm>
          <a:prstGeom prst="rect">
            <a:avLst/>
          </a:prstGeom>
          <a:noFill/>
        </p:spPr>
        <p:txBody>
          <a:bodyPr wrap="none" rtlCol="0">
            <a:spAutoFit/>
          </a:bodyPr>
          <a:lstStyle/>
          <a:p>
            <a:r>
              <a:rPr lang="en-US" altLang="zh-CN" sz="3600" b="1" dirty="0">
                <a:latin typeface="Arial" panose="020B0604020202020204" pitchFamily="34" charset="0"/>
                <a:ea typeface="Microsoft YaHei" panose="020B0503020204020204" pitchFamily="34" charset="-122"/>
                <a:cs typeface="Arial" panose="020B0604020202020204" pitchFamily="34" charset="0"/>
                <a:sym typeface="Symbol" panose="05050102010706020507" pitchFamily="18" charset="2"/>
              </a:rPr>
              <a:t>Unconventional/topological SC</a:t>
            </a:r>
            <a:endParaRPr lang="LID4096" sz="24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30" name="文本框 29">
            <a:extLst>
              <a:ext uri="{FF2B5EF4-FFF2-40B4-BE49-F238E27FC236}">
                <a16:creationId xmlns:a16="http://schemas.microsoft.com/office/drawing/2014/main" id="{BD38CFF1-191D-471F-82F6-3AC374F7F707}"/>
              </a:ext>
            </a:extLst>
          </p:cNvPr>
          <p:cNvSpPr txBox="1"/>
          <p:nvPr/>
        </p:nvSpPr>
        <p:spPr>
          <a:xfrm>
            <a:off x="6684259" y="5634768"/>
            <a:ext cx="5325319" cy="808235"/>
          </a:xfrm>
          <a:prstGeom prst="rect">
            <a:avLst/>
          </a:prstGeom>
          <a:solidFill>
            <a:schemeClr val="accent4">
              <a:lumMod val="20000"/>
              <a:lumOff val="80000"/>
            </a:schemeClr>
          </a:solidFill>
        </p:spPr>
        <p:txBody>
          <a:bodyPr wrap="square">
            <a:spAutoFit/>
          </a:bodyPr>
          <a:lstStyle/>
          <a:p>
            <a:pPr algn="ctr">
              <a:lnSpc>
                <a:spcPct val="110000"/>
              </a:lnSpc>
            </a:pPr>
            <a:r>
              <a:rPr lang="en-US" altLang="zh-CN" sz="2200" b="1"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NCSCs</a:t>
            </a:r>
            <a:r>
              <a:rPr lang="en-US" altLang="zh-CN" sz="2200" b="1" kern="1000" spc="30" dirty="0">
                <a:latin typeface="Arial" panose="020B0604020202020204" pitchFamily="34" charset="0"/>
                <a:ea typeface="Microsoft YaHei" panose="020B0503020204020204" pitchFamily="34" charset="-122"/>
                <a:cs typeface="Arial" panose="020B0604020202020204" pitchFamily="34" charset="0"/>
              </a:rPr>
              <a:t> become the ideal platform for searching the topological SC</a:t>
            </a:r>
          </a:p>
        </p:txBody>
      </p:sp>
      <p:grpSp>
        <p:nvGrpSpPr>
          <p:cNvPr id="3" name="组合 2">
            <a:extLst>
              <a:ext uri="{FF2B5EF4-FFF2-40B4-BE49-F238E27FC236}">
                <a16:creationId xmlns:a16="http://schemas.microsoft.com/office/drawing/2014/main" id="{AC838D34-6582-46D0-976F-35701F20E6A1}"/>
              </a:ext>
            </a:extLst>
          </p:cNvPr>
          <p:cNvGrpSpPr/>
          <p:nvPr/>
        </p:nvGrpSpPr>
        <p:grpSpPr>
          <a:xfrm>
            <a:off x="6898713" y="1517921"/>
            <a:ext cx="4814020" cy="3715480"/>
            <a:chOff x="7285103" y="1574123"/>
            <a:chExt cx="4814020" cy="3715480"/>
          </a:xfrm>
        </p:grpSpPr>
        <p:sp>
          <p:nvSpPr>
            <p:cNvPr id="29" name="TextBox 48">
              <a:extLst>
                <a:ext uri="{FF2B5EF4-FFF2-40B4-BE49-F238E27FC236}">
                  <a16:creationId xmlns:a16="http://schemas.microsoft.com/office/drawing/2014/main" id="{CB63114D-6D4A-4326-BF5A-29B8936400A1}"/>
                </a:ext>
              </a:extLst>
            </p:cNvPr>
            <p:cNvSpPr txBox="1"/>
            <p:nvPr/>
          </p:nvSpPr>
          <p:spPr>
            <a:xfrm>
              <a:off x="7661075" y="1574123"/>
              <a:ext cx="2823297" cy="468242"/>
            </a:xfrm>
            <a:prstGeom prst="rect">
              <a:avLst/>
            </a:prstGeom>
            <a:noFill/>
          </p:spPr>
          <p:txBody>
            <a:bodyPr wrap="none" lIns="0" tIns="0" rIns="0" bIns="0" rtlCol="0">
              <a:noAutofit/>
            </a:bodyPr>
            <a:lstStyle/>
            <a:p>
              <a:pPr>
                <a:lnSpc>
                  <a:spcPct val="110000"/>
                </a:lnSpc>
              </a:pPr>
              <a:r>
                <a:rPr lang="en-US" altLang="zh-CN" sz="2200" b="1" kern="1000" spc="30" dirty="0" err="1">
                  <a:latin typeface="Arial" panose="020B0604020202020204" pitchFamily="34" charset="0"/>
                  <a:ea typeface="Microsoft YaHei" panose="020B0503020204020204" pitchFamily="34" charset="-122"/>
                  <a:cs typeface="Arial" panose="020B0604020202020204" pitchFamily="34" charset="0"/>
                </a:rPr>
                <a:t>Nocentrosymmetric</a:t>
              </a:r>
              <a:r>
                <a:rPr lang="en-US" altLang="zh-CN" sz="2200" b="1" kern="1000" spc="30" dirty="0">
                  <a:latin typeface="Arial" panose="020B0604020202020204" pitchFamily="34" charset="0"/>
                  <a:ea typeface="Microsoft YaHei" panose="020B0503020204020204" pitchFamily="34" charset="-122"/>
                  <a:cs typeface="Arial" panose="020B0604020202020204" pitchFamily="34" charset="0"/>
                </a:rPr>
                <a:t> SCs</a:t>
              </a:r>
            </a:p>
          </p:txBody>
        </p:sp>
        <p:sp>
          <p:nvSpPr>
            <p:cNvPr id="10" name="箭头: 下 9">
              <a:extLst>
                <a:ext uri="{FF2B5EF4-FFF2-40B4-BE49-F238E27FC236}">
                  <a16:creationId xmlns:a16="http://schemas.microsoft.com/office/drawing/2014/main" id="{D7AF6C05-799B-420E-AA56-FA605832FCD3}"/>
                </a:ext>
              </a:extLst>
            </p:cNvPr>
            <p:cNvSpPr/>
            <p:nvPr/>
          </p:nvSpPr>
          <p:spPr>
            <a:xfrm>
              <a:off x="8859141" y="2042365"/>
              <a:ext cx="505418" cy="88418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a:extLst>
                <a:ext uri="{FF2B5EF4-FFF2-40B4-BE49-F238E27FC236}">
                  <a16:creationId xmlns:a16="http://schemas.microsoft.com/office/drawing/2014/main" id="{09E09579-3227-4308-9EAE-B8876BAF624A}"/>
                </a:ext>
              </a:extLst>
            </p:cNvPr>
            <p:cNvSpPr txBox="1"/>
            <p:nvPr/>
          </p:nvSpPr>
          <p:spPr>
            <a:xfrm>
              <a:off x="9382738" y="2128009"/>
              <a:ext cx="2389269" cy="646331"/>
            </a:xfrm>
            <a:prstGeom prst="rect">
              <a:avLst/>
            </a:prstGeom>
            <a:noFill/>
          </p:spPr>
          <p:txBody>
            <a:bodyPr wrap="square" rtlCol="0">
              <a:spAutoFit/>
            </a:bodyPr>
            <a:lstStyle/>
            <a:p>
              <a:r>
                <a:rPr lang="en-US" altLang="zh-CN" b="1" dirty="0">
                  <a:solidFill>
                    <a:srgbClr val="0000FF"/>
                  </a:solidFill>
                  <a:latin typeface="Arial" panose="020B0604020202020204" pitchFamily="34" charset="0"/>
                  <a:ea typeface="微软雅黑" panose="020B0503020204020204" pitchFamily="34" charset="-122"/>
                  <a:cs typeface="Arial" panose="020B0604020202020204" pitchFamily="34" charset="0"/>
                </a:rPr>
                <a:t>Inversion symmetry </a:t>
              </a:r>
            </a:p>
            <a:p>
              <a:endParaRPr lang="zh-CN" altLang="en-US" dirty="0">
                <a:latin typeface="Arial" panose="020B0604020202020204" pitchFamily="34" charset="0"/>
                <a:ea typeface="微软雅黑" panose="020B0503020204020204" pitchFamily="34" charset="-122"/>
                <a:cs typeface="Arial" panose="020B0604020202020204" pitchFamily="34" charset="0"/>
              </a:endParaRPr>
            </a:p>
          </p:txBody>
        </p:sp>
        <p:sp>
          <p:nvSpPr>
            <p:cNvPr id="32" name="TextBox 48">
              <a:extLst>
                <a:ext uri="{FF2B5EF4-FFF2-40B4-BE49-F238E27FC236}">
                  <a16:creationId xmlns:a16="http://schemas.microsoft.com/office/drawing/2014/main" id="{EAD60E6B-03D9-4BEB-812A-B8DCD417E3E4}"/>
                </a:ext>
              </a:extLst>
            </p:cNvPr>
            <p:cNvSpPr txBox="1"/>
            <p:nvPr/>
          </p:nvSpPr>
          <p:spPr>
            <a:xfrm>
              <a:off x="7691159" y="3048692"/>
              <a:ext cx="3383158" cy="468242"/>
            </a:xfrm>
            <a:prstGeom prst="rect">
              <a:avLst/>
            </a:prstGeom>
            <a:noFill/>
          </p:spPr>
          <p:txBody>
            <a:bodyPr wrap="none" lIns="0" tIns="0" rIns="0" bIns="0" rtlCol="0">
              <a:noAutofit/>
            </a:bodyPr>
            <a:lstStyle/>
            <a:p>
              <a:pPr>
                <a:lnSpc>
                  <a:spcPct val="110000"/>
                </a:lnSpc>
              </a:pPr>
              <a:r>
                <a:rPr lang="en-US" altLang="zh-CN" sz="2200" b="1" kern="1000" spc="30" dirty="0">
                  <a:latin typeface="Arial" panose="020B0604020202020204" pitchFamily="34" charset="0"/>
                  <a:ea typeface="Microsoft YaHei" panose="020B0503020204020204" pitchFamily="34" charset="-122"/>
                  <a:cs typeface="Arial" panose="020B0604020202020204" pitchFamily="34" charset="0"/>
                </a:rPr>
                <a:t>Weyl semimetal with SC</a:t>
              </a:r>
            </a:p>
          </p:txBody>
        </p:sp>
        <p:sp>
          <p:nvSpPr>
            <p:cNvPr id="33" name="箭头: 下 32">
              <a:extLst>
                <a:ext uri="{FF2B5EF4-FFF2-40B4-BE49-F238E27FC236}">
                  <a16:creationId xmlns:a16="http://schemas.microsoft.com/office/drawing/2014/main" id="{09FA8F4B-DDEA-4529-9D3B-BCBCA3CF6193}"/>
                </a:ext>
              </a:extLst>
            </p:cNvPr>
            <p:cNvSpPr/>
            <p:nvPr/>
          </p:nvSpPr>
          <p:spPr>
            <a:xfrm>
              <a:off x="8878883" y="3573655"/>
              <a:ext cx="503855" cy="8343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a:extLst>
                <a:ext uri="{FF2B5EF4-FFF2-40B4-BE49-F238E27FC236}">
                  <a16:creationId xmlns:a16="http://schemas.microsoft.com/office/drawing/2014/main" id="{C4F42AAC-BB53-4D2C-B019-37BAFF1206BF}"/>
                </a:ext>
              </a:extLst>
            </p:cNvPr>
            <p:cNvSpPr txBox="1"/>
            <p:nvPr/>
          </p:nvSpPr>
          <p:spPr>
            <a:xfrm>
              <a:off x="9276876" y="3625550"/>
              <a:ext cx="2822247" cy="369332"/>
            </a:xfrm>
            <a:prstGeom prst="rect">
              <a:avLst/>
            </a:prstGeom>
            <a:noFill/>
          </p:spPr>
          <p:txBody>
            <a:bodyPr wrap="none" rtlCol="0">
              <a:spAutoFit/>
            </a:bodyPr>
            <a:lstStyle/>
            <a:p>
              <a:r>
                <a:rPr lang="en-US" altLang="zh-CN" b="1" dirty="0">
                  <a:solidFill>
                    <a:srgbClr val="0000FF"/>
                  </a:solidFill>
                  <a:latin typeface="Arial" panose="020B0604020202020204" pitchFamily="34" charset="0"/>
                  <a:ea typeface="微软雅黑" panose="020B0503020204020204" pitchFamily="34" charset="-122"/>
                  <a:cs typeface="Arial" panose="020B0604020202020204" pitchFamily="34" charset="0"/>
                </a:rPr>
                <a:t>Time reversal symmetry</a:t>
              </a:r>
              <a:endParaRPr lang="zh-CN" altLang="en-US" dirty="0">
                <a:solidFill>
                  <a:srgbClr val="0000FF"/>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TextBox 48">
              <a:extLst>
                <a:ext uri="{FF2B5EF4-FFF2-40B4-BE49-F238E27FC236}">
                  <a16:creationId xmlns:a16="http://schemas.microsoft.com/office/drawing/2014/main" id="{EA70BD1F-10BF-484D-A6F2-E285E144383F}"/>
                </a:ext>
              </a:extLst>
            </p:cNvPr>
            <p:cNvSpPr txBox="1"/>
            <p:nvPr/>
          </p:nvSpPr>
          <p:spPr>
            <a:xfrm>
              <a:off x="7285103" y="4641988"/>
              <a:ext cx="4310748" cy="468242"/>
            </a:xfrm>
            <a:prstGeom prst="rect">
              <a:avLst/>
            </a:prstGeom>
            <a:noFill/>
          </p:spPr>
          <p:txBody>
            <a:bodyPr wrap="none" lIns="0" tIns="0" rIns="0" bIns="0" rtlCol="0">
              <a:noAutofit/>
            </a:bodyPr>
            <a:lstStyle/>
            <a:p>
              <a:pPr>
                <a:lnSpc>
                  <a:spcPct val="110000"/>
                </a:lnSpc>
              </a:pPr>
              <a:r>
                <a:rPr lang="en-US" altLang="zh-CN" sz="2200" b="1" kern="1000" spc="30" dirty="0">
                  <a:solidFill>
                    <a:srgbClr val="C00000"/>
                  </a:solidFill>
                  <a:latin typeface="Arial" panose="020B0604020202020204" pitchFamily="34" charset="0"/>
                  <a:ea typeface="Microsoft YaHei" panose="020B0503020204020204" pitchFamily="34" charset="-122"/>
                  <a:cs typeface="Arial" panose="020B0604020202020204" pitchFamily="34" charset="0"/>
                </a:rPr>
                <a:t>Unconventional/topological SC</a:t>
              </a:r>
            </a:p>
          </p:txBody>
        </p:sp>
        <p:sp>
          <p:nvSpPr>
            <p:cNvPr id="39" name="文本框 38">
              <a:extLst>
                <a:ext uri="{FF2B5EF4-FFF2-40B4-BE49-F238E27FC236}">
                  <a16:creationId xmlns:a16="http://schemas.microsoft.com/office/drawing/2014/main" id="{BCF662DA-D1C0-490A-A5BF-FEF2C299337F}"/>
                </a:ext>
              </a:extLst>
            </p:cNvPr>
            <p:cNvSpPr txBox="1"/>
            <p:nvPr/>
          </p:nvSpPr>
          <p:spPr>
            <a:xfrm>
              <a:off x="8044038" y="4889493"/>
              <a:ext cx="2936430" cy="400110"/>
            </a:xfrm>
            <a:prstGeom prst="rect">
              <a:avLst/>
            </a:prstGeom>
            <a:noFill/>
          </p:spPr>
          <p:txBody>
            <a:bodyPr wrap="square">
              <a:spAutoFit/>
            </a:bodyPr>
            <a:lstStyle/>
            <a:p>
              <a:r>
                <a:rPr lang="en-US" altLang="zh-CN" sz="2000" dirty="0">
                  <a:latin typeface="Arial" panose="020B0604020202020204" pitchFamily="34" charset="0"/>
                  <a:cs typeface="Arial" panose="020B0604020202020204" pitchFamily="34" charset="0"/>
                </a:rPr>
                <a:t>Majorana bound states</a:t>
              </a:r>
              <a:endParaRPr lang="zh-CN" altLang="en-US" sz="2000" dirty="0">
                <a:latin typeface="Arial" panose="020B0604020202020204" pitchFamily="34" charset="0"/>
                <a:cs typeface="Arial" panose="020B0604020202020204" pitchFamily="34" charset="0"/>
              </a:endParaRPr>
            </a:p>
          </p:txBody>
        </p:sp>
        <p:pic>
          <p:nvPicPr>
            <p:cNvPr id="8194" name="Picture 2" descr="数学符号蓝色手绘立体乘号png素材图片免费下载-千库网">
              <a:extLst>
                <a:ext uri="{FF2B5EF4-FFF2-40B4-BE49-F238E27FC236}">
                  <a16:creationId xmlns:a16="http://schemas.microsoft.com/office/drawing/2014/main" id="{B442A2F9-CEDE-4D26-AFC5-A602598185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379" t="21958" r="18356" b="21011"/>
            <a:stretch/>
          </p:blipFill>
          <p:spPr bwMode="auto">
            <a:xfrm>
              <a:off x="10572021" y="2465668"/>
              <a:ext cx="347981" cy="33537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数学符号蓝色手绘立体乘号png素材图片免费下载-千库网">
              <a:extLst>
                <a:ext uri="{FF2B5EF4-FFF2-40B4-BE49-F238E27FC236}">
                  <a16:creationId xmlns:a16="http://schemas.microsoft.com/office/drawing/2014/main" id="{44CE80A4-CF81-498F-8542-A377B41BAA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379" t="21958" r="18356" b="21011"/>
            <a:stretch/>
          </p:blipFill>
          <p:spPr bwMode="auto">
            <a:xfrm>
              <a:off x="10551907" y="3935809"/>
              <a:ext cx="347981" cy="3353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组合 1">
            <a:extLst>
              <a:ext uri="{FF2B5EF4-FFF2-40B4-BE49-F238E27FC236}">
                <a16:creationId xmlns:a16="http://schemas.microsoft.com/office/drawing/2014/main" id="{FE49611D-F39D-4590-87C3-FBAAE5EAF9FC}"/>
              </a:ext>
            </a:extLst>
          </p:cNvPr>
          <p:cNvGrpSpPr/>
          <p:nvPr/>
        </p:nvGrpSpPr>
        <p:grpSpPr>
          <a:xfrm>
            <a:off x="0" y="2042365"/>
            <a:ext cx="6361712" cy="4815635"/>
            <a:chOff x="18787" y="1982097"/>
            <a:chExt cx="6361712" cy="4815635"/>
          </a:xfrm>
        </p:grpSpPr>
        <p:grpSp>
          <p:nvGrpSpPr>
            <p:cNvPr id="13" name="组合 12">
              <a:extLst>
                <a:ext uri="{FF2B5EF4-FFF2-40B4-BE49-F238E27FC236}">
                  <a16:creationId xmlns:a16="http://schemas.microsoft.com/office/drawing/2014/main" id="{201CBF04-F3D8-4EE2-9B20-345BD7A44761}"/>
                </a:ext>
              </a:extLst>
            </p:cNvPr>
            <p:cNvGrpSpPr/>
            <p:nvPr/>
          </p:nvGrpSpPr>
          <p:grpSpPr>
            <a:xfrm>
              <a:off x="18787" y="1982097"/>
              <a:ext cx="6361712" cy="4815635"/>
              <a:chOff x="366153" y="2042365"/>
              <a:chExt cx="6361712" cy="4815635"/>
            </a:xfrm>
          </p:grpSpPr>
          <p:pic>
            <p:nvPicPr>
              <p:cNvPr id="7" name="图片 6">
                <a:extLst>
                  <a:ext uri="{FF2B5EF4-FFF2-40B4-BE49-F238E27FC236}">
                    <a16:creationId xmlns:a16="http://schemas.microsoft.com/office/drawing/2014/main" id="{A55E4F72-1D18-4041-835A-8F8091581C0E}"/>
                  </a:ext>
                </a:extLst>
              </p:cNvPr>
              <p:cNvPicPr>
                <a:picLocks noChangeAspect="1"/>
              </p:cNvPicPr>
              <p:nvPr/>
            </p:nvPicPr>
            <p:blipFill rotWithShape="1">
              <a:blip r:embed="rId5"/>
              <a:srcRect l="5086" t="5534" r="6549"/>
              <a:stretch/>
            </p:blipFill>
            <p:spPr>
              <a:xfrm>
                <a:off x="366153" y="2042365"/>
                <a:ext cx="6361712" cy="4400638"/>
              </a:xfrm>
              <a:prstGeom prst="rect">
                <a:avLst/>
              </a:prstGeom>
            </p:spPr>
          </p:pic>
          <p:sp>
            <p:nvSpPr>
              <p:cNvPr id="31" name="文本框 30">
                <a:extLst>
                  <a:ext uri="{FF2B5EF4-FFF2-40B4-BE49-F238E27FC236}">
                    <a16:creationId xmlns:a16="http://schemas.microsoft.com/office/drawing/2014/main" id="{290F977F-4692-466C-990E-E232C09C1490}"/>
                  </a:ext>
                </a:extLst>
              </p:cNvPr>
              <p:cNvSpPr txBox="1"/>
              <p:nvPr/>
            </p:nvSpPr>
            <p:spPr>
              <a:xfrm>
                <a:off x="3962544" y="6596390"/>
                <a:ext cx="2746264" cy="261610"/>
              </a:xfrm>
              <a:prstGeom prst="rect">
                <a:avLst/>
              </a:prstGeom>
              <a:noFill/>
            </p:spPr>
            <p:txBody>
              <a:bodyPr wrap="square">
                <a:spAutoFit/>
              </a:bodyPr>
              <a:lstStyle/>
              <a:p>
                <a:r>
                  <a:rPr lang="en-US" altLang="zh-CN" sz="1100" b="1" dirty="0" err="1">
                    <a:solidFill>
                      <a:schemeClr val="tx1">
                        <a:lumMod val="50000"/>
                        <a:lumOff val="50000"/>
                      </a:schemeClr>
                    </a:solidFill>
                    <a:latin typeface="Arial" panose="020B0604020202020204" pitchFamily="34" charset="0"/>
                    <a:cs typeface="Arial" panose="020B0604020202020204" pitchFamily="34" charset="0"/>
                  </a:rPr>
                  <a:t>Hongming</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 Weng,</a:t>
                </a:r>
                <a:r>
                  <a:rPr lang="zh-CN" altLang="en-US" sz="1100" b="1" dirty="0">
                    <a:solidFill>
                      <a:schemeClr val="tx1">
                        <a:lumMod val="50000"/>
                        <a:lumOff val="50000"/>
                      </a:schemeClr>
                    </a:solidFill>
                    <a:latin typeface="Arial" panose="020B0604020202020204" pitchFamily="34" charset="0"/>
                    <a:cs typeface="Arial" panose="020B0604020202020204" pitchFamily="34" charset="0"/>
                  </a:rPr>
                  <a:t> </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et</a:t>
                </a:r>
                <a:r>
                  <a:rPr lang="zh-CN" altLang="en-US" sz="1100" b="1" dirty="0">
                    <a:solidFill>
                      <a:schemeClr val="tx1">
                        <a:lumMod val="50000"/>
                        <a:lumOff val="50000"/>
                      </a:schemeClr>
                    </a:solidFill>
                    <a:latin typeface="Arial" panose="020B0604020202020204" pitchFamily="34" charset="0"/>
                    <a:cs typeface="Arial" panose="020B0604020202020204" pitchFamily="34" charset="0"/>
                  </a:rPr>
                  <a:t> </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al.,</a:t>
                </a:r>
                <a:r>
                  <a:rPr lang="zh-CN" altLang="en-US" sz="1100" b="1" dirty="0">
                    <a:solidFill>
                      <a:schemeClr val="tx1">
                        <a:lumMod val="50000"/>
                        <a:lumOff val="50000"/>
                      </a:schemeClr>
                    </a:solidFill>
                    <a:latin typeface="Arial" panose="020B0604020202020204" pitchFamily="34" charset="0"/>
                    <a:cs typeface="Arial" panose="020B0604020202020204" pitchFamily="34" charset="0"/>
                  </a:rPr>
                  <a:t> </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JPCM</a:t>
                </a:r>
                <a:r>
                  <a:rPr lang="zh-CN" altLang="en-US" sz="1100" b="1" dirty="0">
                    <a:solidFill>
                      <a:schemeClr val="tx1">
                        <a:lumMod val="50000"/>
                        <a:lumOff val="50000"/>
                      </a:schemeClr>
                    </a:solidFill>
                    <a:latin typeface="Arial" panose="020B0604020202020204" pitchFamily="34" charset="0"/>
                    <a:cs typeface="Arial" panose="020B0604020202020204" pitchFamily="34" charset="0"/>
                  </a:rPr>
                  <a:t> </a:t>
                </a:r>
                <a:r>
                  <a:rPr lang="en-US" altLang="zh-CN" sz="1100" b="1" dirty="0">
                    <a:solidFill>
                      <a:schemeClr val="tx1">
                        <a:lumMod val="50000"/>
                        <a:lumOff val="50000"/>
                      </a:schemeClr>
                    </a:solidFill>
                    <a:latin typeface="Arial" panose="020B0604020202020204" pitchFamily="34" charset="0"/>
                    <a:cs typeface="Arial" panose="020B0604020202020204" pitchFamily="34" charset="0"/>
                  </a:rPr>
                  <a:t>(2016)</a:t>
                </a:r>
                <a:endParaRPr lang="zh-CN" altLang="en-US" sz="1100" b="1" dirty="0">
                  <a:solidFill>
                    <a:schemeClr val="tx1">
                      <a:lumMod val="50000"/>
                      <a:lumOff val="50000"/>
                    </a:schemeClr>
                  </a:solidFill>
                  <a:latin typeface="Arial" panose="020B0604020202020204" pitchFamily="34" charset="0"/>
                  <a:cs typeface="Arial" panose="020B0604020202020204" pitchFamily="34" charset="0"/>
                </a:endParaRPr>
              </a:p>
            </p:txBody>
          </p:sp>
        </p:grpSp>
        <p:sp>
          <p:nvSpPr>
            <p:cNvPr id="8" name="矩形: 圆角 7">
              <a:extLst>
                <a:ext uri="{FF2B5EF4-FFF2-40B4-BE49-F238E27FC236}">
                  <a16:creationId xmlns:a16="http://schemas.microsoft.com/office/drawing/2014/main" id="{D5AAA205-9789-4EFB-BB23-DFEAE02F20F9}"/>
                </a:ext>
              </a:extLst>
            </p:cNvPr>
            <p:cNvSpPr/>
            <p:nvPr/>
          </p:nvSpPr>
          <p:spPr>
            <a:xfrm>
              <a:off x="2232571" y="4048734"/>
              <a:ext cx="4002259" cy="2425929"/>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0838177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5836D64-130B-4BDD-A94C-EE61DB0D937B}"/>
              </a:ext>
            </a:extLst>
          </p:cNvPr>
          <p:cNvGrpSpPr/>
          <p:nvPr/>
        </p:nvGrpSpPr>
        <p:grpSpPr>
          <a:xfrm>
            <a:off x="1" y="0"/>
            <a:ext cx="12192000" cy="1101436"/>
            <a:chOff x="1" y="0"/>
            <a:chExt cx="12192000" cy="1101436"/>
          </a:xfrm>
        </p:grpSpPr>
        <p:sp>
          <p:nvSpPr>
            <p:cNvPr id="22" name="Rectangle 21">
              <a:extLst>
                <a:ext uri="{FF2B5EF4-FFF2-40B4-BE49-F238E27FC236}">
                  <a16:creationId xmlns:a16="http://schemas.microsoft.com/office/drawing/2014/main" id="{E41C2EFC-0E9B-4574-BFEB-DDE65497105C}"/>
                </a:ext>
              </a:extLst>
            </p:cNvPr>
            <p:cNvSpPr/>
            <p:nvPr/>
          </p:nvSpPr>
          <p:spPr>
            <a:xfrm>
              <a:off x="1" y="0"/>
              <a:ext cx="12192000" cy="1101436"/>
            </a:xfrm>
            <a:prstGeom prst="rect">
              <a:avLst/>
            </a:prstGeom>
            <a:solidFill>
              <a:schemeClr val="accent5">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4" name="Picture 23">
              <a:extLst>
                <a:ext uri="{FF2B5EF4-FFF2-40B4-BE49-F238E27FC236}">
                  <a16:creationId xmlns:a16="http://schemas.microsoft.com/office/drawing/2014/main" id="{DAF0090F-AD29-4ECC-85E2-868CAB90B6C8}"/>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09564" y="102035"/>
              <a:ext cx="897364" cy="897364"/>
            </a:xfrm>
            <a:prstGeom prst="rect">
              <a:avLst/>
            </a:prstGeom>
          </p:spPr>
        </p:pic>
        <p:grpSp>
          <p:nvGrpSpPr>
            <p:cNvPr id="25" name="Group 24">
              <a:extLst>
                <a:ext uri="{FF2B5EF4-FFF2-40B4-BE49-F238E27FC236}">
                  <a16:creationId xmlns:a16="http://schemas.microsoft.com/office/drawing/2014/main" id="{897B18F8-88D9-46FE-9A41-9B7FC988EDEE}"/>
                </a:ext>
              </a:extLst>
            </p:cNvPr>
            <p:cNvGrpSpPr/>
            <p:nvPr/>
          </p:nvGrpSpPr>
          <p:grpSpPr>
            <a:xfrm>
              <a:off x="9643013" y="4519"/>
              <a:ext cx="2487809" cy="958777"/>
              <a:chOff x="1886763" y="4787129"/>
              <a:chExt cx="2487809" cy="958777"/>
            </a:xfrm>
          </p:grpSpPr>
          <p:sp>
            <p:nvSpPr>
              <p:cNvPr id="26" name="TextBox 25">
                <a:extLst>
                  <a:ext uri="{FF2B5EF4-FFF2-40B4-BE49-F238E27FC236}">
                    <a16:creationId xmlns:a16="http://schemas.microsoft.com/office/drawing/2014/main" id="{E1BE46C9-FF81-4D7A-B559-E0BE874FF80A}"/>
                  </a:ext>
                </a:extLst>
              </p:cNvPr>
              <p:cNvSpPr txBox="1"/>
              <p:nvPr/>
            </p:nvSpPr>
            <p:spPr>
              <a:xfrm>
                <a:off x="1886763" y="4787129"/>
                <a:ext cx="1407758" cy="923330"/>
              </a:xfrm>
              <a:prstGeom prst="rect">
                <a:avLst/>
              </a:prstGeom>
              <a:noFill/>
            </p:spPr>
            <p:txBody>
              <a:bodyPr wrap="none" rtlCol="0">
                <a:spAutoFit/>
              </a:bodyPr>
              <a:lstStyle/>
              <a:p>
                <a:r>
                  <a:rPr lang="en-US" sz="5400" i="1" dirty="0">
                    <a:latin typeface="Algerian" panose="04020705040A02060702" pitchFamily="82" charset="0"/>
                    <a:sym typeface="Symbol" panose="05050102010706020507" pitchFamily="18" charset="2"/>
                  </a:rPr>
                  <a:t>SR</a:t>
                </a:r>
              </a:p>
            </p:txBody>
          </p:sp>
          <p:grpSp>
            <p:nvGrpSpPr>
              <p:cNvPr id="27" name="Group 26">
                <a:extLst>
                  <a:ext uri="{FF2B5EF4-FFF2-40B4-BE49-F238E27FC236}">
                    <a16:creationId xmlns:a16="http://schemas.microsoft.com/office/drawing/2014/main" id="{45911268-E25D-4CD6-A34C-0FEB12FC6C3C}"/>
                  </a:ext>
                </a:extLst>
              </p:cNvPr>
              <p:cNvGrpSpPr/>
              <p:nvPr/>
            </p:nvGrpSpPr>
            <p:grpSpPr>
              <a:xfrm>
                <a:off x="1953082" y="4948029"/>
                <a:ext cx="2421490" cy="797877"/>
                <a:chOff x="1952407" y="4970889"/>
                <a:chExt cx="2421490" cy="797877"/>
              </a:xfrm>
            </p:grpSpPr>
            <p:sp>
              <p:nvSpPr>
                <p:cNvPr id="28" name="TextBox 27">
                  <a:extLst>
                    <a:ext uri="{FF2B5EF4-FFF2-40B4-BE49-F238E27FC236}">
                      <a16:creationId xmlns:a16="http://schemas.microsoft.com/office/drawing/2014/main" id="{C8803FE5-47F6-42D1-9D72-18A8AC63D208}"/>
                    </a:ext>
                  </a:extLst>
                </p:cNvPr>
                <p:cNvSpPr txBox="1"/>
                <p:nvPr/>
              </p:nvSpPr>
              <p:spPr>
                <a:xfrm>
                  <a:off x="3241856" y="4970889"/>
                  <a:ext cx="1132041" cy="682238"/>
                </a:xfrm>
                <a:prstGeom prst="rect">
                  <a:avLst/>
                </a:prstGeom>
                <a:noFill/>
              </p:spPr>
              <p:txBody>
                <a:bodyPr wrap="none" rtlCol="0">
                  <a:spAutoFit/>
                </a:bodyPr>
                <a:lstStyle/>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otation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elaxation</a:t>
                  </a:r>
                  <a:endPar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a:p>
                  <a:pPr>
                    <a:lnSpc>
                      <a:spcPts val="1500"/>
                    </a:lnSpc>
                  </a:pPr>
                  <a:r>
                    <a:rPr lang="en-US"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 </a:t>
                  </a:r>
                  <a:r>
                    <a:rPr lang="en-US" b="1" dirty="0" err="1">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rPr>
                    <a:t>esonance</a:t>
                  </a:r>
                  <a:endParaRPr lang="LID4096" b="1" dirty="0">
                    <a:ln w="10160">
                      <a:solidFill>
                        <a:schemeClr val="accent5"/>
                      </a:solidFill>
                      <a:prstDash val="solid"/>
                    </a:ln>
                    <a:solidFill>
                      <a:srgbClr val="FFFFFF"/>
                    </a:solidFill>
                    <a:effectLst>
                      <a:glow rad="228600">
                        <a:schemeClr val="accent1">
                          <a:satMod val="175000"/>
                          <a:alpha val="40000"/>
                        </a:schemeClr>
                      </a:glow>
                      <a:outerShdw blurRad="38100" dist="22860" dir="5400000" algn="tl" rotWithShape="0">
                        <a:srgbClr val="000000">
                          <a:alpha val="30000"/>
                        </a:srgbClr>
                      </a:outerShdw>
                    </a:effectLst>
                  </a:endParaRPr>
                </a:p>
              </p:txBody>
            </p:sp>
            <p:sp>
              <p:nvSpPr>
                <p:cNvPr id="29" name="TextBox 28">
                  <a:extLst>
                    <a:ext uri="{FF2B5EF4-FFF2-40B4-BE49-F238E27FC236}">
                      <a16:creationId xmlns:a16="http://schemas.microsoft.com/office/drawing/2014/main" id="{C6EFBE63-79BB-48D6-99E1-37D9C36E5147}"/>
                    </a:ext>
                  </a:extLst>
                </p:cNvPr>
                <p:cNvSpPr txBox="1"/>
                <p:nvPr/>
              </p:nvSpPr>
              <p:spPr>
                <a:xfrm>
                  <a:off x="2382549" y="5487692"/>
                  <a:ext cx="548527"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rPr>
                    <a:t>spin</a:t>
                  </a:r>
                  <a:endParaRPr lang="LID4096" sz="1200" dirty="0">
                    <a:ln w="0"/>
                    <a:effectLst>
                      <a:outerShdw blurRad="38100" dist="19050" dir="2700000" algn="tl" rotWithShape="0">
                        <a:schemeClr val="dk1">
                          <a:alpha val="40000"/>
                        </a:schemeClr>
                      </a:outerShdw>
                    </a:effectLst>
                  </a:endParaRPr>
                </a:p>
              </p:txBody>
            </p:sp>
            <p:sp>
              <p:nvSpPr>
                <p:cNvPr id="30" name="TextBox 29">
                  <a:extLst>
                    <a:ext uri="{FF2B5EF4-FFF2-40B4-BE49-F238E27FC236}">
                      <a16:creationId xmlns:a16="http://schemas.microsoft.com/office/drawing/2014/main" id="{7630E47E-BF2E-44C6-868F-90158B67CBF0}"/>
                    </a:ext>
                  </a:extLst>
                </p:cNvPr>
                <p:cNvSpPr txBox="1"/>
                <p:nvPr/>
              </p:nvSpPr>
              <p:spPr>
                <a:xfrm>
                  <a:off x="1952407" y="5491767"/>
                  <a:ext cx="548527" cy="276999"/>
                </a:xfrm>
                <a:prstGeom prst="rect">
                  <a:avLst/>
                </a:prstGeom>
                <a:noFill/>
              </p:spPr>
              <p:txBody>
                <a:bodyPr wrap="square" rtlCol="0">
                  <a:spAutoFit/>
                </a:bodyPr>
                <a:lstStyle/>
                <a:p>
                  <a:r>
                    <a:rPr lang="en-US" altLang="zh-CN" sz="1200" dirty="0">
                      <a:ln w="0"/>
                      <a:effectLst>
                        <a:outerShdw blurRad="38100" dist="19050" dir="2700000" algn="tl" rotWithShape="0">
                          <a:schemeClr val="dk1">
                            <a:alpha val="40000"/>
                          </a:schemeClr>
                        </a:outerShdw>
                      </a:effectLst>
                    </a:rPr>
                    <a:t>muon</a:t>
                  </a:r>
                  <a:endParaRPr lang="LID4096" sz="1200" dirty="0">
                    <a:ln w="0"/>
                    <a:effectLst>
                      <a:outerShdw blurRad="38100" dist="19050" dir="2700000" algn="tl" rotWithShape="0">
                        <a:schemeClr val="dk1">
                          <a:alpha val="40000"/>
                        </a:schemeClr>
                      </a:outerShdw>
                    </a:effectLst>
                  </a:endParaRPr>
                </a:p>
              </p:txBody>
            </p:sp>
          </p:grpSp>
        </p:grpSp>
      </p:grpSp>
      <p:sp>
        <p:nvSpPr>
          <p:cNvPr id="19" name="TextBox 14">
            <a:extLst>
              <a:ext uri="{FF2B5EF4-FFF2-40B4-BE49-F238E27FC236}">
                <a16:creationId xmlns:a16="http://schemas.microsoft.com/office/drawing/2014/main" id="{61FABE0E-F3D5-4916-94D1-D5876B74A8DE}"/>
              </a:ext>
            </a:extLst>
          </p:cNvPr>
          <p:cNvSpPr txBox="1"/>
          <p:nvPr/>
        </p:nvSpPr>
        <p:spPr>
          <a:xfrm>
            <a:off x="3261598" y="258329"/>
            <a:ext cx="4806124" cy="584775"/>
          </a:xfrm>
          <a:prstGeom prst="rect">
            <a:avLst/>
          </a:prstGeom>
          <a:noFill/>
        </p:spPr>
        <p:txBody>
          <a:bodyPr wrap="none" rtlCol="0">
            <a:spAutoFit/>
          </a:bodyPr>
          <a:lstStyle/>
          <a:p>
            <a:r>
              <a:rPr lang="en-US" altLang="zh-CN" sz="3200" b="1" dirty="0">
                <a:latin typeface="Arial" panose="020B0604020202020204" pitchFamily="34" charset="0"/>
                <a:ea typeface="Microsoft YaHei" panose="020B0503020204020204" pitchFamily="34" charset="-122"/>
                <a:cs typeface="Arial" panose="020B0604020202020204" pitchFamily="34" charset="0"/>
              </a:rPr>
              <a:t>MuSR:</a:t>
            </a:r>
            <a:r>
              <a:rPr lang="zh-CN" altLang="en-US" sz="3200" b="1" dirty="0">
                <a:latin typeface="Arial" panose="020B0604020202020204" pitchFamily="34" charset="0"/>
                <a:ea typeface="Microsoft YaHei" panose="020B0503020204020204" pitchFamily="34" charset="-122"/>
                <a:cs typeface="Arial" panose="020B0604020202020204" pitchFamily="34" charset="0"/>
              </a:rPr>
              <a:t> </a:t>
            </a:r>
            <a:r>
              <a:rPr lang="en-US" altLang="zh-CN" sz="3200" b="1" dirty="0">
                <a:latin typeface="Arial" panose="020B0604020202020204" pitchFamily="34" charset="0"/>
                <a:ea typeface="Microsoft YaHei" panose="020B0503020204020204" pitchFamily="34" charset="-122"/>
                <a:cs typeface="Arial" panose="020B0604020202020204" pitchFamily="34" charset="0"/>
              </a:rPr>
              <a:t>basic principles </a:t>
            </a:r>
            <a:endParaRPr lang="LID4096" sz="3200" b="1" dirty="0">
              <a:latin typeface="Arial" panose="020B0604020202020204" pitchFamily="34" charset="0"/>
              <a:ea typeface="Microsoft YaHei" panose="020B0503020204020204" pitchFamily="34" charset="-122"/>
              <a:cs typeface="Arial" panose="020B0604020202020204" pitchFamily="34" charset="0"/>
            </a:endParaRPr>
          </a:p>
        </p:txBody>
      </p:sp>
      <p:grpSp>
        <p:nvGrpSpPr>
          <p:cNvPr id="31" name="Group 3">
            <a:extLst>
              <a:ext uri="{FF2B5EF4-FFF2-40B4-BE49-F238E27FC236}">
                <a16:creationId xmlns:a16="http://schemas.microsoft.com/office/drawing/2014/main" id="{9929CAF5-1060-41F6-98FC-6E0A79EED243}"/>
              </a:ext>
            </a:extLst>
          </p:cNvPr>
          <p:cNvGrpSpPr>
            <a:grpSpLocks/>
          </p:cNvGrpSpPr>
          <p:nvPr/>
        </p:nvGrpSpPr>
        <p:grpSpPr bwMode="auto">
          <a:xfrm>
            <a:off x="331053" y="1117599"/>
            <a:ext cx="3929064" cy="4367214"/>
            <a:chOff x="3050" y="675"/>
            <a:chExt cx="2475" cy="2751"/>
          </a:xfrm>
        </p:grpSpPr>
        <p:pic>
          <p:nvPicPr>
            <p:cNvPr id="32" name="Picture 4">
              <a:extLst>
                <a:ext uri="{FF2B5EF4-FFF2-40B4-BE49-F238E27FC236}">
                  <a16:creationId xmlns:a16="http://schemas.microsoft.com/office/drawing/2014/main" id="{FAD6A1CB-115B-437D-8582-8CA45D31A9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 y="978"/>
              <a:ext cx="2407" cy="2448"/>
            </a:xfrm>
            <a:prstGeom prst="rect">
              <a:avLst/>
            </a:prstGeom>
            <a:noFill/>
            <a:ln w="12700">
              <a:solidFill>
                <a:srgbClr val="00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 Box 5">
              <a:extLst>
                <a:ext uri="{FF2B5EF4-FFF2-40B4-BE49-F238E27FC236}">
                  <a16:creationId xmlns:a16="http://schemas.microsoft.com/office/drawing/2014/main" id="{D8506091-AC98-48CE-B570-D8D865D8371A}"/>
                </a:ext>
              </a:extLst>
            </p:cNvPr>
            <p:cNvSpPr txBox="1">
              <a:spLocks noChangeArrowheads="1"/>
            </p:cNvSpPr>
            <p:nvPr/>
          </p:nvSpPr>
          <p:spPr bwMode="auto">
            <a:xfrm>
              <a:off x="3050" y="675"/>
              <a:ext cx="2433" cy="233"/>
            </a:xfrm>
            <a:prstGeom prst="rect">
              <a:avLst/>
            </a:prstGeom>
            <a:solidFill>
              <a:srgbClr val="FFFFFF">
                <a:alpha val="50195"/>
              </a:srgbClr>
            </a:solid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eaLnBrk="1" hangingPunct="1">
                <a:spcBef>
                  <a:spcPct val="50000"/>
                </a:spcBef>
                <a:buClrTx/>
                <a:buSzTx/>
                <a:buFontTx/>
                <a:buNone/>
              </a:pPr>
              <a:r>
                <a:rPr lang="en-GB" altLang="en-US" sz="1800" b="1" dirty="0">
                  <a:latin typeface="Arial" panose="020B0604020202020204" pitchFamily="34" charset="0"/>
                  <a:cs typeface="Arial" panose="020B0604020202020204" pitchFamily="34" charset="0"/>
                </a:rPr>
                <a:t>Schematic </a:t>
              </a:r>
              <a:r>
                <a:rPr lang="en-GB" altLang="en-US" sz="1800" b="1" dirty="0">
                  <a:solidFill>
                    <a:srgbClr val="C00000"/>
                  </a:solidFill>
                </a:rPr>
                <a:t>TF </a:t>
              </a:r>
              <a:r>
                <a:rPr lang="en-GB" altLang="en-US" sz="1800" b="1" dirty="0">
                  <a:solidFill>
                    <a:srgbClr val="C00000"/>
                  </a:solidFill>
                  <a:latin typeface="Arial" panose="020B0604020202020204" pitchFamily="34" charset="0"/>
                  <a:cs typeface="Arial" panose="020B0604020202020204" pitchFamily="34" charset="0"/>
                </a:rPr>
                <a:t>µSR </a:t>
              </a:r>
              <a:r>
                <a:rPr lang="en-GB" altLang="en-US" sz="1800" b="1" dirty="0">
                  <a:latin typeface="Arial" panose="020B0604020202020204" pitchFamily="34" charset="0"/>
                  <a:cs typeface="Arial" panose="020B0604020202020204" pitchFamily="34" charset="0"/>
                </a:rPr>
                <a:t>experiment</a:t>
              </a:r>
            </a:p>
          </p:txBody>
        </p:sp>
      </p:grpSp>
      <p:pic>
        <p:nvPicPr>
          <p:cNvPr id="34" name="Picture 6" descr="tf_musr">
            <a:extLst>
              <a:ext uri="{FF2B5EF4-FFF2-40B4-BE49-F238E27FC236}">
                <a16:creationId xmlns:a16="http://schemas.microsoft.com/office/drawing/2014/main" id="{2FB9B579-0BF2-4515-AA2E-84EF52411B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3064" y="1471756"/>
            <a:ext cx="2039937" cy="1438275"/>
          </a:xfrm>
          <a:prstGeom prst="rect">
            <a:avLst/>
          </a:prstGeom>
          <a:noFill/>
          <a:ln w="12700">
            <a:solidFill>
              <a:srgbClr val="003399"/>
            </a:solidFill>
            <a:miter lim="800000"/>
            <a:headEnd/>
            <a:tailEnd/>
          </a:ln>
          <a:extLst>
            <a:ext uri="{909E8E84-426E-40DD-AFC4-6F175D3DCCD1}">
              <a14:hiddenFill xmlns:a14="http://schemas.microsoft.com/office/drawing/2010/main">
                <a:solidFill>
                  <a:srgbClr val="FFFFFF"/>
                </a:solidFill>
              </a14:hiddenFill>
            </a:ext>
          </a:extLst>
        </p:spPr>
      </p:pic>
      <p:sp>
        <p:nvSpPr>
          <p:cNvPr id="36" name="Rectangle 8">
            <a:extLst>
              <a:ext uri="{FF2B5EF4-FFF2-40B4-BE49-F238E27FC236}">
                <a16:creationId xmlns:a16="http://schemas.microsoft.com/office/drawing/2014/main" id="{746DDC59-804C-4679-936E-2B72A6640F33}"/>
              </a:ext>
            </a:extLst>
          </p:cNvPr>
          <p:cNvSpPr>
            <a:spLocks noChangeArrowheads="1"/>
          </p:cNvSpPr>
          <p:nvPr/>
        </p:nvSpPr>
        <p:spPr bwMode="auto">
          <a:xfrm>
            <a:off x="439003" y="5855323"/>
            <a:ext cx="4451049" cy="761915"/>
          </a:xfrm>
          <a:prstGeom prst="rect">
            <a:avLst/>
          </a:prstGeom>
          <a:noFill/>
          <a:ln w="19050">
            <a:solidFill>
              <a:srgbClr val="0070C0"/>
            </a:solidFill>
          </a:ln>
        </p:spPr>
        <p:txBody>
          <a:bodyPr/>
          <a:lstStyle>
            <a:lvl1pPr marL="342900" indent="-342900">
              <a:spcBef>
                <a:spcPct val="20000"/>
              </a:spcBef>
              <a:buClr>
                <a:srgbClr val="993300"/>
              </a:buClr>
              <a:buSzPct val="75000"/>
              <a:buFont typeface="Wingdings" panose="05000000000000000000" pitchFamily="2" charset="2"/>
              <a:buChar char="n"/>
              <a:tabLst>
                <a:tab pos="3241675" algn="l"/>
                <a:tab pos="3713163" algn="l"/>
              </a:tabLst>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tabLst>
                <a:tab pos="3241675" algn="l"/>
                <a:tab pos="3713163" algn="l"/>
              </a:tabLst>
              <a:defRPr sz="2000">
                <a:solidFill>
                  <a:schemeClr val="tx1"/>
                </a:solidFill>
                <a:latin typeface="Calibri" panose="020F0502020204030204" pitchFamily="34" charset="0"/>
              </a:defRPr>
            </a:lvl2pPr>
            <a:lvl3pPr marL="1143000" indent="-228600">
              <a:spcBef>
                <a:spcPct val="20000"/>
              </a:spcBef>
              <a:buClr>
                <a:srgbClr val="993300"/>
              </a:buClr>
              <a:buSzPct val="75000"/>
              <a:buChar char="–"/>
              <a:tabLst>
                <a:tab pos="3241675" algn="l"/>
                <a:tab pos="3713163" algn="l"/>
              </a:tabLst>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tabLst>
                <a:tab pos="3241675" algn="l"/>
                <a:tab pos="3713163" algn="l"/>
              </a:tabLst>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tabLst>
                <a:tab pos="3241675" algn="l"/>
                <a:tab pos="37131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tabLst>
                <a:tab pos="3241675" algn="l"/>
                <a:tab pos="37131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tabLst>
                <a:tab pos="3241675" algn="l"/>
                <a:tab pos="37131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tabLst>
                <a:tab pos="3241675" algn="l"/>
                <a:tab pos="37131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tabLst>
                <a:tab pos="3241675" algn="l"/>
                <a:tab pos="3713163" algn="l"/>
              </a:tabLst>
              <a:defRPr sz="2000">
                <a:solidFill>
                  <a:schemeClr val="tx1"/>
                </a:solidFill>
                <a:latin typeface="Arial" panose="020B0604020202020204" pitchFamily="34" charset="0"/>
              </a:defRPr>
            </a:lvl9pPr>
          </a:lstStyle>
          <a:p>
            <a:pPr>
              <a:lnSpc>
                <a:spcPct val="90000"/>
              </a:lnSpc>
              <a:buClr>
                <a:schemeClr val="tx1"/>
              </a:buClr>
              <a:buFont typeface="Wingdings" panose="05000000000000000000" pitchFamily="2" charset="2"/>
              <a:buChar char="q"/>
            </a:pPr>
            <a:r>
              <a:rPr lang="en-GB" altLang="en-US" sz="1800" b="1" dirty="0">
                <a:solidFill>
                  <a:srgbClr val="C00000"/>
                </a:solidFill>
                <a:latin typeface="Arial" panose="020B0604020202020204" pitchFamily="34" charset="0"/>
                <a:cs typeface="Arial" panose="020B0604020202020204" pitchFamily="34" charset="0"/>
              </a:rPr>
              <a:t>TF-µSR</a:t>
            </a:r>
            <a:r>
              <a:rPr lang="en-GB" altLang="en-US" sz="1800" dirty="0">
                <a:solidFill>
                  <a:srgbClr val="800080"/>
                </a:solidFill>
                <a:latin typeface="Arial" panose="020B0604020202020204" pitchFamily="34" charset="0"/>
                <a:cs typeface="Arial" panose="020B0604020202020204" pitchFamily="34" charset="0"/>
              </a:rPr>
              <a:t>:</a:t>
            </a:r>
            <a:r>
              <a:rPr lang="en-GB" altLang="en-US" sz="1800" b="0" dirty="0">
                <a:latin typeface="Arial" panose="020B0604020202020204" pitchFamily="34" charset="0"/>
                <a:cs typeface="Arial" panose="020B0604020202020204" pitchFamily="34" charset="0"/>
              </a:rPr>
              <a:t> excellent  probe of magnetic fields: </a:t>
            </a:r>
            <a:r>
              <a:rPr lang="en-GB" altLang="en-US" sz="1800" b="0" dirty="0">
                <a:latin typeface="Arial" panose="020B0604020202020204" pitchFamily="34" charset="0"/>
                <a:cs typeface="Arial" panose="020B0604020202020204" pitchFamily="34" charset="0"/>
                <a:sym typeface="Symbol" panose="05050102010706020507" pitchFamily="18" charset="2"/>
              </a:rPr>
              <a:t></a:t>
            </a:r>
            <a:r>
              <a:rPr lang="en-GB" altLang="en-US" sz="1800" b="0" baseline="-25000" dirty="0">
                <a:latin typeface="Arial" panose="020B0604020202020204" pitchFamily="34" charset="0"/>
                <a:cs typeface="Arial" panose="020B0604020202020204" pitchFamily="34" charset="0"/>
                <a:sym typeface="Symbol" panose="05050102010706020507" pitchFamily="18" charset="2"/>
              </a:rPr>
              <a:t></a:t>
            </a:r>
            <a:r>
              <a:rPr lang="en-GB" altLang="en-US" sz="1800" b="0" dirty="0">
                <a:latin typeface="Arial" panose="020B0604020202020204" pitchFamily="34" charset="0"/>
                <a:cs typeface="Arial" panose="020B0604020202020204" pitchFamily="34" charset="0"/>
                <a:sym typeface="Symbol" panose="05050102010706020507" pitchFamily="18" charset="2"/>
              </a:rPr>
              <a:t> </a:t>
            </a:r>
            <a:r>
              <a:rPr lang="en-GB" altLang="en-US" sz="1800" b="0" dirty="0">
                <a:latin typeface="Arial" panose="020B0604020202020204" pitchFamily="34" charset="0"/>
                <a:cs typeface="Arial" panose="020B0604020202020204" pitchFamily="34" charset="0"/>
              </a:rPr>
              <a:t>=</a:t>
            </a:r>
            <a:r>
              <a:rPr lang="en-GB" altLang="en-US" sz="1800" b="0" dirty="0">
                <a:latin typeface="Arial" panose="020B0604020202020204" pitchFamily="34" charset="0"/>
                <a:cs typeface="Arial" panose="020B0604020202020204" pitchFamily="34" charset="0"/>
                <a:sym typeface="Symbol" panose="05050102010706020507" pitchFamily="18" charset="2"/>
              </a:rPr>
              <a:t> </a:t>
            </a:r>
            <a:r>
              <a:rPr lang="en-GB" altLang="en-US" sz="1800" b="0" baseline="-25000" dirty="0">
                <a:latin typeface="Arial" panose="020B0604020202020204" pitchFamily="34" charset="0"/>
                <a:cs typeface="Arial" panose="020B0604020202020204" pitchFamily="34" charset="0"/>
                <a:sym typeface="Symbol" panose="05050102010706020507" pitchFamily="18" charset="2"/>
              </a:rPr>
              <a:t> </a:t>
            </a:r>
            <a:r>
              <a:rPr lang="en-GB" altLang="en-US" sz="1800" b="0" dirty="0">
                <a:latin typeface="Arial" panose="020B0604020202020204" pitchFamily="34" charset="0"/>
                <a:cs typeface="Arial" panose="020B0604020202020204" pitchFamily="34" charset="0"/>
                <a:sym typeface="Symbol" panose="05050102010706020507" pitchFamily="18" charset="2"/>
              </a:rPr>
              <a:t> </a:t>
            </a:r>
            <a:r>
              <a:rPr lang="en-GB" altLang="en-US" sz="1800" b="0" dirty="0">
                <a:latin typeface="Arial" panose="020B0604020202020204" pitchFamily="34" charset="0"/>
                <a:cs typeface="Arial" panose="020B0604020202020204" pitchFamily="34" charset="0"/>
              </a:rPr>
              <a:t>B</a:t>
            </a:r>
          </a:p>
        </p:txBody>
      </p:sp>
      <p:sp>
        <p:nvSpPr>
          <p:cNvPr id="37" name="Text Box 5">
            <a:extLst>
              <a:ext uri="{FF2B5EF4-FFF2-40B4-BE49-F238E27FC236}">
                <a16:creationId xmlns:a16="http://schemas.microsoft.com/office/drawing/2014/main" id="{62EB4BDC-004A-453D-A463-D96ADAC30B3D}"/>
              </a:ext>
            </a:extLst>
          </p:cNvPr>
          <p:cNvSpPr txBox="1">
            <a:spLocks noChangeArrowheads="1"/>
          </p:cNvSpPr>
          <p:nvPr/>
        </p:nvSpPr>
        <p:spPr bwMode="auto">
          <a:xfrm>
            <a:off x="6647223" y="1159306"/>
            <a:ext cx="3962400" cy="336550"/>
          </a:xfrm>
          <a:prstGeom prst="rect">
            <a:avLst/>
          </a:prstGeom>
          <a:solidFill>
            <a:srgbClr val="FFFF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993300"/>
              </a:buClr>
              <a:buSzPct val="75000"/>
              <a:buFont typeface="Wingdings" panose="05000000000000000000" pitchFamily="2" charset="2"/>
              <a:buChar char="n"/>
              <a:defRPr sz="2200">
                <a:solidFill>
                  <a:schemeClr val="tx1"/>
                </a:solidFill>
                <a:latin typeface="Calibri" panose="020F0502020204030204" pitchFamily="34" charset="0"/>
              </a:defRPr>
            </a:lvl1pPr>
            <a:lvl2pPr marL="742950" indent="-285750">
              <a:spcBef>
                <a:spcPct val="20000"/>
              </a:spcBef>
              <a:buClr>
                <a:srgbClr val="993300"/>
              </a:buClr>
              <a:buSzPct val="75000"/>
              <a:buFont typeface="Wingdings" panose="05000000000000000000" pitchFamily="2" charset="2"/>
              <a:buChar char="l"/>
              <a:defRPr sz="2000">
                <a:solidFill>
                  <a:schemeClr val="tx1"/>
                </a:solidFill>
                <a:latin typeface="Calibri" panose="020F0502020204030204" pitchFamily="34" charset="0"/>
              </a:defRPr>
            </a:lvl2pPr>
            <a:lvl3pPr marL="1143000" indent="-228600">
              <a:spcBef>
                <a:spcPct val="20000"/>
              </a:spcBef>
              <a:buClr>
                <a:srgbClr val="993300"/>
              </a:buClr>
              <a:buSzPct val="75000"/>
              <a:buChar char="–"/>
              <a:defRPr sz="2400">
                <a:solidFill>
                  <a:schemeClr val="tx1"/>
                </a:solidFill>
                <a:latin typeface="Calibri" panose="020F0502020204030204" pitchFamily="34" charset="0"/>
              </a:defRPr>
            </a:lvl3pPr>
            <a:lvl4pPr marL="1600200" indent="-228600">
              <a:spcBef>
                <a:spcPct val="20000"/>
              </a:spcBef>
              <a:buClr>
                <a:srgbClr val="993300"/>
              </a:buClr>
              <a:buSzPct val="75000"/>
              <a:buFont typeface="Wingdings" panose="05000000000000000000" pitchFamily="2" charset="2"/>
              <a:buChar char="u"/>
              <a:defRPr sz="1600">
                <a:solidFill>
                  <a:schemeClr val="tx1"/>
                </a:solidFill>
                <a:latin typeface="Calibri" panose="020F0502020204030204" pitchFamily="34" charset="0"/>
              </a:defRPr>
            </a:lvl4pPr>
            <a:lvl5pPr marL="2057400" indent="-228600">
              <a:spcBef>
                <a:spcPct val="20000"/>
              </a:spcBef>
              <a:buClr>
                <a:schemeClr val="tx1"/>
              </a:buClr>
              <a:buSzPct val="6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sz="2000">
                <a:solidFill>
                  <a:schemeClr val="tx1"/>
                </a:solidFill>
                <a:latin typeface="Arial" panose="020B0604020202020204" pitchFamily="34" charset="0"/>
              </a:defRPr>
            </a:lvl9pPr>
          </a:lstStyle>
          <a:p>
            <a:pPr algn="ctr" eaLnBrk="1" hangingPunct="1">
              <a:spcBef>
                <a:spcPct val="50000"/>
              </a:spcBef>
              <a:buClrTx/>
              <a:buSzTx/>
              <a:buFontTx/>
              <a:buNone/>
            </a:pPr>
            <a:r>
              <a:rPr lang="en-GB" altLang="en-US" sz="1600" b="1" dirty="0">
                <a:latin typeface="Arial" panose="020B0604020202020204" pitchFamily="34" charset="0"/>
                <a:cs typeface="Arial" panose="020B0604020202020204" pitchFamily="34" charset="0"/>
              </a:rPr>
              <a:t>Schematic </a:t>
            </a:r>
            <a:r>
              <a:rPr lang="en-GB" altLang="en-US" sz="1600" b="1" dirty="0">
                <a:solidFill>
                  <a:srgbClr val="C00000"/>
                </a:solidFill>
                <a:latin typeface="Arial" panose="020B0604020202020204" pitchFamily="34" charset="0"/>
                <a:cs typeface="Arial" panose="020B0604020202020204" pitchFamily="34" charset="0"/>
              </a:rPr>
              <a:t>LF (ZF) µSR </a:t>
            </a:r>
            <a:r>
              <a:rPr lang="en-GB" altLang="en-US" sz="1600" b="1" dirty="0">
                <a:latin typeface="Arial" panose="020B0604020202020204" pitchFamily="34" charset="0"/>
                <a:cs typeface="Arial" panose="020B0604020202020204" pitchFamily="34" charset="0"/>
              </a:rPr>
              <a:t>experiment</a:t>
            </a:r>
          </a:p>
        </p:txBody>
      </p:sp>
      <p:pic>
        <p:nvPicPr>
          <p:cNvPr id="38" name="Picture 6">
            <a:extLst>
              <a:ext uri="{FF2B5EF4-FFF2-40B4-BE49-F238E27FC236}">
                <a16:creationId xmlns:a16="http://schemas.microsoft.com/office/drawing/2014/main" id="{99D0CA9B-2215-4EDB-ACA5-B947F636EF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7192" y="1598612"/>
            <a:ext cx="3962400" cy="3880795"/>
          </a:xfrm>
          <a:prstGeom prst="rect">
            <a:avLst/>
          </a:prstGeom>
          <a:noFill/>
          <a:ln w="12700">
            <a:solidFill>
              <a:srgbClr val="3366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7" descr="lf_musr">
            <a:extLst>
              <a:ext uri="{FF2B5EF4-FFF2-40B4-BE49-F238E27FC236}">
                <a16:creationId xmlns:a16="http://schemas.microsoft.com/office/drawing/2014/main" id="{CE695392-5DA1-44C3-B07B-FB3E6F4B1A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97235" y="1502500"/>
            <a:ext cx="2033587" cy="1433513"/>
          </a:xfrm>
          <a:prstGeom prst="rect">
            <a:avLst/>
          </a:prstGeom>
          <a:noFill/>
          <a:ln w="127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40" name="文本框 39">
            <a:extLst>
              <a:ext uri="{FF2B5EF4-FFF2-40B4-BE49-F238E27FC236}">
                <a16:creationId xmlns:a16="http://schemas.microsoft.com/office/drawing/2014/main" id="{2A2D6DF5-9C40-41F1-9476-ABEE80B77786}"/>
              </a:ext>
            </a:extLst>
          </p:cNvPr>
          <p:cNvSpPr txBox="1"/>
          <p:nvPr/>
        </p:nvSpPr>
        <p:spPr>
          <a:xfrm>
            <a:off x="6305730" y="5679378"/>
            <a:ext cx="5599829" cy="1077218"/>
          </a:xfrm>
          <a:prstGeom prst="rect">
            <a:avLst/>
          </a:prstGeom>
          <a:noFill/>
          <a:ln w="19050">
            <a:solidFill>
              <a:srgbClr val="0070C0"/>
            </a:solidFill>
          </a:ln>
        </p:spPr>
        <p:txBody>
          <a:bodyPr wrap="square">
            <a:spAutoFit/>
          </a:bodyPr>
          <a:lstStyle/>
          <a:p>
            <a:pPr marL="285750" indent="-285750">
              <a:buClr>
                <a:schemeClr val="tx1"/>
              </a:buClr>
              <a:buFont typeface="Wingdings" panose="05000000000000000000" pitchFamily="2" charset="2"/>
              <a:buChar char="q"/>
            </a:pPr>
            <a:r>
              <a:rPr lang="en-US" altLang="zh-CN" sz="1600" b="1" dirty="0">
                <a:solidFill>
                  <a:srgbClr val="C00000"/>
                </a:solidFill>
                <a:latin typeface="Arial" panose="020B0604020202020204" pitchFamily="34" charset="0"/>
                <a:cs typeface="Arial" panose="020B0604020202020204" pitchFamily="34" charset="0"/>
              </a:rPr>
              <a:t>LF</a:t>
            </a:r>
            <a:r>
              <a:rPr lang="en-US" altLang="zh-CN" sz="1600" dirty="0">
                <a:latin typeface="Arial" panose="020B0604020202020204" pitchFamily="34" charset="0"/>
                <a:cs typeface="Arial" panose="020B0604020202020204" pitchFamily="34" charset="0"/>
              </a:rPr>
              <a:t> or </a:t>
            </a:r>
            <a:r>
              <a:rPr lang="en-US" altLang="zh-CN" sz="1600" b="1" dirty="0">
                <a:solidFill>
                  <a:srgbClr val="C00000"/>
                </a:solidFill>
                <a:latin typeface="Arial" panose="020B0604020202020204" pitchFamily="34" charset="0"/>
                <a:cs typeface="Arial" panose="020B0604020202020204" pitchFamily="34" charset="0"/>
              </a:rPr>
              <a:t>ZF-µSR</a:t>
            </a:r>
            <a:r>
              <a:rPr lang="en-US" altLang="zh-CN" sz="1600" dirty="0">
                <a:latin typeface="Arial" panose="020B0604020202020204" pitchFamily="34" charset="0"/>
                <a:cs typeface="Arial" panose="020B0604020202020204" pitchFamily="34" charset="0"/>
              </a:rPr>
              <a:t>: very sensitive to </a:t>
            </a:r>
            <a:r>
              <a:rPr lang="en-US" altLang="zh-CN" sz="1600" b="1" dirty="0">
                <a:solidFill>
                  <a:srgbClr val="C00000"/>
                </a:solidFill>
                <a:latin typeface="Arial" panose="020B0604020202020204" pitchFamily="34" charset="0"/>
                <a:cs typeface="Arial" panose="020B0604020202020204" pitchFamily="34" charset="0"/>
              </a:rPr>
              <a:t>weak</a:t>
            </a:r>
            <a:r>
              <a:rPr lang="en-US" altLang="zh-CN" sz="1600" dirty="0">
                <a:latin typeface="Arial" panose="020B0604020202020204" pitchFamily="34" charset="0"/>
                <a:cs typeface="Arial" panose="020B0604020202020204" pitchFamily="34" charset="0"/>
              </a:rPr>
              <a:t> internal fields and </a:t>
            </a:r>
          </a:p>
          <a:p>
            <a:r>
              <a:rPr lang="en-US" altLang="zh-CN" sz="1600" dirty="0">
                <a:latin typeface="Arial" panose="020B0604020202020204" pitchFamily="34" charset="0"/>
                <a:cs typeface="Arial" panose="020B0604020202020204" pitchFamily="34" charset="0"/>
              </a:rPr>
              <a:t>     useful for studying </a:t>
            </a:r>
            <a:r>
              <a:rPr lang="en-US" altLang="zh-CN" sz="1600" b="1" dirty="0">
                <a:solidFill>
                  <a:srgbClr val="C00000"/>
                </a:solidFill>
                <a:latin typeface="Arial" panose="020B0604020202020204" pitchFamily="34" charset="0"/>
                <a:cs typeface="Arial" panose="020B0604020202020204" pitchFamily="34" charset="0"/>
              </a:rPr>
              <a:t>dynamics</a:t>
            </a:r>
          </a:p>
          <a:p>
            <a:pPr marL="285750" indent="-285750">
              <a:buFont typeface="Wingdings" panose="05000000000000000000" pitchFamily="2" charset="2"/>
              <a:buChar char="q"/>
            </a:pPr>
            <a:r>
              <a:rPr lang="en-US" altLang="zh-CN" sz="1600" dirty="0">
                <a:latin typeface="Arial" panose="020B0604020202020204" pitchFamily="34" charset="0"/>
                <a:cs typeface="Arial" panose="020B0604020202020204" pitchFamily="34" charset="0"/>
              </a:rPr>
              <a:t>ZF-µSR offers unique advantages  (</a:t>
            </a:r>
            <a:r>
              <a:rPr lang="en-US" altLang="zh-CN" sz="1600" b="1" dirty="0">
                <a:solidFill>
                  <a:srgbClr val="C00000"/>
                </a:solidFill>
                <a:latin typeface="Arial" panose="020B0604020202020204" pitchFamily="34" charset="0"/>
                <a:cs typeface="Arial" panose="020B0604020202020204" pitchFamily="34" charset="0"/>
              </a:rPr>
              <a:t>direct</a:t>
            </a:r>
            <a:r>
              <a:rPr lang="en-US" altLang="zh-CN" sz="1600" dirty="0">
                <a:latin typeface="Arial" panose="020B0604020202020204" pitchFamily="34" charset="0"/>
                <a:cs typeface="Arial" panose="020B0604020202020204" pitchFamily="34" charset="0"/>
              </a:rPr>
              <a:t> study of weak magnetism) </a:t>
            </a:r>
          </a:p>
        </p:txBody>
      </p:sp>
      <p:sp>
        <p:nvSpPr>
          <p:cNvPr id="6" name="箭头: 右 5">
            <a:extLst>
              <a:ext uri="{FF2B5EF4-FFF2-40B4-BE49-F238E27FC236}">
                <a16:creationId xmlns:a16="http://schemas.microsoft.com/office/drawing/2014/main" id="{CDB29128-9887-4ECC-A86A-B9FFE40E55BA}"/>
              </a:ext>
            </a:extLst>
          </p:cNvPr>
          <p:cNvSpPr/>
          <p:nvPr/>
        </p:nvSpPr>
        <p:spPr>
          <a:xfrm rot="1692609">
            <a:off x="9364542" y="4237111"/>
            <a:ext cx="689582" cy="12362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C3724DE4-4262-4DD4-985C-F8126CE1D7AE}"/>
              </a:ext>
            </a:extLst>
          </p:cNvPr>
          <p:cNvSpPr txBox="1"/>
          <p:nvPr/>
        </p:nvSpPr>
        <p:spPr>
          <a:xfrm>
            <a:off x="9813903" y="4457771"/>
            <a:ext cx="295274" cy="276999"/>
          </a:xfrm>
          <a:prstGeom prst="rect">
            <a:avLst/>
          </a:prstGeom>
          <a:noFill/>
        </p:spPr>
        <p:txBody>
          <a:bodyPr wrap="none" rtlCol="0">
            <a:spAutoFit/>
          </a:bodyPr>
          <a:lstStyle/>
          <a:p>
            <a:r>
              <a:rPr lang="en-US" altLang="zh-CN" sz="1200" b="1" dirty="0">
                <a:solidFill>
                  <a:srgbClr val="C00000"/>
                </a:solidFill>
                <a:latin typeface="Arial" panose="020B0604020202020204" pitchFamily="34" charset="0"/>
                <a:cs typeface="Arial" panose="020B0604020202020204" pitchFamily="34" charset="0"/>
              </a:rPr>
              <a:t>H</a:t>
            </a:r>
            <a:endParaRPr lang="zh-CN" alt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46769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32884</TotalTime>
  <Words>5781</Words>
  <Application>Microsoft Office PowerPoint</Application>
  <PresentationFormat>宽屏</PresentationFormat>
  <Paragraphs>733</Paragraphs>
  <Slides>37</Slides>
  <Notes>36</Notes>
  <HiddenSlides>0</HiddenSlides>
  <MMClips>0</MMClips>
  <ScaleCrop>false</ScaleCrop>
  <HeadingPairs>
    <vt:vector size="8" baseType="variant">
      <vt:variant>
        <vt:lpstr>已用的字体</vt:lpstr>
      </vt:variant>
      <vt:variant>
        <vt:i4>18</vt:i4>
      </vt:variant>
      <vt:variant>
        <vt:lpstr>主题</vt:lpstr>
      </vt:variant>
      <vt:variant>
        <vt:i4>2</vt:i4>
      </vt:variant>
      <vt:variant>
        <vt:lpstr>嵌入 OLE 服务器</vt:lpstr>
      </vt:variant>
      <vt:variant>
        <vt:i4>2</vt:i4>
      </vt:variant>
      <vt:variant>
        <vt:lpstr>幻灯片标题</vt:lpstr>
      </vt:variant>
      <vt:variant>
        <vt:i4>37</vt:i4>
      </vt:variant>
    </vt:vector>
  </HeadingPairs>
  <TitlesOfParts>
    <vt:vector size="59" baseType="lpstr">
      <vt:lpstr>MetaWeb-Normal</vt:lpstr>
      <vt:lpstr>ＭＳ Ｐゴシック</vt:lpstr>
      <vt:lpstr>Poppins-Medium</vt:lpstr>
      <vt:lpstr>ScalaPro-Italic</vt:lpstr>
      <vt:lpstr>ScalaPro-Regular</vt:lpstr>
      <vt:lpstr>ScalaSansPro-Bold</vt:lpstr>
      <vt:lpstr>STIXMath-Italic</vt:lpstr>
      <vt:lpstr>STIXMath-Regular</vt:lpstr>
      <vt:lpstr>微软雅黑</vt:lpstr>
      <vt:lpstr>微软雅黑</vt:lpstr>
      <vt:lpstr>Algerian</vt:lpstr>
      <vt:lpstr>Arial</vt:lpstr>
      <vt:lpstr>Arial Narrow</vt:lpstr>
      <vt:lpstr>Calibri</vt:lpstr>
      <vt:lpstr>Calibri Light</vt:lpstr>
      <vt:lpstr>Franklin Gothic Book</vt:lpstr>
      <vt:lpstr>Times</vt:lpstr>
      <vt:lpstr>Wingdings</vt:lpstr>
      <vt:lpstr>Office Theme</vt:lpstr>
      <vt:lpstr>自定义设计方案</vt:lpstr>
      <vt:lpstr>Formel</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Tian Shang</dc:creator>
  <cp:lastModifiedBy>Tian Shang</cp:lastModifiedBy>
  <cp:revision>567</cp:revision>
  <dcterms:created xsi:type="dcterms:W3CDTF">2021-07-19T07:25:13Z</dcterms:created>
  <dcterms:modified xsi:type="dcterms:W3CDTF">2026-10-22T14:41:26Z</dcterms:modified>
</cp:coreProperties>
</file>