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org&amp;utm_campaign=index&amp;utm_content=original" ContentType="image/pn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1148" r:id="rId2"/>
    <p:sldId id="1138" r:id="rId3"/>
    <p:sldId id="1164" r:id="rId4"/>
    <p:sldId id="1177" r:id="rId5"/>
    <p:sldId id="1163" r:id="rId6"/>
    <p:sldId id="258" r:id="rId7"/>
    <p:sldId id="259" r:id="rId8"/>
    <p:sldId id="260" r:id="rId9"/>
    <p:sldId id="1008" r:id="rId10"/>
    <p:sldId id="938" r:id="rId11"/>
    <p:sldId id="271" r:id="rId12"/>
    <p:sldId id="272" r:id="rId13"/>
    <p:sldId id="274" r:id="rId14"/>
    <p:sldId id="1175" r:id="rId15"/>
    <p:sldId id="273" r:id="rId16"/>
    <p:sldId id="262" r:id="rId17"/>
    <p:sldId id="265" r:id="rId18"/>
    <p:sldId id="266" r:id="rId19"/>
    <p:sldId id="1179" r:id="rId20"/>
    <p:sldId id="1178" r:id="rId21"/>
    <p:sldId id="1160" r:id="rId22"/>
    <p:sldId id="264" r:id="rId23"/>
    <p:sldId id="1180" r:id="rId24"/>
    <p:sldId id="1155" r:id="rId25"/>
    <p:sldId id="1166" r:id="rId26"/>
    <p:sldId id="1168" r:id="rId27"/>
    <p:sldId id="1167" r:id="rId28"/>
    <p:sldId id="1161" r:id="rId29"/>
    <p:sldId id="1171" r:id="rId30"/>
    <p:sldId id="1173" r:id="rId31"/>
    <p:sldId id="1170" r:id="rId32"/>
    <p:sldId id="1162" r:id="rId33"/>
    <p:sldId id="1185" r:id="rId34"/>
    <p:sldId id="1183" r:id="rId35"/>
    <p:sldId id="1186" r:id="rId36"/>
    <p:sldId id="1182" r:id="rId37"/>
    <p:sldId id="1184" r:id="rId38"/>
    <p:sldId id="1181" r:id="rId39"/>
    <p:sldId id="1176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8BC2"/>
    <a:srgbClr val="0F1A77"/>
    <a:srgbClr val="B52036"/>
    <a:srgbClr val="89C9A0"/>
    <a:srgbClr val="F6A891"/>
    <a:srgbClr val="7C90C0"/>
    <a:srgbClr val="821D16"/>
    <a:srgbClr val="6CA6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894" autoAdjust="0"/>
    <p:restoredTop sz="93119" autoAdjust="0"/>
  </p:normalViewPr>
  <p:slideViewPr>
    <p:cSldViewPr snapToGrid="0">
      <p:cViewPr varScale="1">
        <p:scale>
          <a:sx n="103" d="100"/>
          <a:sy n="103" d="100"/>
        </p:scale>
        <p:origin x="192" y="216"/>
      </p:cViewPr>
      <p:guideLst/>
    </p:cSldViewPr>
  </p:slideViewPr>
  <p:notesTextViewPr>
    <p:cViewPr>
      <p:scale>
        <a:sx n="75" d="100"/>
        <a:sy n="7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E52B78-0B41-4D16-AD28-C7E36F755C36}" type="datetimeFigureOut">
              <a:rPr lang="en-US" smtClean="0"/>
              <a:t>10/23/26</a:t>
            </a:fld>
            <a:endParaRPr 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4586C3-AB97-4AC1-BCFB-90A4EC7D71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753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4586C3-AB97-4AC1-BCFB-90A4EC7D71A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4175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D9402A-3506-8D2F-FA9E-7622AE8AB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CB849771-B605-A888-ECD2-9BBEECE20E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09F33F80-CF26-DE2C-8AF7-37DAAA2072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aseline="0" dirty="0">
              <a:latin typeface="Gill Sans MT" panose="020B0502020104020203" pitchFamily="34" charset="0"/>
              <a:cs typeface="Arial" panose="020B0604020202020204" pitchFamily="34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9913E58-FB24-F6FF-00F2-CB7DB5CBAD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0A7C3-ED99-4821-9114-48B25772904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457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140ED1-FF5B-E9AF-E051-B307CA774B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C3625281-F4DF-7C05-81CF-BF81D6D72E2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47FE170-F7BE-44C7-B26D-FCAAB3DE617B}" type="slidenum">
              <a:rPr lang="de-DE" altLang="en-US" sz="1300"/>
              <a:pPr>
                <a:spcBef>
                  <a:spcPct val="0"/>
                </a:spcBef>
              </a:pPr>
              <a:t>5</a:t>
            </a:fld>
            <a:endParaRPr lang="de-DE" altLang="en-US" sz="1300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EB9FFF7A-5C6C-B350-6AAC-15B116D5E5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0716FD55-387E-5C65-9E4A-F9CB24950D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altLang="en-US" dirty="0"/>
              <a:t>A simplified picture to understand difference between AM and AFM: sublattice cannot be related by only translational operation, and certain rotation is needed, if we consider the atomic/ligand environment. This leads to a Q-dependent exchange field that split the spin-up and spin-down electronic bands</a:t>
            </a:r>
          </a:p>
        </p:txBody>
      </p:sp>
    </p:spTree>
    <p:extLst>
      <p:ext uri="{BB962C8B-B14F-4D97-AF65-F5344CB8AC3E}">
        <p14:creationId xmlns:p14="http://schemas.microsoft.com/office/powerpoint/2010/main" val="29570210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Such spin-splitting yet zero net magnetization of AM lead to unique advantage in the spintronic or </a:t>
            </a:r>
            <a:r>
              <a:rPr lang="en-US" dirty="0" err="1"/>
              <a:t>magnonic</a:t>
            </a:r>
            <a:r>
              <a:rPr lang="en-US" dirty="0"/>
              <a:t> applications. Merit of both FM and AFM.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Altermagnets are classified by the symmetry of the </a:t>
            </a:r>
            <a:r>
              <a:rPr lang="en-US" dirty="0" err="1"/>
              <a:t>spln</a:t>
            </a:r>
            <a:r>
              <a:rPr lang="en-US" dirty="0"/>
              <a:t>-splitting, which inherits from the crystal crystal.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05BCCD-D313-5CA0-70EB-35A29C3D1D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CDE34FEA-88D0-19C2-2BE1-3D4C3D9888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04FBC20D-DB00-0BB5-9754-C5B1BAE8C5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215E3D8-E79F-9DF0-A29E-544D0607F8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0A7C3-ED99-4821-9114-48B25772904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2443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20C182-67B0-7937-6328-E9D04275F2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6F6B8C29-B117-0585-3F93-C380C6093A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3EEFC993-49E2-9588-DE67-16A4C1A9D8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39E370B-51A2-AE93-DD6D-DF0F7BA4C5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10A7C3-ED99-4821-9114-48B25772904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1396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104579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999177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929734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17A1B3-E5C0-D2F0-7BBE-05F7D4638B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FEB682-87C9-9112-2650-BFAF637639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EE2030-327A-A743-0A5D-2D5AB56990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B57DDB-F33F-0F8A-9CEB-65E8298928DD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602029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625328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1E7447-BA46-4B6F-37B6-8633037F8D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77ACB4-F709-7315-2846-7DC0C4C03AB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D9C7B9-CDD9-ABF9-A710-FA68216F9E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558A9F-CA2B-5058-CD33-328996EE7358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584245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5238C1-DB5E-38AB-1546-DBD4DA5F91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71F31F04-C513-D5FE-9363-134E0E3530C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47FE170-F7BE-44C7-B26D-FCAAB3DE617B}" type="slidenum">
              <a:rPr lang="de-DE" altLang="en-US" sz="1300"/>
              <a:pPr>
                <a:spcBef>
                  <a:spcPct val="0"/>
                </a:spcBef>
              </a:pPr>
              <a:t>21</a:t>
            </a:fld>
            <a:endParaRPr lang="de-DE" altLang="en-US" sz="1300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630C9F05-C660-4E1A-3A19-AA25C8A675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A75F0946-A84F-B7B7-A928-761957839B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427087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649238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B3F55A-9BC7-596E-F2B4-72A1606DE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6FE4A0DC-D81F-407A-598D-B87C3D4D89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47FE170-F7BE-44C7-B26D-FCAAB3DE617B}" type="slidenum">
              <a:rPr lang="de-DE" altLang="en-US" sz="1300"/>
              <a:pPr>
                <a:spcBef>
                  <a:spcPct val="0"/>
                </a:spcBef>
              </a:pPr>
              <a:t>23</a:t>
            </a:fld>
            <a:endParaRPr lang="de-DE" altLang="en-US" sz="1300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277C41D2-7977-4323-C135-1AC28F83511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86EE0331-EBAA-AAE3-397E-B7DE8FF82A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061478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98AD03-FA6E-20FD-D602-B28FA93C8C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96C40054-7928-5CDB-6A3A-E48462A1A24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47FE170-F7BE-44C7-B26D-FCAAB3DE617B}" type="slidenum">
              <a:rPr lang="de-DE" altLang="en-US" sz="1300"/>
              <a:pPr>
                <a:spcBef>
                  <a:spcPct val="0"/>
                </a:spcBef>
              </a:pPr>
              <a:t>24</a:t>
            </a:fld>
            <a:endParaRPr lang="de-DE" altLang="en-US" sz="1300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BFDD8A6A-60FA-44BB-9895-97EC048005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BB798D2D-D537-2DEB-29BA-20102E5025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793984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1AFE01-E4CD-669E-B7A8-96FFD694B8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8CD099B5-8B30-E2F8-920D-927B884AD8E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47FE170-F7BE-44C7-B26D-FCAAB3DE617B}" type="slidenum">
              <a:rPr lang="de-DE" altLang="en-US" sz="1300"/>
              <a:pPr>
                <a:spcBef>
                  <a:spcPct val="0"/>
                </a:spcBef>
              </a:pPr>
              <a:t>25</a:t>
            </a:fld>
            <a:endParaRPr lang="de-DE" altLang="en-US" sz="1300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69924505-9601-6974-CE97-7F428C76BA5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530725E1-C72B-18B6-4FEC-811B583B27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8421921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E91CD-DB34-EF65-5701-888D82B6C2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8CC4960C-6197-134C-ACEA-12BA04A701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47FE170-F7BE-44C7-B26D-FCAAB3DE617B}" type="slidenum">
              <a:rPr lang="de-DE" altLang="en-US" sz="1300"/>
              <a:pPr>
                <a:spcBef>
                  <a:spcPct val="0"/>
                </a:spcBef>
              </a:pPr>
              <a:t>26</a:t>
            </a:fld>
            <a:endParaRPr lang="de-DE" altLang="en-US" sz="1300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C442C2D8-6A88-ACBD-86AF-A1083A39D91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5056D398-9002-44A3-C677-EDB288821D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0968890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3EC57F-9A69-703B-001B-BE4B155784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941F6A82-A823-5416-04F0-013985BE982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47FE170-F7BE-44C7-B26D-FCAAB3DE617B}" type="slidenum">
              <a:rPr lang="de-DE" altLang="en-US" sz="1300"/>
              <a:pPr>
                <a:spcBef>
                  <a:spcPct val="0"/>
                </a:spcBef>
              </a:pPr>
              <a:t>27</a:t>
            </a:fld>
            <a:endParaRPr lang="de-DE" altLang="en-US" sz="1300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0CBBCB5C-9845-CED4-06F6-CEEA7095400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7E660395-1621-6D2A-3F2B-591B6BF3ED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4848829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601EB0-2C2C-D2E7-6302-C4AC9E16AB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DA5C0735-BA77-F05A-10A1-1BAF76210A4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47FE170-F7BE-44C7-B26D-FCAAB3DE617B}" type="slidenum">
              <a:rPr lang="de-DE" altLang="en-US" sz="1300"/>
              <a:pPr>
                <a:spcBef>
                  <a:spcPct val="0"/>
                </a:spcBef>
              </a:pPr>
              <a:t>28</a:t>
            </a:fld>
            <a:endParaRPr lang="de-DE" altLang="en-US" sz="1300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5A7A13EF-CB07-2839-053F-E9B0864A89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B2E6C0D9-F2FD-7C17-4395-E948C2397E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8142383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6E460D-509B-8EF0-8BA4-3F9860E565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933330D9-D15F-8886-30DA-350DDB3D615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47FE170-F7BE-44C7-B26D-FCAAB3DE617B}" type="slidenum">
              <a:rPr lang="de-DE" altLang="en-US" sz="1300"/>
              <a:pPr>
                <a:spcBef>
                  <a:spcPct val="0"/>
                </a:spcBef>
              </a:pPr>
              <a:t>29</a:t>
            </a:fld>
            <a:endParaRPr lang="de-DE" altLang="en-US" sz="1300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43EAA0B0-A169-D7E7-3D61-8D03FF86E53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52C67790-ADE7-7D9F-DC94-84A0E7AF55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625101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2985D-784C-A678-333C-3A0597697F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F9AE85D6-060C-5BA8-3A8B-CA514F3D3C8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47FE170-F7BE-44C7-B26D-FCAAB3DE617B}" type="slidenum">
              <a:rPr lang="de-DE" altLang="en-US" sz="1300"/>
              <a:pPr>
                <a:spcBef>
                  <a:spcPct val="0"/>
                </a:spcBef>
              </a:pPr>
              <a:t>30</a:t>
            </a:fld>
            <a:endParaRPr lang="de-DE" altLang="en-US" sz="1300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3FB87373-8BB6-D758-D755-0938AED8946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9F669F15-BA04-00D0-8CEB-12B7295E28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2227984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204E91-2F2A-C05A-584A-7125140A1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46DD3144-E347-E411-5C8D-208B5F349F1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47FE170-F7BE-44C7-B26D-FCAAB3DE617B}" type="slidenum">
              <a:rPr lang="de-DE" altLang="en-US" sz="1300"/>
              <a:pPr>
                <a:spcBef>
                  <a:spcPct val="0"/>
                </a:spcBef>
              </a:pPr>
              <a:t>31</a:t>
            </a:fld>
            <a:endParaRPr lang="de-DE" altLang="en-US" sz="1300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72DA1063-31EF-3946-C774-DB9C44089E5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4DBE7A30-CC17-9490-9B7A-63D8B795E1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7185287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31E2CA-6A92-BC75-0C6D-AAC9BBA94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969414D0-49A7-EFD5-BE21-1CB198630D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47FE170-F7BE-44C7-B26D-FCAAB3DE617B}" type="slidenum">
              <a:rPr lang="de-DE" altLang="en-US" sz="1300"/>
              <a:pPr>
                <a:spcBef>
                  <a:spcPct val="0"/>
                </a:spcBef>
              </a:pPr>
              <a:t>32</a:t>
            </a:fld>
            <a:endParaRPr lang="de-DE" altLang="en-US" sz="1300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C96BEB36-23E8-0984-D996-97ED16DE3E7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D4AB463A-D754-6F83-652D-D5DD370E7D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1945294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2ED699-20A9-36CF-11B0-702239382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E740F546-FACC-6C6E-73A9-322D8E882A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47FE170-F7BE-44C7-B26D-FCAAB3DE617B}" type="slidenum">
              <a:rPr lang="de-DE" altLang="en-US" sz="1300"/>
              <a:pPr>
                <a:spcBef>
                  <a:spcPct val="0"/>
                </a:spcBef>
              </a:pPr>
              <a:t>34</a:t>
            </a:fld>
            <a:endParaRPr lang="de-DE" altLang="en-US" sz="1300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FEDBA263-8C5F-6D7C-55DD-3B32DAB2FB8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6B055E53-AEFB-68B0-A42E-72E678A688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5923485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F30EDB-8308-E884-126A-7C0A0D4DF4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3A7D00BA-F46B-D8B8-BC8E-4927FD5EDCA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47FE170-F7BE-44C7-B26D-FCAAB3DE617B}" type="slidenum">
              <a:rPr lang="de-DE" altLang="en-US" sz="1300"/>
              <a:pPr>
                <a:spcBef>
                  <a:spcPct val="0"/>
                </a:spcBef>
              </a:pPr>
              <a:t>35</a:t>
            </a:fld>
            <a:endParaRPr lang="de-DE" altLang="en-US" sz="1300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4D6CF6D2-A2BD-3897-E97E-B0E43A08CF6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492D49C6-ACDA-112D-A983-FEB2D37401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9875237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43DC0F-1B5F-E36A-74BD-03BD51282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0D1AC21E-421A-0649-96FF-AAB0AAFE276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47FE170-F7BE-44C7-B26D-FCAAB3DE617B}" type="slidenum">
              <a:rPr lang="de-DE" altLang="en-US" sz="1300"/>
              <a:pPr>
                <a:spcBef>
                  <a:spcPct val="0"/>
                </a:spcBef>
              </a:pPr>
              <a:t>36</a:t>
            </a:fld>
            <a:endParaRPr lang="de-DE" altLang="en-US" sz="1300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1709359E-B482-713C-E072-56B588A7EE6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D91C6EF3-205F-2D82-3509-D01FFD3352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862008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77D2C7-ED17-B6A2-A4A3-FFBD034F5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466E85A5-D22D-7F9D-F819-294775A5906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47FE170-F7BE-44C7-B26D-FCAAB3DE617B}" type="slidenum">
              <a:rPr lang="de-DE" altLang="en-US" sz="1300"/>
              <a:pPr>
                <a:spcBef>
                  <a:spcPct val="0"/>
                </a:spcBef>
              </a:pPr>
              <a:t>37</a:t>
            </a:fld>
            <a:endParaRPr lang="de-DE" altLang="en-US" sz="1300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0DF09FCA-9627-413C-7238-0B8AF1CCDBE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B380BC6B-FD55-A046-2E89-356F72A12F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9814811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7B3160-97D7-352D-7DB0-54E7A87AC6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BC457CF5-77A9-9505-2A0E-444F6A008E9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47FE170-F7BE-44C7-B26D-FCAAB3DE617B}" type="slidenum">
              <a:rPr lang="de-DE" altLang="en-US" sz="1300"/>
              <a:pPr>
                <a:spcBef>
                  <a:spcPct val="0"/>
                </a:spcBef>
              </a:pPr>
              <a:t>38</a:t>
            </a:fld>
            <a:endParaRPr lang="de-DE" altLang="en-US" sz="1300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02CE447F-BA67-E9FB-6E2C-D5F3674F5A8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160B6D6C-003C-717F-0244-9AFB30D794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1402503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BE725-DD65-6083-8742-E094B220D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36AFAFEA-3EE8-062B-8AA5-88B6A2AD8C7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90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90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A47FE170-F7BE-44C7-B26D-FCAAB3DE617B}" type="slidenum">
              <a:rPr lang="de-DE" altLang="en-US" sz="1300"/>
              <a:pPr>
                <a:spcBef>
                  <a:spcPct val="0"/>
                </a:spcBef>
              </a:pPr>
              <a:t>39</a:t>
            </a:fld>
            <a:endParaRPr lang="de-DE" altLang="en-US" sz="1300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EDE7F37C-4107-A8A0-6047-BA4669C58F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CA3957B6-91FE-A0F3-8212-9954D84523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15320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FD37B0-0164-DD58-F550-AE2A4771D5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3261CC36-40D0-AEA2-E6BC-45ABF7FDEC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E35B616-4733-8F34-4D08-9E1969088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CDF6F-1AE2-4F7C-A7A1-2053EE357FF0}" type="datetimeFigureOut">
              <a:rPr lang="en-US" smtClean="0"/>
              <a:t>10/23/26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B0EC77B-9CDC-B703-D140-B1986683D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3135FB6-E179-3BCF-61AC-BBD16B24B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A7762-6BCA-44C0-B8F4-7D26570E0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576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54CC6A1-DCE4-8F57-8AD5-386AA868FE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BCE8AAF-3D9E-BD9C-A597-96F36F4BD2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3293880-EFE5-AD38-B65C-6F2E7322D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CDF6F-1AE2-4F7C-A7A1-2053EE357FF0}" type="datetimeFigureOut">
              <a:rPr lang="en-US" smtClean="0"/>
              <a:t>10/23/26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4B0AE0D-4476-15A4-E439-097052508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798763E-D75D-40DC-7302-5D28099C9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A7762-6BCA-44C0-B8F4-7D26570E0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90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2B9D9F9-1156-F1E9-DEFA-B32D3DE84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8D3CD94-5F94-C758-8EAA-A0BA97FBF0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255BAB0-0629-E0E9-A09E-C0E7E39AD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CDF6F-1AE2-4F7C-A7A1-2053EE357FF0}" type="datetimeFigureOut">
              <a:rPr lang="en-US" smtClean="0"/>
              <a:t>10/23/26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EEB53A3-C595-F3DE-FBD1-BCBAD31DC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439EFC3-8499-6264-C796-6070CAD14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A7762-6BCA-44C0-B8F4-7D26570E0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514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C9CD4D-C02B-028F-505C-46329E7CC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BD816B7-65A9-7A83-C599-273DF1FEB7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76A6E4C-1964-B0D0-AC49-2A06D6D096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287FD59-64FF-C7AA-407E-5F233257F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CDF6F-1AE2-4F7C-A7A1-2053EE357FF0}" type="datetimeFigureOut">
              <a:rPr lang="en-US" smtClean="0"/>
              <a:t>10/23/26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0B973AF-7BF8-F230-E70C-1C118414F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5588C60-3A90-978D-286F-576BBB9B2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A7762-6BCA-44C0-B8F4-7D26570E0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8795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97652B-B0F3-EAFA-291E-ED14A69CD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D281AD5-0B00-CFF6-EDBE-E07E44279B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9AFA668-2286-AB85-B778-CE0873D623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AD929086-2860-0E18-583E-46F71AFA45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5DEBB504-50E3-1FB9-FE77-220FF29B0A8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58BC54E8-4FE0-6793-E6E6-90840C37B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CDF6F-1AE2-4F7C-A7A1-2053EE357FF0}" type="datetimeFigureOut">
              <a:rPr lang="en-US" smtClean="0"/>
              <a:t>10/23/26</a:t>
            </a:fld>
            <a:endParaRPr 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D82F6402-C672-E769-C93F-1DC653D89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52ACAFD2-2BF3-13CD-A89F-380844997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A7762-6BCA-44C0-B8F4-7D26570E0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313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183678-6EEE-2E3D-6543-ECB0D077B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7D939C25-5762-832D-6201-97268CF12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CDF6F-1AE2-4F7C-A7A1-2053EE357FF0}" type="datetimeFigureOut">
              <a:rPr lang="en-US" smtClean="0"/>
              <a:t>10/23/26</a:t>
            </a:fld>
            <a:endParaRPr 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68000F2A-DAE2-1A83-A3C1-21FE66980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F1A12291-5CD1-B1CB-1137-7231D31D8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A7762-6BCA-44C0-B8F4-7D26570E0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805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48BF2E29-9868-28A3-3C05-B20F54DDB3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CDF6F-1AE2-4F7C-A7A1-2053EE357FF0}" type="datetimeFigureOut">
              <a:rPr lang="en-US" smtClean="0"/>
              <a:t>10/23/26</a:t>
            </a:fld>
            <a:endParaRPr 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DF82E029-DB13-A2BE-47F9-A04896795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05851F9-6274-D0AA-4D03-42334BAAA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A7762-6BCA-44C0-B8F4-7D26570E0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152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B272870-83AD-C0A1-3484-A2A818B4E7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33B13CA-7EA3-6E2E-5CC6-9B7F64D1DC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416FD680-D748-0D4F-E656-C34D230E57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FAC6C8C-D4CF-9BFF-8ABF-B0B5A224C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CDF6F-1AE2-4F7C-A7A1-2053EE357FF0}" type="datetimeFigureOut">
              <a:rPr lang="en-US" smtClean="0"/>
              <a:t>10/23/26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C0060AD-00B5-8CCF-13FA-E5D4CD9512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5075A74-1923-DBF0-1851-559693DCC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A7762-6BCA-44C0-B8F4-7D26570E0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611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C62AF8-1EAB-C675-1142-3B5CB9BE5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72A5361D-38C1-786E-1EE6-64A510FBDB0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31FF1D3-E97D-22BF-1B54-83AAF8DBCC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8A2DA1E-3ECF-5A1D-2377-8F27DE0B1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CDF6F-1AE2-4F7C-A7A1-2053EE357FF0}" type="datetimeFigureOut">
              <a:rPr lang="en-US" smtClean="0"/>
              <a:t>10/23/26</a:t>
            </a:fld>
            <a:endParaRPr 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8C1F25E-20D1-DBB5-43B5-718ACA9D80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E30D65C-0BAD-9F67-BE5A-23156A235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A7762-6BCA-44C0-B8F4-7D26570E0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7452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CEC5D1-F43A-BFA2-AAEC-0A16AAC74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E5D382D-6F96-8047-BC01-FA0152A064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451DD51-5026-2597-C339-43C9B165A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CDF6F-1AE2-4F7C-A7A1-2053EE357FF0}" type="datetimeFigureOut">
              <a:rPr lang="en-US" smtClean="0"/>
              <a:t>10/23/26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8652FE8-C58F-7A8C-7C4F-4E16DA6A9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5C36243-E954-2D56-60B6-B1EAE2FD3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A7762-6BCA-44C0-B8F4-7D26570E0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643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A9049894-A437-A175-429C-3E9476A239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C02F602-300B-0914-6940-3AE661AD5C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869B31F-54F8-3413-1C6A-5AC0B9EB9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CDF6F-1AE2-4F7C-A7A1-2053EE357FF0}" type="datetimeFigureOut">
              <a:rPr lang="en-US" smtClean="0"/>
              <a:t>10/23/26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36FCC60-B8D1-B08A-A9C5-772C4D841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84CE7BA-683F-7B3A-6261-857CDD70AF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A7762-6BCA-44C0-B8F4-7D26570E0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3439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8965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1B06186F-04E7-0A1D-9B03-C3C8FD28D6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930DBA0-2F83-B15C-DA61-116FE84BDF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1905692-1270-5BD2-896B-A8A9200A31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CDF6F-1AE2-4F7C-A7A1-2053EE357FF0}" type="datetimeFigureOut">
              <a:rPr lang="en-US" smtClean="0"/>
              <a:t>10/23/26</a:t>
            </a:fld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F27E8C0-A68B-F32C-0269-637705D760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2F0CF28-A51C-0E97-2F18-41AC92663A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7A7762-6BCA-44C0-B8F4-7D26570E025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052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2.png"/><Relationship Id="rId18" Type="http://schemas.openxmlformats.org/officeDocument/2006/relationships/image" Target="../media/image16.jpg"/><Relationship Id="rId3" Type="http://schemas.openxmlformats.org/officeDocument/2006/relationships/image" Target="../media/image3.png"/><Relationship Id="rId21" Type="http://schemas.openxmlformats.org/officeDocument/2006/relationships/image" Target="../media/image19.jpg"/><Relationship Id="rId7" Type="http://schemas.openxmlformats.org/officeDocument/2006/relationships/image" Target="../media/image7.png"/><Relationship Id="rId12" Type="http://schemas.openxmlformats.org/officeDocument/2006/relationships/image" Target="../media/image2.svg"/><Relationship Id="rId17" Type="http://schemas.microsoft.com/office/2007/relationships/hdphoto" Target="../media/hdphoto1.wdp"/><Relationship Id="rId25" Type="http://schemas.openxmlformats.org/officeDocument/2006/relationships/image" Target="../media/image23.org&amp;utm_campaign=index&amp;utm_content=original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11" Type="http://schemas.openxmlformats.org/officeDocument/2006/relationships/image" Target="../media/image11.gif"/><Relationship Id="rId24" Type="http://schemas.openxmlformats.org/officeDocument/2006/relationships/image" Target="../media/image22.png"/><Relationship Id="rId5" Type="http://schemas.openxmlformats.org/officeDocument/2006/relationships/image" Target="../media/image5.png"/><Relationship Id="rId15" Type="http://schemas.openxmlformats.org/officeDocument/2006/relationships/image" Target="../media/image14.jpg"/><Relationship Id="rId23" Type="http://schemas.openxmlformats.org/officeDocument/2006/relationships/image" Target="../media/image21.png"/><Relationship Id="rId10" Type="http://schemas.openxmlformats.org/officeDocument/2006/relationships/image" Target="../media/image10.png"/><Relationship Id="rId19" Type="http://schemas.openxmlformats.org/officeDocument/2006/relationships/image" Target="../media/image17.jpeg"/><Relationship Id="rId4" Type="http://schemas.openxmlformats.org/officeDocument/2006/relationships/image" Target="../media/image4.png"/><Relationship Id="rId9" Type="http://schemas.openxmlformats.org/officeDocument/2006/relationships/image" Target="../media/image9.jpeg"/><Relationship Id="rId14" Type="http://schemas.openxmlformats.org/officeDocument/2006/relationships/image" Target="../media/image13.jpeg"/><Relationship Id="rId22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.svg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svg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sv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0.png"/><Relationship Id="rId5" Type="http://schemas.openxmlformats.org/officeDocument/2006/relationships/image" Target="../media/image16.jpg"/><Relationship Id="rId4" Type="http://schemas.openxmlformats.org/officeDocument/2006/relationships/image" Target="../media/image2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jpg"/><Relationship Id="rId5" Type="http://schemas.openxmlformats.org/officeDocument/2006/relationships/image" Target="../media/image2.sv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5.png"/><Relationship Id="rId4" Type="http://schemas.openxmlformats.org/officeDocument/2006/relationships/image" Target="../media/image2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sv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sv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52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g"/><Relationship Id="rId5" Type="http://schemas.openxmlformats.org/officeDocument/2006/relationships/image" Target="../media/image13.jpeg"/><Relationship Id="rId4" Type="http://schemas.openxmlformats.org/officeDocument/2006/relationships/image" Target="../media/image2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2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2.sv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56.png"/><Relationship Id="rId4" Type="http://schemas.openxmlformats.org/officeDocument/2006/relationships/image" Target="../media/image5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56.png"/><Relationship Id="rId4" Type="http://schemas.openxmlformats.org/officeDocument/2006/relationships/image" Target="../media/image5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60A_Virtual Background_8">
            <a:extLst>
              <a:ext uri="{FF2B5EF4-FFF2-40B4-BE49-F238E27FC236}">
                <a16:creationId xmlns:a16="http://schemas.microsoft.com/office/drawing/2014/main" id="{0E7A4101-8C1C-28E7-16F6-8696D9E6D0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872078" y="-4529"/>
            <a:ext cx="16146256" cy="9082268"/>
          </a:xfrm>
          <a:prstGeom prst="rect">
            <a:avLst/>
          </a:prstGeom>
        </p:spPr>
      </p:pic>
      <p:sp>
        <p:nvSpPr>
          <p:cNvPr id="5" name="副标题 2">
            <a:extLst>
              <a:ext uri="{FF2B5EF4-FFF2-40B4-BE49-F238E27FC236}">
                <a16:creationId xmlns:a16="http://schemas.microsoft.com/office/drawing/2014/main" id="{3D5076C6-87E8-4CFC-BD78-69FDFD97CE71}"/>
              </a:ext>
            </a:extLst>
          </p:cNvPr>
          <p:cNvSpPr>
            <a:spLocks noGrp="1"/>
          </p:cNvSpPr>
          <p:nvPr/>
        </p:nvSpPr>
        <p:spPr>
          <a:xfrm>
            <a:off x="4613356" y="4252808"/>
            <a:ext cx="3836894" cy="4826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600" dirty="0">
                <a:latin typeface="Arial" panose="020B0604020202020204" pitchFamily="34" charset="0"/>
                <a:cs typeface="Arial" panose="020B0604020202020204" pitchFamily="34" charset="0"/>
              </a:rPr>
              <a:t>Qisi Wang </a:t>
            </a:r>
            <a:r>
              <a:rPr lang="zh-CN" altLang="en-US" sz="2600" dirty="0">
                <a:latin typeface="Arial" panose="020B0604020202020204" pitchFamily="34" charset="0"/>
                <a:cs typeface="Arial" panose="020B0604020202020204" pitchFamily="34" charset="0"/>
              </a:rPr>
              <a:t>王奇思</a:t>
            </a:r>
            <a:endParaRPr lang="en-US" sz="2600" dirty="0"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副标题 2">
            <a:extLst>
              <a:ext uri="{FF2B5EF4-FFF2-40B4-BE49-F238E27FC236}">
                <a16:creationId xmlns:a16="http://schemas.microsoft.com/office/drawing/2014/main" id="{DEB3DFAB-E94B-46AA-ADDC-3242E2398CD9}"/>
              </a:ext>
            </a:extLst>
          </p:cNvPr>
          <p:cNvSpPr txBox="1">
            <a:spLocks/>
          </p:cNvSpPr>
          <p:nvPr/>
        </p:nvSpPr>
        <p:spPr>
          <a:xfrm>
            <a:off x="3523979" y="5372995"/>
            <a:ext cx="5737410" cy="60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defPPr>
              <a:defRPr lang="LID4096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TW" sz="20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.11.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r>
              <a:rPr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  |  Dongguan</a:t>
            </a:r>
          </a:p>
          <a:p>
            <a:pPr algn="ctr"/>
            <a:endParaRPr lang="en-US" sz="1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E335282-2796-D25C-46B0-ACE31AC4982E}"/>
              </a:ext>
            </a:extLst>
          </p:cNvPr>
          <p:cNvSpPr txBox="1"/>
          <p:nvPr/>
        </p:nvSpPr>
        <p:spPr>
          <a:xfrm>
            <a:off x="3757714" y="4701170"/>
            <a:ext cx="5843485" cy="569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en-US" altLang="zh-CN" sz="1000" dirty="0"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altLang="zh-CN" sz="21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Chinese University of Hong Kong</a:t>
            </a:r>
            <a:r>
              <a:rPr lang="zh-CN" altLang="en-US" sz="21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 香港中文大学</a:t>
            </a:r>
            <a:endParaRPr lang="en-HK" altLang="zh-CN" sz="21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8441F5EF-0467-6133-874A-23FCBEB1F3C2}"/>
              </a:ext>
            </a:extLst>
          </p:cNvPr>
          <p:cNvSpPr>
            <a:spLocks noGrp="1"/>
          </p:cNvSpPr>
          <p:nvPr/>
        </p:nvSpPr>
        <p:spPr>
          <a:xfrm>
            <a:off x="1004237" y="1791093"/>
            <a:ext cx="10920671" cy="17457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  <a:spcAft>
                <a:spcPts val="100"/>
              </a:spcAft>
            </a:pPr>
            <a:r>
              <a:rPr lang="en-US" sz="4600" dirty="0">
                <a:latin typeface="Arial" panose="020B0604020202020204" pitchFamily="34" charset="0"/>
                <a:cs typeface="Arial" panose="020B0604020202020204" pitchFamily="34" charset="0"/>
              </a:rPr>
              <a:t>Probing the symmetry of altermagnetic interactions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2382F49-8442-77BA-56B6-F909EB520810}"/>
              </a:ext>
            </a:extLst>
          </p:cNvPr>
          <p:cNvSpPr txBox="1"/>
          <p:nvPr/>
        </p:nvSpPr>
        <p:spPr>
          <a:xfrm>
            <a:off x="0" y="446184"/>
            <a:ext cx="296487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MELODY</a:t>
            </a:r>
            <a:r>
              <a:rPr lang="en-US" altLang="zh-TW" sz="2000" dirty="0">
                <a:solidFill>
                  <a:schemeClr val="bg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rPr>
              <a:t>2026</a:t>
            </a:r>
            <a:endParaRPr lang="en-US" altLang="zh-CN" sz="2000" dirty="0">
              <a:solidFill>
                <a:schemeClr val="bg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3539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9CE6B9-9A13-E5BA-9A33-DAD10369A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B527BA3D-9CB0-DAD6-5F0E-D1C00FB9258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11743" y="588687"/>
            <a:ext cx="12192000" cy="195082"/>
          </a:xfrm>
          <a:prstGeom prst="rect">
            <a:avLst/>
          </a:prstGeom>
        </p:spPr>
      </p:pic>
      <p:sp>
        <p:nvSpPr>
          <p:cNvPr id="7" name="文本框 13">
            <a:extLst>
              <a:ext uri="{FF2B5EF4-FFF2-40B4-BE49-F238E27FC236}">
                <a16:creationId xmlns:a16="http://schemas.microsoft.com/office/drawing/2014/main" id="{0AD9E038-0DD8-B74B-6F35-C14315782F8B}"/>
              </a:ext>
            </a:extLst>
          </p:cNvPr>
          <p:cNvSpPr txBox="1"/>
          <p:nvPr/>
        </p:nvSpPr>
        <p:spPr>
          <a:xfrm>
            <a:off x="527169" y="3275253"/>
            <a:ext cx="10780233" cy="5086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buFont typeface="Courier New" panose="02070309020205020404" pitchFamily="49" charset="0"/>
              <a:buChar char="o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Outlook on </a:t>
            </a:r>
            <a:r>
              <a:rPr lang="el-GR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μ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SR study of unconventional magnets</a:t>
            </a:r>
          </a:p>
        </p:txBody>
      </p:sp>
      <p:sp>
        <p:nvSpPr>
          <p:cNvPr id="4" name="文本框 13">
            <a:extLst>
              <a:ext uri="{FF2B5EF4-FFF2-40B4-BE49-F238E27FC236}">
                <a16:creationId xmlns:a16="http://schemas.microsoft.com/office/drawing/2014/main" id="{C34ACF6B-DBAE-B824-F51F-825B082CF15B}"/>
              </a:ext>
            </a:extLst>
          </p:cNvPr>
          <p:cNvSpPr txBox="1"/>
          <p:nvPr/>
        </p:nvSpPr>
        <p:spPr>
          <a:xfrm>
            <a:off x="527169" y="1441311"/>
            <a:ext cx="8894475" cy="5086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buFont typeface="Courier New" panose="02070309020205020404" pitchFamily="49" charset="0"/>
              <a:buChar char="o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Basics of altermagnetism &amp; spectroscopy evidence</a:t>
            </a:r>
          </a:p>
        </p:txBody>
      </p:sp>
      <p:sp>
        <p:nvSpPr>
          <p:cNvPr id="8" name="文本框 13">
            <a:extLst>
              <a:ext uri="{FF2B5EF4-FFF2-40B4-BE49-F238E27FC236}">
                <a16:creationId xmlns:a16="http://schemas.microsoft.com/office/drawing/2014/main" id="{B54108B1-D756-BEFF-E750-67ED3527CFAA}"/>
              </a:ext>
            </a:extLst>
          </p:cNvPr>
          <p:cNvSpPr txBox="1"/>
          <p:nvPr/>
        </p:nvSpPr>
        <p:spPr>
          <a:xfrm>
            <a:off x="515426" y="2381750"/>
            <a:ext cx="112199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Inelastic neutron scattering study of g-wave magnon splitting in 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-Fe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400" baseline="-25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129B388-5B2E-9FB2-6C0C-1CB194B208C9}"/>
              </a:ext>
            </a:extLst>
          </p:cNvPr>
          <p:cNvSpPr txBox="1"/>
          <p:nvPr/>
        </p:nvSpPr>
        <p:spPr>
          <a:xfrm>
            <a:off x="1418579" y="160760"/>
            <a:ext cx="9354845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Outline</a:t>
            </a:r>
            <a:endParaRPr lang="en-US" sz="2400" b="1" baseline="-25000" dirty="0">
              <a:solidFill>
                <a:srgbClr val="C000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726208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C9284D-BD20-5562-BEB8-96A67BABE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DFF46DD-FBF7-AF38-9441-FA9EF73EE1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6195" y="1177819"/>
            <a:ext cx="995622" cy="989477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E07BF81-1CD0-1745-EE61-CE916133FE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86339" y="1111173"/>
            <a:ext cx="856423" cy="969670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2721CED0-B25E-497F-7954-154ACA1452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2814" y="1154320"/>
            <a:ext cx="814764" cy="963491"/>
          </a:xfrm>
          <a:prstGeom prst="rect">
            <a:avLst/>
          </a:prstGeom>
          <a:effectLst>
            <a:softEdge rad="38100"/>
          </a:effectLst>
        </p:spPr>
      </p:pic>
      <p:sp>
        <p:nvSpPr>
          <p:cNvPr id="27" name="标题 1">
            <a:extLst>
              <a:ext uri="{FF2B5EF4-FFF2-40B4-BE49-F238E27FC236}">
                <a16:creationId xmlns:a16="http://schemas.microsoft.com/office/drawing/2014/main" id="{5B2A192F-92F1-9C7C-558F-0053ADBDD5CC}"/>
              </a:ext>
            </a:extLst>
          </p:cNvPr>
          <p:cNvSpPr txBox="1">
            <a:spLocks/>
          </p:cNvSpPr>
          <p:nvPr/>
        </p:nvSpPr>
        <p:spPr>
          <a:xfrm>
            <a:off x="6346105" y="2071415"/>
            <a:ext cx="938809" cy="5096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800"/>
              </a:spcAft>
            </a:pP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Yujie Yan</a:t>
            </a:r>
          </a:p>
        </p:txBody>
      </p:sp>
      <p:sp>
        <p:nvSpPr>
          <p:cNvPr id="29" name="标题 1">
            <a:extLst>
              <a:ext uri="{FF2B5EF4-FFF2-40B4-BE49-F238E27FC236}">
                <a16:creationId xmlns:a16="http://schemas.microsoft.com/office/drawing/2014/main" id="{CE713882-E4F3-45F4-A60F-1DE674D1196F}"/>
              </a:ext>
            </a:extLst>
          </p:cNvPr>
          <p:cNvSpPr txBox="1">
            <a:spLocks/>
          </p:cNvSpPr>
          <p:nvPr/>
        </p:nvSpPr>
        <p:spPr>
          <a:xfrm>
            <a:off x="3055371" y="2015776"/>
            <a:ext cx="1036026" cy="5096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800"/>
              </a:spcAft>
            </a:pP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Yuehong Li</a:t>
            </a:r>
          </a:p>
        </p:txBody>
      </p:sp>
      <p:sp>
        <p:nvSpPr>
          <p:cNvPr id="10" name="标题 1">
            <a:extLst>
              <a:ext uri="{FF2B5EF4-FFF2-40B4-BE49-F238E27FC236}">
                <a16:creationId xmlns:a16="http://schemas.microsoft.com/office/drawing/2014/main" id="{0ADE9D30-C0DF-203C-0B76-415C462DA9A1}"/>
              </a:ext>
            </a:extLst>
          </p:cNvPr>
          <p:cNvSpPr txBox="1">
            <a:spLocks/>
          </p:cNvSpPr>
          <p:nvPr/>
        </p:nvSpPr>
        <p:spPr>
          <a:xfrm>
            <a:off x="4039200" y="2049417"/>
            <a:ext cx="1225756" cy="5096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800"/>
              </a:spcAft>
            </a:pP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Yuetong Wu</a:t>
            </a:r>
          </a:p>
        </p:txBody>
      </p:sp>
      <p:sp>
        <p:nvSpPr>
          <p:cNvPr id="13" name="标题 1">
            <a:extLst>
              <a:ext uri="{FF2B5EF4-FFF2-40B4-BE49-F238E27FC236}">
                <a16:creationId xmlns:a16="http://schemas.microsoft.com/office/drawing/2014/main" id="{38EA0799-C7D0-4435-16CC-A3722CC8A40D}"/>
              </a:ext>
            </a:extLst>
          </p:cNvPr>
          <p:cNvSpPr txBox="1">
            <a:spLocks/>
          </p:cNvSpPr>
          <p:nvPr/>
        </p:nvSpPr>
        <p:spPr>
          <a:xfrm>
            <a:off x="1748489" y="1992400"/>
            <a:ext cx="1481107" cy="5096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800"/>
              </a:spcAft>
            </a:pP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Tianren Wang</a:t>
            </a:r>
          </a:p>
        </p:txBody>
      </p:sp>
      <p:pic>
        <p:nvPicPr>
          <p:cNvPr id="69" name="Picture 68" descr="A logo with a red and blue circle&#10;&#10;AI-generated content may be incorrect.">
            <a:extLst>
              <a:ext uri="{FF2B5EF4-FFF2-40B4-BE49-F238E27FC236}">
                <a16:creationId xmlns:a16="http://schemas.microsoft.com/office/drawing/2014/main" id="{EEA06E57-C4E0-4832-9550-C9342B6E61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8492" y="1214395"/>
            <a:ext cx="1101555" cy="1101555"/>
          </a:xfrm>
          <a:prstGeom prst="rect">
            <a:avLst/>
          </a:prstGeom>
        </p:spPr>
      </p:pic>
      <p:grpSp>
        <p:nvGrpSpPr>
          <p:cNvPr id="94" name="Group 93">
            <a:extLst>
              <a:ext uri="{FF2B5EF4-FFF2-40B4-BE49-F238E27FC236}">
                <a16:creationId xmlns:a16="http://schemas.microsoft.com/office/drawing/2014/main" id="{0BD7E061-9901-14F5-DDAD-6339947B91F5}"/>
              </a:ext>
            </a:extLst>
          </p:cNvPr>
          <p:cNvGrpSpPr/>
          <p:nvPr/>
        </p:nvGrpSpPr>
        <p:grpSpPr>
          <a:xfrm>
            <a:off x="630498" y="4699071"/>
            <a:ext cx="1091408" cy="1292021"/>
            <a:chOff x="5244127" y="3900770"/>
            <a:chExt cx="882353" cy="1044539"/>
          </a:xfrm>
        </p:grpSpPr>
        <p:pic>
          <p:nvPicPr>
            <p:cNvPr id="92" name="图片 18" descr="徽标&#10;&#10;描述已自动生成">
              <a:extLst>
                <a:ext uri="{FF2B5EF4-FFF2-40B4-BE49-F238E27FC236}">
                  <a16:creationId xmlns:a16="http://schemas.microsoft.com/office/drawing/2014/main" id="{FDCAC2B7-65D2-BE4D-21EF-A410E4BC0FF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0130"/>
            <a:stretch>
              <a:fillRect/>
            </a:stretch>
          </p:blipFill>
          <p:spPr>
            <a:xfrm>
              <a:off x="5244127" y="3900770"/>
              <a:ext cx="762592" cy="797814"/>
            </a:xfrm>
            <a:prstGeom prst="rect">
              <a:avLst/>
            </a:prstGeom>
          </p:spPr>
        </p:pic>
        <p:pic>
          <p:nvPicPr>
            <p:cNvPr id="93" name="图片 18" descr="徽标&#10;&#10;描述已自动生成">
              <a:extLst>
                <a:ext uri="{FF2B5EF4-FFF2-40B4-BE49-F238E27FC236}">
                  <a16:creationId xmlns:a16="http://schemas.microsoft.com/office/drawing/2014/main" id="{3CA3BBDE-7C42-E584-9D31-3315DD17DD9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920"/>
            <a:stretch>
              <a:fillRect/>
            </a:stretch>
          </p:blipFill>
          <p:spPr>
            <a:xfrm>
              <a:off x="5249202" y="4542623"/>
              <a:ext cx="877278" cy="402686"/>
            </a:xfrm>
            <a:prstGeom prst="rect">
              <a:avLst/>
            </a:prstGeom>
          </p:spPr>
        </p:pic>
      </p:grpSp>
      <p:sp>
        <p:nvSpPr>
          <p:cNvPr id="96" name="标题 1">
            <a:extLst>
              <a:ext uri="{FF2B5EF4-FFF2-40B4-BE49-F238E27FC236}">
                <a16:creationId xmlns:a16="http://schemas.microsoft.com/office/drawing/2014/main" id="{DB0A5FB5-D604-EF3E-310D-CDA605E8062A}"/>
              </a:ext>
            </a:extLst>
          </p:cNvPr>
          <p:cNvSpPr txBox="1">
            <a:spLocks/>
          </p:cNvSpPr>
          <p:nvPr/>
        </p:nvSpPr>
        <p:spPr>
          <a:xfrm>
            <a:off x="6074780" y="5804583"/>
            <a:ext cx="1481107" cy="5096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Ke-Jin Zhou</a:t>
            </a:r>
            <a:r>
              <a:rPr lang="zh-CN" altLang="en-US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zh-CN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标题 1">
            <a:extLst>
              <a:ext uri="{FF2B5EF4-FFF2-40B4-BE49-F238E27FC236}">
                <a16:creationId xmlns:a16="http://schemas.microsoft.com/office/drawing/2014/main" id="{34CBE459-DBEC-86CC-BE2D-71679EE9A91B}"/>
              </a:ext>
            </a:extLst>
          </p:cNvPr>
          <p:cNvSpPr txBox="1">
            <a:spLocks/>
          </p:cNvSpPr>
          <p:nvPr/>
        </p:nvSpPr>
        <p:spPr>
          <a:xfrm>
            <a:off x="9171269" y="3867068"/>
            <a:ext cx="1481107" cy="5096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800"/>
              </a:spcAft>
            </a:pP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Jaewon Choi</a:t>
            </a:r>
          </a:p>
        </p:txBody>
      </p:sp>
      <p:sp>
        <p:nvSpPr>
          <p:cNvPr id="100" name="标题 1">
            <a:extLst>
              <a:ext uri="{FF2B5EF4-FFF2-40B4-BE49-F238E27FC236}">
                <a16:creationId xmlns:a16="http://schemas.microsoft.com/office/drawing/2014/main" id="{D35E9710-04E7-A695-EF42-65BEC13B397D}"/>
              </a:ext>
            </a:extLst>
          </p:cNvPr>
          <p:cNvSpPr txBox="1">
            <a:spLocks/>
          </p:cNvSpPr>
          <p:nvPr/>
        </p:nvSpPr>
        <p:spPr>
          <a:xfrm>
            <a:off x="3295832" y="5736824"/>
            <a:ext cx="1558714" cy="5096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Mirian </a:t>
            </a:r>
          </a:p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Garcia-Fernandez</a:t>
            </a:r>
          </a:p>
        </p:txBody>
      </p:sp>
      <p:pic>
        <p:nvPicPr>
          <p:cNvPr id="1032" name="Picture 8">
            <a:extLst>
              <a:ext uri="{FF2B5EF4-FFF2-40B4-BE49-F238E27FC236}">
                <a16:creationId xmlns:a16="http://schemas.microsoft.com/office/drawing/2014/main" id="{EB737CB5-57C5-78A8-69FE-14D3CBC609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78" t="5591" r="27949" b="36746"/>
          <a:stretch>
            <a:fillRect/>
          </a:stretch>
        </p:blipFill>
        <p:spPr bwMode="auto">
          <a:xfrm>
            <a:off x="6307234" y="4762993"/>
            <a:ext cx="1032208" cy="1167232"/>
          </a:xfrm>
          <a:prstGeom prst="rect">
            <a:avLst/>
          </a:prstGeom>
          <a:noFill/>
          <a:effectLst>
            <a:softEdge rad="381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profilephoto">
            <a:extLst>
              <a:ext uri="{FF2B5EF4-FFF2-40B4-BE49-F238E27FC236}">
                <a16:creationId xmlns:a16="http://schemas.microsoft.com/office/drawing/2014/main" id="{6C420C3E-FA52-E0DA-3CFD-3EEF1173B5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01" r="7020" b="30888"/>
          <a:stretch>
            <a:fillRect/>
          </a:stretch>
        </p:blipFill>
        <p:spPr bwMode="auto">
          <a:xfrm>
            <a:off x="3596675" y="4760031"/>
            <a:ext cx="984539" cy="1089280"/>
          </a:xfrm>
          <a:prstGeom prst="rect">
            <a:avLst/>
          </a:prstGeom>
          <a:noFill/>
          <a:effectLst>
            <a:softEdge rad="381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D004ED22-0D6E-16C7-2DD8-990586E9BF4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452149" y="2860456"/>
            <a:ext cx="965756" cy="1132806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45" name="Picture 44" descr="The Chinese University of Hong Kong - WUN">
            <a:extLst>
              <a:ext uri="{FF2B5EF4-FFF2-40B4-BE49-F238E27FC236}">
                <a16:creationId xmlns:a16="http://schemas.microsoft.com/office/drawing/2014/main" id="{A66188AA-904B-15B7-BBE4-D9510AA85591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16534" r="15019" b="11810"/>
          <a:stretch>
            <a:fillRect/>
          </a:stretch>
        </p:blipFill>
        <p:spPr>
          <a:xfrm>
            <a:off x="365730" y="1207613"/>
            <a:ext cx="1532243" cy="1110749"/>
          </a:xfrm>
          <a:prstGeom prst="rect">
            <a:avLst/>
          </a:prstGeom>
        </p:spPr>
      </p:pic>
      <p:sp>
        <p:nvSpPr>
          <p:cNvPr id="6" name="文本框 10">
            <a:extLst>
              <a:ext uri="{FF2B5EF4-FFF2-40B4-BE49-F238E27FC236}">
                <a16:creationId xmlns:a16="http://schemas.microsoft.com/office/drawing/2014/main" id="{FC907C98-BEB3-1889-D6E9-C5F3F4659CEF}"/>
              </a:ext>
            </a:extLst>
          </p:cNvPr>
          <p:cNvSpPr txBox="1"/>
          <p:nvPr/>
        </p:nvSpPr>
        <p:spPr>
          <a:xfrm>
            <a:off x="1418579" y="160760"/>
            <a:ext cx="9354845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500" dirty="0">
                <a:latin typeface="Arial" panose="020B0604020202020204" pitchFamily="34" charset="0"/>
                <a:cs typeface="Arial" panose="020B0604020202020204" pitchFamily="34" charset="0"/>
              </a:rPr>
              <a:t>Collaborators</a:t>
            </a:r>
            <a:endParaRPr lang="en-US" sz="2500" baseline="-250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0C6C45E5-1C16-06F6-2D76-4E99CE4779C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-11743" y="588687"/>
            <a:ext cx="12192000" cy="195082"/>
          </a:xfrm>
          <a:prstGeom prst="rect">
            <a:avLst/>
          </a:prstGeom>
        </p:spPr>
      </p:pic>
      <p:pic>
        <p:nvPicPr>
          <p:cNvPr id="19" name="Picture 18" descr="The China Spallation Neutron Source----Institute of High Energy Physics">
            <a:extLst>
              <a:ext uri="{FF2B5EF4-FFF2-40B4-BE49-F238E27FC236}">
                <a16:creationId xmlns:a16="http://schemas.microsoft.com/office/drawing/2014/main" id="{836F209E-E481-2DA5-A3E5-0CD891FC7399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r="71800"/>
          <a:stretch>
            <a:fillRect/>
          </a:stretch>
        </p:blipFill>
        <p:spPr>
          <a:xfrm>
            <a:off x="531529" y="3080800"/>
            <a:ext cx="1387472" cy="824880"/>
          </a:xfrm>
          <a:prstGeom prst="rect">
            <a:avLst/>
          </a:prstGeom>
        </p:spPr>
      </p:pic>
      <p:pic>
        <p:nvPicPr>
          <p:cNvPr id="23" name="Picture 22" descr="思源讲堂第十七期：童欣研究员学术报告会-上海交通大学机械与动力工程学院">
            <a:extLst>
              <a:ext uri="{FF2B5EF4-FFF2-40B4-BE49-F238E27FC236}">
                <a16:creationId xmlns:a16="http://schemas.microsoft.com/office/drawing/2014/main" id="{5E7AC16B-241D-1FDD-D04F-317CA779CBE5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12869" t="7118" r="10140" b="24258"/>
          <a:stretch>
            <a:fillRect/>
          </a:stretch>
        </p:blipFill>
        <p:spPr>
          <a:xfrm>
            <a:off x="3662891" y="2919955"/>
            <a:ext cx="990558" cy="1142852"/>
          </a:xfrm>
          <a:prstGeom prst="rect">
            <a:avLst/>
          </a:prstGeom>
        </p:spPr>
      </p:pic>
      <p:sp>
        <p:nvSpPr>
          <p:cNvPr id="39" name="标题 1">
            <a:extLst>
              <a:ext uri="{FF2B5EF4-FFF2-40B4-BE49-F238E27FC236}">
                <a16:creationId xmlns:a16="http://schemas.microsoft.com/office/drawing/2014/main" id="{5ECE69CE-0B9D-C412-AE7D-5F993D2F1F45}"/>
              </a:ext>
            </a:extLst>
          </p:cNvPr>
          <p:cNvSpPr txBox="1">
            <a:spLocks/>
          </p:cNvSpPr>
          <p:nvPr/>
        </p:nvSpPr>
        <p:spPr>
          <a:xfrm>
            <a:off x="3401561" y="3985501"/>
            <a:ext cx="1481107" cy="5096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800"/>
              </a:spcAft>
            </a:pP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Xin Tong</a:t>
            </a:r>
          </a:p>
        </p:txBody>
      </p:sp>
      <p:sp>
        <p:nvSpPr>
          <p:cNvPr id="40" name="标题 1">
            <a:extLst>
              <a:ext uri="{FF2B5EF4-FFF2-40B4-BE49-F238E27FC236}">
                <a16:creationId xmlns:a16="http://schemas.microsoft.com/office/drawing/2014/main" id="{6B189D55-BF4B-0BCC-AB64-0AE89D7C737C}"/>
              </a:ext>
            </a:extLst>
          </p:cNvPr>
          <p:cNvSpPr txBox="1">
            <a:spLocks/>
          </p:cNvSpPr>
          <p:nvPr/>
        </p:nvSpPr>
        <p:spPr>
          <a:xfrm>
            <a:off x="1961467" y="3992839"/>
            <a:ext cx="1481107" cy="5096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800"/>
              </a:spcAft>
            </a:pP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Yu</a:t>
            </a:r>
            <a:r>
              <a:rPr lang="zh-CN" altLang="en-US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300" dirty="0">
                <a:latin typeface="Arial" panose="020B0604020202020204" pitchFamily="34" charset="0"/>
                <a:cs typeface="Arial" panose="020B0604020202020204" pitchFamily="34" charset="0"/>
              </a:rPr>
              <a:t>Feng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标题 1">
            <a:extLst>
              <a:ext uri="{FF2B5EF4-FFF2-40B4-BE49-F238E27FC236}">
                <a16:creationId xmlns:a16="http://schemas.microsoft.com/office/drawing/2014/main" id="{CF610C09-0F53-9913-F137-94355600ED76}"/>
              </a:ext>
            </a:extLst>
          </p:cNvPr>
          <p:cNvSpPr txBox="1">
            <a:spLocks/>
          </p:cNvSpPr>
          <p:nvPr/>
        </p:nvSpPr>
        <p:spPr>
          <a:xfrm>
            <a:off x="4748531" y="4003771"/>
            <a:ext cx="1481107" cy="5096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800"/>
              </a:spcAft>
            </a:pP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Wei Luo</a:t>
            </a: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6911CA67-B8F9-FE5E-A766-F8D6EF5DA02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5" t="7145" r="7334" b="6742"/>
          <a:stretch>
            <a:fillRect/>
          </a:stretch>
        </p:blipFill>
        <p:spPr>
          <a:xfrm>
            <a:off x="2276396" y="2907886"/>
            <a:ext cx="910875" cy="1132702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089B2124-95D3-2159-20A3-781C7866561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8824" b="96405" l="9924" r="96947">
                        <a14:foregroundMark x1="20229" y1="74510" x2="58397" y2="94118"/>
                        <a14:foregroundMark x1="58397" y1="94118" x2="97328" y2="74510"/>
                        <a14:foregroundMark x1="97328" y1="74510" x2="71756" y2="66013"/>
                        <a14:foregroundMark x1="25954" y1="73529" x2="67939" y2="84967"/>
                        <a14:foregroundMark x1="67939" y1="84967" x2="71756" y2="83987"/>
                        <a14:foregroundMark x1="71756" y1="83007" x2="35878" y2="90850"/>
                        <a14:foregroundMark x1="21374" y1="17320" x2="21374" y2="17320"/>
                        <a14:foregroundMark x1="18321" y1="20915" x2="12595" y2="58170"/>
                        <a14:foregroundMark x1="12595" y1="58170" x2="41603" y2="96405"/>
                        <a14:foregroundMark x1="74046" y1="30719" x2="77099" y2="63072"/>
                        <a14:foregroundMark x1="77099" y1="30719" x2="86260" y2="51634"/>
                        <a14:foregroundMark x1="75954" y1="34314" x2="79389" y2="611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6682"/>
          <a:stretch>
            <a:fillRect/>
          </a:stretch>
        </p:blipFill>
        <p:spPr>
          <a:xfrm>
            <a:off x="4950190" y="2869633"/>
            <a:ext cx="1077788" cy="1162156"/>
          </a:xfrm>
          <a:prstGeom prst="rect">
            <a:avLst/>
          </a:prstGeom>
        </p:spPr>
      </p:pic>
      <p:sp>
        <p:nvSpPr>
          <p:cNvPr id="4" name="标题 1">
            <a:extLst>
              <a:ext uri="{FF2B5EF4-FFF2-40B4-BE49-F238E27FC236}">
                <a16:creationId xmlns:a16="http://schemas.microsoft.com/office/drawing/2014/main" id="{EE072D12-7FC5-CBC7-1B56-3D69F0A75178}"/>
              </a:ext>
            </a:extLst>
          </p:cNvPr>
          <p:cNvSpPr txBox="1">
            <a:spLocks/>
          </p:cNvSpPr>
          <p:nvPr/>
        </p:nvSpPr>
        <p:spPr>
          <a:xfrm>
            <a:off x="9105718" y="2163904"/>
            <a:ext cx="1481107" cy="401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HK" sz="1300" dirty="0">
                <a:latin typeface="Arial" panose="020B0604020202020204" pitchFamily="34" charset="0"/>
                <a:cs typeface="Arial" panose="020B0604020202020204" pitchFamily="34" charset="0"/>
              </a:rPr>
              <a:t>Yao Shen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7CF41C4-930B-2676-B026-D0C212E4645D}"/>
              </a:ext>
            </a:extLst>
          </p:cNvPr>
          <p:cNvPicPr>
            <a:picLocks noChangeAspect="1"/>
          </p:cNvPicPr>
          <p:nvPr/>
        </p:nvPicPr>
        <p:blipFill>
          <a:blip r:embed="rId18"/>
          <a:srcRect l="20693" t="9886" r="18560" b="43606"/>
          <a:stretch>
            <a:fillRect/>
          </a:stretch>
        </p:blipFill>
        <p:spPr>
          <a:xfrm>
            <a:off x="9386395" y="1132385"/>
            <a:ext cx="934171" cy="1072835"/>
          </a:xfrm>
          <a:prstGeom prst="rect">
            <a:avLst/>
          </a:prstGeom>
        </p:spPr>
      </p:pic>
      <p:sp>
        <p:nvSpPr>
          <p:cNvPr id="8" name="标题 1">
            <a:extLst>
              <a:ext uri="{FF2B5EF4-FFF2-40B4-BE49-F238E27FC236}">
                <a16:creationId xmlns:a16="http://schemas.microsoft.com/office/drawing/2014/main" id="{A2F95B0D-692C-4AFE-C114-64984B3356C9}"/>
              </a:ext>
            </a:extLst>
          </p:cNvPr>
          <p:cNvSpPr txBox="1">
            <a:spLocks/>
          </p:cNvSpPr>
          <p:nvPr/>
        </p:nvSpPr>
        <p:spPr>
          <a:xfrm>
            <a:off x="1853222" y="5754662"/>
            <a:ext cx="1558714" cy="5096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Stefano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Agrestini</a:t>
            </a: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标题 1">
            <a:extLst>
              <a:ext uri="{FF2B5EF4-FFF2-40B4-BE49-F238E27FC236}">
                <a16:creationId xmlns:a16="http://schemas.microsoft.com/office/drawing/2014/main" id="{B273C7EE-AB77-61CB-657A-D90FB72E71C7}"/>
              </a:ext>
            </a:extLst>
          </p:cNvPr>
          <p:cNvSpPr txBox="1">
            <a:spLocks/>
          </p:cNvSpPr>
          <p:nvPr/>
        </p:nvSpPr>
        <p:spPr>
          <a:xfrm>
            <a:off x="9178533" y="5794662"/>
            <a:ext cx="1481107" cy="40105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HK" sz="1300" dirty="0">
                <a:latin typeface="Arial" panose="020B0604020202020204" pitchFamily="34" charset="0"/>
                <a:cs typeface="Arial" panose="020B0604020202020204" pitchFamily="34" charset="0"/>
              </a:rPr>
              <a:t>Yi Lu</a:t>
            </a:r>
          </a:p>
        </p:txBody>
      </p:sp>
      <p:sp>
        <p:nvSpPr>
          <p:cNvPr id="12" name="标题 1">
            <a:extLst>
              <a:ext uri="{FF2B5EF4-FFF2-40B4-BE49-F238E27FC236}">
                <a16:creationId xmlns:a16="http://schemas.microsoft.com/office/drawing/2014/main" id="{9BA7378B-51AB-820D-D4F3-38FD2684316F}"/>
              </a:ext>
            </a:extLst>
          </p:cNvPr>
          <p:cNvSpPr txBox="1">
            <a:spLocks/>
          </p:cNvSpPr>
          <p:nvPr/>
        </p:nvSpPr>
        <p:spPr>
          <a:xfrm>
            <a:off x="5208053" y="2049417"/>
            <a:ext cx="1067019" cy="5096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800"/>
              </a:spcAft>
            </a:pP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Andong Liu</a:t>
            </a:r>
          </a:p>
        </p:txBody>
      </p:sp>
      <p:pic>
        <p:nvPicPr>
          <p:cNvPr id="14" name="Picture 13" descr="LU Yi">
            <a:extLst>
              <a:ext uri="{FF2B5EF4-FFF2-40B4-BE49-F238E27FC236}">
                <a16:creationId xmlns:a16="http://schemas.microsoft.com/office/drawing/2014/main" id="{120103E2-B3C3-3C01-F304-63B5AF5258CE}"/>
              </a:ext>
            </a:extLst>
          </p:cNvPr>
          <p:cNvPicPr>
            <a:picLocks noChangeAspect="1"/>
          </p:cNvPicPr>
          <p:nvPr/>
        </p:nvPicPr>
        <p:blipFill>
          <a:blip r:embed="rId19"/>
          <a:srcRect l="19825" t="18722" r="16978" b="27820"/>
          <a:stretch>
            <a:fillRect/>
          </a:stretch>
        </p:blipFill>
        <p:spPr>
          <a:xfrm>
            <a:off x="9452149" y="4705143"/>
            <a:ext cx="938809" cy="114416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75A0D3D-5A8D-6D90-7D6F-76C742C22260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1740" y="4724958"/>
            <a:ext cx="1123204" cy="1285595"/>
          </a:xfrm>
          <a:prstGeom prst="rect">
            <a:avLst/>
          </a:prstGeom>
        </p:spPr>
      </p:pic>
      <p:pic>
        <p:nvPicPr>
          <p:cNvPr id="22" name="Picture 21" descr="profilephoto">
            <a:extLst>
              <a:ext uri="{FF2B5EF4-FFF2-40B4-BE49-F238E27FC236}">
                <a16:creationId xmlns:a16="http://schemas.microsoft.com/office/drawing/2014/main" id="{CFB4A228-DB09-2107-AF21-79465D634643}"/>
              </a:ext>
            </a:extLst>
          </p:cNvPr>
          <p:cNvPicPr>
            <a:picLocks noChangeAspect="1"/>
          </p:cNvPicPr>
          <p:nvPr/>
        </p:nvPicPr>
        <p:blipFill>
          <a:blip r:embed="rId21"/>
          <a:srcRect l="11496" t="9046" r="16985" b="33706"/>
          <a:stretch>
            <a:fillRect/>
          </a:stretch>
        </p:blipFill>
        <p:spPr>
          <a:xfrm>
            <a:off x="2197452" y="4772723"/>
            <a:ext cx="1022171" cy="1076588"/>
          </a:xfrm>
          <a:prstGeom prst="rect">
            <a:avLst/>
          </a:prstGeom>
        </p:spPr>
      </p:pic>
      <p:pic>
        <p:nvPicPr>
          <p:cNvPr id="25" name="Picture 24" descr="中国科学技术大学校徽Logo PNG SVG AI矢量图下载_免费高清资源">
            <a:extLst>
              <a:ext uri="{FF2B5EF4-FFF2-40B4-BE49-F238E27FC236}">
                <a16:creationId xmlns:a16="http://schemas.microsoft.com/office/drawing/2014/main" id="{6A8C4AAC-3731-EB08-15CB-6A12E0773317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992550" y="4847008"/>
            <a:ext cx="1211310" cy="121131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C03CC7E8-03C4-22EB-AFAB-448E64B2A30D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124325" y="1144646"/>
            <a:ext cx="866722" cy="963492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A61C2C3A-C289-657F-E3D1-CF08740CA60A}"/>
              </a:ext>
            </a:extLst>
          </p:cNvPr>
          <p:cNvPicPr>
            <a:picLocks noChangeAspect="1"/>
          </p:cNvPicPr>
          <p:nvPr/>
        </p:nvPicPr>
        <p:blipFill>
          <a:blip r:embed="rId24"/>
          <a:srcRect t="11734"/>
          <a:stretch>
            <a:fillRect/>
          </a:stretch>
        </p:blipFill>
        <p:spPr>
          <a:xfrm>
            <a:off x="5274476" y="1157784"/>
            <a:ext cx="934171" cy="996841"/>
          </a:xfrm>
          <a:prstGeom prst="rect">
            <a:avLst/>
          </a:prstGeom>
        </p:spPr>
      </p:pic>
      <p:pic>
        <p:nvPicPr>
          <p:cNvPr id="33" name="Picture 32" descr="Seoul National University – Wikipedia">
            <a:extLst>
              <a:ext uri="{FF2B5EF4-FFF2-40B4-BE49-F238E27FC236}">
                <a16:creationId xmlns:a16="http://schemas.microsoft.com/office/drawing/2014/main" id="{D9F35FF4-D826-6813-3B2B-F93E9A8DBDF6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7861186" y="2884950"/>
            <a:ext cx="1042222" cy="1042222"/>
          </a:xfrm>
          <a:prstGeom prst="rect">
            <a:avLst/>
          </a:prstGeom>
        </p:spPr>
      </p:pic>
      <p:sp>
        <p:nvSpPr>
          <p:cNvPr id="34" name="标题 1">
            <a:extLst>
              <a:ext uri="{FF2B5EF4-FFF2-40B4-BE49-F238E27FC236}">
                <a16:creationId xmlns:a16="http://schemas.microsoft.com/office/drawing/2014/main" id="{56A1E062-BDDF-8B68-2651-E3F54BF4C8E4}"/>
              </a:ext>
            </a:extLst>
          </p:cNvPr>
          <p:cNvSpPr txBox="1">
            <a:spLocks/>
          </p:cNvSpPr>
          <p:nvPr/>
        </p:nvSpPr>
        <p:spPr>
          <a:xfrm>
            <a:off x="6889779" y="3876914"/>
            <a:ext cx="2867758" cy="5096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800"/>
              </a:spcAft>
            </a:pPr>
            <a:r>
              <a:rPr lang="en-US" sz="1400" dirty="0">
                <a:solidFill>
                  <a:srgbClr val="0F1A7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Seoul National University</a:t>
            </a:r>
          </a:p>
        </p:txBody>
      </p:sp>
    </p:spTree>
    <p:extLst>
      <p:ext uri="{BB962C8B-B14F-4D97-AF65-F5344CB8AC3E}">
        <p14:creationId xmlns:p14="http://schemas.microsoft.com/office/powerpoint/2010/main" val="23835173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1DE039-F740-1B68-7308-878FBB5335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4CAF2887-FFD7-A709-577A-0D560549669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11743" y="588687"/>
            <a:ext cx="12192000" cy="195082"/>
          </a:xfrm>
          <a:prstGeom prst="rect">
            <a:avLst/>
          </a:prstGeom>
        </p:spPr>
      </p:pic>
      <p:sp>
        <p:nvSpPr>
          <p:cNvPr id="7" name="文本框 13">
            <a:extLst>
              <a:ext uri="{FF2B5EF4-FFF2-40B4-BE49-F238E27FC236}">
                <a16:creationId xmlns:a16="http://schemas.microsoft.com/office/drawing/2014/main" id="{D4A9EAD9-42C3-0B5D-3362-E5CDD16592DD}"/>
              </a:ext>
            </a:extLst>
          </p:cNvPr>
          <p:cNvSpPr txBox="1"/>
          <p:nvPr/>
        </p:nvSpPr>
        <p:spPr>
          <a:xfrm>
            <a:off x="527169" y="3275253"/>
            <a:ext cx="10780233" cy="5086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Outlook on </a:t>
            </a:r>
            <a:r>
              <a:rPr lang="el-GR" sz="2400" dirty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SR study of unconventional magnets</a:t>
            </a:r>
          </a:p>
        </p:txBody>
      </p:sp>
      <p:sp>
        <p:nvSpPr>
          <p:cNvPr id="4" name="文本框 13">
            <a:extLst>
              <a:ext uri="{FF2B5EF4-FFF2-40B4-BE49-F238E27FC236}">
                <a16:creationId xmlns:a16="http://schemas.microsoft.com/office/drawing/2014/main" id="{48448B31-63A1-EFAC-753D-6F37FD2D9715}"/>
              </a:ext>
            </a:extLst>
          </p:cNvPr>
          <p:cNvSpPr txBox="1"/>
          <p:nvPr/>
        </p:nvSpPr>
        <p:spPr>
          <a:xfrm>
            <a:off x="527169" y="1441311"/>
            <a:ext cx="8894475" cy="5086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buFont typeface="Courier New" panose="02070309020205020404" pitchFamily="49" charset="0"/>
              <a:buChar char="o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Basics of altermagnetism &amp; spectroscopy evidence</a:t>
            </a:r>
          </a:p>
        </p:txBody>
      </p:sp>
      <p:sp>
        <p:nvSpPr>
          <p:cNvPr id="8" name="文本框 13">
            <a:extLst>
              <a:ext uri="{FF2B5EF4-FFF2-40B4-BE49-F238E27FC236}">
                <a16:creationId xmlns:a16="http://schemas.microsoft.com/office/drawing/2014/main" id="{BD1FD0EF-01CE-FEA2-50B0-0E10C484AC05}"/>
              </a:ext>
            </a:extLst>
          </p:cNvPr>
          <p:cNvSpPr txBox="1"/>
          <p:nvPr/>
        </p:nvSpPr>
        <p:spPr>
          <a:xfrm>
            <a:off x="515426" y="2381750"/>
            <a:ext cx="112199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Inelastic neutron scattering study of g-wave magnon splitting in </a:t>
            </a:r>
            <a:r>
              <a:rPr lang="el-GR" sz="2400" dirty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-Fe</a:t>
            </a:r>
            <a:r>
              <a:rPr lang="en-US" sz="2400" baseline="-25000" dirty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2400" baseline="-25000" dirty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400" baseline="-25000" dirty="0">
              <a:solidFill>
                <a:schemeClr val="bg2">
                  <a:lumMod val="9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30204F2-251B-4573-9525-D2F5B694879A}"/>
              </a:ext>
            </a:extLst>
          </p:cNvPr>
          <p:cNvSpPr txBox="1"/>
          <p:nvPr/>
        </p:nvSpPr>
        <p:spPr>
          <a:xfrm>
            <a:off x="1418579" y="160760"/>
            <a:ext cx="9354845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Outline</a:t>
            </a:r>
            <a:endParaRPr lang="en-US" sz="2400" b="1" baseline="-25000" dirty="0">
              <a:solidFill>
                <a:srgbClr val="C000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180641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BF3A2-CE8B-6567-11D6-9513F6156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2CCC6975-879B-0DC1-B33F-9EB48E52E2E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422" t="5427" r="10345"/>
          <a:stretch>
            <a:fillRect/>
          </a:stretch>
        </p:blipFill>
        <p:spPr>
          <a:xfrm>
            <a:off x="7366909" y="988034"/>
            <a:ext cx="4677424" cy="4321326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AD0255F3-5705-8504-4802-8775777C40F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1743" y="588687"/>
            <a:ext cx="12192000" cy="195082"/>
          </a:xfrm>
          <a:prstGeom prst="rect">
            <a:avLst/>
          </a:prstGeom>
        </p:spPr>
      </p:pic>
      <p:sp>
        <p:nvSpPr>
          <p:cNvPr id="15" name="文本框 10">
            <a:extLst>
              <a:ext uri="{FF2B5EF4-FFF2-40B4-BE49-F238E27FC236}">
                <a16:creationId xmlns:a16="http://schemas.microsoft.com/office/drawing/2014/main" id="{64E2BA05-8AE7-283A-F2E8-DF3410778E7E}"/>
              </a:ext>
            </a:extLst>
          </p:cNvPr>
          <p:cNvSpPr txBox="1"/>
          <p:nvPr/>
        </p:nvSpPr>
        <p:spPr>
          <a:xfrm>
            <a:off x="1418579" y="160760"/>
            <a:ext cx="93548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600" b="1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lang="en-HK" sz="2400" dirty="0">
                <a:solidFill>
                  <a:srgbClr val="111827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Unconventional magnetism: spintronics &amp; </a:t>
            </a:r>
            <a:r>
              <a:rPr lang="en-HK" sz="2400" dirty="0" err="1">
                <a:solidFill>
                  <a:srgbClr val="111827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magnonics</a:t>
            </a:r>
            <a:endParaRPr lang="en-HK" sz="2400" dirty="0">
              <a:solidFill>
                <a:srgbClr val="111827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7" name="矩形 51">
            <a:extLst>
              <a:ext uri="{FF2B5EF4-FFF2-40B4-BE49-F238E27FC236}">
                <a16:creationId xmlns:a16="http://schemas.microsoft.com/office/drawing/2014/main" id="{831AF854-9037-264D-1D13-E8A0FA2E5F4E}"/>
              </a:ext>
            </a:extLst>
          </p:cNvPr>
          <p:cNvSpPr/>
          <p:nvPr/>
        </p:nvSpPr>
        <p:spPr>
          <a:xfrm>
            <a:off x="6463722" y="6269313"/>
            <a:ext cx="558061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X. Chen, W. Chen, Q. Liu, Q, The rise of unconventional magnetism</a:t>
            </a:r>
          </a:p>
        </p:txBody>
      </p:sp>
      <p:sp>
        <p:nvSpPr>
          <p:cNvPr id="8" name="label-Why probe magnons?-64">
            <a:extLst>
              <a:ext uri="{FF2B5EF4-FFF2-40B4-BE49-F238E27FC236}">
                <a16:creationId xmlns:a16="http://schemas.microsoft.com/office/drawing/2014/main" id="{99723393-6FF0-5CAF-CEF2-F9EC7C8658B3}"/>
              </a:ext>
            </a:extLst>
          </p:cNvPr>
          <p:cNvSpPr>
            <a:spLocks noGrp="1"/>
          </p:cNvSpPr>
          <p:nvPr/>
        </p:nvSpPr>
        <p:spPr>
          <a:xfrm>
            <a:off x="1073830" y="1211696"/>
            <a:ext cx="5148501" cy="45284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defRPr sz="1725" b="1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lang="en-HK" sz="2000" b="1" dirty="0">
                <a:solidFill>
                  <a:srgbClr val="168BC2"/>
                </a:solid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“Simplified” picture of altermagnetism</a:t>
            </a:r>
            <a:endParaRPr sz="2000" b="1" dirty="0">
              <a:solidFill>
                <a:srgbClr val="168BC2"/>
              </a:solidFill>
              <a:latin typeface="Arial" panose="020B0604020202020204" pitchFamily="34" charset="0"/>
              <a:ea typeface="Arial Unicode MS"/>
              <a:cs typeface="Arial" panose="020B0604020202020204" pitchFamily="34" charset="0"/>
            </a:endParaRPr>
          </a:p>
        </p:txBody>
      </p:sp>
      <p:sp>
        <p:nvSpPr>
          <p:cNvPr id="9" name="bullet-text-64-246">
            <a:extLst>
              <a:ext uri="{FF2B5EF4-FFF2-40B4-BE49-F238E27FC236}">
                <a16:creationId xmlns:a16="http://schemas.microsoft.com/office/drawing/2014/main" id="{D8DFEAA2-F273-CBEB-7301-D6955A8D3282}"/>
              </a:ext>
            </a:extLst>
          </p:cNvPr>
          <p:cNvSpPr>
            <a:spLocks noGrp="1"/>
          </p:cNvSpPr>
          <p:nvPr/>
        </p:nvSpPr>
        <p:spPr>
          <a:xfrm>
            <a:off x="400330" y="5131506"/>
            <a:ext cx="4677423" cy="71970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285750" indent="-285750">
              <a:buFont typeface="Arial" panose="020B0604020202020204" pitchFamily="34" charset="0"/>
              <a:buChar char="•"/>
              <a:defRPr sz="1650" b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00" b="0" dirty="0">
                <a:solidFill>
                  <a:srgbClr val="111827"/>
                </a:solid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Altermagnets: zero net moment with broken </a:t>
            </a:r>
            <a:r>
              <a:rPr lang="en-US" sz="1700" dirty="0">
                <a:solidFill>
                  <a:srgbClr val="111827"/>
                </a:solid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PT</a:t>
            </a:r>
            <a:r>
              <a:rPr sz="1700" b="0" dirty="0">
                <a:solidFill>
                  <a:srgbClr val="111827"/>
                </a:solid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lang="en-US" sz="1700" b="0" dirty="0">
                <a:solidFill>
                  <a:srgbClr val="111827"/>
                </a:solid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&amp; </a:t>
            </a:r>
            <a:r>
              <a:rPr lang="el-GR" sz="1700" dirty="0">
                <a:solidFill>
                  <a:srgbClr val="111827"/>
                </a:solid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τ</a:t>
            </a:r>
            <a:r>
              <a:rPr lang="en-US" sz="1700" b="0" dirty="0">
                <a:solidFill>
                  <a:srgbClr val="111827"/>
                </a:solid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 symmetry</a:t>
            </a:r>
            <a:endParaRPr sz="1700" b="0" dirty="0">
              <a:solidFill>
                <a:srgbClr val="111827"/>
              </a:solidFill>
              <a:latin typeface="Arial" panose="020B0604020202020204" pitchFamily="34" charset="0"/>
              <a:ea typeface="Arial Unicode MS"/>
              <a:cs typeface="Arial" panose="020B0604020202020204" pitchFamily="34" charset="0"/>
            </a:endParaRPr>
          </a:p>
        </p:txBody>
      </p:sp>
      <p:sp>
        <p:nvSpPr>
          <p:cNvPr id="10" name="bullet-text-64-318">
            <a:extLst>
              <a:ext uri="{FF2B5EF4-FFF2-40B4-BE49-F238E27FC236}">
                <a16:creationId xmlns:a16="http://schemas.microsoft.com/office/drawing/2014/main" id="{49EF1D41-3B80-BDE0-0FDC-1D9C538109DE}"/>
              </a:ext>
            </a:extLst>
          </p:cNvPr>
          <p:cNvSpPr>
            <a:spLocks noGrp="1"/>
          </p:cNvSpPr>
          <p:nvPr/>
        </p:nvSpPr>
        <p:spPr>
          <a:xfrm>
            <a:off x="400330" y="5928110"/>
            <a:ext cx="5517828" cy="71970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285750" indent="-285750" algn="l">
              <a:buFont typeface="Arial" panose="020B0604020202020204" pitchFamily="34" charset="0"/>
              <a:buChar char="•"/>
              <a:defRPr sz="1650" b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00" b="0" dirty="0">
                <a:solidFill>
                  <a:srgbClr val="111827"/>
                </a:solid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Exchange </a:t>
            </a:r>
            <a:r>
              <a:rPr lang="en-US" sz="1700" b="0" dirty="0">
                <a:solidFill>
                  <a:srgbClr val="111827"/>
                </a:solid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spin-split electronic bands </a:t>
            </a:r>
            <a:r>
              <a:rPr lang="en-US" sz="1700" dirty="0">
                <a:solidFill>
                  <a:srgbClr val="111827"/>
                </a:solid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&amp;</a:t>
            </a:r>
            <a:r>
              <a:rPr sz="1700" b="0" dirty="0">
                <a:solidFill>
                  <a:srgbClr val="111827"/>
                </a:solid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lift the degeneracy of opposite-chirality magnon branches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EE6D695-87FB-218A-FAD4-C582C98CAA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330" y="1763565"/>
            <a:ext cx="6656946" cy="3097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0796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-subtitle">
            <a:extLst>
              <a:ext uri="{FF2B5EF4-FFF2-40B4-BE49-F238E27FC236}">
                <a16:creationId xmlns:a16="http://schemas.microsoft.com/office/drawing/2014/main" id="{EA3BF631-C846-412E-9207-BCA207054171}"/>
              </a:ext>
            </a:extLst>
          </p:cNvPr>
          <p:cNvSpPr>
            <a:spLocks noGrp="1"/>
          </p:cNvSpPr>
          <p:nvPr/>
        </p:nvSpPr>
        <p:spPr>
          <a:xfrm>
            <a:off x="672084" y="5355501"/>
            <a:ext cx="10763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285750" indent="-285750" algn="l">
              <a:buFont typeface="Arial" panose="020B0604020202020204" pitchFamily="34" charset="0"/>
              <a:buChar char="•"/>
              <a:defRPr sz="1425" b="0">
                <a:solidFill>
                  <a:srgbClr val="5B6472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lang="en-US" sz="1600" b="1" dirty="0">
                <a:solidFill>
                  <a:srgbClr val="168BC2"/>
                </a:solid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Altermagnet: </a:t>
            </a:r>
            <a:r>
              <a:rPr sz="1600" b="1" dirty="0">
                <a:solidFill>
                  <a:srgbClr val="168BC2"/>
                </a:solid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Opposite-spin sublattices are related by crystal rotation</a:t>
            </a:r>
            <a:r>
              <a:rPr lang="en-US" sz="1600" b="1" dirty="0">
                <a:solidFill>
                  <a:srgbClr val="168BC2"/>
                </a:solid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168BC2"/>
                </a:solid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—</a:t>
            </a:r>
            <a:r>
              <a:rPr lang="en-US" sz="1600" b="1" dirty="0">
                <a:solidFill>
                  <a:srgbClr val="168BC2"/>
                </a:solid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</a:t>
            </a:r>
            <a:r>
              <a:rPr sz="1600" b="1" dirty="0">
                <a:solidFill>
                  <a:srgbClr val="168BC2"/>
                </a:solid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not by translation or inversion</a:t>
            </a: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81584" y="1065169"/>
            <a:ext cx="11277600" cy="2540941"/>
          </a:xfrm>
          <a:prstGeom prst="rect">
            <a:avLst/>
          </a:prstGeom>
        </p:spPr>
      </p:pic>
      <p:sp>
        <p:nvSpPr>
          <p:cNvPr id="8" name="label-bar-Zero net moment-66">
            <a:extLst>
              <a:ext uri="{FF2B5EF4-FFF2-40B4-BE49-F238E27FC236}">
                <a16:creationId xmlns:a16="http://schemas.microsoft.com/office/drawing/2014/main" id="{F7817BDA-2656-4000-9A1C-E8B5F6FC712C}"/>
              </a:ext>
            </a:extLst>
          </p:cNvPr>
          <p:cNvSpPr>
            <a:spLocks noGrp="1"/>
          </p:cNvSpPr>
          <p:nvPr/>
        </p:nvSpPr>
        <p:spPr>
          <a:xfrm>
            <a:off x="672084" y="4135864"/>
            <a:ext cx="47625" cy="257175"/>
          </a:xfrm>
          <a:prstGeom prst="rect">
            <a:avLst/>
          </a:prstGeom>
          <a:solidFill>
            <a:srgbClr val="168BC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label-Zero net moment-66">
            <a:extLst>
              <a:ext uri="{FF2B5EF4-FFF2-40B4-BE49-F238E27FC236}">
                <a16:creationId xmlns:a16="http://schemas.microsoft.com/office/drawing/2014/main" id="{7DDF9999-E487-46C6-8710-98CDF5C3A004}"/>
              </a:ext>
            </a:extLst>
          </p:cNvPr>
          <p:cNvSpPr>
            <a:spLocks noGrp="1"/>
          </p:cNvSpPr>
          <p:nvPr/>
        </p:nvSpPr>
        <p:spPr>
          <a:xfrm>
            <a:off x="814959" y="4116814"/>
            <a:ext cx="300037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725" b="1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1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Zero net moment</a:t>
            </a:r>
          </a:p>
        </p:txBody>
      </p:sp>
      <p:sp>
        <p:nvSpPr>
          <p:cNvPr id="10" name="what-zero">
            <a:extLst>
              <a:ext uri="{FF2B5EF4-FFF2-40B4-BE49-F238E27FC236}">
                <a16:creationId xmlns:a16="http://schemas.microsoft.com/office/drawing/2014/main" id="{49935D62-F964-48F3-B8E6-6B6AAF1B17A3}"/>
              </a:ext>
            </a:extLst>
          </p:cNvPr>
          <p:cNvSpPr>
            <a:spLocks noGrp="1"/>
          </p:cNvSpPr>
          <p:nvPr/>
        </p:nvSpPr>
        <p:spPr>
          <a:xfrm>
            <a:off x="824484" y="4459714"/>
            <a:ext cx="31432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500" b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Compensated sublattices suppress stray fields</a:t>
            </a:r>
          </a:p>
        </p:txBody>
      </p:sp>
      <p:sp>
        <p:nvSpPr>
          <p:cNvPr id="11" name="label-bar-Broken time reversal-448">
            <a:extLst>
              <a:ext uri="{FF2B5EF4-FFF2-40B4-BE49-F238E27FC236}">
                <a16:creationId xmlns:a16="http://schemas.microsoft.com/office/drawing/2014/main" id="{B5CE889B-E0C4-4332-9031-00FC056FE3A3}"/>
              </a:ext>
            </a:extLst>
          </p:cNvPr>
          <p:cNvSpPr>
            <a:spLocks noGrp="1"/>
          </p:cNvSpPr>
          <p:nvPr/>
        </p:nvSpPr>
        <p:spPr>
          <a:xfrm>
            <a:off x="4310634" y="4135864"/>
            <a:ext cx="47625" cy="257175"/>
          </a:xfrm>
          <a:prstGeom prst="rect">
            <a:avLst/>
          </a:prstGeom>
          <a:solidFill>
            <a:srgbClr val="D6454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label-Broken time reversal-448">
            <a:extLst>
              <a:ext uri="{FF2B5EF4-FFF2-40B4-BE49-F238E27FC236}">
                <a16:creationId xmlns:a16="http://schemas.microsoft.com/office/drawing/2014/main" id="{D84E36EB-6EB7-475F-B072-C9DE04452D77}"/>
              </a:ext>
            </a:extLst>
          </p:cNvPr>
          <p:cNvSpPr>
            <a:spLocks noGrp="1"/>
          </p:cNvSpPr>
          <p:nvPr/>
        </p:nvSpPr>
        <p:spPr>
          <a:xfrm>
            <a:off x="4453509" y="4116814"/>
            <a:ext cx="319087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725" b="1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1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Broken time reversal</a:t>
            </a:r>
          </a:p>
        </p:txBody>
      </p:sp>
      <p:sp>
        <p:nvSpPr>
          <p:cNvPr id="13" name="what-tr">
            <a:extLst>
              <a:ext uri="{FF2B5EF4-FFF2-40B4-BE49-F238E27FC236}">
                <a16:creationId xmlns:a16="http://schemas.microsoft.com/office/drawing/2014/main" id="{1F126BA8-B913-4503-8EA1-EE645CAE488C}"/>
              </a:ext>
            </a:extLst>
          </p:cNvPr>
          <p:cNvSpPr>
            <a:spLocks noGrp="1"/>
          </p:cNvSpPr>
          <p:nvPr/>
        </p:nvSpPr>
        <p:spPr>
          <a:xfrm>
            <a:off x="4463034" y="4459714"/>
            <a:ext cx="33337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500" b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Spin-polarized bands and T-odd responses survive</a:t>
            </a:r>
          </a:p>
        </p:txBody>
      </p:sp>
      <p:sp>
        <p:nvSpPr>
          <p:cNvPr id="14" name="label-bar-Why it matters-842">
            <a:extLst>
              <a:ext uri="{FF2B5EF4-FFF2-40B4-BE49-F238E27FC236}">
                <a16:creationId xmlns:a16="http://schemas.microsoft.com/office/drawing/2014/main" id="{186823CC-A3A4-45F0-A1CB-FA5103856C93}"/>
              </a:ext>
            </a:extLst>
          </p:cNvPr>
          <p:cNvSpPr>
            <a:spLocks noGrp="1"/>
          </p:cNvSpPr>
          <p:nvPr/>
        </p:nvSpPr>
        <p:spPr>
          <a:xfrm>
            <a:off x="8063484" y="4135864"/>
            <a:ext cx="47625" cy="257175"/>
          </a:xfrm>
          <a:prstGeom prst="rect">
            <a:avLst/>
          </a:prstGeom>
          <a:solidFill>
            <a:srgbClr val="8A3FF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label-Why it matters-842">
            <a:extLst>
              <a:ext uri="{FF2B5EF4-FFF2-40B4-BE49-F238E27FC236}">
                <a16:creationId xmlns:a16="http://schemas.microsoft.com/office/drawing/2014/main" id="{BED86FA7-F26E-4714-ACE3-A6FB8FC3905E}"/>
              </a:ext>
            </a:extLst>
          </p:cNvPr>
          <p:cNvSpPr>
            <a:spLocks noGrp="1"/>
          </p:cNvSpPr>
          <p:nvPr/>
        </p:nvSpPr>
        <p:spPr>
          <a:xfrm>
            <a:off x="8206359" y="4116814"/>
            <a:ext cx="300037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725" b="1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1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Why it matters</a:t>
            </a:r>
          </a:p>
        </p:txBody>
      </p:sp>
      <p:sp>
        <p:nvSpPr>
          <p:cNvPr id="16" name="what-impact">
            <a:extLst>
              <a:ext uri="{FF2B5EF4-FFF2-40B4-BE49-F238E27FC236}">
                <a16:creationId xmlns:a16="http://schemas.microsoft.com/office/drawing/2014/main" id="{379ACC55-C735-466F-B5CD-84F34C37228B}"/>
              </a:ext>
            </a:extLst>
          </p:cNvPr>
          <p:cNvSpPr>
            <a:spLocks noGrp="1"/>
          </p:cNvSpPr>
          <p:nvPr/>
        </p:nvSpPr>
        <p:spPr>
          <a:xfrm>
            <a:off x="8215884" y="4459714"/>
            <a:ext cx="35433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500" b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Exchange-scale splitting, THz dynamics, spin currents</a:t>
            </a:r>
            <a:r>
              <a:rPr lang="en-US" sz="150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, no stray field</a:t>
            </a:r>
            <a:endParaRPr sz="1500" b="0" dirty="0">
              <a:solidFill>
                <a:srgbClr val="111827"/>
              </a:solidFill>
              <a:latin typeface="Arial Unicode MS"/>
              <a:ea typeface="Arial Unicode MS"/>
              <a:cs typeface="Arial Unicode MS"/>
            </a:endParaRPr>
          </a:p>
        </p:txBody>
      </p:sp>
      <p:sp>
        <p:nvSpPr>
          <p:cNvPr id="20" name="takeaway-640">
            <a:extLst>
              <a:ext uri="{FF2B5EF4-FFF2-40B4-BE49-F238E27FC236}">
                <a16:creationId xmlns:a16="http://schemas.microsoft.com/office/drawing/2014/main" id="{41F22607-CB51-41B4-81C4-0F7334D3A1B2}"/>
              </a:ext>
            </a:extLst>
          </p:cNvPr>
          <p:cNvSpPr>
            <a:spLocks noGrp="1"/>
          </p:cNvSpPr>
          <p:nvPr/>
        </p:nvSpPr>
        <p:spPr>
          <a:xfrm>
            <a:off x="672084" y="5760313"/>
            <a:ext cx="9769031" cy="36817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285750" indent="-285750" algn="l">
              <a:buFont typeface="Arial" panose="020B0604020202020204" pitchFamily="34" charset="0"/>
              <a:buChar char="•"/>
              <a:defRPr sz="1500" b="1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lang="en-US" sz="1500" b="1" dirty="0">
                <a:solidFill>
                  <a:srgbClr val="168BC2"/>
                </a:solid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AM</a:t>
            </a:r>
            <a:r>
              <a:rPr sz="1500" b="1" dirty="0">
                <a:solidFill>
                  <a:srgbClr val="168BC2"/>
                </a:solid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retain </a:t>
            </a:r>
            <a:r>
              <a:rPr lang="en-US" sz="1500" b="1" dirty="0">
                <a:solidFill>
                  <a:srgbClr val="168BC2"/>
                </a:solid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AFM</a:t>
            </a:r>
            <a:r>
              <a:rPr sz="1500" b="1" dirty="0">
                <a:solidFill>
                  <a:srgbClr val="168BC2"/>
                </a:solid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compensation while gaining </a:t>
            </a:r>
            <a:r>
              <a:rPr lang="en-US" sz="1500" b="1" dirty="0">
                <a:solidFill>
                  <a:srgbClr val="168BC2"/>
                </a:solid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FM</a:t>
            </a:r>
            <a:r>
              <a:rPr sz="1500" b="1" dirty="0">
                <a:solidFill>
                  <a:srgbClr val="168BC2"/>
                </a:solid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-like spin-resolved functionality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40BB163F-5EB1-3F5A-367A-157C08E09B2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1743" y="588687"/>
            <a:ext cx="12192000" cy="195082"/>
          </a:xfrm>
          <a:prstGeom prst="rect">
            <a:avLst/>
          </a:prstGeom>
        </p:spPr>
      </p:pic>
      <p:sp>
        <p:nvSpPr>
          <p:cNvPr id="22" name="文本框 10">
            <a:extLst>
              <a:ext uri="{FF2B5EF4-FFF2-40B4-BE49-F238E27FC236}">
                <a16:creationId xmlns:a16="http://schemas.microsoft.com/office/drawing/2014/main" id="{EDF7D3BC-B0A2-E913-230C-903A8EAC8415}"/>
              </a:ext>
            </a:extLst>
          </p:cNvPr>
          <p:cNvSpPr txBox="1"/>
          <p:nvPr/>
        </p:nvSpPr>
        <p:spPr>
          <a:xfrm>
            <a:off x="1418579" y="160760"/>
            <a:ext cx="93548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600" b="1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lang="en-HK" sz="2400" b="1" dirty="0">
                <a:solidFill>
                  <a:srgbClr val="111827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Altermagnets (AM): compensated yet spin-split</a:t>
            </a:r>
          </a:p>
        </p:txBody>
      </p:sp>
      <p:sp>
        <p:nvSpPr>
          <p:cNvPr id="23" name="矩形 51">
            <a:extLst>
              <a:ext uri="{FF2B5EF4-FFF2-40B4-BE49-F238E27FC236}">
                <a16:creationId xmlns:a16="http://schemas.microsoft.com/office/drawing/2014/main" id="{726B6FC1-DD52-F4CD-E000-4BC92AC77AB3}"/>
              </a:ext>
            </a:extLst>
          </p:cNvPr>
          <p:cNvSpPr/>
          <p:nvPr/>
        </p:nvSpPr>
        <p:spPr>
          <a:xfrm>
            <a:off x="5775423" y="6361479"/>
            <a:ext cx="623250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 sz="1050" b="0">
                <a:solidFill>
                  <a:srgbClr val="5B6472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lang="en-HK" sz="1400" dirty="0">
                <a:solidFill>
                  <a:srgbClr val="5B6472"/>
                </a:solidFill>
                <a:latin typeface="Arial Unicode MS"/>
                <a:ea typeface="Arial Unicode MS"/>
                <a:cs typeface="Arial Unicode MS"/>
              </a:rPr>
              <a:t>Jungwirth et al., Altermagnetic spintronics, Nat. Phys. 22, 1012 (2026)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E87FCD1-F5EE-D324-84FE-A41415673708}"/>
              </a:ext>
            </a:extLst>
          </p:cNvPr>
          <p:cNvSpPr txBox="1"/>
          <p:nvPr/>
        </p:nvSpPr>
        <p:spPr>
          <a:xfrm>
            <a:off x="2359038" y="3369607"/>
            <a:ext cx="164767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HK" sz="1600" dirty="0"/>
              <a:t>Edelstein effect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2941390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-subtitle">
            <a:extLst>
              <a:ext uri="{FF2B5EF4-FFF2-40B4-BE49-F238E27FC236}">
                <a16:creationId xmlns:a16="http://schemas.microsoft.com/office/drawing/2014/main" id="{18532F1D-E865-495A-B702-64E19D8E46AE}"/>
              </a:ext>
            </a:extLst>
          </p:cNvPr>
          <p:cNvSpPr>
            <a:spLocks noGrp="1"/>
          </p:cNvSpPr>
          <p:nvPr/>
        </p:nvSpPr>
        <p:spPr>
          <a:xfrm>
            <a:off x="337166" y="5565842"/>
            <a:ext cx="8138746" cy="31636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425" b="0">
                <a:solidFill>
                  <a:srgbClr val="5B6472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425" b="0" dirty="0">
                <a:solidFill>
                  <a:srgbClr val="5B6472"/>
                </a:solidFill>
                <a:latin typeface="Arial Unicode MS"/>
                <a:ea typeface="Arial Unicode MS"/>
                <a:cs typeface="Arial Unicode MS"/>
              </a:rPr>
              <a:t>The wave label is the lowest even-parity angular harmonic allowed by the altermagnetic spin group</a:t>
            </a:r>
          </a:p>
        </p:txBody>
      </p:sp>
      <p:sp>
        <p:nvSpPr>
          <p:cNvPr id="6" name="label-bar-Why bands split-56">
            <a:extLst>
              <a:ext uri="{FF2B5EF4-FFF2-40B4-BE49-F238E27FC236}">
                <a16:creationId xmlns:a16="http://schemas.microsoft.com/office/drawing/2014/main" id="{20F49813-943A-474D-A54C-EAED8FD7D285}"/>
              </a:ext>
            </a:extLst>
          </p:cNvPr>
          <p:cNvSpPr>
            <a:spLocks noGrp="1"/>
          </p:cNvSpPr>
          <p:nvPr/>
        </p:nvSpPr>
        <p:spPr>
          <a:xfrm>
            <a:off x="686552" y="1131816"/>
            <a:ext cx="47625" cy="257175"/>
          </a:xfrm>
          <a:prstGeom prst="rect">
            <a:avLst/>
          </a:prstGeom>
          <a:solidFill>
            <a:srgbClr val="168BC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label-Why bands split-56">
            <a:extLst>
              <a:ext uri="{FF2B5EF4-FFF2-40B4-BE49-F238E27FC236}">
                <a16:creationId xmlns:a16="http://schemas.microsoft.com/office/drawing/2014/main" id="{59059BF3-60EA-4507-B459-E2A069B60F58}"/>
              </a:ext>
            </a:extLst>
          </p:cNvPr>
          <p:cNvSpPr>
            <a:spLocks noGrp="1"/>
          </p:cNvSpPr>
          <p:nvPr/>
        </p:nvSpPr>
        <p:spPr>
          <a:xfrm>
            <a:off x="829427" y="1112766"/>
            <a:ext cx="30956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725" b="1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25" b="1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Why bands split</a:t>
            </a:r>
          </a:p>
        </p:txBody>
      </p:sp>
      <p:sp>
        <p:nvSpPr>
          <p:cNvPr id="8" name="electronic-relation">
            <a:extLst>
              <a:ext uri="{FF2B5EF4-FFF2-40B4-BE49-F238E27FC236}">
                <a16:creationId xmlns:a16="http://schemas.microsoft.com/office/drawing/2014/main" id="{3ABC1131-0FDD-45E5-9AE4-3253E530281E}"/>
              </a:ext>
            </a:extLst>
          </p:cNvPr>
          <p:cNvSpPr>
            <a:spLocks noGrp="1"/>
          </p:cNvSpPr>
          <p:nvPr/>
        </p:nvSpPr>
        <p:spPr>
          <a:xfrm>
            <a:off x="858002" y="1550916"/>
            <a:ext cx="2857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2250" b="1">
                <a:solidFill>
                  <a:srgbClr val="8A3FFC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250" b="1" dirty="0">
                <a:solidFill>
                  <a:srgbClr val="8A3FFC"/>
                </a:solidFill>
                <a:latin typeface="Arial Unicode MS"/>
                <a:ea typeface="Arial Unicode MS"/>
                <a:cs typeface="Arial Unicode MS"/>
              </a:rPr>
              <a:t>E↑(k) = E↓(</a:t>
            </a:r>
            <a:r>
              <a:rPr sz="2250" b="1" dirty="0" err="1">
                <a:solidFill>
                  <a:srgbClr val="8A3FFC"/>
                </a:solidFill>
                <a:latin typeface="Arial Unicode MS"/>
                <a:ea typeface="Arial Unicode MS"/>
                <a:cs typeface="Arial Unicode MS"/>
              </a:rPr>
              <a:t>Rk</a:t>
            </a:r>
            <a:r>
              <a:rPr sz="2250" b="1" dirty="0">
                <a:solidFill>
                  <a:srgbClr val="8A3FFC"/>
                </a:solidFill>
                <a:latin typeface="Arial Unicode MS"/>
                <a:ea typeface="Arial Unicode MS"/>
                <a:cs typeface="Arial Unicode MS"/>
              </a:rPr>
              <a:t>)</a:t>
            </a:r>
          </a:p>
        </p:txBody>
      </p:sp>
      <p:sp>
        <p:nvSpPr>
          <p:cNvPr id="9" name="bullet-58-298">
            <a:extLst>
              <a:ext uri="{FF2B5EF4-FFF2-40B4-BE49-F238E27FC236}">
                <a16:creationId xmlns:a16="http://schemas.microsoft.com/office/drawing/2014/main" id="{CF6DA1CA-C0C9-4C86-B475-C3F51F34D114}"/>
              </a:ext>
            </a:extLst>
          </p:cNvPr>
          <p:cNvSpPr>
            <a:spLocks noGrp="1"/>
          </p:cNvSpPr>
          <p:nvPr/>
        </p:nvSpPr>
        <p:spPr>
          <a:xfrm>
            <a:off x="705602" y="2246241"/>
            <a:ext cx="76200" cy="76200"/>
          </a:xfrm>
          <a:prstGeom prst="rect">
            <a:avLst/>
          </a:prstGeom>
          <a:solidFill>
            <a:srgbClr val="168BC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bullet-text-58-298">
            <a:extLst>
              <a:ext uri="{FF2B5EF4-FFF2-40B4-BE49-F238E27FC236}">
                <a16:creationId xmlns:a16="http://schemas.microsoft.com/office/drawing/2014/main" id="{C8359A9A-D820-48EE-A3C0-E198FDAB2E9B}"/>
              </a:ext>
            </a:extLst>
          </p:cNvPr>
          <p:cNvSpPr>
            <a:spLocks noGrp="1"/>
          </p:cNvSpPr>
          <p:nvPr/>
        </p:nvSpPr>
        <p:spPr>
          <a:xfrm>
            <a:off x="896102" y="2141466"/>
            <a:ext cx="3143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650" b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R connects opposite-spin sublattices</a:t>
            </a:r>
          </a:p>
        </p:txBody>
      </p:sp>
      <p:sp>
        <p:nvSpPr>
          <p:cNvPr id="11" name="bullet-58-358">
            <a:extLst>
              <a:ext uri="{FF2B5EF4-FFF2-40B4-BE49-F238E27FC236}">
                <a16:creationId xmlns:a16="http://schemas.microsoft.com/office/drawing/2014/main" id="{3D4AED95-0805-4835-83F6-5FC5DE829D8B}"/>
              </a:ext>
            </a:extLst>
          </p:cNvPr>
          <p:cNvSpPr>
            <a:spLocks noGrp="1"/>
          </p:cNvSpPr>
          <p:nvPr/>
        </p:nvSpPr>
        <p:spPr>
          <a:xfrm>
            <a:off x="705602" y="2928954"/>
            <a:ext cx="76200" cy="76200"/>
          </a:xfrm>
          <a:prstGeom prst="rect">
            <a:avLst/>
          </a:prstGeom>
          <a:solidFill>
            <a:srgbClr val="D6454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bullet-text-58-358">
            <a:extLst>
              <a:ext uri="{FF2B5EF4-FFF2-40B4-BE49-F238E27FC236}">
                <a16:creationId xmlns:a16="http://schemas.microsoft.com/office/drawing/2014/main" id="{DBF2FCFF-0682-41A1-89B3-32C0A3C83E91}"/>
              </a:ext>
            </a:extLst>
          </p:cNvPr>
          <p:cNvSpPr>
            <a:spLocks noGrp="1"/>
          </p:cNvSpPr>
          <p:nvPr/>
        </p:nvSpPr>
        <p:spPr>
          <a:xfrm>
            <a:off x="896102" y="2824179"/>
            <a:ext cx="3143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650" b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Generic k: </a:t>
            </a:r>
            <a:r>
              <a:rPr sz="1650" b="0" dirty="0" err="1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Rk</a:t>
            </a:r>
            <a:r>
              <a:rPr sz="165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 ≠ k → finite ΔE(k)</a:t>
            </a:r>
          </a:p>
        </p:txBody>
      </p:sp>
      <p:sp>
        <p:nvSpPr>
          <p:cNvPr id="13" name="bullet-58-426">
            <a:extLst>
              <a:ext uri="{FF2B5EF4-FFF2-40B4-BE49-F238E27FC236}">
                <a16:creationId xmlns:a16="http://schemas.microsoft.com/office/drawing/2014/main" id="{69D6EF68-298A-408B-8E6B-1B058FC4F006}"/>
              </a:ext>
            </a:extLst>
          </p:cNvPr>
          <p:cNvSpPr>
            <a:spLocks noGrp="1"/>
          </p:cNvSpPr>
          <p:nvPr/>
        </p:nvSpPr>
        <p:spPr>
          <a:xfrm>
            <a:off x="705602" y="3465441"/>
            <a:ext cx="76200" cy="76200"/>
          </a:xfrm>
          <a:prstGeom prst="rect">
            <a:avLst/>
          </a:prstGeom>
          <a:solidFill>
            <a:srgbClr val="F28E2B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bullet-text-58-426">
            <a:extLst>
              <a:ext uri="{FF2B5EF4-FFF2-40B4-BE49-F238E27FC236}">
                <a16:creationId xmlns:a16="http://schemas.microsoft.com/office/drawing/2014/main" id="{7A7C0AFD-A3BF-4F30-8633-7B943741D28F}"/>
              </a:ext>
            </a:extLst>
          </p:cNvPr>
          <p:cNvSpPr>
            <a:spLocks noGrp="1"/>
          </p:cNvSpPr>
          <p:nvPr/>
        </p:nvSpPr>
        <p:spPr>
          <a:xfrm>
            <a:off x="896102" y="3360666"/>
            <a:ext cx="3143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650" b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Invariant directions: </a:t>
            </a:r>
            <a:endParaRPr lang="en-US" sz="1650" b="0" dirty="0">
              <a:solidFill>
                <a:srgbClr val="111827"/>
              </a:solidFill>
              <a:latin typeface="Arial Unicode MS"/>
              <a:ea typeface="Arial Unicode MS"/>
              <a:cs typeface="Arial Unicode MS"/>
            </a:endParaRPr>
          </a:p>
          <a:p>
            <a:pPr algn="l">
              <a:defRPr sz="1650" b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 dirty="0" err="1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Rk</a:t>
            </a:r>
            <a:r>
              <a:rPr sz="165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 = k → nodal degeneracy</a:t>
            </a:r>
          </a:p>
        </p:txBody>
      </p:sp>
      <p:sp>
        <p:nvSpPr>
          <p:cNvPr id="15" name="wave-count">
            <a:extLst>
              <a:ext uri="{FF2B5EF4-FFF2-40B4-BE49-F238E27FC236}">
                <a16:creationId xmlns:a16="http://schemas.microsoft.com/office/drawing/2014/main" id="{27C0C918-CBC0-462B-94C1-1C3705961000}"/>
              </a:ext>
            </a:extLst>
          </p:cNvPr>
          <p:cNvSpPr>
            <a:spLocks noGrp="1"/>
          </p:cNvSpPr>
          <p:nvPr/>
        </p:nvSpPr>
        <p:spPr>
          <a:xfrm>
            <a:off x="657977" y="4468437"/>
            <a:ext cx="295275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defRPr sz="1875" b="1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1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d / g / </a:t>
            </a:r>
            <a:r>
              <a:rPr sz="1875" b="1" dirty="0" err="1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i</a:t>
            </a:r>
            <a:r>
              <a:rPr sz="1875" b="1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 wave</a:t>
            </a:r>
          </a:p>
          <a:p>
            <a:pPr algn="ctr">
              <a:defRPr sz="1875" b="1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875" b="1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2 / 4 / 6 nodal surfaces</a:t>
            </a:r>
          </a:p>
        </p:txBody>
      </p:sp>
      <p:sp>
        <p:nvSpPr>
          <p:cNvPr id="20" name="wave-explanation">
            <a:extLst>
              <a:ext uri="{FF2B5EF4-FFF2-40B4-BE49-F238E27FC236}">
                <a16:creationId xmlns:a16="http://schemas.microsoft.com/office/drawing/2014/main" id="{75A245BD-6EEF-4BC1-A2F3-56388AFF3F7E}"/>
              </a:ext>
            </a:extLst>
          </p:cNvPr>
          <p:cNvSpPr>
            <a:spLocks noGrp="1"/>
          </p:cNvSpPr>
          <p:nvPr/>
        </p:nvSpPr>
        <p:spPr>
          <a:xfrm>
            <a:off x="4888879" y="4497654"/>
            <a:ext cx="7162800" cy="781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285750" indent="-285750" algn="l">
              <a:buFont typeface="Arial" panose="020B0604020202020204" pitchFamily="34" charset="0"/>
              <a:buChar char="•"/>
              <a:defRPr sz="1575" b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75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Repeated crystal rotations force alternating spin sectors. </a:t>
            </a:r>
            <a:endParaRPr lang="en-US" sz="1575" b="0" dirty="0">
              <a:solidFill>
                <a:srgbClr val="111827"/>
              </a:solidFill>
              <a:latin typeface="Arial Unicode MS"/>
              <a:ea typeface="Arial Unicode MS"/>
              <a:cs typeface="Arial Unicode MS"/>
            </a:endParaRPr>
          </a:p>
          <a:p>
            <a:pPr marL="285750" indent="-285750" algn="l">
              <a:buFont typeface="Arial" panose="020B0604020202020204" pitchFamily="34" charset="0"/>
              <a:buChar char="•"/>
              <a:defRPr sz="1575" b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lang="en-US" sz="1575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S</a:t>
            </a:r>
            <a:r>
              <a:rPr sz="1575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ymmetry-fixed zeros become nodal lines or planes; </a:t>
            </a:r>
            <a:endParaRPr lang="en-US" sz="1575" b="0" dirty="0">
              <a:solidFill>
                <a:srgbClr val="111827"/>
              </a:solidFill>
              <a:latin typeface="Arial Unicode MS"/>
              <a:ea typeface="Arial Unicode MS"/>
              <a:cs typeface="Arial Unicode MS"/>
            </a:endParaRPr>
          </a:p>
          <a:p>
            <a:pPr marL="285750" indent="-285750" algn="l">
              <a:buFont typeface="Arial" panose="020B0604020202020204" pitchFamily="34" charset="0"/>
              <a:buChar char="•"/>
              <a:defRPr sz="1575" b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lang="en-US" sz="1575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H</a:t>
            </a:r>
            <a:r>
              <a:rPr sz="1575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igher</a:t>
            </a:r>
            <a:r>
              <a:rPr lang="en-US" sz="1575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 symmetry</a:t>
            </a:r>
            <a:r>
              <a:rPr sz="1575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 allowed harmonics generate more nodes.</a:t>
            </a:r>
          </a:p>
        </p:txBody>
      </p:sp>
      <p:sp>
        <p:nvSpPr>
          <p:cNvPr id="24" name="takeaway-640">
            <a:extLst>
              <a:ext uri="{FF2B5EF4-FFF2-40B4-BE49-F238E27FC236}">
                <a16:creationId xmlns:a16="http://schemas.microsoft.com/office/drawing/2014/main" id="{9589BC71-AF72-421F-8E4D-F24F4F37CC5C}"/>
              </a:ext>
            </a:extLst>
          </p:cNvPr>
          <p:cNvSpPr>
            <a:spLocks noGrp="1"/>
          </p:cNvSpPr>
          <p:nvPr/>
        </p:nvSpPr>
        <p:spPr>
          <a:xfrm>
            <a:off x="337166" y="5945879"/>
            <a:ext cx="6897438" cy="46059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500" b="1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00" b="1" dirty="0">
                <a:solidFill>
                  <a:srgbClr val="168BC2"/>
                </a:solid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The angular pattern </a:t>
            </a:r>
            <a:r>
              <a:rPr lang="en-US" sz="1700" b="1" dirty="0">
                <a:solidFill>
                  <a:srgbClr val="168BC2"/>
                </a:solid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(of spin-splitting) </a:t>
            </a:r>
            <a:r>
              <a:rPr sz="1700" b="1" dirty="0">
                <a:solidFill>
                  <a:srgbClr val="168BC2"/>
                </a:solid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is a symmetry fingerprint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39980555-7FB6-7FC5-20B3-3CD589D2A89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1743" y="588687"/>
            <a:ext cx="12192000" cy="195082"/>
          </a:xfrm>
          <a:prstGeom prst="rect">
            <a:avLst/>
          </a:prstGeom>
        </p:spPr>
      </p:pic>
      <p:sp>
        <p:nvSpPr>
          <p:cNvPr id="19" name="文本框 10">
            <a:extLst>
              <a:ext uri="{FF2B5EF4-FFF2-40B4-BE49-F238E27FC236}">
                <a16:creationId xmlns:a16="http://schemas.microsoft.com/office/drawing/2014/main" id="{D3384615-1E22-4DDC-AFF4-67667AA416EB}"/>
              </a:ext>
            </a:extLst>
          </p:cNvPr>
          <p:cNvSpPr txBox="1"/>
          <p:nvPr/>
        </p:nvSpPr>
        <p:spPr>
          <a:xfrm>
            <a:off x="1418579" y="160760"/>
            <a:ext cx="93548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600" b="1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lang="en-HK" sz="2400" b="1" dirty="0">
                <a:solidFill>
                  <a:srgbClr val="111827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Electronic band splitting: crystal symmetry selects d-, g-, and </a:t>
            </a:r>
            <a:r>
              <a:rPr lang="en-HK" sz="2400" b="1" dirty="0" err="1">
                <a:solidFill>
                  <a:srgbClr val="111827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i</a:t>
            </a:r>
            <a:r>
              <a:rPr lang="en-HK" sz="2400" b="1" dirty="0">
                <a:solidFill>
                  <a:srgbClr val="111827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-wave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9D933897-DE34-CBD1-7E46-B74774F1EF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9859" y="1112766"/>
            <a:ext cx="4884291" cy="3110226"/>
          </a:xfrm>
          <a:prstGeom prst="rect">
            <a:avLst/>
          </a:prstGeom>
        </p:spPr>
      </p:pic>
      <p:sp>
        <p:nvSpPr>
          <p:cNvPr id="27" name="矩形 51">
            <a:extLst>
              <a:ext uri="{FF2B5EF4-FFF2-40B4-BE49-F238E27FC236}">
                <a16:creationId xmlns:a16="http://schemas.microsoft.com/office/drawing/2014/main" id="{E1F49804-94D4-9FC8-2BDB-A5E662C9D735}"/>
              </a:ext>
            </a:extLst>
          </p:cNvPr>
          <p:cNvSpPr/>
          <p:nvPr/>
        </p:nvSpPr>
        <p:spPr>
          <a:xfrm>
            <a:off x="5819177" y="6428843"/>
            <a:ext cx="6232502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defRPr sz="1050" b="0">
                <a:solidFill>
                  <a:srgbClr val="5B6472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lang="en-HK" sz="1300" dirty="0">
                <a:solidFill>
                  <a:srgbClr val="5B6472"/>
                </a:solidFill>
                <a:latin typeface="Arial Unicode MS"/>
                <a:ea typeface="Arial Unicode MS"/>
                <a:cs typeface="Arial Unicode MS"/>
              </a:rPr>
              <a:t>C. Song et al., Altermagnetic spintronics, Nat. Rev. Mater. 10, 473 (2025)</a:t>
            </a:r>
          </a:p>
        </p:txBody>
      </p:sp>
    </p:spTree>
    <p:extLst>
      <p:ext uri="{BB962C8B-B14F-4D97-AF65-F5344CB8AC3E}">
        <p14:creationId xmlns:p14="http://schemas.microsoft.com/office/powerpoint/2010/main" val="9021483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-subtitle">
            <a:extLst>
              <a:ext uri="{FF2B5EF4-FFF2-40B4-BE49-F238E27FC236}">
                <a16:creationId xmlns:a16="http://schemas.microsoft.com/office/drawing/2014/main" id="{87B2C4D4-60D0-42A9-81C4-650DB12FE640}"/>
              </a:ext>
            </a:extLst>
          </p:cNvPr>
          <p:cNvSpPr>
            <a:spLocks noGrp="1"/>
          </p:cNvSpPr>
          <p:nvPr/>
        </p:nvSpPr>
        <p:spPr>
          <a:xfrm>
            <a:off x="443557" y="5982048"/>
            <a:ext cx="10763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425" b="0">
                <a:solidFill>
                  <a:srgbClr val="5B6472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425" b="0" dirty="0">
                <a:solidFill>
                  <a:srgbClr val="168BC2"/>
                </a:solid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Unequal symmetry-related exchange paths</a:t>
            </a:r>
            <a:r>
              <a:rPr lang="en-US" sz="1425" b="0" dirty="0">
                <a:solidFill>
                  <a:srgbClr val="168BC2"/>
                </a:solid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(due to ligand environment)</a:t>
            </a:r>
            <a:r>
              <a:rPr sz="1425" b="0" dirty="0">
                <a:solidFill>
                  <a:srgbClr val="168BC2"/>
                </a:solid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 lift energy and chirality degeneracy away from nodal planes</a:t>
            </a:r>
          </a:p>
        </p:txBody>
      </p:sp>
      <p:sp>
        <p:nvSpPr>
          <p:cNvPr id="11" name="label-Mechanism-812">
            <a:extLst>
              <a:ext uri="{FF2B5EF4-FFF2-40B4-BE49-F238E27FC236}">
                <a16:creationId xmlns:a16="http://schemas.microsoft.com/office/drawing/2014/main" id="{89DF70BA-B231-4148-B6CB-55824B1D2127}"/>
              </a:ext>
            </a:extLst>
          </p:cNvPr>
          <p:cNvSpPr>
            <a:spLocks noGrp="1"/>
          </p:cNvSpPr>
          <p:nvPr/>
        </p:nvSpPr>
        <p:spPr>
          <a:xfrm>
            <a:off x="8263066" y="1341006"/>
            <a:ext cx="3286125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defRPr sz="1725" b="1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lang="en-US" b="1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Why magnon split in AM</a:t>
            </a:r>
            <a:endParaRPr b="1" dirty="0">
              <a:solidFill>
                <a:srgbClr val="111827"/>
              </a:solidFill>
              <a:latin typeface="Arial Unicode MS"/>
              <a:ea typeface="Arial Unicode MS"/>
              <a:cs typeface="Arial Unicode MS"/>
            </a:endParaRPr>
          </a:p>
        </p:txBody>
      </p:sp>
      <p:sp>
        <p:nvSpPr>
          <p:cNvPr id="12" name="bullet-812-236">
            <a:extLst>
              <a:ext uri="{FF2B5EF4-FFF2-40B4-BE49-F238E27FC236}">
                <a16:creationId xmlns:a16="http://schemas.microsoft.com/office/drawing/2014/main" id="{116357EE-CDCA-4648-BB1F-F2DDE62C3288}"/>
              </a:ext>
            </a:extLst>
          </p:cNvPr>
          <p:cNvSpPr>
            <a:spLocks noGrp="1"/>
          </p:cNvSpPr>
          <p:nvPr/>
        </p:nvSpPr>
        <p:spPr>
          <a:xfrm>
            <a:off x="8120191" y="1883931"/>
            <a:ext cx="76200" cy="76200"/>
          </a:xfrm>
          <a:prstGeom prst="rect">
            <a:avLst/>
          </a:prstGeom>
          <a:solidFill>
            <a:srgbClr val="5B647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bullet-text-812-236">
            <a:extLst>
              <a:ext uri="{FF2B5EF4-FFF2-40B4-BE49-F238E27FC236}">
                <a16:creationId xmlns:a16="http://schemas.microsoft.com/office/drawing/2014/main" id="{3E39CF03-3523-4BA5-9D0F-5FA07CBA3BE8}"/>
              </a:ext>
            </a:extLst>
          </p:cNvPr>
          <p:cNvSpPr>
            <a:spLocks noGrp="1"/>
          </p:cNvSpPr>
          <p:nvPr/>
        </p:nvSpPr>
        <p:spPr>
          <a:xfrm>
            <a:off x="8310691" y="1779156"/>
            <a:ext cx="3819524" cy="83343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650" b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Two circular magnon modes are degenerate in a conventional AFM</a:t>
            </a:r>
          </a:p>
        </p:txBody>
      </p:sp>
      <p:sp>
        <p:nvSpPr>
          <p:cNvPr id="14" name="bullet-812-326">
            <a:extLst>
              <a:ext uri="{FF2B5EF4-FFF2-40B4-BE49-F238E27FC236}">
                <a16:creationId xmlns:a16="http://schemas.microsoft.com/office/drawing/2014/main" id="{7DB85000-F33F-4601-A425-3A6EB18EF550}"/>
              </a:ext>
            </a:extLst>
          </p:cNvPr>
          <p:cNvSpPr>
            <a:spLocks noGrp="1"/>
          </p:cNvSpPr>
          <p:nvPr/>
        </p:nvSpPr>
        <p:spPr>
          <a:xfrm>
            <a:off x="8120191" y="2741181"/>
            <a:ext cx="76200" cy="76200"/>
          </a:xfrm>
          <a:prstGeom prst="rect">
            <a:avLst/>
          </a:prstGeom>
          <a:solidFill>
            <a:srgbClr val="168BC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bullet-text-812-326">
            <a:extLst>
              <a:ext uri="{FF2B5EF4-FFF2-40B4-BE49-F238E27FC236}">
                <a16:creationId xmlns:a16="http://schemas.microsoft.com/office/drawing/2014/main" id="{262D51FB-F0C6-46ED-A0C6-8BB04A9A26A7}"/>
              </a:ext>
            </a:extLst>
          </p:cNvPr>
          <p:cNvSpPr>
            <a:spLocks noGrp="1"/>
          </p:cNvSpPr>
          <p:nvPr/>
        </p:nvSpPr>
        <p:spPr>
          <a:xfrm>
            <a:off x="8310690" y="2636406"/>
            <a:ext cx="38195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650" b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Crystal rotation permits inequivalent long-range exchange paths: J</a:t>
            </a:r>
            <a:r>
              <a:rPr lang="en-US" sz="1650" baseline="-2500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10</a:t>
            </a:r>
            <a:r>
              <a:rPr sz="165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 ≠ J</a:t>
            </a:r>
            <a:r>
              <a:rPr lang="en-US" sz="1650" baseline="-2500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11</a:t>
            </a:r>
            <a:endParaRPr sz="1650" b="0" baseline="-25000" dirty="0">
              <a:solidFill>
                <a:srgbClr val="111827"/>
              </a:solidFill>
              <a:latin typeface="Arial Unicode MS"/>
              <a:ea typeface="Arial Unicode MS"/>
              <a:cs typeface="Arial Unicode MS"/>
            </a:endParaRPr>
          </a:p>
        </p:txBody>
      </p:sp>
      <p:sp>
        <p:nvSpPr>
          <p:cNvPr id="16" name="bullet-812-416">
            <a:extLst>
              <a:ext uri="{FF2B5EF4-FFF2-40B4-BE49-F238E27FC236}">
                <a16:creationId xmlns:a16="http://schemas.microsoft.com/office/drawing/2014/main" id="{A16AFFE4-7E70-45D6-ADB8-C50241937582}"/>
              </a:ext>
            </a:extLst>
          </p:cNvPr>
          <p:cNvSpPr>
            <a:spLocks noGrp="1"/>
          </p:cNvSpPr>
          <p:nvPr/>
        </p:nvSpPr>
        <p:spPr>
          <a:xfrm>
            <a:off x="8120191" y="3598431"/>
            <a:ext cx="76200" cy="76200"/>
          </a:xfrm>
          <a:prstGeom prst="rect">
            <a:avLst/>
          </a:prstGeom>
          <a:solidFill>
            <a:srgbClr val="F28E2B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bullet-text-812-416">
            <a:extLst>
              <a:ext uri="{FF2B5EF4-FFF2-40B4-BE49-F238E27FC236}">
                <a16:creationId xmlns:a16="http://schemas.microsoft.com/office/drawing/2014/main" id="{45B57FA2-EF56-4ECD-A6E9-01A0ED1CB015}"/>
              </a:ext>
            </a:extLst>
          </p:cNvPr>
          <p:cNvSpPr>
            <a:spLocks noGrp="1"/>
          </p:cNvSpPr>
          <p:nvPr/>
        </p:nvSpPr>
        <p:spPr>
          <a:xfrm>
            <a:off x="8310691" y="3493656"/>
            <a:ext cx="3524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650" b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Nodal planes exchange the branches and protect degeneracy</a:t>
            </a:r>
          </a:p>
        </p:txBody>
      </p:sp>
      <p:sp>
        <p:nvSpPr>
          <p:cNvPr id="18" name="bullet-812-494">
            <a:extLst>
              <a:ext uri="{FF2B5EF4-FFF2-40B4-BE49-F238E27FC236}">
                <a16:creationId xmlns:a16="http://schemas.microsoft.com/office/drawing/2014/main" id="{C4B069F4-D8A2-428A-89CE-182B612163B1}"/>
              </a:ext>
            </a:extLst>
          </p:cNvPr>
          <p:cNvSpPr>
            <a:spLocks noGrp="1"/>
          </p:cNvSpPr>
          <p:nvPr/>
        </p:nvSpPr>
        <p:spPr>
          <a:xfrm>
            <a:off x="8120191" y="4427880"/>
            <a:ext cx="76200" cy="76200"/>
          </a:xfrm>
          <a:prstGeom prst="rect">
            <a:avLst/>
          </a:prstGeom>
          <a:solidFill>
            <a:srgbClr val="D6454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bullet-text-812-494">
            <a:extLst>
              <a:ext uri="{FF2B5EF4-FFF2-40B4-BE49-F238E27FC236}">
                <a16:creationId xmlns:a16="http://schemas.microsoft.com/office/drawing/2014/main" id="{C5DD90E0-2B93-4F47-A1BF-B5FAF64814AB}"/>
              </a:ext>
            </a:extLst>
          </p:cNvPr>
          <p:cNvSpPr>
            <a:spLocks noGrp="1"/>
          </p:cNvSpPr>
          <p:nvPr/>
        </p:nvSpPr>
        <p:spPr>
          <a:xfrm>
            <a:off x="8310691" y="4323105"/>
            <a:ext cx="3524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650" b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Off nodal, energy and chirality split with the same g-wave sign pattern</a:t>
            </a:r>
          </a:p>
        </p:txBody>
      </p:sp>
      <p:sp>
        <p:nvSpPr>
          <p:cNvPr id="20" name="magnon-citation">
            <a:extLst>
              <a:ext uri="{FF2B5EF4-FFF2-40B4-BE49-F238E27FC236}">
                <a16:creationId xmlns:a16="http://schemas.microsoft.com/office/drawing/2014/main" id="{F3A959EF-9F3B-401E-A684-AF99DB7664C0}"/>
              </a:ext>
            </a:extLst>
          </p:cNvPr>
          <p:cNvSpPr>
            <a:spLocks noGrp="1"/>
          </p:cNvSpPr>
          <p:nvPr/>
        </p:nvSpPr>
        <p:spPr>
          <a:xfrm>
            <a:off x="1306148" y="4850842"/>
            <a:ext cx="5576566" cy="37926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1050" b="0">
                <a:solidFill>
                  <a:srgbClr val="5B6472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200" b="0" dirty="0">
                <a:solidFill>
                  <a:srgbClr val="5B6472"/>
                </a:solidFill>
                <a:latin typeface="Arial Unicode MS"/>
                <a:ea typeface="Arial Unicode MS"/>
                <a:cs typeface="Arial Unicode MS"/>
              </a:rPr>
              <a:t>Liu et al., </a:t>
            </a:r>
            <a:r>
              <a:rPr lang="en-HK" sz="1200" b="0" dirty="0">
                <a:solidFill>
                  <a:srgbClr val="5B6472"/>
                </a:solidFill>
                <a:latin typeface="Arial Unicode MS"/>
                <a:ea typeface="Arial Unicode MS"/>
                <a:cs typeface="Arial Unicode MS"/>
              </a:rPr>
              <a:t>Chiral Split Magnon in Altermagnetic </a:t>
            </a:r>
            <a:r>
              <a:rPr lang="en-HK" sz="1200" b="0" dirty="0" err="1">
                <a:solidFill>
                  <a:srgbClr val="5B6472"/>
                </a:solidFill>
                <a:latin typeface="Arial Unicode MS"/>
                <a:ea typeface="Arial Unicode MS"/>
                <a:cs typeface="Arial Unicode MS"/>
              </a:rPr>
              <a:t>MnTe</a:t>
            </a:r>
            <a:r>
              <a:rPr lang="en-HK" sz="1200" b="0" dirty="0">
                <a:solidFill>
                  <a:srgbClr val="5B6472"/>
                </a:solidFill>
                <a:latin typeface="Arial Unicode MS"/>
                <a:ea typeface="Arial Unicode MS"/>
                <a:cs typeface="Arial Unicode MS"/>
              </a:rPr>
              <a:t>, </a:t>
            </a:r>
            <a:r>
              <a:rPr lang="en-US" sz="1200" dirty="0">
                <a:solidFill>
                  <a:srgbClr val="5B6472"/>
                </a:solidFill>
                <a:latin typeface="Arial Unicode MS"/>
                <a:ea typeface="Arial Unicode MS"/>
                <a:cs typeface="Arial Unicode MS"/>
              </a:rPr>
              <a:t>PRL </a:t>
            </a:r>
            <a:r>
              <a:rPr sz="1200" b="0" dirty="0">
                <a:solidFill>
                  <a:srgbClr val="5B6472"/>
                </a:solidFill>
                <a:latin typeface="Arial Unicode MS"/>
                <a:ea typeface="Arial Unicode MS"/>
                <a:cs typeface="Arial Unicode MS"/>
              </a:rPr>
              <a:t>133, 156702 (2024)</a:t>
            </a:r>
          </a:p>
        </p:txBody>
      </p:sp>
      <p:sp>
        <p:nvSpPr>
          <p:cNvPr id="23" name="takeaway-640">
            <a:extLst>
              <a:ext uri="{FF2B5EF4-FFF2-40B4-BE49-F238E27FC236}">
                <a16:creationId xmlns:a16="http://schemas.microsoft.com/office/drawing/2014/main" id="{26CBE064-2AB5-4D8D-A245-BB5636EDA532}"/>
              </a:ext>
            </a:extLst>
          </p:cNvPr>
          <p:cNvSpPr>
            <a:spLocks noGrp="1"/>
          </p:cNvSpPr>
          <p:nvPr/>
        </p:nvSpPr>
        <p:spPr>
          <a:xfrm>
            <a:off x="443557" y="5622132"/>
            <a:ext cx="5519928" cy="33215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500" b="1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dirty="0">
                <a:solidFill>
                  <a:srgbClr val="168BC2"/>
                </a:solid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Electronic and magnon splitting share a symmetry origin</a:t>
            </a:r>
            <a:r>
              <a:rPr lang="en-US" sz="1500" dirty="0">
                <a:solidFill>
                  <a:srgbClr val="168BC2"/>
                </a:solidFill>
                <a:latin typeface="Arial" panose="020B0604020202020204" pitchFamily="34" charset="0"/>
                <a:ea typeface="Arial Unicode MS"/>
                <a:cs typeface="Arial" panose="020B0604020202020204" pitchFamily="34" charset="0"/>
              </a:rPr>
              <a:t>:</a:t>
            </a:r>
            <a:endParaRPr sz="1500" dirty="0">
              <a:solidFill>
                <a:srgbClr val="168BC2"/>
              </a:solidFill>
              <a:latin typeface="Arial" panose="020B0604020202020204" pitchFamily="34" charset="0"/>
              <a:ea typeface="Arial Unicode MS"/>
              <a:cs typeface="Arial" panose="020B0604020202020204" pitchFamily="34" charset="0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81FE9437-365A-F7B0-8119-F590EE5915E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1743" y="588687"/>
            <a:ext cx="12192000" cy="195082"/>
          </a:xfrm>
          <a:prstGeom prst="rect">
            <a:avLst/>
          </a:prstGeom>
        </p:spPr>
      </p:pic>
      <p:sp>
        <p:nvSpPr>
          <p:cNvPr id="9" name="文本框 10">
            <a:extLst>
              <a:ext uri="{FF2B5EF4-FFF2-40B4-BE49-F238E27FC236}">
                <a16:creationId xmlns:a16="http://schemas.microsoft.com/office/drawing/2014/main" id="{B8992C29-C5C0-8CD3-AD19-09DB6693DF9C}"/>
              </a:ext>
            </a:extLst>
          </p:cNvPr>
          <p:cNvSpPr txBox="1"/>
          <p:nvPr/>
        </p:nvSpPr>
        <p:spPr>
          <a:xfrm>
            <a:off x="1418579" y="160760"/>
            <a:ext cx="93548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600" b="1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lang="en-HK" sz="2400" b="1" dirty="0">
                <a:solidFill>
                  <a:srgbClr val="111827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Magnon band splitting: the same symmetry logic</a:t>
            </a:r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DAEC139E-0A3D-9C66-DCDC-54C13D2FBF4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39512"/>
          <a:stretch>
            <a:fillRect/>
          </a:stretch>
        </p:blipFill>
        <p:spPr>
          <a:xfrm>
            <a:off x="295274" y="1354914"/>
            <a:ext cx="3973848" cy="3173350"/>
          </a:xfrm>
          <a:custGeom>
            <a:avLst/>
            <a:gdLst>
              <a:gd name="csX0" fmla="*/ 0 w 4307312"/>
              <a:gd name="csY0" fmla="*/ 0 h 3439641"/>
              <a:gd name="csX1" fmla="*/ 4307312 w 4307312"/>
              <a:gd name="csY1" fmla="*/ 0 h 3439641"/>
              <a:gd name="csX2" fmla="*/ 4307312 w 4307312"/>
              <a:gd name="csY2" fmla="*/ 3439641 h 3439641"/>
              <a:gd name="csX3" fmla="*/ 2492719 w 4307312"/>
              <a:gd name="csY3" fmla="*/ 3439641 h 3439641"/>
              <a:gd name="csX4" fmla="*/ 2492719 w 4307312"/>
              <a:gd name="csY4" fmla="*/ 3262003 h 3439641"/>
              <a:gd name="csX5" fmla="*/ 190501 w 4307312"/>
              <a:gd name="csY5" fmla="*/ 3262003 h 3439641"/>
              <a:gd name="csX6" fmla="*/ 190501 w 4307312"/>
              <a:gd name="csY6" fmla="*/ 3439641 h 3439641"/>
              <a:gd name="csX7" fmla="*/ 0 w 4307312"/>
              <a:gd name="csY7" fmla="*/ 3439641 h 343964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4307312" h="3439641">
                <a:moveTo>
                  <a:pt x="0" y="0"/>
                </a:moveTo>
                <a:lnTo>
                  <a:pt x="4307312" y="0"/>
                </a:lnTo>
                <a:lnTo>
                  <a:pt x="4307312" y="3439641"/>
                </a:lnTo>
                <a:lnTo>
                  <a:pt x="2492719" y="3439641"/>
                </a:lnTo>
                <a:lnTo>
                  <a:pt x="2492719" y="3262003"/>
                </a:lnTo>
                <a:lnTo>
                  <a:pt x="190501" y="3262003"/>
                </a:lnTo>
                <a:lnTo>
                  <a:pt x="190501" y="3439641"/>
                </a:lnTo>
                <a:lnTo>
                  <a:pt x="0" y="3439641"/>
                </a:lnTo>
                <a:close/>
              </a:path>
            </a:pathLst>
          </a:cu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31608B83-5D8D-E482-3D32-E48589E03B4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58803" r="40802"/>
          <a:stretch>
            <a:fillRect/>
          </a:stretch>
        </p:blipFill>
        <p:spPr>
          <a:xfrm>
            <a:off x="4411090" y="1460894"/>
            <a:ext cx="3074479" cy="2824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88009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B78F4E-2F15-EE76-A4A2-17529F7094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矩形 42">
            <a:extLst>
              <a:ext uri="{FF2B5EF4-FFF2-40B4-BE49-F238E27FC236}">
                <a16:creationId xmlns:a16="http://schemas.microsoft.com/office/drawing/2014/main" id="{0E569006-80A2-4693-2229-265339B93E72}"/>
              </a:ext>
            </a:extLst>
          </p:cNvPr>
          <p:cNvSpPr/>
          <p:nvPr/>
        </p:nvSpPr>
        <p:spPr>
          <a:xfrm>
            <a:off x="4672525" y="1761798"/>
            <a:ext cx="273145" cy="272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矩形 56">
            <a:extLst>
              <a:ext uri="{FF2B5EF4-FFF2-40B4-BE49-F238E27FC236}">
                <a16:creationId xmlns:a16="http://schemas.microsoft.com/office/drawing/2014/main" id="{45806F87-5FA9-FB67-0F32-99F13B32A8E2}"/>
              </a:ext>
            </a:extLst>
          </p:cNvPr>
          <p:cNvSpPr/>
          <p:nvPr/>
        </p:nvSpPr>
        <p:spPr>
          <a:xfrm>
            <a:off x="1307780" y="4261204"/>
            <a:ext cx="562677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Sensitivity to multiple correlations – charge, spin, orbital</a:t>
            </a:r>
          </a:p>
        </p:txBody>
      </p:sp>
      <p:sp>
        <p:nvSpPr>
          <p:cNvPr id="59" name="矩形 58">
            <a:extLst>
              <a:ext uri="{FF2B5EF4-FFF2-40B4-BE49-F238E27FC236}">
                <a16:creationId xmlns:a16="http://schemas.microsoft.com/office/drawing/2014/main" id="{2F21C7DF-D715-CDE0-F46A-4077D1125981}"/>
              </a:ext>
            </a:extLst>
          </p:cNvPr>
          <p:cNvSpPr/>
          <p:nvPr/>
        </p:nvSpPr>
        <p:spPr>
          <a:xfrm>
            <a:off x="1307780" y="4663625"/>
            <a:ext cx="371457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Element specific</a:t>
            </a:r>
          </a:p>
        </p:txBody>
      </p:sp>
      <p:sp>
        <p:nvSpPr>
          <p:cNvPr id="60" name="矩形 59">
            <a:extLst>
              <a:ext uri="{FF2B5EF4-FFF2-40B4-BE49-F238E27FC236}">
                <a16:creationId xmlns:a16="http://schemas.microsoft.com/office/drawing/2014/main" id="{6F6A109E-E0E2-F522-348A-0E40826FC74F}"/>
              </a:ext>
            </a:extLst>
          </p:cNvPr>
          <p:cNvSpPr/>
          <p:nvPr/>
        </p:nvSpPr>
        <p:spPr>
          <a:xfrm>
            <a:off x="1307781" y="5090325"/>
            <a:ext cx="371457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Enhanced cross-sections</a:t>
            </a:r>
          </a:p>
        </p:txBody>
      </p:sp>
      <p:grpSp>
        <p:nvGrpSpPr>
          <p:cNvPr id="74" name="组合 32">
            <a:extLst>
              <a:ext uri="{FF2B5EF4-FFF2-40B4-BE49-F238E27FC236}">
                <a16:creationId xmlns:a16="http://schemas.microsoft.com/office/drawing/2014/main" id="{7FF88838-6718-F51C-90D0-5B7C421BD9E4}"/>
              </a:ext>
            </a:extLst>
          </p:cNvPr>
          <p:cNvGrpSpPr/>
          <p:nvPr/>
        </p:nvGrpSpPr>
        <p:grpSpPr>
          <a:xfrm>
            <a:off x="1265977" y="1907409"/>
            <a:ext cx="2008563" cy="1702857"/>
            <a:chOff x="506652" y="1231835"/>
            <a:chExt cx="1883587" cy="1596901"/>
          </a:xfrm>
        </p:grpSpPr>
        <p:grpSp>
          <p:nvGrpSpPr>
            <p:cNvPr id="75" name="组合 18">
              <a:extLst>
                <a:ext uri="{FF2B5EF4-FFF2-40B4-BE49-F238E27FC236}">
                  <a16:creationId xmlns:a16="http://schemas.microsoft.com/office/drawing/2014/main" id="{F5CD64AC-E09B-48C9-0A87-D7851D6B1F88}"/>
                </a:ext>
              </a:extLst>
            </p:cNvPr>
            <p:cNvGrpSpPr/>
            <p:nvPr/>
          </p:nvGrpSpPr>
          <p:grpSpPr>
            <a:xfrm>
              <a:off x="506652" y="1259213"/>
              <a:ext cx="1883587" cy="1569523"/>
              <a:chOff x="534986" y="1271260"/>
              <a:chExt cx="2098985" cy="1749006"/>
            </a:xfrm>
          </p:grpSpPr>
          <p:grpSp>
            <p:nvGrpSpPr>
              <p:cNvPr id="81" name="组合 3">
                <a:extLst>
                  <a:ext uri="{FF2B5EF4-FFF2-40B4-BE49-F238E27FC236}">
                    <a16:creationId xmlns:a16="http://schemas.microsoft.com/office/drawing/2014/main" id="{CF6A3DF1-15E3-AE5B-89AF-B0AA762F0502}"/>
                  </a:ext>
                </a:extLst>
              </p:cNvPr>
              <p:cNvGrpSpPr/>
              <p:nvPr/>
            </p:nvGrpSpPr>
            <p:grpSpPr>
              <a:xfrm>
                <a:off x="634487" y="1271260"/>
                <a:ext cx="1999484" cy="1749006"/>
                <a:chOff x="2762017" y="1757938"/>
                <a:chExt cx="3750947" cy="3281061"/>
              </a:xfrm>
            </p:grpSpPr>
            <p:pic>
              <p:nvPicPr>
                <p:cNvPr id="83" name="图片 4">
                  <a:extLst>
                    <a:ext uri="{FF2B5EF4-FFF2-40B4-BE49-F238E27FC236}">
                      <a16:creationId xmlns:a16="http://schemas.microsoft.com/office/drawing/2014/main" id="{F960C618-C00E-61BC-8386-9654CA71A5A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 cstate="print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ackgroundRemoval t="10000" b="90000" l="10000" r="90000">
                              <a14:foregroundMark x1="18275" y1="63932" x2="36551" y2="61538"/>
                              <a14:foregroundMark x1="19048" y1="69231" x2="36165" y2="67350"/>
                              <a14:foregroundMark x1="19305" y1="75385" x2="37967" y2="72137"/>
                              <a14:foregroundMark x1="19305" y1="80684" x2="37967" y2="78803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4011" t="5822" r="11406" b="7437"/>
                <a:stretch/>
              </p:blipFill>
              <p:spPr>
                <a:xfrm>
                  <a:off x="2762017" y="1757938"/>
                  <a:ext cx="3750947" cy="3281061"/>
                </a:xfrm>
                <a:prstGeom prst="rect">
                  <a:avLst/>
                </a:prstGeom>
              </p:spPr>
            </p:pic>
            <p:sp>
              <p:nvSpPr>
                <p:cNvPr id="84" name="椭圆 5">
                  <a:extLst>
                    <a:ext uri="{FF2B5EF4-FFF2-40B4-BE49-F238E27FC236}">
                      <a16:creationId xmlns:a16="http://schemas.microsoft.com/office/drawing/2014/main" id="{B5B70288-F824-D772-15C3-82DC860DB39F}"/>
                    </a:ext>
                  </a:extLst>
                </p:cNvPr>
                <p:cNvSpPr/>
                <p:nvPr/>
              </p:nvSpPr>
              <p:spPr>
                <a:xfrm>
                  <a:off x="3263412" y="3811758"/>
                  <a:ext cx="219807" cy="219807"/>
                </a:xfrm>
                <a:prstGeom prst="ellipse">
                  <a:avLst/>
                </a:prstGeom>
                <a:solidFill>
                  <a:schemeClr val="bg1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椭圆 6">
                  <a:extLst>
                    <a:ext uri="{FF2B5EF4-FFF2-40B4-BE49-F238E27FC236}">
                      <a16:creationId xmlns:a16="http://schemas.microsoft.com/office/drawing/2014/main" id="{BC5A3C55-07FA-EB11-2DB2-421255F4111E}"/>
                    </a:ext>
                  </a:extLst>
                </p:cNvPr>
                <p:cNvSpPr/>
                <p:nvPr/>
              </p:nvSpPr>
              <p:spPr>
                <a:xfrm>
                  <a:off x="3091962" y="4031565"/>
                  <a:ext cx="219807" cy="219807"/>
                </a:xfrm>
                <a:prstGeom prst="ellipse">
                  <a:avLst/>
                </a:prstGeom>
                <a:solidFill>
                  <a:schemeClr val="bg1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椭圆 7">
                  <a:extLst>
                    <a:ext uri="{FF2B5EF4-FFF2-40B4-BE49-F238E27FC236}">
                      <a16:creationId xmlns:a16="http://schemas.microsoft.com/office/drawing/2014/main" id="{CC88A2AF-02E3-D9D5-024E-7A82E2F819BD}"/>
                    </a:ext>
                  </a:extLst>
                </p:cNvPr>
                <p:cNvSpPr/>
                <p:nvPr/>
              </p:nvSpPr>
              <p:spPr>
                <a:xfrm>
                  <a:off x="3483219" y="4186602"/>
                  <a:ext cx="219807" cy="219807"/>
                </a:xfrm>
                <a:prstGeom prst="ellipse">
                  <a:avLst/>
                </a:prstGeom>
                <a:solidFill>
                  <a:schemeClr val="bg1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7" name="椭圆 8">
                  <a:extLst>
                    <a:ext uri="{FF2B5EF4-FFF2-40B4-BE49-F238E27FC236}">
                      <a16:creationId xmlns:a16="http://schemas.microsoft.com/office/drawing/2014/main" id="{57E91F4B-8373-D420-14BD-88526AC22A8A}"/>
                    </a:ext>
                  </a:extLst>
                </p:cNvPr>
                <p:cNvSpPr/>
                <p:nvPr/>
              </p:nvSpPr>
              <p:spPr>
                <a:xfrm>
                  <a:off x="3263411" y="4456117"/>
                  <a:ext cx="219807" cy="219807"/>
                </a:xfrm>
                <a:prstGeom prst="ellipse">
                  <a:avLst/>
                </a:prstGeom>
                <a:solidFill>
                  <a:schemeClr val="bg1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82" name="文本框 17">
                <a:extLst>
                  <a:ext uri="{FF2B5EF4-FFF2-40B4-BE49-F238E27FC236}">
                    <a16:creationId xmlns:a16="http://schemas.microsoft.com/office/drawing/2014/main" id="{08B6ADAF-0566-954D-B973-7642878DF9EE}"/>
                  </a:ext>
                </a:extLst>
              </p:cNvPr>
              <p:cNvSpPr txBox="1"/>
              <p:nvPr/>
            </p:nvSpPr>
            <p:spPr>
              <a:xfrm>
                <a:off x="534986" y="1951502"/>
                <a:ext cx="991507" cy="3540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100" b="1" dirty="0">
                    <a:latin typeface="Arial" panose="020B0604020202020204" pitchFamily="34" charset="0"/>
                    <a:ea typeface="黑体" panose="02010609060101010101" pitchFamily="49" charset="-122"/>
                    <a:cs typeface="Arial" panose="020B0604020202020204" pitchFamily="34" charset="0"/>
                  </a:rPr>
                  <a:t>X-rays</a:t>
                </a:r>
              </a:p>
            </p:txBody>
          </p:sp>
        </p:grpSp>
        <p:pic>
          <p:nvPicPr>
            <p:cNvPr id="76" name="图片 27">
              <a:extLst>
                <a:ext uri="{FF2B5EF4-FFF2-40B4-BE49-F238E27FC236}">
                  <a16:creationId xmlns:a16="http://schemas.microsoft.com/office/drawing/2014/main" id="{2731E587-16F6-D95A-A25B-D9082DDBF48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>
                          <a14:foregroundMark x1="18275" y1="63932" x2="36551" y2="61538"/>
                          <a14:foregroundMark x1="19048" y1="69231" x2="36165" y2="67350"/>
                          <a14:foregroundMark x1="19305" y1="75385" x2="37967" y2="72137"/>
                          <a14:foregroundMark x1="19305" y1="80684" x2="37967" y2="7880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659" t="55212" r="55965" b="15902"/>
            <a:stretch/>
          </p:blipFill>
          <p:spPr>
            <a:xfrm rot="17027217">
              <a:off x="1582972" y="1323852"/>
              <a:ext cx="706710" cy="522675"/>
            </a:xfrm>
            <a:prstGeom prst="rect">
              <a:avLst/>
            </a:prstGeom>
          </p:spPr>
        </p:pic>
        <p:sp>
          <p:nvSpPr>
            <p:cNvPr id="77" name="椭圆 28">
              <a:extLst>
                <a:ext uri="{FF2B5EF4-FFF2-40B4-BE49-F238E27FC236}">
                  <a16:creationId xmlns:a16="http://schemas.microsoft.com/office/drawing/2014/main" id="{25006962-1821-5D1D-97B2-EC7362F07889}"/>
                </a:ext>
              </a:extLst>
            </p:cNvPr>
            <p:cNvSpPr/>
            <p:nvPr/>
          </p:nvSpPr>
          <p:spPr>
            <a:xfrm>
              <a:off x="1761366" y="1495550"/>
              <a:ext cx="105146" cy="105148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椭圆 29">
              <a:extLst>
                <a:ext uri="{FF2B5EF4-FFF2-40B4-BE49-F238E27FC236}">
                  <a16:creationId xmlns:a16="http://schemas.microsoft.com/office/drawing/2014/main" id="{37AD1279-753F-B4C4-955C-496B060E3571}"/>
                </a:ext>
              </a:extLst>
            </p:cNvPr>
            <p:cNvSpPr/>
            <p:nvPr/>
          </p:nvSpPr>
          <p:spPr>
            <a:xfrm>
              <a:off x="1837355" y="1660393"/>
              <a:ext cx="105146" cy="105148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9" name="椭圆 30">
              <a:extLst>
                <a:ext uri="{FF2B5EF4-FFF2-40B4-BE49-F238E27FC236}">
                  <a16:creationId xmlns:a16="http://schemas.microsoft.com/office/drawing/2014/main" id="{3CCFBB6E-245C-327A-0EAC-BB293AA9A22D}"/>
                </a:ext>
              </a:extLst>
            </p:cNvPr>
            <p:cNvSpPr/>
            <p:nvPr/>
          </p:nvSpPr>
          <p:spPr>
            <a:xfrm>
              <a:off x="1951824" y="1572908"/>
              <a:ext cx="105146" cy="105148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椭圆 31">
              <a:extLst>
                <a:ext uri="{FF2B5EF4-FFF2-40B4-BE49-F238E27FC236}">
                  <a16:creationId xmlns:a16="http://schemas.microsoft.com/office/drawing/2014/main" id="{71644F44-7541-F9BE-CF3F-F406A7C40686}"/>
                </a:ext>
              </a:extLst>
            </p:cNvPr>
            <p:cNvSpPr/>
            <p:nvPr/>
          </p:nvSpPr>
          <p:spPr>
            <a:xfrm>
              <a:off x="2035497" y="1719199"/>
              <a:ext cx="105146" cy="105148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" name="Graphic 1">
            <a:extLst>
              <a:ext uri="{FF2B5EF4-FFF2-40B4-BE49-F238E27FC236}">
                <a16:creationId xmlns:a16="http://schemas.microsoft.com/office/drawing/2014/main" id="{150346C0-5572-1029-D83B-3AB447278B6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1743" y="588687"/>
            <a:ext cx="12192000" cy="195082"/>
          </a:xfrm>
          <a:prstGeom prst="rect">
            <a:avLst/>
          </a:prstGeom>
        </p:spPr>
      </p:pic>
      <p:sp>
        <p:nvSpPr>
          <p:cNvPr id="12" name="矩形 56">
            <a:extLst>
              <a:ext uri="{FF2B5EF4-FFF2-40B4-BE49-F238E27FC236}">
                <a16:creationId xmlns:a16="http://schemas.microsoft.com/office/drawing/2014/main" id="{62239E68-E00D-AC2D-730A-3DCD84D94EA4}"/>
              </a:ext>
            </a:extLst>
          </p:cNvPr>
          <p:cNvSpPr/>
          <p:nvPr/>
        </p:nvSpPr>
        <p:spPr>
          <a:xfrm>
            <a:off x="1307780" y="5522998"/>
            <a:ext cx="562677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Dipole / quadrupole spin interactions 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DA4B8FE-B888-E2BB-9513-5B4A329F3C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2525" y="1530363"/>
            <a:ext cx="5394625" cy="2388908"/>
          </a:xfrm>
          <a:prstGeom prst="rect">
            <a:avLst/>
          </a:prstGeom>
        </p:spPr>
      </p:pic>
      <p:sp>
        <p:nvSpPr>
          <p:cNvPr id="15" name="矩形 51">
            <a:extLst>
              <a:ext uri="{FF2B5EF4-FFF2-40B4-BE49-F238E27FC236}">
                <a16:creationId xmlns:a16="http://schemas.microsoft.com/office/drawing/2014/main" id="{659E5A2B-0596-5783-5BE9-A33E52AFE251}"/>
              </a:ext>
            </a:extLst>
          </p:cNvPr>
          <p:cNvSpPr/>
          <p:nvPr/>
        </p:nvSpPr>
        <p:spPr>
          <a:xfrm>
            <a:off x="5216223" y="1147331"/>
            <a:ext cx="441289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Spin-flip RIXS process</a:t>
            </a:r>
          </a:p>
        </p:txBody>
      </p:sp>
      <p:sp>
        <p:nvSpPr>
          <p:cNvPr id="16" name="矩形 51">
            <a:extLst>
              <a:ext uri="{FF2B5EF4-FFF2-40B4-BE49-F238E27FC236}">
                <a16:creationId xmlns:a16="http://schemas.microsoft.com/office/drawing/2014/main" id="{55D668A6-6BB7-6FDD-0B93-2A4D66FEDBBE}"/>
              </a:ext>
            </a:extLst>
          </p:cNvPr>
          <p:cNvSpPr/>
          <p:nvPr/>
        </p:nvSpPr>
        <p:spPr>
          <a:xfrm>
            <a:off x="8084458" y="6177267"/>
            <a:ext cx="333828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C. J. Jia </a:t>
            </a: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., Nat.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Commun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. 5, 3314 (2014)</a:t>
            </a:r>
          </a:p>
        </p:txBody>
      </p:sp>
      <p:sp>
        <p:nvSpPr>
          <p:cNvPr id="17" name="矩形 56">
            <a:extLst>
              <a:ext uri="{FF2B5EF4-FFF2-40B4-BE49-F238E27FC236}">
                <a16:creationId xmlns:a16="http://schemas.microsoft.com/office/drawing/2014/main" id="{9AAFD8EB-8298-7517-6153-BBFC4B04C23E}"/>
              </a:ext>
            </a:extLst>
          </p:cNvPr>
          <p:cNvSpPr/>
          <p:nvPr/>
        </p:nvSpPr>
        <p:spPr>
          <a:xfrm>
            <a:off x="1361192" y="6012885"/>
            <a:ext cx="562677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Complementary to neutron: smaller crystal or thin films</a:t>
            </a:r>
          </a:p>
        </p:txBody>
      </p:sp>
      <p:sp>
        <p:nvSpPr>
          <p:cNvPr id="3" name="文本框 10">
            <a:extLst>
              <a:ext uri="{FF2B5EF4-FFF2-40B4-BE49-F238E27FC236}">
                <a16:creationId xmlns:a16="http://schemas.microsoft.com/office/drawing/2014/main" id="{7488232A-4DC4-D11A-D40A-52B3AA66EC8E}"/>
              </a:ext>
            </a:extLst>
          </p:cNvPr>
          <p:cNvSpPr txBox="1"/>
          <p:nvPr/>
        </p:nvSpPr>
        <p:spPr>
          <a:xfrm>
            <a:off x="1418579" y="160760"/>
            <a:ext cx="9354845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Resonant Inelastic X-ray Scattering (RIXS)</a:t>
            </a:r>
          </a:p>
        </p:txBody>
      </p:sp>
    </p:spTree>
    <p:extLst>
      <p:ext uri="{BB962C8B-B14F-4D97-AF65-F5344CB8AC3E}">
        <p14:creationId xmlns:p14="http://schemas.microsoft.com/office/powerpoint/2010/main" val="20610764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A7064-D532-2F3A-7EA5-3A8ACDD55D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矩形 51">
            <a:extLst>
              <a:ext uri="{FF2B5EF4-FFF2-40B4-BE49-F238E27FC236}">
                <a16:creationId xmlns:a16="http://schemas.microsoft.com/office/drawing/2014/main" id="{EF745757-C83B-F944-096F-7D371BB53C1E}"/>
              </a:ext>
            </a:extLst>
          </p:cNvPr>
          <p:cNvSpPr/>
          <p:nvPr/>
        </p:nvSpPr>
        <p:spPr>
          <a:xfrm>
            <a:off x="7984394" y="6109783"/>
            <a:ext cx="4195863" cy="2871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L. J. P. Ament </a:t>
            </a: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., Rev. Mod. Phys. </a:t>
            </a: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83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705 (2011)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D2984C8-901D-7F5C-BC9C-D952F0890DC3}"/>
              </a:ext>
            </a:extLst>
          </p:cNvPr>
          <p:cNvGrpSpPr/>
          <p:nvPr/>
        </p:nvGrpSpPr>
        <p:grpSpPr>
          <a:xfrm>
            <a:off x="449911" y="3669339"/>
            <a:ext cx="4721054" cy="2691743"/>
            <a:chOff x="419358" y="6597660"/>
            <a:chExt cx="4721054" cy="2691743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35F771F3-16CC-725D-A033-BA241ED5510F}"/>
                </a:ext>
              </a:extLst>
            </p:cNvPr>
            <p:cNvGrpSpPr/>
            <p:nvPr/>
          </p:nvGrpSpPr>
          <p:grpSpPr>
            <a:xfrm>
              <a:off x="1645067" y="8904733"/>
              <a:ext cx="3495345" cy="384670"/>
              <a:chOff x="6478103" y="5939927"/>
              <a:chExt cx="3343275" cy="338554"/>
            </a:xfrm>
          </p:grpSpPr>
          <p:cxnSp>
            <p:nvCxnSpPr>
              <p:cNvPr id="28" name="直接连接符 27">
                <a:extLst>
                  <a:ext uri="{FF2B5EF4-FFF2-40B4-BE49-F238E27FC236}">
                    <a16:creationId xmlns:a16="http://schemas.microsoft.com/office/drawing/2014/main" id="{D3DFB2AA-871A-BDF7-74DE-A24C237C4A0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478103" y="5997010"/>
                <a:ext cx="3343275" cy="0"/>
              </a:xfrm>
              <a:prstGeom prst="line">
                <a:avLst/>
              </a:prstGeom>
              <a:ln>
                <a:solidFill>
                  <a:schemeClr val="bg1"/>
                </a:solidFill>
                <a:headEnd type="stealth" w="lg" len="lg"/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0C40C678-CC0A-94AA-741D-3B2B516549F7}"/>
                  </a:ext>
                </a:extLst>
              </p:cNvPr>
              <p:cNvSpPr/>
              <p:nvPr/>
            </p:nvSpPr>
            <p:spPr>
              <a:xfrm>
                <a:off x="7554839" y="5939927"/>
                <a:ext cx="1189801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12 m</a:t>
                </a:r>
              </a:p>
            </p:txBody>
          </p:sp>
        </p:grpSp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id="{312A8F77-4D13-20BC-223B-BF27517C38D8}"/>
                </a:ext>
              </a:extLst>
            </p:cNvPr>
            <p:cNvSpPr txBox="1"/>
            <p:nvPr/>
          </p:nvSpPr>
          <p:spPr>
            <a:xfrm>
              <a:off x="419358" y="6597660"/>
              <a:ext cx="3595339" cy="29238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300" b="1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41A1 beamline, TPS, Taiwan, China</a:t>
              </a:r>
            </a:p>
          </p:txBody>
        </p:sp>
      </p:grpSp>
      <p:pic>
        <p:nvPicPr>
          <p:cNvPr id="2" name="Graphic 1">
            <a:extLst>
              <a:ext uri="{FF2B5EF4-FFF2-40B4-BE49-F238E27FC236}">
                <a16:creationId xmlns:a16="http://schemas.microsoft.com/office/drawing/2014/main" id="{1E161BE2-7817-3157-05C8-AC43F7E72B4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1743" y="588687"/>
            <a:ext cx="12192000" cy="195082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81B8EDB2-467A-F6A1-469F-E5B43B87E93C}"/>
              </a:ext>
            </a:extLst>
          </p:cNvPr>
          <p:cNvGrpSpPr/>
          <p:nvPr/>
        </p:nvGrpSpPr>
        <p:grpSpPr>
          <a:xfrm>
            <a:off x="7177440" y="1509372"/>
            <a:ext cx="4503854" cy="2869564"/>
            <a:chOff x="7177440" y="1509372"/>
            <a:chExt cx="4503854" cy="2869564"/>
          </a:xfrm>
        </p:grpSpPr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id="{6321A536-A57B-9DEF-D445-18001B61E782}"/>
                </a:ext>
              </a:extLst>
            </p:cNvPr>
            <p:cNvGrpSpPr/>
            <p:nvPr/>
          </p:nvGrpSpPr>
          <p:grpSpPr>
            <a:xfrm>
              <a:off x="7384022" y="1509372"/>
              <a:ext cx="4297272" cy="2865112"/>
              <a:chOff x="546360" y="3358964"/>
              <a:chExt cx="4903740" cy="3269461"/>
            </a:xfrm>
          </p:grpSpPr>
          <p:grpSp>
            <p:nvGrpSpPr>
              <p:cNvPr id="4" name="组合 3">
                <a:extLst>
                  <a:ext uri="{FF2B5EF4-FFF2-40B4-BE49-F238E27FC236}">
                    <a16:creationId xmlns:a16="http://schemas.microsoft.com/office/drawing/2014/main" id="{33B78BE9-738D-E983-626F-D095EEA3330F}"/>
                  </a:ext>
                </a:extLst>
              </p:cNvPr>
              <p:cNvGrpSpPr/>
              <p:nvPr/>
            </p:nvGrpSpPr>
            <p:grpSpPr>
              <a:xfrm>
                <a:off x="664673" y="3746111"/>
                <a:ext cx="4785427" cy="2882314"/>
                <a:chOff x="622143" y="3740555"/>
                <a:chExt cx="4873680" cy="2935470"/>
              </a:xfrm>
            </p:grpSpPr>
            <p:pic>
              <p:nvPicPr>
                <p:cNvPr id="31" name="图片 30">
                  <a:extLst>
                    <a:ext uri="{FF2B5EF4-FFF2-40B4-BE49-F238E27FC236}">
                      <a16:creationId xmlns:a16="http://schemas.microsoft.com/office/drawing/2014/main" id="{BC35C413-5E71-6A75-5852-B77A846E56E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622143" y="3740555"/>
                  <a:ext cx="4747299" cy="1993867"/>
                </a:xfrm>
                <a:prstGeom prst="rect">
                  <a:avLst/>
                </a:prstGeom>
              </p:spPr>
            </p:pic>
            <p:grpSp>
              <p:nvGrpSpPr>
                <p:cNvPr id="34" name="组合 33">
                  <a:extLst>
                    <a:ext uri="{FF2B5EF4-FFF2-40B4-BE49-F238E27FC236}">
                      <a16:creationId xmlns:a16="http://schemas.microsoft.com/office/drawing/2014/main" id="{AACADF15-32E4-5A71-6BFA-F2147C24ED09}"/>
                    </a:ext>
                  </a:extLst>
                </p:cNvPr>
                <p:cNvGrpSpPr/>
                <p:nvPr/>
              </p:nvGrpSpPr>
              <p:grpSpPr>
                <a:xfrm rot="10800000">
                  <a:off x="782853" y="5856525"/>
                  <a:ext cx="4008632" cy="370262"/>
                  <a:chOff x="7907647" y="4857137"/>
                  <a:chExt cx="3734743" cy="370262"/>
                </a:xfrm>
              </p:grpSpPr>
              <p:grpSp>
                <p:nvGrpSpPr>
                  <p:cNvPr id="39" name="组合 38">
                    <a:extLst>
                      <a:ext uri="{FF2B5EF4-FFF2-40B4-BE49-F238E27FC236}">
                        <a16:creationId xmlns:a16="http://schemas.microsoft.com/office/drawing/2014/main" id="{4FE8D0B9-F9B8-EFF7-90F4-EB8DDE5B13A1}"/>
                      </a:ext>
                    </a:extLst>
                  </p:cNvPr>
                  <p:cNvGrpSpPr/>
                  <p:nvPr/>
                </p:nvGrpSpPr>
                <p:grpSpPr>
                  <a:xfrm>
                    <a:off x="7907647" y="4857137"/>
                    <a:ext cx="3734743" cy="360000"/>
                    <a:chOff x="8826392" y="1633395"/>
                    <a:chExt cx="3234939" cy="360000"/>
                  </a:xfrm>
                </p:grpSpPr>
                <p:cxnSp>
                  <p:nvCxnSpPr>
                    <p:cNvPr id="41" name="直接箭头连接符 40">
                      <a:extLst>
                        <a:ext uri="{FF2B5EF4-FFF2-40B4-BE49-F238E27FC236}">
                          <a16:creationId xmlns:a16="http://schemas.microsoft.com/office/drawing/2014/main" id="{AA9FC8F1-A7E5-B0FC-5C29-36F4110D02A0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8826392" y="1816276"/>
                      <a:ext cx="3234939" cy="0"/>
                    </a:xfrm>
                    <a:prstGeom prst="straightConnector1">
                      <a:avLst/>
                    </a:prstGeom>
                    <a:ln w="76200">
                      <a:gradFill>
                        <a:gsLst>
                          <a:gs pos="34000">
                            <a:srgbClr val="DA6976">
                              <a:alpha val="61000"/>
                            </a:srgbClr>
                          </a:gs>
                          <a:gs pos="0">
                            <a:srgbClr val="FF0000"/>
                          </a:gs>
                          <a:gs pos="87000">
                            <a:schemeClr val="accent1"/>
                          </a:gs>
                          <a:gs pos="100000">
                            <a:schemeClr val="accent1">
                              <a:lumMod val="50000"/>
                            </a:schemeClr>
                          </a:gs>
                        </a:gsLst>
                        <a:lin ang="10800000" scaled="0"/>
                      </a:gradFill>
                      <a:headEnd type="none"/>
                      <a:tailEnd type="triangle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42" name="直接连接符 41">
                      <a:extLst>
                        <a:ext uri="{FF2B5EF4-FFF2-40B4-BE49-F238E27FC236}">
                          <a16:creationId xmlns:a16="http://schemas.microsoft.com/office/drawing/2014/main" id="{153A4B75-BECE-BF2A-82CE-D2DF048A5FED}"/>
                        </a:ext>
                      </a:extLst>
                    </p:cNvPr>
                    <p:cNvCxnSpPr/>
                    <p:nvPr/>
                  </p:nvCxnSpPr>
                  <p:spPr>
                    <a:xfrm flipH="1">
                      <a:off x="11416187" y="1633395"/>
                      <a:ext cx="0" cy="360000"/>
                    </a:xfrm>
                    <a:prstGeom prst="line">
                      <a:avLst/>
                    </a:prstGeom>
                    <a:ln w="38100">
                      <a:solidFill>
                        <a:schemeClr val="accent6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37" name="直接连接符 36">
                    <a:extLst>
                      <a:ext uri="{FF2B5EF4-FFF2-40B4-BE49-F238E27FC236}">
                        <a16:creationId xmlns:a16="http://schemas.microsoft.com/office/drawing/2014/main" id="{3262EFC4-B205-E95D-62A4-6CAD3F66660C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9438129" y="4867399"/>
                    <a:ext cx="0" cy="360000"/>
                  </a:xfrm>
                  <a:prstGeom prst="line">
                    <a:avLst/>
                  </a:prstGeom>
                  <a:ln w="38100">
                    <a:solidFill>
                      <a:schemeClr val="accent6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46" name="矩形 45">
                  <a:extLst>
                    <a:ext uri="{FF2B5EF4-FFF2-40B4-BE49-F238E27FC236}">
                      <a16:creationId xmlns:a16="http://schemas.microsoft.com/office/drawing/2014/main" id="{1D9C81CE-FBE4-5D3A-56BA-9B94D37A6D16}"/>
                    </a:ext>
                  </a:extLst>
                </p:cNvPr>
                <p:cNvSpPr/>
                <p:nvPr/>
              </p:nvSpPr>
              <p:spPr>
                <a:xfrm>
                  <a:off x="4087147" y="6246797"/>
                  <a:ext cx="1408676" cy="42922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dirty="0">
                      <a:latin typeface="Gill Sans MT" panose="020B0502020104020203" pitchFamily="34" charset="0"/>
                      <a:cs typeface="Segoe UI" panose="020B0502040204020203" pitchFamily="34" charset="0"/>
                    </a:rPr>
                    <a:t> year</a:t>
                  </a:r>
                  <a:endParaRPr lang="en-US" baseline="-25000" dirty="0">
                    <a:latin typeface="Gill Sans MT" panose="020B05020201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47" name="矩形 46">
                  <a:extLst>
                    <a:ext uri="{FF2B5EF4-FFF2-40B4-BE49-F238E27FC236}">
                      <a16:creationId xmlns:a16="http://schemas.microsoft.com/office/drawing/2014/main" id="{AA06A8F8-4E23-93DB-02C7-8322C8B64529}"/>
                    </a:ext>
                  </a:extLst>
                </p:cNvPr>
                <p:cNvSpPr/>
                <p:nvPr/>
              </p:nvSpPr>
              <p:spPr>
                <a:xfrm>
                  <a:off x="2458787" y="6255495"/>
                  <a:ext cx="1408676" cy="411343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700" dirty="0">
                      <a:latin typeface="Gill Sans MT" panose="020B0502020104020203" pitchFamily="34" charset="0"/>
                      <a:cs typeface="Segoe UI" panose="020B0502040204020203" pitchFamily="34" charset="0"/>
                    </a:rPr>
                    <a:t>2000</a:t>
                  </a:r>
                  <a:endParaRPr lang="en-US" sz="1700" baseline="-25000" dirty="0">
                    <a:latin typeface="Gill Sans MT" panose="020B0502020104020203" pitchFamily="34" charset="0"/>
                    <a:cs typeface="Segoe UI" panose="020B0502040204020203" pitchFamily="34" charset="0"/>
                  </a:endParaRPr>
                </a:p>
              </p:txBody>
            </p:sp>
            <p:sp>
              <p:nvSpPr>
                <p:cNvPr id="51" name="矩形 50">
                  <a:extLst>
                    <a:ext uri="{FF2B5EF4-FFF2-40B4-BE49-F238E27FC236}">
                      <a16:creationId xmlns:a16="http://schemas.microsoft.com/office/drawing/2014/main" id="{4058175E-3EEE-0FF9-430F-FCF82F2AC0B7}"/>
                    </a:ext>
                  </a:extLst>
                </p:cNvPr>
                <p:cNvSpPr/>
                <p:nvPr/>
              </p:nvSpPr>
              <p:spPr>
                <a:xfrm>
                  <a:off x="906363" y="6255495"/>
                  <a:ext cx="1408676" cy="411343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lang="en-US" sz="1700" dirty="0">
                      <a:latin typeface="Gill Sans MT" panose="020B0502020104020203" pitchFamily="34" charset="0"/>
                      <a:cs typeface="Segoe UI" panose="020B0502040204020203" pitchFamily="34" charset="0"/>
                    </a:rPr>
                    <a:t>2009</a:t>
                  </a:r>
                  <a:endParaRPr lang="en-US" sz="1700" baseline="-25000" dirty="0">
                    <a:latin typeface="Gill Sans MT" panose="020B0502020104020203" pitchFamily="34" charset="0"/>
                    <a:cs typeface="Segoe UI" panose="020B0502040204020203" pitchFamily="34" charset="0"/>
                  </a:endParaRPr>
                </a:p>
              </p:txBody>
            </p:sp>
          </p:grpSp>
          <p:sp>
            <p:nvSpPr>
              <p:cNvPr id="58" name="矩形 57">
                <a:extLst>
                  <a:ext uri="{FF2B5EF4-FFF2-40B4-BE49-F238E27FC236}">
                    <a16:creationId xmlns:a16="http://schemas.microsoft.com/office/drawing/2014/main" id="{92B095EB-D88C-062C-B60E-68D674948127}"/>
                  </a:ext>
                </a:extLst>
              </p:cNvPr>
              <p:cNvSpPr/>
              <p:nvPr/>
            </p:nvSpPr>
            <p:spPr>
              <a:xfrm>
                <a:off x="546360" y="3358964"/>
                <a:ext cx="4779648" cy="4214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accent2"/>
                    </a:solidFill>
                    <a:latin typeface="Gill Sans MT" panose="020B0502020104020203" pitchFamily="34" charset="0"/>
                    <a:cs typeface="Segoe UI" panose="020B0502040204020203" pitchFamily="34" charset="0"/>
                  </a:rPr>
                  <a:t>Evolution of RIXS resolution</a:t>
                </a:r>
              </a:p>
            </p:txBody>
          </p:sp>
        </p:grpSp>
        <p:sp>
          <p:nvSpPr>
            <p:cNvPr id="6" name="矩形 50">
              <a:extLst>
                <a:ext uri="{FF2B5EF4-FFF2-40B4-BE49-F238E27FC236}">
                  <a16:creationId xmlns:a16="http://schemas.microsoft.com/office/drawing/2014/main" id="{266BF4A9-F787-2BFE-0E29-0FB1AA531DCC}"/>
                </a:ext>
              </a:extLst>
            </p:cNvPr>
            <p:cNvSpPr/>
            <p:nvPr/>
          </p:nvSpPr>
          <p:spPr>
            <a:xfrm>
              <a:off x="7177440" y="4024993"/>
              <a:ext cx="1212105" cy="3539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700" dirty="0">
                  <a:latin typeface="Gill Sans MT" panose="020B0502020104020203" pitchFamily="34" charset="0"/>
                  <a:cs typeface="Segoe UI" panose="020B0502040204020203" pitchFamily="34" charset="0"/>
                </a:rPr>
                <a:t>2025</a:t>
              </a:r>
              <a:endParaRPr lang="en-US" sz="1700" baseline="-25000" dirty="0">
                <a:latin typeface="Gill Sans MT" panose="020B0502020104020203" pitchFamily="34" charset="0"/>
                <a:cs typeface="Segoe UI" panose="020B0502040204020203" pitchFamily="34" charset="0"/>
              </a:endParaRPr>
            </a:p>
          </p:txBody>
        </p:sp>
      </p:grpSp>
      <p:cxnSp>
        <p:nvCxnSpPr>
          <p:cNvPr id="8" name="直接连接符 41">
            <a:extLst>
              <a:ext uri="{FF2B5EF4-FFF2-40B4-BE49-F238E27FC236}">
                <a16:creationId xmlns:a16="http://schemas.microsoft.com/office/drawing/2014/main" id="{7F621509-5425-ABB0-798E-A1099F1BF66A}"/>
              </a:ext>
            </a:extLst>
          </p:cNvPr>
          <p:cNvCxnSpPr/>
          <p:nvPr/>
        </p:nvCxnSpPr>
        <p:spPr>
          <a:xfrm rot="10800000" flipH="1">
            <a:off x="7885504" y="3683031"/>
            <a:ext cx="0" cy="309764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50">
            <a:extLst>
              <a:ext uri="{FF2B5EF4-FFF2-40B4-BE49-F238E27FC236}">
                <a16:creationId xmlns:a16="http://schemas.microsoft.com/office/drawing/2014/main" id="{CA440000-9A35-D0BF-6339-EF8411F5613A}"/>
              </a:ext>
            </a:extLst>
          </p:cNvPr>
          <p:cNvSpPr/>
          <p:nvPr/>
        </p:nvSpPr>
        <p:spPr>
          <a:xfrm>
            <a:off x="7177440" y="4790010"/>
            <a:ext cx="459377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38 </a:t>
            </a:r>
            <a:r>
              <a:rPr lang="en-US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meV</a:t>
            </a:r>
            <a:r>
              <a:rPr lang="en-US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@ Ni L-edge</a:t>
            </a:r>
            <a:endParaRPr lang="en-US" sz="1600" baseline="-25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文本框 47">
            <a:extLst>
              <a:ext uri="{FF2B5EF4-FFF2-40B4-BE49-F238E27FC236}">
                <a16:creationId xmlns:a16="http://schemas.microsoft.com/office/drawing/2014/main" id="{1E5273A0-1B7C-5750-459A-C6D5EDE256E0}"/>
              </a:ext>
            </a:extLst>
          </p:cNvPr>
          <p:cNvSpPr txBox="1"/>
          <p:nvPr/>
        </p:nvSpPr>
        <p:spPr>
          <a:xfrm>
            <a:off x="419358" y="1049279"/>
            <a:ext cx="2841363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I21 beamline, DIAMND, UK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0CD50B2-6E23-6878-110D-BE5CEA593CD7}"/>
              </a:ext>
            </a:extLst>
          </p:cNvPr>
          <p:cNvGrpSpPr/>
          <p:nvPr/>
        </p:nvGrpSpPr>
        <p:grpSpPr>
          <a:xfrm>
            <a:off x="419358" y="1301911"/>
            <a:ext cx="6412767" cy="2199938"/>
            <a:chOff x="539280" y="4299103"/>
            <a:chExt cx="6412767" cy="2199938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3DCA14A8-37F4-44AA-5990-1FD0A530C87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15988" t="24863" b="572"/>
            <a:stretch>
              <a:fillRect/>
            </a:stretch>
          </p:blipFill>
          <p:spPr>
            <a:xfrm>
              <a:off x="539280" y="4299103"/>
              <a:ext cx="6412767" cy="2199938"/>
            </a:xfrm>
            <a:prstGeom prst="rect">
              <a:avLst/>
            </a:prstGeom>
            <a:effectLst>
              <a:softEdge rad="88900"/>
            </a:effectLst>
          </p:spPr>
        </p:pic>
        <p:sp>
          <p:nvSpPr>
            <p:cNvPr id="18" name="文本框 39">
              <a:extLst>
                <a:ext uri="{FF2B5EF4-FFF2-40B4-BE49-F238E27FC236}">
                  <a16:creationId xmlns:a16="http://schemas.microsoft.com/office/drawing/2014/main" id="{11205E8D-1031-F27A-2C0E-C6DA1AF85235}"/>
                </a:ext>
              </a:extLst>
            </p:cNvPr>
            <p:cNvSpPr txBox="1"/>
            <p:nvPr/>
          </p:nvSpPr>
          <p:spPr>
            <a:xfrm>
              <a:off x="2117030" y="6181372"/>
              <a:ext cx="2527225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J. Synchrotron Rad. 29, 563 (2022)</a:t>
              </a:r>
            </a:p>
          </p:txBody>
        </p:sp>
      </p:grpSp>
      <p:sp>
        <p:nvSpPr>
          <p:cNvPr id="14" name="文本框 10">
            <a:extLst>
              <a:ext uri="{FF2B5EF4-FFF2-40B4-BE49-F238E27FC236}">
                <a16:creationId xmlns:a16="http://schemas.microsoft.com/office/drawing/2014/main" id="{FDBAEE57-A541-8A35-1D6F-A108DE976311}"/>
              </a:ext>
            </a:extLst>
          </p:cNvPr>
          <p:cNvSpPr txBox="1"/>
          <p:nvPr/>
        </p:nvSpPr>
        <p:spPr>
          <a:xfrm>
            <a:off x="1418579" y="160760"/>
            <a:ext cx="9354845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Resonant Inelastic X-ray Scattering (RIXS)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D1B5414-143F-CDF7-8034-EC499519CA17}"/>
              </a:ext>
            </a:extLst>
          </p:cNvPr>
          <p:cNvGrpSpPr/>
          <p:nvPr/>
        </p:nvGrpSpPr>
        <p:grpSpPr>
          <a:xfrm>
            <a:off x="460305" y="3948108"/>
            <a:ext cx="6537074" cy="2663362"/>
            <a:chOff x="460305" y="3948108"/>
            <a:chExt cx="6537074" cy="2663362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4E0BE95-1419-6EA5-2EB7-95B23A43F76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t="13328"/>
            <a:stretch>
              <a:fillRect/>
            </a:stretch>
          </p:blipFill>
          <p:spPr>
            <a:xfrm>
              <a:off x="460305" y="3948108"/>
              <a:ext cx="6537074" cy="2663362"/>
            </a:xfrm>
            <a:prstGeom prst="rect">
              <a:avLst/>
            </a:prstGeom>
            <a:effectLst>
              <a:softEdge rad="38100"/>
            </a:effectLst>
          </p:spPr>
        </p:pic>
        <p:sp>
          <p:nvSpPr>
            <p:cNvPr id="16" name="文本框 39">
              <a:extLst>
                <a:ext uri="{FF2B5EF4-FFF2-40B4-BE49-F238E27FC236}">
                  <a16:creationId xmlns:a16="http://schemas.microsoft.com/office/drawing/2014/main" id="{6936F9A1-BF3F-A238-EA8D-FFE4B5882C88}"/>
                </a:ext>
              </a:extLst>
            </p:cNvPr>
            <p:cNvSpPr txBox="1"/>
            <p:nvPr/>
          </p:nvSpPr>
          <p:spPr>
            <a:xfrm>
              <a:off x="3260720" y="6344249"/>
              <a:ext cx="2527225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1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J. Synchrotron Rad. 28, 977 (2021)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772541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57200" y="1884651"/>
            <a:ext cx="4095750" cy="2755323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4761459" y="1752600"/>
            <a:ext cx="4059731" cy="3019425"/>
          </a:xfrm>
          <a:prstGeom prst="rect">
            <a:avLst/>
          </a:prstGeom>
        </p:spPr>
      </p:pic>
      <p:sp>
        <p:nvSpPr>
          <p:cNvPr id="12" name="bullet-958-232">
            <a:extLst>
              <a:ext uri="{FF2B5EF4-FFF2-40B4-BE49-F238E27FC236}">
                <a16:creationId xmlns:a16="http://schemas.microsoft.com/office/drawing/2014/main" id="{D5F485DF-D091-470F-8CA4-17139853007C}"/>
              </a:ext>
            </a:extLst>
          </p:cNvPr>
          <p:cNvSpPr>
            <a:spLocks noGrp="1"/>
          </p:cNvSpPr>
          <p:nvPr/>
        </p:nvSpPr>
        <p:spPr>
          <a:xfrm>
            <a:off x="9153525" y="1436976"/>
            <a:ext cx="76200" cy="76200"/>
          </a:xfrm>
          <a:prstGeom prst="rect">
            <a:avLst/>
          </a:prstGeom>
          <a:solidFill>
            <a:srgbClr val="168BC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bullet-text-958-232">
            <a:extLst>
              <a:ext uri="{FF2B5EF4-FFF2-40B4-BE49-F238E27FC236}">
                <a16:creationId xmlns:a16="http://schemas.microsoft.com/office/drawing/2014/main" id="{7BDBFF12-4961-4D2A-BCC5-4D2B40C19801}"/>
              </a:ext>
            </a:extLst>
          </p:cNvPr>
          <p:cNvSpPr>
            <a:spLocks noGrp="1"/>
          </p:cNvSpPr>
          <p:nvPr/>
        </p:nvSpPr>
        <p:spPr>
          <a:xfrm>
            <a:off x="9344025" y="1332201"/>
            <a:ext cx="2286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650" b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24 K; ΔE = 24 meV</a:t>
            </a:r>
          </a:p>
        </p:txBody>
      </p:sp>
      <p:sp>
        <p:nvSpPr>
          <p:cNvPr id="14" name="bullet-958-298">
            <a:extLst>
              <a:ext uri="{FF2B5EF4-FFF2-40B4-BE49-F238E27FC236}">
                <a16:creationId xmlns:a16="http://schemas.microsoft.com/office/drawing/2014/main" id="{A6797741-3349-47B9-9367-A4EF23D41C26}"/>
              </a:ext>
            </a:extLst>
          </p:cNvPr>
          <p:cNvSpPr>
            <a:spLocks noGrp="1"/>
          </p:cNvSpPr>
          <p:nvPr/>
        </p:nvSpPr>
        <p:spPr>
          <a:xfrm>
            <a:off x="9153525" y="2065626"/>
            <a:ext cx="76200" cy="76200"/>
          </a:xfrm>
          <a:prstGeom prst="rect">
            <a:avLst/>
          </a:prstGeom>
          <a:solidFill>
            <a:srgbClr val="168BC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bullet-text-958-298">
            <a:extLst>
              <a:ext uri="{FF2B5EF4-FFF2-40B4-BE49-F238E27FC236}">
                <a16:creationId xmlns:a16="http://schemas.microsoft.com/office/drawing/2014/main" id="{6FE7585D-0ADC-4D1A-A786-C668CC9C10B2}"/>
              </a:ext>
            </a:extLst>
          </p:cNvPr>
          <p:cNvSpPr>
            <a:spLocks noGrp="1"/>
          </p:cNvSpPr>
          <p:nvPr/>
        </p:nvSpPr>
        <p:spPr>
          <a:xfrm>
            <a:off x="9344025" y="1861995"/>
            <a:ext cx="2693258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650" b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~32 </a:t>
            </a:r>
            <a:r>
              <a:rPr sz="1650" b="0" dirty="0" err="1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meV</a:t>
            </a:r>
            <a:r>
              <a:rPr sz="165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 magnon; dispersion agrees with INS</a:t>
            </a:r>
          </a:p>
        </p:txBody>
      </p:sp>
      <p:sp>
        <p:nvSpPr>
          <p:cNvPr id="16" name="bullet-958-374">
            <a:extLst>
              <a:ext uri="{FF2B5EF4-FFF2-40B4-BE49-F238E27FC236}">
                <a16:creationId xmlns:a16="http://schemas.microsoft.com/office/drawing/2014/main" id="{CF25BEC3-DC4F-4B23-ADA5-7DFE22898FA2}"/>
              </a:ext>
            </a:extLst>
          </p:cNvPr>
          <p:cNvSpPr>
            <a:spLocks noGrp="1"/>
          </p:cNvSpPr>
          <p:nvPr/>
        </p:nvSpPr>
        <p:spPr>
          <a:xfrm>
            <a:off x="9153525" y="2789526"/>
            <a:ext cx="76200" cy="76200"/>
          </a:xfrm>
          <a:prstGeom prst="rect">
            <a:avLst/>
          </a:prstGeom>
          <a:solidFill>
            <a:srgbClr val="8A3FF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bullet-text-958-374">
            <a:extLst>
              <a:ext uri="{FF2B5EF4-FFF2-40B4-BE49-F238E27FC236}">
                <a16:creationId xmlns:a16="http://schemas.microsoft.com/office/drawing/2014/main" id="{23E7E96C-1CA2-4EE0-B86C-CF228D4EF02F}"/>
              </a:ext>
            </a:extLst>
          </p:cNvPr>
          <p:cNvSpPr>
            <a:spLocks noGrp="1"/>
          </p:cNvSpPr>
          <p:nvPr/>
        </p:nvSpPr>
        <p:spPr>
          <a:xfrm>
            <a:off x="9344025" y="2684751"/>
            <a:ext cx="2286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650" b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φ-dependent CD fits three C₃ domain types</a:t>
            </a:r>
          </a:p>
        </p:txBody>
      </p:sp>
      <p:sp>
        <p:nvSpPr>
          <p:cNvPr id="18" name="bullet-958-452">
            <a:extLst>
              <a:ext uri="{FF2B5EF4-FFF2-40B4-BE49-F238E27FC236}">
                <a16:creationId xmlns:a16="http://schemas.microsoft.com/office/drawing/2014/main" id="{6A72BB97-2478-4C8B-ADA0-D4F02FA76F96}"/>
              </a:ext>
            </a:extLst>
          </p:cNvPr>
          <p:cNvSpPr>
            <a:spLocks noGrp="1"/>
          </p:cNvSpPr>
          <p:nvPr/>
        </p:nvSpPr>
        <p:spPr>
          <a:xfrm>
            <a:off x="9153525" y="3532476"/>
            <a:ext cx="76200" cy="76200"/>
          </a:xfrm>
          <a:prstGeom prst="rect">
            <a:avLst/>
          </a:prstGeom>
          <a:solidFill>
            <a:srgbClr val="F28E2B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bullet-text-958-452">
            <a:extLst>
              <a:ext uri="{FF2B5EF4-FFF2-40B4-BE49-F238E27FC236}">
                <a16:creationId xmlns:a16="http://schemas.microsoft.com/office/drawing/2014/main" id="{2C822101-EE47-4DA2-B25C-142DA9EF704F}"/>
              </a:ext>
            </a:extLst>
          </p:cNvPr>
          <p:cNvSpPr>
            <a:spLocks noGrp="1"/>
          </p:cNvSpPr>
          <p:nvPr/>
        </p:nvSpPr>
        <p:spPr>
          <a:xfrm>
            <a:off x="9344024" y="3390630"/>
            <a:ext cx="2769459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650" b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CD is controlled by </a:t>
            </a:r>
            <a:r>
              <a:rPr lang="en-US" sz="165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symmetry</a:t>
            </a:r>
            <a:r>
              <a:rPr sz="165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 and intermediate states</a:t>
            </a:r>
          </a:p>
        </p:txBody>
      </p:sp>
      <p:sp>
        <p:nvSpPr>
          <p:cNvPr id="20" name="bullet-958-530">
            <a:extLst>
              <a:ext uri="{FF2B5EF4-FFF2-40B4-BE49-F238E27FC236}">
                <a16:creationId xmlns:a16="http://schemas.microsoft.com/office/drawing/2014/main" id="{C9C7CA69-7B54-4731-85F1-9E51D2480AED}"/>
              </a:ext>
            </a:extLst>
          </p:cNvPr>
          <p:cNvSpPr>
            <a:spLocks noGrp="1"/>
          </p:cNvSpPr>
          <p:nvPr/>
        </p:nvSpPr>
        <p:spPr>
          <a:xfrm>
            <a:off x="9153525" y="4448423"/>
            <a:ext cx="76200" cy="76200"/>
          </a:xfrm>
          <a:prstGeom prst="rect">
            <a:avLst/>
          </a:prstGeom>
          <a:solidFill>
            <a:srgbClr val="D6454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bullet-text-958-530">
            <a:extLst>
              <a:ext uri="{FF2B5EF4-FFF2-40B4-BE49-F238E27FC236}">
                <a16:creationId xmlns:a16="http://schemas.microsoft.com/office/drawing/2014/main" id="{9877FA66-F2D6-4321-82A3-45602FC7E008}"/>
              </a:ext>
            </a:extLst>
          </p:cNvPr>
          <p:cNvSpPr>
            <a:spLocks noGrp="1"/>
          </p:cNvSpPr>
          <p:nvPr/>
        </p:nvSpPr>
        <p:spPr>
          <a:xfrm>
            <a:off x="9344025" y="4343648"/>
            <a:ext cx="2286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650" b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CD amplitude is not a direct measure of g-wave splitting</a:t>
            </a:r>
          </a:p>
        </p:txBody>
      </p:sp>
      <p:sp>
        <p:nvSpPr>
          <p:cNvPr id="22" name="rixs-mnte-citation">
            <a:extLst>
              <a:ext uri="{FF2B5EF4-FFF2-40B4-BE49-F238E27FC236}">
                <a16:creationId xmlns:a16="http://schemas.microsoft.com/office/drawing/2014/main" id="{0C78CB50-DDEB-4502-97B2-2679EF017A0D}"/>
              </a:ext>
            </a:extLst>
          </p:cNvPr>
          <p:cNvSpPr>
            <a:spLocks noGrp="1"/>
          </p:cNvSpPr>
          <p:nvPr/>
        </p:nvSpPr>
        <p:spPr>
          <a:xfrm>
            <a:off x="4181475" y="6254049"/>
            <a:ext cx="728662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1050" b="0">
                <a:solidFill>
                  <a:srgbClr val="5B6472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100" b="0" dirty="0" err="1">
                <a:solidFill>
                  <a:srgbClr val="5B6472"/>
                </a:solidFill>
                <a:latin typeface="Arial Unicode MS"/>
                <a:ea typeface="Arial Unicode MS"/>
                <a:cs typeface="Arial Unicode MS"/>
              </a:rPr>
              <a:t>Takegami</a:t>
            </a:r>
            <a:r>
              <a:rPr sz="1100" b="0" dirty="0">
                <a:solidFill>
                  <a:srgbClr val="5B6472"/>
                </a:solidFill>
                <a:latin typeface="Arial Unicode MS"/>
                <a:ea typeface="Arial Unicode MS"/>
                <a:cs typeface="Arial Unicode MS"/>
              </a:rPr>
              <a:t> et al., </a:t>
            </a:r>
            <a:r>
              <a:rPr lang="en-HK" sz="1100" dirty="0">
                <a:solidFill>
                  <a:srgbClr val="5B6472"/>
                </a:solidFill>
                <a:latin typeface="Arial Unicode MS"/>
                <a:ea typeface="Arial Unicode MS"/>
                <a:cs typeface="Arial Unicode MS"/>
              </a:rPr>
              <a:t>Circular Dichroism in RIXS: Probing Altermagnetic Domains in </a:t>
            </a:r>
            <a:r>
              <a:rPr lang="en-HK" sz="1100" dirty="0" err="1">
                <a:solidFill>
                  <a:srgbClr val="5B6472"/>
                </a:solidFill>
                <a:latin typeface="Arial Unicode MS"/>
                <a:ea typeface="Arial Unicode MS"/>
                <a:cs typeface="Arial Unicode MS"/>
              </a:rPr>
              <a:t>MnTe</a:t>
            </a:r>
            <a:r>
              <a:rPr lang="en-HK" sz="1100" dirty="0">
                <a:solidFill>
                  <a:srgbClr val="5B6472"/>
                </a:solidFill>
                <a:latin typeface="Arial Unicode MS"/>
                <a:ea typeface="Arial Unicode MS"/>
                <a:cs typeface="Arial Unicode MS"/>
              </a:rPr>
              <a:t>, </a:t>
            </a:r>
            <a:r>
              <a:rPr lang="en-US" sz="1100" b="0" dirty="0">
                <a:solidFill>
                  <a:srgbClr val="5B6472"/>
                </a:solidFill>
                <a:latin typeface="Arial Unicode MS"/>
                <a:ea typeface="Arial Unicode MS"/>
                <a:cs typeface="Arial Unicode MS"/>
              </a:rPr>
              <a:t>PRL </a:t>
            </a:r>
            <a:r>
              <a:rPr sz="1100" b="0" dirty="0">
                <a:solidFill>
                  <a:srgbClr val="5B6472"/>
                </a:solidFill>
                <a:latin typeface="Arial Unicode MS"/>
                <a:ea typeface="Arial Unicode MS"/>
                <a:cs typeface="Arial Unicode MS"/>
              </a:rPr>
              <a:t>135, 196502 (2025</a:t>
            </a:r>
            <a:r>
              <a:rPr lang="en-US" sz="1100" b="0" dirty="0">
                <a:solidFill>
                  <a:srgbClr val="5B6472"/>
                </a:solidFill>
                <a:latin typeface="Arial Unicode MS"/>
                <a:ea typeface="Arial Unicode MS"/>
                <a:cs typeface="Arial Unicode MS"/>
              </a:rPr>
              <a:t>)</a:t>
            </a:r>
            <a:endParaRPr sz="1100" b="0" dirty="0">
              <a:solidFill>
                <a:srgbClr val="5B6472"/>
              </a:solidFill>
              <a:latin typeface="Arial Unicode MS"/>
              <a:ea typeface="Arial Unicode MS"/>
              <a:cs typeface="Arial Unicode MS"/>
            </a:endParaRPr>
          </a:p>
        </p:txBody>
      </p:sp>
      <p:sp>
        <p:nvSpPr>
          <p:cNvPr id="25" name="takeaway-640">
            <a:extLst>
              <a:ext uri="{FF2B5EF4-FFF2-40B4-BE49-F238E27FC236}">
                <a16:creationId xmlns:a16="http://schemas.microsoft.com/office/drawing/2014/main" id="{6AAA351E-818A-4395-A26E-C928560D0F5A}"/>
              </a:ext>
            </a:extLst>
          </p:cNvPr>
          <p:cNvSpPr>
            <a:spLocks noGrp="1"/>
          </p:cNvSpPr>
          <p:nvPr/>
        </p:nvSpPr>
        <p:spPr>
          <a:xfrm>
            <a:off x="457200" y="5406324"/>
            <a:ext cx="11010900" cy="38460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500" b="1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00" b="1" dirty="0">
                <a:solidFill>
                  <a:srgbClr val="168BC2"/>
                </a:solidFill>
                <a:latin typeface="Arial Unicode MS"/>
                <a:ea typeface="Arial Unicode MS"/>
                <a:cs typeface="Arial Unicode MS"/>
              </a:rPr>
              <a:t>RIXS-CD provides a detailed magnetic-domain fingerprint, but not a direct ruler for magnon splitting.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44726B0A-67FC-D6DB-C34A-5289E90E1F1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1743" y="588687"/>
            <a:ext cx="12192000" cy="195082"/>
          </a:xfrm>
          <a:prstGeom prst="rect">
            <a:avLst/>
          </a:prstGeom>
        </p:spPr>
      </p:pic>
      <p:sp>
        <p:nvSpPr>
          <p:cNvPr id="9" name="文本框 10">
            <a:extLst>
              <a:ext uri="{FF2B5EF4-FFF2-40B4-BE49-F238E27FC236}">
                <a16:creationId xmlns:a16="http://schemas.microsoft.com/office/drawing/2014/main" id="{80639EE0-6C00-D712-676B-AEDB464B590E}"/>
              </a:ext>
            </a:extLst>
          </p:cNvPr>
          <p:cNvSpPr txBox="1"/>
          <p:nvPr/>
        </p:nvSpPr>
        <p:spPr>
          <a:xfrm>
            <a:off x="1418579" y="160760"/>
            <a:ext cx="93548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600" b="1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lang="el-GR" sz="2400" b="1" dirty="0">
                <a:solidFill>
                  <a:srgbClr val="111827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α-</a:t>
            </a:r>
            <a:r>
              <a:rPr lang="en-HK" sz="2400" b="1" dirty="0" err="1">
                <a:solidFill>
                  <a:srgbClr val="111827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MnTe</a:t>
            </a:r>
            <a:r>
              <a:rPr lang="en-HK" sz="2400" b="1" dirty="0">
                <a:solidFill>
                  <a:srgbClr val="111827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RIXS-CD distinguishes C</a:t>
            </a:r>
            <a:r>
              <a:rPr lang="en-US" altLang="zh-CN" sz="2400" b="1" baseline="-25000" dirty="0">
                <a:solidFill>
                  <a:srgbClr val="111827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en-HK" sz="2400" b="1" dirty="0">
                <a:solidFill>
                  <a:srgbClr val="111827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magnetic domains</a:t>
            </a:r>
          </a:p>
        </p:txBody>
      </p:sp>
    </p:spTree>
    <p:extLst>
      <p:ext uri="{BB962C8B-B14F-4D97-AF65-F5344CB8AC3E}">
        <p14:creationId xmlns:p14="http://schemas.microsoft.com/office/powerpoint/2010/main" val="11450795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rcRect l="4225" r="3237" b="3944"/>
          <a:stretch>
            <a:fillRect/>
          </a:stretch>
        </p:blipFill>
        <p:spPr>
          <a:xfrm>
            <a:off x="177629" y="1384926"/>
            <a:ext cx="8109121" cy="3738163"/>
          </a:xfrm>
          <a:prstGeom prst="rect">
            <a:avLst/>
          </a:prstGeom>
        </p:spPr>
      </p:pic>
      <p:sp>
        <p:nvSpPr>
          <p:cNvPr id="10" name="bullet-878-232">
            <a:extLst>
              <a:ext uri="{FF2B5EF4-FFF2-40B4-BE49-F238E27FC236}">
                <a16:creationId xmlns:a16="http://schemas.microsoft.com/office/drawing/2014/main" id="{01AF3000-CDF5-498D-9928-38C6F7A3CFB8}"/>
              </a:ext>
            </a:extLst>
          </p:cNvPr>
          <p:cNvSpPr>
            <a:spLocks noGrp="1"/>
          </p:cNvSpPr>
          <p:nvPr/>
        </p:nvSpPr>
        <p:spPr>
          <a:xfrm>
            <a:off x="8343900" y="1489701"/>
            <a:ext cx="76200" cy="76200"/>
          </a:xfrm>
          <a:prstGeom prst="rect">
            <a:avLst/>
          </a:prstGeom>
          <a:solidFill>
            <a:srgbClr val="168BC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bullet-text-878-232">
            <a:extLst>
              <a:ext uri="{FF2B5EF4-FFF2-40B4-BE49-F238E27FC236}">
                <a16:creationId xmlns:a16="http://schemas.microsoft.com/office/drawing/2014/main" id="{A2E55906-F331-4986-961C-EF4CDCCA6080}"/>
              </a:ext>
            </a:extLst>
          </p:cNvPr>
          <p:cNvSpPr>
            <a:spLocks noGrp="1"/>
          </p:cNvSpPr>
          <p:nvPr/>
        </p:nvSpPr>
        <p:spPr>
          <a:xfrm>
            <a:off x="8534400" y="1384926"/>
            <a:ext cx="3048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650" b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Cr L</a:t>
            </a:r>
            <a:r>
              <a:rPr lang="en-US" sz="1650" b="0" baseline="-2500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3</a:t>
            </a:r>
            <a:r>
              <a:rPr sz="165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 edge; ΔE ≈ 32.5 </a:t>
            </a:r>
            <a:r>
              <a:rPr sz="1650" b="0" dirty="0" err="1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meV</a:t>
            </a:r>
            <a:r>
              <a:rPr sz="165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; single-domain microregion</a:t>
            </a:r>
          </a:p>
        </p:txBody>
      </p:sp>
      <p:sp>
        <p:nvSpPr>
          <p:cNvPr id="12" name="bullet-878-304">
            <a:extLst>
              <a:ext uri="{FF2B5EF4-FFF2-40B4-BE49-F238E27FC236}">
                <a16:creationId xmlns:a16="http://schemas.microsoft.com/office/drawing/2014/main" id="{8FE4DCF3-99CF-4927-A18D-30AE15B8A83C}"/>
              </a:ext>
            </a:extLst>
          </p:cNvPr>
          <p:cNvSpPr>
            <a:spLocks noGrp="1"/>
          </p:cNvSpPr>
          <p:nvPr/>
        </p:nvSpPr>
        <p:spPr>
          <a:xfrm>
            <a:off x="8343900" y="2175501"/>
            <a:ext cx="76200" cy="76200"/>
          </a:xfrm>
          <a:prstGeom prst="rect">
            <a:avLst/>
          </a:prstGeom>
          <a:solidFill>
            <a:srgbClr val="F28E2B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bullet-text-878-304">
            <a:extLst>
              <a:ext uri="{FF2B5EF4-FFF2-40B4-BE49-F238E27FC236}">
                <a16:creationId xmlns:a16="http://schemas.microsoft.com/office/drawing/2014/main" id="{D241E87A-C139-49E5-8FBD-21E294E1D696}"/>
              </a:ext>
            </a:extLst>
          </p:cNvPr>
          <p:cNvSpPr>
            <a:spLocks noGrp="1"/>
          </p:cNvSpPr>
          <p:nvPr/>
        </p:nvSpPr>
        <p:spPr>
          <a:xfrm>
            <a:off x="8534400" y="2070726"/>
            <a:ext cx="3048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650" b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RCD(φ) = A cos(3φ)，|A| = 21.6 ± 1.7%</a:t>
            </a:r>
          </a:p>
        </p:txBody>
      </p:sp>
      <p:sp>
        <p:nvSpPr>
          <p:cNvPr id="14" name="bullet-878-386">
            <a:extLst>
              <a:ext uri="{FF2B5EF4-FFF2-40B4-BE49-F238E27FC236}">
                <a16:creationId xmlns:a16="http://schemas.microsoft.com/office/drawing/2014/main" id="{840CD4C1-FABE-4326-91E9-AD117C8AEC4D}"/>
              </a:ext>
            </a:extLst>
          </p:cNvPr>
          <p:cNvSpPr>
            <a:spLocks noGrp="1"/>
          </p:cNvSpPr>
          <p:nvPr/>
        </p:nvSpPr>
        <p:spPr>
          <a:xfrm>
            <a:off x="8343900" y="2956551"/>
            <a:ext cx="76200" cy="76200"/>
          </a:xfrm>
          <a:prstGeom prst="rect">
            <a:avLst/>
          </a:prstGeom>
          <a:solidFill>
            <a:srgbClr val="8A3FF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bullet-text-878-386">
            <a:extLst>
              <a:ext uri="{FF2B5EF4-FFF2-40B4-BE49-F238E27FC236}">
                <a16:creationId xmlns:a16="http://schemas.microsoft.com/office/drawing/2014/main" id="{9933B8AD-A8CF-4E3D-B532-5C173A33E855}"/>
              </a:ext>
            </a:extLst>
          </p:cNvPr>
          <p:cNvSpPr>
            <a:spLocks noGrp="1"/>
          </p:cNvSpPr>
          <p:nvPr/>
        </p:nvSpPr>
        <p:spPr>
          <a:xfrm>
            <a:off x="8534400" y="2851776"/>
            <a:ext cx="3048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650" b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CD reverses sign between opposite AFM domains</a:t>
            </a:r>
          </a:p>
        </p:txBody>
      </p:sp>
      <p:sp>
        <p:nvSpPr>
          <p:cNvPr id="16" name="bullet-878-458">
            <a:extLst>
              <a:ext uri="{FF2B5EF4-FFF2-40B4-BE49-F238E27FC236}">
                <a16:creationId xmlns:a16="http://schemas.microsoft.com/office/drawing/2014/main" id="{C25F2F7C-6215-414A-9D0B-236E193D1FB1}"/>
              </a:ext>
            </a:extLst>
          </p:cNvPr>
          <p:cNvSpPr>
            <a:spLocks noGrp="1"/>
          </p:cNvSpPr>
          <p:nvPr/>
        </p:nvSpPr>
        <p:spPr>
          <a:xfrm>
            <a:off x="8343900" y="3642351"/>
            <a:ext cx="76200" cy="76200"/>
          </a:xfrm>
          <a:prstGeom prst="rect">
            <a:avLst/>
          </a:prstGeom>
          <a:solidFill>
            <a:srgbClr val="168BC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bullet-text-878-458">
            <a:extLst>
              <a:ext uri="{FF2B5EF4-FFF2-40B4-BE49-F238E27FC236}">
                <a16:creationId xmlns:a16="http://schemas.microsoft.com/office/drawing/2014/main" id="{903FBE68-22A6-4239-8E48-C2CBBC85AE88}"/>
              </a:ext>
            </a:extLst>
          </p:cNvPr>
          <p:cNvSpPr>
            <a:spLocks noGrp="1"/>
          </p:cNvSpPr>
          <p:nvPr/>
        </p:nvSpPr>
        <p:spPr>
          <a:xfrm>
            <a:off x="8534399" y="3611718"/>
            <a:ext cx="352579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650" b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CD → 0 along high-symmetry directions, matching g-wave nodes</a:t>
            </a:r>
          </a:p>
        </p:txBody>
      </p:sp>
      <p:sp>
        <p:nvSpPr>
          <p:cNvPr id="18" name="bullet-878-530">
            <a:extLst>
              <a:ext uri="{FF2B5EF4-FFF2-40B4-BE49-F238E27FC236}">
                <a16:creationId xmlns:a16="http://schemas.microsoft.com/office/drawing/2014/main" id="{F58D2659-5602-4895-AEBC-E83BD21BF736}"/>
              </a:ext>
            </a:extLst>
          </p:cNvPr>
          <p:cNvSpPr>
            <a:spLocks noGrp="1"/>
          </p:cNvSpPr>
          <p:nvPr/>
        </p:nvSpPr>
        <p:spPr>
          <a:xfrm>
            <a:off x="8343900" y="4328151"/>
            <a:ext cx="76200" cy="76200"/>
          </a:xfrm>
          <a:prstGeom prst="rect">
            <a:avLst/>
          </a:prstGeom>
          <a:solidFill>
            <a:srgbClr val="D6454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bullet-text-878-530">
            <a:extLst>
              <a:ext uri="{FF2B5EF4-FFF2-40B4-BE49-F238E27FC236}">
                <a16:creationId xmlns:a16="http://schemas.microsoft.com/office/drawing/2014/main" id="{8C240B26-8BA9-419A-8279-8C69DD5AF8EA}"/>
              </a:ext>
            </a:extLst>
          </p:cNvPr>
          <p:cNvSpPr>
            <a:spLocks noGrp="1"/>
          </p:cNvSpPr>
          <p:nvPr/>
        </p:nvSpPr>
        <p:spPr>
          <a:xfrm>
            <a:off x="8534400" y="4223376"/>
            <a:ext cx="3048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650" b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Predicted splitting ~22 meV, below the experimental resolution</a:t>
            </a:r>
          </a:p>
        </p:txBody>
      </p:sp>
      <p:sp>
        <p:nvSpPr>
          <p:cNvPr id="20" name="rixs-crsb-citation">
            <a:extLst>
              <a:ext uri="{FF2B5EF4-FFF2-40B4-BE49-F238E27FC236}">
                <a16:creationId xmlns:a16="http://schemas.microsoft.com/office/drawing/2014/main" id="{903B9866-942D-4024-AC71-5B9C3E199121}"/>
              </a:ext>
            </a:extLst>
          </p:cNvPr>
          <p:cNvSpPr>
            <a:spLocks noGrp="1"/>
          </p:cNvSpPr>
          <p:nvPr/>
        </p:nvSpPr>
        <p:spPr>
          <a:xfrm>
            <a:off x="2590800" y="6449193"/>
            <a:ext cx="91440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r">
              <a:defRPr sz="1050" b="0">
                <a:solidFill>
                  <a:srgbClr val="5B6472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100" b="0" dirty="0" err="1">
                <a:solidFill>
                  <a:srgbClr val="5B6472"/>
                </a:solidFill>
                <a:latin typeface="Arial Unicode MS"/>
                <a:ea typeface="Arial Unicode MS"/>
                <a:cs typeface="Arial Unicode MS"/>
              </a:rPr>
              <a:t>Biniskos</a:t>
            </a:r>
            <a:r>
              <a:rPr sz="1100" b="0" dirty="0">
                <a:solidFill>
                  <a:srgbClr val="5B6472"/>
                </a:solidFill>
                <a:latin typeface="Arial Unicode MS"/>
                <a:ea typeface="Arial Unicode MS"/>
                <a:cs typeface="Arial Unicode MS"/>
              </a:rPr>
              <a:t> et al., </a:t>
            </a:r>
            <a:r>
              <a:rPr lang="en-HK" sz="1100" dirty="0">
                <a:solidFill>
                  <a:srgbClr val="5B6472"/>
                </a:solidFill>
                <a:latin typeface="Arial Unicode MS"/>
                <a:ea typeface="Arial Unicode MS"/>
                <a:cs typeface="Arial Unicode MS"/>
              </a:rPr>
              <a:t>Systematic mapping of altermagnetic magnons by RIXS circular dichroism, </a:t>
            </a:r>
            <a:r>
              <a:rPr sz="1100" b="0" dirty="0">
                <a:solidFill>
                  <a:srgbClr val="5B6472"/>
                </a:solidFill>
                <a:latin typeface="Arial Unicode MS"/>
                <a:ea typeface="Arial Unicode MS"/>
                <a:cs typeface="Arial Unicode MS"/>
              </a:rPr>
              <a:t>Nat. Commun. 16, 9311 (2025)</a:t>
            </a:r>
          </a:p>
        </p:txBody>
      </p:sp>
      <p:sp>
        <p:nvSpPr>
          <p:cNvPr id="23" name="takeaway-640">
            <a:extLst>
              <a:ext uri="{FF2B5EF4-FFF2-40B4-BE49-F238E27FC236}">
                <a16:creationId xmlns:a16="http://schemas.microsoft.com/office/drawing/2014/main" id="{EB3C401F-8453-4A57-A2B3-4AFB72A78FBD}"/>
              </a:ext>
            </a:extLst>
          </p:cNvPr>
          <p:cNvSpPr>
            <a:spLocks noGrp="1"/>
          </p:cNvSpPr>
          <p:nvPr/>
        </p:nvSpPr>
        <p:spPr>
          <a:xfrm>
            <a:off x="571500" y="5573539"/>
            <a:ext cx="110109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500" b="1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00" b="1" dirty="0">
                <a:solidFill>
                  <a:srgbClr val="168BC2"/>
                </a:solidFill>
                <a:latin typeface="Arial Unicode MS"/>
                <a:ea typeface="Arial Unicode MS"/>
                <a:cs typeface="Arial Unicode MS"/>
              </a:rPr>
              <a:t>The evidence is threefold: cos(3φ) azimuthal symmetry, nodal zeros, and domain-sign reversal.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423ED188-98E9-8980-0D3D-ECBA5CAAFF6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1743" y="588687"/>
            <a:ext cx="12192000" cy="195082"/>
          </a:xfrm>
          <a:prstGeom prst="rect">
            <a:avLst/>
          </a:prstGeom>
        </p:spPr>
      </p:pic>
      <p:sp>
        <p:nvSpPr>
          <p:cNvPr id="25" name="文本框 10">
            <a:extLst>
              <a:ext uri="{FF2B5EF4-FFF2-40B4-BE49-F238E27FC236}">
                <a16:creationId xmlns:a16="http://schemas.microsoft.com/office/drawing/2014/main" id="{59E51DCB-DCF6-66E9-3A4D-DDFA5A1C69C1}"/>
              </a:ext>
            </a:extLst>
          </p:cNvPr>
          <p:cNvSpPr txBox="1"/>
          <p:nvPr/>
        </p:nvSpPr>
        <p:spPr>
          <a:xfrm>
            <a:off x="1418579" y="160760"/>
            <a:ext cx="93548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600" b="1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lang="en-HK" sz="2400" b="1" dirty="0" err="1">
                <a:solidFill>
                  <a:srgbClr val="111827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CrSb</a:t>
            </a:r>
            <a:r>
              <a:rPr lang="en-HK" sz="2400" b="1" dirty="0">
                <a:solidFill>
                  <a:srgbClr val="111827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RIXS-CD maps g-wave magnon symmetry</a:t>
            </a:r>
          </a:p>
        </p:txBody>
      </p:sp>
    </p:spTree>
    <p:extLst>
      <p:ext uri="{BB962C8B-B14F-4D97-AF65-F5344CB8AC3E}">
        <p14:creationId xmlns:p14="http://schemas.microsoft.com/office/powerpoint/2010/main" val="36184374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10445" y="1052603"/>
            <a:ext cx="4910868" cy="4077508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4"/>
          <a:srcRect r="4730"/>
          <a:stretch>
            <a:fillRect/>
          </a:stretch>
        </p:blipFill>
        <p:spPr>
          <a:xfrm>
            <a:off x="5020241" y="1167370"/>
            <a:ext cx="6901971" cy="2365602"/>
          </a:xfrm>
          <a:prstGeom prst="rect">
            <a:avLst/>
          </a:prstGeom>
        </p:spPr>
      </p:pic>
      <p:sp>
        <p:nvSpPr>
          <p:cNvPr id="12" name="bullet-616-462">
            <a:extLst>
              <a:ext uri="{FF2B5EF4-FFF2-40B4-BE49-F238E27FC236}">
                <a16:creationId xmlns:a16="http://schemas.microsoft.com/office/drawing/2014/main" id="{AC3FFF91-3A98-4577-BF81-BBC1BCE3A369}"/>
              </a:ext>
            </a:extLst>
          </p:cNvPr>
          <p:cNvSpPr>
            <a:spLocks noGrp="1"/>
          </p:cNvSpPr>
          <p:nvPr/>
        </p:nvSpPr>
        <p:spPr>
          <a:xfrm>
            <a:off x="5421313" y="3882803"/>
            <a:ext cx="76200" cy="76200"/>
          </a:xfrm>
          <a:prstGeom prst="rect">
            <a:avLst/>
          </a:prstGeom>
          <a:solidFill>
            <a:srgbClr val="168BC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bullet-text-616-462">
            <a:extLst>
              <a:ext uri="{FF2B5EF4-FFF2-40B4-BE49-F238E27FC236}">
                <a16:creationId xmlns:a16="http://schemas.microsoft.com/office/drawing/2014/main" id="{B4F366C5-AFC8-4F82-8C48-D0DF047C42CC}"/>
              </a:ext>
            </a:extLst>
          </p:cNvPr>
          <p:cNvSpPr>
            <a:spLocks noGrp="1"/>
          </p:cNvSpPr>
          <p:nvPr/>
        </p:nvSpPr>
        <p:spPr>
          <a:xfrm>
            <a:off x="5611813" y="3778028"/>
            <a:ext cx="5429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650" b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Birefringence rotates CL/CR polarization with depth</a:t>
            </a:r>
          </a:p>
        </p:txBody>
      </p:sp>
      <p:sp>
        <p:nvSpPr>
          <p:cNvPr id="14" name="bullet-616-510">
            <a:extLst>
              <a:ext uri="{FF2B5EF4-FFF2-40B4-BE49-F238E27FC236}">
                <a16:creationId xmlns:a16="http://schemas.microsoft.com/office/drawing/2014/main" id="{98B41A5C-4492-429F-AEB3-8413B33FDA3F}"/>
              </a:ext>
            </a:extLst>
          </p:cNvPr>
          <p:cNvSpPr>
            <a:spLocks noGrp="1"/>
          </p:cNvSpPr>
          <p:nvPr/>
        </p:nvSpPr>
        <p:spPr>
          <a:xfrm>
            <a:off x="5421313" y="4340003"/>
            <a:ext cx="76200" cy="76200"/>
          </a:xfrm>
          <a:prstGeom prst="rect">
            <a:avLst/>
          </a:prstGeom>
          <a:solidFill>
            <a:srgbClr val="8A3FF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bullet-text-616-510">
            <a:extLst>
              <a:ext uri="{FF2B5EF4-FFF2-40B4-BE49-F238E27FC236}">
                <a16:creationId xmlns:a16="http://schemas.microsoft.com/office/drawing/2014/main" id="{FF7791BA-9D44-4AA7-BFF6-E80A13B0FDB0}"/>
              </a:ext>
            </a:extLst>
          </p:cNvPr>
          <p:cNvSpPr>
            <a:spLocks noGrp="1"/>
          </p:cNvSpPr>
          <p:nvPr/>
        </p:nvSpPr>
        <p:spPr>
          <a:xfrm>
            <a:off x="5611813" y="4235228"/>
            <a:ext cx="6457434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650" b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lang="en-US" sz="165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P</a:t>
            </a:r>
            <a:r>
              <a:rPr sz="165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ropagation-enabled model reproduces magnetic and orbital CD</a:t>
            </a:r>
          </a:p>
        </p:txBody>
      </p:sp>
      <p:sp>
        <p:nvSpPr>
          <p:cNvPr id="16" name="bullet-616-558">
            <a:extLst>
              <a:ext uri="{FF2B5EF4-FFF2-40B4-BE49-F238E27FC236}">
                <a16:creationId xmlns:a16="http://schemas.microsoft.com/office/drawing/2014/main" id="{F711D2A4-C8A5-4F24-8E5C-2F5D1AF4AD9B}"/>
              </a:ext>
            </a:extLst>
          </p:cNvPr>
          <p:cNvSpPr>
            <a:spLocks noGrp="1"/>
          </p:cNvSpPr>
          <p:nvPr/>
        </p:nvSpPr>
        <p:spPr>
          <a:xfrm>
            <a:off x="5421313" y="4797203"/>
            <a:ext cx="76200" cy="76200"/>
          </a:xfrm>
          <a:prstGeom prst="rect">
            <a:avLst/>
          </a:prstGeom>
          <a:solidFill>
            <a:srgbClr val="F28E2B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bullet-text-616-558">
            <a:extLst>
              <a:ext uri="{FF2B5EF4-FFF2-40B4-BE49-F238E27FC236}">
                <a16:creationId xmlns:a16="http://schemas.microsoft.com/office/drawing/2014/main" id="{CD2A8B53-22BD-4249-8B97-3C556AF2BC17}"/>
              </a:ext>
            </a:extLst>
          </p:cNvPr>
          <p:cNvSpPr>
            <a:spLocks noGrp="1"/>
          </p:cNvSpPr>
          <p:nvPr/>
        </p:nvSpPr>
        <p:spPr>
          <a:xfrm>
            <a:off x="5611813" y="4692428"/>
            <a:ext cx="5429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650" b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CD reverses across Cu L</a:t>
            </a:r>
            <a:r>
              <a:rPr lang="en-US" sz="1650" b="0" baseline="-2500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3</a:t>
            </a:r>
            <a:r>
              <a:rPr sz="165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165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edge </a:t>
            </a:r>
            <a:r>
              <a:rPr sz="165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and survives at 240 K</a:t>
            </a:r>
          </a:p>
        </p:txBody>
      </p:sp>
      <p:sp>
        <p:nvSpPr>
          <p:cNvPr id="18" name="rixs-cuo-citation">
            <a:extLst>
              <a:ext uri="{FF2B5EF4-FFF2-40B4-BE49-F238E27FC236}">
                <a16:creationId xmlns:a16="http://schemas.microsoft.com/office/drawing/2014/main" id="{FCDCB150-9218-4B24-8B38-17CA64CF12AA}"/>
              </a:ext>
            </a:extLst>
          </p:cNvPr>
          <p:cNvSpPr>
            <a:spLocks noGrp="1"/>
          </p:cNvSpPr>
          <p:nvPr/>
        </p:nvSpPr>
        <p:spPr>
          <a:xfrm>
            <a:off x="990600" y="6251802"/>
            <a:ext cx="1047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r">
              <a:defRPr sz="1050" b="0">
                <a:solidFill>
                  <a:srgbClr val="5B6472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200" b="0" dirty="0">
                <a:solidFill>
                  <a:srgbClr val="5B6472"/>
                </a:solidFill>
                <a:latin typeface="Arial Unicode MS"/>
                <a:ea typeface="Arial Unicode MS"/>
                <a:cs typeface="Arial Unicode MS"/>
              </a:rPr>
              <a:t>Nag et al., </a:t>
            </a:r>
            <a:r>
              <a:rPr lang="en-HK" sz="1200" dirty="0">
                <a:solidFill>
                  <a:srgbClr val="5B6472"/>
                </a:solidFill>
                <a:latin typeface="Arial Unicode MS"/>
                <a:ea typeface="Arial Unicode MS"/>
                <a:cs typeface="Arial Unicode MS"/>
              </a:rPr>
              <a:t>Circular dichroism in resonant inelastic x-ray scattering from birefringence in </a:t>
            </a:r>
            <a:r>
              <a:rPr lang="en-HK" sz="1200" dirty="0" err="1">
                <a:solidFill>
                  <a:srgbClr val="5B6472"/>
                </a:solidFill>
                <a:latin typeface="Arial Unicode MS"/>
                <a:ea typeface="Arial Unicode MS"/>
                <a:cs typeface="Arial Unicode MS"/>
              </a:rPr>
              <a:t>CuO</a:t>
            </a:r>
            <a:r>
              <a:rPr lang="en-HK" sz="1200" dirty="0">
                <a:solidFill>
                  <a:srgbClr val="5B6472"/>
                </a:solidFill>
                <a:latin typeface="Arial Unicode MS"/>
                <a:ea typeface="Arial Unicode MS"/>
                <a:cs typeface="Arial Unicode MS"/>
              </a:rPr>
              <a:t>, </a:t>
            </a:r>
            <a:r>
              <a:rPr lang="en-US" sz="1200" b="0" dirty="0">
                <a:solidFill>
                  <a:srgbClr val="5B6472"/>
                </a:solidFill>
                <a:latin typeface="Arial Unicode MS"/>
                <a:ea typeface="Arial Unicode MS"/>
                <a:cs typeface="Arial Unicode MS"/>
              </a:rPr>
              <a:t>PRR</a:t>
            </a:r>
            <a:r>
              <a:rPr sz="1200" b="0" dirty="0">
                <a:solidFill>
                  <a:srgbClr val="5B6472"/>
                </a:solidFill>
                <a:latin typeface="Arial Unicode MS"/>
                <a:ea typeface="Arial Unicode MS"/>
                <a:cs typeface="Arial Unicode MS"/>
              </a:rPr>
              <a:t> (2025)</a:t>
            </a:r>
          </a:p>
        </p:txBody>
      </p:sp>
      <p:sp>
        <p:nvSpPr>
          <p:cNvPr id="21" name="takeaway-640">
            <a:extLst>
              <a:ext uri="{FF2B5EF4-FFF2-40B4-BE49-F238E27FC236}">
                <a16:creationId xmlns:a16="http://schemas.microsoft.com/office/drawing/2014/main" id="{1103BC40-5DC3-4005-9873-017CCE7D79C4}"/>
              </a:ext>
            </a:extLst>
          </p:cNvPr>
          <p:cNvSpPr>
            <a:spLocks noGrp="1"/>
          </p:cNvSpPr>
          <p:nvPr/>
        </p:nvSpPr>
        <p:spPr>
          <a:xfrm>
            <a:off x="723900" y="5583446"/>
            <a:ext cx="11010900" cy="411648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500" b="1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00" b="1" dirty="0">
                <a:solidFill>
                  <a:srgbClr val="168BC2"/>
                </a:solidFill>
                <a:latin typeface="Arial Unicode MS"/>
                <a:ea typeface="Arial Unicode MS"/>
                <a:cs typeface="Arial Unicode MS"/>
              </a:rPr>
              <a:t>RIXS-CD alone does </a:t>
            </a:r>
            <a:r>
              <a:rPr lang="en-US" sz="1700" b="1" dirty="0">
                <a:solidFill>
                  <a:srgbClr val="168BC2"/>
                </a:solidFill>
                <a:latin typeface="Arial Unicode MS"/>
                <a:ea typeface="Arial Unicode MS"/>
                <a:cs typeface="Arial Unicode MS"/>
              </a:rPr>
              <a:t>NOT</a:t>
            </a:r>
            <a:r>
              <a:rPr sz="1700" b="1" dirty="0">
                <a:solidFill>
                  <a:srgbClr val="168BC2"/>
                </a:solidFill>
                <a:latin typeface="Arial Unicode MS"/>
                <a:ea typeface="Arial Unicode MS"/>
                <a:cs typeface="Arial Unicode MS"/>
              </a:rPr>
              <a:t> prove intrinsic chirality: model birefringence, propagation, and self-absorption.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8C949C28-A72B-005B-D7A0-E882EEB0870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1743" y="588687"/>
            <a:ext cx="12192000" cy="195082"/>
          </a:xfrm>
          <a:prstGeom prst="rect">
            <a:avLst/>
          </a:prstGeom>
        </p:spPr>
      </p:pic>
      <p:sp>
        <p:nvSpPr>
          <p:cNvPr id="9" name="文本框 10">
            <a:extLst>
              <a:ext uri="{FF2B5EF4-FFF2-40B4-BE49-F238E27FC236}">
                <a16:creationId xmlns:a16="http://schemas.microsoft.com/office/drawing/2014/main" id="{2C285FE9-0745-713F-91D2-F110F7174ABC}"/>
              </a:ext>
            </a:extLst>
          </p:cNvPr>
          <p:cNvSpPr txBox="1"/>
          <p:nvPr/>
        </p:nvSpPr>
        <p:spPr>
          <a:xfrm>
            <a:off x="1418579" y="160760"/>
            <a:ext cx="93548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600" b="1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lang="en-HK" sz="2400" b="1" dirty="0">
                <a:solidFill>
                  <a:srgbClr val="111827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NOT always chiral: birefringence-induced RIXS-CD in </a:t>
            </a:r>
            <a:r>
              <a:rPr lang="en-HK" sz="2400" b="1" dirty="0" err="1">
                <a:solidFill>
                  <a:srgbClr val="111827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CuO</a:t>
            </a:r>
            <a:endParaRPr lang="en-HK" sz="2400" b="1" dirty="0">
              <a:solidFill>
                <a:srgbClr val="111827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922001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58CD3E-6B0B-0600-69CA-8DBBB2199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E2E60B40-EB1F-4714-ED30-455E9C00B5D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7183"/>
          <a:stretch>
            <a:fillRect/>
          </a:stretch>
        </p:blipFill>
        <p:spPr>
          <a:xfrm>
            <a:off x="2576241" y="1191423"/>
            <a:ext cx="3480122" cy="3410309"/>
          </a:xfrm>
          <a:prstGeom prst="rect">
            <a:avLst/>
          </a:prstGeom>
        </p:spPr>
      </p:pic>
      <p:sp>
        <p:nvSpPr>
          <p:cNvPr id="10" name="bullet-64-515">
            <a:extLst>
              <a:ext uri="{FF2B5EF4-FFF2-40B4-BE49-F238E27FC236}">
                <a16:creationId xmlns:a16="http://schemas.microsoft.com/office/drawing/2014/main" id="{FA13F575-1EB1-4FB1-9860-B727A9DBA82E}"/>
              </a:ext>
            </a:extLst>
          </p:cNvPr>
          <p:cNvSpPr>
            <a:spLocks noGrp="1"/>
          </p:cNvSpPr>
          <p:nvPr/>
        </p:nvSpPr>
        <p:spPr>
          <a:xfrm>
            <a:off x="452203" y="5042231"/>
            <a:ext cx="76200" cy="76200"/>
          </a:xfrm>
          <a:prstGeom prst="rect">
            <a:avLst/>
          </a:prstGeom>
          <a:solidFill>
            <a:srgbClr val="168BC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bullet-text-64-515">
            <a:extLst>
              <a:ext uri="{FF2B5EF4-FFF2-40B4-BE49-F238E27FC236}">
                <a16:creationId xmlns:a16="http://schemas.microsoft.com/office/drawing/2014/main" id="{3D23B9A0-731F-8306-605E-B5BC515229CB}"/>
              </a:ext>
            </a:extLst>
          </p:cNvPr>
          <p:cNvSpPr>
            <a:spLocks noGrp="1"/>
          </p:cNvSpPr>
          <p:nvPr/>
        </p:nvSpPr>
        <p:spPr>
          <a:xfrm>
            <a:off x="642703" y="4937456"/>
            <a:ext cx="55054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650" b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~33 </a:t>
            </a:r>
            <a:r>
              <a:rPr sz="1650" b="0" dirty="0" err="1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meV</a:t>
            </a:r>
            <a:r>
              <a:rPr sz="165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 magnon; CD along (H,0), </a:t>
            </a:r>
            <a:r>
              <a:rPr lang="en-HK" sz="165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not</a:t>
            </a:r>
            <a:r>
              <a:rPr sz="165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 along (H,H)</a:t>
            </a:r>
          </a:p>
        </p:txBody>
      </p:sp>
      <p:sp>
        <p:nvSpPr>
          <p:cNvPr id="12" name="bullet-64-568">
            <a:extLst>
              <a:ext uri="{FF2B5EF4-FFF2-40B4-BE49-F238E27FC236}">
                <a16:creationId xmlns:a16="http://schemas.microsoft.com/office/drawing/2014/main" id="{57363086-B65A-EF99-9248-AF28BF9F3365}"/>
              </a:ext>
            </a:extLst>
          </p:cNvPr>
          <p:cNvSpPr>
            <a:spLocks noGrp="1"/>
          </p:cNvSpPr>
          <p:nvPr/>
        </p:nvSpPr>
        <p:spPr>
          <a:xfrm>
            <a:off x="452203" y="5451170"/>
            <a:ext cx="76200" cy="76200"/>
          </a:xfrm>
          <a:prstGeom prst="rect">
            <a:avLst/>
          </a:prstGeom>
          <a:solidFill>
            <a:srgbClr val="D6454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bullet-text-654-515">
            <a:extLst>
              <a:ext uri="{FF2B5EF4-FFF2-40B4-BE49-F238E27FC236}">
                <a16:creationId xmlns:a16="http://schemas.microsoft.com/office/drawing/2014/main" id="{665CFA6C-5C8F-B1BE-3925-81164117B507}"/>
              </a:ext>
            </a:extLst>
          </p:cNvPr>
          <p:cNvSpPr>
            <a:spLocks noGrp="1"/>
          </p:cNvSpPr>
          <p:nvPr/>
        </p:nvSpPr>
        <p:spPr>
          <a:xfrm>
            <a:off x="642703" y="5369216"/>
            <a:ext cx="5143500" cy="35322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650" b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Predicted splitting ~2.4 </a:t>
            </a:r>
            <a:r>
              <a:rPr sz="1650" b="0" dirty="0" err="1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meV</a:t>
            </a:r>
            <a:r>
              <a:rPr sz="165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 ≪ </a:t>
            </a:r>
            <a:r>
              <a:rPr lang="en-US" sz="165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R</a:t>
            </a:r>
            <a:r>
              <a:rPr lang="en-US" sz="165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es.</a:t>
            </a:r>
            <a:r>
              <a:rPr sz="165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 ≈ 27 </a:t>
            </a:r>
            <a:r>
              <a:rPr sz="1650" b="0" dirty="0" err="1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meV</a:t>
            </a:r>
            <a:r>
              <a:rPr sz="165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; </a:t>
            </a:r>
          </a:p>
        </p:txBody>
      </p:sp>
      <p:sp>
        <p:nvSpPr>
          <p:cNvPr id="18" name="rixs-la2-citation">
            <a:extLst>
              <a:ext uri="{FF2B5EF4-FFF2-40B4-BE49-F238E27FC236}">
                <a16:creationId xmlns:a16="http://schemas.microsoft.com/office/drawing/2014/main" id="{59A3A328-9816-733E-43C0-396C68A08969}"/>
              </a:ext>
            </a:extLst>
          </p:cNvPr>
          <p:cNvSpPr>
            <a:spLocks noGrp="1"/>
          </p:cNvSpPr>
          <p:nvPr/>
        </p:nvSpPr>
        <p:spPr>
          <a:xfrm>
            <a:off x="2876550" y="6388301"/>
            <a:ext cx="8858250" cy="34264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r">
              <a:defRPr sz="1050" b="0">
                <a:solidFill>
                  <a:srgbClr val="5B6472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200" b="0" dirty="0">
                <a:solidFill>
                  <a:srgbClr val="5B6472"/>
                </a:solidFill>
                <a:latin typeface="Arial Unicode MS"/>
                <a:ea typeface="Arial Unicode MS"/>
                <a:cs typeface="Arial Unicode MS"/>
              </a:rPr>
              <a:t>Zhang</a:t>
            </a:r>
            <a:r>
              <a:rPr lang="en-US" sz="1200" dirty="0">
                <a:solidFill>
                  <a:srgbClr val="5B6472"/>
                </a:solidFill>
                <a:latin typeface="Arial Unicode MS"/>
                <a:ea typeface="Arial Unicode MS"/>
                <a:cs typeface="Arial Unicode MS"/>
              </a:rPr>
              <a:t>, QW*, Yi Lu*, Yao Shen*</a:t>
            </a:r>
            <a:r>
              <a:rPr sz="1200" b="0" dirty="0">
                <a:solidFill>
                  <a:srgbClr val="5B6472"/>
                </a:solidFill>
                <a:latin typeface="Arial Unicode MS"/>
                <a:ea typeface="Arial Unicode MS"/>
                <a:cs typeface="Arial Unicode MS"/>
              </a:rPr>
              <a:t> et al., </a:t>
            </a:r>
            <a:r>
              <a:rPr lang="en-HK" sz="1200" dirty="0">
                <a:solidFill>
                  <a:srgbClr val="5B6472"/>
                </a:solidFill>
                <a:latin typeface="Arial Unicode MS"/>
                <a:ea typeface="Arial Unicode MS"/>
                <a:cs typeface="Arial Unicode MS"/>
              </a:rPr>
              <a:t>d-wave altermagnetism revealed by resonant inelastic X-ray scattering ,</a:t>
            </a:r>
            <a:r>
              <a:rPr sz="1200" b="0" dirty="0">
                <a:solidFill>
                  <a:srgbClr val="5B6472"/>
                </a:solidFill>
                <a:latin typeface="Arial Unicode MS"/>
                <a:ea typeface="Arial Unicode MS"/>
                <a:cs typeface="Arial Unicode MS"/>
              </a:rPr>
              <a:t>arXiv:2606.18731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A811939F-05EC-6895-ED87-6DCC10D2DFB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1743" y="588687"/>
            <a:ext cx="12192000" cy="195082"/>
          </a:xfrm>
          <a:prstGeom prst="rect">
            <a:avLst/>
          </a:prstGeom>
        </p:spPr>
      </p:pic>
      <p:sp>
        <p:nvSpPr>
          <p:cNvPr id="9" name="文本框 10">
            <a:extLst>
              <a:ext uri="{FF2B5EF4-FFF2-40B4-BE49-F238E27FC236}">
                <a16:creationId xmlns:a16="http://schemas.microsoft.com/office/drawing/2014/main" id="{243157A6-AC8D-15A7-177A-EBC3850422BE}"/>
              </a:ext>
            </a:extLst>
          </p:cNvPr>
          <p:cNvSpPr txBox="1"/>
          <p:nvPr/>
        </p:nvSpPr>
        <p:spPr>
          <a:xfrm>
            <a:off x="1418579" y="160760"/>
            <a:ext cx="93548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600" b="1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lang="en-HK" sz="2400" b="1" dirty="0">
                <a:solidFill>
                  <a:srgbClr val="111827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La</a:t>
            </a:r>
            <a:r>
              <a:rPr lang="en-HK" sz="2400" b="1" baseline="-25000" dirty="0">
                <a:solidFill>
                  <a:srgbClr val="111827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HK" sz="2400" b="1" dirty="0">
                <a:solidFill>
                  <a:srgbClr val="111827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</a:t>
            </a:r>
            <a:r>
              <a:rPr lang="en-HK" sz="2400" b="1" baseline="-25000" dirty="0">
                <a:solidFill>
                  <a:srgbClr val="111827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en-HK" sz="2400" b="1" dirty="0">
                <a:solidFill>
                  <a:srgbClr val="111827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Mn</a:t>
            </a:r>
            <a:r>
              <a:rPr lang="en-HK" sz="2400" b="1" baseline="-25000" dirty="0">
                <a:solidFill>
                  <a:srgbClr val="111827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HK" sz="2400" b="1" dirty="0">
                <a:solidFill>
                  <a:srgbClr val="111827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Se</a:t>
            </a:r>
            <a:r>
              <a:rPr lang="en-HK" sz="2400" b="1" baseline="-25000" dirty="0">
                <a:solidFill>
                  <a:srgbClr val="111827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HK" sz="2400" b="1" dirty="0">
                <a:solidFill>
                  <a:srgbClr val="111827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RIXS reveals d-wave altermagnetism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D45F4AE-C1A3-0233-15F5-A53E4F0293D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0693" t="8073" r="18560" b="36553"/>
          <a:stretch>
            <a:fillRect/>
          </a:stretch>
        </p:blipFill>
        <p:spPr>
          <a:xfrm>
            <a:off x="10996075" y="85222"/>
            <a:ext cx="809006" cy="11062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D72D4D3-5558-FC6B-60CE-794B58CAF677}"/>
              </a:ext>
            </a:extLst>
          </p:cNvPr>
          <p:cNvSpPr txBox="1"/>
          <p:nvPr/>
        </p:nvSpPr>
        <p:spPr>
          <a:xfrm>
            <a:off x="490303" y="1413472"/>
            <a:ext cx="179114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HK" sz="1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Lieb lattice</a:t>
            </a:r>
          </a:p>
          <a:p>
            <a:pPr algn="ctr"/>
            <a:r>
              <a:rPr lang="en-HK" sz="1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Semiconductor</a:t>
            </a:r>
            <a:endParaRPr lang="en-US" sz="1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0D722D2-2EC7-6C87-BE3A-5B7CF05E34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8432" y="2223648"/>
            <a:ext cx="2115158" cy="180573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E1BDEB44-BF6B-5977-2A61-2098AC16E455}"/>
              </a:ext>
            </a:extLst>
          </p:cNvPr>
          <p:cNvSpPr txBox="1"/>
          <p:nvPr/>
        </p:nvSpPr>
        <p:spPr>
          <a:xfrm>
            <a:off x="9386998" y="840820"/>
            <a:ext cx="179114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HK" sz="1400" dirty="0">
                <a:solidFill>
                  <a:srgbClr val="168BC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Yao Shen (IOP)</a:t>
            </a:r>
            <a:endParaRPr lang="en-US" sz="1400" dirty="0">
              <a:solidFill>
                <a:srgbClr val="168BC2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122437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/>
          <p:cNvPicPr>
            <a:picLocks noChangeAspect="1"/>
          </p:cNvPicPr>
          <p:nvPr/>
        </p:nvPicPr>
        <p:blipFill>
          <a:blip r:embed="rId3"/>
          <a:srcRect l="47183"/>
          <a:stretch>
            <a:fillRect/>
          </a:stretch>
        </p:blipFill>
        <p:spPr>
          <a:xfrm>
            <a:off x="2576241" y="1191423"/>
            <a:ext cx="3480122" cy="3410309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4"/>
          <a:srcRect r="4142" b="7385"/>
          <a:stretch>
            <a:fillRect/>
          </a:stretch>
        </p:blipFill>
        <p:spPr>
          <a:xfrm>
            <a:off x="5859355" y="1208710"/>
            <a:ext cx="5693190" cy="3514766"/>
          </a:xfrm>
          <a:prstGeom prst="rect">
            <a:avLst/>
          </a:prstGeom>
        </p:spPr>
      </p:pic>
      <p:sp>
        <p:nvSpPr>
          <p:cNvPr id="10" name="bullet-64-515">
            <a:extLst>
              <a:ext uri="{FF2B5EF4-FFF2-40B4-BE49-F238E27FC236}">
                <a16:creationId xmlns:a16="http://schemas.microsoft.com/office/drawing/2014/main" id="{5FD1835D-A1B9-4B9E-8605-637254CD6B01}"/>
              </a:ext>
            </a:extLst>
          </p:cNvPr>
          <p:cNvSpPr>
            <a:spLocks noGrp="1"/>
          </p:cNvSpPr>
          <p:nvPr/>
        </p:nvSpPr>
        <p:spPr>
          <a:xfrm>
            <a:off x="452203" y="5042231"/>
            <a:ext cx="76200" cy="76200"/>
          </a:xfrm>
          <a:prstGeom prst="rect">
            <a:avLst/>
          </a:prstGeom>
          <a:solidFill>
            <a:srgbClr val="168BC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bullet-text-64-515">
            <a:extLst>
              <a:ext uri="{FF2B5EF4-FFF2-40B4-BE49-F238E27FC236}">
                <a16:creationId xmlns:a16="http://schemas.microsoft.com/office/drawing/2014/main" id="{CB76DBC5-C794-41E4-9CDF-43D87F760F82}"/>
              </a:ext>
            </a:extLst>
          </p:cNvPr>
          <p:cNvSpPr>
            <a:spLocks noGrp="1"/>
          </p:cNvSpPr>
          <p:nvPr/>
        </p:nvSpPr>
        <p:spPr>
          <a:xfrm>
            <a:off x="642703" y="4937456"/>
            <a:ext cx="55054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650" b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~33 </a:t>
            </a:r>
            <a:r>
              <a:rPr sz="1650" b="0" dirty="0" err="1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meV</a:t>
            </a:r>
            <a:r>
              <a:rPr sz="165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 magnon; CD along (H,0), </a:t>
            </a:r>
            <a:r>
              <a:rPr lang="en-HK" sz="165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not</a:t>
            </a:r>
            <a:r>
              <a:rPr sz="165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 along (H,H)</a:t>
            </a:r>
          </a:p>
        </p:txBody>
      </p:sp>
      <p:sp>
        <p:nvSpPr>
          <p:cNvPr id="12" name="bullet-64-568">
            <a:extLst>
              <a:ext uri="{FF2B5EF4-FFF2-40B4-BE49-F238E27FC236}">
                <a16:creationId xmlns:a16="http://schemas.microsoft.com/office/drawing/2014/main" id="{2D74FECB-2B9D-4F6A-BFEE-9F253D2542DF}"/>
              </a:ext>
            </a:extLst>
          </p:cNvPr>
          <p:cNvSpPr>
            <a:spLocks noGrp="1"/>
          </p:cNvSpPr>
          <p:nvPr/>
        </p:nvSpPr>
        <p:spPr>
          <a:xfrm>
            <a:off x="452203" y="5451170"/>
            <a:ext cx="76200" cy="76200"/>
          </a:xfrm>
          <a:prstGeom prst="rect">
            <a:avLst/>
          </a:prstGeom>
          <a:solidFill>
            <a:srgbClr val="D6454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bullet-text-64-568">
            <a:extLst>
              <a:ext uri="{FF2B5EF4-FFF2-40B4-BE49-F238E27FC236}">
                <a16:creationId xmlns:a16="http://schemas.microsoft.com/office/drawing/2014/main" id="{693B41E4-7AF1-43E6-AE83-234EDE48953E}"/>
              </a:ext>
            </a:extLst>
          </p:cNvPr>
          <p:cNvSpPr>
            <a:spLocks noGrp="1"/>
          </p:cNvSpPr>
          <p:nvPr/>
        </p:nvSpPr>
        <p:spPr>
          <a:xfrm>
            <a:off x="6038088" y="5450408"/>
            <a:ext cx="5800344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650" b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lang="en-US" sz="1650" dirty="0">
                <a:solidFill>
                  <a:srgbClr val="C00000"/>
                </a:solidFill>
                <a:latin typeface="Arial Unicode MS"/>
                <a:ea typeface="Arial Unicode MS"/>
                <a:cs typeface="Arial Unicode MS"/>
              </a:rPr>
              <a:t>Polar</a:t>
            </a:r>
            <a:r>
              <a:rPr sz="1650" b="0" dirty="0">
                <a:solidFill>
                  <a:srgbClr val="C00000"/>
                </a:solidFill>
                <a:latin typeface="Arial Unicode MS"/>
                <a:ea typeface="Arial Unicode MS"/>
                <a:cs typeface="Arial Unicode MS"/>
              </a:rPr>
              <a:t> scan</a:t>
            </a:r>
            <a:r>
              <a:rPr lang="en-US" sz="1650" b="0" dirty="0">
                <a:solidFill>
                  <a:srgbClr val="C00000"/>
                </a:solidFill>
                <a:latin typeface="Arial Unicode MS"/>
                <a:ea typeface="Arial Unicode MS"/>
                <a:cs typeface="Arial Unicode MS"/>
              </a:rPr>
              <a:t>:</a:t>
            </a:r>
            <a:r>
              <a:rPr sz="1650" b="0" dirty="0">
                <a:solidFill>
                  <a:srgbClr val="C00000"/>
                </a:solidFill>
                <a:latin typeface="Arial Unicode MS"/>
                <a:ea typeface="Arial Unicode MS"/>
                <a:cs typeface="Arial Unicode MS"/>
              </a:rPr>
              <a:t> d-wave symmetry; CD vanishes </a:t>
            </a:r>
            <a:r>
              <a:rPr lang="en-US" sz="1650" b="0" dirty="0">
                <a:solidFill>
                  <a:srgbClr val="C00000"/>
                </a:solidFill>
                <a:latin typeface="Arial Unicode MS"/>
                <a:ea typeface="Arial Unicode MS"/>
                <a:cs typeface="Arial Unicode MS"/>
              </a:rPr>
              <a:t>&gt;</a:t>
            </a:r>
            <a:r>
              <a:rPr sz="1650" b="0" dirty="0">
                <a:solidFill>
                  <a:srgbClr val="C00000"/>
                </a:solidFill>
                <a:latin typeface="Arial Unicode MS"/>
                <a:ea typeface="Arial Unicode MS"/>
                <a:cs typeface="Arial Unicode MS"/>
              </a:rPr>
              <a:t> T</a:t>
            </a:r>
            <a:r>
              <a:rPr lang="en-HK" sz="1650" b="0" baseline="-25000" dirty="0">
                <a:solidFill>
                  <a:srgbClr val="C00000"/>
                </a:solidFill>
                <a:latin typeface="Arial Unicode MS"/>
                <a:ea typeface="Arial Unicode MS"/>
                <a:cs typeface="Arial Unicode MS"/>
              </a:rPr>
              <a:t>N</a:t>
            </a:r>
            <a:r>
              <a:rPr sz="1650" b="0" dirty="0">
                <a:solidFill>
                  <a:srgbClr val="C00000"/>
                </a:solidFill>
                <a:latin typeface="Arial Unicode MS"/>
                <a:ea typeface="Arial Unicode MS"/>
                <a:cs typeface="Arial Unicode MS"/>
              </a:rPr>
              <a:t> ≈ 160 K</a:t>
            </a:r>
          </a:p>
        </p:txBody>
      </p:sp>
      <p:sp>
        <p:nvSpPr>
          <p:cNvPr id="14" name="bullet-654-515">
            <a:extLst>
              <a:ext uri="{FF2B5EF4-FFF2-40B4-BE49-F238E27FC236}">
                <a16:creationId xmlns:a16="http://schemas.microsoft.com/office/drawing/2014/main" id="{5BBF7D8F-118F-42C5-A3D6-21283950D690}"/>
              </a:ext>
            </a:extLst>
          </p:cNvPr>
          <p:cNvSpPr>
            <a:spLocks noGrp="1"/>
          </p:cNvSpPr>
          <p:nvPr/>
        </p:nvSpPr>
        <p:spPr>
          <a:xfrm>
            <a:off x="5820156" y="5074655"/>
            <a:ext cx="76200" cy="76200"/>
          </a:xfrm>
          <a:prstGeom prst="rect">
            <a:avLst/>
          </a:prstGeom>
          <a:solidFill>
            <a:srgbClr val="F28E2B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bullet-text-654-515">
            <a:extLst>
              <a:ext uri="{FF2B5EF4-FFF2-40B4-BE49-F238E27FC236}">
                <a16:creationId xmlns:a16="http://schemas.microsoft.com/office/drawing/2014/main" id="{ACF6ADE3-24CF-41FD-9CE0-4851A16EF42D}"/>
              </a:ext>
            </a:extLst>
          </p:cNvPr>
          <p:cNvSpPr>
            <a:spLocks noGrp="1"/>
          </p:cNvSpPr>
          <p:nvPr/>
        </p:nvSpPr>
        <p:spPr>
          <a:xfrm>
            <a:off x="642703" y="5369216"/>
            <a:ext cx="5143500" cy="35322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650" b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Predicted splitting ~2.4 </a:t>
            </a:r>
            <a:r>
              <a:rPr sz="1650" b="0" dirty="0" err="1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meV</a:t>
            </a:r>
            <a:r>
              <a:rPr sz="165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 ≪ </a:t>
            </a:r>
            <a:r>
              <a:rPr lang="en-US" sz="165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R</a:t>
            </a:r>
            <a:r>
              <a:rPr lang="en-US" sz="165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es.</a:t>
            </a:r>
            <a:r>
              <a:rPr sz="165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 ≈ 27 </a:t>
            </a:r>
            <a:r>
              <a:rPr sz="1650" b="0" dirty="0" err="1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meV</a:t>
            </a:r>
            <a:r>
              <a:rPr sz="165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; </a:t>
            </a:r>
          </a:p>
        </p:txBody>
      </p:sp>
      <p:sp>
        <p:nvSpPr>
          <p:cNvPr id="16" name="bullet-654-568">
            <a:extLst>
              <a:ext uri="{FF2B5EF4-FFF2-40B4-BE49-F238E27FC236}">
                <a16:creationId xmlns:a16="http://schemas.microsoft.com/office/drawing/2014/main" id="{77C38B53-FB22-4E4E-8205-06FB2A1EEDD2}"/>
              </a:ext>
            </a:extLst>
          </p:cNvPr>
          <p:cNvSpPr>
            <a:spLocks noGrp="1"/>
          </p:cNvSpPr>
          <p:nvPr/>
        </p:nvSpPr>
        <p:spPr>
          <a:xfrm>
            <a:off x="5820156" y="5556746"/>
            <a:ext cx="76200" cy="76200"/>
          </a:xfrm>
          <a:prstGeom prst="rect">
            <a:avLst/>
          </a:prstGeom>
          <a:solidFill>
            <a:srgbClr val="8A3FF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bullet-text-654-568">
            <a:extLst>
              <a:ext uri="{FF2B5EF4-FFF2-40B4-BE49-F238E27FC236}">
                <a16:creationId xmlns:a16="http://schemas.microsoft.com/office/drawing/2014/main" id="{2B7815E4-000F-4B17-BF1F-1B3905B29FD6}"/>
              </a:ext>
            </a:extLst>
          </p:cNvPr>
          <p:cNvSpPr>
            <a:spLocks noGrp="1"/>
          </p:cNvSpPr>
          <p:nvPr/>
        </p:nvSpPr>
        <p:spPr>
          <a:xfrm>
            <a:off x="6038087" y="4940194"/>
            <a:ext cx="5701709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650" b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ED / RIXS-operator analysis supports [C</a:t>
            </a:r>
            <a:r>
              <a:rPr lang="en-US" sz="165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2</a:t>
            </a:r>
            <a:r>
              <a:rPr sz="165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∥C</a:t>
            </a:r>
            <a:r>
              <a:rPr lang="en-US" sz="165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4</a:t>
            </a:r>
            <a:r>
              <a:rPr sz="165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z]</a:t>
            </a:r>
            <a:r>
              <a:rPr lang="en-US" sz="165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 </a:t>
            </a:r>
            <a:r>
              <a:rPr sz="165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symmetry</a:t>
            </a:r>
          </a:p>
        </p:txBody>
      </p:sp>
      <p:sp>
        <p:nvSpPr>
          <p:cNvPr id="18" name="rixs-la2-citation">
            <a:extLst>
              <a:ext uri="{FF2B5EF4-FFF2-40B4-BE49-F238E27FC236}">
                <a16:creationId xmlns:a16="http://schemas.microsoft.com/office/drawing/2014/main" id="{D399AFB9-D850-4DAF-95B3-E3121169F1F9}"/>
              </a:ext>
            </a:extLst>
          </p:cNvPr>
          <p:cNvSpPr>
            <a:spLocks noGrp="1"/>
          </p:cNvSpPr>
          <p:nvPr/>
        </p:nvSpPr>
        <p:spPr>
          <a:xfrm>
            <a:off x="2876550" y="6388301"/>
            <a:ext cx="8858250" cy="34264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r">
              <a:defRPr sz="1050" b="0">
                <a:solidFill>
                  <a:srgbClr val="5B6472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200" b="0" dirty="0">
                <a:solidFill>
                  <a:srgbClr val="5B6472"/>
                </a:solidFill>
                <a:latin typeface="Arial Unicode MS"/>
                <a:ea typeface="Arial Unicode MS"/>
                <a:cs typeface="Arial Unicode MS"/>
              </a:rPr>
              <a:t>Zhang</a:t>
            </a:r>
            <a:r>
              <a:rPr lang="en-US" sz="1200" dirty="0">
                <a:solidFill>
                  <a:srgbClr val="5B6472"/>
                </a:solidFill>
                <a:latin typeface="Arial Unicode MS"/>
                <a:ea typeface="Arial Unicode MS"/>
                <a:cs typeface="Arial Unicode MS"/>
              </a:rPr>
              <a:t>, QW*, Yi Lu*, Yao Shen*</a:t>
            </a:r>
            <a:r>
              <a:rPr sz="1200" b="0" dirty="0">
                <a:solidFill>
                  <a:srgbClr val="5B6472"/>
                </a:solidFill>
                <a:latin typeface="Arial Unicode MS"/>
                <a:ea typeface="Arial Unicode MS"/>
                <a:cs typeface="Arial Unicode MS"/>
              </a:rPr>
              <a:t> et al., </a:t>
            </a:r>
            <a:r>
              <a:rPr lang="en-HK" sz="1200" dirty="0">
                <a:solidFill>
                  <a:srgbClr val="5B6472"/>
                </a:solidFill>
                <a:latin typeface="Arial Unicode MS"/>
                <a:ea typeface="Arial Unicode MS"/>
                <a:cs typeface="Arial Unicode MS"/>
              </a:rPr>
              <a:t>d-wave altermagnetism revealed by resonant inelastic X-ray scattering ,</a:t>
            </a:r>
            <a:r>
              <a:rPr sz="1200" b="0" dirty="0">
                <a:solidFill>
                  <a:srgbClr val="5B6472"/>
                </a:solidFill>
                <a:latin typeface="Arial Unicode MS"/>
                <a:ea typeface="Arial Unicode MS"/>
                <a:cs typeface="Arial Unicode MS"/>
              </a:rPr>
              <a:t>arXiv:2606.18731</a:t>
            </a:r>
          </a:p>
        </p:txBody>
      </p:sp>
      <p:sp>
        <p:nvSpPr>
          <p:cNvPr id="21" name="takeaway-640">
            <a:extLst>
              <a:ext uri="{FF2B5EF4-FFF2-40B4-BE49-F238E27FC236}">
                <a16:creationId xmlns:a16="http://schemas.microsoft.com/office/drawing/2014/main" id="{473C8183-D0E7-469C-BB9C-1017A66CA5ED}"/>
              </a:ext>
            </a:extLst>
          </p:cNvPr>
          <p:cNvSpPr>
            <a:spLocks noGrp="1"/>
          </p:cNvSpPr>
          <p:nvPr/>
        </p:nvSpPr>
        <p:spPr>
          <a:xfrm>
            <a:off x="533400" y="5942786"/>
            <a:ext cx="11317224" cy="41569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500" b="1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00" b="1" dirty="0">
                <a:solidFill>
                  <a:srgbClr val="168BC2"/>
                </a:solidFill>
                <a:latin typeface="Arial Unicode MS"/>
                <a:ea typeface="Arial Unicode MS"/>
                <a:cs typeface="Arial Unicode MS"/>
              </a:rPr>
              <a:t>The d-wave </a:t>
            </a:r>
            <a:r>
              <a:rPr lang="en-US" sz="1700" b="1" dirty="0">
                <a:solidFill>
                  <a:srgbClr val="168BC2"/>
                </a:solidFill>
                <a:latin typeface="Arial Unicode MS"/>
                <a:ea typeface="Arial Unicode MS"/>
                <a:cs typeface="Arial Unicode MS"/>
              </a:rPr>
              <a:t>pattern &amp; </a:t>
            </a:r>
            <a:r>
              <a:rPr sz="1700" b="1" dirty="0">
                <a:solidFill>
                  <a:srgbClr val="168BC2"/>
                </a:solidFill>
                <a:latin typeface="Arial Unicode MS"/>
                <a:ea typeface="Arial Unicode MS"/>
                <a:cs typeface="Arial Unicode MS"/>
              </a:rPr>
              <a:t>disappearance </a:t>
            </a:r>
            <a:r>
              <a:rPr lang="en-US" sz="1700" b="1" dirty="0">
                <a:solidFill>
                  <a:srgbClr val="168BC2"/>
                </a:solidFill>
                <a:latin typeface="Arial Unicode MS"/>
                <a:ea typeface="Arial Unicode MS"/>
                <a:cs typeface="Arial Unicode MS"/>
              </a:rPr>
              <a:t>of CD </a:t>
            </a:r>
            <a:r>
              <a:rPr sz="1700" b="1" dirty="0">
                <a:solidFill>
                  <a:srgbClr val="168BC2"/>
                </a:solidFill>
                <a:latin typeface="Arial Unicode MS"/>
                <a:ea typeface="Arial Unicode MS"/>
                <a:cs typeface="Arial Unicode MS"/>
              </a:rPr>
              <a:t>above T</a:t>
            </a:r>
            <a:r>
              <a:rPr lang="en-US" sz="1700" b="1" baseline="-25000" dirty="0">
                <a:solidFill>
                  <a:srgbClr val="168BC2"/>
                </a:solidFill>
                <a:latin typeface="Arial Unicode MS"/>
                <a:ea typeface="Arial Unicode MS"/>
                <a:cs typeface="Arial Unicode MS"/>
              </a:rPr>
              <a:t>N</a:t>
            </a:r>
            <a:r>
              <a:rPr sz="1700" b="1" dirty="0">
                <a:solidFill>
                  <a:srgbClr val="168BC2"/>
                </a:solidFill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1700" b="1" dirty="0">
                <a:solidFill>
                  <a:srgbClr val="168BC2"/>
                </a:solidFill>
                <a:latin typeface="Arial Unicode MS"/>
                <a:ea typeface="Arial Unicode MS"/>
                <a:cs typeface="Arial Unicode MS"/>
              </a:rPr>
              <a:t>s</a:t>
            </a:r>
            <a:r>
              <a:rPr sz="1700" b="1" dirty="0">
                <a:solidFill>
                  <a:srgbClr val="168BC2"/>
                </a:solidFill>
                <a:latin typeface="Arial Unicode MS"/>
                <a:ea typeface="Arial Unicode MS"/>
                <a:cs typeface="Arial Unicode MS"/>
              </a:rPr>
              <a:t>upport altermagnetic symmetry.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03E8CE4-B5F6-076C-F082-7A36E1B36AB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1743" y="588687"/>
            <a:ext cx="12192000" cy="195082"/>
          </a:xfrm>
          <a:prstGeom prst="rect">
            <a:avLst/>
          </a:prstGeom>
        </p:spPr>
      </p:pic>
      <p:sp>
        <p:nvSpPr>
          <p:cNvPr id="9" name="文本框 10">
            <a:extLst>
              <a:ext uri="{FF2B5EF4-FFF2-40B4-BE49-F238E27FC236}">
                <a16:creationId xmlns:a16="http://schemas.microsoft.com/office/drawing/2014/main" id="{48B5B14F-DA97-0F20-762F-9362D704D432}"/>
              </a:ext>
            </a:extLst>
          </p:cNvPr>
          <p:cNvSpPr txBox="1"/>
          <p:nvPr/>
        </p:nvSpPr>
        <p:spPr>
          <a:xfrm>
            <a:off x="1418579" y="160760"/>
            <a:ext cx="93548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600" b="1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lang="en-HK" sz="2400" b="1" dirty="0">
                <a:solidFill>
                  <a:srgbClr val="111827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La</a:t>
            </a:r>
            <a:r>
              <a:rPr lang="en-HK" sz="2400" b="1" baseline="-25000" dirty="0">
                <a:solidFill>
                  <a:srgbClr val="111827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HK" sz="2400" b="1" dirty="0">
                <a:solidFill>
                  <a:srgbClr val="111827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</a:t>
            </a:r>
            <a:r>
              <a:rPr lang="en-HK" sz="2400" b="1" baseline="-25000" dirty="0">
                <a:solidFill>
                  <a:srgbClr val="111827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en-HK" sz="2400" b="1" dirty="0">
                <a:solidFill>
                  <a:srgbClr val="111827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Mn</a:t>
            </a:r>
            <a:r>
              <a:rPr lang="en-HK" sz="2400" b="1" baseline="-25000" dirty="0">
                <a:solidFill>
                  <a:srgbClr val="111827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HK" sz="2400" b="1" dirty="0">
                <a:solidFill>
                  <a:srgbClr val="111827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Se</a:t>
            </a:r>
            <a:r>
              <a:rPr lang="en-HK" sz="2400" b="1" baseline="-25000" dirty="0">
                <a:solidFill>
                  <a:srgbClr val="111827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HK" sz="2400" b="1" dirty="0">
                <a:solidFill>
                  <a:srgbClr val="111827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RIXS reveals d-wave altermagnetism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EFEC461-A6FD-79CE-A97D-5D4BB3032D1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0693" t="8073" r="18560" b="36553"/>
          <a:stretch>
            <a:fillRect/>
          </a:stretch>
        </p:blipFill>
        <p:spPr>
          <a:xfrm>
            <a:off x="10996075" y="85222"/>
            <a:ext cx="809006" cy="110620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288685-88AB-9BDB-E649-D9531DC42462}"/>
              </a:ext>
            </a:extLst>
          </p:cNvPr>
          <p:cNvSpPr txBox="1"/>
          <p:nvPr/>
        </p:nvSpPr>
        <p:spPr>
          <a:xfrm>
            <a:off x="490303" y="1413472"/>
            <a:ext cx="179114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HK" sz="1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Lieb lattice</a:t>
            </a:r>
          </a:p>
          <a:p>
            <a:pPr algn="ctr"/>
            <a:r>
              <a:rPr lang="en-HK" sz="1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Semiconductor</a:t>
            </a:r>
            <a:endParaRPr lang="en-US" sz="1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400079D-2D56-D383-8DF5-EFF93CBDF3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8432" y="2223648"/>
            <a:ext cx="2115158" cy="1805735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3288227A-01F5-B681-3680-4BB1DB5AE214}"/>
              </a:ext>
            </a:extLst>
          </p:cNvPr>
          <p:cNvSpPr txBox="1"/>
          <p:nvPr/>
        </p:nvSpPr>
        <p:spPr>
          <a:xfrm>
            <a:off x="9386998" y="840820"/>
            <a:ext cx="179114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HK" sz="1400" dirty="0">
                <a:solidFill>
                  <a:srgbClr val="168BC2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Yao Shen (IOP)</a:t>
            </a:r>
            <a:endParaRPr lang="en-US" sz="1400" dirty="0">
              <a:solidFill>
                <a:srgbClr val="168BC2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393574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rcRect t="2380" b="6280"/>
          <a:stretch>
            <a:fillRect/>
          </a:stretch>
        </p:blipFill>
        <p:spPr>
          <a:xfrm>
            <a:off x="283106" y="1070488"/>
            <a:ext cx="6877121" cy="4646113"/>
          </a:xfrm>
          <a:prstGeom prst="rect">
            <a:avLst/>
          </a:prstGeom>
        </p:spPr>
      </p:pic>
      <p:sp>
        <p:nvSpPr>
          <p:cNvPr id="12" name="bullet-944-294">
            <a:extLst>
              <a:ext uri="{FF2B5EF4-FFF2-40B4-BE49-F238E27FC236}">
                <a16:creationId xmlns:a16="http://schemas.microsoft.com/office/drawing/2014/main" id="{6433FA42-49A6-4C83-BA2F-47C74CFBC559}"/>
              </a:ext>
            </a:extLst>
          </p:cNvPr>
          <p:cNvSpPr>
            <a:spLocks noGrp="1"/>
          </p:cNvSpPr>
          <p:nvPr/>
        </p:nvSpPr>
        <p:spPr>
          <a:xfrm>
            <a:off x="7274527" y="1907063"/>
            <a:ext cx="76200" cy="76200"/>
          </a:xfrm>
          <a:prstGeom prst="rect">
            <a:avLst/>
          </a:prstGeom>
          <a:solidFill>
            <a:srgbClr val="168BC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bullet-text-944-294">
            <a:extLst>
              <a:ext uri="{FF2B5EF4-FFF2-40B4-BE49-F238E27FC236}">
                <a16:creationId xmlns:a16="http://schemas.microsoft.com/office/drawing/2014/main" id="{635AC882-1257-4395-A423-B6B47CB25EAA}"/>
              </a:ext>
            </a:extLst>
          </p:cNvPr>
          <p:cNvSpPr>
            <a:spLocks noGrp="1"/>
          </p:cNvSpPr>
          <p:nvPr/>
        </p:nvSpPr>
        <p:spPr>
          <a:xfrm>
            <a:off x="7465027" y="1802288"/>
            <a:ext cx="4254842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650" b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Compare nodal- and off-nodal </a:t>
            </a:r>
            <a:r>
              <a:rPr lang="en-US" sz="165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directions</a:t>
            </a:r>
            <a:endParaRPr sz="1650" b="0" dirty="0">
              <a:solidFill>
                <a:srgbClr val="111827"/>
              </a:solidFill>
              <a:latin typeface="Arial Unicode MS"/>
              <a:ea typeface="Arial Unicode MS"/>
              <a:cs typeface="Arial Unicode MS"/>
            </a:endParaRPr>
          </a:p>
        </p:txBody>
      </p:sp>
      <p:sp>
        <p:nvSpPr>
          <p:cNvPr id="16" name="bullet-944-416">
            <a:extLst>
              <a:ext uri="{FF2B5EF4-FFF2-40B4-BE49-F238E27FC236}">
                <a16:creationId xmlns:a16="http://schemas.microsoft.com/office/drawing/2014/main" id="{5E17D5C5-3B93-4129-B96F-AD3348377251}"/>
              </a:ext>
            </a:extLst>
          </p:cNvPr>
          <p:cNvSpPr>
            <a:spLocks noGrp="1"/>
          </p:cNvSpPr>
          <p:nvPr/>
        </p:nvSpPr>
        <p:spPr>
          <a:xfrm>
            <a:off x="7274527" y="2649189"/>
            <a:ext cx="76200" cy="76200"/>
          </a:xfrm>
          <a:prstGeom prst="rect">
            <a:avLst/>
          </a:prstGeom>
          <a:solidFill>
            <a:srgbClr val="8A3FF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bullet-text-944-416">
            <a:extLst>
              <a:ext uri="{FF2B5EF4-FFF2-40B4-BE49-F238E27FC236}">
                <a16:creationId xmlns:a16="http://schemas.microsoft.com/office/drawing/2014/main" id="{B18215D9-075E-47D1-BBD6-5FDF4D5972DB}"/>
              </a:ext>
            </a:extLst>
          </p:cNvPr>
          <p:cNvSpPr>
            <a:spLocks noGrp="1"/>
          </p:cNvSpPr>
          <p:nvPr/>
        </p:nvSpPr>
        <p:spPr>
          <a:xfrm>
            <a:off x="7465026" y="2544414"/>
            <a:ext cx="3174657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650" b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Off-nodal doublet: ΔE ≈ 2 </a:t>
            </a:r>
            <a:r>
              <a:rPr sz="1650" b="0" dirty="0" err="1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meV</a:t>
            </a:r>
            <a:endParaRPr sz="1650" b="0" dirty="0">
              <a:solidFill>
                <a:srgbClr val="111827"/>
              </a:solidFill>
              <a:latin typeface="Arial Unicode MS"/>
              <a:ea typeface="Arial Unicode MS"/>
              <a:cs typeface="Arial Unicode MS"/>
            </a:endParaRPr>
          </a:p>
        </p:txBody>
      </p:sp>
      <p:sp>
        <p:nvSpPr>
          <p:cNvPr id="18" name="bullet-944-484">
            <a:extLst>
              <a:ext uri="{FF2B5EF4-FFF2-40B4-BE49-F238E27FC236}">
                <a16:creationId xmlns:a16="http://schemas.microsoft.com/office/drawing/2014/main" id="{346D0B53-3934-4FB4-8BD4-38BEBF7F6A5A}"/>
              </a:ext>
            </a:extLst>
          </p:cNvPr>
          <p:cNvSpPr>
            <a:spLocks noGrp="1"/>
          </p:cNvSpPr>
          <p:nvPr/>
        </p:nvSpPr>
        <p:spPr>
          <a:xfrm>
            <a:off x="7274527" y="3296889"/>
            <a:ext cx="76200" cy="76200"/>
          </a:xfrm>
          <a:prstGeom prst="rect">
            <a:avLst/>
          </a:prstGeom>
          <a:solidFill>
            <a:srgbClr val="8A3FF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bullet-text-944-484">
            <a:extLst>
              <a:ext uri="{FF2B5EF4-FFF2-40B4-BE49-F238E27FC236}">
                <a16:creationId xmlns:a16="http://schemas.microsoft.com/office/drawing/2014/main" id="{3BA8A958-27A9-41B7-A01B-448541A0A8B3}"/>
              </a:ext>
            </a:extLst>
          </p:cNvPr>
          <p:cNvSpPr>
            <a:spLocks noGrp="1"/>
          </p:cNvSpPr>
          <p:nvPr/>
        </p:nvSpPr>
        <p:spPr>
          <a:xfrm>
            <a:off x="7465027" y="3192114"/>
            <a:ext cx="3098456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650" b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Alternating J</a:t>
            </a:r>
            <a:r>
              <a:rPr lang="en-US" sz="1650" baseline="-2500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10</a:t>
            </a:r>
            <a:r>
              <a:rPr sz="165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 / J</a:t>
            </a:r>
            <a:r>
              <a:rPr lang="en-US" sz="1650" baseline="-2500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11</a:t>
            </a:r>
            <a:r>
              <a:rPr sz="165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 LSWT</a:t>
            </a:r>
          </a:p>
        </p:txBody>
      </p:sp>
      <p:sp>
        <p:nvSpPr>
          <p:cNvPr id="20" name="mnte2024-source">
            <a:extLst>
              <a:ext uri="{FF2B5EF4-FFF2-40B4-BE49-F238E27FC236}">
                <a16:creationId xmlns:a16="http://schemas.microsoft.com/office/drawing/2014/main" id="{C11779CF-148C-44DE-B48E-89CA65387C4E}"/>
              </a:ext>
            </a:extLst>
          </p:cNvPr>
          <p:cNvSpPr>
            <a:spLocks noGrp="1"/>
          </p:cNvSpPr>
          <p:nvPr/>
        </p:nvSpPr>
        <p:spPr>
          <a:xfrm>
            <a:off x="5943600" y="6382334"/>
            <a:ext cx="5619750" cy="31490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1050" b="0">
                <a:solidFill>
                  <a:srgbClr val="5B6472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200" b="0" dirty="0">
                <a:solidFill>
                  <a:srgbClr val="5B6472"/>
                </a:solidFill>
                <a:latin typeface="Arial Unicode MS"/>
                <a:ea typeface="Arial Unicode MS"/>
                <a:cs typeface="Arial Unicode MS"/>
              </a:rPr>
              <a:t>Liu et al., </a:t>
            </a:r>
            <a:r>
              <a:rPr lang="en-HK" sz="1200" dirty="0">
                <a:solidFill>
                  <a:srgbClr val="5B6472"/>
                </a:solidFill>
                <a:latin typeface="Arial Unicode MS"/>
                <a:ea typeface="Arial Unicode MS"/>
                <a:cs typeface="Arial Unicode MS"/>
              </a:rPr>
              <a:t>Chiral Split Magnon in Altermagnetic </a:t>
            </a:r>
            <a:r>
              <a:rPr lang="en-HK" sz="1200" dirty="0" err="1">
                <a:solidFill>
                  <a:srgbClr val="5B6472"/>
                </a:solidFill>
                <a:latin typeface="Arial Unicode MS"/>
                <a:ea typeface="Arial Unicode MS"/>
                <a:cs typeface="Arial Unicode MS"/>
              </a:rPr>
              <a:t>MnTe</a:t>
            </a:r>
            <a:r>
              <a:rPr lang="en-HK" sz="1200" dirty="0">
                <a:solidFill>
                  <a:srgbClr val="5B6472"/>
                </a:solidFill>
                <a:latin typeface="Arial Unicode MS"/>
                <a:ea typeface="Arial Unicode MS"/>
                <a:cs typeface="Arial Unicode MS"/>
              </a:rPr>
              <a:t>, </a:t>
            </a:r>
            <a:r>
              <a:rPr lang="en-US" sz="1200" b="0" dirty="0">
                <a:solidFill>
                  <a:srgbClr val="5B6472"/>
                </a:solidFill>
                <a:latin typeface="Arial Unicode MS"/>
                <a:ea typeface="Arial Unicode MS"/>
                <a:cs typeface="Arial Unicode MS"/>
              </a:rPr>
              <a:t>PRL</a:t>
            </a:r>
            <a:r>
              <a:rPr sz="1200" b="0" dirty="0">
                <a:solidFill>
                  <a:srgbClr val="5B6472"/>
                </a:solidFill>
                <a:latin typeface="Arial Unicode MS"/>
                <a:ea typeface="Arial Unicode MS"/>
                <a:cs typeface="Arial Unicode MS"/>
              </a:rPr>
              <a:t> 133, 156702 (2024)</a:t>
            </a:r>
          </a:p>
        </p:txBody>
      </p:sp>
      <p:sp>
        <p:nvSpPr>
          <p:cNvPr id="23" name="takeaway-636">
            <a:extLst>
              <a:ext uri="{FF2B5EF4-FFF2-40B4-BE49-F238E27FC236}">
                <a16:creationId xmlns:a16="http://schemas.microsoft.com/office/drawing/2014/main" id="{0575800F-B8CC-48BA-BFD6-B3D0F0D2D176}"/>
              </a:ext>
            </a:extLst>
          </p:cNvPr>
          <p:cNvSpPr>
            <a:spLocks noGrp="1"/>
          </p:cNvSpPr>
          <p:nvPr/>
        </p:nvSpPr>
        <p:spPr>
          <a:xfrm>
            <a:off x="785169" y="5867984"/>
            <a:ext cx="109347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500" b="1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00" b="1" dirty="0">
                <a:solidFill>
                  <a:srgbClr val="168BC2"/>
                </a:solidFill>
                <a:latin typeface="Arial Unicode MS"/>
                <a:ea typeface="Arial Unicode MS"/>
                <a:cs typeface="Arial Unicode MS"/>
              </a:rPr>
              <a:t>Symmetric exchange lifts energy and chirality degeneracy</a:t>
            </a:r>
            <a:r>
              <a:rPr lang="en-US" sz="1700" b="1" dirty="0">
                <a:solidFill>
                  <a:srgbClr val="168BC2"/>
                </a:solidFill>
                <a:latin typeface="Arial Unicode MS"/>
                <a:ea typeface="Arial Unicode MS"/>
                <a:cs typeface="Arial Unicode MS"/>
              </a:rPr>
              <a:t> </a:t>
            </a:r>
            <a:r>
              <a:rPr sz="1700" b="1" dirty="0">
                <a:solidFill>
                  <a:srgbClr val="168BC2"/>
                </a:solidFill>
                <a:latin typeface="Arial Unicode MS"/>
                <a:ea typeface="Arial Unicode MS"/>
                <a:cs typeface="Arial Unicode MS"/>
              </a:rPr>
              <a:t>in </a:t>
            </a:r>
            <a:r>
              <a:rPr sz="1700" b="1" dirty="0" err="1">
                <a:solidFill>
                  <a:srgbClr val="168BC2"/>
                </a:solidFill>
                <a:latin typeface="Arial Unicode MS"/>
                <a:ea typeface="Arial Unicode MS"/>
                <a:cs typeface="Arial Unicode MS"/>
              </a:rPr>
              <a:t>MnTe</a:t>
            </a:r>
            <a:r>
              <a:rPr sz="1700" b="1" dirty="0">
                <a:solidFill>
                  <a:srgbClr val="168BC2"/>
                </a:solidFill>
                <a:latin typeface="Arial Unicode MS"/>
                <a:ea typeface="Arial Unicode MS"/>
                <a:cs typeface="Arial Unicode MS"/>
              </a:rPr>
              <a:t>.</a:t>
            </a:r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402E316D-6FD0-A8FC-C990-8D9AEE7F960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1743" y="588687"/>
            <a:ext cx="12192000" cy="195082"/>
          </a:xfrm>
          <a:prstGeom prst="rect">
            <a:avLst/>
          </a:prstGeom>
        </p:spPr>
      </p:pic>
      <p:sp>
        <p:nvSpPr>
          <p:cNvPr id="26" name="文本框 10">
            <a:extLst>
              <a:ext uri="{FF2B5EF4-FFF2-40B4-BE49-F238E27FC236}">
                <a16:creationId xmlns:a16="http://schemas.microsoft.com/office/drawing/2014/main" id="{8D3F4121-7123-D2F4-D015-F12ADEBFE74E}"/>
              </a:ext>
            </a:extLst>
          </p:cNvPr>
          <p:cNvSpPr txBox="1"/>
          <p:nvPr/>
        </p:nvSpPr>
        <p:spPr>
          <a:xfrm>
            <a:off x="1418579" y="160760"/>
            <a:ext cx="93548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600" b="1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lang="el-GR" sz="2400" b="1" dirty="0">
                <a:solidFill>
                  <a:srgbClr val="111827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α-</a:t>
            </a:r>
            <a:r>
              <a:rPr lang="en-HK" sz="2400" b="1" dirty="0" err="1">
                <a:solidFill>
                  <a:srgbClr val="111827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MnTe</a:t>
            </a:r>
            <a:r>
              <a:rPr lang="en-HK" sz="2400" b="1" dirty="0">
                <a:solidFill>
                  <a:srgbClr val="111827"/>
                </a:solidFill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first INS resolution of magnon splitting</a:t>
            </a:r>
          </a:p>
        </p:txBody>
      </p:sp>
    </p:spTree>
    <p:extLst>
      <p:ext uri="{BB962C8B-B14F-4D97-AF65-F5344CB8AC3E}">
        <p14:creationId xmlns:p14="http://schemas.microsoft.com/office/powerpoint/2010/main" val="9852765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ullet-930-232">
            <a:extLst>
              <a:ext uri="{FF2B5EF4-FFF2-40B4-BE49-F238E27FC236}">
                <a16:creationId xmlns:a16="http://schemas.microsoft.com/office/drawing/2014/main" id="{B76F0051-5678-4FB2-8556-F16411785DDA}"/>
              </a:ext>
            </a:extLst>
          </p:cNvPr>
          <p:cNvSpPr>
            <a:spLocks noGrp="1"/>
          </p:cNvSpPr>
          <p:nvPr/>
        </p:nvSpPr>
        <p:spPr>
          <a:xfrm>
            <a:off x="8705850" y="1366088"/>
            <a:ext cx="76200" cy="76200"/>
          </a:xfrm>
          <a:prstGeom prst="rect">
            <a:avLst/>
          </a:prstGeom>
          <a:solidFill>
            <a:srgbClr val="F28E2B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bullet-text-930-232">
            <a:extLst>
              <a:ext uri="{FF2B5EF4-FFF2-40B4-BE49-F238E27FC236}">
                <a16:creationId xmlns:a16="http://schemas.microsoft.com/office/drawing/2014/main" id="{E420F8E6-EB26-432B-933F-526725CA059E}"/>
              </a:ext>
            </a:extLst>
          </p:cNvPr>
          <p:cNvSpPr>
            <a:spLocks noGrp="1"/>
          </p:cNvSpPr>
          <p:nvPr/>
        </p:nvSpPr>
        <p:spPr>
          <a:xfrm>
            <a:off x="8896350" y="1261313"/>
            <a:ext cx="25336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650" b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Sixfold intensity pattern in the 180 </a:t>
            </a:r>
            <a:r>
              <a:rPr sz="1650" b="0" dirty="0" err="1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meV</a:t>
            </a:r>
            <a:r>
              <a:rPr sz="165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 constant-energy slice</a:t>
            </a:r>
          </a:p>
        </p:txBody>
      </p:sp>
      <p:sp>
        <p:nvSpPr>
          <p:cNvPr id="12" name="bullet-930-300">
            <a:extLst>
              <a:ext uri="{FF2B5EF4-FFF2-40B4-BE49-F238E27FC236}">
                <a16:creationId xmlns:a16="http://schemas.microsoft.com/office/drawing/2014/main" id="{C08FA953-20D0-4D9E-A8BB-0566B77FEA9A}"/>
              </a:ext>
            </a:extLst>
          </p:cNvPr>
          <p:cNvSpPr>
            <a:spLocks noGrp="1"/>
          </p:cNvSpPr>
          <p:nvPr/>
        </p:nvSpPr>
        <p:spPr>
          <a:xfrm>
            <a:off x="8705850" y="2469481"/>
            <a:ext cx="76200" cy="76200"/>
          </a:xfrm>
          <a:prstGeom prst="rect">
            <a:avLst/>
          </a:prstGeom>
          <a:solidFill>
            <a:srgbClr val="F28E2B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bullet-text-930-300">
            <a:extLst>
              <a:ext uri="{FF2B5EF4-FFF2-40B4-BE49-F238E27FC236}">
                <a16:creationId xmlns:a16="http://schemas.microsoft.com/office/drawing/2014/main" id="{E8075DF9-0155-4AA1-BE0B-FE70F5132CD5}"/>
              </a:ext>
            </a:extLst>
          </p:cNvPr>
          <p:cNvSpPr>
            <a:spLocks noGrp="1"/>
          </p:cNvSpPr>
          <p:nvPr/>
        </p:nvSpPr>
        <p:spPr>
          <a:xfrm>
            <a:off x="8896350" y="2364706"/>
            <a:ext cx="25336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650" b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Γ–L splitting: 0.15 r.l.u.</a:t>
            </a:r>
          </a:p>
        </p:txBody>
      </p:sp>
      <p:sp>
        <p:nvSpPr>
          <p:cNvPr id="14" name="bullet-930-358">
            <a:extLst>
              <a:ext uri="{FF2B5EF4-FFF2-40B4-BE49-F238E27FC236}">
                <a16:creationId xmlns:a16="http://schemas.microsoft.com/office/drawing/2014/main" id="{AEED7B4C-905F-44B8-B848-AACD8D8D8388}"/>
              </a:ext>
            </a:extLst>
          </p:cNvPr>
          <p:cNvSpPr>
            <a:spLocks noGrp="1"/>
          </p:cNvSpPr>
          <p:nvPr/>
        </p:nvSpPr>
        <p:spPr>
          <a:xfrm>
            <a:off x="8705850" y="3131659"/>
            <a:ext cx="76200" cy="76200"/>
          </a:xfrm>
          <a:prstGeom prst="rect">
            <a:avLst/>
          </a:prstGeom>
          <a:solidFill>
            <a:srgbClr val="F28E2B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bullet-text-930-358">
            <a:extLst>
              <a:ext uri="{FF2B5EF4-FFF2-40B4-BE49-F238E27FC236}">
                <a16:creationId xmlns:a16="http://schemas.microsoft.com/office/drawing/2014/main" id="{6698C6C0-4C2E-4255-BBFC-282C6248421C}"/>
              </a:ext>
            </a:extLst>
          </p:cNvPr>
          <p:cNvSpPr>
            <a:spLocks noGrp="1"/>
          </p:cNvSpPr>
          <p:nvPr/>
        </p:nvSpPr>
        <p:spPr>
          <a:xfrm>
            <a:off x="8896350" y="3026884"/>
            <a:ext cx="25336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650" b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Symmetry-protected direction remains unsplit</a:t>
            </a:r>
          </a:p>
        </p:txBody>
      </p:sp>
      <p:sp>
        <p:nvSpPr>
          <p:cNvPr id="18" name="bullet-930-480">
            <a:extLst>
              <a:ext uri="{FF2B5EF4-FFF2-40B4-BE49-F238E27FC236}">
                <a16:creationId xmlns:a16="http://schemas.microsoft.com/office/drawing/2014/main" id="{C0208846-DE5B-4160-A4FA-968328408F72}"/>
              </a:ext>
            </a:extLst>
          </p:cNvPr>
          <p:cNvSpPr>
            <a:spLocks noGrp="1"/>
          </p:cNvSpPr>
          <p:nvPr/>
        </p:nvSpPr>
        <p:spPr>
          <a:xfrm>
            <a:off x="8705850" y="4086445"/>
            <a:ext cx="76200" cy="76200"/>
          </a:xfrm>
          <a:prstGeom prst="rect">
            <a:avLst/>
          </a:prstGeom>
          <a:solidFill>
            <a:srgbClr val="8A3FF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bullet-text-930-480">
            <a:extLst>
              <a:ext uri="{FF2B5EF4-FFF2-40B4-BE49-F238E27FC236}">
                <a16:creationId xmlns:a16="http://schemas.microsoft.com/office/drawing/2014/main" id="{C0A70DFA-4A43-40B9-AE7F-3F524DC60149}"/>
              </a:ext>
            </a:extLst>
          </p:cNvPr>
          <p:cNvSpPr>
            <a:spLocks noGrp="1"/>
          </p:cNvSpPr>
          <p:nvPr/>
        </p:nvSpPr>
        <p:spPr>
          <a:xfrm>
            <a:off x="8896350" y="3981670"/>
            <a:ext cx="25336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650" b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J</a:t>
            </a:r>
            <a:r>
              <a:rPr lang="en-US" sz="1650" baseline="-2500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11</a:t>
            </a:r>
            <a:r>
              <a:rPr sz="165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 ≈ 1.8 </a:t>
            </a:r>
            <a:r>
              <a:rPr sz="1650" b="0" dirty="0" err="1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meV</a:t>
            </a:r>
            <a:r>
              <a:rPr sz="165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 reproduces the pattern</a:t>
            </a:r>
          </a:p>
        </p:txBody>
      </p:sp>
      <p:sp>
        <p:nvSpPr>
          <p:cNvPr id="20" name="bullet-930-542">
            <a:extLst>
              <a:ext uri="{FF2B5EF4-FFF2-40B4-BE49-F238E27FC236}">
                <a16:creationId xmlns:a16="http://schemas.microsoft.com/office/drawing/2014/main" id="{A913483E-F024-4C44-8F5D-9E6A71E60610}"/>
              </a:ext>
            </a:extLst>
          </p:cNvPr>
          <p:cNvSpPr>
            <a:spLocks noGrp="1"/>
          </p:cNvSpPr>
          <p:nvPr/>
        </p:nvSpPr>
        <p:spPr>
          <a:xfrm>
            <a:off x="8705850" y="4908643"/>
            <a:ext cx="76200" cy="76200"/>
          </a:xfrm>
          <a:prstGeom prst="rect">
            <a:avLst/>
          </a:prstGeom>
          <a:solidFill>
            <a:srgbClr val="8A3FF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bullet-text-930-542">
            <a:extLst>
              <a:ext uri="{FF2B5EF4-FFF2-40B4-BE49-F238E27FC236}">
                <a16:creationId xmlns:a16="http://schemas.microsoft.com/office/drawing/2014/main" id="{4C64E5C6-EEE5-43AA-899E-C0F522B80FB7}"/>
              </a:ext>
            </a:extLst>
          </p:cNvPr>
          <p:cNvSpPr>
            <a:spLocks noGrp="1"/>
          </p:cNvSpPr>
          <p:nvPr/>
        </p:nvSpPr>
        <p:spPr>
          <a:xfrm>
            <a:off x="8896350" y="4803868"/>
            <a:ext cx="25336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650" b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Bandwidth 180–230 </a:t>
            </a:r>
            <a:r>
              <a:rPr sz="1650" b="0" dirty="0" err="1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meV</a:t>
            </a:r>
            <a:r>
              <a:rPr sz="165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; </a:t>
            </a:r>
            <a:endParaRPr lang="en-US" sz="1650" b="0" dirty="0">
              <a:solidFill>
                <a:srgbClr val="111827"/>
              </a:solidFill>
              <a:latin typeface="Arial Unicode MS"/>
              <a:ea typeface="Arial Unicode MS"/>
              <a:cs typeface="Arial Unicode MS"/>
            </a:endParaRPr>
          </a:p>
        </p:txBody>
      </p:sp>
      <p:sp>
        <p:nvSpPr>
          <p:cNvPr id="22" name="crsb-source">
            <a:extLst>
              <a:ext uri="{FF2B5EF4-FFF2-40B4-BE49-F238E27FC236}">
                <a16:creationId xmlns:a16="http://schemas.microsoft.com/office/drawing/2014/main" id="{1F418BCC-F6B1-4368-A14B-D10EA779BCF7}"/>
              </a:ext>
            </a:extLst>
          </p:cNvPr>
          <p:cNvSpPr>
            <a:spLocks noGrp="1"/>
          </p:cNvSpPr>
          <p:nvPr/>
        </p:nvSpPr>
        <p:spPr>
          <a:xfrm>
            <a:off x="3666991" y="6488469"/>
            <a:ext cx="7763009" cy="20877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r">
              <a:defRPr sz="1050" b="0">
                <a:solidFill>
                  <a:srgbClr val="5B6472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200" b="0" dirty="0">
                <a:solidFill>
                  <a:srgbClr val="5B6472"/>
                </a:solidFill>
                <a:latin typeface="Arial Unicode MS"/>
                <a:ea typeface="Arial Unicode MS"/>
                <a:cs typeface="Arial Unicode MS"/>
              </a:rPr>
              <a:t>Singh et al., Chiral Spin-Split Magnons in the Metallic Altermagnet </a:t>
            </a:r>
            <a:r>
              <a:rPr sz="1200" b="0" dirty="0" err="1">
                <a:solidFill>
                  <a:srgbClr val="5B6472"/>
                </a:solidFill>
                <a:latin typeface="Arial Unicode MS"/>
                <a:ea typeface="Arial Unicode MS"/>
                <a:cs typeface="Arial Unicode MS"/>
              </a:rPr>
              <a:t>CrSb</a:t>
            </a:r>
            <a:r>
              <a:rPr sz="1200" b="0" dirty="0">
                <a:solidFill>
                  <a:srgbClr val="5B6472"/>
                </a:solidFill>
                <a:latin typeface="Arial Unicode MS"/>
                <a:ea typeface="Arial Unicode MS"/>
                <a:cs typeface="Arial Unicode MS"/>
              </a:rPr>
              <a:t> arXiv:2511.16086 (2025)</a:t>
            </a:r>
          </a:p>
        </p:txBody>
      </p:sp>
      <p:sp>
        <p:nvSpPr>
          <p:cNvPr id="25" name="takeaway-638">
            <a:extLst>
              <a:ext uri="{FF2B5EF4-FFF2-40B4-BE49-F238E27FC236}">
                <a16:creationId xmlns:a16="http://schemas.microsoft.com/office/drawing/2014/main" id="{B61E0EBD-4F4E-47C5-8E6A-B507771299FB}"/>
              </a:ext>
            </a:extLst>
          </p:cNvPr>
          <p:cNvSpPr>
            <a:spLocks noGrp="1"/>
          </p:cNvSpPr>
          <p:nvPr/>
        </p:nvSpPr>
        <p:spPr>
          <a:xfrm>
            <a:off x="571500" y="5747370"/>
            <a:ext cx="6422424" cy="40675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500" b="1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00" b="1" dirty="0" err="1">
                <a:solidFill>
                  <a:srgbClr val="168BC2"/>
                </a:solidFill>
                <a:latin typeface="Arial Unicode MS"/>
                <a:ea typeface="Arial Unicode MS"/>
                <a:cs typeface="Arial Unicode MS"/>
              </a:rPr>
              <a:t>CrSb</a:t>
            </a:r>
            <a:r>
              <a:rPr sz="1600" b="1" dirty="0">
                <a:solidFill>
                  <a:srgbClr val="168BC2"/>
                </a:solidFill>
                <a:latin typeface="Arial Unicode MS"/>
                <a:ea typeface="Arial Unicode MS"/>
                <a:cs typeface="Arial Unicode MS"/>
              </a:rPr>
              <a:t> extends INS evidence from insulating to metallic altermagnets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C406C6D-921E-9FB6-E42E-830D3B6B81D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1743" y="588687"/>
            <a:ext cx="12192000" cy="195082"/>
          </a:xfrm>
          <a:prstGeom prst="rect">
            <a:avLst/>
          </a:prstGeom>
        </p:spPr>
      </p:pic>
      <p:sp>
        <p:nvSpPr>
          <p:cNvPr id="27" name="文本框 10">
            <a:extLst>
              <a:ext uri="{FF2B5EF4-FFF2-40B4-BE49-F238E27FC236}">
                <a16:creationId xmlns:a16="http://schemas.microsoft.com/office/drawing/2014/main" id="{19362C89-8E50-DC0F-653C-FACFC4A6375C}"/>
              </a:ext>
            </a:extLst>
          </p:cNvPr>
          <p:cNvSpPr txBox="1"/>
          <p:nvPr/>
        </p:nvSpPr>
        <p:spPr>
          <a:xfrm>
            <a:off x="1418579" y="160760"/>
            <a:ext cx="93548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600" b="1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lang="en-HK" sz="2400" b="1" dirty="0" err="1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CrSb</a:t>
            </a:r>
            <a:r>
              <a:rPr lang="en-HK" sz="2400" b="1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: spin-split magnons in a metallic altermagnet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B940A6A4-C6D1-0CD4-5556-E07EF3F31D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357" y="990714"/>
            <a:ext cx="8156743" cy="4530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9004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rcRect t="2756" b="8081"/>
          <a:stretch>
            <a:fillRect/>
          </a:stretch>
        </p:blipFill>
        <p:spPr>
          <a:xfrm>
            <a:off x="438150" y="1068666"/>
            <a:ext cx="5674537" cy="4415868"/>
          </a:xfrm>
          <a:prstGeom prst="rect">
            <a:avLst/>
          </a:prstGeom>
        </p:spPr>
      </p:pic>
      <p:sp>
        <p:nvSpPr>
          <p:cNvPr id="12" name="bullet-735-468">
            <a:extLst>
              <a:ext uri="{FF2B5EF4-FFF2-40B4-BE49-F238E27FC236}">
                <a16:creationId xmlns:a16="http://schemas.microsoft.com/office/drawing/2014/main" id="{D6BBF342-6AF1-46A6-A317-811212B3C5A0}"/>
              </a:ext>
            </a:extLst>
          </p:cNvPr>
          <p:cNvSpPr>
            <a:spLocks noGrp="1"/>
          </p:cNvSpPr>
          <p:nvPr/>
        </p:nvSpPr>
        <p:spPr>
          <a:xfrm>
            <a:off x="6142309" y="4251734"/>
            <a:ext cx="76200" cy="76200"/>
          </a:xfrm>
          <a:prstGeom prst="rect">
            <a:avLst/>
          </a:prstGeom>
          <a:solidFill>
            <a:srgbClr val="8A3FF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bullet-text-735-468">
            <a:extLst>
              <a:ext uri="{FF2B5EF4-FFF2-40B4-BE49-F238E27FC236}">
                <a16:creationId xmlns:a16="http://schemas.microsoft.com/office/drawing/2014/main" id="{2F8FFF3E-0296-4738-9EFC-5E8BD13B80BE}"/>
              </a:ext>
            </a:extLst>
          </p:cNvPr>
          <p:cNvSpPr>
            <a:spLocks noGrp="1"/>
          </p:cNvSpPr>
          <p:nvPr/>
        </p:nvSpPr>
        <p:spPr>
          <a:xfrm>
            <a:off x="6332809" y="4146959"/>
            <a:ext cx="42862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650" b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M</a:t>
            </a:r>
            <a:r>
              <a:rPr sz="1650" b="0" baseline="-2500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c</a:t>
            </a:r>
            <a:r>
              <a:rPr lang="en-HK" sz="1650" b="0" baseline="-2500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h</a:t>
            </a:r>
            <a:r>
              <a:rPr sz="165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 </a:t>
            </a:r>
            <a:r>
              <a:rPr lang="en-HK" sz="170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∝</a:t>
            </a:r>
            <a:r>
              <a:rPr sz="165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 difference between spin-flip channels</a:t>
            </a:r>
          </a:p>
        </p:txBody>
      </p:sp>
      <p:sp>
        <p:nvSpPr>
          <p:cNvPr id="14" name="bullet-735-520">
            <a:extLst>
              <a:ext uri="{FF2B5EF4-FFF2-40B4-BE49-F238E27FC236}">
                <a16:creationId xmlns:a16="http://schemas.microsoft.com/office/drawing/2014/main" id="{AF6F2607-F745-4C45-B085-0395F954BED8}"/>
              </a:ext>
            </a:extLst>
          </p:cNvPr>
          <p:cNvSpPr>
            <a:spLocks noGrp="1"/>
          </p:cNvSpPr>
          <p:nvPr/>
        </p:nvSpPr>
        <p:spPr>
          <a:xfrm>
            <a:off x="6142309" y="4832378"/>
            <a:ext cx="76200" cy="76200"/>
          </a:xfrm>
          <a:prstGeom prst="rect">
            <a:avLst/>
          </a:prstGeom>
          <a:solidFill>
            <a:srgbClr val="8A3FFC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bullet-text-735-520">
            <a:extLst>
              <a:ext uri="{FF2B5EF4-FFF2-40B4-BE49-F238E27FC236}">
                <a16:creationId xmlns:a16="http://schemas.microsoft.com/office/drawing/2014/main" id="{8833F903-B4E5-49B1-9E5B-0DAA4BA97934}"/>
              </a:ext>
            </a:extLst>
          </p:cNvPr>
          <p:cNvSpPr>
            <a:spLocks noGrp="1"/>
          </p:cNvSpPr>
          <p:nvPr/>
        </p:nvSpPr>
        <p:spPr>
          <a:xfrm>
            <a:off x="6332808" y="4727603"/>
            <a:ext cx="5847449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650" b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 dirty="0" err="1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Ω</a:t>
            </a:r>
            <a:r>
              <a:rPr sz="165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₁ and </a:t>
            </a:r>
            <a:r>
              <a:rPr sz="1650" b="0" dirty="0" err="1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Ω</a:t>
            </a:r>
            <a:r>
              <a:rPr sz="165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₂ have opposite signs: direct left</a:t>
            </a:r>
            <a:r>
              <a:rPr lang="en-US" sz="165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 </a:t>
            </a:r>
            <a:r>
              <a:rPr sz="165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/</a:t>
            </a:r>
            <a:r>
              <a:rPr lang="en-US" sz="165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 </a:t>
            </a:r>
            <a:r>
              <a:rPr sz="165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right-handedness</a:t>
            </a:r>
          </a:p>
        </p:txBody>
      </p:sp>
      <p:sp>
        <p:nvSpPr>
          <p:cNvPr id="16" name="bullet-735-572">
            <a:extLst>
              <a:ext uri="{FF2B5EF4-FFF2-40B4-BE49-F238E27FC236}">
                <a16:creationId xmlns:a16="http://schemas.microsoft.com/office/drawing/2014/main" id="{4C65E250-8E54-466C-A6F3-C42E2D406960}"/>
              </a:ext>
            </a:extLst>
          </p:cNvPr>
          <p:cNvSpPr>
            <a:spLocks noGrp="1"/>
          </p:cNvSpPr>
          <p:nvPr/>
        </p:nvSpPr>
        <p:spPr>
          <a:xfrm>
            <a:off x="6142309" y="5416483"/>
            <a:ext cx="76200" cy="76200"/>
          </a:xfrm>
          <a:prstGeom prst="rect">
            <a:avLst/>
          </a:prstGeom>
          <a:solidFill>
            <a:srgbClr val="D6454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bullet-text-735-572">
            <a:extLst>
              <a:ext uri="{FF2B5EF4-FFF2-40B4-BE49-F238E27FC236}">
                <a16:creationId xmlns:a16="http://schemas.microsoft.com/office/drawing/2014/main" id="{94CCC886-8730-4C31-8810-6565BFF3FBFB}"/>
              </a:ext>
            </a:extLst>
          </p:cNvPr>
          <p:cNvSpPr>
            <a:spLocks noGrp="1"/>
          </p:cNvSpPr>
          <p:nvPr/>
        </p:nvSpPr>
        <p:spPr>
          <a:xfrm>
            <a:off x="6332808" y="5311708"/>
            <a:ext cx="5859191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650" b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5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Sign reverses after ±4.2 </a:t>
            </a:r>
            <a:r>
              <a:rPr sz="1650" b="0" dirty="0" err="1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mT</a:t>
            </a:r>
            <a:r>
              <a:rPr sz="1650" b="0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 field cooling: switchable chirality</a:t>
            </a:r>
          </a:p>
        </p:txBody>
      </p:sp>
      <p:sp>
        <p:nvSpPr>
          <p:cNvPr id="20" name="mnte2026-citation">
            <a:extLst>
              <a:ext uri="{FF2B5EF4-FFF2-40B4-BE49-F238E27FC236}">
                <a16:creationId xmlns:a16="http://schemas.microsoft.com/office/drawing/2014/main" id="{96F08F21-B51F-454D-BC83-6B1FBD408DE0}"/>
              </a:ext>
            </a:extLst>
          </p:cNvPr>
          <p:cNvSpPr>
            <a:spLocks noGrp="1"/>
          </p:cNvSpPr>
          <p:nvPr/>
        </p:nvSpPr>
        <p:spPr>
          <a:xfrm>
            <a:off x="4622200" y="6459557"/>
            <a:ext cx="7314427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1050" b="0">
                <a:solidFill>
                  <a:srgbClr val="5B6472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200" b="0" dirty="0">
                <a:solidFill>
                  <a:srgbClr val="5B6472"/>
                </a:solidFill>
                <a:latin typeface="Arial Unicode MS"/>
                <a:ea typeface="Arial Unicode MS"/>
                <a:cs typeface="Arial Unicode MS"/>
              </a:rPr>
              <a:t>Liu et al., </a:t>
            </a:r>
            <a:r>
              <a:rPr lang="en-HK" sz="1200" dirty="0">
                <a:solidFill>
                  <a:srgbClr val="5B6472"/>
                </a:solidFill>
                <a:latin typeface="Arial Unicode MS"/>
                <a:ea typeface="Arial Unicode MS"/>
                <a:cs typeface="Arial Unicode MS"/>
              </a:rPr>
              <a:t>Observation of Switchable Chiral Magnons in an Altermagnet, </a:t>
            </a:r>
            <a:r>
              <a:rPr lang="en-US" sz="1200" b="0" dirty="0">
                <a:solidFill>
                  <a:srgbClr val="5B6472"/>
                </a:solidFill>
                <a:latin typeface="Arial Unicode MS"/>
                <a:ea typeface="Arial Unicode MS"/>
                <a:cs typeface="Arial Unicode MS"/>
              </a:rPr>
              <a:t>PRL</a:t>
            </a:r>
            <a:r>
              <a:rPr sz="1200" b="0" dirty="0">
                <a:solidFill>
                  <a:srgbClr val="5B6472"/>
                </a:solidFill>
                <a:latin typeface="Arial Unicode MS"/>
                <a:ea typeface="Arial Unicode MS"/>
                <a:cs typeface="Arial Unicode MS"/>
              </a:rPr>
              <a:t> 136, 236705 (2026) </a:t>
            </a:r>
          </a:p>
        </p:txBody>
      </p:sp>
      <p:sp>
        <p:nvSpPr>
          <p:cNvPr id="23" name="takeaway-640">
            <a:extLst>
              <a:ext uri="{FF2B5EF4-FFF2-40B4-BE49-F238E27FC236}">
                <a16:creationId xmlns:a16="http://schemas.microsoft.com/office/drawing/2014/main" id="{81F3BB6D-A006-48E4-8120-BAE0F58DA4A0}"/>
              </a:ext>
            </a:extLst>
          </p:cNvPr>
          <p:cNvSpPr>
            <a:spLocks noGrp="1"/>
          </p:cNvSpPr>
          <p:nvPr/>
        </p:nvSpPr>
        <p:spPr>
          <a:xfrm>
            <a:off x="607237" y="5863854"/>
            <a:ext cx="6744539" cy="359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500" b="1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00" b="1" dirty="0">
                <a:solidFill>
                  <a:srgbClr val="168BC2"/>
                </a:solidFill>
                <a:latin typeface="Arial Unicode MS"/>
                <a:ea typeface="Arial Unicode MS"/>
                <a:cs typeface="Arial Unicode MS"/>
              </a:rPr>
              <a:t>Evidence advances to opposite handedness and reversible control.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3DCC4CC5-E225-FE9A-3241-3E957522DEE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1743" y="588687"/>
            <a:ext cx="12192000" cy="195082"/>
          </a:xfrm>
          <a:prstGeom prst="rect">
            <a:avLst/>
          </a:prstGeom>
        </p:spPr>
      </p:pic>
      <p:sp>
        <p:nvSpPr>
          <p:cNvPr id="9" name="文本框 10">
            <a:extLst>
              <a:ext uri="{FF2B5EF4-FFF2-40B4-BE49-F238E27FC236}">
                <a16:creationId xmlns:a16="http://schemas.microsoft.com/office/drawing/2014/main" id="{B8B93AA2-9CB1-51CF-9313-527183C9E526}"/>
              </a:ext>
            </a:extLst>
          </p:cNvPr>
          <p:cNvSpPr txBox="1"/>
          <p:nvPr/>
        </p:nvSpPr>
        <p:spPr>
          <a:xfrm>
            <a:off x="1418579" y="160760"/>
            <a:ext cx="93548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600" b="1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lang="el-GR" sz="2400" b="1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α-</a:t>
            </a:r>
            <a:r>
              <a:rPr lang="en-HK" sz="2400" b="1" dirty="0" err="1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MnTe</a:t>
            </a:r>
            <a:r>
              <a:rPr lang="en-HK" sz="2400" b="1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: Polarized INS reads and switches magnon chirality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73827F8E-6750-93F6-D41F-14632501B4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7168" y="1062147"/>
            <a:ext cx="5244668" cy="2895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257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0CCDE9-37FB-600E-3DC2-7293C3C450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akeaway-640">
            <a:extLst>
              <a:ext uri="{FF2B5EF4-FFF2-40B4-BE49-F238E27FC236}">
                <a16:creationId xmlns:a16="http://schemas.microsoft.com/office/drawing/2014/main" id="{9C8C87BF-EFA0-5E75-B409-80B2AC34BF11}"/>
              </a:ext>
            </a:extLst>
          </p:cNvPr>
          <p:cNvSpPr>
            <a:spLocks noGrp="1"/>
          </p:cNvSpPr>
          <p:nvPr/>
        </p:nvSpPr>
        <p:spPr>
          <a:xfrm>
            <a:off x="732973" y="917060"/>
            <a:ext cx="10726054" cy="51058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ctr">
              <a:defRPr sz="1500" b="1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lang="en-US" sz="2200" b="1" dirty="0">
                <a:solidFill>
                  <a:srgbClr val="168BC2"/>
                </a:solidFill>
                <a:latin typeface="Arial Unicode MS"/>
                <a:ea typeface="Arial Unicode MS"/>
                <a:cs typeface="Arial Unicode MS"/>
              </a:rPr>
              <a:t>Lack of characterization of altermagnetic order parameters from magnon spitting</a:t>
            </a:r>
            <a:endParaRPr sz="2200" b="1" dirty="0">
              <a:solidFill>
                <a:srgbClr val="168BC2"/>
              </a:solidFill>
              <a:latin typeface="Arial Unicode MS"/>
              <a:ea typeface="Arial Unicode MS"/>
              <a:cs typeface="Arial Unicode MS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CD3D17D-9CDA-4ECB-939F-9671B9FEE31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1743" y="588687"/>
            <a:ext cx="12192000" cy="195082"/>
          </a:xfrm>
          <a:prstGeom prst="rect">
            <a:avLst/>
          </a:prstGeom>
        </p:spPr>
      </p:pic>
      <p:sp>
        <p:nvSpPr>
          <p:cNvPr id="9" name="文本框 10">
            <a:extLst>
              <a:ext uri="{FF2B5EF4-FFF2-40B4-BE49-F238E27FC236}">
                <a16:creationId xmlns:a16="http://schemas.microsoft.com/office/drawing/2014/main" id="{B02CC1AA-4F84-60E2-9287-3A796D3A5E5F}"/>
              </a:ext>
            </a:extLst>
          </p:cNvPr>
          <p:cNvSpPr txBox="1"/>
          <p:nvPr/>
        </p:nvSpPr>
        <p:spPr>
          <a:xfrm>
            <a:off x="1418579" y="160760"/>
            <a:ext cx="93548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3600" b="1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lang="en-US" sz="2400" b="1" dirty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rPr>
              <a:t>Key experimental challenges</a:t>
            </a:r>
            <a:endParaRPr lang="en-HK" sz="2400" b="1" dirty="0">
              <a:solidFill>
                <a:srgbClr val="111827"/>
              </a:solidFill>
              <a:latin typeface="Arial Unicode MS"/>
              <a:ea typeface="Arial Unicode MS"/>
              <a:cs typeface="Arial Unicode M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891D365-063B-00B5-0992-ADFBFEE243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045" y="1981204"/>
            <a:ext cx="6131123" cy="4470769"/>
          </a:xfrm>
          <a:prstGeom prst="rect">
            <a:avLst/>
          </a:prstGeom>
        </p:spPr>
      </p:pic>
      <p:sp>
        <p:nvSpPr>
          <p:cNvPr id="3" name="矩形 51">
            <a:extLst>
              <a:ext uri="{FF2B5EF4-FFF2-40B4-BE49-F238E27FC236}">
                <a16:creationId xmlns:a16="http://schemas.microsoft.com/office/drawing/2014/main" id="{F5AF7008-083F-35E4-7F8C-A4AB5FF43ACE}"/>
              </a:ext>
            </a:extLst>
          </p:cNvPr>
          <p:cNvSpPr/>
          <p:nvPr/>
        </p:nvSpPr>
        <p:spPr>
          <a:xfrm>
            <a:off x="6961632" y="6269313"/>
            <a:ext cx="4897859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M. Long </a:t>
            </a:r>
            <a:r>
              <a:rPr lang="en-US" sz="1300" i="1" dirty="0"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., Nature 845, 656 (2026)</a:t>
            </a:r>
          </a:p>
        </p:txBody>
      </p:sp>
      <p:sp>
        <p:nvSpPr>
          <p:cNvPr id="4" name="文本框 10">
            <a:extLst>
              <a:ext uri="{FF2B5EF4-FFF2-40B4-BE49-F238E27FC236}">
                <a16:creationId xmlns:a16="http://schemas.microsoft.com/office/drawing/2014/main" id="{BFAC24D6-7377-A803-C5C4-49EA9BC878DC}"/>
              </a:ext>
            </a:extLst>
          </p:cNvPr>
          <p:cNvSpPr txBox="1"/>
          <p:nvPr/>
        </p:nvSpPr>
        <p:spPr>
          <a:xfrm>
            <a:off x="2132374" y="1574621"/>
            <a:ext cx="329306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Quantum oscillation in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CrSb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62897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5F27C5-530B-A794-5782-65093CEC1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2BAC12C5-2310-1105-D089-1D4CD68C2CB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11743" y="588687"/>
            <a:ext cx="12192000" cy="195082"/>
          </a:xfrm>
          <a:prstGeom prst="rect">
            <a:avLst/>
          </a:prstGeom>
        </p:spPr>
      </p:pic>
      <p:sp>
        <p:nvSpPr>
          <p:cNvPr id="7" name="文本框 13">
            <a:extLst>
              <a:ext uri="{FF2B5EF4-FFF2-40B4-BE49-F238E27FC236}">
                <a16:creationId xmlns:a16="http://schemas.microsoft.com/office/drawing/2014/main" id="{0D0A484C-2E02-AF49-1600-FAD29C1A7494}"/>
              </a:ext>
            </a:extLst>
          </p:cNvPr>
          <p:cNvSpPr txBox="1"/>
          <p:nvPr/>
        </p:nvSpPr>
        <p:spPr>
          <a:xfrm>
            <a:off x="527169" y="3275253"/>
            <a:ext cx="10780233" cy="5086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Outlook on </a:t>
            </a:r>
            <a:r>
              <a:rPr lang="el-GR" sz="2400" dirty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SR study of unconventional magnets</a:t>
            </a:r>
          </a:p>
        </p:txBody>
      </p:sp>
      <p:sp>
        <p:nvSpPr>
          <p:cNvPr id="4" name="文本框 13">
            <a:extLst>
              <a:ext uri="{FF2B5EF4-FFF2-40B4-BE49-F238E27FC236}">
                <a16:creationId xmlns:a16="http://schemas.microsoft.com/office/drawing/2014/main" id="{4B1E992E-DF21-B6C1-13AF-8791C67CBBC0}"/>
              </a:ext>
            </a:extLst>
          </p:cNvPr>
          <p:cNvSpPr txBox="1"/>
          <p:nvPr/>
        </p:nvSpPr>
        <p:spPr>
          <a:xfrm>
            <a:off x="527169" y="1441311"/>
            <a:ext cx="8894475" cy="5086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Basics of altermagnetism &amp; spectroscopy evidence</a:t>
            </a:r>
          </a:p>
        </p:txBody>
      </p:sp>
      <p:sp>
        <p:nvSpPr>
          <p:cNvPr id="8" name="文本框 13">
            <a:extLst>
              <a:ext uri="{FF2B5EF4-FFF2-40B4-BE49-F238E27FC236}">
                <a16:creationId xmlns:a16="http://schemas.microsoft.com/office/drawing/2014/main" id="{DBC0F4B8-7089-222E-8B13-03878EBFBD3C}"/>
              </a:ext>
            </a:extLst>
          </p:cNvPr>
          <p:cNvSpPr txBox="1"/>
          <p:nvPr/>
        </p:nvSpPr>
        <p:spPr>
          <a:xfrm>
            <a:off x="515426" y="2381750"/>
            <a:ext cx="112199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Inelastic neutron scattering study of g-wave magnon splitting in 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-Fe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4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2FDD94C6-AFA4-19DA-08A1-C3A1A527A76F}"/>
              </a:ext>
            </a:extLst>
          </p:cNvPr>
          <p:cNvSpPr txBox="1"/>
          <p:nvPr/>
        </p:nvSpPr>
        <p:spPr>
          <a:xfrm>
            <a:off x="1418579" y="160760"/>
            <a:ext cx="9354845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Outline</a:t>
            </a:r>
            <a:endParaRPr lang="en-US" sz="2400" b="1" baseline="-25000" dirty="0">
              <a:solidFill>
                <a:srgbClr val="C000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502578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7E13DF-401C-62ED-3D3F-112EBA23CA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5EEE2525-3336-2587-88F3-2028E6FAA18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1743" y="588687"/>
            <a:ext cx="12192000" cy="195082"/>
          </a:xfrm>
          <a:prstGeom prst="rect">
            <a:avLst/>
          </a:prstGeom>
        </p:spPr>
      </p:pic>
      <p:sp>
        <p:nvSpPr>
          <p:cNvPr id="15" name="文本框 10">
            <a:extLst>
              <a:ext uri="{FF2B5EF4-FFF2-40B4-BE49-F238E27FC236}">
                <a16:creationId xmlns:a16="http://schemas.microsoft.com/office/drawing/2014/main" id="{85D41199-1212-8E63-684A-7693F2FEE997}"/>
              </a:ext>
            </a:extLst>
          </p:cNvPr>
          <p:cNvSpPr txBox="1"/>
          <p:nvPr/>
        </p:nvSpPr>
        <p:spPr>
          <a:xfrm>
            <a:off x="1418579" y="160760"/>
            <a:ext cx="93548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α</a:t>
            </a:r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-Fe</a:t>
            </a:r>
            <a:r>
              <a:rPr lang="en-US" sz="2400" b="1" baseline="-25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</a:t>
            </a:r>
            <a:r>
              <a:rPr lang="en-US" sz="2400" b="1" baseline="-25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correlated insulator, hexagonal, g-wave candidate</a:t>
            </a:r>
            <a:endParaRPr lang="en-US" sz="25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7" name="矩形 51">
            <a:extLst>
              <a:ext uri="{FF2B5EF4-FFF2-40B4-BE49-F238E27FC236}">
                <a16:creationId xmlns:a16="http://schemas.microsoft.com/office/drawing/2014/main" id="{3ADB37E0-A0B4-8012-02B0-F6BB5C494365}"/>
              </a:ext>
            </a:extLst>
          </p:cNvPr>
          <p:cNvSpPr/>
          <p:nvPr/>
        </p:nvSpPr>
        <p:spPr>
          <a:xfrm>
            <a:off x="6961632" y="6269313"/>
            <a:ext cx="4897859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T. Wang, Y. Feng*, J. Choi*, Q.W.* </a:t>
            </a:r>
            <a:r>
              <a:rPr lang="en-US" sz="1300" i="1" dirty="0"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., arXiv:2609.08693</a:t>
            </a:r>
          </a:p>
        </p:txBody>
      </p:sp>
      <p:sp>
        <p:nvSpPr>
          <p:cNvPr id="3" name="文本框 10">
            <a:extLst>
              <a:ext uri="{FF2B5EF4-FFF2-40B4-BE49-F238E27FC236}">
                <a16:creationId xmlns:a16="http://schemas.microsoft.com/office/drawing/2014/main" id="{39A8CB1B-172E-E3BF-D5FF-9A8CD6CC526F}"/>
              </a:ext>
            </a:extLst>
          </p:cNvPr>
          <p:cNvSpPr txBox="1"/>
          <p:nvPr/>
        </p:nvSpPr>
        <p:spPr>
          <a:xfrm>
            <a:off x="630950" y="3418381"/>
            <a:ext cx="28652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Chemical stability   </a:t>
            </a:r>
          </a:p>
        </p:txBody>
      </p:sp>
      <p:sp>
        <p:nvSpPr>
          <p:cNvPr id="4" name="文本框 10">
            <a:extLst>
              <a:ext uri="{FF2B5EF4-FFF2-40B4-BE49-F238E27FC236}">
                <a16:creationId xmlns:a16="http://schemas.microsoft.com/office/drawing/2014/main" id="{DED33D69-2DCA-D581-81DC-DB130C1A159C}"/>
              </a:ext>
            </a:extLst>
          </p:cNvPr>
          <p:cNvSpPr txBox="1"/>
          <p:nvPr/>
        </p:nvSpPr>
        <p:spPr>
          <a:xfrm>
            <a:off x="630950" y="1703881"/>
            <a:ext cx="32930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n-US" baseline="-25000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= 950 K &gt;&gt; RT</a:t>
            </a:r>
          </a:p>
        </p:txBody>
      </p:sp>
      <p:sp>
        <p:nvSpPr>
          <p:cNvPr id="5" name="bullet-812-236">
            <a:extLst>
              <a:ext uri="{FF2B5EF4-FFF2-40B4-BE49-F238E27FC236}">
                <a16:creationId xmlns:a16="http://schemas.microsoft.com/office/drawing/2014/main" id="{2DF52A91-D998-67BF-A81A-2AFE06F6B3FD}"/>
              </a:ext>
            </a:extLst>
          </p:cNvPr>
          <p:cNvSpPr>
            <a:spLocks noGrp="1"/>
          </p:cNvSpPr>
          <p:nvPr/>
        </p:nvSpPr>
        <p:spPr>
          <a:xfrm>
            <a:off x="385620" y="1881225"/>
            <a:ext cx="76200" cy="76200"/>
          </a:xfrm>
          <a:prstGeom prst="rect">
            <a:avLst/>
          </a:prstGeom>
          <a:solidFill>
            <a:srgbClr val="5B647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bullet-812-326">
            <a:extLst>
              <a:ext uri="{FF2B5EF4-FFF2-40B4-BE49-F238E27FC236}">
                <a16:creationId xmlns:a16="http://schemas.microsoft.com/office/drawing/2014/main" id="{2D0315EB-67B6-5CC6-17A3-AC71FCD089CD}"/>
              </a:ext>
            </a:extLst>
          </p:cNvPr>
          <p:cNvSpPr>
            <a:spLocks noGrp="1"/>
          </p:cNvSpPr>
          <p:nvPr/>
        </p:nvSpPr>
        <p:spPr>
          <a:xfrm>
            <a:off x="385620" y="2738475"/>
            <a:ext cx="76200" cy="76200"/>
          </a:xfrm>
          <a:prstGeom prst="rect">
            <a:avLst/>
          </a:prstGeom>
          <a:solidFill>
            <a:srgbClr val="168BC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bullet-812-416">
            <a:extLst>
              <a:ext uri="{FF2B5EF4-FFF2-40B4-BE49-F238E27FC236}">
                <a16:creationId xmlns:a16="http://schemas.microsoft.com/office/drawing/2014/main" id="{6E684057-EB0D-DB53-FD12-8679D0592490}"/>
              </a:ext>
            </a:extLst>
          </p:cNvPr>
          <p:cNvSpPr>
            <a:spLocks noGrp="1"/>
          </p:cNvSpPr>
          <p:nvPr/>
        </p:nvSpPr>
        <p:spPr>
          <a:xfrm>
            <a:off x="385620" y="3595725"/>
            <a:ext cx="76200" cy="76200"/>
          </a:xfrm>
          <a:prstGeom prst="rect">
            <a:avLst/>
          </a:prstGeom>
          <a:solidFill>
            <a:srgbClr val="F28E2B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bullet-812-494">
            <a:extLst>
              <a:ext uri="{FF2B5EF4-FFF2-40B4-BE49-F238E27FC236}">
                <a16:creationId xmlns:a16="http://schemas.microsoft.com/office/drawing/2014/main" id="{21378BB9-DABE-2091-D352-AFDF9EA353B4}"/>
              </a:ext>
            </a:extLst>
          </p:cNvPr>
          <p:cNvSpPr>
            <a:spLocks noGrp="1"/>
          </p:cNvSpPr>
          <p:nvPr/>
        </p:nvSpPr>
        <p:spPr>
          <a:xfrm>
            <a:off x="385620" y="4425174"/>
            <a:ext cx="76200" cy="76200"/>
          </a:xfrm>
          <a:prstGeom prst="rect">
            <a:avLst/>
          </a:prstGeom>
          <a:solidFill>
            <a:srgbClr val="D6454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文本框 10">
            <a:extLst>
              <a:ext uri="{FF2B5EF4-FFF2-40B4-BE49-F238E27FC236}">
                <a16:creationId xmlns:a16="http://schemas.microsoft.com/office/drawing/2014/main" id="{678D2E82-2BEF-3589-60D6-C61E73E183B0}"/>
              </a:ext>
            </a:extLst>
          </p:cNvPr>
          <p:cNvSpPr txBox="1"/>
          <p:nvPr/>
        </p:nvSpPr>
        <p:spPr>
          <a:xfrm>
            <a:off x="630950" y="4247830"/>
            <a:ext cx="329306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Large crystal size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20CF3D2-FD40-D796-1B78-10DB5928759B}"/>
              </a:ext>
            </a:extLst>
          </p:cNvPr>
          <p:cNvSpPr txBox="1"/>
          <p:nvPr/>
        </p:nvSpPr>
        <p:spPr>
          <a:xfrm>
            <a:off x="630949" y="2557936"/>
            <a:ext cx="32715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Low magnon damping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AD23B9F-9E29-2126-20E3-763C437F512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086" t="61682" r="82384" b="4661"/>
          <a:stretch>
            <a:fillRect/>
          </a:stretch>
        </p:blipFill>
        <p:spPr>
          <a:xfrm>
            <a:off x="9479999" y="2427975"/>
            <a:ext cx="2163227" cy="2301731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49375FF4-213D-FDB4-FF35-907AD479A530}"/>
              </a:ext>
            </a:extLst>
          </p:cNvPr>
          <p:cNvGrpSpPr/>
          <p:nvPr/>
        </p:nvGrpSpPr>
        <p:grpSpPr>
          <a:xfrm>
            <a:off x="3228670" y="1069861"/>
            <a:ext cx="3280664" cy="3453549"/>
            <a:chOff x="3453758" y="1055793"/>
            <a:chExt cx="3280664" cy="3453549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9704B759-CFE5-A3F2-FF22-C623F9D713C5}"/>
                </a:ext>
              </a:extLst>
            </p:cNvPr>
            <p:cNvGrpSpPr/>
            <p:nvPr/>
          </p:nvGrpSpPr>
          <p:grpSpPr>
            <a:xfrm>
              <a:off x="3453758" y="1055793"/>
              <a:ext cx="3280664" cy="3453549"/>
              <a:chOff x="3453758" y="1055793"/>
              <a:chExt cx="3280664" cy="3453549"/>
            </a:xfrm>
          </p:grpSpPr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C5194301-14E4-B680-4CD8-3834C2474F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 r="57791"/>
              <a:stretch>
                <a:fillRect/>
              </a:stretch>
            </p:blipFill>
            <p:spPr>
              <a:xfrm>
                <a:off x="3453758" y="1055793"/>
                <a:ext cx="3280664" cy="3453549"/>
              </a:xfrm>
              <a:prstGeom prst="rect">
                <a:avLst/>
              </a:prstGeom>
            </p:spPr>
          </p:pic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730D8CA7-1029-AE72-3E33-1466ECF9F8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499264" y="1141415"/>
                <a:ext cx="340835" cy="282644"/>
              </a:xfrm>
              <a:prstGeom prst="rect">
                <a:avLst/>
              </a:prstGeom>
            </p:spPr>
          </p:pic>
        </p:grpSp>
        <p:sp>
          <p:nvSpPr>
            <p:cNvPr id="20" name="文本框 10">
              <a:extLst>
                <a:ext uri="{FF2B5EF4-FFF2-40B4-BE49-F238E27FC236}">
                  <a16:creationId xmlns:a16="http://schemas.microsoft.com/office/drawing/2014/main" id="{DE5E9CE8-6471-1AF6-6428-A9C637A94F92}"/>
                </a:ext>
              </a:extLst>
            </p:cNvPr>
            <p:cNvSpPr txBox="1"/>
            <p:nvPr/>
          </p:nvSpPr>
          <p:spPr>
            <a:xfrm>
              <a:off x="3477432" y="1157050"/>
              <a:ext cx="1369586" cy="38472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9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16 grams</a:t>
              </a: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950BE3F9-CBA1-5C52-99FB-5168D5F61E2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56430" y="1682056"/>
            <a:ext cx="2333037" cy="3827338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9E6ABD8-E0E1-0476-2438-F21F7B7FB61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3891"/>
          <a:stretch>
            <a:fillRect/>
          </a:stretch>
        </p:blipFill>
        <p:spPr>
          <a:xfrm>
            <a:off x="3252344" y="3929305"/>
            <a:ext cx="3240000" cy="2565788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AFC0802-140C-CE0E-288C-0476E2F0193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18930" y="160760"/>
            <a:ext cx="856423" cy="969670"/>
          </a:xfrm>
          <a:prstGeom prst="rect">
            <a:avLst/>
          </a:prstGeom>
          <a:effectLst>
            <a:softEdge rad="38100"/>
          </a:effectLst>
        </p:spPr>
      </p:pic>
      <p:sp>
        <p:nvSpPr>
          <p:cNvPr id="13" name="标题 1">
            <a:extLst>
              <a:ext uri="{FF2B5EF4-FFF2-40B4-BE49-F238E27FC236}">
                <a16:creationId xmlns:a16="http://schemas.microsoft.com/office/drawing/2014/main" id="{8F40E21E-A809-57FF-AE36-183092AB66BD}"/>
              </a:ext>
            </a:extLst>
          </p:cNvPr>
          <p:cNvSpPr txBox="1">
            <a:spLocks/>
          </p:cNvSpPr>
          <p:nvPr/>
        </p:nvSpPr>
        <p:spPr>
          <a:xfrm>
            <a:off x="10481080" y="1041987"/>
            <a:ext cx="1481107" cy="5096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800"/>
              </a:spcAft>
            </a:pP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Tianren Wang</a:t>
            </a:r>
          </a:p>
        </p:txBody>
      </p:sp>
    </p:spTree>
    <p:extLst>
      <p:ext uri="{BB962C8B-B14F-4D97-AF65-F5344CB8AC3E}">
        <p14:creationId xmlns:p14="http://schemas.microsoft.com/office/powerpoint/2010/main" val="18749248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ullet-text-930-236">
            <a:extLst>
              <a:ext uri="{FF2B5EF4-FFF2-40B4-BE49-F238E27FC236}">
                <a16:creationId xmlns:a16="http://schemas.microsoft.com/office/drawing/2014/main" id="{A3E5E6FD-EA52-46C3-BED6-8E72179495B5}"/>
              </a:ext>
            </a:extLst>
          </p:cNvPr>
          <p:cNvSpPr>
            <a:spLocks noGrp="1"/>
          </p:cNvSpPr>
          <p:nvPr/>
        </p:nvSpPr>
        <p:spPr>
          <a:xfrm>
            <a:off x="7267707" y="1024120"/>
            <a:ext cx="3320364" cy="375151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algn="l">
              <a:defRPr sz="1650" b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600" b="0" dirty="0">
                <a:solidFill>
                  <a:srgbClr val="168BC2"/>
                </a:solidFill>
                <a:latin typeface="Arial Unicode MS"/>
                <a:ea typeface="Arial Unicode MS"/>
                <a:cs typeface="Arial Unicode MS"/>
              </a:rPr>
              <a:t>ARCS; T = 50 K; Eᵢ = 150 </a:t>
            </a:r>
            <a:r>
              <a:rPr sz="1600" b="0" dirty="0" err="1">
                <a:solidFill>
                  <a:srgbClr val="168BC2"/>
                </a:solidFill>
                <a:latin typeface="Arial Unicode MS"/>
                <a:ea typeface="Arial Unicode MS"/>
                <a:cs typeface="Arial Unicode MS"/>
              </a:rPr>
              <a:t>meV</a:t>
            </a:r>
            <a:endParaRPr sz="1600" b="0" dirty="0">
              <a:solidFill>
                <a:srgbClr val="168BC2"/>
              </a:solidFill>
              <a:latin typeface="Arial Unicode MS"/>
              <a:ea typeface="Arial Unicode MS"/>
              <a:cs typeface="Arial Unicode MS"/>
            </a:endParaRPr>
          </a:p>
        </p:txBody>
      </p:sp>
      <p:sp>
        <p:nvSpPr>
          <p:cNvPr id="13" name="bullet-text-930-304">
            <a:extLst>
              <a:ext uri="{FF2B5EF4-FFF2-40B4-BE49-F238E27FC236}">
                <a16:creationId xmlns:a16="http://schemas.microsoft.com/office/drawing/2014/main" id="{9905C2A8-03BE-440D-A2B8-36FCB5A62DD0}"/>
              </a:ext>
            </a:extLst>
          </p:cNvPr>
          <p:cNvSpPr>
            <a:spLocks noGrp="1"/>
          </p:cNvSpPr>
          <p:nvPr/>
        </p:nvSpPr>
        <p:spPr>
          <a:xfrm>
            <a:off x="924308" y="5582421"/>
            <a:ext cx="6230253" cy="36133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285750" indent="-285750">
              <a:buFont typeface="Arial" panose="020B0604020202020204" pitchFamily="34" charset="0"/>
              <a:buChar char="•"/>
              <a:defRPr sz="1650" b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750" b="1" dirty="0">
                <a:solidFill>
                  <a:srgbClr val="168BC2"/>
                </a:solidFill>
                <a:latin typeface="Arial Unicode MS"/>
                <a:ea typeface="Arial Unicode MS"/>
                <a:cs typeface="Arial Unicode MS"/>
              </a:rPr>
              <a:t>Off-nodal: 3 </a:t>
            </a:r>
            <a:r>
              <a:rPr sz="1750" b="1" dirty="0" err="1">
                <a:solidFill>
                  <a:srgbClr val="168BC2"/>
                </a:solidFill>
                <a:latin typeface="Arial Unicode MS"/>
                <a:ea typeface="Arial Unicode MS"/>
                <a:cs typeface="Arial Unicode MS"/>
              </a:rPr>
              <a:t>meV</a:t>
            </a:r>
            <a:r>
              <a:rPr sz="1750" b="1" dirty="0">
                <a:solidFill>
                  <a:srgbClr val="168BC2"/>
                </a:solidFill>
                <a:latin typeface="Arial Unicode MS"/>
                <a:ea typeface="Arial Unicode MS"/>
                <a:cs typeface="Arial Unicode MS"/>
              </a:rPr>
              <a:t> </a:t>
            </a:r>
            <a:r>
              <a:rPr lang="en-US" sz="1750" b="1" dirty="0">
                <a:solidFill>
                  <a:srgbClr val="168BC2"/>
                </a:solidFill>
                <a:latin typeface="Arial Unicode MS"/>
                <a:ea typeface="Arial Unicode MS"/>
                <a:cs typeface="Arial Unicode MS"/>
              </a:rPr>
              <a:t>splitting </a:t>
            </a:r>
            <a:r>
              <a:rPr sz="1750" b="1" dirty="0">
                <a:solidFill>
                  <a:srgbClr val="168BC2"/>
                </a:solidFill>
                <a:latin typeface="Arial Unicode MS"/>
                <a:ea typeface="Arial Unicode MS"/>
                <a:cs typeface="Arial Unicode MS"/>
              </a:rPr>
              <a:t>near 100 </a:t>
            </a:r>
            <a:r>
              <a:rPr sz="1750" b="1" dirty="0" err="1">
                <a:solidFill>
                  <a:srgbClr val="168BC2"/>
                </a:solidFill>
                <a:latin typeface="Arial Unicode MS"/>
                <a:ea typeface="Arial Unicode MS"/>
                <a:cs typeface="Arial Unicode MS"/>
              </a:rPr>
              <a:t>meV</a:t>
            </a:r>
            <a:r>
              <a:rPr lang="en-HK" sz="1750" b="1" dirty="0">
                <a:solidFill>
                  <a:srgbClr val="168BC2"/>
                </a:solidFill>
                <a:latin typeface="Arial Unicode MS"/>
                <a:ea typeface="Arial Unicode MS"/>
                <a:cs typeface="Arial Unicode MS"/>
              </a:rPr>
              <a:t>: J</a:t>
            </a:r>
            <a:r>
              <a:rPr lang="en-HK" sz="1750" b="1" baseline="-25000" dirty="0">
                <a:solidFill>
                  <a:srgbClr val="168BC2"/>
                </a:solidFill>
                <a:latin typeface="Arial Unicode MS"/>
                <a:ea typeface="Arial Unicode MS"/>
                <a:cs typeface="Arial Unicode MS"/>
              </a:rPr>
              <a:t>13</a:t>
            </a:r>
            <a:r>
              <a:rPr lang="en-HK" sz="1750" b="1" dirty="0">
                <a:solidFill>
                  <a:srgbClr val="168BC2"/>
                </a:solidFill>
                <a:latin typeface="Arial Unicode MS"/>
                <a:ea typeface="Arial Unicode MS"/>
                <a:cs typeface="Arial Unicode MS"/>
              </a:rPr>
              <a:t> / J</a:t>
            </a:r>
            <a:r>
              <a:rPr lang="en-HK" sz="1750" b="1" baseline="-25000" dirty="0">
                <a:solidFill>
                  <a:srgbClr val="168BC2"/>
                </a:solidFill>
                <a:latin typeface="Arial Unicode MS"/>
                <a:ea typeface="Arial Unicode MS"/>
                <a:cs typeface="Arial Unicode MS"/>
              </a:rPr>
              <a:t>14</a:t>
            </a:r>
            <a:endParaRPr sz="1750" b="1" dirty="0">
              <a:solidFill>
                <a:srgbClr val="168BC2"/>
              </a:solidFill>
              <a:latin typeface="Arial Unicode MS"/>
              <a:ea typeface="Arial Unicode MS"/>
              <a:cs typeface="Arial Unicode MS"/>
            </a:endParaRPr>
          </a:p>
        </p:txBody>
      </p:sp>
      <p:sp>
        <p:nvSpPr>
          <p:cNvPr id="20" name="fe2o3-citation">
            <a:extLst>
              <a:ext uri="{FF2B5EF4-FFF2-40B4-BE49-F238E27FC236}">
                <a16:creationId xmlns:a16="http://schemas.microsoft.com/office/drawing/2014/main" id="{E04E51A2-9CB5-49B9-9ED0-11964CDCA8F4}"/>
              </a:ext>
            </a:extLst>
          </p:cNvPr>
          <p:cNvSpPr>
            <a:spLocks noGrp="1"/>
          </p:cNvSpPr>
          <p:nvPr/>
        </p:nvSpPr>
        <p:spPr>
          <a:xfrm>
            <a:off x="4430412" y="6435869"/>
            <a:ext cx="7617425" cy="261372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>
              <a:defRPr sz="1050" b="0">
                <a:solidFill>
                  <a:srgbClr val="5B6472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200" b="0" dirty="0">
                <a:solidFill>
                  <a:srgbClr val="5B6472"/>
                </a:solidFill>
                <a:latin typeface="Arial Unicode MS"/>
                <a:ea typeface="Arial Unicode MS"/>
                <a:cs typeface="Arial Unicode MS"/>
              </a:rPr>
              <a:t>Sun et al., </a:t>
            </a:r>
            <a:r>
              <a:rPr lang="en-HK" sz="1200" b="0" dirty="0">
                <a:solidFill>
                  <a:srgbClr val="5B6472"/>
                </a:solidFill>
                <a:latin typeface="Arial Unicode MS"/>
                <a:ea typeface="Arial Unicode MS"/>
                <a:cs typeface="Arial Unicode MS"/>
              </a:rPr>
              <a:t>Observation of Chiral Magnon Band Splitting in Altermagnetic Hematite, </a:t>
            </a:r>
            <a:r>
              <a:rPr lang="en-US" sz="1200" b="0" dirty="0">
                <a:solidFill>
                  <a:srgbClr val="5B6472"/>
                </a:solidFill>
                <a:latin typeface="Arial Unicode MS"/>
                <a:ea typeface="Arial Unicode MS"/>
                <a:cs typeface="Arial Unicode MS"/>
              </a:rPr>
              <a:t>PRL</a:t>
            </a:r>
            <a:r>
              <a:rPr sz="1200" b="0" dirty="0">
                <a:solidFill>
                  <a:srgbClr val="5B6472"/>
                </a:solidFill>
                <a:latin typeface="Arial Unicode MS"/>
                <a:ea typeface="Arial Unicode MS"/>
                <a:cs typeface="Arial Unicode MS"/>
              </a:rPr>
              <a:t> 135, 186703 (2025)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F02C4B8-F63A-7B66-6382-9BA2CC8349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926" y="1341815"/>
            <a:ext cx="9940496" cy="4152358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49BA196D-1B20-8609-B718-E8C36646F0C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1743" y="588687"/>
            <a:ext cx="12192000" cy="195082"/>
          </a:xfrm>
          <a:prstGeom prst="rect">
            <a:avLst/>
          </a:prstGeom>
        </p:spPr>
      </p:pic>
      <p:sp>
        <p:nvSpPr>
          <p:cNvPr id="25" name="文本框 10">
            <a:extLst>
              <a:ext uri="{FF2B5EF4-FFF2-40B4-BE49-F238E27FC236}">
                <a16:creationId xmlns:a16="http://schemas.microsoft.com/office/drawing/2014/main" id="{1B7C8463-40AB-E70A-3303-37ADED91AEB8}"/>
              </a:ext>
            </a:extLst>
          </p:cNvPr>
          <p:cNvSpPr txBox="1"/>
          <p:nvPr/>
        </p:nvSpPr>
        <p:spPr>
          <a:xfrm>
            <a:off x="1418579" y="160760"/>
            <a:ext cx="93548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α</a:t>
            </a:r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-Fe</a:t>
            </a:r>
            <a:r>
              <a:rPr lang="en-US" sz="2400" b="1" baseline="-25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</a:t>
            </a:r>
            <a:r>
              <a:rPr lang="en-US" sz="2400" b="1" baseline="-25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previous INS resolving 3 </a:t>
            </a:r>
            <a:r>
              <a:rPr lang="en-US" sz="2400" b="1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meV</a:t>
            </a:r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magnon splitting</a:t>
            </a:r>
            <a:endParaRPr lang="en-US" sz="25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26" name="bullet-text-930-304">
            <a:extLst>
              <a:ext uri="{FF2B5EF4-FFF2-40B4-BE49-F238E27FC236}">
                <a16:creationId xmlns:a16="http://schemas.microsoft.com/office/drawing/2014/main" id="{C33CF11D-06FF-9820-FA95-7AC66FDB4ACA}"/>
              </a:ext>
            </a:extLst>
          </p:cNvPr>
          <p:cNvSpPr>
            <a:spLocks noGrp="1"/>
          </p:cNvSpPr>
          <p:nvPr/>
        </p:nvSpPr>
        <p:spPr>
          <a:xfrm>
            <a:off x="924308" y="5984457"/>
            <a:ext cx="6000748" cy="361334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/>
          <a:p>
            <a:pPr marL="285750" indent="-285750">
              <a:buFont typeface="Arial" panose="020B0604020202020204" pitchFamily="34" charset="0"/>
              <a:buChar char="•"/>
              <a:defRPr sz="1650" b="0">
                <a:solidFill>
                  <a:srgbClr val="11182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lang="en-US" sz="1900" b="1" dirty="0">
                <a:solidFill>
                  <a:srgbClr val="C00000"/>
                </a:solidFill>
                <a:latin typeface="Arial Unicode MS"/>
                <a:ea typeface="Arial Unicode MS"/>
                <a:cs typeface="Arial Unicode MS"/>
              </a:rPr>
              <a:t>Still lack of angular information – order parameter?</a:t>
            </a:r>
            <a:endParaRPr sz="1900" b="1" dirty="0">
              <a:solidFill>
                <a:srgbClr val="C00000"/>
              </a:solidFill>
              <a:latin typeface="Arial Unicode MS"/>
              <a:ea typeface="Arial Unicode MS"/>
              <a:cs typeface="Arial Unicode MS"/>
            </a:endParaRPr>
          </a:p>
        </p:txBody>
      </p:sp>
    </p:spTree>
    <p:extLst>
      <p:ext uri="{BB962C8B-B14F-4D97-AF65-F5344CB8AC3E}">
        <p14:creationId xmlns:p14="http://schemas.microsoft.com/office/powerpoint/2010/main" val="10171118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999A02-D44B-5497-2DF2-B4E25E004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C7E0E749-E0EF-572F-CCB8-E8D122AA71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020" y="2156251"/>
            <a:ext cx="8877707" cy="3333943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586ADE56-1A5F-E8C7-7DE8-477AF54447C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1743" y="588687"/>
            <a:ext cx="12192000" cy="195082"/>
          </a:xfrm>
          <a:prstGeom prst="rect">
            <a:avLst/>
          </a:prstGeom>
        </p:spPr>
      </p:pic>
      <p:sp>
        <p:nvSpPr>
          <p:cNvPr id="15" name="文本框 10">
            <a:extLst>
              <a:ext uri="{FF2B5EF4-FFF2-40B4-BE49-F238E27FC236}">
                <a16:creationId xmlns:a16="http://schemas.microsoft.com/office/drawing/2014/main" id="{81E2611A-F771-5088-83DC-C4A0BBC7B894}"/>
              </a:ext>
            </a:extLst>
          </p:cNvPr>
          <p:cNvSpPr txBox="1"/>
          <p:nvPr/>
        </p:nvSpPr>
        <p:spPr>
          <a:xfrm>
            <a:off x="1418579" y="160760"/>
            <a:ext cx="93548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HD neutron spectrometer at CSNS</a:t>
            </a:r>
          </a:p>
        </p:txBody>
      </p:sp>
      <p:sp>
        <p:nvSpPr>
          <p:cNvPr id="2" name="矩形 51">
            <a:extLst>
              <a:ext uri="{FF2B5EF4-FFF2-40B4-BE49-F238E27FC236}">
                <a16:creationId xmlns:a16="http://schemas.microsoft.com/office/drawing/2014/main" id="{E80E566E-1CB1-B4D6-7BF9-C45D2B87B707}"/>
              </a:ext>
            </a:extLst>
          </p:cNvPr>
          <p:cNvSpPr/>
          <p:nvPr/>
        </p:nvSpPr>
        <p:spPr>
          <a:xfrm>
            <a:off x="5974080" y="6269313"/>
            <a:ext cx="5885411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W. Luo </a:t>
            </a:r>
            <a:r>
              <a:rPr lang="en-US" sz="1300" i="1" dirty="0"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., </a:t>
            </a:r>
            <a:r>
              <a:rPr lang="en-US" sz="1300" dirty="0" err="1">
                <a:latin typeface="Arial" panose="020B0604020202020204" pitchFamily="34" charset="0"/>
                <a:cs typeface="Arial" panose="020B0604020202020204" pitchFamily="34" charset="0"/>
              </a:rPr>
              <a:t>Nucl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300" dirty="0" err="1">
                <a:latin typeface="Arial" panose="020B0604020202020204" pitchFamily="34" charset="0"/>
                <a:cs typeface="Arial" panose="020B0604020202020204" pitchFamily="34" charset="0"/>
              </a:rPr>
              <a:t>Instrum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. Methods Phys. Res. A 1046, 167676 (2023)</a:t>
            </a:r>
          </a:p>
        </p:txBody>
      </p:sp>
      <p:pic>
        <p:nvPicPr>
          <p:cNvPr id="5" name="Picture 4" descr="思源讲堂第十七期：童欣研究员学术报告会-上海交通大学机械与动力工程学院">
            <a:extLst>
              <a:ext uri="{FF2B5EF4-FFF2-40B4-BE49-F238E27FC236}">
                <a16:creationId xmlns:a16="http://schemas.microsoft.com/office/drawing/2014/main" id="{B503550C-78F9-A76D-226B-54344CFFDAB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2869" t="7118" r="10140" b="24258"/>
          <a:stretch>
            <a:fillRect/>
          </a:stretch>
        </p:blipFill>
        <p:spPr>
          <a:xfrm>
            <a:off x="8705849" y="1074736"/>
            <a:ext cx="990558" cy="1142852"/>
          </a:xfrm>
          <a:prstGeom prst="rect">
            <a:avLst/>
          </a:prstGeom>
        </p:spPr>
      </p:pic>
      <p:sp>
        <p:nvSpPr>
          <p:cNvPr id="7" name="标题 1">
            <a:extLst>
              <a:ext uri="{FF2B5EF4-FFF2-40B4-BE49-F238E27FC236}">
                <a16:creationId xmlns:a16="http://schemas.microsoft.com/office/drawing/2014/main" id="{16F02E35-AD86-C5EE-77BD-4A85C1D13669}"/>
              </a:ext>
            </a:extLst>
          </p:cNvPr>
          <p:cNvSpPr txBox="1">
            <a:spLocks/>
          </p:cNvSpPr>
          <p:nvPr/>
        </p:nvSpPr>
        <p:spPr>
          <a:xfrm>
            <a:off x="8460575" y="2099579"/>
            <a:ext cx="1481107" cy="5096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800"/>
              </a:spcAft>
            </a:pP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Xin Tong</a:t>
            </a:r>
          </a:p>
        </p:txBody>
      </p:sp>
      <p:sp>
        <p:nvSpPr>
          <p:cNvPr id="8" name="标题 1">
            <a:extLst>
              <a:ext uri="{FF2B5EF4-FFF2-40B4-BE49-F238E27FC236}">
                <a16:creationId xmlns:a16="http://schemas.microsoft.com/office/drawing/2014/main" id="{A60C1426-118E-82C2-C1C5-2A3263432FC4}"/>
              </a:ext>
            </a:extLst>
          </p:cNvPr>
          <p:cNvSpPr txBox="1">
            <a:spLocks/>
          </p:cNvSpPr>
          <p:nvPr/>
        </p:nvSpPr>
        <p:spPr>
          <a:xfrm>
            <a:off x="10683091" y="2122151"/>
            <a:ext cx="1481107" cy="5096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800"/>
              </a:spcAft>
            </a:pP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Yu</a:t>
            </a:r>
            <a:r>
              <a:rPr lang="zh-CN" altLang="en-US" sz="13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300" dirty="0">
                <a:latin typeface="Arial" panose="020B0604020202020204" pitchFamily="34" charset="0"/>
                <a:cs typeface="Arial" panose="020B0604020202020204" pitchFamily="34" charset="0"/>
              </a:rPr>
              <a:t>Feng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标题 1">
            <a:extLst>
              <a:ext uri="{FF2B5EF4-FFF2-40B4-BE49-F238E27FC236}">
                <a16:creationId xmlns:a16="http://schemas.microsoft.com/office/drawing/2014/main" id="{F7CA1725-7661-654A-1D50-0FB0723CCC5C}"/>
              </a:ext>
            </a:extLst>
          </p:cNvPr>
          <p:cNvSpPr txBox="1">
            <a:spLocks/>
          </p:cNvSpPr>
          <p:nvPr/>
        </p:nvSpPr>
        <p:spPr>
          <a:xfrm>
            <a:off x="9630879" y="2128233"/>
            <a:ext cx="1481107" cy="5096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800"/>
              </a:spcAft>
            </a:pP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Wei Luo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2330D49-D04B-312B-EDA8-7381E21545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5" t="7145" r="7334" b="6742"/>
          <a:stretch>
            <a:fillRect/>
          </a:stretch>
        </p:blipFill>
        <p:spPr>
          <a:xfrm>
            <a:off x="10998020" y="1037198"/>
            <a:ext cx="910875" cy="113270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5AA3FF0-093B-C71D-05C1-0C91FD8E43E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8824" b="96405" l="9924" r="96947">
                        <a14:foregroundMark x1="20229" y1="74510" x2="58397" y2="94118"/>
                        <a14:foregroundMark x1="58397" y1="94118" x2="97328" y2="74510"/>
                        <a14:foregroundMark x1="97328" y1="74510" x2="71756" y2="66013"/>
                        <a14:foregroundMark x1="25954" y1="73529" x2="67939" y2="84967"/>
                        <a14:foregroundMark x1="67939" y1="84967" x2="71756" y2="83987"/>
                        <a14:foregroundMark x1="71756" y1="83007" x2="35878" y2="90850"/>
                        <a14:foregroundMark x1="21374" y1="17320" x2="21374" y2="17320"/>
                        <a14:foregroundMark x1="18321" y1="20915" x2="12595" y2="58170"/>
                        <a14:foregroundMark x1="12595" y1="58170" x2="41603" y2="96405"/>
                        <a14:foregroundMark x1="74046" y1="30719" x2="77099" y2="63072"/>
                        <a14:foregroundMark x1="77099" y1="30719" x2="86260" y2="51634"/>
                        <a14:foregroundMark x1="75954" y1="34314" x2="79389" y2="611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6682"/>
          <a:stretch>
            <a:fillRect/>
          </a:stretch>
        </p:blipFill>
        <p:spPr>
          <a:xfrm>
            <a:off x="9832538" y="994095"/>
            <a:ext cx="1077788" cy="116215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BA31FC2-3E23-B806-92F3-4965A4684AD8}"/>
              </a:ext>
            </a:extLst>
          </p:cNvPr>
          <p:cNvSpPr txBox="1"/>
          <p:nvPr/>
        </p:nvSpPr>
        <p:spPr>
          <a:xfrm>
            <a:off x="1281674" y="1418883"/>
            <a:ext cx="61020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>
              <a:lnSpc>
                <a:spcPct val="100000"/>
              </a:lnSpc>
              <a:buNone/>
            </a:pPr>
            <a:r>
              <a:rPr lang="en-HK" sz="1800" i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high energy direct geometry chopper spectrometer</a:t>
            </a:r>
            <a:endParaRPr lang="en-HK" sz="1800" i="0" dirty="0">
              <a:solidFill>
                <a:srgbClr val="1F1F1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64089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001CD9-1663-E57F-0C41-80F757A7EE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5627F04-4F5D-8D6F-8BA8-1FF766D731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912" y="1050352"/>
            <a:ext cx="11010952" cy="5077272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B9BB9948-84C5-6867-B1D9-1162E16BB25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1743" y="588687"/>
            <a:ext cx="12192000" cy="195082"/>
          </a:xfrm>
          <a:prstGeom prst="rect">
            <a:avLst/>
          </a:prstGeom>
        </p:spPr>
      </p:pic>
      <p:sp>
        <p:nvSpPr>
          <p:cNvPr id="15" name="文本框 10">
            <a:extLst>
              <a:ext uri="{FF2B5EF4-FFF2-40B4-BE49-F238E27FC236}">
                <a16:creationId xmlns:a16="http://schemas.microsoft.com/office/drawing/2014/main" id="{401A1F0D-4E26-BB5B-8B17-9F0E397B760D}"/>
              </a:ext>
            </a:extLst>
          </p:cNvPr>
          <p:cNvSpPr txBox="1"/>
          <p:nvPr/>
        </p:nvSpPr>
        <p:spPr>
          <a:xfrm>
            <a:off x="1418579" y="160760"/>
            <a:ext cx="93548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Spin-wave in the collinear magnetic state of </a:t>
            </a:r>
            <a:r>
              <a:rPr lang="el-GR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α</a:t>
            </a:r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-Fe</a:t>
            </a:r>
            <a:r>
              <a:rPr lang="en-US" sz="2400" b="1" baseline="-25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</a:t>
            </a:r>
            <a:r>
              <a:rPr lang="en-US" sz="2400" b="1" baseline="-25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  <p:sp>
        <p:nvSpPr>
          <p:cNvPr id="2" name="矩形 51">
            <a:extLst>
              <a:ext uri="{FF2B5EF4-FFF2-40B4-BE49-F238E27FC236}">
                <a16:creationId xmlns:a16="http://schemas.microsoft.com/office/drawing/2014/main" id="{5C4F2645-E752-0EE6-B0D3-B82A482A0B4B}"/>
              </a:ext>
            </a:extLst>
          </p:cNvPr>
          <p:cNvSpPr/>
          <p:nvPr/>
        </p:nvSpPr>
        <p:spPr>
          <a:xfrm>
            <a:off x="6961632" y="6269313"/>
            <a:ext cx="4897859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T. Wang, Y. Feng*, J. Choi*, Q.W.* </a:t>
            </a:r>
            <a:r>
              <a:rPr lang="en-US" sz="1300" i="1" dirty="0"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., arXiv:2609.08693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94FC16-2561-16C6-0089-6E266944F00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09515" y="103852"/>
            <a:ext cx="856423" cy="969670"/>
          </a:xfrm>
          <a:prstGeom prst="rect">
            <a:avLst/>
          </a:prstGeom>
          <a:effectLst>
            <a:softEdge rad="38100"/>
          </a:effectLst>
        </p:spPr>
      </p:pic>
      <p:sp>
        <p:nvSpPr>
          <p:cNvPr id="5" name="标题 1">
            <a:extLst>
              <a:ext uri="{FF2B5EF4-FFF2-40B4-BE49-F238E27FC236}">
                <a16:creationId xmlns:a16="http://schemas.microsoft.com/office/drawing/2014/main" id="{885B81C7-62CD-66AB-1638-E4BDA2A20BEB}"/>
              </a:ext>
            </a:extLst>
          </p:cNvPr>
          <p:cNvSpPr txBox="1">
            <a:spLocks/>
          </p:cNvSpPr>
          <p:nvPr/>
        </p:nvSpPr>
        <p:spPr>
          <a:xfrm>
            <a:off x="10671665" y="985079"/>
            <a:ext cx="1481107" cy="5096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Aft>
                <a:spcPts val="800"/>
              </a:spcAft>
            </a:pP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Tianren Wang</a:t>
            </a:r>
          </a:p>
        </p:txBody>
      </p:sp>
    </p:spTree>
    <p:extLst>
      <p:ext uri="{BB962C8B-B14F-4D97-AF65-F5344CB8AC3E}">
        <p14:creationId xmlns:p14="http://schemas.microsoft.com/office/powerpoint/2010/main" val="9372577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C4332F-5541-2134-F0E1-5571F46D6B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AE639288-9690-62B9-6D16-5C897F8263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1743" y="588687"/>
            <a:ext cx="12192000" cy="195082"/>
          </a:xfrm>
          <a:prstGeom prst="rect">
            <a:avLst/>
          </a:prstGeom>
        </p:spPr>
      </p:pic>
      <p:sp>
        <p:nvSpPr>
          <p:cNvPr id="15" name="文本框 10">
            <a:extLst>
              <a:ext uri="{FF2B5EF4-FFF2-40B4-BE49-F238E27FC236}">
                <a16:creationId xmlns:a16="http://schemas.microsoft.com/office/drawing/2014/main" id="{7F9B198C-B4F8-2DE9-F49F-9AD66AF2B937}"/>
              </a:ext>
            </a:extLst>
          </p:cNvPr>
          <p:cNvSpPr txBox="1"/>
          <p:nvPr/>
        </p:nvSpPr>
        <p:spPr>
          <a:xfrm>
            <a:off x="1418579" y="160760"/>
            <a:ext cx="93548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Magnon splitting in </a:t>
            </a:r>
            <a:r>
              <a:rPr lang="el-GR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α</a:t>
            </a:r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-Fe</a:t>
            </a:r>
            <a:r>
              <a:rPr lang="en-US" sz="2400" b="1" baseline="-25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</a:t>
            </a:r>
            <a:r>
              <a:rPr lang="en-US" sz="2400" b="1" baseline="-25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747C2B-6BE4-3BA9-C16C-2860B729EFF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73642"/>
          <a:stretch>
            <a:fillRect/>
          </a:stretch>
        </p:blipFill>
        <p:spPr>
          <a:xfrm>
            <a:off x="983576" y="1050352"/>
            <a:ext cx="2868896" cy="496918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3A7D192-A2A5-E672-4818-8FAF555B24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82" y="1185262"/>
            <a:ext cx="671776" cy="74762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BBC614F-86C0-D6AA-34EC-1EB3560C56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82" y="3684844"/>
            <a:ext cx="704282" cy="747622"/>
          </a:xfrm>
          <a:prstGeom prst="rect">
            <a:avLst/>
          </a:prstGeom>
        </p:spPr>
      </p:pic>
      <p:sp>
        <p:nvSpPr>
          <p:cNvPr id="2" name="矩形 51">
            <a:extLst>
              <a:ext uri="{FF2B5EF4-FFF2-40B4-BE49-F238E27FC236}">
                <a16:creationId xmlns:a16="http://schemas.microsoft.com/office/drawing/2014/main" id="{34208E7E-6A02-4AFD-0878-ACFA0235E0CE}"/>
              </a:ext>
            </a:extLst>
          </p:cNvPr>
          <p:cNvSpPr/>
          <p:nvPr/>
        </p:nvSpPr>
        <p:spPr>
          <a:xfrm>
            <a:off x="6961632" y="6269313"/>
            <a:ext cx="4897859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T. Wang, Y. Feng*, J. Choi*, Q.W.* </a:t>
            </a:r>
            <a:r>
              <a:rPr lang="en-US" sz="1300" i="1" dirty="0"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., arXiv:2609.08693</a:t>
            </a:r>
          </a:p>
        </p:txBody>
      </p:sp>
    </p:spTree>
    <p:extLst>
      <p:ext uri="{BB962C8B-B14F-4D97-AF65-F5344CB8AC3E}">
        <p14:creationId xmlns:p14="http://schemas.microsoft.com/office/powerpoint/2010/main" val="37557871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59765C-CBBF-9DF0-9E67-6863F3D71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7AB6047A-9C5D-9896-C6EF-6883D83418A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1743" y="588687"/>
            <a:ext cx="12192000" cy="195082"/>
          </a:xfrm>
          <a:prstGeom prst="rect">
            <a:avLst/>
          </a:prstGeom>
        </p:spPr>
      </p:pic>
      <p:sp>
        <p:nvSpPr>
          <p:cNvPr id="15" name="文本框 10">
            <a:extLst>
              <a:ext uri="{FF2B5EF4-FFF2-40B4-BE49-F238E27FC236}">
                <a16:creationId xmlns:a16="http://schemas.microsoft.com/office/drawing/2014/main" id="{B4D5A600-1628-E847-B75C-5CCB17DA27E9}"/>
              </a:ext>
            </a:extLst>
          </p:cNvPr>
          <p:cNvSpPr txBox="1"/>
          <p:nvPr/>
        </p:nvSpPr>
        <p:spPr>
          <a:xfrm>
            <a:off x="1418579" y="160760"/>
            <a:ext cx="93548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Magnon splitting in </a:t>
            </a:r>
            <a:r>
              <a:rPr lang="el-GR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α</a:t>
            </a:r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-Fe</a:t>
            </a:r>
            <a:r>
              <a:rPr lang="en-US" sz="2400" b="1" baseline="-25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</a:t>
            </a:r>
            <a:r>
              <a:rPr lang="en-US" sz="2400" b="1" baseline="-25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AM with inequivalent J</a:t>
            </a:r>
            <a:r>
              <a:rPr lang="en-US" sz="2400" b="1" baseline="-25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13</a:t>
            </a:r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2FEFF6E-CEAE-5786-9EDE-3398908F1EA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24751"/>
          <a:stretch>
            <a:fillRect/>
          </a:stretch>
        </p:blipFill>
        <p:spPr>
          <a:xfrm>
            <a:off x="983576" y="1050352"/>
            <a:ext cx="8190404" cy="4969185"/>
          </a:xfrm>
          <a:custGeom>
            <a:avLst/>
            <a:gdLst>
              <a:gd name="csX0" fmla="*/ 2898876 w 8190404"/>
              <a:gd name="csY0" fmla="*/ 2487327 h 4969185"/>
              <a:gd name="csX1" fmla="*/ 2898876 w 8190404"/>
              <a:gd name="csY1" fmla="*/ 4960704 h 4969185"/>
              <a:gd name="csX2" fmla="*/ 8175414 w 8190404"/>
              <a:gd name="csY2" fmla="*/ 4960704 h 4969185"/>
              <a:gd name="csX3" fmla="*/ 8175414 w 8190404"/>
              <a:gd name="csY3" fmla="*/ 2487327 h 4969185"/>
              <a:gd name="csX4" fmla="*/ 0 w 8190404"/>
              <a:gd name="csY4" fmla="*/ 0 h 4969185"/>
              <a:gd name="csX5" fmla="*/ 8190404 w 8190404"/>
              <a:gd name="csY5" fmla="*/ 0 h 4969185"/>
              <a:gd name="csX6" fmla="*/ 8190404 w 8190404"/>
              <a:gd name="csY6" fmla="*/ 4969185 h 4969185"/>
              <a:gd name="csX7" fmla="*/ 0 w 8190404"/>
              <a:gd name="csY7" fmla="*/ 4969185 h 496918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8190404" h="4969185">
                <a:moveTo>
                  <a:pt x="2898876" y="2487327"/>
                </a:moveTo>
                <a:lnTo>
                  <a:pt x="2898876" y="4960704"/>
                </a:lnTo>
                <a:lnTo>
                  <a:pt x="8175414" y="4960704"/>
                </a:lnTo>
                <a:lnTo>
                  <a:pt x="8175414" y="2487327"/>
                </a:lnTo>
                <a:close/>
                <a:moveTo>
                  <a:pt x="0" y="0"/>
                </a:moveTo>
                <a:lnTo>
                  <a:pt x="8190404" y="0"/>
                </a:lnTo>
                <a:lnTo>
                  <a:pt x="8190404" y="4969185"/>
                </a:lnTo>
                <a:lnTo>
                  <a:pt x="0" y="4969185"/>
                </a:lnTo>
                <a:close/>
              </a:path>
            </a:pathLst>
          </a:cu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3684AFC-0A37-35ED-8AD1-867A0132DC9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82" y="1185262"/>
            <a:ext cx="671776" cy="74762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463F679-1930-AA3A-AB6F-3C2ADF0B952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82" y="3684844"/>
            <a:ext cx="704282" cy="74762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C3BAC1-D005-3B32-091D-CF584DEF239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9481" t="81970" r="19788"/>
          <a:stretch>
            <a:fillRect/>
          </a:stretch>
        </p:blipFill>
        <p:spPr>
          <a:xfrm>
            <a:off x="8703833" y="5093768"/>
            <a:ext cx="2668249" cy="5500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4929935-DA8C-AA5A-27A4-321301FEC61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50000" r="7404" b="27785"/>
          <a:stretch>
            <a:fillRect/>
          </a:stretch>
        </p:blipFill>
        <p:spPr>
          <a:xfrm>
            <a:off x="4254934" y="3986058"/>
            <a:ext cx="4068240" cy="67770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85EA69D-D72B-5832-A656-DEB563222E8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7404" b="68521"/>
          <a:stretch>
            <a:fillRect/>
          </a:stretch>
        </p:blipFill>
        <p:spPr>
          <a:xfrm>
            <a:off x="4284914" y="4843641"/>
            <a:ext cx="4068240" cy="960328"/>
          </a:xfrm>
          <a:prstGeom prst="rect">
            <a:avLst/>
          </a:prstGeom>
        </p:spPr>
      </p:pic>
      <p:sp>
        <p:nvSpPr>
          <p:cNvPr id="2" name="矩形 51">
            <a:extLst>
              <a:ext uri="{FF2B5EF4-FFF2-40B4-BE49-F238E27FC236}">
                <a16:creationId xmlns:a16="http://schemas.microsoft.com/office/drawing/2014/main" id="{7632D62F-EFB3-18F5-E95B-720FC91DBC64}"/>
              </a:ext>
            </a:extLst>
          </p:cNvPr>
          <p:cNvSpPr/>
          <p:nvPr/>
        </p:nvSpPr>
        <p:spPr>
          <a:xfrm>
            <a:off x="6961632" y="6269313"/>
            <a:ext cx="4897859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T. Wang, Y. Feng*, J. Choi*, Q.W.* </a:t>
            </a:r>
            <a:r>
              <a:rPr lang="en-US" sz="1300" i="1" dirty="0"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., arXiv:2609.08693</a:t>
            </a:r>
          </a:p>
        </p:txBody>
      </p:sp>
    </p:spTree>
    <p:extLst>
      <p:ext uri="{BB962C8B-B14F-4D97-AF65-F5344CB8AC3E}">
        <p14:creationId xmlns:p14="http://schemas.microsoft.com/office/powerpoint/2010/main" val="296145240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258750-B230-DD90-F1DF-DB8E1A72AF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1A79151F-C04F-5253-D6F1-59638775B65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1743" y="588687"/>
            <a:ext cx="12192000" cy="195082"/>
          </a:xfrm>
          <a:prstGeom prst="rect">
            <a:avLst/>
          </a:prstGeom>
        </p:spPr>
      </p:pic>
      <p:sp>
        <p:nvSpPr>
          <p:cNvPr id="15" name="文本框 10">
            <a:extLst>
              <a:ext uri="{FF2B5EF4-FFF2-40B4-BE49-F238E27FC236}">
                <a16:creationId xmlns:a16="http://schemas.microsoft.com/office/drawing/2014/main" id="{29A85743-9E1C-40FC-A6E5-36C3790FEDCC}"/>
              </a:ext>
            </a:extLst>
          </p:cNvPr>
          <p:cNvSpPr txBox="1"/>
          <p:nvPr/>
        </p:nvSpPr>
        <p:spPr>
          <a:xfrm>
            <a:off x="1418579" y="160760"/>
            <a:ext cx="93548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Magnon splitting in </a:t>
            </a:r>
            <a:r>
              <a:rPr lang="el-GR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α</a:t>
            </a:r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-Fe</a:t>
            </a:r>
            <a:r>
              <a:rPr lang="en-US" sz="2400" b="1" baseline="-25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</a:t>
            </a:r>
            <a:r>
              <a:rPr lang="en-US" sz="2400" b="1" baseline="-25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AM with inequivalent J</a:t>
            </a:r>
            <a:r>
              <a:rPr lang="en-US" sz="2400" b="1" baseline="-25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13</a:t>
            </a:r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</p:txBody>
      </p:sp>
      <p:sp>
        <p:nvSpPr>
          <p:cNvPr id="17" name="矩形 51">
            <a:extLst>
              <a:ext uri="{FF2B5EF4-FFF2-40B4-BE49-F238E27FC236}">
                <a16:creationId xmlns:a16="http://schemas.microsoft.com/office/drawing/2014/main" id="{0914871D-C724-3003-EFEA-3B0452F28B31}"/>
              </a:ext>
            </a:extLst>
          </p:cNvPr>
          <p:cNvSpPr/>
          <p:nvPr/>
        </p:nvSpPr>
        <p:spPr>
          <a:xfrm>
            <a:off x="9173980" y="6333442"/>
            <a:ext cx="2826328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T. Wang </a:t>
            </a:r>
            <a:r>
              <a:rPr lang="en-US" sz="1300" i="1" dirty="0"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., arXiv:2609.08693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952D06-8A67-428D-EDF4-5BBA11FB6A5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24751"/>
          <a:stretch>
            <a:fillRect/>
          </a:stretch>
        </p:blipFill>
        <p:spPr>
          <a:xfrm>
            <a:off x="983576" y="1050352"/>
            <a:ext cx="8190404" cy="496918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AD94747-979B-E2DF-A273-6231320A8C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82" y="1185262"/>
            <a:ext cx="671776" cy="74762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1A0348E-09D0-2D2E-D014-384CDF7241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82" y="3684844"/>
            <a:ext cx="704282" cy="74762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EEE4658-5C53-693C-2AF4-BF33A682B3D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19481" t="81970" r="19788"/>
          <a:stretch>
            <a:fillRect/>
          </a:stretch>
        </p:blipFill>
        <p:spPr>
          <a:xfrm>
            <a:off x="6833301" y="6205182"/>
            <a:ext cx="2115318" cy="4360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75A3AFA-1279-EF3C-B527-94A36924C8A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4433" r="7404" b="72901"/>
          <a:stretch>
            <a:fillRect/>
          </a:stretch>
        </p:blipFill>
        <p:spPr>
          <a:xfrm>
            <a:off x="3513719" y="6144313"/>
            <a:ext cx="3089526" cy="525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6042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38F42-6AF6-C37C-643C-0DCB6CED6A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B72BA672-4F71-B740-0212-5B40AC5C888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1743" y="588687"/>
            <a:ext cx="12192000" cy="195082"/>
          </a:xfrm>
          <a:prstGeom prst="rect">
            <a:avLst/>
          </a:prstGeom>
        </p:spPr>
      </p:pic>
      <p:sp>
        <p:nvSpPr>
          <p:cNvPr id="15" name="文本框 10">
            <a:extLst>
              <a:ext uri="{FF2B5EF4-FFF2-40B4-BE49-F238E27FC236}">
                <a16:creationId xmlns:a16="http://schemas.microsoft.com/office/drawing/2014/main" id="{EC3A3C75-58F2-A0D0-2B3B-271A2A98B9AB}"/>
              </a:ext>
            </a:extLst>
          </p:cNvPr>
          <p:cNvSpPr txBox="1"/>
          <p:nvPr/>
        </p:nvSpPr>
        <p:spPr>
          <a:xfrm>
            <a:off x="1418579" y="160760"/>
            <a:ext cx="93548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Magnon splitting in </a:t>
            </a:r>
            <a:r>
              <a:rPr lang="el-GR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α</a:t>
            </a:r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-Fe</a:t>
            </a:r>
            <a:r>
              <a:rPr lang="en-US" sz="2400" b="1" baseline="-25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</a:t>
            </a:r>
            <a:r>
              <a:rPr lang="en-US" sz="2400" b="1" baseline="-25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opposite chirality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9AD88C-C3BF-6382-AF2C-469787CC74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3576" y="1050352"/>
            <a:ext cx="10884408" cy="496918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3FECB17-5B7F-E656-799E-ADCC6DA8ED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82" y="1185262"/>
            <a:ext cx="671776" cy="74762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1542A02-F7C1-81D8-FF7B-1D40ABCF0F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82" y="3684844"/>
            <a:ext cx="704282" cy="747622"/>
          </a:xfrm>
          <a:prstGeom prst="rect">
            <a:avLst/>
          </a:prstGeom>
        </p:spPr>
      </p:pic>
      <p:sp>
        <p:nvSpPr>
          <p:cNvPr id="2" name="矩形 51">
            <a:extLst>
              <a:ext uri="{FF2B5EF4-FFF2-40B4-BE49-F238E27FC236}">
                <a16:creationId xmlns:a16="http://schemas.microsoft.com/office/drawing/2014/main" id="{EC647921-BA9B-0A3D-FEB2-8BA04B716226}"/>
              </a:ext>
            </a:extLst>
          </p:cNvPr>
          <p:cNvSpPr/>
          <p:nvPr/>
        </p:nvSpPr>
        <p:spPr>
          <a:xfrm>
            <a:off x="9173980" y="6333442"/>
            <a:ext cx="2826328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T. Wang </a:t>
            </a:r>
            <a:r>
              <a:rPr lang="en-US" sz="1300" i="1" dirty="0"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., arXiv:2609.08693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D2E5F4B-99C3-8699-1361-A1CFC9FD22BF}"/>
              </a:ext>
            </a:extLst>
          </p:cNvPr>
          <p:cNvSpPr/>
          <p:nvPr/>
        </p:nvSpPr>
        <p:spPr>
          <a:xfrm>
            <a:off x="228682" y="902208"/>
            <a:ext cx="8945298" cy="26456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1D85580-0028-2B7F-AD46-8FDB74D513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48275" y="1888314"/>
            <a:ext cx="1845310" cy="38901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890E579-F0C0-D549-5DFD-31F2A2AC55D5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b="54642"/>
          <a:stretch>
            <a:fillRect/>
          </a:stretch>
        </p:blipFill>
        <p:spPr>
          <a:xfrm>
            <a:off x="4957421" y="1160799"/>
            <a:ext cx="3162451" cy="72751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C703EB8-1A74-A7DF-6BAC-D22A9E2B6C2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54642"/>
          <a:stretch>
            <a:fillRect/>
          </a:stretch>
        </p:blipFill>
        <p:spPr>
          <a:xfrm>
            <a:off x="4957421" y="2363783"/>
            <a:ext cx="3162451" cy="727516"/>
          </a:xfrm>
          <a:prstGeom prst="rect">
            <a:avLst/>
          </a:prstGeom>
        </p:spPr>
      </p:pic>
      <p:sp>
        <p:nvSpPr>
          <p:cNvPr id="20" name="文本框 10">
            <a:extLst>
              <a:ext uri="{FF2B5EF4-FFF2-40B4-BE49-F238E27FC236}">
                <a16:creationId xmlns:a16="http://schemas.microsoft.com/office/drawing/2014/main" id="{6DFFC60E-F305-2630-939F-35EF5BB59FA0}"/>
              </a:ext>
            </a:extLst>
          </p:cNvPr>
          <p:cNvSpPr txBox="1"/>
          <p:nvPr/>
        </p:nvSpPr>
        <p:spPr>
          <a:xfrm>
            <a:off x="1355556" y="1253058"/>
            <a:ext cx="33457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HK" dirty="0">
                <a:latin typeface="Arial" panose="020B0604020202020204" pitchFamily="34" charset="0"/>
                <a:cs typeface="Arial" panose="020B0604020202020204" pitchFamily="34" charset="0"/>
              </a:rPr>
              <a:t>Circular transverse correlation</a:t>
            </a:r>
            <a:endParaRPr lang="en-HK" sz="7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960958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EBAB3B-5442-80BF-0851-42F1AE3E82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D0BEE590-89C2-17FC-A61A-010B1C7837C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1743" y="588687"/>
            <a:ext cx="12192000" cy="195082"/>
          </a:xfrm>
          <a:prstGeom prst="rect">
            <a:avLst/>
          </a:prstGeom>
        </p:spPr>
      </p:pic>
      <p:sp>
        <p:nvSpPr>
          <p:cNvPr id="15" name="文本框 10">
            <a:extLst>
              <a:ext uri="{FF2B5EF4-FFF2-40B4-BE49-F238E27FC236}">
                <a16:creationId xmlns:a16="http://schemas.microsoft.com/office/drawing/2014/main" id="{1FA6A343-8884-4C53-2D68-E5B3B0A10A03}"/>
              </a:ext>
            </a:extLst>
          </p:cNvPr>
          <p:cNvSpPr txBox="1"/>
          <p:nvPr/>
        </p:nvSpPr>
        <p:spPr>
          <a:xfrm>
            <a:off x="1418579" y="160760"/>
            <a:ext cx="93548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Magnon splitting in </a:t>
            </a:r>
            <a:r>
              <a:rPr lang="el-GR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α</a:t>
            </a:r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-Fe</a:t>
            </a:r>
            <a:r>
              <a:rPr lang="en-US" sz="2400" b="1" baseline="-25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</a:t>
            </a:r>
            <a:r>
              <a:rPr lang="en-US" sz="2400" b="1" baseline="-25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off-nodal “line”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BDCEA1-377B-9E2F-20DE-EAE43C480BA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9889" r="73533"/>
          <a:stretch>
            <a:fillRect/>
          </a:stretch>
        </p:blipFill>
        <p:spPr>
          <a:xfrm>
            <a:off x="983576" y="3529427"/>
            <a:ext cx="2880763" cy="249011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8760B7D-6F12-3CF2-1347-857006C5B9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82" y="3684844"/>
            <a:ext cx="704282" cy="74762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7FB33F5-BBDF-510C-7532-D18E464A241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66520" r="1"/>
          <a:stretch>
            <a:fillRect/>
          </a:stretch>
        </p:blipFill>
        <p:spPr>
          <a:xfrm>
            <a:off x="3864339" y="3529427"/>
            <a:ext cx="2663081" cy="2542235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85C3B529-9270-C7E3-5715-94B6C36FC842}"/>
              </a:ext>
            </a:extLst>
          </p:cNvPr>
          <p:cNvCxnSpPr/>
          <p:nvPr/>
        </p:nvCxnSpPr>
        <p:spPr>
          <a:xfrm>
            <a:off x="2126436" y="3529427"/>
            <a:ext cx="0" cy="399288"/>
          </a:xfrm>
          <a:prstGeom prst="straightConnector1">
            <a:avLst/>
          </a:prstGeom>
          <a:ln w="508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51">
            <a:extLst>
              <a:ext uri="{FF2B5EF4-FFF2-40B4-BE49-F238E27FC236}">
                <a16:creationId xmlns:a16="http://schemas.microsoft.com/office/drawing/2014/main" id="{026B3EC0-2F06-9237-2B1F-2124AC0B084F}"/>
              </a:ext>
            </a:extLst>
          </p:cNvPr>
          <p:cNvSpPr/>
          <p:nvPr/>
        </p:nvSpPr>
        <p:spPr>
          <a:xfrm>
            <a:off x="6961632" y="6269313"/>
            <a:ext cx="4897859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T. Wang, Y. Feng*, J. Choi*, Q.W.* </a:t>
            </a:r>
            <a:r>
              <a:rPr lang="en-US" sz="1300" i="1" dirty="0"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., arXiv:2609.08693</a:t>
            </a:r>
          </a:p>
        </p:txBody>
      </p:sp>
    </p:spTree>
    <p:extLst>
      <p:ext uri="{BB962C8B-B14F-4D97-AF65-F5344CB8AC3E}">
        <p14:creationId xmlns:p14="http://schemas.microsoft.com/office/powerpoint/2010/main" val="36945889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AAFF7C-EC4B-E77B-D3F3-B7010BB15E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C9E9499D-1450-5F10-640F-7CC0A6CAD77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1743" y="588687"/>
            <a:ext cx="12192000" cy="195082"/>
          </a:xfrm>
          <a:prstGeom prst="rect">
            <a:avLst/>
          </a:prstGeom>
        </p:spPr>
      </p:pic>
      <p:sp>
        <p:nvSpPr>
          <p:cNvPr id="15" name="文本框 10">
            <a:extLst>
              <a:ext uri="{FF2B5EF4-FFF2-40B4-BE49-F238E27FC236}">
                <a16:creationId xmlns:a16="http://schemas.microsoft.com/office/drawing/2014/main" id="{A2392F37-AC55-D6FB-063F-A7E4B9393570}"/>
              </a:ext>
            </a:extLst>
          </p:cNvPr>
          <p:cNvSpPr txBox="1"/>
          <p:nvPr/>
        </p:nvSpPr>
        <p:spPr>
          <a:xfrm>
            <a:off x="1418579" y="160760"/>
            <a:ext cx="93548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Magnon splitting in </a:t>
            </a:r>
            <a:r>
              <a:rPr lang="el-GR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α</a:t>
            </a:r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-Fe</a:t>
            </a:r>
            <a:r>
              <a:rPr lang="en-US" sz="2400" b="1" baseline="-25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</a:t>
            </a:r>
            <a:r>
              <a:rPr lang="en-US" sz="2400" b="1" baseline="-25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off-nodal “line”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E5C4EA-4B2F-2254-9157-E23B5EEE44F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9889" r="73533"/>
          <a:stretch>
            <a:fillRect/>
          </a:stretch>
        </p:blipFill>
        <p:spPr>
          <a:xfrm>
            <a:off x="983576" y="3529427"/>
            <a:ext cx="2880763" cy="249011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27DC67E-DBFC-75D7-6B87-430DFD0DE0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82" y="3684844"/>
            <a:ext cx="704282" cy="74762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FDEB9A3-8A35-3930-997D-5EBCF8D1FE6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66519" r="2"/>
          <a:stretch>
            <a:fillRect/>
          </a:stretch>
        </p:blipFill>
        <p:spPr>
          <a:xfrm>
            <a:off x="3864339" y="3529427"/>
            <a:ext cx="2663081" cy="2542235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8894A7C-51C6-8D6C-72D5-03F861B04203}"/>
              </a:ext>
            </a:extLst>
          </p:cNvPr>
          <p:cNvCxnSpPr/>
          <p:nvPr/>
        </p:nvCxnSpPr>
        <p:spPr>
          <a:xfrm>
            <a:off x="2126436" y="3529427"/>
            <a:ext cx="0" cy="399288"/>
          </a:xfrm>
          <a:prstGeom prst="straightConnector1">
            <a:avLst/>
          </a:prstGeom>
          <a:ln w="508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72B5CA48-ED7A-2749-3A8A-B0EA4EE2311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33766" r="33497"/>
          <a:stretch>
            <a:fillRect/>
          </a:stretch>
        </p:blipFill>
        <p:spPr>
          <a:xfrm>
            <a:off x="6527420" y="3565734"/>
            <a:ext cx="2604052" cy="2542235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679ED44-29BC-0BAA-AB96-A02B8C961E51}"/>
              </a:ext>
            </a:extLst>
          </p:cNvPr>
          <p:cNvCxnSpPr/>
          <p:nvPr/>
        </p:nvCxnSpPr>
        <p:spPr>
          <a:xfrm>
            <a:off x="1722244" y="3529427"/>
            <a:ext cx="0" cy="399288"/>
          </a:xfrm>
          <a:prstGeom prst="straightConnector1">
            <a:avLst/>
          </a:prstGeom>
          <a:ln w="50800">
            <a:solidFill>
              <a:srgbClr val="FF0000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51">
            <a:extLst>
              <a:ext uri="{FF2B5EF4-FFF2-40B4-BE49-F238E27FC236}">
                <a16:creationId xmlns:a16="http://schemas.microsoft.com/office/drawing/2014/main" id="{6C60FDDF-F8D9-6A22-22BC-A88D262689B7}"/>
              </a:ext>
            </a:extLst>
          </p:cNvPr>
          <p:cNvSpPr/>
          <p:nvPr/>
        </p:nvSpPr>
        <p:spPr>
          <a:xfrm>
            <a:off x="6961632" y="6269313"/>
            <a:ext cx="4897859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T. Wang, Y. Feng*, J. Choi*, Q.W.* </a:t>
            </a:r>
            <a:r>
              <a:rPr lang="en-US" sz="1300" i="1" dirty="0"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., arXiv:2609.08693</a:t>
            </a:r>
          </a:p>
        </p:txBody>
      </p:sp>
    </p:spTree>
    <p:extLst>
      <p:ext uri="{BB962C8B-B14F-4D97-AF65-F5344CB8AC3E}">
        <p14:creationId xmlns:p14="http://schemas.microsoft.com/office/powerpoint/2010/main" val="38504375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7C0313-58F5-7C65-7ADB-DFAD18DBFC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ADD297BA-F25A-82C1-3EBD-AB5E622631F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1743" y="588687"/>
            <a:ext cx="12192000" cy="195082"/>
          </a:xfrm>
          <a:prstGeom prst="rect">
            <a:avLst/>
          </a:prstGeom>
        </p:spPr>
      </p:pic>
      <p:sp>
        <p:nvSpPr>
          <p:cNvPr id="15" name="文本框 10">
            <a:extLst>
              <a:ext uri="{FF2B5EF4-FFF2-40B4-BE49-F238E27FC236}">
                <a16:creationId xmlns:a16="http://schemas.microsoft.com/office/drawing/2014/main" id="{0A852B83-F2AD-46CC-8D6A-A3A5D0832077}"/>
              </a:ext>
            </a:extLst>
          </p:cNvPr>
          <p:cNvSpPr txBox="1"/>
          <p:nvPr/>
        </p:nvSpPr>
        <p:spPr>
          <a:xfrm>
            <a:off x="1418579" y="160760"/>
            <a:ext cx="93548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Magnon splitting in </a:t>
            </a:r>
            <a:r>
              <a:rPr lang="el-GR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α</a:t>
            </a:r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-Fe</a:t>
            </a:r>
            <a:r>
              <a:rPr lang="en-US" sz="2400" b="1" baseline="-25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</a:t>
            </a:r>
            <a:r>
              <a:rPr lang="en-US" sz="2400" b="1" baseline="-25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observed in other BZ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A0D9710-CD3B-7078-4341-682C6864762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82" y="1185262"/>
            <a:ext cx="671776" cy="74762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35F552B-BEFB-289F-A579-97111E021A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82" y="3684844"/>
            <a:ext cx="704282" cy="74762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AAD17654-19B3-3A59-0783-BFCFD3279F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2471" y="1068944"/>
            <a:ext cx="8626550" cy="4932000"/>
          </a:xfrm>
          <a:prstGeom prst="rect">
            <a:avLst/>
          </a:prstGeom>
        </p:spPr>
      </p:pic>
      <p:sp>
        <p:nvSpPr>
          <p:cNvPr id="3" name="矩形 51">
            <a:extLst>
              <a:ext uri="{FF2B5EF4-FFF2-40B4-BE49-F238E27FC236}">
                <a16:creationId xmlns:a16="http://schemas.microsoft.com/office/drawing/2014/main" id="{1F5F93B4-FA87-9CC6-3511-C09B6B07B10F}"/>
              </a:ext>
            </a:extLst>
          </p:cNvPr>
          <p:cNvSpPr/>
          <p:nvPr/>
        </p:nvSpPr>
        <p:spPr>
          <a:xfrm>
            <a:off x="6961632" y="6269313"/>
            <a:ext cx="4897859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T. Wang, Y. Feng*, J. Choi*, Q.W.* </a:t>
            </a:r>
            <a:r>
              <a:rPr lang="en-US" sz="1300" i="1" dirty="0"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., arXiv:2609.08693</a:t>
            </a:r>
          </a:p>
        </p:txBody>
      </p:sp>
    </p:spTree>
    <p:extLst>
      <p:ext uri="{BB962C8B-B14F-4D97-AF65-F5344CB8AC3E}">
        <p14:creationId xmlns:p14="http://schemas.microsoft.com/office/powerpoint/2010/main" val="5171423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EFF85F-9131-559C-E417-C6554E486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851045B0-4F83-D60A-27C0-3DEE16C11C6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1743" y="588687"/>
            <a:ext cx="12192000" cy="195082"/>
          </a:xfrm>
          <a:prstGeom prst="rect">
            <a:avLst/>
          </a:prstGeom>
        </p:spPr>
      </p:pic>
      <p:sp>
        <p:nvSpPr>
          <p:cNvPr id="15" name="文本框 10">
            <a:extLst>
              <a:ext uri="{FF2B5EF4-FFF2-40B4-BE49-F238E27FC236}">
                <a16:creationId xmlns:a16="http://schemas.microsoft.com/office/drawing/2014/main" id="{E99FE715-D181-42FC-D8C4-888E0E660F3E}"/>
              </a:ext>
            </a:extLst>
          </p:cNvPr>
          <p:cNvSpPr txBox="1"/>
          <p:nvPr/>
        </p:nvSpPr>
        <p:spPr>
          <a:xfrm>
            <a:off x="1418579" y="160760"/>
            <a:ext cx="93548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g-wave chiral altermagnetic magnon splitting in </a:t>
            </a:r>
            <a:r>
              <a:rPr lang="el-GR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α</a:t>
            </a:r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-Fe</a:t>
            </a:r>
            <a:r>
              <a:rPr lang="en-US" sz="2400" b="1" baseline="-25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</a:t>
            </a:r>
            <a:r>
              <a:rPr lang="en-US" sz="2400" b="1" baseline="-25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</a:t>
            </a:r>
            <a:endParaRPr lang="en-US" sz="2400" b="1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4909D3A-9996-B604-C900-22ECAC2AB8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5" y="1211696"/>
            <a:ext cx="11323908" cy="4664648"/>
          </a:xfrm>
          <a:prstGeom prst="rect">
            <a:avLst/>
          </a:prstGeom>
        </p:spPr>
      </p:pic>
      <p:sp>
        <p:nvSpPr>
          <p:cNvPr id="2" name="矩形 51">
            <a:extLst>
              <a:ext uri="{FF2B5EF4-FFF2-40B4-BE49-F238E27FC236}">
                <a16:creationId xmlns:a16="http://schemas.microsoft.com/office/drawing/2014/main" id="{DD0BF01A-3946-943E-B353-C749C8DEF582}"/>
              </a:ext>
            </a:extLst>
          </p:cNvPr>
          <p:cNvSpPr/>
          <p:nvPr/>
        </p:nvSpPr>
        <p:spPr>
          <a:xfrm>
            <a:off x="6961632" y="6269313"/>
            <a:ext cx="4897859" cy="2923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T. Wang, Y. Feng*, J. Choi*, Q.W.* </a:t>
            </a:r>
            <a:r>
              <a:rPr lang="en-US" sz="1300" i="1" dirty="0">
                <a:latin typeface="Arial" panose="020B0604020202020204" pitchFamily="34" charset="0"/>
                <a:cs typeface="Arial" panose="020B0604020202020204" pitchFamily="34" charset="0"/>
              </a:rPr>
              <a:t>et al</a:t>
            </a:r>
            <a:r>
              <a:rPr lang="en-US" sz="1300" dirty="0">
                <a:latin typeface="Arial" panose="020B0604020202020204" pitchFamily="34" charset="0"/>
                <a:cs typeface="Arial" panose="020B0604020202020204" pitchFamily="34" charset="0"/>
              </a:rPr>
              <a:t>., arXiv:2609.08693</a:t>
            </a:r>
          </a:p>
        </p:txBody>
      </p:sp>
    </p:spTree>
    <p:extLst>
      <p:ext uri="{BB962C8B-B14F-4D97-AF65-F5344CB8AC3E}">
        <p14:creationId xmlns:p14="http://schemas.microsoft.com/office/powerpoint/2010/main" val="12529276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6ACBDE-3043-B25C-418A-FE1B107764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1F225E2F-1B14-590D-E7AC-E01C9A34030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11743" y="588687"/>
            <a:ext cx="12192000" cy="195082"/>
          </a:xfrm>
          <a:prstGeom prst="rect">
            <a:avLst/>
          </a:prstGeom>
        </p:spPr>
      </p:pic>
      <p:sp>
        <p:nvSpPr>
          <p:cNvPr id="7" name="文本框 13">
            <a:extLst>
              <a:ext uri="{FF2B5EF4-FFF2-40B4-BE49-F238E27FC236}">
                <a16:creationId xmlns:a16="http://schemas.microsoft.com/office/drawing/2014/main" id="{2A727684-5578-F42B-D077-DCB6DFF2ABDE}"/>
              </a:ext>
            </a:extLst>
          </p:cNvPr>
          <p:cNvSpPr txBox="1"/>
          <p:nvPr/>
        </p:nvSpPr>
        <p:spPr>
          <a:xfrm>
            <a:off x="527169" y="3275253"/>
            <a:ext cx="10780233" cy="5086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buFont typeface="Courier New" panose="02070309020205020404" pitchFamily="49" charset="0"/>
              <a:buChar char="o"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Outlook on </a:t>
            </a:r>
            <a:r>
              <a:rPr lang="el-GR" sz="2400" dirty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SR study of unconventional magnets</a:t>
            </a:r>
          </a:p>
        </p:txBody>
      </p:sp>
      <p:sp>
        <p:nvSpPr>
          <p:cNvPr id="4" name="文本框 13">
            <a:extLst>
              <a:ext uri="{FF2B5EF4-FFF2-40B4-BE49-F238E27FC236}">
                <a16:creationId xmlns:a16="http://schemas.microsoft.com/office/drawing/2014/main" id="{A2F836C5-3217-DDCB-7A60-228178088262}"/>
              </a:ext>
            </a:extLst>
          </p:cNvPr>
          <p:cNvSpPr txBox="1"/>
          <p:nvPr/>
        </p:nvSpPr>
        <p:spPr>
          <a:xfrm>
            <a:off x="527169" y="1441311"/>
            <a:ext cx="8894475" cy="5086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25000"/>
              </a:lnSpc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Basics of altermagnetism &amp; spectroscopy evidence</a:t>
            </a:r>
          </a:p>
        </p:txBody>
      </p:sp>
      <p:sp>
        <p:nvSpPr>
          <p:cNvPr id="8" name="文本框 13">
            <a:extLst>
              <a:ext uri="{FF2B5EF4-FFF2-40B4-BE49-F238E27FC236}">
                <a16:creationId xmlns:a16="http://schemas.microsoft.com/office/drawing/2014/main" id="{CAB9C265-64EF-D9DF-FFFD-EC55761ECF57}"/>
              </a:ext>
            </a:extLst>
          </p:cNvPr>
          <p:cNvSpPr txBox="1"/>
          <p:nvPr/>
        </p:nvSpPr>
        <p:spPr>
          <a:xfrm>
            <a:off x="515426" y="2381750"/>
            <a:ext cx="112199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Inelastic neutron scattering study of g-wave magnon splitting in </a:t>
            </a:r>
            <a:r>
              <a:rPr lang="el-GR" sz="2400" dirty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-Fe</a:t>
            </a:r>
            <a:r>
              <a:rPr lang="en-US" sz="2400" baseline="-25000" dirty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en-US" sz="2400" baseline="-25000" dirty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400" dirty="0">
                <a:solidFill>
                  <a:schemeClr val="bg2">
                    <a:lumMod val="9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400" baseline="-25000" dirty="0">
              <a:solidFill>
                <a:schemeClr val="bg2">
                  <a:lumMod val="9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59B5565-ACA1-5D80-73B6-C5B95CB815FE}"/>
              </a:ext>
            </a:extLst>
          </p:cNvPr>
          <p:cNvSpPr txBox="1"/>
          <p:nvPr/>
        </p:nvSpPr>
        <p:spPr>
          <a:xfrm>
            <a:off x="1418579" y="160760"/>
            <a:ext cx="9354845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Outline</a:t>
            </a:r>
            <a:endParaRPr lang="en-US" sz="2400" b="1" baseline="-25000" dirty="0">
              <a:solidFill>
                <a:srgbClr val="C0000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3634480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DA96F5-322B-8746-1DA3-0A620CD4B1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57A8C9A8-374E-0AFA-9C6A-3DBAEEC3806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1743" y="588687"/>
            <a:ext cx="12192000" cy="195082"/>
          </a:xfrm>
          <a:prstGeom prst="rect">
            <a:avLst/>
          </a:prstGeom>
        </p:spPr>
      </p:pic>
      <p:sp>
        <p:nvSpPr>
          <p:cNvPr id="15" name="文本框 10">
            <a:extLst>
              <a:ext uri="{FF2B5EF4-FFF2-40B4-BE49-F238E27FC236}">
                <a16:creationId xmlns:a16="http://schemas.microsoft.com/office/drawing/2014/main" id="{3E0DD370-EBC9-C0E4-6DE2-A5E65911A03D}"/>
              </a:ext>
            </a:extLst>
          </p:cNvPr>
          <p:cNvSpPr txBox="1"/>
          <p:nvPr/>
        </p:nvSpPr>
        <p:spPr>
          <a:xfrm>
            <a:off x="1418579" y="160760"/>
            <a:ext cx="93548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Outlook: </a:t>
            </a:r>
            <a:r>
              <a:rPr lang="el-GR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μ</a:t>
            </a:r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SR on altermagnets – high sensitivity to magnetism </a:t>
            </a:r>
          </a:p>
        </p:txBody>
      </p:sp>
      <p:sp>
        <p:nvSpPr>
          <p:cNvPr id="24" name="文本框 10">
            <a:extLst>
              <a:ext uri="{FF2B5EF4-FFF2-40B4-BE49-F238E27FC236}">
                <a16:creationId xmlns:a16="http://schemas.microsoft.com/office/drawing/2014/main" id="{0D7CC0D3-0B52-6585-4D2F-CDDC491549D2}"/>
              </a:ext>
            </a:extLst>
          </p:cNvPr>
          <p:cNvSpPr txBox="1"/>
          <p:nvPr/>
        </p:nvSpPr>
        <p:spPr>
          <a:xfrm>
            <a:off x="123659" y="959774"/>
            <a:ext cx="464118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Surface or bulk magnetism?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Systems challenging for neutrons</a:t>
            </a:r>
          </a:p>
        </p:txBody>
      </p:sp>
    </p:spTree>
    <p:extLst>
      <p:ext uri="{BB962C8B-B14F-4D97-AF65-F5344CB8AC3E}">
        <p14:creationId xmlns:p14="http://schemas.microsoft.com/office/powerpoint/2010/main" val="12470133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18E69C-A210-20FA-4C26-F9281357C1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AC5D784C-7BB8-31DE-624A-BE983C68410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1743" y="588687"/>
            <a:ext cx="12192000" cy="195082"/>
          </a:xfrm>
          <a:prstGeom prst="rect">
            <a:avLst/>
          </a:prstGeom>
        </p:spPr>
      </p:pic>
      <p:sp>
        <p:nvSpPr>
          <p:cNvPr id="15" name="文本框 10">
            <a:extLst>
              <a:ext uri="{FF2B5EF4-FFF2-40B4-BE49-F238E27FC236}">
                <a16:creationId xmlns:a16="http://schemas.microsoft.com/office/drawing/2014/main" id="{D58B14C0-27AB-5693-87D5-5C8A3C0DE23E}"/>
              </a:ext>
            </a:extLst>
          </p:cNvPr>
          <p:cNvSpPr txBox="1"/>
          <p:nvPr/>
        </p:nvSpPr>
        <p:spPr>
          <a:xfrm>
            <a:off x="1418579" y="160760"/>
            <a:ext cx="93548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Outlook: </a:t>
            </a:r>
            <a:r>
              <a:rPr lang="el-GR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μ</a:t>
            </a:r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SR on altermagnets – high sensitivity to magnetism </a:t>
            </a:r>
          </a:p>
        </p:txBody>
      </p:sp>
      <p:sp>
        <p:nvSpPr>
          <p:cNvPr id="3" name="文本框 10">
            <a:extLst>
              <a:ext uri="{FF2B5EF4-FFF2-40B4-BE49-F238E27FC236}">
                <a16:creationId xmlns:a16="http://schemas.microsoft.com/office/drawing/2014/main" id="{45917477-091F-A7D8-75B6-36A3F947A89F}"/>
              </a:ext>
            </a:extLst>
          </p:cNvPr>
          <p:cNvSpPr txBox="1"/>
          <p:nvPr/>
        </p:nvSpPr>
        <p:spPr>
          <a:xfrm>
            <a:off x="1200118" y="1042817"/>
            <a:ext cx="39598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168BC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(Alter)magnetism in RuO</a:t>
            </a:r>
            <a:r>
              <a:rPr lang="en-US" sz="2000" baseline="-25000" dirty="0">
                <a:solidFill>
                  <a:srgbClr val="168BC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000" dirty="0">
                <a:solidFill>
                  <a:srgbClr val="168BC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695A8EA-074C-20E5-DF0A-842F12BD9661}"/>
              </a:ext>
            </a:extLst>
          </p:cNvPr>
          <p:cNvSpPr txBox="1"/>
          <p:nvPr/>
        </p:nvSpPr>
        <p:spPr>
          <a:xfrm>
            <a:off x="1262209" y="1584596"/>
            <a:ext cx="3901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HK" sz="1600" dirty="0">
                <a:latin typeface="Arial" panose="020B0604020202020204" pitchFamily="34" charset="0"/>
                <a:cs typeface="Arial" panose="020B0604020202020204" pitchFamily="34" charset="0"/>
              </a:rPr>
              <a:t>d-wave candidate: ARPES, AHE,…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8E5BCEA-BF75-14E1-85B9-8C6AC7CC3CDE}"/>
              </a:ext>
            </a:extLst>
          </p:cNvPr>
          <p:cNvGrpSpPr/>
          <p:nvPr/>
        </p:nvGrpSpPr>
        <p:grpSpPr>
          <a:xfrm>
            <a:off x="6709719" y="752075"/>
            <a:ext cx="4885746" cy="6099351"/>
            <a:chOff x="6709719" y="677933"/>
            <a:chExt cx="4885746" cy="6099351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A65A3486-F5AC-9108-8516-E7060D2CEBA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719" y="968675"/>
              <a:ext cx="4885746" cy="5808609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A3E58FB-564D-EA06-22D9-9FB0A78F875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b="82125"/>
            <a:stretch>
              <a:fillRect/>
            </a:stretch>
          </p:blipFill>
          <p:spPr>
            <a:xfrm>
              <a:off x="6709719" y="677933"/>
              <a:ext cx="4875195" cy="290742"/>
            </a:xfrm>
            <a:prstGeom prst="rect">
              <a:avLst/>
            </a:prstGeom>
          </p:spPr>
        </p:pic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C091B3C5-CF59-9580-1DB8-89852CF0E2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702" y="4093746"/>
            <a:ext cx="5975068" cy="197795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B39846B-06F0-5852-86B1-9E22D79C43BA}"/>
              </a:ext>
            </a:extLst>
          </p:cNvPr>
          <p:cNvSpPr txBox="1"/>
          <p:nvPr/>
        </p:nvSpPr>
        <p:spPr>
          <a:xfrm>
            <a:off x="210351" y="6140526"/>
            <a:ext cx="627727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HK" sz="14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HK" sz="14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Mavani</a:t>
            </a:r>
            <a:r>
              <a:rPr lang="zh-CN" altLang="en-US" sz="14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HK" sz="14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et al., Conditions for Altermagnetism in RuO</a:t>
            </a:r>
            <a:r>
              <a:rPr lang="en-HK" sz="1400" baseline="-250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HK" sz="14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arXiv</a:t>
            </a:r>
            <a:r>
              <a:rPr lang="en-HK" sz="1400" dirty="0">
                <a:latin typeface="Arial" panose="020B0604020202020204" pitchFamily="34" charset="0"/>
                <a:cs typeface="Arial" panose="020B0604020202020204" pitchFamily="34" charset="0"/>
              </a:rPr>
              <a:t>:2610.07494</a:t>
            </a:r>
            <a:endParaRPr lang="en-HK" sz="1400" dirty="0">
              <a:solidFill>
                <a:srgbClr val="81818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2938532-CEF1-7AEF-7CA8-790F6DA91E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046" y="2227471"/>
            <a:ext cx="5928380" cy="1977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8497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A9BF01-D738-1CDA-A78C-AB170FAD0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2FAC5A28-4F74-CB06-501E-9C0841CA5F3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1743" y="588687"/>
            <a:ext cx="12192000" cy="195082"/>
          </a:xfrm>
          <a:prstGeom prst="rect">
            <a:avLst/>
          </a:prstGeom>
        </p:spPr>
      </p:pic>
      <p:sp>
        <p:nvSpPr>
          <p:cNvPr id="15" name="文本框 10">
            <a:extLst>
              <a:ext uri="{FF2B5EF4-FFF2-40B4-BE49-F238E27FC236}">
                <a16:creationId xmlns:a16="http://schemas.microsoft.com/office/drawing/2014/main" id="{56CA7153-6586-363D-124A-864C62FE5C0E}"/>
              </a:ext>
            </a:extLst>
          </p:cNvPr>
          <p:cNvSpPr txBox="1"/>
          <p:nvPr/>
        </p:nvSpPr>
        <p:spPr>
          <a:xfrm>
            <a:off x="1418579" y="160760"/>
            <a:ext cx="93548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Outlook: </a:t>
            </a:r>
            <a:r>
              <a:rPr lang="el-GR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μ</a:t>
            </a:r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SR on altermagnets – high sensitivity to magnetism </a:t>
            </a:r>
          </a:p>
        </p:txBody>
      </p:sp>
      <p:sp>
        <p:nvSpPr>
          <p:cNvPr id="3" name="文本框 10">
            <a:extLst>
              <a:ext uri="{FF2B5EF4-FFF2-40B4-BE49-F238E27FC236}">
                <a16:creationId xmlns:a16="http://schemas.microsoft.com/office/drawing/2014/main" id="{2C28E058-672E-8A85-CA91-D53C2C519E6F}"/>
              </a:ext>
            </a:extLst>
          </p:cNvPr>
          <p:cNvSpPr txBox="1"/>
          <p:nvPr/>
        </p:nvSpPr>
        <p:spPr>
          <a:xfrm>
            <a:off x="674747" y="1210968"/>
            <a:ext cx="36028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168BC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(Alter)magnetism in RuO</a:t>
            </a:r>
            <a:r>
              <a:rPr lang="en-US" sz="2000" baseline="-25000" dirty="0">
                <a:solidFill>
                  <a:srgbClr val="168BC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000" dirty="0">
                <a:solidFill>
                  <a:srgbClr val="168BC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A03DD9-26C3-1731-B265-D51DC3B98FE1}"/>
              </a:ext>
            </a:extLst>
          </p:cNvPr>
          <p:cNvSpPr txBox="1"/>
          <p:nvPr/>
        </p:nvSpPr>
        <p:spPr>
          <a:xfrm>
            <a:off x="794243" y="4285937"/>
            <a:ext cx="29409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HK" dirty="0"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en-HK" dirty="0" err="1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HK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Ru</a:t>
            </a:r>
            <a:r>
              <a:rPr lang="en-HK" dirty="0">
                <a:latin typeface="Arial" panose="020B0604020202020204" pitchFamily="34" charset="0"/>
                <a:cs typeface="Arial" panose="020B0604020202020204" pitchFamily="34" charset="0"/>
              </a:rPr>
              <a:t>| &lt; 4.8(2) × 10</a:t>
            </a:r>
            <a:r>
              <a:rPr lang="en-HK" baseline="30000" dirty="0">
                <a:latin typeface="Arial" panose="020B0604020202020204" pitchFamily="34" charset="0"/>
                <a:cs typeface="Arial" panose="020B0604020202020204" pitchFamily="34" charset="0"/>
              </a:rPr>
              <a:t>−4</a:t>
            </a:r>
            <a:r>
              <a:rPr lang="en-HK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HK" dirty="0" err="1">
                <a:latin typeface="Arial" panose="020B0604020202020204" pitchFamily="34" charset="0"/>
                <a:cs typeface="Arial" panose="020B0604020202020204" pitchFamily="34" charset="0"/>
              </a:rPr>
              <a:t>μB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83B4C5A-0925-A552-A7D5-BEDB3D406595}"/>
              </a:ext>
            </a:extLst>
          </p:cNvPr>
          <p:cNvSpPr txBox="1"/>
          <p:nvPr/>
        </p:nvSpPr>
        <p:spPr>
          <a:xfrm>
            <a:off x="687104" y="2339409"/>
            <a:ext cx="33215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HK" dirty="0">
                <a:latin typeface="Arial" panose="020B0604020202020204" pitchFamily="34" charset="0"/>
                <a:cs typeface="Arial" panose="020B0604020202020204" pitchFamily="34" charset="0"/>
              </a:rPr>
              <a:t>DFT prediction |</a:t>
            </a:r>
            <a:r>
              <a:rPr lang="en-HK" dirty="0" err="1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HK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Ru</a:t>
            </a:r>
            <a:r>
              <a:rPr lang="en-HK" dirty="0">
                <a:latin typeface="Arial" panose="020B0604020202020204" pitchFamily="34" charset="0"/>
                <a:cs typeface="Arial" panose="020B0604020202020204" pitchFamily="34" charset="0"/>
              </a:rPr>
              <a:t>| ~ 0.05 </a:t>
            </a:r>
            <a:r>
              <a:rPr lang="en-HK" dirty="0" err="1">
                <a:latin typeface="Arial" panose="020B0604020202020204" pitchFamily="34" charset="0"/>
                <a:cs typeface="Arial" panose="020B0604020202020204" pitchFamily="34" charset="0"/>
              </a:rPr>
              <a:t>μB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1507A46-F087-7B9F-EB8B-3E95143B4454}"/>
              </a:ext>
            </a:extLst>
          </p:cNvPr>
          <p:cNvSpPr txBox="1"/>
          <p:nvPr/>
        </p:nvSpPr>
        <p:spPr>
          <a:xfrm>
            <a:off x="794243" y="3683544"/>
            <a:ext cx="33215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μ</a:t>
            </a:r>
            <a:r>
              <a:rPr lang="en-US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SR estimation of upper limit: 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82ECC8FF-DDE2-5020-9884-160BE2AB67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8741" y="1659110"/>
            <a:ext cx="3603272" cy="491798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F6B0D9CF-561D-A285-D95F-0ED9B1F8402A}"/>
              </a:ext>
            </a:extLst>
          </p:cNvPr>
          <p:cNvSpPr txBox="1"/>
          <p:nvPr/>
        </p:nvSpPr>
        <p:spPr>
          <a:xfrm>
            <a:off x="4987004" y="919308"/>
            <a:ext cx="30323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HK" sz="1600" dirty="0">
                <a:latin typeface="Arial" panose="020B0604020202020204" pitchFamily="34" charset="0"/>
                <a:cs typeface="Arial" panose="020B0604020202020204" pitchFamily="34" charset="0"/>
              </a:rPr>
              <a:t>RuO</a:t>
            </a:r>
            <a:r>
              <a:rPr lang="en-HK" sz="16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HK" sz="1600" dirty="0">
                <a:latin typeface="Arial" panose="020B0604020202020204" pitchFamily="34" charset="0"/>
                <a:cs typeface="Arial" panose="020B0604020202020204" pitchFamily="34" charset="0"/>
              </a:rPr>
              <a:t> single crystal</a:t>
            </a:r>
          </a:p>
          <a:p>
            <a:pPr algn="ctr"/>
            <a:r>
              <a:rPr lang="en-HK" sz="1600" dirty="0">
                <a:latin typeface="Arial" panose="020B0604020202020204" pitchFamily="34" charset="0"/>
                <a:cs typeface="Arial" panose="020B0604020202020204" pitchFamily="34" charset="0"/>
              </a:rPr>
              <a:t>From ARTEMIS @ J-PARC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8FDCFF4-DB1F-DEF5-5A1D-C9E2E74ECDFE}"/>
              </a:ext>
            </a:extLst>
          </p:cNvPr>
          <p:cNvSpPr txBox="1"/>
          <p:nvPr/>
        </p:nvSpPr>
        <p:spPr>
          <a:xfrm>
            <a:off x="8499835" y="6269313"/>
            <a:ext cx="369216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HK" sz="14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M. </a:t>
            </a:r>
            <a:r>
              <a:rPr lang="en-HK" sz="14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Hiraishi</a:t>
            </a:r>
            <a:r>
              <a:rPr lang="en-HK" sz="14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et al., PRL 132, 166702 (2024)</a:t>
            </a:r>
            <a:endParaRPr lang="en-HK" sz="1400" dirty="0">
              <a:solidFill>
                <a:srgbClr val="81818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431F64F-8A03-FDAC-A3D0-DCF69EDC9FCF}"/>
              </a:ext>
            </a:extLst>
          </p:cNvPr>
          <p:cNvSpPr txBox="1"/>
          <p:nvPr/>
        </p:nvSpPr>
        <p:spPr>
          <a:xfrm>
            <a:off x="596535" y="1833400"/>
            <a:ext cx="3901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HK" dirty="0">
                <a:latin typeface="Arial" panose="020B0604020202020204" pitchFamily="34" charset="0"/>
                <a:cs typeface="Arial" panose="020B0604020202020204" pitchFamily="34" charset="0"/>
              </a:rPr>
              <a:t>d-wave candidate: ARPES, AHE…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A30057-92BA-0830-067D-2F39DE5C783D}"/>
              </a:ext>
            </a:extLst>
          </p:cNvPr>
          <p:cNvSpPr txBox="1"/>
          <p:nvPr/>
        </p:nvSpPr>
        <p:spPr>
          <a:xfrm>
            <a:off x="794243" y="3252363"/>
            <a:ext cx="29409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HK" sz="1800" dirty="0">
                <a:solidFill>
                  <a:srgbClr val="168BC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RuO</a:t>
            </a:r>
            <a:r>
              <a:rPr lang="en-HK" sz="1800" baseline="-25000" dirty="0">
                <a:solidFill>
                  <a:srgbClr val="168BC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HK" sz="1800" dirty="0">
                <a:solidFill>
                  <a:srgbClr val="168BC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single crystal</a:t>
            </a:r>
          </a:p>
        </p:txBody>
      </p:sp>
    </p:spTree>
    <p:extLst>
      <p:ext uri="{BB962C8B-B14F-4D97-AF65-F5344CB8AC3E}">
        <p14:creationId xmlns:p14="http://schemas.microsoft.com/office/powerpoint/2010/main" val="71496753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5F76AA-EE8A-D88A-BFD0-ED08E4854A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19E8ED38-945E-CA0C-AA92-657D5A5AE17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1743" y="588687"/>
            <a:ext cx="12192000" cy="195082"/>
          </a:xfrm>
          <a:prstGeom prst="rect">
            <a:avLst/>
          </a:prstGeom>
        </p:spPr>
      </p:pic>
      <p:sp>
        <p:nvSpPr>
          <p:cNvPr id="15" name="文本框 10">
            <a:extLst>
              <a:ext uri="{FF2B5EF4-FFF2-40B4-BE49-F238E27FC236}">
                <a16:creationId xmlns:a16="http://schemas.microsoft.com/office/drawing/2014/main" id="{164046A5-6EBE-55B1-56FE-446747801800}"/>
              </a:ext>
            </a:extLst>
          </p:cNvPr>
          <p:cNvSpPr txBox="1"/>
          <p:nvPr/>
        </p:nvSpPr>
        <p:spPr>
          <a:xfrm>
            <a:off x="1418579" y="160760"/>
            <a:ext cx="93548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Outlook: </a:t>
            </a:r>
            <a:r>
              <a:rPr lang="el-GR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μ</a:t>
            </a:r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SR on altermagnets – high sensitivity to magnetism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AB3D0E4-2775-1ACD-827D-6F41472CD145}"/>
              </a:ext>
            </a:extLst>
          </p:cNvPr>
          <p:cNvSpPr txBox="1"/>
          <p:nvPr/>
        </p:nvSpPr>
        <p:spPr>
          <a:xfrm>
            <a:off x="6334155" y="885128"/>
            <a:ext cx="53059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HK" sz="1600" dirty="0">
                <a:latin typeface="Arial" panose="020B0604020202020204" pitchFamily="34" charset="0"/>
                <a:cs typeface="Arial" panose="020B0604020202020204" pitchFamily="34" charset="0"/>
              </a:rPr>
              <a:t>RuO</a:t>
            </a:r>
            <a:r>
              <a:rPr lang="en-HK" sz="16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HK" sz="1600" dirty="0">
                <a:latin typeface="Arial" panose="020B0604020202020204" pitchFamily="34" charset="0"/>
                <a:cs typeface="Arial" panose="020B0604020202020204" pitchFamily="34" charset="0"/>
              </a:rPr>
              <a:t> film / TiO2</a:t>
            </a:r>
          </a:p>
          <a:p>
            <a:pPr algn="ctr"/>
            <a:r>
              <a:rPr lang="en-HK" sz="1600" dirty="0">
                <a:latin typeface="Arial" panose="020B0604020202020204" pitchFamily="34" charset="0"/>
                <a:cs typeface="Arial" panose="020B0604020202020204" pitchFamily="34" charset="0"/>
              </a:rPr>
              <a:t>LE-</a:t>
            </a:r>
            <a:r>
              <a:rPr lang="el-GR" sz="16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μ</a:t>
            </a:r>
            <a:r>
              <a:rPr lang="en-US" sz="16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SR from </a:t>
            </a:r>
            <a:r>
              <a:rPr lang="el-GR" sz="1600" dirty="0"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μ</a:t>
            </a:r>
            <a:r>
              <a:rPr lang="en-HK" sz="1600" dirty="0">
                <a:latin typeface="Arial" panose="020B0604020202020204" pitchFamily="34" charset="0"/>
                <a:cs typeface="Arial" panose="020B0604020202020204" pitchFamily="34" charset="0"/>
              </a:rPr>
              <a:t>E4 @ PSI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CA84EB3-8E39-E635-E59F-46332EFB5847}"/>
              </a:ext>
            </a:extLst>
          </p:cNvPr>
          <p:cNvSpPr txBox="1"/>
          <p:nvPr/>
        </p:nvSpPr>
        <p:spPr>
          <a:xfrm>
            <a:off x="7994823" y="6243164"/>
            <a:ext cx="389237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HK" sz="14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A. Akashdeep et al., </a:t>
            </a:r>
            <a:r>
              <a:rPr lang="en-HK" sz="1400" dirty="0">
                <a:latin typeface="Arial" panose="020B0604020202020204" pitchFamily="34" charset="0"/>
                <a:cs typeface="Arial" panose="020B0604020202020204" pitchFamily="34" charset="0"/>
              </a:rPr>
              <a:t>AP</a:t>
            </a:r>
            <a:r>
              <a:rPr lang="en-HK" sz="14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 128, 022406 (2026)</a:t>
            </a:r>
            <a:endParaRPr lang="en-HK" sz="1400" dirty="0">
              <a:solidFill>
                <a:srgbClr val="81818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82E99B3-08C5-AE9A-65AB-EAED54233E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1175" y="1537843"/>
            <a:ext cx="6997300" cy="443502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2472C4F-0BF1-FC46-760A-3102D2D53DA3}"/>
              </a:ext>
            </a:extLst>
          </p:cNvPr>
          <p:cNvSpPr txBox="1"/>
          <p:nvPr/>
        </p:nvSpPr>
        <p:spPr>
          <a:xfrm>
            <a:off x="185384" y="3755357"/>
            <a:ext cx="4935791" cy="21184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HK" dirty="0">
                <a:latin typeface="Arial" panose="020B0604020202020204" pitchFamily="34" charset="0"/>
                <a:cs typeface="Arial" panose="020B0604020202020204" pitchFamily="34" charset="0"/>
              </a:rPr>
              <a:t>Magnetism from ~10 nm surface.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HK" dirty="0">
                <a:latin typeface="Arial" panose="020B0604020202020204" pitchFamily="34" charset="0"/>
                <a:cs typeface="Arial" panose="020B0604020202020204" pitchFamily="34" charset="0"/>
              </a:rPr>
              <a:t>Volume fraction is &lt; ~8.5%.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HK" dirty="0">
                <a:latin typeface="Arial" panose="020B0604020202020204" pitchFamily="34" charset="0"/>
                <a:cs typeface="Arial" panose="020B0604020202020204" pitchFamily="34" charset="0"/>
              </a:rPr>
              <a:t>Inhomogeneous, static surface magnetism.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HK" dirty="0">
                <a:latin typeface="Arial" panose="020B0604020202020204" pitchFamily="34" charset="0"/>
                <a:cs typeface="Arial" panose="020B0604020202020204" pitchFamily="34" charset="0"/>
              </a:rPr>
              <a:t>Surface defects, reduced dimensionality, local strain, or non-stoichiometry.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A925E34-40CC-FB2A-0828-774720E759BC}"/>
              </a:ext>
            </a:extLst>
          </p:cNvPr>
          <p:cNvSpPr txBox="1"/>
          <p:nvPr/>
        </p:nvSpPr>
        <p:spPr>
          <a:xfrm>
            <a:off x="1233014" y="3252363"/>
            <a:ext cx="208141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en-HK" sz="1800" dirty="0">
                <a:solidFill>
                  <a:srgbClr val="168BC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RuO</a:t>
            </a:r>
            <a:r>
              <a:rPr lang="en-HK" sz="1800" baseline="-25000" dirty="0">
                <a:solidFill>
                  <a:srgbClr val="168BC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HK" sz="1800" dirty="0">
                <a:solidFill>
                  <a:srgbClr val="168BC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film / TiO</a:t>
            </a:r>
            <a:r>
              <a:rPr lang="en-HK" sz="1800" baseline="-25000" dirty="0">
                <a:solidFill>
                  <a:srgbClr val="168BC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D401BCA-C794-D949-5766-D575A23069C8}"/>
              </a:ext>
            </a:extLst>
          </p:cNvPr>
          <p:cNvSpPr txBox="1"/>
          <p:nvPr/>
        </p:nvSpPr>
        <p:spPr>
          <a:xfrm>
            <a:off x="687104" y="2339409"/>
            <a:ext cx="33215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HK" dirty="0">
                <a:latin typeface="Arial" panose="020B0604020202020204" pitchFamily="34" charset="0"/>
                <a:cs typeface="Arial" panose="020B0604020202020204" pitchFamily="34" charset="0"/>
              </a:rPr>
              <a:t>DFT prediction |</a:t>
            </a:r>
            <a:r>
              <a:rPr lang="en-HK" dirty="0" err="1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HK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Ru</a:t>
            </a:r>
            <a:r>
              <a:rPr lang="en-HK" dirty="0">
                <a:latin typeface="Arial" panose="020B0604020202020204" pitchFamily="34" charset="0"/>
                <a:cs typeface="Arial" panose="020B0604020202020204" pitchFamily="34" charset="0"/>
              </a:rPr>
              <a:t>| ~ 0.05 </a:t>
            </a:r>
            <a:r>
              <a:rPr lang="en-HK" dirty="0" err="1">
                <a:latin typeface="Arial" panose="020B0604020202020204" pitchFamily="34" charset="0"/>
                <a:cs typeface="Arial" panose="020B0604020202020204" pitchFamily="34" charset="0"/>
              </a:rPr>
              <a:t>μB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ABAA1F2-AB5C-A0B8-0ACD-FE3A4FE92385}"/>
              </a:ext>
            </a:extLst>
          </p:cNvPr>
          <p:cNvSpPr txBox="1"/>
          <p:nvPr/>
        </p:nvSpPr>
        <p:spPr>
          <a:xfrm>
            <a:off x="596535" y="1833400"/>
            <a:ext cx="3901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HK" dirty="0">
                <a:latin typeface="Arial" panose="020B0604020202020204" pitchFamily="34" charset="0"/>
                <a:cs typeface="Arial" panose="020B0604020202020204" pitchFamily="34" charset="0"/>
              </a:rPr>
              <a:t>d-wave candidate: ARPES, AHE…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文本框 10">
            <a:extLst>
              <a:ext uri="{FF2B5EF4-FFF2-40B4-BE49-F238E27FC236}">
                <a16:creationId xmlns:a16="http://schemas.microsoft.com/office/drawing/2014/main" id="{502F0CCD-FBF0-64B6-0E79-BAA2308BCE32}"/>
              </a:ext>
            </a:extLst>
          </p:cNvPr>
          <p:cNvSpPr txBox="1"/>
          <p:nvPr/>
        </p:nvSpPr>
        <p:spPr>
          <a:xfrm>
            <a:off x="674747" y="1210968"/>
            <a:ext cx="360287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168BC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(Alter)magnetism in RuO</a:t>
            </a:r>
            <a:r>
              <a:rPr lang="en-US" sz="2000" baseline="-25000" dirty="0">
                <a:solidFill>
                  <a:srgbClr val="168BC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sz="2000" dirty="0">
                <a:solidFill>
                  <a:srgbClr val="168BC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??</a:t>
            </a:r>
          </a:p>
        </p:txBody>
      </p:sp>
    </p:spTree>
    <p:extLst>
      <p:ext uri="{BB962C8B-B14F-4D97-AF65-F5344CB8AC3E}">
        <p14:creationId xmlns:p14="http://schemas.microsoft.com/office/powerpoint/2010/main" val="314778639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875344-FB95-DC9B-2A41-B123C60BA0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1B16E4ED-5EA5-94EB-F041-C139982DE23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1743" y="588687"/>
            <a:ext cx="12192000" cy="195082"/>
          </a:xfrm>
          <a:prstGeom prst="rect">
            <a:avLst/>
          </a:prstGeom>
        </p:spPr>
      </p:pic>
      <p:sp>
        <p:nvSpPr>
          <p:cNvPr id="15" name="文本框 10">
            <a:extLst>
              <a:ext uri="{FF2B5EF4-FFF2-40B4-BE49-F238E27FC236}">
                <a16:creationId xmlns:a16="http://schemas.microsoft.com/office/drawing/2014/main" id="{CEAB8ADF-E230-92C2-C198-1F2F970F4001}"/>
              </a:ext>
            </a:extLst>
          </p:cNvPr>
          <p:cNvSpPr txBox="1"/>
          <p:nvPr/>
        </p:nvSpPr>
        <p:spPr>
          <a:xfrm>
            <a:off x="1418579" y="160760"/>
            <a:ext cx="93548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Outlook: </a:t>
            </a:r>
            <a:r>
              <a:rPr lang="el-GR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μ</a:t>
            </a:r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SR on altermagnets – high sensitivity to magnetism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168E03A-7BB4-BEBB-971E-7BBF7CFCEFEB}"/>
              </a:ext>
            </a:extLst>
          </p:cNvPr>
          <p:cNvSpPr txBox="1"/>
          <p:nvPr/>
        </p:nvSpPr>
        <p:spPr>
          <a:xfrm>
            <a:off x="390734" y="6115424"/>
            <a:ext cx="369216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HK" sz="140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N. P. Bentley et al., PRB 112, 134453 (2025)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BC3FD604-CD24-2939-C7EB-A327B1F13E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6333" y="1620738"/>
            <a:ext cx="3451990" cy="2454591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70EF0FD5-FA99-356E-FA54-CB1EB291F01D}"/>
              </a:ext>
            </a:extLst>
          </p:cNvPr>
          <p:cNvSpPr txBox="1"/>
          <p:nvPr/>
        </p:nvSpPr>
        <p:spPr>
          <a:xfrm>
            <a:off x="6295338" y="928431"/>
            <a:ext cx="303235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HK" sz="1600" dirty="0"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en-HK" sz="1600" baseline="-25000" dirty="0">
                <a:latin typeface="Arial" panose="020B0604020202020204" pitchFamily="34" charset="0"/>
                <a:cs typeface="Arial" panose="020B0604020202020204" pitchFamily="34" charset="0"/>
              </a:rPr>
              <a:t>1/3</a:t>
            </a:r>
            <a:r>
              <a:rPr lang="en-HK" sz="1600" dirty="0">
                <a:latin typeface="Arial" panose="020B0604020202020204" pitchFamily="34" charset="0"/>
                <a:cs typeface="Arial" panose="020B0604020202020204" pitchFamily="34" charset="0"/>
              </a:rPr>
              <a:t>NbSe</a:t>
            </a:r>
            <a:r>
              <a:rPr lang="en-HK" sz="1600" baseline="-25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HK" sz="1600" dirty="0">
                <a:latin typeface="Arial" panose="020B0604020202020204" pitchFamily="34" charset="0"/>
                <a:cs typeface="Arial" panose="020B0604020202020204" pitchFamily="34" charset="0"/>
              </a:rPr>
              <a:t> single crystal</a:t>
            </a:r>
          </a:p>
          <a:p>
            <a:pPr algn="ctr"/>
            <a:r>
              <a:rPr lang="en-HK" sz="1600" dirty="0">
                <a:latin typeface="Arial" panose="020B0604020202020204" pitchFamily="34" charset="0"/>
                <a:cs typeface="Arial" panose="020B0604020202020204" pitchFamily="34" charset="0"/>
              </a:rPr>
              <a:t>From GPS @ SIS</a:t>
            </a:r>
          </a:p>
        </p:txBody>
      </p:sp>
      <p:sp>
        <p:nvSpPr>
          <p:cNvPr id="37" name="文本框 10">
            <a:extLst>
              <a:ext uri="{FF2B5EF4-FFF2-40B4-BE49-F238E27FC236}">
                <a16:creationId xmlns:a16="http://schemas.microsoft.com/office/drawing/2014/main" id="{960FE736-D85E-93F4-2B85-13DC37984059}"/>
              </a:ext>
            </a:extLst>
          </p:cNvPr>
          <p:cNvSpPr txBox="1"/>
          <p:nvPr/>
        </p:nvSpPr>
        <p:spPr>
          <a:xfrm>
            <a:off x="441360" y="1175154"/>
            <a:ext cx="39803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HK" sz="2000" dirty="0">
                <a:solidFill>
                  <a:srgbClr val="168BC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Magnetic structure in V</a:t>
            </a:r>
            <a:r>
              <a:rPr lang="en-HK" sz="2000" baseline="-25000" dirty="0">
                <a:solidFill>
                  <a:srgbClr val="168BC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1/3</a:t>
            </a:r>
            <a:r>
              <a:rPr lang="en-HK" sz="2000" dirty="0">
                <a:solidFill>
                  <a:srgbClr val="168BC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NbSe</a:t>
            </a:r>
            <a:r>
              <a:rPr lang="en-HK" sz="2000" baseline="-25000" dirty="0">
                <a:solidFill>
                  <a:srgbClr val="168BC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HK" sz="2000" dirty="0">
                <a:solidFill>
                  <a:srgbClr val="168BC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r>
              <a:rPr lang="en-HK" sz="2000" baseline="-25000" dirty="0">
                <a:solidFill>
                  <a:srgbClr val="168BC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2000" dirty="0">
              <a:solidFill>
                <a:srgbClr val="168BC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A7D17ED0-0404-14C0-AF25-1BAF012F4B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9114" y="4570947"/>
            <a:ext cx="5148123" cy="2083523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CEF59EEB-5DF3-4503-EDAE-53BA6BD1A467}"/>
              </a:ext>
            </a:extLst>
          </p:cNvPr>
          <p:cNvSpPr txBox="1"/>
          <p:nvPr/>
        </p:nvSpPr>
        <p:spPr>
          <a:xfrm>
            <a:off x="741953" y="2298791"/>
            <a:ext cx="29409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HK" dirty="0">
                <a:latin typeface="Arial" panose="020B0604020202020204" pitchFamily="34" charset="0"/>
                <a:cs typeface="Arial" panose="020B0604020202020204" pitchFamily="34" charset="0"/>
              </a:rPr>
              <a:t>Simple AFM or double-Q?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029483A-F43E-2F95-7AA8-D2B4755EA366}"/>
              </a:ext>
            </a:extLst>
          </p:cNvPr>
          <p:cNvSpPr txBox="1"/>
          <p:nvPr/>
        </p:nvSpPr>
        <p:spPr>
          <a:xfrm>
            <a:off x="2864303" y="1620738"/>
            <a:ext cx="16371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en-HK" sz="18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(S = 1, V</a:t>
            </a:r>
            <a:r>
              <a:rPr lang="en-HK" sz="1800" baseline="300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3+</a:t>
            </a:r>
            <a:r>
              <a:rPr lang="en-HK" sz="18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HK" sz="75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3794C44-232A-43F4-6B3B-C10D4FECBC2B}"/>
              </a:ext>
            </a:extLst>
          </p:cNvPr>
          <p:cNvSpPr txBox="1"/>
          <p:nvPr/>
        </p:nvSpPr>
        <p:spPr>
          <a:xfrm>
            <a:off x="6573456" y="4966639"/>
            <a:ext cx="14714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HK" dirty="0">
                <a:latin typeface="Arial" panose="020B0604020202020204" pitchFamily="34" charset="0"/>
                <a:cs typeface="Arial" panose="020B0604020202020204" pitchFamily="34" charset="0"/>
              </a:rPr>
              <a:t>Simple AFM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E47E789-5DAA-ECA2-5DF5-ACA10A8537A2}"/>
              </a:ext>
            </a:extLst>
          </p:cNvPr>
          <p:cNvSpPr txBox="1"/>
          <p:nvPr/>
        </p:nvSpPr>
        <p:spPr>
          <a:xfrm>
            <a:off x="8483529" y="4965044"/>
            <a:ext cx="14714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HK" dirty="0">
                <a:latin typeface="Arial" panose="020B0604020202020204" pitchFamily="34" charset="0"/>
                <a:cs typeface="Arial" panose="020B0604020202020204" pitchFamily="34" charset="0"/>
              </a:rPr>
              <a:t>Double-Q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8C4F9FF-8830-547E-6B6B-FA8565816686}"/>
              </a:ext>
            </a:extLst>
          </p:cNvPr>
          <p:cNvSpPr txBox="1"/>
          <p:nvPr/>
        </p:nvSpPr>
        <p:spPr>
          <a:xfrm>
            <a:off x="5399114" y="4279598"/>
            <a:ext cx="53085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HK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Field spectra simulation: </a:t>
            </a:r>
            <a:r>
              <a:rPr lang="en-HK" dirty="0">
                <a:latin typeface="Arial" panose="020B0604020202020204" pitchFamily="34" charset="0"/>
                <a:cs typeface="Arial" panose="020B0604020202020204" pitchFamily="34" charset="0"/>
              </a:rPr>
              <a:t>compatible with both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59850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6BF76E-7967-2710-0B5D-E413A84B58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DB87FADB-5C4E-E293-74C7-25B8B529854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1743" y="588687"/>
            <a:ext cx="12192000" cy="195082"/>
          </a:xfrm>
          <a:prstGeom prst="rect">
            <a:avLst/>
          </a:prstGeom>
        </p:spPr>
      </p:pic>
      <p:sp>
        <p:nvSpPr>
          <p:cNvPr id="15" name="文本框 10">
            <a:extLst>
              <a:ext uri="{FF2B5EF4-FFF2-40B4-BE49-F238E27FC236}">
                <a16:creationId xmlns:a16="http://schemas.microsoft.com/office/drawing/2014/main" id="{00C89AB0-96C5-8495-DB45-74EDEC61E796}"/>
              </a:ext>
            </a:extLst>
          </p:cNvPr>
          <p:cNvSpPr txBox="1"/>
          <p:nvPr/>
        </p:nvSpPr>
        <p:spPr>
          <a:xfrm>
            <a:off x="1418579" y="160760"/>
            <a:ext cx="935484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Outlook for </a:t>
            </a:r>
            <a:r>
              <a:rPr lang="el-GR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α</a:t>
            </a:r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-Fe</a:t>
            </a:r>
            <a:r>
              <a:rPr lang="en-US" sz="2400" b="1" baseline="-25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2</a:t>
            </a:r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O</a:t>
            </a:r>
            <a:r>
              <a:rPr lang="en-US" sz="2400" b="1" baseline="-250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3 </a:t>
            </a:r>
            <a:r>
              <a:rPr lang="en-U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(and other candidates) </a:t>
            </a:r>
          </a:p>
        </p:txBody>
      </p:sp>
      <p:sp>
        <p:nvSpPr>
          <p:cNvPr id="5" name="bullet-812-326">
            <a:extLst>
              <a:ext uri="{FF2B5EF4-FFF2-40B4-BE49-F238E27FC236}">
                <a16:creationId xmlns:a16="http://schemas.microsoft.com/office/drawing/2014/main" id="{943DA44A-C6B3-0AF0-79E1-DDC4DF23B506}"/>
              </a:ext>
            </a:extLst>
          </p:cNvPr>
          <p:cNvSpPr>
            <a:spLocks noGrp="1"/>
          </p:cNvSpPr>
          <p:nvPr/>
        </p:nvSpPr>
        <p:spPr>
          <a:xfrm>
            <a:off x="812341" y="1330708"/>
            <a:ext cx="76200" cy="76200"/>
          </a:xfrm>
          <a:prstGeom prst="rect">
            <a:avLst/>
          </a:prstGeom>
          <a:solidFill>
            <a:srgbClr val="168BC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文本框 10">
            <a:extLst>
              <a:ext uri="{FF2B5EF4-FFF2-40B4-BE49-F238E27FC236}">
                <a16:creationId xmlns:a16="http://schemas.microsoft.com/office/drawing/2014/main" id="{B462B891-BC4B-992C-B124-3D1D6C300303}"/>
              </a:ext>
            </a:extLst>
          </p:cNvPr>
          <p:cNvSpPr txBox="1"/>
          <p:nvPr/>
        </p:nvSpPr>
        <p:spPr>
          <a:xfrm>
            <a:off x="1057670" y="1150169"/>
            <a:ext cx="37795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168BC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Symmetry tuning by strain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DA0D895-CA6F-23F0-3DFA-92E60F393313}"/>
              </a:ext>
            </a:extLst>
          </p:cNvPr>
          <p:cNvGrpSpPr/>
          <p:nvPr/>
        </p:nvGrpSpPr>
        <p:grpSpPr>
          <a:xfrm>
            <a:off x="1600273" y="1651974"/>
            <a:ext cx="1971115" cy="1567994"/>
            <a:chOff x="4964933" y="1505366"/>
            <a:chExt cx="2604526" cy="2071863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A86A4FC0-03EA-6137-100D-1D35B67A431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r="41488"/>
            <a:stretch>
              <a:fillRect/>
            </a:stretch>
          </p:blipFill>
          <p:spPr>
            <a:xfrm rot="16200000">
              <a:off x="5165132" y="1759906"/>
              <a:ext cx="1658497" cy="1976149"/>
            </a:xfrm>
            <a:custGeom>
              <a:avLst/>
              <a:gdLst>
                <a:gd name="csX0" fmla="*/ 1658497 w 1658497"/>
                <a:gd name="csY0" fmla="*/ 505536 h 1976149"/>
                <a:gd name="csX1" fmla="*/ 1658497 w 1658497"/>
                <a:gd name="csY1" fmla="*/ 917394 h 1976149"/>
                <a:gd name="csX2" fmla="*/ 1502965 w 1658497"/>
                <a:gd name="csY2" fmla="*/ 985607 h 1976149"/>
                <a:gd name="csX3" fmla="*/ 1550328 w 1658497"/>
                <a:gd name="csY3" fmla="*/ 1093598 h 1976149"/>
                <a:gd name="csX4" fmla="*/ 1658497 w 1658497"/>
                <a:gd name="csY4" fmla="*/ 1046157 h 1976149"/>
                <a:gd name="csX5" fmla="*/ 1658497 w 1658497"/>
                <a:gd name="csY5" fmla="*/ 1253772 h 1976149"/>
                <a:gd name="csX6" fmla="*/ 1398482 w 1658497"/>
                <a:gd name="csY6" fmla="*/ 1253772 h 1976149"/>
                <a:gd name="csX7" fmla="*/ 1398482 w 1658497"/>
                <a:gd name="csY7" fmla="*/ 1976149 h 1976149"/>
                <a:gd name="csX8" fmla="*/ 0 w 1658497"/>
                <a:gd name="csY8" fmla="*/ 1976149 h 1976149"/>
                <a:gd name="csX9" fmla="*/ 0 w 1658497"/>
                <a:gd name="csY9" fmla="*/ 0 h 1976149"/>
                <a:gd name="csX10" fmla="*/ 1360074 w 1658497"/>
                <a:gd name="csY10" fmla="*/ 0 h 1976149"/>
                <a:gd name="csX11" fmla="*/ 1360074 w 1658497"/>
                <a:gd name="csY11" fmla="*/ 505536 h 197614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</a:cxnLst>
              <a:rect l="l" t="t" r="r" b="b"/>
              <a:pathLst>
                <a:path w="1658497" h="1976149">
                  <a:moveTo>
                    <a:pt x="1658497" y="505536"/>
                  </a:moveTo>
                  <a:lnTo>
                    <a:pt x="1658497" y="917394"/>
                  </a:lnTo>
                  <a:lnTo>
                    <a:pt x="1502965" y="985607"/>
                  </a:lnTo>
                  <a:lnTo>
                    <a:pt x="1550328" y="1093598"/>
                  </a:lnTo>
                  <a:lnTo>
                    <a:pt x="1658497" y="1046157"/>
                  </a:lnTo>
                  <a:lnTo>
                    <a:pt x="1658497" y="1253772"/>
                  </a:lnTo>
                  <a:lnTo>
                    <a:pt x="1398482" y="1253772"/>
                  </a:lnTo>
                  <a:lnTo>
                    <a:pt x="1398482" y="1976149"/>
                  </a:lnTo>
                  <a:lnTo>
                    <a:pt x="0" y="1976149"/>
                  </a:lnTo>
                  <a:lnTo>
                    <a:pt x="0" y="0"/>
                  </a:lnTo>
                  <a:lnTo>
                    <a:pt x="1360074" y="0"/>
                  </a:lnTo>
                  <a:lnTo>
                    <a:pt x="1360074" y="505536"/>
                  </a:lnTo>
                  <a:close/>
                </a:path>
              </a:pathLst>
            </a:custGeom>
          </p:spPr>
        </p:pic>
        <p:sp>
          <p:nvSpPr>
            <p:cNvPr id="20" name="文本框 10">
              <a:extLst>
                <a:ext uri="{FF2B5EF4-FFF2-40B4-BE49-F238E27FC236}">
                  <a16:creationId xmlns:a16="http://schemas.microsoft.com/office/drawing/2014/main" id="{8AB8302F-0037-08ED-2CBD-D7BA12631764}"/>
                </a:ext>
              </a:extLst>
            </p:cNvPr>
            <p:cNvSpPr txBox="1"/>
            <p:nvPr/>
          </p:nvSpPr>
          <p:spPr>
            <a:xfrm>
              <a:off x="6147837" y="1813932"/>
              <a:ext cx="1421622" cy="4066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4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Sample</a:t>
              </a:r>
            </a:p>
          </p:txBody>
        </p:sp>
        <p:sp>
          <p:nvSpPr>
            <p:cNvPr id="21" name="文本框 10">
              <a:extLst>
                <a:ext uri="{FF2B5EF4-FFF2-40B4-BE49-F238E27FC236}">
                  <a16:creationId xmlns:a16="http://schemas.microsoft.com/office/drawing/2014/main" id="{8B5C4559-ABDE-FAE3-AA4D-06301CDB7D63}"/>
                </a:ext>
              </a:extLst>
            </p:cNvPr>
            <p:cNvSpPr txBox="1"/>
            <p:nvPr/>
          </p:nvSpPr>
          <p:spPr>
            <a:xfrm>
              <a:off x="4964933" y="1505366"/>
              <a:ext cx="1893716" cy="4066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400" dirty="0">
                  <a:solidFill>
                    <a:srgbClr val="00B05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Driving screw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071F26F2-03EB-1D60-6EFF-D8A4D83F97A8}"/>
                </a:ext>
              </a:extLst>
            </p:cNvPr>
            <p:cNvCxnSpPr>
              <a:cxnSpLocks/>
            </p:cNvCxnSpPr>
            <p:nvPr/>
          </p:nvCxnSpPr>
          <p:spPr>
            <a:xfrm>
              <a:off x="6017826" y="1852306"/>
              <a:ext cx="0" cy="251585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文本框 10">
            <a:extLst>
              <a:ext uri="{FF2B5EF4-FFF2-40B4-BE49-F238E27FC236}">
                <a16:creationId xmlns:a16="http://schemas.microsoft.com/office/drawing/2014/main" id="{EC6958B3-7FD2-2BE8-2AA0-EB646E4963E3}"/>
              </a:ext>
            </a:extLst>
          </p:cNvPr>
          <p:cNvSpPr txBox="1"/>
          <p:nvPr/>
        </p:nvSpPr>
        <p:spPr>
          <a:xfrm>
            <a:off x="4113990" y="1382921"/>
            <a:ext cx="40519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MnTe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g- to p-wave (share strain)</a:t>
            </a:r>
          </a:p>
        </p:txBody>
      </p:sp>
      <p:sp>
        <p:nvSpPr>
          <p:cNvPr id="28" name="文本框 10">
            <a:extLst>
              <a:ext uri="{FF2B5EF4-FFF2-40B4-BE49-F238E27FC236}">
                <a16:creationId xmlns:a16="http://schemas.microsoft.com/office/drawing/2014/main" id="{92EC4D8C-196B-89BD-AF21-3F50D17BB126}"/>
              </a:ext>
            </a:extLst>
          </p:cNvPr>
          <p:cNvSpPr txBox="1"/>
          <p:nvPr/>
        </p:nvSpPr>
        <p:spPr>
          <a:xfrm>
            <a:off x="4026079" y="2728191"/>
            <a:ext cx="45933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CrSb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g- to d-wave (epitaxial strain) 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F1257BB-B9B0-3320-0DBF-DC182948394D}"/>
              </a:ext>
            </a:extLst>
          </p:cNvPr>
          <p:cNvSpPr txBox="1"/>
          <p:nvPr/>
        </p:nvSpPr>
        <p:spPr>
          <a:xfrm>
            <a:off x="8486772" y="1981406"/>
            <a:ext cx="328834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Belashchenko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PRL</a:t>
            </a:r>
            <a:r>
              <a:rPr lang="zh-CN" alt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134, 086701 (2025)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1842E2D8-B279-92A7-BABB-A827948D94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1966" y="904325"/>
            <a:ext cx="3405026" cy="1097947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DCB84BF5-C893-D1F2-950D-7633256378A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89749" y="2371006"/>
            <a:ext cx="2366932" cy="1183466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FB4FD4E3-7C76-C078-01A9-2211EF2E8CCB}"/>
              </a:ext>
            </a:extLst>
          </p:cNvPr>
          <p:cNvSpPr txBox="1"/>
          <p:nvPr/>
        </p:nvSpPr>
        <p:spPr>
          <a:xfrm>
            <a:off x="7841266" y="3560437"/>
            <a:ext cx="426389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C. Song et al., Preprint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doi.org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/10.21203/rs.3.rs-8852675/v1</a:t>
            </a:r>
          </a:p>
        </p:txBody>
      </p:sp>
    </p:spTree>
    <p:extLst>
      <p:ext uri="{BB962C8B-B14F-4D97-AF65-F5344CB8AC3E}">
        <p14:creationId xmlns:p14="http://schemas.microsoft.com/office/powerpoint/2010/main" val="24313015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17451</TotalTime>
  <Words>2229</Words>
  <Application>Microsoft Macintosh PowerPoint</Application>
  <PresentationFormat>Widescreen</PresentationFormat>
  <Paragraphs>276</Paragraphs>
  <Slides>39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7" baseType="lpstr">
      <vt:lpstr>Arial Unicode MS</vt:lpstr>
      <vt:lpstr>Arial</vt:lpstr>
      <vt:lpstr>Calibri</vt:lpstr>
      <vt:lpstr>Calibri Light</vt:lpstr>
      <vt:lpstr>Courier New</vt:lpstr>
      <vt:lpstr>Gill Sans MT</vt:lpstr>
      <vt:lpstr>Open Sans</vt:lpstr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Qisi Wang (PHY)</dc:creator>
  <cp:lastModifiedBy>Qisi Wang</cp:lastModifiedBy>
  <cp:revision>1853</cp:revision>
  <dcterms:created xsi:type="dcterms:W3CDTF">2023-05-31T07:10:48Z</dcterms:created>
  <dcterms:modified xsi:type="dcterms:W3CDTF">2026-10-24T05:51:28Z</dcterms:modified>
</cp:coreProperties>
</file>