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26"/>
  </p:notesMasterIdLst>
  <p:sldIdLst>
    <p:sldId id="256" r:id="rId2"/>
    <p:sldId id="283" r:id="rId3"/>
    <p:sldId id="262" r:id="rId4"/>
    <p:sldId id="267" r:id="rId5"/>
    <p:sldId id="589" r:id="rId6"/>
    <p:sldId id="588" r:id="rId7"/>
    <p:sldId id="558" r:id="rId8"/>
    <p:sldId id="592" r:id="rId9"/>
    <p:sldId id="506" r:id="rId10"/>
    <p:sldId id="555" r:id="rId11"/>
    <p:sldId id="316" r:id="rId12"/>
    <p:sldId id="595" r:id="rId13"/>
    <p:sldId id="600" r:id="rId14"/>
    <p:sldId id="601" r:id="rId15"/>
    <p:sldId id="490" r:id="rId16"/>
    <p:sldId id="602" r:id="rId17"/>
    <p:sldId id="603" r:id="rId18"/>
    <p:sldId id="599" r:id="rId19"/>
    <p:sldId id="598" r:id="rId20"/>
    <p:sldId id="605" r:id="rId21"/>
    <p:sldId id="270" r:id="rId22"/>
    <p:sldId id="260" r:id="rId23"/>
    <p:sldId id="604" r:id="rId24"/>
    <p:sldId id="538" r:id="rId25"/>
  </p:sldIdLst>
  <p:sldSz cx="12192000" cy="6858000"/>
  <p:notesSz cx="6858000" cy="9144000"/>
  <p:embeddedFontLst>
    <p:embeddedFont>
      <p:font typeface="Cambria" panose="02040503050406030204" pitchFamily="18" charset="0"/>
      <p:regular r:id="rId27"/>
      <p:bold r:id="rId28"/>
      <p:italic r:id="rId29"/>
      <p:boldItalic r:id="rId30"/>
    </p:embeddedFont>
    <p:embeddedFont>
      <p:font typeface="Cambria Math" panose="02040503050406030204" pitchFamily="18" charset="0"/>
      <p:regular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Tenorite" panose="000005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E46AF4-847B-4342-9DD3-3D763DFB1373}">
  <a:tblStyle styleId="{6CE46AF4-847B-4342-9DD3-3D763DFB13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950" autoAdjust="0"/>
  </p:normalViewPr>
  <p:slideViewPr>
    <p:cSldViewPr snapToGrid="0">
      <p:cViewPr varScale="1">
        <p:scale>
          <a:sx n="49" d="100"/>
          <a:sy n="49" d="100"/>
        </p:scale>
        <p:origin x="1304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728F4B9-C05A-EA11-5438-5A5027F3F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9B5D63C7-5903-ABEB-C025-AC901159B6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348F94E9-45EE-A9FB-3717-FC2EA2D586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2500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high temperature: simple Gaussian </a:t>
            </a:r>
            <a:r>
              <a:rPr lang="en-US" dirty="0" err="1"/>
              <a:t>behabiour</a:t>
            </a:r>
            <a:r>
              <a:rPr lang="en-US" dirty="0"/>
              <a:t>.</a:t>
            </a:r>
          </a:p>
          <a:p>
            <a:r>
              <a:rPr lang="en-US" dirty="0"/>
              <a:t>Decreasing temperature: fast relaxing component develops, 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attributed to a slowing down of fluctuating electronic magnetic moments.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1194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Relaxation rate starts to increase below 30 K then suddenly increase below 10 K. </a:t>
            </a:r>
          </a:p>
          <a:p>
            <a:r>
              <a:rPr lang="en-GB" dirty="0"/>
              <a:t>Relaxation rate from ZF-</a:t>
            </a:r>
            <a:r>
              <a:rPr lang="en-GB" dirty="0" err="1"/>
              <a:t>muSR</a:t>
            </a:r>
            <a:r>
              <a:rPr lang="en-GB" dirty="0"/>
              <a:t> : T1 (spin-lattice relaxation).</a:t>
            </a:r>
          </a:p>
          <a:p>
            <a:r>
              <a:rPr lang="en-GB" dirty="0"/>
              <a:t>Relaxation rate from TF-</a:t>
            </a:r>
            <a:r>
              <a:rPr lang="en-GB" dirty="0" err="1"/>
              <a:t>muSR</a:t>
            </a:r>
            <a:r>
              <a:rPr lang="en-GB" dirty="0"/>
              <a:t> : T1 (spin-spin relaxation).</a:t>
            </a:r>
          </a:p>
          <a:p>
            <a:r>
              <a:rPr lang="en-GB" dirty="0"/>
              <a:t>Wide Gaussian is typical of nuclear dipole and static random field : KT function.</a:t>
            </a:r>
          </a:p>
          <a:p>
            <a:r>
              <a:rPr lang="en-GB" dirty="0"/>
              <a:t>Exponential behaviour is electron-electron correlation. If this correlation become dominant, the time spectra can be analysed by using exponential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A2DB11-DD42-4BBC-84FF-D11CB07DC39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076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2359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56634-7FC8-9BD2-3A46-B25576036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BD057-9D12-E79A-F138-FC109345F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A9901-1B6E-600D-71FC-1416DAA81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4F78E-15EC-A929-D981-DB9336F119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2817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53E54-63DD-0C70-882B-7C54973C4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D49FAD-6C4D-9A30-178A-464ACE32D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0BC37-45F9-64B9-B02F-8F826C793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LaMnO3 crystal structure: orthorhombic </a:t>
            </a:r>
            <a:r>
              <a:rPr lang="en-ID" dirty="0" err="1"/>
              <a:t>Pnma</a:t>
            </a:r>
            <a:r>
              <a:rPr lang="en-ID" dirty="0"/>
              <a:t>; at 750 K the crystal structure change to be </a:t>
            </a:r>
            <a:r>
              <a:rPr lang="en-ID" dirty="0" err="1"/>
              <a:t>rhombohederal</a:t>
            </a:r>
            <a:r>
              <a:rPr lang="en-ID" dirty="0"/>
              <a:t>.</a:t>
            </a:r>
          </a:p>
          <a:p>
            <a:r>
              <a:rPr lang="en-ID" dirty="0" err="1"/>
              <a:t>Orthorombic</a:t>
            </a:r>
            <a:r>
              <a:rPr lang="en-ID" dirty="0"/>
              <a:t>: </a:t>
            </a:r>
            <a:r>
              <a:rPr lang="en-US" dirty="0"/>
              <a:t>a ≠ b ≠ c; rhombohedral: a = b = c.</a:t>
            </a:r>
          </a:p>
          <a:p>
            <a:r>
              <a:rPr lang="en-US" dirty="0"/>
              <a:t>Hasil </a:t>
            </a:r>
            <a:r>
              <a:rPr lang="en-US" dirty="0" err="1"/>
              <a:t>akhir</a:t>
            </a:r>
            <a:r>
              <a:rPr lang="en-US" dirty="0"/>
              <a:t>: Th 55 ppm dan U 21.6 ppm.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batas 500 ppm.</a:t>
            </a:r>
          </a:p>
          <a:p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Yg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pasir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monasit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semula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 : 2530 ppm becomes 21.6 ppm,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semula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 (</a:t>
            </a:r>
            <a:r>
              <a:rPr lang="en-US" dirty="0"/>
              <a:t>55.200 ppm) </a:t>
            </a:r>
            <a:r>
              <a:rPr lang="en-US" sz="1200" b="0" i="0" u="none" strike="noStrike" cap="none" baseline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menjadi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55 ppm.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528B9-B361-3C83-88A0-F06F813946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385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E84E6-D59B-49B7-8D51-A9597A938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6DFA03-72BA-516C-9106-022F7F5A3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1B09ED-477A-D836-C379-8CDAE39BC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669C9-2780-BC2E-6666-245F60AA7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7275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76B715D7-1BEF-12B2-9438-C59048984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44A3D1F2-A47D-8B5F-9FE5-ED907054D3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Rapid growing number of users in the large-scale facilities.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9E1FEB8D-3C74-7BD0-A97F-CB2822A7BE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9975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3CD5A-1AEA-2F0B-9C09-A6ECF1671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13C6B-2B55-8603-E54B-59EDC5F87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1F0BE-AAEC-9B06-AE0E-24653D9ED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6C9E2-AB07-A75C-9651-FF9F8F99F5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1773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9600D-3F7E-CA51-99E6-BA5FEE8D6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33B23-A360-16EE-622C-38E55DC11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07931-F5A3-B119-993E-025BF1859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2C2FA-237B-8ADF-A61E-FA42F2503C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8726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DE252-EEF1-826F-95F4-B622C734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B53D380-7C90-5036-C5FA-7545A81D6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5D6CCF7-6219-47D7-7AF0-11C939214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29EC67-238D-1D70-FCAF-D0DA404C1A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B3AFB-E606-4683-B769-A4E56CEE498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796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CA53D-8E15-6B1E-EFBF-E5557F164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29E34-C2CE-674B-D0A6-A512AF311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8922C-0DA2-6A3C-2C7B-A2A5A128C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3E52E-CE72-4145-268C-4D63A4874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0A5CD-BC9E-4D52-9EAC-1B9D4E55C205}" type="slidenum">
              <a:rPr lang="en-ID" smtClean="0"/>
              <a:t>21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73002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B3AFB-E606-4683-B769-A4E56CEE498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0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t="4629" b="4630"/>
          <a:stretch/>
        </p:blipFill>
        <p:spPr>
          <a:xfrm>
            <a:off x="-151091" y="-79512"/>
            <a:ext cx="12343091" cy="703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4572000" y="1122363"/>
            <a:ext cx="7176052" cy="267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Century Gothic"/>
              <a:buNone/>
              <a:defRPr sz="6000" b="1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72000" y="3832674"/>
            <a:ext cx="7176052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None/>
              <a:defRPr sz="2800" b="1">
                <a:solidFill>
                  <a:srgbClr val="C00000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5188226" y="5168348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2"/>
          </p:nvPr>
        </p:nvSpPr>
        <p:spPr>
          <a:xfrm>
            <a:off x="4929810" y="4361484"/>
            <a:ext cx="681824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>
                <a:solidFill>
                  <a:srgbClr val="3F3F3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3"/>
          </p:nvPr>
        </p:nvSpPr>
        <p:spPr>
          <a:xfrm>
            <a:off x="293207" y="6196270"/>
            <a:ext cx="5802793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  <a:defRPr sz="2000">
                <a:solidFill>
                  <a:srgbClr val="00206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body" idx="4"/>
          </p:nvPr>
        </p:nvSpPr>
        <p:spPr>
          <a:xfrm>
            <a:off x="8349699" y="6196271"/>
            <a:ext cx="3398353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  <a:defRPr sz="2000">
                <a:solidFill>
                  <a:srgbClr val="00206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682"/>
            <a:ext cx="12192000" cy="683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61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831850" y="4398168"/>
            <a:ext cx="10515600" cy="591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E6AB"/>
              </a:buClr>
              <a:buSzPts val="2400"/>
              <a:buNone/>
              <a:defRPr sz="2400">
                <a:solidFill>
                  <a:srgbClr val="FCE6AB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682"/>
            <a:ext cx="12192000" cy="683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1649896" y="365126"/>
            <a:ext cx="10356574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848143" y="1361428"/>
            <a:ext cx="5121963" cy="460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Noto Sans Symbols"/>
              <a:buChar char="▪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Noto Sans Symbols"/>
              <a:buChar char="▪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▪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6135757" y="1368432"/>
            <a:ext cx="5208100" cy="460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Noto Sans Symbols"/>
              <a:buChar char="▪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Noto Sans Symbols"/>
              <a:buChar char="▪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▪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6096000" y="6076408"/>
            <a:ext cx="5234608" cy="645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00206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11330609" y="6132443"/>
            <a:ext cx="861391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682"/>
            <a:ext cx="12192000" cy="683663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1649896" y="365126"/>
            <a:ext cx="10356574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974036" y="1470991"/>
            <a:ext cx="10356574" cy="460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Noto Sans Symbols"/>
              <a:buChar char="▪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Noto Sans Symbols"/>
              <a:buChar char="▪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▪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6096000" y="6076408"/>
            <a:ext cx="5234608" cy="645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00206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11330609" y="6132443"/>
            <a:ext cx="861391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522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D11A-2664-4A19-B1DF-8683F3824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4942C-073A-40A9-831D-765510CCB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B054F-C80A-4490-ABB9-06F54EFDA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536D0-9A86-4961-95C4-18D547C16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65D0C-C8A5-479B-8CD9-67D0A468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75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58C9-9C1A-37EE-8308-38340195C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82F2B-4C9A-E22E-DF4F-C71B4AEDC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E936D-6DBC-2939-A04B-3922D0FA7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C8FF9-9042-24AA-FA36-5F309494F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7029D-D39A-E61A-0FD3-9A868521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34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 txBox="1"/>
          <p:nvPr/>
        </p:nvSpPr>
        <p:spPr>
          <a:xfrm>
            <a:off x="-3180522" y="-151074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6" r:id="rId4"/>
    <p:sldLayoutId id="2147483657" r:id="rId5"/>
    <p:sldLayoutId id="2147483658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gif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11" Type="http://schemas.openxmlformats.org/officeDocument/2006/relationships/image" Target="../media/image18.gif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" Type="http://schemas.openxmlformats.org/officeDocument/2006/relationships/image" Target="../media/image36.png"/><Relationship Id="rId12" Type="http://schemas.openxmlformats.org/officeDocument/2006/relationships/image" Target="../media/image39.png"/><Relationship Id="rId17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38.png"/><Relationship Id="rId15" Type="http://schemas.openxmlformats.org/officeDocument/2006/relationships/image" Target="../media/image420.png"/><Relationship Id="rId10" Type="http://schemas.openxmlformats.org/officeDocument/2006/relationships/image" Target="../media/image56.png"/><Relationship Id="rId19" Type="http://schemas.openxmlformats.org/officeDocument/2006/relationships/image" Target="../media/image410.png"/><Relationship Id="rId4" Type="http://schemas.openxmlformats.org/officeDocument/2006/relationships/image" Target="../media/image37.emf"/><Relationship Id="rId9" Type="http://schemas.openxmlformats.org/officeDocument/2006/relationships/image" Target="../media/image55.png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11" Type="http://schemas.openxmlformats.org/officeDocument/2006/relationships/image" Target="../media/image52.jpeg"/><Relationship Id="rId5" Type="http://schemas.openxmlformats.org/officeDocument/2006/relationships/image" Target="../media/image47.png"/><Relationship Id="rId10" Type="http://schemas.openxmlformats.org/officeDocument/2006/relationships/image" Target="../media/image18.gif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11" Type="http://schemas.openxmlformats.org/officeDocument/2006/relationships/image" Target="../media/image78.png"/><Relationship Id="rId5" Type="http://schemas.openxmlformats.org/officeDocument/2006/relationships/image" Target="../media/image74.png"/><Relationship Id="rId10" Type="http://schemas.microsoft.com/office/2007/relationships/hdphoto" Target="../media/hdphoto1.wdp"/><Relationship Id="rId4" Type="http://schemas.openxmlformats.org/officeDocument/2006/relationships/image" Target="../media/image73.jpg"/><Relationship Id="rId9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suciwinarsih93@gmail.com" TargetMode="External"/><Relationship Id="rId4" Type="http://schemas.openxmlformats.org/officeDocument/2006/relationships/hyperlink" Target="mailto:suci.winarsih@brin.go.id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11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ctrTitle"/>
          </p:nvPr>
        </p:nvSpPr>
        <p:spPr>
          <a:xfrm>
            <a:off x="4313398" y="763512"/>
            <a:ext cx="7729522" cy="1497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Arial"/>
              <a:buNone/>
            </a:pPr>
            <a:r>
              <a:rPr lang="el-GR" sz="3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μ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SR in </a:t>
            </a:r>
            <a:r>
              <a:rPr lang="en-US" sz="3500" dirty="0" err="1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Nanocale</a:t>
            </a:r>
            <a:r>
              <a:rPr lang="en-US" sz="350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Magnets and Superconductors</a:t>
            </a:r>
            <a:endParaRPr sz="3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5EE931-5DED-EAF5-F53D-6E6A79817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1823" y="2386552"/>
            <a:ext cx="4601256" cy="871429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accent1"/>
                </a:solidFill>
              </a:rPr>
              <a:t>Dr. Suci Winarsih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A6636D6-DB96-2B5D-BF98-51B32DCC15F1}"/>
              </a:ext>
            </a:extLst>
          </p:cNvPr>
          <p:cNvSpPr txBox="1">
            <a:spLocks/>
          </p:cNvSpPr>
          <p:nvPr/>
        </p:nvSpPr>
        <p:spPr>
          <a:xfrm>
            <a:off x="3626683" y="4811728"/>
            <a:ext cx="9102952" cy="871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Presented at The 3</a:t>
            </a:r>
            <a:r>
              <a:rPr lang="en-US" sz="2000" baseline="30000" dirty="0">
                <a:solidFill>
                  <a:schemeClr val="accent1">
                    <a:lumMod val="50000"/>
                  </a:schemeClr>
                </a:solidFill>
              </a:rPr>
              <a:t>rd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Workshop on Muon Science Technology </a:t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and Industry (MELODY2026)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1ABD739-DE60-ABD4-EC81-1816749B7605}"/>
              </a:ext>
            </a:extLst>
          </p:cNvPr>
          <p:cNvSpPr txBox="1">
            <a:spLocks/>
          </p:cNvSpPr>
          <p:nvPr/>
        </p:nvSpPr>
        <p:spPr>
          <a:xfrm>
            <a:off x="4995332" y="5635072"/>
            <a:ext cx="6804838" cy="871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Sunday, 25</a:t>
            </a:r>
            <a:r>
              <a:rPr lang="en-US" sz="2000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October 2026</a:t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Guangdong, China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768622-5718-ABC5-6E50-C9505E8EBB74}"/>
              </a:ext>
            </a:extLst>
          </p:cNvPr>
          <p:cNvSpPr txBox="1"/>
          <p:nvPr/>
        </p:nvSpPr>
        <p:spPr>
          <a:xfrm>
            <a:off x="4690235" y="3460966"/>
            <a:ext cx="710993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Research Center for Quantum Physics</a:t>
            </a:r>
          </a:p>
          <a:p>
            <a:pPr algn="ctr"/>
            <a:r>
              <a:rPr lang="en-US" sz="2200" b="1" dirty="0">
                <a:solidFill>
                  <a:schemeClr val="accent1"/>
                </a:solidFill>
              </a:rPr>
              <a:t>BRIN (National Research and Innovation Agency)</a:t>
            </a:r>
            <a:br>
              <a:rPr lang="en-US" sz="2200" b="1" dirty="0">
                <a:solidFill>
                  <a:schemeClr val="accent1"/>
                </a:solidFill>
              </a:rPr>
            </a:br>
            <a:r>
              <a:rPr lang="en-US" sz="2200" b="1" dirty="0">
                <a:solidFill>
                  <a:schemeClr val="accent1"/>
                </a:solidFill>
              </a:rPr>
              <a:t>Indonesia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71D22328-987F-08E2-B7D5-CBE5E5CE1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>
            <a:extLst>
              <a:ext uri="{FF2B5EF4-FFF2-40B4-BE49-F238E27FC236}">
                <a16:creationId xmlns:a16="http://schemas.microsoft.com/office/drawing/2014/main" id="{49B70595-BE34-CF2E-2EA8-2E3C9712852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30609" y="6132443"/>
            <a:ext cx="861391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A8AA680C-7039-6700-1FA4-EA0E04D62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My Muon Journey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87C866-1B00-7B22-B2F1-6708B27B6CE1}"/>
              </a:ext>
            </a:extLst>
          </p:cNvPr>
          <p:cNvGrpSpPr/>
          <p:nvPr/>
        </p:nvGrpSpPr>
        <p:grpSpPr>
          <a:xfrm>
            <a:off x="0" y="1124262"/>
            <a:ext cx="12192000" cy="5733737"/>
            <a:chOff x="0" y="1124262"/>
            <a:chExt cx="12192000" cy="5733737"/>
          </a:xfrm>
        </p:grpSpPr>
        <p:pic>
          <p:nvPicPr>
            <p:cNvPr id="3" name="Picture 2" descr="A group of people standing in front of a building&#10;&#10;Description automatically generated">
              <a:extLst>
                <a:ext uri="{FF2B5EF4-FFF2-40B4-BE49-F238E27FC236}">
                  <a16:creationId xmlns:a16="http://schemas.microsoft.com/office/drawing/2014/main" id="{B6FE2441-B681-944F-6C17-03CB7BE96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5632"/>
            <a:stretch>
              <a:fillRect/>
            </a:stretch>
          </p:blipFill>
          <p:spPr>
            <a:xfrm>
              <a:off x="0" y="1154243"/>
              <a:ext cx="6865495" cy="4092315"/>
            </a:xfrm>
            <a:prstGeom prst="rect">
              <a:avLst/>
            </a:prstGeom>
          </p:spPr>
        </p:pic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B7FB2F56-B47D-B4EE-8767-D655BA9F1053}"/>
                </a:ext>
              </a:extLst>
            </p:cNvPr>
            <p:cNvSpPr txBox="1">
              <a:spLocks/>
            </p:cNvSpPr>
            <p:nvPr/>
          </p:nvSpPr>
          <p:spPr>
            <a:xfrm>
              <a:off x="1" y="1154244"/>
              <a:ext cx="6865494" cy="73451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4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Visit @RIKEN-RAL Muon Facility </a:t>
              </a:r>
              <a:b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September 2017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013265-300B-CAAB-7119-B5B1842C8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394"/>
            <a:stretch>
              <a:fillRect/>
            </a:stretch>
          </p:blipFill>
          <p:spPr>
            <a:xfrm>
              <a:off x="7048500" y="1124262"/>
              <a:ext cx="5143500" cy="5733737"/>
            </a:xfrm>
            <a:prstGeom prst="rect">
              <a:avLst/>
            </a:prstGeom>
          </p:spPr>
        </p:pic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CAD6CE38-4501-483C-A2E0-0F0307F55316}"/>
                </a:ext>
              </a:extLst>
            </p:cNvPr>
            <p:cNvSpPr txBox="1">
              <a:spLocks/>
            </p:cNvSpPr>
            <p:nvPr/>
          </p:nvSpPr>
          <p:spPr>
            <a:xfrm>
              <a:off x="7048500" y="1124263"/>
              <a:ext cx="5143499" cy="11542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Performed </a:t>
              </a:r>
              <a:r>
                <a:rPr lang="el-GR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SR experiments with </a:t>
              </a:r>
              <a:b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my PhD Students @ISIS Muon Facility-October 2025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AD521E-8731-17AF-9E44-753D52C60FC4}"/>
              </a:ext>
            </a:extLst>
          </p:cNvPr>
          <p:cNvGrpSpPr/>
          <p:nvPr/>
        </p:nvGrpSpPr>
        <p:grpSpPr>
          <a:xfrm>
            <a:off x="1007056" y="5487425"/>
            <a:ext cx="5327078" cy="758952"/>
            <a:chOff x="161768" y="5444895"/>
            <a:chExt cx="5327078" cy="75895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AE90B40-937A-D920-C514-96CD7A38C7F4}"/>
                </a:ext>
              </a:extLst>
            </p:cNvPr>
            <p:cNvGrpSpPr/>
            <p:nvPr/>
          </p:nvGrpSpPr>
          <p:grpSpPr>
            <a:xfrm>
              <a:off x="161768" y="5444895"/>
              <a:ext cx="3476810" cy="758656"/>
              <a:chOff x="1512103" y="5428946"/>
              <a:chExt cx="3476810" cy="75865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E2AC90-F526-D2E3-65BB-1DE8D65073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9749" b="10714"/>
              <a:stretch>
                <a:fillRect/>
              </a:stretch>
            </p:blipFill>
            <p:spPr>
              <a:xfrm>
                <a:off x="1512103" y="5428946"/>
                <a:ext cx="1814069" cy="758656"/>
              </a:xfrm>
              <a:prstGeom prst="rect">
                <a:avLst/>
              </a:prstGeom>
              <a:effectLst>
                <a:softEdge rad="50800"/>
              </a:effectLst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242DF34-656F-A4E3-9E8B-4C68828AE7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84652" y="5446643"/>
                <a:ext cx="1604261" cy="717596"/>
              </a:xfrm>
              <a:prstGeom prst="rect">
                <a:avLst/>
              </a:prstGeom>
              <a:effectLst>
                <a:softEdge rad="0"/>
              </a:effectLst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4BD4F0-B124-19B5-0B08-939DF45F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6504" t="35511" r="16297" b="35511"/>
            <a:stretch>
              <a:fillRect/>
            </a:stretch>
          </p:blipFill>
          <p:spPr>
            <a:xfrm>
              <a:off x="3697059" y="5444895"/>
              <a:ext cx="1791787" cy="7589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68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15B5D6A5-2FA2-498F-A827-3666B80B21F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211033" cy="658834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Nano-size Effect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9F28C4-18F2-4408-9CBA-C2A1660B9793}"/>
              </a:ext>
            </a:extLst>
          </p:cNvPr>
          <p:cNvSpPr/>
          <p:nvPr/>
        </p:nvSpPr>
        <p:spPr>
          <a:xfrm>
            <a:off x="259274" y="3685540"/>
            <a:ext cx="579065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Mott insulator,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drastically decreased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 to 30 K when the particle size was 2 − 3 nm. Bulk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=229 K.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(X. G. Zheng et al., PRB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014464, 2005).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104BFD-3C2E-4A1F-A10D-595A38A1C68B}"/>
              </a:ext>
            </a:extLst>
          </p:cNvPr>
          <p:cNvSpPr/>
          <p:nvPr/>
        </p:nvSpPr>
        <p:spPr>
          <a:xfrm>
            <a:off x="117492" y="926528"/>
            <a:ext cx="593243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gold (Au) is diamagnetic in a bulk state, it becomes ferromagnetism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 particle size of Au 1.9 nm (capped by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polyallyl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amine hydrochloride, (PAAHC)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(Y. Yamamoto et al., PRL 93, 116801, 2004).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2771193-860B-4D58-B3DF-61DB0BF6D573}"/>
              </a:ext>
            </a:extLst>
          </p:cNvPr>
          <p:cNvSpPr txBox="1">
            <a:spLocks/>
          </p:cNvSpPr>
          <p:nvPr/>
        </p:nvSpPr>
        <p:spPr>
          <a:xfrm>
            <a:off x="5938284" y="43679"/>
            <a:ext cx="6253716" cy="658835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Nano-size Effect Probed by </a:t>
            </a:r>
            <a:r>
              <a:rPr lang="el-GR" sz="34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25E0DF-2682-4C8F-9593-638BC283E217}"/>
              </a:ext>
            </a:extLst>
          </p:cNvPr>
          <p:cNvSpPr/>
          <p:nvPr/>
        </p:nvSpPr>
        <p:spPr>
          <a:xfrm>
            <a:off x="6210630" y="926528"/>
            <a:ext cx="558689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Evidence of magnetism: slowing down of fluctuating electronic moments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Au 2.2 nm capped with butanethiol.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C75628-4862-4B1A-8233-70B23ED842EC}"/>
              </a:ext>
            </a:extLst>
          </p:cNvPr>
          <p:cNvSpPr txBox="1"/>
          <p:nvPr/>
        </p:nvSpPr>
        <p:spPr>
          <a:xfrm>
            <a:off x="6210630" y="6414211"/>
            <a:ext cx="6587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(M. H. Dehn et al., Appl. Phys. Lett.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053105, 2018)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17ABAA-85D7-BBAF-B740-DC3CBBD4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489" y="2276398"/>
            <a:ext cx="2984306" cy="420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タイトル 1">
            <a:extLst>
              <a:ext uri="{FF2B5EF4-FFF2-40B4-BE49-F238E27FC236}">
                <a16:creationId xmlns:a16="http://schemas.microsoft.com/office/drawing/2014/main" id="{653E2E57-EE39-D5EA-2E6A-565B31543BFF}"/>
              </a:ext>
            </a:extLst>
          </p:cNvPr>
          <p:cNvSpPr txBox="1">
            <a:spLocks/>
          </p:cNvSpPr>
          <p:nvPr/>
        </p:nvSpPr>
        <p:spPr>
          <a:xfrm>
            <a:off x="9987064" y="75623"/>
            <a:ext cx="2204936" cy="53956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F6149F-E1BD-DAA9-5219-2AD319F0CD4C}"/>
              </a:ext>
            </a:extLst>
          </p:cNvPr>
          <p:cNvGrpSpPr/>
          <p:nvPr/>
        </p:nvGrpSpPr>
        <p:grpSpPr>
          <a:xfrm>
            <a:off x="0" y="536768"/>
            <a:ext cx="4887107" cy="5784464"/>
            <a:chOff x="-68353" y="1105643"/>
            <a:chExt cx="4887107" cy="578446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31D27E-CC49-E541-E56F-EC19C978134B}"/>
                </a:ext>
              </a:extLst>
            </p:cNvPr>
            <p:cNvSpPr txBox="1"/>
            <p:nvPr/>
          </p:nvSpPr>
          <p:spPr>
            <a:xfrm>
              <a:off x="0" y="6566942"/>
              <a:ext cx="426344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J. I. Budnick </a:t>
              </a:r>
              <a:r>
                <a:rPr lang="en-GB" sz="15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GB" sz="1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Phys. Lett. A </a:t>
              </a:r>
              <a:r>
                <a:rPr lang="en-GB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124</a:t>
              </a:r>
              <a:r>
                <a:rPr lang="en-GB" sz="1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103 (1987).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E49E11-4C3F-AC93-A7BE-027C24AFB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491" y="1688233"/>
              <a:ext cx="3974550" cy="237889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125320-49D0-F15F-F7C1-0D57E22615EB}"/>
                </a:ext>
              </a:extLst>
            </p:cNvPr>
            <p:cNvSpPr txBox="1"/>
            <p:nvPr/>
          </p:nvSpPr>
          <p:spPr>
            <a:xfrm>
              <a:off x="-68353" y="1105643"/>
              <a:ext cx="4580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r>
                <a:rPr lang="en-GB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Long range magnetic ordering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C8D572D-6E0B-A809-F2B1-A3C00BBBB613}"/>
                </a:ext>
              </a:extLst>
            </p:cNvPr>
            <p:cNvGrpSpPr/>
            <p:nvPr/>
          </p:nvGrpSpPr>
          <p:grpSpPr>
            <a:xfrm>
              <a:off x="232491" y="3997875"/>
              <a:ext cx="4586263" cy="2491247"/>
              <a:chOff x="1556676" y="118145"/>
              <a:chExt cx="5838641" cy="378999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C9D58E3-7EEF-4BF8-3768-5191785FFA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52661"/>
              <a:stretch/>
            </p:blipFill>
            <p:spPr>
              <a:xfrm>
                <a:off x="1556676" y="118145"/>
                <a:ext cx="5838641" cy="3147851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294E941-33D2-62BC-3583-FCE3AE68DA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85949"/>
              <a:stretch/>
            </p:blipFill>
            <p:spPr>
              <a:xfrm>
                <a:off x="1694570" y="3017958"/>
                <a:ext cx="5562850" cy="890184"/>
              </a:xfrm>
              <a:prstGeom prst="rect">
                <a:avLst/>
              </a:prstGeom>
            </p:spPr>
          </p:pic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02CF0D-2448-0078-2D83-46C4A85FF2DF}"/>
              </a:ext>
            </a:extLst>
          </p:cNvPr>
          <p:cNvGrpSpPr/>
          <p:nvPr/>
        </p:nvGrpSpPr>
        <p:grpSpPr>
          <a:xfrm>
            <a:off x="4580123" y="231292"/>
            <a:ext cx="7712395" cy="6569326"/>
            <a:chOff x="4580123" y="231292"/>
            <a:chExt cx="7712395" cy="656932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3D4C4EB-DB45-FC6A-17EC-8B4D6BDA9EAC}"/>
                </a:ext>
              </a:extLst>
            </p:cNvPr>
            <p:cNvGrpSpPr/>
            <p:nvPr/>
          </p:nvGrpSpPr>
          <p:grpSpPr>
            <a:xfrm>
              <a:off x="4580123" y="231292"/>
              <a:ext cx="7311033" cy="6569326"/>
              <a:chOff x="734455" y="341539"/>
              <a:chExt cx="7311033" cy="6569326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91E45C3-A426-DD5B-9F06-7761D7573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455" y="341539"/>
                <a:ext cx="4503065" cy="3584284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3969AE1-BD7D-1242-B963-C7F800CB3D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4712" y="3710737"/>
                <a:ext cx="3860776" cy="3200128"/>
              </a:xfrm>
              <a:prstGeom prst="rect">
                <a:avLst/>
              </a:prstGeom>
            </p:spPr>
          </p:pic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E1BB4F1-2D14-BA18-BEB8-5A81E846BBCE}"/>
                  </a:ext>
                </a:extLst>
              </p:cNvPr>
              <p:cNvGrpSpPr/>
              <p:nvPr/>
            </p:nvGrpSpPr>
            <p:grpSpPr>
              <a:xfrm>
                <a:off x="2851243" y="457534"/>
                <a:ext cx="5037714" cy="4814858"/>
                <a:chOff x="-1682775" y="-265289"/>
                <a:chExt cx="5037714" cy="4814858"/>
              </a:xfrm>
            </p:grpSpPr>
            <p:pic>
              <p:nvPicPr>
                <p:cNvPr id="15" name="Picture 4">
                  <a:extLst>
                    <a:ext uri="{FF2B5EF4-FFF2-40B4-BE49-F238E27FC236}">
                      <a16:creationId xmlns:a16="http://schemas.microsoft.com/office/drawing/2014/main" id="{E2AF8112-D548-E9ED-4AD8-5DCEF3AF1104}"/>
                    </a:ext>
                  </a:extLst>
                </p:cNvPr>
                <p:cNvPicPr/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682775" y="-265289"/>
                  <a:ext cx="2204002" cy="1663185"/>
                </a:xfrm>
                <a:prstGeom prst="rect">
                  <a:avLst/>
                </a:prstGeom>
              </p:spPr>
            </p:pic>
            <p:pic>
              <p:nvPicPr>
                <p:cNvPr id="6" name="Picture 32">
                  <a:extLst>
                    <a:ext uri="{FF2B5EF4-FFF2-40B4-BE49-F238E27FC236}">
                      <a16:creationId xmlns:a16="http://schemas.microsoft.com/office/drawing/2014/main" id="{3751F929-7559-2788-C111-C8E63CBDB1FB}"/>
                    </a:ext>
                  </a:extLst>
                </p:cNvPr>
                <p:cNvPicPr/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9063" y="3075434"/>
                  <a:ext cx="2045876" cy="1474135"/>
                </a:xfrm>
                <a:prstGeom prst="rect">
                  <a:avLst/>
                </a:prstGeom>
              </p:spPr>
            </p:pic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2C24D1-DD79-3C03-7514-B915E8C5E5A4}"/>
                  </a:ext>
                </a:extLst>
              </p:cNvPr>
              <p:cNvSpPr txBox="1"/>
              <p:nvPr/>
            </p:nvSpPr>
            <p:spPr>
              <a:xfrm>
                <a:off x="981185" y="6532198"/>
                <a:ext cx="3530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S. Winarsih, et al. (in preparation).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B11849-1336-8816-E435-4BA52C2415F5}"/>
                </a:ext>
              </a:extLst>
            </p:cNvPr>
            <p:cNvSpPr txBox="1"/>
            <p:nvPr/>
          </p:nvSpPr>
          <p:spPr>
            <a:xfrm>
              <a:off x="6696911" y="2066470"/>
              <a:ext cx="2603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Nanoparticles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68BA54-7186-0B1D-F193-5E2E5F1A1A94}"/>
                </a:ext>
              </a:extLst>
            </p:cNvPr>
            <p:cNvSpPr txBox="1"/>
            <p:nvPr/>
          </p:nvSpPr>
          <p:spPr>
            <a:xfrm>
              <a:off x="9688749" y="5267318"/>
              <a:ext cx="2603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Nanoparticles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1A8E9E1-19C7-22CE-F14A-E3D2EB967F63}"/>
              </a:ext>
            </a:extLst>
          </p:cNvPr>
          <p:cNvSpPr txBox="1"/>
          <p:nvPr/>
        </p:nvSpPr>
        <p:spPr>
          <a:xfrm>
            <a:off x="917960" y="153519"/>
            <a:ext cx="2603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Bulk</a:t>
            </a:r>
          </a:p>
        </p:txBody>
      </p:sp>
    </p:spTree>
    <p:extLst>
      <p:ext uri="{BB962C8B-B14F-4D97-AF65-F5344CB8AC3E}">
        <p14:creationId xmlns:p14="http://schemas.microsoft.com/office/powerpoint/2010/main" val="402260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691B4039-810F-4FEB-10B0-9148225BE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9" y="1589959"/>
            <a:ext cx="3349014" cy="22349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354744-0B6E-3532-6939-C5A724C50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270" y="2337366"/>
            <a:ext cx="9081713" cy="44662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1F6BE8-845E-9F01-0980-BA829B361A88}"/>
                  </a:ext>
                </a:extLst>
              </p:cNvPr>
              <p:cNvSpPr txBox="1"/>
              <p:nvPr/>
            </p:nvSpPr>
            <p:spPr>
              <a:xfrm>
                <a:off x="4719078" y="1589959"/>
                <a:ext cx="6792372" cy="50321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𝒄𝒐𝒔</m:t>
                      </m:r>
                      <m:d>
                        <m:dPr>
                          <m:ctrlPr>
                            <a:rPr lang="en-GB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𝒊𝒏𝒕</m:t>
                              </m:r>
                            </m:sub>
                          </m:sSub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l-GR" sz="2800" b="1" i="1" smtClean="0">
                              <a:latin typeface="Cambria Math" panose="02040503050406030204" pitchFamily="18" charset="0"/>
                            </a:rPr>
                            <m:t>𝝓</m:t>
                          </m:r>
                        </m:e>
                      </m:d>
                      <m:sSup>
                        <m:sSupPr>
                          <m:ctrlPr>
                            <a:rPr lang="en-GB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b="1" i="1" smtClean="0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p>
                        <m:sSupPr>
                          <m:ctrlPr>
                            <a:rPr lang="en-GB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b="1" i="1" smtClean="0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GB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sz="2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1F6BE8-845E-9F01-0980-BA829B361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078" y="1589959"/>
                <a:ext cx="6792372" cy="5032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88724FFA-F0D4-B0CE-BFE9-D706FD6E3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855" y="1589959"/>
            <a:ext cx="461850" cy="461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F7A4B-2A83-A2D6-2964-AEA463ED59C8}"/>
              </a:ext>
            </a:extLst>
          </p:cNvPr>
          <p:cNvSpPr txBox="1"/>
          <p:nvPr/>
        </p:nvSpPr>
        <p:spPr>
          <a:xfrm>
            <a:off x="9083442" y="406240"/>
            <a:ext cx="3061228" cy="89255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Fast-depolarizing component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4F9BB34-DE9F-BBF9-8C68-3FD56B9DA80E}"/>
              </a:ext>
            </a:extLst>
          </p:cNvPr>
          <p:cNvSpPr/>
          <p:nvPr/>
        </p:nvSpPr>
        <p:spPr>
          <a:xfrm>
            <a:off x="5687936" y="1248680"/>
            <a:ext cx="4168053" cy="102446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8AF78E-9371-E89E-B252-6B3C4334F7B1}"/>
              </a:ext>
            </a:extLst>
          </p:cNvPr>
          <p:cNvSpPr/>
          <p:nvPr/>
        </p:nvSpPr>
        <p:spPr>
          <a:xfrm>
            <a:off x="10162941" y="1363009"/>
            <a:ext cx="1348509" cy="910140"/>
          </a:xfrm>
          <a:prstGeom prst="ellipse">
            <a:avLst/>
          </a:prstGeom>
          <a:noFill/>
          <a:ln w="254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C0DF7-A337-EEA8-7139-5A1F0BE965CB}"/>
              </a:ext>
            </a:extLst>
          </p:cNvPr>
          <p:cNvSpPr txBox="1"/>
          <p:nvPr/>
        </p:nvSpPr>
        <p:spPr>
          <a:xfrm>
            <a:off x="5385787" y="378321"/>
            <a:ext cx="4047344" cy="89255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Muon-spin precession component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6B53DB5C-A451-71D3-68E4-2179B4BFF50C}"/>
              </a:ext>
            </a:extLst>
          </p:cNvPr>
          <p:cNvSpPr txBox="1">
            <a:spLocks/>
          </p:cNvSpPr>
          <p:nvPr/>
        </p:nvSpPr>
        <p:spPr>
          <a:xfrm>
            <a:off x="89640" y="94398"/>
            <a:ext cx="5338458" cy="53956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5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SR Results-LCO NPs</a:t>
            </a:r>
            <a:endParaRPr lang="en-GB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A3F704-53D8-AFA8-6845-D4121E3B3BFF}"/>
              </a:ext>
            </a:extLst>
          </p:cNvPr>
          <p:cNvSpPr txBox="1"/>
          <p:nvPr/>
        </p:nvSpPr>
        <p:spPr>
          <a:xfrm>
            <a:off x="732804" y="683937"/>
            <a:ext cx="454293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7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700" dirty="0"/>
              <a:t>SR experiments were performed at ISIS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954A08-8EFF-5AE5-9A1F-DB00D86E47C4}"/>
              </a:ext>
            </a:extLst>
          </p:cNvPr>
          <p:cNvSpPr txBox="1"/>
          <p:nvPr/>
        </p:nvSpPr>
        <p:spPr>
          <a:xfrm>
            <a:off x="47329" y="6347433"/>
            <a:ext cx="353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Winarsih, et al. (in preparation).</a:t>
            </a:r>
          </a:p>
        </p:txBody>
      </p:sp>
    </p:spTree>
    <p:extLst>
      <p:ext uri="{BB962C8B-B14F-4D97-AF65-F5344CB8AC3E}">
        <p14:creationId xmlns:p14="http://schemas.microsoft.com/office/powerpoint/2010/main" val="3388784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9282F6C-781B-74A7-C40B-BD53E86876D9}"/>
              </a:ext>
            </a:extLst>
          </p:cNvPr>
          <p:cNvSpPr txBox="1"/>
          <p:nvPr/>
        </p:nvSpPr>
        <p:spPr>
          <a:xfrm>
            <a:off x="259925" y="4721662"/>
            <a:ext cx="6605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de-DE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did not significantly change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 all LCO samples </a:t>
            </a:r>
            <a:r>
              <a:rPr lang="de-DE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420 G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also as same as those observed in bulk LCO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7B61AA-545F-F505-31C8-B136E89B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9" y="64102"/>
            <a:ext cx="5502625" cy="44935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0EBA9C-A0E6-4CA9-50CF-A49FF7E53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876" y="902864"/>
            <a:ext cx="4389687" cy="34956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C8F2F1-0F59-2FF8-AAD9-B29073B43B48}"/>
              </a:ext>
            </a:extLst>
          </p:cNvPr>
          <p:cNvSpPr txBox="1"/>
          <p:nvPr/>
        </p:nvSpPr>
        <p:spPr>
          <a:xfrm>
            <a:off x="7358591" y="4398496"/>
            <a:ext cx="391469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strongly suppressed due to particle size effects.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bulk LCO = 325 K.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F811137F-63D3-D7FA-B012-4BFA5682FB0E}"/>
              </a:ext>
            </a:extLst>
          </p:cNvPr>
          <p:cNvSpPr txBox="1">
            <a:spLocks/>
          </p:cNvSpPr>
          <p:nvPr/>
        </p:nvSpPr>
        <p:spPr>
          <a:xfrm>
            <a:off x="6721661" y="120979"/>
            <a:ext cx="5338458" cy="53956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5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SR Results-LCO NPs</a:t>
            </a:r>
            <a:endParaRPr lang="en-GB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A6BB3-19C2-BCD1-A179-D80D5C0713EC}"/>
              </a:ext>
            </a:extLst>
          </p:cNvPr>
          <p:cNvSpPr txBox="1"/>
          <p:nvPr/>
        </p:nvSpPr>
        <p:spPr>
          <a:xfrm>
            <a:off x="8606539" y="6398467"/>
            <a:ext cx="353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Winarsih, et al. (in preparation).</a:t>
            </a:r>
          </a:p>
        </p:txBody>
      </p:sp>
    </p:spTree>
    <p:extLst>
      <p:ext uri="{BB962C8B-B14F-4D97-AF65-F5344CB8AC3E}">
        <p14:creationId xmlns:p14="http://schemas.microsoft.com/office/powerpoint/2010/main" val="134754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58D4BE9-E3B9-41EC-973F-D2FBC45A9447}"/>
              </a:ext>
            </a:extLst>
          </p:cNvPr>
          <p:cNvSpPr txBox="1"/>
          <p:nvPr/>
        </p:nvSpPr>
        <p:spPr>
          <a:xfrm>
            <a:off x="4745329" y="4989172"/>
            <a:ext cx="6643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 fraction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LRO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decreases with reducing the particle size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Long-range ordering decreased in a smaller particle size.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B6884-1AC3-458B-AB83-5E91637672E8}"/>
              </a:ext>
            </a:extLst>
          </p:cNvPr>
          <p:cNvSpPr txBox="1"/>
          <p:nvPr/>
        </p:nvSpPr>
        <p:spPr>
          <a:xfrm>
            <a:off x="419289" y="6409975"/>
            <a:ext cx="3939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S. Winarsih,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(in preparation)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1296D1E-D1D7-6B93-A22F-5D7A1CF15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328" y="702588"/>
            <a:ext cx="5422671" cy="42865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16C5D69-466E-015A-62F1-7100F0D3F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21" y="-11970"/>
            <a:ext cx="3823016" cy="6858000"/>
          </a:xfrm>
          <a:prstGeom prst="rect">
            <a:avLst/>
          </a:prstGeom>
        </p:spPr>
      </p:pic>
      <p:sp>
        <p:nvSpPr>
          <p:cNvPr id="28" name="タイトル 1">
            <a:extLst>
              <a:ext uri="{FF2B5EF4-FFF2-40B4-BE49-F238E27FC236}">
                <a16:creationId xmlns:a16="http://schemas.microsoft.com/office/drawing/2014/main" id="{E323DCCB-37DC-B497-6708-0186B1C0CD32}"/>
              </a:ext>
            </a:extLst>
          </p:cNvPr>
          <p:cNvSpPr txBox="1">
            <a:spLocks/>
          </p:cNvSpPr>
          <p:nvPr/>
        </p:nvSpPr>
        <p:spPr>
          <a:xfrm>
            <a:off x="6853542" y="79491"/>
            <a:ext cx="5338458" cy="53956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5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SR Results-LCO NPs</a:t>
            </a:r>
            <a:endParaRPr lang="en-GB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F198DF-F6F3-FFC3-CBD2-4362DBE0BCFF}"/>
              </a:ext>
            </a:extLst>
          </p:cNvPr>
          <p:cNvSpPr txBox="1"/>
          <p:nvPr/>
        </p:nvSpPr>
        <p:spPr>
          <a:xfrm>
            <a:off x="8739445" y="6389555"/>
            <a:ext cx="353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Winarsih, et al. (in preparation).</a:t>
            </a:r>
          </a:p>
        </p:txBody>
      </p:sp>
    </p:spTree>
    <p:extLst>
      <p:ext uri="{BB962C8B-B14F-4D97-AF65-F5344CB8AC3E}">
        <p14:creationId xmlns:p14="http://schemas.microsoft.com/office/powerpoint/2010/main" val="4201833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332F2-BD61-7CC4-2497-5CB4A6948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5E25E51-5685-1E7F-70A3-AD84718C6463}"/>
              </a:ext>
            </a:extLst>
          </p:cNvPr>
          <p:cNvGrpSpPr/>
          <p:nvPr/>
        </p:nvGrpSpPr>
        <p:grpSpPr>
          <a:xfrm>
            <a:off x="419289" y="262987"/>
            <a:ext cx="6296304" cy="1895598"/>
            <a:chOff x="2643806" y="3703036"/>
            <a:chExt cx="7991061" cy="253305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3CAB217-B85E-52E6-D2A5-126C1A6058FF}"/>
                </a:ext>
              </a:extLst>
            </p:cNvPr>
            <p:cNvSpPr/>
            <p:nvPr/>
          </p:nvSpPr>
          <p:spPr>
            <a:xfrm>
              <a:off x="2643806" y="3703036"/>
              <a:ext cx="7991061" cy="253305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708E2EC-682D-9A07-9116-B3378D02B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6121" y="3850657"/>
              <a:ext cx="7643841" cy="223781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A0EFFF-5DBD-6DDF-BCDD-09C8F628D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67" y="2269056"/>
            <a:ext cx="6840947" cy="4546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1B49E1-9719-69CC-11D5-CEBCB5C8598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951807" y="1210785"/>
            <a:ext cx="5204086" cy="30024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1EDBA7-DC98-FBA2-85DC-4040B53B18BB}"/>
              </a:ext>
            </a:extLst>
          </p:cNvPr>
          <p:cNvSpPr/>
          <p:nvPr/>
        </p:nvSpPr>
        <p:spPr>
          <a:xfrm>
            <a:off x="6951807" y="4374965"/>
            <a:ext cx="52040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Appearance of local magnetic frustrations near the surface of the nanoparticle.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FB9928AD-BAA9-47AF-DE72-A558998963A6}"/>
              </a:ext>
            </a:extLst>
          </p:cNvPr>
          <p:cNvSpPr txBox="1">
            <a:spLocks/>
          </p:cNvSpPr>
          <p:nvPr/>
        </p:nvSpPr>
        <p:spPr>
          <a:xfrm>
            <a:off x="6853542" y="79491"/>
            <a:ext cx="5338458" cy="53956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500" b="1" i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SR Results-LCO NPs</a:t>
            </a:r>
            <a:endParaRPr lang="en-GB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331C98-0F26-D059-AAC3-040AA5E31116}"/>
              </a:ext>
            </a:extLst>
          </p:cNvPr>
          <p:cNvSpPr txBox="1"/>
          <p:nvPr/>
        </p:nvSpPr>
        <p:spPr>
          <a:xfrm>
            <a:off x="8625136" y="6439955"/>
            <a:ext cx="353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Winarsih, et al. (in preparation).</a:t>
            </a:r>
          </a:p>
        </p:txBody>
      </p:sp>
    </p:spTree>
    <p:extLst>
      <p:ext uri="{BB962C8B-B14F-4D97-AF65-F5344CB8AC3E}">
        <p14:creationId xmlns:p14="http://schemas.microsoft.com/office/powerpoint/2010/main" val="2013382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2E8BA8-66D1-4967-900B-242E594D3CA3}"/>
              </a:ext>
            </a:extLst>
          </p:cNvPr>
          <p:cNvSpPr txBox="1"/>
          <p:nvPr/>
        </p:nvSpPr>
        <p:spPr>
          <a:xfrm>
            <a:off x="0" y="-3015"/>
            <a:ext cx="8883262" cy="630942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Superconductor La</a:t>
            </a:r>
            <a:r>
              <a:rPr lang="en-GB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1.80</a:t>
            </a:r>
            <a:r>
              <a:rPr lang="en-GB" sz="35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Sr</a:t>
            </a:r>
            <a:r>
              <a:rPr lang="en-GB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0.20</a:t>
            </a:r>
            <a:r>
              <a:rPr lang="en-GB" sz="35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CuO</a:t>
            </a:r>
            <a:r>
              <a:rPr lang="en-GB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en-GB" sz="35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NPs</a:t>
            </a:r>
            <a:endParaRPr lang="en-GB" sz="3500" b="1" dirty="0">
              <a:solidFill>
                <a:schemeClr val="bg1"/>
              </a:solidFill>
              <a:highlight>
                <a:srgbClr val="FFFF00"/>
              </a:highligh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1BA4F-426F-44A6-9940-4F631AEA4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3767D6-AA54-4B6B-8371-F10250869437}"/>
              </a:ext>
            </a:extLst>
          </p:cNvPr>
          <p:cNvSpPr txBox="1">
            <a:spLocks/>
          </p:cNvSpPr>
          <p:nvPr/>
        </p:nvSpPr>
        <p:spPr>
          <a:xfrm>
            <a:off x="45489" y="4880366"/>
            <a:ext cx="6579271" cy="2032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Superconducting (SC) state strongly suppressed. </a:t>
            </a:r>
          </a:p>
          <a:p>
            <a:r>
              <a:rPr lang="en-US" sz="2600" b="1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en-US" sz="2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27 K (similar as those observed in bulk LSCO)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0F50F5-BA99-403D-B1C1-73327C0010E1}"/>
              </a:ext>
            </a:extLst>
          </p:cNvPr>
          <p:cNvGrpSpPr/>
          <p:nvPr/>
        </p:nvGrpSpPr>
        <p:grpSpPr>
          <a:xfrm>
            <a:off x="164988" y="995837"/>
            <a:ext cx="4996947" cy="3900628"/>
            <a:chOff x="6003751" y="410031"/>
            <a:chExt cx="6031002" cy="45642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22AEF39-1A38-4FDC-9249-D9385CCCD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3751" y="410031"/>
              <a:ext cx="6031002" cy="456428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B44FE8-C384-40BE-9624-2D7E68BB19C0}"/>
                </a:ext>
              </a:extLst>
            </p:cNvPr>
            <p:cNvSpPr txBox="1"/>
            <p:nvPr/>
          </p:nvSpPr>
          <p:spPr>
            <a:xfrm>
              <a:off x="8676861" y="765272"/>
              <a:ext cx="2306095" cy="612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GB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10 </a:t>
              </a:r>
              <a:r>
                <a:rPr lang="en-GB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Oe</a:t>
              </a:r>
              <a:endParaRPr lang="en-GB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DD4CB4-7D69-48D4-B43D-90DC1553AF82}"/>
                </a:ext>
              </a:extLst>
            </p:cNvPr>
            <p:cNvSpPr txBox="1"/>
            <p:nvPr/>
          </p:nvSpPr>
          <p:spPr>
            <a:xfrm>
              <a:off x="9330858" y="1878024"/>
              <a:ext cx="2107669" cy="612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GB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 ≈ 27 K</a:t>
              </a:r>
            </a:p>
          </p:txBody>
        </p:sp>
        <p:sp>
          <p:nvSpPr>
            <p:cNvPr id="11" name="Arrow: Up 10">
              <a:extLst>
                <a:ext uri="{FF2B5EF4-FFF2-40B4-BE49-F238E27FC236}">
                  <a16:creationId xmlns:a16="http://schemas.microsoft.com/office/drawing/2014/main" id="{3E878969-3C91-4E67-9FAF-A3453279C139}"/>
                </a:ext>
              </a:extLst>
            </p:cNvPr>
            <p:cNvSpPr/>
            <p:nvPr/>
          </p:nvSpPr>
          <p:spPr>
            <a:xfrm>
              <a:off x="9829908" y="2369461"/>
              <a:ext cx="216569" cy="273355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167BCDC-E730-4CEE-B50C-675757D0AB7C}"/>
              </a:ext>
            </a:extLst>
          </p:cNvPr>
          <p:cNvSpPr txBox="1"/>
          <p:nvPr/>
        </p:nvSpPr>
        <p:spPr>
          <a:xfrm>
            <a:off x="2379776" y="567487"/>
            <a:ext cx="11993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64 nm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8E08E09-750C-49B2-7312-638E789F3EFB}"/>
              </a:ext>
            </a:extLst>
          </p:cNvPr>
          <p:cNvSpPr txBox="1">
            <a:spLocks/>
          </p:cNvSpPr>
          <p:nvPr/>
        </p:nvSpPr>
        <p:spPr>
          <a:xfrm>
            <a:off x="7281384" y="5136992"/>
            <a:ext cx="5988726" cy="862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SC state could not be detected.</a:t>
            </a:r>
          </a:p>
          <a:p>
            <a:endParaRPr lang="en-US" sz="2600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964A05-4810-8AA5-D4FF-CAC8DE013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590" y="858679"/>
            <a:ext cx="5413273" cy="43188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5AE215-6EAE-C2B0-0304-5BC1CB62897D}"/>
              </a:ext>
            </a:extLst>
          </p:cNvPr>
          <p:cNvSpPr txBox="1"/>
          <p:nvPr/>
        </p:nvSpPr>
        <p:spPr>
          <a:xfrm>
            <a:off x="8883262" y="481735"/>
            <a:ext cx="11993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39 nm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13DD83-8279-0BCC-3CD1-8E1703D311BD}"/>
              </a:ext>
            </a:extLst>
          </p:cNvPr>
          <p:cNvSpPr txBox="1"/>
          <p:nvPr/>
        </p:nvSpPr>
        <p:spPr>
          <a:xfrm>
            <a:off x="7281384" y="1169498"/>
            <a:ext cx="242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A89292-5008-AFA0-26AF-014B9E9130E6}"/>
              </a:ext>
            </a:extLst>
          </p:cNvPr>
          <p:cNvSpPr txBox="1"/>
          <p:nvPr/>
        </p:nvSpPr>
        <p:spPr>
          <a:xfrm>
            <a:off x="6759158" y="6279092"/>
            <a:ext cx="5893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Winarsih et al., J. Magn. Magn. Mater.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648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174100 (2026) .</a:t>
            </a:r>
          </a:p>
        </p:txBody>
      </p:sp>
    </p:spTree>
    <p:extLst>
      <p:ext uri="{BB962C8B-B14F-4D97-AF65-F5344CB8AC3E}">
        <p14:creationId xmlns:p14="http://schemas.microsoft.com/office/powerpoint/2010/main" val="1935405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ABCDD296-EFC9-474F-A6B1-A3758F8E4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4" y="100587"/>
            <a:ext cx="3707303" cy="311248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10D3774-9C97-4166-B54C-F7A189AE4277}"/>
              </a:ext>
            </a:extLst>
          </p:cNvPr>
          <p:cNvGrpSpPr/>
          <p:nvPr/>
        </p:nvGrpSpPr>
        <p:grpSpPr>
          <a:xfrm>
            <a:off x="85175" y="3183162"/>
            <a:ext cx="3698362" cy="3113508"/>
            <a:chOff x="5672674" y="826149"/>
            <a:chExt cx="6383693" cy="547463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2F85084-DCD1-4BE9-880E-36413B21F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72674" y="1027906"/>
              <a:ext cx="6383693" cy="527288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8E9A195-BBDD-41C7-8689-2DE2570463CF}"/>
                </a:ext>
              </a:extLst>
            </p:cNvPr>
            <p:cNvSpPr txBox="1"/>
            <p:nvPr/>
          </p:nvSpPr>
          <p:spPr>
            <a:xfrm>
              <a:off x="8277855" y="826149"/>
              <a:ext cx="1636325" cy="737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500" b="1" dirty="0">
                  <a:solidFill>
                    <a:srgbClr val="FF0000"/>
                  </a:solidFill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39 nm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334AE90-2E5D-467D-8A60-2D85E050E5A7}"/>
              </a:ext>
            </a:extLst>
          </p:cNvPr>
          <p:cNvSpPr txBox="1"/>
          <p:nvPr/>
        </p:nvSpPr>
        <p:spPr>
          <a:xfrm>
            <a:off x="1594474" y="-9379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64 nm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0FBFC000-188B-5A13-067C-9EA630B04E81}"/>
              </a:ext>
            </a:extLst>
          </p:cNvPr>
          <p:cNvSpPr txBox="1">
            <a:spLocks/>
          </p:cNvSpPr>
          <p:nvPr/>
        </p:nvSpPr>
        <p:spPr>
          <a:xfrm>
            <a:off x="6853542" y="1"/>
            <a:ext cx="5338458" cy="619052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Results-LSCO NPs</a:t>
            </a:r>
            <a:endParaRPr lang="en-GB" sz="3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42BCEF-48B6-0B33-6215-8E546056C9A2}"/>
              </a:ext>
            </a:extLst>
          </p:cNvPr>
          <p:cNvGrpSpPr/>
          <p:nvPr/>
        </p:nvGrpSpPr>
        <p:grpSpPr>
          <a:xfrm>
            <a:off x="3834378" y="611334"/>
            <a:ext cx="4862625" cy="6064788"/>
            <a:chOff x="3834378" y="611334"/>
            <a:chExt cx="4862625" cy="606478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CB4C212-ECE2-0B66-BAFA-09E097C0110C}"/>
                </a:ext>
              </a:extLst>
            </p:cNvPr>
            <p:cNvGrpSpPr/>
            <p:nvPr/>
          </p:nvGrpSpPr>
          <p:grpSpPr>
            <a:xfrm>
              <a:off x="3834378" y="611334"/>
              <a:ext cx="4862625" cy="6064788"/>
              <a:chOff x="3834378" y="611334"/>
              <a:chExt cx="4862625" cy="6064788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AF491D-6870-7307-EB22-5A4D3931A075}"/>
                  </a:ext>
                </a:extLst>
              </p:cNvPr>
              <p:cNvSpPr txBox="1"/>
              <p:nvPr/>
            </p:nvSpPr>
            <p:spPr>
              <a:xfrm>
                <a:off x="3909116" y="611334"/>
                <a:ext cx="478788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Compare to the bulk case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953B977-9ED0-608D-0988-A00F2D10ACC6}"/>
                  </a:ext>
                </a:extLst>
              </p:cNvPr>
              <p:cNvGrpSpPr/>
              <p:nvPr/>
            </p:nvGrpSpPr>
            <p:grpSpPr>
              <a:xfrm>
                <a:off x="3834378" y="1103777"/>
                <a:ext cx="3537252" cy="2744097"/>
                <a:chOff x="8095253" y="2695733"/>
                <a:chExt cx="3943976" cy="2907255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2134D1C-9A7B-53C0-A441-2BAEE7F36E7A}"/>
                    </a:ext>
                  </a:extLst>
                </p:cNvPr>
                <p:cNvGrpSpPr/>
                <p:nvPr/>
              </p:nvGrpSpPr>
              <p:grpSpPr>
                <a:xfrm>
                  <a:off x="8517453" y="2695733"/>
                  <a:ext cx="3521776" cy="2907255"/>
                  <a:chOff x="8517453" y="2695733"/>
                  <a:chExt cx="3521776" cy="2907255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21FBA5F-7D96-F216-A541-BA965554542A}"/>
                      </a:ext>
                    </a:extLst>
                  </p:cNvPr>
                  <p:cNvGrpSpPr/>
                  <p:nvPr/>
                </p:nvGrpSpPr>
                <p:grpSpPr>
                  <a:xfrm>
                    <a:off x="8529583" y="2695733"/>
                    <a:ext cx="3509646" cy="2502432"/>
                    <a:chOff x="8043536" y="1868251"/>
                    <a:chExt cx="3921518" cy="2626747"/>
                  </a:xfrm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7D658D1F-6C7F-629A-1F25-5441E5DD16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28375" y="1868251"/>
                      <a:ext cx="3336679" cy="2626747"/>
                      <a:chOff x="8695750" y="1868251"/>
                      <a:chExt cx="3336679" cy="2626747"/>
                    </a:xfrm>
                  </p:grpSpPr>
                  <p:pic>
                    <p:nvPicPr>
                      <p:cNvPr id="18" name="Picture 17">
                        <a:extLst>
                          <a:ext uri="{FF2B5EF4-FFF2-40B4-BE49-F238E27FC236}">
                            <a16:creationId xmlns:a16="http://schemas.microsoft.com/office/drawing/2014/main" id="{F46EF95C-054B-051B-5ABD-62EB964EE6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95750" y="1868251"/>
                        <a:ext cx="3336679" cy="2626747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9" name="TextBox 18">
                        <a:extLst>
                          <a:ext uri="{FF2B5EF4-FFF2-40B4-BE49-F238E27FC236}">
                            <a16:creationId xmlns:a16="http://schemas.microsoft.com/office/drawing/2014/main" id="{06FA5C69-DD2B-6555-A1E1-2A3B93EE4D0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819033" y="2116780"/>
                        <a:ext cx="3058542" cy="53587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endParaRPr lang="en-GB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17" name="Picture 16">
                      <a:extLst>
                        <a:ext uri="{FF2B5EF4-FFF2-40B4-BE49-F238E27FC236}">
                          <a16:creationId xmlns:a16="http://schemas.microsoft.com/office/drawing/2014/main" id="{706875D2-2D54-47CC-1AFA-39F70A1BA04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6"/>
                    <a:srcRect t="3854"/>
                    <a:stretch/>
                  </p:blipFill>
                  <p:spPr>
                    <a:xfrm>
                      <a:off x="8043536" y="1868251"/>
                      <a:ext cx="590550" cy="2626747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0" name="Picture 9">
                    <a:extLst>
                      <a:ext uri="{FF2B5EF4-FFF2-40B4-BE49-F238E27FC236}">
                        <a16:creationId xmlns:a16="http://schemas.microsoft.com/office/drawing/2014/main" id="{00C2A396-5668-300B-B232-A915EA1E69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9556113" y="5198167"/>
                    <a:ext cx="1722564" cy="388003"/>
                  </a:xfrm>
                  <a:prstGeom prst="rect">
                    <a:avLst/>
                  </a:prstGeom>
                </p:spPr>
              </p:pic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C19406BE-6415-D21F-9E01-0A4C5E05385E}"/>
                      </a:ext>
                    </a:extLst>
                  </p:cNvPr>
                  <p:cNvSpPr txBox="1"/>
                  <p:nvPr/>
                </p:nvSpPr>
                <p:spPr>
                  <a:xfrm>
                    <a:off x="8517453" y="5157696"/>
                    <a:ext cx="1038658" cy="41954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noAutofit/>
                  </a:bodyPr>
                  <a:lstStyle/>
                  <a:p>
                    <a:pPr algn="ctr"/>
                    <a:endParaRPr lang="en-GB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DCC04C33-765C-5D02-2D58-0C1627F07F76}"/>
                      </a:ext>
                    </a:extLst>
                  </p:cNvPr>
                  <p:cNvSpPr txBox="1"/>
                  <p:nvPr/>
                </p:nvSpPr>
                <p:spPr>
                  <a:xfrm>
                    <a:off x="11264352" y="5187257"/>
                    <a:ext cx="762648" cy="4157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noAutofit/>
                  </a:bodyPr>
                  <a:lstStyle/>
                  <a:p>
                    <a:pPr algn="ctr"/>
                    <a:endParaRPr lang="en-GB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B8B6842A-A5CA-7AB5-54A1-7A95CE5BDB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095253" y="2704461"/>
                  <a:ext cx="434330" cy="2881709"/>
                </a:xfrm>
                <a:prstGeom prst="rect">
                  <a:avLst/>
                </a:prstGeom>
              </p:spPr>
            </p:pic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0221D77-0EF0-7823-C8A6-969B488FB2F0}"/>
                  </a:ext>
                </a:extLst>
              </p:cNvPr>
              <p:cNvSpPr/>
              <p:nvPr/>
            </p:nvSpPr>
            <p:spPr>
              <a:xfrm>
                <a:off x="3909116" y="3998466"/>
                <a:ext cx="3451546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solidFill>
                      <a:schemeClr val="tx1"/>
                    </a:solidFill>
                    <a:highlight>
                      <a:srgbClr val="00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Nano-sized effects caused strong suppression in the SC state.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b="1" dirty="0">
                    <a:solidFill>
                      <a:schemeClr val="tx1"/>
                    </a:solidFill>
                    <a:highlight>
                      <a:srgbClr val="00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Development of magnetic correlation starts at 30 K.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57457C-3947-E946-072A-BDCBC297D5AD}"/>
                </a:ext>
              </a:extLst>
            </p:cNvPr>
            <p:cNvSpPr txBox="1"/>
            <p:nvPr/>
          </p:nvSpPr>
          <p:spPr>
            <a:xfrm>
              <a:off x="4577005" y="1270243"/>
              <a:ext cx="28773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T. Adachi </a:t>
              </a:r>
              <a:r>
                <a:rPr lang="en-GB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Phys. Rev B </a:t>
              </a:r>
              <a:r>
                <a:rPr lang="en-GB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78</a:t>
              </a:r>
              <a:r>
                <a:rPr lang="en-GB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134515 (2008).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BB2FDA-4B20-52C7-D194-A64D3FFEE2E3}"/>
              </a:ext>
            </a:extLst>
          </p:cNvPr>
          <p:cNvGrpSpPr/>
          <p:nvPr/>
        </p:nvGrpSpPr>
        <p:grpSpPr>
          <a:xfrm>
            <a:off x="7371630" y="635729"/>
            <a:ext cx="5381835" cy="5999495"/>
            <a:chOff x="7371630" y="635729"/>
            <a:chExt cx="5381835" cy="599949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BFB67F5-E65F-C010-6EF1-81236E47CD25}"/>
                </a:ext>
              </a:extLst>
            </p:cNvPr>
            <p:cNvSpPr txBox="1"/>
            <p:nvPr/>
          </p:nvSpPr>
          <p:spPr>
            <a:xfrm>
              <a:off x="7922935" y="6296670"/>
              <a:ext cx="48305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S. Winarsih et al., Nanomaterials </a:t>
              </a: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3450 (2021).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8C7E638-521B-BF61-7197-8E389D5533A7}"/>
                    </a:ext>
                  </a:extLst>
                </p:cNvPr>
                <p:cNvSpPr txBox="1"/>
                <p:nvPr/>
              </p:nvSpPr>
              <p:spPr>
                <a:xfrm>
                  <a:off x="8569575" y="1266922"/>
                  <a:ext cx="3537250" cy="4510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l-GR" sz="2800" b="0" i="1" smtClean="0">
                                <a:latin typeface="Cambria Math" panose="02040503050406030204" pitchFamily="18" charset="0"/>
                              </a:rPr>
                              <m:t>λ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sSub>
                          <m:sSub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∆,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sz="2800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8C7E638-521B-BF61-7197-8E389D5533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9575" y="1266922"/>
                  <a:ext cx="3537250" cy="45108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70E76C-7C55-CB9F-8058-49F1FBC13B0F}"/>
                </a:ext>
              </a:extLst>
            </p:cNvPr>
            <p:cNvSpPr txBox="1"/>
            <p:nvPr/>
          </p:nvSpPr>
          <p:spPr>
            <a:xfrm>
              <a:off x="8379561" y="635729"/>
              <a:ext cx="328401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GB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Fitting function:</a:t>
              </a:r>
            </a:p>
          </p:txBody>
        </p:sp>
        <p:pic>
          <p:nvPicPr>
            <p:cNvPr id="25" name="Picture 3">
              <a:extLst>
                <a:ext uri="{FF2B5EF4-FFF2-40B4-BE49-F238E27FC236}">
                  <a16:creationId xmlns:a16="http://schemas.microsoft.com/office/drawing/2014/main" id="{A4D4DEF4-E2FE-21DF-754F-467075556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71630" y="1886655"/>
              <a:ext cx="4663152" cy="378355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B1F0A58-3D0A-77AA-CFB2-420D18EFA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287" y="1220504"/>
              <a:ext cx="461850" cy="46185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4D14D4A-1653-8567-9E04-46005CF3B603}"/>
                </a:ext>
              </a:extLst>
            </p:cNvPr>
            <p:cNvSpPr txBox="1"/>
            <p:nvPr/>
          </p:nvSpPr>
          <p:spPr>
            <a:xfrm>
              <a:off x="7605635" y="5763400"/>
              <a:ext cx="454293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700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1700" dirty="0"/>
                <a:t>SR experiments were performed at J-PARC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4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0F3A6-6976-E657-DB05-7FDEAA01B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A1E9E-287F-0D33-82C6-1FB421EA1E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5B461A3-DB1A-28B8-B736-ED5A02F2C7B5}"/>
              </a:ext>
            </a:extLst>
          </p:cNvPr>
          <p:cNvSpPr txBox="1">
            <a:spLocks/>
          </p:cNvSpPr>
          <p:nvPr/>
        </p:nvSpPr>
        <p:spPr>
          <a:xfrm>
            <a:off x="11330609" y="6132443"/>
            <a:ext cx="861391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E925F2-9A66-6E5F-BF6D-EE20FD690A7E}"/>
              </a:ext>
            </a:extLst>
          </p:cNvPr>
          <p:cNvSpPr/>
          <p:nvPr/>
        </p:nvSpPr>
        <p:spPr>
          <a:xfrm>
            <a:off x="10094268" y="3697338"/>
            <a:ext cx="1405417" cy="340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bg1"/>
                </a:solidFill>
              </a:rPr>
              <a:t>nano</a:t>
            </a:r>
            <a:endParaRPr lang="en-ID" sz="1700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94B6E7-3182-04F9-724D-74676A803CD6}"/>
              </a:ext>
            </a:extLst>
          </p:cNvPr>
          <p:cNvSpPr/>
          <p:nvPr/>
        </p:nvSpPr>
        <p:spPr>
          <a:xfrm>
            <a:off x="3909" y="1079714"/>
            <a:ext cx="6186223" cy="3138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9A385C-7779-1C6A-9F1A-F1D9ADF32E55}"/>
              </a:ext>
            </a:extLst>
          </p:cNvPr>
          <p:cNvSpPr txBox="1"/>
          <p:nvPr/>
        </p:nvSpPr>
        <p:spPr>
          <a:xfrm>
            <a:off x="47843" y="6457816"/>
            <a:ext cx="6224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D. Nurmalasari, S. Winarsih, et al., </a:t>
            </a:r>
            <a:r>
              <a:rPr lang="en-US" i="1" dirty="0">
                <a:solidFill>
                  <a:schemeClr val="tx1"/>
                </a:solidFill>
              </a:rPr>
              <a:t>Mater. Res. Express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12</a:t>
            </a:r>
            <a:r>
              <a:rPr lang="en-US" dirty="0">
                <a:solidFill>
                  <a:schemeClr val="tx1"/>
                </a:solidFill>
              </a:rPr>
              <a:t>, 045001 (2025)</a:t>
            </a:r>
            <a:endParaRPr lang="en-ID" dirty="0">
              <a:solidFill>
                <a:schemeClr val="tx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CE696E-7AA8-9888-FF2C-957BC7B1FCD7}"/>
              </a:ext>
            </a:extLst>
          </p:cNvPr>
          <p:cNvGrpSpPr/>
          <p:nvPr/>
        </p:nvGrpSpPr>
        <p:grpSpPr>
          <a:xfrm>
            <a:off x="-3886" y="4634357"/>
            <a:ext cx="5907068" cy="1754326"/>
            <a:chOff x="0" y="2292359"/>
            <a:chExt cx="5907068" cy="17543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1E6CE7C-CA60-F85C-4425-07C08107F84D}"/>
                </a:ext>
              </a:extLst>
            </p:cNvPr>
            <p:cNvSpPr txBox="1"/>
            <p:nvPr/>
          </p:nvSpPr>
          <p:spPr>
            <a:xfrm>
              <a:off x="0" y="2292359"/>
              <a:ext cx="3598435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Clr>
                  <a:schemeClr val="tx1"/>
                </a:buClr>
                <a:buFont typeface="Wingdings" panose="05000000000000000000" pitchFamily="2" charset="2"/>
                <a:buChar char="ü"/>
              </a:pPr>
              <a:r>
                <a:rPr lang="de-DE" sz="1800" b="1" dirty="0" err="1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Superconductivity</a:t>
              </a:r>
              <a:r>
                <a:rPr lang="de-DE" sz="1800" b="1" dirty="0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 </a:t>
              </a:r>
              <a:r>
                <a:rPr lang="de-DE" sz="1800" b="1" dirty="0" err="1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cannot</a:t>
              </a:r>
              <a:r>
                <a:rPr lang="de-DE" sz="1800" b="1" dirty="0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 </a:t>
              </a:r>
              <a:r>
                <a:rPr lang="de-DE" sz="1800" b="1" dirty="0" err="1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be</a:t>
              </a:r>
              <a:r>
                <a:rPr lang="de-DE" sz="1800" b="1" dirty="0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 </a:t>
              </a:r>
              <a:r>
                <a:rPr lang="de-DE" sz="1800" b="1" dirty="0" err="1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observed</a:t>
              </a:r>
              <a:endParaRPr lang="de-DE" sz="1800" b="1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haroni" panose="02010803020104030203" pitchFamily="2" charset="-79"/>
              </a:endParaRPr>
            </a:p>
            <a:p>
              <a:pPr marL="342900" indent="-342900">
                <a:buClr>
                  <a:schemeClr val="bg1"/>
                </a:buClr>
                <a:buFont typeface="Wingdings" panose="05000000000000000000" pitchFamily="2" charset="2"/>
                <a:buChar char="ü"/>
              </a:pPr>
              <a:endParaRPr lang="de-DE" sz="1800" b="1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haroni" panose="02010803020104030203" pitchFamily="2" charset="-79"/>
              </a:endParaRPr>
            </a:p>
            <a:p>
              <a:pPr marL="342900" indent="-342900">
                <a:buClr>
                  <a:schemeClr val="tx1"/>
                </a:buClr>
                <a:buFont typeface="Wingdings" panose="05000000000000000000" pitchFamily="2" charset="2"/>
                <a:buChar char="ü"/>
              </a:pPr>
              <a:r>
                <a:rPr lang="de-DE" sz="1800" b="1" dirty="0">
                  <a:solidFill>
                    <a:schemeClr val="tx1"/>
                  </a:solidFill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Indication of s</a:t>
              </a:r>
              <a:r>
                <a:rPr lang="de-DE" sz="1800" b="1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  <a:cs typeface="Aharoni" panose="02010803020104030203" pitchFamily="2" charset="-79"/>
                </a:rPr>
                <a:t>pin glass state and ferromagnetic state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81F296-E6C4-5F59-E384-BE331D927194}"/>
                </a:ext>
              </a:extLst>
            </p:cNvPr>
            <p:cNvSpPr txBox="1"/>
            <p:nvPr/>
          </p:nvSpPr>
          <p:spPr>
            <a:xfrm>
              <a:off x="4148440" y="2374768"/>
              <a:ext cx="1758628" cy="11352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chemeClr val="bg1"/>
                </a:buClr>
              </a:pPr>
              <a:r>
                <a:rPr lang="de-DE" sz="1800" b="1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Different </a:t>
              </a:r>
              <a:r>
                <a:rPr lang="de-DE" sz="1800" b="1" dirty="0" err="1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than</a:t>
              </a:r>
              <a:r>
                <a:rPr lang="de-DE" sz="1800" b="1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 </a:t>
              </a:r>
              <a:r>
                <a:rPr lang="de-DE" sz="1800" b="1" dirty="0" err="1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those</a:t>
              </a:r>
              <a:r>
                <a:rPr lang="de-DE" sz="1800" b="1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 </a:t>
              </a:r>
              <a:r>
                <a:rPr lang="de-DE" sz="1800" b="1" dirty="0" err="1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oberserved</a:t>
              </a:r>
              <a:r>
                <a:rPr lang="de-DE" sz="1800" b="1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 in </a:t>
              </a:r>
              <a:r>
                <a:rPr lang="de-DE" sz="1800" b="1" dirty="0" err="1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bulk</a:t>
              </a:r>
              <a:r>
                <a:rPr lang="de-DE" sz="1800" b="1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 </a:t>
              </a:r>
              <a:r>
                <a:rPr lang="de-DE" sz="1800" b="1" dirty="0" err="1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</a:rPr>
                <a:t>case</a:t>
              </a:r>
              <a:endParaRPr lang="de-DE" sz="1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endParaRPr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0675DFEF-3772-107C-49A1-269B871161C2}"/>
                </a:ext>
              </a:extLst>
            </p:cNvPr>
            <p:cNvSpPr/>
            <p:nvPr/>
          </p:nvSpPr>
          <p:spPr>
            <a:xfrm>
              <a:off x="3388923" y="2521584"/>
              <a:ext cx="538482" cy="795883"/>
            </a:xfrm>
            <a:prstGeom prst="rightBrac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1F45A0-BC30-85BC-2670-433A0CC30CBE}"/>
              </a:ext>
            </a:extLst>
          </p:cNvPr>
          <p:cNvGrpSpPr/>
          <p:nvPr/>
        </p:nvGrpSpPr>
        <p:grpSpPr>
          <a:xfrm>
            <a:off x="160233" y="996903"/>
            <a:ext cx="6546224" cy="2204586"/>
            <a:chOff x="41991" y="3912052"/>
            <a:chExt cx="6546224" cy="220458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A545794-2AEF-3D68-A7EC-2D1FCCBAAD47}"/>
                </a:ext>
              </a:extLst>
            </p:cNvPr>
            <p:cNvGrpSpPr/>
            <p:nvPr/>
          </p:nvGrpSpPr>
          <p:grpSpPr>
            <a:xfrm>
              <a:off x="3115563" y="3941378"/>
              <a:ext cx="3472652" cy="2082249"/>
              <a:chOff x="483674" y="526435"/>
              <a:chExt cx="3949691" cy="286459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338F058-369E-DAE7-772A-6AF3C3F797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3674" y="843276"/>
                <a:ext cx="3401132" cy="2547757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E17DFFE-107E-B534-FF3E-3811F62BA1EF}"/>
                  </a:ext>
                </a:extLst>
              </p:cNvPr>
              <p:cNvSpPr txBox="1"/>
              <p:nvPr/>
            </p:nvSpPr>
            <p:spPr>
              <a:xfrm>
                <a:off x="2433154" y="526435"/>
                <a:ext cx="2000211" cy="508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Bulk</a:t>
                </a:r>
                <a:endParaRPr lang="en-ID" sz="18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AB66CA3-2006-AA1C-2AFE-BD5C1F2F3DE8}"/>
                </a:ext>
              </a:extLst>
            </p:cNvPr>
            <p:cNvGrpSpPr/>
            <p:nvPr/>
          </p:nvGrpSpPr>
          <p:grpSpPr>
            <a:xfrm>
              <a:off x="41991" y="3912052"/>
              <a:ext cx="3416770" cy="2204586"/>
              <a:chOff x="65375" y="708322"/>
              <a:chExt cx="3813033" cy="237985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2A95BED-C3BF-4023-067E-A0361DA8337C}"/>
                  </a:ext>
                </a:extLst>
              </p:cNvPr>
              <p:cNvGrpSpPr/>
              <p:nvPr/>
            </p:nvGrpSpPr>
            <p:grpSpPr>
              <a:xfrm>
                <a:off x="65375" y="708322"/>
                <a:ext cx="3813033" cy="2379855"/>
                <a:chOff x="65375" y="708322"/>
                <a:chExt cx="3813033" cy="2379855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DC6E88B6-C659-F4B1-6937-EDEB6F7843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r="52248" b="51445"/>
                <a:stretch>
                  <a:fillRect/>
                </a:stretch>
              </p:blipFill>
              <p:spPr>
                <a:xfrm>
                  <a:off x="65375" y="766189"/>
                  <a:ext cx="3419198" cy="2321988"/>
                </a:xfrm>
                <a:prstGeom prst="rect">
                  <a:avLst/>
                </a:prstGeom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42AE900-2835-AC70-2C44-07D4C03C2FCE}"/>
                    </a:ext>
                  </a:extLst>
                </p:cNvPr>
                <p:cNvSpPr/>
                <p:nvPr/>
              </p:nvSpPr>
              <p:spPr>
                <a:xfrm>
                  <a:off x="459210" y="708322"/>
                  <a:ext cx="3419198" cy="33196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tx1"/>
                      </a:solidFill>
                    </a:rPr>
                    <a:t>NPs</a:t>
                  </a:r>
                  <a:endParaRPr lang="en-ID" sz="1800" b="1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6475CB9-1182-9930-57E2-BE622C4E11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41703" y="1490497"/>
                <a:ext cx="142131" cy="17862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3CD16F6A-727E-1C27-145D-ECD3ECD7EA90}"/>
                      </a:ext>
                    </a:extLst>
                  </p:cNvPr>
                  <p:cNvSpPr txBox="1"/>
                  <p:nvPr/>
                </p:nvSpPr>
                <p:spPr>
                  <a:xfrm>
                    <a:off x="2798618" y="1288775"/>
                    <a:ext cx="356929" cy="242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sub>
                          </m:sSub>
                        </m:oMath>
                      </m:oMathPara>
                    </a14:m>
                    <a:endParaRPr lang="en-ID" sz="900" b="1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D6D25C13-043A-153B-1AAB-48CFB92F74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98618" y="1288775"/>
                    <a:ext cx="356929" cy="2420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9B4EBC0-B9EC-8C96-3CD3-7B5D31B8E232}"/>
                      </a:ext>
                    </a:extLst>
                  </p:cNvPr>
                  <p:cNvSpPr txBox="1"/>
                  <p:nvPr/>
                </p:nvSpPr>
                <p:spPr>
                  <a:xfrm>
                    <a:off x="1509642" y="1618447"/>
                    <a:ext cx="35692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oMath>
                      </m:oMathPara>
                    </a14:m>
                    <a:endParaRPr lang="en-ID" sz="900" b="1" dirty="0"/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39FE2AD-7BDE-3AEC-FEF1-035C3A72587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09642" y="1618447"/>
                    <a:ext cx="356929" cy="2308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123F1020-FFBD-6303-FD51-7D89B1A1E8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00368" y="1806165"/>
                <a:ext cx="224793" cy="24256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A579E12F-94BF-CBB1-8FB0-AD5BD7B8E8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5454" y="2076361"/>
                <a:ext cx="0" cy="26155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9ADD2D0-05A2-A468-1151-96833741B33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2136" y="2325922"/>
                    <a:ext cx="35692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9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oMath>
                      </m:oMathPara>
                    </a14:m>
                    <a:endParaRPr lang="en-ID" sz="900" b="1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C3F720F8-C2C8-D862-12D1-323652AEE11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2136" y="2325922"/>
                    <a:ext cx="356929" cy="2308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Title 30">
            <a:extLst>
              <a:ext uri="{FF2B5EF4-FFF2-40B4-BE49-F238E27FC236}">
                <a16:creationId xmlns:a16="http://schemas.microsoft.com/office/drawing/2014/main" id="{E5D93486-6F5A-B87F-600A-BEDC1A16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896" y="365126"/>
            <a:ext cx="10356574" cy="589032"/>
          </a:xfrm>
        </p:spPr>
        <p:txBody>
          <a:bodyPr>
            <a:normAutofit/>
          </a:bodyPr>
          <a:lstStyle/>
          <a:p>
            <a:r>
              <a:rPr lang="en-US" sz="3000" b="1" dirty="0"/>
              <a:t>Electron-Doped </a:t>
            </a:r>
            <a:r>
              <a:rPr lang="en-US" sz="3000" b="1" dirty="0" err="1"/>
              <a:t>Cuprate</a:t>
            </a:r>
            <a:r>
              <a:rPr lang="en-US" sz="3000" b="1" dirty="0"/>
              <a:t> Superconductor Nanoparticles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2CE3541-8275-F7F7-EE0B-0919828BE2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57" y="3223317"/>
            <a:ext cx="1822513" cy="135367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1B94A85C-72B5-3E06-314F-F783BFC40E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3159" y="3193332"/>
            <a:ext cx="4089272" cy="140957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397CBA1-4277-13B1-F44B-94D9790C51A8}"/>
              </a:ext>
            </a:extLst>
          </p:cNvPr>
          <p:cNvGrpSpPr/>
          <p:nvPr/>
        </p:nvGrpSpPr>
        <p:grpSpPr>
          <a:xfrm>
            <a:off x="6143260" y="1115920"/>
            <a:ext cx="7393456" cy="5742080"/>
            <a:chOff x="6103378" y="1115920"/>
            <a:chExt cx="7393456" cy="57420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6B0DEC4-ED9E-780D-070C-0B887A096C7E}"/>
                </a:ext>
              </a:extLst>
            </p:cNvPr>
            <p:cNvSpPr/>
            <p:nvPr/>
          </p:nvSpPr>
          <p:spPr>
            <a:xfrm>
              <a:off x="6169370" y="1118393"/>
              <a:ext cx="5956638" cy="5739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FC3288C-CDF6-7500-8509-B9214E1F25A6}"/>
                </a:ext>
              </a:extLst>
            </p:cNvPr>
            <p:cNvGrpSpPr/>
            <p:nvPr/>
          </p:nvGrpSpPr>
          <p:grpSpPr>
            <a:xfrm>
              <a:off x="6103378" y="1171684"/>
              <a:ext cx="5916572" cy="3426502"/>
              <a:chOff x="6204024" y="3267120"/>
              <a:chExt cx="5916572" cy="3426502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0983654-EE88-34C1-3ACE-9BFF3C44F652}"/>
                  </a:ext>
                </a:extLst>
              </p:cNvPr>
              <p:cNvGrpSpPr/>
              <p:nvPr/>
            </p:nvGrpSpPr>
            <p:grpSpPr>
              <a:xfrm>
                <a:off x="6204024" y="3267120"/>
                <a:ext cx="5503602" cy="3426502"/>
                <a:chOff x="74382" y="1337690"/>
                <a:chExt cx="6154592" cy="3708513"/>
              </a:xfrm>
            </p:grpSpPr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98F924EF-3554-6DB6-340E-C3FB44E783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40" t="10782" r="10856"/>
                <a:stretch>
                  <a:fillRect/>
                </a:stretch>
              </p:blipFill>
              <p:spPr bwMode="auto">
                <a:xfrm>
                  <a:off x="74382" y="1337690"/>
                  <a:ext cx="3621324" cy="295885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12B49188-7C59-FC85-CBB9-752369B6A8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9170" y="4072002"/>
                  <a:ext cx="1213224" cy="974201"/>
                </a:xfrm>
                <a:prstGeom prst="rect">
                  <a:avLst/>
                </a:prstGeom>
                <a:ln>
                  <a:solidFill>
                    <a:srgbClr val="FF0000"/>
                  </a:solidFill>
                </a:ln>
              </p:spPr>
            </p:pic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9ABC25A7-949C-27A5-5047-6376D8544F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9723" y="2852298"/>
                  <a:ext cx="341789" cy="146868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9AF132E2-0489-7618-189F-14BBE149BB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08778" y="4140205"/>
                      <a:ext cx="3320196" cy="453373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600" b="0" i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6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𝜑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</m:func>
                          </m:oMath>
                        </m:oMathPara>
                      </a14:m>
                      <a:endParaRPr lang="en-ID" sz="2600" dirty="0"/>
                    </a:p>
                  </p:txBody>
                </p:sp>
              </mc:Choice>
              <mc:Fallback xmlns="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9AF132E2-0489-7618-189F-14BBE149BBF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08778" y="4140205"/>
                      <a:ext cx="3320196" cy="453373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D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300506A1-ED8D-18D6-0290-925E39B34783}"/>
                    </a:ext>
                  </a:extLst>
                </p:cNvPr>
                <p:cNvSpPr txBox="1"/>
                <p:nvPr/>
              </p:nvSpPr>
              <p:spPr>
                <a:xfrm>
                  <a:off x="1337797" y="4161306"/>
                  <a:ext cx="151400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/>
                    <a:t>✅muon spin precession!</a:t>
                  </a:r>
                  <a:endParaRPr lang="en-ID" b="1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335A092-EE59-301B-2BD8-D9890D89F523}"/>
                      </a:ext>
                    </a:extLst>
                  </p:cNvPr>
                  <p:cNvSpPr txBox="1"/>
                  <p:nvPr/>
                </p:nvSpPr>
                <p:spPr>
                  <a:xfrm>
                    <a:off x="9662550" y="3942722"/>
                    <a:ext cx="2458046" cy="1105880"/>
                  </a:xfrm>
                  <a:prstGeom prst="rect">
                    <a:avLst/>
                  </a:prstGeom>
                  <a:noFill/>
                  <a:ln w="254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d>
                            <m:dPr>
                              <m:ctrlPr>
                                <a:rPr lang="el-G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l-G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𝜐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en-US" sz="1800" b="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−1/2</m:t>
                              </m:r>
                              <m:sSup>
                                <m:sSup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𝜐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oMath>
                      </m:oMathPara>
                    </a14:m>
                    <a:endParaRPr lang="en-ID" sz="1800" dirty="0"/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A335A092-EE59-301B-2BD8-D9890D89F5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62550" y="3942722"/>
                    <a:ext cx="2458046" cy="110588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  <a:ln w="254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54C0CB3-89E5-372E-D528-6EFE5409CD60}"/>
                  </a:ext>
                </a:extLst>
              </p:cNvPr>
              <p:cNvSpPr txBox="1"/>
              <p:nvPr/>
            </p:nvSpPr>
            <p:spPr>
              <a:xfrm>
                <a:off x="9250080" y="3327822"/>
                <a:ext cx="19720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✅Kubo-</a:t>
                </a:r>
                <a:r>
                  <a:rPr lang="en-US" b="1" dirty="0" err="1"/>
                  <a:t>Toyabe</a:t>
                </a:r>
                <a:r>
                  <a:rPr lang="en-US" b="1" dirty="0"/>
                  <a:t>!</a:t>
                </a:r>
                <a:endParaRPr lang="en-ID" b="1" dirty="0"/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3F8015F-E3EA-3A64-6B84-34B79AE94C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97860" y="3668275"/>
                <a:ext cx="1073639" cy="1234005"/>
              </a:xfrm>
              <a:prstGeom prst="straightConnector1">
                <a:avLst/>
              </a:prstGeom>
              <a:ln w="25400">
                <a:solidFill>
                  <a:schemeClr val="accent3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0C8A22C-380C-8506-90A3-59BBD9048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793830" y="4716766"/>
              <a:ext cx="1226120" cy="1634826"/>
            </a:xfrm>
            <a:prstGeom prst="round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F076EB9-D747-96FF-30C4-C250DDCADEF9}"/>
                </a:ext>
              </a:extLst>
            </p:cNvPr>
            <p:cNvSpPr txBox="1"/>
            <p:nvPr/>
          </p:nvSpPr>
          <p:spPr>
            <a:xfrm>
              <a:off x="10543065" y="6326374"/>
              <a:ext cx="29537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Devi </a:t>
              </a:r>
              <a:r>
                <a:rPr lang="en-US" dirty="0" err="1"/>
                <a:t>Nurmalasari</a:t>
              </a:r>
              <a:br>
                <a:rPr lang="en-US" dirty="0"/>
              </a:br>
              <a:r>
                <a:rPr lang="en-US" dirty="0"/>
                <a:t>PhD Student</a:t>
              </a:r>
            </a:p>
          </p:txBody>
        </p:sp>
        <p:pic>
          <p:nvPicPr>
            <p:cNvPr id="66" name="Picture 65" descr="Proyek Mantid — Dokumentasi halaman arahan MantidProject">
              <a:extLst>
                <a:ext uri="{FF2B5EF4-FFF2-40B4-BE49-F238E27FC236}">
                  <a16:creationId xmlns:a16="http://schemas.microsoft.com/office/drawing/2014/main" id="{A3676E94-2879-2F7A-BB61-C298B6929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14468" y="1115920"/>
              <a:ext cx="971586" cy="54070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233803-CF12-1BD6-A60C-0A419D997C46}"/>
                </a:ext>
              </a:extLst>
            </p:cNvPr>
            <p:cNvSpPr txBox="1"/>
            <p:nvPr/>
          </p:nvSpPr>
          <p:spPr>
            <a:xfrm>
              <a:off x="6255300" y="6418344"/>
              <a:ext cx="454293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700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1700" dirty="0"/>
                <a:t>SR experiments were performed at ISIS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221AC3D-E1CD-A454-36F1-67481E3C6ED5}"/>
                    </a:ext>
                  </a:extLst>
                </p:cNvPr>
                <p:cNvSpPr txBox="1"/>
                <p:nvPr/>
              </p:nvSpPr>
              <p:spPr>
                <a:xfrm>
                  <a:off x="6963089" y="4913907"/>
                  <a:ext cx="3483400" cy="1275670"/>
                </a:xfrm>
                <a:prstGeom prst="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func>
                          <m:funcPr>
                            <m:ctrlPr>
                              <a:rPr lang="en-US" sz="2600" b="0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func>
                        <m:r>
                          <a:rPr lang="en-US" sz="2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z</m:t>
                            </m:r>
                          </m:sub>
                        </m:sSub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𝜐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sz="2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background</m:t>
                            </m:r>
                          </m:sub>
                        </m:sSub>
                      </m:oMath>
                    </m:oMathPara>
                  </a14:m>
                  <a:endParaRPr lang="en-ID" sz="2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221AC3D-E1CD-A454-36F1-67481E3C6E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3089" y="4913907"/>
                  <a:ext cx="3483400" cy="1275670"/>
                </a:xfrm>
                <a:prstGeom prst="rect">
                  <a:avLst/>
                </a:prstGeom>
                <a:blipFill>
                  <a:blip r:embed="rId19"/>
                  <a:stretch>
                    <a:fillRect l="-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3561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B83B4-2557-A7D3-8526-56EE6BDE7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58B43-4D6B-4425-0F31-7E8AB1229D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9FA66A1-FE8B-7284-86C7-8472299C8F01}"/>
              </a:ext>
            </a:extLst>
          </p:cNvPr>
          <p:cNvSpPr txBox="1">
            <a:spLocks/>
          </p:cNvSpPr>
          <p:nvPr/>
        </p:nvSpPr>
        <p:spPr>
          <a:xfrm>
            <a:off x="11330609" y="6132443"/>
            <a:ext cx="861391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2F2687-21DB-7E56-661F-98446E0C6C65}"/>
              </a:ext>
            </a:extLst>
          </p:cNvPr>
          <p:cNvSpPr/>
          <p:nvPr/>
        </p:nvSpPr>
        <p:spPr>
          <a:xfrm>
            <a:off x="10094268" y="3697338"/>
            <a:ext cx="1405417" cy="340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bg1"/>
                </a:solidFill>
              </a:rPr>
              <a:t>nano</a:t>
            </a:r>
            <a:endParaRPr lang="en-ID" sz="1700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705E6F-D3CF-CC49-8A70-54EB3D10C5A4}"/>
              </a:ext>
            </a:extLst>
          </p:cNvPr>
          <p:cNvSpPr/>
          <p:nvPr/>
        </p:nvSpPr>
        <p:spPr>
          <a:xfrm>
            <a:off x="3909" y="1079714"/>
            <a:ext cx="6186223" cy="3138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2" name="Title 30">
            <a:extLst>
              <a:ext uri="{FF2B5EF4-FFF2-40B4-BE49-F238E27FC236}">
                <a16:creationId xmlns:a16="http://schemas.microsoft.com/office/drawing/2014/main" id="{1BB7AB5F-1CE0-1630-C68D-44A33CFD4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896" y="365126"/>
            <a:ext cx="10356574" cy="589032"/>
          </a:xfrm>
        </p:spPr>
        <p:txBody>
          <a:bodyPr>
            <a:normAutofit/>
          </a:bodyPr>
          <a:lstStyle/>
          <a:p>
            <a:r>
              <a:rPr lang="en-US" sz="3000" b="1" dirty="0"/>
              <a:t>Zinc Oxide Nanoparticles (</a:t>
            </a:r>
            <a:r>
              <a:rPr lang="el-GR" sz="3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SR, SANSPOL, &amp; XMCD)</a:t>
            </a:r>
            <a:endParaRPr lang="en-US" sz="3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B64C9-4FC0-6400-AA5E-8BA16EE70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55" y="1204621"/>
            <a:ext cx="3028082" cy="23284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BD72F1-59BD-6EEA-B1A4-AE0A778FE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883" y="1204621"/>
            <a:ext cx="2739705" cy="23284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CDB4C7-62BA-2FF1-1790-8E59F8B48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726" y="1286299"/>
            <a:ext cx="2895344" cy="23284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8BD4991-B73A-5930-620A-1CB9A779CFA5}"/>
              </a:ext>
            </a:extLst>
          </p:cNvPr>
          <p:cNvGrpSpPr/>
          <p:nvPr/>
        </p:nvGrpSpPr>
        <p:grpSpPr>
          <a:xfrm>
            <a:off x="-1" y="1226134"/>
            <a:ext cx="13156339" cy="5612375"/>
            <a:chOff x="-1" y="1226134"/>
            <a:chExt cx="13156339" cy="5612375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901A68D-111D-86F9-5BD7-7E93A666AE6D}"/>
                </a:ext>
              </a:extLst>
            </p:cNvPr>
            <p:cNvGrpSpPr/>
            <p:nvPr/>
          </p:nvGrpSpPr>
          <p:grpSpPr>
            <a:xfrm>
              <a:off x="90873" y="3865244"/>
              <a:ext cx="9703913" cy="2635256"/>
              <a:chOff x="143967" y="3732072"/>
              <a:chExt cx="9703913" cy="2635256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E267180B-23F9-5D01-8267-6E8C02BD31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3967" y="3738667"/>
                <a:ext cx="3151915" cy="2589451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2E6F8EB9-CDAB-3E20-158A-74934626F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59074" y="3732072"/>
                <a:ext cx="3212807" cy="2629642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1F11D6F3-C03B-FB00-177C-512E7BBF9B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35073" y="3738667"/>
                <a:ext cx="3212807" cy="2628661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58D53B9-E5CC-6760-E2A6-83A704951878}"/>
                    </a:ext>
                  </a:extLst>
                </p:cNvPr>
                <p:cNvSpPr txBox="1"/>
                <p:nvPr/>
              </p:nvSpPr>
              <p:spPr>
                <a:xfrm>
                  <a:off x="9158070" y="1226134"/>
                  <a:ext cx="3062070" cy="38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58D53B9-E5CC-6760-E2A6-83A704951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8070" y="1226134"/>
                  <a:ext cx="3062070" cy="38664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09BB2BF-D7A7-7549-7BE4-6CC08C0FD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2020" y="3510275"/>
              <a:ext cx="374125" cy="374125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E39933-D6E4-3D8E-197D-CBD79DAAE621}"/>
                </a:ext>
              </a:extLst>
            </p:cNvPr>
            <p:cNvSpPr txBox="1"/>
            <p:nvPr/>
          </p:nvSpPr>
          <p:spPr>
            <a:xfrm>
              <a:off x="9282894" y="1612778"/>
              <a:ext cx="2731332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A</a:t>
              </a:r>
              <a:r>
                <a:rPr lang="en-US" sz="2000" baseline="-25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  <a:r>
                <a:rPr lang="en-US" sz="2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is initial asymmetry at </a:t>
              </a:r>
              <a:r>
                <a:rPr lang="en-US" sz="2000" i="1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t</a:t>
              </a:r>
              <a:r>
                <a:rPr lang="en-US" sz="2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= 0</a:t>
              </a:r>
              <a:endParaRPr lang="en-US" sz="2000" dirty="0">
                <a:latin typeface="Tenorite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λ</a:t>
              </a:r>
              <a:r>
                <a:rPr lang="en-US" sz="2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is muon-spin relaxation rate</a:t>
              </a:r>
              <a:endParaRPr lang="en-US" sz="2000" dirty="0">
                <a:latin typeface="Tenorite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 err="1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G</a:t>
              </a:r>
              <a:r>
                <a:rPr lang="en-US" sz="2000" baseline="-25000" dirty="0" err="1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z</a:t>
              </a:r>
              <a:r>
                <a:rPr lang="en-US" sz="2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(</a:t>
              </a:r>
              <a:r>
                <a:rPr lang="en-US" sz="2000" i="1" dirty="0" err="1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Δ</a:t>
              </a:r>
              <a:r>
                <a:rPr lang="en-US" sz="2000" dirty="0" err="1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,</a:t>
              </a:r>
              <a:r>
                <a:rPr lang="en-US" sz="2000" i="1" dirty="0" err="1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t</a:t>
              </a:r>
              <a:r>
                <a:rPr lang="en-US" sz="2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) is the static Kubo-</a:t>
              </a:r>
              <a:r>
                <a:rPr lang="en-US" sz="2000" dirty="0" err="1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Toyabe</a:t>
              </a:r>
              <a:r>
                <a:rPr lang="en-US" sz="2000" dirty="0">
                  <a:effectLst/>
                  <a:latin typeface="Tenorite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function </a:t>
              </a:r>
              <a:endParaRPr lang="en-US" sz="2000" dirty="0">
                <a:latin typeface="Tenorite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D8A98AC-906B-E0F2-4786-9EFAAB096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3634" t="5785" r="23498" b="31978"/>
            <a:stretch>
              <a:fillRect/>
            </a:stretch>
          </p:blipFill>
          <p:spPr>
            <a:xfrm>
              <a:off x="10486715" y="4737602"/>
              <a:ext cx="1422804" cy="1256211"/>
            </a:xfrm>
            <a:prstGeom prst="round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3CE716-F260-608C-764D-6F7C150FBE6D}"/>
                </a:ext>
              </a:extLst>
            </p:cNvPr>
            <p:cNvSpPr txBox="1"/>
            <p:nvPr/>
          </p:nvSpPr>
          <p:spPr>
            <a:xfrm>
              <a:off x="10202569" y="5968960"/>
              <a:ext cx="2953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Moh Milki-MSc Student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2E0B03-75FA-4E2B-CA90-6D50693F6DD9}"/>
                </a:ext>
              </a:extLst>
            </p:cNvPr>
            <p:cNvSpPr txBox="1"/>
            <p:nvPr/>
          </p:nvSpPr>
          <p:spPr>
            <a:xfrm>
              <a:off x="-1" y="6484566"/>
              <a:ext cx="972879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700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1700" dirty="0"/>
                <a:t>SR and SANSPOL experiments were performed at ISIS; XMCD performed at Diamond.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33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F411E-BAF7-2A8F-7162-BE8D4B500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79B08A6-4BDB-39C8-87E9-01EB4D287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Mining </a:t>
            </a:r>
            <a:r>
              <a:rPr lang="en-US" sz="3400" b="1" dirty="0" err="1"/>
              <a:t>by-products</a:t>
            </a:r>
            <a:r>
              <a:rPr lang="en-US" sz="3400" b="1" dirty="0" err="1">
                <a:sym typeface="Wingdings" panose="05000000000000000000" pitchFamily="2" charset="2"/>
              </a:rPr>
              <a:t>REOFunctional</a:t>
            </a:r>
            <a:r>
              <a:rPr lang="en-US" sz="3400" b="1" dirty="0">
                <a:sym typeface="Wingdings" panose="05000000000000000000" pitchFamily="2" charset="2"/>
              </a:rPr>
              <a:t> materials</a:t>
            </a:r>
            <a:endParaRPr lang="en-US" sz="34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67819D-7B03-6D98-B910-FBECE81CDF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352"/>
          <a:stretch>
            <a:fillRect/>
          </a:stretch>
        </p:blipFill>
        <p:spPr>
          <a:xfrm>
            <a:off x="185480" y="1230424"/>
            <a:ext cx="2336800" cy="55372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0D35B24-19C1-C065-47BB-9F62A60B2DCB}"/>
              </a:ext>
            </a:extLst>
          </p:cNvPr>
          <p:cNvSpPr txBox="1"/>
          <p:nvPr/>
        </p:nvSpPr>
        <p:spPr>
          <a:xfrm>
            <a:off x="7549118" y="6397425"/>
            <a:ext cx="46388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latin typeface="MyriadPro-SemiCn"/>
              </a:rPr>
              <a:t>Samin et al., J. Sustain. Metall. 11:2965–2979</a:t>
            </a:r>
            <a:r>
              <a:rPr lang="en-US" sz="1600" dirty="0">
                <a:latin typeface="MyriadPro-SemiCn"/>
              </a:rPr>
              <a:t> (2025).</a:t>
            </a:r>
            <a:endParaRPr lang="en-US" sz="1600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16B005-FC6F-F33B-3A6C-64EC119BC5E8}"/>
              </a:ext>
            </a:extLst>
          </p:cNvPr>
          <p:cNvGrpSpPr/>
          <p:nvPr/>
        </p:nvGrpSpPr>
        <p:grpSpPr>
          <a:xfrm>
            <a:off x="2555932" y="1107719"/>
            <a:ext cx="6687050" cy="4088219"/>
            <a:chOff x="2595634" y="1048669"/>
            <a:chExt cx="6687050" cy="408821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66D8D20-8D63-D34A-746F-57C54FD47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5634" y="1048669"/>
              <a:ext cx="6687050" cy="4088219"/>
            </a:xfrm>
            <a:prstGeom prst="rect">
              <a:avLst/>
            </a:prstGeom>
          </p:spPr>
        </p:pic>
        <p:sp>
          <p:nvSpPr>
            <p:cNvPr id="43" name="Star: 5 Points 42">
              <a:extLst>
                <a:ext uri="{FF2B5EF4-FFF2-40B4-BE49-F238E27FC236}">
                  <a16:creationId xmlns:a16="http://schemas.microsoft.com/office/drawing/2014/main" id="{9B2D3B00-75C5-3D54-47C8-C9BE9E63AD11}"/>
                </a:ext>
              </a:extLst>
            </p:cNvPr>
            <p:cNvSpPr/>
            <p:nvPr/>
          </p:nvSpPr>
          <p:spPr>
            <a:xfrm>
              <a:off x="4447528" y="2933059"/>
              <a:ext cx="154172" cy="159719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96588EF-F138-C04E-F42D-C6574AF485DF}"/>
              </a:ext>
            </a:extLst>
          </p:cNvPr>
          <p:cNvGrpSpPr/>
          <p:nvPr/>
        </p:nvGrpSpPr>
        <p:grpSpPr>
          <a:xfrm>
            <a:off x="7458740" y="959920"/>
            <a:ext cx="4641112" cy="5898080"/>
            <a:chOff x="7458740" y="959920"/>
            <a:chExt cx="4641112" cy="589808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E47AA94-7899-14E8-80B9-57953FBBA92D}"/>
                </a:ext>
              </a:extLst>
            </p:cNvPr>
            <p:cNvGrpSpPr/>
            <p:nvPr/>
          </p:nvGrpSpPr>
          <p:grpSpPr>
            <a:xfrm>
              <a:off x="7458740" y="959920"/>
              <a:ext cx="4641112" cy="5898080"/>
              <a:chOff x="7458740" y="959920"/>
              <a:chExt cx="4641112" cy="589808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EC346D9-C6E7-5B67-C08E-3161314BA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1697" y="1271091"/>
                <a:ext cx="2166839" cy="1875175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C2BD8A38-1C54-1099-2C9C-5B124A3DAE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01115" y="1255362"/>
                <a:ext cx="2044564" cy="1908801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7D215B4-7CB7-E464-6407-EA560D885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r="45767"/>
              <a:stretch>
                <a:fillRect/>
              </a:stretch>
            </p:blipFill>
            <p:spPr>
              <a:xfrm>
                <a:off x="7560644" y="3527837"/>
                <a:ext cx="4539208" cy="1270000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F9581927-0BC1-9637-E7EE-98D0BC7217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53810"/>
              <a:stretch>
                <a:fillRect/>
              </a:stretch>
            </p:blipFill>
            <p:spPr>
              <a:xfrm>
                <a:off x="8032898" y="4892348"/>
                <a:ext cx="3866034" cy="1270000"/>
              </a:xfrm>
              <a:prstGeom prst="rect">
                <a:avLst/>
              </a:prstGeom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E3529B6-F240-A40D-8834-3D91420C0FED}"/>
                  </a:ext>
                </a:extLst>
              </p:cNvPr>
              <p:cNvSpPr/>
              <p:nvPr/>
            </p:nvSpPr>
            <p:spPr>
              <a:xfrm>
                <a:off x="7458740" y="1020726"/>
                <a:ext cx="90378" cy="5837274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5">
                <a:extLst>
                  <a:ext uri="{FF2B5EF4-FFF2-40B4-BE49-F238E27FC236}">
                    <a16:creationId xmlns:a16="http://schemas.microsoft.com/office/drawing/2014/main" id="{3E640250-DB04-C32E-79FD-AFB32A16BBBC}"/>
                  </a:ext>
                </a:extLst>
              </p:cNvPr>
              <p:cNvSpPr txBox="1"/>
              <p:nvPr/>
            </p:nvSpPr>
            <p:spPr>
              <a:xfrm>
                <a:off x="7795921" y="959920"/>
                <a:ext cx="2788699" cy="37580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3300"/>
                  </a:lnSpc>
                </a:pPr>
                <a:r>
                  <a:rPr lang="en-US" sz="20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Mn</a:t>
                </a:r>
                <a:r>
                  <a:rPr lang="en-US" sz="16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3</a:t>
                </a:r>
                <a:r>
                  <a:rPr lang="en-US" sz="20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O</a:t>
                </a:r>
                <a:r>
                  <a:rPr lang="en-US" sz="16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4</a:t>
                </a:r>
                <a:endParaRPr lang="en-US" sz="2000" b="1" dirty="0">
                  <a:latin typeface="Arial" panose="020B0604020202020204" pitchFamily="34" charset="0"/>
                  <a:ea typeface="Garet Bold"/>
                  <a:cs typeface="Arial" panose="020B0604020202020204" pitchFamily="34" charset="0"/>
                  <a:sym typeface="Garet Bold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3D596C3-E227-9697-CFA8-37B34AE31336}"/>
                </a:ext>
              </a:extLst>
            </p:cNvPr>
            <p:cNvSpPr txBox="1"/>
            <p:nvPr/>
          </p:nvSpPr>
          <p:spPr>
            <a:xfrm>
              <a:off x="8553055" y="1255362"/>
              <a:ext cx="1202249" cy="3758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000" b="1" dirty="0">
                  <a:latin typeface="Arial" panose="020B0604020202020204" pitchFamily="34" charset="0"/>
                  <a:ea typeface="Garet Bold"/>
                  <a:cs typeface="Arial" panose="020B0604020202020204" pitchFamily="34" charset="0"/>
                  <a:sym typeface="Garet Bold"/>
                </a:rPr>
                <a:t>Extracted</a:t>
              </a: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DD681677-6EC2-00C9-E79E-52E5A9A1E9C5}"/>
                </a:ext>
              </a:extLst>
            </p:cNvPr>
            <p:cNvSpPr txBox="1"/>
            <p:nvPr/>
          </p:nvSpPr>
          <p:spPr>
            <a:xfrm>
              <a:off x="10395627" y="1157791"/>
              <a:ext cx="1470648" cy="3758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000" b="1" dirty="0">
                  <a:latin typeface="Arial" panose="020B0604020202020204" pitchFamily="34" charset="0"/>
                  <a:ea typeface="Garet Bold"/>
                  <a:cs typeface="Arial" panose="020B0604020202020204" pitchFamily="34" charset="0"/>
                  <a:sym typeface="Garet Bold"/>
                </a:rPr>
                <a:t>Commercial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CB8E43-AF6E-81EE-45CD-651018345BEF}"/>
              </a:ext>
            </a:extLst>
          </p:cNvPr>
          <p:cNvGrpSpPr/>
          <p:nvPr/>
        </p:nvGrpSpPr>
        <p:grpSpPr>
          <a:xfrm>
            <a:off x="2522280" y="969887"/>
            <a:ext cx="4936460" cy="5861622"/>
            <a:chOff x="2522280" y="969887"/>
            <a:chExt cx="4936460" cy="586162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D659AB4-C000-D479-708D-D3814217847C}"/>
                </a:ext>
              </a:extLst>
            </p:cNvPr>
            <p:cNvGrpSpPr/>
            <p:nvPr/>
          </p:nvGrpSpPr>
          <p:grpSpPr>
            <a:xfrm>
              <a:off x="2522280" y="969887"/>
              <a:ext cx="4936460" cy="5861622"/>
              <a:chOff x="2522280" y="969887"/>
              <a:chExt cx="4936460" cy="586162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E5A13C2D-4C51-9CD3-EF06-314DA7F9B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32"/>
              <a:stretch>
                <a:fillRect/>
              </a:stretch>
            </p:blipFill>
            <p:spPr bwMode="auto">
              <a:xfrm>
                <a:off x="2624183" y="1271091"/>
                <a:ext cx="4834557" cy="30819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7072C8F-B703-27AD-C4EC-A869930E4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2280" y="4342309"/>
                <a:ext cx="3150322" cy="2489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" name="TextBox 5">
                <a:extLst>
                  <a:ext uri="{FF2B5EF4-FFF2-40B4-BE49-F238E27FC236}">
                    <a16:creationId xmlns:a16="http://schemas.microsoft.com/office/drawing/2014/main" id="{2AFECFD3-DEF3-657A-4542-2921394B5BFF}"/>
                  </a:ext>
                </a:extLst>
              </p:cNvPr>
              <p:cNvSpPr txBox="1"/>
              <p:nvPr/>
            </p:nvSpPr>
            <p:spPr>
              <a:xfrm>
                <a:off x="3412359" y="969887"/>
                <a:ext cx="2788699" cy="37580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3300"/>
                  </a:lnSpc>
                </a:pPr>
                <a:r>
                  <a:rPr lang="en-US" sz="20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La</a:t>
                </a:r>
                <a:r>
                  <a:rPr lang="en-US" sz="16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2</a:t>
                </a:r>
                <a:r>
                  <a:rPr lang="en-US" sz="20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O</a:t>
                </a:r>
                <a:r>
                  <a:rPr lang="en-US" sz="1600" b="1" dirty="0">
                    <a:latin typeface="Arial" panose="020B0604020202020204" pitchFamily="34" charset="0"/>
                    <a:ea typeface="Garet Bold"/>
                    <a:cs typeface="Arial" panose="020B0604020202020204" pitchFamily="34" charset="0"/>
                    <a:sym typeface="Garet Bold"/>
                  </a:rPr>
                  <a:t>3</a:t>
                </a:r>
                <a:endParaRPr lang="en-US" sz="2000" b="1" dirty="0">
                  <a:latin typeface="Arial" panose="020B0604020202020204" pitchFamily="34" charset="0"/>
                  <a:ea typeface="Garet Bold"/>
                  <a:cs typeface="Arial" panose="020B0604020202020204" pitchFamily="34" charset="0"/>
                  <a:sym typeface="Garet Bold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EB2289-121B-AC68-9DCA-A053000FCB60}"/>
                </a:ext>
              </a:extLst>
            </p:cNvPr>
            <p:cNvSpPr txBox="1"/>
            <p:nvPr/>
          </p:nvSpPr>
          <p:spPr>
            <a:xfrm>
              <a:off x="5169331" y="5185711"/>
              <a:ext cx="22894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U: 2530 ppm</a:t>
              </a:r>
              <a:r>
                <a:rPr lang="en-US" b="1" dirty="0">
                  <a:sym typeface="Wingdings" panose="05000000000000000000" pitchFamily="2" charset="2"/>
                </a:rPr>
                <a:t> 21.6 ppm</a:t>
              </a:r>
            </a:p>
            <a:p>
              <a:r>
                <a:rPr lang="en-US" b="1" dirty="0">
                  <a:sym typeface="Wingdings" panose="05000000000000000000" pitchFamily="2" charset="2"/>
                </a:rPr>
                <a:t>Th: 55,200 ppm55 ppm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034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FA77E-8EDE-9617-98FF-1810C0760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3718E5-6FB8-549D-EA20-C70FF9FAE5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3" y="1137684"/>
            <a:ext cx="3736208" cy="330141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CB0F638-77D8-2549-1CEA-A9F43A71F888}"/>
              </a:ext>
            </a:extLst>
          </p:cNvPr>
          <p:cNvGrpSpPr/>
          <p:nvPr/>
        </p:nvGrpSpPr>
        <p:grpSpPr>
          <a:xfrm>
            <a:off x="3983695" y="1137684"/>
            <a:ext cx="3438722" cy="3085845"/>
            <a:chOff x="482056" y="1426567"/>
            <a:chExt cx="5337449" cy="448333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D896C45-F753-5833-83A9-6B3E9D060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056" y="1426567"/>
              <a:ext cx="5337449" cy="4483330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5052D0C-5795-3EAB-0A99-0CDB58FF80AD}"/>
                </a:ext>
              </a:extLst>
            </p:cNvPr>
            <p:cNvSpPr/>
            <p:nvPr/>
          </p:nvSpPr>
          <p:spPr>
            <a:xfrm>
              <a:off x="1339702" y="1961707"/>
              <a:ext cx="520996" cy="42530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1320D6-9782-3E6E-5DA7-25F160147919}"/>
                </a:ext>
              </a:extLst>
            </p:cNvPr>
            <p:cNvSpPr txBox="1"/>
            <p:nvPr/>
          </p:nvSpPr>
          <p:spPr>
            <a:xfrm>
              <a:off x="1339702" y="1614449"/>
              <a:ext cx="14625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Solid oxygen?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D4055DC-F3E5-444E-24F5-7C1E4BD5EDFE}"/>
                </a:ext>
              </a:extLst>
            </p:cNvPr>
            <p:cNvSpPr/>
            <p:nvPr/>
          </p:nvSpPr>
          <p:spPr>
            <a:xfrm rot="20691048">
              <a:off x="2725479" y="3668232"/>
              <a:ext cx="485554" cy="76789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8697FA1-905E-8F9D-4B55-5B0A8233E958}"/>
              </a:ext>
            </a:extLst>
          </p:cNvPr>
          <p:cNvSpPr txBox="1"/>
          <p:nvPr/>
        </p:nvSpPr>
        <p:spPr>
          <a:xfrm>
            <a:off x="151934" y="4609851"/>
            <a:ext cx="8129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200" b="1" dirty="0">
                <a:highlight>
                  <a:srgbClr val="FFFF00"/>
                </a:highlight>
              </a:rPr>
              <a:t>S</a:t>
            </a:r>
            <a:r>
              <a:rPr lang="en-US" sz="1600" b="1" dirty="0">
                <a:highlight>
                  <a:srgbClr val="FFFF00"/>
                </a:highlight>
              </a:rPr>
              <a:t>M</a:t>
            </a:r>
            <a:r>
              <a:rPr lang="en-US" sz="2200" b="1" dirty="0">
                <a:highlight>
                  <a:srgbClr val="FFFF00"/>
                </a:highlight>
              </a:rPr>
              <a:t> max LMO extracted </a:t>
            </a:r>
            <a:r>
              <a:rPr lang="en-US" sz="2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= 5.57</a:t>
            </a:r>
            <a:r>
              <a:rPr lang="en-US" sz="2200" b="1" dirty="0">
                <a:highlight>
                  <a:srgbClr val="FFFF00"/>
                </a:highlight>
              </a:rPr>
              <a:t> J/kg</a:t>
            </a:r>
            <a:r>
              <a:rPr lang="en-US" sz="2200" b="1" baseline="30000" dirty="0">
                <a:highlight>
                  <a:srgbClr val="FFFF00"/>
                </a:highlight>
              </a:rPr>
              <a:t>-1</a:t>
            </a:r>
            <a:r>
              <a:rPr lang="en-US" sz="2200" b="1" dirty="0">
                <a:highlight>
                  <a:srgbClr val="FFFF00"/>
                </a:highlight>
              </a:rPr>
              <a:t>K</a:t>
            </a:r>
            <a:r>
              <a:rPr lang="en-US" sz="2200" b="1" baseline="30000" dirty="0">
                <a:highlight>
                  <a:srgbClr val="FFFF00"/>
                </a:highlight>
              </a:rPr>
              <a:t>-1</a:t>
            </a:r>
            <a:r>
              <a:rPr lang="en-US" sz="2200" b="1" dirty="0">
                <a:highlight>
                  <a:srgbClr val="FFFF00"/>
                </a:highlight>
              </a:rPr>
              <a:t> at 300 K with field of 5 T; Working temperature 240-350 K.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81DE5C-2EF5-0AAD-7C64-64C677CEE07C}"/>
              </a:ext>
            </a:extLst>
          </p:cNvPr>
          <p:cNvSpPr txBox="1"/>
          <p:nvPr/>
        </p:nvSpPr>
        <p:spPr>
          <a:xfrm>
            <a:off x="151933" y="5589972"/>
            <a:ext cx="812954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200" dirty="0"/>
              <a:t>S</a:t>
            </a:r>
            <a:r>
              <a:rPr lang="en-US" sz="1600" dirty="0"/>
              <a:t>M</a:t>
            </a:r>
            <a:r>
              <a:rPr lang="en-US" sz="2200" dirty="0"/>
              <a:t> max LMO commercial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= 2.69</a:t>
            </a:r>
            <a:r>
              <a:rPr lang="en-US" sz="2200" dirty="0"/>
              <a:t> J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200" dirty="0"/>
              <a:t>kg</a:t>
            </a:r>
            <a:r>
              <a:rPr lang="en-US" sz="2200" baseline="30000" dirty="0"/>
              <a:t>-1</a:t>
            </a:r>
            <a:r>
              <a:rPr lang="en-US" sz="2200" dirty="0"/>
              <a:t>K</a:t>
            </a:r>
            <a:r>
              <a:rPr lang="en-US" sz="2200" baseline="30000" dirty="0"/>
              <a:t>-1</a:t>
            </a:r>
            <a:r>
              <a:rPr lang="en-US" sz="2200" dirty="0"/>
              <a:t> at 120 K with field of 5 T. Working temperature 50-180 K.</a:t>
            </a:r>
          </a:p>
        </p:txBody>
      </p:sp>
      <p:sp>
        <p:nvSpPr>
          <p:cNvPr id="35" name="Title 6">
            <a:extLst>
              <a:ext uri="{FF2B5EF4-FFF2-40B4-BE49-F238E27FC236}">
                <a16:creationId xmlns:a16="http://schemas.microsoft.com/office/drawing/2014/main" id="{CF75F364-C102-CC0D-8A27-9A6ED0B55ABA}"/>
              </a:ext>
            </a:extLst>
          </p:cNvPr>
          <p:cNvSpPr txBox="1">
            <a:spLocks/>
          </p:cNvSpPr>
          <p:nvPr/>
        </p:nvSpPr>
        <p:spPr>
          <a:xfrm>
            <a:off x="1579012" y="353134"/>
            <a:ext cx="10356574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500" b="1" dirty="0"/>
              <a:t>Mining </a:t>
            </a:r>
            <a:r>
              <a:rPr lang="en-US" sz="3500" b="1" dirty="0" err="1"/>
              <a:t>by-products</a:t>
            </a:r>
            <a:r>
              <a:rPr lang="en-US" sz="3500" b="1" dirty="0" err="1">
                <a:sym typeface="Wingdings" panose="05000000000000000000" pitchFamily="2" charset="2"/>
              </a:rPr>
              <a:t>REOFunctional</a:t>
            </a:r>
            <a:r>
              <a:rPr lang="en-US" sz="3500" b="1" dirty="0">
                <a:sym typeface="Wingdings" panose="05000000000000000000" pitchFamily="2" charset="2"/>
              </a:rPr>
              <a:t> materials</a:t>
            </a:r>
            <a:endParaRPr lang="en-US" sz="3500" b="1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88698D9-9481-81DD-29B3-C1D190BFC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031" y="1034182"/>
            <a:ext cx="3931163" cy="304456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81D0327-4514-4937-5E88-5BD56CAC32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56" y="3734735"/>
            <a:ext cx="3762978" cy="730329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EC26A9-CD59-F6C7-C134-F5B14FA90424}"/>
              </a:ext>
            </a:extLst>
          </p:cNvPr>
          <p:cNvGrpSpPr/>
          <p:nvPr/>
        </p:nvGrpSpPr>
        <p:grpSpPr>
          <a:xfrm>
            <a:off x="7517971" y="1082117"/>
            <a:ext cx="3789755" cy="3163285"/>
            <a:chOff x="7517971" y="1082117"/>
            <a:chExt cx="3789755" cy="31632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9732BC-BB66-53F2-394D-0A39C5AE3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9494" t="9312" r="11115" b="4127"/>
            <a:stretch>
              <a:fillRect/>
            </a:stretch>
          </p:blipFill>
          <p:spPr>
            <a:xfrm>
              <a:off x="7517971" y="1082117"/>
              <a:ext cx="3789755" cy="3163285"/>
            </a:xfrm>
            <a:prstGeom prst="rect">
              <a:avLst/>
            </a:prstGeom>
          </p:spPr>
        </p:pic>
        <p:sp>
          <p:nvSpPr>
            <p:cNvPr id="3" name="TextBox 5">
              <a:extLst>
                <a:ext uri="{FF2B5EF4-FFF2-40B4-BE49-F238E27FC236}">
                  <a16:creationId xmlns:a16="http://schemas.microsoft.com/office/drawing/2014/main" id="{AE6F995C-9A61-E0B1-2BD9-10A7BBA89378}"/>
                </a:ext>
              </a:extLst>
            </p:cNvPr>
            <p:cNvSpPr txBox="1"/>
            <p:nvPr/>
          </p:nvSpPr>
          <p:spPr>
            <a:xfrm>
              <a:off x="8047216" y="1464478"/>
              <a:ext cx="1202249" cy="3758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000" b="1" dirty="0">
                  <a:latin typeface="Arial" panose="020B0604020202020204" pitchFamily="34" charset="0"/>
                  <a:ea typeface="Garet Bold"/>
                  <a:cs typeface="Arial" panose="020B0604020202020204" pitchFamily="34" charset="0"/>
                  <a:sym typeface="Garet Bold"/>
                </a:rPr>
                <a:t>Extracted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003184-BB21-BEA2-A3E3-320235CFE202}"/>
              </a:ext>
            </a:extLst>
          </p:cNvPr>
          <p:cNvGrpSpPr/>
          <p:nvPr/>
        </p:nvGrpSpPr>
        <p:grpSpPr>
          <a:xfrm>
            <a:off x="8343014" y="4266683"/>
            <a:ext cx="3219204" cy="2591317"/>
            <a:chOff x="8343014" y="4266683"/>
            <a:chExt cx="3219204" cy="259131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32F5082-B463-A65A-1123-1D410E0AF5BC}"/>
                </a:ext>
              </a:extLst>
            </p:cNvPr>
            <p:cNvGrpSpPr/>
            <p:nvPr/>
          </p:nvGrpSpPr>
          <p:grpSpPr>
            <a:xfrm>
              <a:off x="8343014" y="4266683"/>
              <a:ext cx="3219204" cy="2591317"/>
              <a:chOff x="8755912" y="4266682"/>
              <a:chExt cx="3219204" cy="259131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322AE6A-694D-8F63-B36B-0982BA616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55912" y="4266682"/>
                <a:ext cx="3219204" cy="2591317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8B2B71F-8D30-B050-8CAD-FB99CE4038EB}"/>
                  </a:ext>
                </a:extLst>
              </p:cNvPr>
              <p:cNvSpPr txBox="1"/>
              <p:nvPr/>
            </p:nvSpPr>
            <p:spPr>
              <a:xfrm>
                <a:off x="9159064" y="4683275"/>
                <a:ext cx="1146987" cy="10926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300" dirty="0"/>
                  <a:t>J. Phys.: </a:t>
                </a:r>
                <a:r>
                  <a:rPr lang="fr-FR" sz="1300" dirty="0" err="1"/>
                  <a:t>Condens</a:t>
                </a:r>
                <a:r>
                  <a:rPr lang="fr-FR" sz="1300" dirty="0"/>
                  <a:t>. Matter 24 (2012) 366004</a:t>
                </a:r>
                <a:endParaRPr lang="en-US" sz="1300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14FB09-1AE5-93DB-A402-AEBCB888FC65}"/>
                </a:ext>
              </a:extLst>
            </p:cNvPr>
            <p:cNvSpPr txBox="1"/>
            <p:nvPr/>
          </p:nvSpPr>
          <p:spPr>
            <a:xfrm>
              <a:off x="8801761" y="4331074"/>
              <a:ext cx="1470648" cy="3758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sz="2000" b="1" dirty="0">
                  <a:latin typeface="Arial" panose="020B0604020202020204" pitchFamily="34" charset="0"/>
                  <a:ea typeface="Garet Bold"/>
                  <a:cs typeface="Arial" panose="020B0604020202020204" pitchFamily="34" charset="0"/>
                  <a:sym typeface="Garet Bold"/>
                </a:rPr>
                <a:t>Commercial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034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E4DCA91C-D217-1627-696B-653AB9327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>
            <a:extLst>
              <a:ext uri="{FF2B5EF4-FFF2-40B4-BE49-F238E27FC236}">
                <a16:creationId xmlns:a16="http://schemas.microsoft.com/office/drawing/2014/main" id="{F1786CE2-01C8-570E-853F-8B49F07849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30609" y="6132443"/>
            <a:ext cx="861391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04BD2FAD-E607-A3C8-9856-7704777A2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What we can do for this research in Indonesia?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90C8DE-C7C8-2EA2-6A96-6144E7E8732A}"/>
              </a:ext>
            </a:extLst>
          </p:cNvPr>
          <p:cNvSpPr txBox="1"/>
          <p:nvPr/>
        </p:nvSpPr>
        <p:spPr>
          <a:xfrm>
            <a:off x="55534" y="1192651"/>
            <a:ext cx="46441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FF0000"/>
                </a:solidFill>
              </a:rPr>
              <a:t>Sample synthesis and basic characterization facilities are available in-house at BRIN</a:t>
            </a:r>
            <a:r>
              <a:rPr lang="en-US" sz="2500" dirty="0">
                <a:solidFill>
                  <a:schemeClr val="tx1"/>
                </a:solidFill>
              </a:rPr>
              <a:t>, covering nanomaterials and quantum materials.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572C31-3A1F-FEAB-C7A3-20FDAA9DA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35" y="1270346"/>
            <a:ext cx="7321561" cy="49652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F13FB6-8D22-1516-120E-056EC27A6239}"/>
              </a:ext>
            </a:extLst>
          </p:cNvPr>
          <p:cNvSpPr txBox="1"/>
          <p:nvPr/>
        </p:nvSpPr>
        <p:spPr>
          <a:xfrm>
            <a:off x="254533" y="3539805"/>
            <a:ext cx="446445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8" indent="-342900">
              <a:buFont typeface="Wingdings" panose="05000000000000000000" pitchFamily="2" charset="2"/>
              <a:buChar char="ü"/>
            </a:pPr>
            <a:r>
              <a:rPr lang="en-US" sz="2200" dirty="0"/>
              <a:t>Upstreaming REE from mining waste products to be functional energy materials.</a:t>
            </a:r>
          </a:p>
          <a:p>
            <a:pPr marL="342900" lvl="8" indent="-342900">
              <a:buFont typeface="Wingdings" panose="05000000000000000000" pitchFamily="2" charset="2"/>
              <a:buChar char="ü"/>
            </a:pPr>
            <a:r>
              <a:rPr lang="en-US" sz="2200" dirty="0"/>
              <a:t>Biomass </a:t>
            </a:r>
            <a:r>
              <a:rPr lang="en-US" sz="2200" dirty="0">
                <a:sym typeface="Wingdings" panose="05000000000000000000" pitchFamily="2" charset="2"/>
              </a:rPr>
              <a:t> catalysts.</a:t>
            </a:r>
          </a:p>
          <a:p>
            <a:pPr marL="342900" lvl="8" indent="-342900">
              <a:buFont typeface="Wingdings" panose="05000000000000000000" pitchFamily="2" charset="2"/>
              <a:buChar char="ü"/>
            </a:pPr>
            <a:r>
              <a:rPr lang="en-US" sz="2200" dirty="0">
                <a:sym typeface="Wingdings" panose="05000000000000000000" pitchFamily="2" charset="2"/>
              </a:rPr>
              <a:t>Green synthesis materials.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3E5BF7-816B-A0F5-18DC-B95A2D851BAE}"/>
              </a:ext>
            </a:extLst>
          </p:cNvPr>
          <p:cNvSpPr txBox="1"/>
          <p:nvPr/>
        </p:nvSpPr>
        <p:spPr>
          <a:xfrm>
            <a:off x="55534" y="5409514"/>
            <a:ext cx="47212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ym typeface="Wingdings" panose="05000000000000000000" pitchFamily="2" charset="2"/>
              </a:rPr>
              <a:t>A rapidly growing number of users at large-scale facilities.</a:t>
            </a:r>
          </a:p>
        </p:txBody>
      </p:sp>
    </p:spTree>
    <p:extLst>
      <p:ext uri="{BB962C8B-B14F-4D97-AF65-F5344CB8AC3E}">
        <p14:creationId xmlns:p14="http://schemas.microsoft.com/office/powerpoint/2010/main" val="2687725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2776C-B28F-92AC-C4C7-18326AAC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F8C84D8B-9393-06E2-A1AF-ADAF34EAE4B2}"/>
              </a:ext>
            </a:extLst>
          </p:cNvPr>
          <p:cNvSpPr txBox="1">
            <a:spLocks/>
          </p:cNvSpPr>
          <p:nvPr/>
        </p:nvSpPr>
        <p:spPr>
          <a:xfrm>
            <a:off x="1579012" y="353134"/>
            <a:ext cx="10356574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500" b="1" dirty="0"/>
              <a:t>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1933C-C746-15C4-E602-CCF0F24D950A}"/>
              </a:ext>
            </a:extLst>
          </p:cNvPr>
          <p:cNvSpPr txBox="1"/>
          <p:nvPr/>
        </p:nvSpPr>
        <p:spPr>
          <a:xfrm>
            <a:off x="404037" y="1373328"/>
            <a:ext cx="113662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Nanoscale effects alter magnetic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behaviour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: a transition from non-magnetic to magnetic, and a decrease in the transition temperature.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In superconductors, reducing particle size strongly suppresses superconductivity and induces magnetism.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μSR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is a powerful probe of these phenomena in nanoparticles.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Future muon and neutron experiments will investigate the crystal and magnetic structure of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LaMnO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₃ derived from mining by-products, aiming to explain the enhancement of the Curie temperature and magnetocaloric (MCE) properties compared to the commercial one.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0147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0386-F428-1112-E2F5-BD8047188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A902C3E0-D077-CDBD-3735-47BC6C96FF01}"/>
              </a:ext>
            </a:extLst>
          </p:cNvPr>
          <p:cNvSpPr txBox="1">
            <a:spLocks/>
          </p:cNvSpPr>
          <p:nvPr/>
        </p:nvSpPr>
        <p:spPr>
          <a:xfrm>
            <a:off x="1579012" y="353134"/>
            <a:ext cx="10356574" cy="58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500" b="1" dirty="0"/>
              <a:t>Open for Collaborations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1F1F2-BB65-B60F-0A53-F21878C9FE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88"/>
          <a:stretch>
            <a:fillRect/>
          </a:stretch>
        </p:blipFill>
        <p:spPr>
          <a:xfrm>
            <a:off x="47847" y="1260105"/>
            <a:ext cx="6819881" cy="3141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6CDB2C-8C72-597E-CBDC-34E3F0D9C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151" y="1219190"/>
            <a:ext cx="5054860" cy="46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43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0CA4D-0B69-6C52-95BA-6F74803FF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4C8EC-598E-DA13-61B1-DDFD21932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Acknowledgements &amp; Collaborators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324F9-4193-673E-7EEC-B9357121A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3689" y="1456226"/>
            <a:ext cx="4739858" cy="3764471"/>
          </a:xfrm>
        </p:spPr>
        <p:txBody>
          <a:bodyPr>
            <a:noAutofit/>
          </a:bodyPr>
          <a:lstStyle/>
          <a:p>
            <a:pPr marL="50800" indent="0">
              <a:buNone/>
            </a:pPr>
            <a:r>
              <a:rPr lang="en-US" sz="1700" dirty="0"/>
              <a:t>INDONESIA</a:t>
            </a:r>
          </a:p>
          <a:p>
            <a:r>
              <a:rPr lang="en-US" sz="1700" dirty="0"/>
              <a:t>Prof. Widi Astuti (BRIN)</a:t>
            </a:r>
          </a:p>
          <a:p>
            <a:r>
              <a:rPr lang="en-US" sz="1700" dirty="0"/>
              <a:t>Dr. Dicky </a:t>
            </a:r>
            <a:r>
              <a:rPr lang="en-US" sz="1700" dirty="0" err="1"/>
              <a:t>Rezky</a:t>
            </a:r>
            <a:r>
              <a:rPr lang="en-US" sz="1700" dirty="0"/>
              <a:t> </a:t>
            </a:r>
            <a:r>
              <a:rPr lang="en-US" sz="1700" dirty="0" err="1"/>
              <a:t>Munazat</a:t>
            </a:r>
            <a:r>
              <a:rPr lang="en-US" sz="1700" dirty="0"/>
              <a:t> (BRIN)</a:t>
            </a:r>
          </a:p>
          <a:p>
            <a:r>
              <a:rPr lang="en-US" sz="1700" dirty="0"/>
              <a:t>Prof. </a:t>
            </a:r>
            <a:r>
              <a:rPr lang="en-US" sz="1700" dirty="0" err="1"/>
              <a:t>Risdiana</a:t>
            </a:r>
            <a:r>
              <a:rPr lang="en-US" sz="1700" dirty="0"/>
              <a:t> (UNPAD)</a:t>
            </a:r>
          </a:p>
          <a:p>
            <a:r>
              <a:rPr lang="en-US" sz="1700" dirty="0"/>
              <a:t>Dr. </a:t>
            </a:r>
            <a:r>
              <a:rPr lang="en-US" sz="1700" dirty="0" err="1"/>
              <a:t>Budhy</a:t>
            </a:r>
            <a:r>
              <a:rPr lang="en-US" sz="1700" dirty="0"/>
              <a:t> Kurniawan (UI)</a:t>
            </a:r>
          </a:p>
          <a:p>
            <a:r>
              <a:rPr lang="en-US" sz="1700" dirty="0"/>
              <a:t>Dr. </a:t>
            </a:r>
            <a:r>
              <a:rPr lang="en-US" sz="1700" dirty="0" err="1"/>
              <a:t>Jumaeda</a:t>
            </a:r>
            <a:r>
              <a:rPr lang="en-US" sz="1700" dirty="0"/>
              <a:t> Jatmika (BRIN)</a:t>
            </a:r>
          </a:p>
          <a:p>
            <a:r>
              <a:rPr lang="en-US" sz="1700" dirty="0"/>
              <a:t>Devi </a:t>
            </a:r>
            <a:r>
              <a:rPr lang="en-US" sz="1700" dirty="0" err="1"/>
              <a:t>Nurmalasari</a:t>
            </a:r>
            <a:r>
              <a:rPr lang="en-US" sz="1700" dirty="0"/>
              <a:t> (UNPAD)</a:t>
            </a:r>
          </a:p>
          <a:p>
            <a:r>
              <a:rPr lang="en-US" sz="1700" dirty="0"/>
              <a:t>Farah Nita Adila (UI)</a:t>
            </a:r>
          </a:p>
          <a:p>
            <a:r>
              <a:rPr lang="en-US" sz="1700" dirty="0"/>
              <a:t>Moh Milki I. M. (UI)</a:t>
            </a:r>
          </a:p>
          <a:p>
            <a:r>
              <a:rPr lang="en-US" sz="1700" dirty="0"/>
              <a:t>Muhammad </a:t>
            </a:r>
            <a:r>
              <a:rPr lang="en-US" sz="1700" dirty="0" err="1"/>
              <a:t>Yudoyono</a:t>
            </a:r>
            <a:r>
              <a:rPr lang="en-US" sz="1700" dirty="0"/>
              <a:t> </a:t>
            </a:r>
            <a:r>
              <a:rPr lang="en-US" sz="1700" dirty="0" err="1"/>
              <a:t>Dwitanto</a:t>
            </a:r>
            <a:r>
              <a:rPr lang="en-US" sz="1700" dirty="0"/>
              <a:t> (UNJ)</a:t>
            </a:r>
          </a:p>
          <a:p>
            <a:r>
              <a:rPr lang="en-US" sz="1700" dirty="0"/>
              <a:t>Anisa Hanum (UNJ)</a:t>
            </a:r>
          </a:p>
          <a:p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9B3A2-F19D-D518-8A24-2AFDA12582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37E882-549C-4E32-E164-A0409034AD49}"/>
              </a:ext>
            </a:extLst>
          </p:cNvPr>
          <p:cNvGrpSpPr/>
          <p:nvPr/>
        </p:nvGrpSpPr>
        <p:grpSpPr>
          <a:xfrm>
            <a:off x="2169041" y="5985276"/>
            <a:ext cx="8321629" cy="422085"/>
            <a:chOff x="2183886" y="5418350"/>
            <a:chExt cx="9580953" cy="74890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70DC85-AB8E-E0E5-D975-7CB168F67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6720" y="5418351"/>
              <a:ext cx="1307093" cy="68727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D5861B8-AD35-EDF8-2227-79909A27F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" b="12889"/>
            <a:stretch>
              <a:fillRect/>
            </a:stretch>
          </p:blipFill>
          <p:spPr>
            <a:xfrm>
              <a:off x="4976134" y="5418351"/>
              <a:ext cx="1642633" cy="68727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112E3D7-26CA-4C7C-E146-14F8A067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16" b="21705"/>
            <a:stretch>
              <a:fillRect/>
            </a:stretch>
          </p:blipFill>
          <p:spPr>
            <a:xfrm>
              <a:off x="8264417" y="5476037"/>
              <a:ext cx="1734937" cy="64007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832FD9A-11F5-3438-E1D9-0E41C1D69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343" y="5418350"/>
              <a:ext cx="1390733" cy="7489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7E4CEF-2813-D964-1BFF-37982EC15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3886" y="5451430"/>
              <a:ext cx="1272744" cy="60700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8D9422A-5E1F-A8DE-F108-4A5D1D01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4356" y="5476037"/>
              <a:ext cx="1650483" cy="640078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C22B54E-7FA2-D7FC-B105-46045A1E364D}"/>
              </a:ext>
            </a:extLst>
          </p:cNvPr>
          <p:cNvGrpSpPr/>
          <p:nvPr/>
        </p:nvGrpSpPr>
        <p:grpSpPr>
          <a:xfrm>
            <a:off x="2432747" y="6407361"/>
            <a:ext cx="7167807" cy="450639"/>
            <a:chOff x="3703066" y="6058431"/>
            <a:chExt cx="8252522" cy="79956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AF621FA-A3B7-9D37-A470-6DD774C0C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3066" y="6181892"/>
              <a:ext cx="1323310" cy="616000"/>
            </a:xfrm>
            <a:prstGeom prst="rect">
              <a:avLst/>
            </a:prstGeom>
          </p:spPr>
        </p:pic>
        <p:pic>
          <p:nvPicPr>
            <p:cNvPr id="15" name="図 4" descr="テキスト&#10;&#10;自動的に生成された説明">
              <a:extLst>
                <a:ext uri="{FF2B5EF4-FFF2-40B4-BE49-F238E27FC236}">
                  <a16:creationId xmlns:a16="http://schemas.microsoft.com/office/drawing/2014/main" id="{C25F5B6C-6E3F-D73F-A493-0DF5DB114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5900"/>
                      </a14:imgEffect>
                      <a14:imgEffect>
                        <a14:saturation sat="2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4" t="21004" r="5062" b="24225"/>
            <a:stretch/>
          </p:blipFill>
          <p:spPr>
            <a:xfrm>
              <a:off x="7858140" y="6181892"/>
              <a:ext cx="2752629" cy="55778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0F96A0D-40F7-8E31-52A4-F4CF08B8D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9344" y="6058431"/>
              <a:ext cx="2527033" cy="79956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41DD285-AB62-44D6-6DEC-406CD733D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2844" y="6154714"/>
              <a:ext cx="1272744" cy="607001"/>
            </a:xfrm>
            <a:prstGeom prst="rect">
              <a:avLst/>
            </a:prstGeom>
          </p:spPr>
        </p:pic>
      </p:grp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28A5327-F0D5-E1AF-3BAD-8E9C0698B117}"/>
              </a:ext>
            </a:extLst>
          </p:cNvPr>
          <p:cNvSpPr txBox="1">
            <a:spLocks/>
          </p:cNvSpPr>
          <p:nvPr/>
        </p:nvSpPr>
        <p:spPr>
          <a:xfrm>
            <a:off x="200936" y="1352190"/>
            <a:ext cx="3818216" cy="3699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700" dirty="0"/>
              <a:t>The UK International Science Partnerships Fund (ISPF).</a:t>
            </a:r>
          </a:p>
          <a:p>
            <a:r>
              <a:rPr lang="en-US" sz="1700" dirty="0"/>
              <a:t>LPDP Grant and BRIN, under grant numbers B-3842/II.7.5/FR.06.00/11/2023 and B-3855/III.10/FR.06.00/11/2023.</a:t>
            </a:r>
          </a:p>
          <a:p>
            <a:r>
              <a:rPr lang="en-US" sz="1700" dirty="0"/>
              <a:t>Bank Indonesia (grant number 28/17/BINS/P/B.</a:t>
            </a:r>
          </a:p>
          <a:p>
            <a:r>
              <a:rPr lang="en-US" sz="1700" dirty="0"/>
              <a:t>JSPS Core-to-Core Program (grant number JPJSCCB20240005). </a:t>
            </a:r>
          </a:p>
          <a:p>
            <a:endParaRPr lang="en-US" sz="1700" dirty="0"/>
          </a:p>
          <a:p>
            <a:endParaRPr lang="en-US" sz="170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43CDB2B-2505-1007-FC6A-D5BCA97658A1}"/>
              </a:ext>
            </a:extLst>
          </p:cNvPr>
          <p:cNvSpPr txBox="1">
            <a:spLocks/>
          </p:cNvSpPr>
          <p:nvPr/>
        </p:nvSpPr>
        <p:spPr>
          <a:xfrm>
            <a:off x="3821764" y="1355486"/>
            <a:ext cx="4739858" cy="238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indent="0">
              <a:buNone/>
            </a:pPr>
            <a:r>
              <a:rPr lang="en-US" sz="1700" dirty="0"/>
              <a:t>JAPAN</a:t>
            </a:r>
          </a:p>
          <a:p>
            <a:r>
              <a:rPr lang="en-US" sz="1700" dirty="0"/>
              <a:t>Dr. Isao Watanabe (RIKEN)</a:t>
            </a:r>
          </a:p>
          <a:p>
            <a:r>
              <a:rPr lang="en-US" sz="1700" dirty="0"/>
              <a:t>Dr. Akihiro Koda (J-PARC)</a:t>
            </a:r>
          </a:p>
          <a:p>
            <a:r>
              <a:rPr lang="en-US" sz="1700" dirty="0"/>
              <a:t>Dr. Kazuki </a:t>
            </a:r>
            <a:r>
              <a:rPr lang="en-US" sz="1700" dirty="0" err="1"/>
              <a:t>Ohishi</a:t>
            </a:r>
            <a:r>
              <a:rPr lang="en-US" sz="1700" dirty="0"/>
              <a:t> (J-PARC)</a:t>
            </a:r>
          </a:p>
          <a:p>
            <a:r>
              <a:rPr lang="en-US" sz="1700" dirty="0"/>
              <a:t>Prof. </a:t>
            </a:r>
            <a:r>
              <a:rPr lang="en-US" sz="1700" dirty="0" err="1"/>
              <a:t>Hirohuke</a:t>
            </a:r>
            <a:r>
              <a:rPr lang="en-US" sz="1700" dirty="0"/>
              <a:t> </a:t>
            </a:r>
            <a:r>
              <a:rPr lang="en-US" sz="1700" dirty="0" err="1"/>
              <a:t>Kuroe</a:t>
            </a:r>
            <a:r>
              <a:rPr lang="en-US" sz="1700" dirty="0"/>
              <a:t> (Sophia Univ.)</a:t>
            </a:r>
          </a:p>
          <a:p>
            <a:r>
              <a:rPr lang="en-US" sz="1700" dirty="0"/>
              <a:t>Prof. Tadashi Adachi (Sophia Univ.)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36196DE-2A2A-FC9A-3B41-64B91DD5F975}"/>
              </a:ext>
            </a:extLst>
          </p:cNvPr>
          <p:cNvSpPr txBox="1">
            <a:spLocks/>
          </p:cNvSpPr>
          <p:nvPr/>
        </p:nvSpPr>
        <p:spPr>
          <a:xfrm>
            <a:off x="3821764" y="3560243"/>
            <a:ext cx="4739858" cy="238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indent="0">
              <a:buNone/>
            </a:pPr>
            <a:r>
              <a:rPr lang="en-US" sz="1700" dirty="0"/>
              <a:t>UNITED KINGDOM</a:t>
            </a:r>
          </a:p>
          <a:p>
            <a:r>
              <a:rPr lang="en-US" sz="1700" dirty="0"/>
              <a:t>Dr. Alex </a:t>
            </a:r>
            <a:r>
              <a:rPr lang="en-US" sz="1700" dirty="0" err="1"/>
              <a:t>Louat</a:t>
            </a:r>
            <a:r>
              <a:rPr lang="en-US" sz="1700" dirty="0"/>
              <a:t> (ISIS)</a:t>
            </a:r>
          </a:p>
          <a:p>
            <a:r>
              <a:rPr lang="en-US" sz="1700" dirty="0"/>
              <a:t>Dr. Rhea Stewart (ISIS)</a:t>
            </a:r>
          </a:p>
          <a:p>
            <a:r>
              <a:rPr lang="en-US" sz="1700" dirty="0"/>
              <a:t>Dr. Koji Yokoyama (ISIS)</a:t>
            </a:r>
          </a:p>
          <a:p>
            <a:r>
              <a:rPr lang="en-US" sz="1700" dirty="0"/>
              <a:t>Dr. Stephen Cottrell (ISIS)</a:t>
            </a:r>
          </a:p>
          <a:p>
            <a:r>
              <a:rPr lang="en-US" sz="1700" dirty="0"/>
              <a:t>Dr. John Wilkinson (ISIS)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648E5E-B846-F66F-AB20-87C33DF96939}"/>
              </a:ext>
            </a:extLst>
          </p:cNvPr>
          <p:cNvSpPr txBox="1"/>
          <p:nvPr/>
        </p:nvSpPr>
        <p:spPr>
          <a:xfrm>
            <a:off x="5958220" y="1038469"/>
            <a:ext cx="245833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indent="0">
              <a:buNone/>
            </a:pPr>
            <a:r>
              <a:rPr lang="en-US" sz="1700" b="1" dirty="0"/>
              <a:t>COLLABORATORS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BA352D-F120-C6D5-85E2-F5DA16D366F4}"/>
              </a:ext>
            </a:extLst>
          </p:cNvPr>
          <p:cNvSpPr txBox="1"/>
          <p:nvPr/>
        </p:nvSpPr>
        <p:spPr>
          <a:xfrm>
            <a:off x="1504507" y="1128172"/>
            <a:ext cx="147260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indent="0">
              <a:buNone/>
            </a:pPr>
            <a:r>
              <a:rPr lang="en-US" sz="1700" b="1" dirty="0"/>
              <a:t>FUNDINGS</a:t>
            </a:r>
          </a:p>
        </p:txBody>
      </p:sp>
    </p:spTree>
    <p:extLst>
      <p:ext uri="{BB962C8B-B14F-4D97-AF65-F5344CB8AC3E}">
        <p14:creationId xmlns:p14="http://schemas.microsoft.com/office/powerpoint/2010/main" val="1044063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DD3AC-9807-5AC5-0583-6CF824E4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FD256D8-4AD0-E1AC-FAF7-7805A08360CF}"/>
              </a:ext>
            </a:extLst>
          </p:cNvPr>
          <p:cNvSpPr/>
          <p:nvPr/>
        </p:nvSpPr>
        <p:spPr>
          <a:xfrm>
            <a:off x="600363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395367-2BF3-EC51-3E5B-85ECBA6C24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234" t="9767" r="5945" b="6124"/>
          <a:stretch>
            <a:fillRect/>
          </a:stretch>
        </p:blipFill>
        <p:spPr>
          <a:xfrm>
            <a:off x="887818" y="467833"/>
            <a:ext cx="3987209" cy="57681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262F9B-5230-0B12-1143-1A8DFFCA3A81}"/>
              </a:ext>
            </a:extLst>
          </p:cNvPr>
          <p:cNvSpPr txBox="1"/>
          <p:nvPr/>
        </p:nvSpPr>
        <p:spPr>
          <a:xfrm>
            <a:off x="4828954" y="893136"/>
            <a:ext cx="72779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Suci Winarsih</a:t>
            </a:r>
          </a:p>
          <a:p>
            <a:pPr algn="ctr"/>
            <a:r>
              <a:rPr lang="en-US" sz="2400" dirty="0"/>
              <a:t>National Research and Innovation Agency (BRIN)</a:t>
            </a:r>
          </a:p>
          <a:p>
            <a:pPr algn="ctr"/>
            <a:r>
              <a:rPr lang="en-US" sz="2400" dirty="0"/>
              <a:t>Email: </a:t>
            </a:r>
            <a:r>
              <a:rPr lang="en-US" sz="2400" dirty="0">
                <a:hlinkClick r:id="rId4"/>
              </a:rPr>
              <a:t>suci.winarsih@brin.go.id</a:t>
            </a:r>
            <a:r>
              <a:rPr lang="en-US" sz="2400" dirty="0"/>
              <a:t> or </a:t>
            </a:r>
            <a:r>
              <a:rPr lang="en-US" sz="2400" dirty="0">
                <a:hlinkClick r:id="rId5"/>
              </a:rPr>
              <a:t>suciwinarsih93@gmail.com</a:t>
            </a:r>
            <a:r>
              <a:rPr lang="en-US" sz="2400" dirty="0"/>
              <a:t> 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4151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7774-F476-7FE6-0F86-89A73AFB5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786" y="136525"/>
            <a:ext cx="9144000" cy="543959"/>
          </a:xfrm>
        </p:spPr>
        <p:txBody>
          <a:bodyPr>
            <a:normAutofit/>
          </a:bodyPr>
          <a:lstStyle/>
          <a:p>
            <a:r>
              <a:rPr lang="en-US" sz="3000" dirty="0"/>
              <a:t>Staged pH Fractionation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14954-E28A-7CDF-9F37-1479754BD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273" y="805674"/>
            <a:ext cx="11479619" cy="5451585"/>
          </a:xfrm>
        </p:spPr>
        <p:txBody>
          <a:bodyPr>
            <a:normAutofit fontScale="85000" lnSpcReduction="20000"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Alkaline decomposition — Bangka monazite plus excess NaOH (water : NaOH : monazite = 1.7 : 1.5 : 1), 140 °C for 4 h. Every metal reports as a hydroxide: (U, Th, RE)(OH)₃.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Partial dissolution — the precipitate is dissolved in 14 N HCl down to pH 3.7, 80 °C for 2 h (dissolving more than 80% of the precipitate). At this point U, Th and the REs are all in solution together.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The pivotal step — precipitation of U and Th at pH 6.14–6.30 with 1 M NaOH. Th⁴⁺ and U precipitate as hydroxides well before the REE³⁺ do, so at this pH Th and U drop into the residue while the lanthanides stay in solution.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Precipitation of RE(OH)₃ at pH 9.8 from the filtrate — the step that leaves Th and U behind.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remainder is cleared by the subsequent lanthanum purification stages, each of which dilutes the Th further: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Leaching RE(OH)₃ with 0.5 M HNO₃, 90 °C for 15 min → Ce stays behind as Ce(OH)₃ residue.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Ce separation at pH 4, then precipitation of Y, Nd, </a:t>
            </a:r>
            <a:r>
              <a:rPr lang="en-US" dirty="0" err="1"/>
              <a:t>Pr</a:t>
            </a:r>
            <a:r>
              <a:rPr lang="en-US" dirty="0"/>
              <a:t>, </a:t>
            </a:r>
            <a:r>
              <a:rPr lang="en-US" dirty="0" err="1"/>
              <a:t>Sm</a:t>
            </a:r>
            <a:r>
              <a:rPr lang="en-US" dirty="0"/>
              <a:t>, Gd at pH 8.25 with NH₄OH.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Lanthanum oxalate precipitation, La₂(C₂O₄)₃, with oxalic acid at pH 8.25 — oxalate is the classic Th scavenger, since Th-oxalate is far less soluble.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Calcination at 850 °C for 3 h → commercial </a:t>
            </a:r>
            <a:r>
              <a:rPr lang="en-US" dirty="0" err="1"/>
              <a:t>La₂O</a:t>
            </a:r>
            <a:r>
              <a:rPr lang="en-US" dirty="0"/>
              <a:t>₃.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Re-precipitation of La(OH)₃ at pH 8 with NaOH, calcination at 900 °C for 5 h → </a:t>
            </a:r>
            <a:r>
              <a:rPr lang="en-US" dirty="0" err="1"/>
              <a:t>La₂O</a:t>
            </a:r>
            <a:r>
              <a:rPr lang="en-US" dirty="0"/>
              <a:t>₃ nanoparticles.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87FDE-43FD-DD21-576E-B19BE46F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61D660-89F2-C62E-60FC-9E9843B93C2D}"/>
              </a:ext>
            </a:extLst>
          </p:cNvPr>
          <p:cNvSpPr txBox="1"/>
          <p:nvPr/>
        </p:nvSpPr>
        <p:spPr>
          <a:xfrm>
            <a:off x="7795921" y="6334780"/>
            <a:ext cx="4149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baseline="0" dirty="0">
                <a:latin typeface="MyriadPro-SemiCn"/>
              </a:rPr>
              <a:t>Samin et al., J. Sustain. Metall. 11:2965–2979</a:t>
            </a:r>
            <a:r>
              <a:rPr lang="en-US" dirty="0">
                <a:latin typeface="MyriadPro-SemiCn"/>
              </a:rPr>
              <a:t> (2025).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10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32E2A-3EA4-F7BF-B538-BE315069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ECD3D-B8B6-EFAA-AC27-3A72B9C4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48" y="0"/>
            <a:ext cx="2356518" cy="630238"/>
          </a:xfrm>
        </p:spPr>
        <p:txBody>
          <a:bodyPr>
            <a:noAutofit/>
          </a:bodyPr>
          <a:lstStyle/>
          <a:p>
            <a:r>
              <a:rPr lang="en-US" sz="2400" dirty="0"/>
              <a:t>Summary</a:t>
            </a:r>
            <a:endParaRPr lang="en-ID" sz="24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A73FA2E-0726-1447-EE3F-11A35DE74C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982274"/>
              </p:ext>
            </p:extLst>
          </p:nvPr>
        </p:nvGraphicFramePr>
        <p:xfrm>
          <a:off x="580283" y="801688"/>
          <a:ext cx="10042428" cy="47039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21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4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8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14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42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74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05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79377">
                <a:tc>
                  <a:txBody>
                    <a:bodyPr/>
                    <a:lstStyle/>
                    <a:p>
                      <a:endParaRPr lang="en-US" sz="1600" b="1" strike="noStrike" spc="-1" dirty="0">
                        <a:solidFill>
                          <a:srgbClr val="000000"/>
                        </a:solidFill>
                        <a:latin typeface="Arial"/>
                        <a:ea typeface="DejaVu Sans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spc="-1" dirty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ID" sz="1600" b="0" i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spc="-1" dirty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en-ID" sz="1600" b="0" i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i="1" strike="noStrike" spc="-1" dirty="0">
                          <a:solidFill>
                            <a:srgbClr val="000000"/>
                          </a:solidFill>
                        </a:rPr>
                        <a:t>c</a:t>
                      </a:r>
                      <a:endParaRPr lang="en-ID" sz="1600" b="0" i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600" b="1" strike="noStrike" spc="-1" dirty="0">
                          <a:solidFill>
                            <a:srgbClr val="000000"/>
                          </a:solidFill>
                        </a:rPr>
                        <a:t>α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600" b="1" strike="noStrike" spc="-1" dirty="0">
                          <a:solidFill>
                            <a:srgbClr val="000000"/>
                          </a:solidFill>
                        </a:rPr>
                        <a:t>β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600" b="1" strike="noStrike" spc="-1" dirty="0">
                          <a:solidFill>
                            <a:srgbClr val="000000"/>
                          </a:solidFill>
                        </a:rPr>
                        <a:t>ϒ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V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Fraction (%)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Space group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1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SG LMO Nano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5.46580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7.75417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5.52370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234.110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SG LCMO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 Nano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5.43442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7.72246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5.49358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230.549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SG LCSMO Nano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5.42538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7.73718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5.48667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230.315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124001"/>
                  </a:ext>
                </a:extLst>
              </a:tr>
              <a:tr h="479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SG LMO 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Micro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5.47014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7.75857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5.51911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234.233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202384"/>
                  </a:ext>
                </a:extLst>
              </a:tr>
              <a:tr h="479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SG LCMO Micro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5.46100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7.70645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5.48973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231.035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438498"/>
                  </a:ext>
                </a:extLst>
              </a:tr>
              <a:tr h="479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SG LCSMO Micro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5.45019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7.70888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5.49433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230.844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956755"/>
                  </a:ext>
                </a:extLst>
              </a:tr>
              <a:tr h="479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SS LMO 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</a:rPr>
                        <a:t>Micro</a:t>
                      </a:r>
                      <a:endParaRPr lang="en-ID" sz="16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5.46573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7.745595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5.52141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680" marR="46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233.761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 n m a</a:t>
                      </a:r>
                      <a:endParaRPr lang="en-ID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0" marR="540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944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741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96BF-7158-A1E0-0EF6-E8BEC8971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40163" cy="846987"/>
          </a:xfrm>
        </p:spPr>
        <p:txBody>
          <a:bodyPr>
            <a:normAutofit/>
          </a:bodyPr>
          <a:lstStyle/>
          <a:p>
            <a:r>
              <a:rPr lang="en-US" dirty="0"/>
              <a:t>LaMnO3 Comparison with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A281-F03A-D368-2980-B105B0DE3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2D2E91-44DF-E644-F9EC-88EE66E695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79"/>
          <a:stretch>
            <a:fillRect/>
          </a:stretch>
        </p:blipFill>
        <p:spPr>
          <a:xfrm>
            <a:off x="550262" y="962246"/>
            <a:ext cx="7567696" cy="4943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55585B-567F-F1D4-232D-9EE481C58B63}"/>
              </a:ext>
            </a:extLst>
          </p:cNvPr>
          <p:cNvSpPr txBox="1"/>
          <p:nvPr/>
        </p:nvSpPr>
        <p:spPr>
          <a:xfrm>
            <a:off x="732167" y="5836826"/>
            <a:ext cx="7443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P. S. Tola et al., Journal of Physics and Chemistry of Solids 111 (2017) 219–228.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D0ECA9-248B-EB10-0AA3-AF51C4275EA1}"/>
              </a:ext>
            </a:extLst>
          </p:cNvPr>
          <p:cNvSpPr txBox="1"/>
          <p:nvPr/>
        </p:nvSpPr>
        <p:spPr>
          <a:xfrm>
            <a:off x="8175550" y="2099930"/>
            <a:ext cx="39083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highlight>
                  <a:srgbClr val="FFFF00"/>
                </a:highlight>
              </a:rPr>
              <a:t>Extracted LMO (present work):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highlight>
                  <a:srgbClr val="FFFF00"/>
                </a:highlight>
              </a:rPr>
              <a:t>TC = 299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200" b="1" dirty="0">
                <a:highlight>
                  <a:srgbClr val="FFFF00"/>
                </a:highlight>
              </a:rPr>
              <a:t>S</a:t>
            </a:r>
            <a:r>
              <a:rPr lang="en-US" sz="1600" b="1" dirty="0">
                <a:highlight>
                  <a:srgbClr val="FFFF00"/>
                </a:highlight>
              </a:rPr>
              <a:t>M</a:t>
            </a:r>
            <a:r>
              <a:rPr lang="en-US" sz="2200" b="1" dirty="0">
                <a:highlight>
                  <a:srgbClr val="FFFF00"/>
                </a:highlight>
              </a:rPr>
              <a:t> max </a:t>
            </a:r>
            <a:r>
              <a:rPr lang="en-US" sz="2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= 8.52</a:t>
            </a:r>
            <a:r>
              <a:rPr lang="en-US" sz="2200" b="1" dirty="0">
                <a:highlight>
                  <a:srgbClr val="FFFF00"/>
                </a:highlight>
              </a:rPr>
              <a:t> or 5.56 </a:t>
            </a:r>
            <a:br>
              <a:rPr lang="en-US" sz="2200" b="1" dirty="0">
                <a:highlight>
                  <a:srgbClr val="FFFF00"/>
                </a:highlight>
              </a:rPr>
            </a:br>
            <a:r>
              <a:rPr lang="en-US" sz="2200" b="1" dirty="0">
                <a:highlight>
                  <a:srgbClr val="FFFF00"/>
                </a:highlight>
              </a:rPr>
              <a:t>J/kg</a:t>
            </a:r>
            <a:r>
              <a:rPr lang="en-US" sz="2200" b="1" baseline="30000" dirty="0">
                <a:highlight>
                  <a:srgbClr val="FFFF00"/>
                </a:highlight>
              </a:rPr>
              <a:t>-1</a:t>
            </a:r>
            <a:r>
              <a:rPr lang="en-US" sz="2200" b="1" dirty="0">
                <a:highlight>
                  <a:srgbClr val="FFFF00"/>
                </a:highlight>
              </a:rPr>
              <a:t>K</a:t>
            </a:r>
            <a:r>
              <a:rPr lang="en-US" sz="2200" b="1" baseline="30000" dirty="0">
                <a:highlight>
                  <a:srgbClr val="FFFF00"/>
                </a:highlight>
              </a:rPr>
              <a:t>-1</a:t>
            </a:r>
            <a:r>
              <a:rPr lang="en-US" sz="2200" b="1" dirty="0">
                <a:highlight>
                  <a:srgbClr val="FFFF00"/>
                </a:highlight>
              </a:rPr>
              <a:t> with applied field </a:t>
            </a:r>
            <a:br>
              <a:rPr lang="en-US" sz="2200" b="1" dirty="0">
                <a:highlight>
                  <a:srgbClr val="FFFF00"/>
                </a:highlight>
              </a:rPr>
            </a:br>
            <a:r>
              <a:rPr lang="en-US" sz="2200" b="1" dirty="0">
                <a:highlight>
                  <a:srgbClr val="FFFF00"/>
                </a:highlight>
              </a:rPr>
              <a:t>of 50 </a:t>
            </a:r>
            <a:r>
              <a:rPr lang="en-US" sz="2200" b="1" dirty="0" err="1">
                <a:highlight>
                  <a:srgbClr val="FFFF00"/>
                </a:highlight>
              </a:rPr>
              <a:t>kOe</a:t>
            </a:r>
            <a:r>
              <a:rPr lang="en-US" sz="2200" b="1" dirty="0">
                <a:highlight>
                  <a:srgbClr val="FFFF00"/>
                </a:highlight>
              </a:rPr>
              <a:t> at 300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highlight>
                  <a:srgbClr val="FFFF00"/>
                </a:highlight>
              </a:rPr>
              <a:t>Our extracted LMO has comparable properties with the benchmark of MCE (Gd)</a:t>
            </a:r>
          </a:p>
          <a:p>
            <a:endParaRPr lang="en-US" sz="2200" b="1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DAC19-BA00-6D4E-114D-B64653214C60}"/>
              </a:ext>
            </a:extLst>
          </p:cNvPr>
          <p:cNvSpPr txBox="1"/>
          <p:nvPr/>
        </p:nvSpPr>
        <p:spPr>
          <a:xfrm>
            <a:off x="7144144" y="2192263"/>
            <a:ext cx="107984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Tola et 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32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7F05-309E-90AD-7990-2FE08C65B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319452-7B6E-92BD-B190-87D25A860CA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973" b="2011"/>
          <a:stretch/>
        </p:blipFill>
        <p:spPr bwMode="auto">
          <a:xfrm>
            <a:off x="114412" y="800929"/>
            <a:ext cx="4517549" cy="4818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0AA297-90E0-1085-BBAC-F6A5FB059FFB}"/>
              </a:ext>
            </a:extLst>
          </p:cNvPr>
          <p:cNvSpPr txBox="1"/>
          <p:nvPr/>
        </p:nvSpPr>
        <p:spPr>
          <a:xfrm>
            <a:off x="212966" y="6364449"/>
            <a:ext cx="5484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Winarsih,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Mater. Sci. Forum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966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357 (2019).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49965B-D89D-6D17-24CD-2DDFB1CFD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661" y="375472"/>
            <a:ext cx="3241101" cy="26864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C20A32-DEC7-57E4-8B26-FF8B580F5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207" y="3170363"/>
            <a:ext cx="3333587" cy="265342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4052398-4D98-4EB0-845E-DBFF6FC8CAF4}"/>
              </a:ext>
            </a:extLst>
          </p:cNvPr>
          <p:cNvGrpSpPr/>
          <p:nvPr/>
        </p:nvGrpSpPr>
        <p:grpSpPr>
          <a:xfrm>
            <a:off x="4631961" y="754181"/>
            <a:ext cx="3463354" cy="4832363"/>
            <a:chOff x="4526404" y="277092"/>
            <a:chExt cx="3463354" cy="4832363"/>
          </a:xfrm>
        </p:grpSpPr>
        <p:pic>
          <p:nvPicPr>
            <p:cNvPr id="6" name="Picture 32">
              <a:extLst>
                <a:ext uri="{FF2B5EF4-FFF2-40B4-BE49-F238E27FC236}">
                  <a16:creationId xmlns:a16="http://schemas.microsoft.com/office/drawing/2014/main" id="{EB570847-9EC9-1C8A-A17A-C99E2C1F2CA0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404" y="277092"/>
              <a:ext cx="3463354" cy="2376167"/>
            </a:xfrm>
            <a:prstGeom prst="rect">
              <a:avLst/>
            </a:prstGeom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C4A845ED-36F9-C3C1-3515-E16EFDAAE5CF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404" y="2733288"/>
              <a:ext cx="3463353" cy="2376167"/>
            </a:xfrm>
            <a:prstGeom prst="rect">
              <a:avLst/>
            </a:prstGeom>
          </p:spPr>
        </p:pic>
      </p:grpSp>
      <p:sp>
        <p:nvSpPr>
          <p:cNvPr id="18" name="タイトル 1">
            <a:extLst>
              <a:ext uri="{FF2B5EF4-FFF2-40B4-BE49-F238E27FC236}">
                <a16:creationId xmlns:a16="http://schemas.microsoft.com/office/drawing/2014/main" id="{2D9C5B24-9FDB-EA8F-0A21-B139DFA97773}"/>
              </a:ext>
            </a:extLst>
          </p:cNvPr>
          <p:cNvSpPr txBox="1">
            <a:spLocks/>
          </p:cNvSpPr>
          <p:nvPr/>
        </p:nvSpPr>
        <p:spPr>
          <a:xfrm>
            <a:off x="0" y="23024"/>
            <a:ext cx="4841823" cy="53956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GB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Nanoparticles </a:t>
            </a:r>
          </a:p>
        </p:txBody>
      </p:sp>
    </p:spTree>
    <p:extLst>
      <p:ext uri="{BB962C8B-B14F-4D97-AF65-F5344CB8AC3E}">
        <p14:creationId xmlns:p14="http://schemas.microsoft.com/office/powerpoint/2010/main" val="121716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2AD7231-A30F-4F3F-81A9-705D40FFD6A9}"/>
              </a:ext>
            </a:extLst>
          </p:cNvPr>
          <p:cNvSpPr/>
          <p:nvPr/>
        </p:nvSpPr>
        <p:spPr>
          <a:xfrm>
            <a:off x="600363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2D33CB-7011-42BC-BD2F-7C6B2EFE4128}"/>
              </a:ext>
            </a:extLst>
          </p:cNvPr>
          <p:cNvSpPr txBox="1"/>
          <p:nvPr/>
        </p:nvSpPr>
        <p:spPr>
          <a:xfrm>
            <a:off x="0" y="6566942"/>
            <a:ext cx="42634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I. Budnick </a:t>
            </a:r>
            <a:r>
              <a:rPr lang="en-GB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Phys. Lett. A </a:t>
            </a:r>
            <a:r>
              <a:rPr lang="en-GB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103 (1987).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C6A8B038-2AA8-44C3-AC8A-95B23C3F2F32}"/>
              </a:ext>
            </a:extLst>
          </p:cNvPr>
          <p:cNvSpPr txBox="1">
            <a:spLocks/>
          </p:cNvSpPr>
          <p:nvPr/>
        </p:nvSpPr>
        <p:spPr>
          <a:xfrm>
            <a:off x="0" y="25358"/>
            <a:ext cx="4306529" cy="945715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μSR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Reported in Mott Insulator</a:t>
            </a:r>
            <a:endParaRPr lang="en-GB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7706E69-DEF6-4418-863F-BCF8B8E3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57" y="1923286"/>
            <a:ext cx="3974550" cy="23788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A6BF34-6BE5-4B06-9E4F-650864B9B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128" y="1009387"/>
            <a:ext cx="3148515" cy="51513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D82C78-E58D-48C8-B6D3-E9E09506DBB7}"/>
              </a:ext>
            </a:extLst>
          </p:cNvPr>
          <p:cNvSpPr txBox="1"/>
          <p:nvPr/>
        </p:nvSpPr>
        <p:spPr>
          <a:xfrm>
            <a:off x="-68353" y="1105643"/>
            <a:ext cx="4580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report on long range magnetic ordering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84D97-1100-49F6-A6D0-10DF1A167FC9}"/>
              </a:ext>
            </a:extLst>
          </p:cNvPr>
          <p:cNvSpPr txBox="1"/>
          <p:nvPr/>
        </p:nvSpPr>
        <p:spPr>
          <a:xfrm>
            <a:off x="4359079" y="49550"/>
            <a:ext cx="37177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Doping dependence </a:t>
            </a:r>
            <a:b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GB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CuO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4894FA-EB6B-458F-B444-29E95F977CDA}"/>
              </a:ext>
            </a:extLst>
          </p:cNvPr>
          <p:cNvSpPr txBox="1"/>
          <p:nvPr/>
        </p:nvSpPr>
        <p:spPr>
          <a:xfrm>
            <a:off x="4207041" y="6336110"/>
            <a:ext cx="42634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J. </a:t>
            </a:r>
            <a:r>
              <a:rPr lang="en-GB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Uemura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PRL </a:t>
            </a:r>
            <a:r>
              <a:rPr lang="en-GB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1045 (1987).</a:t>
            </a:r>
          </a:p>
          <a:p>
            <a:pPr algn="ctr"/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G. </a:t>
            </a:r>
            <a:r>
              <a:rPr lang="en-GB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Storchack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PRB </a:t>
            </a:r>
            <a:r>
              <a:rPr lang="en-GB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134407 (2016).</a:t>
            </a:r>
          </a:p>
          <a:p>
            <a:pPr algn="ctr"/>
            <a:endParaRPr lang="en-GB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85F5FF-FF9D-4320-9A2B-B00517F8495A}"/>
              </a:ext>
            </a:extLst>
          </p:cNvPr>
          <p:cNvSpPr txBox="1"/>
          <p:nvPr/>
        </p:nvSpPr>
        <p:spPr>
          <a:xfrm>
            <a:off x="8129380" y="25358"/>
            <a:ext cx="3988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the magnetic volume fraction</a:t>
            </a: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238748-2762-46E5-B96B-369091F5EA2B}"/>
              </a:ext>
            </a:extLst>
          </p:cNvPr>
          <p:cNvSpPr txBox="1"/>
          <p:nvPr/>
        </p:nvSpPr>
        <p:spPr>
          <a:xfrm>
            <a:off x="8129380" y="6603216"/>
            <a:ext cx="42634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Adachi </a:t>
            </a:r>
            <a:r>
              <a:rPr lang="en-GB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PRB 69, 184507 (2004).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C88E70-0A1D-4254-B1EE-C517F22C5F1E}"/>
              </a:ext>
            </a:extLst>
          </p:cNvPr>
          <p:cNvGrpSpPr/>
          <p:nvPr/>
        </p:nvGrpSpPr>
        <p:grpSpPr>
          <a:xfrm>
            <a:off x="232491" y="4373017"/>
            <a:ext cx="3854926" cy="2123578"/>
            <a:chOff x="1556676" y="688858"/>
            <a:chExt cx="4907597" cy="32306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2BB86F2-2F62-4437-9E2C-102347E0AA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2661"/>
            <a:stretch/>
          </p:blipFill>
          <p:spPr>
            <a:xfrm>
              <a:off x="1556676" y="688858"/>
              <a:ext cx="4904487" cy="264421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19E318D-2B10-4B8D-84BD-34E94F2AB4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5949"/>
            <a:stretch/>
          </p:blipFill>
          <p:spPr>
            <a:xfrm>
              <a:off x="1559786" y="3134683"/>
              <a:ext cx="4904487" cy="78483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6213B98-790B-4DB8-B9D1-243C351D6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0106" y="856355"/>
            <a:ext cx="2917069" cy="586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24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IN-Q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41100"/>
      </a:accent1>
      <a:accent2>
        <a:srgbClr val="F7C132"/>
      </a:accent2>
      <a:accent3>
        <a:srgbClr val="521B92"/>
      </a:accent3>
      <a:accent4>
        <a:srgbClr val="0A84FF"/>
      </a:accent4>
      <a:accent5>
        <a:srgbClr val="32D74B"/>
      </a:accent5>
      <a:accent6>
        <a:srgbClr val="70AD47"/>
      </a:accent6>
      <a:hlink>
        <a:srgbClr val="FF0008"/>
      </a:hlink>
      <a:folHlink>
        <a:srgbClr val="0A84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2893</TotalTime>
  <Words>2066</Words>
  <Application>Microsoft Office PowerPoint</Application>
  <PresentationFormat>Widescreen</PresentationFormat>
  <Paragraphs>299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Noto Sans Symbols</vt:lpstr>
      <vt:lpstr>Tenorite</vt:lpstr>
      <vt:lpstr>Times New Roman</vt:lpstr>
      <vt:lpstr>Wingdings</vt:lpstr>
      <vt:lpstr>Cambria Math</vt:lpstr>
      <vt:lpstr>MyriadPro-SemiCn</vt:lpstr>
      <vt:lpstr>Calibri</vt:lpstr>
      <vt:lpstr>Century Gothic</vt:lpstr>
      <vt:lpstr>Cambria</vt:lpstr>
      <vt:lpstr>Office Theme</vt:lpstr>
      <vt:lpstr>μSR in Nanocale Magnets and Superconductors</vt:lpstr>
      <vt:lpstr>My Muon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Electron-Doped Cuprate Superconductor Nanoparticles</vt:lpstr>
      <vt:lpstr>Zinc Oxide Nanoparticles (μSR, SANSPOL, &amp; XMCD)</vt:lpstr>
      <vt:lpstr>Mining by-productsREOFunctional materials</vt:lpstr>
      <vt:lpstr>PowerPoint Presentation</vt:lpstr>
      <vt:lpstr>What we can do for this research in Indonesia?</vt:lpstr>
      <vt:lpstr>PowerPoint Presentation</vt:lpstr>
      <vt:lpstr>PowerPoint Presentation</vt:lpstr>
      <vt:lpstr>Acknowledgements &amp; Collaborators</vt:lpstr>
      <vt:lpstr>PowerPoint Presentation</vt:lpstr>
      <vt:lpstr>Staged pH Fractionation</vt:lpstr>
      <vt:lpstr>Summary</vt:lpstr>
      <vt:lpstr>LaMnO3 Comparison with Literature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Investigation of Nano-size Effects in High-Tc Superconducting Cuprates and Magnetic Properties of Nanosized PVA/PVP/PEG/Fe3O4 Composite Fibers  &amp;  Penumbuhan Film Tipis Yttrium Iron Garnet (Y3Fe5O12) di atas Substrat Silikon (Si) dengan Teknik Pulsed Laser Deposition (PLD)</dc:title>
  <dc:creator>Suci Winarsih</dc:creator>
  <cp:lastModifiedBy>m027004u@ms-license.oicte.hokudai.ac.jp</cp:lastModifiedBy>
  <cp:revision>401</cp:revision>
  <dcterms:modified xsi:type="dcterms:W3CDTF">2026-10-25T05:06:12Z</dcterms:modified>
</cp:coreProperties>
</file>