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147376318" r:id="rId3"/>
    <p:sldId id="2147376321" r:id="rId4"/>
    <p:sldId id="291" r:id="rId5"/>
    <p:sldId id="2147376322" r:id="rId6"/>
    <p:sldId id="2147376323" r:id="rId7"/>
    <p:sldId id="2147376348" r:id="rId8"/>
    <p:sldId id="2147376301" r:id="rId9"/>
    <p:sldId id="2147376319" r:id="rId10"/>
    <p:sldId id="2147376320" r:id="rId11"/>
    <p:sldId id="2147376252" r:id="rId12"/>
    <p:sldId id="2147376326" r:id="rId13"/>
    <p:sldId id="2147376327" r:id="rId14"/>
    <p:sldId id="2147376304" r:id="rId15"/>
    <p:sldId id="2147376328" r:id="rId16"/>
    <p:sldId id="2147376329" r:id="rId17"/>
    <p:sldId id="2147376330" r:id="rId18"/>
    <p:sldId id="2147376331" r:id="rId19"/>
    <p:sldId id="2147376332" r:id="rId20"/>
    <p:sldId id="2147376333" r:id="rId21"/>
    <p:sldId id="2147376334" r:id="rId22"/>
    <p:sldId id="2147376347" r:id="rId23"/>
    <p:sldId id="2147376289" r:id="rId24"/>
    <p:sldId id="2147376336" r:id="rId25"/>
    <p:sldId id="2147376337" r:id="rId26"/>
    <p:sldId id="2147376339" r:id="rId27"/>
    <p:sldId id="2147376338" r:id="rId28"/>
    <p:sldId id="2147376340" r:id="rId29"/>
    <p:sldId id="2147376341" r:id="rId30"/>
    <p:sldId id="2147376345" r:id="rId31"/>
    <p:sldId id="2147376346" r:id="rId32"/>
    <p:sldId id="2147376335" r:id="rId33"/>
    <p:sldId id="2147376314" r:id="rId34"/>
    <p:sldId id="2147376305" r:id="rId35"/>
    <p:sldId id="2147376294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0289433-1A87-E489-A1B7-2F36B31C588E}" name="Nurul Asikin" initials="NA" userId="S::nurul.asikin@ukm.edu.my::287dfdc4-5a0c-49ee-800a-257c331ebe3b" providerId="AD"/>
  <p188:author id="{BAAB27C1-2BAA-5352-02DA-63155D8F184E}" name="asma samsudin" initials="as" userId="96b7dcc7ee40be52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0E9"/>
    <a:srgbClr val="FF7474"/>
    <a:srgbClr val="C189F7"/>
    <a:srgbClr val="F0986C"/>
    <a:srgbClr val="FFFF00"/>
    <a:srgbClr val="EE8D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4T12:12:39.4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1 195 24575,'10'-7'0,"0"0"0,1 0 0,0 1 0,1 1 0,-1 0 0,1 1 0,0 0 0,20-4 0,-9 1 0,109-29 0,2 5 0,0 7 0,212-13 0,491 31 0,-467 9 0,75-5 0,438 5 0,-487 25 0,-172-8 0,337-12 0,-347-10 0,38 0 0,794 25 0,154 39 0,-715-49 0,60 1 0,-438-12 0,211 32 0,-171-12 0,202 4 0,150-26 0,-242-3 0,561-14 0,-184 3 0,132-9 0,-516-1 0,227-10 0,-391 32 0,105-17 0,86-29 0,-225 41 0,0 2 0,58 3 0,-55 1 0,89-11 0,-43-5 0,180-6 0,-257 22-112,-6 1-201,1 0-1,-1 1 1,26 5 0,-21 0-6513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4T12:13:07.2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163 167 24575,'-46'1'0,"-49"-3"0,94 2 0,-1 0 0,1 0 0,0 0 0,-1 0 0,1 0 0,0 0 0,-1-1 0,1 1 0,0 0 0,-1-1 0,1 1 0,0-1 0,0 0 0,-3-1 0,4 2 0,0-1 0,0 1 0,0 0 0,1-1 0,-1 1 0,0-1 0,0 1 0,0 0 0,0-1 0,0 1 0,0 0 0,1-1 0,-1 1 0,0 0 0,0-1 0,1 1 0,-1 0 0,0-1 0,0 1 0,1 0 0,-1 0 0,0-1 0,1 1 0,-1 0 0,0 0 0,1-1 0,-1 1 0,1 0 0,-1 0 0,1 0 0,43-16 0,43 4 0,-1 3 0,157 5 0,-163 4 0,124 0 0,347 3 0,-93 24 0,112 1 0,1119-27 0,-764-3 0,-856 0 0,116-18 0,61-29 0,-106 19 0,-33 13 0,120-2 0,-6 1 0,-91 8 0,157 9 0,-131 3 0,-40-2-1365,-90 0-5461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4T12:13:08.8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233 1 24575,'-1'1'0,"-1"0"0,1-1 0,0 1 0,0 0 0,0 1 0,0-1 0,0 0 0,0 0 0,0 0 0,0 0 0,1 1 0,-1-1 0,0 0 0,1 1 0,-1-1 0,1 1 0,0-1 0,-1 1 0,1-1 0,0 0 0,0 1 0,0-1 0,0 3 0,-1 2 0,-33 224 0,2-4 0,-15-18 0,-15 73 0,49-203 0,-5 132 0,17-170 0,-1-25-35,-1-21 122,0-22-1504,5-7-5409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4T12:13:10.7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24512,'0'2321'0,"2320"-2321"0,-2320-2321 0,-2320 2321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44B350-B6F5-45C2-AB50-96005524C26A}" type="datetimeFigureOut">
              <a:rPr lang="en-MY" smtClean="0"/>
              <a:t>25/10/2026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B5621E-9B07-4C03-B7A6-28E53173951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0730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B5621E-9B07-4C03-B7A6-28E531739512}" type="slidenum">
              <a:rPr lang="en-MY" smtClean="0"/>
              <a:t>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12118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0F4E1-6635-3432-9722-D698B96A59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FAEA81-D2F0-9A38-75E5-7575A0A855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DF1320-1CE1-09AA-29B0-53B39F83E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7561-57D6-40EF-B907-92547C4BA75E}" type="datetimeFigureOut">
              <a:rPr lang="en-MY" smtClean="0"/>
              <a:t>25/10/2026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8011B-B91F-98BA-3714-A34073174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6B8243-79D5-7272-C5B0-1D8B42F6A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2937E-C034-47A4-A2FA-9E56CCC2B20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38107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8DBC9-8E8A-3DC3-0166-1540DF1C8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82637-A4B0-7508-535E-80AD47BD0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8B06B-5CB7-8503-D81F-0C698E4C9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7561-57D6-40EF-B907-92547C4BA75E}" type="datetimeFigureOut">
              <a:rPr lang="en-MY" smtClean="0"/>
              <a:t>25/10/2026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A29317-120C-82A4-C59F-586FB1781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571D6-B6C9-76E3-C259-E67E22FAD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2937E-C034-47A4-A2FA-9E56CCC2B20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65038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77CC7-F887-FC54-F8BB-EC0909FAC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4F23D-46B3-C010-B850-EA5E917A15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1A7A7B-8CED-E991-2986-3774FD63C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7561-57D6-40EF-B907-92547C4BA75E}" type="datetimeFigureOut">
              <a:rPr lang="en-MY" smtClean="0"/>
              <a:t>25/10/2026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EB99D-85B5-ADF7-6B15-A81D39313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2EF253-A29F-3052-1CC8-EAD1F7B5E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2937E-C034-47A4-A2FA-9E56CCC2B20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58697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A003F-C507-3F1D-5863-0901C9AD7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85AEA-86A0-8530-02AE-F0541B737C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CAC95A-4B3B-BECA-4B52-869D52971F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25C129-259B-5692-2175-6BAD33EA4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7561-57D6-40EF-B907-92547C4BA75E}" type="datetimeFigureOut">
              <a:rPr lang="en-MY" smtClean="0"/>
              <a:t>25/10/2026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FF847B-43FD-B393-A00D-051ECF722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6ABC0F-5B5E-0343-BEA2-C12808B62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2937E-C034-47A4-A2FA-9E56CCC2B20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73916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CD97B-E293-5954-6C05-67C29FC27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D21EBD-BA5D-E3CC-89B0-834E3EBE29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704A52-3803-BB32-567E-3078DE6AC7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E54644-C724-8AA8-4E36-613CDA3AC5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7CF2C-53A7-B46A-3C63-0EFDA6A3BA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6512BC-983F-C18A-BB72-08A13D9E4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7561-57D6-40EF-B907-92547C4BA75E}" type="datetimeFigureOut">
              <a:rPr lang="en-MY" smtClean="0"/>
              <a:t>25/10/2026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E481B6-C54D-8268-5294-A3FF1CF3E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E7CD56-A295-E285-F159-E2ECC1435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2937E-C034-47A4-A2FA-9E56CCC2B20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95413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CEF23-4360-DA0A-54F6-8202CE9D2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ED87D0-06EA-E82A-C0F2-FCDFEAF24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7561-57D6-40EF-B907-92547C4BA75E}" type="datetimeFigureOut">
              <a:rPr lang="en-MY" smtClean="0"/>
              <a:t>25/10/2026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059654-3D3A-8010-13F3-841594A1D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0697A2-D245-888A-A77C-89850AED0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2937E-C034-47A4-A2FA-9E56CCC2B20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17409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7A960A-2144-B4B8-0891-D55EA238D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7561-57D6-40EF-B907-92547C4BA75E}" type="datetimeFigureOut">
              <a:rPr lang="en-MY" smtClean="0"/>
              <a:t>25/10/2026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7EE4AC-51FC-9726-2749-26FEEE82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202284-06D0-DA35-0833-9702579EA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2937E-C034-47A4-A2FA-9E56CCC2B20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2448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C1A33-D945-870F-AF86-9014E4A5A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AD237-3630-E7F6-99B6-23FA2F46B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F69B8-003C-EA95-A419-D991223F0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AE468E-E686-569F-DC13-326AB76FF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7561-57D6-40EF-B907-92547C4BA75E}" type="datetimeFigureOut">
              <a:rPr lang="en-MY" smtClean="0"/>
              <a:t>25/10/2026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193035-B364-991F-EB48-25F4CECBA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BAD16C-F7C6-D390-455C-864307B94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2937E-C034-47A4-A2FA-9E56CCC2B20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13266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24D22-B750-455C-89A6-20C5F10EE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9B9E1E-2CD5-22B5-B2CA-A9F9AEAA82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2D61D6-781C-6C11-93C6-C72C1F0D7D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F7BE19-505D-501C-F1C4-591767362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7561-57D6-40EF-B907-92547C4BA75E}" type="datetimeFigureOut">
              <a:rPr lang="en-MY" smtClean="0"/>
              <a:t>25/10/2026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CE1FAC-997A-61F4-50A1-8B7A0C7E0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4B979-9A34-D8CC-A6A7-BCF2A5893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2937E-C034-47A4-A2FA-9E56CCC2B20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42358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6E621-B2C7-B825-4402-3C50B6932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4E1ECB-9F33-C7AC-C2DF-D24924FC9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16063-6557-9429-DE73-390BF1800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7561-57D6-40EF-B907-92547C4BA75E}" type="datetimeFigureOut">
              <a:rPr lang="en-MY" smtClean="0"/>
              <a:t>25/10/2026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F7FEC-0537-5A7B-DC2F-B13340C53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219489-B511-8563-EEFB-001AED9D2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2937E-C034-47A4-A2FA-9E56CCC2B20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03349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6986EA-7F10-0428-AF6E-73EA84020A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F74004-5CC0-F6D5-1CD3-A2B18E196C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021D59-6D59-9F74-0AFE-C5E9DC6F9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7561-57D6-40EF-B907-92547C4BA75E}" type="datetimeFigureOut">
              <a:rPr lang="en-MY" smtClean="0"/>
              <a:t>25/10/2026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425E0-CA0D-731B-CCD4-37CDC387E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A3C5A-5925-1CC8-67AD-746946E4D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2937E-C034-47A4-A2FA-9E56CCC2B20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75781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EF8187-2195-AE33-23F1-612C5E458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043CFC-7944-3B8A-E70E-CD55C0050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C8803-1C52-2A91-DB03-073AFD8FD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667561-57D6-40EF-B907-92547C4BA75E}" type="datetimeFigureOut">
              <a:rPr lang="en-MY" smtClean="0"/>
              <a:t>25/10/2026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078C96-AD7A-EBA0-8809-341E967263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432EDB-9C2C-4285-3BC5-6BA69C38B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A2937E-C034-47A4-A2FA-9E56CCC2B20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32143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0.png"/><Relationship Id="rId5" Type="http://schemas.openxmlformats.org/officeDocument/2006/relationships/customXml" Target="../ink/ink2.xml"/><Relationship Id="rId10" Type="http://schemas.openxmlformats.org/officeDocument/2006/relationships/image" Target="../media/image27.png"/><Relationship Id="rId4" Type="http://schemas.openxmlformats.org/officeDocument/2006/relationships/image" Target="../media/image240.png"/><Relationship Id="rId9" Type="http://schemas.openxmlformats.org/officeDocument/2006/relationships/customXml" Target="../ink/ink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if"/><Relationship Id="rId2" Type="http://schemas.openxmlformats.org/officeDocument/2006/relationships/image" Target="../media/image53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ti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3.jpe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11" Type="http://schemas.openxmlformats.org/officeDocument/2006/relationships/image" Target="../media/image78.png"/><Relationship Id="rId5" Type="http://schemas.openxmlformats.org/officeDocument/2006/relationships/image" Target="../media/image75.png"/><Relationship Id="rId10" Type="http://schemas.openxmlformats.org/officeDocument/2006/relationships/image" Target="../media/image7.png"/><Relationship Id="rId4" Type="http://schemas.openxmlformats.org/officeDocument/2006/relationships/image" Target="../media/image74.png"/><Relationship Id="rId9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9.jpeg"/><Relationship Id="rId4" Type="http://schemas.openxmlformats.org/officeDocument/2006/relationships/image" Target="../media/image8.png"/><Relationship Id="rId9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8BAD09-5BD4-BD1A-DEE0-D6C38EAC0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431" y="11106"/>
            <a:ext cx="12226596" cy="68468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344CE8D-8C72-4B74-647F-FFCA45812F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431" y="-18793"/>
            <a:ext cx="12226596" cy="6846894"/>
          </a:xfrm>
          <a:prstGeom prst="rect">
            <a:avLst/>
          </a:prstGeom>
        </p:spPr>
      </p:pic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394842B0-684D-44CC-B4BC-D13331CFD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0FB3CA-5A00-56AC-A8DE-7CB054DA2B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6283" y="1485294"/>
            <a:ext cx="11363540" cy="767526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en-US" sz="3600" b="1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The Rational Synthesis of Next-Generation Core–Shell Adsorbents for Efficient CO</a:t>
            </a:r>
            <a:r>
              <a:rPr lang="en-US" sz="3600" b="1" i="0" kern="1200" baseline="-250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2</a:t>
            </a:r>
            <a:r>
              <a:rPr lang="en-US" sz="3600" b="1" i="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Capture</a:t>
            </a:r>
            <a:endParaRPr lang="en-US" sz="36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2" name="sketch line">
            <a:extLst>
              <a:ext uri="{FF2B5EF4-FFF2-40B4-BE49-F238E27FC236}">
                <a16:creationId xmlns:a16="http://schemas.microsoft.com/office/drawing/2014/main" id="{4C2A3DC3-F495-4B99-9FF3-3FB30D632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B85A6F-B4C4-FD10-2BC7-212921F56A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6283" y="3174946"/>
            <a:ext cx="4243589" cy="1650347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algn="l"/>
            <a:r>
              <a:rPr lang="en-US" sz="3300" b="1" i="0" u="sng" dirty="0">
                <a:effectLst/>
              </a:rPr>
              <a:t>N. Asikin </a:t>
            </a:r>
            <a:r>
              <a:rPr lang="en-US" sz="3300" b="1" i="0" u="sng" dirty="0" err="1">
                <a:effectLst/>
              </a:rPr>
              <a:t>Mijan</a:t>
            </a:r>
            <a:endParaRPr lang="en-US" sz="3300" b="1" i="0" u="sng" dirty="0">
              <a:effectLst/>
            </a:endParaRPr>
          </a:p>
          <a:p>
            <a:pPr algn="l"/>
            <a:r>
              <a:rPr lang="en-US" sz="2200" dirty="0"/>
              <a:t>Senior Lecturer</a:t>
            </a:r>
          </a:p>
          <a:p>
            <a:pPr algn="l"/>
            <a:r>
              <a:rPr lang="en-US" sz="2200" dirty="0"/>
              <a:t>Department of Chemical Sciences</a:t>
            </a:r>
          </a:p>
          <a:p>
            <a:pPr algn="l"/>
            <a:r>
              <a:rPr lang="en-US" sz="2200" dirty="0"/>
              <a:t>Faculty of Science and Technology</a:t>
            </a:r>
          </a:p>
          <a:p>
            <a:pPr algn="l"/>
            <a:r>
              <a:rPr lang="en-US" sz="2200" dirty="0" err="1"/>
              <a:t>Universiti</a:t>
            </a:r>
            <a:r>
              <a:rPr lang="en-US" sz="2200" dirty="0"/>
              <a:t> </a:t>
            </a:r>
            <a:r>
              <a:rPr lang="en-US" sz="2200" dirty="0" err="1"/>
              <a:t>Kebangsaan</a:t>
            </a:r>
            <a:r>
              <a:rPr lang="en-US" sz="2200" dirty="0"/>
              <a:t> Malaysia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6ADE2B-8D92-3833-4954-4AC1314D2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8839" y="4952357"/>
            <a:ext cx="1850957" cy="13893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0E568A-2B10-B8BC-5EF4-FB568BFAF6D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853" t="10322" r="27992" b="3981"/>
          <a:stretch>
            <a:fillRect/>
          </a:stretch>
        </p:blipFill>
        <p:spPr>
          <a:xfrm>
            <a:off x="8696641" y="2860479"/>
            <a:ext cx="2716414" cy="26479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855CE1-DAC8-E679-1BF9-2C913157DDD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7800"/>
          <a:stretch>
            <a:fillRect/>
          </a:stretch>
        </p:blipFill>
        <p:spPr>
          <a:xfrm rot="2558952" flipH="1">
            <a:off x="7747468" y="3747998"/>
            <a:ext cx="1452655" cy="139143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4BB83B4-8621-2F90-5E11-19D1B7DCCF07}"/>
              </a:ext>
            </a:extLst>
          </p:cNvPr>
          <p:cNvSpPr txBox="1"/>
          <p:nvPr/>
        </p:nvSpPr>
        <p:spPr>
          <a:xfrm>
            <a:off x="3936074" y="6254679"/>
            <a:ext cx="1984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/>
              <a:t>Yolk-shell catalyst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C7B61B3-8F21-094C-29BF-8E248C1E1ADC}"/>
              </a:ext>
            </a:extLst>
          </p:cNvPr>
          <p:cNvSpPr txBox="1"/>
          <p:nvPr/>
        </p:nvSpPr>
        <p:spPr>
          <a:xfrm>
            <a:off x="9022553" y="2220206"/>
            <a:ext cx="2120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/>
              <a:t>CO</a:t>
            </a:r>
            <a:r>
              <a:rPr lang="en-MY" baseline="-25000" dirty="0"/>
              <a:t>2</a:t>
            </a:r>
            <a:r>
              <a:rPr lang="en-MY" dirty="0"/>
              <a:t> Captured (Air)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A1D6D43-8255-B07E-21E9-26926F14F6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0581" y="4238068"/>
            <a:ext cx="2832958" cy="21211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A3AAF4F-FADD-4D56-D1C9-C1B0991B51E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71125"/>
          <a:stretch>
            <a:fillRect/>
          </a:stretch>
        </p:blipFill>
        <p:spPr>
          <a:xfrm>
            <a:off x="854606" y="55251"/>
            <a:ext cx="1529740" cy="999831"/>
          </a:xfrm>
          <a:prstGeom prst="rect">
            <a:avLst/>
          </a:prstGeom>
        </p:spPr>
      </p:pic>
      <p:pic>
        <p:nvPicPr>
          <p:cNvPr id="1028" name="Picture 4" descr="Riken - Wikipedia">
            <a:extLst>
              <a:ext uri="{FF2B5EF4-FFF2-40B4-BE49-F238E27FC236}">
                <a16:creationId xmlns:a16="http://schemas.microsoft.com/office/drawing/2014/main" id="{6755B297-5C8D-4B52-5DCC-2F07536CA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794" y="153503"/>
            <a:ext cx="459045" cy="80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113280F-CC61-1247-D504-A5B0269B5F9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22562" y="129275"/>
            <a:ext cx="813512" cy="8135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91C39F8-2D91-AB6A-8A82-B3C05E42EEC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15580" y="254963"/>
            <a:ext cx="3407959" cy="579170"/>
          </a:xfrm>
          <a:prstGeom prst="rect">
            <a:avLst/>
          </a:prstGeom>
        </p:spPr>
      </p:pic>
      <p:pic>
        <p:nvPicPr>
          <p:cNvPr id="11" name="Picture 6" descr="Open Application Program | Sakura Science Exchange Program">
            <a:extLst>
              <a:ext uri="{FF2B5EF4-FFF2-40B4-BE49-F238E27FC236}">
                <a16:creationId xmlns:a16="http://schemas.microsoft.com/office/drawing/2014/main" id="{EF2FBE67-48AF-E2BB-4035-B0B564ECE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153" y="153503"/>
            <a:ext cx="1594390" cy="685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924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558B6-4143-DDAF-D481-2A5E143BC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B84772-E141-9016-A7A5-FFF8B797A0A2}"/>
              </a:ext>
            </a:extLst>
          </p:cNvPr>
          <p:cNvSpPr/>
          <p:nvPr/>
        </p:nvSpPr>
        <p:spPr>
          <a:xfrm>
            <a:off x="0" y="-52022"/>
            <a:ext cx="12192000" cy="47913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Detrimental Impact of CO</a:t>
            </a:r>
            <a:r>
              <a:rPr lang="en-US" sz="3000" b="1" baseline="-25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2</a:t>
            </a:r>
            <a:r>
              <a:rPr lang="en-US" sz="3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 Emissions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4731AD-4B8F-0CC7-C0EC-2967558D5DA8}"/>
              </a:ext>
            </a:extLst>
          </p:cNvPr>
          <p:cNvSpPr txBox="1"/>
          <p:nvPr/>
        </p:nvSpPr>
        <p:spPr>
          <a:xfrm>
            <a:off x="-31310" y="444962"/>
            <a:ext cx="5066996" cy="6678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b="0" i="0" dirty="0">
                <a:solidFill>
                  <a:srgbClr val="1B1B1B"/>
                </a:solidFill>
                <a:effectLst/>
                <a:latin typeface="Public Sans Web"/>
              </a:rPr>
              <a:t>Scientific </a:t>
            </a:r>
            <a:r>
              <a:rPr lang="en-US" sz="2000" b="0" i="0" dirty="0" err="1">
                <a:solidFill>
                  <a:srgbClr val="1B1B1B"/>
                </a:solidFill>
                <a:effectLst/>
                <a:latin typeface="Public Sans Web"/>
              </a:rPr>
              <a:t>sensus</a:t>
            </a:r>
            <a:r>
              <a:rPr lang="en-US" sz="2000" b="0" i="0" dirty="0">
                <a:solidFill>
                  <a:srgbClr val="1B1B1B"/>
                </a:solidFill>
                <a:effectLst/>
                <a:latin typeface="Public Sans Web"/>
              </a:rPr>
              <a:t> hold that </a:t>
            </a:r>
            <a:r>
              <a:rPr lang="en-US" sz="2000" b="0" i="0" dirty="0">
                <a:solidFill>
                  <a:srgbClr val="FF0000"/>
                </a:solidFill>
                <a:effectLst/>
                <a:latin typeface="Public Sans Web"/>
              </a:rPr>
              <a:t>greenhouse gas emission are the primary </a:t>
            </a:r>
            <a:r>
              <a:rPr lang="en-US" sz="2000" b="0" i="0" dirty="0">
                <a:solidFill>
                  <a:srgbClr val="1B1B1B"/>
                </a:solidFill>
                <a:effectLst/>
                <a:latin typeface="Public Sans Web"/>
              </a:rPr>
              <a:t>cause of global warming.</a:t>
            </a:r>
          </a:p>
          <a:p>
            <a:endParaRPr lang="en-US" sz="2000" b="0" i="0" dirty="0">
              <a:solidFill>
                <a:srgbClr val="1B1B1B"/>
              </a:solidFill>
              <a:effectLst/>
              <a:latin typeface="Public Sans Web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1B1B1B"/>
                </a:solidFill>
                <a:latin typeface="Public Sans Web"/>
              </a:rPr>
              <a:t>CO</a:t>
            </a:r>
            <a:r>
              <a:rPr lang="en-US" sz="2000" baseline="-25000" dirty="0">
                <a:solidFill>
                  <a:srgbClr val="1B1B1B"/>
                </a:solidFill>
                <a:latin typeface="Public Sans Web"/>
              </a:rPr>
              <a:t>2</a:t>
            </a:r>
            <a:r>
              <a:rPr lang="en-US" sz="2000" dirty="0">
                <a:solidFill>
                  <a:srgbClr val="1B1B1B"/>
                </a:solidFill>
                <a:latin typeface="Public Sans Web"/>
              </a:rPr>
              <a:t> is the major green house gaseous, worldwide 27 billions </a:t>
            </a:r>
            <a:r>
              <a:rPr lang="en-US" sz="2000" dirty="0" err="1">
                <a:solidFill>
                  <a:srgbClr val="1B1B1B"/>
                </a:solidFill>
                <a:latin typeface="Public Sans Web"/>
              </a:rPr>
              <a:t>tonnes</a:t>
            </a:r>
            <a:r>
              <a:rPr lang="en-US" sz="2000" dirty="0">
                <a:solidFill>
                  <a:srgbClr val="1B1B1B"/>
                </a:solidFill>
                <a:latin typeface="Public Sans Web"/>
              </a:rPr>
              <a:t> of CO</a:t>
            </a:r>
            <a:r>
              <a:rPr lang="en-US" sz="2000" baseline="-25000" dirty="0">
                <a:solidFill>
                  <a:srgbClr val="1B1B1B"/>
                </a:solidFill>
                <a:latin typeface="Public Sans Web"/>
              </a:rPr>
              <a:t>2</a:t>
            </a:r>
            <a:r>
              <a:rPr lang="en-US" sz="2000" dirty="0">
                <a:solidFill>
                  <a:srgbClr val="1B1B1B"/>
                </a:solidFill>
                <a:latin typeface="Public Sans Web"/>
              </a:rPr>
              <a:t> produced annually</a:t>
            </a:r>
            <a:endParaRPr lang="en-US" sz="2000" b="0" i="0" dirty="0">
              <a:solidFill>
                <a:srgbClr val="1B1B1B"/>
              </a:solidFill>
              <a:effectLst/>
              <a:latin typeface="Public Sans Web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400" dirty="0">
              <a:solidFill>
                <a:srgbClr val="1B1B1B"/>
              </a:solidFill>
              <a:latin typeface="Public Sans Web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1B1B1B"/>
                </a:solidFill>
                <a:latin typeface="Public Sans Web"/>
              </a:rPr>
              <a:t>Global warming cause </a:t>
            </a:r>
            <a:r>
              <a:rPr lang="en-US" sz="2000" dirty="0">
                <a:solidFill>
                  <a:srgbClr val="FF0000"/>
                </a:solidFill>
                <a:latin typeface="Public Sans Web"/>
              </a:rPr>
              <a:t>increasing temperatures</a:t>
            </a:r>
            <a:r>
              <a:rPr lang="en-US" sz="2000" dirty="0">
                <a:solidFill>
                  <a:srgbClr val="1B1B1B"/>
                </a:solidFill>
                <a:latin typeface="Public Sans Web"/>
              </a:rPr>
              <a:t>, increase the number of heatwaves occurring annually causing a lot of death.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000" dirty="0">
              <a:solidFill>
                <a:srgbClr val="1B1B1B"/>
              </a:solidFill>
              <a:latin typeface="Public Sans Web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1B1B1B"/>
                </a:solidFill>
                <a:latin typeface="Public Sans Web"/>
              </a:rPr>
              <a:t>Causes </a:t>
            </a:r>
            <a:r>
              <a:rPr lang="en-US" sz="2000" dirty="0">
                <a:solidFill>
                  <a:srgbClr val="FF0000"/>
                </a:solidFill>
                <a:latin typeface="Public Sans Web"/>
              </a:rPr>
              <a:t>higher precipitation </a:t>
            </a:r>
            <a:r>
              <a:rPr lang="en-US" sz="2000" dirty="0">
                <a:solidFill>
                  <a:srgbClr val="1B1B1B"/>
                </a:solidFill>
                <a:latin typeface="Public Sans Web"/>
              </a:rPr>
              <a:t>led to an increase the frequency of droughts and floods in various local areas.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000" dirty="0">
              <a:solidFill>
                <a:srgbClr val="1B1B1B"/>
              </a:solidFill>
              <a:latin typeface="Public Sans Web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1B1B1B"/>
                </a:solidFill>
                <a:latin typeface="Public Sans Web"/>
              </a:rPr>
              <a:t>Attempts to </a:t>
            </a:r>
            <a:r>
              <a:rPr lang="en-US" sz="2000" dirty="0">
                <a:solidFill>
                  <a:srgbClr val="FF0000"/>
                </a:solidFill>
                <a:latin typeface="Public Sans Web"/>
              </a:rPr>
              <a:t>mitigate global warming are currently ongoing </a:t>
            </a:r>
            <a:r>
              <a:rPr lang="en-US" sz="2000" dirty="0">
                <a:solidFill>
                  <a:srgbClr val="1B1B1B"/>
                </a:solidFill>
                <a:latin typeface="Public Sans Web"/>
              </a:rPr>
              <a:t>on a global political level backed by widespread scientific efforts. </a:t>
            </a:r>
            <a:endParaRPr lang="en-US" sz="2400" b="0" i="0" dirty="0">
              <a:solidFill>
                <a:srgbClr val="1B1B1B"/>
              </a:solidFill>
              <a:effectLst/>
              <a:latin typeface="Public Sans Web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400" dirty="0">
              <a:solidFill>
                <a:srgbClr val="1B1B1B"/>
              </a:solidFill>
              <a:latin typeface="Public Sans Web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06650A4-B73A-1653-772C-BF0A24B14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7226" y="4344045"/>
            <a:ext cx="2026716" cy="249610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7FFD778-27B0-D556-7F6C-44BB4F181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407" y="444962"/>
            <a:ext cx="3309059" cy="387139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CC60363-84FB-E46A-D29B-F3F2C279CC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1794" y="444962"/>
            <a:ext cx="3762148" cy="387139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BACB45B-0403-FAC7-192A-F0470C5B39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5686" y="4334212"/>
            <a:ext cx="3213580" cy="250593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B57C83E-D8CF-89F8-F54F-397A36C8C1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9266" y="4334212"/>
            <a:ext cx="1887792" cy="249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834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0D18C65-993A-011E-368A-C7750FC2583E}"/>
              </a:ext>
            </a:extLst>
          </p:cNvPr>
          <p:cNvSpPr txBox="1"/>
          <p:nvPr/>
        </p:nvSpPr>
        <p:spPr>
          <a:xfrm>
            <a:off x="245192" y="449999"/>
            <a:ext cx="5063615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1B1B1B"/>
              </a:solidFill>
              <a:latin typeface="Public Sans Web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b="0" i="0" dirty="0">
                <a:solidFill>
                  <a:srgbClr val="1B1B1B"/>
                </a:solidFill>
                <a:effectLst/>
                <a:latin typeface="Public Sans Web"/>
              </a:rPr>
              <a:t>Currently, a lot of </a:t>
            </a:r>
            <a:r>
              <a:rPr lang="en-US" sz="2200" b="0" i="0" dirty="0">
                <a:solidFill>
                  <a:srgbClr val="FF0000"/>
                </a:solidFill>
                <a:effectLst/>
                <a:latin typeface="Public Sans Web"/>
              </a:rPr>
              <a:t>research is being carried out to overcome the problem</a:t>
            </a:r>
            <a:r>
              <a:rPr lang="en-US" sz="2200" b="0" i="0" dirty="0">
                <a:solidFill>
                  <a:srgbClr val="1B1B1B"/>
                </a:solidFill>
                <a:effectLst/>
                <a:latin typeface="Public Sans Web"/>
              </a:rPr>
              <a:t>, such as by utilization of solar energy, biodiesel, green diesel, sustainable aviation fuel (SAF) and others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F90F64-49F7-B193-4C23-9BDF83F8E853}"/>
              </a:ext>
            </a:extLst>
          </p:cNvPr>
          <p:cNvSpPr/>
          <p:nvPr/>
        </p:nvSpPr>
        <p:spPr>
          <a:xfrm>
            <a:off x="0" y="-52022"/>
            <a:ext cx="12192000" cy="47913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Overcoming The CO</a:t>
            </a:r>
            <a:r>
              <a:rPr lang="en-US" sz="3000" b="1" baseline="-25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2 </a:t>
            </a:r>
            <a:r>
              <a:rPr lang="en-US" sz="3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Problem By Renewable Energy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184016-8E4D-D592-91DC-1B78ACFF381C}"/>
              </a:ext>
            </a:extLst>
          </p:cNvPr>
          <p:cNvSpPr txBox="1"/>
          <p:nvPr/>
        </p:nvSpPr>
        <p:spPr>
          <a:xfrm>
            <a:off x="5442155" y="523203"/>
            <a:ext cx="61058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MY" sz="1600" b="0" i="0" dirty="0">
                <a:solidFill>
                  <a:schemeClr val="tx1"/>
                </a:solidFill>
                <a:effectLst/>
                <a:latin typeface="+mn-lt"/>
              </a:rPr>
              <a:t>Laith K </a:t>
            </a:r>
            <a:r>
              <a:rPr lang="en-MY" sz="1600" b="0" i="0" dirty="0" err="1">
                <a:solidFill>
                  <a:schemeClr val="tx1"/>
                </a:solidFill>
                <a:effectLst/>
                <a:latin typeface="+mn-lt"/>
              </a:rPr>
              <a:t>Obeas</a:t>
            </a:r>
            <a:r>
              <a:rPr lang="en-MY" sz="1600" b="0" i="0" dirty="0">
                <a:solidFill>
                  <a:schemeClr val="tx1"/>
                </a:solidFill>
                <a:effectLst/>
                <a:latin typeface="+mn-lt"/>
              </a:rPr>
              <a:t>, G Abdulkareem Alsultan,.., Asikin-</a:t>
            </a:r>
            <a:r>
              <a:rPr lang="en-MY" sz="1600" b="0" i="0" dirty="0" err="1">
                <a:solidFill>
                  <a:schemeClr val="tx1"/>
                </a:solidFill>
                <a:effectLst/>
                <a:latin typeface="+mn-lt"/>
              </a:rPr>
              <a:t>Mijan</a:t>
            </a:r>
            <a:r>
              <a:rPr lang="en-MY" sz="1600" b="0" i="0" dirty="0">
                <a:solidFill>
                  <a:schemeClr val="tx1"/>
                </a:solidFill>
                <a:effectLst/>
                <a:latin typeface="+mn-lt"/>
              </a:rPr>
              <a:t> et al.(2025), Fuel Processing Technology, 288 </a:t>
            </a:r>
            <a:r>
              <a:rPr lang="en-MY" sz="1600" b="1" i="0" dirty="0">
                <a:solidFill>
                  <a:srgbClr val="FF0000"/>
                </a:solidFill>
                <a:effectLst/>
                <a:latin typeface="+mn-lt"/>
              </a:rPr>
              <a:t>(Green diesel)</a:t>
            </a:r>
            <a:endParaRPr lang="en-MY" sz="1600" b="1" dirty="0">
              <a:solidFill>
                <a:srgbClr val="FF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EC10D5C-8232-3BAE-26CD-7C941AF184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371" t="41780" r="41371" b="21863"/>
          <a:stretch>
            <a:fillRect/>
          </a:stretch>
        </p:blipFill>
        <p:spPr>
          <a:xfrm>
            <a:off x="5377021" y="1083342"/>
            <a:ext cx="3372706" cy="31656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E16FB18-91BD-C7A2-BFD3-03A5EE55D3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9507" t="52649" r="20671" b="25989"/>
          <a:stretch>
            <a:fillRect/>
          </a:stretch>
        </p:blipFill>
        <p:spPr>
          <a:xfrm>
            <a:off x="8610030" y="1321302"/>
            <a:ext cx="3205318" cy="240056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983A6ED-A95C-34A2-D763-DB47BD2D5C23}"/>
              </a:ext>
            </a:extLst>
          </p:cNvPr>
          <p:cNvSpPr txBox="1"/>
          <p:nvPr/>
        </p:nvSpPr>
        <p:spPr>
          <a:xfrm>
            <a:off x="176979" y="3007571"/>
            <a:ext cx="52000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MY" sz="1600" dirty="0"/>
              <a:t>N. Asikin-</a:t>
            </a:r>
            <a:r>
              <a:rPr lang="en-MY" sz="1600" dirty="0" err="1"/>
              <a:t>Mijan</a:t>
            </a:r>
            <a:r>
              <a:rPr lang="en-MY" sz="1600" dirty="0"/>
              <a:t> et al. (2022). Fuel, 325, 124917 </a:t>
            </a:r>
            <a:r>
              <a:rPr lang="en-MY" sz="1600" b="1" dirty="0">
                <a:solidFill>
                  <a:srgbClr val="FF0000"/>
                </a:solidFill>
              </a:rPr>
              <a:t>(SAF)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AEF34B5-0DDE-7BF7-2377-3C399E3145E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484" t="24516" r="17822" b="26711"/>
          <a:stretch>
            <a:fillRect/>
          </a:stretch>
        </p:blipFill>
        <p:spPr>
          <a:xfrm>
            <a:off x="78656" y="3325981"/>
            <a:ext cx="5298365" cy="315858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76AFCC6-36F4-6FCC-9D3D-0833688D704F}"/>
              </a:ext>
            </a:extLst>
          </p:cNvPr>
          <p:cNvSpPr txBox="1"/>
          <p:nvPr/>
        </p:nvSpPr>
        <p:spPr>
          <a:xfrm>
            <a:off x="5200204" y="4320496"/>
            <a:ext cx="66151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MY" sz="1600" b="0" i="0" dirty="0">
                <a:solidFill>
                  <a:schemeClr val="tx1"/>
                </a:solidFill>
                <a:effectLst/>
                <a:latin typeface="+mn-lt"/>
              </a:rPr>
              <a:t>Salima </a:t>
            </a:r>
            <a:r>
              <a:rPr lang="en-MY" sz="1600" b="0" i="0" dirty="0" err="1">
                <a:solidFill>
                  <a:schemeClr val="tx1"/>
                </a:solidFill>
                <a:effectLst/>
                <a:latin typeface="+mn-lt"/>
              </a:rPr>
              <a:t>Kouider</a:t>
            </a:r>
            <a:r>
              <a:rPr lang="en-MY" sz="16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MY" sz="1600" b="0" i="0" dirty="0" err="1">
                <a:solidFill>
                  <a:schemeClr val="tx1"/>
                </a:solidFill>
                <a:effectLst/>
                <a:latin typeface="+mn-lt"/>
              </a:rPr>
              <a:t>Elouahed</a:t>
            </a:r>
            <a:r>
              <a:rPr lang="en-MY" sz="1600" b="0" i="0" dirty="0">
                <a:solidFill>
                  <a:schemeClr val="tx1"/>
                </a:solidFill>
                <a:effectLst/>
                <a:latin typeface="+mn-lt"/>
              </a:rPr>
              <a:t>, N Asikin-</a:t>
            </a:r>
            <a:r>
              <a:rPr lang="en-MY" sz="1600" b="0" i="0" dirty="0" err="1">
                <a:solidFill>
                  <a:schemeClr val="tx1"/>
                </a:solidFill>
                <a:effectLst/>
                <a:latin typeface="+mn-lt"/>
              </a:rPr>
              <a:t>Mijan</a:t>
            </a:r>
            <a:r>
              <a:rPr lang="en-MY" sz="1600" b="0" i="0" dirty="0">
                <a:solidFill>
                  <a:schemeClr val="tx1"/>
                </a:solidFill>
                <a:effectLst/>
                <a:latin typeface="+mn-lt"/>
              </a:rPr>
              <a:t> et al. (2024). Energ. Conv. Mana., 303, 118185 </a:t>
            </a:r>
            <a:r>
              <a:rPr lang="en-MY" sz="1600" b="1" i="0" dirty="0">
                <a:solidFill>
                  <a:srgbClr val="FF0000"/>
                </a:solidFill>
                <a:effectLst/>
                <a:latin typeface="+mn-lt"/>
              </a:rPr>
              <a:t>(Biodiesel)</a:t>
            </a:r>
            <a:endParaRPr lang="en-MY" sz="1600" b="1" dirty="0">
              <a:solidFill>
                <a:srgbClr val="FF0000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B61401A-AF75-B751-DF5A-2B7CDE854D3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6291" t="56953" r="17177" b="14449"/>
          <a:stretch>
            <a:fillRect/>
          </a:stretch>
        </p:blipFill>
        <p:spPr>
          <a:xfrm>
            <a:off x="5773423" y="4850472"/>
            <a:ext cx="5673213" cy="196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806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7725"/>
            <a:ext cx="12192000" cy="65269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Renewable fuel – Reduced the CO</a:t>
            </a:r>
            <a:r>
              <a:rPr lang="en-US" sz="3200" b="1" baseline="-25000" dirty="0">
                <a:solidFill>
                  <a:schemeClr val="bg1"/>
                </a:solidFill>
              </a:rPr>
              <a:t>2</a:t>
            </a:r>
            <a:r>
              <a:rPr lang="en-US" sz="3200" b="1" dirty="0">
                <a:solidFill>
                  <a:schemeClr val="bg1"/>
                </a:solidFill>
              </a:rPr>
              <a:t> emission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8989" t="16544" r="38465"/>
          <a:stretch/>
        </p:blipFill>
        <p:spPr>
          <a:xfrm>
            <a:off x="2379767" y="4297659"/>
            <a:ext cx="3235336" cy="234425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103994" y="889925"/>
            <a:ext cx="36613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</a:rPr>
              <a:t>Green diesel combustion properties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93908" y="6523688"/>
            <a:ext cx="3048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Deoxygenation reaction set-up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l="33602" t="21875" r="33602" b="19792"/>
          <a:stretch/>
        </p:blipFill>
        <p:spPr>
          <a:xfrm>
            <a:off x="9152777" y="1720922"/>
            <a:ext cx="1694686" cy="2165122"/>
          </a:xfrm>
          <a:prstGeom prst="rect">
            <a:avLst/>
          </a:prstGeom>
        </p:spPr>
      </p:pic>
      <p:pic>
        <p:nvPicPr>
          <p:cNvPr id="30" name="Picture 29" descr="C:\Users\Ckin\Pictures\graphical abtract arninaa.t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369" y="750415"/>
            <a:ext cx="7405352" cy="3480803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ight Arrow 30"/>
          <p:cNvSpPr/>
          <p:nvPr/>
        </p:nvSpPr>
        <p:spPr>
          <a:xfrm>
            <a:off x="8234894" y="2061629"/>
            <a:ext cx="522826" cy="655814"/>
          </a:xfrm>
          <a:prstGeom prst="rightArrow">
            <a:avLst/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H="1">
            <a:off x="9247031" y="4095482"/>
            <a:ext cx="463639" cy="115909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10167115" y="4095482"/>
            <a:ext cx="587865" cy="1159098"/>
          </a:xfrm>
          <a:prstGeom prst="straightConnector1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8757720" y="5254580"/>
            <a:ext cx="8707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SO</a:t>
            </a:r>
            <a:r>
              <a:rPr lang="en-US" sz="3600" b="1" baseline="-25000" dirty="0"/>
              <a:t>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412087" y="5254580"/>
            <a:ext cx="8930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CO</a:t>
            </a:r>
            <a:r>
              <a:rPr lang="en-US" sz="3600" b="1" baseline="-25000" dirty="0"/>
              <a:t>2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146740" y="5900911"/>
            <a:ext cx="21583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i="1" dirty="0">
                <a:solidFill>
                  <a:srgbClr val="0070C0"/>
                </a:solidFill>
              </a:rPr>
              <a:t>Emission test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336013" y="695219"/>
            <a:ext cx="10437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[1]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582117" y="717345"/>
            <a:ext cx="10437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[2]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746832" y="4258059"/>
            <a:ext cx="10437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[3]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4A2583-66C3-5472-0603-1CC143255B75}"/>
              </a:ext>
            </a:extLst>
          </p:cNvPr>
          <p:cNvSpPr txBox="1"/>
          <p:nvPr/>
        </p:nvSpPr>
        <p:spPr>
          <a:xfrm>
            <a:off x="5825621" y="6506561"/>
            <a:ext cx="66422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Y" sz="1800" b="0" i="1" dirty="0">
                <a:solidFill>
                  <a:schemeClr val="tx1"/>
                </a:solidFill>
                <a:effectLst/>
                <a:latin typeface="+mn-lt"/>
              </a:rPr>
              <a:t>GA Alsultan</a:t>
            </a:r>
            <a:r>
              <a:rPr lang="en-MY" i="1" dirty="0"/>
              <a:t>, </a:t>
            </a:r>
            <a:r>
              <a:rPr lang="en-MY" sz="1800" b="0" i="1" dirty="0">
                <a:solidFill>
                  <a:schemeClr val="tx1"/>
                </a:solidFill>
                <a:effectLst/>
                <a:latin typeface="+mn-lt"/>
              </a:rPr>
              <a:t> Asikin </a:t>
            </a:r>
            <a:r>
              <a:rPr lang="en-MY" sz="1800" b="0" i="1" dirty="0" err="1">
                <a:solidFill>
                  <a:schemeClr val="tx1"/>
                </a:solidFill>
                <a:effectLst/>
                <a:latin typeface="+mn-lt"/>
              </a:rPr>
              <a:t>Mijan</a:t>
            </a:r>
            <a:r>
              <a:rPr lang="en-MY" sz="1800" b="0" i="1" dirty="0">
                <a:solidFill>
                  <a:schemeClr val="tx1"/>
                </a:solidFill>
                <a:effectLst/>
                <a:latin typeface="+mn-lt"/>
              </a:rPr>
              <a:t> et al. (2021). ACS Omega, 6: 408-415 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175828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C916109-CB95-4755-3395-B2A21CE3F78B}"/>
              </a:ext>
            </a:extLst>
          </p:cNvPr>
          <p:cNvSpPr/>
          <p:nvPr/>
        </p:nvSpPr>
        <p:spPr>
          <a:xfrm>
            <a:off x="0" y="-52022"/>
            <a:ext cx="12192000" cy="47913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Feedstock become limitations for commercialization 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3C363D-40B3-04DB-8B6C-77EE898C7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1073" y="633883"/>
            <a:ext cx="7380828" cy="527946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67AEBFE-02A7-5ABF-6673-14BF728D2C95}"/>
              </a:ext>
            </a:extLst>
          </p:cNvPr>
          <p:cNvSpPr/>
          <p:nvPr/>
        </p:nvSpPr>
        <p:spPr>
          <a:xfrm>
            <a:off x="1095270" y="6018963"/>
            <a:ext cx="10158884" cy="56270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C501AAB-B18B-F082-D16B-2E954D26BB68}"/>
              </a:ext>
            </a:extLst>
          </p:cNvPr>
          <p:cNvGrpSpPr/>
          <p:nvPr/>
        </p:nvGrpSpPr>
        <p:grpSpPr>
          <a:xfrm>
            <a:off x="39329" y="427111"/>
            <a:ext cx="12113342" cy="6263587"/>
            <a:chOff x="78658" y="633883"/>
            <a:chExt cx="12113342" cy="626358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0B72DB8-777D-8E53-2B66-98138727F9CE}"/>
                </a:ext>
              </a:extLst>
            </p:cNvPr>
            <p:cNvGrpSpPr/>
            <p:nvPr/>
          </p:nvGrpSpPr>
          <p:grpSpPr>
            <a:xfrm>
              <a:off x="2143739" y="633883"/>
              <a:ext cx="9023639" cy="5823374"/>
              <a:chOff x="1799610" y="536459"/>
              <a:chExt cx="9765046" cy="6295041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2DA98DB3-3C2D-9F70-6D26-65A095B947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t="3620"/>
              <a:stretch>
                <a:fillRect/>
              </a:stretch>
            </p:blipFill>
            <p:spPr>
              <a:xfrm>
                <a:off x="1799610" y="536459"/>
                <a:ext cx="9065036" cy="6295041"/>
              </a:xfrm>
              <a:prstGeom prst="rect">
                <a:avLst/>
              </a:prstGeom>
            </p:spPr>
          </p:pic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5777960-B9C8-F4CA-A504-8DC55958F60D}"/>
                  </a:ext>
                </a:extLst>
              </p:cNvPr>
              <p:cNvSpPr/>
              <p:nvPr/>
            </p:nvSpPr>
            <p:spPr>
              <a:xfrm>
                <a:off x="8690122" y="589783"/>
                <a:ext cx="2874534" cy="608283"/>
              </a:xfrm>
              <a:prstGeom prst="rect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MY" sz="2800" b="1" dirty="0"/>
                  <a:t>CO</a:t>
                </a:r>
                <a:r>
                  <a:rPr lang="en-MY" sz="2800" b="1" baseline="-25000" dirty="0"/>
                  <a:t>2</a:t>
                </a:r>
                <a:r>
                  <a:rPr lang="en-MY" sz="2800" b="1" dirty="0"/>
                  <a:t>-to-Fuel</a:t>
                </a: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3EE434C-D39D-877F-9D34-64B1805A1D2A}"/>
                </a:ext>
              </a:extLst>
            </p:cNvPr>
            <p:cNvSpPr txBox="1"/>
            <p:nvPr/>
          </p:nvSpPr>
          <p:spPr>
            <a:xfrm>
              <a:off x="78658" y="6251139"/>
              <a:ext cx="1211334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MY" sz="1800" b="0" i="0" dirty="0">
                  <a:solidFill>
                    <a:schemeClr val="tx1"/>
                  </a:solidFill>
                  <a:effectLst/>
                  <a:latin typeface="+mn-lt"/>
                </a:rPr>
                <a:t>Audi companies</a:t>
              </a:r>
              <a:r>
                <a:rPr lang="en-MY" dirty="0"/>
                <a:t>- producing </a:t>
              </a:r>
              <a:r>
                <a:rPr lang="en-MY" sz="1800" b="0" i="0" dirty="0">
                  <a:solidFill>
                    <a:schemeClr val="tx1"/>
                  </a:solidFill>
                  <a:effectLst/>
                  <a:latin typeface="+mn-lt"/>
                </a:rPr>
                <a:t>diesel fuel from CO</a:t>
              </a:r>
              <a:r>
                <a:rPr lang="en-MY" sz="1800" b="0" i="0" baseline="-25000" dirty="0">
                  <a:solidFill>
                    <a:schemeClr val="tx1"/>
                  </a:solidFill>
                  <a:effectLst/>
                  <a:latin typeface="+mn-lt"/>
                </a:rPr>
                <a:t>2 </a:t>
              </a:r>
              <a:r>
                <a:rPr lang="en-MY" sz="1800" b="0" i="0" dirty="0">
                  <a:solidFill>
                    <a:schemeClr val="tx1"/>
                  </a:solidFill>
                  <a:effectLst/>
                  <a:latin typeface="+mn-lt"/>
                </a:rPr>
                <a:t>and H</a:t>
              </a:r>
              <a:r>
                <a:rPr lang="en-MY" sz="1800" b="0" i="0" baseline="-25000" dirty="0">
                  <a:solidFill>
                    <a:schemeClr val="tx1"/>
                  </a:solidFill>
                  <a:effectLst/>
                  <a:latin typeface="+mn-lt"/>
                </a:rPr>
                <a:t>2</a:t>
              </a:r>
              <a:r>
                <a:rPr lang="en-MY" sz="1800" b="0" i="0" dirty="0">
                  <a:solidFill>
                    <a:schemeClr val="tx1"/>
                  </a:solidFill>
                  <a:effectLst/>
                  <a:latin typeface="+mn-lt"/>
                </a:rPr>
                <a:t>O and renewable energy sources (</a:t>
              </a:r>
              <a:r>
                <a:rPr lang="en-US" dirty="0"/>
                <a:t>wind or solar or hydro power).</a:t>
              </a:r>
            </a:p>
            <a:p>
              <a:r>
                <a:rPr lang="en-US" dirty="0"/>
                <a:t>CO</a:t>
              </a:r>
              <a:r>
                <a:rPr lang="en-US" baseline="-25000" dirty="0"/>
                <a:t>2</a:t>
              </a:r>
              <a:r>
                <a:rPr lang="en-US" dirty="0"/>
                <a:t> obtained from </a:t>
              </a:r>
              <a:r>
                <a:rPr lang="en-US" b="1" u="sng" dirty="0"/>
                <a:t>biogas plant </a:t>
              </a:r>
              <a:r>
                <a:rPr lang="en-US" dirty="0"/>
                <a:t>and </a:t>
              </a:r>
              <a:r>
                <a:rPr lang="en-US" b="1" u="sng" dirty="0"/>
                <a:t>CO</a:t>
              </a:r>
              <a:r>
                <a:rPr lang="en-US" b="1" u="sng" baseline="-25000" dirty="0"/>
                <a:t>2 </a:t>
              </a:r>
              <a:r>
                <a:rPr lang="en-US" b="1" u="sng" dirty="0"/>
                <a:t>captured directly from air.</a:t>
              </a:r>
              <a:endParaRPr lang="en-MY" b="1" u="sng" dirty="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5DC263D2-F8AF-CD8C-3CBF-EC4F3557B133}"/>
              </a:ext>
            </a:extLst>
          </p:cNvPr>
          <p:cNvSpPr txBox="1"/>
          <p:nvPr/>
        </p:nvSpPr>
        <p:spPr>
          <a:xfrm>
            <a:off x="1445395" y="2413247"/>
            <a:ext cx="9458633" cy="13849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MY" sz="2800" b="1" dirty="0"/>
              <a:t>Carbon capture, utilization, and storage (CCUS)</a:t>
            </a:r>
          </a:p>
          <a:p>
            <a:pPr algn="ctr"/>
            <a:r>
              <a:rPr lang="en-MY" sz="2800" u="sng" dirty="0"/>
              <a:t>Multi-step climate mitigation process </a:t>
            </a:r>
            <a:r>
              <a:rPr lang="en-MY" sz="2800" dirty="0"/>
              <a:t>that intercepts CO</a:t>
            </a:r>
            <a:r>
              <a:rPr lang="en-MY" sz="2800" baseline="-25000" dirty="0"/>
              <a:t>2</a:t>
            </a:r>
            <a:r>
              <a:rPr lang="en-MY" sz="2800" dirty="0"/>
              <a:t> emissions directly from industrial</a:t>
            </a:r>
          </a:p>
        </p:txBody>
      </p:sp>
    </p:spTree>
    <p:extLst>
      <p:ext uri="{BB962C8B-B14F-4D97-AF65-F5344CB8AC3E}">
        <p14:creationId xmlns:p14="http://schemas.microsoft.com/office/powerpoint/2010/main" val="2780591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722AC3-FF50-D58C-494C-913581BFC4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781"/>
          <a:stretch>
            <a:fillRect/>
          </a:stretch>
        </p:blipFill>
        <p:spPr>
          <a:xfrm>
            <a:off x="1423219" y="1356528"/>
            <a:ext cx="9601200" cy="55014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4B6BFA2-AC20-017F-B16A-539D8EC777D3}"/>
              </a:ext>
            </a:extLst>
          </p:cNvPr>
          <p:cNvSpPr txBox="1"/>
          <p:nvPr/>
        </p:nvSpPr>
        <p:spPr>
          <a:xfrm>
            <a:off x="776749" y="0"/>
            <a:ext cx="115135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MY" sz="2800" b="1" dirty="0"/>
              <a:t>Carbon capture, utilization, and storage (CCUS)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872D2B7-2439-E07F-C1A1-3375A5EE940A}"/>
                  </a:ext>
                </a:extLst>
              </p14:cNvPr>
              <p14:cNvContentPartPr/>
              <p14:nvPr/>
            </p14:nvContentPartPr>
            <p14:xfrm>
              <a:off x="5318977" y="214924"/>
              <a:ext cx="5207760" cy="914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872D2B7-2439-E07F-C1A1-3375A5EE940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01337" y="197284"/>
                <a:ext cx="5243400" cy="127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2E4EA53D-5DBE-3046-55EC-4A22E7F01485}"/>
              </a:ext>
            </a:extLst>
          </p:cNvPr>
          <p:cNvGrpSpPr/>
          <p:nvPr/>
        </p:nvGrpSpPr>
        <p:grpSpPr>
          <a:xfrm>
            <a:off x="1814017" y="432364"/>
            <a:ext cx="3417480" cy="835920"/>
            <a:chOff x="1814017" y="432364"/>
            <a:chExt cx="3417480" cy="83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1771B1EE-0882-1B34-0137-EAA3EF0058AA}"/>
                    </a:ext>
                  </a:extLst>
                </p14:cNvPr>
                <p14:cNvContentPartPr/>
                <p14:nvPr/>
              </p14:nvContentPartPr>
              <p14:xfrm>
                <a:off x="2763337" y="480604"/>
                <a:ext cx="2468160" cy="608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1771B1EE-0882-1B34-0137-EAA3EF0058A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745337" y="462964"/>
                  <a:ext cx="25038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4F177CF-7D88-8BC5-F90C-49D938AB063C}"/>
                    </a:ext>
                  </a:extLst>
                </p14:cNvPr>
                <p14:cNvContentPartPr/>
                <p14:nvPr/>
              </p14:nvContentPartPr>
              <p14:xfrm>
                <a:off x="2229440" y="611464"/>
                <a:ext cx="83880" cy="4777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4F177CF-7D88-8BC5-F90C-49D938AB063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211800" y="593824"/>
                  <a:ext cx="119520" cy="51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5208DAB-3936-5F1B-E7C8-1D2A4659B1F9}"/>
                    </a:ext>
                  </a:extLst>
                </p14:cNvPr>
                <p14:cNvContentPartPr/>
                <p14:nvPr/>
              </p14:nvContentPartPr>
              <p14:xfrm>
                <a:off x="1814017" y="432364"/>
                <a:ext cx="835920" cy="8359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5208DAB-3936-5F1B-E7C8-1D2A4659B1F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796377" y="414364"/>
                  <a:ext cx="871560" cy="871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16834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llustration adsorbent surface-adsorbent interaction mechanism in... |  Download Scientific Diagram">
            <a:extLst>
              <a:ext uri="{FF2B5EF4-FFF2-40B4-BE49-F238E27FC236}">
                <a16:creationId xmlns:a16="http://schemas.microsoft.com/office/drawing/2014/main" id="{AEDDE039-5AB7-D442-5074-5DDEA6675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563" y="894736"/>
            <a:ext cx="10145899" cy="285918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2C7B094-217B-D5BC-552A-873D80651790}"/>
              </a:ext>
            </a:extLst>
          </p:cNvPr>
          <p:cNvSpPr/>
          <p:nvPr/>
        </p:nvSpPr>
        <p:spPr>
          <a:xfrm>
            <a:off x="0" y="-52022"/>
            <a:ext cx="12192000" cy="47913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To Capture CO</a:t>
            </a:r>
            <a:r>
              <a:rPr kumimoji="0" lang="en-US" sz="3000" b="1" i="0" u="none" strike="noStrike" kern="120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, we </a:t>
            </a:r>
            <a:r>
              <a:rPr lang="en-US" sz="3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need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adsorbent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FC7739-512F-D301-2F02-0E21E031067A}"/>
              </a:ext>
            </a:extLst>
          </p:cNvPr>
          <p:cNvSpPr txBox="1"/>
          <p:nvPr/>
        </p:nvSpPr>
        <p:spPr>
          <a:xfrm>
            <a:off x="954225" y="4293080"/>
            <a:ext cx="1014589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FF0000"/>
                </a:solidFill>
              </a:rPr>
              <a:t>Adsorption is a reliable process </a:t>
            </a:r>
            <a:r>
              <a:rPr lang="en-US" sz="2000" dirty="0"/>
              <a:t>technology since the 1960s for gas separation applications.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 Adsorption based separations are achieved by passing the gas mixture (adsorbates) over a solid</a:t>
            </a:r>
          </a:p>
          <a:p>
            <a:r>
              <a:rPr lang="en-US" sz="2000" dirty="0"/>
              <a:t>(adsorbent)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The main opportunity for </a:t>
            </a:r>
            <a:r>
              <a:rPr lang="en-US" sz="2000" b="1" dirty="0">
                <a:solidFill>
                  <a:srgbClr val="FF0000"/>
                </a:solidFill>
              </a:rPr>
              <a:t>CO₂ capture lies in industrial processes that emit flue gases with low CO₂ concentrations </a:t>
            </a:r>
            <a:endParaRPr lang="en-MY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139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54D8FD-DAE7-88D0-326C-5C9C39EC8D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632" b="4102"/>
          <a:stretch>
            <a:fillRect/>
          </a:stretch>
        </p:blipFill>
        <p:spPr>
          <a:xfrm>
            <a:off x="1678076" y="532563"/>
            <a:ext cx="8390373" cy="62578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225E15-C088-3ED0-C60C-F3329BADE1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10" t="-1" r="90679" b="41647"/>
          <a:stretch>
            <a:fillRect/>
          </a:stretch>
        </p:blipFill>
        <p:spPr>
          <a:xfrm>
            <a:off x="1678075" y="67635"/>
            <a:ext cx="532561" cy="40722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06E09F-BD39-C6A1-D62F-D56D19D4C3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10" t="-1" r="90679" b="41647"/>
          <a:stretch>
            <a:fillRect/>
          </a:stretch>
        </p:blipFill>
        <p:spPr>
          <a:xfrm>
            <a:off x="2250828" y="67635"/>
            <a:ext cx="532561" cy="38612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EAC2065-F691-5808-2D5D-FCB96B1EC129}"/>
              </a:ext>
            </a:extLst>
          </p:cNvPr>
          <p:cNvSpPr/>
          <p:nvPr/>
        </p:nvSpPr>
        <p:spPr>
          <a:xfrm>
            <a:off x="0" y="0"/>
            <a:ext cx="12192000" cy="532563"/>
          </a:xfrm>
          <a:prstGeom prst="rect">
            <a:avLst/>
          </a:prstGeom>
          <a:solidFill>
            <a:srgbClr val="A42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" panose="020B0503050000020004" pitchFamily="34" charset="0"/>
              </a:rPr>
              <a:t>The Capture Bottleneck &amp; Solution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8801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B06A240-EAA4-A464-67F5-28189821CC89}"/>
              </a:ext>
            </a:extLst>
          </p:cNvPr>
          <p:cNvSpPr/>
          <p:nvPr/>
        </p:nvSpPr>
        <p:spPr>
          <a:xfrm>
            <a:off x="0" y="11106"/>
            <a:ext cx="12192000" cy="474426"/>
          </a:xfrm>
          <a:prstGeom prst="rect">
            <a:avLst/>
          </a:prstGeom>
          <a:solidFill>
            <a:srgbClr val="A42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" panose="020B0503050000020004" pitchFamily="34" charset="0"/>
              </a:rPr>
              <a:t>CO</a:t>
            </a:r>
            <a:r>
              <a:rPr lang="en-US" sz="3200" b="1" baseline="-25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" panose="020B0503050000020004" pitchFamily="34" charset="0"/>
              </a:rPr>
              <a:t>2</a:t>
            </a:r>
            <a:r>
              <a:rPr 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" panose="020B0503050000020004" pitchFamily="34" charset="0"/>
              </a:rPr>
              <a:t> capture adsorbent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6D30D5-EA0D-56C6-1D54-9B383DF84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60" y="611343"/>
            <a:ext cx="5866443" cy="3808868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2C65B55D-6342-8500-39C0-42FFF6480A69}"/>
              </a:ext>
            </a:extLst>
          </p:cNvPr>
          <p:cNvGrpSpPr/>
          <p:nvPr/>
        </p:nvGrpSpPr>
        <p:grpSpPr>
          <a:xfrm>
            <a:off x="1747642" y="693319"/>
            <a:ext cx="10444358" cy="6044518"/>
            <a:chOff x="1747642" y="693319"/>
            <a:chExt cx="10444358" cy="604451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A611BB5-9CEA-4C67-FE29-E56DB89C4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12013" y="693319"/>
              <a:ext cx="5109989" cy="3808868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7160915-4637-5308-BB2F-9CBA40FA90C7}"/>
                </a:ext>
              </a:extLst>
            </p:cNvPr>
            <p:cNvSpPr/>
            <p:nvPr/>
          </p:nvSpPr>
          <p:spPr>
            <a:xfrm>
              <a:off x="8910957" y="3865491"/>
              <a:ext cx="2776183" cy="6599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4645032-8BE2-2590-CBA3-1EAE2584DA0F}"/>
                </a:ext>
              </a:extLst>
            </p:cNvPr>
            <p:cNvSpPr txBox="1"/>
            <p:nvPr/>
          </p:nvSpPr>
          <p:spPr>
            <a:xfrm rot="10800000" flipV="1">
              <a:off x="6813755" y="4753324"/>
              <a:ext cx="537824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MY" sz="1200" dirty="0"/>
                <a:t>M. Nurfarhana, N. Asikin-</a:t>
              </a:r>
              <a:r>
                <a:rPr lang="en-MY" sz="1200" dirty="0" err="1"/>
                <a:t>Mijan</a:t>
              </a:r>
              <a:r>
                <a:rPr lang="en-MY" sz="1200" dirty="0"/>
                <a:t> et al., 2025. Materials Chemistry and Physics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5184D54-A865-467B-8AC1-205CC52E77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56461" r="40419"/>
            <a:stretch>
              <a:fillRect/>
            </a:stretch>
          </p:blipFill>
          <p:spPr>
            <a:xfrm>
              <a:off x="2815897" y="4395019"/>
              <a:ext cx="3784023" cy="2065819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3E16E7D-143E-454C-F718-54CCE55D53CE}"/>
                </a:ext>
              </a:extLst>
            </p:cNvPr>
            <p:cNvSpPr txBox="1"/>
            <p:nvPr/>
          </p:nvSpPr>
          <p:spPr>
            <a:xfrm rot="10800000" flipV="1">
              <a:off x="1747642" y="6460838"/>
              <a:ext cx="771936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MY" sz="1200" dirty="0" err="1"/>
                <a:t>Syawal</a:t>
              </a:r>
              <a:r>
                <a:rPr lang="en-MY" sz="1200" dirty="0"/>
                <a:t> Mohd Yusof, N. Asikin-</a:t>
              </a:r>
              <a:r>
                <a:rPr lang="en-MY" sz="1200" dirty="0" err="1"/>
                <a:t>Mijan</a:t>
              </a:r>
              <a:r>
                <a:rPr lang="en-MY" sz="1200" dirty="0"/>
                <a:t> et al. </a:t>
              </a:r>
              <a:r>
                <a:rPr lang="en-US" sz="1200" dirty="0"/>
                <a:t>2026. Industrial &amp; Engineering Chemistry Research. </a:t>
              </a:r>
              <a:endParaRPr lang="en-MY" sz="12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44D91A2-7870-46B1-6262-E810355ADEC3}"/>
                </a:ext>
              </a:extLst>
            </p:cNvPr>
            <p:cNvSpPr txBox="1"/>
            <p:nvPr/>
          </p:nvSpPr>
          <p:spPr>
            <a:xfrm rot="10800000" flipV="1">
              <a:off x="6813755" y="4539661"/>
              <a:ext cx="537824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MY" sz="1200" dirty="0"/>
                <a:t>M. Nurfarhana, N. Asikin-</a:t>
              </a:r>
              <a:r>
                <a:rPr lang="en-MY" sz="1200" dirty="0" err="1"/>
                <a:t>Mijan</a:t>
              </a:r>
              <a:r>
                <a:rPr lang="en-MY" sz="1200" dirty="0"/>
                <a:t> et al., 2023. Materials Chemistry and Physics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7382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E50FA5A-1593-1EB9-5AF3-9F51615DC8ED}"/>
              </a:ext>
            </a:extLst>
          </p:cNvPr>
          <p:cNvSpPr/>
          <p:nvPr/>
        </p:nvSpPr>
        <p:spPr>
          <a:xfrm>
            <a:off x="0" y="11106"/>
            <a:ext cx="12192000" cy="652690"/>
          </a:xfrm>
          <a:prstGeom prst="rect">
            <a:avLst/>
          </a:prstGeom>
          <a:solidFill>
            <a:srgbClr val="A42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" panose="020B0503050000020004" pitchFamily="34" charset="0"/>
              </a:rPr>
              <a:t>Key Criteria for Effective CO₂ Capture Catalysts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419968-345E-86BA-2BD1-DA76D23B9B28}"/>
              </a:ext>
            </a:extLst>
          </p:cNvPr>
          <p:cNvSpPr/>
          <p:nvPr/>
        </p:nvSpPr>
        <p:spPr>
          <a:xfrm>
            <a:off x="157317" y="791614"/>
            <a:ext cx="2428568" cy="222209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FC9272A-BFBE-F0A4-8A05-15AF12EB30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469" t="40574" r="40234" b="9679"/>
          <a:stretch>
            <a:fillRect/>
          </a:stretch>
        </p:blipFill>
        <p:spPr>
          <a:xfrm>
            <a:off x="6506386" y="663796"/>
            <a:ext cx="4355691" cy="611891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CF0C129-1CC5-CB75-B877-24D501793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923" y="806274"/>
            <a:ext cx="5083278" cy="547071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6508814-A139-9C3D-D02E-F6C3A5768A87}"/>
              </a:ext>
            </a:extLst>
          </p:cNvPr>
          <p:cNvSpPr txBox="1"/>
          <p:nvPr/>
        </p:nvSpPr>
        <p:spPr>
          <a:xfrm>
            <a:off x="919826" y="1971970"/>
            <a:ext cx="10155704" cy="313932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MY" sz="2400" dirty="0"/>
              <a:t>Abundance basic sites - Alkaline metal (Mg, Na)</a:t>
            </a:r>
          </a:p>
          <a:p>
            <a:r>
              <a:rPr lang="en-MY" sz="2400" dirty="0"/>
              <a:t>(acidic CO</a:t>
            </a:r>
            <a:r>
              <a:rPr lang="en-MY" sz="2400" baseline="-25000" dirty="0"/>
              <a:t>2</a:t>
            </a:r>
            <a:r>
              <a:rPr lang="en-MY" sz="2400" dirty="0"/>
              <a:t> molecules bond directly with basic O</a:t>
            </a:r>
            <a:r>
              <a:rPr lang="en-MY" sz="2400" baseline="30000" dirty="0"/>
              <a:t>2-</a:t>
            </a:r>
            <a:r>
              <a:rPr lang="en-MY" sz="2400" dirty="0"/>
              <a:t> - Mg</a:t>
            </a:r>
            <a:r>
              <a:rPr lang="en-MY" sz="2400" baseline="30000" dirty="0"/>
              <a:t>2+</a:t>
            </a:r>
          </a:p>
          <a:p>
            <a:endParaRPr lang="en-MY" sz="2400" baseline="30000" dirty="0"/>
          </a:p>
          <a:p>
            <a:pPr algn="ctr"/>
            <a:r>
              <a:rPr lang="en-MY" sz="2400" baseline="30000" dirty="0"/>
              <a:t>MgO  + CO</a:t>
            </a:r>
            <a:r>
              <a:rPr lang="en-MY" sz="2400" baseline="-25000" dirty="0"/>
              <a:t>2</a:t>
            </a:r>
            <a:r>
              <a:rPr lang="en-MY" sz="2400" baseline="30000" dirty="0"/>
              <a:t> </a:t>
            </a:r>
            <a:r>
              <a:rPr lang="en-MY" sz="2400" dirty="0"/>
              <a:t>                </a:t>
            </a:r>
            <a:r>
              <a:rPr lang="en-MY" sz="2400" baseline="30000" dirty="0"/>
              <a:t>MgCO</a:t>
            </a:r>
            <a:r>
              <a:rPr lang="en-MY" sz="2400" baseline="-25000" dirty="0"/>
              <a:t>3</a:t>
            </a:r>
          </a:p>
          <a:p>
            <a:pPr algn="ctr"/>
            <a:endParaRPr lang="en-MY" sz="2400" baseline="-25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Optimized Pore Structure and Surface Area (Micropores </a:t>
            </a:r>
            <a:r>
              <a:rPr lang="en-US" sz="2400" b="1" dirty="0"/>
              <a:t>0.5-0.7</a:t>
            </a:r>
            <a:r>
              <a:rPr lang="en-US" sz="2400" dirty="0"/>
              <a:t> nm)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MY" sz="2400" dirty="0"/>
              <a:t>CO</a:t>
            </a:r>
            <a:r>
              <a:rPr lang="en-MY" sz="2400" baseline="-25000" dirty="0"/>
              <a:t>2</a:t>
            </a:r>
            <a:r>
              <a:rPr lang="en-MY" sz="2400" dirty="0"/>
              <a:t> molecules size approximately </a:t>
            </a:r>
            <a:r>
              <a:rPr lang="en-MY" sz="2400" b="1" dirty="0"/>
              <a:t>0.23–0.51 nm </a:t>
            </a:r>
            <a:r>
              <a:rPr lang="en-MY" sz="2400" dirty="0"/>
              <a:t>(accommodate CO</a:t>
            </a:r>
            <a:r>
              <a:rPr lang="en-MY" sz="2400" baseline="-25000" dirty="0"/>
              <a:t>2</a:t>
            </a:r>
            <a:r>
              <a:rPr lang="en-MY" sz="2400" dirty="0"/>
              <a:t>)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2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082F4CE-E2D9-F993-7615-24060D797127}"/>
              </a:ext>
            </a:extLst>
          </p:cNvPr>
          <p:cNvSpPr txBox="1"/>
          <p:nvPr/>
        </p:nvSpPr>
        <p:spPr>
          <a:xfrm>
            <a:off x="577534" y="6516394"/>
            <a:ext cx="5928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S. Yusof, N. Asikin-</a:t>
            </a:r>
            <a:r>
              <a:rPr lang="en-US" sz="1200" dirty="0" err="1"/>
              <a:t>Mijan</a:t>
            </a:r>
            <a:r>
              <a:rPr lang="en-US" sz="1200" dirty="0"/>
              <a:t> et al. 2026. Industrial &amp; Engineering Chemistry Research. </a:t>
            </a:r>
            <a:endParaRPr lang="en-MY" sz="12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CAC6271-79B3-0DEA-1303-0275B5C3FD05}"/>
              </a:ext>
            </a:extLst>
          </p:cNvPr>
          <p:cNvCxnSpPr>
            <a:cxnSpLocks/>
          </p:cNvCxnSpPr>
          <p:nvPr/>
        </p:nvCxnSpPr>
        <p:spPr>
          <a:xfrm>
            <a:off x="5754439" y="3138509"/>
            <a:ext cx="9118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4699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41E49E0-0FB6-BE3A-11FB-41BE542FEF60}"/>
              </a:ext>
            </a:extLst>
          </p:cNvPr>
          <p:cNvSpPr/>
          <p:nvPr/>
        </p:nvSpPr>
        <p:spPr>
          <a:xfrm>
            <a:off x="0" y="11106"/>
            <a:ext cx="12192000" cy="490339"/>
          </a:xfrm>
          <a:prstGeom prst="rect">
            <a:avLst/>
          </a:prstGeom>
          <a:solidFill>
            <a:srgbClr val="A42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" panose="020B0503050000020004" pitchFamily="34" charset="0"/>
              </a:rPr>
              <a:t>Solid adsorbent Y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ira Sans" panose="020B0503050000020004" pitchFamily="34" charset="0"/>
              </a:rPr>
              <a:t>olk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ira Sans" panose="020B0503050000020004" pitchFamily="34" charset="0"/>
              </a:rPr>
              <a:t>-shell </a:t>
            </a:r>
            <a:r>
              <a:rPr 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" panose="020B0503050000020004" pitchFamily="34" charset="0"/>
              </a:rPr>
              <a:t>structure: Type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3A2E23-B75D-C58F-9E8C-9D1B1111990D}"/>
              </a:ext>
            </a:extLst>
          </p:cNvPr>
          <p:cNvSpPr txBox="1"/>
          <p:nvPr/>
        </p:nvSpPr>
        <p:spPr>
          <a:xfrm>
            <a:off x="284092" y="661621"/>
            <a:ext cx="543828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yolk–shell structure consist of a 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core, a void space, and an outer shell.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 specific surface area (porous shell)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outer shell prevents core agglomeration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 as support (stability)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Movable core ensures full reactant contact hence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maximizing mass transfer &amp; active sites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95EE5B-00E5-F13D-451A-91FA48F634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76"/>
          <a:stretch>
            <a:fillRect/>
          </a:stretch>
        </p:blipFill>
        <p:spPr>
          <a:xfrm>
            <a:off x="6015485" y="535289"/>
            <a:ext cx="5961250" cy="61506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1BFABC-4C9F-D917-446D-23206E53E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3477" y="4178709"/>
            <a:ext cx="2318859" cy="231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388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F91B12-14AA-91D9-ACE0-562CCC9C1D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382" b="-1"/>
          <a:stretch>
            <a:fillRect/>
          </a:stretch>
        </p:blipFill>
        <p:spPr>
          <a:xfrm>
            <a:off x="0" y="825910"/>
            <a:ext cx="12192000" cy="56220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327E383-FC40-CA8E-5471-26472C6A72CF}"/>
              </a:ext>
            </a:extLst>
          </p:cNvPr>
          <p:cNvSpPr/>
          <p:nvPr/>
        </p:nvSpPr>
        <p:spPr>
          <a:xfrm>
            <a:off x="0" y="0"/>
            <a:ext cx="12192000" cy="652690"/>
          </a:xfrm>
          <a:prstGeom prst="rect">
            <a:avLst/>
          </a:prstGeom>
          <a:solidFill>
            <a:srgbClr val="A42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" panose="020B0503050000020004" pitchFamily="34" charset="0"/>
              </a:rPr>
              <a:t>Aims: CO₂ Gas Adsorption Efficiency in yolk-shell adsorbent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5018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3F41255-762E-5930-6359-D12C6C081936}"/>
              </a:ext>
            </a:extLst>
          </p:cNvPr>
          <p:cNvSpPr/>
          <p:nvPr/>
        </p:nvSpPr>
        <p:spPr>
          <a:xfrm>
            <a:off x="0" y="0"/>
            <a:ext cx="12192000" cy="501445"/>
          </a:xfrm>
          <a:prstGeom prst="rect">
            <a:avLst/>
          </a:prstGeom>
          <a:solidFill>
            <a:srgbClr val="A42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" panose="020B0503050000020004" pitchFamily="34" charset="0"/>
              </a:rPr>
              <a:t>Targeted CO</a:t>
            </a:r>
            <a:r>
              <a:rPr lang="en-US" sz="3200" b="1" baseline="-25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" panose="020B0503050000020004" pitchFamily="34" charset="0"/>
              </a:rPr>
              <a:t>2 </a:t>
            </a:r>
            <a:r>
              <a:rPr 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" panose="020B0503050000020004" pitchFamily="34" charset="0"/>
              </a:rPr>
              <a:t>Gas Capture efficiency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ACC602-BEC3-896D-BA80-8E656D3564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164" b="7478"/>
          <a:stretch>
            <a:fillRect/>
          </a:stretch>
        </p:blipFill>
        <p:spPr>
          <a:xfrm>
            <a:off x="0" y="806245"/>
            <a:ext cx="12192000" cy="560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445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9C00FF-A21E-B658-610A-8E7162C620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094" b="5723"/>
          <a:stretch>
            <a:fillRect/>
          </a:stretch>
        </p:blipFill>
        <p:spPr>
          <a:xfrm>
            <a:off x="5309419" y="120593"/>
            <a:ext cx="6715434" cy="293045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E50D649-6ECE-C3F0-6B4F-6A8E3E3F6A9B}"/>
              </a:ext>
            </a:extLst>
          </p:cNvPr>
          <p:cNvSpPr/>
          <p:nvPr/>
        </p:nvSpPr>
        <p:spPr>
          <a:xfrm>
            <a:off x="285135" y="169828"/>
            <a:ext cx="3667433" cy="1768503"/>
          </a:xfrm>
          <a:prstGeom prst="rect">
            <a:avLst/>
          </a:prstGeom>
          <a:solidFill>
            <a:srgbClr val="A42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" panose="020B0503050000020004" pitchFamily="34" charset="0"/>
              </a:rPr>
              <a:t>Yolk-shell Synthesis via Spray Pyrolysis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5F2DE8-9E3F-E2DE-AA87-0ADA27789D49}"/>
              </a:ext>
            </a:extLst>
          </p:cNvPr>
          <p:cNvSpPr txBox="1"/>
          <p:nvPr/>
        </p:nvSpPr>
        <p:spPr>
          <a:xfrm>
            <a:off x="570271" y="3114440"/>
            <a:ext cx="3254478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Spray pyrolysis</a:t>
            </a:r>
            <a:r>
              <a:rPr lang="en-US" sz="2000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ideal synthesis process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simplicity, cost-effectiveness, and scalability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(Jeon et al., 2023)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C19D1C-B9D2-DC58-0148-9927EC7D67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527" t="25539" r="3441" b="11809"/>
          <a:stretch>
            <a:fillRect/>
          </a:stretch>
        </p:blipFill>
        <p:spPr>
          <a:xfrm>
            <a:off x="5551898" y="3114440"/>
            <a:ext cx="6280787" cy="344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911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36B834-1E0F-C968-F3E9-92BB4AE949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61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FD44A3-A739-AECA-798F-3F2B7DF15FBC}"/>
              </a:ext>
            </a:extLst>
          </p:cNvPr>
          <p:cNvSpPr txBox="1"/>
          <p:nvPr/>
        </p:nvSpPr>
        <p:spPr>
          <a:xfrm>
            <a:off x="8750710" y="4768644"/>
            <a:ext cx="2644878" cy="923330"/>
          </a:xfrm>
          <a:prstGeom prst="rect">
            <a:avLst/>
          </a:prstGeom>
          <a:solidFill>
            <a:srgbClr val="FDF0E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Sliced-open yolk-shell Al</a:t>
            </a:r>
            <a:r>
              <a:rPr lang="en-MY" baseline="-25000" dirty="0"/>
              <a:t>2</a:t>
            </a:r>
            <a:r>
              <a:rPr lang="en-MY" dirty="0"/>
              <a:t>O</a:t>
            </a:r>
            <a:r>
              <a:rPr lang="en-MY" baseline="-25000" dirty="0"/>
              <a:t>3</a:t>
            </a:r>
            <a:r>
              <a:rPr lang="en-MY" dirty="0"/>
              <a:t>  particles with </a:t>
            </a:r>
            <a:r>
              <a:rPr lang="en-MY" dirty="0" err="1"/>
              <a:t>NiO</a:t>
            </a:r>
            <a:r>
              <a:rPr lang="en-MY" dirty="0"/>
              <a:t> composite structures </a:t>
            </a:r>
          </a:p>
        </p:txBody>
      </p:sp>
    </p:spTree>
    <p:extLst>
      <p:ext uri="{BB962C8B-B14F-4D97-AF65-F5344CB8AC3E}">
        <p14:creationId xmlns:p14="http://schemas.microsoft.com/office/powerpoint/2010/main" val="2528494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B09D28-530B-D35B-9ADB-758C074BE5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716"/>
          <a:stretch>
            <a:fillRect/>
          </a:stretch>
        </p:blipFill>
        <p:spPr>
          <a:xfrm>
            <a:off x="0" y="26581"/>
            <a:ext cx="12192000" cy="683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7216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B1D0AB-2B9C-67BE-1AC0-D72C683BA9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005"/>
          <a:stretch>
            <a:fillRect/>
          </a:stretch>
        </p:blipFill>
        <p:spPr>
          <a:xfrm>
            <a:off x="0" y="26581"/>
            <a:ext cx="12192000" cy="683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03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777230-0958-3901-FE32-724F95103C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988"/>
          <a:stretch>
            <a:fillRect/>
          </a:stretch>
        </p:blipFill>
        <p:spPr>
          <a:xfrm>
            <a:off x="0" y="27857"/>
            <a:ext cx="12192000" cy="683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048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CB09D3-0F41-F07C-7EB9-BB14A6A4A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053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8E1278-2531-938E-EC7E-B5393C9F6D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150"/>
          <a:stretch>
            <a:fillRect/>
          </a:stretch>
        </p:blipFill>
        <p:spPr>
          <a:xfrm>
            <a:off x="0" y="26581"/>
            <a:ext cx="12192000" cy="683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1823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FD5C50-4B2E-F2E0-BF70-FF58CF540D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698"/>
          <a:stretch>
            <a:fillRect/>
          </a:stretch>
        </p:blipFill>
        <p:spPr>
          <a:xfrm>
            <a:off x="0" y="27857"/>
            <a:ext cx="12192000" cy="683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6620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D4B704-9AA3-B801-6692-C0535F77CE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2630"/>
          <a:stretch>
            <a:fillRect/>
          </a:stretch>
        </p:blipFill>
        <p:spPr>
          <a:xfrm>
            <a:off x="2314267" y="1041912"/>
            <a:ext cx="7424443" cy="451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2240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476CC-8842-21AF-1571-B3FFD6A69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49A2188D-A479-7BE3-2B91-72EA5A047247}"/>
              </a:ext>
            </a:extLst>
          </p:cNvPr>
          <p:cNvSpPr/>
          <p:nvPr/>
        </p:nvSpPr>
        <p:spPr>
          <a:xfrm>
            <a:off x="0" y="54438"/>
            <a:ext cx="12192000" cy="478962"/>
          </a:xfrm>
          <a:prstGeom prst="rect">
            <a:avLst/>
          </a:prstGeom>
          <a:solidFill>
            <a:srgbClr val="A42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" panose="020B0503050000020004" pitchFamily="34" charset="0"/>
              </a:rPr>
              <a:t>  Validation of </a:t>
            </a:r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" panose="020B0503050000020004" pitchFamily="34" charset="0"/>
              </a:rPr>
              <a:t>Ni, </a:t>
            </a:r>
            <a:r>
              <a:rPr lang="en-US" sz="2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" panose="020B0503050000020004" pitchFamily="34" charset="0"/>
              </a:rPr>
              <a:t>NiO</a:t>
            </a:r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" panose="020B0503050000020004" pitchFamily="34" charset="0"/>
              </a:rPr>
              <a:t>, Al</a:t>
            </a:r>
            <a:r>
              <a:rPr lang="en-US" sz="2800" b="1" baseline="-25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" panose="020B0503050000020004" pitchFamily="34" charset="0"/>
              </a:rPr>
              <a:t>2</a:t>
            </a:r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" panose="020B0503050000020004" pitchFamily="34" charset="0"/>
              </a:rPr>
              <a:t>O</a:t>
            </a:r>
            <a:r>
              <a:rPr lang="en-US" sz="2800" b="1" baseline="-25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" panose="020B0503050000020004" pitchFamily="34" charset="0"/>
              </a:rPr>
              <a:t>3</a:t>
            </a:r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" panose="020B0503050000020004" pitchFamily="34" charset="0"/>
              </a:rPr>
              <a:t> phase and porosity</a:t>
            </a:r>
            <a:endParaRPr kumimoji="0"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ira Sans" panose="020B05030500000200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8CA6D7-E869-2D66-E7B4-017F95845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896" y="655307"/>
            <a:ext cx="3911704" cy="33958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333D76-411E-172C-2F72-2DC952241EF3}"/>
              </a:ext>
            </a:extLst>
          </p:cNvPr>
          <p:cNvSpPr txBox="1"/>
          <p:nvPr/>
        </p:nvSpPr>
        <p:spPr>
          <a:xfrm>
            <a:off x="4165600" y="896769"/>
            <a:ext cx="768277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Peaks at 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 ≈ 37.4° 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44.5°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are assigned to 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cubic 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NiO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(JCPDS 00-47-1049)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Peak at 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 ≈ 44.5°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also indicates 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metallic Ni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(PDF 00-04-0850), confirming partial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NiO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reduction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kumimoji="0" lang="en-MY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Adsorbent also existence of b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road peak at 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 ≈ 64.5°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corresponds to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γ-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Al₂O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₃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(JCPDS 00-010-0425), indicating 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crystallinity/partial amorphous structure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91B630-3313-9D56-CB93-621DD08C871D}"/>
              </a:ext>
            </a:extLst>
          </p:cNvPr>
          <p:cNvSpPr txBox="1"/>
          <p:nvPr/>
        </p:nvSpPr>
        <p:spPr>
          <a:xfrm>
            <a:off x="4165600" y="3789156"/>
            <a:ext cx="845737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Both catalyst exhibit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Type IV isotherms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confirming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mesoporosity</a:t>
            </a:r>
            <a:r>
              <a:rPr lang="en-US" altLang="en-US" sz="2000" dirty="0">
                <a:latin typeface="Arial" panose="020B0604020202020204" pitchFamily="34" charset="0"/>
              </a:rPr>
              <a:t>, pore size (2-50 nm)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Limitation by </a:t>
            </a:r>
            <a:r>
              <a:rPr lang="en-US" altLang="en-US" sz="2000" dirty="0">
                <a:latin typeface="Arial" panose="020B0604020202020204" pitchFamily="34" charset="0"/>
              </a:rPr>
              <a:t>BJH  method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>
                <a:latin typeface="Arial" panose="020B0604020202020204" pitchFamily="34" charset="0"/>
              </a:rPr>
              <a:t>Pore size distribution within the microporous range (&lt; 1 nm)(existed)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FFC583-32CF-9DA6-A218-306955D31906}"/>
              </a:ext>
            </a:extLst>
          </p:cNvPr>
          <p:cNvSpPr txBox="1"/>
          <p:nvPr/>
        </p:nvSpPr>
        <p:spPr>
          <a:xfrm>
            <a:off x="578555" y="896769"/>
            <a:ext cx="1223984" cy="369332"/>
          </a:xfrm>
          <a:prstGeom prst="rect">
            <a:avLst/>
          </a:prstGeom>
          <a:solidFill>
            <a:srgbClr val="FFFF00">
              <a:alpha val="12941"/>
            </a:srgbClr>
          </a:solidFill>
        </p:spPr>
        <p:txBody>
          <a:bodyPr wrap="square" rtlCol="0">
            <a:spAutoFit/>
          </a:bodyPr>
          <a:lstStyle/>
          <a:p>
            <a:r>
              <a:rPr lang="en-MY" b="1" dirty="0">
                <a:latin typeface="Aptos Light" panose="020B0004020202020204" pitchFamily="34" charset="0"/>
              </a:rPr>
              <a:t>NiO-Al</a:t>
            </a:r>
            <a:r>
              <a:rPr lang="en-MY" b="1" baseline="-25000" dirty="0">
                <a:latin typeface="Aptos Light" panose="020B0004020202020204" pitchFamily="34" charset="0"/>
              </a:rPr>
              <a:t>2</a:t>
            </a:r>
            <a:r>
              <a:rPr lang="en-MY" b="1" dirty="0">
                <a:latin typeface="Aptos Light" panose="020B0004020202020204" pitchFamily="34" charset="0"/>
              </a:rPr>
              <a:t>O</a:t>
            </a:r>
            <a:r>
              <a:rPr lang="en-MY" b="1" baseline="-25000" dirty="0">
                <a:latin typeface="Aptos Light" panose="020B0004020202020204" pitchFamily="34" charset="0"/>
              </a:rPr>
              <a:t>3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0F547AB-73E5-D487-0A15-A8EA33F6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4" t="6897" r="41399" b="37213"/>
          <a:stretch>
            <a:fillRect/>
          </a:stretch>
        </p:blipFill>
        <p:spPr bwMode="auto">
          <a:xfrm>
            <a:off x="503502" y="4057810"/>
            <a:ext cx="3502221" cy="2813378"/>
          </a:xfrm>
          <a:prstGeom prst="rect">
            <a:avLst/>
          </a:prstGeom>
          <a:noFill/>
        </p:spPr>
      </p:pic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B305091F-2D60-8382-478F-4DC7EAFA61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882902"/>
              </p:ext>
            </p:extLst>
          </p:nvPr>
        </p:nvGraphicFramePr>
        <p:xfrm>
          <a:off x="4452772" y="5267451"/>
          <a:ext cx="6374813" cy="1402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2557">
                  <a:extLst>
                    <a:ext uri="{9D8B030D-6E8A-4147-A177-3AD203B41FA5}">
                      <a16:colId xmlns:a16="http://schemas.microsoft.com/office/drawing/2014/main" val="3272742052"/>
                    </a:ext>
                  </a:extLst>
                </a:gridCol>
                <a:gridCol w="2176128">
                  <a:extLst>
                    <a:ext uri="{9D8B030D-6E8A-4147-A177-3AD203B41FA5}">
                      <a16:colId xmlns:a16="http://schemas.microsoft.com/office/drawing/2014/main" val="4165133511"/>
                    </a:ext>
                  </a:extLst>
                </a:gridCol>
                <a:gridCol w="2176128">
                  <a:extLst>
                    <a:ext uri="{9D8B030D-6E8A-4147-A177-3AD203B41FA5}">
                      <a16:colId xmlns:a16="http://schemas.microsoft.com/office/drawing/2014/main" val="918297855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en-MY" dirty="0"/>
                        <a:t>Sample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en-MY" sz="1800" b="0" i="0" u="none" strike="noStrike" kern="1200" baseline="-25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MY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adsorption–desorption analysis</a:t>
                      </a: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6048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Surface area</a:t>
                      </a:r>
                    </a:p>
                    <a:p>
                      <a:pPr algn="ctr"/>
                      <a:r>
                        <a:rPr lang="en-MY" dirty="0"/>
                        <a:t>(m</a:t>
                      </a:r>
                      <a:r>
                        <a:rPr lang="en-MY" baseline="30000" dirty="0"/>
                        <a:t>2</a:t>
                      </a:r>
                      <a:r>
                        <a:rPr lang="en-MY" dirty="0"/>
                        <a:t>/g)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Pore size diameter</a:t>
                      </a:r>
                    </a:p>
                    <a:p>
                      <a:pPr algn="ctr"/>
                      <a:r>
                        <a:rPr lang="en-MY" dirty="0"/>
                        <a:t>(nm)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37568"/>
                  </a:ext>
                </a:extLst>
              </a:tr>
              <a:tr h="325419">
                <a:tc>
                  <a:txBody>
                    <a:bodyPr/>
                    <a:lstStyle/>
                    <a:p>
                      <a:r>
                        <a:rPr lang="en-MY" dirty="0"/>
                        <a:t>NiO-Al</a:t>
                      </a:r>
                      <a:r>
                        <a:rPr lang="en-MY" baseline="-25000" dirty="0"/>
                        <a:t>2</a:t>
                      </a:r>
                      <a:r>
                        <a:rPr lang="en-MY" dirty="0"/>
                        <a:t>O</a:t>
                      </a:r>
                      <a:r>
                        <a:rPr lang="en-MY" baseline="-25000" dirty="0"/>
                        <a:t>3 </a:t>
                      </a:r>
                      <a:r>
                        <a:rPr lang="en-MY" baseline="0" dirty="0"/>
                        <a:t> 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/>
                        <a:t>142-184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2000" b="1" dirty="0">
                          <a:solidFill>
                            <a:srgbClr val="FF0000"/>
                          </a:solidFill>
                        </a:rPr>
                        <a:t>5-6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827709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139FF23-F20B-0CE4-858A-767F41B7A91D}"/>
              </a:ext>
            </a:extLst>
          </p:cNvPr>
          <p:cNvCxnSpPr>
            <a:cxnSpLocks/>
          </p:cNvCxnSpPr>
          <p:nvPr/>
        </p:nvCxnSpPr>
        <p:spPr>
          <a:xfrm>
            <a:off x="1174594" y="5821047"/>
            <a:ext cx="0" cy="48260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E7756E4-DD57-2948-C122-2C9B82962E9C}"/>
              </a:ext>
            </a:extLst>
          </p:cNvPr>
          <p:cNvSpPr txBox="1"/>
          <p:nvPr/>
        </p:nvSpPr>
        <p:spPr>
          <a:xfrm>
            <a:off x="1055474" y="4620718"/>
            <a:ext cx="18130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Y" dirty="0">
                <a:solidFill>
                  <a:srgbClr val="0070C0"/>
                </a:solidFill>
              </a:rPr>
              <a:t>Spike at low relative pressures (P/P₀ &lt; 0.01)</a:t>
            </a:r>
          </a:p>
        </p:txBody>
      </p:sp>
    </p:spTree>
    <p:extLst>
      <p:ext uri="{BB962C8B-B14F-4D97-AF65-F5344CB8AC3E}">
        <p14:creationId xmlns:p14="http://schemas.microsoft.com/office/powerpoint/2010/main" val="8206541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6BA1FA-9D93-B6F3-7D35-517ED460FD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b="-781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791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9D37F5-263A-F86A-14D3-15981C2F0E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0000"/>
          <a:stretch>
            <a:fillRect/>
          </a:stretch>
        </p:blipFill>
        <p:spPr>
          <a:xfrm>
            <a:off x="0" y="26581"/>
            <a:ext cx="8534400" cy="68048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EE7918-F940-CDEC-33F4-77200DD1E10E}"/>
              </a:ext>
            </a:extLst>
          </p:cNvPr>
          <p:cNvSpPr txBox="1"/>
          <p:nvPr/>
        </p:nvSpPr>
        <p:spPr>
          <a:xfrm>
            <a:off x="8051800" y="2019300"/>
            <a:ext cx="372109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800" dirty="0"/>
              <a:t>The overall particle-size range spans erratically from 100-900 nm indicating </a:t>
            </a:r>
            <a:r>
              <a:rPr lang="en-MY" sz="2800" b="1" dirty="0">
                <a:solidFill>
                  <a:srgbClr val="FF0000"/>
                </a:solidFill>
              </a:rPr>
              <a:t>lack of controlled uniform </a:t>
            </a:r>
            <a:r>
              <a:rPr lang="en-MY" sz="2800" dirty="0"/>
              <a:t>growth during synthesis</a:t>
            </a:r>
          </a:p>
        </p:txBody>
      </p:sp>
    </p:spTree>
    <p:extLst>
      <p:ext uri="{BB962C8B-B14F-4D97-AF65-F5344CB8AC3E}">
        <p14:creationId xmlns:p14="http://schemas.microsoft.com/office/powerpoint/2010/main" val="2799095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29EB00-C40F-4B84-DCFE-5BAB28920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01" y="2611785"/>
            <a:ext cx="3648099" cy="27360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7C3CB6-A515-B0EF-B69E-11A7F8EEE8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021" y="2611785"/>
            <a:ext cx="3648098" cy="27360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6B590C-7FAE-9C0E-B6BC-ADF818D943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140" y="2611785"/>
            <a:ext cx="3648099" cy="27360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2E4436-9844-0F9A-1640-D0048AAF434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70962"/>
          <a:stretch>
            <a:fillRect/>
          </a:stretch>
        </p:blipFill>
        <p:spPr>
          <a:xfrm>
            <a:off x="0" y="26582"/>
            <a:ext cx="12192000" cy="197596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4336BDD-8775-888D-9424-005281F06E33}"/>
              </a:ext>
            </a:extLst>
          </p:cNvPr>
          <p:cNvSpPr txBox="1"/>
          <p:nvPr/>
        </p:nvSpPr>
        <p:spPr>
          <a:xfrm>
            <a:off x="201841" y="5507979"/>
            <a:ext cx="6096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arenBoth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Solid spheres with fully dense</a:t>
            </a:r>
          </a:p>
          <a:p>
            <a:pPr marL="342900" indent="-342900">
              <a:buAutoNum type="arabicParenBoth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Partially dense spheres,</a:t>
            </a:r>
          </a:p>
          <a:p>
            <a:pPr marL="342900" indent="-342900">
              <a:buAutoNum type="arabicParenBoth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Empty shell</a:t>
            </a:r>
          </a:p>
          <a:p>
            <a:pPr marL="342900" indent="-342900">
              <a:buAutoNum type="arabicParenBoth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Yolk-shell structures. </a:t>
            </a:r>
          </a:p>
        </p:txBody>
      </p:sp>
    </p:spTree>
    <p:extLst>
      <p:ext uri="{BB962C8B-B14F-4D97-AF65-F5344CB8AC3E}">
        <p14:creationId xmlns:p14="http://schemas.microsoft.com/office/powerpoint/2010/main" val="22782977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36468B-A64A-E7FC-9E50-A67A0B8635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969"/>
          <a:stretch>
            <a:fillRect/>
          </a:stretch>
        </p:blipFill>
        <p:spPr>
          <a:xfrm>
            <a:off x="0" y="26581"/>
            <a:ext cx="12192000" cy="660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711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0408FF-C9B3-9F52-AF44-67841B43A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8774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74FBD0-A156-BA44-B271-8E00705CF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91" y="0"/>
            <a:ext cx="9581610" cy="5341746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80E9F912-AC8B-DD26-213B-1B0C49533040}"/>
              </a:ext>
            </a:extLst>
          </p:cNvPr>
          <p:cNvGrpSpPr/>
          <p:nvPr/>
        </p:nvGrpSpPr>
        <p:grpSpPr>
          <a:xfrm>
            <a:off x="9845453" y="3415433"/>
            <a:ext cx="2346547" cy="1726204"/>
            <a:chOff x="4826780" y="1092528"/>
            <a:chExt cx="2198016" cy="1727045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7925F3CA-99FD-CF5B-C3EF-CB32511CC1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6780" y="1102373"/>
              <a:ext cx="2198016" cy="1717200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26FE72E-310F-50A4-6F9A-AFEB5E97FDAC}"/>
                </a:ext>
              </a:extLst>
            </p:cNvPr>
            <p:cNvSpPr txBox="1"/>
            <p:nvPr/>
          </p:nvSpPr>
          <p:spPr>
            <a:xfrm>
              <a:off x="4845120" y="1092528"/>
              <a:ext cx="371665" cy="3299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MY" b="1" dirty="0">
                  <a:latin typeface="Aptos Light" panose="020B0004020202020204" pitchFamily="34" charset="0"/>
                </a:rPr>
                <a:t>C</a:t>
              </a:r>
              <a:endParaRPr lang="en-MY" b="1" baseline="-25000" dirty="0">
                <a:latin typeface="Aptos Light" panose="020B0004020202020204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03A908-61B0-78F2-FB03-1099DEB61A58}"/>
              </a:ext>
            </a:extLst>
          </p:cNvPr>
          <p:cNvGrpSpPr/>
          <p:nvPr/>
        </p:nvGrpSpPr>
        <p:grpSpPr>
          <a:xfrm>
            <a:off x="7539273" y="5126727"/>
            <a:ext cx="2346547" cy="1716364"/>
            <a:chOff x="9270102" y="1094632"/>
            <a:chExt cx="2198016" cy="1717200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6300B95D-7D29-8C0F-704C-515DAC83A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70102" y="1094632"/>
              <a:ext cx="2198016" cy="1717200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A4BCA65-FEC6-569C-3E3C-233C0D3655C2}"/>
                </a:ext>
              </a:extLst>
            </p:cNvPr>
            <p:cNvSpPr txBox="1"/>
            <p:nvPr/>
          </p:nvSpPr>
          <p:spPr>
            <a:xfrm>
              <a:off x="9270102" y="1106276"/>
              <a:ext cx="448470" cy="3299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MY" b="1" dirty="0">
                  <a:latin typeface="Aptos Light" panose="020B0004020202020204" pitchFamily="34" charset="0"/>
                </a:rPr>
                <a:t>Cl</a:t>
              </a:r>
              <a:endParaRPr lang="en-MY" b="1" baseline="-25000" dirty="0">
                <a:latin typeface="Aptos Light" panose="020B0004020202020204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EC65435-B0D8-A244-3D08-6B67F2B2CE68}"/>
              </a:ext>
            </a:extLst>
          </p:cNvPr>
          <p:cNvGrpSpPr/>
          <p:nvPr/>
        </p:nvGrpSpPr>
        <p:grpSpPr>
          <a:xfrm>
            <a:off x="9865032" y="5134182"/>
            <a:ext cx="2346547" cy="1716364"/>
            <a:chOff x="7044380" y="1089295"/>
            <a:chExt cx="2198016" cy="1717200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7D79F5B3-1A64-8D0D-2947-064CE651E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4380" y="1089295"/>
              <a:ext cx="2198016" cy="1717200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FDA0BB8-0BB0-9223-FB58-F95DDA0AE528}"/>
                </a:ext>
              </a:extLst>
            </p:cNvPr>
            <p:cNvSpPr txBox="1"/>
            <p:nvPr/>
          </p:nvSpPr>
          <p:spPr>
            <a:xfrm>
              <a:off x="7063852" y="1094632"/>
              <a:ext cx="385570" cy="3299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MY" b="1" dirty="0">
                  <a:latin typeface="Aptos Light" panose="020B0004020202020204" pitchFamily="34" charset="0"/>
                </a:rPr>
                <a:t>O</a:t>
              </a:r>
              <a:endParaRPr lang="en-MY" b="1" baseline="-25000" dirty="0">
                <a:latin typeface="Aptos Light" panose="020B0004020202020204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F22BDD2-E2E9-1E12-57E4-C0F6A46EAA4C}"/>
              </a:ext>
            </a:extLst>
          </p:cNvPr>
          <p:cNvGrpSpPr/>
          <p:nvPr/>
        </p:nvGrpSpPr>
        <p:grpSpPr>
          <a:xfrm>
            <a:off x="9845453" y="0"/>
            <a:ext cx="2346547" cy="1716364"/>
            <a:chOff x="95621" y="2861635"/>
            <a:chExt cx="2198016" cy="1717200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A05A2D50-B1BB-1255-01F1-4E3146095B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621" y="2861635"/>
              <a:ext cx="2198016" cy="1717200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7589F33-C718-9C01-D6E5-52CCB43A5A7E}"/>
                </a:ext>
              </a:extLst>
            </p:cNvPr>
            <p:cNvSpPr txBox="1"/>
            <p:nvPr/>
          </p:nvSpPr>
          <p:spPr>
            <a:xfrm>
              <a:off x="96575" y="2867526"/>
              <a:ext cx="376734" cy="3299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MY" b="1" dirty="0">
                  <a:latin typeface="Aptos Light" panose="020B0004020202020204" pitchFamily="34" charset="0"/>
                </a:rPr>
                <a:t>Al</a:t>
              </a:r>
              <a:endParaRPr lang="en-MY" b="1" baseline="-25000" dirty="0">
                <a:latin typeface="Aptos Light" panose="020B0004020202020204" pitchFamily="34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BDD0438-1F41-16B9-9FFC-E09C083F21D8}"/>
              </a:ext>
            </a:extLst>
          </p:cNvPr>
          <p:cNvGrpSpPr/>
          <p:nvPr/>
        </p:nvGrpSpPr>
        <p:grpSpPr>
          <a:xfrm>
            <a:off x="9845452" y="1716364"/>
            <a:ext cx="2346547" cy="1716364"/>
            <a:chOff x="3184334" y="2873126"/>
            <a:chExt cx="2198016" cy="1717200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22680B9A-19E1-D8F8-AAA3-8FA24F4B0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4334" y="2873126"/>
              <a:ext cx="2198016" cy="1717200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F0274A6-94F9-F680-E63C-719A34FE28E3}"/>
                </a:ext>
              </a:extLst>
            </p:cNvPr>
            <p:cNvSpPr txBox="1"/>
            <p:nvPr/>
          </p:nvSpPr>
          <p:spPr>
            <a:xfrm>
              <a:off x="3184334" y="2873126"/>
              <a:ext cx="43822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MY" b="1" dirty="0">
                  <a:latin typeface="Aptos Light" panose="020B0004020202020204" pitchFamily="34" charset="0"/>
                </a:rPr>
                <a:t>Ni</a:t>
              </a:r>
              <a:endParaRPr lang="en-MY" b="1" baseline="-25000" dirty="0">
                <a:latin typeface="Aptos Light" panose="020B00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71625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ED2939-834C-DEA2-BF65-67DE24D8D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81"/>
            <a:ext cx="12192000" cy="683141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351FF6B-145B-BEE4-FC7D-753340F6C6CA}"/>
              </a:ext>
            </a:extLst>
          </p:cNvPr>
          <p:cNvSpPr/>
          <p:nvPr/>
        </p:nvSpPr>
        <p:spPr>
          <a:xfrm>
            <a:off x="11226800" y="6680200"/>
            <a:ext cx="965200" cy="151219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894692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4DABE8-EECB-2623-5126-48AA53EFE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324" y="0"/>
            <a:ext cx="816135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820F76-A92B-B035-215D-E9C53EA7624F}"/>
              </a:ext>
            </a:extLst>
          </p:cNvPr>
          <p:cNvSpPr txBox="1"/>
          <p:nvPr/>
        </p:nvSpPr>
        <p:spPr>
          <a:xfrm>
            <a:off x="5029200" y="1079500"/>
            <a:ext cx="37205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3200" dirty="0">
                <a:highlight>
                  <a:srgbClr val="FFFF00"/>
                </a:highlight>
              </a:rPr>
              <a:t>Will Muon Help me?</a:t>
            </a:r>
          </a:p>
        </p:txBody>
      </p:sp>
    </p:spTree>
    <p:extLst>
      <p:ext uri="{BB962C8B-B14F-4D97-AF65-F5344CB8AC3E}">
        <p14:creationId xmlns:p14="http://schemas.microsoft.com/office/powerpoint/2010/main" val="4017710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2BBBFC95-AE0C-8E1C-7B94-A118870311A1}"/>
              </a:ext>
            </a:extLst>
          </p:cNvPr>
          <p:cNvSpPr/>
          <p:nvPr/>
        </p:nvSpPr>
        <p:spPr>
          <a:xfrm>
            <a:off x="129112" y="126879"/>
            <a:ext cx="6903085" cy="647821"/>
          </a:xfrm>
          <a:prstGeom prst="rect">
            <a:avLst/>
          </a:prstGeom>
          <a:solidFill>
            <a:srgbClr val="A42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" panose="020B0503050000020004" pitchFamily="34" charset="0"/>
              </a:rPr>
              <a:t>History and current </a:t>
            </a:r>
            <a:r>
              <a:rPr lang="en-US" sz="24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" panose="020B0503050000020004" pitchFamily="34" charset="0"/>
              </a:rPr>
              <a:t>acchievement</a:t>
            </a:r>
            <a:endParaRPr kumimoji="0" lang="en-US" sz="2400" b="1" baseline="-25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ira Sans" panose="020B05030500000200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5D3CFC-FF07-18DD-02C0-4763DC8E82DA}"/>
              </a:ext>
            </a:extLst>
          </p:cNvPr>
          <p:cNvSpPr txBox="1"/>
          <p:nvPr/>
        </p:nvSpPr>
        <p:spPr>
          <a:xfrm>
            <a:off x="332313" y="952500"/>
            <a:ext cx="43153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Start project 2025 (February) – Dr. Watanabe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Obtaining two Malaysian Grants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Sakura Exchange program, </a:t>
            </a:r>
            <a:r>
              <a:rPr lang="en-US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GUT grant, 3. GET grant (October 2026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Optimizing the synthesis process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8086866-EEF0-3412-71C6-3260619A11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704"/>
          <a:stretch>
            <a:fillRect/>
          </a:stretch>
        </p:blipFill>
        <p:spPr>
          <a:xfrm>
            <a:off x="2489963" y="4262673"/>
            <a:ext cx="8689777" cy="24684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CD5604-5F7E-A641-3298-82E14EBF1B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8787" y="1043957"/>
            <a:ext cx="3816429" cy="28623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0F8C98-FD27-9186-A923-1F2BBCB9A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954" y="831042"/>
            <a:ext cx="3384291" cy="14412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CA9B60-7B03-B065-DE39-0DE662958B2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2334"/>
          <a:stretch>
            <a:fillRect/>
          </a:stretch>
        </p:blipFill>
        <p:spPr>
          <a:xfrm>
            <a:off x="4444744" y="2475118"/>
            <a:ext cx="3711370" cy="144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1857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8066024-65EF-8F41-3164-213DE224DE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299" r="10903" b="-2"/>
          <a:stretch>
            <a:fillRect/>
          </a:stretch>
        </p:blipFill>
        <p:spPr>
          <a:xfrm>
            <a:off x="7794519" y="3506112"/>
            <a:ext cx="4397481" cy="3351888"/>
          </a:xfrm>
          <a:custGeom>
            <a:avLst/>
            <a:gdLst/>
            <a:ahLst/>
            <a:cxnLst/>
            <a:rect l="l" t="t" r="r" b="b"/>
            <a:pathLst>
              <a:path w="4397481" h="3351888">
                <a:moveTo>
                  <a:pt x="0" y="0"/>
                </a:moveTo>
                <a:lnTo>
                  <a:pt x="4397481" y="0"/>
                </a:lnTo>
                <a:lnTo>
                  <a:pt x="4397481" y="3351888"/>
                </a:lnTo>
                <a:lnTo>
                  <a:pt x="1552363" y="3351888"/>
                </a:ln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2D4E10-46C8-E19A-E500-834FFF3748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" b="38"/>
          <a:stretch>
            <a:fillRect/>
          </a:stretch>
        </p:blipFill>
        <p:spPr>
          <a:xfrm>
            <a:off x="20" y="10"/>
            <a:ext cx="9154673" cy="6863475"/>
          </a:xfrm>
          <a:custGeom>
            <a:avLst/>
            <a:gdLst/>
            <a:ahLst/>
            <a:cxnLst/>
            <a:rect l="l" t="t" r="r" b="b"/>
            <a:pathLst>
              <a:path w="9154693" h="6863485">
                <a:moveTo>
                  <a:pt x="0" y="0"/>
                </a:moveTo>
                <a:lnTo>
                  <a:pt x="5976000" y="0"/>
                </a:lnTo>
                <a:lnTo>
                  <a:pt x="9154693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64906F-A60C-51EB-26A4-3B9A553D5D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249" r="3" b="22683"/>
          <a:stretch>
            <a:fillRect/>
          </a:stretch>
        </p:blipFill>
        <p:spPr>
          <a:xfrm>
            <a:off x="6168189" y="10"/>
            <a:ext cx="6023811" cy="3346394"/>
          </a:xfrm>
          <a:custGeom>
            <a:avLst/>
            <a:gdLst/>
            <a:ahLst/>
            <a:cxnLst/>
            <a:rect l="l" t="t" r="r" b="b"/>
            <a:pathLst>
              <a:path w="6023811" h="3346404">
                <a:moveTo>
                  <a:pt x="0" y="0"/>
                </a:moveTo>
                <a:lnTo>
                  <a:pt x="6023811" y="0"/>
                </a:lnTo>
                <a:lnTo>
                  <a:pt x="6023811" y="3346404"/>
                </a:lnTo>
                <a:lnTo>
                  <a:pt x="1549824" y="3346404"/>
                </a:lnTo>
                <a:close/>
              </a:path>
            </a:pathLst>
          </a:cu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DC38DD8-80D4-87E1-DEDC-08036609E664}"/>
              </a:ext>
            </a:extLst>
          </p:cNvPr>
          <p:cNvSpPr/>
          <p:nvPr/>
        </p:nvSpPr>
        <p:spPr>
          <a:xfrm>
            <a:off x="554178" y="157656"/>
            <a:ext cx="11083644" cy="412615"/>
          </a:xfrm>
          <a:prstGeom prst="rect">
            <a:avLst/>
          </a:prstGeom>
          <a:solidFill>
            <a:srgbClr val="A42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" panose="020B0503050000020004" pitchFamily="34" charset="0"/>
              </a:rPr>
              <a:t>Oct-Nov 2026 collaboration – RIKEN JAPAN</a:t>
            </a:r>
            <a:endParaRPr kumimoji="0"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6438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47E1CB-B0D0-00CB-D9BA-E80647627DB5}"/>
              </a:ext>
            </a:extLst>
          </p:cNvPr>
          <p:cNvSpPr/>
          <p:nvPr/>
        </p:nvSpPr>
        <p:spPr>
          <a:xfrm>
            <a:off x="0" y="58451"/>
            <a:ext cx="12192001" cy="633984"/>
          </a:xfrm>
          <a:prstGeom prst="rect">
            <a:avLst/>
          </a:prstGeom>
          <a:solidFill>
            <a:srgbClr val="A42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" panose="020B0503050000020004" pitchFamily="34" charset="0"/>
              </a:rPr>
              <a:t>Researchers</a:t>
            </a:r>
            <a:endParaRPr kumimoji="0"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ira Sans" panose="020B05030500000200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7D1FABE-33ED-3545-AEBF-59F78661DF14}"/>
              </a:ext>
            </a:extLst>
          </p:cNvPr>
          <p:cNvCxnSpPr/>
          <p:nvPr/>
        </p:nvCxnSpPr>
        <p:spPr>
          <a:xfrm>
            <a:off x="584965" y="3544367"/>
            <a:ext cx="440117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249C7722-6FA9-A1F9-7741-F49DFE0489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600" t="4013" r="13045" b="17948"/>
          <a:stretch>
            <a:fillRect/>
          </a:stretch>
        </p:blipFill>
        <p:spPr>
          <a:xfrm>
            <a:off x="2785554" y="4137066"/>
            <a:ext cx="1296348" cy="1342518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D18958-DC0D-54A0-33E1-C53C2B04A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860" y="1243740"/>
            <a:ext cx="1235038" cy="1327666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97494A2-D92D-DBB8-A84B-ED6F8BF3E1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9355" b="33477"/>
          <a:stretch>
            <a:fillRect/>
          </a:stretch>
        </p:blipFill>
        <p:spPr>
          <a:xfrm>
            <a:off x="9433437" y="692435"/>
            <a:ext cx="2758563" cy="17348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9621F6C-8366-497F-A251-B6734F6A3B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208" y="4166760"/>
            <a:ext cx="1251680" cy="1342519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F443553-15E2-2558-A9D2-C2711FC2A62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3064" t="43584" r="51210" b="44517"/>
          <a:stretch>
            <a:fillRect/>
          </a:stretch>
        </p:blipFill>
        <p:spPr>
          <a:xfrm>
            <a:off x="5743795" y="2598173"/>
            <a:ext cx="3534313" cy="150433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03950BA-530A-3188-9006-28C94308F357}"/>
              </a:ext>
            </a:extLst>
          </p:cNvPr>
          <p:cNvSpPr txBox="1"/>
          <p:nvPr/>
        </p:nvSpPr>
        <p:spPr>
          <a:xfrm>
            <a:off x="1865279" y="2790283"/>
            <a:ext cx="1430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1000" b="1" dirty="0"/>
              <a:t>Dr. Asma </a:t>
            </a:r>
            <a:r>
              <a:rPr lang="en-MY" sz="1000" b="1" dirty="0" err="1"/>
              <a:t>Samsuddin</a:t>
            </a:r>
            <a:r>
              <a:rPr lang="en-MY" sz="1000" b="1" dirty="0"/>
              <a:t> </a:t>
            </a:r>
          </a:p>
          <a:p>
            <a:pPr algn="ctr"/>
            <a:r>
              <a:rPr lang="en-MY" sz="1000" dirty="0"/>
              <a:t>(UKM)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DAA34B1-010C-14F0-7F41-34F701675520}"/>
              </a:ext>
            </a:extLst>
          </p:cNvPr>
          <p:cNvSpPr txBox="1"/>
          <p:nvPr/>
        </p:nvSpPr>
        <p:spPr>
          <a:xfrm>
            <a:off x="636414" y="5642212"/>
            <a:ext cx="1178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1000" b="1" dirty="0"/>
              <a:t>Mr. </a:t>
            </a:r>
            <a:r>
              <a:rPr lang="en-MY" sz="1000" b="1" dirty="0" err="1"/>
              <a:t>Syawal</a:t>
            </a:r>
            <a:r>
              <a:rPr lang="en-MY" sz="1000" b="1" dirty="0"/>
              <a:t> Yusof</a:t>
            </a:r>
          </a:p>
          <a:p>
            <a:pPr algn="ctr"/>
            <a:r>
              <a:rPr lang="en-MY" sz="1000" b="1" dirty="0"/>
              <a:t>(UKM)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B8F1FC-F2FD-9274-CC29-6D7D23C4BB67}"/>
              </a:ext>
            </a:extLst>
          </p:cNvPr>
          <p:cNvSpPr txBox="1"/>
          <p:nvPr/>
        </p:nvSpPr>
        <p:spPr>
          <a:xfrm>
            <a:off x="2407393" y="5679984"/>
            <a:ext cx="22060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1000" b="1" dirty="0"/>
              <a:t>Assoc. Dr. Wan Roslan Wan Isahak</a:t>
            </a:r>
          </a:p>
          <a:p>
            <a:pPr algn="ctr"/>
            <a:r>
              <a:rPr lang="en-MY" sz="1000" b="1" dirty="0"/>
              <a:t>(UKM)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6F484D5-D2EB-6574-6DBD-75197624E9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3517" y="1256580"/>
            <a:ext cx="1195946" cy="1358399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BC7CBE7-8A84-F884-B90A-BE21720F0840}"/>
              </a:ext>
            </a:extLst>
          </p:cNvPr>
          <p:cNvSpPr txBox="1"/>
          <p:nvPr/>
        </p:nvSpPr>
        <p:spPr>
          <a:xfrm>
            <a:off x="3578613" y="2815379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1000" b="1" dirty="0" err="1"/>
              <a:t>Vassanthan</a:t>
            </a:r>
            <a:r>
              <a:rPr lang="en-MY" sz="1000" b="1" dirty="0"/>
              <a:t> </a:t>
            </a:r>
          </a:p>
          <a:p>
            <a:pPr algn="ctr"/>
            <a:r>
              <a:rPr lang="en-MY" sz="1000" dirty="0"/>
              <a:t>(UKM)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0EF022F-0078-6D54-B55E-6E95610FC073}"/>
              </a:ext>
            </a:extLst>
          </p:cNvPr>
          <p:cNvSpPr txBox="1"/>
          <p:nvPr/>
        </p:nvSpPr>
        <p:spPr>
          <a:xfrm>
            <a:off x="481781" y="741476"/>
            <a:ext cx="400384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Yolk shell adsorbent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F5ED8DC-7221-3301-D972-BA74251D46BE}"/>
              </a:ext>
            </a:extLst>
          </p:cNvPr>
          <p:cNvSpPr txBox="1"/>
          <p:nvPr/>
        </p:nvSpPr>
        <p:spPr>
          <a:xfrm>
            <a:off x="170753" y="3468549"/>
            <a:ext cx="515883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CO</a:t>
            </a:r>
            <a:r>
              <a:rPr lang="en-MY" baseline="-25000" dirty="0"/>
              <a:t>2</a:t>
            </a:r>
            <a:r>
              <a:rPr lang="en-MY" dirty="0"/>
              <a:t> Captured &amp; Desorption,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262E98C-9D89-BFBB-681F-3B1EA5F6779F}"/>
              </a:ext>
            </a:extLst>
          </p:cNvPr>
          <p:cNvSpPr txBox="1"/>
          <p:nvPr/>
        </p:nvSpPr>
        <p:spPr>
          <a:xfrm>
            <a:off x="5402601" y="1950827"/>
            <a:ext cx="400384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Yolk shell adsorbent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B5E1AB1-09B9-B0ED-0478-1FABAC50C37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87194"/>
          <a:stretch>
            <a:fillRect/>
          </a:stretch>
        </p:blipFill>
        <p:spPr>
          <a:xfrm>
            <a:off x="4370316" y="528547"/>
            <a:ext cx="894251" cy="131790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2D5147F-9DCE-8B52-DC7B-D9971B1073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05917" y="4137066"/>
            <a:ext cx="1018492" cy="1018492"/>
          </a:xfrm>
          <a:prstGeom prst="rect">
            <a:avLst/>
          </a:prstGeom>
        </p:spPr>
      </p:pic>
      <p:pic>
        <p:nvPicPr>
          <p:cNvPr id="28" name="Picture 4" descr="Riken - Wikipedia">
            <a:extLst>
              <a:ext uri="{FF2B5EF4-FFF2-40B4-BE49-F238E27FC236}">
                <a16:creationId xmlns:a16="http://schemas.microsoft.com/office/drawing/2014/main" id="{D8C435FD-B0C8-5B51-A00E-E5F562DE8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256" y="4328773"/>
            <a:ext cx="581996" cy="101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FBF57CE-6D97-1B48-FFD0-2B2BDB737E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47" y="1243741"/>
            <a:ext cx="1257565" cy="1327665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19AC262-A48F-B683-6AD9-42E9D10788D7}"/>
              </a:ext>
            </a:extLst>
          </p:cNvPr>
          <p:cNvSpPr txBox="1"/>
          <p:nvPr/>
        </p:nvSpPr>
        <p:spPr>
          <a:xfrm>
            <a:off x="244417" y="2777920"/>
            <a:ext cx="14430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1000" b="1" dirty="0"/>
              <a:t>Dr. Nurul Asikin </a:t>
            </a:r>
            <a:r>
              <a:rPr lang="en-MY" sz="1000" b="1" dirty="0" err="1"/>
              <a:t>Mijan</a:t>
            </a:r>
            <a:endParaRPr lang="en-MY" sz="1000" b="1" dirty="0"/>
          </a:p>
          <a:p>
            <a:pPr algn="ctr"/>
            <a:r>
              <a:rPr lang="en-MY" sz="1000" dirty="0"/>
              <a:t>(UKM)</a:t>
            </a:r>
          </a:p>
        </p:txBody>
      </p:sp>
    </p:spTree>
    <p:extLst>
      <p:ext uri="{BB962C8B-B14F-4D97-AF65-F5344CB8AC3E}">
        <p14:creationId xmlns:p14="http://schemas.microsoft.com/office/powerpoint/2010/main" val="36750321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8041DA-5188-01D2-E8CD-2EF6A3709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809" y="214187"/>
            <a:ext cx="4824998" cy="820249"/>
          </a:xfrm>
          <a:prstGeom prst="rect">
            <a:avLst/>
          </a:prstGeom>
        </p:spPr>
      </p:pic>
      <p:cxnSp>
        <p:nvCxnSpPr>
          <p:cNvPr id="2055" name="Straight Connector 2054">
            <a:extLst>
              <a:ext uri="{FF2B5EF4-FFF2-40B4-BE49-F238E27FC236}">
                <a16:creationId xmlns:a16="http://schemas.microsoft.com/office/drawing/2014/main" id="{B817B4B8-5E01-4B44-BC25-876D56C12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0"/>
            <a:ext cx="0" cy="32004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D056F8BE-7798-0B69-9B64-A8971DF72C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1125"/>
          <a:stretch>
            <a:fillRect/>
          </a:stretch>
        </p:blipFill>
        <p:spPr>
          <a:xfrm>
            <a:off x="7659329" y="62561"/>
            <a:ext cx="2899231" cy="1882622"/>
          </a:xfrm>
          <a:prstGeom prst="rect">
            <a:avLst/>
          </a:prstGeom>
        </p:spPr>
      </p:pic>
      <p:cxnSp>
        <p:nvCxnSpPr>
          <p:cNvPr id="2057" name="Straight Connector 2056">
            <a:extLst>
              <a:ext uri="{FF2B5EF4-FFF2-40B4-BE49-F238E27FC236}">
                <a16:creationId xmlns:a16="http://schemas.microsoft.com/office/drawing/2014/main" id="{D683D1A4-93E5-4A4D-B103-8223A220E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21742" y="3200400"/>
            <a:ext cx="0" cy="36576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9" name="Straight Connector 2058">
            <a:extLst>
              <a:ext uri="{FF2B5EF4-FFF2-40B4-BE49-F238E27FC236}">
                <a16:creationId xmlns:a16="http://schemas.microsoft.com/office/drawing/2014/main" id="{B0E8ABF4-C289-489E-BEFB-3077F9D9C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52330" y="3200400"/>
            <a:ext cx="0" cy="36576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1" name="Straight Connector 2060">
            <a:extLst>
              <a:ext uri="{FF2B5EF4-FFF2-40B4-BE49-F238E27FC236}">
                <a16:creationId xmlns:a16="http://schemas.microsoft.com/office/drawing/2014/main" id="{7989CFA0-35DD-4943-B365-488C66B9B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3609790" y="3197412"/>
            <a:ext cx="4956048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3" name="Straight Connector 2062">
            <a:extLst>
              <a:ext uri="{FF2B5EF4-FFF2-40B4-BE49-F238E27FC236}">
                <a16:creationId xmlns:a16="http://schemas.microsoft.com/office/drawing/2014/main" id="{688AD040-1A2B-4FB4-A345-7B9F3E5ED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3994133"/>
            <a:ext cx="3602736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5" name="Straight Connector 2064">
            <a:extLst>
              <a:ext uri="{FF2B5EF4-FFF2-40B4-BE49-F238E27FC236}">
                <a16:creationId xmlns:a16="http://schemas.microsoft.com/office/drawing/2014/main" id="{823B704A-724B-41D6-8F33-76939E727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8534400" y="3994133"/>
            <a:ext cx="3657600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380AFE52-1293-A443-1023-B924821E15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833" y="4315866"/>
            <a:ext cx="1947475" cy="1947475"/>
          </a:xfrm>
          <a:prstGeom prst="rect">
            <a:avLst/>
          </a:prstGeom>
        </p:spPr>
      </p:pic>
      <p:pic>
        <p:nvPicPr>
          <p:cNvPr id="2050" name="Picture 2" descr="Thank You&quot; Images – Browse 459,336 Stock Photos, Vectors, and Video | Adobe  Stock">
            <a:extLst>
              <a:ext uri="{FF2B5EF4-FFF2-40B4-BE49-F238E27FC236}">
                <a16:creationId xmlns:a16="http://schemas.microsoft.com/office/drawing/2014/main" id="{03106D08-FE09-6605-4C71-0651B6BB56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48" b="14550"/>
          <a:stretch>
            <a:fillRect/>
          </a:stretch>
        </p:blipFill>
        <p:spPr bwMode="auto">
          <a:xfrm>
            <a:off x="3980330" y="4451395"/>
            <a:ext cx="4173070" cy="864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Open Application Program | Sakura Science Exchange Program">
            <a:extLst>
              <a:ext uri="{FF2B5EF4-FFF2-40B4-BE49-F238E27FC236}">
                <a16:creationId xmlns:a16="http://schemas.microsoft.com/office/drawing/2014/main" id="{084B737E-FECE-649E-7991-09861011E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74064" y="4692985"/>
            <a:ext cx="2674468" cy="114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Riken - Wikipedia">
            <a:extLst>
              <a:ext uri="{FF2B5EF4-FFF2-40B4-BE49-F238E27FC236}">
                <a16:creationId xmlns:a16="http://schemas.microsoft.com/office/drawing/2014/main" id="{1C371FD6-9863-5152-09A7-58DB8AE18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043" y="1309291"/>
            <a:ext cx="1159146" cy="202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BB7907-CAF0-E3AF-CB46-33B4F3B12D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12446" y="1132423"/>
            <a:ext cx="1905000" cy="1905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831A31-C8E2-2A42-CD0C-C67C073796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91703" y="1809300"/>
            <a:ext cx="4581832" cy="116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81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4493</TotalTime>
  <Words>938</Words>
  <Application>Microsoft Office PowerPoint</Application>
  <PresentationFormat>Widescreen</PresentationFormat>
  <Paragraphs>125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Aptos</vt:lpstr>
      <vt:lpstr>Aptos Display</vt:lpstr>
      <vt:lpstr>Aptos Light</vt:lpstr>
      <vt:lpstr>Arial</vt:lpstr>
      <vt:lpstr>Calibri</vt:lpstr>
      <vt:lpstr>Fira Sans</vt:lpstr>
      <vt:lpstr>Public Sans Web</vt:lpstr>
      <vt:lpstr>Wingdings</vt:lpstr>
      <vt:lpstr>Office Theme</vt:lpstr>
      <vt:lpstr>The Rational Synthesis of Next-Generation Core–Shell Adsorbents for Efficient CO2 Capture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asma samsudin</dc:creator>
  <cp:lastModifiedBy>Nurul Asikin</cp:lastModifiedBy>
  <cp:revision>48</cp:revision>
  <dcterms:created xsi:type="dcterms:W3CDTF">2026-03-02T01:09:07Z</dcterms:created>
  <dcterms:modified xsi:type="dcterms:W3CDTF">2026-10-25T03:47:21Z</dcterms:modified>
</cp:coreProperties>
</file>