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625" r:id="rId2"/>
    <p:sldId id="698" r:id="rId3"/>
    <p:sldId id="711" r:id="rId4"/>
    <p:sldId id="696" r:id="rId5"/>
    <p:sldId id="707" r:id="rId6"/>
    <p:sldId id="712" r:id="rId7"/>
    <p:sldId id="699" r:id="rId8"/>
    <p:sldId id="701" r:id="rId9"/>
    <p:sldId id="708" r:id="rId10"/>
    <p:sldId id="709" r:id="rId11"/>
    <p:sldId id="710" r:id="rId12"/>
    <p:sldId id="705" r:id="rId13"/>
    <p:sldId id="6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171"/>
    <a:srgbClr val="0078C1"/>
    <a:srgbClr val="121922"/>
    <a:srgbClr val="337C2E"/>
    <a:srgbClr val="8ED973"/>
    <a:srgbClr val="F9AA1C"/>
    <a:srgbClr val="AE5012"/>
    <a:srgbClr val="E08AD6"/>
    <a:srgbClr val="7EADCD"/>
    <a:srgbClr val="4FB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86674" autoAdjust="0"/>
  </p:normalViewPr>
  <p:slideViewPr>
    <p:cSldViewPr snapToGrid="0">
      <p:cViewPr>
        <p:scale>
          <a:sx n="50" d="100"/>
          <a:sy n="50" d="100"/>
        </p:scale>
        <p:origin x="13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AC41F-A218-4CB9-8132-A770D97605C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C8205-9B79-40A1-92B9-12FCF4C58E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401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H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F86B-B9B4-4EC5-A4A9-0923B2ACA09F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0045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79954-2484-B1C2-5C76-E3D93D491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FC3514-8063-954B-0A0B-6295CB7AE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5A61AC-ADEA-2AC8-4F70-16ABA1C37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D4803-ECDC-2476-0B35-269B65E53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F86B-B9B4-4EC5-A4A9-0923B2ACA09F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4512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65AC5-58FB-F41C-DD5B-2D2E9FB08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4636C-2D9A-921E-8ACC-D7AB687DC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D25028-A188-6A77-2D47-5C42DBFB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E4B26-16ED-2379-21F3-87CB74A03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FC8205-9B79-40A1-92B9-12FCF4C58E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06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2213E-56F9-1869-B3CE-D086FC11C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8047D0-292B-AB2D-D823-0F6417481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4A25BA-210F-55EA-2DA5-C5D87FBA4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232D5-E247-CD9B-4621-F3CAEB462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F86B-B9B4-4EC5-A4A9-0923B2ACA09F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493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C449A-748A-6A19-533F-4CDE3637E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63F6CF-416E-003E-FF51-406176CE7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9DDF3B-5076-6803-149E-011DE2BB4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31ECE-2BBF-9B45-3AC1-46E9D033B2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F86B-B9B4-4EC5-A4A9-0923B2ACA09F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58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35C3-EE3C-887B-7C57-609413354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ECF8F0-74B3-A3F9-97D5-F37FDD044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53A6D0-39B9-F28D-14D6-46E8E5F67D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5949A-A9F3-5C81-8BB7-9B0A2572D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F86B-B9B4-4EC5-A4A9-0923B2ACA09F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6416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2DDE7-1DE4-CD75-3114-8D90AEB71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68186-B1CA-BD92-E54B-D6D1DF9E90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3F1CB-A04A-AE6E-E791-39603348E8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5A7D9-8E26-CF56-4842-7B53DE8AE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FF86B-B9B4-4EC5-A4A9-0923B2ACA09F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5520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FC8205-9B79-40A1-92B9-12FCF4C58E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19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FF86B-B9B4-4EC5-A4A9-0923B2ACA09F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4473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5BE13-74B0-3DDB-465F-9B28DD313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3F6BD-6AA7-AD0D-39D1-1C23C28DD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48416-91FB-1EEE-44B2-3413905C5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89FE5-93B7-2BD5-8F51-4AC8BDB7A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2A527-123B-39CE-646F-CA703B599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80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E4C6A-4166-E34A-92BE-5DEB0408B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B6D00-B6E2-BDDB-D0EA-AFB611063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2E5C3-9C09-6F77-924B-E0AA30213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00BD5-D3F0-E40F-7FF6-760F1A7B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70B58-E396-8A5F-0CC6-3F71810A1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84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E9FED-8B55-0F62-2E5C-375636C15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33BFD-E286-6358-46B2-3F178EF54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C527D-DDF0-A45F-B66B-7B37BD7E1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9F0FF-1736-E0C4-9F4D-E0AB0DC08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43DC6-DE8F-4607-46AD-BF41028BF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33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85751-EF02-FC05-FA91-1820A9C89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7E5CA-1084-DAAB-EFE9-AB87ED3E9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0FA05E-81AA-683F-7C44-C075E03B1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7B07B0-9F97-F9A6-4212-3FD770639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872DC-6E6C-EEE9-7E99-1A0E4ED6C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96ACE4-2501-C52F-8A6B-A371C79F6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55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0A725-54EA-C122-E4C4-D0F840C4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024F4-53E4-F28C-2387-3E4B05878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4ABEA-2B9F-980C-8FEF-8B5170075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5CDD1D-8DF2-0D87-85C1-B501EDD900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6F2FFE-416B-82FF-2C52-9940EEF959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07560-C391-1ED4-E6E8-BFB9BD926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8C93BE-2085-4FB6-502B-AC0F08C6D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75FCB4-5332-D6B3-BB1F-B4B42DA0A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89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A2E46-F57F-9D5A-81CF-4B5DDD444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13905F-3610-6CDE-742C-EC7D05F3F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16B3E8-2645-6FF1-245C-844F0CC2F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401430-19B4-02C3-8E5D-C3758326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69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5EAFE-1F8D-880B-4351-43A2ED471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19F616-C0F9-DDC0-A088-24FB05235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8BEB2-702C-6767-E8D5-617EA6F55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3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208F8-42D8-1871-9598-1D216783D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F3A5A-574C-B2BB-D9B6-6760ECDE4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C8004-88DB-B724-BA91-8B33B62EBD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B8261-EA8D-0B10-B91F-141F9561A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E191F-A480-10FB-212F-B56B1D77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51C31-4BA7-D319-ECE8-BDB006DA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60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D4363-220C-38AF-9DB5-D8F83FC2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55DCBB-70E4-B99D-474A-984E423FC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550E7-DD5C-6608-B699-C54E24972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A5400A-70B9-5267-4F09-193CFFCFA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D1291-61FD-E41B-DF2A-85CF57B17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BE5BA-D805-A92E-CDD8-C8F2785A7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5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2F33C-9A11-CD2C-D3EE-B9974CBB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26A3E-CE5C-C52D-FDF4-C4EBACC7C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1F8D9-0839-9E34-5693-D07C9772B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3EE2B-5A00-F2B5-8A1A-A1791E6CA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4060F-6894-6C9B-8281-51A45A9D0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7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DBC590-C8CA-355B-08B4-DD907DEC8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ECB5EC-4659-21E9-D989-CF0F02B114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53372-B3F6-5D63-8199-A6390F6BD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57835-3BAC-CD6E-664E-B8AE19F5D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6FF27-92FC-8ABF-DF17-C5A0820D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0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0FF8CD-6855-C92B-5BF3-DE7DB169F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9CF63-8710-4B15-ADA6-56FAB1A87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0E558-4835-BCDD-E6BD-292ECBB4B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650956-46E2-4A6D-801C-8BFB792C9B7A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F8C29-5FF1-0D30-1DAF-D94E82999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CEE5E-5DB7-0673-C564-BDB4543213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4032D6-4EA9-427E-8130-9E13C86E1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9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2.png"/><Relationship Id="rId4" Type="http://schemas.openxmlformats.org/officeDocument/2006/relationships/image" Target="../media/image3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A5DE04-FA81-41B2-7C11-F1C6B66427A4}"/>
              </a:ext>
            </a:extLst>
          </p:cNvPr>
          <p:cNvSpPr/>
          <p:nvPr/>
        </p:nvSpPr>
        <p:spPr>
          <a:xfrm>
            <a:off x="947620" y="86627"/>
            <a:ext cx="10358783" cy="14349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D45498-C2AB-318F-23BF-7B0D924786DA}"/>
              </a:ext>
            </a:extLst>
          </p:cNvPr>
          <p:cNvSpPr txBox="1"/>
          <p:nvPr/>
        </p:nvSpPr>
        <p:spPr>
          <a:xfrm>
            <a:off x="4536437" y="5628734"/>
            <a:ext cx="843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en-US" sz="1200" dirty="0">
              <a:solidFill>
                <a:srgbClr val="051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 sz="1200" dirty="0">
              <a:solidFill>
                <a:srgbClr val="051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7FCC68-1DB1-49C2-B2D3-B928BE49DC45}"/>
              </a:ext>
            </a:extLst>
          </p:cNvPr>
          <p:cNvSpPr txBox="1"/>
          <p:nvPr/>
        </p:nvSpPr>
        <p:spPr>
          <a:xfrm>
            <a:off x="3605421" y="310871"/>
            <a:ext cx="8663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3rd Workshop on Muon Science Technology and Industry </a:t>
            </a:r>
          </a:p>
          <a:p>
            <a:r>
              <a:rPr lang="en-US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23-26 October 2026, Dongguan, Guangdong, China</a:t>
            </a:r>
            <a:endParaRPr lang="fr-FR" dirty="0">
              <a:solidFill>
                <a:srgbClr val="051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FD114B4-AC97-2920-603C-7A2C7F4A9194}"/>
              </a:ext>
            </a:extLst>
          </p:cNvPr>
          <p:cNvGrpSpPr/>
          <p:nvPr/>
        </p:nvGrpSpPr>
        <p:grpSpPr>
          <a:xfrm>
            <a:off x="7961972" y="5739845"/>
            <a:ext cx="3922301" cy="786379"/>
            <a:chOff x="7593429" y="-4677"/>
            <a:chExt cx="4536696" cy="84045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3501CEE-9205-37C2-FCE5-60EB0A335899}"/>
                </a:ext>
              </a:extLst>
            </p:cNvPr>
            <p:cNvGrpSpPr/>
            <p:nvPr/>
          </p:nvGrpSpPr>
          <p:grpSpPr>
            <a:xfrm>
              <a:off x="9324719" y="-4677"/>
              <a:ext cx="2805406" cy="840451"/>
              <a:chOff x="5543027" y="5600607"/>
              <a:chExt cx="5020950" cy="152437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F23226EE-D7E9-4BD5-9737-DE94FCD0DA10}"/>
                  </a:ext>
                </a:extLst>
              </p:cNvPr>
              <p:cNvGrpSpPr/>
              <p:nvPr/>
            </p:nvGrpSpPr>
            <p:grpSpPr>
              <a:xfrm>
                <a:off x="5543027" y="5651802"/>
                <a:ext cx="5020950" cy="1260356"/>
                <a:chOff x="5582389" y="902484"/>
                <a:chExt cx="5671312" cy="1423611"/>
              </a:xfrm>
            </p:grpSpPr>
            <p:pic>
              <p:nvPicPr>
                <p:cNvPr id="41" name="Picture 40" descr="A blue and black logo&#10;&#10;Description automatically generated">
                  <a:extLst>
                    <a:ext uri="{FF2B5EF4-FFF2-40B4-BE49-F238E27FC236}">
                      <a16:creationId xmlns:a16="http://schemas.microsoft.com/office/drawing/2014/main" id="{7F5D2246-062C-E52E-965B-49BA8D2D6F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08943" y="1208958"/>
                  <a:ext cx="2344758" cy="794272"/>
                </a:xfrm>
                <a:prstGeom prst="rect">
                  <a:avLst/>
                </a:prstGeom>
              </p:spPr>
            </p:pic>
            <p:pic>
              <p:nvPicPr>
                <p:cNvPr id="42" name="Picture 41" descr="A yellow planet with a spiral around it&#10;&#10;Description automatically generated">
                  <a:extLst>
                    <a:ext uri="{FF2B5EF4-FFF2-40B4-BE49-F238E27FC236}">
                      <a16:creationId xmlns:a16="http://schemas.microsoft.com/office/drawing/2014/main" id="{2C7C9A68-6523-E8E5-88B4-352DEC241B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597"/>
                <a:stretch/>
              </p:blipFill>
              <p:spPr>
                <a:xfrm>
                  <a:off x="5582389" y="902484"/>
                  <a:ext cx="2269238" cy="1423611"/>
                </a:xfrm>
                <a:prstGeom prst="rect">
                  <a:avLst/>
                </a:prstGeom>
              </p:spPr>
            </p:pic>
          </p:grpSp>
          <p:pic>
            <p:nvPicPr>
              <p:cNvPr id="40" name="Picture 4" descr="คณะวิทยาศาสตร์ มหาวิทยาลัยเชียงใหม่ | Faculty of Science,CMU">
                <a:extLst>
                  <a:ext uri="{FF2B5EF4-FFF2-40B4-BE49-F238E27FC236}">
                    <a16:creationId xmlns:a16="http://schemas.microsoft.com/office/drawing/2014/main" id="{D8888987-D975-AA89-12C3-ACD4653DA6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671" r="45200"/>
              <a:stretch>
                <a:fillRect/>
              </a:stretch>
            </p:blipFill>
            <p:spPr bwMode="auto">
              <a:xfrm>
                <a:off x="7473109" y="5600607"/>
                <a:ext cx="1015000" cy="15243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68A5BD-D1D4-822B-DFD9-FE76BE371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93429" y="9159"/>
              <a:ext cx="1079643" cy="769872"/>
            </a:xfrm>
            <a:prstGeom prst="rect">
              <a:avLst/>
            </a:prstGeom>
          </p:spPr>
        </p:pic>
        <p:pic>
          <p:nvPicPr>
            <p:cNvPr id="11" name="Picture 2" descr="โลโก้ศูนย์วิจัยวัสดุศาสตร์ : ศูนย์วิจัยวัสดุศาสตร์ คณะวิทยาศาสตร์  มหาวิทยาลัยเชียงใหม่">
              <a:extLst>
                <a:ext uri="{FF2B5EF4-FFF2-40B4-BE49-F238E27FC236}">
                  <a16:creationId xmlns:a16="http://schemas.microsoft.com/office/drawing/2014/main" id="{542A1463-3F61-C553-0BFE-A9FEB1DBD0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4821" y="120166"/>
              <a:ext cx="827266" cy="5907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374E421D-7114-FFF9-3628-3A93501DE444}"/>
              </a:ext>
            </a:extLst>
          </p:cNvPr>
          <p:cNvSpPr txBox="1">
            <a:spLocks/>
          </p:cNvSpPr>
          <p:nvPr/>
        </p:nvSpPr>
        <p:spPr>
          <a:xfrm>
            <a:off x="318553" y="868426"/>
            <a:ext cx="11708897" cy="23588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b="1" dirty="0">
                <a:solidFill>
                  <a:srgbClr val="05117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Reusable Dry-Laminated PVC Thermal Interface Engineering for Flexible Carbon Electrode-Based Perovskite Solar Cells and Modules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1DA325-F551-2079-6F94-BE2D023925B5}"/>
              </a:ext>
            </a:extLst>
          </p:cNvPr>
          <p:cNvSpPr txBox="1"/>
          <p:nvPr/>
        </p:nvSpPr>
        <p:spPr>
          <a:xfrm>
            <a:off x="419599" y="5884383"/>
            <a:ext cx="86237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51171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Materials Science Research Center (MSRC), </a:t>
            </a:r>
          </a:p>
          <a:p>
            <a:r>
              <a:rPr lang="en-US" sz="16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 of Science, Chiang Mai University, Chiang Mai, Thailand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223EF2B-7257-2FF2-AF23-03A716BDD4AB}"/>
              </a:ext>
            </a:extLst>
          </p:cNvPr>
          <p:cNvSpPr txBox="1"/>
          <p:nvPr/>
        </p:nvSpPr>
        <p:spPr>
          <a:xfrm>
            <a:off x="388981" y="5450755"/>
            <a:ext cx="4860862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51171"/>
                </a:solidFill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Woraprom Passatorntaschakorn, PhD.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051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3B90D54D-2206-AD26-5FAA-AB7A5741AE0F}"/>
              </a:ext>
            </a:extLst>
          </p:cNvPr>
          <p:cNvGrpSpPr/>
          <p:nvPr/>
        </p:nvGrpSpPr>
        <p:grpSpPr>
          <a:xfrm>
            <a:off x="-12030" y="6616644"/>
            <a:ext cx="12204030" cy="271914"/>
            <a:chOff x="0" y="1139896"/>
            <a:chExt cx="12192000" cy="147304"/>
          </a:xfrm>
        </p:grpSpPr>
        <p:sp>
          <p:nvSpPr>
            <p:cNvPr id="1031" name="สี่เหลี่ยมผืนผ้า 20">
              <a:extLst>
                <a:ext uri="{FF2B5EF4-FFF2-40B4-BE49-F238E27FC236}">
                  <a16:creationId xmlns:a16="http://schemas.microsoft.com/office/drawing/2014/main" id="{A6677F7A-F0D6-4C16-9BFD-72D4CF25900E}"/>
                </a:ext>
              </a:extLst>
            </p:cNvPr>
            <p:cNvSpPr/>
            <p:nvPr/>
          </p:nvSpPr>
          <p:spPr>
            <a:xfrm>
              <a:off x="0" y="1178123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32" name="สี่เหลี่ยมผืนผ้า 20">
              <a:extLst>
                <a:ext uri="{FF2B5EF4-FFF2-40B4-BE49-F238E27FC236}">
                  <a16:creationId xmlns:a16="http://schemas.microsoft.com/office/drawing/2014/main" id="{5C999D12-AF31-4433-2F4A-58664020FBCD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cxnSp>
        <p:nvCxnSpPr>
          <p:cNvPr id="1034" name="Straight Connector 1033">
            <a:extLst>
              <a:ext uri="{FF2B5EF4-FFF2-40B4-BE49-F238E27FC236}">
                <a16:creationId xmlns:a16="http://schemas.microsoft.com/office/drawing/2014/main" id="{910EF5C2-CC65-700B-C7CA-45620FD626F9}"/>
              </a:ext>
            </a:extLst>
          </p:cNvPr>
          <p:cNvCxnSpPr/>
          <p:nvPr/>
        </p:nvCxnSpPr>
        <p:spPr>
          <a:xfrm>
            <a:off x="77002" y="1188513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CD394C7-52E9-89F1-F241-CA23509659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16535"/>
          <a:stretch>
            <a:fillRect/>
          </a:stretch>
        </p:blipFill>
        <p:spPr bwMode="auto">
          <a:xfrm>
            <a:off x="3463636" y="2887115"/>
            <a:ext cx="5995161" cy="2402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F9D1F9-5DC8-74C9-7B4E-0325F4251C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9824" r="92695">
                        <a14:foregroundMark x1="16877" y1="40000" x2="16877" y2="40000"/>
                        <a14:foregroundMark x1="14861" y1="43750" x2="14861" y2="43750"/>
                        <a14:foregroundMark x1="46348" y1="48750" x2="46348" y2="48750"/>
                        <a14:foregroundMark x1="62972" y1="47917" x2="62972" y2="47917"/>
                        <a14:foregroundMark x1="83123" y1="50417" x2="83123" y2="50417"/>
                        <a14:foregroundMark x1="92695" y1="47500" x2="92695" y2="47500"/>
                        <a14:foregroundMark x1="18640" y1="37500" x2="18640" y2="37500"/>
                        <a14:foregroundMark x1="49622" y1="81667" x2="49622" y2="81667"/>
                        <a14:foregroundMark x1="53904" y1="76667" x2="53904" y2="76667"/>
                        <a14:foregroundMark x1="16877" y1="81250" x2="16877" y2="81250"/>
                        <a14:foregroundMark x1="17380" y1="82500" x2="17380" y2="82500"/>
                        <a14:foregroundMark x1="17632" y1="83333" x2="17632" y2="83333"/>
                        <a14:foregroundMark x1="40554" y1="21250" x2="40554" y2="21250"/>
                        <a14:backgroundMark x1="14358" y1="44167" x2="14358" y2="44167"/>
                        <a14:backgroundMark x1="18640" y1="36667" x2="18640" y2="36667"/>
                        <a14:backgroundMark x1="27708" y1="35833" x2="27708" y2="35833"/>
                        <a14:backgroundMark x1="26952" y1="36667" x2="26952" y2="36667"/>
                        <a14:backgroundMark x1="34005" y1="32083" x2="34005" y2="32083"/>
                        <a14:backgroundMark x1="34509" y1="32083" x2="34509" y2="32083"/>
                        <a14:backgroundMark x1="15869" y1="59583" x2="15869" y2="59583"/>
                        <a14:backgroundMark x1="22922" y1="80000" x2="22922" y2="80000"/>
                        <a14:backgroundMark x1="25189" y1="82917" x2="25189" y2="82917"/>
                        <a14:backgroundMark x1="24937" y1="82500" x2="24937" y2="82500"/>
                        <a14:backgroundMark x1="30982" y1="85833" x2="30982" y2="85833"/>
                        <a14:backgroundMark x1="16625" y1="58750" x2="16625" y2="58750"/>
                        <a14:backgroundMark x1="32242" y1="87083" x2="32242" y2="87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02" y="173672"/>
            <a:ext cx="1308669" cy="7911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36F791-4369-8FB5-8150-01BD321AA0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211" b="89803" l="2722" r="96927">
                        <a14:foregroundMark x1="6058" y1="43092" x2="6058" y2="43092"/>
                        <a14:foregroundMark x1="2809" y1="82895" x2="2809" y2="82895"/>
                        <a14:foregroundMark x1="52941" y1="37829" x2="52941" y2="37829"/>
                        <a14:foregroundMark x1="62335" y1="40789" x2="62335" y2="40789"/>
                        <a14:foregroundMark x1="76032" y1="36842" x2="76032" y2="36842"/>
                        <a14:foregroundMark x1="89903" y1="36842" x2="89903" y2="36842"/>
                        <a14:foregroundMark x1="93591" y1="53289" x2="93591" y2="53289"/>
                        <a14:foregroundMark x1="96927" y1="34868" x2="96927" y2="348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5671" y="310871"/>
            <a:ext cx="2079256" cy="5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7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654DA-66F0-CD49-C8A7-D128D38FA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56E66B9-F50B-F368-A8D9-17E8CCEF072C}"/>
              </a:ext>
            </a:extLst>
          </p:cNvPr>
          <p:cNvSpPr/>
          <p:nvPr/>
        </p:nvSpPr>
        <p:spPr>
          <a:xfrm>
            <a:off x="6494511" y="2508733"/>
            <a:ext cx="448198" cy="597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D27B800E-E4E5-5FAA-04AE-18F7561E353B}"/>
              </a:ext>
            </a:extLst>
          </p:cNvPr>
          <p:cNvSpPr txBox="1">
            <a:spLocks/>
          </p:cNvSpPr>
          <p:nvPr/>
        </p:nvSpPr>
        <p:spPr>
          <a:xfrm>
            <a:off x="-12030" y="-669255"/>
            <a:ext cx="557693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Carbon electrode-based PSMs?</a:t>
            </a:r>
            <a:endParaRPr lang="en-TH" sz="2400" dirty="0">
              <a:solidFill>
                <a:srgbClr val="051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33F6B5C-C20A-377D-3FA0-D5B87806D45A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4FAAF87D-62BC-3D6B-D0C3-2EDB2B5FB4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78062" y="4309480"/>
            <a:ext cx="212845" cy="212845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6F6E6288-DD8A-1C5C-C630-42ED521DC620}"/>
              </a:ext>
            </a:extLst>
          </p:cNvPr>
          <p:cNvGrpSpPr/>
          <p:nvPr/>
        </p:nvGrpSpPr>
        <p:grpSpPr>
          <a:xfrm>
            <a:off x="6914443" y="867102"/>
            <a:ext cx="4445641" cy="1624038"/>
            <a:chOff x="501745" y="2735055"/>
            <a:chExt cx="4445641" cy="162403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280E9CA-8C90-168D-8F5A-B384B983D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154" t="61454" r="154" b="19522"/>
            <a:stretch>
              <a:fillRect/>
            </a:stretch>
          </p:blipFill>
          <p:spPr>
            <a:xfrm>
              <a:off x="769790" y="3098091"/>
              <a:ext cx="4177596" cy="1261002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E114482-820B-CA59-AF41-194028717E9A}"/>
                </a:ext>
              </a:extLst>
            </p:cNvPr>
            <p:cNvSpPr/>
            <p:nvPr/>
          </p:nvSpPr>
          <p:spPr>
            <a:xfrm>
              <a:off x="501745" y="2735055"/>
              <a:ext cx="448198" cy="505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04D76CD-D81E-A869-D89B-4A0B59FCA063}"/>
              </a:ext>
            </a:extLst>
          </p:cNvPr>
          <p:cNvGrpSpPr/>
          <p:nvPr/>
        </p:nvGrpSpPr>
        <p:grpSpPr>
          <a:xfrm>
            <a:off x="6942709" y="1988834"/>
            <a:ext cx="4350561" cy="2135430"/>
            <a:chOff x="596825" y="4120280"/>
            <a:chExt cx="4350561" cy="213543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69E41B2-E80F-57A7-45B9-399E30B13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429" t="80976" r="429"/>
            <a:stretch>
              <a:fillRect/>
            </a:stretch>
          </p:blipFill>
          <p:spPr>
            <a:xfrm>
              <a:off x="769790" y="4994708"/>
              <a:ext cx="4177596" cy="1261002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88F3230-D604-7067-2B34-F6D610B4BAC2}"/>
                </a:ext>
              </a:extLst>
            </p:cNvPr>
            <p:cNvSpPr/>
            <p:nvPr/>
          </p:nvSpPr>
          <p:spPr>
            <a:xfrm>
              <a:off x="596825" y="4120280"/>
              <a:ext cx="448198" cy="5974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172B3D61-3DD5-7BE0-B401-F8B7EA862C4D}"/>
              </a:ext>
            </a:extLst>
          </p:cNvPr>
          <p:cNvSpPr txBox="1"/>
          <p:nvPr/>
        </p:nvSpPr>
        <p:spPr>
          <a:xfrm>
            <a:off x="7362641" y="926354"/>
            <a:ext cx="20173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 </a:t>
            </a: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1D1DA5B1-20BF-0D9D-9F71-9C99394D4A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9065" y="1020722"/>
            <a:ext cx="212845" cy="212845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392C4442-BC4D-8694-16F4-1725ACCA46CC}"/>
              </a:ext>
            </a:extLst>
          </p:cNvPr>
          <p:cNvSpPr txBox="1"/>
          <p:nvPr/>
        </p:nvSpPr>
        <p:spPr>
          <a:xfrm>
            <a:off x="7327561" y="2488092"/>
            <a:ext cx="20173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Stability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F533B619-5EF3-A038-3CFD-7C96F784C4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15674" y="2580152"/>
            <a:ext cx="212845" cy="212845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0ECF7457-640A-E62C-1A9E-2B46ADFBDCCC}"/>
              </a:ext>
            </a:extLst>
          </p:cNvPr>
          <p:cNvGrpSpPr/>
          <p:nvPr/>
        </p:nvGrpSpPr>
        <p:grpSpPr>
          <a:xfrm>
            <a:off x="7860447" y="4317285"/>
            <a:ext cx="3108525" cy="2077900"/>
            <a:chOff x="1378808" y="4626793"/>
            <a:chExt cx="3108525" cy="2077900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13154C06-55A4-E267-7E63-070A32873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47822"/>
            <a:stretch>
              <a:fillRect/>
            </a:stretch>
          </p:blipFill>
          <p:spPr>
            <a:xfrm>
              <a:off x="1602907" y="4851504"/>
              <a:ext cx="2574714" cy="1853189"/>
            </a:xfrm>
            <a:prstGeom prst="rect">
              <a:avLst/>
            </a:prstGeom>
          </p:spPr>
        </p:pic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7814596-3A9D-8349-7A38-006824F13A88}"/>
                </a:ext>
              </a:extLst>
            </p:cNvPr>
            <p:cNvSpPr/>
            <p:nvPr/>
          </p:nvSpPr>
          <p:spPr>
            <a:xfrm>
              <a:off x="1378808" y="4686060"/>
              <a:ext cx="399192" cy="5974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8C6411A-F259-FC42-6B99-55A0BAD96589}"/>
                </a:ext>
              </a:extLst>
            </p:cNvPr>
            <p:cNvSpPr/>
            <p:nvPr/>
          </p:nvSpPr>
          <p:spPr>
            <a:xfrm>
              <a:off x="4088141" y="4626793"/>
              <a:ext cx="399192" cy="5974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0E96365F-3FF5-D2DE-81EC-AE46D107F720}"/>
              </a:ext>
            </a:extLst>
          </p:cNvPr>
          <p:cNvSpPr txBox="1"/>
          <p:nvPr/>
        </p:nvSpPr>
        <p:spPr>
          <a:xfrm>
            <a:off x="7390907" y="4215787"/>
            <a:ext cx="61490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endParaRPr lang="en-US" sz="1600" b="1" dirty="0">
              <a:solidFill>
                <a:srgbClr val="051171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34CD391-427D-C54F-86E7-EDAEE78828E8}"/>
              </a:ext>
            </a:extLst>
          </p:cNvPr>
          <p:cNvSpPr txBox="1"/>
          <p:nvPr/>
        </p:nvSpPr>
        <p:spPr>
          <a:xfrm>
            <a:off x="8541900" y="4392467"/>
            <a:ext cx="46514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Yu, Y. et al. (2023).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205, 270-293. 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FB57A88-F67A-76CF-64E1-5DD498C51775}"/>
              </a:ext>
            </a:extLst>
          </p:cNvPr>
          <p:cNvGrpSpPr/>
          <p:nvPr/>
        </p:nvGrpSpPr>
        <p:grpSpPr>
          <a:xfrm>
            <a:off x="291082" y="3977323"/>
            <a:ext cx="5980636" cy="2346181"/>
            <a:chOff x="5063960" y="1333942"/>
            <a:chExt cx="5980636" cy="2346181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CC62AD8-101D-96F4-3001-0E37168F05D8}"/>
                </a:ext>
              </a:extLst>
            </p:cNvPr>
            <p:cNvGrpSpPr/>
            <p:nvPr/>
          </p:nvGrpSpPr>
          <p:grpSpPr>
            <a:xfrm>
              <a:off x="5063960" y="1333942"/>
              <a:ext cx="5980636" cy="2222889"/>
              <a:chOff x="596825" y="1049154"/>
              <a:chExt cx="4350561" cy="1617021"/>
            </a:xfrm>
          </p:grpSpPr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CFD3E616-28B9-0CB4-F94B-307B488540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77345"/>
              <a:stretch>
                <a:fillRect/>
              </a:stretch>
            </p:blipFill>
            <p:spPr>
              <a:xfrm>
                <a:off x="769790" y="1164564"/>
                <a:ext cx="4177596" cy="1501611"/>
              </a:xfrm>
              <a:prstGeom prst="rect">
                <a:avLst/>
              </a:prstGeom>
            </p:spPr>
          </p:pic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9301C487-EB28-0445-5092-8B26973A5A2A}"/>
                  </a:ext>
                </a:extLst>
              </p:cNvPr>
              <p:cNvSpPr/>
              <p:nvPr/>
            </p:nvSpPr>
            <p:spPr>
              <a:xfrm>
                <a:off x="596825" y="1049154"/>
                <a:ext cx="448198" cy="2846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5108F81C-0EB7-E522-7956-F19AC1A95D66}"/>
                </a:ext>
              </a:extLst>
            </p:cNvPr>
            <p:cNvSpPr/>
            <p:nvPr/>
          </p:nvSpPr>
          <p:spPr>
            <a:xfrm>
              <a:off x="5324092" y="3512602"/>
              <a:ext cx="448198" cy="1675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B4D4A4A3-A2B2-E807-EC24-A24DB8B8C71F}"/>
              </a:ext>
            </a:extLst>
          </p:cNvPr>
          <p:cNvSpPr txBox="1"/>
          <p:nvPr/>
        </p:nvSpPr>
        <p:spPr>
          <a:xfrm>
            <a:off x="2291289" y="6209074"/>
            <a:ext cx="46514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Luo, Long, et al. (2026). </a:t>
            </a:r>
            <a:r>
              <a:rPr lang="en-US" sz="800" i="1" dirty="0">
                <a:solidFill>
                  <a:srgbClr val="222222"/>
                </a:solidFill>
                <a:latin typeface="Arial" panose="020B0604020202020204" pitchFamily="34" charset="0"/>
              </a:rPr>
              <a:t>Renewable and Sustainable Energy Reviews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226, 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116474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650B644-487A-442A-9D59-7DBEB0DDA825}"/>
              </a:ext>
            </a:extLst>
          </p:cNvPr>
          <p:cNvGrpSpPr/>
          <p:nvPr/>
        </p:nvGrpSpPr>
        <p:grpSpPr>
          <a:xfrm>
            <a:off x="1371004" y="966323"/>
            <a:ext cx="3472311" cy="2701693"/>
            <a:chOff x="1371004" y="966323"/>
            <a:chExt cx="3472311" cy="2701693"/>
          </a:xfrm>
        </p:grpSpPr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F4CD7E9C-01F8-A8D3-C0E9-D4EB3A1C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71004" y="966323"/>
              <a:ext cx="3472311" cy="2701693"/>
            </a:xfrm>
            <a:prstGeom prst="rect">
              <a:avLst/>
            </a:prstGeom>
          </p:spPr>
        </p:pic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DC9B0DA-9294-6787-F2EE-1C12ECAF09D9}"/>
                </a:ext>
              </a:extLst>
            </p:cNvPr>
            <p:cNvSpPr/>
            <p:nvPr/>
          </p:nvSpPr>
          <p:spPr>
            <a:xfrm>
              <a:off x="1482401" y="974618"/>
              <a:ext cx="616130" cy="391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D0145EE-E48D-077D-5C0A-9F86355B991A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16" name="สี่เหลี่ยมผืนผ้า 20">
              <a:extLst>
                <a:ext uri="{FF2B5EF4-FFF2-40B4-BE49-F238E27FC236}">
                  <a16:creationId xmlns:a16="http://schemas.microsoft.com/office/drawing/2014/main" id="{0FC66499-2BB4-580B-C2C3-C0D8EE991096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7" name="สี่เหลี่ยมผืนผ้า 20">
              <a:extLst>
                <a:ext uri="{FF2B5EF4-FFF2-40B4-BE49-F238E27FC236}">
                  <a16:creationId xmlns:a16="http://schemas.microsoft.com/office/drawing/2014/main" id="{2ED04E0B-562C-D592-06CD-9C8A3D151E8D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18" name="Slide Number Placeholder 3">
            <a:extLst>
              <a:ext uri="{FF2B5EF4-FFF2-40B4-BE49-F238E27FC236}">
                <a16:creationId xmlns:a16="http://schemas.microsoft.com/office/drawing/2014/main" id="{D3946452-F2A1-31D0-75DF-83EEB8E52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2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406E3F1-69E7-321F-A9BA-6B40B04268EA}"/>
              </a:ext>
            </a:extLst>
          </p:cNvPr>
          <p:cNvSpPr txBox="1"/>
          <p:nvPr/>
        </p:nvSpPr>
        <p:spPr>
          <a:xfrm>
            <a:off x="1508750" y="3618794"/>
            <a:ext cx="46514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Feng, Yan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et al. (2026). </a:t>
            </a:r>
            <a:r>
              <a:rPr lang="en-US" sz="800" i="1" dirty="0">
                <a:solidFill>
                  <a:srgbClr val="222222"/>
                </a:solidFill>
                <a:latin typeface="Arial" panose="020B0604020202020204" pitchFamily="34" charset="0"/>
              </a:rPr>
              <a:t>Photovoltaics: Research and Applications 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34(5), 503-522.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C21099-75EF-19AB-426D-727AB880DDB2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  <p:pic>
        <p:nvPicPr>
          <p:cNvPr id="7" name="Picture 6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725CB74A-3E84-A90F-8464-74D2608D3AF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0"/>
            <a:ext cx="1125923" cy="73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27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E31B6-DF79-9607-7191-B899AFBA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125BA9F-7B85-F0EB-2045-5ECE99733109}"/>
              </a:ext>
            </a:extLst>
          </p:cNvPr>
          <p:cNvSpPr txBox="1"/>
          <p:nvPr/>
        </p:nvSpPr>
        <p:spPr>
          <a:xfrm>
            <a:off x="213804" y="242735"/>
            <a:ext cx="115381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Background: Free-standing Carbon electrode-based PSCs</a:t>
            </a:r>
            <a:b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aseline="300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aseline="-250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2E6FA49B-0450-6A50-DA34-6A26DA629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770" y="6509553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latin typeface="Arial" panose="020B0604020202020204" pitchFamily="34" charset="0"/>
              </a:rPr>
              <a:pPr/>
              <a:t>3</a:t>
            </a:fld>
            <a:endParaRPr lang="th-TH" sz="2400">
              <a:latin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84962E-9392-62E6-19ED-639C15E375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4499" b="73708"/>
          <a:stretch>
            <a:fillRect/>
          </a:stretch>
        </p:blipFill>
        <p:spPr>
          <a:xfrm>
            <a:off x="275559" y="2782546"/>
            <a:ext cx="2664366" cy="5971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AB063F-A53A-2C52-6674-1B9D66424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42" y="3508941"/>
            <a:ext cx="2726121" cy="15739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DA8990-860C-F16C-C106-EBC16C87B2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919" t="1868" r="1" b="71840"/>
          <a:stretch>
            <a:fillRect/>
          </a:stretch>
        </p:blipFill>
        <p:spPr>
          <a:xfrm>
            <a:off x="228942" y="5260311"/>
            <a:ext cx="2756398" cy="5197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9C34C83-CCED-AA61-23AA-F9C4CFEF3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804" y="1337199"/>
            <a:ext cx="2891655" cy="11981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7374C47-C699-E099-15FE-680325D736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4818" y="3349390"/>
            <a:ext cx="2971057" cy="22479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FF13D0-0963-2CE4-4EE1-997D4F2141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8279" y="1409875"/>
            <a:ext cx="3367816" cy="154332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DAC9F3D-E9F5-3F71-022F-536F56D3B4B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30" r="648"/>
          <a:stretch>
            <a:fillRect/>
          </a:stretch>
        </p:blipFill>
        <p:spPr>
          <a:xfrm>
            <a:off x="6916174" y="2854713"/>
            <a:ext cx="2160000" cy="28588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46FD004-C784-D22E-E176-4FFCCC111B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6233" y="1547759"/>
            <a:ext cx="2972863" cy="987565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2AD5AF1-E899-0F05-95DE-6DFF91676715}"/>
              </a:ext>
            </a:extLst>
          </p:cNvPr>
          <p:cNvCxnSpPr>
            <a:cxnSpLocks/>
          </p:cNvCxnSpPr>
          <p:nvPr/>
        </p:nvCxnSpPr>
        <p:spPr>
          <a:xfrm>
            <a:off x="6514979" y="1429992"/>
            <a:ext cx="0" cy="4610650"/>
          </a:xfrm>
          <a:prstGeom prst="line">
            <a:avLst/>
          </a:prstGeom>
          <a:ln>
            <a:solidFill>
              <a:srgbClr val="0511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D1AA302-E509-AB2F-A576-A16CFFA98A29}"/>
              </a:ext>
            </a:extLst>
          </p:cNvPr>
          <p:cNvCxnSpPr>
            <a:cxnSpLocks/>
          </p:cNvCxnSpPr>
          <p:nvPr/>
        </p:nvCxnSpPr>
        <p:spPr>
          <a:xfrm>
            <a:off x="3131406" y="1409875"/>
            <a:ext cx="0" cy="4610650"/>
          </a:xfrm>
          <a:prstGeom prst="line">
            <a:avLst/>
          </a:prstGeom>
          <a:ln>
            <a:solidFill>
              <a:srgbClr val="0511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B73ADEFE-20C6-149D-C905-0645AF0C04C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855"/>
          <a:stretch>
            <a:fillRect/>
          </a:stretch>
        </p:blipFill>
        <p:spPr>
          <a:xfrm>
            <a:off x="9579020" y="1474766"/>
            <a:ext cx="2589528" cy="1047923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E9ACD20-C66E-2D78-77FD-59F264B372F4}"/>
              </a:ext>
            </a:extLst>
          </p:cNvPr>
          <p:cNvCxnSpPr>
            <a:cxnSpLocks/>
          </p:cNvCxnSpPr>
          <p:nvPr/>
        </p:nvCxnSpPr>
        <p:spPr>
          <a:xfrm>
            <a:off x="9528220" y="1409875"/>
            <a:ext cx="0" cy="4610650"/>
          </a:xfrm>
          <a:prstGeom prst="line">
            <a:avLst/>
          </a:prstGeom>
          <a:ln>
            <a:solidFill>
              <a:srgbClr val="0511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7823AA2F-BDC8-1D85-6092-6B0B0F7329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3784" y="2844080"/>
            <a:ext cx="2160000" cy="28694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8BC1210-4B73-3130-43A0-2B1AB609B39B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3" name="สี่เหลี่ยมผืนผ้า 20">
              <a:extLst>
                <a:ext uri="{FF2B5EF4-FFF2-40B4-BE49-F238E27FC236}">
                  <a16:creationId xmlns:a16="http://schemas.microsoft.com/office/drawing/2014/main" id="{32632812-46B3-9F18-0AE7-ED9FF87AC556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" name="สี่เหลี่ยมผืนผ้า 20">
              <a:extLst>
                <a:ext uri="{FF2B5EF4-FFF2-40B4-BE49-F238E27FC236}">
                  <a16:creationId xmlns:a16="http://schemas.microsoft.com/office/drawing/2014/main" id="{7D20F02D-9BA5-9973-2F49-DAFC8403B2FD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67B2FCC-F70C-14C1-6EAF-F3D28EBE80D0}"/>
              </a:ext>
            </a:extLst>
          </p:cNvPr>
          <p:cNvSpPr txBox="1">
            <a:spLocks/>
          </p:cNvSpPr>
          <p:nvPr/>
        </p:nvSpPr>
        <p:spPr>
          <a:xfrm>
            <a:off x="9351695" y="658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3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770EE1-E43B-DBD4-B201-174D2E17223B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069FDA18-22A0-E6CD-E6A2-A9CE0E09FCA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0"/>
            <a:ext cx="1125923" cy="73943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DB7221A-EB1A-0781-5644-EB909A85D025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</p:spTree>
    <p:extLst>
      <p:ext uri="{BB962C8B-B14F-4D97-AF65-F5344CB8AC3E}">
        <p14:creationId xmlns:p14="http://schemas.microsoft.com/office/powerpoint/2010/main" val="1494110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AFFA8-398B-5526-B299-F7EF24E55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>
            <a:extLst>
              <a:ext uri="{FF2B5EF4-FFF2-40B4-BE49-F238E27FC236}">
                <a16:creationId xmlns:a16="http://schemas.microsoft.com/office/drawing/2014/main" id="{7D7BBC14-E297-BB40-BAE9-5281C1CC305B}"/>
              </a:ext>
            </a:extLst>
          </p:cNvPr>
          <p:cNvSpPr txBox="1">
            <a:spLocks/>
          </p:cNvSpPr>
          <p:nvPr/>
        </p:nvSpPr>
        <p:spPr>
          <a:xfrm>
            <a:off x="-592188" y="75570"/>
            <a:ext cx="4937271" cy="659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 in Flexible PSCs </a:t>
            </a:r>
            <a:endParaRPr lang="en-TH" sz="2400" dirty="0">
              <a:solidFill>
                <a:srgbClr val="051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7D03C2B-D676-7768-5105-0120AAB13C93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A9889894-D67D-775B-70FF-596A7AAA23E9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16" name="สี่เหลี่ยมผืนผ้า 20">
              <a:extLst>
                <a:ext uri="{FF2B5EF4-FFF2-40B4-BE49-F238E27FC236}">
                  <a16:creationId xmlns:a16="http://schemas.microsoft.com/office/drawing/2014/main" id="{361FF8F0-FB6D-7DAC-F042-671639DFC42E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7" name="สี่เหลี่ยมผืนผ้า 20">
              <a:extLst>
                <a:ext uri="{FF2B5EF4-FFF2-40B4-BE49-F238E27FC236}">
                  <a16:creationId xmlns:a16="http://schemas.microsoft.com/office/drawing/2014/main" id="{CE2A3C99-62D7-888D-1E46-9919154801E8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18" name="Slide Number Placeholder 3">
            <a:extLst>
              <a:ext uri="{FF2B5EF4-FFF2-40B4-BE49-F238E27FC236}">
                <a16:creationId xmlns:a16="http://schemas.microsoft.com/office/drawing/2014/main" id="{2495F055-3C95-7745-FFE9-CCEC94D6C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4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1D9A2EAE-05A1-6FEE-436D-EC03140D31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812"/>
          <a:stretch>
            <a:fillRect/>
          </a:stretch>
        </p:blipFill>
        <p:spPr>
          <a:xfrm>
            <a:off x="341907" y="3861748"/>
            <a:ext cx="7564831" cy="2497168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4A2D742F-0232-124B-5F58-D4A64C6E7A1B}"/>
              </a:ext>
            </a:extLst>
          </p:cNvPr>
          <p:cNvSpPr/>
          <p:nvPr/>
        </p:nvSpPr>
        <p:spPr>
          <a:xfrm>
            <a:off x="527512" y="3698695"/>
            <a:ext cx="513456" cy="326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DEB4ABFA-18E3-2FA7-0A5B-A377061F6A7C}"/>
              </a:ext>
            </a:extLst>
          </p:cNvPr>
          <p:cNvGrpSpPr/>
          <p:nvPr/>
        </p:nvGrpSpPr>
        <p:grpSpPr>
          <a:xfrm>
            <a:off x="527512" y="1066288"/>
            <a:ext cx="6279106" cy="2426996"/>
            <a:chOff x="527512" y="1206440"/>
            <a:chExt cx="6279106" cy="2426996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AE804539-FD90-D744-D120-14BF924AC546}"/>
                </a:ext>
              </a:extLst>
            </p:cNvPr>
            <p:cNvGrpSpPr/>
            <p:nvPr/>
          </p:nvGrpSpPr>
          <p:grpSpPr>
            <a:xfrm>
              <a:off x="527512" y="1406608"/>
              <a:ext cx="6279106" cy="2226828"/>
              <a:chOff x="312194" y="1428104"/>
              <a:chExt cx="7534724" cy="2672122"/>
            </a:xfrm>
          </p:grpSpPr>
          <p:pic>
            <p:nvPicPr>
              <p:cNvPr id="128" name="Picture 127">
                <a:extLst>
                  <a:ext uri="{FF2B5EF4-FFF2-40B4-BE49-F238E27FC236}">
                    <a16:creationId xmlns:a16="http://schemas.microsoft.com/office/drawing/2014/main" id="{70247CA9-5959-994D-5154-CA8DDE2AE6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50472"/>
              <a:stretch>
                <a:fillRect/>
              </a:stretch>
            </p:blipFill>
            <p:spPr>
              <a:xfrm>
                <a:off x="650040" y="1448965"/>
                <a:ext cx="7196878" cy="2651261"/>
              </a:xfrm>
              <a:prstGeom prst="rect">
                <a:avLst/>
              </a:prstGeom>
            </p:spPr>
          </p:pic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2546D0FC-7FE6-C92E-FF48-C4F95AE8D400}"/>
                  </a:ext>
                </a:extLst>
              </p:cNvPr>
              <p:cNvSpPr/>
              <p:nvPr/>
            </p:nvSpPr>
            <p:spPr>
              <a:xfrm>
                <a:off x="312194" y="1428104"/>
                <a:ext cx="616130" cy="391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153F5BF9-79F0-717A-3DC2-EB035DE07B4E}"/>
                  </a:ext>
                </a:extLst>
              </p:cNvPr>
              <p:cNvSpPr/>
              <p:nvPr/>
            </p:nvSpPr>
            <p:spPr>
              <a:xfrm>
                <a:off x="4617176" y="1428104"/>
                <a:ext cx="616130" cy="391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4C3B672-CC6E-B805-6322-7E6C4DFEECB7}"/>
                </a:ext>
              </a:extLst>
            </p:cNvPr>
            <p:cNvSpPr txBox="1"/>
            <p:nvPr/>
          </p:nvSpPr>
          <p:spPr>
            <a:xfrm>
              <a:off x="1263649" y="1206440"/>
              <a:ext cx="249660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Regular architecture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CAF0CFB-2FC5-F890-7654-A9AF02895BB9}"/>
                </a:ext>
              </a:extLst>
            </p:cNvPr>
            <p:cNvSpPr txBox="1"/>
            <p:nvPr/>
          </p:nvSpPr>
          <p:spPr>
            <a:xfrm>
              <a:off x="4247252" y="1206440"/>
              <a:ext cx="249660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Inverted architecture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D414744B-4F6E-B756-FB8E-3639A4F176CB}"/>
              </a:ext>
            </a:extLst>
          </p:cNvPr>
          <p:cNvGrpSpPr/>
          <p:nvPr/>
        </p:nvGrpSpPr>
        <p:grpSpPr>
          <a:xfrm>
            <a:off x="7201438" y="1289312"/>
            <a:ext cx="4990562" cy="4537371"/>
            <a:chOff x="7362927" y="1609168"/>
            <a:chExt cx="4731968" cy="4302260"/>
          </a:xfrm>
        </p:grpSpPr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A6881C1C-4838-BC2D-FCF5-9B495CC5D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62927" y="1609168"/>
              <a:ext cx="4731968" cy="4302260"/>
            </a:xfrm>
            <a:prstGeom prst="rect">
              <a:avLst/>
            </a:prstGeom>
          </p:spPr>
        </p:pic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6111C88A-B371-6815-31EE-BA7DBAB1154A}"/>
                </a:ext>
              </a:extLst>
            </p:cNvPr>
            <p:cNvSpPr/>
            <p:nvPr/>
          </p:nvSpPr>
          <p:spPr>
            <a:xfrm>
              <a:off x="10317403" y="4101031"/>
              <a:ext cx="1135079" cy="102697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84199394-6117-E137-4B74-C8AA30FF7C98}"/>
              </a:ext>
            </a:extLst>
          </p:cNvPr>
          <p:cNvSpPr txBox="1"/>
          <p:nvPr/>
        </p:nvSpPr>
        <p:spPr>
          <a:xfrm>
            <a:off x="4016638" y="3543171"/>
            <a:ext cx="46514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Li, </a:t>
            </a:r>
            <a:r>
              <a:rPr lang="en-US" sz="800" dirty="0" err="1">
                <a:solidFill>
                  <a:srgbClr val="222222"/>
                </a:solidFill>
                <a:latin typeface="Arial" panose="020B0604020202020204" pitchFamily="34" charset="0"/>
              </a:rPr>
              <a:t>Xiongjie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, et al.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(2023). </a:t>
            </a:r>
            <a:r>
              <a:rPr lang="en-US" sz="800" i="1" dirty="0">
                <a:solidFill>
                  <a:srgbClr val="222222"/>
                </a:solidFill>
                <a:latin typeface="Arial" panose="020B0604020202020204" pitchFamily="34" charset="0"/>
              </a:rPr>
              <a:t>Nano-Micro Letters 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15(1), 206. 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80D2273-8748-F1EF-482D-4022FBD7530C}"/>
              </a:ext>
            </a:extLst>
          </p:cNvPr>
          <p:cNvSpPr txBox="1"/>
          <p:nvPr/>
        </p:nvSpPr>
        <p:spPr>
          <a:xfrm>
            <a:off x="7711966" y="5950178"/>
            <a:ext cx="46514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Hassan, Ali, et al.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(2025). </a:t>
            </a:r>
            <a:r>
              <a:rPr lang="en-US" sz="800" i="1" dirty="0">
                <a:solidFill>
                  <a:srgbClr val="222222"/>
                </a:solidFill>
                <a:latin typeface="Arial" panose="020B0604020202020204" pitchFamily="34" charset="0"/>
              </a:rPr>
              <a:t>Materials Science and Engineering: R: Reports 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, 166, </a:t>
            </a:r>
            <a:r>
              <a:rPr lang="en-US" sz="800" dirty="0">
                <a:solidFill>
                  <a:srgbClr val="222222"/>
                </a:solidFill>
                <a:latin typeface="Arial" panose="020B0604020202020204" pitchFamily="34" charset="0"/>
              </a:rPr>
              <a:t>101023.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" name="Picture 2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EA2D4DEA-886B-A9D1-7502-53159F2FA81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-14876"/>
            <a:ext cx="1125923" cy="75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5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1B518-C89E-0FD2-E04C-2D074283D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A1EB6E9-8906-C375-6EA3-1CCC09573A18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41395FD-08C5-6880-71EF-B92FCFDD2E5F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16" name="สี่เหลี่ยมผืนผ้า 20">
              <a:extLst>
                <a:ext uri="{FF2B5EF4-FFF2-40B4-BE49-F238E27FC236}">
                  <a16:creationId xmlns:a16="http://schemas.microsoft.com/office/drawing/2014/main" id="{D345AF36-44E3-44F8-BBBB-2FA3346F21D3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7" name="สี่เหลี่ยมผืนผ้า 20">
              <a:extLst>
                <a:ext uri="{FF2B5EF4-FFF2-40B4-BE49-F238E27FC236}">
                  <a16:creationId xmlns:a16="http://schemas.microsoft.com/office/drawing/2014/main" id="{A35AD4A3-233D-D17C-9C67-DFDCA1A809FE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18" name="Slide Number Placeholder 3">
            <a:extLst>
              <a:ext uri="{FF2B5EF4-FFF2-40B4-BE49-F238E27FC236}">
                <a16:creationId xmlns:a16="http://schemas.microsoft.com/office/drawing/2014/main" id="{78E76625-BE13-C187-A74D-0EF9BFFF2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5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B4FEAF3-5C94-C0EE-BC7F-81875969D4E1}"/>
              </a:ext>
            </a:extLst>
          </p:cNvPr>
          <p:cNvSpPr txBox="1">
            <a:spLocks/>
          </p:cNvSpPr>
          <p:nvPr/>
        </p:nvSpPr>
        <p:spPr>
          <a:xfrm>
            <a:off x="391061" y="24768"/>
            <a:ext cx="7100335" cy="659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Cost &amp; Simple Flexible C-PSCs Fabrication</a:t>
            </a:r>
          </a:p>
        </p:txBody>
      </p:sp>
      <p:sp>
        <p:nvSpPr>
          <p:cNvPr id="135" name="กล่องข้อความ 1">
            <a:extLst>
              <a:ext uri="{FF2B5EF4-FFF2-40B4-BE49-F238E27FC236}">
                <a16:creationId xmlns:a16="http://schemas.microsoft.com/office/drawing/2014/main" id="{4E98F326-BFD0-DE72-5800-EAF80884A67E}"/>
              </a:ext>
            </a:extLst>
          </p:cNvPr>
          <p:cNvSpPr txBox="1"/>
          <p:nvPr/>
        </p:nvSpPr>
        <p:spPr>
          <a:xfrm>
            <a:off x="5851222" y="5930942"/>
            <a:ext cx="109130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Passatorntaschakorn et al. (2026), Materials Chemistry and Physics. (Under review)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63CFEE-E413-7290-E3B8-1FD1ED1EBF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" b="62243"/>
          <a:stretch>
            <a:fillRect/>
          </a:stretch>
        </p:blipFill>
        <p:spPr bwMode="auto">
          <a:xfrm>
            <a:off x="1323182" y="1328406"/>
            <a:ext cx="9712026" cy="4345967"/>
          </a:xfrm>
          <a:prstGeom prst="rect">
            <a:avLst/>
          </a:prstGeom>
          <a:noFill/>
        </p:spPr>
      </p:pic>
      <p:pic>
        <p:nvPicPr>
          <p:cNvPr id="6" name="Picture 5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D02ED96B-5453-E095-E6D0-C1DA511089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-14876"/>
            <a:ext cx="1125923" cy="7543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6228DC-2083-87B3-32FB-BFDD321046F9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</p:spTree>
    <p:extLst>
      <p:ext uri="{BB962C8B-B14F-4D97-AF65-F5344CB8AC3E}">
        <p14:creationId xmlns:p14="http://schemas.microsoft.com/office/powerpoint/2010/main" val="75041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FB2EA-6B30-DD30-72DA-08FFEBC5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9EEF038-0FA3-D817-C3A5-3FF5F1C3A4F2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D3B7B3C-AC20-224E-B541-9D502917E54E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16" name="สี่เหลี่ยมผืนผ้า 20">
              <a:extLst>
                <a:ext uri="{FF2B5EF4-FFF2-40B4-BE49-F238E27FC236}">
                  <a16:creationId xmlns:a16="http://schemas.microsoft.com/office/drawing/2014/main" id="{94FD9538-5C2C-D68E-F03F-A312A8ECCF7B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7" name="สี่เหลี่ยมผืนผ้า 20">
              <a:extLst>
                <a:ext uri="{FF2B5EF4-FFF2-40B4-BE49-F238E27FC236}">
                  <a16:creationId xmlns:a16="http://schemas.microsoft.com/office/drawing/2014/main" id="{22093690-7EA1-823D-E56B-D61B2C610D0F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18" name="Slide Number Placeholder 3">
            <a:extLst>
              <a:ext uri="{FF2B5EF4-FFF2-40B4-BE49-F238E27FC236}">
                <a16:creationId xmlns:a16="http://schemas.microsoft.com/office/drawing/2014/main" id="{ACB88C8E-19D3-F2F8-F152-48E930A5D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6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3351D6C-E4D0-2F92-6D53-10CF06A5C2E8}"/>
              </a:ext>
            </a:extLst>
          </p:cNvPr>
          <p:cNvSpPr txBox="1">
            <a:spLocks/>
          </p:cNvSpPr>
          <p:nvPr/>
        </p:nvSpPr>
        <p:spPr>
          <a:xfrm>
            <a:off x="60861" y="34319"/>
            <a:ext cx="6110209" cy="659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Interface Engineering for Flexible C-PSCs </a:t>
            </a:r>
            <a:endParaRPr lang="en-TH" sz="2400" dirty="0">
              <a:solidFill>
                <a:srgbClr val="051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E820A8-B569-EB46-C4D1-A26FE5BA37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" t="38722"/>
          <a:stretch>
            <a:fillRect/>
          </a:stretch>
        </p:blipFill>
        <p:spPr bwMode="auto">
          <a:xfrm>
            <a:off x="3352800" y="948228"/>
            <a:ext cx="6143957" cy="4408163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80CE6C-035B-CC5D-5092-34DB8BCE16D2}"/>
              </a:ext>
            </a:extLst>
          </p:cNvPr>
          <p:cNvSpPr txBox="1"/>
          <p:nvPr/>
        </p:nvSpPr>
        <p:spPr>
          <a:xfrm>
            <a:off x="776911" y="5288340"/>
            <a:ext cx="1128910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Electrostatic PVC film enhances substrate contact, resulting in more uniform heat distribution during annealing.</a:t>
            </a:r>
          </a:p>
          <a:p>
            <a:b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solidFill>
                <a:srgbClr val="051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78582E-C03D-3A73-1B16-9950C7B18D07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  <p:pic>
        <p:nvPicPr>
          <p:cNvPr id="6" name="Picture 5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417B1B3F-0F6E-CE03-728E-DF5C774531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-14876"/>
            <a:ext cx="1125923" cy="754306"/>
          </a:xfrm>
          <a:prstGeom prst="rect">
            <a:avLst/>
          </a:prstGeom>
        </p:spPr>
      </p:pic>
      <p:sp>
        <p:nvSpPr>
          <p:cNvPr id="8" name="กล่องข้อความ 1">
            <a:extLst>
              <a:ext uri="{FF2B5EF4-FFF2-40B4-BE49-F238E27FC236}">
                <a16:creationId xmlns:a16="http://schemas.microsoft.com/office/drawing/2014/main" id="{D0B8240B-CCD6-63AE-3626-F57C05EC30C9}"/>
              </a:ext>
            </a:extLst>
          </p:cNvPr>
          <p:cNvSpPr txBox="1"/>
          <p:nvPr/>
        </p:nvSpPr>
        <p:spPr>
          <a:xfrm>
            <a:off x="7017904" y="6240676"/>
            <a:ext cx="109130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Passatorntaschakorn et al. (2026), Materials Chemistry and Physics.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3102024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E7DA2-6567-F1B3-2536-3024367A8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E781572-A32A-4AFD-5039-A452763F557D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349F678-9A6C-2CFC-A857-C2F28D7E448C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16" name="สี่เหลี่ยมผืนผ้า 20">
              <a:extLst>
                <a:ext uri="{FF2B5EF4-FFF2-40B4-BE49-F238E27FC236}">
                  <a16:creationId xmlns:a16="http://schemas.microsoft.com/office/drawing/2014/main" id="{D080C0DF-2445-6AC0-C465-D2238B66A2AB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17" name="สี่เหลี่ยมผืนผ้า 20">
              <a:extLst>
                <a:ext uri="{FF2B5EF4-FFF2-40B4-BE49-F238E27FC236}">
                  <a16:creationId xmlns:a16="http://schemas.microsoft.com/office/drawing/2014/main" id="{E87E063C-6024-B1D9-C22F-BE3ECD47C9C3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18" name="Slide Number Placeholder 3">
            <a:extLst>
              <a:ext uri="{FF2B5EF4-FFF2-40B4-BE49-F238E27FC236}">
                <a16:creationId xmlns:a16="http://schemas.microsoft.com/office/drawing/2014/main" id="{844C601D-F0B2-4C2B-3E49-2CAFF1E7A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7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261DA8-773A-C207-35D7-B57AB4250FCD}"/>
              </a:ext>
            </a:extLst>
          </p:cNvPr>
          <p:cNvSpPr txBox="1"/>
          <p:nvPr/>
        </p:nvSpPr>
        <p:spPr>
          <a:xfrm>
            <a:off x="1636749" y="5143036"/>
            <a:ext cx="93090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Electrostatic PVC-assisted processing promotes denser and more uniform perovskite grains by minimizing interfacial air gaps.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DA9B18A-2A12-E42A-57E3-75E22EB9F8CB}"/>
              </a:ext>
            </a:extLst>
          </p:cNvPr>
          <p:cNvSpPr txBox="1">
            <a:spLocks/>
          </p:cNvSpPr>
          <p:nvPr/>
        </p:nvSpPr>
        <p:spPr>
          <a:xfrm>
            <a:off x="338899" y="42095"/>
            <a:ext cx="9474071" cy="659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Morphology analysis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C839DB2-A6B8-B8F7-028D-0AC31BB685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"/>
          <a:stretch>
            <a:fillRect/>
          </a:stretch>
        </p:blipFill>
        <p:spPr bwMode="auto">
          <a:xfrm>
            <a:off x="1591503" y="1301995"/>
            <a:ext cx="9300267" cy="36967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290E9F-F6C6-7D39-0268-F050F417306E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  <p:pic>
        <p:nvPicPr>
          <p:cNvPr id="5" name="Picture 4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76852D83-AFE3-E8C0-9011-EEDCDDCB81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-14876"/>
            <a:ext cx="1125923" cy="754306"/>
          </a:xfrm>
          <a:prstGeom prst="rect">
            <a:avLst/>
          </a:prstGeom>
        </p:spPr>
      </p:pic>
      <p:sp>
        <p:nvSpPr>
          <p:cNvPr id="7" name="กล่องข้อความ 1">
            <a:extLst>
              <a:ext uri="{FF2B5EF4-FFF2-40B4-BE49-F238E27FC236}">
                <a16:creationId xmlns:a16="http://schemas.microsoft.com/office/drawing/2014/main" id="{718E5AA4-AF24-EF17-D07F-734527A116AF}"/>
              </a:ext>
            </a:extLst>
          </p:cNvPr>
          <p:cNvSpPr txBox="1"/>
          <p:nvPr/>
        </p:nvSpPr>
        <p:spPr>
          <a:xfrm>
            <a:off x="7017904" y="6240676"/>
            <a:ext cx="109130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Passatorntaschakorn et al. (2026), Materials Chemistry and Physics.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360517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886B-5348-AEA8-09B3-4479E2A33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E2D85A6-F21F-F0DB-2027-DCDCC3BAB372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0B6DB02-1E6B-FB00-933C-EFFF626DBB40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8" name="สี่เหลี่ยมผืนผ้า 20">
              <a:extLst>
                <a:ext uri="{FF2B5EF4-FFF2-40B4-BE49-F238E27FC236}">
                  <a16:creationId xmlns:a16="http://schemas.microsoft.com/office/drawing/2014/main" id="{3FE5145D-F0B4-E597-7710-40913D57BC9C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สี่เหลี่ยมผืนผ้า 20">
              <a:extLst>
                <a:ext uri="{FF2B5EF4-FFF2-40B4-BE49-F238E27FC236}">
                  <a16:creationId xmlns:a16="http://schemas.microsoft.com/office/drawing/2014/main" id="{702F97A3-0919-5BE6-2AF8-4FB8E3605696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98A5568E-4D29-AD35-F103-CC0BFD2C3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8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B16CC6E-5131-3EBE-9A0D-D8243A705968}"/>
              </a:ext>
            </a:extLst>
          </p:cNvPr>
          <p:cNvSpPr txBox="1">
            <a:spLocks/>
          </p:cNvSpPr>
          <p:nvPr/>
        </p:nvSpPr>
        <p:spPr>
          <a:xfrm>
            <a:off x="338899" y="42095"/>
            <a:ext cx="9474071" cy="659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Crystallinity &amp; Optical analysis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7460B3E-ABE4-0000-9E10-3437A0320FFA}"/>
              </a:ext>
            </a:extLst>
          </p:cNvPr>
          <p:cNvSpPr txBox="1"/>
          <p:nvPr/>
        </p:nvSpPr>
        <p:spPr>
          <a:xfrm>
            <a:off x="6705011" y="2383262"/>
            <a:ext cx="548698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51171"/>
                </a:solidFill>
              </a:rPr>
              <a:t>Electrostatic PVC-assisted processing enables homogeneous heat transfer, leading to improved perovskite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5117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51171"/>
                </a:solidFill>
              </a:rPr>
              <a:t>Higher PL intensity &amp; Longer carrier lifetime indicate reduced trap-assisted non-radiative recombination due to improved perovskite crystallinity.</a:t>
            </a:r>
            <a:br>
              <a:rPr lang="en-US" sz="2000" dirty="0">
                <a:solidFill>
                  <a:srgbClr val="051171"/>
                </a:solidFill>
              </a:rPr>
            </a:br>
            <a:endParaRPr lang="en-US" sz="2000" dirty="0">
              <a:solidFill>
                <a:srgbClr val="05117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7EE2C6C-9080-ADCE-91E2-1B2954FEA8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" r="2831"/>
          <a:stretch>
            <a:fillRect/>
          </a:stretch>
        </p:blipFill>
        <p:spPr bwMode="auto">
          <a:xfrm>
            <a:off x="216681" y="828204"/>
            <a:ext cx="6348630" cy="53371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737855-9B92-EC37-9000-4954ADFBDCF1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  <p:pic>
        <p:nvPicPr>
          <p:cNvPr id="11" name="Picture 10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467C6131-B167-C8FB-E0E6-6B6104E456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-14876"/>
            <a:ext cx="1125923" cy="754306"/>
          </a:xfrm>
          <a:prstGeom prst="rect">
            <a:avLst/>
          </a:prstGeom>
        </p:spPr>
      </p:pic>
      <p:sp>
        <p:nvSpPr>
          <p:cNvPr id="16" name="กล่องข้อความ 1">
            <a:extLst>
              <a:ext uri="{FF2B5EF4-FFF2-40B4-BE49-F238E27FC236}">
                <a16:creationId xmlns:a16="http://schemas.microsoft.com/office/drawing/2014/main" id="{B0CF2F7F-9996-FDA0-4933-3278AE7E88DD}"/>
              </a:ext>
            </a:extLst>
          </p:cNvPr>
          <p:cNvSpPr txBox="1"/>
          <p:nvPr/>
        </p:nvSpPr>
        <p:spPr>
          <a:xfrm>
            <a:off x="7017904" y="6240676"/>
            <a:ext cx="109130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Passatorntaschakorn et al. (2026), Materials Chemistry and Physics.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556744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7ACA5-F245-BAFA-D84A-7A2364167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C64BDD3-6E96-DFAB-F4BC-24987A73F0D3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15EA48A-7814-CF68-50DA-413883E9FCD7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8" name="สี่เหลี่ยมผืนผ้า 20">
              <a:extLst>
                <a:ext uri="{FF2B5EF4-FFF2-40B4-BE49-F238E27FC236}">
                  <a16:creationId xmlns:a16="http://schemas.microsoft.com/office/drawing/2014/main" id="{D2A3BFF3-243E-9204-3F10-E88619227F34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สี่เหลี่ยมผืนผ้า 20">
              <a:extLst>
                <a:ext uri="{FF2B5EF4-FFF2-40B4-BE49-F238E27FC236}">
                  <a16:creationId xmlns:a16="http://schemas.microsoft.com/office/drawing/2014/main" id="{21A9BE43-178E-AC59-F519-A5BCDE9BF2BC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A3C72FC8-6C3C-0354-9B37-F3BD7A693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9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E74B9AD-10F4-343F-8F9C-5D9BDE9014CF}"/>
              </a:ext>
            </a:extLst>
          </p:cNvPr>
          <p:cNvSpPr txBox="1">
            <a:spLocks/>
          </p:cNvSpPr>
          <p:nvPr/>
        </p:nvSpPr>
        <p:spPr>
          <a:xfrm>
            <a:off x="338899" y="42095"/>
            <a:ext cx="9474071" cy="659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Photovoltaic Performance (Lab scale - 0.11 cm</a:t>
            </a:r>
            <a:r>
              <a:rPr lang="en-US" sz="2400" baseline="300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3B2258-FB8E-DB4B-9BAE-517B29504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144" y="901814"/>
            <a:ext cx="6727826" cy="5263578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7FED7E0-1134-F12D-33D3-4B7E64DE7B62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  <p:pic>
        <p:nvPicPr>
          <p:cNvPr id="16" name="Picture 15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31B78624-160D-9D3B-22BE-851FC21549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-14876"/>
            <a:ext cx="1125923" cy="754306"/>
          </a:xfrm>
          <a:prstGeom prst="rect">
            <a:avLst/>
          </a:prstGeom>
        </p:spPr>
      </p:pic>
      <p:sp>
        <p:nvSpPr>
          <p:cNvPr id="23" name="กล่องข้อความ 1">
            <a:extLst>
              <a:ext uri="{FF2B5EF4-FFF2-40B4-BE49-F238E27FC236}">
                <a16:creationId xmlns:a16="http://schemas.microsoft.com/office/drawing/2014/main" id="{EE41D6B6-3B31-7F85-B200-8CCEEBC07882}"/>
              </a:ext>
            </a:extLst>
          </p:cNvPr>
          <p:cNvSpPr txBox="1"/>
          <p:nvPr/>
        </p:nvSpPr>
        <p:spPr>
          <a:xfrm>
            <a:off x="7017904" y="6240676"/>
            <a:ext cx="109130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Passatorntaschakorn et al. (2026), Materials Chemistry and Physics.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755190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37A2B-E31A-AE50-9D28-CFED05E7E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67AF30-6058-EF8F-0AE8-1BB6DB6AA2E3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37EE4A-5D91-43FC-E77D-FD917CE89EA8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8" name="สี่เหลี่ยมผืนผ้า 20">
              <a:extLst>
                <a:ext uri="{FF2B5EF4-FFF2-40B4-BE49-F238E27FC236}">
                  <a16:creationId xmlns:a16="http://schemas.microsoft.com/office/drawing/2014/main" id="{388D2A71-FC40-4EE7-D432-8067C1D2F569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สี่เหลี่ยมผืนผ้า 20">
              <a:extLst>
                <a:ext uri="{FF2B5EF4-FFF2-40B4-BE49-F238E27FC236}">
                  <a16:creationId xmlns:a16="http://schemas.microsoft.com/office/drawing/2014/main" id="{F83F0117-0853-E8FC-73AB-20DBDBDF70BF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9538AE58-D0B8-C9C5-CDE2-4E02226FF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10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7FE11D-EECD-B079-6912-A5E4A1CEDB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964" y="1316420"/>
            <a:ext cx="9646164" cy="4683760"/>
          </a:xfrm>
          <a:prstGeom prst="rect">
            <a:avLst/>
          </a:prstGeom>
          <a:noFill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7F1AF1A-8F68-8E49-B286-B92B7E80D60C}"/>
              </a:ext>
            </a:extLst>
          </p:cNvPr>
          <p:cNvSpPr txBox="1">
            <a:spLocks/>
          </p:cNvSpPr>
          <p:nvPr/>
        </p:nvSpPr>
        <p:spPr>
          <a:xfrm>
            <a:off x="338899" y="42095"/>
            <a:ext cx="9474071" cy="659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Photovoltaic Performance (Mini module- 3.60 cm</a:t>
            </a:r>
            <a:r>
              <a:rPr lang="en-US" sz="2400" baseline="300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1158FB-5759-09AA-D952-11D93F84459C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  <p:pic>
        <p:nvPicPr>
          <p:cNvPr id="23" name="Picture 22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94EED063-DD62-B943-B03D-47B639D105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-14876"/>
            <a:ext cx="1125923" cy="754306"/>
          </a:xfrm>
          <a:prstGeom prst="rect">
            <a:avLst/>
          </a:prstGeom>
        </p:spPr>
      </p:pic>
      <p:sp>
        <p:nvSpPr>
          <p:cNvPr id="25" name="กล่องข้อความ 1">
            <a:extLst>
              <a:ext uri="{FF2B5EF4-FFF2-40B4-BE49-F238E27FC236}">
                <a16:creationId xmlns:a16="http://schemas.microsoft.com/office/drawing/2014/main" id="{891C061C-AA7B-3BD8-C9D9-B4CBF65F0D51}"/>
              </a:ext>
            </a:extLst>
          </p:cNvPr>
          <p:cNvSpPr txBox="1"/>
          <p:nvPr/>
        </p:nvSpPr>
        <p:spPr>
          <a:xfrm>
            <a:off x="7017904" y="6240676"/>
            <a:ext cx="109130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Passatorntaschakorn et al. (2026), Materials Chemistry and Physics.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1847097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ED37A-1FB6-0E5B-C29A-8D7F964DF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ACAA05F-7307-CEAA-EA60-0D3605595066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95F437-7D64-2CC0-CA5C-9C8EB89B4B62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8" name="สี่เหลี่ยมผืนผ้า 20">
              <a:extLst>
                <a:ext uri="{FF2B5EF4-FFF2-40B4-BE49-F238E27FC236}">
                  <a16:creationId xmlns:a16="http://schemas.microsoft.com/office/drawing/2014/main" id="{9E29AE6C-8E79-30BA-FEF5-B6D47E54972C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สี่เหลี่ยมผืนผ้า 20">
              <a:extLst>
                <a:ext uri="{FF2B5EF4-FFF2-40B4-BE49-F238E27FC236}">
                  <a16:creationId xmlns:a16="http://schemas.microsoft.com/office/drawing/2014/main" id="{812B6146-D6FB-37A0-32BE-105266BBC86E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3496D995-F5E3-82E8-331F-B7B0133F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11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880F221-8227-A855-9405-5EBDA1212B4D}"/>
              </a:ext>
            </a:extLst>
          </p:cNvPr>
          <p:cNvSpPr txBox="1">
            <a:spLocks/>
          </p:cNvSpPr>
          <p:nvPr/>
        </p:nvSpPr>
        <p:spPr>
          <a:xfrm>
            <a:off x="338899" y="42095"/>
            <a:ext cx="9474071" cy="659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Stability Test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2C0D77-7265-B026-FB82-AB384B869E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60"/>
          <a:stretch>
            <a:fillRect/>
          </a:stretch>
        </p:blipFill>
        <p:spPr bwMode="auto">
          <a:xfrm>
            <a:off x="756029" y="1024368"/>
            <a:ext cx="4527171" cy="50495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7228B9-3448-B99A-01F5-15299B9489B5}"/>
              </a:ext>
            </a:extLst>
          </p:cNvPr>
          <p:cNvSpPr txBox="1"/>
          <p:nvPr/>
        </p:nvSpPr>
        <p:spPr>
          <a:xfrm>
            <a:off x="6428494" y="4885368"/>
            <a:ext cx="45271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Bending radius: 15 mm, Speed: 0.14 m/s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E811E7B-FA3F-82CB-064E-673C962E5B8B}"/>
              </a:ext>
            </a:extLst>
          </p:cNvPr>
          <p:cNvGrpSpPr/>
          <p:nvPr/>
        </p:nvGrpSpPr>
        <p:grpSpPr>
          <a:xfrm>
            <a:off x="6816916" y="1319638"/>
            <a:ext cx="3750329" cy="3535511"/>
            <a:chOff x="9681226" y="3058420"/>
            <a:chExt cx="2223192" cy="209584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60B35D1-EDC7-78C6-2C8F-2563146A2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2" t="26479" b="24258"/>
            <a:stretch>
              <a:fillRect/>
            </a:stretch>
          </p:blipFill>
          <p:spPr>
            <a:xfrm>
              <a:off x="9681226" y="3058420"/>
              <a:ext cx="2223192" cy="2095848"/>
            </a:xfrm>
            <a:prstGeom prst="rect">
              <a:avLst/>
            </a:prstGeom>
          </p:spPr>
        </p:pic>
        <p:pic>
          <p:nvPicPr>
            <p:cNvPr id="16" name="Picture 6" descr="Motion and Control Laboratory">
              <a:extLst>
                <a:ext uri="{FF2B5EF4-FFF2-40B4-BE49-F238E27FC236}">
                  <a16:creationId xmlns:a16="http://schemas.microsoft.com/office/drawing/2014/main" id="{262DA0AC-AED6-64CA-E911-0392810F75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17723" y="4764291"/>
              <a:ext cx="411677" cy="325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E6FB1EC-E3B1-E0BD-C7F6-7CB299C66B90}"/>
              </a:ext>
            </a:extLst>
          </p:cNvPr>
          <p:cNvSpPr txBox="1"/>
          <p:nvPr/>
        </p:nvSpPr>
        <p:spPr>
          <a:xfrm>
            <a:off x="6006531" y="5207219"/>
            <a:ext cx="57154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51171"/>
                </a:solidFill>
              </a:rPr>
              <a:t>The improved film quality enhances mechanical durability, maintaining stable performance after 1000 bending cycles.</a:t>
            </a:r>
            <a:br>
              <a:rPr lang="en-US" sz="2000" dirty="0">
                <a:solidFill>
                  <a:srgbClr val="051171"/>
                </a:solidFill>
              </a:rPr>
            </a:br>
            <a:endParaRPr lang="en-US" sz="2000" dirty="0">
              <a:solidFill>
                <a:srgbClr val="05117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BC98E9-95E3-2182-E69D-60A666434698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  <p:pic>
        <p:nvPicPr>
          <p:cNvPr id="25" name="Picture 24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3318C609-5F2F-3521-9C2E-97E67F0BD93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-14876"/>
            <a:ext cx="1125923" cy="754306"/>
          </a:xfrm>
          <a:prstGeom prst="rect">
            <a:avLst/>
          </a:prstGeom>
        </p:spPr>
      </p:pic>
      <p:sp>
        <p:nvSpPr>
          <p:cNvPr id="28" name="กล่องข้อความ 1">
            <a:extLst>
              <a:ext uri="{FF2B5EF4-FFF2-40B4-BE49-F238E27FC236}">
                <a16:creationId xmlns:a16="http://schemas.microsoft.com/office/drawing/2014/main" id="{772AA96A-742F-6D33-A796-BAE9B795EE6E}"/>
              </a:ext>
            </a:extLst>
          </p:cNvPr>
          <p:cNvSpPr txBox="1"/>
          <p:nvPr/>
        </p:nvSpPr>
        <p:spPr>
          <a:xfrm>
            <a:off x="633470" y="6227024"/>
            <a:ext cx="109130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Passatorntaschakorn et al. (2026), Materials Chemistry and Physics.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912345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C46C4-55BF-8D6F-2319-0AC198B71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0C20540-85A1-8373-0ADC-91D3C0DCA6E3}"/>
              </a:ext>
            </a:extLst>
          </p:cNvPr>
          <p:cNvCxnSpPr/>
          <p:nvPr/>
        </p:nvCxnSpPr>
        <p:spPr>
          <a:xfrm>
            <a:off x="0" y="800100"/>
            <a:ext cx="12192000" cy="0"/>
          </a:xfrm>
          <a:prstGeom prst="line">
            <a:avLst/>
          </a:prstGeom>
          <a:ln>
            <a:solidFill>
              <a:srgbClr val="6C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819D088-06DD-F5CE-2431-586B81596841}"/>
              </a:ext>
            </a:extLst>
          </p:cNvPr>
          <p:cNvGrpSpPr/>
          <p:nvPr/>
        </p:nvGrpSpPr>
        <p:grpSpPr>
          <a:xfrm>
            <a:off x="-12030" y="6516525"/>
            <a:ext cx="12204030" cy="372036"/>
            <a:chOff x="0" y="1139896"/>
            <a:chExt cx="12192000" cy="147307"/>
          </a:xfrm>
        </p:grpSpPr>
        <p:sp>
          <p:nvSpPr>
            <p:cNvPr id="18" name="สี่เหลี่ยมผืนผ้า 20">
              <a:extLst>
                <a:ext uri="{FF2B5EF4-FFF2-40B4-BE49-F238E27FC236}">
                  <a16:creationId xmlns:a16="http://schemas.microsoft.com/office/drawing/2014/main" id="{914F23F5-CC0A-E62E-62D4-E38CFC503F76}"/>
                </a:ext>
              </a:extLst>
            </p:cNvPr>
            <p:cNvSpPr/>
            <p:nvPr/>
          </p:nvSpPr>
          <p:spPr>
            <a:xfrm>
              <a:off x="0" y="1178126"/>
              <a:ext cx="12192000" cy="109077"/>
            </a:xfrm>
            <a:prstGeom prst="rect">
              <a:avLst/>
            </a:prstGeom>
            <a:solidFill>
              <a:srgbClr val="05117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" name="สี่เหลี่ยมผืนผ้า 20">
              <a:extLst>
                <a:ext uri="{FF2B5EF4-FFF2-40B4-BE49-F238E27FC236}">
                  <a16:creationId xmlns:a16="http://schemas.microsoft.com/office/drawing/2014/main" id="{7DD879CE-A01B-46F2-4D17-6EF18CD8C21A}"/>
                </a:ext>
              </a:extLst>
            </p:cNvPr>
            <p:cNvSpPr/>
            <p:nvPr/>
          </p:nvSpPr>
          <p:spPr>
            <a:xfrm>
              <a:off x="0" y="1139896"/>
              <a:ext cx="12192000" cy="45719"/>
            </a:xfrm>
            <a:prstGeom prst="rect">
              <a:avLst/>
            </a:prstGeom>
            <a:solidFill>
              <a:srgbClr val="F9A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00C449A-B9A3-DC47-F4E3-C279DF475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1695" y="6582859"/>
            <a:ext cx="2743200" cy="365125"/>
          </a:xfrm>
        </p:spPr>
        <p:txBody>
          <a:bodyPr/>
          <a:lstStyle/>
          <a:p>
            <a:fld id="{F9585B8C-754D-452C-8770-5FA00E12F454}" type="slidenum">
              <a:rPr lang="th-TH" sz="2400" smtClean="0">
                <a:solidFill>
                  <a:schemeClr val="bg1"/>
                </a:solidFill>
                <a:latin typeface="Arial" panose="020B0604020202020204" pitchFamily="34" charset="0"/>
              </a:rPr>
              <a:pPr/>
              <a:t>12</a:t>
            </a:fld>
            <a:endParaRPr lang="th-TH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3A5B9CC-4AA4-8B4F-25C7-1B90E40BDF76}"/>
              </a:ext>
            </a:extLst>
          </p:cNvPr>
          <p:cNvSpPr txBox="1">
            <a:spLocks/>
          </p:cNvSpPr>
          <p:nvPr/>
        </p:nvSpPr>
        <p:spPr>
          <a:xfrm>
            <a:off x="174633" y="-613101"/>
            <a:ext cx="747364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Conclusions:</a:t>
            </a:r>
          </a:p>
        </p:txBody>
      </p:sp>
      <p:sp>
        <p:nvSpPr>
          <p:cNvPr id="24" name="กล่องข้อความ 1">
            <a:extLst>
              <a:ext uri="{FF2B5EF4-FFF2-40B4-BE49-F238E27FC236}">
                <a16:creationId xmlns:a16="http://schemas.microsoft.com/office/drawing/2014/main" id="{990171D0-EEC2-31E5-3A4A-BAB8AA82C353}"/>
              </a:ext>
            </a:extLst>
          </p:cNvPr>
          <p:cNvSpPr txBox="1"/>
          <p:nvPr/>
        </p:nvSpPr>
        <p:spPr>
          <a:xfrm>
            <a:off x="364860" y="960505"/>
            <a:ext cx="98198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cling PVC-assisted vacuum processing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enables uniform heat transfer for the all low-temperature fabrication of flexible carbon-based perovskite modules.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Homogeneous annealing improves perovskite crystallinity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film quality, and suppresses defect-assisted recombination, resulting in enhanced device performance and mechanical durability after 1000 bending cycles.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This proposed strategy provides a low-cost and scalable approach for flexible perovskite photovoltaics with strong potential for </a:t>
            </a:r>
            <a:r>
              <a:rPr lang="en-US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outdoor and indoor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energy-harvesting applications.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3574CDB-159B-E983-8400-0F8B1596E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" b="16535"/>
          <a:stretch>
            <a:fillRect/>
          </a:stretch>
        </p:blipFill>
        <p:spPr bwMode="auto">
          <a:xfrm>
            <a:off x="364860" y="3919380"/>
            <a:ext cx="5995161" cy="2402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yellow planet with a spiral around it&#10;&#10;Description automatically generated">
            <a:extLst>
              <a:ext uri="{FF2B5EF4-FFF2-40B4-BE49-F238E27FC236}">
                <a16:creationId xmlns:a16="http://schemas.microsoft.com/office/drawing/2014/main" id="{3B1D17F9-6525-5C52-BBEC-DAE41EBC7D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97"/>
          <a:stretch/>
        </p:blipFill>
        <p:spPr>
          <a:xfrm>
            <a:off x="10940097" y="-14876"/>
            <a:ext cx="1125923" cy="7543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2A3A371-3CD6-0E86-28D5-7B7DFF6C6B0C}"/>
              </a:ext>
            </a:extLst>
          </p:cNvPr>
          <p:cNvSpPr txBox="1"/>
          <p:nvPr/>
        </p:nvSpPr>
        <p:spPr>
          <a:xfrm>
            <a:off x="97105" y="6602717"/>
            <a:ext cx="8663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MELODY2026 - The 3rd Workshop on Muon Science Technology and Industry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8721028-F9BF-A843-75A4-A46162A026BC}"/>
              </a:ext>
            </a:extLst>
          </p:cNvPr>
          <p:cNvSpPr txBox="1">
            <a:spLocks/>
          </p:cNvSpPr>
          <p:nvPr/>
        </p:nvSpPr>
        <p:spPr>
          <a:xfrm>
            <a:off x="6536777" y="4010959"/>
            <a:ext cx="5290363" cy="17671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Future:</a:t>
            </a:r>
            <a:br>
              <a:rPr lang="th-TH" sz="24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Utilize muon spectroscopy to investigate thermal properties and charge-carrier dynamics in perovskite films and carbon electrodes.</a:t>
            </a:r>
          </a:p>
        </p:txBody>
      </p:sp>
    </p:spTree>
    <p:extLst>
      <p:ext uri="{BB962C8B-B14F-4D97-AF65-F5344CB8AC3E}">
        <p14:creationId xmlns:p14="http://schemas.microsoft.com/office/powerpoint/2010/main" val="435286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96A1118-4CA8-16B3-E47B-EC0B9CF4D714}"/>
              </a:ext>
            </a:extLst>
          </p:cNvPr>
          <p:cNvSpPr txBox="1">
            <a:spLocks/>
          </p:cNvSpPr>
          <p:nvPr/>
        </p:nvSpPr>
        <p:spPr>
          <a:xfrm>
            <a:off x="1583968" y="1374531"/>
            <a:ext cx="10023763" cy="447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5" name="Title 11">
            <a:extLst>
              <a:ext uri="{FF2B5EF4-FFF2-40B4-BE49-F238E27FC236}">
                <a16:creationId xmlns:a16="http://schemas.microsoft.com/office/drawing/2014/main" id="{79E98DB6-97F1-1385-7A3D-18A41601829E}"/>
              </a:ext>
            </a:extLst>
          </p:cNvPr>
          <p:cNvSpPr txBox="1">
            <a:spLocks/>
          </p:cNvSpPr>
          <p:nvPr/>
        </p:nvSpPr>
        <p:spPr>
          <a:xfrm>
            <a:off x="802571" y="1585778"/>
            <a:ext cx="10805160" cy="707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  <a:br>
              <a:rPr lang="en-US" sz="3600" dirty="0">
                <a:solidFill>
                  <a:srgbClr val="05117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rgbClr val="051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07C9C42-C37F-6508-B2F9-959D41D9D9E6}"/>
              </a:ext>
            </a:extLst>
          </p:cNvPr>
          <p:cNvGrpSpPr/>
          <p:nvPr/>
        </p:nvGrpSpPr>
        <p:grpSpPr>
          <a:xfrm>
            <a:off x="3142669" y="2382623"/>
            <a:ext cx="5906659" cy="1379300"/>
            <a:chOff x="4489311" y="3983420"/>
            <a:chExt cx="3387925" cy="79113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FC97855-661F-2B3C-F088-3591C8AA9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9824" r="92695">
                          <a14:foregroundMark x1="16877" y1="40000" x2="16877" y2="40000"/>
                          <a14:foregroundMark x1="14861" y1="43750" x2="14861" y2="43750"/>
                          <a14:foregroundMark x1="46348" y1="48750" x2="46348" y2="48750"/>
                          <a14:foregroundMark x1="62972" y1="47917" x2="62972" y2="47917"/>
                          <a14:foregroundMark x1="83123" y1="50417" x2="83123" y2="50417"/>
                          <a14:foregroundMark x1="92695" y1="47500" x2="92695" y2="47500"/>
                          <a14:foregroundMark x1="18640" y1="37500" x2="18640" y2="37500"/>
                          <a14:foregroundMark x1="49622" y1="81667" x2="49622" y2="81667"/>
                          <a14:foregroundMark x1="53904" y1="76667" x2="53904" y2="76667"/>
                          <a14:foregroundMark x1="16877" y1="81250" x2="16877" y2="81250"/>
                          <a14:foregroundMark x1="17380" y1="82500" x2="17380" y2="82500"/>
                          <a14:foregroundMark x1="17632" y1="83333" x2="17632" y2="83333"/>
                          <a14:foregroundMark x1="40554" y1="21250" x2="40554" y2="21250"/>
                          <a14:backgroundMark x1="14358" y1="44167" x2="14358" y2="44167"/>
                          <a14:backgroundMark x1="18640" y1="36667" x2="18640" y2="36667"/>
                          <a14:backgroundMark x1="27708" y1="35833" x2="27708" y2="35833"/>
                          <a14:backgroundMark x1="26952" y1="36667" x2="26952" y2="36667"/>
                          <a14:backgroundMark x1="34005" y1="32083" x2="34005" y2="32083"/>
                          <a14:backgroundMark x1="34509" y1="32083" x2="34509" y2="32083"/>
                          <a14:backgroundMark x1="15869" y1="59583" x2="15869" y2="59583"/>
                          <a14:backgroundMark x1="22922" y1="80000" x2="22922" y2="80000"/>
                          <a14:backgroundMark x1="25189" y1="82917" x2="25189" y2="82917"/>
                          <a14:backgroundMark x1="24937" y1="82500" x2="24937" y2="82500"/>
                          <a14:backgroundMark x1="30982" y1="85833" x2="30982" y2="85833"/>
                          <a14:backgroundMark x1="16625" y1="58750" x2="16625" y2="58750"/>
                          <a14:backgroundMark x1="32242" y1="87083" x2="32242" y2="8708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89311" y="3983420"/>
              <a:ext cx="1308669" cy="79113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1FC549E-C564-4AC1-CDFF-E00435BB5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211" b="89803" l="2722" r="96927">
                          <a14:foregroundMark x1="6058" y1="43092" x2="6058" y2="43092"/>
                          <a14:foregroundMark x1="2809" y1="82895" x2="2809" y2="82895"/>
                          <a14:foregroundMark x1="52941" y1="37829" x2="52941" y2="37829"/>
                          <a14:foregroundMark x1="62335" y1="40789" x2="62335" y2="40789"/>
                          <a14:foregroundMark x1="76032" y1="36842" x2="76032" y2="36842"/>
                          <a14:foregroundMark x1="89903" y1="36842" x2="89903" y2="36842"/>
                          <a14:foregroundMark x1="93591" y1="53289" x2="93591" y2="53289"/>
                          <a14:foregroundMark x1="96927" y1="34868" x2="96927" y2="3486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7980" y="4120619"/>
              <a:ext cx="2079256" cy="554955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EB44C71-5290-A718-9DA8-4CEEE4A6AA05}"/>
              </a:ext>
            </a:extLst>
          </p:cNvPr>
          <p:cNvGrpSpPr/>
          <p:nvPr/>
        </p:nvGrpSpPr>
        <p:grpSpPr>
          <a:xfrm>
            <a:off x="173713" y="4080576"/>
            <a:ext cx="11895373" cy="1423500"/>
            <a:chOff x="148313" y="2377528"/>
            <a:chExt cx="11895373" cy="142350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0CBA11A-F390-AC87-7555-014E9C3B3789}"/>
                </a:ext>
              </a:extLst>
            </p:cNvPr>
            <p:cNvCxnSpPr>
              <a:cxnSpLocks/>
            </p:cNvCxnSpPr>
            <p:nvPr/>
          </p:nvCxnSpPr>
          <p:spPr>
            <a:xfrm>
              <a:off x="148313" y="2377528"/>
              <a:ext cx="11895373" cy="0"/>
            </a:xfrm>
            <a:prstGeom prst="line">
              <a:avLst/>
            </a:prstGeom>
            <a:ln w="19050">
              <a:solidFill>
                <a:srgbClr val="676A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0980FA2-5F0C-B566-4B44-FDF3FEF70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05283" y="2705579"/>
              <a:ext cx="2281592" cy="822175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6855C81-9354-BD60-3343-FBCDACD04963}"/>
                </a:ext>
              </a:extLst>
            </p:cNvPr>
            <p:cNvGrpSpPr/>
            <p:nvPr/>
          </p:nvGrpSpPr>
          <p:grpSpPr>
            <a:xfrm>
              <a:off x="1827381" y="2574081"/>
              <a:ext cx="6119766" cy="1226947"/>
              <a:chOff x="7593429" y="-4677"/>
              <a:chExt cx="4536696" cy="84045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7E02353-2970-DE8D-B760-E65A1F5292CC}"/>
                  </a:ext>
                </a:extLst>
              </p:cNvPr>
              <p:cNvGrpSpPr/>
              <p:nvPr/>
            </p:nvGrpSpPr>
            <p:grpSpPr>
              <a:xfrm>
                <a:off x="9324719" y="-4677"/>
                <a:ext cx="2805406" cy="840451"/>
                <a:chOff x="5543027" y="5600607"/>
                <a:chExt cx="5020950" cy="1524378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E212AAB-4169-4CB2-5480-21033450F59D}"/>
                    </a:ext>
                  </a:extLst>
                </p:cNvPr>
                <p:cNvGrpSpPr/>
                <p:nvPr/>
              </p:nvGrpSpPr>
              <p:grpSpPr>
                <a:xfrm>
                  <a:off x="5543027" y="5651802"/>
                  <a:ext cx="5020950" cy="1260356"/>
                  <a:chOff x="5582389" y="902484"/>
                  <a:chExt cx="5671312" cy="1423611"/>
                </a:xfrm>
              </p:grpSpPr>
              <p:pic>
                <p:nvPicPr>
                  <p:cNvPr id="31" name="Picture 30" descr="A blue and black logo&#10;&#10;Description automatically generated">
                    <a:extLst>
                      <a:ext uri="{FF2B5EF4-FFF2-40B4-BE49-F238E27FC236}">
                        <a16:creationId xmlns:a16="http://schemas.microsoft.com/office/drawing/2014/main" id="{DDE2DA66-E8B3-72A3-5C5F-51587550C8D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908943" y="1208958"/>
                    <a:ext cx="2344758" cy="794272"/>
                  </a:xfrm>
                  <a:prstGeom prst="rect">
                    <a:avLst/>
                  </a:prstGeom>
                </p:spPr>
              </p:pic>
              <p:pic>
                <p:nvPicPr>
                  <p:cNvPr id="32" name="Picture 31" descr="A yellow planet with a spiral around it&#10;&#10;Description automatically generated">
                    <a:extLst>
                      <a:ext uri="{FF2B5EF4-FFF2-40B4-BE49-F238E27FC236}">
                        <a16:creationId xmlns:a16="http://schemas.microsoft.com/office/drawing/2014/main" id="{8DE70F9A-6C05-83CC-E92D-9F9F333306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56597"/>
                  <a:stretch/>
                </p:blipFill>
                <p:spPr>
                  <a:xfrm>
                    <a:off x="5582389" y="902484"/>
                    <a:ext cx="2269238" cy="1423611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30" name="Picture 4" descr="คณะวิทยาศาสตร์ มหาวิทยาลัยเชียงใหม่ | Faculty of Science,CMU">
                  <a:extLst>
                    <a:ext uri="{FF2B5EF4-FFF2-40B4-BE49-F238E27FC236}">
                      <a16:creationId xmlns:a16="http://schemas.microsoft.com/office/drawing/2014/main" id="{79B4DC45-B9D4-6827-2346-8D57BE3A6A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671" r="45200"/>
                <a:stretch>
                  <a:fillRect/>
                </a:stretch>
              </p:blipFill>
              <p:spPr bwMode="auto">
                <a:xfrm>
                  <a:off x="7473109" y="5600607"/>
                  <a:ext cx="1015000" cy="152437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82FF984-34AE-7F3F-9CD9-D482FF6333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593429" y="9159"/>
                <a:ext cx="1079643" cy="769872"/>
              </a:xfrm>
              <a:prstGeom prst="rect">
                <a:avLst/>
              </a:prstGeom>
            </p:spPr>
          </p:pic>
          <p:pic>
            <p:nvPicPr>
              <p:cNvPr id="23" name="Picture 2" descr="โลโก้ศูนย์วิจัยวัสดุศาสตร์ : ศูนย์วิจัยวัสดุศาสตร์ คณะวิทยาศาสตร์  มหาวิทยาลัยเชียงใหม่">
                <a:extLst>
                  <a:ext uri="{FF2B5EF4-FFF2-40B4-BE49-F238E27FC236}">
                    <a16:creationId xmlns:a16="http://schemas.microsoft.com/office/drawing/2014/main" id="{AA0A5FE6-B905-7B58-DB88-F4CD19F845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14821" y="120166"/>
                <a:ext cx="827266" cy="5907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0246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19484</TotalTime>
  <Words>649</Words>
  <Application>Microsoft Office PowerPoint</Application>
  <PresentationFormat>Widescreen</PresentationFormat>
  <Paragraphs>80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WARUNEE KHAMPA</dc:creator>
  <cp:lastModifiedBy>Woraprom Passatorntaschakorn</cp:lastModifiedBy>
  <cp:revision>307</cp:revision>
  <dcterms:created xsi:type="dcterms:W3CDTF">2025-11-04T00:56:04Z</dcterms:created>
  <dcterms:modified xsi:type="dcterms:W3CDTF">2026-10-25T00:05:48Z</dcterms:modified>
</cp:coreProperties>
</file>