
<file path=[Content_Types].xml><?xml version="1.0" encoding="utf-8"?>
<Types xmlns="http://schemas.openxmlformats.org/package/2006/content-types">
  <Default Extension="emf" ContentType="image/x-emf"/>
  <Default Extension="jpeg" ContentType="image/jpeg"/>
  <Default Extension="jpg" ContentType="image/jpeg"/>
  <Default Extension="jpg&amp;ehk=BRuuWW"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4.pn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2" r:id="rId1"/>
  </p:sldMasterIdLst>
  <p:notesMasterIdLst>
    <p:notesMasterId r:id="rId26"/>
  </p:notesMasterIdLst>
  <p:sldIdLst>
    <p:sldId id="259" r:id="rId2"/>
    <p:sldId id="355" r:id="rId3"/>
    <p:sldId id="382" r:id="rId4"/>
    <p:sldId id="380" r:id="rId5"/>
    <p:sldId id="383" r:id="rId6"/>
    <p:sldId id="384" r:id="rId7"/>
    <p:sldId id="257" r:id="rId8"/>
    <p:sldId id="387" r:id="rId9"/>
    <p:sldId id="386" r:id="rId10"/>
    <p:sldId id="388" r:id="rId11"/>
    <p:sldId id="368" r:id="rId12"/>
    <p:sldId id="260" r:id="rId13"/>
    <p:sldId id="261" r:id="rId14"/>
    <p:sldId id="313" r:id="rId15"/>
    <p:sldId id="266" r:id="rId16"/>
    <p:sldId id="271" r:id="rId17"/>
    <p:sldId id="273" r:id="rId18"/>
    <p:sldId id="377" r:id="rId19"/>
    <p:sldId id="278" r:id="rId20"/>
    <p:sldId id="280" r:id="rId21"/>
    <p:sldId id="378" r:id="rId22"/>
    <p:sldId id="391" r:id="rId23"/>
    <p:sldId id="390" r:id="rId24"/>
    <p:sldId id="30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201"/>
    <p:restoredTop sz="95050"/>
  </p:normalViewPr>
  <p:slideViewPr>
    <p:cSldViewPr snapToGrid="0">
      <p:cViewPr>
        <p:scale>
          <a:sx n="69" d="100"/>
          <a:sy n="69" d="100"/>
        </p:scale>
        <p:origin x="216" y="117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071611-14D8-AF4A-93A9-19ADDD571FA6}" type="datetimeFigureOut">
              <a:rPr lang="en-US" smtClean="0"/>
              <a:t>10/25/26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4BE01F-76DC-9E4E-9E48-9CD6DFA34998}" type="slidenum">
              <a:rPr lang="en-US" smtClean="0"/>
              <a:t>‹#›</a:t>
            </a:fld>
            <a:endParaRPr lang="en-US"/>
          </a:p>
        </p:txBody>
      </p:sp>
    </p:spTree>
    <p:extLst>
      <p:ext uri="{BB962C8B-B14F-4D97-AF65-F5344CB8AC3E}">
        <p14:creationId xmlns:p14="http://schemas.microsoft.com/office/powerpoint/2010/main" val="953059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Agreed to give this talk to try to see the forest for the trees,  to speak historically about my more technical numismatic work</a:t>
            </a:r>
          </a:p>
        </p:txBody>
      </p:sp>
      <p:sp>
        <p:nvSpPr>
          <p:cNvPr id="4" name="Slide Number Placeholder 3"/>
          <p:cNvSpPr>
            <a:spLocks noGrp="1"/>
          </p:cNvSpPr>
          <p:nvPr>
            <p:ph type="sldNum" sz="quarter" idx="5"/>
          </p:nvPr>
        </p:nvSpPr>
        <p:spPr/>
        <p:txBody>
          <a:bodyPr/>
          <a:lstStyle/>
          <a:p>
            <a:fld id="{6D4BE01F-76DC-9E4E-9E48-9CD6DFA34998}" type="slidenum">
              <a:rPr lang="en-US" smtClean="0"/>
              <a:t>1</a:t>
            </a:fld>
            <a:endParaRPr lang="en-US"/>
          </a:p>
        </p:txBody>
      </p:sp>
    </p:spTree>
    <p:extLst>
      <p:ext uri="{BB962C8B-B14F-4D97-AF65-F5344CB8AC3E}">
        <p14:creationId xmlns:p14="http://schemas.microsoft.com/office/powerpoint/2010/main" val="2415646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9320B-0FBD-827E-BC3A-B8F804491C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7564B-903D-7440-ECE1-0FBC4CFA84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0B3260-E042-6498-7F01-9F21BD7C037D}"/>
              </a:ext>
            </a:extLst>
          </p:cNvPr>
          <p:cNvSpPr>
            <a:spLocks noGrp="1"/>
          </p:cNvSpPr>
          <p:nvPr>
            <p:ph type="body" idx="1"/>
          </p:nvPr>
        </p:nvSpPr>
        <p:spPr/>
        <p:txBody>
          <a:bodyPr/>
          <a:lstStyle/>
          <a:p>
            <a:r>
              <a:rPr lang="en-US" dirty="0"/>
              <a:t>The definition of money is slippery and disputed .  Hollander in 2007 wrote a wonderful book in the nature of money in the Later Roman Republic to try to bring something of modern scholarly perspectives to bear on the ancient economy.   He uses a common definition of money and shows the diversity of money in use by Romans in the first century BCE.</a:t>
            </a:r>
          </a:p>
          <a:p>
            <a:endParaRPr lang="en-US" dirty="0"/>
          </a:p>
          <a:p>
            <a:r>
              <a:rPr lang="en-US" dirty="0"/>
              <a:t>Read slide,  Discuss.</a:t>
            </a:r>
          </a:p>
          <a:p>
            <a:endParaRPr lang="en-US" dirty="0"/>
          </a:p>
        </p:txBody>
      </p:sp>
      <p:sp>
        <p:nvSpPr>
          <p:cNvPr id="4" name="Slide Number Placeholder 3">
            <a:extLst>
              <a:ext uri="{FF2B5EF4-FFF2-40B4-BE49-F238E27FC236}">
                <a16:creationId xmlns:a16="http://schemas.microsoft.com/office/drawing/2014/main" id="{D0BA60F8-D512-7602-567E-F42C65276653}"/>
              </a:ext>
            </a:extLst>
          </p:cNvPr>
          <p:cNvSpPr>
            <a:spLocks noGrp="1"/>
          </p:cNvSpPr>
          <p:nvPr>
            <p:ph type="sldNum" sz="quarter" idx="5"/>
          </p:nvPr>
        </p:nvSpPr>
        <p:spPr/>
        <p:txBody>
          <a:bodyPr/>
          <a:lstStyle/>
          <a:p>
            <a:fld id="{9E63DD16-9024-6044-B58A-5FD76957F367}" type="slidenum">
              <a:rPr lang="en-US" smtClean="0"/>
              <a:t>2</a:t>
            </a:fld>
            <a:endParaRPr lang="en-US"/>
          </a:p>
        </p:txBody>
      </p:sp>
    </p:spTree>
    <p:extLst>
      <p:ext uri="{BB962C8B-B14F-4D97-AF65-F5344CB8AC3E}">
        <p14:creationId xmlns:p14="http://schemas.microsoft.com/office/powerpoint/2010/main" val="815567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3669B-6E2C-BB4F-7DA7-A2F1C82624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F22ED6-C70F-F6BF-7E18-778B0B5BF4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937048-0E80-8102-231F-48EA55215C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A658858-3E12-285F-BF23-4591B509B374}"/>
              </a:ext>
            </a:extLst>
          </p:cNvPr>
          <p:cNvSpPr>
            <a:spLocks noGrp="1"/>
          </p:cNvSpPr>
          <p:nvPr>
            <p:ph type="sldNum" sz="quarter" idx="5"/>
          </p:nvPr>
        </p:nvSpPr>
        <p:spPr/>
        <p:txBody>
          <a:bodyPr/>
          <a:lstStyle/>
          <a:p>
            <a:fld id="{6D4BE01F-76DC-9E4E-9E48-9CD6DFA34998}" type="slidenum">
              <a:rPr lang="en-US" smtClean="0"/>
              <a:t>4</a:t>
            </a:fld>
            <a:endParaRPr lang="en-US"/>
          </a:p>
        </p:txBody>
      </p:sp>
    </p:spTree>
    <p:extLst>
      <p:ext uri="{BB962C8B-B14F-4D97-AF65-F5344CB8AC3E}">
        <p14:creationId xmlns:p14="http://schemas.microsoft.com/office/powerpoint/2010/main" val="2435271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F16C2-4928-F210-DD50-F9A157B893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46E8EF-2359-5772-E034-4C90A39895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B2F8D-720A-B9A9-6273-A8A1BA893F6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76E042-35EE-68F9-588A-B604F7464652}"/>
              </a:ext>
            </a:extLst>
          </p:cNvPr>
          <p:cNvSpPr>
            <a:spLocks noGrp="1"/>
          </p:cNvSpPr>
          <p:nvPr>
            <p:ph type="sldNum" sz="quarter" idx="5"/>
          </p:nvPr>
        </p:nvSpPr>
        <p:spPr/>
        <p:txBody>
          <a:bodyPr/>
          <a:lstStyle/>
          <a:p>
            <a:fld id="{6D4BE01F-76DC-9E4E-9E48-9CD6DFA34998}" type="slidenum">
              <a:rPr lang="en-US" smtClean="0"/>
              <a:t>5</a:t>
            </a:fld>
            <a:endParaRPr lang="en-US"/>
          </a:p>
        </p:txBody>
      </p:sp>
    </p:spTree>
    <p:extLst>
      <p:ext uri="{BB962C8B-B14F-4D97-AF65-F5344CB8AC3E}">
        <p14:creationId xmlns:p14="http://schemas.microsoft.com/office/powerpoint/2010/main" val="1680726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9ABDF-0D11-496B-2C37-402799E7E7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164903-C38A-7353-EA9F-33183C70B5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96BBF1-5C80-0159-78CC-ADED92EF7A2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0355A9-A958-C4CC-73BF-5CDF70FE0430}"/>
              </a:ext>
            </a:extLst>
          </p:cNvPr>
          <p:cNvSpPr>
            <a:spLocks noGrp="1"/>
          </p:cNvSpPr>
          <p:nvPr>
            <p:ph type="sldNum" sz="quarter" idx="5"/>
          </p:nvPr>
        </p:nvSpPr>
        <p:spPr/>
        <p:txBody>
          <a:bodyPr/>
          <a:lstStyle/>
          <a:p>
            <a:fld id="{6D4BE01F-76DC-9E4E-9E48-9CD6DFA34998}" type="slidenum">
              <a:rPr lang="en-US" smtClean="0"/>
              <a:t>6</a:t>
            </a:fld>
            <a:endParaRPr lang="en-US"/>
          </a:p>
        </p:txBody>
      </p:sp>
    </p:spTree>
    <p:extLst>
      <p:ext uri="{BB962C8B-B14F-4D97-AF65-F5344CB8AC3E}">
        <p14:creationId xmlns:p14="http://schemas.microsoft.com/office/powerpoint/2010/main" val="803713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2DF23C0-FB78-1249-B323-1843A3265348}" type="slidenum">
              <a:rPr lang="en-US" smtClean="0"/>
              <a:t>8</a:t>
            </a:fld>
            <a:endParaRPr lang="en-US"/>
          </a:p>
        </p:txBody>
      </p:sp>
    </p:spTree>
    <p:extLst>
      <p:ext uri="{BB962C8B-B14F-4D97-AF65-F5344CB8AC3E}">
        <p14:creationId xmlns:p14="http://schemas.microsoft.com/office/powerpoint/2010/main" val="2117720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2DF23C0-FB78-1249-B323-1843A3265348}" type="slidenum">
              <a:rPr lang="en-US" smtClean="0"/>
              <a:t>10</a:t>
            </a:fld>
            <a:endParaRPr lang="en-US"/>
          </a:p>
        </p:txBody>
      </p:sp>
    </p:spTree>
    <p:extLst>
      <p:ext uri="{BB962C8B-B14F-4D97-AF65-F5344CB8AC3E}">
        <p14:creationId xmlns:p14="http://schemas.microsoft.com/office/powerpoint/2010/main" val="384814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B8B84-9BEC-079F-A939-465B56C507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F7FC4-A376-8556-8061-32CB2F1400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E0C652-7C86-7C3E-9DF1-DBFFE7A5F623}"/>
              </a:ext>
            </a:extLst>
          </p:cNvPr>
          <p:cNvSpPr>
            <a:spLocks noGrp="1"/>
          </p:cNvSpPr>
          <p:nvPr>
            <p:ph type="body" idx="1"/>
          </p:nvPr>
        </p:nvSpPr>
        <p:spPr/>
        <p:txBody>
          <a:bodyPr/>
          <a:lstStyle/>
          <a:p>
            <a:r>
              <a:rPr lang="en-US" dirty="0"/>
              <a:t>While I have lots of big questions some of my biggest around the emergence of Roman coinage center on two main themes</a:t>
            </a:r>
          </a:p>
          <a:p>
            <a:endParaRPr lang="en-US" dirty="0"/>
          </a:p>
          <a:p>
            <a:r>
              <a:rPr lang="en-US" dirty="0"/>
              <a:t> read slide</a:t>
            </a:r>
          </a:p>
          <a:p>
            <a:endParaRPr lang="en-US" dirty="0"/>
          </a:p>
        </p:txBody>
      </p:sp>
      <p:sp>
        <p:nvSpPr>
          <p:cNvPr id="4" name="Slide Number Placeholder 3">
            <a:extLst>
              <a:ext uri="{FF2B5EF4-FFF2-40B4-BE49-F238E27FC236}">
                <a16:creationId xmlns:a16="http://schemas.microsoft.com/office/drawing/2014/main" id="{003653E9-10AB-1BF8-6A3B-8E163853B0C0}"/>
              </a:ext>
            </a:extLst>
          </p:cNvPr>
          <p:cNvSpPr>
            <a:spLocks noGrp="1"/>
          </p:cNvSpPr>
          <p:nvPr>
            <p:ph type="sldNum" sz="quarter" idx="5"/>
          </p:nvPr>
        </p:nvSpPr>
        <p:spPr/>
        <p:txBody>
          <a:bodyPr/>
          <a:lstStyle/>
          <a:p>
            <a:fld id="{6D4BE01F-76DC-9E4E-9E48-9CD6DFA34998}" type="slidenum">
              <a:rPr lang="en-US" smtClean="0"/>
              <a:t>12</a:t>
            </a:fld>
            <a:endParaRPr lang="en-US"/>
          </a:p>
        </p:txBody>
      </p:sp>
    </p:spTree>
    <p:extLst>
      <p:ext uri="{BB962C8B-B14F-4D97-AF65-F5344CB8AC3E}">
        <p14:creationId xmlns:p14="http://schemas.microsoft.com/office/powerpoint/2010/main" val="37843453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2CE92-69B1-B7A7-43A7-9649BA3892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D4136-080E-9FCE-4BCB-34A80638B2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E56D08-85A6-41D3-FD78-128FAF35C860}"/>
              </a:ext>
            </a:extLst>
          </p:cNvPr>
          <p:cNvSpPr>
            <a:spLocks noGrp="1"/>
          </p:cNvSpPr>
          <p:nvPr>
            <p:ph type="body" idx="1"/>
          </p:nvPr>
        </p:nvSpPr>
        <p:spPr/>
        <p:txBody>
          <a:bodyPr/>
          <a:lstStyle/>
          <a:p>
            <a:r>
              <a:rPr lang="en-US" dirty="0"/>
              <a:t>Prior to Hollander and even today quite often scholars approach the study of ancient economies and specifically monetary objects like coins from a teleological perspective,  one in which we presume progress from a state of primitivism to complex societies or “</a:t>
            </a:r>
            <a:r>
              <a:rPr lang="en-US" dirty="0" err="1"/>
              <a:t>civiliations</a:t>
            </a:r>
            <a:r>
              <a:rPr lang="en-US" dirty="0"/>
              <a:t>”.  In essence, I’m asking you today to interrogate with great skepticism three underlying premises:</a:t>
            </a:r>
          </a:p>
          <a:p>
            <a:endParaRPr lang="en-US" dirty="0"/>
          </a:p>
          <a:p>
            <a:r>
              <a:rPr lang="en-US" dirty="0"/>
              <a:t>Read slide. </a:t>
            </a:r>
          </a:p>
          <a:p>
            <a:endParaRPr lang="en-US" dirty="0"/>
          </a:p>
          <a:p>
            <a:r>
              <a:rPr lang="en-US" dirty="0"/>
              <a:t>In essence, I’m suggesting that even if we do not understand the nature of an ancient economy or a scarcity of evidence for pervasive use of physical money, we should not assume that a society operated with ”only” barter.  Barter itself is a romanticized concept associated with the primitive other as opposed to our own ‘sophisticated’ systems for measuring value, storing wealth, make payments and account for all these and more transactions.   </a:t>
            </a:r>
          </a:p>
        </p:txBody>
      </p:sp>
      <p:sp>
        <p:nvSpPr>
          <p:cNvPr id="4" name="Slide Number Placeholder 3">
            <a:extLst>
              <a:ext uri="{FF2B5EF4-FFF2-40B4-BE49-F238E27FC236}">
                <a16:creationId xmlns:a16="http://schemas.microsoft.com/office/drawing/2014/main" id="{EBE17FC7-EBE9-E482-A379-04593E3EA86B}"/>
              </a:ext>
            </a:extLst>
          </p:cNvPr>
          <p:cNvSpPr>
            <a:spLocks noGrp="1"/>
          </p:cNvSpPr>
          <p:nvPr>
            <p:ph type="sldNum" sz="quarter" idx="5"/>
          </p:nvPr>
        </p:nvSpPr>
        <p:spPr/>
        <p:txBody>
          <a:bodyPr/>
          <a:lstStyle/>
          <a:p>
            <a:fld id="{6D4BE01F-76DC-9E4E-9E48-9CD6DFA34998}" type="slidenum">
              <a:rPr lang="en-US" smtClean="0"/>
              <a:t>13</a:t>
            </a:fld>
            <a:endParaRPr lang="en-US"/>
          </a:p>
        </p:txBody>
      </p:sp>
    </p:spTree>
    <p:extLst>
      <p:ext uri="{BB962C8B-B14F-4D97-AF65-F5344CB8AC3E}">
        <p14:creationId xmlns:p14="http://schemas.microsoft.com/office/powerpoint/2010/main" val="1181197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1EB81-0EDA-F96B-013C-AEDD23B32C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A6291D-72B2-8404-90AA-779D83FA5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B562C3-8F1F-F1F0-3997-791618562D07}"/>
              </a:ext>
            </a:extLst>
          </p:cNvPr>
          <p:cNvSpPr>
            <a:spLocks noGrp="1"/>
          </p:cNvSpPr>
          <p:nvPr>
            <p:ph type="body" idx="1"/>
          </p:nvPr>
        </p:nvSpPr>
        <p:spPr/>
        <p:txBody>
          <a:bodyPr/>
          <a:lstStyle/>
          <a:p>
            <a:r>
              <a:rPr lang="en-US" dirty="0"/>
              <a:t>So </a:t>
            </a:r>
            <a:r>
              <a:rPr lang="en-US" i="1" dirty="0" err="1"/>
              <a:t>Aes</a:t>
            </a:r>
            <a:r>
              <a:rPr lang="en-US" i="1" dirty="0"/>
              <a:t> Rude </a:t>
            </a:r>
            <a:r>
              <a:rPr lang="en-US" dirty="0"/>
              <a:t>are materials like those you see in the upper righthand corner of the slide.  They are unshaped pieces of metal that are presumed to be bronze that do not seem to conform to any particular standard and usually without design.  There are some examples that have rough designs or more intentional shapes like discs or rectilinear ingots, but these are the exception.  They are found through out the Italic peninsula and are believed to have served as money from the 6</a:t>
            </a:r>
            <a:r>
              <a:rPr lang="en-US" baseline="30000" dirty="0"/>
              <a:t>th</a:t>
            </a:r>
            <a:r>
              <a:rPr lang="en-US" dirty="0"/>
              <a:t> century maybe even the 7</a:t>
            </a:r>
            <a:r>
              <a:rPr lang="en-US" baseline="30000" dirty="0"/>
              <a:t>th</a:t>
            </a:r>
            <a:r>
              <a:rPr lang="en-US" dirty="0"/>
              <a:t> century onwards.  The Burnett Hypothesis explains the strangeness of Rome’s very first coins, called </a:t>
            </a:r>
            <a:r>
              <a:rPr lang="en-US" dirty="0" err="1"/>
              <a:t>aes</a:t>
            </a:r>
            <a:r>
              <a:rPr lang="en-US" dirty="0"/>
              <a:t> grave, or heavy bronze, as an attempt to integrate the logics of Greek coinages struck in S. Italy with the Indigenous monetary forms.  I am largely a supporter of this hypothesis as long as we do not presume that the heaviness relates to intrinsic value. </a:t>
            </a:r>
          </a:p>
          <a:p>
            <a:endParaRPr lang="en-US" dirty="0"/>
          </a:p>
          <a:p>
            <a:r>
              <a:rPr lang="en-US" dirty="0"/>
              <a:t>That large coin at the bottom of the slide weighs a full Roman point about 324 grams.  Or about the weight of a can of soda after you’ve had the first gulp, or a smallish cup of gas station coffee to go.  You can hold it in one hand but it is going to more than cover your palm.  The great confusion about this monetary innovation is that is seems so deeply impractical.  Why make it this way?!  The standard answer is because it must have a lot of bronze in it to be worth anything.</a:t>
            </a:r>
          </a:p>
        </p:txBody>
      </p:sp>
      <p:sp>
        <p:nvSpPr>
          <p:cNvPr id="4" name="Slide Number Placeholder 3">
            <a:extLst>
              <a:ext uri="{FF2B5EF4-FFF2-40B4-BE49-F238E27FC236}">
                <a16:creationId xmlns:a16="http://schemas.microsoft.com/office/drawing/2014/main" id="{C7EA4FC7-DAF2-CF23-7D9F-E6BEFDB51272}"/>
              </a:ext>
            </a:extLst>
          </p:cNvPr>
          <p:cNvSpPr>
            <a:spLocks noGrp="1"/>
          </p:cNvSpPr>
          <p:nvPr>
            <p:ph type="sldNum" sz="quarter" idx="5"/>
          </p:nvPr>
        </p:nvSpPr>
        <p:spPr/>
        <p:txBody>
          <a:bodyPr/>
          <a:lstStyle/>
          <a:p>
            <a:fld id="{6D4BE01F-76DC-9E4E-9E48-9CD6DFA34998}" type="slidenum">
              <a:rPr lang="en-US" smtClean="0"/>
              <a:t>14</a:t>
            </a:fld>
            <a:endParaRPr lang="en-US"/>
          </a:p>
        </p:txBody>
      </p:sp>
    </p:spTree>
    <p:extLst>
      <p:ext uri="{BB962C8B-B14F-4D97-AF65-F5344CB8AC3E}">
        <p14:creationId xmlns:p14="http://schemas.microsoft.com/office/powerpoint/2010/main" val="1950199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physical evidence says this is absolutely not true from how coins were used together.  On the screen I show you parts of the Ardea hoard recovered in 1940.  The coin is comprised of the earliest Roman bronze coins.  On the left you see more of the </a:t>
            </a:r>
            <a:r>
              <a:rPr lang="en-US" dirty="0" err="1"/>
              <a:t>aes</a:t>
            </a:r>
            <a:r>
              <a:rPr lang="en-US" dirty="0"/>
              <a:t> grave.  On the right we see small struck bronzes made at almost the same time also by Rome.   We call this coin a litra but like </a:t>
            </a:r>
            <a:r>
              <a:rPr lang="en-US" dirty="0" err="1"/>
              <a:t>aes</a:t>
            </a:r>
            <a:r>
              <a:rPr lang="en-US" dirty="0"/>
              <a:t> rude and </a:t>
            </a:r>
            <a:r>
              <a:rPr lang="en-US" dirty="0" err="1"/>
              <a:t>aes</a:t>
            </a:r>
            <a:r>
              <a:rPr lang="en-US" dirty="0"/>
              <a:t> grave this is just a modern term we use for our own convenience and bears no relationship to what the Romans would have called them.   The struck coins weight about as much as two nickels. Each.  It would take 32 or more of these little struck coins to equal one of the largest of the cast coins.   And, yet here they are together in the same context being saved or ritually deposited as similar objects of value.  We cannot reconstruct an exchange rate but we can see that the two types of coin were made at about the same time and used in similar ways.</a:t>
            </a:r>
          </a:p>
        </p:txBody>
      </p:sp>
      <p:sp>
        <p:nvSpPr>
          <p:cNvPr id="4" name="Slide Number Placeholder 3"/>
          <p:cNvSpPr>
            <a:spLocks noGrp="1"/>
          </p:cNvSpPr>
          <p:nvPr>
            <p:ph type="sldNum" sz="quarter" idx="5"/>
          </p:nvPr>
        </p:nvSpPr>
        <p:spPr/>
        <p:txBody>
          <a:bodyPr/>
          <a:lstStyle/>
          <a:p>
            <a:fld id="{6D4BE01F-76DC-9E4E-9E48-9CD6DFA34998}" type="slidenum">
              <a:rPr lang="en-US" smtClean="0"/>
              <a:t>15</a:t>
            </a:fld>
            <a:endParaRPr lang="en-US"/>
          </a:p>
        </p:txBody>
      </p:sp>
    </p:spTree>
    <p:extLst>
      <p:ext uri="{BB962C8B-B14F-4D97-AF65-F5344CB8AC3E}">
        <p14:creationId xmlns:p14="http://schemas.microsoft.com/office/powerpoint/2010/main" val="4092716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My questioning of the idea that </a:t>
            </a:r>
            <a:r>
              <a:rPr lang="en-US" dirty="0" err="1"/>
              <a:t>aes</a:t>
            </a:r>
            <a:r>
              <a:rPr lang="en-US" dirty="0"/>
              <a:t> grave have intrinsic value based on their metal composition did not in fact grow out of their co existence alongside struck bronzes, but rather </a:t>
            </a:r>
            <a:r>
              <a:rPr lang="en-US" dirty="0" err="1"/>
              <a:t>pXRF</a:t>
            </a:r>
            <a:r>
              <a:rPr lang="en-US" dirty="0"/>
              <a:t> testing of </a:t>
            </a:r>
            <a:r>
              <a:rPr lang="en-US" dirty="0" err="1"/>
              <a:t>aes</a:t>
            </a:r>
            <a:r>
              <a:rPr lang="en-US" dirty="0"/>
              <a:t> rude published by a number of Italian scholars, perhaps most importantly the finds from </a:t>
            </a:r>
            <a:r>
              <a:rPr lang="en-US" dirty="0" err="1"/>
              <a:t>Ghiaccioforte</a:t>
            </a:r>
            <a:r>
              <a:rPr lang="en-US" dirty="0"/>
              <a:t>.  This small oppidum North of Rome is believed to have been destroyed the Romans c. 280 BCE and never re inhabited.  The site had a vast quantity of </a:t>
            </a:r>
            <a:r>
              <a:rPr lang="en-US" dirty="0" err="1"/>
              <a:t>aes</a:t>
            </a:r>
            <a:r>
              <a:rPr lang="en-US" dirty="0"/>
              <a:t> rude across the settlement in different contexts.  The 2007 published results of surface analysis showed little to no homogeny in the elemental </a:t>
            </a:r>
            <a:r>
              <a:rPr lang="en-US" dirty="0" err="1"/>
              <a:t>compostion</a:t>
            </a:r>
            <a:r>
              <a:rPr lang="en-US" dirty="0"/>
              <a:t> of these pieces of italic money.  If these objects traded based on weight how could everything of the same weight have the same intrinsic value if the individual objects are made up of radically different ‘recipes’. After handling a great deal of </a:t>
            </a:r>
            <a:r>
              <a:rPr lang="en-US" dirty="0" err="1"/>
              <a:t>aes</a:t>
            </a:r>
            <a:r>
              <a:rPr lang="en-US" dirty="0"/>
              <a:t> rude in museum collections and most especially the Nemi assemblage of such materials, I can say that I personally cannot guess the likely metal content of a piece of </a:t>
            </a:r>
            <a:r>
              <a:rPr lang="en-US" dirty="0" err="1"/>
              <a:t>aes</a:t>
            </a:r>
            <a:r>
              <a:rPr lang="en-US" dirty="0"/>
              <a:t> rude based on touch, feel, and looks, and I significantly doubt anyone using these pieces as money would have been able to do so.  After looking at this data My only reasonable hypothesis seemed to be that the metal content didn’t matter only the weight of the object.  That in fact </a:t>
            </a:r>
            <a:r>
              <a:rPr lang="en-US" dirty="0" err="1"/>
              <a:t>aes</a:t>
            </a:r>
            <a:r>
              <a:rPr lang="en-US" dirty="0"/>
              <a:t> rude was itself primarily a fiat currency, that is a symbolic form of money that derives value from its shared cultural significance not how the material can be re used.   The question of what this means for </a:t>
            </a:r>
            <a:r>
              <a:rPr lang="en-US" dirty="0" err="1"/>
              <a:t>aes</a:t>
            </a:r>
            <a:r>
              <a:rPr lang="en-US" dirty="0"/>
              <a:t> grave and the </a:t>
            </a:r>
            <a:r>
              <a:rPr lang="en-US" dirty="0" err="1"/>
              <a:t>burnett</a:t>
            </a:r>
            <a:r>
              <a:rPr lang="en-US" dirty="0"/>
              <a:t> hypothesis has been exercising on my mind now for a number of years.</a:t>
            </a:r>
          </a:p>
        </p:txBody>
      </p:sp>
      <p:sp>
        <p:nvSpPr>
          <p:cNvPr id="4" name="Slide Number Placeholder 3"/>
          <p:cNvSpPr>
            <a:spLocks noGrp="1"/>
          </p:cNvSpPr>
          <p:nvPr>
            <p:ph type="sldNum" sz="quarter" idx="5"/>
          </p:nvPr>
        </p:nvSpPr>
        <p:spPr/>
        <p:txBody>
          <a:bodyPr/>
          <a:lstStyle/>
          <a:p>
            <a:fld id="{6D4BE01F-76DC-9E4E-9E48-9CD6DFA34998}" type="slidenum">
              <a:rPr lang="en-US" smtClean="0"/>
              <a:t>16</a:t>
            </a:fld>
            <a:endParaRPr lang="en-US"/>
          </a:p>
        </p:txBody>
      </p:sp>
    </p:spTree>
    <p:extLst>
      <p:ext uri="{BB962C8B-B14F-4D97-AF65-F5344CB8AC3E}">
        <p14:creationId xmlns:p14="http://schemas.microsoft.com/office/powerpoint/2010/main" val="3890097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approach to this problem was to re analyze the metrological data for the earliest </a:t>
            </a:r>
            <a:r>
              <a:rPr lang="en-US" dirty="0" err="1"/>
              <a:t>aes</a:t>
            </a:r>
            <a:r>
              <a:rPr lang="en-US" dirty="0"/>
              <a:t> grave.  Previous scholars from Haberlin to Thomsen to even Crawford relied on simple averages to determine weight standards with out statistically considering overall shape of the data and its variability.  They also did not look at denominations in relationship one to another.</a:t>
            </a:r>
          </a:p>
          <a:p>
            <a:endParaRPr lang="en-US" dirty="0"/>
          </a:p>
          <a:p>
            <a:r>
              <a:rPr lang="en-US" dirty="0"/>
              <a:t>When Rome starts making cast coinage on the eve of the 1</a:t>
            </a:r>
            <a:r>
              <a:rPr lang="en-US" baseline="30000" dirty="0"/>
              <a:t>st</a:t>
            </a:r>
            <a:r>
              <a:rPr lang="en-US" dirty="0"/>
              <a:t> Punic war a base-12 denomination system appears fully formed like Athena from the Head of Zeus, or Minerva from Jupiter if you prefer.  </a:t>
            </a:r>
          </a:p>
          <a:p>
            <a:endParaRPr lang="en-US" dirty="0"/>
          </a:p>
          <a:p>
            <a:r>
              <a:rPr lang="en-US" dirty="0"/>
              <a:t>This denomination system is by far and away the most complex and nuanced known in the mediterranean at this time.  NO other culture seems to have felt the need to make they’re money so granular in its available units and very few indeed used any sort of mark of denomination like this.  </a:t>
            </a:r>
          </a:p>
          <a:p>
            <a:endParaRPr lang="en-US" dirty="0"/>
          </a:p>
          <a:p>
            <a:r>
              <a:rPr lang="en-US" dirty="0"/>
              <a:t>And, even more curious, the small denominations are vastly too heavy compared to the larger denominations.   If these coins had intrinsic metallurgical value then the smallest coins should have been hoarded and prized for containing more of the desirable metal.  There is also incredible variation in weights.  That means little to no concern to regulate the weight of any individual specimen.  And no expectation that users will care about such weight </a:t>
            </a:r>
            <a:r>
              <a:rPr lang="en-US" dirty="0" err="1"/>
              <a:t>discrepencies</a:t>
            </a:r>
            <a:r>
              <a:rPr lang="en-US" dirty="0"/>
              <a:t> and instead trade the objects on face value.</a:t>
            </a:r>
          </a:p>
          <a:p>
            <a:endParaRPr lang="en-US" dirty="0"/>
          </a:p>
          <a:p>
            <a:r>
              <a:rPr lang="en-US" dirty="0"/>
              <a:t>In fact fundamental to any coinage denomination system is the expectation that the coins will be accepted at face value.  The Romans are communicating by the marks of value how those using their coinage should use them and that is not by putting them in a scale to weigh them.</a:t>
            </a:r>
          </a:p>
        </p:txBody>
      </p:sp>
      <p:sp>
        <p:nvSpPr>
          <p:cNvPr id="4" name="Slide Number Placeholder 3"/>
          <p:cNvSpPr>
            <a:spLocks noGrp="1"/>
          </p:cNvSpPr>
          <p:nvPr>
            <p:ph type="sldNum" sz="quarter" idx="5"/>
          </p:nvPr>
        </p:nvSpPr>
        <p:spPr/>
        <p:txBody>
          <a:bodyPr/>
          <a:lstStyle/>
          <a:p>
            <a:fld id="{6D4BE01F-76DC-9E4E-9E48-9CD6DFA34998}" type="slidenum">
              <a:rPr lang="en-US" smtClean="0"/>
              <a:t>17</a:t>
            </a:fld>
            <a:endParaRPr lang="en-US"/>
          </a:p>
        </p:txBody>
      </p:sp>
    </p:spTree>
    <p:extLst>
      <p:ext uri="{BB962C8B-B14F-4D97-AF65-F5344CB8AC3E}">
        <p14:creationId xmlns:p14="http://schemas.microsoft.com/office/powerpoint/2010/main" val="2322760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was cheap and versatile materials.  Some have compared it to the plastic of the ancient world, seductive in its innumerable applications while silently harming the environment and causing unrealized health problems. </a:t>
            </a:r>
          </a:p>
          <a:p>
            <a:endParaRPr lang="en-US" dirty="0"/>
          </a:p>
          <a:p>
            <a:r>
              <a:rPr lang="en-US" dirty="0"/>
              <a:t>The ready availability of Lead in the ancient Mediterranean is directly tied to the silver production.  The more silver that is extracted from the mines the more lead ingots can be exported for use in building and plumbing, cosmetics and the arts.  Untold purposes.   After the Hannibalic War Spanish lead becomes exceptionally common but it was already available from mines in Macedonia and Greece and widely traded.  Rarely can we trace the exact origin of the lead because of extensive reuse and remelting of the materials.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6D4BE01F-76DC-9E4E-9E48-9CD6DFA34998}" type="slidenum">
              <a:rPr lang="en-US" smtClean="0"/>
              <a:t>19</a:t>
            </a:fld>
            <a:endParaRPr lang="en-US"/>
          </a:p>
        </p:txBody>
      </p:sp>
    </p:spTree>
    <p:extLst>
      <p:ext uri="{BB962C8B-B14F-4D97-AF65-F5344CB8AC3E}">
        <p14:creationId xmlns:p14="http://schemas.microsoft.com/office/powerpoint/2010/main" val="2004839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form of experimentation is time consuming and expensive, but I think it is worth it.  On the screen you can see the results of  multiple </a:t>
            </a:r>
            <a:r>
              <a:rPr lang="en-US" dirty="0" err="1"/>
              <a:t>pXRF</a:t>
            </a:r>
            <a:r>
              <a:rPr lang="en-US" dirty="0"/>
              <a:t> surface readings of the same </a:t>
            </a:r>
            <a:r>
              <a:rPr lang="en-US" dirty="0" err="1"/>
              <a:t>nemi</a:t>
            </a:r>
            <a:r>
              <a:rPr lang="en-US" dirty="0"/>
              <a:t> </a:t>
            </a:r>
            <a:r>
              <a:rPr lang="en-US" dirty="0" err="1"/>
              <a:t>aes</a:t>
            </a:r>
            <a:r>
              <a:rPr lang="en-US" dirty="0"/>
              <a:t> grave in orange and compare this to the subsurface </a:t>
            </a:r>
            <a:r>
              <a:rPr lang="en-US" dirty="0" err="1"/>
              <a:t>MuX</a:t>
            </a:r>
            <a:r>
              <a:rPr lang="en-US" dirty="0"/>
              <a:t> readings on the left.  The objects still seem very heavily leaded and copper content increases as our modeling anticipated.  After my six days at </a:t>
            </a:r>
            <a:r>
              <a:rPr lang="en-US" dirty="0" err="1"/>
              <a:t>MuX</a:t>
            </a:r>
            <a:r>
              <a:rPr lang="en-US" dirty="0"/>
              <a:t> this coming may on my second grant we should have a spread of data from at least three specimens of all Rome </a:t>
            </a:r>
            <a:r>
              <a:rPr lang="en-US" dirty="0" err="1"/>
              <a:t>aes</a:t>
            </a:r>
            <a:r>
              <a:rPr lang="en-US" dirty="0"/>
              <a:t> grave series. </a:t>
            </a:r>
          </a:p>
          <a:p>
            <a:endParaRPr lang="en-US" dirty="0"/>
          </a:p>
          <a:p>
            <a:r>
              <a:rPr lang="en-US" dirty="0"/>
              <a:t>This should let us confirm my hypothesis that there is a relatively stable recipe, but also see if this shifts over time or even perhaps between denominations in series.  We do expect small objects to cool differently than larger ones effecting how we can model the interior structure and reconstruct an original recipe.</a:t>
            </a:r>
          </a:p>
          <a:p>
            <a:endParaRPr lang="en-US" dirty="0"/>
          </a:p>
          <a:p>
            <a:r>
              <a:rPr lang="en-US" dirty="0"/>
              <a:t>Our goal is to be able with an original recipe to being experimental archaeology wherein we reconstruct how exactly these objects were cast.  We don’t even know what material was used for the molds!  Once we can replicate casting we can cut a replica in half and better model the effects of various recipes on the cooling at different depth and determine what might have been the ancient manufacture process.</a:t>
            </a:r>
          </a:p>
          <a:p>
            <a:endParaRPr lang="en-US" dirty="0"/>
          </a:p>
          <a:p>
            <a:r>
              <a:rPr lang="en-US" dirty="0"/>
              <a:t>Additionally I hope to test the bronze votives in a similar manner to be able to make better direct comparisons.  </a:t>
            </a:r>
            <a:r>
              <a:rPr lang="en-US" dirty="0" err="1"/>
              <a:t>MuX</a:t>
            </a:r>
            <a:r>
              <a:rPr lang="en-US" dirty="0"/>
              <a:t> is going offline for about 6 months or more in early 2027 for upgrades which should allow for faster readings with more sensors and this will empower isotopic analysis and comparison.  This is theoretically feasible now but too time consuming with present equipment to be feasible.  Isotopic analysis would be most useful for comparison of objects found at Nemi to determine if they may have had the same source metals even if those metals were heavily reused and re mixed.</a:t>
            </a:r>
          </a:p>
        </p:txBody>
      </p:sp>
      <p:sp>
        <p:nvSpPr>
          <p:cNvPr id="4" name="Slide Number Placeholder 3"/>
          <p:cNvSpPr>
            <a:spLocks noGrp="1"/>
          </p:cNvSpPr>
          <p:nvPr>
            <p:ph type="sldNum" sz="quarter" idx="5"/>
          </p:nvPr>
        </p:nvSpPr>
        <p:spPr/>
        <p:txBody>
          <a:bodyPr/>
          <a:lstStyle/>
          <a:p>
            <a:fld id="{6D4BE01F-76DC-9E4E-9E48-9CD6DFA34998}" type="slidenum">
              <a:rPr lang="en-US" smtClean="0"/>
              <a:t>20</a:t>
            </a:fld>
            <a:endParaRPr lang="en-US"/>
          </a:p>
        </p:txBody>
      </p:sp>
    </p:spTree>
    <p:extLst>
      <p:ext uri="{BB962C8B-B14F-4D97-AF65-F5344CB8AC3E}">
        <p14:creationId xmlns:p14="http://schemas.microsoft.com/office/powerpoint/2010/main" val="720837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fact when we overlay the readings of </a:t>
            </a:r>
            <a:r>
              <a:rPr lang="en-US" dirty="0" err="1"/>
              <a:t>nemi</a:t>
            </a:r>
            <a:r>
              <a:rPr lang="en-US" dirty="0"/>
              <a:t> figural votives and the </a:t>
            </a:r>
            <a:r>
              <a:rPr lang="en-US" dirty="0" err="1"/>
              <a:t>aes</a:t>
            </a:r>
            <a:r>
              <a:rPr lang="en-US" dirty="0"/>
              <a:t> grave we see they look very much like they are made from the junky admixture of metal.  This to me is hands down the most exciting part of this work and the backbone of my grant proposal due this coming Monday!  I believe this connection and the overlap in find spots, namely in religious sanctuaries in the same deposition contexts, maybe the our most significant clue to why the Romans chose to create a cast coinage along side a struck coinage.  It may even be that these objects were manufactured together.   I’ll return to my speculations about why this might be the case, at the end of this talk, time allowing. </a:t>
            </a:r>
          </a:p>
        </p:txBody>
      </p:sp>
      <p:sp>
        <p:nvSpPr>
          <p:cNvPr id="4" name="Slide Number Placeholder 3"/>
          <p:cNvSpPr>
            <a:spLocks noGrp="1"/>
          </p:cNvSpPr>
          <p:nvPr>
            <p:ph type="sldNum" sz="quarter" idx="5"/>
          </p:nvPr>
        </p:nvSpPr>
        <p:spPr/>
        <p:txBody>
          <a:bodyPr/>
          <a:lstStyle/>
          <a:p>
            <a:fld id="{6D4BE01F-76DC-9E4E-9E48-9CD6DFA34998}" type="slidenum">
              <a:rPr lang="en-US" smtClean="0"/>
              <a:t>23</a:t>
            </a:fld>
            <a:endParaRPr lang="en-US"/>
          </a:p>
        </p:txBody>
      </p:sp>
    </p:spTree>
    <p:extLst>
      <p:ext uri="{BB962C8B-B14F-4D97-AF65-F5344CB8AC3E}">
        <p14:creationId xmlns:p14="http://schemas.microsoft.com/office/powerpoint/2010/main" val="25442974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4BE01F-76DC-9E4E-9E48-9CD6DFA34998}" type="slidenum">
              <a:rPr lang="en-US" smtClean="0"/>
              <a:t>24</a:t>
            </a:fld>
            <a:endParaRPr lang="en-US"/>
          </a:p>
        </p:txBody>
      </p:sp>
    </p:spTree>
    <p:extLst>
      <p:ext uri="{BB962C8B-B14F-4D97-AF65-F5344CB8AC3E}">
        <p14:creationId xmlns:p14="http://schemas.microsoft.com/office/powerpoint/2010/main" val="3469104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521A85-65A9-E340-A51F-759C029A46EE}" type="datetimeFigureOut">
              <a:rPr lang="en-US" smtClean="0"/>
              <a:t>10/25/26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4169C-487A-FA4B-AD6A-847369DC1017}" type="slidenum">
              <a:rPr lang="en-US" smtClean="0"/>
              <a:t>‹#›</a:t>
            </a:fld>
            <a:endParaRPr lang="en-US"/>
          </a:p>
        </p:txBody>
      </p:sp>
    </p:spTree>
    <p:extLst>
      <p:ext uri="{BB962C8B-B14F-4D97-AF65-F5344CB8AC3E}">
        <p14:creationId xmlns:p14="http://schemas.microsoft.com/office/powerpoint/2010/main" val="662217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521A85-65A9-E340-A51F-759C029A46EE}" type="datetimeFigureOut">
              <a:rPr lang="en-US" smtClean="0"/>
              <a:t>10/25/26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4169C-487A-FA4B-AD6A-847369DC1017}" type="slidenum">
              <a:rPr lang="en-US" smtClean="0"/>
              <a:t>‹#›</a:t>
            </a:fld>
            <a:endParaRPr lang="en-US"/>
          </a:p>
        </p:txBody>
      </p:sp>
    </p:spTree>
    <p:extLst>
      <p:ext uri="{BB962C8B-B14F-4D97-AF65-F5344CB8AC3E}">
        <p14:creationId xmlns:p14="http://schemas.microsoft.com/office/powerpoint/2010/main" val="3161211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521A85-65A9-E340-A51F-759C029A46EE}" type="datetimeFigureOut">
              <a:rPr lang="en-US" smtClean="0"/>
              <a:t>10/25/26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4169C-487A-FA4B-AD6A-847369DC1017}" type="slidenum">
              <a:rPr lang="en-US" smtClean="0"/>
              <a:t>‹#›</a:t>
            </a:fld>
            <a:endParaRPr lang="en-US"/>
          </a:p>
        </p:txBody>
      </p:sp>
    </p:spTree>
    <p:extLst>
      <p:ext uri="{BB962C8B-B14F-4D97-AF65-F5344CB8AC3E}">
        <p14:creationId xmlns:p14="http://schemas.microsoft.com/office/powerpoint/2010/main" val="3627455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521A85-65A9-E340-A51F-759C029A46EE}" type="datetimeFigureOut">
              <a:rPr lang="en-US" smtClean="0"/>
              <a:t>10/25/26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34169C-487A-FA4B-AD6A-847369DC1017}" type="slidenum">
              <a:rPr lang="en-US" smtClean="0"/>
              <a:t>‹#›</a:t>
            </a:fld>
            <a:endParaRPr lang="en-US"/>
          </a:p>
        </p:txBody>
      </p:sp>
    </p:spTree>
    <p:extLst>
      <p:ext uri="{BB962C8B-B14F-4D97-AF65-F5344CB8AC3E}">
        <p14:creationId xmlns:p14="http://schemas.microsoft.com/office/powerpoint/2010/main" val="1869865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3521A85-65A9-E340-A51F-759C029A46EE}" type="datetimeFigureOut">
              <a:rPr lang="en-US" smtClean="0"/>
              <a:t>10/25/26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34169C-487A-FA4B-AD6A-847369DC1017}" type="slidenum">
              <a:rPr lang="en-US" smtClean="0"/>
              <a:t>‹#›</a:t>
            </a:fld>
            <a:endParaRPr lang="en-US"/>
          </a:p>
        </p:txBody>
      </p:sp>
    </p:spTree>
    <p:extLst>
      <p:ext uri="{BB962C8B-B14F-4D97-AF65-F5344CB8AC3E}">
        <p14:creationId xmlns:p14="http://schemas.microsoft.com/office/powerpoint/2010/main" val="649185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3521A85-65A9-E340-A51F-759C029A46EE}" type="datetimeFigureOut">
              <a:rPr lang="en-US" smtClean="0"/>
              <a:t>10/25/26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34169C-487A-FA4B-AD6A-847369DC1017}" type="slidenum">
              <a:rPr lang="en-US" smtClean="0"/>
              <a:t>‹#›</a:t>
            </a:fld>
            <a:endParaRPr lang="en-US"/>
          </a:p>
        </p:txBody>
      </p:sp>
    </p:spTree>
    <p:extLst>
      <p:ext uri="{BB962C8B-B14F-4D97-AF65-F5344CB8AC3E}">
        <p14:creationId xmlns:p14="http://schemas.microsoft.com/office/powerpoint/2010/main" val="3829518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521A85-65A9-E340-A51F-759C029A46EE}" type="datetimeFigureOut">
              <a:rPr lang="en-US" smtClean="0"/>
              <a:t>10/25/26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34169C-487A-FA4B-AD6A-847369DC1017}" type="slidenum">
              <a:rPr lang="en-US" smtClean="0"/>
              <a:t>‹#›</a:t>
            </a:fld>
            <a:endParaRPr lang="en-US"/>
          </a:p>
        </p:txBody>
      </p:sp>
    </p:spTree>
    <p:extLst>
      <p:ext uri="{BB962C8B-B14F-4D97-AF65-F5344CB8AC3E}">
        <p14:creationId xmlns:p14="http://schemas.microsoft.com/office/powerpoint/2010/main" val="2166110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3521A85-65A9-E340-A51F-759C029A46EE}" type="datetimeFigureOut">
              <a:rPr lang="en-US" smtClean="0"/>
              <a:t>10/25/26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34169C-487A-FA4B-AD6A-847369DC1017}" type="slidenum">
              <a:rPr lang="en-US" smtClean="0"/>
              <a:t>‹#›</a:t>
            </a:fld>
            <a:endParaRPr lang="en-US"/>
          </a:p>
        </p:txBody>
      </p:sp>
    </p:spTree>
    <p:extLst>
      <p:ext uri="{BB962C8B-B14F-4D97-AF65-F5344CB8AC3E}">
        <p14:creationId xmlns:p14="http://schemas.microsoft.com/office/powerpoint/2010/main" val="3062049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3521A85-65A9-E340-A51F-759C029A46EE}" type="datetimeFigureOut">
              <a:rPr lang="en-US" smtClean="0"/>
              <a:t>10/25/26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34169C-487A-FA4B-AD6A-847369DC1017}" type="slidenum">
              <a:rPr lang="en-US" smtClean="0"/>
              <a:t>‹#›</a:t>
            </a:fld>
            <a:endParaRPr lang="en-US"/>
          </a:p>
        </p:txBody>
      </p:sp>
    </p:spTree>
    <p:extLst>
      <p:ext uri="{BB962C8B-B14F-4D97-AF65-F5344CB8AC3E}">
        <p14:creationId xmlns:p14="http://schemas.microsoft.com/office/powerpoint/2010/main" val="3361990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521A85-65A9-E340-A51F-759C029A46EE}" type="datetimeFigureOut">
              <a:rPr lang="en-US" smtClean="0"/>
              <a:t>10/25/26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4169C-487A-FA4B-AD6A-847369DC1017}" type="slidenum">
              <a:rPr lang="en-US" smtClean="0"/>
              <a:t>‹#›</a:t>
            </a:fld>
            <a:endParaRPr lang="en-US"/>
          </a:p>
        </p:txBody>
      </p:sp>
    </p:spTree>
    <p:extLst>
      <p:ext uri="{BB962C8B-B14F-4D97-AF65-F5344CB8AC3E}">
        <p14:creationId xmlns:p14="http://schemas.microsoft.com/office/powerpoint/2010/main" val="3887579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521A85-65A9-E340-A51F-759C029A46EE}" type="datetimeFigureOut">
              <a:rPr lang="en-US" smtClean="0"/>
              <a:t>10/25/26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34169C-487A-FA4B-AD6A-847369DC1017}" type="slidenum">
              <a:rPr lang="en-US" smtClean="0"/>
              <a:t>‹#›</a:t>
            </a:fld>
            <a:endParaRPr lang="en-US"/>
          </a:p>
        </p:txBody>
      </p:sp>
    </p:spTree>
    <p:extLst>
      <p:ext uri="{BB962C8B-B14F-4D97-AF65-F5344CB8AC3E}">
        <p14:creationId xmlns:p14="http://schemas.microsoft.com/office/powerpoint/2010/main" val="2431120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521A85-65A9-E340-A51F-759C029A46EE}" type="datetimeFigureOut">
              <a:rPr lang="en-US" smtClean="0"/>
              <a:t>10/25/26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34169C-487A-FA4B-AD6A-847369DC1017}" type="slidenum">
              <a:rPr lang="en-US" smtClean="0"/>
              <a:t>‹#›</a:t>
            </a:fld>
            <a:endParaRPr lang="en-US"/>
          </a:p>
        </p:txBody>
      </p:sp>
    </p:spTree>
    <p:extLst>
      <p:ext uri="{BB962C8B-B14F-4D97-AF65-F5344CB8AC3E}">
        <p14:creationId xmlns:p14="http://schemas.microsoft.com/office/powerpoint/2010/main" val="2901027809"/>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6.xml"/><Relationship Id="rId5" Type="http://schemas.openxmlformats.org/officeDocument/2006/relationships/image" Target="../media/image5.jp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jpg&amp;ehk=BRuuWW"/></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4.jpeg"/><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21.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7" Type="http://schemas.microsoft.com/office/2007/relationships/hdphoto" Target="../media/hdphoto2.wdp"/><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emf"/><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livyarrow.org/wp-content/uploads/2026/01/image-68.png"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7.jp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DAB940-B4E6-332B-411A-2347E893C048}"/>
              </a:ext>
            </a:extLst>
          </p:cNvPr>
          <p:cNvSpPr txBox="1"/>
          <p:nvPr/>
        </p:nvSpPr>
        <p:spPr>
          <a:xfrm>
            <a:off x="5505391" y="2933913"/>
            <a:ext cx="5223617" cy="954107"/>
          </a:xfrm>
          <a:prstGeom prst="rect">
            <a:avLst/>
          </a:prstGeom>
          <a:noFill/>
        </p:spPr>
        <p:txBody>
          <a:bodyPr wrap="square">
            <a:spAutoFit/>
          </a:bodyPr>
          <a:lstStyle/>
          <a:p>
            <a:r>
              <a:rPr lang="en-US" sz="2800" b="1" dirty="0">
                <a:solidFill>
                  <a:schemeClr val="tx1">
                    <a:lumMod val="65000"/>
                  </a:schemeClr>
                </a:solidFill>
              </a:rPr>
              <a:t>New Insights on Rome’s Cast Coinage</a:t>
            </a:r>
          </a:p>
        </p:txBody>
      </p:sp>
      <p:sp>
        <p:nvSpPr>
          <p:cNvPr id="5" name="TextBox 4">
            <a:extLst>
              <a:ext uri="{FF2B5EF4-FFF2-40B4-BE49-F238E27FC236}">
                <a16:creationId xmlns:a16="http://schemas.microsoft.com/office/drawing/2014/main" id="{06C79B6A-F27B-DEA4-0456-E992F02E74C3}"/>
              </a:ext>
            </a:extLst>
          </p:cNvPr>
          <p:cNvSpPr txBox="1"/>
          <p:nvPr/>
        </p:nvSpPr>
        <p:spPr>
          <a:xfrm>
            <a:off x="5505391" y="408312"/>
            <a:ext cx="6306326" cy="2308324"/>
          </a:xfrm>
          <a:prstGeom prst="rect">
            <a:avLst/>
          </a:prstGeom>
          <a:noFill/>
        </p:spPr>
        <p:txBody>
          <a:bodyPr wrap="square">
            <a:spAutoFit/>
          </a:bodyPr>
          <a:lstStyle/>
          <a:p>
            <a:r>
              <a:rPr lang="en-US" sz="4800" b="1" dirty="0"/>
              <a:t>Expanding Monetary History with Muons</a:t>
            </a:r>
          </a:p>
        </p:txBody>
      </p:sp>
      <p:sp>
        <p:nvSpPr>
          <p:cNvPr id="9" name="TextBox 8">
            <a:extLst>
              <a:ext uri="{FF2B5EF4-FFF2-40B4-BE49-F238E27FC236}">
                <a16:creationId xmlns:a16="http://schemas.microsoft.com/office/drawing/2014/main" id="{442D66C8-2A64-609E-8254-C91ADD30D8D3}"/>
              </a:ext>
            </a:extLst>
          </p:cNvPr>
          <p:cNvSpPr txBox="1"/>
          <p:nvPr/>
        </p:nvSpPr>
        <p:spPr>
          <a:xfrm>
            <a:off x="5593466" y="4141365"/>
            <a:ext cx="5223617" cy="523220"/>
          </a:xfrm>
          <a:prstGeom prst="rect">
            <a:avLst/>
          </a:prstGeom>
          <a:noFill/>
        </p:spPr>
        <p:txBody>
          <a:bodyPr wrap="square">
            <a:spAutoFit/>
          </a:bodyPr>
          <a:lstStyle/>
          <a:p>
            <a:r>
              <a:rPr lang="en-US" sz="2800" dirty="0"/>
              <a:t>Liv Mariah Yarrow (CUNY)</a:t>
            </a:r>
          </a:p>
        </p:txBody>
      </p:sp>
      <p:sp>
        <p:nvSpPr>
          <p:cNvPr id="10" name="Rectangle 9">
            <a:extLst>
              <a:ext uri="{FF2B5EF4-FFF2-40B4-BE49-F238E27FC236}">
                <a16:creationId xmlns:a16="http://schemas.microsoft.com/office/drawing/2014/main" id="{C4658E50-0100-6163-F45C-5FA1FCD748EF}"/>
              </a:ext>
            </a:extLst>
          </p:cNvPr>
          <p:cNvSpPr/>
          <p:nvPr/>
        </p:nvSpPr>
        <p:spPr>
          <a:xfrm>
            <a:off x="5955286" y="5051139"/>
            <a:ext cx="6021199" cy="523220"/>
          </a:xfrm>
          <a:prstGeom prst="rect">
            <a:avLst/>
          </a:prstGeom>
          <a:noFill/>
        </p:spPr>
        <p:txBody>
          <a:bodyPr wrap="none" lIns="91440" tIns="45720" rIns="91440" bIns="45720">
            <a:spAutoFit/>
          </a:bodyPr>
          <a:lstStyle/>
          <a:p>
            <a:pPr algn="ctr"/>
            <a:r>
              <a:rPr lang="en-US" sz="28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A Cultural Heritage Application</a:t>
            </a:r>
          </a:p>
        </p:txBody>
      </p:sp>
      <p:pic>
        <p:nvPicPr>
          <p:cNvPr id="2" name="Picture 1">
            <a:extLst>
              <a:ext uri="{FF2B5EF4-FFF2-40B4-BE49-F238E27FC236}">
                <a16:creationId xmlns:a16="http://schemas.microsoft.com/office/drawing/2014/main" id="{C9FADB3C-2735-512E-28A7-2B1EE0F50340}"/>
              </a:ext>
            </a:extLst>
          </p:cNvPr>
          <p:cNvPicPr>
            <a:picLocks noChangeAspect="1"/>
          </p:cNvPicPr>
          <p:nvPr/>
        </p:nvPicPr>
        <p:blipFill>
          <a:blip r:embed="rId3"/>
          <a:stretch>
            <a:fillRect/>
          </a:stretch>
        </p:blipFill>
        <p:spPr>
          <a:xfrm>
            <a:off x="11484" y="0"/>
            <a:ext cx="5125108" cy="6821934"/>
          </a:xfrm>
          <a:prstGeom prst="rect">
            <a:avLst/>
          </a:prstGeom>
        </p:spPr>
      </p:pic>
    </p:spTree>
    <p:extLst>
      <p:ext uri="{BB962C8B-B14F-4D97-AF65-F5344CB8AC3E}">
        <p14:creationId xmlns:p14="http://schemas.microsoft.com/office/powerpoint/2010/main" val="684884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0B9EA-4727-AA2B-9F1B-CD6D116EF78E}"/>
            </a:ext>
          </a:extLst>
        </p:cNvPr>
        <p:cNvGrpSpPr/>
        <p:nvPr/>
      </p:nvGrpSpPr>
      <p:grpSpPr>
        <a:xfrm>
          <a:off x="0" y="0"/>
          <a:ext cx="0" cy="0"/>
          <a:chOff x="0" y="0"/>
          <a:chExt cx="0" cy="0"/>
        </a:xfrm>
      </p:grpSpPr>
      <p:sp>
        <p:nvSpPr>
          <p:cNvPr id="4" name="Round Diagonal Corner Rectangle 3">
            <a:extLst>
              <a:ext uri="{FF2B5EF4-FFF2-40B4-BE49-F238E27FC236}">
                <a16:creationId xmlns:a16="http://schemas.microsoft.com/office/drawing/2014/main" id="{CD24A9E6-98FF-FDC4-149D-E4E8046296E9}"/>
              </a:ext>
            </a:extLst>
          </p:cNvPr>
          <p:cNvSpPr/>
          <p:nvPr/>
        </p:nvSpPr>
        <p:spPr>
          <a:xfrm>
            <a:off x="473529" y="1906076"/>
            <a:ext cx="5622471" cy="3902530"/>
          </a:xfrm>
          <a:prstGeom prst="round2DiagRect">
            <a:avLst>
              <a:gd name="adj1" fmla="val 50000"/>
              <a:gd name="adj2" fmla="val 0"/>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3200" dirty="0"/>
              <a:t>What can a Physicist learn from a Historian about Cultural Heritage Issues?</a:t>
            </a:r>
          </a:p>
        </p:txBody>
      </p:sp>
      <p:sp>
        <p:nvSpPr>
          <p:cNvPr id="6" name="Title 1">
            <a:extLst>
              <a:ext uri="{FF2B5EF4-FFF2-40B4-BE49-F238E27FC236}">
                <a16:creationId xmlns:a16="http://schemas.microsoft.com/office/drawing/2014/main" id="{32CFB689-5BC4-9775-2EB6-CC9ECEDA57C7}"/>
              </a:ext>
            </a:extLst>
          </p:cNvPr>
          <p:cNvSpPr txBox="1">
            <a:spLocks/>
          </p:cNvSpPr>
          <p:nvPr/>
        </p:nvSpPr>
        <p:spPr>
          <a:xfrm>
            <a:off x="556285" y="707528"/>
            <a:ext cx="10728322" cy="1477328"/>
          </a:xfrm>
          <a:prstGeom prst="rect">
            <a:avLst/>
          </a:prstGeom>
        </p:spPr>
        <p:txBody>
          <a:bodyPr>
            <a:normAutofit/>
          </a:bodyPr>
          <a:lstStyle>
            <a:lvl1pPr algn="l" defTabSz="914400" rtl="0" eaLnBrk="1" latinLnBrk="0" hangingPunct="1">
              <a:lnSpc>
                <a:spcPct val="88000"/>
              </a:lnSpc>
              <a:spcBef>
                <a:spcPct val="0"/>
              </a:spcBef>
              <a:buNone/>
              <a:defRPr sz="4400" kern="1200" cap="none" spc="40" baseline="0">
                <a:solidFill>
                  <a:schemeClr val="tx1"/>
                </a:solidFill>
                <a:latin typeface="+mj-lt"/>
                <a:ea typeface="+mj-ea"/>
                <a:cs typeface="+mj-cs"/>
              </a:defRPr>
            </a:lvl1pPr>
          </a:lstStyle>
          <a:p>
            <a:r>
              <a:rPr lang="en-US" sz="4800" dirty="0"/>
              <a:t>Structure and Goals</a:t>
            </a:r>
          </a:p>
        </p:txBody>
      </p:sp>
      <p:sp>
        <p:nvSpPr>
          <p:cNvPr id="3" name="TextBox 2">
            <a:extLst>
              <a:ext uri="{FF2B5EF4-FFF2-40B4-BE49-F238E27FC236}">
                <a16:creationId xmlns:a16="http://schemas.microsoft.com/office/drawing/2014/main" id="{AC15E49A-CAE4-43EB-FC08-F01A7442A5E2}"/>
              </a:ext>
            </a:extLst>
          </p:cNvPr>
          <p:cNvSpPr txBox="1"/>
          <p:nvPr/>
        </p:nvSpPr>
        <p:spPr>
          <a:xfrm>
            <a:off x="6461732" y="1686715"/>
            <a:ext cx="5411687" cy="4434676"/>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3200" dirty="0"/>
              <a:t>Metallurgical Analyses Techniques and Problems</a:t>
            </a:r>
          </a:p>
          <a:p>
            <a:pPr marL="457200" indent="-457200">
              <a:lnSpc>
                <a:spcPct val="150000"/>
              </a:lnSpc>
              <a:buFont typeface="Arial" panose="020B0604020202020204" pitchFamily="34" charset="0"/>
              <a:buChar char="•"/>
            </a:pPr>
            <a:r>
              <a:rPr lang="en-US" sz="3200" dirty="0"/>
              <a:t>What Makes Coins Special</a:t>
            </a:r>
          </a:p>
          <a:p>
            <a:pPr marL="457200" indent="-457200">
              <a:lnSpc>
                <a:spcPct val="150000"/>
              </a:lnSpc>
              <a:buFont typeface="Arial" panose="020B0604020202020204" pitchFamily="34" charset="0"/>
              <a:buChar char="•"/>
            </a:pPr>
            <a:r>
              <a:rPr lang="en-US" sz="3200" dirty="0"/>
              <a:t>My Work on the Earliest Roman Coins and Why Muons Make Sense</a:t>
            </a:r>
          </a:p>
        </p:txBody>
      </p:sp>
    </p:spTree>
    <p:extLst>
      <p:ext uri="{BB962C8B-B14F-4D97-AF65-F5344CB8AC3E}">
        <p14:creationId xmlns:p14="http://schemas.microsoft.com/office/powerpoint/2010/main" val="2567028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E7B0E-DC0D-2EED-0880-D77640226000}"/>
              </a:ext>
            </a:extLst>
          </p:cNvPr>
          <p:cNvSpPr>
            <a:spLocks noGrp="1"/>
          </p:cNvSpPr>
          <p:nvPr>
            <p:ph type="title"/>
          </p:nvPr>
        </p:nvSpPr>
        <p:spPr>
          <a:xfrm>
            <a:off x="397750" y="254716"/>
            <a:ext cx="11238903" cy="1325563"/>
          </a:xfrm>
        </p:spPr>
        <p:txBody>
          <a:bodyPr>
            <a:normAutofit fontScale="90000"/>
          </a:bodyPr>
          <a:lstStyle/>
          <a:p>
            <a:r>
              <a:rPr lang="en-US" sz="4000" dirty="0"/>
              <a:t>Humanists need Patient, Open-Minded Scientists! </a:t>
            </a:r>
            <a:br>
              <a:rPr lang="en-US" sz="4000" dirty="0"/>
            </a:br>
            <a:r>
              <a:rPr lang="en-US" sz="4000" dirty="0"/>
              <a:t>(</a:t>
            </a:r>
            <a:r>
              <a:rPr lang="en-US" sz="4000" i="1" dirty="0"/>
              <a:t>Gratitude and Inspiration</a:t>
            </a:r>
            <a:r>
              <a:rPr lang="en-US" sz="4000" dirty="0"/>
              <a:t>)</a:t>
            </a:r>
          </a:p>
        </p:txBody>
      </p:sp>
      <p:pic>
        <p:nvPicPr>
          <p:cNvPr id="3" name="Picture 2" descr="Sir Nevill Mott - The Physics of Metals">
            <a:extLst>
              <a:ext uri="{FF2B5EF4-FFF2-40B4-BE49-F238E27FC236}">
                <a16:creationId xmlns:a16="http://schemas.microsoft.com/office/drawing/2014/main" id="{5FCED379-4C3F-39E2-6069-0DAB84792FFF}"/>
              </a:ext>
            </a:extLst>
          </p:cNvPr>
          <p:cNvPicPr>
            <a:picLocks noChangeAspect="1"/>
          </p:cNvPicPr>
          <p:nvPr/>
        </p:nvPicPr>
        <p:blipFill>
          <a:blip r:embed="rId2"/>
          <a:srcRect l="7234" t="12694" r="6985" b="10886"/>
          <a:stretch>
            <a:fillRect/>
          </a:stretch>
        </p:blipFill>
        <p:spPr>
          <a:xfrm>
            <a:off x="381000" y="1690688"/>
            <a:ext cx="2781300" cy="3719570"/>
          </a:xfrm>
          <a:prstGeom prst="rect">
            <a:avLst/>
          </a:prstGeom>
        </p:spPr>
      </p:pic>
      <p:sp>
        <p:nvSpPr>
          <p:cNvPr id="4" name="TextBox 3">
            <a:extLst>
              <a:ext uri="{FF2B5EF4-FFF2-40B4-BE49-F238E27FC236}">
                <a16:creationId xmlns:a16="http://schemas.microsoft.com/office/drawing/2014/main" id="{294807B6-FC08-ED4F-D733-7052CCB1A9DA}"/>
              </a:ext>
            </a:extLst>
          </p:cNvPr>
          <p:cNvSpPr txBox="1"/>
          <p:nvPr/>
        </p:nvSpPr>
        <p:spPr>
          <a:xfrm>
            <a:off x="381000" y="5569545"/>
            <a:ext cx="2832100" cy="1077218"/>
          </a:xfrm>
          <a:prstGeom prst="rect">
            <a:avLst/>
          </a:prstGeom>
          <a:noFill/>
        </p:spPr>
        <p:txBody>
          <a:bodyPr wrap="square" rtlCol="0">
            <a:spAutoFit/>
          </a:bodyPr>
          <a:lstStyle/>
          <a:p>
            <a:r>
              <a:rPr lang="en-US" sz="1600" dirty="0"/>
              <a:t>The family of Sir Nevill Mott, Nobel Prize 1977 and his wife, Lady Ruth, the Classicist and Numismatist</a:t>
            </a:r>
          </a:p>
        </p:txBody>
      </p:sp>
      <p:pic>
        <p:nvPicPr>
          <p:cNvPr id="5" name="Picture 4">
            <a:extLst>
              <a:ext uri="{FF2B5EF4-FFF2-40B4-BE49-F238E27FC236}">
                <a16:creationId xmlns:a16="http://schemas.microsoft.com/office/drawing/2014/main" id="{AC8546CD-064B-AE47-91AA-5149C7EEC50C}"/>
              </a:ext>
            </a:extLst>
          </p:cNvPr>
          <p:cNvPicPr>
            <a:picLocks noChangeAspect="1"/>
          </p:cNvPicPr>
          <p:nvPr/>
        </p:nvPicPr>
        <p:blipFill>
          <a:blip r:embed="rId3"/>
          <a:stretch>
            <a:fillRect/>
          </a:stretch>
        </p:blipFill>
        <p:spPr>
          <a:xfrm>
            <a:off x="3543582" y="1690688"/>
            <a:ext cx="2291597" cy="3719570"/>
          </a:xfrm>
          <a:prstGeom prst="rect">
            <a:avLst/>
          </a:prstGeom>
        </p:spPr>
      </p:pic>
      <p:sp>
        <p:nvSpPr>
          <p:cNvPr id="6" name="TextBox 5">
            <a:extLst>
              <a:ext uri="{FF2B5EF4-FFF2-40B4-BE49-F238E27FC236}">
                <a16:creationId xmlns:a16="http://schemas.microsoft.com/office/drawing/2014/main" id="{676CF850-7FAC-4680-4C47-A9CAE75A0789}"/>
              </a:ext>
            </a:extLst>
          </p:cNvPr>
          <p:cNvSpPr txBox="1"/>
          <p:nvPr/>
        </p:nvSpPr>
        <p:spPr>
          <a:xfrm>
            <a:off x="3608071" y="5569545"/>
            <a:ext cx="2291597" cy="830997"/>
          </a:xfrm>
          <a:prstGeom prst="rect">
            <a:avLst/>
          </a:prstGeom>
          <a:noFill/>
        </p:spPr>
        <p:txBody>
          <a:bodyPr wrap="square" rtlCol="0">
            <a:spAutoFit/>
          </a:bodyPr>
          <a:lstStyle/>
          <a:p>
            <a:r>
              <a:rPr lang="en-US" sz="1600" dirty="0"/>
              <a:t>Wayne Powell, Geologist and </a:t>
            </a:r>
            <a:r>
              <a:rPr lang="en-US" sz="1600" dirty="0" err="1"/>
              <a:t>Archaeometallurgist</a:t>
            </a:r>
            <a:endParaRPr lang="en-US" sz="1600" dirty="0"/>
          </a:p>
        </p:txBody>
      </p:sp>
      <p:pic>
        <p:nvPicPr>
          <p:cNvPr id="7" name="Picture 6" descr="https://images.crunchbase.com/image/upload/c_thumb,h_170,w_170,f_auto,g_face,z_0.7,b_white,q_auto:eco,dpr_2/t_cb-profile-person-image/v1430113385/kidbuquopr0a3jdivg9l.png?ik-sanitizeSvg=true">
            <a:extLst>
              <a:ext uri="{FF2B5EF4-FFF2-40B4-BE49-F238E27FC236}">
                <a16:creationId xmlns:a16="http://schemas.microsoft.com/office/drawing/2014/main" id="{FFB4E413-0B28-8B74-F468-6082CBBBB924}"/>
              </a:ext>
            </a:extLst>
          </p:cNvPr>
          <p:cNvPicPr>
            <a:picLocks noChangeAspect="1"/>
          </p:cNvPicPr>
          <p:nvPr/>
        </p:nvPicPr>
        <p:blipFill>
          <a:blip r:embed="rId4"/>
          <a:stretch>
            <a:fillRect/>
          </a:stretch>
        </p:blipFill>
        <p:spPr>
          <a:xfrm>
            <a:off x="6240512" y="1670239"/>
            <a:ext cx="2525712" cy="2525712"/>
          </a:xfrm>
          <a:prstGeom prst="rect">
            <a:avLst/>
          </a:prstGeom>
        </p:spPr>
      </p:pic>
      <p:sp>
        <p:nvSpPr>
          <p:cNvPr id="8" name="TextBox 7">
            <a:extLst>
              <a:ext uri="{FF2B5EF4-FFF2-40B4-BE49-F238E27FC236}">
                <a16:creationId xmlns:a16="http://schemas.microsoft.com/office/drawing/2014/main" id="{09F7D0FD-4600-F6F2-C78C-125045DC2F89}"/>
              </a:ext>
            </a:extLst>
          </p:cNvPr>
          <p:cNvSpPr txBox="1"/>
          <p:nvPr/>
        </p:nvSpPr>
        <p:spPr>
          <a:xfrm>
            <a:off x="6201829" y="4347705"/>
            <a:ext cx="2525712" cy="1077218"/>
          </a:xfrm>
          <a:prstGeom prst="rect">
            <a:avLst/>
          </a:prstGeom>
          <a:noFill/>
        </p:spPr>
        <p:txBody>
          <a:bodyPr wrap="square" rtlCol="0">
            <a:spAutoFit/>
          </a:bodyPr>
          <a:lstStyle/>
          <a:p>
            <a:r>
              <a:rPr lang="en-US" sz="1600" dirty="0"/>
              <a:t>Ron Daniel, Engineering Professor specializing in Robotics and Machine-Human Interaction</a:t>
            </a:r>
          </a:p>
        </p:txBody>
      </p:sp>
      <p:sp>
        <p:nvSpPr>
          <p:cNvPr id="10" name="TextBox 9">
            <a:extLst>
              <a:ext uri="{FF2B5EF4-FFF2-40B4-BE49-F238E27FC236}">
                <a16:creationId xmlns:a16="http://schemas.microsoft.com/office/drawing/2014/main" id="{14C9E1DC-956C-90AB-66C5-2DF1E4908D70}"/>
              </a:ext>
            </a:extLst>
          </p:cNvPr>
          <p:cNvSpPr txBox="1"/>
          <p:nvPr/>
        </p:nvSpPr>
        <p:spPr>
          <a:xfrm>
            <a:off x="9094191" y="4345826"/>
            <a:ext cx="2525712" cy="830997"/>
          </a:xfrm>
          <a:prstGeom prst="rect">
            <a:avLst/>
          </a:prstGeom>
          <a:noFill/>
        </p:spPr>
        <p:txBody>
          <a:bodyPr wrap="square" rtlCol="0">
            <a:spAutoFit/>
          </a:bodyPr>
          <a:lstStyle/>
          <a:p>
            <a:r>
              <a:rPr lang="en-US" sz="1600" dirty="0"/>
              <a:t>Nicola Ialongo, Archaeologist of Pre Historic Economies</a:t>
            </a:r>
          </a:p>
        </p:txBody>
      </p:sp>
      <p:sp>
        <p:nvSpPr>
          <p:cNvPr id="11" name="Rectangle 10">
            <a:extLst>
              <a:ext uri="{FF2B5EF4-FFF2-40B4-BE49-F238E27FC236}">
                <a16:creationId xmlns:a16="http://schemas.microsoft.com/office/drawing/2014/main" id="{74A5D110-E9A6-EA74-4655-ADA3BCA3C556}"/>
              </a:ext>
            </a:extLst>
          </p:cNvPr>
          <p:cNvSpPr/>
          <p:nvPr/>
        </p:nvSpPr>
        <p:spPr>
          <a:xfrm>
            <a:off x="6128414" y="5754210"/>
            <a:ext cx="5508239" cy="461665"/>
          </a:xfrm>
          <a:prstGeom prst="rect">
            <a:avLst/>
          </a:prstGeom>
          <a:noFill/>
        </p:spPr>
        <p:txBody>
          <a:bodyPr wrap="none" lIns="91440" tIns="45720" rIns="91440" bIns="45720">
            <a:spAutoFit/>
          </a:bodyPr>
          <a:lstStyle/>
          <a:p>
            <a:pPr algn="ctr"/>
            <a:r>
              <a:rPr lang="en-US" sz="2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Why is a Roman Historian Here?!</a:t>
            </a:r>
          </a:p>
        </p:txBody>
      </p:sp>
      <p:pic>
        <p:nvPicPr>
          <p:cNvPr id="12" name="Picture 11" descr="Presseinformationen - Georg-August-Universität Göttingen">
            <a:extLst>
              <a:ext uri="{FF2B5EF4-FFF2-40B4-BE49-F238E27FC236}">
                <a16:creationId xmlns:a16="http://schemas.microsoft.com/office/drawing/2014/main" id="{878B2EDA-1154-8776-136D-ED36D532CEF9}"/>
              </a:ext>
            </a:extLst>
          </p:cNvPr>
          <p:cNvPicPr>
            <a:picLocks noChangeAspect="1"/>
          </p:cNvPicPr>
          <p:nvPr/>
        </p:nvPicPr>
        <p:blipFill>
          <a:blip r:embed="rId5"/>
          <a:stretch>
            <a:fillRect/>
          </a:stretch>
        </p:blipFill>
        <p:spPr>
          <a:xfrm>
            <a:off x="9171557" y="1649788"/>
            <a:ext cx="2465096" cy="2525713"/>
          </a:xfrm>
          <a:prstGeom prst="rect">
            <a:avLst/>
          </a:prstGeom>
        </p:spPr>
      </p:pic>
    </p:spTree>
    <p:extLst>
      <p:ext uri="{BB962C8B-B14F-4D97-AF65-F5344CB8AC3E}">
        <p14:creationId xmlns:p14="http://schemas.microsoft.com/office/powerpoint/2010/main" val="821587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7BB84-2BFE-BEA7-97B1-8E9D4847452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12BCB70-D5DE-61A8-D7BB-37D33B76DFF2}"/>
              </a:ext>
            </a:extLst>
          </p:cNvPr>
          <p:cNvSpPr>
            <a:spLocks noGrp="1"/>
          </p:cNvSpPr>
          <p:nvPr>
            <p:ph type="title"/>
          </p:nvPr>
        </p:nvSpPr>
        <p:spPr/>
        <p:txBody>
          <a:bodyPr/>
          <a:lstStyle/>
          <a:p>
            <a:r>
              <a:rPr lang="en-US" dirty="0"/>
              <a:t>Cultural Heritage Metallurgical Analyses</a:t>
            </a:r>
          </a:p>
        </p:txBody>
      </p:sp>
      <p:sp>
        <p:nvSpPr>
          <p:cNvPr id="6" name="Text Placeholder 5">
            <a:extLst>
              <a:ext uri="{FF2B5EF4-FFF2-40B4-BE49-F238E27FC236}">
                <a16:creationId xmlns:a16="http://schemas.microsoft.com/office/drawing/2014/main" id="{938C6166-A3AF-6405-8DC9-A064773E072B}"/>
              </a:ext>
            </a:extLst>
          </p:cNvPr>
          <p:cNvSpPr>
            <a:spLocks noGrp="1"/>
          </p:cNvSpPr>
          <p:nvPr>
            <p:ph type="body" idx="1"/>
          </p:nvPr>
        </p:nvSpPr>
        <p:spPr/>
        <p:txBody>
          <a:bodyPr>
            <a:normAutofit/>
          </a:bodyPr>
          <a:lstStyle/>
          <a:p>
            <a:r>
              <a:rPr lang="en-US" sz="3200" dirty="0">
                <a:solidFill>
                  <a:schemeClr val="accent4">
                    <a:lumMod val="60000"/>
                    <a:lumOff val="40000"/>
                  </a:schemeClr>
                </a:solidFill>
              </a:rPr>
              <a:t>(Minimally) Invasive</a:t>
            </a:r>
          </a:p>
        </p:txBody>
      </p:sp>
      <p:sp>
        <p:nvSpPr>
          <p:cNvPr id="10" name="Content Placeholder 9">
            <a:extLst>
              <a:ext uri="{FF2B5EF4-FFF2-40B4-BE49-F238E27FC236}">
                <a16:creationId xmlns:a16="http://schemas.microsoft.com/office/drawing/2014/main" id="{A16FB530-7621-EE61-773B-377B997883D6}"/>
              </a:ext>
            </a:extLst>
          </p:cNvPr>
          <p:cNvSpPr>
            <a:spLocks noGrp="1"/>
          </p:cNvSpPr>
          <p:nvPr>
            <p:ph sz="half" idx="2"/>
          </p:nvPr>
        </p:nvSpPr>
        <p:spPr>
          <a:xfrm>
            <a:off x="839787" y="2605315"/>
            <a:ext cx="5157787" cy="3684588"/>
          </a:xfrm>
        </p:spPr>
        <p:txBody>
          <a:bodyPr/>
          <a:lstStyle/>
          <a:p>
            <a:r>
              <a:rPr lang="en-US" dirty="0"/>
              <a:t>Selective Sacrifice of Whole Specimens</a:t>
            </a:r>
          </a:p>
          <a:p>
            <a:r>
              <a:rPr lang="en-US" dirty="0"/>
              <a:t>Dremel Sampling (Drilling)</a:t>
            </a:r>
          </a:p>
          <a:p>
            <a:r>
              <a:rPr lang="en-US" dirty="0"/>
              <a:t>Laser Ablation</a:t>
            </a:r>
          </a:p>
          <a:p>
            <a:endParaRPr lang="en-US" dirty="0"/>
          </a:p>
        </p:txBody>
      </p:sp>
      <p:sp>
        <p:nvSpPr>
          <p:cNvPr id="11" name="Text Placeholder 10">
            <a:extLst>
              <a:ext uri="{FF2B5EF4-FFF2-40B4-BE49-F238E27FC236}">
                <a16:creationId xmlns:a16="http://schemas.microsoft.com/office/drawing/2014/main" id="{6AD37A2D-F4B2-76F5-B3BE-17A6346B16F5}"/>
              </a:ext>
            </a:extLst>
          </p:cNvPr>
          <p:cNvSpPr>
            <a:spLocks noGrp="1"/>
          </p:cNvSpPr>
          <p:nvPr>
            <p:ph type="body" sz="quarter" idx="3"/>
          </p:nvPr>
        </p:nvSpPr>
        <p:spPr/>
        <p:txBody>
          <a:bodyPr>
            <a:normAutofit/>
          </a:bodyPr>
          <a:lstStyle/>
          <a:p>
            <a:r>
              <a:rPr lang="en-US" sz="3200" dirty="0">
                <a:solidFill>
                  <a:schemeClr val="accent4">
                    <a:lumMod val="60000"/>
                    <a:lumOff val="40000"/>
                  </a:schemeClr>
                </a:solidFill>
              </a:rPr>
              <a:t>Constraints</a:t>
            </a:r>
          </a:p>
        </p:txBody>
      </p:sp>
      <p:sp>
        <p:nvSpPr>
          <p:cNvPr id="12" name="Content Placeholder 11">
            <a:extLst>
              <a:ext uri="{FF2B5EF4-FFF2-40B4-BE49-F238E27FC236}">
                <a16:creationId xmlns:a16="http://schemas.microsoft.com/office/drawing/2014/main" id="{1BF9FDEC-7F48-6D1F-6993-796C34B66B95}"/>
              </a:ext>
            </a:extLst>
          </p:cNvPr>
          <p:cNvSpPr>
            <a:spLocks noGrp="1"/>
          </p:cNvSpPr>
          <p:nvPr>
            <p:ph sz="quarter" idx="4"/>
          </p:nvPr>
        </p:nvSpPr>
        <p:spPr>
          <a:xfrm>
            <a:off x="6096000" y="2555195"/>
            <a:ext cx="5789645" cy="3684588"/>
          </a:xfrm>
        </p:spPr>
        <p:txBody>
          <a:bodyPr/>
          <a:lstStyle/>
          <a:p>
            <a:r>
              <a:rPr lang="en-US" dirty="0"/>
              <a:t>(Inter)national Legislation</a:t>
            </a:r>
          </a:p>
          <a:p>
            <a:r>
              <a:rPr lang="en-US" dirty="0"/>
              <a:t>Institutional Policies</a:t>
            </a:r>
          </a:p>
          <a:p>
            <a:r>
              <a:rPr lang="en-US" dirty="0"/>
              <a:t>Scholarly Controversies</a:t>
            </a:r>
          </a:p>
          <a:p>
            <a:r>
              <a:rPr lang="en-US" dirty="0"/>
              <a:t>Selection of Appropriate Objects</a:t>
            </a:r>
          </a:p>
          <a:p>
            <a:r>
              <a:rPr lang="en-US" dirty="0"/>
              <a:t>Selection of Sampling Site</a:t>
            </a:r>
          </a:p>
          <a:p>
            <a:r>
              <a:rPr lang="en-US" dirty="0"/>
              <a:t>Heterogeneity of Artifact</a:t>
            </a:r>
          </a:p>
        </p:txBody>
      </p:sp>
    </p:spTree>
    <p:extLst>
      <p:ext uri="{BB962C8B-B14F-4D97-AF65-F5344CB8AC3E}">
        <p14:creationId xmlns:p14="http://schemas.microsoft.com/office/powerpoint/2010/main" val="2501973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2E462-B37C-54F9-E694-C30D1657127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ED7C0DE-D587-5C19-43A6-E5B928396398}"/>
              </a:ext>
            </a:extLst>
          </p:cNvPr>
          <p:cNvSpPr>
            <a:spLocks noGrp="1"/>
          </p:cNvSpPr>
          <p:nvPr>
            <p:ph type="title"/>
          </p:nvPr>
        </p:nvSpPr>
        <p:spPr/>
        <p:txBody>
          <a:bodyPr/>
          <a:lstStyle/>
          <a:p>
            <a:r>
              <a:rPr lang="en-US" dirty="0"/>
              <a:t>Cultural Heritage Metallurgical Analyses</a:t>
            </a:r>
          </a:p>
        </p:txBody>
      </p:sp>
      <p:sp>
        <p:nvSpPr>
          <p:cNvPr id="6" name="Text Placeholder 5">
            <a:extLst>
              <a:ext uri="{FF2B5EF4-FFF2-40B4-BE49-F238E27FC236}">
                <a16:creationId xmlns:a16="http://schemas.microsoft.com/office/drawing/2014/main" id="{6F05769F-E17B-93E5-27BD-43E8E7307EBC}"/>
              </a:ext>
            </a:extLst>
          </p:cNvPr>
          <p:cNvSpPr>
            <a:spLocks noGrp="1"/>
          </p:cNvSpPr>
          <p:nvPr>
            <p:ph type="body" idx="1"/>
          </p:nvPr>
        </p:nvSpPr>
        <p:spPr/>
        <p:txBody>
          <a:bodyPr>
            <a:normAutofit/>
          </a:bodyPr>
          <a:lstStyle/>
          <a:p>
            <a:r>
              <a:rPr lang="en-US" sz="3200" dirty="0">
                <a:solidFill>
                  <a:schemeClr val="accent4">
                    <a:lumMod val="60000"/>
                    <a:lumOff val="40000"/>
                  </a:schemeClr>
                </a:solidFill>
              </a:rPr>
              <a:t>Nondestructive (?)</a:t>
            </a:r>
          </a:p>
        </p:txBody>
      </p:sp>
      <p:sp>
        <p:nvSpPr>
          <p:cNvPr id="10" name="Content Placeholder 9">
            <a:extLst>
              <a:ext uri="{FF2B5EF4-FFF2-40B4-BE49-F238E27FC236}">
                <a16:creationId xmlns:a16="http://schemas.microsoft.com/office/drawing/2014/main" id="{9962D4A8-5491-50BC-E20E-77EF2615E27A}"/>
              </a:ext>
            </a:extLst>
          </p:cNvPr>
          <p:cNvSpPr>
            <a:spLocks noGrp="1"/>
          </p:cNvSpPr>
          <p:nvPr>
            <p:ph sz="half" idx="2"/>
          </p:nvPr>
        </p:nvSpPr>
        <p:spPr/>
        <p:txBody>
          <a:bodyPr/>
          <a:lstStyle/>
          <a:p>
            <a:r>
              <a:rPr lang="en-US" dirty="0" err="1"/>
              <a:t>pXRF</a:t>
            </a:r>
            <a:endParaRPr lang="en-US" dirty="0"/>
          </a:p>
          <a:p>
            <a:r>
              <a:rPr lang="en-US" dirty="0"/>
              <a:t>SEM</a:t>
            </a:r>
          </a:p>
          <a:p>
            <a:r>
              <a:rPr lang="en-US" dirty="0"/>
              <a:t>Neutron Activation</a:t>
            </a:r>
          </a:p>
          <a:p>
            <a:r>
              <a:rPr lang="en-US" dirty="0"/>
              <a:t>PIXE</a:t>
            </a:r>
          </a:p>
          <a:p>
            <a:r>
              <a:rPr lang="en-US" dirty="0"/>
              <a:t>Mu-XES = MIXE</a:t>
            </a:r>
          </a:p>
          <a:p>
            <a:endParaRPr lang="en-US" dirty="0"/>
          </a:p>
        </p:txBody>
      </p:sp>
      <p:sp>
        <p:nvSpPr>
          <p:cNvPr id="11" name="Text Placeholder 10">
            <a:extLst>
              <a:ext uri="{FF2B5EF4-FFF2-40B4-BE49-F238E27FC236}">
                <a16:creationId xmlns:a16="http://schemas.microsoft.com/office/drawing/2014/main" id="{D86F8D2D-1B6B-A2B6-7683-25F292432948}"/>
              </a:ext>
            </a:extLst>
          </p:cNvPr>
          <p:cNvSpPr>
            <a:spLocks noGrp="1"/>
          </p:cNvSpPr>
          <p:nvPr>
            <p:ph type="body" sz="quarter" idx="3"/>
          </p:nvPr>
        </p:nvSpPr>
        <p:spPr/>
        <p:txBody>
          <a:bodyPr>
            <a:normAutofit/>
          </a:bodyPr>
          <a:lstStyle/>
          <a:p>
            <a:r>
              <a:rPr lang="en-US" sz="3200" dirty="0">
                <a:solidFill>
                  <a:schemeClr val="accent4">
                    <a:lumMod val="60000"/>
                    <a:lumOff val="40000"/>
                  </a:schemeClr>
                </a:solidFill>
              </a:rPr>
              <a:t>Constraints</a:t>
            </a:r>
          </a:p>
        </p:txBody>
      </p:sp>
      <p:sp>
        <p:nvSpPr>
          <p:cNvPr id="12" name="Content Placeholder 11">
            <a:extLst>
              <a:ext uri="{FF2B5EF4-FFF2-40B4-BE49-F238E27FC236}">
                <a16:creationId xmlns:a16="http://schemas.microsoft.com/office/drawing/2014/main" id="{F99652BD-95AF-2342-79DA-288261E2A240}"/>
              </a:ext>
            </a:extLst>
          </p:cNvPr>
          <p:cNvSpPr>
            <a:spLocks noGrp="1"/>
          </p:cNvSpPr>
          <p:nvPr>
            <p:ph sz="quarter" idx="4"/>
          </p:nvPr>
        </p:nvSpPr>
        <p:spPr/>
        <p:txBody>
          <a:bodyPr/>
          <a:lstStyle/>
          <a:p>
            <a:r>
              <a:rPr lang="en-US" dirty="0"/>
              <a:t>Scholarly Skepticism and/or Lack of Understanding</a:t>
            </a:r>
          </a:p>
          <a:p>
            <a:r>
              <a:rPr lang="en-US" dirty="0"/>
              <a:t>Level and Scope of Analysis</a:t>
            </a:r>
          </a:p>
          <a:p>
            <a:r>
              <a:rPr lang="en-US" dirty="0"/>
              <a:t>Restrictions on transport of Objects</a:t>
            </a:r>
          </a:p>
          <a:p>
            <a:r>
              <a:rPr lang="en-US" dirty="0"/>
              <a:t>Costs</a:t>
            </a:r>
          </a:p>
        </p:txBody>
      </p:sp>
      <p:sp>
        <p:nvSpPr>
          <p:cNvPr id="2" name="Title 4">
            <a:extLst>
              <a:ext uri="{FF2B5EF4-FFF2-40B4-BE49-F238E27FC236}">
                <a16:creationId xmlns:a16="http://schemas.microsoft.com/office/drawing/2014/main" id="{AA1B6731-B0C4-4964-C665-7C15EB9CE408}"/>
              </a:ext>
            </a:extLst>
          </p:cNvPr>
          <p:cNvSpPr txBox="1">
            <a:spLocks/>
          </p:cNvSpPr>
          <p:nvPr/>
        </p:nvSpPr>
        <p:spPr>
          <a:xfrm>
            <a:off x="992188"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Tree>
    <p:extLst>
      <p:ext uri="{BB962C8B-B14F-4D97-AF65-F5344CB8AC3E}">
        <p14:creationId xmlns:p14="http://schemas.microsoft.com/office/powerpoint/2010/main" val="144671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F3359-A788-4E17-A097-B649CEDD23E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10DEF88-FFEA-EDDE-7F7D-3767DC7FB6DF}"/>
              </a:ext>
            </a:extLst>
          </p:cNvPr>
          <p:cNvSpPr>
            <a:spLocks noGrp="1"/>
          </p:cNvSpPr>
          <p:nvPr>
            <p:ph type="title"/>
          </p:nvPr>
        </p:nvSpPr>
        <p:spPr/>
        <p:txBody>
          <a:bodyPr/>
          <a:lstStyle/>
          <a:p>
            <a:r>
              <a:rPr lang="en-US" dirty="0"/>
              <a:t>Cultural Heritage Metallurgical Analyses</a:t>
            </a:r>
          </a:p>
        </p:txBody>
      </p:sp>
      <p:sp>
        <p:nvSpPr>
          <p:cNvPr id="6" name="Text Placeholder 5">
            <a:extLst>
              <a:ext uri="{FF2B5EF4-FFF2-40B4-BE49-F238E27FC236}">
                <a16:creationId xmlns:a16="http://schemas.microsoft.com/office/drawing/2014/main" id="{63E670CA-EB13-9CC0-EFB9-08D04F2C7FCB}"/>
              </a:ext>
            </a:extLst>
          </p:cNvPr>
          <p:cNvSpPr>
            <a:spLocks noGrp="1"/>
          </p:cNvSpPr>
          <p:nvPr>
            <p:ph type="body" idx="1"/>
          </p:nvPr>
        </p:nvSpPr>
        <p:spPr/>
        <p:txBody>
          <a:bodyPr>
            <a:normAutofit/>
          </a:bodyPr>
          <a:lstStyle/>
          <a:p>
            <a:r>
              <a:rPr lang="en-US" sz="3200" dirty="0">
                <a:solidFill>
                  <a:schemeClr val="accent4">
                    <a:lumMod val="60000"/>
                    <a:lumOff val="40000"/>
                  </a:schemeClr>
                </a:solidFill>
              </a:rPr>
              <a:t>Numismatic Specific</a:t>
            </a:r>
          </a:p>
        </p:txBody>
      </p:sp>
      <p:sp>
        <p:nvSpPr>
          <p:cNvPr id="10" name="Content Placeholder 9">
            <a:extLst>
              <a:ext uri="{FF2B5EF4-FFF2-40B4-BE49-F238E27FC236}">
                <a16:creationId xmlns:a16="http://schemas.microsoft.com/office/drawing/2014/main" id="{31978EB6-0724-2B44-BA21-C141AECB424F}"/>
              </a:ext>
            </a:extLst>
          </p:cNvPr>
          <p:cNvSpPr>
            <a:spLocks noGrp="1"/>
          </p:cNvSpPr>
          <p:nvPr>
            <p:ph sz="half" idx="2"/>
          </p:nvPr>
        </p:nvSpPr>
        <p:spPr/>
        <p:txBody>
          <a:bodyPr>
            <a:normAutofit/>
          </a:bodyPr>
          <a:lstStyle/>
          <a:p>
            <a:r>
              <a:rPr lang="en-US" dirty="0"/>
              <a:t>Diverse Manufacturing Techniques</a:t>
            </a:r>
          </a:p>
          <a:p>
            <a:r>
              <a:rPr lang="en-US" dirty="0"/>
              <a:t>Multiple Metals, Alloys and Admixtures used</a:t>
            </a:r>
          </a:p>
          <a:p>
            <a:r>
              <a:rPr lang="en-US" dirty="0"/>
              <a:t>Object Histories: Excavation, Historic Collections, Modern Market</a:t>
            </a:r>
          </a:p>
          <a:p>
            <a:endParaRPr lang="en-US" dirty="0"/>
          </a:p>
        </p:txBody>
      </p:sp>
      <p:sp>
        <p:nvSpPr>
          <p:cNvPr id="12" name="Content Placeholder 11">
            <a:extLst>
              <a:ext uri="{FF2B5EF4-FFF2-40B4-BE49-F238E27FC236}">
                <a16:creationId xmlns:a16="http://schemas.microsoft.com/office/drawing/2014/main" id="{E84CF870-5884-8C9F-927F-48AD44C623DF}"/>
              </a:ext>
            </a:extLst>
          </p:cNvPr>
          <p:cNvSpPr>
            <a:spLocks noGrp="1"/>
          </p:cNvSpPr>
          <p:nvPr>
            <p:ph sz="quarter" idx="4"/>
          </p:nvPr>
        </p:nvSpPr>
        <p:spPr/>
        <p:txBody>
          <a:bodyPr>
            <a:normAutofit/>
          </a:bodyPr>
          <a:lstStyle/>
          <a:p>
            <a:r>
              <a:rPr lang="en-US" dirty="0"/>
              <a:t>Mass Produced Objects = one reading unlikely to be meaningful</a:t>
            </a:r>
          </a:p>
          <a:p>
            <a:r>
              <a:rPr lang="en-US" dirty="0"/>
              <a:t>Frequency of Fakes, Ancient and Modern</a:t>
            </a:r>
          </a:p>
          <a:p>
            <a:r>
              <a:rPr lang="en-US" dirty="0"/>
              <a:t>Divided Community</a:t>
            </a:r>
          </a:p>
          <a:p>
            <a:r>
              <a:rPr lang="en-US" dirty="0"/>
              <a:t>History of Bad Data</a:t>
            </a:r>
          </a:p>
          <a:p>
            <a:endParaRPr lang="en-US" dirty="0"/>
          </a:p>
          <a:p>
            <a:endParaRPr lang="en-US" dirty="0"/>
          </a:p>
        </p:txBody>
      </p:sp>
      <p:sp>
        <p:nvSpPr>
          <p:cNvPr id="2" name="Title 4">
            <a:extLst>
              <a:ext uri="{FF2B5EF4-FFF2-40B4-BE49-F238E27FC236}">
                <a16:creationId xmlns:a16="http://schemas.microsoft.com/office/drawing/2014/main" id="{8CC565F2-3BDB-695A-686F-B09A30BAC2E8}"/>
              </a:ext>
            </a:extLst>
          </p:cNvPr>
          <p:cNvSpPr txBox="1">
            <a:spLocks/>
          </p:cNvSpPr>
          <p:nvPr/>
        </p:nvSpPr>
        <p:spPr>
          <a:xfrm>
            <a:off x="992188" y="5175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p>
        </p:txBody>
      </p:sp>
      <p:sp>
        <p:nvSpPr>
          <p:cNvPr id="3" name="TextBox 2">
            <a:extLst>
              <a:ext uri="{FF2B5EF4-FFF2-40B4-BE49-F238E27FC236}">
                <a16:creationId xmlns:a16="http://schemas.microsoft.com/office/drawing/2014/main" id="{EE86BD38-8A8B-F3EC-0201-0FC877880580}"/>
              </a:ext>
            </a:extLst>
          </p:cNvPr>
          <p:cNvSpPr txBox="1"/>
          <p:nvPr/>
        </p:nvSpPr>
        <p:spPr>
          <a:xfrm>
            <a:off x="264934" y="1582222"/>
            <a:ext cx="3153747" cy="369332"/>
          </a:xfrm>
          <a:prstGeom prst="rect">
            <a:avLst/>
          </a:prstGeom>
          <a:noFill/>
        </p:spPr>
        <p:txBody>
          <a:bodyPr wrap="square" rtlCol="0">
            <a:spAutoFit/>
          </a:bodyPr>
          <a:lstStyle/>
          <a:p>
            <a:r>
              <a:rPr lang="en-US" dirty="0">
                <a:solidFill>
                  <a:schemeClr val="accent2"/>
                </a:solidFill>
              </a:rPr>
              <a:t>(Coins and related objects)</a:t>
            </a:r>
          </a:p>
        </p:txBody>
      </p:sp>
    </p:spTree>
    <p:extLst>
      <p:ext uri="{BB962C8B-B14F-4D97-AF65-F5344CB8AC3E}">
        <p14:creationId xmlns:p14="http://schemas.microsoft.com/office/powerpoint/2010/main" val="45102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0CC699-BBCE-AC77-3C1B-6F07AE269A60}"/>
              </a:ext>
            </a:extLst>
          </p:cNvPr>
          <p:cNvPicPr>
            <a:picLocks noChangeAspect="1"/>
          </p:cNvPicPr>
          <p:nvPr/>
        </p:nvPicPr>
        <p:blipFill>
          <a:blip r:embed="rId2"/>
          <a:stretch>
            <a:fillRect/>
          </a:stretch>
        </p:blipFill>
        <p:spPr>
          <a:xfrm>
            <a:off x="0" y="0"/>
            <a:ext cx="12887262" cy="6896132"/>
          </a:xfrm>
          <a:prstGeom prst="rect">
            <a:avLst/>
          </a:prstGeom>
        </p:spPr>
      </p:pic>
      <p:sp>
        <p:nvSpPr>
          <p:cNvPr id="2" name="Title 1">
            <a:extLst>
              <a:ext uri="{FF2B5EF4-FFF2-40B4-BE49-F238E27FC236}">
                <a16:creationId xmlns:a16="http://schemas.microsoft.com/office/drawing/2014/main" id="{0E65BB49-2418-87EC-D551-74B9156EAC73}"/>
              </a:ext>
            </a:extLst>
          </p:cNvPr>
          <p:cNvSpPr>
            <a:spLocks noGrp="1"/>
          </p:cNvSpPr>
          <p:nvPr>
            <p:ph type="title"/>
          </p:nvPr>
        </p:nvSpPr>
        <p:spPr>
          <a:xfrm>
            <a:off x="1075647" y="200809"/>
            <a:ext cx="10728322" cy="1477328"/>
          </a:xfrm>
        </p:spPr>
        <p:txBody>
          <a:bodyPr>
            <a:normAutofit/>
          </a:bodyPr>
          <a:lstStyle/>
          <a:p>
            <a:r>
              <a:rPr lang="en-US" sz="8800" dirty="0"/>
              <a:t>Parallel Evolutions</a:t>
            </a:r>
          </a:p>
        </p:txBody>
      </p:sp>
      <p:sp>
        <p:nvSpPr>
          <p:cNvPr id="6" name="Title 1">
            <a:extLst>
              <a:ext uri="{FF2B5EF4-FFF2-40B4-BE49-F238E27FC236}">
                <a16:creationId xmlns:a16="http://schemas.microsoft.com/office/drawing/2014/main" id="{19B74C1B-840F-F919-3381-C36EFDAE3E38}"/>
              </a:ext>
            </a:extLst>
          </p:cNvPr>
          <p:cNvSpPr txBox="1">
            <a:spLocks/>
          </p:cNvSpPr>
          <p:nvPr/>
        </p:nvSpPr>
        <p:spPr>
          <a:xfrm>
            <a:off x="4005942" y="4242337"/>
            <a:ext cx="10728322" cy="1477328"/>
          </a:xfrm>
          <a:prstGeom prst="rect">
            <a:avLst/>
          </a:prstGeom>
        </p:spPr>
        <p:txBody>
          <a:bodyPr vert="horz" wrap="square" lIns="0" tIns="0" rIns="0" bIns="0" rtlCol="0" anchor="t" anchorCtr="0">
            <a:normAutofit/>
          </a:bodyPr>
          <a:lstStyle>
            <a:lvl1pPr algn="l" defTabSz="914400" rtl="0" eaLnBrk="1" latinLnBrk="0" hangingPunct="1">
              <a:lnSpc>
                <a:spcPct val="88000"/>
              </a:lnSpc>
              <a:spcBef>
                <a:spcPct val="0"/>
              </a:spcBef>
              <a:buNone/>
              <a:defRPr sz="4400" kern="1200" cap="none" spc="40" baseline="0">
                <a:solidFill>
                  <a:schemeClr val="tx1"/>
                </a:solidFill>
                <a:latin typeface="+mj-lt"/>
                <a:ea typeface="+mj-ea"/>
                <a:cs typeface="+mj-cs"/>
              </a:defRPr>
            </a:lvl1pPr>
          </a:lstStyle>
          <a:p>
            <a:r>
              <a:rPr lang="en-US" sz="7200" dirty="0">
                <a:solidFill>
                  <a:schemeClr val="accent4">
                    <a:lumMod val="40000"/>
                    <a:lumOff val="60000"/>
                  </a:schemeClr>
                </a:solidFill>
              </a:rPr>
              <a:t>4,500+ miles apart!</a:t>
            </a:r>
          </a:p>
        </p:txBody>
      </p:sp>
    </p:spTree>
    <p:extLst>
      <p:ext uri="{BB962C8B-B14F-4D97-AF65-F5344CB8AC3E}">
        <p14:creationId xmlns:p14="http://schemas.microsoft.com/office/powerpoint/2010/main" val="2792174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7653CEDE-9C2D-33CD-3E55-CA7C9552C6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337" r="-2" b="12581"/>
          <a:stretch/>
        </p:blipFill>
        <p:spPr bwMode="auto">
          <a:xfrm>
            <a:off x="5506307" y="128156"/>
            <a:ext cx="6363838" cy="3290829"/>
          </a:xfrm>
          <a:custGeom>
            <a:avLst/>
            <a:gdLst/>
            <a:ahLst/>
            <a:cxnLst/>
            <a:rect l="l" t="t" r="r" b="b"/>
            <a:pathLst>
              <a:path w="10989393" h="5682768">
                <a:moveTo>
                  <a:pt x="8876164" y="0"/>
                </a:moveTo>
                <a:cubicBezTo>
                  <a:pt x="8876164" y="0"/>
                  <a:pt x="8876164" y="0"/>
                  <a:pt x="10361638" y="73232"/>
                </a:cubicBezTo>
                <a:cubicBezTo>
                  <a:pt x="10820117" y="146463"/>
                  <a:pt x="11021848" y="439389"/>
                  <a:pt x="10985170" y="937364"/>
                </a:cubicBezTo>
                <a:cubicBezTo>
                  <a:pt x="10985170" y="937364"/>
                  <a:pt x="10985170" y="937364"/>
                  <a:pt x="10948491" y="1742911"/>
                </a:cubicBezTo>
                <a:cubicBezTo>
                  <a:pt x="10966830" y="2021191"/>
                  <a:pt x="10985170" y="2709567"/>
                  <a:pt x="10985170" y="3778748"/>
                </a:cubicBezTo>
                <a:cubicBezTo>
                  <a:pt x="10985170" y="4144906"/>
                  <a:pt x="10985170" y="4437832"/>
                  <a:pt x="10966830" y="4657527"/>
                </a:cubicBezTo>
                <a:cubicBezTo>
                  <a:pt x="10985170" y="4730758"/>
                  <a:pt x="10985170" y="4803990"/>
                  <a:pt x="10985170" y="4891868"/>
                </a:cubicBezTo>
                <a:cubicBezTo>
                  <a:pt x="10985170" y="5067623"/>
                  <a:pt x="10966830" y="5199440"/>
                  <a:pt x="10930152" y="5301964"/>
                </a:cubicBezTo>
                <a:cubicBezTo>
                  <a:pt x="10893474" y="5404488"/>
                  <a:pt x="10801778" y="5477720"/>
                  <a:pt x="10636725" y="5550951"/>
                </a:cubicBezTo>
                <a:cubicBezTo>
                  <a:pt x="10471673" y="5624183"/>
                  <a:pt x="10214924" y="5653476"/>
                  <a:pt x="9866480" y="5653476"/>
                </a:cubicBezTo>
                <a:cubicBezTo>
                  <a:pt x="9866480" y="5653476"/>
                  <a:pt x="9866480" y="5653476"/>
                  <a:pt x="3759533" y="5653476"/>
                </a:cubicBezTo>
                <a:cubicBezTo>
                  <a:pt x="3759533" y="5653476"/>
                  <a:pt x="3759533" y="5653476"/>
                  <a:pt x="2127345" y="5682768"/>
                </a:cubicBezTo>
                <a:cubicBezTo>
                  <a:pt x="2127345" y="5682768"/>
                  <a:pt x="2127345" y="5682768"/>
                  <a:pt x="623533" y="5609537"/>
                </a:cubicBezTo>
                <a:cubicBezTo>
                  <a:pt x="165053" y="5521659"/>
                  <a:pt x="-36678" y="5243379"/>
                  <a:pt x="18340" y="4745404"/>
                </a:cubicBezTo>
                <a:cubicBezTo>
                  <a:pt x="18340" y="4745404"/>
                  <a:pt x="18340" y="4745404"/>
                  <a:pt x="55018" y="3939857"/>
                </a:cubicBezTo>
                <a:cubicBezTo>
                  <a:pt x="18340" y="3661577"/>
                  <a:pt x="18340" y="2973201"/>
                  <a:pt x="18340" y="1889374"/>
                </a:cubicBezTo>
                <a:cubicBezTo>
                  <a:pt x="18340" y="1537863"/>
                  <a:pt x="18340" y="1244936"/>
                  <a:pt x="18340" y="1025242"/>
                </a:cubicBezTo>
                <a:cubicBezTo>
                  <a:pt x="18340" y="952010"/>
                  <a:pt x="0" y="878779"/>
                  <a:pt x="0" y="790901"/>
                </a:cubicBezTo>
                <a:cubicBezTo>
                  <a:pt x="0" y="615145"/>
                  <a:pt x="18340" y="468682"/>
                  <a:pt x="55018" y="380804"/>
                </a:cubicBezTo>
                <a:cubicBezTo>
                  <a:pt x="91696" y="278280"/>
                  <a:pt x="183392" y="190402"/>
                  <a:pt x="348445" y="131817"/>
                </a:cubicBezTo>
                <a:cubicBezTo>
                  <a:pt x="513497" y="58585"/>
                  <a:pt x="770246" y="29293"/>
                  <a:pt x="1118690" y="29293"/>
                </a:cubicBezTo>
                <a:cubicBezTo>
                  <a:pt x="1118690" y="29293"/>
                  <a:pt x="1118690" y="29293"/>
                  <a:pt x="7225638" y="29293"/>
                </a:cubicBezTo>
                <a:cubicBezTo>
                  <a:pt x="7225638" y="29293"/>
                  <a:pt x="7225638" y="29293"/>
                  <a:pt x="8876164" y="0"/>
                </a:cubicBezTo>
                <a:close/>
              </a:path>
            </a:pathLst>
          </a:cu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5A564E0-4FD5-4F85-D969-75CFB746C01D}"/>
              </a:ext>
            </a:extLst>
          </p:cNvPr>
          <p:cNvSpPr txBox="1"/>
          <p:nvPr/>
        </p:nvSpPr>
        <p:spPr>
          <a:xfrm>
            <a:off x="5506307" y="3449931"/>
            <a:ext cx="6269920" cy="1077218"/>
          </a:xfrm>
          <a:prstGeom prst="rect">
            <a:avLst/>
          </a:prstGeom>
          <a:noFill/>
        </p:spPr>
        <p:txBody>
          <a:bodyPr wrap="square">
            <a:spAutoFit/>
          </a:bodyPr>
          <a:lstStyle/>
          <a:p>
            <a:r>
              <a:rPr lang="en-US" sz="2800" dirty="0"/>
              <a:t>Zhang Qian c. 130 BCE </a:t>
            </a:r>
            <a:r>
              <a:rPr lang="en-US" dirty="0"/>
              <a:t>leaving emperor Han </a:t>
            </a:r>
            <a:r>
              <a:rPr lang="en-US" dirty="0" err="1"/>
              <a:t>Wudi</a:t>
            </a:r>
            <a:r>
              <a:rPr lang="en-US" dirty="0"/>
              <a:t>, for his expedition to Central Asia. Mural in Cave 323, </a:t>
            </a:r>
            <a:r>
              <a:rPr lang="en-US" dirty="0" err="1"/>
              <a:t>Mogao</a:t>
            </a:r>
            <a:r>
              <a:rPr lang="en-US" dirty="0"/>
              <a:t> Caves, high Tang Dynasty, c. 8th century CE. </a:t>
            </a:r>
          </a:p>
        </p:txBody>
      </p:sp>
      <p:pic>
        <p:nvPicPr>
          <p:cNvPr id="8" name="Picture 7">
            <a:extLst>
              <a:ext uri="{FF2B5EF4-FFF2-40B4-BE49-F238E27FC236}">
                <a16:creationId xmlns:a16="http://schemas.microsoft.com/office/drawing/2014/main" id="{E2FA94EE-AE60-2426-03DE-1B40144EBACD}"/>
              </a:ext>
            </a:extLst>
          </p:cNvPr>
          <p:cNvPicPr>
            <a:picLocks noChangeAspect="1"/>
          </p:cNvPicPr>
          <p:nvPr/>
        </p:nvPicPr>
        <p:blipFill>
          <a:blip r:embed="rId4"/>
          <a:stretch>
            <a:fillRect/>
          </a:stretch>
        </p:blipFill>
        <p:spPr>
          <a:xfrm>
            <a:off x="5506307" y="4692873"/>
            <a:ext cx="6363838" cy="2010466"/>
          </a:xfrm>
          <a:prstGeom prst="rect">
            <a:avLst/>
          </a:prstGeom>
        </p:spPr>
      </p:pic>
      <p:sp>
        <p:nvSpPr>
          <p:cNvPr id="12" name="TextBox 11">
            <a:extLst>
              <a:ext uri="{FF2B5EF4-FFF2-40B4-BE49-F238E27FC236}">
                <a16:creationId xmlns:a16="http://schemas.microsoft.com/office/drawing/2014/main" id="{89386770-6DFE-6F8A-A9CB-7BDF6BCA18F3}"/>
              </a:ext>
            </a:extLst>
          </p:cNvPr>
          <p:cNvSpPr txBox="1"/>
          <p:nvPr/>
        </p:nvSpPr>
        <p:spPr>
          <a:xfrm>
            <a:off x="415773" y="2240579"/>
            <a:ext cx="4791321" cy="4462760"/>
          </a:xfrm>
          <a:prstGeom prst="rect">
            <a:avLst/>
          </a:prstGeom>
          <a:noFill/>
        </p:spPr>
        <p:txBody>
          <a:bodyPr wrap="square">
            <a:spAutoFit/>
          </a:bodyPr>
          <a:lstStyle/>
          <a:p>
            <a:r>
              <a:rPr lang="en-US" sz="2000" dirty="0"/>
              <a:t>Sima Qian's Shiji, chapter 123:</a:t>
            </a:r>
          </a:p>
          <a:p>
            <a:r>
              <a:rPr lang="en-US" sz="2000" i="1" dirty="0">
                <a:effectLst/>
                <a:latin typeface="Times"/>
              </a:rPr>
              <a:t>“ The people (of Anxi, i.e</a:t>
            </a:r>
            <a:r>
              <a:rPr lang="en-US" sz="2000" i="1" dirty="0">
                <a:latin typeface="Times"/>
              </a:rPr>
              <a:t>. Parthia, mod. Iran) </a:t>
            </a:r>
            <a:r>
              <a:rPr lang="en-US" sz="2000" i="1" dirty="0">
                <a:effectLst/>
                <a:latin typeface="Times"/>
              </a:rPr>
              <a:t>are settled on the land, cultivating the fields and</a:t>
            </a:r>
            <a:r>
              <a:rPr lang="en-US" sz="2000" dirty="0">
                <a:latin typeface="Times"/>
              </a:rPr>
              <a:t> </a:t>
            </a:r>
            <a:r>
              <a:rPr lang="en-US" sz="2000" i="1" dirty="0">
                <a:effectLst/>
                <a:latin typeface="Times"/>
              </a:rPr>
              <a:t>growing rice and wheat. They also make wine out of grapes. They have</a:t>
            </a:r>
            <a:r>
              <a:rPr lang="en-US" sz="2000" dirty="0">
                <a:latin typeface="Times"/>
              </a:rPr>
              <a:t> </a:t>
            </a:r>
            <a:r>
              <a:rPr lang="en-US" sz="2000" i="1" dirty="0">
                <a:effectLst/>
                <a:latin typeface="Times"/>
              </a:rPr>
              <a:t>walled cities … </a:t>
            </a:r>
            <a:r>
              <a:rPr lang="en-US" sz="2400" b="1" i="1" dirty="0">
                <a:effectLst/>
                <a:latin typeface="Times"/>
              </a:rPr>
              <a:t>The coins of the</a:t>
            </a:r>
            <a:r>
              <a:rPr lang="en-US" sz="2400" b="1" dirty="0">
                <a:latin typeface="Times"/>
              </a:rPr>
              <a:t> </a:t>
            </a:r>
            <a:r>
              <a:rPr lang="en-US" sz="2400" b="1" i="1" dirty="0">
                <a:effectLst/>
                <a:latin typeface="Times"/>
              </a:rPr>
              <a:t>country are made of silver and bear the face of the king. When the king</a:t>
            </a:r>
            <a:r>
              <a:rPr lang="en-US" sz="2400" b="1" dirty="0">
                <a:latin typeface="Times"/>
              </a:rPr>
              <a:t> </a:t>
            </a:r>
            <a:r>
              <a:rPr lang="en-US" sz="2400" b="1" i="1" dirty="0">
                <a:effectLst/>
                <a:latin typeface="Times"/>
              </a:rPr>
              <a:t>dies, the currency is immediately changed and new coins issued with</a:t>
            </a:r>
            <a:r>
              <a:rPr lang="en-US" sz="2400" b="1" dirty="0">
                <a:latin typeface="Times"/>
              </a:rPr>
              <a:t> </a:t>
            </a:r>
            <a:r>
              <a:rPr lang="en-US" sz="2400" b="1" i="1" dirty="0">
                <a:effectLst/>
                <a:latin typeface="Times"/>
              </a:rPr>
              <a:t>the face of his successor. </a:t>
            </a:r>
            <a:r>
              <a:rPr lang="en-US" sz="2000" i="1" dirty="0">
                <a:effectLst/>
                <a:latin typeface="Times"/>
              </a:rPr>
              <a:t>The people keep records by writing horizontally</a:t>
            </a:r>
            <a:r>
              <a:rPr lang="en-US" sz="2000" dirty="0">
                <a:latin typeface="Times"/>
              </a:rPr>
              <a:t> </a:t>
            </a:r>
            <a:r>
              <a:rPr lang="en-US" sz="2000" i="1" dirty="0">
                <a:effectLst/>
                <a:latin typeface="Times"/>
              </a:rPr>
              <a:t>on strips of leather. To the west lies </a:t>
            </a:r>
            <a:r>
              <a:rPr lang="en-US" sz="2000" i="1" dirty="0">
                <a:latin typeface="Times"/>
              </a:rPr>
              <a:t>…</a:t>
            </a:r>
            <a:endParaRPr lang="en-US" sz="2000" dirty="0">
              <a:effectLst/>
              <a:latin typeface="Times"/>
            </a:endParaRPr>
          </a:p>
        </p:txBody>
      </p:sp>
      <p:sp>
        <p:nvSpPr>
          <p:cNvPr id="2" name="Title 1">
            <a:extLst>
              <a:ext uri="{FF2B5EF4-FFF2-40B4-BE49-F238E27FC236}">
                <a16:creationId xmlns:a16="http://schemas.microsoft.com/office/drawing/2014/main" id="{450A9376-AFC0-4CA3-8156-54EA2CA656BC}"/>
              </a:ext>
            </a:extLst>
          </p:cNvPr>
          <p:cNvSpPr txBox="1">
            <a:spLocks/>
          </p:cNvSpPr>
          <p:nvPr/>
        </p:nvSpPr>
        <p:spPr>
          <a:xfrm>
            <a:off x="362612" y="445532"/>
            <a:ext cx="4415007" cy="1477328"/>
          </a:xfrm>
          <a:prstGeom prst="rect">
            <a:avLst/>
          </a:prstGeom>
        </p:spPr>
        <p:txBody>
          <a:bodyP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t>Recognized yet different </a:t>
            </a:r>
          </a:p>
          <a:p>
            <a:pPr algn="ctr"/>
            <a:endParaRPr lang="en-US" sz="6000" dirty="0"/>
          </a:p>
        </p:txBody>
      </p:sp>
    </p:spTree>
    <p:extLst>
      <p:ext uri="{BB962C8B-B14F-4D97-AF65-F5344CB8AC3E}">
        <p14:creationId xmlns:p14="http://schemas.microsoft.com/office/powerpoint/2010/main" val="1561875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9CE4EB-8E6B-E94C-B789-D5F3D1811023}"/>
              </a:ext>
            </a:extLst>
          </p:cNvPr>
          <p:cNvPicPr>
            <a:picLocks noChangeAspect="1"/>
          </p:cNvPicPr>
          <p:nvPr/>
        </p:nvPicPr>
        <p:blipFill>
          <a:blip r:embed="rId2"/>
          <a:stretch>
            <a:fillRect/>
          </a:stretch>
        </p:blipFill>
        <p:spPr>
          <a:xfrm>
            <a:off x="488169" y="526978"/>
            <a:ext cx="3736019" cy="5718037"/>
          </a:xfrm>
          <a:prstGeom prst="rect">
            <a:avLst/>
          </a:prstGeom>
        </p:spPr>
      </p:pic>
      <p:sp>
        <p:nvSpPr>
          <p:cNvPr id="5" name="AutoShape 2" descr="Mutschler Mittag 2008 Concieving Empire.pdf">
            <a:extLst>
              <a:ext uri="{FF2B5EF4-FFF2-40B4-BE49-F238E27FC236}">
                <a16:creationId xmlns:a16="http://schemas.microsoft.com/office/drawing/2014/main" id="{09AC464D-0422-0F4E-95CF-EC1AB1AEB0FD}"/>
              </a:ext>
            </a:extLst>
          </p:cNvPr>
          <p:cNvSpPr>
            <a:spLocks noChangeAspect="1" noChangeArrowheads="1"/>
          </p:cNvSpPr>
          <p:nvPr/>
        </p:nvSpPr>
        <p:spPr bwMode="auto">
          <a:xfrm>
            <a:off x="3832225" y="0"/>
            <a:ext cx="452755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Mutschler Mittag 2008 Concieving Empire.pdf">
            <a:extLst>
              <a:ext uri="{FF2B5EF4-FFF2-40B4-BE49-F238E27FC236}">
                <a16:creationId xmlns:a16="http://schemas.microsoft.com/office/drawing/2014/main" id="{669838B6-F37B-E95E-3B92-721F95EDE6BD}"/>
              </a:ext>
            </a:extLst>
          </p:cNvPr>
          <p:cNvSpPr>
            <a:spLocks noChangeAspect="1" noChangeArrowheads="1"/>
          </p:cNvSpPr>
          <p:nvPr/>
        </p:nvSpPr>
        <p:spPr bwMode="auto">
          <a:xfrm>
            <a:off x="3984625" y="152400"/>
            <a:ext cx="4527550" cy="6858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Title 1">
            <a:extLst>
              <a:ext uri="{FF2B5EF4-FFF2-40B4-BE49-F238E27FC236}">
                <a16:creationId xmlns:a16="http://schemas.microsoft.com/office/drawing/2014/main" id="{A66018DA-A2F9-8A49-C6C5-CAA73CA0DB2D}"/>
              </a:ext>
            </a:extLst>
          </p:cNvPr>
          <p:cNvSpPr txBox="1">
            <a:spLocks/>
          </p:cNvSpPr>
          <p:nvPr/>
        </p:nvSpPr>
        <p:spPr>
          <a:xfrm>
            <a:off x="1780521" y="505119"/>
            <a:ext cx="10728322" cy="147732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t>Key Differences </a:t>
            </a:r>
          </a:p>
        </p:txBody>
      </p:sp>
      <p:sp>
        <p:nvSpPr>
          <p:cNvPr id="8" name="TextBox 7">
            <a:extLst>
              <a:ext uri="{FF2B5EF4-FFF2-40B4-BE49-F238E27FC236}">
                <a16:creationId xmlns:a16="http://schemas.microsoft.com/office/drawing/2014/main" id="{4523D334-1B92-630D-1BE0-4DAB47FA74A8}"/>
              </a:ext>
            </a:extLst>
          </p:cNvPr>
          <p:cNvSpPr txBox="1"/>
          <p:nvPr/>
        </p:nvSpPr>
        <p:spPr>
          <a:xfrm>
            <a:off x="4422960" y="2447751"/>
            <a:ext cx="4849816" cy="523220"/>
          </a:xfrm>
          <a:prstGeom prst="rect">
            <a:avLst/>
          </a:prstGeom>
          <a:noFill/>
        </p:spPr>
        <p:txBody>
          <a:bodyPr wrap="square" rtlCol="0">
            <a:spAutoFit/>
          </a:bodyPr>
          <a:lstStyle/>
          <a:p>
            <a:r>
              <a:rPr lang="en-US" sz="2800" dirty="0"/>
              <a:t>Cast vs Primarily Struck</a:t>
            </a:r>
          </a:p>
        </p:txBody>
      </p:sp>
      <p:sp>
        <p:nvSpPr>
          <p:cNvPr id="9" name="TextBox 8">
            <a:extLst>
              <a:ext uri="{FF2B5EF4-FFF2-40B4-BE49-F238E27FC236}">
                <a16:creationId xmlns:a16="http://schemas.microsoft.com/office/drawing/2014/main" id="{10CA017F-786A-F035-4437-D25E1071B598}"/>
              </a:ext>
            </a:extLst>
          </p:cNvPr>
          <p:cNvSpPr txBox="1"/>
          <p:nvPr/>
        </p:nvSpPr>
        <p:spPr>
          <a:xfrm>
            <a:off x="4263354" y="1769575"/>
            <a:ext cx="5762656" cy="523220"/>
          </a:xfrm>
          <a:prstGeom prst="rect">
            <a:avLst/>
          </a:prstGeom>
          <a:noFill/>
        </p:spPr>
        <p:txBody>
          <a:bodyPr wrap="square" rtlCol="0">
            <a:spAutoFit/>
          </a:bodyPr>
          <a:lstStyle/>
          <a:p>
            <a:pPr algn="ctr"/>
            <a:r>
              <a:rPr lang="en-US" sz="2800" dirty="0"/>
              <a:t>Base vs Primarily Precious Metals</a:t>
            </a:r>
          </a:p>
        </p:txBody>
      </p:sp>
      <p:pic>
        <p:nvPicPr>
          <p:cNvPr id="10" name="Picture 9">
            <a:extLst>
              <a:ext uri="{FF2B5EF4-FFF2-40B4-BE49-F238E27FC236}">
                <a16:creationId xmlns:a16="http://schemas.microsoft.com/office/drawing/2014/main" id="{5FC5E8EE-65D1-7559-4718-F1387C4969D6}"/>
              </a:ext>
            </a:extLst>
          </p:cNvPr>
          <p:cNvPicPr>
            <a:picLocks noChangeAspect="1"/>
          </p:cNvPicPr>
          <p:nvPr/>
        </p:nvPicPr>
        <p:blipFill>
          <a:blip r:embed="rId2"/>
          <a:stretch>
            <a:fillRect/>
          </a:stretch>
        </p:blipFill>
        <p:spPr>
          <a:xfrm>
            <a:off x="450515" y="657519"/>
            <a:ext cx="3736019" cy="5718037"/>
          </a:xfrm>
          <a:prstGeom prst="rect">
            <a:avLst/>
          </a:prstGeom>
        </p:spPr>
      </p:pic>
      <p:pic>
        <p:nvPicPr>
          <p:cNvPr id="11" name="Picture 10" descr="Exploring China's Intangible Cultural Heritage: The Art and History of ...">
            <a:extLst>
              <a:ext uri="{FF2B5EF4-FFF2-40B4-BE49-F238E27FC236}">
                <a16:creationId xmlns:a16="http://schemas.microsoft.com/office/drawing/2014/main" id="{3254447A-9C3F-D0F2-198B-A5B90F3077DB}"/>
              </a:ext>
            </a:extLst>
          </p:cNvPr>
          <p:cNvPicPr>
            <a:picLocks noChangeAspect="1"/>
          </p:cNvPicPr>
          <p:nvPr/>
        </p:nvPicPr>
        <p:blipFill>
          <a:blip r:embed="rId3"/>
          <a:stretch>
            <a:fillRect/>
          </a:stretch>
        </p:blipFill>
        <p:spPr>
          <a:xfrm rot="5400000">
            <a:off x="8745970" y="3182628"/>
            <a:ext cx="4498674" cy="1727491"/>
          </a:xfrm>
          <a:prstGeom prst="rect">
            <a:avLst/>
          </a:prstGeom>
        </p:spPr>
      </p:pic>
      <p:pic>
        <p:nvPicPr>
          <p:cNvPr id="12" name="Picture 11" descr="Hallie Ford Museum of Art Exhibits | The Minting Process · Coins of the ...">
            <a:extLst>
              <a:ext uri="{FF2B5EF4-FFF2-40B4-BE49-F238E27FC236}">
                <a16:creationId xmlns:a16="http://schemas.microsoft.com/office/drawing/2014/main" id="{18A687E5-545E-1E3A-E18B-37BFF30A7822}"/>
              </a:ext>
            </a:extLst>
          </p:cNvPr>
          <p:cNvPicPr>
            <a:picLocks noChangeAspect="1"/>
          </p:cNvPicPr>
          <p:nvPr/>
        </p:nvPicPr>
        <p:blipFill>
          <a:blip r:embed="rId4"/>
          <a:stretch>
            <a:fillRect/>
          </a:stretch>
        </p:blipFill>
        <p:spPr>
          <a:xfrm>
            <a:off x="4472052" y="3887029"/>
            <a:ext cx="5313772" cy="2357986"/>
          </a:xfrm>
          <a:prstGeom prst="rect">
            <a:avLst/>
          </a:prstGeom>
        </p:spPr>
      </p:pic>
    </p:spTree>
    <p:extLst>
      <p:ext uri="{BB962C8B-B14F-4D97-AF65-F5344CB8AC3E}">
        <p14:creationId xmlns:p14="http://schemas.microsoft.com/office/powerpoint/2010/main" val="11899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8C44D5B-A802-2A53-6F82-69503889C661}"/>
              </a:ext>
            </a:extLst>
          </p:cNvPr>
          <p:cNvSpPr>
            <a:spLocks noGrp="1"/>
          </p:cNvSpPr>
          <p:nvPr>
            <p:ph type="title"/>
          </p:nvPr>
        </p:nvSpPr>
        <p:spPr>
          <a:xfrm>
            <a:off x="-33776" y="3352"/>
            <a:ext cx="7021369" cy="1477328"/>
          </a:xfrm>
        </p:spPr>
        <p:txBody>
          <a:bodyPr>
            <a:noAutofit/>
          </a:bodyPr>
          <a:lstStyle/>
          <a:p>
            <a:pPr algn="r"/>
            <a:r>
              <a:rPr lang="en-US" sz="4400" dirty="0"/>
              <a:t>“I am the badge of </a:t>
            </a:r>
            <a:r>
              <a:rPr lang="en-US" sz="4400" dirty="0" err="1"/>
              <a:t>Phanes</a:t>
            </a:r>
            <a:r>
              <a:rPr lang="en-US" sz="4400" dirty="0"/>
              <a:t>”</a:t>
            </a:r>
            <a:br>
              <a:rPr lang="en-US" sz="4400" dirty="0"/>
            </a:br>
            <a:r>
              <a:rPr lang="en-US" sz="1600" dirty="0"/>
              <a:t>ΦΑΝΟΣ ΕΜΙ ΣΕΜΑ </a:t>
            </a:r>
            <a:endParaRPr lang="en-US" sz="4400" dirty="0"/>
          </a:p>
        </p:txBody>
      </p:sp>
      <p:pic>
        <p:nvPicPr>
          <p:cNvPr id="9" name="Picture 8">
            <a:extLst>
              <a:ext uri="{FF2B5EF4-FFF2-40B4-BE49-F238E27FC236}">
                <a16:creationId xmlns:a16="http://schemas.microsoft.com/office/drawing/2014/main" id="{FC0625E4-FCF7-81EE-47F0-C5F7B9BD58F7}"/>
              </a:ext>
            </a:extLst>
          </p:cNvPr>
          <p:cNvPicPr>
            <a:picLocks noChangeAspect="1"/>
          </p:cNvPicPr>
          <p:nvPr/>
        </p:nvPicPr>
        <p:blipFill rotWithShape="1">
          <a:blip r:embed="rId3"/>
          <a:srcRect l="5831"/>
          <a:stretch/>
        </p:blipFill>
        <p:spPr>
          <a:xfrm>
            <a:off x="7593106" y="601169"/>
            <a:ext cx="2421635" cy="1759022"/>
          </a:xfrm>
          <a:prstGeom prst="rect">
            <a:avLst/>
          </a:prstGeom>
        </p:spPr>
      </p:pic>
      <p:pic>
        <p:nvPicPr>
          <p:cNvPr id="10" name="Picture 9">
            <a:extLst>
              <a:ext uri="{FF2B5EF4-FFF2-40B4-BE49-F238E27FC236}">
                <a16:creationId xmlns:a16="http://schemas.microsoft.com/office/drawing/2014/main" id="{2FA0A6C9-18FD-9F46-342C-DEBC7571C3FC}"/>
              </a:ext>
            </a:extLst>
          </p:cNvPr>
          <p:cNvPicPr>
            <a:picLocks noChangeAspect="1"/>
          </p:cNvPicPr>
          <p:nvPr/>
        </p:nvPicPr>
        <p:blipFill>
          <a:blip r:embed="rId4"/>
          <a:stretch>
            <a:fillRect/>
          </a:stretch>
        </p:blipFill>
        <p:spPr>
          <a:xfrm rot="5400000">
            <a:off x="9780179" y="623911"/>
            <a:ext cx="2591632" cy="1772732"/>
          </a:xfrm>
          <a:prstGeom prst="rect">
            <a:avLst/>
          </a:prstGeom>
        </p:spPr>
      </p:pic>
      <p:sp>
        <p:nvSpPr>
          <p:cNvPr id="13" name="TextBox 12">
            <a:extLst>
              <a:ext uri="{FF2B5EF4-FFF2-40B4-BE49-F238E27FC236}">
                <a16:creationId xmlns:a16="http://schemas.microsoft.com/office/drawing/2014/main" id="{F4DB50C1-9552-0D64-8D00-43875D5BCF14}"/>
              </a:ext>
            </a:extLst>
          </p:cNvPr>
          <p:cNvSpPr txBox="1"/>
          <p:nvPr/>
        </p:nvSpPr>
        <p:spPr>
          <a:xfrm>
            <a:off x="168770" y="6099303"/>
            <a:ext cx="6771461" cy="461665"/>
          </a:xfrm>
          <a:prstGeom prst="rect">
            <a:avLst/>
          </a:prstGeom>
          <a:noFill/>
        </p:spPr>
        <p:txBody>
          <a:bodyPr wrap="square" rtlCol="0">
            <a:spAutoFit/>
          </a:bodyPr>
          <a:lstStyle/>
          <a:p>
            <a:r>
              <a:rPr lang="en-US" sz="2400" b="1" dirty="0"/>
              <a:t>Electrum</a:t>
            </a:r>
            <a:r>
              <a:rPr lang="en-US" dirty="0"/>
              <a:t> is a naturally occurring alloy of Gold and Silver</a:t>
            </a:r>
          </a:p>
        </p:txBody>
      </p:sp>
      <p:pic>
        <p:nvPicPr>
          <p:cNvPr id="2" name="Picture 1">
            <a:extLst>
              <a:ext uri="{FF2B5EF4-FFF2-40B4-BE49-F238E27FC236}">
                <a16:creationId xmlns:a16="http://schemas.microsoft.com/office/drawing/2014/main" id="{9547E9BC-6D53-56EE-95CF-20F4729465B5}"/>
              </a:ext>
            </a:extLst>
          </p:cNvPr>
          <p:cNvPicPr>
            <a:picLocks noChangeAspect="1"/>
          </p:cNvPicPr>
          <p:nvPr/>
        </p:nvPicPr>
        <p:blipFill>
          <a:blip r:embed="rId5"/>
          <a:srcRect l="9707" r="9890"/>
          <a:stretch>
            <a:fillRect/>
          </a:stretch>
        </p:blipFill>
        <p:spPr>
          <a:xfrm>
            <a:off x="224591" y="1495814"/>
            <a:ext cx="6332376" cy="4435548"/>
          </a:xfrm>
          <a:prstGeom prst="rect">
            <a:avLst/>
          </a:prstGeom>
        </p:spPr>
      </p:pic>
      <p:pic>
        <p:nvPicPr>
          <p:cNvPr id="3" name="Picture 2">
            <a:extLst>
              <a:ext uri="{FF2B5EF4-FFF2-40B4-BE49-F238E27FC236}">
                <a16:creationId xmlns:a16="http://schemas.microsoft.com/office/drawing/2014/main" id="{550856E6-83C4-F41E-0B06-54A6535A73E6}"/>
              </a:ext>
            </a:extLst>
          </p:cNvPr>
          <p:cNvPicPr>
            <a:picLocks noChangeAspect="1"/>
          </p:cNvPicPr>
          <p:nvPr/>
        </p:nvPicPr>
        <p:blipFill>
          <a:blip r:embed="rId6"/>
          <a:srcRect r="37587"/>
          <a:stretch>
            <a:fillRect/>
          </a:stretch>
        </p:blipFill>
        <p:spPr>
          <a:xfrm>
            <a:off x="7323495" y="3048982"/>
            <a:ext cx="4317487" cy="3809018"/>
          </a:xfrm>
          <a:prstGeom prst="rect">
            <a:avLst/>
          </a:prstGeom>
        </p:spPr>
      </p:pic>
      <p:sp>
        <p:nvSpPr>
          <p:cNvPr id="4" name="Donut 3">
            <a:extLst>
              <a:ext uri="{FF2B5EF4-FFF2-40B4-BE49-F238E27FC236}">
                <a16:creationId xmlns:a16="http://schemas.microsoft.com/office/drawing/2014/main" id="{2309F35E-6570-088C-9686-DC0BDAF07D8C}"/>
              </a:ext>
            </a:extLst>
          </p:cNvPr>
          <p:cNvSpPr/>
          <p:nvPr/>
        </p:nvSpPr>
        <p:spPr>
          <a:xfrm rot="18866047">
            <a:off x="4016737" y="3165712"/>
            <a:ext cx="1638415" cy="1627142"/>
          </a:xfrm>
          <a:prstGeom prst="donut">
            <a:avLst>
              <a:gd name="adj" fmla="val 66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239892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430D6-D61A-5F9B-90C6-7F974F928D7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802A1C2-B0F1-3177-3B66-E6CB00B5FED3}"/>
              </a:ext>
            </a:extLst>
          </p:cNvPr>
          <p:cNvPicPr>
            <a:picLocks noChangeAspect="1"/>
          </p:cNvPicPr>
          <p:nvPr/>
        </p:nvPicPr>
        <p:blipFill>
          <a:blip r:embed="rId2"/>
          <a:srcRect l="9707" r="9890"/>
          <a:stretch>
            <a:fillRect/>
          </a:stretch>
        </p:blipFill>
        <p:spPr>
          <a:xfrm>
            <a:off x="5859624" y="2422452"/>
            <a:ext cx="6332376" cy="4435548"/>
          </a:xfrm>
          <a:prstGeom prst="rect">
            <a:avLst/>
          </a:prstGeom>
        </p:spPr>
      </p:pic>
      <p:sp>
        <p:nvSpPr>
          <p:cNvPr id="27" name="Rounded Rectangle 26">
            <a:extLst>
              <a:ext uri="{FF2B5EF4-FFF2-40B4-BE49-F238E27FC236}">
                <a16:creationId xmlns:a16="http://schemas.microsoft.com/office/drawing/2014/main" id="{9961B849-1B6D-2573-D281-2C9BA5B79F04}"/>
              </a:ext>
            </a:extLst>
          </p:cNvPr>
          <p:cNvSpPr/>
          <p:nvPr/>
        </p:nvSpPr>
        <p:spPr>
          <a:xfrm>
            <a:off x="5896946" y="227496"/>
            <a:ext cx="6095251" cy="197757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t>Early Rome is different than early Greece (more like China?!)</a:t>
            </a:r>
          </a:p>
        </p:txBody>
      </p:sp>
      <p:sp>
        <p:nvSpPr>
          <p:cNvPr id="51" name="Donut 50">
            <a:extLst>
              <a:ext uri="{FF2B5EF4-FFF2-40B4-BE49-F238E27FC236}">
                <a16:creationId xmlns:a16="http://schemas.microsoft.com/office/drawing/2014/main" id="{0C3DC879-8428-3ABA-2B98-4A66F051C78B}"/>
              </a:ext>
            </a:extLst>
          </p:cNvPr>
          <p:cNvSpPr/>
          <p:nvPr/>
        </p:nvSpPr>
        <p:spPr>
          <a:xfrm rot="18866047">
            <a:off x="7820420" y="3310899"/>
            <a:ext cx="1638415" cy="2658653"/>
          </a:xfrm>
          <a:prstGeom prst="donut">
            <a:avLst>
              <a:gd name="adj" fmla="val 66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 name="Picture 1">
            <a:extLst>
              <a:ext uri="{FF2B5EF4-FFF2-40B4-BE49-F238E27FC236}">
                <a16:creationId xmlns:a16="http://schemas.microsoft.com/office/drawing/2014/main" id="{C0B58E78-BC50-8BE9-1A1F-B93661F6975B}"/>
              </a:ext>
            </a:extLst>
          </p:cNvPr>
          <p:cNvPicPr>
            <a:picLocks noChangeAspect="1"/>
          </p:cNvPicPr>
          <p:nvPr/>
        </p:nvPicPr>
        <p:blipFill>
          <a:blip r:embed="rId3"/>
          <a:stretch>
            <a:fillRect/>
          </a:stretch>
        </p:blipFill>
        <p:spPr>
          <a:xfrm>
            <a:off x="265529" y="3559629"/>
            <a:ext cx="5407483" cy="3041709"/>
          </a:xfrm>
          <a:prstGeom prst="rect">
            <a:avLst/>
          </a:prstGeom>
        </p:spPr>
      </p:pic>
      <p:pic>
        <p:nvPicPr>
          <p:cNvPr id="3" name="Picture 2">
            <a:extLst>
              <a:ext uri="{FF2B5EF4-FFF2-40B4-BE49-F238E27FC236}">
                <a16:creationId xmlns:a16="http://schemas.microsoft.com/office/drawing/2014/main" id="{BB32A32B-F38B-A6EE-0C87-A2D6A33BCC56}"/>
              </a:ext>
            </a:extLst>
          </p:cNvPr>
          <p:cNvPicPr>
            <a:picLocks noChangeAspect="1"/>
          </p:cNvPicPr>
          <p:nvPr/>
        </p:nvPicPr>
        <p:blipFill>
          <a:blip r:embed="rId4"/>
          <a:stretch>
            <a:fillRect/>
          </a:stretch>
        </p:blipFill>
        <p:spPr>
          <a:xfrm>
            <a:off x="265529" y="302140"/>
            <a:ext cx="5220871" cy="2936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43499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5EBFD-A1D5-3C3E-3799-4FD24D0000E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94FE4F-CA1D-0326-299B-78F185E47154}"/>
              </a:ext>
            </a:extLst>
          </p:cNvPr>
          <p:cNvSpPr txBox="1"/>
          <p:nvPr/>
        </p:nvSpPr>
        <p:spPr>
          <a:xfrm>
            <a:off x="4964851" y="2597086"/>
            <a:ext cx="6740886" cy="954107"/>
          </a:xfrm>
          <a:prstGeom prst="rect">
            <a:avLst/>
          </a:prstGeom>
          <a:noFill/>
        </p:spPr>
        <p:txBody>
          <a:bodyPr wrap="square">
            <a:spAutoFit/>
          </a:bodyPr>
          <a:lstStyle/>
          <a:p>
            <a:r>
              <a:rPr lang="en-US" sz="2800" b="1" dirty="0"/>
              <a:t>What determines the form and use of money?</a:t>
            </a:r>
            <a:endParaRPr lang="en-US" sz="2800" dirty="0"/>
          </a:p>
        </p:txBody>
      </p:sp>
      <p:sp>
        <p:nvSpPr>
          <p:cNvPr id="5" name="TextBox 4">
            <a:extLst>
              <a:ext uri="{FF2B5EF4-FFF2-40B4-BE49-F238E27FC236}">
                <a16:creationId xmlns:a16="http://schemas.microsoft.com/office/drawing/2014/main" id="{D4C7C903-68B7-FC91-9C57-DAB76DAA9225}"/>
              </a:ext>
            </a:extLst>
          </p:cNvPr>
          <p:cNvSpPr txBox="1"/>
          <p:nvPr/>
        </p:nvSpPr>
        <p:spPr>
          <a:xfrm>
            <a:off x="4777272" y="544729"/>
            <a:ext cx="6740887" cy="1569660"/>
          </a:xfrm>
          <a:prstGeom prst="rect">
            <a:avLst/>
          </a:prstGeom>
          <a:noFill/>
        </p:spPr>
        <p:txBody>
          <a:bodyPr wrap="square">
            <a:spAutoFit/>
          </a:bodyPr>
          <a:lstStyle/>
          <a:p>
            <a:r>
              <a:rPr lang="en-US" sz="4800" b="1" dirty="0"/>
              <a:t>Big Historical and Economic Questions</a:t>
            </a:r>
          </a:p>
        </p:txBody>
      </p:sp>
      <p:sp>
        <p:nvSpPr>
          <p:cNvPr id="2" name="TextBox 1">
            <a:extLst>
              <a:ext uri="{FF2B5EF4-FFF2-40B4-BE49-F238E27FC236}">
                <a16:creationId xmlns:a16="http://schemas.microsoft.com/office/drawing/2014/main" id="{7C018EE8-045C-FC74-A682-FF34F9268ACC}"/>
              </a:ext>
            </a:extLst>
          </p:cNvPr>
          <p:cNvSpPr txBox="1"/>
          <p:nvPr/>
        </p:nvSpPr>
        <p:spPr>
          <a:xfrm>
            <a:off x="7227154" y="3960507"/>
            <a:ext cx="4291005" cy="1815882"/>
          </a:xfrm>
          <a:prstGeom prst="rect">
            <a:avLst/>
          </a:prstGeom>
          <a:noFill/>
        </p:spPr>
        <p:txBody>
          <a:bodyPr wrap="square">
            <a:spAutoFit/>
          </a:bodyPr>
          <a:lstStyle/>
          <a:p>
            <a:r>
              <a:rPr lang="en-US" sz="2800" b="1" dirty="0"/>
              <a:t>When and why do multiple forms of money co-exist in overlapping contexts?</a:t>
            </a:r>
            <a:endParaRPr lang="en-US" sz="2800" dirty="0"/>
          </a:p>
        </p:txBody>
      </p:sp>
      <p:pic>
        <p:nvPicPr>
          <p:cNvPr id="4" name="Picture 3">
            <a:extLst>
              <a:ext uri="{FF2B5EF4-FFF2-40B4-BE49-F238E27FC236}">
                <a16:creationId xmlns:a16="http://schemas.microsoft.com/office/drawing/2014/main" id="{1289DC6E-0C9E-0238-1D49-A9B70340FA13}"/>
              </a:ext>
            </a:extLst>
          </p:cNvPr>
          <p:cNvPicPr>
            <a:picLocks noChangeAspect="1"/>
          </p:cNvPicPr>
          <p:nvPr/>
        </p:nvPicPr>
        <p:blipFill rotWithShape="1">
          <a:blip r:embed="rId3"/>
          <a:srcRect l="5831"/>
          <a:stretch/>
        </p:blipFill>
        <p:spPr>
          <a:xfrm>
            <a:off x="1521993" y="355366"/>
            <a:ext cx="2591633" cy="1882505"/>
          </a:xfrm>
          <a:prstGeom prst="rect">
            <a:avLst/>
          </a:prstGeom>
        </p:spPr>
      </p:pic>
      <p:pic>
        <p:nvPicPr>
          <p:cNvPr id="6" name="Picture 5">
            <a:extLst>
              <a:ext uri="{FF2B5EF4-FFF2-40B4-BE49-F238E27FC236}">
                <a16:creationId xmlns:a16="http://schemas.microsoft.com/office/drawing/2014/main" id="{1BD1C7E9-FA48-CB24-590A-951310E4A0D0}"/>
              </a:ext>
            </a:extLst>
          </p:cNvPr>
          <p:cNvPicPr>
            <a:picLocks noChangeAspect="1"/>
          </p:cNvPicPr>
          <p:nvPr/>
        </p:nvPicPr>
        <p:blipFill>
          <a:blip r:embed="rId4"/>
          <a:stretch>
            <a:fillRect/>
          </a:stretch>
        </p:blipFill>
        <p:spPr>
          <a:xfrm rot="10800000">
            <a:off x="1502269" y="2187774"/>
            <a:ext cx="2591632" cy="1772732"/>
          </a:xfrm>
          <a:prstGeom prst="rect">
            <a:avLst/>
          </a:prstGeom>
        </p:spPr>
      </p:pic>
      <p:pic>
        <p:nvPicPr>
          <p:cNvPr id="8" name="Picture 7" descr="The first round Ancient Chinese coins | Coin Talk">
            <a:extLst>
              <a:ext uri="{FF2B5EF4-FFF2-40B4-BE49-F238E27FC236}">
                <a16:creationId xmlns:a16="http://schemas.microsoft.com/office/drawing/2014/main" id="{E4B55CFC-A36E-55E3-7754-84897B39EF53}"/>
              </a:ext>
            </a:extLst>
          </p:cNvPr>
          <p:cNvPicPr>
            <a:picLocks noChangeAspect="1"/>
          </p:cNvPicPr>
          <p:nvPr/>
        </p:nvPicPr>
        <p:blipFill>
          <a:blip r:embed="rId5"/>
          <a:stretch>
            <a:fillRect/>
          </a:stretch>
        </p:blipFill>
        <p:spPr>
          <a:xfrm>
            <a:off x="943884" y="4383634"/>
            <a:ext cx="3833388" cy="2034846"/>
          </a:xfrm>
          <a:prstGeom prst="rect">
            <a:avLst/>
          </a:prstGeom>
        </p:spPr>
      </p:pic>
    </p:spTree>
    <p:extLst>
      <p:ext uri="{BB962C8B-B14F-4D97-AF65-F5344CB8AC3E}">
        <p14:creationId xmlns:p14="http://schemas.microsoft.com/office/powerpoint/2010/main" val="422057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09A83-4449-F539-3F86-5FE7690AA13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D2C7F1C-FB80-7FF2-63D0-0581440F3AE1}"/>
              </a:ext>
            </a:extLst>
          </p:cNvPr>
          <p:cNvSpPr txBox="1"/>
          <p:nvPr/>
        </p:nvSpPr>
        <p:spPr>
          <a:xfrm>
            <a:off x="6210653" y="2134908"/>
            <a:ext cx="5223617" cy="954107"/>
          </a:xfrm>
          <a:prstGeom prst="rect">
            <a:avLst/>
          </a:prstGeom>
          <a:noFill/>
        </p:spPr>
        <p:txBody>
          <a:bodyPr wrap="square">
            <a:spAutoFit/>
          </a:bodyPr>
          <a:lstStyle/>
          <a:p>
            <a:r>
              <a:rPr lang="en-US" sz="2800" b="1" dirty="0"/>
              <a:t>Societies develop from primitive to more complex</a:t>
            </a:r>
            <a:endParaRPr lang="en-US" sz="2800" dirty="0"/>
          </a:p>
        </p:txBody>
      </p:sp>
      <p:sp>
        <p:nvSpPr>
          <p:cNvPr id="5" name="TextBox 4">
            <a:extLst>
              <a:ext uri="{FF2B5EF4-FFF2-40B4-BE49-F238E27FC236}">
                <a16:creationId xmlns:a16="http://schemas.microsoft.com/office/drawing/2014/main" id="{1AE6A95B-AC8E-DAE0-D82C-1603B7FAFF5D}"/>
              </a:ext>
            </a:extLst>
          </p:cNvPr>
          <p:cNvSpPr txBox="1"/>
          <p:nvPr/>
        </p:nvSpPr>
        <p:spPr>
          <a:xfrm>
            <a:off x="5507719" y="406441"/>
            <a:ext cx="6898593" cy="1200329"/>
          </a:xfrm>
          <a:prstGeom prst="rect">
            <a:avLst/>
          </a:prstGeom>
          <a:noFill/>
        </p:spPr>
        <p:txBody>
          <a:bodyPr wrap="square">
            <a:spAutoFit/>
          </a:bodyPr>
          <a:lstStyle/>
          <a:p>
            <a:r>
              <a:rPr lang="en-US" sz="7200" b="1" dirty="0"/>
              <a:t>Past Logics</a:t>
            </a:r>
          </a:p>
        </p:txBody>
      </p:sp>
      <p:sp>
        <p:nvSpPr>
          <p:cNvPr id="2" name="TextBox 1">
            <a:extLst>
              <a:ext uri="{FF2B5EF4-FFF2-40B4-BE49-F238E27FC236}">
                <a16:creationId xmlns:a16="http://schemas.microsoft.com/office/drawing/2014/main" id="{6844A5CE-C07C-0984-F18D-7998618C88F3}"/>
              </a:ext>
            </a:extLst>
          </p:cNvPr>
          <p:cNvSpPr txBox="1"/>
          <p:nvPr/>
        </p:nvSpPr>
        <p:spPr>
          <a:xfrm>
            <a:off x="6210655" y="3428985"/>
            <a:ext cx="5223617" cy="954107"/>
          </a:xfrm>
          <a:prstGeom prst="rect">
            <a:avLst/>
          </a:prstGeom>
          <a:noFill/>
        </p:spPr>
        <p:txBody>
          <a:bodyPr wrap="square">
            <a:spAutoFit/>
          </a:bodyPr>
          <a:lstStyle/>
          <a:p>
            <a:r>
              <a:rPr lang="en-US" sz="2800" b="1" dirty="0"/>
              <a:t>Societies </a:t>
            </a:r>
            <a:r>
              <a:rPr lang="en-US" sz="2800" b="1" i="1" dirty="0"/>
              <a:t>without</a:t>
            </a:r>
            <a:r>
              <a:rPr lang="en-US" sz="2800" b="1" dirty="0"/>
              <a:t> physical money are primitive</a:t>
            </a:r>
            <a:endParaRPr lang="en-US" sz="2800" dirty="0"/>
          </a:p>
        </p:txBody>
      </p:sp>
      <p:sp>
        <p:nvSpPr>
          <p:cNvPr id="4" name="TextBox 3">
            <a:extLst>
              <a:ext uri="{FF2B5EF4-FFF2-40B4-BE49-F238E27FC236}">
                <a16:creationId xmlns:a16="http://schemas.microsoft.com/office/drawing/2014/main" id="{2D0C3C87-A501-B8B6-E43D-22AE5DC22982}"/>
              </a:ext>
            </a:extLst>
          </p:cNvPr>
          <p:cNvSpPr txBox="1"/>
          <p:nvPr/>
        </p:nvSpPr>
        <p:spPr>
          <a:xfrm>
            <a:off x="6210652" y="4817482"/>
            <a:ext cx="5223617" cy="1384995"/>
          </a:xfrm>
          <a:prstGeom prst="rect">
            <a:avLst/>
          </a:prstGeom>
          <a:noFill/>
        </p:spPr>
        <p:txBody>
          <a:bodyPr wrap="square">
            <a:spAutoFit/>
          </a:bodyPr>
          <a:lstStyle/>
          <a:p>
            <a:r>
              <a:rPr lang="en-US" sz="2800" b="1" dirty="0"/>
              <a:t>Intrinsic value is more primitive that symbolic money</a:t>
            </a:r>
            <a:endParaRPr lang="en-US" sz="2800" dirty="0"/>
          </a:p>
        </p:txBody>
      </p:sp>
      <p:pic>
        <p:nvPicPr>
          <p:cNvPr id="1026" name="Picture 2">
            <a:extLst>
              <a:ext uri="{FF2B5EF4-FFF2-40B4-BE49-F238E27FC236}">
                <a16:creationId xmlns:a16="http://schemas.microsoft.com/office/drawing/2014/main" id="{5D3443B9-E6C8-6886-04CC-76C422FC32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68863"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371030C-FBEC-0D87-DA4C-7F5855078E71}"/>
              </a:ext>
            </a:extLst>
          </p:cNvPr>
          <p:cNvSpPr txBox="1"/>
          <p:nvPr/>
        </p:nvSpPr>
        <p:spPr>
          <a:xfrm>
            <a:off x="2273046" y="5925125"/>
            <a:ext cx="2177808" cy="646331"/>
          </a:xfrm>
          <a:prstGeom prst="rect">
            <a:avLst/>
          </a:prstGeom>
          <a:noFill/>
        </p:spPr>
        <p:txBody>
          <a:bodyPr wrap="square" rtlCol="0">
            <a:spAutoFit/>
          </a:bodyPr>
          <a:lstStyle/>
          <a:p>
            <a:r>
              <a:rPr lang="en-US" i="1" dirty="0"/>
              <a:t>Display in Palazzo Massimo, Rome</a:t>
            </a:r>
          </a:p>
        </p:txBody>
      </p:sp>
    </p:spTree>
    <p:extLst>
      <p:ext uri="{BB962C8B-B14F-4D97-AF65-F5344CB8AC3E}">
        <p14:creationId xmlns:p14="http://schemas.microsoft.com/office/powerpoint/2010/main" val="2853008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4EE78-2D99-D240-D1DC-CFE8317D16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D5B51A-6F9C-591E-D755-43F08FED89EC}"/>
              </a:ext>
            </a:extLst>
          </p:cNvPr>
          <p:cNvSpPr txBox="1">
            <a:spLocks/>
          </p:cNvSpPr>
          <p:nvPr/>
        </p:nvSpPr>
        <p:spPr>
          <a:xfrm>
            <a:off x="5263759" y="2327585"/>
            <a:ext cx="2629354" cy="97045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The Burnett Hypothesis </a:t>
            </a:r>
          </a:p>
        </p:txBody>
      </p:sp>
      <p:pic>
        <p:nvPicPr>
          <p:cNvPr id="3" name="Picture 2">
            <a:extLst>
              <a:ext uri="{FF2B5EF4-FFF2-40B4-BE49-F238E27FC236}">
                <a16:creationId xmlns:a16="http://schemas.microsoft.com/office/drawing/2014/main" id="{7EBD6B9D-FED8-4FC1-ED83-4EB0AAFC49B4}"/>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0" b="100000" l="0" r="93130">
                        <a14:foregroundMark x1="28053" y1="11628" x2="28053" y2="11628"/>
                        <a14:foregroundMark x1="47519" y1="29360" x2="47519" y2="29360"/>
                        <a14:foregroundMark x1="50382" y1="46221" x2="50382" y2="46221"/>
                        <a14:foregroundMark x1="66794" y1="68895" x2="66794" y2="68895"/>
                        <a14:foregroundMark x1="73664" y1="39244" x2="73664" y2="39244"/>
                        <a14:foregroundMark x1="79771" y1="25291" x2="79771" y2="25291"/>
                        <a14:foregroundMark x1="69466" y1="18314" x2="69466" y2="18314"/>
                        <a14:foregroundMark x1="88359" y1="17442" x2="88359" y2="17442"/>
                        <a14:backgroundMark x1="44466" y1="68605" x2="44466" y2="68605"/>
                        <a14:backgroundMark x1="44466" y1="68605" x2="44466" y2="68605"/>
                        <a14:backgroundMark x1="43321" y1="79942" x2="43321" y2="79942"/>
                        <a14:backgroundMark x1="38168" y1="81977" x2="38168" y2="81977"/>
                        <a14:backgroundMark x1="29198" y1="77035" x2="29198" y2="77035"/>
                        <a14:backgroundMark x1="24427" y1="68895" x2="24427" y2="68895"/>
                        <a14:backgroundMark x1="29198" y1="71221" x2="29198" y2="71221"/>
                        <a14:backgroundMark x1="37786" y1="70058" x2="37786" y2="70058"/>
                        <a14:backgroundMark x1="50191" y1="63081" x2="50191" y2="63081"/>
                        <a14:backgroundMark x1="46565" y1="92151" x2="46565" y2="92151"/>
                        <a14:backgroundMark x1="37023" y1="87209" x2="37023" y2="87209"/>
                        <a14:backgroundMark x1="34351" y1="84884" x2="34351" y2="84884"/>
                        <a14:backgroundMark x1="26908" y1="81395" x2="26908" y2="81395"/>
                        <a14:backgroundMark x1="19275" y1="75581" x2="19275" y2="75581"/>
                        <a14:backgroundMark x1="18130" y1="72093" x2="18130" y2="72093"/>
                        <a14:backgroundMark x1="41985" y1="66279" x2="41985" y2="66279"/>
                        <a14:backgroundMark x1="45420" y1="66279" x2="45420" y2="66279"/>
                        <a14:backgroundMark x1="48664" y1="69767" x2="48664" y2="69767"/>
                        <a14:backgroundMark x1="46374" y1="77035" x2="46374" y2="77035"/>
                        <a14:backgroundMark x1="47901" y1="84302" x2="47901" y2="84302"/>
                        <a14:backgroundMark x1="48664" y1="93314" x2="48664" y2="93314"/>
                        <a14:backgroundMark x1="44275" y1="90698" x2="44275" y2="90698"/>
                        <a14:backgroundMark x1="31107" y1="82267" x2="31107" y2="82267"/>
                        <a14:backgroundMark x1="21947" y1="73547" x2="21947" y2="73547"/>
                        <a14:backgroundMark x1="29580" y1="73256" x2="29580" y2="73256"/>
                        <a14:backgroundMark x1="36641" y1="77035" x2="36641" y2="77035"/>
                        <a14:backgroundMark x1="36641" y1="77035" x2="36641" y2="77035"/>
                        <a14:backgroundMark x1="36641" y1="77035" x2="36641" y2="77035"/>
                      </a14:backgroundRemoval>
                    </a14:imgEffect>
                  </a14:imgLayer>
                </a14:imgProps>
              </a:ext>
            </a:extLst>
          </a:blip>
          <a:srcRect l="24392" b="22972"/>
          <a:stretch/>
        </p:blipFill>
        <p:spPr>
          <a:xfrm>
            <a:off x="6415087" y="0"/>
            <a:ext cx="4842134" cy="3238500"/>
          </a:xfrm>
          <a:prstGeom prst="rect">
            <a:avLst/>
          </a:prstGeom>
        </p:spPr>
      </p:pic>
      <p:pic>
        <p:nvPicPr>
          <p:cNvPr id="4" name="Picture 3">
            <a:extLst>
              <a:ext uri="{FF2B5EF4-FFF2-40B4-BE49-F238E27FC236}">
                <a16:creationId xmlns:a16="http://schemas.microsoft.com/office/drawing/2014/main" id="{8A73B5F8-F5A2-5488-4458-45596CD5DA1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2091" b="98770" l="2700" r="100000"/>
                    </a14:imgEffect>
                  </a14:imgLayer>
                </a14:imgProps>
              </a:ext>
            </a:extLst>
          </a:blip>
          <a:stretch>
            <a:fillRect/>
          </a:stretch>
        </p:blipFill>
        <p:spPr>
          <a:xfrm>
            <a:off x="1704110" y="131880"/>
            <a:ext cx="3459790" cy="2812810"/>
          </a:xfrm>
          <a:prstGeom prst="rect">
            <a:avLst/>
          </a:prstGeom>
        </p:spPr>
      </p:pic>
      <p:pic>
        <p:nvPicPr>
          <p:cNvPr id="5" name="Picture 4">
            <a:extLst>
              <a:ext uri="{FF2B5EF4-FFF2-40B4-BE49-F238E27FC236}">
                <a16:creationId xmlns:a16="http://schemas.microsoft.com/office/drawing/2014/main" id="{E63D6518-B145-428B-FF08-0B301943C884}"/>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4912" b="89784" l="2887" r="96907">
                        <a14:foregroundMark x1="11237" y1="54028" x2="11237" y2="54028"/>
                      </a14:backgroundRemoval>
                    </a14:imgEffect>
                  </a14:imgLayer>
                </a14:imgProps>
              </a:ext>
            </a:extLst>
          </a:blip>
          <a:stretch>
            <a:fillRect/>
          </a:stretch>
        </p:blipFill>
        <p:spPr>
          <a:xfrm>
            <a:off x="3268574" y="3095620"/>
            <a:ext cx="6015070" cy="3156362"/>
          </a:xfrm>
          <a:prstGeom prst="rect">
            <a:avLst/>
          </a:prstGeom>
        </p:spPr>
      </p:pic>
      <p:sp>
        <p:nvSpPr>
          <p:cNvPr id="6" name="TextBox 5">
            <a:extLst>
              <a:ext uri="{FF2B5EF4-FFF2-40B4-BE49-F238E27FC236}">
                <a16:creationId xmlns:a16="http://schemas.microsoft.com/office/drawing/2014/main" id="{42FB4AB0-7772-A0EE-7E35-D3A3D69D343F}"/>
              </a:ext>
            </a:extLst>
          </p:cNvPr>
          <p:cNvSpPr txBox="1"/>
          <p:nvPr/>
        </p:nvSpPr>
        <p:spPr>
          <a:xfrm>
            <a:off x="289572" y="242887"/>
            <a:ext cx="1564465" cy="3416320"/>
          </a:xfrm>
          <a:prstGeom prst="rect">
            <a:avLst/>
          </a:prstGeom>
          <a:noFill/>
        </p:spPr>
        <p:txBody>
          <a:bodyPr wrap="square" rtlCol="0">
            <a:spAutoFit/>
          </a:bodyPr>
          <a:lstStyle/>
          <a:p>
            <a:r>
              <a:rPr lang="en-US" i="1" dirty="0" err="1"/>
              <a:t>Aes</a:t>
            </a:r>
            <a:r>
              <a:rPr lang="en-US" i="1" dirty="0"/>
              <a:t> Rude</a:t>
            </a:r>
            <a:r>
              <a:rPr lang="en-US" dirty="0"/>
              <a:t>, Latin for rough bronze, no fixed recipe, used as money since Bronze Age, through Iron Age, down to at least 200 BCE</a:t>
            </a:r>
          </a:p>
        </p:txBody>
      </p:sp>
      <p:sp>
        <p:nvSpPr>
          <p:cNvPr id="7" name="TextBox 6">
            <a:extLst>
              <a:ext uri="{FF2B5EF4-FFF2-40B4-BE49-F238E27FC236}">
                <a16:creationId xmlns:a16="http://schemas.microsoft.com/office/drawing/2014/main" id="{735AFAD4-A75C-5ABB-F920-DB14398E4D5F}"/>
              </a:ext>
            </a:extLst>
          </p:cNvPr>
          <p:cNvSpPr txBox="1"/>
          <p:nvPr/>
        </p:nvSpPr>
        <p:spPr>
          <a:xfrm>
            <a:off x="10259064" y="1408197"/>
            <a:ext cx="1932936" cy="1477328"/>
          </a:xfrm>
          <a:prstGeom prst="rect">
            <a:avLst/>
          </a:prstGeom>
          <a:noFill/>
        </p:spPr>
        <p:txBody>
          <a:bodyPr wrap="square" rtlCol="0">
            <a:spAutoFit/>
          </a:bodyPr>
          <a:lstStyle/>
          <a:p>
            <a:r>
              <a:rPr lang="en-US" dirty="0"/>
              <a:t>Struck Silver, introduced by Greek colonists in Southern Italy, c. 600 BCE</a:t>
            </a:r>
          </a:p>
        </p:txBody>
      </p:sp>
      <p:sp>
        <p:nvSpPr>
          <p:cNvPr id="8" name="TextBox 7">
            <a:extLst>
              <a:ext uri="{FF2B5EF4-FFF2-40B4-BE49-F238E27FC236}">
                <a16:creationId xmlns:a16="http://schemas.microsoft.com/office/drawing/2014/main" id="{CA1ACDBC-9422-F4DD-B885-6A03EE9A55B3}"/>
              </a:ext>
            </a:extLst>
          </p:cNvPr>
          <p:cNvSpPr txBox="1"/>
          <p:nvPr/>
        </p:nvSpPr>
        <p:spPr>
          <a:xfrm>
            <a:off x="3434005" y="6010954"/>
            <a:ext cx="5652846" cy="646331"/>
          </a:xfrm>
          <a:prstGeom prst="rect">
            <a:avLst/>
          </a:prstGeom>
          <a:noFill/>
        </p:spPr>
        <p:txBody>
          <a:bodyPr wrap="square" rtlCol="0">
            <a:spAutoFit/>
          </a:bodyPr>
          <a:lstStyle/>
          <a:p>
            <a:r>
              <a:rPr lang="en-US" i="1" dirty="0" err="1"/>
              <a:t>Aes</a:t>
            </a:r>
            <a:r>
              <a:rPr lang="en-US" i="1" dirty="0"/>
              <a:t> Grave, </a:t>
            </a:r>
            <a:r>
              <a:rPr lang="en-US" dirty="0"/>
              <a:t>Latin for Heavy Bronze, invented at Rome c. 270-265 BCE, one coin = 324 grams!</a:t>
            </a:r>
          </a:p>
        </p:txBody>
      </p:sp>
      <p:sp>
        <p:nvSpPr>
          <p:cNvPr id="10" name="Rectangle 9">
            <a:extLst>
              <a:ext uri="{FF2B5EF4-FFF2-40B4-BE49-F238E27FC236}">
                <a16:creationId xmlns:a16="http://schemas.microsoft.com/office/drawing/2014/main" id="{7D0A891E-539B-20BB-D702-407CCEE24500}"/>
              </a:ext>
            </a:extLst>
          </p:cNvPr>
          <p:cNvSpPr/>
          <p:nvPr/>
        </p:nvSpPr>
        <p:spPr>
          <a:xfrm>
            <a:off x="182080" y="3913311"/>
            <a:ext cx="2124299" cy="584775"/>
          </a:xfrm>
          <a:prstGeom prst="rect">
            <a:avLst/>
          </a:prstGeom>
          <a:noFill/>
        </p:spPr>
        <p:txBody>
          <a:bodyPr wrap="none" lIns="91440" tIns="45720" rIns="91440" bIns="45720">
            <a:spAutoFit/>
          </a:bodyPr>
          <a:lstStyle/>
          <a:p>
            <a:pPr algn="ctr"/>
            <a:r>
              <a:rPr lang="en-US" sz="32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Bullion?!</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12" name="Rectangle 11">
            <a:extLst>
              <a:ext uri="{FF2B5EF4-FFF2-40B4-BE49-F238E27FC236}">
                <a16:creationId xmlns:a16="http://schemas.microsoft.com/office/drawing/2014/main" id="{8D04C2A2-CA23-CFD3-37F9-567029005BE4}"/>
              </a:ext>
            </a:extLst>
          </p:cNvPr>
          <p:cNvSpPr/>
          <p:nvPr/>
        </p:nvSpPr>
        <p:spPr>
          <a:xfrm>
            <a:off x="9693741" y="3720715"/>
            <a:ext cx="2135521" cy="1077218"/>
          </a:xfrm>
          <a:prstGeom prst="rect">
            <a:avLst/>
          </a:prstGeom>
          <a:noFill/>
        </p:spPr>
        <p:txBody>
          <a:bodyPr wrap="none" lIns="91440" tIns="45720" rIns="91440" bIns="45720">
            <a:spAutoFit/>
          </a:bodyPr>
          <a:lstStyle/>
          <a:p>
            <a:pPr algn="ctr"/>
            <a:r>
              <a:rPr lang="en-US" sz="32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Intrinsic </a:t>
            </a:r>
          </a:p>
          <a:p>
            <a:pPr algn="ctr"/>
            <a:r>
              <a:rPr lang="en-US" sz="32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Value?!</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13" name="Bent Arrow 12">
            <a:extLst>
              <a:ext uri="{FF2B5EF4-FFF2-40B4-BE49-F238E27FC236}">
                <a16:creationId xmlns:a16="http://schemas.microsoft.com/office/drawing/2014/main" id="{0B09451D-47AB-B941-32B2-C71681AD5A70}"/>
              </a:ext>
            </a:extLst>
          </p:cNvPr>
          <p:cNvSpPr/>
          <p:nvPr/>
        </p:nvSpPr>
        <p:spPr>
          <a:xfrm rot="11040500">
            <a:off x="9213186" y="4782820"/>
            <a:ext cx="1689888" cy="858724"/>
          </a:xfrm>
          <a:prstGeom prst="ben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
        <p:nvSpPr>
          <p:cNvPr id="14" name="Bent Arrow 13">
            <a:extLst>
              <a:ext uri="{FF2B5EF4-FFF2-40B4-BE49-F238E27FC236}">
                <a16:creationId xmlns:a16="http://schemas.microsoft.com/office/drawing/2014/main" id="{81DF5254-E5C6-1CF0-1E02-8EB4171364DB}"/>
              </a:ext>
            </a:extLst>
          </p:cNvPr>
          <p:cNvSpPr/>
          <p:nvPr/>
        </p:nvSpPr>
        <p:spPr>
          <a:xfrm rot="5598552" flipH="1">
            <a:off x="2145951" y="3291352"/>
            <a:ext cx="1340561" cy="858724"/>
          </a:xfrm>
          <a:prstGeom prst="ben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548045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FA6CAB-3DED-8F5F-C0D0-0CCE91791A7E}"/>
              </a:ext>
            </a:extLst>
          </p:cNvPr>
          <p:cNvPicPr>
            <a:picLocks noChangeAspect="1"/>
          </p:cNvPicPr>
          <p:nvPr/>
        </p:nvPicPr>
        <p:blipFill>
          <a:blip r:embed="rId3"/>
          <a:srcRect b="17095"/>
          <a:stretch>
            <a:fillRect/>
          </a:stretch>
        </p:blipFill>
        <p:spPr>
          <a:xfrm>
            <a:off x="6223867" y="2983346"/>
            <a:ext cx="4775200" cy="3874654"/>
          </a:xfrm>
          <a:prstGeom prst="rect">
            <a:avLst/>
          </a:prstGeom>
        </p:spPr>
      </p:pic>
      <p:pic>
        <p:nvPicPr>
          <p:cNvPr id="4" name="Picture 3">
            <a:extLst>
              <a:ext uri="{FF2B5EF4-FFF2-40B4-BE49-F238E27FC236}">
                <a16:creationId xmlns:a16="http://schemas.microsoft.com/office/drawing/2014/main" id="{D94D3FEE-9383-E011-860F-988CD6F1E24B}"/>
              </a:ext>
            </a:extLst>
          </p:cNvPr>
          <p:cNvPicPr>
            <a:picLocks noChangeAspect="1"/>
          </p:cNvPicPr>
          <p:nvPr/>
        </p:nvPicPr>
        <p:blipFill>
          <a:blip r:embed="rId4"/>
          <a:srcRect t="470" b="1745"/>
          <a:stretch>
            <a:fillRect/>
          </a:stretch>
        </p:blipFill>
        <p:spPr>
          <a:xfrm>
            <a:off x="1101728" y="2784763"/>
            <a:ext cx="4927600" cy="4073237"/>
          </a:xfrm>
          <a:prstGeom prst="rect">
            <a:avLst/>
          </a:prstGeom>
        </p:spPr>
      </p:pic>
      <p:sp>
        <p:nvSpPr>
          <p:cNvPr id="6" name="TextBox 5">
            <a:extLst>
              <a:ext uri="{FF2B5EF4-FFF2-40B4-BE49-F238E27FC236}">
                <a16:creationId xmlns:a16="http://schemas.microsoft.com/office/drawing/2014/main" id="{317F6E02-B1F1-E9DC-6AA2-D6F3FA342F9F}"/>
              </a:ext>
            </a:extLst>
          </p:cNvPr>
          <p:cNvSpPr txBox="1"/>
          <p:nvPr/>
        </p:nvSpPr>
        <p:spPr>
          <a:xfrm>
            <a:off x="6169318" y="2614014"/>
            <a:ext cx="6094268" cy="369332"/>
          </a:xfrm>
          <a:prstGeom prst="rect">
            <a:avLst/>
          </a:prstGeom>
          <a:noFill/>
        </p:spPr>
        <p:txBody>
          <a:bodyPr wrap="square">
            <a:spAutoFit/>
          </a:bodyPr>
          <a:lstStyle/>
          <a:p>
            <a:r>
              <a:rPr lang="en-US" sz="1800" b="1" dirty="0"/>
              <a:t>Ardea 1940 = CHRR 20 = Catalli  1989</a:t>
            </a:r>
          </a:p>
        </p:txBody>
      </p:sp>
      <p:pic>
        <p:nvPicPr>
          <p:cNvPr id="5122" name="Picture 2">
            <a:extLst>
              <a:ext uri="{FF2B5EF4-FFF2-40B4-BE49-F238E27FC236}">
                <a16:creationId xmlns:a16="http://schemas.microsoft.com/office/drawing/2014/main" id="{A5324DEE-619B-75D5-586B-156FCF2212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73329" y="155864"/>
            <a:ext cx="1782615" cy="23044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36C735D9-92EF-9414-3488-CF5253BFE2E7}"/>
              </a:ext>
            </a:extLst>
          </p:cNvPr>
          <p:cNvPicPr>
            <a:picLocks noChangeAspect="1"/>
          </p:cNvPicPr>
          <p:nvPr/>
        </p:nvPicPr>
        <p:blipFill>
          <a:blip r:embed="rId6"/>
          <a:stretch>
            <a:fillRect/>
          </a:stretch>
        </p:blipFill>
        <p:spPr>
          <a:xfrm>
            <a:off x="1101728" y="155864"/>
            <a:ext cx="7772400" cy="2128817"/>
          </a:xfrm>
          <a:prstGeom prst="rect">
            <a:avLst/>
          </a:prstGeom>
        </p:spPr>
      </p:pic>
      <p:sp>
        <p:nvSpPr>
          <p:cNvPr id="8" name="TextBox 7">
            <a:extLst>
              <a:ext uri="{FF2B5EF4-FFF2-40B4-BE49-F238E27FC236}">
                <a16:creationId xmlns:a16="http://schemas.microsoft.com/office/drawing/2014/main" id="{7D873A9D-97D0-A434-A9AD-7B4F0AF4B664}"/>
              </a:ext>
            </a:extLst>
          </p:cNvPr>
          <p:cNvSpPr txBox="1"/>
          <p:nvPr/>
        </p:nvSpPr>
        <p:spPr>
          <a:xfrm>
            <a:off x="966357" y="2338590"/>
            <a:ext cx="6094268" cy="369332"/>
          </a:xfrm>
          <a:prstGeom prst="rect">
            <a:avLst/>
          </a:prstGeom>
          <a:noFill/>
        </p:spPr>
        <p:txBody>
          <a:bodyPr wrap="square">
            <a:spAutoFit/>
          </a:bodyPr>
          <a:lstStyle/>
          <a:p>
            <a:r>
              <a:rPr lang="en-US" sz="1800" dirty="0"/>
              <a:t>160 cast, 17 struck, all Roman</a:t>
            </a:r>
            <a:endParaRPr lang="en-US" sz="1800" i="1" dirty="0"/>
          </a:p>
        </p:txBody>
      </p:sp>
      <p:sp>
        <p:nvSpPr>
          <p:cNvPr id="9" name="TextBox 8">
            <a:extLst>
              <a:ext uri="{FF2B5EF4-FFF2-40B4-BE49-F238E27FC236}">
                <a16:creationId xmlns:a16="http://schemas.microsoft.com/office/drawing/2014/main" id="{6C04B209-CBE1-C216-E674-1E6A7A18E961}"/>
              </a:ext>
            </a:extLst>
          </p:cNvPr>
          <p:cNvSpPr txBox="1"/>
          <p:nvPr/>
        </p:nvSpPr>
        <p:spPr>
          <a:xfrm>
            <a:off x="4153481" y="2338590"/>
            <a:ext cx="6094268" cy="369332"/>
          </a:xfrm>
          <a:prstGeom prst="rect">
            <a:avLst/>
          </a:prstGeom>
          <a:noFill/>
        </p:spPr>
        <p:txBody>
          <a:bodyPr wrap="square">
            <a:spAutoFit/>
          </a:bodyPr>
          <a:lstStyle/>
          <a:p>
            <a:r>
              <a:rPr lang="en-US" sz="1800" i="1" dirty="0"/>
              <a:t>Eve of 1</a:t>
            </a:r>
            <a:r>
              <a:rPr lang="en-US" sz="1800" i="1" baseline="30000" dirty="0"/>
              <a:t>st</a:t>
            </a:r>
            <a:r>
              <a:rPr lang="en-US" sz="1800" i="1" dirty="0"/>
              <a:t> Punic War</a:t>
            </a:r>
          </a:p>
        </p:txBody>
      </p:sp>
      <p:sp>
        <p:nvSpPr>
          <p:cNvPr id="2" name="Rectangle 1">
            <a:extLst>
              <a:ext uri="{FF2B5EF4-FFF2-40B4-BE49-F238E27FC236}">
                <a16:creationId xmlns:a16="http://schemas.microsoft.com/office/drawing/2014/main" id="{799D3F3D-3D06-BF35-3A50-EAABB177B024}"/>
              </a:ext>
            </a:extLst>
          </p:cNvPr>
          <p:cNvSpPr/>
          <p:nvPr/>
        </p:nvSpPr>
        <p:spPr>
          <a:xfrm>
            <a:off x="4834272" y="312331"/>
            <a:ext cx="3777195" cy="1815882"/>
          </a:xfrm>
          <a:prstGeom prst="rect">
            <a:avLst/>
          </a:prstGeom>
          <a:ln/>
        </p:spPr>
        <p:style>
          <a:lnRef idx="0">
            <a:schemeClr val="dk1"/>
          </a:lnRef>
          <a:fillRef idx="3">
            <a:schemeClr val="dk1"/>
          </a:fillRef>
          <a:effectRef idx="3">
            <a:schemeClr val="dk1"/>
          </a:effectRef>
          <a:fontRef idx="minor">
            <a:schemeClr val="lt1"/>
          </a:fontRef>
        </p:style>
        <p:txBody>
          <a:bodyPr wrap="square" lIns="91440" tIns="45720" rIns="91440" bIns="45720">
            <a:spAutoFit/>
          </a:bodyPr>
          <a:lstStyle/>
          <a:p>
            <a:pPr algn="ctr"/>
            <a:r>
              <a:rPr lang="en-US" sz="2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Very different monetary forms regularly found together</a:t>
            </a:r>
            <a:endParaRPr lang="en-US" sz="28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4518889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E8DCB4-0820-192E-BB6A-4C25DD2AE714}"/>
              </a:ext>
            </a:extLst>
          </p:cNvPr>
          <p:cNvPicPr/>
          <p:nvPr/>
        </p:nvPicPr>
        <p:blipFill>
          <a:blip r:embed="rId3"/>
          <a:srcRect r="59922"/>
          <a:stretch>
            <a:fillRect/>
          </a:stretch>
        </p:blipFill>
        <p:spPr>
          <a:xfrm>
            <a:off x="242368" y="360930"/>
            <a:ext cx="2504209" cy="6096000"/>
          </a:xfrm>
          <a:prstGeom prst="rect">
            <a:avLst/>
          </a:prstGeom>
        </p:spPr>
      </p:pic>
      <p:sp>
        <p:nvSpPr>
          <p:cNvPr id="3" name="Rectangle 2">
            <a:extLst>
              <a:ext uri="{FF2B5EF4-FFF2-40B4-BE49-F238E27FC236}">
                <a16:creationId xmlns:a16="http://schemas.microsoft.com/office/drawing/2014/main" id="{474F4A1E-2CF7-F0BC-8B76-CB5E81B7FCEE}"/>
              </a:ext>
            </a:extLst>
          </p:cNvPr>
          <p:cNvSpPr/>
          <p:nvPr/>
        </p:nvSpPr>
        <p:spPr>
          <a:xfrm>
            <a:off x="9874752" y="1245320"/>
            <a:ext cx="1895070"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800" b="1" cap="none" spc="0" dirty="0">
                <a:ln/>
                <a:solidFill>
                  <a:schemeClr val="accent3"/>
                </a:solidFill>
                <a:effectLst/>
              </a:rPr>
              <a:t>1:2, </a:t>
            </a:r>
            <a:r>
              <a:rPr lang="en-US" sz="2800" b="1" cap="none" spc="0" dirty="0" err="1">
                <a:ln/>
                <a:solidFill>
                  <a:schemeClr val="accent3"/>
                </a:solidFill>
                <a:effectLst/>
              </a:rPr>
              <a:t>Cu:Pb</a:t>
            </a:r>
            <a:endParaRPr lang="en-US" sz="2800" b="1" cap="none" spc="0" dirty="0">
              <a:ln/>
              <a:solidFill>
                <a:schemeClr val="accent3"/>
              </a:solidFill>
              <a:effectLst/>
            </a:endParaRPr>
          </a:p>
        </p:txBody>
      </p:sp>
      <p:sp>
        <p:nvSpPr>
          <p:cNvPr id="4" name="Rectangle 3">
            <a:extLst>
              <a:ext uri="{FF2B5EF4-FFF2-40B4-BE49-F238E27FC236}">
                <a16:creationId xmlns:a16="http://schemas.microsoft.com/office/drawing/2014/main" id="{9BD882FA-9AA5-5B22-290D-965731102593}"/>
              </a:ext>
            </a:extLst>
          </p:cNvPr>
          <p:cNvSpPr/>
          <p:nvPr/>
        </p:nvSpPr>
        <p:spPr>
          <a:xfrm>
            <a:off x="9869359" y="2020776"/>
            <a:ext cx="1895070"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800" b="1" cap="none" spc="0" dirty="0">
                <a:ln/>
                <a:solidFill>
                  <a:schemeClr val="accent3"/>
                </a:solidFill>
                <a:effectLst/>
              </a:rPr>
              <a:t>1:1, </a:t>
            </a:r>
            <a:r>
              <a:rPr lang="en-US" sz="2800" b="1" cap="none" spc="0" dirty="0" err="1">
                <a:ln/>
                <a:solidFill>
                  <a:schemeClr val="accent3"/>
                </a:solidFill>
                <a:effectLst/>
              </a:rPr>
              <a:t>Cu:Pb</a:t>
            </a:r>
            <a:endParaRPr lang="en-US" sz="2800" b="1" cap="none" spc="0" dirty="0">
              <a:ln/>
              <a:solidFill>
                <a:schemeClr val="accent3"/>
              </a:solidFill>
              <a:effectLst/>
            </a:endParaRPr>
          </a:p>
        </p:txBody>
      </p:sp>
      <p:sp>
        <p:nvSpPr>
          <p:cNvPr id="5" name="Rectangle 4">
            <a:extLst>
              <a:ext uri="{FF2B5EF4-FFF2-40B4-BE49-F238E27FC236}">
                <a16:creationId xmlns:a16="http://schemas.microsoft.com/office/drawing/2014/main" id="{EAC56981-34D4-CE95-8A8D-46A9746F43B5}"/>
              </a:ext>
            </a:extLst>
          </p:cNvPr>
          <p:cNvSpPr/>
          <p:nvPr/>
        </p:nvSpPr>
        <p:spPr>
          <a:xfrm>
            <a:off x="9869359" y="2765050"/>
            <a:ext cx="1829347"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800" b="1" dirty="0">
                <a:ln/>
                <a:solidFill>
                  <a:schemeClr val="accent3"/>
                </a:solidFill>
              </a:rPr>
              <a:t>~100% </a:t>
            </a:r>
            <a:r>
              <a:rPr lang="en-US" sz="2800" b="1" cap="none" spc="0" dirty="0">
                <a:ln/>
                <a:solidFill>
                  <a:schemeClr val="accent3"/>
                </a:solidFill>
                <a:effectLst/>
              </a:rPr>
              <a:t>Cu</a:t>
            </a:r>
          </a:p>
        </p:txBody>
      </p:sp>
      <p:sp>
        <p:nvSpPr>
          <p:cNvPr id="6" name="Rectangle 5">
            <a:extLst>
              <a:ext uri="{FF2B5EF4-FFF2-40B4-BE49-F238E27FC236}">
                <a16:creationId xmlns:a16="http://schemas.microsoft.com/office/drawing/2014/main" id="{EA10B67A-DA3D-5512-0542-F2BD380EE6DC}"/>
              </a:ext>
            </a:extLst>
          </p:cNvPr>
          <p:cNvSpPr/>
          <p:nvPr/>
        </p:nvSpPr>
        <p:spPr>
          <a:xfrm>
            <a:off x="8970660" y="3454416"/>
            <a:ext cx="3657358" cy="52322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800" b="1" dirty="0">
                <a:ln/>
                <a:solidFill>
                  <a:schemeClr val="accent3"/>
                </a:solidFill>
              </a:rPr>
              <a:t>1:4 </a:t>
            </a:r>
            <a:r>
              <a:rPr lang="en-US" sz="2800" b="1" cap="none" spc="0" dirty="0" err="1">
                <a:ln/>
                <a:solidFill>
                  <a:schemeClr val="accent3"/>
                </a:solidFill>
                <a:effectLst/>
              </a:rPr>
              <a:t>Sn:Cu+Pb</a:t>
            </a:r>
            <a:endParaRPr lang="en-US" sz="2800" b="1" cap="none" spc="0" dirty="0">
              <a:ln/>
              <a:solidFill>
                <a:schemeClr val="accent3"/>
              </a:solidFill>
              <a:effectLst/>
            </a:endParaRPr>
          </a:p>
        </p:txBody>
      </p:sp>
      <p:sp>
        <p:nvSpPr>
          <p:cNvPr id="7" name="Rectangle 6">
            <a:extLst>
              <a:ext uri="{FF2B5EF4-FFF2-40B4-BE49-F238E27FC236}">
                <a16:creationId xmlns:a16="http://schemas.microsoft.com/office/drawing/2014/main" id="{3678A5B0-F388-FF22-616C-10BF9B54C563}"/>
              </a:ext>
            </a:extLst>
          </p:cNvPr>
          <p:cNvSpPr/>
          <p:nvPr/>
        </p:nvSpPr>
        <p:spPr>
          <a:xfrm>
            <a:off x="8970660" y="4201721"/>
            <a:ext cx="4038774" cy="52322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800" b="1" dirty="0">
                <a:ln/>
                <a:solidFill>
                  <a:schemeClr val="accent3"/>
                </a:solidFill>
              </a:rPr>
              <a:t>9:1 </a:t>
            </a:r>
            <a:r>
              <a:rPr lang="en-US" sz="2800" b="1" dirty="0" err="1">
                <a:ln/>
                <a:solidFill>
                  <a:schemeClr val="accent3"/>
                </a:solidFill>
              </a:rPr>
              <a:t>Fe:var</a:t>
            </a:r>
            <a:r>
              <a:rPr lang="en-US" sz="2800" b="1" dirty="0">
                <a:ln/>
                <a:solidFill>
                  <a:schemeClr val="accent3"/>
                </a:solidFill>
              </a:rPr>
              <a:t>.</a:t>
            </a:r>
            <a:endParaRPr lang="en-US" sz="2800" b="1" cap="none" spc="0" dirty="0">
              <a:ln/>
              <a:solidFill>
                <a:schemeClr val="accent3"/>
              </a:solidFill>
              <a:effectLst/>
            </a:endParaRPr>
          </a:p>
        </p:txBody>
      </p:sp>
      <p:sp>
        <p:nvSpPr>
          <p:cNvPr id="8" name="Rectangle 7">
            <a:extLst>
              <a:ext uri="{FF2B5EF4-FFF2-40B4-BE49-F238E27FC236}">
                <a16:creationId xmlns:a16="http://schemas.microsoft.com/office/drawing/2014/main" id="{F29F5361-3348-466F-5471-1BCCFD7ACDD7}"/>
              </a:ext>
            </a:extLst>
          </p:cNvPr>
          <p:cNvSpPr/>
          <p:nvPr/>
        </p:nvSpPr>
        <p:spPr>
          <a:xfrm>
            <a:off x="8764645" y="4888056"/>
            <a:ext cx="4038774" cy="954107"/>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800" b="1" dirty="0">
                <a:ln/>
                <a:solidFill>
                  <a:schemeClr val="accent3"/>
                </a:solidFill>
              </a:rPr>
              <a:t>Many other </a:t>
            </a:r>
          </a:p>
          <a:p>
            <a:pPr algn="ctr"/>
            <a:r>
              <a:rPr lang="en-US" sz="2800" b="1" dirty="0">
                <a:ln/>
                <a:solidFill>
                  <a:schemeClr val="accent3"/>
                </a:solidFill>
              </a:rPr>
              <a:t>combinations</a:t>
            </a:r>
            <a:endParaRPr lang="en-US" sz="2800" b="1" cap="none" spc="0" dirty="0">
              <a:ln/>
              <a:solidFill>
                <a:schemeClr val="accent3"/>
              </a:solidFill>
              <a:effectLst/>
            </a:endParaRPr>
          </a:p>
        </p:txBody>
      </p:sp>
      <p:pic>
        <p:nvPicPr>
          <p:cNvPr id="9" name="Picture 8">
            <a:extLst>
              <a:ext uri="{FF2B5EF4-FFF2-40B4-BE49-F238E27FC236}">
                <a16:creationId xmlns:a16="http://schemas.microsoft.com/office/drawing/2014/main" id="{EDE528B6-AFE7-F043-2C19-A68E1A0486FC}"/>
              </a:ext>
            </a:extLst>
          </p:cNvPr>
          <p:cNvPicPr>
            <a:picLocks noChangeAspect="1"/>
          </p:cNvPicPr>
          <p:nvPr/>
        </p:nvPicPr>
        <p:blipFill>
          <a:blip r:embed="rId4"/>
          <a:stretch>
            <a:fillRect/>
          </a:stretch>
        </p:blipFill>
        <p:spPr>
          <a:xfrm>
            <a:off x="2952591" y="982788"/>
            <a:ext cx="3505895" cy="2213287"/>
          </a:xfrm>
          <a:prstGeom prst="rect">
            <a:avLst/>
          </a:prstGeom>
        </p:spPr>
      </p:pic>
      <p:sp>
        <p:nvSpPr>
          <p:cNvPr id="14" name="Rectangle 13">
            <a:extLst>
              <a:ext uri="{FF2B5EF4-FFF2-40B4-BE49-F238E27FC236}">
                <a16:creationId xmlns:a16="http://schemas.microsoft.com/office/drawing/2014/main" id="{9F456B52-6B28-748B-C23B-F599E52F8E1D}"/>
              </a:ext>
            </a:extLst>
          </p:cNvPr>
          <p:cNvSpPr/>
          <p:nvPr/>
        </p:nvSpPr>
        <p:spPr>
          <a:xfrm>
            <a:off x="2859804" y="304425"/>
            <a:ext cx="3342838" cy="523220"/>
          </a:xfrm>
          <a:prstGeom prst="rect">
            <a:avLst/>
          </a:prstGeom>
        </p:spPr>
        <p:txBody>
          <a:bodyPr wrap="none">
            <a:spAutoFit/>
          </a:bodyPr>
          <a:lstStyle/>
          <a:p>
            <a:r>
              <a:rPr lang="en-US" sz="2800" b="1" dirty="0" err="1"/>
              <a:t>Ghiaccioforte</a:t>
            </a:r>
            <a:r>
              <a:rPr lang="en-US" sz="2800" b="1" dirty="0"/>
              <a:t> Finds</a:t>
            </a:r>
          </a:p>
        </p:txBody>
      </p:sp>
      <p:sp>
        <p:nvSpPr>
          <p:cNvPr id="15" name="TextBox 14">
            <a:extLst>
              <a:ext uri="{FF2B5EF4-FFF2-40B4-BE49-F238E27FC236}">
                <a16:creationId xmlns:a16="http://schemas.microsoft.com/office/drawing/2014/main" id="{A466A329-945E-100E-E18F-841AE128CDD0}"/>
              </a:ext>
            </a:extLst>
          </p:cNvPr>
          <p:cNvSpPr txBox="1"/>
          <p:nvPr/>
        </p:nvSpPr>
        <p:spPr>
          <a:xfrm>
            <a:off x="0" y="6511488"/>
            <a:ext cx="7810499" cy="307777"/>
          </a:xfrm>
          <a:prstGeom prst="rect">
            <a:avLst/>
          </a:prstGeom>
          <a:noFill/>
        </p:spPr>
        <p:txBody>
          <a:bodyPr wrap="square" rtlCol="0">
            <a:spAutoFit/>
          </a:bodyPr>
          <a:lstStyle/>
          <a:p>
            <a:r>
              <a:rPr lang="en-US" sz="1400" dirty="0" err="1">
                <a:solidFill>
                  <a:schemeClr val="tx1">
                    <a:lumMod val="65000"/>
                  </a:schemeClr>
                </a:solidFill>
              </a:rPr>
              <a:t>Baldassarri</a:t>
            </a:r>
            <a:r>
              <a:rPr lang="en-US" sz="1400" dirty="0">
                <a:solidFill>
                  <a:schemeClr val="tx1">
                    <a:lumMod val="65000"/>
                  </a:schemeClr>
                </a:solidFill>
              </a:rPr>
              <a:t> et al. 2007; </a:t>
            </a:r>
            <a:r>
              <a:rPr lang="en-US" sz="1400" i="1" dirty="0">
                <a:solidFill>
                  <a:schemeClr val="tx1">
                    <a:lumMod val="65000"/>
                  </a:schemeClr>
                </a:solidFill>
              </a:rPr>
              <a:t>cf</a:t>
            </a:r>
            <a:r>
              <a:rPr lang="en-US" sz="1400" dirty="0">
                <a:solidFill>
                  <a:schemeClr val="tx1">
                    <a:lumMod val="65000"/>
                  </a:schemeClr>
                </a:solidFill>
              </a:rPr>
              <a:t>. de Caro et al. 2005 on testing of  Sardinian material </a:t>
            </a:r>
          </a:p>
        </p:txBody>
      </p:sp>
      <p:pic>
        <p:nvPicPr>
          <p:cNvPr id="16" name="Picture 15">
            <a:extLst>
              <a:ext uri="{FF2B5EF4-FFF2-40B4-BE49-F238E27FC236}">
                <a16:creationId xmlns:a16="http://schemas.microsoft.com/office/drawing/2014/main" id="{D0676315-9DFE-D8BF-888E-F1B3BEFD7B5B}"/>
              </a:ext>
            </a:extLst>
          </p:cNvPr>
          <p:cNvPicPr>
            <a:picLocks noChangeAspect="1"/>
          </p:cNvPicPr>
          <p:nvPr/>
        </p:nvPicPr>
        <p:blipFill>
          <a:blip r:embed="rId5"/>
          <a:stretch>
            <a:fillRect/>
          </a:stretch>
        </p:blipFill>
        <p:spPr>
          <a:xfrm>
            <a:off x="2952590" y="3373515"/>
            <a:ext cx="4111219" cy="3083415"/>
          </a:xfrm>
          <a:prstGeom prst="rect">
            <a:avLst/>
          </a:prstGeom>
        </p:spPr>
      </p:pic>
      <p:sp>
        <p:nvSpPr>
          <p:cNvPr id="17" name="TextBox 16">
            <a:extLst>
              <a:ext uri="{FF2B5EF4-FFF2-40B4-BE49-F238E27FC236}">
                <a16:creationId xmlns:a16="http://schemas.microsoft.com/office/drawing/2014/main" id="{F8DF265E-EAAE-67C7-A2DC-5A15653EF0CC}"/>
              </a:ext>
            </a:extLst>
          </p:cNvPr>
          <p:cNvSpPr txBox="1"/>
          <p:nvPr/>
        </p:nvSpPr>
        <p:spPr>
          <a:xfrm>
            <a:off x="6845301" y="175721"/>
            <a:ext cx="7382740" cy="1477328"/>
          </a:xfrm>
          <a:prstGeom prst="rect">
            <a:avLst/>
          </a:prstGeom>
          <a:noFill/>
        </p:spPr>
        <p:txBody>
          <a:bodyPr wrap="square">
            <a:spAutoFit/>
          </a:bodyPr>
          <a:lstStyle/>
          <a:p>
            <a:r>
              <a:rPr lang="en-US" i="1" dirty="0"/>
              <a:t>Small Italic town</a:t>
            </a:r>
          </a:p>
          <a:p>
            <a:r>
              <a:rPr lang="en-US" i="1" dirty="0"/>
              <a:t>Destroyed c. 280 BCE by Romans</a:t>
            </a:r>
          </a:p>
          <a:p>
            <a:endParaRPr lang="en-US" sz="1800" i="1" dirty="0"/>
          </a:p>
          <a:p>
            <a:r>
              <a:rPr lang="en-US" sz="1800" i="1" dirty="0"/>
              <a:t>LOTS and </a:t>
            </a:r>
          </a:p>
          <a:p>
            <a:r>
              <a:rPr lang="en-US" i="1" dirty="0"/>
              <a:t>LOTS of </a:t>
            </a:r>
            <a:r>
              <a:rPr lang="en-US" i="1" dirty="0" err="1"/>
              <a:t>aes</a:t>
            </a:r>
            <a:r>
              <a:rPr lang="en-US" i="1" dirty="0"/>
              <a:t> rude</a:t>
            </a:r>
            <a:endParaRPr lang="en-US" sz="1800" i="1" dirty="0"/>
          </a:p>
        </p:txBody>
      </p:sp>
      <p:pic>
        <p:nvPicPr>
          <p:cNvPr id="10" name="Picture 9">
            <a:extLst>
              <a:ext uri="{FF2B5EF4-FFF2-40B4-BE49-F238E27FC236}">
                <a16:creationId xmlns:a16="http://schemas.microsoft.com/office/drawing/2014/main" id="{4E8F3D71-7E35-617B-3C01-F1B1599F7BCE}"/>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091" b="98770" l="2700" r="100000"/>
                    </a14:imgEffect>
                  </a14:imgLayer>
                </a14:imgProps>
              </a:ext>
            </a:extLst>
          </a:blip>
          <a:stretch>
            <a:fillRect/>
          </a:stretch>
        </p:blipFill>
        <p:spPr>
          <a:xfrm rot="15975560">
            <a:off x="6485846" y="2021431"/>
            <a:ext cx="3441864" cy="2798236"/>
          </a:xfrm>
          <a:prstGeom prst="rect">
            <a:avLst/>
          </a:prstGeom>
        </p:spPr>
      </p:pic>
      <p:sp>
        <p:nvSpPr>
          <p:cNvPr id="12" name="Rectangle 11">
            <a:extLst>
              <a:ext uri="{FF2B5EF4-FFF2-40B4-BE49-F238E27FC236}">
                <a16:creationId xmlns:a16="http://schemas.microsoft.com/office/drawing/2014/main" id="{38097D5F-5553-00EB-3C95-FB2A7C7ECD65}"/>
              </a:ext>
            </a:extLst>
          </p:cNvPr>
          <p:cNvSpPr/>
          <p:nvPr/>
        </p:nvSpPr>
        <p:spPr>
          <a:xfrm>
            <a:off x="7198984" y="5058182"/>
            <a:ext cx="2312351" cy="1569660"/>
          </a:xfrm>
          <a:prstGeom prst="rect">
            <a:avLst/>
          </a:prstGeom>
          <a:noFill/>
        </p:spPr>
        <p:txBody>
          <a:bodyPr wrap="square" lIns="91440" tIns="45720" rIns="91440" bIns="45720">
            <a:spAutoFit/>
          </a:bodyPr>
          <a:lstStyle/>
          <a:p>
            <a:pPr algn="ctr"/>
            <a:r>
              <a:rPr lang="en-US" sz="3200" b="1" dirty="0" err="1">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pXRF</a:t>
            </a:r>
            <a:r>
              <a:rPr lang="en-US" sz="32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Surface Analyses</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1795309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2663A4-92E5-E5FB-0593-A05A107C3D8C}"/>
              </a:ext>
            </a:extLst>
          </p:cNvPr>
          <p:cNvPicPr>
            <a:picLocks noChangeAspect="1"/>
          </p:cNvPicPr>
          <p:nvPr/>
        </p:nvPicPr>
        <p:blipFill>
          <a:blip r:embed="rId3"/>
          <a:stretch>
            <a:fillRect/>
          </a:stretch>
        </p:blipFill>
        <p:spPr>
          <a:xfrm>
            <a:off x="6905913" y="428913"/>
            <a:ext cx="5016919" cy="5836805"/>
          </a:xfrm>
          <a:prstGeom prst="rect">
            <a:avLst/>
          </a:prstGeom>
        </p:spPr>
      </p:pic>
      <p:sp>
        <p:nvSpPr>
          <p:cNvPr id="3" name="TextBox 2">
            <a:extLst>
              <a:ext uri="{FF2B5EF4-FFF2-40B4-BE49-F238E27FC236}">
                <a16:creationId xmlns:a16="http://schemas.microsoft.com/office/drawing/2014/main" id="{44BD1DDE-9052-8B98-D7F4-F9F53B291A3D}"/>
              </a:ext>
            </a:extLst>
          </p:cNvPr>
          <p:cNvSpPr txBox="1"/>
          <p:nvPr/>
        </p:nvSpPr>
        <p:spPr>
          <a:xfrm>
            <a:off x="10404764" y="6429087"/>
            <a:ext cx="1787236" cy="369332"/>
          </a:xfrm>
          <a:prstGeom prst="rect">
            <a:avLst/>
          </a:prstGeom>
          <a:noFill/>
        </p:spPr>
        <p:txBody>
          <a:bodyPr wrap="square" rtlCol="0">
            <a:spAutoFit/>
          </a:bodyPr>
          <a:lstStyle/>
          <a:p>
            <a:r>
              <a:rPr lang="en-US" dirty="0"/>
              <a:t>Yarrow 2023</a:t>
            </a:r>
          </a:p>
        </p:txBody>
      </p:sp>
      <p:sp>
        <p:nvSpPr>
          <p:cNvPr id="5" name="TextBox 4">
            <a:extLst>
              <a:ext uri="{FF2B5EF4-FFF2-40B4-BE49-F238E27FC236}">
                <a16:creationId xmlns:a16="http://schemas.microsoft.com/office/drawing/2014/main" id="{E5ED8205-959B-2C0D-6B87-1EB747743113}"/>
              </a:ext>
            </a:extLst>
          </p:cNvPr>
          <p:cNvSpPr txBox="1"/>
          <p:nvPr/>
        </p:nvSpPr>
        <p:spPr>
          <a:xfrm>
            <a:off x="338410" y="4673084"/>
            <a:ext cx="6094268" cy="369332"/>
          </a:xfrm>
          <a:prstGeom prst="rect">
            <a:avLst/>
          </a:prstGeom>
          <a:noFill/>
        </p:spPr>
        <p:txBody>
          <a:bodyPr wrap="square">
            <a:spAutoFit/>
          </a:bodyPr>
          <a:lstStyle/>
          <a:p>
            <a:r>
              <a:rPr lang="en-US" sz="1800" b="1" dirty="0"/>
              <a:t>Metrology and that base-12 Denomination system</a:t>
            </a:r>
          </a:p>
        </p:txBody>
      </p:sp>
      <p:pic>
        <p:nvPicPr>
          <p:cNvPr id="6" name="Picture 5">
            <a:extLst>
              <a:ext uri="{FF2B5EF4-FFF2-40B4-BE49-F238E27FC236}">
                <a16:creationId xmlns:a16="http://schemas.microsoft.com/office/drawing/2014/main" id="{39B81B24-7902-9E0D-B588-E744871D9011}"/>
              </a:ext>
            </a:extLst>
          </p:cNvPr>
          <p:cNvPicPr>
            <a:picLocks noChangeAspect="1"/>
          </p:cNvPicPr>
          <p:nvPr/>
        </p:nvPicPr>
        <p:blipFill>
          <a:blip r:embed="rId4"/>
          <a:stretch>
            <a:fillRect/>
          </a:stretch>
        </p:blipFill>
        <p:spPr>
          <a:xfrm>
            <a:off x="127577" y="1084684"/>
            <a:ext cx="6515935" cy="33985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Rectangle 3">
            <a:extLst>
              <a:ext uri="{FF2B5EF4-FFF2-40B4-BE49-F238E27FC236}">
                <a16:creationId xmlns:a16="http://schemas.microsoft.com/office/drawing/2014/main" id="{3B79B5E6-F4CD-4413-77A1-CACCC58D9792}"/>
              </a:ext>
            </a:extLst>
          </p:cNvPr>
          <p:cNvSpPr/>
          <p:nvPr/>
        </p:nvSpPr>
        <p:spPr>
          <a:xfrm>
            <a:off x="411605" y="5351869"/>
            <a:ext cx="5684395" cy="1077218"/>
          </a:xfrm>
          <a:prstGeom prst="rect">
            <a:avLst/>
          </a:prstGeom>
          <a:noFill/>
        </p:spPr>
        <p:txBody>
          <a:bodyPr wrap="square" lIns="91440" tIns="45720" rIns="91440" bIns="45720">
            <a:spAutoFit/>
          </a:bodyPr>
          <a:lstStyle/>
          <a:p>
            <a:pPr algn="ctr"/>
            <a:r>
              <a:rPr lang="en-US" sz="32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Hints against the worth by weight model</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1436991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48A11D1-A159-0D7B-D7C8-654D86F36EE9}"/>
              </a:ext>
            </a:extLst>
          </p:cNvPr>
          <p:cNvPicPr>
            <a:picLocks noChangeAspect="1"/>
          </p:cNvPicPr>
          <p:nvPr/>
        </p:nvPicPr>
        <p:blipFill>
          <a:blip r:embed="rId2"/>
          <a:stretch>
            <a:fillRect/>
          </a:stretch>
        </p:blipFill>
        <p:spPr>
          <a:xfrm>
            <a:off x="0" y="0"/>
            <a:ext cx="7188228" cy="6858000"/>
          </a:xfrm>
          <a:prstGeom prst="rect">
            <a:avLst/>
          </a:prstGeom>
        </p:spPr>
      </p:pic>
      <p:pic>
        <p:nvPicPr>
          <p:cNvPr id="12" name="Picture 11">
            <a:extLst>
              <a:ext uri="{FF2B5EF4-FFF2-40B4-BE49-F238E27FC236}">
                <a16:creationId xmlns:a16="http://schemas.microsoft.com/office/drawing/2014/main" id="{10BB4871-75A5-DB34-204C-48130D991B0E}"/>
              </a:ext>
            </a:extLst>
          </p:cNvPr>
          <p:cNvPicPr>
            <a:picLocks noChangeAspect="1"/>
          </p:cNvPicPr>
          <p:nvPr/>
        </p:nvPicPr>
        <p:blipFill>
          <a:blip r:embed="rId3"/>
          <a:stretch>
            <a:fillRect/>
          </a:stretch>
        </p:blipFill>
        <p:spPr>
          <a:xfrm rot="5400000">
            <a:off x="7835234" y="-241613"/>
            <a:ext cx="1047545" cy="1955326"/>
          </a:xfrm>
          <a:prstGeom prst="rect">
            <a:avLst/>
          </a:prstGeom>
        </p:spPr>
      </p:pic>
      <p:pic>
        <p:nvPicPr>
          <p:cNvPr id="13" name="Picture 12">
            <a:extLst>
              <a:ext uri="{FF2B5EF4-FFF2-40B4-BE49-F238E27FC236}">
                <a16:creationId xmlns:a16="http://schemas.microsoft.com/office/drawing/2014/main" id="{A6943F6E-D03D-43C2-1237-4AD8030BB6B6}"/>
              </a:ext>
            </a:extLst>
          </p:cNvPr>
          <p:cNvPicPr>
            <a:picLocks noChangeAspect="1"/>
          </p:cNvPicPr>
          <p:nvPr/>
        </p:nvPicPr>
        <p:blipFill>
          <a:blip r:embed="rId4"/>
          <a:stretch>
            <a:fillRect/>
          </a:stretch>
        </p:blipFill>
        <p:spPr>
          <a:xfrm>
            <a:off x="9201203" y="2972599"/>
            <a:ext cx="2690137" cy="3580790"/>
          </a:xfrm>
          <a:prstGeom prst="rect">
            <a:avLst/>
          </a:prstGeom>
        </p:spPr>
      </p:pic>
      <p:sp>
        <p:nvSpPr>
          <p:cNvPr id="15" name="TextBox 14">
            <a:extLst>
              <a:ext uri="{FF2B5EF4-FFF2-40B4-BE49-F238E27FC236}">
                <a16:creationId xmlns:a16="http://schemas.microsoft.com/office/drawing/2014/main" id="{3E4B9A40-9BE6-9481-C7EB-061720F3BCE6}"/>
              </a:ext>
            </a:extLst>
          </p:cNvPr>
          <p:cNvSpPr txBox="1"/>
          <p:nvPr/>
        </p:nvSpPr>
        <p:spPr>
          <a:xfrm>
            <a:off x="7628828" y="1577602"/>
            <a:ext cx="4397979" cy="1077218"/>
          </a:xfrm>
          <a:prstGeom prst="rect">
            <a:avLst/>
          </a:prstGeom>
          <a:noFill/>
        </p:spPr>
        <p:txBody>
          <a:bodyPr wrap="square">
            <a:spAutoFit/>
          </a:bodyPr>
          <a:lstStyle/>
          <a:p>
            <a:r>
              <a:rPr lang="en-US" sz="3200" dirty="0" err="1">
                <a:latin typeface="+mj-lt"/>
              </a:rPr>
              <a:t>pXRF</a:t>
            </a:r>
            <a:r>
              <a:rPr lang="en-US" sz="3200" dirty="0">
                <a:latin typeface="+mj-lt"/>
              </a:rPr>
              <a:t> results of </a:t>
            </a:r>
          </a:p>
          <a:p>
            <a:r>
              <a:rPr lang="en-US" sz="3200" dirty="0">
                <a:latin typeface="+mj-lt"/>
              </a:rPr>
              <a:t>Nemi excavation coins</a:t>
            </a:r>
            <a:endParaRPr lang="en-US" dirty="0">
              <a:latin typeface="+mj-lt"/>
            </a:endParaRPr>
          </a:p>
        </p:txBody>
      </p:sp>
    </p:spTree>
    <p:extLst>
      <p:ext uri="{BB962C8B-B14F-4D97-AF65-F5344CB8AC3E}">
        <p14:creationId xmlns:p14="http://schemas.microsoft.com/office/powerpoint/2010/main" val="526651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7201F2-A906-9C57-2761-C453EBA91CB5}"/>
              </a:ext>
            </a:extLst>
          </p:cNvPr>
          <p:cNvPicPr>
            <a:picLocks noChangeAspect="1"/>
          </p:cNvPicPr>
          <p:nvPr/>
        </p:nvPicPr>
        <p:blipFill>
          <a:blip r:embed="rId3"/>
          <a:stretch>
            <a:fillRect/>
          </a:stretch>
        </p:blipFill>
        <p:spPr>
          <a:xfrm>
            <a:off x="5462546" y="424660"/>
            <a:ext cx="6484810" cy="6157749"/>
          </a:xfrm>
          <a:prstGeom prst="rect">
            <a:avLst/>
          </a:prstGeom>
        </p:spPr>
      </p:pic>
      <p:pic>
        <p:nvPicPr>
          <p:cNvPr id="3" name="Picture 2">
            <a:extLst>
              <a:ext uri="{FF2B5EF4-FFF2-40B4-BE49-F238E27FC236}">
                <a16:creationId xmlns:a16="http://schemas.microsoft.com/office/drawing/2014/main" id="{91E1D3C2-EFFC-B67A-7D7A-E8B1859D1FF9}"/>
              </a:ext>
            </a:extLst>
          </p:cNvPr>
          <p:cNvPicPr>
            <a:picLocks noChangeAspect="1"/>
          </p:cNvPicPr>
          <p:nvPr/>
        </p:nvPicPr>
        <p:blipFill>
          <a:blip r:embed="rId4"/>
          <a:stretch>
            <a:fillRect/>
          </a:stretch>
        </p:blipFill>
        <p:spPr>
          <a:xfrm>
            <a:off x="3053301" y="1789909"/>
            <a:ext cx="2197522" cy="2511454"/>
          </a:xfrm>
          <a:prstGeom prst="rect">
            <a:avLst/>
          </a:prstGeom>
        </p:spPr>
      </p:pic>
      <p:pic>
        <p:nvPicPr>
          <p:cNvPr id="5" name="Picture 4">
            <a:extLst>
              <a:ext uri="{FF2B5EF4-FFF2-40B4-BE49-F238E27FC236}">
                <a16:creationId xmlns:a16="http://schemas.microsoft.com/office/drawing/2014/main" id="{ADFD98B6-04E7-5773-417B-0C90471C7040}"/>
              </a:ext>
            </a:extLst>
          </p:cNvPr>
          <p:cNvPicPr>
            <a:picLocks noChangeAspect="1"/>
          </p:cNvPicPr>
          <p:nvPr/>
        </p:nvPicPr>
        <p:blipFill>
          <a:blip r:embed="rId5"/>
          <a:stretch>
            <a:fillRect/>
          </a:stretch>
        </p:blipFill>
        <p:spPr>
          <a:xfrm>
            <a:off x="1102837" y="4439404"/>
            <a:ext cx="4147986" cy="2143005"/>
          </a:xfrm>
          <a:prstGeom prst="rect">
            <a:avLst/>
          </a:prstGeom>
        </p:spPr>
      </p:pic>
      <p:sp>
        <p:nvSpPr>
          <p:cNvPr id="6" name="TextBox 5">
            <a:extLst>
              <a:ext uri="{FF2B5EF4-FFF2-40B4-BE49-F238E27FC236}">
                <a16:creationId xmlns:a16="http://schemas.microsoft.com/office/drawing/2014/main" id="{884D10AC-138D-01F2-6476-F1532C2749DA}"/>
              </a:ext>
            </a:extLst>
          </p:cNvPr>
          <p:cNvSpPr txBox="1"/>
          <p:nvPr/>
        </p:nvSpPr>
        <p:spPr>
          <a:xfrm>
            <a:off x="482315" y="1922251"/>
            <a:ext cx="2197522" cy="2246769"/>
          </a:xfrm>
          <a:prstGeom prst="rect">
            <a:avLst/>
          </a:prstGeom>
          <a:noFill/>
        </p:spPr>
        <p:txBody>
          <a:bodyPr wrap="square">
            <a:spAutoFit/>
          </a:bodyPr>
          <a:lstStyle/>
          <a:p>
            <a:r>
              <a:rPr lang="en-US" sz="2800" dirty="0"/>
              <a:t>a cheap, versatile biproduct of silver mining</a:t>
            </a:r>
          </a:p>
        </p:txBody>
      </p:sp>
      <p:sp>
        <p:nvSpPr>
          <p:cNvPr id="7" name="AutoShape 2">
            <a:extLst>
              <a:ext uri="{FF2B5EF4-FFF2-40B4-BE49-F238E27FC236}">
                <a16:creationId xmlns:a16="http://schemas.microsoft.com/office/drawing/2014/main" id="{8379492F-D655-1A41-F4E5-BD63EE4484B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TextBox 3">
            <a:extLst>
              <a:ext uri="{FF2B5EF4-FFF2-40B4-BE49-F238E27FC236}">
                <a16:creationId xmlns:a16="http://schemas.microsoft.com/office/drawing/2014/main" id="{D4DBDCB8-542B-89CC-7404-C5143195000A}"/>
              </a:ext>
            </a:extLst>
          </p:cNvPr>
          <p:cNvSpPr txBox="1"/>
          <p:nvPr/>
        </p:nvSpPr>
        <p:spPr>
          <a:xfrm>
            <a:off x="482316" y="588557"/>
            <a:ext cx="4768508" cy="707886"/>
          </a:xfrm>
          <a:prstGeom prst="rect">
            <a:avLst/>
          </a:prstGeom>
          <a:noFill/>
        </p:spPr>
        <p:txBody>
          <a:bodyPr wrap="square">
            <a:spAutoFit/>
          </a:bodyPr>
          <a:lstStyle/>
          <a:p>
            <a:r>
              <a:rPr lang="en-US" sz="4000" dirty="0">
                <a:latin typeface="+mj-lt"/>
              </a:rPr>
              <a:t>Why so much lead?</a:t>
            </a:r>
            <a:endParaRPr lang="en-US" sz="2400" dirty="0">
              <a:latin typeface="+mj-lt"/>
            </a:endParaRPr>
          </a:p>
        </p:txBody>
      </p:sp>
    </p:spTree>
    <p:extLst>
      <p:ext uri="{BB962C8B-B14F-4D97-AF65-F5344CB8AC3E}">
        <p14:creationId xmlns:p14="http://schemas.microsoft.com/office/powerpoint/2010/main" val="536265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9C514-0813-B0B9-7BAF-B2479989D02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FCDC3F6-0795-8296-0759-AF864D9F14B6}"/>
              </a:ext>
            </a:extLst>
          </p:cNvPr>
          <p:cNvSpPr txBox="1"/>
          <p:nvPr/>
        </p:nvSpPr>
        <p:spPr>
          <a:xfrm>
            <a:off x="370348" y="322084"/>
            <a:ext cx="6898593" cy="646331"/>
          </a:xfrm>
          <a:prstGeom prst="rect">
            <a:avLst/>
          </a:prstGeom>
          <a:noFill/>
        </p:spPr>
        <p:txBody>
          <a:bodyPr wrap="square">
            <a:spAutoFit/>
          </a:bodyPr>
          <a:lstStyle/>
          <a:p>
            <a:r>
              <a:rPr lang="en-US" sz="3600" b="1" dirty="0"/>
              <a:t>Initial Muonic Work</a:t>
            </a:r>
          </a:p>
        </p:txBody>
      </p:sp>
      <p:pic>
        <p:nvPicPr>
          <p:cNvPr id="12292" name="Picture 4">
            <a:extLst>
              <a:ext uri="{FF2B5EF4-FFF2-40B4-BE49-F238E27FC236}">
                <a16:creationId xmlns:a16="http://schemas.microsoft.com/office/drawing/2014/main" id="{88D0668B-A9BD-4695-5193-B912822669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6601" y="1106838"/>
            <a:ext cx="2122340" cy="28829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537BFD2-17D8-D533-B6A8-EFFC8028A813}"/>
              </a:ext>
            </a:extLst>
          </p:cNvPr>
          <p:cNvPicPr>
            <a:picLocks noChangeAspect="1"/>
          </p:cNvPicPr>
          <p:nvPr/>
        </p:nvPicPr>
        <p:blipFill>
          <a:blip r:embed="rId4"/>
          <a:stretch>
            <a:fillRect/>
          </a:stretch>
        </p:blipFill>
        <p:spPr>
          <a:xfrm>
            <a:off x="370348" y="4881031"/>
            <a:ext cx="4989642" cy="1470935"/>
          </a:xfrm>
          <a:prstGeom prst="rect">
            <a:avLst/>
          </a:prstGeom>
        </p:spPr>
      </p:pic>
      <p:sp>
        <p:nvSpPr>
          <p:cNvPr id="8" name="TextBox 7">
            <a:extLst>
              <a:ext uri="{FF2B5EF4-FFF2-40B4-BE49-F238E27FC236}">
                <a16:creationId xmlns:a16="http://schemas.microsoft.com/office/drawing/2014/main" id="{51D7D3FB-CF43-12E2-6F95-DA581891EA79}"/>
              </a:ext>
            </a:extLst>
          </p:cNvPr>
          <p:cNvSpPr txBox="1"/>
          <p:nvPr/>
        </p:nvSpPr>
        <p:spPr>
          <a:xfrm>
            <a:off x="262084" y="4216908"/>
            <a:ext cx="6094268" cy="646331"/>
          </a:xfrm>
          <a:prstGeom prst="rect">
            <a:avLst/>
          </a:prstGeom>
          <a:noFill/>
        </p:spPr>
        <p:txBody>
          <a:bodyPr wrap="square">
            <a:spAutoFit/>
          </a:bodyPr>
          <a:lstStyle/>
          <a:p>
            <a:r>
              <a:rPr lang="en-US" sz="1800" b="1" dirty="0"/>
              <a:t>Preliminary experimental results for </a:t>
            </a:r>
          </a:p>
          <a:p>
            <a:r>
              <a:rPr lang="en-US" sz="1800" b="1" dirty="0"/>
              <a:t>Nemi RRC 18 samples</a:t>
            </a:r>
          </a:p>
        </p:txBody>
      </p:sp>
      <p:pic>
        <p:nvPicPr>
          <p:cNvPr id="11" name="Picture 10" descr="A close-up of a round object&#10;&#10;AI-generated content may be incorrect.">
            <a:extLst>
              <a:ext uri="{FF2B5EF4-FFF2-40B4-BE49-F238E27FC236}">
                <a16:creationId xmlns:a16="http://schemas.microsoft.com/office/drawing/2014/main" id="{0E6E1D09-693B-F0F0-710E-ACAD5DED7BEB}"/>
              </a:ext>
            </a:extLst>
          </p:cNvPr>
          <p:cNvPicPr>
            <a:picLocks noChangeAspect="1"/>
          </p:cNvPicPr>
          <p:nvPr/>
        </p:nvPicPr>
        <p:blipFill>
          <a:blip r:embed="rId5"/>
          <a:stretch>
            <a:fillRect/>
          </a:stretch>
        </p:blipFill>
        <p:spPr>
          <a:xfrm rot="5400000">
            <a:off x="2378181" y="1485492"/>
            <a:ext cx="2882925" cy="2125621"/>
          </a:xfrm>
          <a:prstGeom prst="rect">
            <a:avLst/>
          </a:prstGeom>
        </p:spPr>
      </p:pic>
      <p:sp>
        <p:nvSpPr>
          <p:cNvPr id="12" name="AutoShape 6">
            <a:extLst>
              <a:ext uri="{FF2B5EF4-FFF2-40B4-BE49-F238E27FC236}">
                <a16:creationId xmlns:a16="http://schemas.microsoft.com/office/drawing/2014/main" id="{05813AB7-D3BF-BB30-C3E6-CF33DC7BE8E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8">
            <a:extLst>
              <a:ext uri="{FF2B5EF4-FFF2-40B4-BE49-F238E27FC236}">
                <a16:creationId xmlns:a16="http://schemas.microsoft.com/office/drawing/2014/main" id="{FFD9BC44-4D3B-A8B1-8452-13E38DA6FC3E}"/>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Picture 14" descr="A person standing next to a machine&#10;&#10;AI-generated content may be incorrect.">
            <a:extLst>
              <a:ext uri="{FF2B5EF4-FFF2-40B4-BE49-F238E27FC236}">
                <a16:creationId xmlns:a16="http://schemas.microsoft.com/office/drawing/2014/main" id="{F7702C67-3062-5330-38D9-65096A5140E5}"/>
              </a:ext>
            </a:extLst>
          </p:cNvPr>
          <p:cNvPicPr>
            <a:picLocks noChangeAspect="1"/>
          </p:cNvPicPr>
          <p:nvPr/>
        </p:nvPicPr>
        <p:blipFill>
          <a:blip r:embed="rId6"/>
          <a:stretch>
            <a:fillRect/>
          </a:stretch>
        </p:blipFill>
        <p:spPr>
          <a:xfrm rot="5400000">
            <a:off x="-18472" y="1476990"/>
            <a:ext cx="2882929" cy="2142622"/>
          </a:xfrm>
          <a:prstGeom prst="rect">
            <a:avLst/>
          </a:prstGeom>
        </p:spPr>
      </p:pic>
      <p:sp>
        <p:nvSpPr>
          <p:cNvPr id="16" name="TextBox 15">
            <a:extLst>
              <a:ext uri="{FF2B5EF4-FFF2-40B4-BE49-F238E27FC236}">
                <a16:creationId xmlns:a16="http://schemas.microsoft.com/office/drawing/2014/main" id="{1CB26754-ADDD-00BD-7AFD-DA6AF3A1EF3F}"/>
              </a:ext>
            </a:extLst>
          </p:cNvPr>
          <p:cNvSpPr txBox="1"/>
          <p:nvPr/>
        </p:nvSpPr>
        <p:spPr>
          <a:xfrm>
            <a:off x="262084" y="6369758"/>
            <a:ext cx="3713568" cy="369332"/>
          </a:xfrm>
          <a:prstGeom prst="rect">
            <a:avLst/>
          </a:prstGeom>
          <a:noFill/>
        </p:spPr>
        <p:txBody>
          <a:bodyPr wrap="square" rtlCol="0">
            <a:spAutoFit/>
          </a:bodyPr>
          <a:lstStyle/>
          <a:p>
            <a:r>
              <a:rPr lang="en-US" dirty="0"/>
              <a:t>NCM 1890-1356/28 and 34</a:t>
            </a:r>
          </a:p>
        </p:txBody>
      </p:sp>
      <p:pic>
        <p:nvPicPr>
          <p:cNvPr id="20" name="Picture 19">
            <a:extLst>
              <a:ext uri="{FF2B5EF4-FFF2-40B4-BE49-F238E27FC236}">
                <a16:creationId xmlns:a16="http://schemas.microsoft.com/office/drawing/2014/main" id="{3EAEDC65-9120-793F-DA64-E79A4B54A768}"/>
              </a:ext>
            </a:extLst>
          </p:cNvPr>
          <p:cNvPicPr>
            <a:picLocks noChangeAspect="1"/>
          </p:cNvPicPr>
          <p:nvPr/>
        </p:nvPicPr>
        <p:blipFill>
          <a:blip r:embed="rId7">
            <a:duotone>
              <a:prstClr val="black"/>
              <a:schemeClr val="accent2">
                <a:tint val="45000"/>
                <a:satMod val="400000"/>
              </a:schemeClr>
            </a:duotone>
          </a:blip>
          <a:stretch>
            <a:fillRect/>
          </a:stretch>
        </p:blipFill>
        <p:spPr>
          <a:xfrm>
            <a:off x="5488671" y="4417280"/>
            <a:ext cx="1735361" cy="2137144"/>
          </a:xfrm>
          <a:prstGeom prst="rect">
            <a:avLst/>
          </a:prstGeom>
        </p:spPr>
      </p:pic>
      <p:sp>
        <p:nvSpPr>
          <p:cNvPr id="3" name="TextBox 2">
            <a:extLst>
              <a:ext uri="{FF2B5EF4-FFF2-40B4-BE49-F238E27FC236}">
                <a16:creationId xmlns:a16="http://schemas.microsoft.com/office/drawing/2014/main" id="{CE0C5264-1312-F9FC-A0EE-556060751B36}"/>
              </a:ext>
            </a:extLst>
          </p:cNvPr>
          <p:cNvSpPr txBox="1"/>
          <p:nvPr/>
        </p:nvSpPr>
        <p:spPr>
          <a:xfrm>
            <a:off x="7671681" y="1106836"/>
            <a:ext cx="3911258" cy="4524315"/>
          </a:xfrm>
          <a:prstGeom prst="rect">
            <a:avLst/>
          </a:prstGeom>
          <a:noFill/>
        </p:spPr>
        <p:txBody>
          <a:bodyPr wrap="square" rtlCol="0">
            <a:spAutoFit/>
          </a:bodyPr>
          <a:lstStyle/>
          <a:p>
            <a:r>
              <a:rPr lang="en-US" sz="2400" b="1" dirty="0"/>
              <a:t>Challenges</a:t>
            </a:r>
          </a:p>
          <a:p>
            <a:endParaRPr lang="en-US" sz="2400" dirty="0"/>
          </a:p>
          <a:p>
            <a:r>
              <a:rPr lang="en-US" sz="2400" dirty="0"/>
              <a:t>How deep can we penetrate a leaded object?! How deep is useful?</a:t>
            </a:r>
          </a:p>
          <a:p>
            <a:endParaRPr lang="en-US" sz="2400" dirty="0"/>
          </a:p>
          <a:p>
            <a:r>
              <a:rPr lang="en-US" sz="2400" dirty="0"/>
              <a:t>What momentums to use and what length of the runs to use?</a:t>
            </a:r>
          </a:p>
          <a:p>
            <a:endParaRPr lang="en-US" sz="2400" dirty="0"/>
          </a:p>
          <a:p>
            <a:r>
              <a:rPr lang="en-US" sz="2400" dirty="0"/>
              <a:t>Can we use traditional collimators? </a:t>
            </a:r>
          </a:p>
        </p:txBody>
      </p:sp>
    </p:spTree>
    <p:extLst>
      <p:ext uri="{BB962C8B-B14F-4D97-AF65-F5344CB8AC3E}">
        <p14:creationId xmlns:p14="http://schemas.microsoft.com/office/powerpoint/2010/main" val="40314000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273326-A2DC-8A48-5C59-E8029FE5AC77}"/>
              </a:ext>
            </a:extLst>
          </p:cNvPr>
          <p:cNvSpPr txBox="1"/>
          <p:nvPr/>
        </p:nvSpPr>
        <p:spPr>
          <a:xfrm>
            <a:off x="609600" y="5109635"/>
            <a:ext cx="10972800" cy="1200329"/>
          </a:xfrm>
          <a:prstGeom prst="rect">
            <a:avLst/>
          </a:prstGeom>
          <a:noFill/>
        </p:spPr>
        <p:txBody>
          <a:bodyPr wrap="square">
            <a:spAutoFit/>
          </a:bodyPr>
          <a:lstStyle/>
          <a:p>
            <a:r>
              <a:rPr lang="en-US" dirty="0"/>
              <a:t> Prior results of muonic x-ray studies. A) Comparison of surface and 2mm interior analyses of </a:t>
            </a:r>
            <a:r>
              <a:rPr lang="en-US" dirty="0" err="1"/>
              <a:t>aes</a:t>
            </a:r>
            <a:r>
              <a:rPr lang="en-US" dirty="0"/>
              <a:t> grave; as expected; the Pb-bronze standard readings (not shown) had no meaningful difference at different depths; B) Compositional variation of </a:t>
            </a:r>
            <a:r>
              <a:rPr lang="en-US" dirty="0" err="1"/>
              <a:t>aes</a:t>
            </a:r>
            <a:r>
              <a:rPr lang="en-US" dirty="0"/>
              <a:t> grave relative to denomination; C) Compositional variation of leaded-bronze relative to depth (Cataldo et al., 2022).</a:t>
            </a:r>
          </a:p>
        </p:txBody>
      </p:sp>
      <p:pic>
        <p:nvPicPr>
          <p:cNvPr id="4" name="Picture 3">
            <a:hlinkClick r:id="rId2"/>
            <a:extLst>
              <a:ext uri="{FF2B5EF4-FFF2-40B4-BE49-F238E27FC236}">
                <a16:creationId xmlns:a16="http://schemas.microsoft.com/office/drawing/2014/main" id="{ECFFE100-F811-99DB-BC4D-4ECF645AE63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04801" y="880533"/>
            <a:ext cx="11661225" cy="3894667"/>
          </a:xfrm>
          <a:prstGeom prst="rect">
            <a:avLst/>
          </a:prstGeom>
        </p:spPr>
      </p:pic>
    </p:spTree>
    <p:extLst>
      <p:ext uri="{BB962C8B-B14F-4D97-AF65-F5344CB8AC3E}">
        <p14:creationId xmlns:p14="http://schemas.microsoft.com/office/powerpoint/2010/main" val="26812183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BE2BEB-F86D-6387-F0D6-11C3B7819E7A}"/>
              </a:ext>
            </a:extLst>
          </p:cNvPr>
          <p:cNvSpPr txBox="1"/>
          <p:nvPr/>
        </p:nvSpPr>
        <p:spPr>
          <a:xfrm>
            <a:off x="7626693" y="1818362"/>
            <a:ext cx="3999800" cy="369332"/>
          </a:xfrm>
          <a:prstGeom prst="rect">
            <a:avLst/>
          </a:prstGeom>
          <a:noFill/>
        </p:spPr>
        <p:txBody>
          <a:bodyPr wrap="square">
            <a:spAutoFit/>
          </a:bodyPr>
          <a:lstStyle/>
          <a:p>
            <a:r>
              <a:rPr lang="en-US" b="1" dirty="0"/>
              <a:t>Is there a stable recipe? </a:t>
            </a:r>
            <a:endParaRPr lang="en-US" dirty="0"/>
          </a:p>
        </p:txBody>
      </p:sp>
      <p:sp>
        <p:nvSpPr>
          <p:cNvPr id="3" name="TextBox 2">
            <a:extLst>
              <a:ext uri="{FF2B5EF4-FFF2-40B4-BE49-F238E27FC236}">
                <a16:creationId xmlns:a16="http://schemas.microsoft.com/office/drawing/2014/main" id="{569364DC-F7C1-FDA2-E5F2-4D5A552E9F52}"/>
              </a:ext>
            </a:extLst>
          </p:cNvPr>
          <p:cNvSpPr txBox="1"/>
          <p:nvPr/>
        </p:nvSpPr>
        <p:spPr>
          <a:xfrm>
            <a:off x="7626692" y="2276465"/>
            <a:ext cx="3999800" cy="923330"/>
          </a:xfrm>
          <a:prstGeom prst="rect">
            <a:avLst/>
          </a:prstGeom>
          <a:noFill/>
        </p:spPr>
        <p:txBody>
          <a:bodyPr wrap="square">
            <a:spAutoFit/>
          </a:bodyPr>
          <a:lstStyle/>
          <a:p>
            <a:r>
              <a:rPr lang="en-US" b="1" dirty="0"/>
              <a:t>Are series and denominations made from the same recipe? Is there change over time?</a:t>
            </a:r>
            <a:endParaRPr lang="en-US" dirty="0"/>
          </a:p>
        </p:txBody>
      </p:sp>
      <p:sp>
        <p:nvSpPr>
          <p:cNvPr id="4" name="TextBox 3">
            <a:extLst>
              <a:ext uri="{FF2B5EF4-FFF2-40B4-BE49-F238E27FC236}">
                <a16:creationId xmlns:a16="http://schemas.microsoft.com/office/drawing/2014/main" id="{9F6F2EC7-5AEE-D4D6-328D-D1FE499CA7EA}"/>
              </a:ext>
            </a:extLst>
          </p:cNvPr>
          <p:cNvSpPr txBox="1"/>
          <p:nvPr/>
        </p:nvSpPr>
        <p:spPr>
          <a:xfrm>
            <a:off x="7626692" y="3288566"/>
            <a:ext cx="3999800" cy="1200329"/>
          </a:xfrm>
          <a:prstGeom prst="rect">
            <a:avLst/>
          </a:prstGeom>
          <a:noFill/>
        </p:spPr>
        <p:txBody>
          <a:bodyPr wrap="square">
            <a:spAutoFit/>
          </a:bodyPr>
          <a:lstStyle/>
          <a:p>
            <a:r>
              <a:rPr lang="en-US" b="1" dirty="0"/>
              <a:t>Can we model interior and surface readings such that we can predict the former from the latter?</a:t>
            </a:r>
            <a:endParaRPr lang="en-US" dirty="0"/>
          </a:p>
        </p:txBody>
      </p:sp>
      <p:sp>
        <p:nvSpPr>
          <p:cNvPr id="5" name="TextBox 4">
            <a:extLst>
              <a:ext uri="{FF2B5EF4-FFF2-40B4-BE49-F238E27FC236}">
                <a16:creationId xmlns:a16="http://schemas.microsoft.com/office/drawing/2014/main" id="{62963EF2-5A0B-4148-2C82-FE33E6D73020}"/>
              </a:ext>
            </a:extLst>
          </p:cNvPr>
          <p:cNvSpPr txBox="1"/>
          <p:nvPr/>
        </p:nvSpPr>
        <p:spPr>
          <a:xfrm>
            <a:off x="370350" y="460583"/>
            <a:ext cx="11256143" cy="1815882"/>
          </a:xfrm>
          <a:prstGeom prst="rect">
            <a:avLst/>
          </a:prstGeom>
          <a:noFill/>
        </p:spPr>
        <p:txBody>
          <a:bodyPr wrap="square">
            <a:spAutoFit/>
          </a:bodyPr>
          <a:lstStyle/>
          <a:p>
            <a:r>
              <a:rPr lang="en-US" sz="2800" b="1" dirty="0"/>
              <a:t>December 2026: Testing Multiple Samples from all Cast Coin Series from Nemi Votive Deposit</a:t>
            </a:r>
          </a:p>
          <a:p>
            <a:endParaRPr lang="en-US" sz="2800" b="1" dirty="0"/>
          </a:p>
          <a:p>
            <a:endParaRPr lang="en-US" sz="2800" dirty="0"/>
          </a:p>
        </p:txBody>
      </p:sp>
      <p:pic>
        <p:nvPicPr>
          <p:cNvPr id="6" name="Picture 5">
            <a:extLst>
              <a:ext uri="{FF2B5EF4-FFF2-40B4-BE49-F238E27FC236}">
                <a16:creationId xmlns:a16="http://schemas.microsoft.com/office/drawing/2014/main" id="{1E818ACE-8A27-880D-60EB-90E6BFC0C852}"/>
              </a:ext>
            </a:extLst>
          </p:cNvPr>
          <p:cNvPicPr>
            <a:picLocks noChangeAspect="1"/>
          </p:cNvPicPr>
          <p:nvPr/>
        </p:nvPicPr>
        <p:blipFill>
          <a:blip r:embed="rId2"/>
          <a:stretch>
            <a:fillRect/>
          </a:stretch>
        </p:blipFill>
        <p:spPr>
          <a:xfrm>
            <a:off x="370349" y="1567098"/>
            <a:ext cx="6716486" cy="5037365"/>
          </a:xfrm>
          <a:prstGeom prst="rect">
            <a:avLst/>
          </a:prstGeom>
        </p:spPr>
      </p:pic>
      <p:pic>
        <p:nvPicPr>
          <p:cNvPr id="8" name="Picture 7">
            <a:extLst>
              <a:ext uri="{FF2B5EF4-FFF2-40B4-BE49-F238E27FC236}">
                <a16:creationId xmlns:a16="http://schemas.microsoft.com/office/drawing/2014/main" id="{E082CF4E-823F-34BD-7465-86D0648D301B}"/>
              </a:ext>
            </a:extLst>
          </p:cNvPr>
          <p:cNvPicPr>
            <a:picLocks noChangeAspect="1"/>
          </p:cNvPicPr>
          <p:nvPr/>
        </p:nvPicPr>
        <p:blipFill>
          <a:blip r:embed="rId3"/>
          <a:stretch>
            <a:fillRect/>
          </a:stretch>
        </p:blipFill>
        <p:spPr>
          <a:xfrm>
            <a:off x="7626692" y="4577666"/>
            <a:ext cx="3764052" cy="2026797"/>
          </a:xfrm>
          <a:prstGeom prst="rect">
            <a:avLst/>
          </a:prstGeom>
        </p:spPr>
      </p:pic>
    </p:spTree>
    <p:extLst>
      <p:ext uri="{BB962C8B-B14F-4D97-AF65-F5344CB8AC3E}">
        <p14:creationId xmlns:p14="http://schemas.microsoft.com/office/powerpoint/2010/main" val="2213901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6A28E-DA42-7706-EFBE-A91097BED207}"/>
            </a:ext>
          </a:extLst>
        </p:cNvPr>
        <p:cNvGrpSpPr/>
        <p:nvPr/>
      </p:nvGrpSpPr>
      <p:grpSpPr>
        <a:xfrm>
          <a:off x="0" y="0"/>
          <a:ext cx="0" cy="0"/>
          <a:chOff x="0" y="0"/>
          <a:chExt cx="0" cy="0"/>
        </a:xfrm>
      </p:grpSpPr>
      <p:pic>
        <p:nvPicPr>
          <p:cNvPr id="9218" name="Picture 2">
            <a:extLst>
              <a:ext uri="{FF2B5EF4-FFF2-40B4-BE49-F238E27FC236}">
                <a16:creationId xmlns:a16="http://schemas.microsoft.com/office/drawing/2014/main" id="{1CC5D1E7-C3A4-1BC1-E6C3-AB8208590E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5731"/>
          <a:stretch>
            <a:fillRect/>
          </a:stretch>
        </p:blipFill>
        <p:spPr bwMode="auto">
          <a:xfrm rot="5400000">
            <a:off x="7167181" y="2544908"/>
            <a:ext cx="3365933" cy="50000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8AEA77E-1F84-A144-D847-5A4A8DEC0243}"/>
              </a:ext>
            </a:extLst>
          </p:cNvPr>
          <p:cNvPicPr>
            <a:picLocks noChangeAspect="1"/>
          </p:cNvPicPr>
          <p:nvPr/>
        </p:nvPicPr>
        <p:blipFill>
          <a:blip r:embed="rId4"/>
          <a:stretch>
            <a:fillRect/>
          </a:stretch>
        </p:blipFill>
        <p:spPr>
          <a:xfrm>
            <a:off x="606665" y="1138004"/>
            <a:ext cx="5489335" cy="5234473"/>
          </a:xfrm>
          <a:prstGeom prst="rect">
            <a:avLst/>
          </a:prstGeom>
        </p:spPr>
      </p:pic>
      <p:pic>
        <p:nvPicPr>
          <p:cNvPr id="9" name="Picture 8">
            <a:extLst>
              <a:ext uri="{FF2B5EF4-FFF2-40B4-BE49-F238E27FC236}">
                <a16:creationId xmlns:a16="http://schemas.microsoft.com/office/drawing/2014/main" id="{62EEC8D8-13D5-119D-B130-FF500DBFF925}"/>
              </a:ext>
            </a:extLst>
          </p:cNvPr>
          <p:cNvPicPr>
            <a:picLocks noChangeAspect="1"/>
          </p:cNvPicPr>
          <p:nvPr/>
        </p:nvPicPr>
        <p:blipFill>
          <a:blip r:embed="rId5"/>
          <a:stretch>
            <a:fillRect/>
          </a:stretch>
        </p:blipFill>
        <p:spPr>
          <a:xfrm rot="5400000">
            <a:off x="7361935" y="457448"/>
            <a:ext cx="3768906" cy="2826680"/>
          </a:xfrm>
          <a:prstGeom prst="rect">
            <a:avLst/>
          </a:prstGeom>
        </p:spPr>
      </p:pic>
      <p:sp>
        <p:nvSpPr>
          <p:cNvPr id="2" name="TextBox 1">
            <a:extLst>
              <a:ext uri="{FF2B5EF4-FFF2-40B4-BE49-F238E27FC236}">
                <a16:creationId xmlns:a16="http://schemas.microsoft.com/office/drawing/2014/main" id="{41E9BC34-D712-80CA-3CAD-9EFC5AA1F6A1}"/>
              </a:ext>
            </a:extLst>
          </p:cNvPr>
          <p:cNvSpPr txBox="1"/>
          <p:nvPr/>
        </p:nvSpPr>
        <p:spPr>
          <a:xfrm>
            <a:off x="370348" y="322084"/>
            <a:ext cx="6898593" cy="646331"/>
          </a:xfrm>
          <a:prstGeom prst="rect">
            <a:avLst/>
          </a:prstGeom>
          <a:noFill/>
        </p:spPr>
        <p:txBody>
          <a:bodyPr wrap="square">
            <a:spAutoFit/>
          </a:bodyPr>
          <a:lstStyle/>
          <a:p>
            <a:r>
              <a:rPr lang="en-US" sz="3600" b="1" dirty="0"/>
              <a:t>What Next!?</a:t>
            </a:r>
          </a:p>
        </p:txBody>
      </p:sp>
    </p:spTree>
    <p:extLst>
      <p:ext uri="{BB962C8B-B14F-4D97-AF65-F5344CB8AC3E}">
        <p14:creationId xmlns:p14="http://schemas.microsoft.com/office/powerpoint/2010/main" val="26373609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3188C2D-762B-417E-1A6F-9F8D1212F37F}"/>
              </a:ext>
            </a:extLst>
          </p:cNvPr>
          <p:cNvSpPr/>
          <p:nvPr/>
        </p:nvSpPr>
        <p:spPr>
          <a:xfrm>
            <a:off x="466895" y="420654"/>
            <a:ext cx="11258210" cy="1015663"/>
          </a:xfrm>
          <a:prstGeom prst="rect">
            <a:avLst/>
          </a:prstGeom>
          <a:noFill/>
        </p:spPr>
        <p:txBody>
          <a:bodyPr wrap="none" lIns="91440" tIns="45720" rIns="91440" bIns="45720">
            <a:spAutoFit/>
          </a:bodyPr>
          <a:lstStyle/>
          <a:p>
            <a:pPr algn="ctr"/>
            <a:r>
              <a:rPr lang="en-US" sz="60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Successful Grant Narratives</a:t>
            </a:r>
          </a:p>
        </p:txBody>
      </p:sp>
      <p:pic>
        <p:nvPicPr>
          <p:cNvPr id="4" name="Picture 3">
            <a:extLst>
              <a:ext uri="{FF2B5EF4-FFF2-40B4-BE49-F238E27FC236}">
                <a16:creationId xmlns:a16="http://schemas.microsoft.com/office/drawing/2014/main" id="{2FACF4C0-9214-E9B3-1CA4-C75868B6D12E}"/>
              </a:ext>
            </a:extLst>
          </p:cNvPr>
          <p:cNvPicPr>
            <a:picLocks noChangeAspect="1"/>
          </p:cNvPicPr>
          <p:nvPr/>
        </p:nvPicPr>
        <p:blipFill>
          <a:blip r:embed="rId3"/>
          <a:stretch>
            <a:fillRect/>
          </a:stretch>
        </p:blipFill>
        <p:spPr>
          <a:xfrm>
            <a:off x="6991424" y="2628900"/>
            <a:ext cx="3538464" cy="3594100"/>
          </a:xfrm>
          <a:prstGeom prst="rect">
            <a:avLst/>
          </a:prstGeom>
        </p:spPr>
      </p:pic>
      <p:sp>
        <p:nvSpPr>
          <p:cNvPr id="7" name="TextBox 6">
            <a:extLst>
              <a:ext uri="{FF2B5EF4-FFF2-40B4-BE49-F238E27FC236}">
                <a16:creationId xmlns:a16="http://schemas.microsoft.com/office/drawing/2014/main" id="{C7DD17FE-D5DB-8946-22FC-399D63A9E72D}"/>
              </a:ext>
            </a:extLst>
          </p:cNvPr>
          <p:cNvSpPr txBox="1"/>
          <p:nvPr/>
        </p:nvSpPr>
        <p:spPr>
          <a:xfrm>
            <a:off x="6991424" y="1869373"/>
            <a:ext cx="3538464" cy="646331"/>
          </a:xfrm>
          <a:prstGeom prst="rect">
            <a:avLst/>
          </a:prstGeom>
          <a:noFill/>
        </p:spPr>
        <p:txBody>
          <a:bodyPr wrap="square" rtlCol="0">
            <a:spAutoFit/>
          </a:bodyPr>
          <a:lstStyle/>
          <a:p>
            <a:r>
              <a:rPr lang="en-US" dirty="0"/>
              <a:t>For experimental time scheduled for December 2026</a:t>
            </a:r>
          </a:p>
        </p:txBody>
      </p:sp>
      <p:pic>
        <p:nvPicPr>
          <p:cNvPr id="8" name="Picture 7">
            <a:extLst>
              <a:ext uri="{FF2B5EF4-FFF2-40B4-BE49-F238E27FC236}">
                <a16:creationId xmlns:a16="http://schemas.microsoft.com/office/drawing/2014/main" id="{15E94085-B156-B8C9-14C2-732172694325}"/>
              </a:ext>
            </a:extLst>
          </p:cNvPr>
          <p:cNvPicPr>
            <a:picLocks noChangeAspect="1"/>
          </p:cNvPicPr>
          <p:nvPr/>
        </p:nvPicPr>
        <p:blipFill>
          <a:blip r:embed="rId4"/>
          <a:stretch>
            <a:fillRect/>
          </a:stretch>
        </p:blipFill>
        <p:spPr>
          <a:xfrm>
            <a:off x="1377555" y="2628900"/>
            <a:ext cx="3706416" cy="3594100"/>
          </a:xfrm>
          <a:prstGeom prst="rect">
            <a:avLst/>
          </a:prstGeom>
        </p:spPr>
      </p:pic>
      <p:sp>
        <p:nvSpPr>
          <p:cNvPr id="9" name="TextBox 8">
            <a:extLst>
              <a:ext uri="{FF2B5EF4-FFF2-40B4-BE49-F238E27FC236}">
                <a16:creationId xmlns:a16="http://schemas.microsoft.com/office/drawing/2014/main" id="{2DA3CBB2-CF55-E233-8DCD-95094BD62028}"/>
              </a:ext>
            </a:extLst>
          </p:cNvPr>
          <p:cNvSpPr txBox="1"/>
          <p:nvPr/>
        </p:nvSpPr>
        <p:spPr>
          <a:xfrm>
            <a:off x="1377555" y="1812223"/>
            <a:ext cx="3706416" cy="646331"/>
          </a:xfrm>
          <a:prstGeom prst="rect">
            <a:avLst/>
          </a:prstGeom>
          <a:noFill/>
        </p:spPr>
        <p:txBody>
          <a:bodyPr wrap="square" rtlCol="0">
            <a:spAutoFit/>
          </a:bodyPr>
          <a:lstStyle/>
          <a:p>
            <a:r>
              <a:rPr lang="en-US" dirty="0"/>
              <a:t>For experimental time completed in 2025</a:t>
            </a:r>
          </a:p>
        </p:txBody>
      </p:sp>
    </p:spTree>
    <p:extLst>
      <p:ext uri="{BB962C8B-B14F-4D97-AF65-F5344CB8AC3E}">
        <p14:creationId xmlns:p14="http://schemas.microsoft.com/office/powerpoint/2010/main" val="1377401690"/>
      </p:ext>
    </p:extLst>
  </p:cSld>
  <p:clrMapOvr>
    <a:masterClrMapping/>
  </p:clrMapOvr>
</p:sld>
</file>

<file path=ppt/theme/theme1.xml><?xml version="1.0" encoding="utf-8"?>
<a:theme xmlns:a="http://schemas.openxmlformats.org/drawingml/2006/main" name="Office 2013 - 2022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48962</TotalTime>
  <Words>2829</Words>
  <Application>Microsoft Macintosh PowerPoint</Application>
  <PresentationFormat>Widescreen</PresentationFormat>
  <Paragraphs>177</Paragraphs>
  <Slides>24</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Arial</vt:lpstr>
      <vt:lpstr>Georgia</vt:lpstr>
      <vt:lpstr>Times</vt:lpstr>
      <vt:lpstr>Office 2013 - 2022 Theme</vt:lpstr>
      <vt:lpstr>PowerPoint Presentation</vt:lpstr>
      <vt:lpstr>PowerPoint Presentation</vt:lpstr>
      <vt:lpstr>Humanists need Patient, Open-Minded Scientists!  (Gratitude and Inspiration)</vt:lpstr>
      <vt:lpstr>Cultural Heritage Metallurgical Analyses</vt:lpstr>
      <vt:lpstr>Cultural Heritage Metallurgical Analyses</vt:lpstr>
      <vt:lpstr>Cultural Heritage Metallurgical Analyses</vt:lpstr>
      <vt:lpstr>Parallel Evolutions</vt:lpstr>
      <vt:lpstr>PowerPoint Presentation</vt:lpstr>
      <vt:lpstr>PowerPoint Presentation</vt:lpstr>
      <vt:lpstr>“I am the badge of Phanes” ΦΑΝΟΣ ΕΜΙ ΣΕΜΑ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Liv Yarrow</dc:creator>
  <cp:lastModifiedBy>Liv Yarrow</cp:lastModifiedBy>
  <cp:revision>12</cp:revision>
  <cp:lastPrinted>2026-04-16T19:15:56Z</cp:lastPrinted>
  <dcterms:created xsi:type="dcterms:W3CDTF">2026-03-23T19:57:51Z</dcterms:created>
  <dcterms:modified xsi:type="dcterms:W3CDTF">2026-10-25T23:57:05Z</dcterms:modified>
</cp:coreProperties>
</file>