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1412" r:id="rId2"/>
    <p:sldId id="279" r:id="rId3"/>
    <p:sldId id="288" r:id="rId4"/>
    <p:sldId id="289" r:id="rId5"/>
    <p:sldId id="1413" r:id="rId6"/>
    <p:sldId id="1415" r:id="rId7"/>
    <p:sldId id="2147" r:id="rId8"/>
    <p:sldId id="1416" r:id="rId9"/>
    <p:sldId id="1418" r:id="rId10"/>
    <p:sldId id="1417" r:id="rId11"/>
    <p:sldId id="1414" r:id="rId12"/>
    <p:sldId id="1419" r:id="rId13"/>
    <p:sldId id="290" r:id="rId14"/>
    <p:sldId id="291" r:id="rId15"/>
    <p:sldId id="292" r:id="rId16"/>
    <p:sldId id="293" r:id="rId17"/>
    <p:sldId id="296" r:id="rId18"/>
    <p:sldId id="295" r:id="rId19"/>
    <p:sldId id="294" r:id="rId20"/>
    <p:sldId id="1410" r:id="rId21"/>
  </p:sldIdLst>
  <p:sldSz cx="12192000" cy="6858000"/>
  <p:notesSz cx="43072050" cy="32099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95216" indent="4865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190432" indent="973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285648" indent="14595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380864" indent="1946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500405" algn="l" defTabSz="100081" rtl="0" eaLnBrk="1" latinLnBrk="0" hangingPunct="1"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600486" algn="l" defTabSz="100081" rtl="0" eaLnBrk="1" latinLnBrk="0" hangingPunct="1"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700568" algn="l" defTabSz="100081" rtl="0" eaLnBrk="1" latinLnBrk="0" hangingPunct="1"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800649" algn="l" defTabSz="100081" rtl="0" eaLnBrk="1" latinLnBrk="0" hangingPunct="1">
      <a:defRPr sz="20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AB7942"/>
    <a:srgbClr val="D7A515"/>
    <a:srgbClr val="E8B0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90"/>
    <p:restoredTop sz="88366"/>
  </p:normalViewPr>
  <p:slideViewPr>
    <p:cSldViewPr snapToGrid="0" snapToObjects="1">
      <p:cViewPr varScale="1">
        <p:scale>
          <a:sx n="78" d="100"/>
          <a:sy n="78" d="100"/>
        </p:scale>
        <p:origin x="200" y="4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8664238" cy="160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4398288" y="0"/>
            <a:ext cx="18664237" cy="160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DF005-325E-FD44-99CC-220D88343729}" type="datetimeFigureOut">
              <a:rPr lang="en-US" smtClean="0"/>
              <a:t>10/24/26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7838" y="4013200"/>
            <a:ext cx="19256375" cy="10833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306888" y="15447963"/>
            <a:ext cx="34458275" cy="126396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30489525"/>
            <a:ext cx="18664238" cy="160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4398288" y="30489525"/>
            <a:ext cx="18664237" cy="160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47A71-29AC-8C49-9A40-E1DF567B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266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各位老师好</a:t>
            </a:r>
            <a:r>
              <a:rPr lang="zh-CN" altLang="en-US" dirty="0"/>
              <a:t>，</a:t>
            </a:r>
            <a:r>
              <a:rPr lang="ja-JP" altLang="en-US"/>
              <a:t>接下来我汇报一下过去一年我的工作情况</a:t>
            </a:r>
            <a:r>
              <a:rPr lang="zh-CN" altLang="en-US" dirty="0"/>
              <a:t>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4BB5C-16A6-2B46-A9C9-D852E9334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4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7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88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92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67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963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11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720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51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93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56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462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35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17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10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274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D47A71-29AC-8C49-9A40-E1DF567B8C1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4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7838" y="4013200"/>
            <a:ext cx="19256375" cy="10833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我的报告就到这里</a:t>
            </a:r>
            <a:r>
              <a:rPr lang="zh-CN" altLang="en-US" dirty="0"/>
              <a:t>，</a:t>
            </a:r>
            <a:r>
              <a:rPr lang="ja-JP" altLang="en-US"/>
              <a:t>谢谢大家</a:t>
            </a:r>
            <a:r>
              <a:rPr lang="zh-CN" altLang="en-US" dirty="0"/>
              <a:t>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8B2AE-C25B-354C-B85F-1CA0B5714C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87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4" y="2130475"/>
            <a:ext cx="10363435" cy="1469926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6" y="3886152"/>
            <a:ext cx="8534871" cy="1752699"/>
          </a:xfrm>
        </p:spPr>
        <p:txBody>
          <a:bodyPr/>
          <a:lstStyle>
            <a:lvl1pPr marL="0" indent="0" algn="ctr">
              <a:buNone/>
              <a:defRPr/>
            </a:lvl1pPr>
            <a:lvl2pPr marL="95217" indent="0" algn="ctr">
              <a:buNone/>
              <a:defRPr/>
            </a:lvl2pPr>
            <a:lvl3pPr marL="190434" indent="0" algn="ctr">
              <a:buNone/>
              <a:defRPr/>
            </a:lvl3pPr>
            <a:lvl4pPr marL="285651" indent="0" algn="ctr">
              <a:buNone/>
              <a:defRPr/>
            </a:lvl4pPr>
            <a:lvl5pPr marL="380868" indent="0" algn="ctr">
              <a:buNone/>
              <a:defRPr/>
            </a:lvl5pPr>
            <a:lvl6pPr marL="476086" indent="0" algn="ctr">
              <a:buNone/>
              <a:defRPr/>
            </a:lvl6pPr>
            <a:lvl7pPr marL="571303" indent="0" algn="ctr">
              <a:buNone/>
              <a:defRPr/>
            </a:lvl7pPr>
            <a:lvl8pPr marL="666520" indent="0" algn="ctr">
              <a:buNone/>
              <a:defRPr/>
            </a:lvl8pPr>
            <a:lvl9pPr marL="761737" indent="0" algn="ctr">
              <a:buNone/>
              <a:defRPr/>
            </a:lvl9pPr>
          </a:lstStyle>
          <a:p>
            <a:r>
              <a:rPr lang="en-US" altLang="zh-CN"/>
              <a:t>Click to edit Master subtitle style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423F7-A60A-A847-BE94-A9D2019D9AD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68764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AA8FC-15E6-9143-BC23-2EE7D2D667A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9506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802"/>
            <a:ext cx="10363435" cy="1362273"/>
          </a:xfrm>
        </p:spPr>
        <p:txBody>
          <a:bodyPr anchor="t"/>
          <a:lstStyle>
            <a:lvl1pPr algn="l">
              <a:defRPr sz="800" b="1" cap="all"/>
            </a:lvl1pPr>
          </a:lstStyle>
          <a:p>
            <a:r>
              <a:rPr lang="en-US" altLang="zh-CN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613"/>
            <a:ext cx="10363435" cy="1500188"/>
          </a:xfrm>
        </p:spPr>
        <p:txBody>
          <a:bodyPr anchor="b"/>
          <a:lstStyle>
            <a:lvl1pPr marL="0" indent="0">
              <a:buNone/>
              <a:defRPr sz="400"/>
            </a:lvl1pPr>
            <a:lvl2pPr marL="95217" indent="0">
              <a:buNone/>
              <a:defRPr sz="400"/>
            </a:lvl2pPr>
            <a:lvl3pPr marL="190434" indent="0">
              <a:buNone/>
              <a:defRPr sz="300"/>
            </a:lvl3pPr>
            <a:lvl4pPr marL="285651" indent="0">
              <a:buNone/>
              <a:defRPr sz="300"/>
            </a:lvl4pPr>
            <a:lvl5pPr marL="380868" indent="0">
              <a:buNone/>
              <a:defRPr sz="300"/>
            </a:lvl5pPr>
            <a:lvl6pPr marL="476086" indent="0">
              <a:buNone/>
              <a:defRPr sz="300"/>
            </a:lvl6pPr>
            <a:lvl7pPr marL="571303" indent="0">
              <a:buNone/>
              <a:defRPr sz="300"/>
            </a:lvl7pPr>
            <a:lvl8pPr marL="666520" indent="0">
              <a:buNone/>
              <a:defRPr sz="300"/>
            </a:lvl8pPr>
            <a:lvl9pPr marL="761737" indent="0">
              <a:buNone/>
              <a:defRPr sz="3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C6507-4DDD-2A40-9D45-D8C4CB510C5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41777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718" y="1600151"/>
            <a:ext cx="5458060" cy="4526111"/>
          </a:xfrm>
        </p:spPr>
        <p:txBody>
          <a:bodyPr/>
          <a:lstStyle>
            <a:lvl1pPr>
              <a:defRPr sz="600"/>
            </a:lvl1pPr>
            <a:lvl2pPr>
              <a:defRPr sz="500"/>
            </a:lvl2pPr>
            <a:lvl3pPr>
              <a:defRPr sz="4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4225" y="1600151"/>
            <a:ext cx="5458060" cy="4526111"/>
          </a:xfrm>
        </p:spPr>
        <p:txBody>
          <a:bodyPr/>
          <a:lstStyle>
            <a:lvl1pPr>
              <a:defRPr sz="600"/>
            </a:lvl1pPr>
            <a:lvl2pPr>
              <a:defRPr sz="500"/>
            </a:lvl2pPr>
            <a:lvl3pPr>
              <a:defRPr sz="4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5D6DC-083C-F741-A3A8-0E3782BC7FE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70171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719" y="1535162"/>
            <a:ext cx="5386917" cy="639713"/>
          </a:xfrm>
        </p:spPr>
        <p:txBody>
          <a:bodyPr anchor="b"/>
          <a:lstStyle>
            <a:lvl1pPr marL="0" indent="0">
              <a:buNone/>
              <a:defRPr sz="500" b="1"/>
            </a:lvl1pPr>
            <a:lvl2pPr marL="95217" indent="0">
              <a:buNone/>
              <a:defRPr sz="400" b="1"/>
            </a:lvl2pPr>
            <a:lvl3pPr marL="190434" indent="0">
              <a:buNone/>
              <a:defRPr sz="400" b="1"/>
            </a:lvl3pPr>
            <a:lvl4pPr marL="285651" indent="0">
              <a:buNone/>
              <a:defRPr sz="300" b="1"/>
            </a:lvl4pPr>
            <a:lvl5pPr marL="380868" indent="0">
              <a:buNone/>
              <a:defRPr sz="300" b="1"/>
            </a:lvl5pPr>
            <a:lvl6pPr marL="476086" indent="0">
              <a:buNone/>
              <a:defRPr sz="300" b="1"/>
            </a:lvl6pPr>
            <a:lvl7pPr marL="571303" indent="0">
              <a:buNone/>
              <a:defRPr sz="300" b="1"/>
            </a:lvl7pPr>
            <a:lvl8pPr marL="666520" indent="0">
              <a:buNone/>
              <a:defRPr sz="300" b="1"/>
            </a:lvl8pPr>
            <a:lvl9pPr marL="761737" indent="0">
              <a:buNone/>
              <a:defRPr sz="3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719" y="2174875"/>
            <a:ext cx="5386917" cy="3951387"/>
          </a:xfrm>
        </p:spPr>
        <p:txBody>
          <a:bodyPr/>
          <a:lstStyle>
            <a:lvl1pPr>
              <a:defRPr sz="500"/>
            </a:lvl1pPr>
            <a:lvl2pPr>
              <a:defRPr sz="400"/>
            </a:lvl2pPr>
            <a:lvl3pPr>
              <a:defRPr sz="400"/>
            </a:lvl3pPr>
            <a:lvl4pPr>
              <a:defRPr sz="300"/>
            </a:lvl4pPr>
            <a:lvl5pPr>
              <a:defRPr sz="300"/>
            </a:lvl5pPr>
            <a:lvl6pPr>
              <a:defRPr sz="300"/>
            </a:lvl6pPr>
            <a:lvl7pPr>
              <a:defRPr sz="300"/>
            </a:lvl7pPr>
            <a:lvl8pPr>
              <a:defRPr sz="300"/>
            </a:lvl8pPr>
            <a:lvl9pPr>
              <a:defRPr sz="3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602" y="1535162"/>
            <a:ext cx="5388681" cy="639713"/>
          </a:xfrm>
        </p:spPr>
        <p:txBody>
          <a:bodyPr anchor="b"/>
          <a:lstStyle>
            <a:lvl1pPr marL="0" indent="0">
              <a:buNone/>
              <a:defRPr sz="500" b="1"/>
            </a:lvl1pPr>
            <a:lvl2pPr marL="95217" indent="0">
              <a:buNone/>
              <a:defRPr sz="400" b="1"/>
            </a:lvl2pPr>
            <a:lvl3pPr marL="190434" indent="0">
              <a:buNone/>
              <a:defRPr sz="400" b="1"/>
            </a:lvl3pPr>
            <a:lvl4pPr marL="285651" indent="0">
              <a:buNone/>
              <a:defRPr sz="300" b="1"/>
            </a:lvl4pPr>
            <a:lvl5pPr marL="380868" indent="0">
              <a:buNone/>
              <a:defRPr sz="300" b="1"/>
            </a:lvl5pPr>
            <a:lvl6pPr marL="476086" indent="0">
              <a:buNone/>
              <a:defRPr sz="300" b="1"/>
            </a:lvl6pPr>
            <a:lvl7pPr marL="571303" indent="0">
              <a:buNone/>
              <a:defRPr sz="300" b="1"/>
            </a:lvl7pPr>
            <a:lvl8pPr marL="666520" indent="0">
              <a:buNone/>
              <a:defRPr sz="300" b="1"/>
            </a:lvl8pPr>
            <a:lvl9pPr marL="761737" indent="0">
              <a:buNone/>
              <a:defRPr sz="3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602" y="2174875"/>
            <a:ext cx="5388681" cy="3951387"/>
          </a:xfrm>
        </p:spPr>
        <p:txBody>
          <a:bodyPr/>
          <a:lstStyle>
            <a:lvl1pPr>
              <a:defRPr sz="500"/>
            </a:lvl1pPr>
            <a:lvl2pPr>
              <a:defRPr sz="400"/>
            </a:lvl2pPr>
            <a:lvl3pPr>
              <a:defRPr sz="400"/>
            </a:lvl3pPr>
            <a:lvl4pPr>
              <a:defRPr sz="300"/>
            </a:lvl4pPr>
            <a:lvl5pPr>
              <a:defRPr sz="300"/>
            </a:lvl5pPr>
            <a:lvl6pPr>
              <a:defRPr sz="300"/>
            </a:lvl6pPr>
            <a:lvl7pPr>
              <a:defRPr sz="300"/>
            </a:lvl7pPr>
            <a:lvl8pPr>
              <a:defRPr sz="300"/>
            </a:lvl8pPr>
            <a:lvl9pPr>
              <a:defRPr sz="3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9D65E-5763-3D4A-911A-0DDE8A59DE1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2012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0F6EC-6857-D844-A8A4-6AB32C1A3F8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22209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7CE4E-58F9-3946-A391-498A713134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87408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19" y="273100"/>
            <a:ext cx="4011084" cy="1162100"/>
          </a:xfrm>
        </p:spPr>
        <p:txBody>
          <a:bodyPr anchor="b"/>
          <a:lstStyle>
            <a:lvl1pPr algn="l">
              <a:defRPr sz="400" b="1"/>
            </a:lvl1pPr>
          </a:lstStyle>
          <a:p>
            <a:r>
              <a:rPr lang="en-US" altLang="zh-CN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6" y="273100"/>
            <a:ext cx="6815667" cy="5853162"/>
          </a:xfrm>
        </p:spPr>
        <p:txBody>
          <a:bodyPr/>
          <a:lstStyle>
            <a:lvl1pPr>
              <a:defRPr sz="700"/>
            </a:lvl1pPr>
            <a:lvl2pPr>
              <a:defRPr sz="600"/>
            </a:lvl2pPr>
            <a:lvl3pPr>
              <a:defRPr sz="50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719" y="1435200"/>
            <a:ext cx="4011084" cy="4691063"/>
          </a:xfrm>
        </p:spPr>
        <p:txBody>
          <a:bodyPr/>
          <a:lstStyle>
            <a:lvl1pPr marL="0" indent="0">
              <a:buNone/>
              <a:defRPr sz="300"/>
            </a:lvl1pPr>
            <a:lvl2pPr marL="95217" indent="0">
              <a:buNone/>
              <a:defRPr sz="200"/>
            </a:lvl2pPr>
            <a:lvl3pPr marL="190434" indent="0">
              <a:buNone/>
              <a:defRPr sz="200"/>
            </a:lvl3pPr>
            <a:lvl4pPr marL="285651" indent="0">
              <a:buNone/>
              <a:defRPr sz="200"/>
            </a:lvl4pPr>
            <a:lvl5pPr marL="380868" indent="0">
              <a:buNone/>
              <a:defRPr sz="200"/>
            </a:lvl5pPr>
            <a:lvl6pPr marL="476086" indent="0">
              <a:buNone/>
              <a:defRPr sz="200"/>
            </a:lvl6pPr>
            <a:lvl7pPr marL="571303" indent="0">
              <a:buNone/>
              <a:defRPr sz="200"/>
            </a:lvl7pPr>
            <a:lvl8pPr marL="666520" indent="0">
              <a:buNone/>
              <a:defRPr sz="200"/>
            </a:lvl8pPr>
            <a:lvl9pPr marL="761737" indent="0">
              <a:buNone/>
              <a:defRPr sz="2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25E8C-95ED-264F-9DAF-4A5C9666DAC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8394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83" y="4800700"/>
            <a:ext cx="7315435" cy="566539"/>
          </a:xfrm>
        </p:spPr>
        <p:txBody>
          <a:bodyPr anchor="b"/>
          <a:lstStyle>
            <a:lvl1pPr algn="l">
              <a:defRPr sz="400" b="1"/>
            </a:lvl1pPr>
          </a:lstStyle>
          <a:p>
            <a:r>
              <a:rPr lang="en-US" altLang="zh-CN"/>
              <a:t>Click to edit Master title style</a:t>
            </a:r>
            <a:endParaRPr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83" y="612676"/>
            <a:ext cx="7315435" cy="4114850"/>
          </a:xfrm>
        </p:spPr>
        <p:txBody>
          <a:bodyPr/>
          <a:lstStyle>
            <a:lvl1pPr marL="0" indent="0">
              <a:buNone/>
              <a:defRPr sz="700"/>
            </a:lvl1pPr>
            <a:lvl2pPr marL="95217" indent="0">
              <a:buNone/>
              <a:defRPr sz="600"/>
            </a:lvl2pPr>
            <a:lvl3pPr marL="190434" indent="0">
              <a:buNone/>
              <a:defRPr sz="500"/>
            </a:lvl3pPr>
            <a:lvl4pPr marL="285651" indent="0">
              <a:buNone/>
              <a:defRPr sz="400"/>
            </a:lvl4pPr>
            <a:lvl5pPr marL="380868" indent="0">
              <a:buNone/>
              <a:defRPr sz="400"/>
            </a:lvl5pPr>
            <a:lvl6pPr marL="476086" indent="0">
              <a:buNone/>
              <a:defRPr sz="400"/>
            </a:lvl6pPr>
            <a:lvl7pPr marL="571303" indent="0">
              <a:buNone/>
              <a:defRPr sz="400"/>
            </a:lvl7pPr>
            <a:lvl8pPr marL="666520" indent="0">
              <a:buNone/>
              <a:defRPr sz="400"/>
            </a:lvl8pPr>
            <a:lvl9pPr marL="761737" indent="0">
              <a:buNone/>
              <a:defRPr sz="400"/>
            </a:lvl9pPr>
          </a:lstStyle>
          <a:p>
            <a:pPr lvl="0"/>
            <a:r>
              <a:rPr lang="en-US" altLang="zh-CN" noProof="0"/>
              <a:t>Drag picture to placeholder or click icon to add</a:t>
            </a:r>
            <a:endParaRPr lang="ja-JP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83" y="5367238"/>
            <a:ext cx="7315435" cy="804912"/>
          </a:xfrm>
        </p:spPr>
        <p:txBody>
          <a:bodyPr/>
          <a:lstStyle>
            <a:lvl1pPr marL="0" indent="0">
              <a:buNone/>
              <a:defRPr sz="300"/>
            </a:lvl1pPr>
            <a:lvl2pPr marL="95217" indent="0">
              <a:buNone/>
              <a:defRPr sz="200"/>
            </a:lvl2pPr>
            <a:lvl3pPr marL="190434" indent="0">
              <a:buNone/>
              <a:defRPr sz="200"/>
            </a:lvl3pPr>
            <a:lvl4pPr marL="285651" indent="0">
              <a:buNone/>
              <a:defRPr sz="200"/>
            </a:lvl4pPr>
            <a:lvl5pPr marL="380868" indent="0">
              <a:buNone/>
              <a:defRPr sz="200"/>
            </a:lvl5pPr>
            <a:lvl6pPr marL="476086" indent="0">
              <a:buNone/>
              <a:defRPr sz="200"/>
            </a:lvl6pPr>
            <a:lvl7pPr marL="571303" indent="0">
              <a:buNone/>
              <a:defRPr sz="200"/>
            </a:lvl7pPr>
            <a:lvl8pPr marL="666520" indent="0">
              <a:buNone/>
              <a:defRPr sz="200"/>
            </a:lvl8pPr>
            <a:lvl9pPr marL="761737" indent="0">
              <a:buNone/>
              <a:defRPr sz="2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356F9-F37C-D843-8C63-939CDE733D5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65811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09BC8-9A1A-7543-9414-CAC87C11DF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0839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437" y="274588"/>
            <a:ext cx="2742847" cy="5851674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720" y="274588"/>
            <a:ext cx="8173273" cy="5851674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77BD3-9435-CD46-8DAD-1194625BC07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21435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888" y="274696"/>
            <a:ext cx="10972224" cy="114278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113" tIns="50057" rIns="100113" bIns="5005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  <a:endParaRPr lang="en-US" altLang="ja-JP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888" y="1600107"/>
            <a:ext cx="10972224" cy="4526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113" tIns="50057" rIns="100113" bIns="500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altLang="ja-JP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889" y="6245275"/>
            <a:ext cx="2844225" cy="47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13" tIns="50057" rIns="100113" bIns="50057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48" y="6245275"/>
            <a:ext cx="3860704" cy="47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13" tIns="50057" rIns="100113" bIns="50057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888" y="6245275"/>
            <a:ext cx="2844225" cy="47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13" tIns="50057" rIns="100113" bIns="50057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D54B9C51-B2F5-1D41-AE30-D592838AEA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1000811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defTabSz="1000811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Garamond" charset="0"/>
          <a:ea typeface="ＭＳ Ｐゴシック" charset="-128"/>
          <a:cs typeface="ＭＳ Ｐゴシック" charset="-128"/>
        </a:defRPr>
      </a:lvl2pPr>
      <a:lvl3pPr algn="ctr" defTabSz="1000811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Garamond" charset="0"/>
          <a:ea typeface="ＭＳ Ｐゴシック" charset="-128"/>
          <a:cs typeface="ＭＳ Ｐゴシック" charset="-128"/>
        </a:defRPr>
      </a:lvl3pPr>
      <a:lvl4pPr algn="ctr" defTabSz="1000811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Garamond" charset="0"/>
          <a:ea typeface="ＭＳ Ｐゴシック" charset="-128"/>
          <a:cs typeface="ＭＳ Ｐゴシック" charset="-128"/>
        </a:defRPr>
      </a:lvl4pPr>
      <a:lvl5pPr algn="ctr" defTabSz="1000811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Garamond" charset="0"/>
          <a:ea typeface="ＭＳ Ｐゴシック" charset="-128"/>
          <a:cs typeface="ＭＳ Ｐゴシック" charset="-128"/>
        </a:defRPr>
      </a:lvl5pPr>
      <a:lvl6pPr marL="95217" algn="ctr" defTabSz="1001102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6pPr>
      <a:lvl7pPr marL="190434" algn="ctr" defTabSz="1001102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7pPr>
      <a:lvl8pPr marL="285651" algn="ctr" defTabSz="1001102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8pPr>
      <a:lvl9pPr marL="380868" algn="ctr" defTabSz="1001102" rtl="0" eaLnBrk="1" fontAlgn="base" hangingPunct="1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Arial" charset="0"/>
        </a:defRPr>
      </a:lvl9pPr>
    </p:titleStyle>
    <p:bodyStyle>
      <a:lvl1pPr marL="375304" indent="-375304" algn="l" defTabSz="1000811" rtl="0" eaLnBrk="1" fontAlgn="base" hangingPunct="1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13159" indent="-312753" algn="l" defTabSz="1000811" rtl="0" eaLnBrk="1" fontAlgn="base" hangingPunct="1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ea typeface="ＭＳ Ｐゴシック" charset="-128"/>
        </a:defRPr>
      </a:lvl2pPr>
      <a:lvl3pPr marL="1251361" indent="-250203" algn="l" defTabSz="1000811" rtl="0" eaLnBrk="1" fontAlgn="base" hangingPunct="1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ＭＳ Ｐゴシック" charset="-128"/>
        </a:defRPr>
      </a:lvl3pPr>
      <a:lvl4pPr marL="1751767" indent="-250203" algn="l" defTabSz="1000811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ＭＳ Ｐゴシック" charset="-128"/>
        </a:defRPr>
      </a:lvl4pPr>
      <a:lvl5pPr marL="2252172" indent="-250203" algn="l" defTabSz="1000811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charset="-128"/>
        </a:defRPr>
      </a:lvl5pPr>
      <a:lvl6pPr marL="2347698" indent="-250276" algn="l" defTabSz="1001102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charset="-128"/>
        </a:defRPr>
      </a:lvl6pPr>
      <a:lvl7pPr marL="2442915" indent="-250276" algn="l" defTabSz="1001102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charset="-128"/>
        </a:defRPr>
      </a:lvl7pPr>
      <a:lvl8pPr marL="2538132" indent="-250276" algn="l" defTabSz="1001102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charset="-128"/>
        </a:defRPr>
      </a:lvl8pPr>
      <a:lvl9pPr marL="2633349" indent="-250276" algn="l" defTabSz="1001102" rtl="0" eaLnBrk="1" fontAlgn="base" hangingPunct="1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ja-JP"/>
      </a:defPPr>
      <a:lvl1pPr marL="0" algn="l" defTabSz="95217" rtl="0" eaLnBrk="1" latinLnBrk="0" hangingPunct="1">
        <a:defRPr kumimoji="1" sz="400" kern="1200">
          <a:solidFill>
            <a:schemeClr val="tx1"/>
          </a:solidFill>
          <a:latin typeface="+mn-lt"/>
          <a:ea typeface="+mn-ea"/>
          <a:cs typeface="+mn-cs"/>
        </a:defRPr>
      </a:lvl1pPr>
      <a:lvl2pPr marL="95217" algn="l" defTabSz="95217" rtl="0" eaLnBrk="1" latinLnBrk="0" hangingPunct="1">
        <a:defRPr kumimoji="1" sz="400" kern="1200">
          <a:solidFill>
            <a:schemeClr val="tx1"/>
          </a:solidFill>
          <a:latin typeface="+mn-lt"/>
          <a:ea typeface="+mn-ea"/>
          <a:cs typeface="+mn-cs"/>
        </a:defRPr>
      </a:lvl2pPr>
      <a:lvl3pPr marL="190434" algn="l" defTabSz="95217" rtl="0" eaLnBrk="1" latinLnBrk="0" hangingPunct="1">
        <a:defRPr kumimoji="1" sz="400" kern="1200">
          <a:solidFill>
            <a:schemeClr val="tx1"/>
          </a:solidFill>
          <a:latin typeface="+mn-lt"/>
          <a:ea typeface="+mn-ea"/>
          <a:cs typeface="+mn-cs"/>
        </a:defRPr>
      </a:lvl3pPr>
      <a:lvl4pPr marL="285651" algn="l" defTabSz="95217" rtl="0" eaLnBrk="1" latinLnBrk="0" hangingPunct="1">
        <a:defRPr kumimoji="1" sz="400" kern="1200">
          <a:solidFill>
            <a:schemeClr val="tx1"/>
          </a:solidFill>
          <a:latin typeface="+mn-lt"/>
          <a:ea typeface="+mn-ea"/>
          <a:cs typeface="+mn-cs"/>
        </a:defRPr>
      </a:lvl4pPr>
      <a:lvl5pPr marL="380868" algn="l" defTabSz="95217" rtl="0" eaLnBrk="1" latinLnBrk="0" hangingPunct="1">
        <a:defRPr kumimoji="1" sz="400" kern="1200">
          <a:solidFill>
            <a:schemeClr val="tx1"/>
          </a:solidFill>
          <a:latin typeface="+mn-lt"/>
          <a:ea typeface="+mn-ea"/>
          <a:cs typeface="+mn-cs"/>
        </a:defRPr>
      </a:lvl5pPr>
      <a:lvl6pPr marL="476086" algn="l" defTabSz="95217" rtl="0" eaLnBrk="1" latinLnBrk="0" hangingPunct="1">
        <a:defRPr kumimoji="1" sz="400" kern="1200">
          <a:solidFill>
            <a:schemeClr val="tx1"/>
          </a:solidFill>
          <a:latin typeface="+mn-lt"/>
          <a:ea typeface="+mn-ea"/>
          <a:cs typeface="+mn-cs"/>
        </a:defRPr>
      </a:lvl6pPr>
      <a:lvl7pPr marL="571303" algn="l" defTabSz="95217" rtl="0" eaLnBrk="1" latinLnBrk="0" hangingPunct="1">
        <a:defRPr kumimoji="1" sz="400" kern="1200">
          <a:solidFill>
            <a:schemeClr val="tx1"/>
          </a:solidFill>
          <a:latin typeface="+mn-lt"/>
          <a:ea typeface="+mn-ea"/>
          <a:cs typeface="+mn-cs"/>
        </a:defRPr>
      </a:lvl7pPr>
      <a:lvl8pPr marL="666520" algn="l" defTabSz="95217" rtl="0" eaLnBrk="1" latinLnBrk="0" hangingPunct="1">
        <a:defRPr kumimoji="1" sz="400" kern="1200">
          <a:solidFill>
            <a:schemeClr val="tx1"/>
          </a:solidFill>
          <a:latin typeface="+mn-lt"/>
          <a:ea typeface="+mn-ea"/>
          <a:cs typeface="+mn-cs"/>
        </a:defRPr>
      </a:lvl8pPr>
      <a:lvl9pPr marL="761737" algn="l" defTabSz="95217" rtl="0" eaLnBrk="1" latinLnBrk="0" hangingPunct="1">
        <a:defRPr kumimoji="1" sz="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6.png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10" Type="http://schemas.openxmlformats.org/officeDocument/2006/relationships/image" Target="../media/image43.svg"/><Relationship Id="rId4" Type="http://schemas.openxmlformats.org/officeDocument/2006/relationships/image" Target="../media/image37.svg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74B6064-B50D-C243-8A8B-65DE22F10F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95" y="0"/>
            <a:ext cx="10986823" cy="68410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D54375C-75A4-A547-8C33-F2CA93183E8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4" y="5383855"/>
            <a:ext cx="1969656" cy="147414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7C69C3D-CA71-A147-9730-8FEEB36D0E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5D3B4E5-ECB8-3945-80BC-8D596D93F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2486" y="1169619"/>
            <a:ext cx="9707840" cy="1469926"/>
          </a:xfrm>
        </p:spPr>
        <p:txBody>
          <a:bodyPr/>
          <a:lstStyle/>
          <a:p>
            <a:r>
              <a:rPr lang="en-US" altLang="zh-CN" sz="3600" dirty="0"/>
              <a:t>Single-</a:t>
            </a:r>
            <a:r>
              <a:rPr lang="en-US" altLang="zh-CN" sz="3600" b="1" i="1" dirty="0"/>
              <a:t>Q</a:t>
            </a:r>
            <a:r>
              <a:rPr lang="en-US" altLang="zh-CN" sz="3600" dirty="0"/>
              <a:t>/Multiple-</a:t>
            </a:r>
            <a:r>
              <a:rPr lang="en-US" altLang="zh-CN" sz="3600" b="1" i="1" dirty="0"/>
              <a:t>Q</a:t>
            </a:r>
            <a:r>
              <a:rPr lang="zh-CN" altLang="en-US" sz="3600" b="1" i="1" dirty="0"/>
              <a:t> </a:t>
            </a:r>
            <a:r>
              <a:rPr lang="en-US" altLang="zh-CN" sz="3600" dirty="0"/>
              <a:t>magnetic</a:t>
            </a:r>
            <a:r>
              <a:rPr lang="zh-CN" altLang="en-US" sz="3600" dirty="0"/>
              <a:t> </a:t>
            </a:r>
            <a:r>
              <a:rPr lang="en-US" altLang="zh-CN" sz="3600" dirty="0"/>
              <a:t>order</a:t>
            </a:r>
            <a:r>
              <a:rPr lang="zh-CN" altLang="en-US" sz="3600" dirty="0"/>
              <a:t> </a:t>
            </a:r>
            <a:r>
              <a:rPr lang="en-US" altLang="zh-CN" sz="3600" dirty="0"/>
              <a:t>and</a:t>
            </a:r>
            <a:r>
              <a:rPr lang="zh-CN" altLang="en-US" sz="3600" dirty="0"/>
              <a:t> </a:t>
            </a:r>
            <a:r>
              <a:rPr lang="en-US" altLang="zh-CN" sz="3600" dirty="0"/>
              <a:t>p</a:t>
            </a:r>
            <a:r>
              <a:rPr lang="en-US" sz="3600" dirty="0"/>
              <a:t>ersistent spin dynamics in honeycomb cobalt oxides 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F8CE463-DB07-F748-8FD8-19B8B1E24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6129" y="2906201"/>
            <a:ext cx="8172414" cy="1752699"/>
          </a:xfrm>
        </p:spPr>
        <p:txBody>
          <a:bodyPr/>
          <a:lstStyle/>
          <a:p>
            <a:r>
              <a:rPr lang="en-US" sz="2800" b="1" u="sng" dirty="0"/>
              <a:t>Ping Miao</a:t>
            </a:r>
            <a:endParaRPr lang="en-US" sz="2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DEC1DA-D8FC-F141-A32F-92B763601F46}"/>
              </a:ext>
            </a:extLst>
          </p:cNvPr>
          <p:cNvSpPr/>
          <p:nvPr/>
        </p:nvSpPr>
        <p:spPr>
          <a:xfrm>
            <a:off x="2821282" y="3782550"/>
            <a:ext cx="65885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>
                <a:latin typeface="+mn-lt"/>
                <a:ea typeface="STXinwei" panose="02010800040101010101" pitchFamily="2" charset="-122"/>
              </a:rPr>
              <a:t>China Spallation Neutron Source (CSNS)</a:t>
            </a:r>
          </a:p>
          <a:p>
            <a:pPr algn="ctr"/>
            <a:r>
              <a:rPr lang="en-US" altLang="ja-JP" sz="2400" dirty="0">
                <a:latin typeface="+mn-lt"/>
                <a:ea typeface="STXinwei" panose="02010800040101010101" pitchFamily="2" charset="-122"/>
              </a:rPr>
              <a:t>Institute of High Energy Physics</a:t>
            </a:r>
          </a:p>
          <a:p>
            <a:pPr algn="ctr"/>
            <a:r>
              <a:rPr lang="en-US" altLang="ja-JP" sz="2400" dirty="0">
                <a:latin typeface="+mn-lt"/>
                <a:ea typeface="STXinwei" panose="02010800040101010101" pitchFamily="2" charset="-122"/>
              </a:rPr>
              <a:t> Chinese Academy of Sciences</a:t>
            </a:r>
            <a:endParaRPr lang="en-US" sz="2400" dirty="0">
              <a:latin typeface="+mn-lt"/>
              <a:ea typeface="STXinwei" panose="02010800040101010101" pitchFamily="2" charset="-122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54CE24-B114-9846-ADBB-2F2EB69C2339}"/>
              </a:ext>
            </a:extLst>
          </p:cNvPr>
          <p:cNvSpPr/>
          <p:nvPr/>
        </p:nvSpPr>
        <p:spPr>
          <a:xfrm>
            <a:off x="2827240" y="5383855"/>
            <a:ext cx="75713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altLang="zh-CN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Phys. Rev. B 109, 134431(2024) 	</a:t>
            </a:r>
          </a:p>
          <a:p>
            <a:pPr marL="457200" indent="-457200">
              <a:buFont typeface="+mj-lt"/>
              <a:buAutoNum type="arabicParenR"/>
            </a:pPr>
            <a:r>
              <a:rPr lang="en-US" altLang="zh-CN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Y. Gu, W.</a:t>
            </a:r>
            <a:r>
              <a:rPr lang="zh-CN" altLang="en-US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 err="1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Xie</a:t>
            </a:r>
            <a:r>
              <a:rPr lang="en-US" altLang="zh-CN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,</a:t>
            </a:r>
            <a:r>
              <a:rPr lang="zh-CN" altLang="en-US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arXiv:2610.27663 (2026)</a:t>
            </a:r>
          </a:p>
        </p:txBody>
      </p:sp>
    </p:spTree>
    <p:extLst>
      <p:ext uri="{BB962C8B-B14F-4D97-AF65-F5344CB8AC3E}">
        <p14:creationId xmlns:p14="http://schemas.microsoft.com/office/powerpoint/2010/main" val="258749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42791" y="82978"/>
            <a:ext cx="8506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Honeycomb lattice of Na</a:t>
            </a:r>
            <a:r>
              <a:rPr lang="en-US" altLang="zh-CN" sz="2800" baseline="-25000" dirty="0">
                <a:latin typeface="+mj-lt"/>
                <a:ea typeface="STXinwei" charset="-122"/>
                <a:cs typeface="STXinwei" charset="-122"/>
              </a:rPr>
              <a:t>2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Co</a:t>
            </a:r>
            <a:r>
              <a:rPr lang="en-US" altLang="zh-CN" sz="2800" baseline="-25000" dirty="0">
                <a:latin typeface="+mj-lt"/>
                <a:ea typeface="STXinwei" charset="-122"/>
                <a:cs typeface="STXinwei" charset="-122"/>
              </a:rPr>
              <a:t>2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TeO</a:t>
            </a:r>
            <a:r>
              <a:rPr lang="en-US" altLang="zh-CN" sz="2800" baseline="-25000" dirty="0">
                <a:latin typeface="+mj-lt"/>
                <a:ea typeface="STXinwei" charset="-122"/>
                <a:cs typeface="STXinwei" charset="-122"/>
              </a:rPr>
              <a:t>6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 &amp; Na</a:t>
            </a:r>
            <a:r>
              <a:rPr lang="en-US" altLang="zh-CN" sz="2800" baseline="-25000" dirty="0">
                <a:latin typeface="+mj-lt"/>
                <a:ea typeface="STXinwei" charset="-122"/>
                <a:cs typeface="STXinwei" charset="-122"/>
              </a:rPr>
              <a:t>3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Co</a:t>
            </a:r>
            <a:r>
              <a:rPr lang="en-US" altLang="zh-CN" sz="2800" baseline="-25000" dirty="0">
                <a:latin typeface="+mj-lt"/>
                <a:ea typeface="STXinwei" charset="-122"/>
                <a:cs typeface="STXinwei" charset="-122"/>
              </a:rPr>
              <a:t>2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SbO</a:t>
            </a:r>
            <a:r>
              <a:rPr lang="en-US" altLang="zh-CN" sz="2800" baseline="-25000" dirty="0">
                <a:latin typeface="+mj-lt"/>
                <a:ea typeface="STXinwei" charset="-122"/>
                <a:cs typeface="STXinwei" charset="-122"/>
              </a:rPr>
              <a:t>6</a:t>
            </a:r>
            <a:endParaRPr lang="en-US" sz="2800" baseline="-25000" dirty="0">
              <a:latin typeface="+mj-lt"/>
              <a:ea typeface="STXinwei" charset="-122"/>
              <a:cs typeface="STXinwei" charset="-122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AA296D4-09F2-2346-A52E-49669CC02965}"/>
              </a:ext>
            </a:extLst>
          </p:cNvPr>
          <p:cNvSpPr/>
          <p:nvPr/>
        </p:nvSpPr>
        <p:spPr>
          <a:xfrm>
            <a:off x="2512148" y="998049"/>
            <a:ext cx="2847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Na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2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Co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2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TeO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6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 (NCTO)</a:t>
            </a:r>
            <a:endParaRPr lang="en-US" sz="2400" dirty="0">
              <a:latin typeface="+mn-l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FA0AEF-2815-3242-9C08-BE99BC9FE696}"/>
              </a:ext>
            </a:extLst>
          </p:cNvPr>
          <p:cNvSpPr/>
          <p:nvPr/>
        </p:nvSpPr>
        <p:spPr>
          <a:xfrm>
            <a:off x="6939347" y="1039339"/>
            <a:ext cx="2810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Na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2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Co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2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SbO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6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 (NCSO)</a:t>
            </a:r>
            <a:endParaRPr lang="en-US" sz="2400" dirty="0">
              <a:latin typeface="+mn-lt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FCFAF65-5CC0-5D48-AD7C-6A7BD4DF5932}"/>
              </a:ext>
            </a:extLst>
          </p:cNvPr>
          <p:cNvGrpSpPr/>
          <p:nvPr/>
        </p:nvGrpSpPr>
        <p:grpSpPr>
          <a:xfrm>
            <a:off x="2170162" y="1444310"/>
            <a:ext cx="3026392" cy="2788647"/>
            <a:chOff x="153258" y="1542317"/>
            <a:chExt cx="3525874" cy="332145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66EF0D2-B2F2-EC4E-8EE2-476E04359732}"/>
                </a:ext>
              </a:extLst>
            </p:cNvPr>
            <p:cNvGrpSpPr/>
            <p:nvPr/>
          </p:nvGrpSpPr>
          <p:grpSpPr>
            <a:xfrm>
              <a:off x="153258" y="1542317"/>
              <a:ext cx="3525874" cy="3321459"/>
              <a:chOff x="313599" y="1012334"/>
              <a:chExt cx="3525874" cy="3321459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91A32E0-2BFE-7D42-AC79-E6CEBF6CC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3599" y="1012334"/>
                <a:ext cx="3480635" cy="3321459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7A6C4E8-0537-4A41-BFC6-6124E5B4F88C}"/>
                  </a:ext>
                </a:extLst>
              </p:cNvPr>
              <p:cNvSpPr txBox="1"/>
              <p:nvPr/>
            </p:nvSpPr>
            <p:spPr>
              <a:xfrm>
                <a:off x="923391" y="1159629"/>
                <a:ext cx="763343" cy="476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O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F47D687-F441-A546-9B74-FC12EE1CCBEA}"/>
                  </a:ext>
                </a:extLst>
              </p:cNvPr>
              <p:cNvSpPr txBox="1"/>
              <p:nvPr/>
            </p:nvSpPr>
            <p:spPr>
              <a:xfrm>
                <a:off x="923391" y="2545935"/>
                <a:ext cx="763343" cy="476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C000"/>
                    </a:solidFill>
                  </a:rPr>
                  <a:t>Na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1498C1-A808-CE43-80D4-3E50656DBEAB}"/>
                  </a:ext>
                </a:extLst>
              </p:cNvPr>
              <p:cNvSpPr txBox="1"/>
              <p:nvPr/>
            </p:nvSpPr>
            <p:spPr>
              <a:xfrm>
                <a:off x="3213033" y="1874474"/>
                <a:ext cx="626440" cy="476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432FF"/>
                    </a:solidFill>
                  </a:rPr>
                  <a:t>Co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5313F76-5021-E54B-9053-9C8CC9C40C11}"/>
                  </a:ext>
                </a:extLst>
              </p:cNvPr>
              <p:cNvSpPr txBox="1"/>
              <p:nvPr/>
            </p:nvSpPr>
            <p:spPr>
              <a:xfrm>
                <a:off x="1533118" y="1886924"/>
                <a:ext cx="626440" cy="476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solidFill>
                      <a:srgbClr val="AB7942"/>
                    </a:solidFill>
                  </a:rPr>
                  <a:t>Te</a:t>
                </a:r>
                <a:endParaRPr lang="en-US" dirty="0">
                  <a:solidFill>
                    <a:srgbClr val="AB7942"/>
                  </a:solidFill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FCBB23-35A0-7343-B19D-063EF68C9ABA}"/>
                </a:ext>
              </a:extLst>
            </p:cNvPr>
            <p:cNvSpPr txBox="1"/>
            <p:nvPr/>
          </p:nvSpPr>
          <p:spPr>
            <a:xfrm>
              <a:off x="2175943" y="3830941"/>
              <a:ext cx="396776" cy="476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00B050"/>
                  </a:solidFill>
                </a:rPr>
                <a:t>μ</a:t>
              </a:r>
              <a:endParaRPr lang="en-US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BFC1AA2-3F49-7447-A062-7881FB1C8987}"/>
              </a:ext>
            </a:extLst>
          </p:cNvPr>
          <p:cNvGrpSpPr/>
          <p:nvPr/>
        </p:nvGrpSpPr>
        <p:grpSpPr>
          <a:xfrm>
            <a:off x="6521807" y="1640257"/>
            <a:ext cx="3371279" cy="2458318"/>
            <a:chOff x="4572000" y="1603606"/>
            <a:chExt cx="4062665" cy="282168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1073E0E-38FE-D44B-AE44-F7DC9843C014}"/>
                </a:ext>
              </a:extLst>
            </p:cNvPr>
            <p:cNvGrpSpPr/>
            <p:nvPr/>
          </p:nvGrpSpPr>
          <p:grpSpPr>
            <a:xfrm>
              <a:off x="4572000" y="1603606"/>
              <a:ext cx="4062665" cy="2821680"/>
              <a:chOff x="4762544" y="1143114"/>
              <a:chExt cx="4062665" cy="2821680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61BFF588-80DD-124F-8A9A-77E2CDF8BD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62544" y="1162956"/>
                <a:ext cx="4062665" cy="2801838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69BDA5D-3B26-7B44-A4AD-AD604CC5B427}"/>
                  </a:ext>
                </a:extLst>
              </p:cNvPr>
              <p:cNvSpPr txBox="1"/>
              <p:nvPr/>
            </p:nvSpPr>
            <p:spPr>
              <a:xfrm>
                <a:off x="5522484" y="1351819"/>
                <a:ext cx="626440" cy="4592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432FF"/>
                    </a:solidFill>
                  </a:rPr>
                  <a:t>Co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DD0BD48-B056-944E-B517-E1627617C345}"/>
                  </a:ext>
                </a:extLst>
              </p:cNvPr>
              <p:cNvSpPr txBox="1"/>
              <p:nvPr/>
            </p:nvSpPr>
            <p:spPr>
              <a:xfrm>
                <a:off x="6237574" y="1358691"/>
                <a:ext cx="626440" cy="4592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AB7942"/>
                    </a:solidFill>
                  </a:rPr>
                  <a:t>Sb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327CE5B-8486-C74F-978B-ED095DEF97F5}"/>
                  </a:ext>
                </a:extLst>
              </p:cNvPr>
              <p:cNvSpPr txBox="1"/>
              <p:nvPr/>
            </p:nvSpPr>
            <p:spPr>
              <a:xfrm>
                <a:off x="4775460" y="2363821"/>
                <a:ext cx="763342" cy="4592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C000"/>
                    </a:solidFill>
                  </a:rPr>
                  <a:t>Na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BC24609-FA76-4B4A-8268-A2F87BE4DB80}"/>
                  </a:ext>
                </a:extLst>
              </p:cNvPr>
              <p:cNvSpPr txBox="1"/>
              <p:nvPr/>
            </p:nvSpPr>
            <p:spPr>
              <a:xfrm>
                <a:off x="5215518" y="1143114"/>
                <a:ext cx="763342" cy="4592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O</a:t>
                </a:r>
              </a:p>
            </p:txBody>
          </p:sp>
        </p:grp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8F05DF8-E12B-F843-9C76-B64DC3E58CAD}"/>
                </a:ext>
              </a:extLst>
            </p:cNvPr>
            <p:cNvSpPr txBox="1"/>
            <p:nvPr/>
          </p:nvSpPr>
          <p:spPr>
            <a:xfrm>
              <a:off x="7138117" y="2418454"/>
              <a:ext cx="396775" cy="459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00B050"/>
                  </a:solidFill>
                </a:rPr>
                <a:t>μ</a:t>
              </a:r>
              <a:endParaRPr lang="en-US" dirty="0">
                <a:solidFill>
                  <a:srgbClr val="00B050"/>
                </a:solidFill>
              </a:endParaRP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BA632BB6-0F09-4049-95D1-2CA34542C336}"/>
              </a:ext>
            </a:extLst>
          </p:cNvPr>
          <p:cNvSpPr/>
          <p:nvPr/>
        </p:nvSpPr>
        <p:spPr>
          <a:xfrm>
            <a:off x="1765244" y="5339618"/>
            <a:ext cx="8098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n-lt"/>
                <a:ea typeface="STXinwei" charset="-122"/>
                <a:cs typeface="STXinwei" charset="-122"/>
              </a:rPr>
              <a:t>Co-</a:t>
            </a:r>
            <a:r>
              <a:rPr lang="en-US" altLang="zh-CN" dirty="0" err="1">
                <a:latin typeface="+mn-lt"/>
                <a:ea typeface="STXinwei" charset="-122"/>
                <a:cs typeface="STXinwei" charset="-122"/>
              </a:rPr>
              <a:t>Te</a:t>
            </a:r>
            <a:endParaRPr lang="en-US" altLang="zh-CN" dirty="0">
              <a:latin typeface="+mn-lt"/>
              <a:ea typeface="STXinwei" charset="-122"/>
              <a:cs typeface="STXinwei" charset="-122"/>
            </a:endParaRPr>
          </a:p>
          <a:p>
            <a:r>
              <a:rPr lang="en-US" dirty="0">
                <a:latin typeface="+mn-lt"/>
                <a:ea typeface="STXinwei" charset="-122"/>
              </a:rPr>
              <a:t>Layer</a:t>
            </a:r>
            <a:endParaRPr lang="en-US" dirty="0">
              <a:latin typeface="+mn-lt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5FCD26-D821-2C48-9A7C-F6847DA69509}"/>
              </a:ext>
            </a:extLst>
          </p:cNvPr>
          <p:cNvSpPr/>
          <p:nvPr/>
        </p:nvSpPr>
        <p:spPr>
          <a:xfrm>
            <a:off x="6049208" y="4435722"/>
            <a:ext cx="8146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n-lt"/>
                <a:ea typeface="STXinwei" charset="-122"/>
                <a:cs typeface="STXinwei" charset="-122"/>
              </a:rPr>
              <a:t>Co-Sb</a:t>
            </a:r>
          </a:p>
          <a:p>
            <a:r>
              <a:rPr lang="en-US" dirty="0">
                <a:latin typeface="+mn-lt"/>
                <a:ea typeface="STXinwei" charset="-122"/>
              </a:rPr>
              <a:t>Layer</a:t>
            </a:r>
            <a:endParaRPr lang="en-US" dirty="0">
              <a:latin typeface="+mn-lt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289EA44-EC61-2C45-83DE-17BF0D927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074" y="3972476"/>
            <a:ext cx="3532168" cy="315663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562112C-ACCB-D148-92E6-C6832A6057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158" y="3885722"/>
            <a:ext cx="3236977" cy="290779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391CDD4-2CAD-9542-AD59-4DD81CEDB721}"/>
              </a:ext>
            </a:extLst>
          </p:cNvPr>
          <p:cNvGrpSpPr/>
          <p:nvPr/>
        </p:nvGrpSpPr>
        <p:grpSpPr>
          <a:xfrm>
            <a:off x="0" y="23751"/>
            <a:ext cx="12192000" cy="990259"/>
            <a:chOff x="0" y="23751"/>
            <a:chExt cx="12192000" cy="99025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851BCD5-2C17-8D44-97BC-A3672EF065FB}"/>
                </a:ext>
              </a:extLst>
            </p:cNvPr>
            <p:cNvSpPr/>
            <p:nvPr/>
          </p:nvSpPr>
          <p:spPr>
            <a:xfrm>
              <a:off x="0" y="905602"/>
              <a:ext cx="12192000" cy="108408"/>
            </a:xfrm>
            <a:prstGeom prst="rect">
              <a:avLst/>
            </a:prstGeom>
            <a:solidFill>
              <a:srgbClr val="56A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2CD05B2-F01A-1842-8A60-A7FB0312C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572305" y="23751"/>
              <a:ext cx="1571007" cy="8906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6096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324731" y="142407"/>
            <a:ext cx="5220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“</a:t>
            </a:r>
            <a:r>
              <a:rPr lang="en-US" altLang="zh-CN" sz="2800" dirty="0" err="1">
                <a:latin typeface="+mj-lt"/>
                <a:ea typeface="STXinwei" charset="-122"/>
                <a:cs typeface="STXinwei" charset="-122"/>
              </a:rPr>
              <a:t>Kitaev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” or “XXZ” anisotropy?</a:t>
            </a:r>
            <a:endParaRPr lang="en-US" sz="2800" baseline="-25000" dirty="0">
              <a:latin typeface="+mj-lt"/>
              <a:ea typeface="STXinwei" charset="-122"/>
              <a:cs typeface="STXinwei" charset="-122"/>
            </a:endParaRPr>
          </a:p>
        </p:txBody>
      </p:sp>
      <p:pic>
        <p:nvPicPr>
          <p:cNvPr id="38" name="图片 3">
            <a:extLst>
              <a:ext uri="{FF2B5EF4-FFF2-40B4-BE49-F238E27FC236}">
                <a16:creationId xmlns:a16="http://schemas.microsoft.com/office/drawing/2014/main" id="{C99B0592-A67E-6A4D-B4B8-252EACB76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516" y="3230037"/>
            <a:ext cx="2847259" cy="2876145"/>
          </a:xfrm>
          <a:prstGeom prst="rect">
            <a:avLst/>
          </a:prstGeom>
        </p:spPr>
      </p:pic>
      <p:pic>
        <p:nvPicPr>
          <p:cNvPr id="39" name="图片 17">
            <a:extLst>
              <a:ext uri="{FF2B5EF4-FFF2-40B4-BE49-F238E27FC236}">
                <a16:creationId xmlns:a16="http://schemas.microsoft.com/office/drawing/2014/main" id="{64FE2BB8-9870-2244-883D-089B3F591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3218" y="3689061"/>
            <a:ext cx="1805522" cy="2073458"/>
          </a:xfrm>
          <a:prstGeom prst="rect">
            <a:avLst/>
          </a:prstGeom>
        </p:spPr>
      </p:pic>
      <p:pic>
        <p:nvPicPr>
          <p:cNvPr id="40" name="图片 32">
            <a:extLst>
              <a:ext uri="{FF2B5EF4-FFF2-40B4-BE49-F238E27FC236}">
                <a16:creationId xmlns:a16="http://schemas.microsoft.com/office/drawing/2014/main" id="{AAC95B77-B87E-7A41-B07A-BEF64726C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5836" y="3618715"/>
            <a:ext cx="1973321" cy="2262342"/>
          </a:xfrm>
          <a:prstGeom prst="rect">
            <a:avLst/>
          </a:prstGeom>
        </p:spPr>
      </p:pic>
      <p:sp>
        <p:nvSpPr>
          <p:cNvPr id="41" name="文本框 4">
            <a:extLst>
              <a:ext uri="{FF2B5EF4-FFF2-40B4-BE49-F238E27FC236}">
                <a16:creationId xmlns:a16="http://schemas.microsoft.com/office/drawing/2014/main" id="{BB5CC65F-FC8E-4248-8DA5-3E01C2358D45}"/>
              </a:ext>
            </a:extLst>
          </p:cNvPr>
          <p:cNvSpPr txBox="1"/>
          <p:nvPr/>
        </p:nvSpPr>
        <p:spPr>
          <a:xfrm>
            <a:off x="1835850" y="1211966"/>
            <a:ext cx="31037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“</a:t>
            </a:r>
            <a:r>
              <a:rPr lang="en-US" b="1" dirty="0" err="1">
                <a:latin typeface="+mn-lt"/>
              </a:rPr>
              <a:t>Kitaev</a:t>
            </a:r>
            <a:r>
              <a:rPr lang="en-US" dirty="0">
                <a:latin typeface="+mn-lt"/>
              </a:rPr>
              <a:t>” anisotropy: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the bond-dependent </a:t>
            </a:r>
            <a:r>
              <a:rPr lang="en-US" dirty="0" err="1">
                <a:latin typeface="+mn-lt"/>
              </a:rPr>
              <a:t>Ising</a:t>
            </a:r>
            <a:r>
              <a:rPr lang="en-US" dirty="0">
                <a:latin typeface="+mn-lt"/>
              </a:rPr>
              <a:t>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axes are mutually orthogonal.</a:t>
            </a:r>
          </a:p>
          <a:p>
            <a:pPr algn="ctr"/>
            <a:r>
              <a:rPr lang="en-US" u="sng" dirty="0">
                <a:latin typeface="+mn-lt"/>
              </a:rPr>
              <a:t>highly frustrated*</a:t>
            </a:r>
          </a:p>
        </p:txBody>
      </p:sp>
      <p:sp>
        <p:nvSpPr>
          <p:cNvPr id="44" name="文本框 30">
            <a:extLst>
              <a:ext uri="{FF2B5EF4-FFF2-40B4-BE49-F238E27FC236}">
                <a16:creationId xmlns:a16="http://schemas.microsoft.com/office/drawing/2014/main" id="{CCE9A0C3-C1A3-8147-BF72-A49092F72763}"/>
              </a:ext>
            </a:extLst>
          </p:cNvPr>
          <p:cNvSpPr txBox="1"/>
          <p:nvPr/>
        </p:nvSpPr>
        <p:spPr>
          <a:xfrm>
            <a:off x="5184399" y="1229948"/>
            <a:ext cx="27374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“</a:t>
            </a:r>
            <a:r>
              <a:rPr lang="en-US" b="1" dirty="0">
                <a:latin typeface="+mj-lt"/>
              </a:rPr>
              <a:t>XXZ-</a:t>
            </a:r>
            <a:r>
              <a:rPr lang="en-US" b="1" dirty="0" err="1">
                <a:latin typeface="+mj-lt"/>
              </a:rPr>
              <a:t>Ising</a:t>
            </a:r>
            <a:r>
              <a:rPr lang="en-US" dirty="0">
                <a:latin typeface="+mj-lt"/>
              </a:rPr>
              <a:t>” anisotropy: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the bond-dependent </a:t>
            </a:r>
            <a:r>
              <a:rPr lang="en-US" dirty="0" err="1">
                <a:latin typeface="+mj-lt"/>
              </a:rPr>
              <a:t>Ising</a:t>
            </a:r>
            <a:r>
              <a:rPr lang="en-US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axes are 120 degrees apart.</a:t>
            </a:r>
          </a:p>
          <a:p>
            <a:pPr algn="ctr"/>
            <a:r>
              <a:rPr lang="en-US" u="sng" dirty="0">
                <a:latin typeface="+mj-lt"/>
              </a:rPr>
              <a:t>somewhat frustrated*</a:t>
            </a:r>
          </a:p>
        </p:txBody>
      </p:sp>
      <p:sp>
        <p:nvSpPr>
          <p:cNvPr id="45" name="文本框 31">
            <a:extLst>
              <a:ext uri="{FF2B5EF4-FFF2-40B4-BE49-F238E27FC236}">
                <a16:creationId xmlns:a16="http://schemas.microsoft.com/office/drawing/2014/main" id="{B2B98341-D1E7-E14D-A16A-0AF511FA2F0F}"/>
              </a:ext>
            </a:extLst>
          </p:cNvPr>
          <p:cNvSpPr txBox="1"/>
          <p:nvPr/>
        </p:nvSpPr>
        <p:spPr>
          <a:xfrm>
            <a:off x="7921886" y="1229948"/>
            <a:ext cx="26831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“</a:t>
            </a:r>
            <a:r>
              <a:rPr lang="en-US" b="1" dirty="0">
                <a:latin typeface="+mn-lt"/>
              </a:rPr>
              <a:t>XXZ-Heisenberg</a:t>
            </a:r>
            <a:r>
              <a:rPr lang="en-US" dirty="0">
                <a:latin typeface="+mn-lt"/>
              </a:rPr>
              <a:t>” anisotropy: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easy-plane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but still has U(1) symmetry.</a:t>
            </a:r>
          </a:p>
          <a:p>
            <a:pPr algn="ctr"/>
            <a:r>
              <a:rPr lang="en-US" u="sng" dirty="0">
                <a:latin typeface="+mn-lt"/>
              </a:rPr>
              <a:t>not frustrated*</a:t>
            </a:r>
          </a:p>
        </p:txBody>
      </p:sp>
      <p:sp>
        <p:nvSpPr>
          <p:cNvPr id="47" name="矩形 34">
            <a:extLst>
              <a:ext uri="{FF2B5EF4-FFF2-40B4-BE49-F238E27FC236}">
                <a16:creationId xmlns:a16="http://schemas.microsoft.com/office/drawing/2014/main" id="{A2927554-8A14-D14C-8B0C-DD2535F54591}"/>
              </a:ext>
            </a:extLst>
          </p:cNvPr>
          <p:cNvSpPr/>
          <p:nvPr/>
        </p:nvSpPr>
        <p:spPr>
          <a:xfrm>
            <a:off x="2119508" y="6341783"/>
            <a:ext cx="30133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+mn-lt"/>
              </a:rPr>
              <a:t>Chun </a:t>
            </a:r>
            <a:r>
              <a:rPr lang="en-US" sz="1600" i="1" dirty="0">
                <a:latin typeface="+mn-lt"/>
              </a:rPr>
              <a:t>et al.</a:t>
            </a:r>
            <a:r>
              <a:rPr lang="en-US" sz="1600" dirty="0">
                <a:latin typeface="+mn-lt"/>
              </a:rPr>
              <a:t>, </a:t>
            </a:r>
            <a:r>
              <a:rPr lang="en-US" sz="1600" i="1" dirty="0">
                <a:latin typeface="+mn-lt"/>
              </a:rPr>
              <a:t>Nat. Phys.</a:t>
            </a:r>
            <a:r>
              <a:rPr lang="en-US" sz="1600" dirty="0">
                <a:latin typeface="+mn-lt"/>
              </a:rPr>
              <a:t> </a:t>
            </a:r>
            <a:r>
              <a:rPr lang="en-US" sz="1600" b="1" dirty="0">
                <a:latin typeface="+mn-lt"/>
              </a:rPr>
              <a:t>11</a:t>
            </a:r>
            <a:r>
              <a:rPr lang="en-US" sz="1600" dirty="0">
                <a:latin typeface="+mn-lt"/>
              </a:rPr>
              <a:t>, 462 (2015)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694D42-176B-FF4A-8817-6DA2979B2586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47EA4C-D246-B541-B665-DB2DCE2A14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13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42791" y="82978"/>
            <a:ext cx="8506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Long-range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magnetic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ordering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in NCTO &amp; NCSO</a:t>
            </a:r>
            <a:endParaRPr lang="en-US" sz="2800" baseline="-25000" dirty="0">
              <a:latin typeface="+mj-lt"/>
              <a:ea typeface="STXinwei" charset="-122"/>
              <a:cs typeface="STXinwei" charset="-12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BFD58B-03DF-2448-965D-94066D40550A}"/>
              </a:ext>
            </a:extLst>
          </p:cNvPr>
          <p:cNvSpPr/>
          <p:nvPr/>
        </p:nvSpPr>
        <p:spPr>
          <a:xfrm>
            <a:off x="2495819" y="1430034"/>
            <a:ext cx="2847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Na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2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Co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2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TeO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6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 (NCTO)</a:t>
            </a:r>
            <a:endParaRPr lang="en-US" sz="2400" dirty="0"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26236C-FF1B-A84C-8F1F-1FB5F1E32C14}"/>
              </a:ext>
            </a:extLst>
          </p:cNvPr>
          <p:cNvSpPr/>
          <p:nvPr/>
        </p:nvSpPr>
        <p:spPr>
          <a:xfrm>
            <a:off x="6885797" y="1441229"/>
            <a:ext cx="2810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Na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2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Co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2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SbO</a:t>
            </a:r>
            <a:r>
              <a:rPr lang="en-US" altLang="zh-CN" sz="2400" baseline="-25000" dirty="0">
                <a:latin typeface="+mn-lt"/>
                <a:ea typeface="STXinwei" charset="-122"/>
                <a:cs typeface="STXinwei" charset="-122"/>
              </a:rPr>
              <a:t>6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 (NCSO)</a:t>
            </a:r>
            <a:endParaRPr lang="en-US" sz="2400" dirty="0">
              <a:latin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8774E64-51A0-EC45-9413-0EEF93961D16}"/>
              </a:ext>
            </a:extLst>
          </p:cNvPr>
          <p:cNvGrpSpPr/>
          <p:nvPr/>
        </p:nvGrpSpPr>
        <p:grpSpPr>
          <a:xfrm>
            <a:off x="1028700" y="2074277"/>
            <a:ext cx="9625560" cy="3701991"/>
            <a:chOff x="1350384" y="4507234"/>
            <a:chExt cx="6662240" cy="222567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91437F9-2A57-054B-95DE-BE5FDBF6A21A}"/>
                </a:ext>
              </a:extLst>
            </p:cNvPr>
            <p:cNvGrpSpPr/>
            <p:nvPr/>
          </p:nvGrpSpPr>
          <p:grpSpPr>
            <a:xfrm>
              <a:off x="1350384" y="4507234"/>
              <a:ext cx="6662240" cy="2225673"/>
              <a:chOff x="0" y="2063821"/>
              <a:chExt cx="9144000" cy="3133313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AD2FB388-5B51-FF42-BCA2-479DF0BF14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2063821"/>
                <a:ext cx="9144000" cy="3133313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0307E83-3454-0245-8289-21F74F2444DC}"/>
                  </a:ext>
                </a:extLst>
              </p:cNvPr>
              <p:cNvSpPr txBox="1"/>
              <p:nvPr/>
            </p:nvSpPr>
            <p:spPr>
              <a:xfrm>
                <a:off x="123986" y="2063821"/>
                <a:ext cx="318790" cy="4004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416D6ED-53FD-6041-83E9-EBF0F5BE6DDC}"/>
                  </a:ext>
                </a:extLst>
              </p:cNvPr>
              <p:cNvSpPr txBox="1"/>
              <p:nvPr/>
            </p:nvSpPr>
            <p:spPr>
              <a:xfrm>
                <a:off x="4682980" y="2063821"/>
                <a:ext cx="318790" cy="4004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52EBB8-B726-1843-ADF1-4E1726FDA61C}"/>
                </a:ext>
              </a:extLst>
            </p:cNvPr>
            <p:cNvSpPr/>
            <p:nvPr/>
          </p:nvSpPr>
          <p:spPr>
            <a:xfrm>
              <a:off x="2189892" y="4695893"/>
              <a:ext cx="684496" cy="2767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j-lt"/>
                  <a:ea typeface="STXinwei" charset="-122"/>
                  <a:cs typeface="STXinwei" charset="-122"/>
                </a:rPr>
                <a:t>NCTO</a:t>
              </a:r>
              <a:endParaRPr lang="en-US" dirty="0">
                <a:latin typeface="+mj-lt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10FDB79-6580-6346-A6CA-DA056F6DFFAD}"/>
                </a:ext>
              </a:extLst>
            </p:cNvPr>
            <p:cNvSpPr/>
            <p:nvPr/>
          </p:nvSpPr>
          <p:spPr>
            <a:xfrm>
              <a:off x="5206853" y="4662171"/>
              <a:ext cx="658974" cy="2767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j-lt"/>
                  <a:ea typeface="STXinwei" charset="-122"/>
                  <a:cs typeface="STXinwei" charset="-122"/>
                </a:rPr>
                <a:t>NCSO</a:t>
              </a:r>
              <a:endParaRPr lang="en-US" dirty="0">
                <a:latin typeface="+mj-lt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2AA4190-32AA-1241-AF9B-D6C42DCC5F0F}"/>
                </a:ext>
              </a:extLst>
            </p:cNvPr>
            <p:cNvCxnSpPr/>
            <p:nvPr/>
          </p:nvCxnSpPr>
          <p:spPr bwMode="auto">
            <a:xfrm>
              <a:off x="3456122" y="4649445"/>
              <a:ext cx="0" cy="17203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22B207A-BB28-6544-8466-A2C4B2177299}"/>
                </a:ext>
              </a:extLst>
            </p:cNvPr>
            <p:cNvSpPr/>
            <p:nvPr/>
          </p:nvSpPr>
          <p:spPr>
            <a:xfrm>
              <a:off x="3228037" y="5663981"/>
              <a:ext cx="497330" cy="2767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solidFill>
                    <a:srgbClr val="0432FF"/>
                  </a:solidFill>
                  <a:latin typeface="+mj-lt"/>
                  <a:ea typeface="STXinwei" charset="-122"/>
                  <a:cs typeface="STXinwei" charset="-122"/>
                </a:rPr>
                <a:t>T</a:t>
              </a:r>
              <a:r>
                <a:rPr lang="en-US" altLang="zh-CN" baseline="-25000" dirty="0">
                  <a:solidFill>
                    <a:srgbClr val="0432FF"/>
                  </a:solidFill>
                  <a:latin typeface="+mj-lt"/>
                  <a:ea typeface="STXinwei" charset="-122"/>
                  <a:cs typeface="STXinwei" charset="-122"/>
                </a:rPr>
                <a:t>N_T</a:t>
              </a:r>
              <a:endParaRPr lang="en-US" i="1" dirty="0">
                <a:solidFill>
                  <a:srgbClr val="0432FF"/>
                </a:solidFill>
                <a:latin typeface="+mj-lt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2E2194A-B572-3344-9D1E-DCDFFDCF2AE4}"/>
                </a:ext>
              </a:extLst>
            </p:cNvPr>
            <p:cNvCxnSpPr/>
            <p:nvPr/>
          </p:nvCxnSpPr>
          <p:spPr bwMode="auto">
            <a:xfrm>
              <a:off x="6217809" y="4665774"/>
              <a:ext cx="0" cy="17203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3B9523D-606B-414C-B94F-1C3900066CB4}"/>
                </a:ext>
              </a:extLst>
            </p:cNvPr>
            <p:cNvSpPr/>
            <p:nvPr/>
          </p:nvSpPr>
          <p:spPr>
            <a:xfrm>
              <a:off x="6011052" y="5998142"/>
              <a:ext cx="479099" cy="2767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+mj-lt"/>
                  <a:ea typeface="STXinwei" charset="-122"/>
                  <a:cs typeface="STXinwei" charset="-122"/>
                </a:rPr>
                <a:t>T</a:t>
              </a:r>
              <a:r>
                <a:rPr lang="en-US" altLang="zh-CN" baseline="-25000" dirty="0">
                  <a:solidFill>
                    <a:srgbClr val="FF0000"/>
                  </a:solidFill>
                  <a:latin typeface="+mj-lt"/>
                  <a:ea typeface="STXinwei" charset="-122"/>
                  <a:cs typeface="STXinwei" charset="-122"/>
                </a:rPr>
                <a:t>N_S</a:t>
              </a:r>
              <a:endParaRPr lang="en-US" i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01DAD03-8410-EB44-89D2-24B655743256}"/>
              </a:ext>
            </a:extLst>
          </p:cNvPr>
          <p:cNvSpPr/>
          <p:nvPr/>
        </p:nvSpPr>
        <p:spPr>
          <a:xfrm>
            <a:off x="2802107" y="6146045"/>
            <a:ext cx="6647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Phys. Rev. B 109, 134431(2024) 	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51557F-3D6D-AE43-9918-F700E20ABA5C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A2C33C5-96F9-A647-9CAD-47D9917927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10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22715" y="66568"/>
            <a:ext cx="9026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Single-</a:t>
            </a:r>
            <a:r>
              <a:rPr lang="en-US" altLang="zh-CN" sz="2800" b="1" i="1" dirty="0">
                <a:latin typeface="+mj-lt"/>
                <a:ea typeface="STXinwei" charset="-122"/>
                <a:cs typeface="STXinwei" charset="-122"/>
              </a:rPr>
              <a:t>Q</a:t>
            </a:r>
            <a:r>
              <a:rPr lang="zh-CN" altLang="en-US" sz="2800" b="1" i="1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or</a:t>
            </a:r>
            <a:r>
              <a:rPr lang="zh-CN" altLang="en-US" sz="2800" b="1" i="1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Double-</a:t>
            </a:r>
            <a:r>
              <a:rPr lang="en-US" altLang="zh-CN" sz="2800" b="1" i="1" dirty="0">
                <a:latin typeface="+mj-lt"/>
                <a:ea typeface="STXinwei" charset="-122"/>
                <a:cs typeface="STXinwei" charset="-122"/>
              </a:rPr>
              <a:t>Q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 magnetic order in NCSO?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51557F-3D6D-AE43-9918-F700E20ABA5C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A2C33C5-96F9-A647-9CAD-47D991792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CB3595-4314-C242-800B-61AEFAB09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192" y="1014010"/>
            <a:ext cx="7480822" cy="576996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7607BC9-E928-884B-82C2-6A166C37F60E}"/>
              </a:ext>
            </a:extLst>
          </p:cNvPr>
          <p:cNvSpPr/>
          <p:nvPr/>
        </p:nvSpPr>
        <p:spPr>
          <a:xfrm>
            <a:off x="7799802" y="5144902"/>
            <a:ext cx="26988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Phys. Rev. B 109, L060410 (2024)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174FE8-79E5-104F-849F-2573E1F79A05}"/>
              </a:ext>
            </a:extLst>
          </p:cNvPr>
          <p:cNvSpPr/>
          <p:nvPr/>
        </p:nvSpPr>
        <p:spPr>
          <a:xfrm>
            <a:off x="8596914" y="2675709"/>
            <a:ext cx="2949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Phys. Rev. Mater. 3, 074405 (2019)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CBA97B-D116-5844-9294-4CF9685E74D5}"/>
              </a:ext>
            </a:extLst>
          </p:cNvPr>
          <p:cNvSpPr/>
          <p:nvPr/>
        </p:nvSpPr>
        <p:spPr>
          <a:xfrm>
            <a:off x="687224" y="1495751"/>
            <a:ext cx="2008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 = (1/2, </a:t>
            </a:r>
            <a:r>
              <a:rPr lang="en-US" altLang="zh-CN" dirty="0"/>
              <a:t>-</a:t>
            </a:r>
            <a:r>
              <a:rPr lang="en-US" dirty="0"/>
              <a:t>1/2, 0)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F55E3C-56A4-B34D-9067-4964F78923F7}"/>
              </a:ext>
            </a:extLst>
          </p:cNvPr>
          <p:cNvSpPr/>
          <p:nvPr/>
        </p:nvSpPr>
        <p:spPr>
          <a:xfrm>
            <a:off x="7767144" y="1495751"/>
            <a:ext cx="19239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 = (1/2, 1/2, 0)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EED358E-CF0D-054B-A763-E8E090A77EB7}"/>
              </a:ext>
            </a:extLst>
          </p:cNvPr>
          <p:cNvGrpSpPr/>
          <p:nvPr/>
        </p:nvGrpSpPr>
        <p:grpSpPr>
          <a:xfrm>
            <a:off x="685829" y="5515174"/>
            <a:ext cx="2010278" cy="1046295"/>
            <a:chOff x="10058401" y="2772513"/>
            <a:chExt cx="2010278" cy="1046295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D230129-D180-C949-AA92-89B053B33432}"/>
                </a:ext>
              </a:extLst>
            </p:cNvPr>
            <p:cNvSpPr/>
            <p:nvPr/>
          </p:nvSpPr>
          <p:spPr>
            <a:xfrm>
              <a:off x="10058401" y="3078652"/>
              <a:ext cx="197005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q =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A80D4A2-7F42-7C41-8E00-FF3F9214F80F}"/>
                </a:ext>
              </a:extLst>
            </p:cNvPr>
            <p:cNvSpPr/>
            <p:nvPr/>
          </p:nvSpPr>
          <p:spPr>
            <a:xfrm>
              <a:off x="10492607" y="2772513"/>
              <a:ext cx="14911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(1/2, 1/2, 0)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91E0A52-D4B8-AB4E-995B-5FC1D7F60F28}"/>
                </a:ext>
              </a:extLst>
            </p:cNvPr>
            <p:cNvSpPr/>
            <p:nvPr/>
          </p:nvSpPr>
          <p:spPr>
            <a:xfrm>
              <a:off x="10492607" y="3418698"/>
              <a:ext cx="15760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(1/2, </a:t>
              </a:r>
              <a:r>
                <a:rPr lang="en-US" altLang="zh-CN" dirty="0"/>
                <a:t>-</a:t>
              </a:r>
              <a:r>
                <a:rPr lang="en-US" dirty="0"/>
                <a:t>1/2, 0)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31B07D-32BA-8647-98C0-9C17EDC7E6EF}"/>
                </a:ext>
              </a:extLst>
            </p:cNvPr>
            <p:cNvSpPr/>
            <p:nvPr/>
          </p:nvSpPr>
          <p:spPr>
            <a:xfrm>
              <a:off x="11019861" y="3142591"/>
              <a:ext cx="3337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+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50402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Attachment.jpeg">
            <a:extLst>
              <a:ext uri="{FF2B5EF4-FFF2-40B4-BE49-F238E27FC236}">
                <a16:creationId xmlns:a16="http://schemas.microsoft.com/office/drawing/2014/main" id="{347E2AC0-E819-044F-A017-BF4EDD2833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57"/>
          <a:stretch/>
        </p:blipFill>
        <p:spPr bwMode="auto">
          <a:xfrm>
            <a:off x="1184913" y="1428757"/>
            <a:ext cx="7897776" cy="453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30434" y="203821"/>
            <a:ext cx="9026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Single-</a:t>
            </a:r>
            <a:r>
              <a:rPr lang="en-US" altLang="zh-CN" sz="2800" b="1" i="1" dirty="0">
                <a:latin typeface="+mj-lt"/>
                <a:ea typeface="STXinwei" charset="-122"/>
                <a:cs typeface="STXinwei" charset="-122"/>
              </a:rPr>
              <a:t>Q</a:t>
            </a:r>
            <a:r>
              <a:rPr lang="zh-CN" altLang="en-US" sz="2800" b="1" i="1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or</a:t>
            </a:r>
            <a:r>
              <a:rPr lang="zh-CN" altLang="en-US" sz="2800" b="1" i="1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Double-</a:t>
            </a:r>
            <a:r>
              <a:rPr lang="en-US" altLang="zh-CN" sz="2800" b="1" i="1" dirty="0">
                <a:latin typeface="+mj-lt"/>
                <a:ea typeface="STXinwei" charset="-122"/>
                <a:cs typeface="STXinwei" charset="-122"/>
              </a:rPr>
              <a:t>Q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 magnetic order in NCSO?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8DB4F9-6653-B943-964D-EC77A32FB4D0}"/>
              </a:ext>
            </a:extLst>
          </p:cNvPr>
          <p:cNvGrpSpPr/>
          <p:nvPr/>
        </p:nvGrpSpPr>
        <p:grpSpPr>
          <a:xfrm>
            <a:off x="0" y="23751"/>
            <a:ext cx="12192000" cy="990259"/>
            <a:chOff x="0" y="23751"/>
            <a:chExt cx="12192000" cy="99025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551557F-3D6D-AE43-9918-F700E20ABA5C}"/>
                </a:ext>
              </a:extLst>
            </p:cNvPr>
            <p:cNvSpPr/>
            <p:nvPr/>
          </p:nvSpPr>
          <p:spPr>
            <a:xfrm>
              <a:off x="0" y="905602"/>
              <a:ext cx="12192000" cy="108408"/>
            </a:xfrm>
            <a:prstGeom prst="rect">
              <a:avLst/>
            </a:prstGeom>
            <a:solidFill>
              <a:srgbClr val="56A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A2C33C5-96F9-A647-9CAD-47D991792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2305" y="23751"/>
              <a:ext cx="1571007" cy="890650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80EF58E-97CD-4244-95A0-68C1D344ADA1}"/>
              </a:ext>
            </a:extLst>
          </p:cNvPr>
          <p:cNvSpPr/>
          <p:nvPr/>
        </p:nvSpPr>
        <p:spPr>
          <a:xfrm>
            <a:off x="2230434" y="6374912"/>
            <a:ext cx="81187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Y. Gu, W.</a:t>
            </a:r>
            <a:r>
              <a:rPr lang="zh-CN" altLang="en-US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 err="1">
                <a:latin typeface="STXinwei" panose="02010800040101010101" pitchFamily="2" charset="-122"/>
                <a:ea typeface="STXinwei" panose="02010800040101010101" pitchFamily="2" charset="-122"/>
              </a:rPr>
              <a:t>Xie</a:t>
            </a:r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,</a:t>
            </a:r>
            <a:r>
              <a:rPr lang="zh-CN" altLang="en-US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arXiv:2610.27663 (2026)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0384E4-5B71-964D-B2D4-74AA43410C10}"/>
              </a:ext>
            </a:extLst>
          </p:cNvPr>
          <p:cNvSpPr/>
          <p:nvPr/>
        </p:nvSpPr>
        <p:spPr>
          <a:xfrm>
            <a:off x="8425286" y="5534631"/>
            <a:ext cx="19239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 = (1/2, 1/2, 0)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7123A5-E5F5-2E4B-9863-2EDEF443B356}"/>
              </a:ext>
            </a:extLst>
          </p:cNvPr>
          <p:cNvSpPr/>
          <p:nvPr/>
        </p:nvSpPr>
        <p:spPr>
          <a:xfrm>
            <a:off x="360652" y="5592414"/>
            <a:ext cx="2008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 = (1/2, </a:t>
            </a:r>
            <a:r>
              <a:rPr lang="en-US" altLang="zh-CN" dirty="0"/>
              <a:t>-</a:t>
            </a:r>
            <a:r>
              <a:rPr lang="en-US" dirty="0"/>
              <a:t>1/2, 0)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C11BEEC-D38C-654F-A3A7-40DDC22F7DC5}"/>
              </a:ext>
            </a:extLst>
          </p:cNvPr>
          <p:cNvGrpSpPr/>
          <p:nvPr/>
        </p:nvGrpSpPr>
        <p:grpSpPr>
          <a:xfrm>
            <a:off x="8996809" y="1856124"/>
            <a:ext cx="2010278" cy="1046295"/>
            <a:chOff x="10058401" y="2772513"/>
            <a:chExt cx="2010278" cy="104629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3BB32E1-B91D-744F-B891-52B977CEE12A}"/>
                </a:ext>
              </a:extLst>
            </p:cNvPr>
            <p:cNvSpPr/>
            <p:nvPr/>
          </p:nvSpPr>
          <p:spPr>
            <a:xfrm>
              <a:off x="10058401" y="3078652"/>
              <a:ext cx="197005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q =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E2C791A-ADB4-9E4E-B5E0-28892058EDA6}"/>
                </a:ext>
              </a:extLst>
            </p:cNvPr>
            <p:cNvSpPr/>
            <p:nvPr/>
          </p:nvSpPr>
          <p:spPr>
            <a:xfrm>
              <a:off x="10492607" y="2772513"/>
              <a:ext cx="14911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(1/2, 1/2, 0)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15EB2CC-DCF7-AC41-B423-312FD17ABAA5}"/>
                </a:ext>
              </a:extLst>
            </p:cNvPr>
            <p:cNvSpPr/>
            <p:nvPr/>
          </p:nvSpPr>
          <p:spPr>
            <a:xfrm>
              <a:off x="10492607" y="3418698"/>
              <a:ext cx="15760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(1/2, </a:t>
              </a:r>
              <a:r>
                <a:rPr lang="en-US" altLang="zh-CN" dirty="0"/>
                <a:t>-</a:t>
              </a:r>
              <a:r>
                <a:rPr lang="en-US" dirty="0"/>
                <a:t>1/2, 0)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01D035D-1F32-7F42-A7EB-C64318EF54BD}"/>
                </a:ext>
              </a:extLst>
            </p:cNvPr>
            <p:cNvSpPr/>
            <p:nvPr/>
          </p:nvSpPr>
          <p:spPr>
            <a:xfrm>
              <a:off x="11019861" y="3142591"/>
              <a:ext cx="3337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+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24165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32043" y="130928"/>
            <a:ext cx="8984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Arial" panose="020B0604020202020204" pitchFamily="34" charset="0"/>
              </a:rPr>
              <a:t>H</a:t>
            </a:r>
            <a:r>
              <a:rPr lang="en-US" altLang="zh-Hans" sz="2800" dirty="0">
                <a:latin typeface="+mj-lt"/>
                <a:ea typeface="STXinwei" charset="-122"/>
                <a:cs typeface="Arial" panose="020B0604020202020204" pitchFamily="34" charset="0"/>
              </a:rPr>
              <a:t>igh-resolution</a:t>
            </a:r>
            <a:r>
              <a:rPr lang="zh-Hans" altLang="en-US" sz="2800" dirty="0">
                <a:latin typeface="+mj-lt"/>
                <a:ea typeface="STXinwei" charset="-122"/>
                <a:cs typeface="Arial" panose="020B0604020202020204" pitchFamily="34" charset="0"/>
              </a:rPr>
              <a:t> </a:t>
            </a:r>
            <a:r>
              <a:rPr lang="en-US" altLang="zh-Hans" sz="2800" dirty="0">
                <a:latin typeface="+mj-lt"/>
                <a:ea typeface="STXinwei" charset="-122"/>
                <a:cs typeface="Arial" panose="020B0604020202020204" pitchFamily="34" charset="0"/>
              </a:rPr>
              <a:t>Neutron</a:t>
            </a:r>
            <a:r>
              <a:rPr lang="zh-Hans" altLang="en-US" sz="2800" dirty="0">
                <a:latin typeface="+mj-lt"/>
                <a:ea typeface="STXinwei" charset="-122"/>
                <a:cs typeface="Arial" panose="020B0604020202020204" pitchFamily="34" charset="0"/>
              </a:rPr>
              <a:t> </a:t>
            </a:r>
            <a:r>
              <a:rPr lang="en-US" altLang="zh-Hans" sz="2800" dirty="0">
                <a:latin typeface="+mj-lt"/>
                <a:ea typeface="STXinwei" charset="-122"/>
                <a:cs typeface="Arial" panose="020B0604020202020204" pitchFamily="34" charset="0"/>
              </a:rPr>
              <a:t>Diffractometer</a:t>
            </a:r>
            <a:r>
              <a:rPr lang="zh-CN" altLang="en-US" sz="2800" dirty="0">
                <a:latin typeface="+mj-lt"/>
                <a:ea typeface="STXinwei" charset="-122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Arial" panose="020B0604020202020204" pitchFamily="34" charset="0"/>
              </a:rPr>
              <a:t>(TREND)</a:t>
            </a:r>
            <a:r>
              <a:rPr lang="zh-CN" altLang="en-US" sz="2800" dirty="0">
                <a:latin typeface="+mj-lt"/>
                <a:ea typeface="STXinwei" charset="-122"/>
                <a:cs typeface="Arial" panose="020B0604020202020204" pitchFamily="34" charset="0"/>
              </a:rPr>
              <a:t> </a:t>
            </a:r>
            <a:endParaRPr lang="en-US" altLang="zh-CN" sz="2800" dirty="0">
              <a:latin typeface="+mj-lt"/>
              <a:ea typeface="STXinwei" charset="-122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6571" y="3147023"/>
            <a:ext cx="2176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+mj-lt"/>
                <a:cs typeface="Arial" panose="020B0604020202020204" pitchFamily="34" charset="0"/>
              </a:rPr>
              <a:t>Specifications: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64201" y="3137709"/>
            <a:ext cx="15520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+mj-lt"/>
                <a:ea typeface="STXinwei" charset="-122"/>
                <a:cs typeface="Arial" panose="020B0604020202020204" pitchFamily="34" charset="0"/>
              </a:rPr>
              <a:t>A</a:t>
            </a:r>
            <a:r>
              <a:rPr lang="en-US" altLang="zh-Hans" b="1" dirty="0">
                <a:latin typeface="+mj-lt"/>
                <a:ea typeface="STXinwei" charset="-122"/>
                <a:cs typeface="Arial" panose="020B0604020202020204" pitchFamily="34" charset="0"/>
              </a:rPr>
              <a:t>pplications</a:t>
            </a:r>
            <a:endParaRPr lang="zh-CN" altLang="en-US" b="1" dirty="0">
              <a:latin typeface="+mj-lt"/>
              <a:ea typeface="STXinwei" charset="-122"/>
              <a:cs typeface="Arial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F616FA-C0AC-7E4C-859F-6BAA369FE8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469"/>
          <a:stretch/>
        </p:blipFill>
        <p:spPr>
          <a:xfrm>
            <a:off x="965993" y="937530"/>
            <a:ext cx="9484293" cy="2239978"/>
          </a:xfrm>
          <a:prstGeom prst="rect">
            <a:avLst/>
          </a:prstGeom>
        </p:spPr>
      </p:pic>
      <p:graphicFrame>
        <p:nvGraphicFramePr>
          <p:cNvPr id="20" name="表格 44">
            <a:extLst>
              <a:ext uri="{FF2B5EF4-FFF2-40B4-BE49-F238E27FC236}">
                <a16:creationId xmlns:a16="http://schemas.microsoft.com/office/drawing/2014/main" id="{CFF49671-9197-7549-972C-CE48D420FFC3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1635831"/>
              </p:ext>
            </p:extLst>
          </p:nvPr>
        </p:nvGraphicFramePr>
        <p:xfrm>
          <a:off x="239371" y="3552335"/>
          <a:ext cx="5769429" cy="3244039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71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5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002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Times New Roman" panose="02020603050405020304" pitchFamily="18" charset="0"/>
                        </a:rPr>
                        <a:t> Bandwidth (</a:t>
                      </a:r>
                      <a:r>
                        <a:rPr lang="zh-CN" altLang="en-US" sz="1800" dirty="0">
                          <a:sym typeface="Times New Roman" panose="02020603050405020304" pitchFamily="18" charset="0"/>
                        </a:rPr>
                        <a:t>Δλ</a:t>
                      </a:r>
                      <a:r>
                        <a:rPr lang="en-US" altLang="zh-CN" sz="1800" dirty="0">
                          <a:sym typeface="Times New Roman" panose="02020603050405020304" pitchFamily="18" charset="0"/>
                        </a:rPr>
                        <a:t>) @ 5 Hz</a:t>
                      </a:r>
                      <a:endParaRPr lang="zh-CN" altLang="en-US" sz="1800" i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Times New Roman" panose="02020603050405020304" pitchFamily="18" charset="0"/>
                        </a:rPr>
                        <a:t>0.1</a:t>
                      </a:r>
                      <a:r>
                        <a:rPr lang="en-US" altLang="zh-CN" sz="1800" kern="1200" dirty="0">
                          <a:sym typeface="+mn-ea"/>
                        </a:rPr>
                        <a:t>–</a:t>
                      </a:r>
                      <a:r>
                        <a:rPr lang="en-US" altLang="zh-CN" sz="1800" kern="1200" dirty="0">
                          <a:sym typeface="Times New Roman" panose="02020603050405020304" pitchFamily="18" charset="0"/>
                        </a:rPr>
                        <a:t>9</a:t>
                      </a:r>
                      <a:r>
                        <a:rPr lang="en-US" altLang="zh-CN" sz="1800" dirty="0">
                          <a:sym typeface="Times New Roman" panose="02020603050405020304" pitchFamily="18" charset="0"/>
                        </a:rPr>
                        <a:t>.9 </a:t>
                      </a:r>
                      <a:r>
                        <a:rPr lang="en-US" altLang="zh-CN" sz="1800" dirty="0" err="1">
                          <a:sym typeface="Times New Roman" panose="02020603050405020304" pitchFamily="18" charset="0"/>
                        </a:rPr>
                        <a:t>Å</a:t>
                      </a:r>
                      <a:endParaRPr lang="zh-CN" altLang="en-US" sz="180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Times New Roman" panose="02020603050405020304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Times New Roman" panose="02020603050405020304" pitchFamily="18" charset="0"/>
                        </a:rPr>
                        <a:t>Moderator</a:t>
                      </a:r>
                      <a:endParaRPr lang="zh-CN" altLang="en-US" sz="18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Times New Roman" panose="02020603050405020304" pitchFamily="18" charset="0"/>
                        </a:rPr>
                        <a:t>Decoupled poisoned hydrogen</a:t>
                      </a:r>
                      <a:endParaRPr lang="zh-CN" altLang="en-US" sz="180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Times New Roman" panose="02020603050405020304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02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Times New Roman" panose="02020603050405020304" pitchFamily="18" charset="0"/>
                        </a:rPr>
                        <a:t>Neutron beam size</a:t>
                      </a:r>
                      <a:endParaRPr lang="zh-CN" altLang="en-US" sz="180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dirty="0">
                          <a:sym typeface="Times New Roman" panose="02020603050405020304" pitchFamily="18" charset="0"/>
                        </a:rPr>
                        <a:t>40</a:t>
                      </a:r>
                      <a:r>
                        <a:rPr lang="en-US" sz="1800" dirty="0">
                          <a:sym typeface="Times New Roman" panose="02020603050405020304" pitchFamily="18" charset="0"/>
                        </a:rPr>
                        <a:t>(h)×10(w) mm</a:t>
                      </a:r>
                      <a:r>
                        <a:rPr lang="en-US" sz="1800" baseline="30000" dirty="0">
                          <a:sym typeface="Times New Roman" panose="02020603050405020304" pitchFamily="18" charset="0"/>
                        </a:rPr>
                        <a:t>2</a:t>
                      </a:r>
                      <a:endParaRPr lang="en-US" sz="1800" baseline="3000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Times New Roman" panose="02020603050405020304" pitchFamily="18" charset="0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002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 dirty="0">
                          <a:solidFill>
                            <a:srgbClr val="7030A0"/>
                          </a:solidFill>
                          <a:sym typeface="Times New Roman" panose="02020603050405020304" pitchFamily="18" charset="0"/>
                        </a:rPr>
                        <a:t>Best resolution</a:t>
                      </a:r>
                      <a:r>
                        <a:rPr lang="zh-CN" altLang="en-US" sz="1800" b="1" dirty="0">
                          <a:solidFill>
                            <a:srgbClr val="7030A0"/>
                          </a:solidFill>
                          <a:sym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b="1" dirty="0">
                          <a:solidFill>
                            <a:srgbClr val="7030A0"/>
                          </a:solidFill>
                          <a:sym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1800" b="1" dirty="0">
                          <a:solidFill>
                            <a:srgbClr val="7030A0"/>
                          </a:solidFill>
                          <a:sym typeface="Times New Roman" panose="02020603050405020304" pitchFamily="18" charset="0"/>
                        </a:rPr>
                        <a:t>Δ</a:t>
                      </a:r>
                      <a:r>
                        <a:rPr lang="en-US" altLang="zh-CN" sz="1800" b="1" dirty="0">
                          <a:solidFill>
                            <a:srgbClr val="7030A0"/>
                          </a:solidFill>
                          <a:sym typeface="Times New Roman" panose="02020603050405020304" pitchFamily="18" charset="0"/>
                        </a:rPr>
                        <a:t>d/d)</a:t>
                      </a:r>
                      <a:endParaRPr lang="zh-CN" altLang="en-US" sz="1800" b="1" dirty="0">
                        <a:solidFill>
                          <a:srgbClr val="7030A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Times New Roman" panose="02020603050405020304" pitchFamily="18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1" kern="1200" dirty="0">
                          <a:solidFill>
                            <a:srgbClr val="7030A0"/>
                          </a:solidFill>
                          <a:sym typeface="+mn-ea"/>
                        </a:rPr>
                        <a:t>0.027%</a:t>
                      </a:r>
                      <a:endParaRPr lang="zh-CN" altLang="en-US" sz="1800" b="1" kern="1200" dirty="0">
                        <a:solidFill>
                          <a:srgbClr val="7030A0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63305" marR="63305" marT="31652" marB="3165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02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Neutron flux</a:t>
                      </a:r>
                      <a:r>
                        <a:rPr lang="zh-CN" altLang="en-US" sz="1800" dirty="0"/>
                        <a:t> </a:t>
                      </a:r>
                      <a:r>
                        <a:rPr lang="en-US" altLang="zh-CN" sz="1800" dirty="0"/>
                        <a:t>(</a:t>
                      </a:r>
                      <a:r>
                        <a:rPr lang="zh-CN" altLang="en-US" sz="1800" dirty="0"/>
                        <a:t>n/s</a:t>
                      </a:r>
                      <a:r>
                        <a:rPr lang="zh-CN" altLang="en-US" sz="1800" dirty="0">
                          <a:sym typeface="Wingdings" panose="05000000000000000000" pitchFamily="2" charset="2"/>
                        </a:rPr>
                        <a:t></a:t>
                      </a:r>
                      <a:r>
                        <a:rPr lang="zh-CN" altLang="en-US" sz="1800" kern="1200" dirty="0">
                          <a:sym typeface="Wingdings" panose="05000000000000000000"/>
                        </a:rPr>
                        <a:t>cm</a:t>
                      </a:r>
                      <a:r>
                        <a:rPr lang="zh-CN" altLang="en-US" sz="1800" kern="1200" baseline="30000" dirty="0">
                          <a:sym typeface="Wingdings" panose="05000000000000000000"/>
                        </a:rPr>
                        <a:t>2</a:t>
                      </a:r>
                      <a:r>
                        <a:rPr lang="en-US" altLang="zh-CN" sz="1800" dirty="0"/>
                        <a:t>)</a:t>
                      </a:r>
                      <a:endParaRPr lang="zh-CN" altLang="en-US" sz="1800" b="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dirty="0"/>
                        <a:t>≥</a:t>
                      </a:r>
                      <a:r>
                        <a:rPr lang="en-US" altLang="zh-CN" sz="1800" dirty="0"/>
                        <a:t>5</a:t>
                      </a:r>
                      <a:r>
                        <a:rPr lang="zh-CN" altLang="en-US" sz="1800" dirty="0"/>
                        <a:t>×10</a:t>
                      </a:r>
                      <a:r>
                        <a:rPr lang="zh-CN" altLang="en-US" sz="1800" baseline="30000" dirty="0"/>
                        <a:t>6</a:t>
                      </a:r>
                      <a:endParaRPr lang="zh-CN" altLang="en-US" sz="1800" b="0" baseline="3000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010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d-range </a:t>
                      </a:r>
                      <a:r>
                        <a:rPr lang="zh-CN" altLang="en-US" sz="1800" dirty="0"/>
                        <a:t>@ 5</a:t>
                      </a:r>
                      <a:r>
                        <a:rPr lang="zh-CN" altLang="en-US" sz="1800" baseline="0" dirty="0"/>
                        <a:t> Hz</a:t>
                      </a:r>
                      <a:endParaRPr lang="zh-CN" altLang="en-US" sz="1800" b="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dirty="0"/>
                        <a:t>0.</a:t>
                      </a:r>
                      <a:r>
                        <a:rPr lang="en-US" altLang="zh-CN" sz="1800" dirty="0"/>
                        <a:t>4 </a:t>
                      </a:r>
                      <a:r>
                        <a:rPr lang="en-US" altLang="zh-CN" sz="1800" kern="1200" dirty="0">
                          <a:sym typeface="+mn-ea"/>
                        </a:rPr>
                        <a:t>– </a:t>
                      </a:r>
                      <a:r>
                        <a:rPr lang="zh-CN" altLang="en-US" sz="1800" dirty="0"/>
                        <a:t>4</a:t>
                      </a:r>
                      <a:r>
                        <a:rPr lang="en-US" altLang="zh-CN" sz="1800" dirty="0"/>
                        <a:t>.7</a:t>
                      </a:r>
                      <a:r>
                        <a:rPr lang="zh-CN" altLang="en-US" sz="1800" dirty="0"/>
                        <a:t> Å</a:t>
                      </a:r>
                      <a:r>
                        <a:rPr lang="en-US" altLang="zh-CN" sz="1800" dirty="0"/>
                        <a:t> (BS bank)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0.</a:t>
                      </a:r>
                      <a:r>
                        <a:rPr lang="en-US" altLang="zh-CN" sz="1800" dirty="0"/>
                        <a:t>5 </a:t>
                      </a:r>
                      <a:r>
                        <a:rPr lang="en-US" altLang="zh-CN" sz="1800" kern="1200" dirty="0">
                          <a:sym typeface="+mn-ea"/>
                        </a:rPr>
                        <a:t>– 5</a:t>
                      </a:r>
                      <a:r>
                        <a:rPr lang="en-US" altLang="zh-CN" sz="1800" dirty="0"/>
                        <a:t>.2</a:t>
                      </a:r>
                      <a:r>
                        <a:rPr lang="zh-CN" altLang="en-US" sz="1800" dirty="0"/>
                        <a:t> Å</a:t>
                      </a:r>
                      <a:r>
                        <a:rPr lang="en-US" altLang="zh-CN" sz="1800" dirty="0"/>
                        <a:t> (HA bank)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0.</a:t>
                      </a:r>
                      <a:r>
                        <a:rPr lang="en-US" altLang="zh-CN" sz="1800" dirty="0"/>
                        <a:t>6 </a:t>
                      </a:r>
                      <a:r>
                        <a:rPr lang="en-US" altLang="zh-CN" sz="1800" kern="1200" dirty="0">
                          <a:sym typeface="+mn-ea"/>
                        </a:rPr>
                        <a:t>– 7</a:t>
                      </a:r>
                      <a:r>
                        <a:rPr lang="en-US" altLang="zh-CN" sz="1800" dirty="0"/>
                        <a:t>.1</a:t>
                      </a:r>
                      <a:r>
                        <a:rPr lang="zh-CN" altLang="en-US" sz="1800" dirty="0"/>
                        <a:t> Å</a:t>
                      </a:r>
                      <a:r>
                        <a:rPr lang="en-US" altLang="zh-CN" sz="1800" dirty="0"/>
                        <a:t> (SEL bank)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/>
                        <a:t>1</a:t>
                      </a:r>
                      <a:r>
                        <a:rPr lang="zh-CN" altLang="en-US" sz="1800" dirty="0"/>
                        <a:t>.</a:t>
                      </a:r>
                      <a:r>
                        <a:rPr lang="en-US" altLang="zh-CN" sz="1800" dirty="0"/>
                        <a:t>1 </a:t>
                      </a:r>
                      <a:r>
                        <a:rPr lang="en-US" altLang="zh-CN" sz="1800" kern="1200" dirty="0">
                          <a:sym typeface="+mn-ea"/>
                        </a:rPr>
                        <a:t>– 11</a:t>
                      </a:r>
                      <a:r>
                        <a:rPr lang="en-US" altLang="zh-CN" sz="1800" dirty="0"/>
                        <a:t>.9</a:t>
                      </a:r>
                      <a:r>
                        <a:rPr lang="zh-CN" altLang="en-US" sz="1800" dirty="0"/>
                        <a:t> Å</a:t>
                      </a:r>
                      <a:r>
                        <a:rPr lang="en-US" altLang="zh-CN" sz="1800" dirty="0"/>
                        <a:t> (MAL bank)</a:t>
                      </a:r>
                      <a:endParaRPr lang="en-US" altLang="zh-CN" sz="1800" baseline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/>
                        <a:t>2</a:t>
                      </a:r>
                      <a:r>
                        <a:rPr lang="zh-CN" altLang="en-US" sz="1800" dirty="0"/>
                        <a:t>.</a:t>
                      </a:r>
                      <a:r>
                        <a:rPr lang="en-US" altLang="zh-CN" sz="1800" dirty="0"/>
                        <a:t>3 </a:t>
                      </a:r>
                      <a:r>
                        <a:rPr lang="en-US" altLang="zh-CN" sz="1800" kern="1200" dirty="0">
                          <a:sym typeface="+mn-ea"/>
                        </a:rPr>
                        <a:t>– </a:t>
                      </a:r>
                      <a:r>
                        <a:rPr lang="en-US" altLang="zh-CN" sz="1800" dirty="0"/>
                        <a:t>31.0 </a:t>
                      </a:r>
                      <a:r>
                        <a:rPr lang="zh-CN" altLang="en-US" sz="1800" dirty="0"/>
                        <a:t>Å </a:t>
                      </a:r>
                      <a:r>
                        <a:rPr lang="en-US" altLang="zh-CN" sz="1800" dirty="0"/>
                        <a:t>(LAL bank)</a:t>
                      </a:r>
                      <a:endParaRPr lang="zh-CN" altLang="en-US" sz="1800" b="0" dirty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88257004-F745-5D49-BAFF-BDA05787E9AB}"/>
              </a:ext>
            </a:extLst>
          </p:cNvPr>
          <p:cNvGrpSpPr/>
          <p:nvPr/>
        </p:nvGrpSpPr>
        <p:grpSpPr>
          <a:xfrm>
            <a:off x="0" y="23751"/>
            <a:ext cx="12192000" cy="990259"/>
            <a:chOff x="0" y="23751"/>
            <a:chExt cx="12192000" cy="99025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0AB0BE2-91C0-4A4D-BD46-C73233F6A99A}"/>
                </a:ext>
              </a:extLst>
            </p:cNvPr>
            <p:cNvSpPr/>
            <p:nvPr/>
          </p:nvSpPr>
          <p:spPr>
            <a:xfrm>
              <a:off x="0" y="905602"/>
              <a:ext cx="12192000" cy="108408"/>
            </a:xfrm>
            <a:prstGeom prst="rect">
              <a:avLst/>
            </a:prstGeom>
            <a:solidFill>
              <a:srgbClr val="56A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A5055A8-3ADF-D040-BDBF-ACEED42F9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2305" y="23751"/>
              <a:ext cx="1571007" cy="890650"/>
            </a:xfrm>
            <a:prstGeom prst="rect">
              <a:avLst/>
            </a:prstGeom>
          </p:spPr>
        </p:pic>
      </p:grpSp>
      <p:sp>
        <p:nvSpPr>
          <p:cNvPr id="29" name="TextBox 3">
            <a:extLst>
              <a:ext uri="{FF2B5EF4-FFF2-40B4-BE49-F238E27FC236}">
                <a16:creationId xmlns:a16="http://schemas.microsoft.com/office/drawing/2014/main" id="{CD80A14A-021C-AF4A-AFDA-A9B0CE67426F}"/>
              </a:ext>
            </a:extLst>
          </p:cNvPr>
          <p:cNvSpPr txBox="1"/>
          <p:nvPr/>
        </p:nvSpPr>
        <p:spPr>
          <a:xfrm>
            <a:off x="6183202" y="3619427"/>
            <a:ext cx="61612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>
                <a:latin typeface="+mj-lt"/>
                <a:ea typeface="STXinwei" charset="-122"/>
                <a:cs typeface="STXinwei" charset="-122"/>
              </a:rPr>
              <a:t>Detecting tiny structural changes that significantly influence properties like superconductivity, colossal </a:t>
            </a:r>
            <a:r>
              <a:rPr lang="en-US" altLang="zh-CN" sz="1800" dirty="0" err="1">
                <a:latin typeface="+mj-lt"/>
                <a:ea typeface="STXinwei" charset="-122"/>
                <a:cs typeface="STXinwei" charset="-122"/>
              </a:rPr>
              <a:t>magnetoresistivity</a:t>
            </a:r>
            <a:r>
              <a:rPr lang="en-US" altLang="zh-CN" sz="1800" dirty="0">
                <a:latin typeface="+mj-lt"/>
                <a:ea typeface="STXinwei" charset="-122"/>
                <a:cs typeface="STXinwei" charset="-122"/>
              </a:rPr>
              <a:t>, multiferroicity, quantum magnetism etc. </a:t>
            </a:r>
          </a:p>
          <a:p>
            <a:pPr marL="285750" indent="-28575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>
                <a:latin typeface="+mj-lt"/>
                <a:ea typeface="STXinwei" charset="-122"/>
                <a:cs typeface="STXinwei" charset="-122"/>
              </a:rPr>
              <a:t>Solving complex crystal or magnetic structures in advanced functional materials such as multiferroics, energy storage materials</a:t>
            </a:r>
            <a:r>
              <a:rPr lang="en-US" altLang="zh-Hans" sz="1800" dirty="0">
                <a:latin typeface="+mj-lt"/>
                <a:ea typeface="STXinwei" charset="-122"/>
                <a:cs typeface="STXinwei" charset="-122"/>
              </a:rPr>
              <a:t>,</a:t>
            </a:r>
            <a:r>
              <a:rPr lang="en-US" altLang="zh-CN" sz="1800" dirty="0">
                <a:latin typeface="+mj-lt"/>
                <a:ea typeface="STXinwei" charset="-122"/>
                <a:cs typeface="STXinwei" charset="-122"/>
              </a:rPr>
              <a:t> catalysts, </a:t>
            </a:r>
            <a:r>
              <a:rPr lang="en-US" altLang="zh-Hans" sz="1800" dirty="0">
                <a:latin typeface="+mj-lt"/>
                <a:ea typeface="STXinwei" charset="-122"/>
                <a:cs typeface="STXinwei" charset="-122"/>
              </a:rPr>
              <a:t>small-molecular</a:t>
            </a:r>
            <a:r>
              <a:rPr lang="zh-Hans" altLang="en-US" sz="1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Hans" sz="1800" dirty="0">
                <a:latin typeface="+mj-lt"/>
                <a:ea typeface="STXinwei" charset="-122"/>
                <a:cs typeface="STXinwei" charset="-122"/>
              </a:rPr>
              <a:t>medicine</a:t>
            </a:r>
            <a:r>
              <a:rPr lang="zh-Hans" altLang="en-US" sz="1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Hans" sz="1800" i="1" dirty="0">
                <a:latin typeface="+mj-lt"/>
                <a:ea typeface="STXinwei" charset="-122"/>
                <a:cs typeface="STXinwei" charset="-122"/>
              </a:rPr>
              <a:t>etc</a:t>
            </a:r>
            <a:r>
              <a:rPr lang="en-US" altLang="zh-CN" sz="1800" i="1" dirty="0">
                <a:latin typeface="+mj-lt"/>
                <a:ea typeface="STXinwei" charset="-122"/>
                <a:cs typeface="STXinwei" charset="-122"/>
              </a:rPr>
              <a:t>.</a:t>
            </a:r>
            <a:endParaRPr lang="zh-CN" altLang="en-US" sz="1800" i="1" dirty="0">
              <a:latin typeface="+mj-lt"/>
              <a:ea typeface="STXinwei" charset="-122"/>
              <a:cs typeface="STXinwei" charset="-122"/>
            </a:endParaRPr>
          </a:p>
          <a:p>
            <a:pPr marL="285750" indent="-28575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altLang="zh-CN" sz="1800" i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rPr>
              <a:t>in</a:t>
            </a:r>
            <a:r>
              <a:rPr lang="en-US" altLang="zh-CN" sz="1800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rPr>
              <a:t>-</a:t>
            </a:r>
            <a:r>
              <a:rPr lang="en-US" altLang="zh-CN" sz="1800" i="1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rPr>
              <a:t>situ/operando</a:t>
            </a:r>
            <a:r>
              <a:rPr lang="en-US" altLang="zh-CN" sz="1800" dirty="0">
                <a:latin typeface="+mj-lt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rPr>
              <a:t> measurements such as charge-discharge process in batteries, gas-adsorption process in porous materials </a:t>
            </a:r>
            <a:r>
              <a:rPr lang="en-US" altLang="zh-CN" sz="1800" i="1" dirty="0">
                <a:latin typeface="+mj-lt"/>
                <a:ea typeface="STXinwei" charset="-122"/>
                <a:cs typeface="Arial" panose="020B0604020202020204" pitchFamily="34" charset="0"/>
              </a:rPr>
              <a:t>etc.</a:t>
            </a:r>
          </a:p>
          <a:p>
            <a:pPr marL="285750" indent="-285750">
              <a:spcBef>
                <a:spcPts val="800"/>
              </a:spcBef>
              <a:buFont typeface="Wingdings" panose="05000000000000000000" pitchFamily="2" charset="2"/>
              <a:buChar char="Ø"/>
            </a:pPr>
            <a:r>
              <a:rPr lang="en-US" altLang="zh-CN" sz="1800" dirty="0">
                <a:latin typeface="+mj-lt"/>
                <a:ea typeface="STXinwei" charset="-122"/>
                <a:cs typeface="STXinwei" charset="-122"/>
              </a:rPr>
              <a:t>Detecting defects in high-quality single crystals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0E4F64-834A-7C4F-9A87-5489A08E5535}"/>
              </a:ext>
            </a:extLst>
          </p:cNvPr>
          <p:cNvSpPr/>
          <p:nvPr/>
        </p:nvSpPr>
        <p:spPr>
          <a:xfrm>
            <a:off x="4137935" y="1062960"/>
            <a:ext cx="3741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First</a:t>
            </a:r>
            <a:r>
              <a:rPr lang="zh-CN" altLang="en-US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neutron</a:t>
            </a:r>
            <a:r>
              <a:rPr lang="zh-CN" altLang="en-US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on</a:t>
            </a:r>
            <a:r>
              <a:rPr lang="zh-CN" altLang="en-US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July 3,</a:t>
            </a:r>
            <a:r>
              <a:rPr lang="zh-CN" altLang="en-US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>
                <a:solidFill>
                  <a:srgbClr val="7030A0"/>
                </a:solidFill>
                <a:latin typeface="STXinwei" panose="02010800040101010101" pitchFamily="2" charset="-122"/>
                <a:ea typeface="STXinwei" panose="02010800040101010101" pitchFamily="2" charset="-122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2442957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92086" y="82978"/>
            <a:ext cx="6926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High-resolution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neutron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diffraction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on NCSO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51557F-3D6D-AE43-9918-F700E20ABA5C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A2C33C5-96F9-A647-9CAD-47D991792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0EF58E-97CD-4244-95A0-68C1D344ADA1}"/>
              </a:ext>
            </a:extLst>
          </p:cNvPr>
          <p:cNvSpPr/>
          <p:nvPr/>
        </p:nvSpPr>
        <p:spPr>
          <a:xfrm>
            <a:off x="641791" y="5952398"/>
            <a:ext cx="5590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Y. Gu, W.</a:t>
            </a:r>
            <a:r>
              <a:rPr lang="zh-CN" altLang="en-US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 err="1">
                <a:latin typeface="STXinwei" panose="02010800040101010101" pitchFamily="2" charset="-122"/>
                <a:ea typeface="STXinwei" panose="02010800040101010101" pitchFamily="2" charset="-122"/>
              </a:rPr>
              <a:t>Xie</a:t>
            </a:r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,</a:t>
            </a:r>
            <a:r>
              <a:rPr lang="zh-CN" altLang="en-US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arXiv:2610.27663 (2026)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9028E2-2DCD-E544-8F5A-B70A13EB16F7}"/>
              </a:ext>
            </a:extLst>
          </p:cNvPr>
          <p:cNvGrpSpPr/>
          <p:nvPr/>
        </p:nvGrpSpPr>
        <p:grpSpPr>
          <a:xfrm>
            <a:off x="494834" y="1567626"/>
            <a:ext cx="4060838" cy="4313248"/>
            <a:chOff x="1520064" y="2487835"/>
            <a:chExt cx="3144630" cy="3206292"/>
          </a:xfrm>
        </p:grpSpPr>
        <p:pic>
          <p:nvPicPr>
            <p:cNvPr id="5122" name="Picture 2" descr="Attachment.jpeg">
              <a:extLst>
                <a:ext uri="{FF2B5EF4-FFF2-40B4-BE49-F238E27FC236}">
                  <a16:creationId xmlns:a16="http://schemas.microsoft.com/office/drawing/2014/main" id="{DF37615E-5C9A-A043-8E3C-FF467C6922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117" t="55629"/>
            <a:stretch/>
          </p:blipFill>
          <p:spPr bwMode="auto">
            <a:xfrm>
              <a:off x="1747158" y="2651121"/>
              <a:ext cx="2917536" cy="3043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Attachment.jpeg">
              <a:extLst>
                <a:ext uri="{FF2B5EF4-FFF2-40B4-BE49-F238E27FC236}">
                  <a16:creationId xmlns:a16="http://schemas.microsoft.com/office/drawing/2014/main" id="{5DAF79FF-C32A-2E46-B15B-18417E8FC0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629" r="96876"/>
            <a:stretch/>
          </p:blipFill>
          <p:spPr bwMode="auto">
            <a:xfrm>
              <a:off x="1520064" y="2487835"/>
              <a:ext cx="194436" cy="3043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8FFBD63-F692-F84F-93E6-E03472A5135A}"/>
              </a:ext>
            </a:extLst>
          </p:cNvPr>
          <p:cNvGrpSpPr/>
          <p:nvPr/>
        </p:nvGrpSpPr>
        <p:grpSpPr>
          <a:xfrm>
            <a:off x="5169625" y="1188124"/>
            <a:ext cx="6712429" cy="5543684"/>
            <a:chOff x="5957357" y="1099067"/>
            <a:chExt cx="5015442" cy="3883031"/>
          </a:xfrm>
        </p:grpSpPr>
        <p:pic>
          <p:nvPicPr>
            <p:cNvPr id="5124" name="Picture 4" descr="Attachment.jpeg">
              <a:extLst>
                <a:ext uri="{FF2B5EF4-FFF2-40B4-BE49-F238E27FC236}">
                  <a16:creationId xmlns:a16="http://schemas.microsoft.com/office/drawing/2014/main" id="{E37CCE15-BCCA-4548-8282-38B13C13D0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782"/>
            <a:stretch/>
          </p:blipFill>
          <p:spPr bwMode="auto">
            <a:xfrm>
              <a:off x="5957357" y="1099067"/>
              <a:ext cx="5015442" cy="1893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Attachment.jpeg">
              <a:extLst>
                <a:ext uri="{FF2B5EF4-FFF2-40B4-BE49-F238E27FC236}">
                  <a16:creationId xmlns:a16="http://schemas.microsoft.com/office/drawing/2014/main" id="{8AF50E4A-E88B-3D44-9E17-257356A9CE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132"/>
            <a:stretch/>
          </p:blipFill>
          <p:spPr bwMode="auto">
            <a:xfrm>
              <a:off x="5957357" y="2994512"/>
              <a:ext cx="5015442" cy="198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C2A996DA-048F-214D-A2C4-9D9A0784EC35}"/>
              </a:ext>
            </a:extLst>
          </p:cNvPr>
          <p:cNvSpPr/>
          <p:nvPr/>
        </p:nvSpPr>
        <p:spPr>
          <a:xfrm>
            <a:off x="1257057" y="1169815"/>
            <a:ext cx="3252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7030A0"/>
                </a:solidFill>
                <a:latin typeface="+mj-lt"/>
                <a:ea typeface="STXinwei" charset="-122"/>
                <a:cs typeface="STXinwei" charset="-122"/>
              </a:rPr>
              <a:t>Single-</a:t>
            </a:r>
            <a:r>
              <a:rPr lang="en-US" altLang="zh-CN" sz="2400" b="1" i="1" dirty="0">
                <a:solidFill>
                  <a:srgbClr val="7030A0"/>
                </a:solidFill>
                <a:latin typeface="+mj-lt"/>
                <a:ea typeface="STXinwei" charset="-122"/>
                <a:cs typeface="STXinwei" charset="-122"/>
              </a:rPr>
              <a:t>Q</a:t>
            </a:r>
            <a:r>
              <a:rPr lang="zh-CN" altLang="en-US" sz="2400" b="1" i="1" dirty="0">
                <a:solidFill>
                  <a:srgbClr val="7030A0"/>
                </a:solidFill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400" dirty="0">
                <a:solidFill>
                  <a:srgbClr val="7030A0"/>
                </a:solidFill>
                <a:latin typeface="+mj-lt"/>
                <a:ea typeface="STXinwei" charset="-122"/>
                <a:cs typeface="STXinwei" charset="-122"/>
              </a:rPr>
              <a:t>magnetic order! 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2306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551557F-3D6D-AE43-9918-F700E20ABA5C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A2C33C5-96F9-A647-9CAD-47D991792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0EF58E-97CD-4244-95A0-68C1D344ADA1}"/>
              </a:ext>
            </a:extLst>
          </p:cNvPr>
          <p:cNvSpPr/>
          <p:nvPr/>
        </p:nvSpPr>
        <p:spPr>
          <a:xfrm>
            <a:off x="7842020" y="5918234"/>
            <a:ext cx="41268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Y. Gu, W.</a:t>
            </a:r>
            <a:r>
              <a:rPr lang="zh-CN" altLang="en-US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 err="1">
                <a:latin typeface="STXinwei" panose="02010800040101010101" pitchFamily="2" charset="-122"/>
                <a:ea typeface="STXinwei" panose="02010800040101010101" pitchFamily="2" charset="-122"/>
              </a:rPr>
              <a:t>Xie</a:t>
            </a:r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,</a:t>
            </a:r>
            <a:r>
              <a:rPr lang="zh-CN" altLang="en-US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arXiv:2610.27663 (2026)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E4088E-AE2B-A249-B7A3-0F3CE211AAAA}"/>
              </a:ext>
            </a:extLst>
          </p:cNvPr>
          <p:cNvGrpSpPr/>
          <p:nvPr/>
        </p:nvGrpSpPr>
        <p:grpSpPr>
          <a:xfrm>
            <a:off x="223157" y="1037761"/>
            <a:ext cx="7081334" cy="5820239"/>
            <a:chOff x="4779613" y="959806"/>
            <a:chExt cx="7081335" cy="6056035"/>
          </a:xfrm>
        </p:grpSpPr>
        <p:pic>
          <p:nvPicPr>
            <p:cNvPr id="7170" name="Picture 2" descr="Attachment.jpeg">
              <a:extLst>
                <a:ext uri="{FF2B5EF4-FFF2-40B4-BE49-F238E27FC236}">
                  <a16:creationId xmlns:a16="http://schemas.microsoft.com/office/drawing/2014/main" id="{25FAF071-767C-B247-A874-DD176914C0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446"/>
            <a:stretch/>
          </p:blipFill>
          <p:spPr bwMode="auto">
            <a:xfrm>
              <a:off x="4779613" y="959806"/>
              <a:ext cx="7081335" cy="5446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Attachment.jpeg">
              <a:extLst>
                <a:ext uri="{FF2B5EF4-FFF2-40B4-BE49-F238E27FC236}">
                  <a16:creationId xmlns:a16="http://schemas.microsoft.com/office/drawing/2014/main" id="{D51DDD68-76D5-0543-A67A-62284BA3EB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2083"/>
            <a:stretch/>
          </p:blipFill>
          <p:spPr bwMode="auto">
            <a:xfrm>
              <a:off x="4779613" y="6291780"/>
              <a:ext cx="7081335" cy="724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34EB8E03-F953-2B4E-9CC8-4CAC3BC18F0F}"/>
              </a:ext>
            </a:extLst>
          </p:cNvPr>
          <p:cNvSpPr/>
          <p:nvPr/>
        </p:nvSpPr>
        <p:spPr>
          <a:xfrm>
            <a:off x="8918721" y="1302469"/>
            <a:ext cx="2329484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 5.36053(2)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Å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9.26106(3)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Å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5.63282(2)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Å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i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90.0008(4)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</a:p>
          <a:p>
            <a:r>
              <a:rPr lang="el-GR" i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108.5736(2)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</a:p>
          <a:p>
            <a:r>
              <a:rPr lang="el-GR" i="1" dirty="0"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90.0337(4)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4" descr="Attachment.jpeg">
            <a:extLst>
              <a:ext uri="{FF2B5EF4-FFF2-40B4-BE49-F238E27FC236}">
                <a16:creationId xmlns:a16="http://schemas.microsoft.com/office/drawing/2014/main" id="{206B0E47-6BC5-9141-AD17-1BA6D5E04B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99" r="50980" b="47857"/>
          <a:stretch/>
        </p:blipFill>
        <p:spPr bwMode="auto">
          <a:xfrm>
            <a:off x="7842020" y="3277771"/>
            <a:ext cx="3871502" cy="226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左箭头 13">
            <a:extLst>
              <a:ext uri="{FF2B5EF4-FFF2-40B4-BE49-F238E27FC236}">
                <a16:creationId xmlns:a16="http://schemas.microsoft.com/office/drawing/2014/main" id="{FF03DBF9-6228-FD43-995C-C760EC4E45D2}"/>
              </a:ext>
            </a:extLst>
          </p:cNvPr>
          <p:cNvSpPr/>
          <p:nvPr/>
        </p:nvSpPr>
        <p:spPr>
          <a:xfrm rot="10800000">
            <a:off x="7545837" y="2122005"/>
            <a:ext cx="879705" cy="707886"/>
          </a:xfrm>
          <a:prstGeom prst="leftArrow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STXinwei" panose="02010800040101010101" pitchFamily="2" charset="-122"/>
              <a:ea typeface="STXinwei" panose="02010800040101010101" pitchFamily="2" charset="-12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726176-882F-AA43-A0A8-CE80C3024504}"/>
              </a:ext>
            </a:extLst>
          </p:cNvPr>
          <p:cNvSpPr txBox="1"/>
          <p:nvPr/>
        </p:nvSpPr>
        <p:spPr>
          <a:xfrm>
            <a:off x="1992086" y="82978"/>
            <a:ext cx="6926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High-resolution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neutron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diffraction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on NCSO</a:t>
            </a:r>
          </a:p>
        </p:txBody>
      </p:sp>
    </p:spTree>
    <p:extLst>
      <p:ext uri="{BB962C8B-B14F-4D97-AF65-F5344CB8AC3E}">
        <p14:creationId xmlns:p14="http://schemas.microsoft.com/office/powerpoint/2010/main" val="3577447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55371" y="217005"/>
            <a:ext cx="7942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Magnetization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with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uniaxial compression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in NCSO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51557F-3D6D-AE43-9918-F700E20ABA5C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A2C33C5-96F9-A647-9CAD-47D991792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0EF58E-97CD-4244-95A0-68C1D344ADA1}"/>
              </a:ext>
            </a:extLst>
          </p:cNvPr>
          <p:cNvSpPr/>
          <p:nvPr/>
        </p:nvSpPr>
        <p:spPr>
          <a:xfrm>
            <a:off x="2029719" y="6115684"/>
            <a:ext cx="78653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Y. Gu, W.</a:t>
            </a:r>
            <a:r>
              <a:rPr lang="zh-CN" altLang="en-US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 err="1">
                <a:latin typeface="STXinwei" panose="02010800040101010101" pitchFamily="2" charset="-122"/>
                <a:ea typeface="STXinwei" panose="02010800040101010101" pitchFamily="2" charset="-122"/>
              </a:rPr>
              <a:t>Xie</a:t>
            </a:r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,</a:t>
            </a:r>
            <a:r>
              <a:rPr lang="zh-CN" altLang="en-US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arXiv:2610.27663 (2026)</a:t>
            </a:r>
          </a:p>
        </p:txBody>
      </p:sp>
      <p:pic>
        <p:nvPicPr>
          <p:cNvPr id="6146" name="Picture 2" descr="Attachment.jpeg">
            <a:extLst>
              <a:ext uri="{FF2B5EF4-FFF2-40B4-BE49-F238E27FC236}">
                <a16:creationId xmlns:a16="http://schemas.microsoft.com/office/drawing/2014/main" id="{7C336CC6-DBA9-634D-A1E8-DA4D2AFC9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71" y="1181160"/>
            <a:ext cx="7008278" cy="453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975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9631" y="136151"/>
            <a:ext cx="9026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Single-</a:t>
            </a:r>
            <a:r>
              <a:rPr lang="en-US" altLang="zh-CN" sz="2800" b="1" i="1" dirty="0">
                <a:latin typeface="+mj-lt"/>
                <a:ea typeface="STXinwei" charset="-122"/>
                <a:cs typeface="STXinwei" charset="-122"/>
              </a:rPr>
              <a:t>Q</a:t>
            </a:r>
            <a:r>
              <a:rPr lang="zh-CN" altLang="en-US" sz="2800" b="1" i="1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or</a:t>
            </a:r>
            <a:r>
              <a:rPr lang="zh-CN" altLang="en-US" sz="2800" b="1" i="1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Triple-</a:t>
            </a:r>
            <a:r>
              <a:rPr lang="en-US" altLang="zh-CN" sz="2800" b="1" i="1" dirty="0">
                <a:latin typeface="+mj-lt"/>
                <a:ea typeface="STXinwei" charset="-122"/>
                <a:cs typeface="STXinwei" charset="-122"/>
              </a:rPr>
              <a:t>Q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 magnetic order in NCTO?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51557F-3D6D-AE43-9918-F700E20ABA5C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A2C33C5-96F9-A647-9CAD-47D991792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pic>
        <p:nvPicPr>
          <p:cNvPr id="2050" name="Picture 2" descr="Attachment.jpeg">
            <a:extLst>
              <a:ext uri="{FF2B5EF4-FFF2-40B4-BE49-F238E27FC236}">
                <a16:creationId xmlns:a16="http://schemas.microsoft.com/office/drawing/2014/main" id="{17CCF2A2-17CB-6048-9FA3-67E31F2C6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904" y="1909856"/>
            <a:ext cx="4245646" cy="339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ttachment.jpeg">
            <a:extLst>
              <a:ext uri="{FF2B5EF4-FFF2-40B4-BE49-F238E27FC236}">
                <a16:creationId xmlns:a16="http://schemas.microsoft.com/office/drawing/2014/main" id="{F749D165-6AFA-6E40-933E-9935165EE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557" y="1895861"/>
            <a:ext cx="4057748" cy="32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712F7C-9E6C-6541-9B39-4C4FB23B1A1D}"/>
              </a:ext>
            </a:extLst>
          </p:cNvPr>
          <p:cNvSpPr/>
          <p:nvPr/>
        </p:nvSpPr>
        <p:spPr>
          <a:xfrm>
            <a:off x="6975452" y="5290678"/>
            <a:ext cx="42789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Phys. Rev. B 103, L180404 (2021)</a:t>
            </a:r>
          </a:p>
          <a:p>
            <a:r>
              <a:rPr lang="en-US" dirty="0"/>
              <a:t>Phys. Rev. Res. 5, L022045 (2023)</a:t>
            </a:r>
          </a:p>
          <a:p>
            <a:r>
              <a:rPr lang="en-US" dirty="0"/>
              <a:t>Phys. Rev. Lett. 131, 146702 (2023)</a:t>
            </a:r>
          </a:p>
          <a:p>
            <a:r>
              <a:rPr lang="en-US" dirty="0"/>
              <a:t>Phys. Rev. Lett. 135, 136701 (2025)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88E8C3-01D5-9243-BF8F-8A4FADEE270B}"/>
              </a:ext>
            </a:extLst>
          </p:cNvPr>
          <p:cNvSpPr/>
          <p:nvPr/>
        </p:nvSpPr>
        <p:spPr>
          <a:xfrm>
            <a:off x="2189631" y="1254880"/>
            <a:ext cx="30269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a typeface="STXinwei" charset="-122"/>
                <a:cs typeface="STXinwei" charset="-122"/>
              </a:rPr>
              <a:t>Single </a:t>
            </a:r>
            <a:r>
              <a:rPr lang="en-US" altLang="zh-CN" b="1" i="1" dirty="0">
                <a:ea typeface="STXinwei" charset="-122"/>
                <a:cs typeface="STXinwei" charset="-122"/>
              </a:rPr>
              <a:t>Q, </a:t>
            </a:r>
            <a:r>
              <a:rPr lang="en-US" altLang="zh-CN" dirty="0">
                <a:ea typeface="STXinwei" charset="-122"/>
                <a:cs typeface="STXinwei" charset="-122"/>
              </a:rPr>
              <a:t>Triple Domains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6864BA-3EFE-8C41-936F-929EDE32915A}"/>
              </a:ext>
            </a:extLst>
          </p:cNvPr>
          <p:cNvSpPr/>
          <p:nvPr/>
        </p:nvSpPr>
        <p:spPr>
          <a:xfrm>
            <a:off x="6750745" y="1260241"/>
            <a:ext cx="29131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a typeface="STXinwei" charset="-122"/>
                <a:cs typeface="STXinwei" charset="-122"/>
              </a:rPr>
              <a:t>Triple-</a:t>
            </a:r>
            <a:r>
              <a:rPr lang="en-US" altLang="zh-CN" b="1" i="1" dirty="0">
                <a:ea typeface="STXinwei" charset="-122"/>
                <a:cs typeface="STXinwei" charset="-122"/>
              </a:rPr>
              <a:t>Q, </a:t>
            </a:r>
            <a:r>
              <a:rPr lang="en-US" altLang="zh-CN" dirty="0">
                <a:ea typeface="STXinwei" charset="-122"/>
                <a:cs typeface="STXinwei" charset="-122"/>
              </a:rPr>
              <a:t>Single Domain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3897C3-D95B-DA47-BC36-60E481EB68C1}"/>
              </a:ext>
            </a:extLst>
          </p:cNvPr>
          <p:cNvSpPr/>
          <p:nvPr/>
        </p:nvSpPr>
        <p:spPr>
          <a:xfrm>
            <a:off x="4154828" y="2508558"/>
            <a:ext cx="16401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 = (</a:t>
            </a:r>
            <a:r>
              <a:rPr lang="en-US" altLang="zh-CN" dirty="0"/>
              <a:t>0</a:t>
            </a:r>
            <a:r>
              <a:rPr lang="en-US" dirty="0"/>
              <a:t>,1/2, 0)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B74BA6-E7B5-144C-8684-8C52DAF081C0}"/>
              </a:ext>
            </a:extLst>
          </p:cNvPr>
          <p:cNvSpPr/>
          <p:nvPr/>
        </p:nvSpPr>
        <p:spPr>
          <a:xfrm>
            <a:off x="95788" y="2308503"/>
            <a:ext cx="2008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 = (1/2, </a:t>
            </a:r>
            <a:r>
              <a:rPr lang="en-US" altLang="zh-CN" dirty="0"/>
              <a:t>-</a:t>
            </a:r>
            <a:r>
              <a:rPr lang="en-US" dirty="0"/>
              <a:t>1/2, 0)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C3D491-7ABE-4644-84B9-0ECF6CDA30B7}"/>
              </a:ext>
            </a:extLst>
          </p:cNvPr>
          <p:cNvSpPr/>
          <p:nvPr/>
        </p:nvSpPr>
        <p:spPr>
          <a:xfrm>
            <a:off x="1619695" y="4950900"/>
            <a:ext cx="17107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 = (1/2, </a:t>
            </a:r>
            <a:r>
              <a:rPr lang="en-US" altLang="zh-CN" dirty="0"/>
              <a:t>0</a:t>
            </a:r>
            <a:r>
              <a:rPr lang="en-US" dirty="0"/>
              <a:t>, 0)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0498A0-37F2-9E45-B6D5-F57FCD30E8E3}"/>
              </a:ext>
            </a:extLst>
          </p:cNvPr>
          <p:cNvGrpSpPr/>
          <p:nvPr/>
        </p:nvGrpSpPr>
        <p:grpSpPr>
          <a:xfrm>
            <a:off x="10058401" y="2507640"/>
            <a:ext cx="1970057" cy="1562292"/>
            <a:chOff x="10058401" y="2507640"/>
            <a:chExt cx="1970057" cy="156229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6B0070E-E682-A64B-BDF1-863B15FBB0A0}"/>
                </a:ext>
              </a:extLst>
            </p:cNvPr>
            <p:cNvSpPr/>
            <p:nvPr/>
          </p:nvSpPr>
          <p:spPr>
            <a:xfrm>
              <a:off x="10058401" y="3078652"/>
              <a:ext cx="197005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q =</a:t>
              </a:r>
              <a:r>
                <a:rPr lang="zh-CN" altLang="en-US" dirty="0"/>
                <a:t> </a:t>
              </a:r>
              <a:r>
                <a:rPr lang="en-US" dirty="0"/>
                <a:t> (</a:t>
              </a:r>
              <a:r>
                <a:rPr lang="en-US" altLang="zh-CN" dirty="0"/>
                <a:t>0</a:t>
              </a:r>
              <a:r>
                <a:rPr lang="en-US" dirty="0"/>
                <a:t>,1/2, 0)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E491388-0811-AA4C-B230-5C3D0E042DC3}"/>
                </a:ext>
              </a:extLst>
            </p:cNvPr>
            <p:cNvSpPr/>
            <p:nvPr/>
          </p:nvSpPr>
          <p:spPr>
            <a:xfrm>
              <a:off x="10479841" y="2507640"/>
              <a:ext cx="12779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(1/2, </a:t>
              </a:r>
              <a:r>
                <a:rPr lang="en-US" altLang="zh-CN" dirty="0"/>
                <a:t>0</a:t>
              </a:r>
              <a:r>
                <a:rPr lang="en-US" dirty="0"/>
                <a:t>, 0)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21B6287-B94D-E64C-B0B7-6677B3B8D28E}"/>
                </a:ext>
              </a:extLst>
            </p:cNvPr>
            <p:cNvSpPr/>
            <p:nvPr/>
          </p:nvSpPr>
          <p:spPr>
            <a:xfrm>
              <a:off x="10407649" y="3669822"/>
              <a:ext cx="15760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(1/2, </a:t>
              </a:r>
              <a:r>
                <a:rPr lang="en-US" altLang="zh-CN" dirty="0"/>
                <a:t>-</a:t>
              </a:r>
              <a:r>
                <a:rPr lang="en-US" dirty="0"/>
                <a:t>1/2, 0)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FE07C45-C8C2-6443-A4E0-6156E818675C}"/>
                </a:ext>
              </a:extLst>
            </p:cNvPr>
            <p:cNvSpPr/>
            <p:nvPr/>
          </p:nvSpPr>
          <p:spPr>
            <a:xfrm>
              <a:off x="10951925" y="3444782"/>
              <a:ext cx="3337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+</a:t>
              </a:r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11ED539-979A-E341-97FA-EF93EE40A721}"/>
                </a:ext>
              </a:extLst>
            </p:cNvPr>
            <p:cNvSpPr/>
            <p:nvPr/>
          </p:nvSpPr>
          <p:spPr>
            <a:xfrm>
              <a:off x="10935653" y="2830132"/>
              <a:ext cx="3337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+</a:t>
              </a:r>
              <a:endParaRPr lang="en-US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B4398D17-2D48-ED49-B653-B6A6375824DE}"/>
              </a:ext>
            </a:extLst>
          </p:cNvPr>
          <p:cNvSpPr/>
          <p:nvPr/>
        </p:nvSpPr>
        <p:spPr>
          <a:xfrm>
            <a:off x="1100229" y="5403065"/>
            <a:ext cx="38108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Phys. Rev. B 94, 214416</a:t>
            </a:r>
            <a:r>
              <a:rPr lang="zh-CN" altLang="en-US" dirty="0"/>
              <a:t> </a:t>
            </a:r>
            <a:r>
              <a:rPr lang="en-US" altLang="zh-CN" dirty="0"/>
              <a:t>(2016)</a:t>
            </a:r>
          </a:p>
          <a:p>
            <a:r>
              <a:rPr lang="en-US" dirty="0"/>
              <a:t>Phys. Rev. B 95, 094424 (2017)</a:t>
            </a:r>
          </a:p>
        </p:txBody>
      </p:sp>
    </p:spTree>
    <p:extLst>
      <p:ext uri="{BB962C8B-B14F-4D97-AF65-F5344CB8AC3E}">
        <p14:creationId xmlns:p14="http://schemas.microsoft.com/office/powerpoint/2010/main" val="4071094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551557F-3D6D-AE43-9918-F700E20ABA5C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A2C33C5-96F9-A647-9CAD-47D991792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pic>
        <p:nvPicPr>
          <p:cNvPr id="2052" name="Picture 4" descr="Attachment.jpeg">
            <a:extLst>
              <a:ext uri="{FF2B5EF4-FFF2-40B4-BE49-F238E27FC236}">
                <a16:creationId xmlns:a16="http://schemas.microsoft.com/office/drawing/2014/main" id="{F749D165-6AFA-6E40-933E-9935165EE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557" y="1895861"/>
            <a:ext cx="4057748" cy="324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00498A0-37F2-9E45-B6D5-F57FCD30E8E3}"/>
              </a:ext>
            </a:extLst>
          </p:cNvPr>
          <p:cNvGrpSpPr/>
          <p:nvPr/>
        </p:nvGrpSpPr>
        <p:grpSpPr>
          <a:xfrm>
            <a:off x="10058401" y="2507640"/>
            <a:ext cx="1970057" cy="1562292"/>
            <a:chOff x="10058401" y="2507640"/>
            <a:chExt cx="1970057" cy="156229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6B0070E-E682-A64B-BDF1-863B15FBB0A0}"/>
                </a:ext>
              </a:extLst>
            </p:cNvPr>
            <p:cNvSpPr/>
            <p:nvPr/>
          </p:nvSpPr>
          <p:spPr>
            <a:xfrm>
              <a:off x="10058401" y="3078652"/>
              <a:ext cx="197005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q =</a:t>
              </a:r>
              <a:r>
                <a:rPr lang="zh-CN" altLang="en-US" dirty="0"/>
                <a:t> </a:t>
              </a:r>
              <a:r>
                <a:rPr lang="en-US" dirty="0"/>
                <a:t> (</a:t>
              </a:r>
              <a:r>
                <a:rPr lang="en-US" altLang="zh-CN" dirty="0"/>
                <a:t>0</a:t>
              </a:r>
              <a:r>
                <a:rPr lang="en-US" dirty="0"/>
                <a:t>,1/2, 0)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E491388-0811-AA4C-B230-5C3D0E042DC3}"/>
                </a:ext>
              </a:extLst>
            </p:cNvPr>
            <p:cNvSpPr/>
            <p:nvPr/>
          </p:nvSpPr>
          <p:spPr>
            <a:xfrm>
              <a:off x="10479841" y="2507640"/>
              <a:ext cx="12779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(1/2, </a:t>
              </a:r>
              <a:r>
                <a:rPr lang="en-US" altLang="zh-CN" dirty="0"/>
                <a:t>0</a:t>
              </a:r>
              <a:r>
                <a:rPr lang="en-US" dirty="0"/>
                <a:t>, 0)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21B6287-B94D-E64C-B0B7-6677B3B8D28E}"/>
                </a:ext>
              </a:extLst>
            </p:cNvPr>
            <p:cNvSpPr/>
            <p:nvPr/>
          </p:nvSpPr>
          <p:spPr>
            <a:xfrm>
              <a:off x="10407649" y="3669822"/>
              <a:ext cx="15760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(1/2, </a:t>
              </a:r>
              <a:r>
                <a:rPr lang="en-US" altLang="zh-CN" dirty="0"/>
                <a:t>-</a:t>
              </a:r>
              <a:r>
                <a:rPr lang="en-US" dirty="0"/>
                <a:t>1/2, 0)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FE07C45-C8C2-6443-A4E0-6156E818675C}"/>
                </a:ext>
              </a:extLst>
            </p:cNvPr>
            <p:cNvSpPr/>
            <p:nvPr/>
          </p:nvSpPr>
          <p:spPr>
            <a:xfrm>
              <a:off x="10951925" y="3444782"/>
              <a:ext cx="3337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+</a:t>
              </a:r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11ED539-979A-E341-97FA-EF93EE40A721}"/>
                </a:ext>
              </a:extLst>
            </p:cNvPr>
            <p:cNvSpPr/>
            <p:nvPr/>
          </p:nvSpPr>
          <p:spPr>
            <a:xfrm>
              <a:off x="10935653" y="2830132"/>
              <a:ext cx="3337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+</a:t>
              </a:r>
              <a:endParaRPr lang="en-US" dirty="0"/>
            </a:p>
          </p:txBody>
        </p:sp>
      </p:grpSp>
      <p:pic>
        <p:nvPicPr>
          <p:cNvPr id="8194" name="Picture 2" descr="Attachment.jpeg">
            <a:extLst>
              <a:ext uri="{FF2B5EF4-FFF2-40B4-BE49-F238E27FC236}">
                <a16:creationId xmlns:a16="http://schemas.microsoft.com/office/drawing/2014/main" id="{9FB5BEA4-2AA0-6A40-B2BB-9D61F5D48C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4036" r="47170" b="-1300"/>
          <a:stretch/>
        </p:blipFill>
        <p:spPr bwMode="auto">
          <a:xfrm>
            <a:off x="1408751" y="1660351"/>
            <a:ext cx="4407756" cy="434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8438BA5-C4D4-174F-BA38-F026FE429735}"/>
              </a:ext>
            </a:extLst>
          </p:cNvPr>
          <p:cNvSpPr/>
          <p:nvPr/>
        </p:nvSpPr>
        <p:spPr>
          <a:xfrm>
            <a:off x="2029719" y="6115684"/>
            <a:ext cx="78653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Y. Gu, W.</a:t>
            </a:r>
            <a:r>
              <a:rPr lang="zh-CN" altLang="en-US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 err="1">
                <a:latin typeface="STXinwei" panose="02010800040101010101" pitchFamily="2" charset="-122"/>
                <a:ea typeface="STXinwei" panose="02010800040101010101" pitchFamily="2" charset="-122"/>
              </a:rPr>
              <a:t>Xie</a:t>
            </a:r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,</a:t>
            </a:r>
            <a:r>
              <a:rPr lang="zh-CN" altLang="en-US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arXiv:2610.27663 (2026)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2CC946-5E39-7E42-BFB7-1945BD90E4BE}"/>
              </a:ext>
            </a:extLst>
          </p:cNvPr>
          <p:cNvSpPr txBox="1"/>
          <p:nvPr/>
        </p:nvSpPr>
        <p:spPr>
          <a:xfrm>
            <a:off x="2499099" y="136151"/>
            <a:ext cx="6926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High-resolution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neutron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diffraction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on NCTO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4196A9-1CBD-0545-8A7E-F142BD6A5761}"/>
              </a:ext>
            </a:extLst>
          </p:cNvPr>
          <p:cNvSpPr/>
          <p:nvPr/>
        </p:nvSpPr>
        <p:spPr>
          <a:xfrm>
            <a:off x="7319491" y="1440363"/>
            <a:ext cx="32439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7030A0"/>
                </a:solidFill>
                <a:latin typeface="+mj-lt"/>
                <a:ea typeface="STXinwei" charset="-122"/>
                <a:cs typeface="STXinwei" charset="-122"/>
              </a:rPr>
              <a:t>Triple-</a:t>
            </a:r>
            <a:r>
              <a:rPr lang="en-US" altLang="zh-CN" sz="2400" b="1" i="1" dirty="0">
                <a:solidFill>
                  <a:srgbClr val="7030A0"/>
                </a:solidFill>
                <a:latin typeface="+mj-lt"/>
                <a:ea typeface="STXinwei" charset="-122"/>
                <a:cs typeface="STXinwei" charset="-122"/>
              </a:rPr>
              <a:t>Q</a:t>
            </a:r>
            <a:r>
              <a:rPr lang="zh-CN" altLang="en-US" sz="2400" b="1" i="1" dirty="0">
                <a:solidFill>
                  <a:srgbClr val="7030A0"/>
                </a:solidFill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400" dirty="0">
                <a:solidFill>
                  <a:srgbClr val="7030A0"/>
                </a:solidFill>
                <a:latin typeface="+mj-lt"/>
                <a:ea typeface="STXinwei" charset="-122"/>
                <a:cs typeface="STXinwei" charset="-122"/>
              </a:rPr>
              <a:t>magnetic order! 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78550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63360" y="61173"/>
            <a:ext cx="2865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>
                <a:latin typeface="+mj-lt"/>
                <a:ea typeface="STXinwei" charset="-122"/>
                <a:cs typeface="STXinwei" charset="-122"/>
              </a:rPr>
              <a:t>μSR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NCTO</a:t>
            </a:r>
            <a:endParaRPr lang="en-US" sz="2800" baseline="-25000" dirty="0">
              <a:latin typeface="+mj-lt"/>
              <a:ea typeface="STXinwei" charset="-122"/>
              <a:cs typeface="STXinwei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5EC3AE-6411-7840-BE3D-8AA357FDB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312" y="1013290"/>
            <a:ext cx="3489842" cy="26534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63B052-38C0-414B-A50F-3536F5190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575" y="3709092"/>
            <a:ext cx="3404456" cy="26198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E04639-5534-3446-AE95-1D8E144B9B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067194"/>
            <a:ext cx="3285607" cy="25463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A899EC-DC62-2441-8378-63EDFBDA69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9313" y="3666724"/>
            <a:ext cx="3489841" cy="270462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55CC6D-ED21-3F44-88BD-15714E912A72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26449AC-7FDD-5B4F-8321-01481F9D09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3A906FF-2E0D-114F-B984-5509D1767521}"/>
              </a:ext>
            </a:extLst>
          </p:cNvPr>
          <p:cNvSpPr/>
          <p:nvPr/>
        </p:nvSpPr>
        <p:spPr>
          <a:xfrm>
            <a:off x="2733633" y="6424535"/>
            <a:ext cx="6647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Phys. Rev. B 109, 134431(2024) 	</a:t>
            </a:r>
          </a:p>
        </p:txBody>
      </p:sp>
    </p:spTree>
    <p:extLst>
      <p:ext uri="{BB962C8B-B14F-4D97-AF65-F5344CB8AC3E}">
        <p14:creationId xmlns:p14="http://schemas.microsoft.com/office/powerpoint/2010/main" val="627066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39DCC0-52FC-F343-851B-201EEB6301BA}"/>
              </a:ext>
            </a:extLst>
          </p:cNvPr>
          <p:cNvSpPr txBox="1"/>
          <p:nvPr/>
        </p:nvSpPr>
        <p:spPr>
          <a:xfrm>
            <a:off x="4663360" y="61173"/>
            <a:ext cx="2865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>
                <a:latin typeface="+mj-lt"/>
                <a:ea typeface="STXinwei" charset="-122"/>
                <a:cs typeface="STXinwei" charset="-122"/>
              </a:rPr>
              <a:t>μSR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NCTO</a:t>
            </a:r>
            <a:endParaRPr lang="en-US" sz="2800" baseline="-25000" dirty="0">
              <a:latin typeface="+mj-lt"/>
              <a:ea typeface="STXinwei" charset="-122"/>
              <a:cs typeface="STXinwei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4A047B-5373-5447-AFEE-FF52B94E1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1" y="1420118"/>
            <a:ext cx="4244885" cy="31710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81703E-4B83-E04C-9AB4-953A403D6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4920" y="1551675"/>
            <a:ext cx="4104481" cy="30867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BF3D3E-0221-3B4B-8693-ACDA8177D5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069" y="4942582"/>
            <a:ext cx="7759700" cy="495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78C9AC-7ACF-A543-A227-5D9ECB81ECA8}"/>
              </a:ext>
            </a:extLst>
          </p:cNvPr>
          <p:cNvSpPr txBox="1"/>
          <p:nvPr/>
        </p:nvSpPr>
        <p:spPr>
          <a:xfrm>
            <a:off x="4434777" y="5589211"/>
            <a:ext cx="38002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+mn-lt"/>
              </a:rPr>
              <a:t>α(</a:t>
            </a:r>
            <a:r>
              <a:rPr lang="en-US" altLang="zh-CN" i="1" dirty="0">
                <a:latin typeface="+mn-lt"/>
              </a:rPr>
              <a:t>H</a:t>
            </a:r>
            <a:r>
              <a:rPr lang="en-US" altLang="zh-CN" dirty="0">
                <a:latin typeface="+mn-lt"/>
              </a:rPr>
              <a:t>)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=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1/3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@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i="1" dirty="0">
                <a:latin typeface="+mn-lt"/>
              </a:rPr>
              <a:t>LF</a:t>
            </a:r>
            <a:r>
              <a:rPr lang="zh-CN" altLang="en-US" dirty="0">
                <a:latin typeface="+mn-lt"/>
              </a:rPr>
              <a:t> </a:t>
            </a:r>
            <a:r>
              <a:rPr lang="en-US" altLang="zh-CN" dirty="0">
                <a:latin typeface="+mn-lt"/>
              </a:rPr>
              <a:t>=</a:t>
            </a:r>
            <a:r>
              <a:rPr lang="zh-CN" altLang="en-US" dirty="0">
                <a:latin typeface="+mn-lt"/>
              </a:rPr>
              <a:t>  </a:t>
            </a:r>
            <a:r>
              <a:rPr lang="en-US" altLang="zh-CN" dirty="0">
                <a:latin typeface="+mn-lt"/>
              </a:rPr>
              <a:t>0.01T</a:t>
            </a:r>
            <a:endParaRPr lang="en-US" dirty="0"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153E4D-6EA4-274C-B762-3481ECFC30A4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BDE06A-DDFF-B249-8E41-E99D0995A4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013B87-AABC-8E4E-8EC6-43249B096850}"/>
              </a:ext>
            </a:extLst>
          </p:cNvPr>
          <p:cNvSpPr/>
          <p:nvPr/>
        </p:nvSpPr>
        <p:spPr>
          <a:xfrm>
            <a:off x="2802107" y="6146045"/>
            <a:ext cx="6647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Phys. Rev. B 109, 134431(2024) 	</a:t>
            </a:r>
          </a:p>
        </p:txBody>
      </p:sp>
    </p:spTree>
    <p:extLst>
      <p:ext uri="{BB962C8B-B14F-4D97-AF65-F5344CB8AC3E}">
        <p14:creationId xmlns:p14="http://schemas.microsoft.com/office/powerpoint/2010/main" val="2950068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6EE89E-D691-5B48-B02F-3F9706CA0CA6}"/>
              </a:ext>
            </a:extLst>
          </p:cNvPr>
          <p:cNvSpPr txBox="1"/>
          <p:nvPr/>
        </p:nvSpPr>
        <p:spPr>
          <a:xfrm>
            <a:off x="4663360" y="61173"/>
            <a:ext cx="2865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>
                <a:latin typeface="+mj-lt"/>
                <a:ea typeface="STXinwei" charset="-122"/>
                <a:cs typeface="STXinwei" charset="-122"/>
              </a:rPr>
              <a:t>μSR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on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NCSO</a:t>
            </a:r>
            <a:endParaRPr lang="en-US" sz="2800" baseline="-25000" dirty="0">
              <a:latin typeface="+mj-lt"/>
              <a:ea typeface="STXinwei" charset="-122"/>
              <a:cs typeface="STXinwei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944299-C8F9-3445-B7B2-8F774541F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263" y="1014011"/>
            <a:ext cx="3492526" cy="26876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502891-4B14-E846-85F1-252203430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713" y="1097380"/>
            <a:ext cx="3275855" cy="25209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973187-C679-C248-9B62-B229CA834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2263" y="3750793"/>
            <a:ext cx="3492526" cy="26264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B7AC38-DF72-9C4E-92A7-3E10CAB527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0713" y="3701675"/>
            <a:ext cx="3352152" cy="252092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1C43B76-5651-CB4C-BFE2-A4BBEAD108C2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892CA5D-3892-9946-897E-AEAC1BC4BB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4F64432-3E28-7B4C-BDD1-8E3AF12DA099}"/>
              </a:ext>
            </a:extLst>
          </p:cNvPr>
          <p:cNvSpPr/>
          <p:nvPr/>
        </p:nvSpPr>
        <p:spPr>
          <a:xfrm>
            <a:off x="2566726" y="6457890"/>
            <a:ext cx="6647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Phys. Rev. B 109, 134431(2024) 	</a:t>
            </a:r>
          </a:p>
        </p:txBody>
      </p:sp>
    </p:spTree>
    <p:extLst>
      <p:ext uri="{BB962C8B-B14F-4D97-AF65-F5344CB8AC3E}">
        <p14:creationId xmlns:p14="http://schemas.microsoft.com/office/powerpoint/2010/main" val="1019785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43F791-416C-2847-8AAF-BA32E554F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596" y="946320"/>
            <a:ext cx="4128459" cy="31389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343A41-55E4-B24A-82BC-59A2CCBBEEFE}"/>
              </a:ext>
            </a:extLst>
          </p:cNvPr>
          <p:cNvSpPr txBox="1"/>
          <p:nvPr/>
        </p:nvSpPr>
        <p:spPr>
          <a:xfrm>
            <a:off x="4590479" y="106202"/>
            <a:ext cx="2944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Initial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asymmetries</a:t>
            </a:r>
            <a:endParaRPr lang="en-US" sz="2800" baseline="-25000" dirty="0">
              <a:latin typeface="+mj-lt"/>
              <a:ea typeface="STXinwei" charset="-122"/>
              <a:cs typeface="STXinwei" charset="-122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B2708B5-3B16-6340-B132-F59CD0195B30}"/>
              </a:ext>
            </a:extLst>
          </p:cNvPr>
          <p:cNvGrpSpPr/>
          <p:nvPr/>
        </p:nvGrpSpPr>
        <p:grpSpPr>
          <a:xfrm>
            <a:off x="2764880" y="4049825"/>
            <a:ext cx="6662240" cy="2225673"/>
            <a:chOff x="1350384" y="4507234"/>
            <a:chExt cx="6662240" cy="222567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8F9D34F-6422-5F44-BFB4-B9708C247CDE}"/>
                </a:ext>
              </a:extLst>
            </p:cNvPr>
            <p:cNvGrpSpPr/>
            <p:nvPr/>
          </p:nvGrpSpPr>
          <p:grpSpPr>
            <a:xfrm>
              <a:off x="1350384" y="4507234"/>
              <a:ext cx="6662240" cy="2225673"/>
              <a:chOff x="0" y="2063821"/>
              <a:chExt cx="9144000" cy="3133313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7670B0F-FEE1-4940-8E95-7FE4B6766D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2063821"/>
                <a:ext cx="9144000" cy="3133313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A5EC094-8304-A34E-AF56-9C08DC155D9E}"/>
                  </a:ext>
                </a:extLst>
              </p:cNvPr>
              <p:cNvSpPr txBox="1"/>
              <p:nvPr/>
            </p:nvSpPr>
            <p:spPr>
              <a:xfrm>
                <a:off x="123986" y="2063821"/>
                <a:ext cx="318790" cy="5632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10D7DEC-7D77-BE43-B770-A0E18BD796CC}"/>
                  </a:ext>
                </a:extLst>
              </p:cNvPr>
              <p:cNvSpPr txBox="1"/>
              <p:nvPr/>
            </p:nvSpPr>
            <p:spPr>
              <a:xfrm>
                <a:off x="4682980" y="2063821"/>
                <a:ext cx="318790" cy="5632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6B254F9-4E5B-F942-A6CB-7AAD3DECFDB6}"/>
                </a:ext>
              </a:extLst>
            </p:cNvPr>
            <p:cNvSpPr/>
            <p:nvPr/>
          </p:nvSpPr>
          <p:spPr>
            <a:xfrm>
              <a:off x="2189892" y="4695893"/>
              <a:ext cx="9028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j-lt"/>
                  <a:ea typeface="STXinwei" charset="-122"/>
                  <a:cs typeface="STXinwei" charset="-122"/>
                </a:rPr>
                <a:t>NCTO</a:t>
              </a:r>
              <a:endParaRPr lang="en-US" dirty="0">
                <a:latin typeface="+mj-lt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A52E66-E44A-674C-BBDB-7A71B6D54B9F}"/>
                </a:ext>
              </a:extLst>
            </p:cNvPr>
            <p:cNvSpPr/>
            <p:nvPr/>
          </p:nvSpPr>
          <p:spPr>
            <a:xfrm>
              <a:off x="5206853" y="4662171"/>
              <a:ext cx="8691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+mj-lt"/>
                  <a:ea typeface="STXinwei" charset="-122"/>
                  <a:cs typeface="STXinwei" charset="-122"/>
                </a:rPr>
                <a:t>NCSO</a:t>
              </a:r>
              <a:endParaRPr lang="en-US" dirty="0">
                <a:latin typeface="+mj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F7B068F-FB2A-BE41-BA47-A101CC0454A2}"/>
                </a:ext>
              </a:extLst>
            </p:cNvPr>
            <p:cNvCxnSpPr/>
            <p:nvPr/>
          </p:nvCxnSpPr>
          <p:spPr bwMode="auto">
            <a:xfrm>
              <a:off x="3456122" y="4649445"/>
              <a:ext cx="0" cy="17203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FD9BF6C-615D-7B4B-89C0-C39BBE708626}"/>
                </a:ext>
              </a:extLst>
            </p:cNvPr>
            <p:cNvSpPr/>
            <p:nvPr/>
          </p:nvSpPr>
          <p:spPr>
            <a:xfrm>
              <a:off x="3228037" y="5663981"/>
              <a:ext cx="6559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solidFill>
                    <a:srgbClr val="0432FF"/>
                  </a:solidFill>
                  <a:latin typeface="+mj-lt"/>
                  <a:ea typeface="STXinwei" charset="-122"/>
                  <a:cs typeface="STXinwei" charset="-122"/>
                </a:rPr>
                <a:t>T</a:t>
              </a:r>
              <a:r>
                <a:rPr lang="en-US" altLang="zh-CN" baseline="-25000" dirty="0">
                  <a:solidFill>
                    <a:srgbClr val="0432FF"/>
                  </a:solidFill>
                  <a:latin typeface="+mj-lt"/>
                  <a:ea typeface="STXinwei" charset="-122"/>
                  <a:cs typeface="STXinwei" charset="-122"/>
                </a:rPr>
                <a:t>N_T</a:t>
              </a:r>
              <a:endParaRPr lang="en-US" i="1" dirty="0">
                <a:solidFill>
                  <a:srgbClr val="0432FF"/>
                </a:solidFill>
                <a:latin typeface="+mj-lt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39A6110-B6C5-544A-8F0D-E2CB1AF06429}"/>
                </a:ext>
              </a:extLst>
            </p:cNvPr>
            <p:cNvCxnSpPr/>
            <p:nvPr/>
          </p:nvCxnSpPr>
          <p:spPr bwMode="auto">
            <a:xfrm>
              <a:off x="6217809" y="4665774"/>
              <a:ext cx="0" cy="172035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10548CE-495E-3344-BAC8-37EC39FA37FF}"/>
                </a:ext>
              </a:extLst>
            </p:cNvPr>
            <p:cNvSpPr/>
            <p:nvPr/>
          </p:nvSpPr>
          <p:spPr>
            <a:xfrm>
              <a:off x="6011052" y="5998142"/>
              <a:ext cx="63350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i="1" dirty="0">
                  <a:solidFill>
                    <a:srgbClr val="FF0000"/>
                  </a:solidFill>
                  <a:latin typeface="+mj-lt"/>
                  <a:ea typeface="STXinwei" charset="-122"/>
                  <a:cs typeface="STXinwei" charset="-122"/>
                </a:rPr>
                <a:t>T</a:t>
              </a:r>
              <a:r>
                <a:rPr lang="en-US" altLang="zh-CN" baseline="-25000" dirty="0">
                  <a:solidFill>
                    <a:srgbClr val="FF0000"/>
                  </a:solidFill>
                  <a:latin typeface="+mj-lt"/>
                  <a:ea typeface="STXinwei" charset="-122"/>
                  <a:cs typeface="STXinwei" charset="-122"/>
                </a:rPr>
                <a:t>N_S</a:t>
              </a:r>
              <a:endParaRPr lang="en-US" i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341C9EDC-55FA-1F4C-86A0-332863C4E127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4B21A18-D5E9-8E42-A2C8-4C4F63D6A8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C7686F3-7A6E-D344-B117-AE015887CCA9}"/>
              </a:ext>
            </a:extLst>
          </p:cNvPr>
          <p:cNvSpPr/>
          <p:nvPr/>
        </p:nvSpPr>
        <p:spPr>
          <a:xfrm>
            <a:off x="2969006" y="6351688"/>
            <a:ext cx="6647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Phys. Rev. B 109, 134431(2024) 	</a:t>
            </a:r>
          </a:p>
        </p:txBody>
      </p:sp>
    </p:spTree>
    <p:extLst>
      <p:ext uri="{BB962C8B-B14F-4D97-AF65-F5344CB8AC3E}">
        <p14:creationId xmlns:p14="http://schemas.microsoft.com/office/powerpoint/2010/main" val="3488439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466414" y="128364"/>
            <a:ext cx="5561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Stretched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exponent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&amp;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Relaxation rate </a:t>
            </a:r>
            <a:endParaRPr lang="en-US" sz="2800" baseline="-25000" dirty="0">
              <a:latin typeface="+mj-lt"/>
              <a:ea typeface="STXinwei" charset="-122"/>
              <a:cs typeface="STXinwei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98BF08-D7B9-D541-98C1-78EC218AB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576" y="1668242"/>
            <a:ext cx="4235424" cy="31638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452420-3698-A34C-AA7F-C0FB7088B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7391" y="1668241"/>
            <a:ext cx="4235424" cy="32419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67EEC99-7C7B-0A41-8FF3-996AB576F723}"/>
              </a:ext>
            </a:extLst>
          </p:cNvPr>
          <p:cNvSpPr/>
          <p:nvPr/>
        </p:nvSpPr>
        <p:spPr>
          <a:xfrm>
            <a:off x="2497391" y="5119716"/>
            <a:ext cx="34189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+mn-lt"/>
              </a:rPr>
              <a:t>A</a:t>
            </a:r>
            <a:r>
              <a:rPr lang="zh-CN" alt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broad distribution of correlation times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217B89-F786-584E-B959-26F16CE686AE}"/>
              </a:ext>
            </a:extLst>
          </p:cNvPr>
          <p:cNvSpPr/>
          <p:nvPr/>
        </p:nvSpPr>
        <p:spPr>
          <a:xfrm>
            <a:off x="6481370" y="5084534"/>
            <a:ext cx="37674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+mn-lt"/>
              </a:rPr>
              <a:t>S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pin fluctuations continue to exist </a:t>
            </a:r>
            <a:r>
              <a:rPr lang="en-US" altLang="zh-CN" dirty="0">
                <a:solidFill>
                  <a:srgbClr val="FF0000"/>
                </a:solidFill>
                <a:latin typeface="+mn-lt"/>
              </a:rPr>
              <a:t>much</a:t>
            </a:r>
            <a:r>
              <a:rPr lang="zh-CN" altLang="en-US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below </a:t>
            </a:r>
            <a:r>
              <a:rPr lang="en-US" altLang="zh-CN" i="1" dirty="0">
                <a:solidFill>
                  <a:srgbClr val="FF0000"/>
                </a:solidFill>
                <a:latin typeface="+mn-lt"/>
                <a:ea typeface="STXinwei" charset="-122"/>
                <a:cs typeface="STXinwei" charset="-122"/>
              </a:rPr>
              <a:t>T</a:t>
            </a:r>
            <a:r>
              <a:rPr lang="en-US" altLang="zh-CN" baseline="-25000" dirty="0">
                <a:solidFill>
                  <a:srgbClr val="FF0000"/>
                </a:solidFill>
                <a:latin typeface="+mn-lt"/>
                <a:ea typeface="STXinwei" charset="-122"/>
                <a:cs typeface="STXinwei" charset="-122"/>
              </a:rPr>
              <a:t>N_S</a:t>
            </a:r>
            <a:endParaRPr lang="en-US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FC1862-652B-BF40-8B5F-286A2A6BB576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6722E6-B45B-8743-8932-2A5C31249C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57AECBE-6FB7-EC41-9423-DF8CEB8B7F7B}"/>
              </a:ext>
            </a:extLst>
          </p:cNvPr>
          <p:cNvSpPr/>
          <p:nvPr/>
        </p:nvSpPr>
        <p:spPr>
          <a:xfrm>
            <a:off x="2802107" y="6146045"/>
            <a:ext cx="6647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Phys. Rev. B 109, 134431(2024) 	</a:t>
            </a:r>
          </a:p>
        </p:txBody>
      </p:sp>
    </p:spTree>
    <p:extLst>
      <p:ext uri="{BB962C8B-B14F-4D97-AF65-F5344CB8AC3E}">
        <p14:creationId xmlns:p14="http://schemas.microsoft.com/office/powerpoint/2010/main" val="3736867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15659" y="121332"/>
            <a:ext cx="4073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Magnetic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volume</a:t>
            </a:r>
            <a:r>
              <a:rPr lang="zh-CN" altLang="en-US" sz="28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fractions</a:t>
            </a:r>
            <a:endParaRPr lang="en-US" sz="2800" baseline="-25000" dirty="0">
              <a:latin typeface="+mj-lt"/>
              <a:ea typeface="STXinwei" charset="-122"/>
              <a:cs typeface="STXinwei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125622-ED79-CE46-B3B5-7459702A7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472" y="2062469"/>
            <a:ext cx="4270429" cy="32071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974381-106A-7D46-AC43-4267EB94D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5320" y="2062469"/>
            <a:ext cx="4360681" cy="32749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83603E-E526-9E43-87E9-DD6D9AA74611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6A96A1-235B-1E48-9599-AE1727AB6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063305E-B2F8-DF4F-9658-AA29F92D0406}"/>
              </a:ext>
            </a:extLst>
          </p:cNvPr>
          <p:cNvSpPr/>
          <p:nvPr/>
        </p:nvSpPr>
        <p:spPr>
          <a:xfrm>
            <a:off x="2772013" y="5880277"/>
            <a:ext cx="6647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P. Miao*, Y. Li* et al., Phys. Rev. B 109, 134431(2024) 	</a:t>
            </a:r>
          </a:p>
        </p:txBody>
      </p:sp>
    </p:spTree>
    <p:extLst>
      <p:ext uri="{BB962C8B-B14F-4D97-AF65-F5344CB8AC3E}">
        <p14:creationId xmlns:p14="http://schemas.microsoft.com/office/powerpoint/2010/main" val="3188351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106045" y="119899"/>
            <a:ext cx="1904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lt"/>
                <a:ea typeface="STXinwei" charset="-122"/>
                <a:cs typeface="STXinwei" charset="-122"/>
              </a:rPr>
              <a:t>Summary</a:t>
            </a:r>
            <a:endParaRPr lang="en-US" sz="2800" baseline="-25000" dirty="0">
              <a:latin typeface="+mj-lt"/>
              <a:ea typeface="STXinwei" charset="-122"/>
              <a:cs typeface="STXinwei" charset="-12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DD8853-A2C9-3046-BE08-9AEF3E582CB4}"/>
              </a:ext>
            </a:extLst>
          </p:cNvPr>
          <p:cNvSpPr/>
          <p:nvPr/>
        </p:nvSpPr>
        <p:spPr>
          <a:xfrm>
            <a:off x="729377" y="1895861"/>
            <a:ext cx="102004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+mj-lt"/>
                <a:ea typeface="STXinwei" charset="-122"/>
                <a:cs typeface="STXinwei" charset="-122"/>
              </a:rPr>
              <a:t>High-resolution neutron diffraction provides unambiguous evidence for Single-</a:t>
            </a:r>
            <a:r>
              <a:rPr lang="en-US" altLang="zh-CN" sz="2400" b="1" i="1" dirty="0">
                <a:latin typeface="+mj-lt"/>
                <a:ea typeface="STXinwei" charset="-122"/>
                <a:cs typeface="STXinwei" charset="-122"/>
              </a:rPr>
              <a:t>Q</a:t>
            </a:r>
            <a:r>
              <a:rPr lang="zh-CN" altLang="en-US" sz="2400" b="1" i="1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400" dirty="0">
                <a:latin typeface="+mj-lt"/>
                <a:ea typeface="STXinwei" charset="-122"/>
                <a:cs typeface="STXinwei" charset="-122"/>
              </a:rPr>
              <a:t>magnetic order</a:t>
            </a:r>
            <a:r>
              <a:rPr lang="zh-CN" altLang="en-US" sz="24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400" dirty="0">
                <a:latin typeface="+mj-lt"/>
                <a:ea typeface="STXinwei" charset="-122"/>
                <a:cs typeface="STXinwei" charset="-122"/>
              </a:rPr>
              <a:t>in</a:t>
            </a:r>
            <a:r>
              <a:rPr lang="zh-CN" altLang="en-US" sz="2400" dirty="0">
                <a:latin typeface="+mj-lt"/>
                <a:ea typeface="STXinwei" charset="-122"/>
                <a:cs typeface="STXinwei" charset="-122"/>
              </a:rPr>
              <a:t> </a:t>
            </a:r>
            <a:r>
              <a:rPr lang="en-US" altLang="zh-CN" sz="2400" dirty="0">
                <a:latin typeface="+mj-lt"/>
                <a:ea typeface="STXinwei" charset="-122"/>
                <a:cs typeface="STXinwei" charset="-122"/>
              </a:rPr>
              <a:t>NCSO and indicate Triple-</a:t>
            </a:r>
            <a:r>
              <a:rPr lang="en-US" altLang="zh-CN" sz="2400" b="1" i="1" dirty="0">
                <a:latin typeface="+mj-lt"/>
                <a:ea typeface="STXinwei" charset="-122"/>
                <a:cs typeface="STXinwei" charset="-122"/>
              </a:rPr>
              <a:t>Q</a:t>
            </a:r>
            <a:r>
              <a:rPr lang="en-US" altLang="zh-CN" sz="2400" dirty="0">
                <a:latin typeface="+mj-lt"/>
                <a:ea typeface="STXinwei" charset="-122"/>
                <a:cs typeface="STXinwei" charset="-122"/>
              </a:rPr>
              <a:t> magnetic order in NCTO.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>
              <a:latin typeface="+mn-lt"/>
              <a:ea typeface="STXinwei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 err="1">
                <a:latin typeface="+mj-lt"/>
                <a:ea typeface="STXinwei" charset="-122"/>
                <a:cs typeface="STXinwei" charset="-122"/>
              </a:rPr>
              <a:t>μSR</a:t>
            </a:r>
            <a:r>
              <a:rPr lang="en-US" altLang="zh-CN" sz="2400" dirty="0">
                <a:latin typeface="+mj-lt"/>
                <a:ea typeface="STXinwei" charset="-122"/>
                <a:cs typeface="STXinwei" charset="-122"/>
              </a:rPr>
              <a:t> experiments shows that </a:t>
            </a:r>
            <a:r>
              <a:rPr lang="en-US" altLang="zh-CN" sz="2400" dirty="0">
                <a:latin typeface="+mn-lt"/>
                <a:ea typeface="STXinwei" charset="-122"/>
                <a:cs typeface="STXinwei" charset="-122"/>
              </a:rPr>
              <a:t>s</a:t>
            </a:r>
            <a:r>
              <a:rPr lang="en-US" sz="2400" dirty="0">
                <a:latin typeface="+mn-lt"/>
              </a:rPr>
              <a:t>pin dynamics </a:t>
            </a:r>
            <a:r>
              <a:rPr lang="en-US" altLang="zh-CN" sz="2400" dirty="0">
                <a:latin typeface="+mn-lt"/>
              </a:rPr>
              <a:t>survives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deeply into the magnetically ordered states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altLang="zh-CN" sz="2400" dirty="0">
                <a:latin typeface="+mn-lt"/>
              </a:rPr>
              <a:t>in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altLang="zh-CN" sz="2400" dirty="0">
                <a:latin typeface="+mn-lt"/>
              </a:rPr>
              <a:t>both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altLang="zh-CN" sz="2400" dirty="0">
                <a:latin typeface="+mn-lt"/>
              </a:rPr>
              <a:t>NCTO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altLang="zh-CN" sz="2400" dirty="0">
                <a:latin typeface="+mn-lt"/>
              </a:rPr>
              <a:t>and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altLang="zh-CN" sz="2400" dirty="0">
                <a:latin typeface="+mn-lt"/>
              </a:rPr>
              <a:t>NCSO.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altLang="zh-CN" sz="2400" dirty="0">
                <a:latin typeface="+mn-lt"/>
              </a:rPr>
              <a:t>Both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altLang="zh-CN" sz="2400" dirty="0">
                <a:latin typeface="+mn-lt"/>
              </a:rPr>
              <a:t>systems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altLang="zh-CN" sz="2400" dirty="0">
                <a:latin typeface="+mn-lt"/>
              </a:rPr>
              <a:t>show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altLang="zh-CN" sz="2400" dirty="0">
                <a:latin typeface="+mn-lt"/>
              </a:rPr>
              <a:t>a</a:t>
            </a:r>
            <a:r>
              <a:rPr lang="zh-CN" altLang="en-US" sz="2400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broad distribution of correlation times, which is commonly observed in glassy magnets.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71F054-0896-414D-B331-D322DD3E1119}"/>
              </a:ext>
            </a:extLst>
          </p:cNvPr>
          <p:cNvSpPr/>
          <p:nvPr/>
        </p:nvSpPr>
        <p:spPr>
          <a:xfrm>
            <a:off x="0" y="905602"/>
            <a:ext cx="12192000" cy="108408"/>
          </a:xfrm>
          <a:prstGeom prst="rect">
            <a:avLst/>
          </a:prstGeom>
          <a:solidFill>
            <a:srgbClr val="56A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10DD74-6C91-154C-870C-AF702BBC0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305" y="23751"/>
            <a:ext cx="1571007" cy="8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70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B67940-22C2-0D4C-8A74-104BEAF10730}"/>
              </a:ext>
            </a:extLst>
          </p:cNvPr>
          <p:cNvSpPr txBox="1"/>
          <p:nvPr/>
        </p:nvSpPr>
        <p:spPr>
          <a:xfrm>
            <a:off x="1963638" y="1212385"/>
            <a:ext cx="8359660" cy="830930"/>
          </a:xfrm>
          <a:prstGeom prst="rect">
            <a:avLst/>
          </a:prstGeom>
          <a:noFill/>
        </p:spPr>
        <p:txBody>
          <a:bodyPr wrap="square" lIns="91377" tIns="45687" rIns="91377" bIns="45687" rtlCol="0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F6600"/>
                </a:solidFill>
                <a:latin typeface="STXinwei" panose="02010800040101010101" pitchFamily="2" charset="-122"/>
                <a:ea typeface="STXinwei" panose="02010800040101010101" pitchFamily="2" charset="-122"/>
                <a:cs typeface="STXinwei" charset="-122"/>
              </a:rPr>
              <a:t>Thank</a:t>
            </a:r>
            <a:r>
              <a:rPr lang="zh-CN" altLang="en-US" sz="4800" b="1" dirty="0">
                <a:solidFill>
                  <a:srgbClr val="FF6600"/>
                </a:solidFill>
                <a:latin typeface="STXinwei" panose="02010800040101010101" pitchFamily="2" charset="-122"/>
                <a:ea typeface="STXinwei" panose="02010800040101010101" pitchFamily="2" charset="-122"/>
                <a:cs typeface="STXinwei" charset="-122"/>
              </a:rPr>
              <a:t> </a:t>
            </a:r>
            <a:r>
              <a:rPr lang="en-US" altLang="zh-CN" sz="4800" b="1" dirty="0">
                <a:solidFill>
                  <a:srgbClr val="FF6600"/>
                </a:solidFill>
                <a:latin typeface="STXinwei" panose="02010800040101010101" pitchFamily="2" charset="-122"/>
                <a:ea typeface="STXinwei" panose="02010800040101010101" pitchFamily="2" charset="-122"/>
                <a:cs typeface="STXinwei" charset="-122"/>
              </a:rPr>
              <a:t>you</a:t>
            </a:r>
            <a:r>
              <a:rPr lang="zh-CN" altLang="en-US" sz="4800" b="1" dirty="0">
                <a:solidFill>
                  <a:srgbClr val="FF6600"/>
                </a:solidFill>
                <a:latin typeface="STXinwei" panose="02010800040101010101" pitchFamily="2" charset="-122"/>
                <a:ea typeface="STXinwei" panose="02010800040101010101" pitchFamily="2" charset="-122"/>
                <a:cs typeface="STXinwei" charset="-122"/>
              </a:rPr>
              <a:t> </a:t>
            </a:r>
            <a:r>
              <a:rPr lang="en-US" altLang="zh-CN" sz="4800" b="1" dirty="0">
                <a:solidFill>
                  <a:srgbClr val="FF6600"/>
                </a:solidFill>
                <a:latin typeface="STXinwei" panose="02010800040101010101" pitchFamily="2" charset="-122"/>
                <a:ea typeface="STXinwei" panose="02010800040101010101" pitchFamily="2" charset="-122"/>
                <a:cs typeface="STXinwei" charset="-122"/>
              </a:rPr>
              <a:t>for</a:t>
            </a:r>
            <a:r>
              <a:rPr lang="zh-CN" altLang="en-US" sz="4800" b="1" dirty="0">
                <a:solidFill>
                  <a:srgbClr val="FF6600"/>
                </a:solidFill>
                <a:latin typeface="STXinwei" panose="02010800040101010101" pitchFamily="2" charset="-122"/>
                <a:ea typeface="STXinwei" panose="02010800040101010101" pitchFamily="2" charset="-122"/>
                <a:cs typeface="STXinwei" charset="-122"/>
              </a:rPr>
              <a:t> </a:t>
            </a:r>
            <a:r>
              <a:rPr lang="en-US" altLang="zh-CN" sz="4800" b="1" dirty="0">
                <a:solidFill>
                  <a:srgbClr val="FF6600"/>
                </a:solidFill>
                <a:latin typeface="STXinwei" panose="02010800040101010101" pitchFamily="2" charset="-122"/>
                <a:ea typeface="STXinwei" panose="02010800040101010101" pitchFamily="2" charset="-122"/>
                <a:cs typeface="STXinwei" charset="-122"/>
              </a:rPr>
              <a:t>your</a:t>
            </a:r>
            <a:r>
              <a:rPr lang="zh-CN" altLang="en-US" sz="4800" b="1" dirty="0">
                <a:solidFill>
                  <a:srgbClr val="FF6600"/>
                </a:solidFill>
                <a:latin typeface="STXinwei" panose="02010800040101010101" pitchFamily="2" charset="-122"/>
                <a:ea typeface="STXinwei" panose="02010800040101010101" pitchFamily="2" charset="-122"/>
                <a:cs typeface="STXinwei" charset="-122"/>
              </a:rPr>
              <a:t> </a:t>
            </a:r>
            <a:r>
              <a:rPr lang="en-US" altLang="zh-CN" sz="4800" b="1" dirty="0">
                <a:solidFill>
                  <a:srgbClr val="FF6600"/>
                </a:solidFill>
                <a:latin typeface="STXinwei" panose="02010800040101010101" pitchFamily="2" charset="-122"/>
                <a:ea typeface="STXinwei" panose="02010800040101010101" pitchFamily="2" charset="-122"/>
                <a:cs typeface="STXinwei" charset="-122"/>
              </a:rPr>
              <a:t>attention!</a:t>
            </a:r>
            <a:endParaRPr lang="zh-CN" altLang="en-US" sz="4800" b="1" dirty="0">
              <a:solidFill>
                <a:srgbClr val="FF6600"/>
              </a:solidFill>
              <a:latin typeface="STXinwei" panose="02010800040101010101" pitchFamily="2" charset="-122"/>
              <a:ea typeface="STXinwei" panose="02010800040101010101" pitchFamily="2" charset="-122"/>
              <a:cs typeface="STXinwei" charset="-122"/>
            </a:endParaRPr>
          </a:p>
        </p:txBody>
      </p:sp>
      <p:pic>
        <p:nvPicPr>
          <p:cNvPr id="4" name="Graphic 11" descr="Telephone with solid fill">
            <a:extLst>
              <a:ext uri="{FF2B5EF4-FFF2-40B4-BE49-F238E27FC236}">
                <a16:creationId xmlns:a16="http://schemas.microsoft.com/office/drawing/2014/main" id="{2183850F-7860-B044-9179-E8E9C553F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49546" y="4479393"/>
            <a:ext cx="633700" cy="633700"/>
          </a:xfrm>
          <a:prstGeom prst="rect">
            <a:avLst/>
          </a:prstGeom>
        </p:spPr>
      </p:pic>
      <p:pic>
        <p:nvPicPr>
          <p:cNvPr id="5" name="Graphic 14" descr="Open envelope with solid fill">
            <a:extLst>
              <a:ext uri="{FF2B5EF4-FFF2-40B4-BE49-F238E27FC236}">
                <a16:creationId xmlns:a16="http://schemas.microsoft.com/office/drawing/2014/main" id="{0665741C-F707-7646-9FD3-94194B5523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68356" y="4433467"/>
            <a:ext cx="633700" cy="633700"/>
          </a:xfrm>
          <a:prstGeom prst="rect">
            <a:avLst/>
          </a:prstGeom>
        </p:spPr>
      </p:pic>
      <p:pic>
        <p:nvPicPr>
          <p:cNvPr id="6" name="Graphic 17" descr="Work from home house outline">
            <a:extLst>
              <a:ext uri="{FF2B5EF4-FFF2-40B4-BE49-F238E27FC236}">
                <a16:creationId xmlns:a16="http://schemas.microsoft.com/office/drawing/2014/main" id="{EFA07EE6-CA75-E347-98E2-77912643FC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70316" y="4428889"/>
            <a:ext cx="633700" cy="633700"/>
          </a:xfrm>
          <a:prstGeom prst="rect">
            <a:avLst/>
          </a:prstGeom>
        </p:spPr>
      </p:pic>
      <p:sp>
        <p:nvSpPr>
          <p:cNvPr id="7" name="TextBox 25">
            <a:extLst>
              <a:ext uri="{FF2B5EF4-FFF2-40B4-BE49-F238E27FC236}">
                <a16:creationId xmlns:a16="http://schemas.microsoft.com/office/drawing/2014/main" id="{950EA9E8-302A-1B49-B6E2-CD094685052A}"/>
              </a:ext>
            </a:extLst>
          </p:cNvPr>
          <p:cNvSpPr txBox="1"/>
          <p:nvPr/>
        </p:nvSpPr>
        <p:spPr>
          <a:xfrm>
            <a:off x="5342854" y="5196978"/>
            <a:ext cx="2610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latin typeface="STXinwei" panose="02010800040101010101" pitchFamily="2" charset="-122"/>
                <a:ea typeface="STXinwei" panose="02010800040101010101" pitchFamily="2" charset="-122"/>
              </a:rPr>
              <a:t>miaoping@ihep.ac.cn</a:t>
            </a:r>
            <a:endParaRPr lang="en-US" dirty="0">
              <a:latin typeface="STXinwei" panose="02010800040101010101" pitchFamily="2" charset="-122"/>
              <a:ea typeface="STXinwei" panose="02010800040101010101" pitchFamily="2" charset="-122"/>
            </a:endParaRP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6DD81312-F9F4-D645-80EB-8771E51B04FD}"/>
              </a:ext>
            </a:extLst>
          </p:cNvPr>
          <p:cNvSpPr txBox="1"/>
          <p:nvPr/>
        </p:nvSpPr>
        <p:spPr>
          <a:xfrm>
            <a:off x="8204847" y="5245505"/>
            <a:ext cx="2610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STXinwei" panose="02010800040101010101" pitchFamily="2" charset="-122"/>
                <a:ea typeface="STXinwei" panose="02010800040101010101" pitchFamily="2" charset="-122"/>
              </a:rPr>
              <a:t>+86-769-88931326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E3557E82-F80A-D543-9CC6-983AB5D47492}"/>
              </a:ext>
            </a:extLst>
          </p:cNvPr>
          <p:cNvSpPr txBox="1"/>
          <p:nvPr/>
        </p:nvSpPr>
        <p:spPr>
          <a:xfrm>
            <a:off x="1507575" y="5187965"/>
            <a:ext cx="3647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STXinwei" panose="02010800040101010101" pitchFamily="2" charset="-122"/>
                <a:ea typeface="STXinwei" panose="02010800040101010101" pitchFamily="2" charset="-122"/>
              </a:rPr>
              <a:t>Institute of High Energy Physics Chinese Academy of Sciences</a:t>
            </a:r>
            <a:endParaRPr lang="en-US" dirty="0">
              <a:latin typeface="STXinwei" panose="02010800040101010101" pitchFamily="2" charset="-122"/>
              <a:ea typeface="STXinwei" panose="02010800040101010101" pitchFamily="2" charset="-122"/>
            </a:endParaRPr>
          </a:p>
        </p:txBody>
      </p:sp>
      <p:sp>
        <p:nvSpPr>
          <p:cNvPr id="11" name="文本框 1">
            <a:extLst>
              <a:ext uri="{FF2B5EF4-FFF2-40B4-BE49-F238E27FC236}">
                <a16:creationId xmlns:a16="http://schemas.microsoft.com/office/drawing/2014/main" id="{6ECAB428-3BFF-5B42-8C4B-FB28E6E4AE98}"/>
              </a:ext>
            </a:extLst>
          </p:cNvPr>
          <p:cNvSpPr txBox="1"/>
          <p:nvPr/>
        </p:nvSpPr>
        <p:spPr>
          <a:xfrm>
            <a:off x="5246915" y="3698033"/>
            <a:ext cx="22765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STXinwei" panose="02010800040101010101" pitchFamily="2" charset="-122"/>
                <a:ea typeface="STXinwei" panose="02010800040101010101" pitchFamily="2" charset="-122"/>
              </a:rPr>
              <a:t>Ping</a:t>
            </a:r>
            <a:r>
              <a:rPr lang="zh-CN" altLang="en-US" sz="3200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r>
              <a:rPr lang="en-US" altLang="zh-CN" sz="3200" dirty="0">
                <a:latin typeface="STXinwei" panose="02010800040101010101" pitchFamily="2" charset="-122"/>
                <a:ea typeface="STXinwei" panose="02010800040101010101" pitchFamily="2" charset="-122"/>
              </a:rPr>
              <a:t>MIAO</a:t>
            </a:r>
            <a:r>
              <a:rPr lang="zh-CN" altLang="en-US" sz="3200" dirty="0">
                <a:latin typeface="STXinwei" panose="02010800040101010101" pitchFamily="2" charset="-122"/>
                <a:ea typeface="STXinwei" panose="02010800040101010101" pitchFamily="2" charset="-122"/>
              </a:rPr>
              <a:t> </a:t>
            </a:r>
            <a:endParaRPr lang="en-US" sz="3200" dirty="0">
              <a:latin typeface="STXinwei" panose="02010800040101010101" pitchFamily="2" charset="-122"/>
              <a:ea typeface="STXinwei" panose="02010800040101010101" pitchFamily="2" charset="-122"/>
            </a:endParaRPr>
          </a:p>
        </p:txBody>
      </p:sp>
      <p:pic>
        <p:nvPicPr>
          <p:cNvPr id="12" name="Graphic 13" descr="Handshake">
            <a:extLst>
              <a:ext uri="{FF2B5EF4-FFF2-40B4-BE49-F238E27FC236}">
                <a16:creationId xmlns:a16="http://schemas.microsoft.com/office/drawing/2014/main" id="{81E10578-5422-BE48-A87A-086718A12B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5025" y="1790975"/>
            <a:ext cx="1967259" cy="196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706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e42c632-985e-4c6d-922d-ba1be0e0ced4}"/>
  <p:tag name="TABLE_ENDDRAG_ORIGIN_RECT" val="588*261"/>
  <p:tag name="TABLE_ENDDRAG_RECT" val="120*148*588*261"/>
</p:tagLst>
</file>

<file path=ppt/theme/theme1.xml><?xml version="1.0" encoding="utf-8"?>
<a:theme xmlns:a="http://schemas.openxmlformats.org/drawingml/2006/main" name="Default Them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8069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5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80695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5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5124</TotalTime>
  <Words>1088</Words>
  <Application>Microsoft Macintosh PowerPoint</Application>
  <PresentationFormat>Widescreen</PresentationFormat>
  <Paragraphs>168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STXinwei</vt:lpstr>
      <vt:lpstr>Arial</vt:lpstr>
      <vt:lpstr>Calibri</vt:lpstr>
      <vt:lpstr>Garamond</vt:lpstr>
      <vt:lpstr>Wingdings</vt:lpstr>
      <vt:lpstr>Default Theme</vt:lpstr>
      <vt:lpstr>Single-Q/Multiple-Q magnetic order and persistent spin dynamics in honeycomb cobalt oxides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kek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miao ping</dc:creator>
  <cp:lastModifiedBy>User</cp:lastModifiedBy>
  <cp:revision>527</cp:revision>
  <dcterms:created xsi:type="dcterms:W3CDTF">2017-10-19T19:28:34Z</dcterms:created>
  <dcterms:modified xsi:type="dcterms:W3CDTF">2026-10-24T07:10:24Z</dcterms:modified>
</cp:coreProperties>
</file>