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ags/tag14.xml" ContentType="application/vnd.openxmlformats-officedocument.presentationml.tags+xml"/>
  <Override PartName="/ppt/notesSlides/notesSlide15.xml" ContentType="application/vnd.openxmlformats-officedocument.presentationml.notesSlide+xml"/>
  <Override PartName="/ppt/tags/tag15.xml" ContentType="application/vnd.openxmlformats-officedocument.presentationml.tags+xml"/>
  <Override PartName="/ppt/notesSlides/notesSlide16.xml" ContentType="application/vnd.openxmlformats-officedocument.presentationml.notesSlide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tags/tag17.xml" ContentType="application/vnd.openxmlformats-officedocument.presentationml.tags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notesSlides/notesSlide20.xml" ContentType="application/vnd.openxmlformats-officedocument.presentationml.notesSlide+xml"/>
  <Override PartName="/ppt/tags/tag20.xml" ContentType="application/vnd.openxmlformats-officedocument.presentationml.tags+xml"/>
  <Override PartName="/ppt/notesSlides/notesSlide21.xml" ContentType="application/vnd.openxmlformats-officedocument.presentationml.notesSlide+xml"/>
  <Override PartName="/ppt/tags/tag21.xml" ContentType="application/vnd.openxmlformats-officedocument.presentationml.tags+xml"/>
  <Override PartName="/ppt/notesSlides/notesSlide22.xml" ContentType="application/vnd.openxmlformats-officedocument.presentationml.notesSlide+xml"/>
  <Override PartName="/ppt/tags/tag22.xml" ContentType="application/vnd.openxmlformats-officedocument.presentationml.tags+xml"/>
  <Override PartName="/ppt/notesSlides/notesSlide23.xml" ContentType="application/vnd.openxmlformats-officedocument.presentationml.notesSlide+xml"/>
  <Override PartName="/ppt/tags/tag23.xml" ContentType="application/vnd.openxmlformats-officedocument.presentationml.tags+xml"/>
  <Override PartName="/ppt/notesSlides/notesSlide24.xml" ContentType="application/vnd.openxmlformats-officedocument.presentationml.notesSlide+xml"/>
  <Override PartName="/ppt/tags/tag24.xml" ContentType="application/vnd.openxmlformats-officedocument.presentationml.tags+xml"/>
  <Override PartName="/ppt/notesSlides/notesSlide25.xml" ContentType="application/vnd.openxmlformats-officedocument.presentationml.notesSlide+xml"/>
  <Override PartName="/ppt/tags/tag25.xml" ContentType="application/vnd.openxmlformats-officedocument.presentationml.tags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tags/tag29.xml" ContentType="application/vnd.openxmlformats-officedocument.presentationml.tags+xml"/>
  <Override PartName="/ppt/notesSlides/notesSlide30.xml" ContentType="application/vnd.openxmlformats-officedocument.presentationml.notesSlide+xml"/>
  <Override PartName="/ppt/tags/tag30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</p:sldMasterIdLst>
  <p:notesMasterIdLst>
    <p:notesMasterId r:id="rId40"/>
  </p:notesMasterIdLst>
  <p:sldIdLst>
    <p:sldId id="266" r:id="rId2"/>
    <p:sldId id="2186" r:id="rId3"/>
    <p:sldId id="2185" r:id="rId4"/>
    <p:sldId id="2187" r:id="rId5"/>
    <p:sldId id="2188" r:id="rId6"/>
    <p:sldId id="2172" r:id="rId7"/>
    <p:sldId id="2189" r:id="rId8"/>
    <p:sldId id="2193" r:id="rId9"/>
    <p:sldId id="2164" r:id="rId10"/>
    <p:sldId id="2195" r:id="rId11"/>
    <p:sldId id="2196" r:id="rId12"/>
    <p:sldId id="2198" r:id="rId13"/>
    <p:sldId id="2199" r:id="rId14"/>
    <p:sldId id="2197" r:id="rId15"/>
    <p:sldId id="2210" r:id="rId16"/>
    <p:sldId id="2201" r:id="rId17"/>
    <p:sldId id="2211" r:id="rId18"/>
    <p:sldId id="2183" r:id="rId19"/>
    <p:sldId id="2202" r:id="rId20"/>
    <p:sldId id="2166" r:id="rId21"/>
    <p:sldId id="2213" r:id="rId22"/>
    <p:sldId id="2167" r:id="rId23"/>
    <p:sldId id="2215" r:id="rId24"/>
    <p:sldId id="2190" r:id="rId25"/>
    <p:sldId id="2208" r:id="rId26"/>
    <p:sldId id="2212" r:id="rId27"/>
    <p:sldId id="2168" r:id="rId28"/>
    <p:sldId id="2170" r:id="rId29"/>
    <p:sldId id="2203" r:id="rId30"/>
    <p:sldId id="2207" r:id="rId31"/>
    <p:sldId id="2169" r:id="rId32"/>
    <p:sldId id="2206" r:id="rId33"/>
    <p:sldId id="2204" r:id="rId34"/>
    <p:sldId id="2218" r:id="rId35"/>
    <p:sldId id="2205" r:id="rId36"/>
    <p:sldId id="2209" r:id="rId37"/>
    <p:sldId id="2216" r:id="rId38"/>
    <p:sldId id="2129" r:id="rId3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1" userDrawn="1">
          <p15:clr>
            <a:srgbClr val="A4A3A4"/>
          </p15:clr>
        </p15:guide>
        <p15:guide id="4" pos="7439" userDrawn="1">
          <p15:clr>
            <a:srgbClr val="A4A3A4"/>
          </p15:clr>
        </p15:guide>
        <p15:guide id="5" orient="horz" pos="618" userDrawn="1">
          <p15:clr>
            <a:srgbClr val="A4A3A4"/>
          </p15:clr>
        </p15:guide>
        <p15:guide id="6" orient="horz" pos="417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0000FF"/>
    <a:srgbClr val="0824B0"/>
    <a:srgbClr val="44546A"/>
    <a:srgbClr val="FFCC00"/>
    <a:srgbClr val="A50021"/>
    <a:srgbClr val="58667A"/>
    <a:srgbClr val="00FF00"/>
    <a:srgbClr val="19B8F1"/>
    <a:srgbClr val="CF3E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59" autoAdjust="0"/>
    <p:restoredTop sz="94607" autoAdjust="0"/>
  </p:normalViewPr>
  <p:slideViewPr>
    <p:cSldViewPr snapToGrid="0" showGuides="1">
      <p:cViewPr varScale="1">
        <p:scale>
          <a:sx n="73" d="100"/>
          <a:sy n="73" d="100"/>
        </p:scale>
        <p:origin x="668" y="40"/>
      </p:cViewPr>
      <p:guideLst>
        <p:guide orient="horz" pos="2137"/>
        <p:guide pos="3840"/>
        <p:guide pos="241"/>
        <p:guide pos="7439"/>
        <p:guide orient="horz" pos="618"/>
        <p:guide orient="horz" pos="41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78B1C-606A-45C4-A14B-47FFCBF22F08}" type="datetimeFigureOut">
              <a:rPr lang="zh-CN" altLang="en-US" smtClean="0"/>
              <a:t>2026/10/26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937211-A159-421B-86A6-32EAA1AD6E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285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662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12D2C9-2D58-F803-8E9F-E5366FE699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9AC8CBE-ED2D-9BB0-E263-3F5BAF653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2F0E38B0-70B6-1720-629E-0285DAE603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B6427D2-D1D1-C416-FFD3-CF4385E433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9485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DDEE6-FDFB-812B-9791-30A9C5E36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2C8076B-29E4-E4AA-1929-80B3DAE114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314D060-2D2B-638C-AFC5-74E002FF93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276378B-EDFA-3D0F-080D-9A3F2C35AE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91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DC6461-B348-C0AD-E140-169A4FBD0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CA1A720-4121-B3D1-B7C1-3779DB93B2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AA9D7C2A-2C99-A888-F461-3DE5209B0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A15FF4-3897-5573-93B1-9C8AE151DF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5776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14A2C-41B2-86F7-403E-C942B6E84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8B335E6E-8779-806A-0326-8B4CF47C78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7A8A797-D0C3-8AF8-DF39-6C63AEE91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sz="2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59A8A3-2EB0-E629-63CB-ED6FA46E8A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6309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44DB2-3EEA-787C-CCCA-E05290E5B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366D202-627F-FF78-073B-C3449CCDE5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EA1696C7-967E-3840-3BE5-FE55AACDE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39E7B99-AF17-4CD4-6A29-AA7A7B64BE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014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0EC0B-7B06-7119-6816-F30041C48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B95F327-8201-3AE6-08DC-1A0E4A9980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FB3A10A4-1EC1-986D-D672-2271C2E645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F506F85-D556-2378-A9FB-D52DFFC4D0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311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CA370-F8E0-164B-3C20-ED199878E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E3E8F48-7731-6596-DF22-956562C570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B183D57-4582-3B43-99A0-33E681B874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536F5B0-F4F1-F504-F660-9A567F6728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5905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0A230-B31A-8EE9-7F7F-3A4B4A8B8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BD490F9-B5CC-FAF4-B4E4-5D292CA672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9A647FB-5F7A-5A53-1A0E-6BA81479A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06CC647-EB11-B1A8-857C-788E2AA84E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191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8BB34F-A985-EA78-976D-08D3F25092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A74EFC96-4055-EDDF-CE01-708F1902FE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BFF4837-3419-1FBE-4C0A-FEAF090B4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10178B-FC17-8F3E-DD7E-3B77815F13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161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F9ABF-93FB-6ED3-A5D6-230A93BAE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564146F-DFA4-859B-B1AF-B7FC8D4A3E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17818DB-9EE9-C31D-FA2A-B4EBD2502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419077C-420E-8F60-D8D3-FD8BAA005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103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2B2C3-984A-E6FB-AE26-0D09468B4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C6CBAD1-A68C-440D-8242-9737EC9EA8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D3D2C01B-22F6-CDBF-E38C-382CC85F92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4A3CCD4-B983-B4D3-C060-F5D59CDE08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9939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0BA18-EC74-C3C3-2311-53FE7637C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1CBE309-0D0E-F2D8-5F3D-4AAA50124B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145B3FDE-9144-0EB2-7EBF-DE3248EDD3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E7B9686-C290-75E7-1F47-6715AAFA9F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977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19C22-BD74-C8B0-1EF1-A8D2ED3501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B3DA042-7CDB-9564-B215-EDBB501198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D19AFC0-0416-8F6C-89A0-6A74D73C82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222BBAA-2ACA-ABCA-45E2-2B40FE9F96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9764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663A7-71F7-EF22-5BBC-6DD5CBE1A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3B49287-3628-D6F3-DA45-B6CC9CE28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28062A1-9BEE-FA85-BDA9-22D7378D8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6C36E4-2EDD-7F89-0743-9087340E01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1402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94430-E223-E381-49AC-38B6205C9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B7966D7-D4E6-3B14-54A0-46174B936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D2A9F38-B5FC-2449-BBC7-9BC6720790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F8EE89C-E70F-6AED-FAC6-7B8E590EDA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76728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8E9378-3D22-21C5-7865-B01D4EFC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B33779D-D8E9-5FAE-457C-31647FEEFF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DA302A4-AD63-5221-C0F6-4D787F1110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B74D4AF-82F7-B18E-151D-DC5F62FA75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2618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87FB7-1D65-2D51-DF7D-9EAF6637B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EC0DF1A-E119-971B-EBD4-89C48AFFEC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BA5C9A2-9736-C92B-D8D8-92E5095B92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3E2EC4-CEC5-9E49-86E5-58291A616E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7245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6D060-4196-4B0B-107A-9668FA76D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45A1972-F8A1-E673-E85E-109D2EDFE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1DF9694-D67B-61F3-4796-109153566F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A9BD24A-A32C-44D8-0537-0EE02861D3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720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BFCAF-FCB2-0771-0837-0C29E1F5F5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C2BC544-00D7-13AC-78D5-84D3A1BE42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A8B5760-3F19-C2D1-CB94-C4B1907CC1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CCC6B7-9D97-5FE1-6CE8-C05300B24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1988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E872E-245A-E552-CFF1-CE949C8D1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563C702-00B8-98C1-818B-E6B47C1B27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6008C1F-4FE9-A5BB-B6CB-6E71A8823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984922-766D-3981-31E9-014E984494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44568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80FAA-2C00-E071-ABCF-C2F913050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BB29820-285A-FF24-60E4-5783B8B2B7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544BDE39-17DF-EE1F-37C6-2AA254BFF1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AB1404-E2C0-7C1D-9D3E-C3C42A1B0C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3618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F2D1A-AA7E-BACD-983F-9B9D7013D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3D71284-1437-F9E2-B73F-26FB365049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C988F17-B618-954D-0CBD-8EEED2F60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82BAB1-4A0F-E9F5-E213-84C1C0C17B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4139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42F6B5-D685-FAE0-FA64-B9B85E86C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5B7FEF7A-BAE7-AD28-A24C-8F57B16305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5232DB7-3FA6-4607-C2FC-C075EC94F3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70FF0A9-4864-33E7-91BB-DC3110A515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5739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8F913C-89EC-612B-C149-1DF03C120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47D7FBC-44AC-AB21-F117-B2B816EB7E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DDD607C-D6D2-D522-C7B0-A45811B7FA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A7C453-6FE5-5AD8-3D8B-CF74DBED09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8469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ECC4E-9946-48C2-1AA7-D92021141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D0F88EF9-807C-052F-198E-52121AD3F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EE5B644-4DDE-8371-E622-32EF47960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C63DF77-4427-406D-20B3-2FB02263B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0855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E864D-BFE0-E699-016D-48263FB29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02D4A1C-A6F7-777B-DA6B-5491F3936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B0ED97A-329D-B99C-3939-6DE5AFC056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2276D0B-E6F5-6980-7AFB-54FE6FB34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3604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46C5E-4EED-8BA6-70D7-A1D183C5E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37312FF-B38B-E483-C295-E7DC19140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60C8197-B62B-8137-C155-335CD94BDD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5AB59E9-6B5A-7158-6C97-2E7749E9AC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2978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6760D7-8AE9-0B8C-2979-654EAB5E3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278D052-6595-6A37-D032-A284D9D072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B5C1581F-C51C-91D5-5C62-FE10205FC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BA490C9-54CA-4CBE-43EF-5F9DC60B2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4482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66F52-E18E-0AFC-FC81-F6A7E7468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1C161F2D-D4D0-D922-C937-F3C4F75E51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4EBD5FDA-C69D-9093-FEF7-AF3F2C9D98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1D30C6B-D23C-B963-2528-841C5437FB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86430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471A0-B66B-4B47-D04F-6C2FFF9DF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F003180-98FA-B19B-34F8-76BFB93A0E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681E26CC-5276-82C7-AD08-F9F6121A1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988E07-55CB-B6CC-D0A0-8D767CCFC9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766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937211-A159-421B-86A6-32EAA1AD6EE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198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577979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DCCC32-6212-479C-A242-028DE8E356EC}" type="datetimeFigureOut">
              <a:rPr lang="zh-CN" altLang="en-US" smtClean="0"/>
              <a:t>2026/10/26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F0301-367D-4859-8C05-0AA973F734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0148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38538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730717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44654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168507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3267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7991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40705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96568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67649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92844" y="47372"/>
            <a:ext cx="9006544" cy="596644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34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test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A848ABE4-2038-4BB2-BEEE-3E0E6DDE6AA1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 bwMode="auto">
          <a:xfrm>
            <a:off x="9508069" y="267321"/>
            <a:ext cx="2683931" cy="467242"/>
          </a:xfrm>
          <a:custGeom>
            <a:avLst/>
            <a:gdLst>
              <a:gd name="connsiteX0" fmla="*/ 372831 w 2012948"/>
              <a:gd name="connsiteY0" fmla="*/ 0 h 467242"/>
              <a:gd name="connsiteX1" fmla="*/ 2012948 w 2012948"/>
              <a:gd name="connsiteY1" fmla="*/ 0 h 467242"/>
              <a:gd name="connsiteX2" fmla="*/ 2012948 w 2012948"/>
              <a:gd name="connsiteY2" fmla="*/ 467242 h 467242"/>
              <a:gd name="connsiteX3" fmla="*/ 0 w 2012948"/>
              <a:gd name="connsiteY3" fmla="*/ 467242 h 467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2948" h="467242">
                <a:moveTo>
                  <a:pt x="372831" y="0"/>
                </a:moveTo>
                <a:lnTo>
                  <a:pt x="2012948" y="0"/>
                </a:lnTo>
                <a:lnTo>
                  <a:pt x="2012948" y="467242"/>
                </a:lnTo>
                <a:lnTo>
                  <a:pt x="0" y="467242"/>
                </a:lnTo>
                <a:close/>
              </a:path>
            </a:pathLst>
          </a:custGeom>
          <a:solidFill>
            <a:srgbClr val="0824B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宋体" pitchFamily="2" charset="-122"/>
            </a:endParaRPr>
          </a:p>
        </p:txBody>
      </p:sp>
      <p:sp>
        <p:nvSpPr>
          <p:cNvPr id="11" name="任意多边形 10"/>
          <p:cNvSpPr/>
          <p:nvPr userDrawn="1"/>
        </p:nvSpPr>
        <p:spPr>
          <a:xfrm>
            <a:off x="2" y="684863"/>
            <a:ext cx="12191999" cy="48697"/>
          </a:xfrm>
          <a:custGeom>
            <a:avLst/>
            <a:gdLst>
              <a:gd name="connsiteX0" fmla="*/ 0 w 9143999"/>
              <a:gd name="connsiteY0" fmla="*/ 0 h 48697"/>
              <a:gd name="connsiteX1" fmla="*/ 9143999 w 9143999"/>
              <a:gd name="connsiteY1" fmla="*/ 0 h 48697"/>
              <a:gd name="connsiteX2" fmla="*/ 9143999 w 9143999"/>
              <a:gd name="connsiteY2" fmla="*/ 48697 h 48697"/>
              <a:gd name="connsiteX3" fmla="*/ 0 w 9143999"/>
              <a:gd name="connsiteY3" fmla="*/ 48697 h 4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3999" h="48697">
                <a:moveTo>
                  <a:pt x="0" y="0"/>
                </a:moveTo>
                <a:lnTo>
                  <a:pt x="9143999" y="0"/>
                </a:lnTo>
                <a:lnTo>
                  <a:pt x="9143999" y="48697"/>
                </a:lnTo>
                <a:lnTo>
                  <a:pt x="0" y="48697"/>
                </a:lnTo>
                <a:close/>
              </a:path>
            </a:pathLst>
          </a:custGeom>
          <a:solidFill>
            <a:srgbClr val="0824B0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3" hasCustomPrompt="1"/>
          </p:nvPr>
        </p:nvSpPr>
        <p:spPr>
          <a:xfrm>
            <a:off x="10011836" y="329625"/>
            <a:ext cx="2082797" cy="342634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zh-CN" dirty="0"/>
              <a:t>text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89547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3200" b="1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11" name="任意多边形 10"/>
          <p:cNvSpPr/>
          <p:nvPr userDrawn="1"/>
        </p:nvSpPr>
        <p:spPr>
          <a:xfrm>
            <a:off x="2" y="684863"/>
            <a:ext cx="12191999" cy="48697"/>
          </a:xfrm>
          <a:custGeom>
            <a:avLst/>
            <a:gdLst>
              <a:gd name="connsiteX0" fmla="*/ 0 w 9143999"/>
              <a:gd name="connsiteY0" fmla="*/ 0 h 48697"/>
              <a:gd name="connsiteX1" fmla="*/ 9143999 w 9143999"/>
              <a:gd name="connsiteY1" fmla="*/ 0 h 48697"/>
              <a:gd name="connsiteX2" fmla="*/ 9143999 w 9143999"/>
              <a:gd name="connsiteY2" fmla="*/ 48697 h 48697"/>
              <a:gd name="connsiteX3" fmla="*/ 0 w 9143999"/>
              <a:gd name="connsiteY3" fmla="*/ 48697 h 48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3999" h="48697">
                <a:moveTo>
                  <a:pt x="0" y="0"/>
                </a:moveTo>
                <a:lnTo>
                  <a:pt x="9143999" y="0"/>
                </a:lnTo>
                <a:lnTo>
                  <a:pt x="9143999" y="48697"/>
                </a:lnTo>
                <a:lnTo>
                  <a:pt x="0" y="48697"/>
                </a:lnTo>
                <a:close/>
              </a:path>
            </a:pathLst>
          </a:custGeom>
          <a:solidFill>
            <a:srgbClr val="0824B0"/>
          </a:solidFill>
          <a:ln w="25400" cap="flat" cmpd="sng" algn="ctr">
            <a:noFill/>
            <a:prstDash val="solid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  <a:ea typeface="宋体" panose="02010600030101010101" pitchFamily="2" charset="-122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>
            <a:lvl1pPr>
              <a:defRPr sz="1600"/>
            </a:lvl1pPr>
          </a:lstStyle>
          <a:p>
            <a:fld id="{A848ABE4-2038-4BB2-BEEE-3E0E6DDE6AA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006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8ABE4-2038-4BB2-BEEE-3E0E6DDE6A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837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73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7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9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5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6.xml"/><Relationship Id="rId6" Type="http://schemas.openxmlformats.org/officeDocument/2006/relationships/image" Target="../media/image24.png"/><Relationship Id="rId5" Type="http://schemas.openxmlformats.org/officeDocument/2006/relationships/image" Target="../media/image23.emf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5" Type="http://schemas.openxmlformats.org/officeDocument/2006/relationships/image" Target="../media/image31.emf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5" Type="http://schemas.openxmlformats.org/officeDocument/2006/relationships/image" Target="../media/image33.emf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5.emf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6" Type="http://schemas.openxmlformats.org/officeDocument/2006/relationships/image" Target="../media/image34.png"/><Relationship Id="rId5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notesSlide" Target="../notesSlides/notesSlide14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4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6.xml"/><Relationship Id="rId6" Type="http://schemas.openxmlformats.org/officeDocument/2006/relationships/image" Target="../media/image530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8.xml"/><Relationship Id="rId6" Type="http://schemas.openxmlformats.org/officeDocument/2006/relationships/image" Target="../media/image60.png"/><Relationship Id="rId5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9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5.png"/><Relationship Id="rId7" Type="http://schemas.openxmlformats.org/officeDocument/2006/relationships/image" Target="../media/image71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0.xml"/><Relationship Id="rId6" Type="http://schemas.openxmlformats.org/officeDocument/2006/relationships/image" Target="../media/image7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Relationship Id="rId9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1.xml"/><Relationship Id="rId5" Type="http://schemas.openxmlformats.org/officeDocument/2006/relationships/image" Target="../media/image650.png"/><Relationship Id="rId4" Type="http://schemas.openxmlformats.org/officeDocument/2006/relationships/image" Target="../media/image7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87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3.xml"/><Relationship Id="rId6" Type="http://schemas.openxmlformats.org/officeDocument/2006/relationships/image" Target="../media/image84.png"/><Relationship Id="rId5" Type="http://schemas.openxmlformats.org/officeDocument/2006/relationships/image" Target="../media/image850.png"/><Relationship Id="rId4" Type="http://schemas.openxmlformats.org/officeDocument/2006/relationships/image" Target="../media/image8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88.png"/><Relationship Id="rId4" Type="http://schemas.openxmlformats.org/officeDocument/2006/relationships/image" Target="../media/image8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Relationship Id="rId9" Type="http://schemas.openxmlformats.org/officeDocument/2006/relationships/image" Target="../media/image9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98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6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02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105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8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9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9.xml"/><Relationship Id="rId5" Type="http://schemas.openxmlformats.org/officeDocument/2006/relationships/image" Target="../media/image108.png"/><Relationship Id="rId4" Type="http://schemas.openxmlformats.org/officeDocument/2006/relationships/image" Target="../media/image10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0.xml"/><Relationship Id="rId5" Type="http://schemas.openxmlformats.org/officeDocument/2006/relationships/image" Target="../media/image109.png"/><Relationship Id="rId4" Type="http://schemas.openxmlformats.org/officeDocument/2006/relationships/image" Target="../media/image10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jpeg"/><Relationship Id="rId7" Type="http://schemas.openxmlformats.org/officeDocument/2006/relationships/image" Target="../media/image115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10" Type="http://schemas.openxmlformats.org/officeDocument/2006/relationships/image" Target="../media/image118.png"/><Relationship Id="rId4" Type="http://schemas.openxmlformats.org/officeDocument/2006/relationships/image" Target="../media/image112.png"/><Relationship Id="rId9" Type="http://schemas.openxmlformats.org/officeDocument/2006/relationships/image" Target="../media/image1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AD2802AE-7827-3B79-75B6-CFC3F937E3EF}"/>
              </a:ext>
            </a:extLst>
          </p:cNvPr>
          <p:cNvSpPr txBox="1"/>
          <p:nvPr/>
        </p:nvSpPr>
        <p:spPr>
          <a:xfrm>
            <a:off x="0" y="1785241"/>
            <a:ext cx="12192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 err="1">
                <a:solidFill>
                  <a:srgbClr val="0070C0"/>
                </a:solidFill>
                <a:latin typeface="Symbol" panose="05050102010706020507" pitchFamily="18" charset="2"/>
                <a:ea typeface="微软雅黑" panose="020B0503020204020204" pitchFamily="34" charset="-122"/>
              </a:rPr>
              <a:t>m</a:t>
            </a:r>
            <a:r>
              <a:rPr lang="en-US" altLang="zh-CN" sz="4000" b="1" dirty="0" err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SR</a:t>
            </a: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studies of spin dynamics in frustrated rare-earth magnets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281C803-9BF1-085B-D167-F18F2944BEE3}"/>
              </a:ext>
            </a:extLst>
          </p:cNvPr>
          <p:cNvSpPr txBox="1"/>
          <p:nvPr/>
        </p:nvSpPr>
        <p:spPr>
          <a:xfrm>
            <a:off x="0" y="3328511"/>
            <a:ext cx="12192000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Hanjie Guo </a:t>
            </a:r>
            <a:r>
              <a:rPr lang="zh-CN" altLang="en-US" sz="25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（郭汉杰）</a:t>
            </a:r>
            <a:endParaRPr lang="en-US" altLang="zh-CN" sz="25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2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Songshan Lake Materials Laboratory (SLAB)</a:t>
            </a:r>
          </a:p>
        </p:txBody>
      </p:sp>
      <p:sp>
        <p:nvSpPr>
          <p:cNvPr id="5" name="AutoShape 2" descr="华中科技大学- 维基百科，自由的百科全书">
            <a:extLst>
              <a:ext uri="{FF2B5EF4-FFF2-40B4-BE49-F238E27FC236}">
                <a16:creationId xmlns:a16="http://schemas.microsoft.com/office/drawing/2014/main" id="{FE3AE0EB-907F-C7A8-3BEB-FC9D2129EB4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284500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44F317E-7CE7-3DA7-9F8A-9F9ED7C9628C}"/>
              </a:ext>
            </a:extLst>
          </p:cNvPr>
          <p:cNvSpPr txBox="1"/>
          <p:nvPr/>
        </p:nvSpPr>
        <p:spPr>
          <a:xfrm>
            <a:off x="9598318" y="5618577"/>
            <a:ext cx="18998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2026-10-26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Dongguan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灯片编号占位符 2">
            <a:extLst>
              <a:ext uri="{FF2B5EF4-FFF2-40B4-BE49-F238E27FC236}">
                <a16:creationId xmlns:a16="http://schemas.microsoft.com/office/drawing/2014/main" id="{346721C6-65B8-0FCD-C027-A47C843DC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1</a:t>
            </a:fld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706AAC03-4707-748C-A684-A3636D2B49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78" y="5526013"/>
            <a:ext cx="3004457" cy="922365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2CCA886-BB8F-7ABF-0D85-7F3AF6123D32}"/>
              </a:ext>
            </a:extLst>
          </p:cNvPr>
          <p:cNvSpPr txBox="1"/>
          <p:nvPr/>
        </p:nvSpPr>
        <p:spPr>
          <a:xfrm>
            <a:off x="0" y="196717"/>
            <a:ext cx="12192000" cy="397533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rgbClr val="0070C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The 3rd Workshop on Muon Science Technology and Industry</a:t>
            </a:r>
            <a:endParaRPr lang="zh-CN" altLang="en-US" sz="2400" dirty="0" err="1">
              <a:solidFill>
                <a:srgbClr val="0070C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396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637492-4FA3-863D-0A00-CF44F524E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B67DED09-73AB-2E8D-8CBF-72B86212B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95A50BB3-9B27-A7DC-E5D5-93C42AFA022E}"/>
              </a:ext>
            </a:extLst>
          </p:cNvPr>
          <p:cNvSpPr txBox="1">
            <a:spLocks/>
          </p:cNvSpPr>
          <p:nvPr/>
        </p:nvSpPr>
        <p:spPr>
          <a:xfrm>
            <a:off x="1147355" y="1475468"/>
            <a:ext cx="10515600" cy="3697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buFont typeface="Wingdings" panose="05000000000000000000" pitchFamily="2" charset="2"/>
              <a:buChar char="p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Quantum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spin</a:t>
            </a:r>
            <a:r>
              <a:rPr lang="zh-CN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liquids and the role of 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muSR</a:t>
            </a: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p"/>
            </a:pP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p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QSL candidates 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hexaaluminates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RE(</a:t>
            </a:r>
            <a:r>
              <a:rPr lang="en-US" altLang="zh-CN" sz="2800" dirty="0" err="1">
                <a:latin typeface="Arial" panose="020B0604020202020204" pitchFamily="34" charset="0"/>
                <a:cs typeface="Arial" panose="020B0604020202020204" pitchFamily="34" charset="0"/>
              </a:rPr>
              <a:t>Zn,Mg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)Al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Wingdings" panose="05000000000000000000" pitchFamily="2" charset="2"/>
              <a:buChar char="p"/>
            </a:pPr>
            <a:endParaRPr lang="en-US" altLang="zh-CN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p"/>
            </a:pP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Hidden-order-like state in the Shastry-Sutherland magnet Nd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2800" dirty="0">
                <a:latin typeface="Arial" panose="020B0604020202020204" pitchFamily="34" charset="0"/>
                <a:cs typeface="Arial" panose="020B0604020202020204" pitchFamily="34" charset="0"/>
              </a:rPr>
              <a:t>GeO</a:t>
            </a:r>
            <a:r>
              <a:rPr lang="en-US" altLang="zh-CN" sz="2800" baseline="-25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193164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71307-261F-C321-F8F7-CE8248D5B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EBCF6F42-4392-3C6A-2562-D8C27607BB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Quantum Spin Liquids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89494C38-F104-AC64-7E52-7335DE10C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pPr/>
              <a:t>3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47890F1C-707B-2EBE-FB06-1F699FA3FC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E8D407CB-9856-8363-BB20-31DE502470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9165" y="4406499"/>
            <a:ext cx="3788799" cy="1387054"/>
          </a:xfrm>
          <a:prstGeom prst="rect">
            <a:avLst/>
          </a:prstGeom>
        </p:spPr>
      </p:pic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ED44C415-3638-8BE6-1998-27C1A403179F}"/>
              </a:ext>
            </a:extLst>
          </p:cNvPr>
          <p:cNvCxnSpPr>
            <a:cxnSpLocks/>
          </p:cNvCxnSpPr>
          <p:nvPr/>
        </p:nvCxnSpPr>
        <p:spPr>
          <a:xfrm>
            <a:off x="7191767" y="4715866"/>
            <a:ext cx="961463" cy="679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id="{5D554FB4-B38A-B61D-3551-0C9473614ACD}"/>
              </a:ext>
            </a:extLst>
          </p:cNvPr>
          <p:cNvGrpSpPr/>
          <p:nvPr/>
        </p:nvGrpSpPr>
        <p:grpSpPr>
          <a:xfrm>
            <a:off x="4228978" y="4715866"/>
            <a:ext cx="3035456" cy="914788"/>
            <a:chOff x="8268876" y="4689037"/>
            <a:chExt cx="3035456" cy="914788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EF36DB4-AB39-82F4-2F83-9364AABA1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68876" y="4721130"/>
              <a:ext cx="3035456" cy="882695"/>
            </a:xfrm>
            <a:prstGeom prst="rect">
              <a:avLst/>
            </a:prstGeom>
          </p:spPr>
        </p:pic>
        <p:sp>
          <p:nvSpPr>
            <p:cNvPr id="7" name="矩形: 圆角 6">
              <a:extLst>
                <a:ext uri="{FF2B5EF4-FFF2-40B4-BE49-F238E27FC236}">
                  <a16:creationId xmlns:a16="http://schemas.microsoft.com/office/drawing/2014/main" id="{35B67828-CD07-8237-A0B4-D47C9FB160B8}"/>
                </a:ext>
              </a:extLst>
            </p:cNvPr>
            <p:cNvSpPr/>
            <p:nvPr/>
          </p:nvSpPr>
          <p:spPr>
            <a:xfrm>
              <a:off x="8268876" y="4689037"/>
              <a:ext cx="3035456" cy="91478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</a:endParaRPr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id="{CD730C1E-FDB4-EC47-2254-44F4BF23B6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121" y="1227782"/>
            <a:ext cx="1707222" cy="2042257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565AF15-00F3-D869-EB81-4D994B5BBF2D}"/>
              </a:ext>
            </a:extLst>
          </p:cNvPr>
          <p:cNvSpPr txBox="1"/>
          <p:nvPr/>
        </p:nvSpPr>
        <p:spPr>
          <a:xfrm>
            <a:off x="5731287" y="3369583"/>
            <a:ext cx="227163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5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P. W. Anderson</a:t>
            </a:r>
            <a:endParaRPr lang="zh-CN" altLang="en-US" sz="25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D049B32-DC5B-AC47-D6DB-06675DACA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57963" y="1490610"/>
            <a:ext cx="1590837" cy="2007853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27167B50-89FB-35FD-AE7D-B6801ED58837}"/>
              </a:ext>
            </a:extLst>
          </p:cNvPr>
          <p:cNvCxnSpPr>
            <a:cxnSpLocks/>
          </p:cNvCxnSpPr>
          <p:nvPr/>
        </p:nvCxnSpPr>
        <p:spPr>
          <a:xfrm>
            <a:off x="7191767" y="5580522"/>
            <a:ext cx="1246185" cy="12692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4926930C-B98A-9606-8EBF-191B42A771A5}"/>
              </a:ext>
            </a:extLst>
          </p:cNvPr>
          <p:cNvSpPr txBox="1"/>
          <p:nvPr/>
        </p:nvSpPr>
        <p:spPr>
          <a:xfrm>
            <a:off x="9638420" y="1899662"/>
            <a:ext cx="158915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50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geometric frustration</a:t>
            </a:r>
            <a:endParaRPr lang="zh-CN" altLang="en-US" sz="2500" dirty="0">
              <a:solidFill>
                <a:srgbClr val="0000FF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2D0F7B1-3F71-957C-3D2C-D8F726995854}"/>
              </a:ext>
            </a:extLst>
          </p:cNvPr>
          <p:cNvSpPr txBox="1"/>
          <p:nvPr/>
        </p:nvSpPr>
        <p:spPr>
          <a:xfrm>
            <a:off x="795605" y="4114210"/>
            <a:ext cx="3433373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50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highly degenerate QSL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5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No long-range magnetic ordering</a:t>
            </a:r>
          </a:p>
          <a:p>
            <a:pPr marL="342900" indent="-342900" algn="l">
              <a:spcAft>
                <a:spcPts val="600"/>
              </a:spcAft>
              <a:buFont typeface="Wingdings" panose="05000000000000000000" pitchFamily="2" charset="2"/>
              <a:buChar char="p"/>
            </a:pPr>
            <a:r>
              <a:rPr lang="en-US" altLang="zh-CN" sz="25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No spontaneous breaking of translation or rotation symmetry</a:t>
            </a:r>
            <a:endParaRPr lang="zh-CN" altLang="en-US" sz="25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B5AD1BBC-FF84-0569-E316-B1F66CAD138C}"/>
              </a:ext>
            </a:extLst>
          </p:cNvPr>
          <p:cNvSpPr/>
          <p:nvPr/>
        </p:nvSpPr>
        <p:spPr>
          <a:xfrm>
            <a:off x="669304" y="1048672"/>
            <a:ext cx="4440025" cy="289173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4A5C3F6-6EE9-8835-7139-C50F543E3A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66" y="1983172"/>
            <a:ext cx="3454237" cy="1715781"/>
          </a:xfrm>
          <a:prstGeom prst="rect">
            <a:avLst/>
          </a:prstGeom>
          <a:ln w="12700">
            <a:noFill/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05606C08-D34B-3BC0-E9F8-C39FA66EDCBF}"/>
              </a:ext>
            </a:extLst>
          </p:cNvPr>
          <p:cNvSpPr txBox="1"/>
          <p:nvPr/>
        </p:nvSpPr>
        <p:spPr>
          <a:xfrm>
            <a:off x="1121466" y="1264667"/>
            <a:ext cx="362787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50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conventional spin ordering</a:t>
            </a:r>
            <a:endParaRPr lang="zh-CN" altLang="en-US" sz="2500" dirty="0">
              <a:solidFill>
                <a:srgbClr val="0000FF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E6A0B80A-E34D-A68F-5F89-065D8C6A3D3C}"/>
              </a:ext>
            </a:extLst>
          </p:cNvPr>
          <p:cNvSpPr/>
          <p:nvPr/>
        </p:nvSpPr>
        <p:spPr>
          <a:xfrm>
            <a:off x="5446644" y="1048671"/>
            <a:ext cx="6076052" cy="2891732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1F43384E-B3D5-9F1A-070F-FC85EB3BA238}"/>
              </a:ext>
            </a:extLst>
          </p:cNvPr>
          <p:cNvSpPr/>
          <p:nvPr/>
        </p:nvSpPr>
        <p:spPr>
          <a:xfrm>
            <a:off x="669304" y="4064524"/>
            <a:ext cx="10853392" cy="2576975"/>
          </a:xfrm>
          <a:prstGeom prst="round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5531870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EA150-739F-4146-72E9-751C17B31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29B4161F-0F9D-9DC4-2035-84AB73D4A4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Quantum Spin Liquids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EF19AC45-0551-E4CD-602E-1881F9807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4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F1FD21FD-2F6A-7D1A-5ABD-6003E3286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98978C17-9A9A-BC4F-A517-411C1CE499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520" y="1017467"/>
            <a:ext cx="2766300" cy="9221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46CE8DF3-F734-B184-63FA-7A7EFC5197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9316" y="1821395"/>
            <a:ext cx="3337849" cy="101354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FACD640C-B8B1-62CE-A75B-DE218873F7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7906" y="1821395"/>
            <a:ext cx="3794781" cy="105783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DE434FC-D860-44BB-6752-575F7F6A532A}"/>
                  </a:ext>
                </a:extLst>
              </p:cNvPr>
              <p:cNvSpPr txBox="1"/>
              <p:nvPr/>
            </p:nvSpPr>
            <p:spPr>
              <a:xfrm>
                <a:off x="6916471" y="2880625"/>
                <a:ext cx="2267416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𝐽𝑁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5DE434FC-D860-44BB-6752-575F7F6A53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471" y="2880625"/>
                <a:ext cx="2267416" cy="52039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图片 24">
            <a:extLst>
              <a:ext uri="{FF2B5EF4-FFF2-40B4-BE49-F238E27FC236}">
                <a16:creationId xmlns:a16="http://schemas.microsoft.com/office/drawing/2014/main" id="{D6CDC10D-F853-7AA7-B687-62678280625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6458"/>
          <a:stretch/>
        </p:blipFill>
        <p:spPr>
          <a:xfrm>
            <a:off x="6641762" y="3577765"/>
            <a:ext cx="3005808" cy="182370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F67036DA-307D-E516-2B51-A59B9BB08FDB}"/>
                  </a:ext>
                </a:extLst>
              </p:cNvPr>
              <p:cNvSpPr txBox="1"/>
              <p:nvPr/>
            </p:nvSpPr>
            <p:spPr>
              <a:xfrm>
                <a:off x="6916471" y="5676854"/>
                <a:ext cx="2576924" cy="5203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𝐽𝑁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F67036DA-307D-E516-2B51-A59B9BB08F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6471" y="5676854"/>
                <a:ext cx="2576924" cy="5203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图片 26">
            <a:extLst>
              <a:ext uri="{FF2B5EF4-FFF2-40B4-BE49-F238E27FC236}">
                <a16:creationId xmlns:a16="http://schemas.microsoft.com/office/drawing/2014/main" id="{EEE98307-BA98-CEB2-D25B-17CFF1D78A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44762" y="3488576"/>
            <a:ext cx="2367439" cy="195571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3D77A154-416D-EDAF-80B6-6DD9A33CF837}"/>
                  </a:ext>
                </a:extLst>
              </p:cNvPr>
              <p:cNvSpPr txBox="1"/>
              <p:nvPr/>
            </p:nvSpPr>
            <p:spPr>
              <a:xfrm>
                <a:off x="1691271" y="5676854"/>
                <a:ext cx="3337849" cy="5203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𝐽</m:t>
                      </m:r>
                      <m:r>
                        <m:rPr>
                          <m:sty m:val="p"/>
                        </m:rPr>
                        <a:rPr lang="en-US" altLang="zh-CN" b="0" i="0" smtClean="0">
                          <a:latin typeface="Cambria Math" panose="02040503050406030204" pitchFamily="18" charset="0"/>
                        </a:rPr>
                        <m:t>cos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zh-CN" altLang="en-US" b="0" i="1" smtClean="0">
                          <a:latin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𝑁𝑧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𝐽𝑁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3D77A154-416D-EDAF-80B6-6DD9A33CF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271" y="5676854"/>
                <a:ext cx="3337849" cy="52039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32FF005-7A9F-B97F-9BB4-77B74818C62C}"/>
                  </a:ext>
                </a:extLst>
              </p:cNvPr>
              <p:cNvSpPr txBox="1"/>
              <p:nvPr/>
            </p:nvSpPr>
            <p:spPr>
              <a:xfrm>
                <a:off x="2758139" y="2834943"/>
                <a:ext cx="1204112" cy="5186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𝐽𝑁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32FF005-7A9F-B97F-9BB4-77B74818C6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139" y="2834943"/>
                <a:ext cx="1204112" cy="51860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93F9783-54BF-4EBB-3CB4-32C7BA13BDA4}"/>
                  </a:ext>
                </a:extLst>
              </p:cNvPr>
              <p:cNvSpPr txBox="1"/>
              <p:nvPr/>
            </p:nvSpPr>
            <p:spPr>
              <a:xfrm>
                <a:off x="10090647" y="2100663"/>
                <a:ext cx="914400" cy="914400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altLang="zh-CN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e>
                          </m:rad>
                        </m:den>
                      </m:f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↑↓−↓↑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)</m:t>
                      </m:r>
                    </m:oMath>
                  </m:oMathPara>
                </a14:m>
                <a:endParaRPr lang="zh-CN" altLang="en-US" dirty="0" err="1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093F9783-54BF-4EBB-3CB4-32C7BA13B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0647" y="2100663"/>
                <a:ext cx="914400" cy="914400"/>
              </a:xfrm>
              <a:prstGeom prst="rect">
                <a:avLst/>
              </a:prstGeom>
              <a:blipFill>
                <a:blip r:embed="rId13"/>
                <a:stretch>
                  <a:fillRect r="-19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27850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A1344-E349-265F-3DE2-94E45B63F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CD12AC84-6523-BDA8-756B-C41E5C908C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Quantum Spin Liquids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0E155E42-D566-BA57-BCFB-A9F6C7EC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5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7A83AC1-3BD6-26B4-B6C3-7A1B06E39D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6424F4B1-2840-EFA9-3B39-875CF981B3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582" y="2034132"/>
            <a:ext cx="5715294" cy="238137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12712CC6-4625-B459-B7DB-8AC2439A6EAB}"/>
              </a:ext>
            </a:extLst>
          </p:cNvPr>
          <p:cNvSpPr txBox="1"/>
          <p:nvPr/>
        </p:nvSpPr>
        <p:spPr>
          <a:xfrm>
            <a:off x="1094161" y="5030506"/>
            <a:ext cx="5799909" cy="931818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Y. Iqbal et al., PRB, 93, 144411 (2016)</a:t>
            </a:r>
            <a:endParaRPr lang="zh-CN" altLang="en-US" dirty="0" err="1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940B136-4C0B-42DD-F2DF-1B261A77C2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7830" y="1728336"/>
            <a:ext cx="4769095" cy="330217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235F624-80BC-9794-7595-86FF482F035C}"/>
              </a:ext>
            </a:extLst>
          </p:cNvPr>
          <p:cNvSpPr txBox="1"/>
          <p:nvPr/>
        </p:nvSpPr>
        <p:spPr>
          <a:xfrm>
            <a:off x="7290310" y="5030506"/>
            <a:ext cx="3976615" cy="931818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Z. Zhu et al., PRL, 120, 207203 (2018)</a:t>
            </a:r>
            <a:endParaRPr lang="zh-CN" altLang="en-US" dirty="0" err="1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53D665B-F41F-876A-7FCE-88E6C8DAF52A}"/>
              </a:ext>
            </a:extLst>
          </p:cNvPr>
          <p:cNvSpPr txBox="1"/>
          <p:nvPr/>
        </p:nvSpPr>
        <p:spPr>
          <a:xfrm>
            <a:off x="1927398" y="1436547"/>
            <a:ext cx="3361509" cy="361090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next nearest neighbor</a:t>
            </a:r>
            <a:endParaRPr lang="zh-CN" altLang="en-US" sz="2400" b="1" dirty="0" err="1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EA9D04D-3E80-B919-5EEE-E1B3C1F6B538}"/>
              </a:ext>
            </a:extLst>
          </p:cNvPr>
          <p:cNvSpPr txBox="1"/>
          <p:nvPr/>
        </p:nvSpPr>
        <p:spPr>
          <a:xfrm>
            <a:off x="8535940" y="1158529"/>
            <a:ext cx="1780593" cy="361090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anisotropy</a:t>
            </a:r>
            <a:endParaRPr lang="zh-CN" altLang="en-US" sz="2400" b="1" dirty="0" err="1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2788001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5E6EE-A5B3-D958-051E-6C938A2F8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635710F9-12D1-FE99-A2B0-4C5156AF1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Quantum Spin Liquids</a:t>
            </a:r>
            <a:endParaRPr lang="zh-CN" altLang="en-US" dirty="0"/>
          </a:p>
        </p:txBody>
      </p:sp>
      <p:sp>
        <p:nvSpPr>
          <p:cNvPr id="17" name="灯片编号占位符 2">
            <a:extLst>
              <a:ext uri="{FF2B5EF4-FFF2-40B4-BE49-F238E27FC236}">
                <a16:creationId xmlns:a16="http://schemas.microsoft.com/office/drawing/2014/main" id="{89327F93-F9E9-ACB1-7A89-CFFD2057A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sp>
        <p:nvSpPr>
          <p:cNvPr id="2" name="文本占位符 4">
            <a:extLst>
              <a:ext uri="{FF2B5EF4-FFF2-40B4-BE49-F238E27FC236}">
                <a16:creationId xmlns:a16="http://schemas.microsoft.com/office/drawing/2014/main" id="{8AFDF7DB-FD5F-7AF9-8323-A354E52564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CC1D626-B0AC-2652-4DEB-90F507D934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588" y="3012396"/>
            <a:ext cx="3655695" cy="220917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10AC1024-4FFA-FDC7-FF67-C050F99F7F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559" y="2768980"/>
            <a:ext cx="3768588" cy="269601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38A2ACC1-17A2-C5A8-3FD4-FF3618BA20A7}"/>
              </a:ext>
            </a:extLst>
          </p:cNvPr>
          <p:cNvSpPr txBox="1"/>
          <p:nvPr/>
        </p:nvSpPr>
        <p:spPr>
          <a:xfrm>
            <a:off x="600818" y="1789155"/>
            <a:ext cx="3013165" cy="59664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closely related to SC 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25B6758-83D3-6EBF-8767-7B64F4F8C81C}"/>
              </a:ext>
            </a:extLst>
          </p:cNvPr>
          <p:cNvSpPr txBox="1"/>
          <p:nvPr/>
        </p:nvSpPr>
        <p:spPr>
          <a:xfrm>
            <a:off x="4477103" y="1890912"/>
            <a:ext cx="3237794" cy="59664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potential for quantum computation 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65287779-85D2-33F1-C64E-F944C931280E}"/>
              </a:ext>
            </a:extLst>
          </p:cNvPr>
          <p:cNvSpPr/>
          <p:nvPr/>
        </p:nvSpPr>
        <p:spPr>
          <a:xfrm>
            <a:off x="82196" y="1693697"/>
            <a:ext cx="3948230" cy="4210714"/>
          </a:xfrm>
          <a:prstGeom prst="roundRect">
            <a:avLst>
              <a:gd name="adj" fmla="val 5467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9D101E-F5D4-FE9D-D5A9-193853A703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19727" y="2934445"/>
            <a:ext cx="3663091" cy="263708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6298369-21C6-47B5-2414-5DA4F272425B}"/>
              </a:ext>
            </a:extLst>
          </p:cNvPr>
          <p:cNvSpPr txBox="1"/>
          <p:nvPr/>
        </p:nvSpPr>
        <p:spPr>
          <a:xfrm>
            <a:off x="8338404" y="1896525"/>
            <a:ext cx="3544414" cy="59664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adiabatic demagnetization refrigeration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F0574266-2C85-B4DD-6E16-59526D64BA7D}"/>
              </a:ext>
            </a:extLst>
          </p:cNvPr>
          <p:cNvSpPr/>
          <p:nvPr/>
        </p:nvSpPr>
        <p:spPr>
          <a:xfrm>
            <a:off x="8133280" y="1693696"/>
            <a:ext cx="3948230" cy="4210713"/>
          </a:xfrm>
          <a:prstGeom prst="roundRect">
            <a:avLst>
              <a:gd name="adj" fmla="val 5467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4B8D2379-EF9F-86C5-2004-14AC9B36829E}"/>
              </a:ext>
            </a:extLst>
          </p:cNvPr>
          <p:cNvSpPr/>
          <p:nvPr/>
        </p:nvSpPr>
        <p:spPr>
          <a:xfrm>
            <a:off x="4111244" y="1693697"/>
            <a:ext cx="3948230" cy="4210714"/>
          </a:xfrm>
          <a:prstGeom prst="roundRect">
            <a:avLst>
              <a:gd name="adj" fmla="val 5467"/>
            </a:avLst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4729097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6D040-598C-88E7-6689-6CC542235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AC8A2C87-47C2-B5D3-2F51-326CDC6B18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Quantum Spin Liquids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C3A78A89-9C46-7485-F7ED-0F022A55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FF604AE6-5981-BB25-8C92-DF59AE4C75F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Introduction</a:t>
            </a:r>
            <a:endParaRPr lang="zh-CN" altLang="en-US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51282F3-573C-C794-D132-5E46E2C6EA7A}"/>
              </a:ext>
            </a:extLst>
          </p:cNvPr>
          <p:cNvSpPr txBox="1"/>
          <p:nvPr/>
        </p:nvSpPr>
        <p:spPr>
          <a:xfrm>
            <a:off x="1187115" y="2048691"/>
            <a:ext cx="6209211" cy="3218953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no order parameters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exclude any long-range magnetic ordering, spin freezing, valence bond solid…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zh-CN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zh-CN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spinon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fractional excitations</a:t>
            </a:r>
          </a:p>
          <a:p>
            <a:pPr algn="l"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sym typeface="Wingdings" panose="05000000000000000000" pitchFamily="2" charset="2"/>
              </a:rPr>
              <a:t>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excitation continua </a:t>
            </a:r>
          </a:p>
          <a:p>
            <a:pPr algn="l">
              <a:spcBef>
                <a:spcPts val="0"/>
              </a:spcBef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(ordered magnets may show similar behavior)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EA3AF62-D4AF-9406-CECF-247ED4265949}"/>
              </a:ext>
            </a:extLst>
          </p:cNvPr>
          <p:cNvSpPr/>
          <p:nvPr/>
        </p:nvSpPr>
        <p:spPr>
          <a:xfrm>
            <a:off x="7893757" y="2756323"/>
            <a:ext cx="3439886" cy="232756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muon is very sensitive to magnetic fields!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distinguish between static and dynamic fields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polarized in ZF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B74E454-9541-B1F1-6339-08EB6C1A1D98}"/>
              </a:ext>
            </a:extLst>
          </p:cNvPr>
          <p:cNvSpPr/>
          <p:nvPr/>
        </p:nvSpPr>
        <p:spPr>
          <a:xfrm>
            <a:off x="7883548" y="5356675"/>
            <a:ext cx="3439886" cy="957066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inelastic neutron scattering </a:t>
            </a:r>
          </a:p>
          <a:p>
            <a:pPr algn="ctr"/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thermal transport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0FFFC4A-60ED-8CC9-A11C-97856D31B473}"/>
              </a:ext>
            </a:extLst>
          </p:cNvPr>
          <p:cNvSpPr txBox="1"/>
          <p:nvPr/>
        </p:nvSpPr>
        <p:spPr>
          <a:xfrm>
            <a:off x="914399" y="1242534"/>
            <a:ext cx="5429523" cy="735020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8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How to detect? Or what to exclude?</a:t>
            </a:r>
            <a:endParaRPr lang="zh-CN" altLang="en-US" sz="28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ADA1125-F019-33A9-699D-8DC3A7AAF347}"/>
              </a:ext>
            </a:extLst>
          </p:cNvPr>
          <p:cNvSpPr txBox="1"/>
          <p:nvPr/>
        </p:nvSpPr>
        <p:spPr>
          <a:xfrm>
            <a:off x="7678335" y="1767548"/>
            <a:ext cx="3521971" cy="68689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B91F9E4-C9D1-A6CB-4572-1A5EC1969CBE}"/>
              </a:ext>
            </a:extLst>
          </p:cNvPr>
          <p:cNvSpPr/>
          <p:nvPr/>
        </p:nvSpPr>
        <p:spPr>
          <a:xfrm>
            <a:off x="7893757" y="1299412"/>
            <a:ext cx="3439886" cy="11156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specific heat</a:t>
            </a:r>
          </a:p>
          <a:p>
            <a:pPr algn="ctr"/>
            <a:r>
              <a:rPr lang="en-US" altLang="zh-CN" dirty="0"/>
              <a:t>susceptibility</a:t>
            </a:r>
          </a:p>
          <a:p>
            <a:pPr algn="ctr"/>
            <a:r>
              <a:rPr lang="en-US" altLang="zh-CN" dirty="0"/>
              <a:t>neutron diffraction</a:t>
            </a:r>
          </a:p>
          <a:p>
            <a:pPr algn="ctr"/>
            <a:r>
              <a:rPr lang="en-US" altLang="zh-CN" dirty="0"/>
              <a:t>……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73090432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E6E446-6570-A3D9-8014-BE13356F1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49E395CC-1241-53CF-086B-F052008A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E4AB547E-6D93-3F59-B6C1-C6DBFE77AEF2}"/>
              </a:ext>
            </a:extLst>
          </p:cNvPr>
          <p:cNvSpPr txBox="1">
            <a:spLocks/>
          </p:cNvSpPr>
          <p:nvPr/>
        </p:nvSpPr>
        <p:spPr>
          <a:xfrm>
            <a:off x="69668" y="1475468"/>
            <a:ext cx="12122331" cy="3697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 err="1">
                <a:latin typeface="Arial" panose="020B0604020202020204" pitchFamily="34" charset="0"/>
                <a:cs typeface="Arial" panose="020B0604020202020204" pitchFamily="34" charset="0"/>
              </a:rPr>
              <a:t>Hexaaluminates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 RE(</a:t>
            </a:r>
            <a:r>
              <a:rPr lang="en-US" altLang="zh-CN" sz="3600" dirty="0" err="1">
                <a:latin typeface="Arial" panose="020B0604020202020204" pitchFamily="34" charset="0"/>
                <a:cs typeface="Arial" panose="020B0604020202020204" pitchFamily="34" charset="0"/>
              </a:rPr>
              <a:t>Zn,Mg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)Al</a:t>
            </a:r>
            <a:r>
              <a:rPr lang="en-US" altLang="zh-CN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altLang="zh-CN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8385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FBC2B-6984-6E40-9C39-C249F0DFF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4ABA0671-9185-0C67-44A8-EFCC1950BA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general structural features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56073C4E-7F62-04FA-8B25-2F5DE969B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9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DC693490-40D7-04BE-18FF-C9CB1BCEBE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 err="1"/>
              <a:t>Hexaaluminate</a:t>
            </a:r>
            <a:endParaRPr lang="zh-CN" altLang="en-US" dirty="0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5771E12-6136-E761-4474-6173D91B5814}"/>
              </a:ext>
            </a:extLst>
          </p:cNvPr>
          <p:cNvSpPr txBox="1"/>
          <p:nvPr/>
        </p:nvSpPr>
        <p:spPr>
          <a:xfrm>
            <a:off x="6305437" y="2271745"/>
            <a:ext cx="133550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5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~11 Å</a:t>
            </a:r>
            <a:endParaRPr lang="zh-CN" altLang="en-US" sz="25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C6869932-8540-A289-88FB-EEB7A6EDEE59}"/>
              </a:ext>
            </a:extLst>
          </p:cNvPr>
          <p:cNvSpPr txBox="1"/>
          <p:nvPr/>
        </p:nvSpPr>
        <p:spPr>
          <a:xfrm>
            <a:off x="649394" y="4205899"/>
            <a:ext cx="7567081" cy="2346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well separated quasi-2D; minimize influence from interlayer disorder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large  differences in ionic radii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 no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antisite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 disorder between magnetic and nonmagnetic ions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versatile rare earth ions (RE = La-Tb)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913CB01-5C00-6804-40B8-64C6179F30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83" y="947992"/>
            <a:ext cx="3023528" cy="3333067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FF9E77F-BE2D-659C-8045-CB2BEE0FD8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647" t="7966" r="10280"/>
          <a:stretch/>
        </p:blipFill>
        <p:spPr>
          <a:xfrm>
            <a:off x="7944930" y="1103958"/>
            <a:ext cx="3924808" cy="342922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2D93A6F-1802-EB15-353F-24F8BF1536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754" y="1362701"/>
            <a:ext cx="3252459" cy="1818088"/>
          </a:xfrm>
          <a:prstGeom prst="rect">
            <a:avLst/>
          </a:prstGeom>
        </p:spPr>
      </p:pic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FC6E8916-5EE8-4A0D-144E-7B0AC202257D}"/>
              </a:ext>
            </a:extLst>
          </p:cNvPr>
          <p:cNvCxnSpPr>
            <a:cxnSpLocks/>
          </p:cNvCxnSpPr>
          <p:nvPr/>
        </p:nvCxnSpPr>
        <p:spPr>
          <a:xfrm>
            <a:off x="6172538" y="1926345"/>
            <a:ext cx="0" cy="1376360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6E327D33-71E7-8345-9B8A-2B8365765ED6}"/>
              </a:ext>
            </a:extLst>
          </p:cNvPr>
          <p:cNvSpPr txBox="1"/>
          <p:nvPr/>
        </p:nvSpPr>
        <p:spPr>
          <a:xfrm>
            <a:off x="9400074" y="4932849"/>
            <a:ext cx="204180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P6</a:t>
            </a:r>
            <a:r>
              <a:rPr lang="en-US" altLang="zh-CN" baseline="-25000" dirty="0"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/mmc</a:t>
            </a:r>
          </a:p>
          <a:p>
            <a:pPr>
              <a:spcAft>
                <a:spcPts val="1200"/>
              </a:spcAft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a = b = 5.586026   </a:t>
            </a:r>
          </a:p>
          <a:p>
            <a:pPr>
              <a:spcAft>
                <a:spcPts val="1200"/>
              </a:spcAft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c = 21.920176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9441335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C6D29-736E-EAE5-3A2A-FEA8A2935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F2D82E49-D2C8-6EA4-090F-BA35AE46E6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PrZnAl</a:t>
            </a:r>
            <a:r>
              <a:rPr lang="en-US" altLang="zh-CN" baseline="-25000" dirty="0"/>
              <a:t>11</a:t>
            </a:r>
            <a:r>
              <a:rPr lang="en-US" altLang="zh-CN" dirty="0"/>
              <a:t>O</a:t>
            </a:r>
            <a:r>
              <a:rPr lang="en-US" altLang="zh-CN" baseline="-25000" dirty="0"/>
              <a:t>19</a:t>
            </a:r>
            <a:r>
              <a:rPr lang="en-US" altLang="zh-CN" dirty="0"/>
              <a:t> : susceptibility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34E37BF1-472F-4342-312F-ACC8DAE77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sp>
        <p:nvSpPr>
          <p:cNvPr id="5" name="文本占位符 5">
            <a:extLst>
              <a:ext uri="{FF2B5EF4-FFF2-40B4-BE49-F238E27FC236}">
                <a16:creationId xmlns:a16="http://schemas.microsoft.com/office/drawing/2014/main" id="{48957963-F6C9-FE64-1BAA-74CF4D3039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 err="1"/>
              <a:t>Hexaaluminate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A122C55-EDBE-28CB-F12A-40E6240BF9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8119" y="1576536"/>
            <a:ext cx="4532342" cy="31147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73EAC20-BDD3-B9FA-0CF0-BC3943E96E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869" y="1045423"/>
            <a:ext cx="4584714" cy="319092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5231696-5262-58F4-DEF4-D960CF363506}"/>
              </a:ext>
            </a:extLst>
          </p:cNvPr>
          <p:cNvSpPr txBox="1"/>
          <p:nvPr/>
        </p:nvSpPr>
        <p:spPr>
          <a:xfrm>
            <a:off x="1581782" y="4819446"/>
            <a:ext cx="443992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dc susceptibility:</a:t>
            </a:r>
          </a:p>
          <a:p>
            <a:pPr marL="285750" indent="-285750"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Curie-Weiss fit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(T &lt; 15 K)</a:t>
            </a:r>
          </a:p>
          <a:p>
            <a:pPr algn="l">
              <a:spcAft>
                <a:spcPts val="1200"/>
              </a:spcAft>
            </a:pPr>
            <a:r>
              <a:rPr lang="en-US" altLang="zh-CN" dirty="0">
                <a:latin typeface="Symbol" panose="05050102010706020507" pitchFamily="18" charset="2"/>
                <a:ea typeface="微软雅黑" panose="020B0503020204020204" pitchFamily="34" charset="-122"/>
              </a:rPr>
              <a:t>     </a:t>
            </a:r>
            <a:r>
              <a:rPr lang="en-US" altLang="zh-CN" dirty="0" err="1">
                <a:latin typeface="Symbol" panose="05050102010706020507" pitchFamily="18" charset="2"/>
                <a:ea typeface="微软雅黑" panose="020B0503020204020204" pitchFamily="34" charset="-122"/>
              </a:rPr>
              <a:t>q</a:t>
            </a:r>
            <a:r>
              <a:rPr lang="en-US" altLang="zh-CN" baseline="-25000" dirty="0" err="1">
                <a:latin typeface="Arial" panose="020B0604020202020204" pitchFamily="34" charset="0"/>
                <a:ea typeface="微软雅黑" panose="020B0503020204020204" pitchFamily="34" charset="-122"/>
              </a:rPr>
              <a:t>CW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 ~ -10 K 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 strong AFM coupling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A7BEEC4-5577-5953-22ED-10ADE0419C39}"/>
              </a:ext>
            </a:extLst>
          </p:cNvPr>
          <p:cNvSpPr txBox="1"/>
          <p:nvPr/>
        </p:nvSpPr>
        <p:spPr>
          <a:xfrm>
            <a:off x="7055235" y="4447411"/>
            <a:ext cx="47838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ac susceptibility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：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285750" indent="-285750"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no spin ordering down to 50 </a:t>
            </a:r>
            <a:r>
              <a:rPr lang="en-US" altLang="zh-CN" dirty="0" err="1">
                <a:latin typeface="Arial" panose="020B0604020202020204" pitchFamily="34" charset="0"/>
                <a:ea typeface="微软雅黑" panose="020B0503020204020204" pitchFamily="34" charset="-122"/>
              </a:rPr>
              <a:t>mK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marL="285750" indent="-285750"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no frequency dependence 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 no spin freezing</a:t>
            </a:r>
          </a:p>
          <a:p>
            <a:pPr marL="285750" indent="-285750"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frustration index: </a:t>
            </a:r>
            <a:r>
              <a:rPr lang="en-US" altLang="zh-CN" i="1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f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 &gt; 10/0.05 = 200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B9C29FA6-1E6E-D359-926A-54E1F71EC27F}"/>
              </a:ext>
            </a:extLst>
          </p:cNvPr>
          <p:cNvSpPr txBox="1"/>
          <p:nvPr/>
        </p:nvSpPr>
        <p:spPr>
          <a:xfrm>
            <a:off x="1350773" y="6323599"/>
            <a:ext cx="4013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Bu, Guo et al.,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PRB 106, 134428 (2022)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B523D0E-CEDA-11DB-FE8D-B8B9C1C660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805" y="798582"/>
            <a:ext cx="2825895" cy="730288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1B317362-4056-D364-F2E9-050511CBAD15}"/>
              </a:ext>
            </a:extLst>
          </p:cNvPr>
          <p:cNvSpPr/>
          <p:nvPr/>
        </p:nvSpPr>
        <p:spPr>
          <a:xfrm>
            <a:off x="1763173" y="798582"/>
            <a:ext cx="735020" cy="7779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4801835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BD402-C7DC-9425-CA9D-2D884A81D3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0E4FE945-CFBA-985C-5DB0-2CCEE6F777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PrZnAl</a:t>
            </a:r>
            <a:r>
              <a:rPr lang="en-US" altLang="zh-CN" baseline="-25000" dirty="0"/>
              <a:t>11</a:t>
            </a:r>
            <a:r>
              <a:rPr lang="en-US" altLang="zh-CN" dirty="0"/>
              <a:t>O</a:t>
            </a:r>
            <a:r>
              <a:rPr lang="en-US" altLang="zh-CN" baseline="-25000" dirty="0"/>
              <a:t>19</a:t>
            </a:r>
            <a:r>
              <a:rPr lang="en-US" altLang="zh-CN" dirty="0"/>
              <a:t> : gapless excitations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FF5B10C7-2255-CC01-D519-58A86DF49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11</a:t>
            </a:fld>
            <a:endParaRPr lang="zh-CN" altLang="en-US" dirty="0"/>
          </a:p>
        </p:txBody>
      </p:sp>
      <p:sp>
        <p:nvSpPr>
          <p:cNvPr id="9" name="文本占位符 5">
            <a:extLst>
              <a:ext uri="{FF2B5EF4-FFF2-40B4-BE49-F238E27FC236}">
                <a16:creationId xmlns:a16="http://schemas.microsoft.com/office/drawing/2014/main" id="{7D99E0CC-96B7-B6F3-9C3E-1137809E9E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 err="1"/>
              <a:t>Hexaaluminate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D6107C3-BEB6-0182-3E17-DCE6E6BE7CB8}"/>
                  </a:ext>
                </a:extLst>
              </p:cNvPr>
              <p:cNvSpPr txBox="1"/>
              <p:nvPr/>
            </p:nvSpPr>
            <p:spPr>
              <a:xfrm>
                <a:off x="2026292" y="5122789"/>
                <a:ext cx="4168878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𝑇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zh-CN" alt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sup>
                    </m:sSup>
                  </m:oMath>
                </a14:m>
                <a:r>
                  <a:rPr lang="en-US" altLang="zh-CN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   </a:t>
                </a:r>
                <a:r>
                  <a:rPr lang="en-US" altLang="zh-CN" dirty="0">
                    <a:latin typeface="Arial" panose="020B0604020202020204" pitchFamily="34" charset="0"/>
                    <a:ea typeface="微软雅黑" panose="020B0503020204020204" pitchFamily="34" charset="-122"/>
                    <a:sym typeface="Wingdings" panose="05000000000000000000" pitchFamily="2" charset="2"/>
                  </a:rPr>
                  <a:t> gapless excitation</a:t>
                </a:r>
              </a:p>
              <a:p>
                <a:pPr marL="285750" indent="-285750" algn="l">
                  <a:spcAft>
                    <a:spcPts val="1200"/>
                  </a:spcAft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Symbol" panose="05050102010706020507" pitchFamily="18" charset="2"/>
                    <a:ea typeface="微软雅黑" panose="020B0503020204020204" pitchFamily="34" charset="-122"/>
                    <a:sym typeface="Wingdings" panose="05000000000000000000" pitchFamily="2" charset="2"/>
                  </a:rPr>
                  <a:t>a</a:t>
                </a:r>
                <a:r>
                  <a: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sym typeface="Wingdings" panose="05000000000000000000" pitchFamily="2" charset="2"/>
                  </a:rPr>
                  <a:t> </a:t>
                </a:r>
                <a:r>
                  <a:rPr lang="en-US" altLang="zh-CN" dirty="0">
                    <a:latin typeface="Arial" panose="020B0604020202020204" pitchFamily="34" charset="0"/>
                    <a:ea typeface="微软雅黑" panose="020B0503020204020204" pitchFamily="34" charset="-122"/>
                    <a:sym typeface="Wingdings" panose="05000000000000000000" pitchFamily="2" charset="2"/>
                  </a:rPr>
                  <a:t>~ 2 (ZF)</a:t>
                </a:r>
                <a:endParaRPr lang="en-US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DD6107C3-BEB6-0182-3E17-DCE6E6BE7C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6292" y="5122789"/>
                <a:ext cx="4168878" cy="800219"/>
              </a:xfrm>
              <a:prstGeom prst="rect">
                <a:avLst/>
              </a:prstGeom>
              <a:blipFill>
                <a:blip r:embed="rId4"/>
                <a:stretch>
                  <a:fillRect l="-877" t="-3788" b="-113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A7B97589-4D1F-1402-0BB8-867E50C248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8608" y="1151581"/>
            <a:ext cx="8551043" cy="3463643"/>
          </a:xfrm>
          <a:prstGeom prst="rect">
            <a:avLst/>
          </a:prstGeom>
        </p:spPr>
      </p:pic>
      <p:sp>
        <p:nvSpPr>
          <p:cNvPr id="4" name="矩形: 圆角 3">
            <a:extLst>
              <a:ext uri="{FF2B5EF4-FFF2-40B4-BE49-F238E27FC236}">
                <a16:creationId xmlns:a16="http://schemas.microsoft.com/office/drawing/2014/main" id="{0E147BF5-DBCC-B898-39BF-A25E2C422A87}"/>
              </a:ext>
            </a:extLst>
          </p:cNvPr>
          <p:cNvSpPr/>
          <p:nvPr/>
        </p:nvSpPr>
        <p:spPr>
          <a:xfrm>
            <a:off x="6561057" y="4879301"/>
            <a:ext cx="4219237" cy="1613575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gapless AFM: </a:t>
            </a:r>
            <a:r>
              <a:rPr lang="en-US" altLang="zh-CN" dirty="0">
                <a:solidFill>
                  <a:schemeClr val="tx1"/>
                </a:solidFill>
                <a:latin typeface="Symbol" panose="05050102010706020507" pitchFamily="18" charset="2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= 3</a:t>
            </a:r>
          </a:p>
          <a:p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gapless FM: </a:t>
            </a:r>
            <a:r>
              <a:rPr lang="en-US" altLang="zh-CN" dirty="0">
                <a:solidFill>
                  <a:schemeClr val="tx1"/>
                </a:solidFill>
                <a:latin typeface="Symbol" panose="05050102010706020507" pitchFamily="18" charset="2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= 3/2</a:t>
            </a:r>
          </a:p>
          <a:p>
            <a:r>
              <a:rPr lang="en-US" altLang="zh-CN" dirty="0" err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spinon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Fermi surface: </a:t>
            </a:r>
            <a:r>
              <a:rPr lang="en-US" altLang="zh-CN" dirty="0">
                <a:solidFill>
                  <a:schemeClr val="tx1"/>
                </a:solidFill>
                <a:latin typeface="Symbol" panose="05050102010706020507" pitchFamily="18" charset="2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= 2/3 or 1</a:t>
            </a:r>
          </a:p>
          <a:p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Coulombic QSL: </a:t>
            </a:r>
            <a:r>
              <a:rPr lang="en-US" altLang="zh-CN" dirty="0">
                <a:solidFill>
                  <a:schemeClr val="tx1"/>
                </a:solidFill>
                <a:latin typeface="Symbol" panose="05050102010706020507" pitchFamily="18" charset="2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= 3 </a:t>
            </a:r>
          </a:p>
          <a:p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Dirac QSL: </a:t>
            </a:r>
            <a:r>
              <a:rPr lang="en-US" altLang="zh-CN" dirty="0">
                <a:solidFill>
                  <a:schemeClr val="tx1"/>
                </a:solidFill>
                <a:latin typeface="Symbol" panose="05050102010706020507" pitchFamily="18" charset="2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= 2 (ZF),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Symbol" panose="05050102010706020507" pitchFamily="18" charset="2"/>
                <a:ea typeface="黑体" panose="02010609060101010101" pitchFamily="49" charset="-122"/>
                <a:cs typeface="Arial" panose="020B0604020202020204" pitchFamily="34" charset="0"/>
              </a:rPr>
              <a:t>a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(fields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7663458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DF188-09FA-80E1-E970-C474E1BE2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DC3FD203-02D8-A294-4FDB-9659719AB4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PrZnAl</a:t>
            </a:r>
            <a:r>
              <a:rPr lang="en-US" altLang="zh-CN" baseline="-25000" dirty="0"/>
              <a:t>11</a:t>
            </a:r>
            <a:r>
              <a:rPr lang="en-US" altLang="zh-CN" dirty="0"/>
              <a:t>O</a:t>
            </a:r>
            <a:r>
              <a:rPr lang="en-US" altLang="zh-CN" baseline="-25000" dirty="0"/>
              <a:t>19</a:t>
            </a:r>
            <a:r>
              <a:rPr lang="en-US" altLang="zh-CN" dirty="0"/>
              <a:t> : low-E excitations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B041F874-C3B5-67B5-4CC4-9EA6F7233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10" name="文本占位符 5">
            <a:extLst>
              <a:ext uri="{FF2B5EF4-FFF2-40B4-BE49-F238E27FC236}">
                <a16:creationId xmlns:a16="http://schemas.microsoft.com/office/drawing/2014/main" id="{C4857A8C-101C-B22A-5697-8B4FE3BBB4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 err="1"/>
              <a:t>Hexaaluminate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034C649D-4B99-3D72-100F-6C79EFBA80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32232" b="66220"/>
          <a:stretch>
            <a:fillRect/>
          </a:stretch>
        </p:blipFill>
        <p:spPr>
          <a:xfrm>
            <a:off x="583304" y="1638483"/>
            <a:ext cx="6381614" cy="212412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F2091FA1-0F8C-AC1A-8C4E-967DFF46A8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5855" y="668108"/>
            <a:ext cx="3463596" cy="4973885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0C0DD34-C701-59B6-1D7F-83A69BF7AADF}"/>
              </a:ext>
            </a:extLst>
          </p:cNvPr>
          <p:cNvSpPr txBox="1"/>
          <p:nvPr/>
        </p:nvSpPr>
        <p:spPr>
          <a:xfrm>
            <a:off x="1137656" y="4603964"/>
            <a:ext cx="596058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Pr</a:t>
            </a:r>
            <a:r>
              <a:rPr lang="en-US" altLang="zh-CN" baseline="30000" dirty="0">
                <a:latin typeface="Arial" panose="020B0604020202020204" pitchFamily="34" charset="0"/>
                <a:ea typeface="微软雅黑" panose="020B0503020204020204" pitchFamily="34" charset="-122"/>
              </a:rPr>
              <a:t>3+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 (J = 4)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non-</a:t>
            </a:r>
            <a:r>
              <a:rPr lang="en-US" altLang="zh-CN" dirty="0" err="1">
                <a:latin typeface="Arial" panose="020B0604020202020204" pitchFamily="34" charset="0"/>
                <a:ea typeface="微软雅黑" panose="020B0503020204020204" pitchFamily="34" charset="-122"/>
              </a:rPr>
              <a:t>Kramers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ion</a:t>
            </a:r>
          </a:p>
          <a:p>
            <a:pPr marL="571500" indent="-571500" algn="l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D3h  3 singlets, 3 doublets</a:t>
            </a:r>
          </a:p>
          <a:p>
            <a:pPr marL="571500" indent="-571500" algn="l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peak overlaps at 12 </a:t>
            </a:r>
            <a:r>
              <a:rPr lang="en-US" altLang="zh-CN" dirty="0" err="1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meV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and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 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36meV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A6D2E90-718B-50A4-3FD0-946FF290576A}"/>
              </a:ext>
            </a:extLst>
          </p:cNvPr>
          <p:cNvSpPr txBox="1"/>
          <p:nvPr/>
        </p:nvSpPr>
        <p:spPr>
          <a:xfrm>
            <a:off x="7209925" y="5390326"/>
            <a:ext cx="4477749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l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</a:rPr>
              <a:t>E ~ 1.5 </a:t>
            </a:r>
            <a:r>
              <a:rPr lang="en-US" altLang="zh-CN" sz="1800" dirty="0" err="1">
                <a:latin typeface="Arial" panose="020B0604020202020204" pitchFamily="34" charset="0"/>
                <a:ea typeface="微软雅黑" panose="020B0503020204020204" pitchFamily="34" charset="-122"/>
              </a:rPr>
              <a:t>meV</a:t>
            </a: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</a:rPr>
              <a:t>, diffuse, long tail on the high-E side</a:t>
            </a:r>
          </a:p>
          <a:p>
            <a:pPr marL="571500" indent="-571500" algn="l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</a:rPr>
              <a:t>distinct from Schottky anomaly in HC </a:t>
            </a: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 correlation effect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06BC9B2-B211-7611-AF2F-F4D4F901E5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3892" r="40894" b="527"/>
          <a:stretch>
            <a:fillRect/>
          </a:stretch>
        </p:blipFill>
        <p:spPr>
          <a:xfrm>
            <a:off x="583304" y="3762603"/>
            <a:ext cx="5621312" cy="3543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24711679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3FFB2-0726-26AE-E4BB-FAFFF0227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43043F00-EA83-457C-800D-4F894696D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NdZnAl</a:t>
            </a:r>
            <a:r>
              <a:rPr lang="en-US" altLang="zh-CN" baseline="-25000" dirty="0"/>
              <a:t>11</a:t>
            </a:r>
            <a:r>
              <a:rPr lang="en-US" altLang="zh-CN" dirty="0"/>
              <a:t>O</a:t>
            </a:r>
            <a:r>
              <a:rPr lang="en-US" altLang="zh-CN" baseline="-25000" dirty="0"/>
              <a:t>19</a:t>
            </a:r>
            <a:r>
              <a:rPr lang="en-US" altLang="zh-CN" dirty="0"/>
              <a:t>: low-E excitations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D4AF484B-F727-1862-DE99-CF51BB733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10" name="文本占位符 5">
            <a:extLst>
              <a:ext uri="{FF2B5EF4-FFF2-40B4-BE49-F238E27FC236}">
                <a16:creationId xmlns:a16="http://schemas.microsoft.com/office/drawing/2014/main" id="{7C0FEE5D-0CDE-B762-39EB-008A8BD0F0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 err="1"/>
              <a:t>Hexaaluminate</a:t>
            </a:r>
            <a:endParaRPr lang="zh-CN" altLang="en-US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F40C4C99-666C-CC4E-6030-95E64BE99C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699" t="50000"/>
          <a:stretch/>
        </p:blipFill>
        <p:spPr>
          <a:xfrm>
            <a:off x="674704" y="1125898"/>
            <a:ext cx="5104952" cy="3579267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A0219F4-EEF3-637A-CA76-299122AD4A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52" t="8843" r="9485"/>
          <a:stretch/>
        </p:blipFill>
        <p:spPr>
          <a:xfrm>
            <a:off x="6667129" y="1295101"/>
            <a:ext cx="3799643" cy="31562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6A9AC27-E779-F2B3-E029-2CC8F263DA86}"/>
              </a:ext>
            </a:extLst>
          </p:cNvPr>
          <p:cNvSpPr txBox="1"/>
          <p:nvPr/>
        </p:nvSpPr>
        <p:spPr>
          <a:xfrm>
            <a:off x="674704" y="5008104"/>
            <a:ext cx="5220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l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NdZnAl</a:t>
            </a:r>
            <a:r>
              <a:rPr lang="en-US" altLang="zh-CN" baseline="-25000" dirty="0">
                <a:latin typeface="Arial" panose="020B0604020202020204" pitchFamily="34" charset="0"/>
                <a:ea typeface="微软雅黑" panose="020B0503020204020204" pitchFamily="34" charset="-122"/>
              </a:rPr>
              <a:t>11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O</a:t>
            </a:r>
            <a:r>
              <a:rPr lang="en-US" altLang="zh-CN" baseline="-25000" dirty="0">
                <a:latin typeface="Arial" panose="020B0604020202020204" pitchFamily="34" charset="0"/>
                <a:ea typeface="微软雅黑" panose="020B0503020204020204" pitchFamily="34" charset="-122"/>
              </a:rPr>
              <a:t>19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: peak width comparable to instrument resolution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Wingdings" panose="05000000000000000000" pitchFamily="2" charset="2"/>
            </a:endParaRPr>
          </a:p>
        </p:txBody>
      </p:sp>
      <p:sp>
        <p:nvSpPr>
          <p:cNvPr id="5" name="箭头: 燕尾形 4">
            <a:extLst>
              <a:ext uri="{FF2B5EF4-FFF2-40B4-BE49-F238E27FC236}">
                <a16:creationId xmlns:a16="http://schemas.microsoft.com/office/drawing/2014/main" id="{7DC9FEFD-6ED8-3495-19D7-369DAB6787CD}"/>
              </a:ext>
            </a:extLst>
          </p:cNvPr>
          <p:cNvSpPr/>
          <p:nvPr/>
        </p:nvSpPr>
        <p:spPr>
          <a:xfrm>
            <a:off x="5989539" y="5167495"/>
            <a:ext cx="612391" cy="287393"/>
          </a:xfrm>
          <a:prstGeom prst="notched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578CD20-DD9C-C881-D5BD-E666FD88A30F}"/>
              </a:ext>
            </a:extLst>
          </p:cNvPr>
          <p:cNvSpPr txBox="1"/>
          <p:nvPr/>
        </p:nvSpPr>
        <p:spPr>
          <a:xfrm>
            <a:off x="7116585" y="4988027"/>
            <a:ext cx="3799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Wingdings" panose="05000000000000000000" pitchFamily="2" charset="2"/>
              </a:rPr>
              <a:t>exclude disorder-induced peak broadening in Pr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ZnAl</a:t>
            </a:r>
            <a:r>
              <a:rPr lang="en-US" altLang="zh-CN" baseline="-25000" dirty="0">
                <a:latin typeface="Arial" panose="020B0604020202020204" pitchFamily="34" charset="0"/>
                <a:ea typeface="微软雅黑" panose="020B0503020204020204" pitchFamily="34" charset="-122"/>
              </a:rPr>
              <a:t>11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O</a:t>
            </a:r>
            <a:r>
              <a:rPr lang="en-US" altLang="zh-CN" baseline="-25000" dirty="0">
                <a:latin typeface="Arial" panose="020B0604020202020204" pitchFamily="34" charset="0"/>
                <a:ea typeface="微软雅黑" panose="020B0503020204020204" pitchFamily="34" charset="-122"/>
              </a:rPr>
              <a:t>19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Wingdings" panose="05000000000000000000" pitchFamily="2" charset="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6947623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FB57B-1399-150F-796C-044FADC76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4C5BD98E-8498-6AAF-07F5-55C8C9BC51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ea typeface="微软雅黑" panose="020B0503020204020204" pitchFamily="34" charset="-122"/>
              </a:rPr>
              <a:t>PrZnAl</a:t>
            </a:r>
            <a:r>
              <a:rPr lang="en-US" altLang="zh-CN" baseline="-25000" dirty="0">
                <a:ea typeface="微软雅黑" panose="020B0503020204020204" pitchFamily="34" charset="-122"/>
              </a:rPr>
              <a:t>11</a:t>
            </a:r>
            <a:r>
              <a:rPr lang="en-US" altLang="zh-CN" dirty="0">
                <a:ea typeface="微软雅黑" panose="020B0503020204020204" pitchFamily="34" charset="-122"/>
              </a:rPr>
              <a:t>O</a:t>
            </a:r>
            <a:r>
              <a:rPr lang="en-US" altLang="zh-CN" baseline="-25000" dirty="0"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+mj-lt"/>
                <a:ea typeface="黑体" panose="02010609060101010101" pitchFamily="49" charset="-122"/>
              </a:rPr>
              <a:t>enhanced nuclear magnetism</a:t>
            </a:r>
            <a:endParaRPr lang="zh-CN" altLang="en-US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A7492C4F-3CC1-AF2E-1F1A-F9276B7FB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/>
              <a:pPr/>
              <a:t>14</a:t>
            </a:fld>
            <a:endParaRPr lang="zh-CN" altLang="en-US" sz="1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76F69D1-5144-D03F-1A2A-ED043FAF709D}"/>
                  </a:ext>
                </a:extLst>
              </p:cNvPr>
              <p:cNvSpPr txBox="1"/>
              <p:nvPr/>
            </p:nvSpPr>
            <p:spPr>
              <a:xfrm>
                <a:off x="6397176" y="1520102"/>
                <a:ext cx="4528227" cy="15687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𝐺𝑏𝐺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𝑡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𝑓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1−</m:t>
                          </m:r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𝑓</m:t>
                          </m:r>
                        </m:e>
                      </m:d>
                      <m:sSup>
                        <m:sSup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</a:rPr>
                                    <m:t>1+</m:t>
                                  </m:r>
                                  <m:sSup>
                                    <m:sSup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𝑅</m:t>
                                      </m:r>
                                    </m:e>
                                    <m:sup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∆</m:t>
                                      </m:r>
                                    </m:e>
                                    <m:sub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0</m:t>
                                      </m:r>
                                    </m:sub>
                                    <m:sup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p>
                                    <m:sSupPr>
                                      <m:ctrlP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altLang="zh-CN" sz="2000" b="0" i="1" smtClean="0">
                                          <a:latin typeface="Cambria Math" panose="02040503050406030204" pitchFamily="18" charset="0"/>
                                          <a:ea typeface="微软雅黑" panose="020B0503020204020204" pitchFamily="34" charset="-122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fPr>
                            <m:num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altLang="zh-CN" sz="20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>
                  <a:spcAft>
                    <a:spcPts val="1200"/>
                  </a:spcAft>
                </a:pPr>
                <a:r>
                  <a:rPr lang="en-US" altLang="zh-CN" sz="2000" b="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×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1−</m:t>
                        </m:r>
                        <m:f>
                          <m:f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</m:e>
                              <m:sub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m:rPr>
                        <m:sty m:val="p"/>
                      </m:rPr>
                      <a:rPr lang="en-US" altLang="zh-CN" sz="2000" b="0" i="0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exp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⁡[−</m:t>
                    </m:r>
                    <m:f>
                      <m:f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b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0</m:t>
                            </m:r>
                          </m:sub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bSup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𝑡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  <m:d>
                          <m:d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𝑅</m:t>
                                </m:r>
                              </m:e>
                              <m:sup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sup>
                            </m:sSup>
                            <m:sSubSup>
                              <m:sSub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∆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  <a:ea typeface="微软雅黑" panose="020B0503020204020204" pitchFamily="34" charset="-122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den>
                    </m:f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]</m:t>
                    </m:r>
                  </m:oMath>
                </a14:m>
                <a:endParaRPr lang="zh-CN" altLang="en-US" sz="2000" dirty="0">
                  <a:latin typeface="Symbol" panose="05050102010706020507" pitchFamily="18" charset="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076F69D1-5144-D03F-1A2A-ED043FAF70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7176" y="1520102"/>
                <a:ext cx="4528227" cy="1568763"/>
              </a:xfrm>
              <a:prstGeom prst="rect">
                <a:avLst/>
              </a:prstGeom>
              <a:blipFill>
                <a:blip r:embed="rId5"/>
                <a:stretch>
                  <a:fillRect l="-3365" b="-7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D11CC674-F3E9-2925-8C5E-BC65F4AC4581}"/>
              </a:ext>
            </a:extLst>
          </p:cNvPr>
          <p:cNvSpPr txBox="1"/>
          <p:nvPr/>
        </p:nvSpPr>
        <p:spPr>
          <a:xfrm>
            <a:off x="5570227" y="1169857"/>
            <a:ext cx="56563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l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ZF-</a:t>
            </a:r>
            <a:r>
              <a:rPr lang="en-US" altLang="zh-CN" sz="1800" dirty="0" err="1">
                <a:latin typeface="Symbol" panose="05050102010706020507" pitchFamily="18" charset="2"/>
                <a:ea typeface="微软雅黑" panose="020B0503020204020204" pitchFamily="34" charset="-122"/>
              </a:rPr>
              <a:t>m</a:t>
            </a:r>
            <a:r>
              <a:rPr lang="en-US" altLang="zh-CN" sz="1800" dirty="0" err="1">
                <a:latin typeface="Arial" panose="020B0604020202020204" pitchFamily="34" charset="0"/>
                <a:ea typeface="微软雅黑" panose="020B0503020204020204" pitchFamily="34" charset="-122"/>
              </a:rPr>
              <a:t>SR</a:t>
            </a: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</a:rPr>
              <a:t> spectra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: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</a:rPr>
              <a:t> </a:t>
            </a: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</a:rPr>
              <a:t>Gaussian-broaden-Gaussian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16BA47E-7D4A-67BB-6E4E-221A8722BDE1}"/>
              </a:ext>
            </a:extLst>
          </p:cNvPr>
          <p:cNvSpPr txBox="1"/>
          <p:nvPr/>
        </p:nvSpPr>
        <p:spPr>
          <a:xfrm>
            <a:off x="5570227" y="5072378"/>
            <a:ext cx="66954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 algn="l">
              <a:spcAft>
                <a:spcPts val="1200"/>
              </a:spcAft>
              <a:buFont typeface="Wingdings" panose="05000000000000000000" pitchFamily="2" charset="2"/>
              <a:buChar char="p"/>
            </a:pP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</a:rPr>
              <a:t>both ZF and LF data indicate a static ground state </a:t>
            </a:r>
          </a:p>
        </p:txBody>
      </p:sp>
      <p:sp>
        <p:nvSpPr>
          <p:cNvPr id="9" name="文本占位符 5">
            <a:extLst>
              <a:ext uri="{FF2B5EF4-FFF2-40B4-BE49-F238E27FC236}">
                <a16:creationId xmlns:a16="http://schemas.microsoft.com/office/drawing/2014/main" id="{AD3BC46A-83EE-25C1-2D20-CEADB7F377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522" y="329625"/>
            <a:ext cx="2198112" cy="342634"/>
          </a:xfrm>
        </p:spPr>
        <p:txBody>
          <a:bodyPr/>
          <a:lstStyle/>
          <a:p>
            <a:r>
              <a:rPr lang="en-US" altLang="zh-CN" dirty="0" err="1"/>
              <a:t>Hexaaluminate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0CCF60B4-3D53-2A8D-3445-57E32C6238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1482" y="3288706"/>
            <a:ext cx="3812282" cy="729306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51FF66BB-7008-8BCC-2169-020AC6FC51FD}"/>
              </a:ext>
            </a:extLst>
          </p:cNvPr>
          <p:cNvSpPr txBox="1"/>
          <p:nvPr/>
        </p:nvSpPr>
        <p:spPr>
          <a:xfrm>
            <a:off x="6763927" y="4077614"/>
            <a:ext cx="4007609" cy="50751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Symbol" panose="05050102010706020507" pitchFamily="18" charset="2"/>
                <a:ea typeface="微软雅黑" panose="020B0503020204020204" pitchFamily="34" charset="-122"/>
              </a:rPr>
              <a:t>D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 has a Gaussian distribution width W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F3A1E81A-B7AC-B750-42C5-07DE5B8ACC17}"/>
              </a:ext>
            </a:extLst>
          </p:cNvPr>
          <p:cNvCxnSpPr>
            <a:cxnSpLocks/>
          </p:cNvCxnSpPr>
          <p:nvPr/>
        </p:nvCxnSpPr>
        <p:spPr>
          <a:xfrm flipV="1">
            <a:off x="8785851" y="3801980"/>
            <a:ext cx="60634" cy="30188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D508BAE3-EBB2-2367-E2FC-0C317212322A}"/>
              </a:ext>
            </a:extLst>
          </p:cNvPr>
          <p:cNvSpPr/>
          <p:nvPr/>
        </p:nvSpPr>
        <p:spPr>
          <a:xfrm>
            <a:off x="6429961" y="3326733"/>
            <a:ext cx="4316785" cy="125237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FA4F388-8259-131F-AA11-130ED61C3F3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16020"/>
          <a:stretch/>
        </p:blipFill>
        <p:spPr>
          <a:xfrm>
            <a:off x="417171" y="872443"/>
            <a:ext cx="4602875" cy="58546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8596907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490E-E7E6-14CD-1DB1-F8447C314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9A63CBB2-9CCB-C6C5-2162-02DC35EC696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+mj-lt"/>
                <a:ea typeface="微软雅黑" panose="020B0503020204020204" pitchFamily="34" charset="-122"/>
              </a:rPr>
              <a:t>PrZnAl</a:t>
            </a:r>
            <a:r>
              <a:rPr lang="en-US" altLang="zh-CN" baseline="-25000" dirty="0">
                <a:latin typeface="+mj-lt"/>
                <a:ea typeface="微软雅黑" panose="020B0503020204020204" pitchFamily="34" charset="-122"/>
              </a:rPr>
              <a:t>11</a:t>
            </a:r>
            <a:r>
              <a:rPr lang="en-US" altLang="zh-CN" dirty="0">
                <a:latin typeface="+mj-lt"/>
                <a:ea typeface="微软雅黑" panose="020B0503020204020204" pitchFamily="34" charset="-122"/>
              </a:rPr>
              <a:t>O</a:t>
            </a:r>
            <a:r>
              <a:rPr lang="en-US" altLang="zh-CN" baseline="-25000" dirty="0">
                <a:latin typeface="+mj-lt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+mj-lt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latin typeface="+mj-lt"/>
                <a:ea typeface="微软雅黑" panose="020B0503020204020204" pitchFamily="34" charset="-122"/>
              </a:rPr>
              <a:t>enhanced nuclear magnetism</a:t>
            </a:r>
            <a:endParaRPr lang="zh-CN" altLang="en-US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9D29CFB3-2D90-3D94-0F9A-8AD811787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/>
              <a:pPr/>
              <a:t>15</a:t>
            </a:fld>
            <a:endParaRPr lang="zh-CN" altLang="en-US" sz="18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9CDBF37-9282-7472-103B-96C5CB6930B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020"/>
          <a:stretch/>
        </p:blipFill>
        <p:spPr>
          <a:xfrm>
            <a:off x="417171" y="872443"/>
            <a:ext cx="4602875" cy="585463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37DED5D-26EF-8D71-14B6-AFBE335CACF8}"/>
              </a:ext>
            </a:extLst>
          </p:cNvPr>
          <p:cNvSpPr txBox="1"/>
          <p:nvPr/>
        </p:nvSpPr>
        <p:spPr>
          <a:xfrm>
            <a:off x="5482852" y="4410356"/>
            <a:ext cx="5791003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Singlet ground state for the electronic system</a:t>
            </a:r>
          </a:p>
          <a:p>
            <a:pPr marL="285750" indent="-285750"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sz="1800" dirty="0">
                <a:latin typeface="Arial" panose="020B0604020202020204" pitchFamily="34" charset="0"/>
                <a:ea typeface="微软雅黑" panose="020B0503020204020204" pitchFamily="34" charset="-122"/>
              </a:rPr>
              <a:t>intrinsic CEF ground state</a:t>
            </a:r>
          </a:p>
          <a:p>
            <a:pPr marL="285750" indent="-285750" algn="l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</a:rPr>
              <a:t>local distortions induced by implanted muons</a:t>
            </a:r>
            <a:endParaRPr lang="en-US" altLang="zh-CN" sz="1800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文本占位符 5">
            <a:extLst>
              <a:ext uri="{FF2B5EF4-FFF2-40B4-BE49-F238E27FC236}">
                <a16:creationId xmlns:a16="http://schemas.microsoft.com/office/drawing/2014/main" id="{CD2493BB-EC0F-DFDB-EDBF-5C080D4CCC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522" y="329625"/>
            <a:ext cx="2198112" cy="342634"/>
          </a:xfrm>
        </p:spPr>
        <p:txBody>
          <a:bodyPr/>
          <a:lstStyle/>
          <a:p>
            <a:r>
              <a:rPr lang="en-US" altLang="zh-CN" dirty="0" err="1"/>
              <a:t>Hexaaluminate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8AE7C1D-1C3A-000C-CC44-B3D2BFABD86F}"/>
              </a:ext>
            </a:extLst>
          </p:cNvPr>
          <p:cNvSpPr txBox="1"/>
          <p:nvPr/>
        </p:nvSpPr>
        <p:spPr>
          <a:xfrm>
            <a:off x="5945788" y="1163782"/>
            <a:ext cx="4051360" cy="43751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4A64B7B-DCE4-9ADE-B1EB-14ADF5E1BFD5}"/>
                  </a:ext>
                </a:extLst>
              </p:cNvPr>
              <p:cNvSpPr txBox="1"/>
              <p:nvPr/>
            </p:nvSpPr>
            <p:spPr>
              <a:xfrm>
                <a:off x="6673151" y="2256181"/>
                <a:ext cx="3659787" cy="596022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ℋ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𝐻𝐹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𝐴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𝐽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𝐼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𝐽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en-US" altLang="zh-CN" sz="20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4A64B7B-DCE4-9ADE-B1EB-14ADF5E1BF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3151" y="2256181"/>
                <a:ext cx="3659787" cy="5960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76C86A88-C063-664C-D18D-A3B395E497F8}"/>
              </a:ext>
            </a:extLst>
          </p:cNvPr>
          <p:cNvSpPr txBox="1"/>
          <p:nvPr/>
        </p:nvSpPr>
        <p:spPr>
          <a:xfrm>
            <a:off x="6623930" y="1857526"/>
            <a:ext cx="1811300" cy="350010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nuclear spin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C21A770-32C6-D715-9960-7DCDED2BDB47}"/>
              </a:ext>
            </a:extLst>
          </p:cNvPr>
          <p:cNvSpPr txBox="1"/>
          <p:nvPr/>
        </p:nvSpPr>
        <p:spPr>
          <a:xfrm>
            <a:off x="8435230" y="1922944"/>
            <a:ext cx="3051646" cy="27275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electronic angular momentum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F763DD69-AE44-C690-ACBC-C7EDFFB699A7}"/>
              </a:ext>
            </a:extLst>
          </p:cNvPr>
          <p:cNvCxnSpPr/>
          <p:nvPr/>
        </p:nvCxnSpPr>
        <p:spPr>
          <a:xfrm>
            <a:off x="7605599" y="2221180"/>
            <a:ext cx="622360" cy="18450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CD4B3F76-C4E1-4EC4-133E-639D670B6855}"/>
              </a:ext>
            </a:extLst>
          </p:cNvPr>
          <p:cNvCxnSpPr/>
          <p:nvPr/>
        </p:nvCxnSpPr>
        <p:spPr>
          <a:xfrm flipH="1">
            <a:off x="8643049" y="2256484"/>
            <a:ext cx="245007" cy="17500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5267D36-FFB8-CB52-4F80-9F90C6EF076D}"/>
                  </a:ext>
                </a:extLst>
              </p:cNvPr>
              <p:cNvSpPr txBox="1"/>
              <p:nvPr/>
            </p:nvSpPr>
            <p:spPr>
              <a:xfrm>
                <a:off x="6689558" y="2837957"/>
                <a:ext cx="3994484" cy="478382"/>
              </a:xfrm>
              <a:prstGeom prst="rect">
                <a:avLst/>
              </a:prstGeom>
            </p:spPr>
            <p:txBody>
              <a:bodyPr spcFirstLastPara="1" wrap="square" lIns="91425" tIns="91425" rIns="91425" bIns="91425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𝐵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𝑧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𝐴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𝐽</m:t>
                          </m:r>
                        </m:sub>
                      </m:sSub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𝑧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/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𝐽</m:t>
                              </m:r>
                            </m:sub>
                          </m:sSub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𝜇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id="{45267D36-FFB8-CB52-4F80-9F90C6EF07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9558" y="2837957"/>
                <a:ext cx="3994484" cy="478382"/>
              </a:xfrm>
              <a:prstGeom prst="rect">
                <a:avLst/>
              </a:prstGeom>
              <a:blipFill>
                <a:blip r:embed="rId6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AEF290C-8867-EF7C-CCAA-7C0FCDEE56E9}"/>
                  </a:ext>
                </a:extLst>
              </p:cNvPr>
              <p:cNvSpPr txBox="1"/>
              <p:nvPr/>
            </p:nvSpPr>
            <p:spPr>
              <a:xfrm>
                <a:off x="7238089" y="3258671"/>
                <a:ext cx="2809920" cy="518772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𝑚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𝑧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𝜒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𝑉𝑉</m:t>
                          </m:r>
                        </m:sub>
                      </m:sSub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𝐵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1AEF290C-8867-EF7C-CCAA-7C0FCDEE56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8089" y="3258671"/>
                <a:ext cx="2809920" cy="5187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0C74E49D-9AD4-CDCC-4EAA-B563AB8A0199}"/>
              </a:ext>
            </a:extLst>
          </p:cNvPr>
          <p:cNvSpPr txBox="1"/>
          <p:nvPr/>
        </p:nvSpPr>
        <p:spPr>
          <a:xfrm>
            <a:off x="4694504" y="732545"/>
            <a:ext cx="7770212" cy="1171606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Two ingredients:</a:t>
            </a: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non-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Kramers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ion, singlet ground state 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 van Vleck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paramagnetism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457200" indent="-457200" algn="l">
              <a:spcBef>
                <a:spcPts val="0"/>
              </a:spcBef>
              <a:buFont typeface="Arial" panose="020B0604020202020204" pitchFamily="34" charset="0"/>
              <a:buAutoNum type="arabicPeriod"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large hyperfine interaction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6049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117DE-9ED0-F412-CCB4-EE61B81CC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8AC31314-9A76-FA7F-D895-95F2D6EC4D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+mj-lt"/>
                <a:ea typeface="黑体" panose="02010609060101010101" pitchFamily="49" charset="-122"/>
              </a:rPr>
              <a:t>Intrinsic transverse field Ising model</a:t>
            </a:r>
            <a:endParaRPr lang="zh-CN" altLang="en-US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421EA680-39B9-98D2-8BE3-6C6BDEE11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/>
              <a:pPr/>
              <a:t>16</a:t>
            </a:fld>
            <a:endParaRPr lang="zh-CN" altLang="en-US" sz="1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CC8246C-183D-6BC8-56F6-B06E9EF4E4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1699" y="1300658"/>
            <a:ext cx="4361993" cy="3702915"/>
          </a:xfrm>
          <a:prstGeom prst="rect">
            <a:avLst/>
          </a:prstGeom>
        </p:spPr>
      </p:pic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1C24F5D4-0CE2-ABE5-A5C4-8FACBA7D0907}"/>
              </a:ext>
            </a:extLst>
          </p:cNvPr>
          <p:cNvCxnSpPr/>
          <p:nvPr/>
        </p:nvCxnSpPr>
        <p:spPr>
          <a:xfrm>
            <a:off x="1540045" y="6062980"/>
            <a:ext cx="673768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3606BF39-36F4-5654-3A44-B01903F947CB}"/>
              </a:ext>
            </a:extLst>
          </p:cNvPr>
          <p:cNvCxnSpPr/>
          <p:nvPr/>
        </p:nvCxnSpPr>
        <p:spPr>
          <a:xfrm>
            <a:off x="1540045" y="5839120"/>
            <a:ext cx="673768" cy="0"/>
          </a:xfrm>
          <a:prstGeom prst="line">
            <a:avLst/>
          </a:prstGeom>
          <a:ln w="28575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B9C052F-F4F6-10C7-4080-20203F98E8C4}"/>
              </a:ext>
            </a:extLst>
          </p:cNvPr>
          <p:cNvSpPr txBox="1"/>
          <p:nvPr/>
        </p:nvSpPr>
        <p:spPr>
          <a:xfrm>
            <a:off x="2493823" y="5611977"/>
            <a:ext cx="1968804" cy="596643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Symbol" panose="05050102010706020507" pitchFamily="18" charset="2"/>
                <a:ea typeface="微软雅黑" panose="020B0503020204020204" pitchFamily="34" charset="-122"/>
              </a:rPr>
              <a:t>D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~ 0.1 </a:t>
            </a:r>
            <a:r>
              <a:rPr lang="en-US" altLang="zh-CN" sz="2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meV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DE91425-0331-A91D-FCA6-87D5E7309339}"/>
              </a:ext>
            </a:extLst>
          </p:cNvPr>
          <p:cNvSpPr txBox="1"/>
          <p:nvPr/>
        </p:nvSpPr>
        <p:spPr>
          <a:xfrm>
            <a:off x="6259000" y="3748515"/>
            <a:ext cx="5339441" cy="75580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In the frame work of intrinsic transverse-field Ising model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1BCFB3E-D1B6-6B22-1976-78DD83D35155}"/>
                  </a:ext>
                </a:extLst>
              </p:cNvPr>
              <p:cNvSpPr txBox="1"/>
              <p:nvPr/>
            </p:nvSpPr>
            <p:spPr>
              <a:xfrm>
                <a:off x="6800617" y="4560297"/>
                <a:ext cx="3845730" cy="914400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ℋ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𝐽</m:t>
                          </m:r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p>
                          </m:sSubSup>
                        </m:e>
                      </m:nary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D1BCFB3E-D1B6-6B22-1976-78DD83D35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617" y="4560297"/>
                <a:ext cx="3845730" cy="914400"/>
              </a:xfrm>
              <a:prstGeom prst="rect">
                <a:avLst/>
              </a:prstGeom>
              <a:blipFill>
                <a:blip r:embed="rId5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>
            <a:extLst>
              <a:ext uri="{FF2B5EF4-FFF2-40B4-BE49-F238E27FC236}">
                <a16:creationId xmlns:a16="http://schemas.microsoft.com/office/drawing/2014/main" id="{B68E22C6-0908-877C-5E70-D949F8F60263}"/>
              </a:ext>
            </a:extLst>
          </p:cNvPr>
          <p:cNvSpPr txBox="1"/>
          <p:nvPr/>
        </p:nvSpPr>
        <p:spPr>
          <a:xfrm rot="16200000">
            <a:off x="1240349" y="5076242"/>
            <a:ext cx="1076281" cy="196879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……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BBAF721-F1E6-601E-2DC4-43B26E179849}"/>
              </a:ext>
            </a:extLst>
          </p:cNvPr>
          <p:cNvSpPr txBox="1"/>
          <p:nvPr/>
        </p:nvSpPr>
        <p:spPr>
          <a:xfrm>
            <a:off x="7111392" y="5814090"/>
            <a:ext cx="4674815" cy="914400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S</a:t>
            </a:r>
            <a:r>
              <a:rPr lang="en-US" altLang="zh-CN" sz="2400" baseline="-25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z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: dipole    </a:t>
            </a:r>
            <a:r>
              <a:rPr lang="en-US" altLang="zh-CN" sz="2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S</a:t>
            </a:r>
            <a:r>
              <a:rPr lang="en-US" altLang="zh-CN" sz="2400" baseline="-25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x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, S</a:t>
            </a:r>
            <a:r>
              <a:rPr lang="en-US" altLang="zh-CN" sz="2400" baseline="-25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y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: multipole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B13C660-1C21-2FCF-0B8A-CD7FE8847CF7}"/>
                  </a:ext>
                </a:extLst>
              </p:cNvPr>
              <p:cNvSpPr txBox="1"/>
              <p:nvPr/>
            </p:nvSpPr>
            <p:spPr>
              <a:xfrm>
                <a:off x="6378560" y="5356890"/>
                <a:ext cx="5011699" cy="807359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  <m:sSub>
                            <m:sSubPr>
                              <m:ctrlPr>
                                <a:rPr lang="el-GR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altLang="zh-C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e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−1</m:t>
                          </m:r>
                        </m:sup>
                      </m:sSup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 </m:t>
                      </m:r>
                      <m:sSub>
                        <m:sSub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; 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  <m:sSub>
                            <m:sSubPr>
                              <m:ctrlPr>
                                <a:rPr lang="el-GR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−1</m:t>
                          </m:r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 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sub>
                      </m:sSub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; 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  <m:sSub>
                            <m:sSubPr>
                              <m:ctrlPr>
                                <a:rPr lang="el-GR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l-GR" altLang="zh-CN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Θ</m:t>
                          </m:r>
                        </m:e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−1</m:t>
                          </m:r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 </m:t>
                      </m:r>
                      <m:sSub>
                        <m:sSub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−</m:t>
                          </m:r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𝑆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𝑧</m:t>
                          </m:r>
                        </m:sub>
                      </m:sSub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B13C660-1C21-2FCF-0B8A-CD7FE8847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8560" y="5356890"/>
                <a:ext cx="5011699" cy="807359"/>
              </a:xfrm>
              <a:prstGeom prst="rect">
                <a:avLst/>
              </a:prstGeom>
              <a:blipFill>
                <a:blip r:embed="rId6"/>
                <a:stretch>
                  <a:fillRect l="-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占位符 5">
            <a:extLst>
              <a:ext uri="{FF2B5EF4-FFF2-40B4-BE49-F238E27FC236}">
                <a16:creationId xmlns:a16="http://schemas.microsoft.com/office/drawing/2014/main" id="{38B705E2-AA29-D7F0-2D44-555D2E0A552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522" y="329625"/>
            <a:ext cx="2198112" cy="342634"/>
          </a:xfrm>
        </p:spPr>
        <p:txBody>
          <a:bodyPr/>
          <a:lstStyle/>
          <a:p>
            <a:r>
              <a:rPr lang="en-US" altLang="zh-CN" dirty="0" err="1"/>
              <a:t>Hexaaluminate</a:t>
            </a:r>
            <a:endParaRPr lang="zh-CN" altLang="en-US" dirty="0"/>
          </a:p>
        </p:txBody>
      </p:sp>
      <p:graphicFrame>
        <p:nvGraphicFramePr>
          <p:cNvPr id="4" name="对象 3">
            <a:extLst>
              <a:ext uri="{FF2B5EF4-FFF2-40B4-BE49-F238E27FC236}">
                <a16:creationId xmlns:a16="http://schemas.microsoft.com/office/drawing/2014/main" id="{FDFFA57B-DB72-5904-02B9-5654982399A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314582"/>
              </p:ext>
            </p:extLst>
          </p:nvPr>
        </p:nvGraphicFramePr>
        <p:xfrm>
          <a:off x="6192111" y="696893"/>
          <a:ext cx="3822538" cy="29318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Graph" r:id="rId7" imgW="3876840" imgH="2973600" progId="Origin95.Graph">
                  <p:embed/>
                </p:oleObj>
              </mc:Choice>
              <mc:Fallback>
                <p:oleObj name="Graph" r:id="rId7" imgW="3876840" imgH="2973600" progId="Origin95.Graph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49F74CF7-4901-8C63-60DD-43531312E04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92111" y="696893"/>
                        <a:ext cx="3822538" cy="29318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图片 5">
            <a:extLst>
              <a:ext uri="{FF2B5EF4-FFF2-40B4-BE49-F238E27FC236}">
                <a16:creationId xmlns:a16="http://schemas.microsoft.com/office/drawing/2014/main" id="{E6DBBEEE-334D-145C-6D59-49EF6ECD48A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24" t="41511" r="30057" b="27767"/>
          <a:stretch/>
        </p:blipFill>
        <p:spPr>
          <a:xfrm>
            <a:off x="10087230" y="1407023"/>
            <a:ext cx="1751539" cy="755802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D215309-2451-5B1F-1C78-AD73BC86DFE2}"/>
              </a:ext>
            </a:extLst>
          </p:cNvPr>
          <p:cNvSpPr txBox="1"/>
          <p:nvPr/>
        </p:nvSpPr>
        <p:spPr>
          <a:xfrm>
            <a:off x="10071524" y="940651"/>
            <a:ext cx="1942553" cy="275632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PrMgAl</a:t>
            </a:r>
            <a:r>
              <a:rPr lang="en-US" altLang="zh-CN" sz="2000" b="1" baseline="-25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</a:t>
            </a: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</a:t>
            </a:r>
            <a:r>
              <a:rPr lang="en-US" altLang="zh-CN" sz="2000" b="1" baseline="-25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19</a:t>
            </a:r>
            <a:endParaRPr lang="zh-CN" altLang="en-US" sz="2000" b="1" baseline="-25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94EE164D-AA85-1D28-126C-7161027A0A81}"/>
              </a:ext>
            </a:extLst>
          </p:cNvPr>
          <p:cNvSpPr txBox="1"/>
          <p:nvPr/>
        </p:nvSpPr>
        <p:spPr>
          <a:xfrm>
            <a:off x="773258" y="6389936"/>
            <a:ext cx="4713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Cao, Guo et al.,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Mater. Futures 3, 035201 (2024)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D1ED6ADF-723B-419E-027C-F27EA7F3503D}"/>
              </a:ext>
            </a:extLst>
          </p:cNvPr>
          <p:cNvSpPr txBox="1"/>
          <p:nvPr/>
        </p:nvSpPr>
        <p:spPr>
          <a:xfrm>
            <a:off x="4147613" y="1098577"/>
            <a:ext cx="866274" cy="207396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 || c</a:t>
            </a:r>
            <a:endParaRPr lang="zh-CN" altLang="en-US" sz="16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98880EF-F6ED-CD6F-13C8-C1E2F3937E5C}"/>
              </a:ext>
            </a:extLst>
          </p:cNvPr>
          <p:cNvSpPr txBox="1"/>
          <p:nvPr/>
        </p:nvSpPr>
        <p:spPr>
          <a:xfrm>
            <a:off x="1424539" y="719270"/>
            <a:ext cx="4382072" cy="581388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electron spin resonance (ESR)</a:t>
            </a:r>
            <a:endParaRPr lang="zh-CN" altLang="en-US" sz="2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66023407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009A41-2EBA-69DD-1E0B-972C02344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41F3A8DE-2922-9A2B-602B-C313EB16A1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>
            <a:noAutofit/>
          </a:bodyPr>
          <a:lstStyle/>
          <a:p>
            <a:r>
              <a:rPr lang="en-US" altLang="zh-CN" dirty="0"/>
              <a:t>CeMgAl</a:t>
            </a:r>
            <a:r>
              <a:rPr lang="en-US" altLang="zh-CN" baseline="-25000" dirty="0"/>
              <a:t>11</a:t>
            </a:r>
            <a:r>
              <a:rPr lang="en-US" altLang="zh-CN" dirty="0"/>
              <a:t>O</a:t>
            </a:r>
            <a:r>
              <a:rPr lang="en-US" altLang="zh-CN" baseline="-25000" dirty="0"/>
              <a:t>19</a:t>
            </a:r>
            <a:r>
              <a:rPr lang="en-US" altLang="zh-CN" dirty="0"/>
              <a:t>: U(1) Dirac QSL candidate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0C86FBAB-5A32-D5A1-E649-874EB10FB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5" name="文本占位符 5">
            <a:extLst>
              <a:ext uri="{FF2B5EF4-FFF2-40B4-BE49-F238E27FC236}">
                <a16:creationId xmlns:a16="http://schemas.microsoft.com/office/drawing/2014/main" id="{84F49ECA-EE9E-4C98-B4A6-EB31FC7B22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 err="1"/>
              <a:t>Hexaaluminate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2A71062-0E83-3B06-1D62-4091122DDE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711" y="1630936"/>
            <a:ext cx="2787793" cy="489610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82E1F4F7-E6D9-6057-7648-38085AC8F5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462" y="923790"/>
            <a:ext cx="1263881" cy="42865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993C551-7D32-E378-23C4-F3ED0D51D5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9947" y="1700291"/>
            <a:ext cx="3365387" cy="289072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85FBFB3-9D7C-427A-33DC-FC2E62023F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8119" y="1739668"/>
            <a:ext cx="4108740" cy="2851344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AFBA294-277C-D95A-4B7D-F08B36C8F0CA}"/>
              </a:ext>
            </a:extLst>
          </p:cNvPr>
          <p:cNvSpPr txBox="1"/>
          <p:nvPr/>
        </p:nvSpPr>
        <p:spPr>
          <a:xfrm>
            <a:off x="6540804" y="942205"/>
            <a:ext cx="4073238" cy="599392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Very stable Ce</a:t>
            </a:r>
            <a:r>
              <a:rPr lang="en-US" altLang="zh-CN" sz="2400" b="1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3+</a:t>
            </a: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state</a:t>
            </a:r>
            <a:endParaRPr lang="zh-CN" altLang="en-US" sz="2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A33C40F-700F-EDBD-2D29-31280A9FCCF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64493" y="4749706"/>
            <a:ext cx="2267731" cy="1774746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073F065-A490-FCA9-2617-5623C67FF951}"/>
              </a:ext>
            </a:extLst>
          </p:cNvPr>
          <p:cNvSpPr txBox="1"/>
          <p:nvPr/>
        </p:nvSpPr>
        <p:spPr>
          <a:xfrm>
            <a:off x="8080846" y="5438274"/>
            <a:ext cx="3841355" cy="538139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oxidized Ce</a:t>
            </a:r>
            <a:r>
              <a:rPr lang="en-US" altLang="zh-CN" sz="2000" baseline="30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4+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on the surface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E31D216-9A50-6A24-9DC3-D93FEDB80EB2}"/>
              </a:ext>
            </a:extLst>
          </p:cNvPr>
          <p:cNvSpPr txBox="1"/>
          <p:nvPr/>
        </p:nvSpPr>
        <p:spPr>
          <a:xfrm>
            <a:off x="8995246" y="5027769"/>
            <a:ext cx="2891954" cy="323759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Ce2Zr2O7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E8315F5-FA71-E9A0-4408-244067EECB6E}"/>
              </a:ext>
            </a:extLst>
          </p:cNvPr>
          <p:cNvSpPr txBox="1"/>
          <p:nvPr/>
        </p:nvSpPr>
        <p:spPr>
          <a:xfrm>
            <a:off x="8671487" y="6110052"/>
            <a:ext cx="2787793" cy="42438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PRL 122, 187201 (2019)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AA0FCB-5DDF-68E6-5A51-AE56E84D70E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805" y="772332"/>
            <a:ext cx="2825895" cy="730288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AFFA93C3-0A85-C87B-96D6-4AE371F0C69E}"/>
              </a:ext>
            </a:extLst>
          </p:cNvPr>
          <p:cNvSpPr/>
          <p:nvPr/>
        </p:nvSpPr>
        <p:spPr>
          <a:xfrm>
            <a:off x="993152" y="772332"/>
            <a:ext cx="735020" cy="7692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3615285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0DDB5-3475-A90F-9ED6-BF410BBE8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C6A3604D-1B8A-987F-08F4-E7C922422C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+mj-lt"/>
                <a:ea typeface="黑体" panose="02010609060101010101" pitchFamily="49" charset="-122"/>
              </a:rPr>
              <a:t>CeMgAl</a:t>
            </a:r>
            <a:r>
              <a:rPr lang="en-US" altLang="zh-CN" baseline="-25000" dirty="0">
                <a:latin typeface="+mj-lt"/>
                <a:ea typeface="黑体" panose="02010609060101010101" pitchFamily="49" charset="-122"/>
              </a:rPr>
              <a:t>11</a:t>
            </a:r>
            <a:r>
              <a:rPr lang="en-US" altLang="zh-CN" dirty="0">
                <a:latin typeface="+mj-lt"/>
                <a:ea typeface="黑体" panose="02010609060101010101" pitchFamily="49" charset="-122"/>
              </a:rPr>
              <a:t>O</a:t>
            </a:r>
            <a:r>
              <a:rPr lang="en-US" altLang="zh-CN" baseline="-25000" dirty="0">
                <a:latin typeface="+mj-lt"/>
                <a:ea typeface="黑体" panose="02010609060101010101" pitchFamily="49" charset="-122"/>
              </a:rPr>
              <a:t>19</a:t>
            </a:r>
            <a:r>
              <a:rPr lang="en-US" altLang="zh-CN" dirty="0">
                <a:latin typeface="+mj-lt"/>
                <a:ea typeface="黑体" panose="02010609060101010101" pitchFamily="49" charset="-122"/>
              </a:rPr>
              <a:t>: U(1) Dirac QSL candidate</a:t>
            </a:r>
            <a:endParaRPr lang="zh-CN" altLang="en-US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B62685D9-71E8-BD95-4F60-EED6C16ED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/>
              <a:pPr/>
              <a:t>18</a:t>
            </a:fld>
            <a:endParaRPr lang="zh-CN" altLang="en-US" sz="18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027911C-3088-2761-9519-0EB96BEAF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127" y="956712"/>
            <a:ext cx="4451653" cy="298937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9F3A9295-4FD8-EC7F-E888-A5C60EBE4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80037" y="1017706"/>
            <a:ext cx="4105261" cy="2983011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9166C22C-CB12-D061-B4D7-FADBBDF94FDD}"/>
              </a:ext>
            </a:extLst>
          </p:cNvPr>
          <p:cNvSpPr txBox="1"/>
          <p:nvPr/>
        </p:nvSpPr>
        <p:spPr>
          <a:xfrm>
            <a:off x="7561665" y="3946034"/>
            <a:ext cx="3170563" cy="1626084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specific heat: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gapless excitations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Symbol" panose="05050102010706020507" pitchFamily="18" charset="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= 2, Dirac nodes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Symbol" panose="05050102010706020507" pitchFamily="18" charset="2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= 1, Fermi pocket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5519073-8BB9-2E77-4B4E-9DF99636DB4C}"/>
              </a:ext>
            </a:extLst>
          </p:cNvPr>
          <p:cNvSpPr txBox="1"/>
          <p:nvPr/>
        </p:nvSpPr>
        <p:spPr>
          <a:xfrm>
            <a:off x="1722617" y="3946089"/>
            <a:ext cx="3978163" cy="100957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ac susceptibility: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magnetic correlations below ~0.2 K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no spin freezing</a:t>
            </a:r>
            <a:endParaRPr lang="zh-CN" altLang="en-US" dirty="0">
              <a:latin typeface="Archivo SemiBold" panose="02010600030101010101" charset="0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632D90F-AF91-1F91-4E00-4E4C256C141A}"/>
              </a:ext>
            </a:extLst>
          </p:cNvPr>
          <p:cNvSpPr txBox="1"/>
          <p:nvPr/>
        </p:nvSpPr>
        <p:spPr>
          <a:xfrm>
            <a:off x="3799556" y="5682865"/>
            <a:ext cx="1901224" cy="302469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YbZn2GaO5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2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PRL 133, 266703 (2024)</a:t>
            </a:r>
            <a:endParaRPr lang="zh-CN" altLang="en-US" sz="1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id="{C66ECCFD-23A7-4E98-5544-9E196D2526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1575" y="4955661"/>
            <a:ext cx="2098599" cy="1626287"/>
          </a:xfrm>
          <a:prstGeom prst="rect">
            <a:avLst/>
          </a:prstGeom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5D7A9982-1334-0CE2-9803-C76F51FAAE1D}"/>
              </a:ext>
            </a:extLst>
          </p:cNvPr>
          <p:cNvSpPr txBox="1"/>
          <p:nvPr/>
        </p:nvSpPr>
        <p:spPr>
          <a:xfrm>
            <a:off x="9448800" y="4359000"/>
            <a:ext cx="1539349" cy="27629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</a:t>
            </a:r>
            <a:r>
              <a:rPr lang="en-US" altLang="zh-CN" sz="1800" baseline="-25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m</a:t>
            </a:r>
            <a:r>
              <a:rPr lang="en-US" altLang="zh-CN" sz="1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= </a:t>
            </a:r>
            <a:r>
              <a:rPr lang="en-US" altLang="zh-CN" sz="1800" dirty="0" err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AT</a:t>
            </a:r>
            <a:r>
              <a:rPr lang="en-US" altLang="zh-CN" sz="1800" baseline="30000" dirty="0" err="1">
                <a:latin typeface="Symbol" panose="05050102010706020507" pitchFamily="18" charset="2"/>
                <a:ea typeface="黑体" panose="02010609060101010101" pitchFamily="49" charset="-122"/>
                <a:cs typeface="Times New Roman" panose="02020603050405020304" pitchFamily="18" charset="0"/>
              </a:rPr>
              <a:t>a</a:t>
            </a:r>
            <a:endParaRPr lang="zh-CN" altLang="en-US" sz="1800" baseline="30000" dirty="0">
              <a:latin typeface="Symbol" panose="05050102010706020507" pitchFamily="18" charset="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0AB796E6-7C02-7962-4706-D44EA1CA309B}"/>
              </a:ext>
            </a:extLst>
          </p:cNvPr>
          <p:cNvSpPr txBox="1"/>
          <p:nvPr/>
        </p:nvSpPr>
        <p:spPr>
          <a:xfrm>
            <a:off x="7561665" y="5447668"/>
            <a:ext cx="3170562" cy="772865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A(0.25 T)/A(0 T) = 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0.041 (exp.)   vs. 0.053 (theory)</a:t>
            </a:r>
            <a:endParaRPr lang="zh-CN" altLang="en-US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EAD971F-F665-0C38-B649-CF2B6D79F548}"/>
              </a:ext>
            </a:extLst>
          </p:cNvPr>
          <p:cNvSpPr txBox="1"/>
          <p:nvPr/>
        </p:nvSpPr>
        <p:spPr>
          <a:xfrm>
            <a:off x="6851437" y="6116803"/>
            <a:ext cx="4801059" cy="596643"/>
          </a:xfrm>
          <a:prstGeom prst="rect">
            <a:avLst/>
          </a:prstGeom>
        </p:spPr>
        <p:txBody>
          <a:bodyPr spcFirstLastPara="1" wrap="square" lIns="91425" tIns="91425" rIns="91425" bIns="91425" rtlCol="0" anchor="b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Cao, Guo</a:t>
            </a:r>
            <a:r>
              <a:rPr lang="en-US" altLang="zh-CN" sz="16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et al., Sci. China: PMA 68, 267011 (2025)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占位符 5">
            <a:extLst>
              <a:ext uri="{FF2B5EF4-FFF2-40B4-BE49-F238E27FC236}">
                <a16:creationId xmlns:a16="http://schemas.microsoft.com/office/drawing/2014/main" id="{325A78E4-4C0B-41FA-DEF6-5C272485CF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522" y="329625"/>
            <a:ext cx="2198112" cy="342634"/>
          </a:xfrm>
        </p:spPr>
        <p:txBody>
          <a:bodyPr/>
          <a:lstStyle/>
          <a:p>
            <a:r>
              <a:rPr lang="en-US" altLang="zh-CN" sz="2000" dirty="0" err="1"/>
              <a:t>Hexaaluminate</a:t>
            </a:r>
            <a:endParaRPr lang="zh-CN" alt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11801268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5ED9C-3E10-C817-A510-BFDCD3214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5AAFD317-BC8A-5EC8-9949-4582C154F8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+mj-lt"/>
                <a:ea typeface="黑体" panose="02010609060101010101" pitchFamily="49" charset="-122"/>
              </a:rPr>
              <a:t>CeMgAl</a:t>
            </a:r>
            <a:r>
              <a:rPr lang="en-US" altLang="zh-CN" baseline="-25000" dirty="0">
                <a:latin typeface="+mj-lt"/>
                <a:ea typeface="黑体" panose="02010609060101010101" pitchFamily="49" charset="-122"/>
              </a:rPr>
              <a:t>11</a:t>
            </a:r>
            <a:r>
              <a:rPr lang="en-US" altLang="zh-CN" dirty="0">
                <a:latin typeface="+mj-lt"/>
                <a:ea typeface="黑体" panose="02010609060101010101" pitchFamily="49" charset="-122"/>
              </a:rPr>
              <a:t>O</a:t>
            </a:r>
            <a:r>
              <a:rPr lang="en-US" altLang="zh-CN" baseline="-25000" dirty="0">
                <a:latin typeface="+mj-lt"/>
                <a:ea typeface="黑体" panose="02010609060101010101" pitchFamily="49" charset="-122"/>
              </a:rPr>
              <a:t>19</a:t>
            </a:r>
            <a:r>
              <a:rPr lang="en-US" altLang="zh-CN" dirty="0">
                <a:latin typeface="+mj-lt"/>
                <a:ea typeface="黑体" panose="02010609060101010101" pitchFamily="49" charset="-122"/>
              </a:rPr>
              <a:t>: slow spin dynamics</a:t>
            </a:r>
            <a:endParaRPr lang="zh-CN" altLang="en-US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D8B85215-20B8-3897-9C0F-93D73C366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>
                <a:latin typeface="+mj-lt"/>
              </a:rPr>
              <a:pPr/>
              <a:t>19</a:t>
            </a:fld>
            <a:endParaRPr lang="zh-CN" altLang="en-US" sz="1800" dirty="0">
              <a:latin typeface="+mj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5B9F430-5275-2700-46D2-4C8EB2AAD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394" y="1181754"/>
            <a:ext cx="6020665" cy="3718827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2717485B-2788-34BC-0388-1B778FDA72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1679" y="1321212"/>
            <a:ext cx="3361382" cy="23023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01F0197A-4E2F-B6AB-3763-13119F2784EC}"/>
                  </a:ext>
                </a:extLst>
              </p:cNvPr>
              <p:cNvSpPr txBox="1"/>
              <p:nvPr/>
            </p:nvSpPr>
            <p:spPr>
              <a:xfrm>
                <a:off x="7280507" y="4717755"/>
                <a:ext cx="4504406" cy="1104197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altLang="zh-CN" i="1" dirty="0">
                    <a:latin typeface="+mj-lt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dirty="0">
                    <a:latin typeface="+mj-lt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= 0.53(3), </a:t>
                </a:r>
                <a14:m>
                  <m:oMath xmlns:m="http://schemas.openxmlformats.org/officeDocument/2006/math">
                    <m:r>
                      <a:rPr lang="zh-CN" altLang="en-US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𝜈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=1.0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2</m:t>
                        </m:r>
                      </m:e>
                    </m:d>
                  </m:oMath>
                </a14:m>
                <a:r>
                  <a:rPr lang="zh-CN" altLang="en-US" dirty="0">
                    <a:latin typeface="+mj-lt"/>
                    <a:ea typeface="微软雅黑" panose="020B0503020204020204" pitchFamily="34" charset="-122"/>
                  </a:rPr>
                  <a:t> </a:t>
                </a:r>
                <a:r>
                  <a:rPr lang="en-US" altLang="zh-CN" dirty="0">
                    <a:latin typeface="+mj-lt"/>
                    <a:ea typeface="微软雅黑" panose="020B0503020204020204" pitchFamily="34" charset="-122"/>
                  </a:rPr>
                  <a:t>MHz, </a:t>
                </a:r>
                <a:r>
                  <a:rPr lang="en-US" altLang="zh-CN" dirty="0">
                    <a:latin typeface="Symbol" panose="05050102010706020507" pitchFamily="18" charset="2"/>
                    <a:ea typeface="微软雅黑" panose="020B0503020204020204" pitchFamily="34" charset="-122"/>
                  </a:rPr>
                  <a:t>D</a:t>
                </a:r>
                <a:r>
                  <a:rPr lang="en-US" altLang="zh-CN" dirty="0">
                    <a:latin typeface="+mj-lt"/>
                    <a:ea typeface="微软雅黑" panose="020B0503020204020204" pitchFamily="34" charset="-122"/>
                  </a:rPr>
                  <a:t> = 9(1) MHz </a:t>
                </a:r>
                <a:r>
                  <a:rPr lang="en-US" altLang="zh-CN" dirty="0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</a:t>
                </a:r>
              </a:p>
              <a:p>
                <a:pPr marL="285750" indent="-285750" algn="l">
                  <a:spcBef>
                    <a:spcPts val="0"/>
                  </a:spcBef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out of the fast fluctuation limit for </a:t>
                </a:r>
                <a:r>
                  <a:rPr lang="en-US" altLang="zh-CN" dirty="0" err="1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muSR</a:t>
                </a:r>
                <a:endParaRPr lang="en-US" altLang="zh-CN" dirty="0">
                  <a:latin typeface="+mj-lt"/>
                  <a:ea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marL="285750" indent="-285750" algn="l">
                  <a:spcBef>
                    <a:spcPts val="0"/>
                  </a:spcBef>
                  <a:buFont typeface="Wingdings" panose="05000000000000000000" pitchFamily="2" charset="2"/>
                  <a:buChar char="Ø"/>
                </a:pPr>
                <a:r>
                  <a:rPr lang="en-US" altLang="zh-CN" dirty="0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less than canonical spin glass systems</a:t>
                </a:r>
                <a:r>
                  <a:rPr lang="zh-CN" altLang="en-US" dirty="0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（</a:t>
                </a:r>
                <a:r>
                  <a:rPr lang="en-US" altLang="zh-CN" dirty="0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10</a:t>
                </a:r>
                <a:r>
                  <a:rPr lang="en-US" altLang="zh-CN" baseline="30000" dirty="0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8</a:t>
                </a:r>
                <a:r>
                  <a:rPr lang="en-US" altLang="zh-CN" dirty="0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 Hz</a:t>
                </a:r>
                <a:r>
                  <a:rPr lang="zh-CN" altLang="en-US" dirty="0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）</a:t>
                </a:r>
                <a:endParaRPr lang="en-US" altLang="zh-CN" dirty="0">
                  <a:latin typeface="+mj-lt"/>
                  <a:ea typeface="微软雅黑" panose="020B0503020204020204" pitchFamily="34" charset="-122"/>
                  <a:sym typeface="Wingdings" panose="05000000000000000000" pitchFamily="2" charset="2"/>
                </a:endParaRPr>
              </a:p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altLang="zh-CN" dirty="0">
                    <a:latin typeface="+mj-lt"/>
                    <a:ea typeface="微软雅黑" panose="020B0503020204020204" pitchFamily="34" charset="-122"/>
                    <a:sym typeface="Wingdings" panose="05000000000000000000" pitchFamily="2" charset="2"/>
                  </a:rPr>
                  <a:t> slow collective fluctuations</a:t>
                </a:r>
                <a:endParaRPr lang="zh-CN" altLang="en-US" dirty="0">
                  <a:latin typeface="+mj-lt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id="{01F0197A-4E2F-B6AB-3763-13119F2784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0507" y="4717755"/>
                <a:ext cx="4504406" cy="1104197"/>
              </a:xfrm>
              <a:prstGeom prst="rect">
                <a:avLst/>
              </a:prstGeom>
              <a:blipFill>
                <a:blip r:embed="rId6"/>
                <a:stretch>
                  <a:fillRect l="-3112" t="-7735" r="-10555" b="-127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占位符 5">
            <a:extLst>
              <a:ext uri="{FF2B5EF4-FFF2-40B4-BE49-F238E27FC236}">
                <a16:creationId xmlns:a16="http://schemas.microsoft.com/office/drawing/2014/main" id="{209A9658-1928-60AF-BCFA-11C2EFF520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522" y="329625"/>
            <a:ext cx="2198112" cy="342634"/>
          </a:xfrm>
        </p:spPr>
        <p:txBody>
          <a:bodyPr/>
          <a:lstStyle/>
          <a:p>
            <a:r>
              <a:rPr lang="en-US" altLang="zh-CN" dirty="0" err="1">
                <a:latin typeface="+mj-lt"/>
              </a:rPr>
              <a:t>Hexaaluminate</a:t>
            </a:r>
            <a:endParaRPr lang="zh-CN" altLang="en-US" dirty="0">
              <a:latin typeface="+mj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6896D0D-B997-B993-9BC6-BE90A156F6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6268" y="3901558"/>
            <a:ext cx="4330057" cy="6872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86D2435-C5EB-4D86-843C-BAF43A106D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3337" y="5124610"/>
            <a:ext cx="3701143" cy="4977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93088272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13BD58-2814-7C32-E58D-C073B51F1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40E1DFB2-F813-84D0-9099-A547F2254E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  <a:ea typeface="微软雅黑" panose="020B0503020204020204" pitchFamily="34" charset="-122"/>
              </a:rPr>
              <a:t>NdZnAl</a:t>
            </a:r>
            <a:r>
              <a:rPr lang="en-US" altLang="zh-CN" baseline="-25000" dirty="0">
                <a:latin typeface="+mj-lt"/>
                <a:ea typeface="微软雅黑" panose="020B0503020204020204" pitchFamily="34" charset="-122"/>
              </a:rPr>
              <a:t>11</a:t>
            </a:r>
            <a:r>
              <a:rPr lang="en-US" altLang="zh-CN" dirty="0">
                <a:latin typeface="+mj-lt"/>
                <a:ea typeface="微软雅黑" panose="020B0503020204020204" pitchFamily="34" charset="-122"/>
              </a:rPr>
              <a:t>O</a:t>
            </a:r>
            <a:r>
              <a:rPr lang="en-US" altLang="zh-CN" baseline="-25000" dirty="0">
                <a:latin typeface="+mj-lt"/>
                <a:ea typeface="微软雅黑" panose="020B0503020204020204" pitchFamily="34" charset="-122"/>
              </a:rPr>
              <a:t>19</a:t>
            </a:r>
            <a:r>
              <a:rPr lang="en-US" altLang="zh-CN" dirty="0">
                <a:latin typeface="+mj-lt"/>
                <a:ea typeface="微软雅黑" panose="020B0503020204020204" pitchFamily="34" charset="-122"/>
              </a:rPr>
              <a:t>: CEF ground state</a:t>
            </a:r>
            <a:endParaRPr lang="zh-CN" altLang="en-US" sz="3200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9882A491-EB2A-4BBC-578C-C24331E1A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/>
              <a:pPr/>
              <a:t>20</a:t>
            </a:fld>
            <a:endParaRPr lang="zh-CN" altLang="en-US" sz="1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7D6DC29-C928-5928-DE50-D34966E81E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668" y="1588476"/>
            <a:ext cx="2879348" cy="422765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9F9835F7-5CF5-6761-C31A-40BA4645A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278" y="988563"/>
            <a:ext cx="3177774" cy="2486455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EA6B4BA6-86E1-09C5-8605-8A647313A9C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7291"/>
          <a:stretch>
            <a:fillRect/>
          </a:stretch>
        </p:blipFill>
        <p:spPr>
          <a:xfrm>
            <a:off x="4292363" y="3567543"/>
            <a:ext cx="3018075" cy="255918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681B999-3702-35B2-2862-9FB381D49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4693" y="877584"/>
            <a:ext cx="3130711" cy="251472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BD49C350-60C0-4C2A-D737-256E4C9577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54897" y="3567543"/>
            <a:ext cx="3073558" cy="250202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91E1E27-1157-276B-F0AE-A8DD3D38B257}"/>
              </a:ext>
            </a:extLst>
          </p:cNvPr>
          <p:cNvSpPr txBox="1"/>
          <p:nvPr/>
        </p:nvSpPr>
        <p:spPr>
          <a:xfrm>
            <a:off x="290270" y="6162944"/>
            <a:ext cx="3962008" cy="596643"/>
          </a:xfrm>
          <a:prstGeom prst="rect">
            <a:avLst/>
          </a:prstGeom>
        </p:spPr>
        <p:txBody>
          <a:bodyPr spcFirstLastPara="1" wrap="square" lIns="91425" tIns="91425" rIns="91425" bIns="91425" rtlCol="0" anchor="b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Cao, Guo et al., PRB 112, 144409 (2025)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B351FC1-5189-1449-6823-73C75BBEE536}"/>
              </a:ext>
            </a:extLst>
          </p:cNvPr>
          <p:cNvSpPr txBox="1"/>
          <p:nvPr/>
        </p:nvSpPr>
        <p:spPr>
          <a:xfrm>
            <a:off x="639668" y="5683273"/>
            <a:ext cx="3106335" cy="66495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285750" indent="-285750" algn="l">
              <a:spcBef>
                <a:spcPts val="0"/>
              </a:spcBef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AFM dominant</a:t>
            </a:r>
          </a:p>
          <a:p>
            <a:pPr marL="285750" indent="-285750" algn="l">
              <a:spcBef>
                <a:spcPts val="0"/>
              </a:spcBef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no order down to 50 </a:t>
            </a:r>
            <a:r>
              <a:rPr lang="en-US" altLang="zh-CN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mK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62776F3-5C4D-E984-BB5F-A9925379B9B0}"/>
              </a:ext>
            </a:extLst>
          </p:cNvPr>
          <p:cNvSpPr txBox="1"/>
          <p:nvPr/>
        </p:nvSpPr>
        <p:spPr>
          <a:xfrm>
            <a:off x="5212929" y="6069572"/>
            <a:ext cx="4434245" cy="476690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285750" indent="-285750" algn="l">
              <a:spcBef>
                <a:spcPts val="0"/>
              </a:spcBef>
              <a:buFont typeface="Wingdings" panose="05000000000000000000" pitchFamily="2" charset="2"/>
              <a:buChar char="p"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CEF fitting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sym typeface="Wingdings" panose="05000000000000000000" pitchFamily="2" charset="2"/>
              </a:rPr>
              <a:t> Ising dominant anisotropy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E6C6749A-769F-307B-DB64-3A14F6CFCFAA}"/>
              </a:ext>
            </a:extLst>
          </p:cNvPr>
          <p:cNvCxnSpPr/>
          <p:nvPr/>
        </p:nvCxnSpPr>
        <p:spPr>
          <a:xfrm>
            <a:off x="4033838" y="976841"/>
            <a:ext cx="0" cy="5319184"/>
          </a:xfrm>
          <a:prstGeom prst="line">
            <a:avLst/>
          </a:prstGeom>
          <a:ln w="38100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占位符 5">
            <a:extLst>
              <a:ext uri="{FF2B5EF4-FFF2-40B4-BE49-F238E27FC236}">
                <a16:creationId xmlns:a16="http://schemas.microsoft.com/office/drawing/2014/main" id="{0787A1E3-1823-FBCF-4CEB-0D457930F9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522" y="329625"/>
            <a:ext cx="2198112" cy="342634"/>
          </a:xfrm>
        </p:spPr>
        <p:txBody>
          <a:bodyPr/>
          <a:lstStyle/>
          <a:p>
            <a:r>
              <a:rPr lang="en-US" altLang="zh-CN" sz="2000" dirty="0" err="1"/>
              <a:t>Hexaaluminate</a:t>
            </a:r>
            <a:endParaRPr lang="zh-CN" altLang="en-US" sz="20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0787F09-4282-BFF9-7E2B-A09E5155F8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4805" y="798582"/>
            <a:ext cx="2825895" cy="730288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9D172C72-D8DE-6752-ACCB-8DB334F15B2D}"/>
              </a:ext>
            </a:extLst>
          </p:cNvPr>
          <p:cNvSpPr/>
          <p:nvPr/>
        </p:nvSpPr>
        <p:spPr>
          <a:xfrm>
            <a:off x="2428183" y="807168"/>
            <a:ext cx="735020" cy="7692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5308009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F9D70-1839-6E4E-F37F-9D3B32A89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93CD0D18-41B0-15A2-21BF-D1749575B5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latin typeface="+mj-lt"/>
                <a:ea typeface="微软雅黑" panose="020B0503020204020204" pitchFamily="34" charset="-122"/>
              </a:rPr>
              <a:t>NdZnAl</a:t>
            </a:r>
            <a:r>
              <a:rPr lang="en-US" altLang="zh-CN" baseline="-25000" dirty="0">
                <a:latin typeface="+mj-lt"/>
                <a:ea typeface="微软雅黑" panose="020B0503020204020204" pitchFamily="34" charset="-122"/>
              </a:rPr>
              <a:t>11</a:t>
            </a:r>
            <a:r>
              <a:rPr lang="en-US" altLang="zh-CN" dirty="0">
                <a:latin typeface="+mj-lt"/>
                <a:ea typeface="微软雅黑" panose="020B0503020204020204" pitchFamily="34" charset="-122"/>
              </a:rPr>
              <a:t>O</a:t>
            </a:r>
            <a:r>
              <a:rPr lang="en-US" altLang="zh-CN" baseline="-25000" dirty="0">
                <a:latin typeface="+mj-lt"/>
                <a:ea typeface="微软雅黑" panose="020B0503020204020204" pitchFamily="34" charset="-122"/>
              </a:rPr>
              <a:t>19</a:t>
            </a:r>
            <a:r>
              <a:rPr lang="en-US" altLang="zh-CN" dirty="0">
                <a:latin typeface="+mj-lt"/>
                <a:ea typeface="微软雅黑" panose="020B0503020204020204" pitchFamily="34" charset="-122"/>
              </a:rPr>
              <a:t>: CEF ground state</a:t>
            </a:r>
            <a:endParaRPr lang="zh-CN" altLang="en-US" sz="3200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0366187A-581B-A115-99C9-937B4768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/>
              <a:pPr/>
              <a:t>21</a:t>
            </a:fld>
            <a:endParaRPr lang="zh-CN" altLang="en-US" sz="1800" dirty="0"/>
          </a:p>
        </p:txBody>
      </p:sp>
      <p:sp>
        <p:nvSpPr>
          <p:cNvPr id="16" name="文本占位符 5">
            <a:extLst>
              <a:ext uri="{FF2B5EF4-FFF2-40B4-BE49-F238E27FC236}">
                <a16:creationId xmlns:a16="http://schemas.microsoft.com/office/drawing/2014/main" id="{D125E15E-D6C8-4F87-50FE-0AC40D876A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522" y="329625"/>
            <a:ext cx="2198112" cy="342634"/>
          </a:xfrm>
        </p:spPr>
        <p:txBody>
          <a:bodyPr/>
          <a:lstStyle/>
          <a:p>
            <a:r>
              <a:rPr lang="en-US" altLang="zh-CN" sz="2000" dirty="0" err="1"/>
              <a:t>Hexaaluminate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A7A9B07-BD76-DA2E-406E-CD19A2168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136" y="1187847"/>
            <a:ext cx="8821135" cy="290666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94C6E9C-A439-EE37-BE1E-F553E925CA7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7291"/>
          <a:stretch>
            <a:fillRect/>
          </a:stretch>
        </p:blipFill>
        <p:spPr>
          <a:xfrm>
            <a:off x="5307390" y="4197561"/>
            <a:ext cx="3018075" cy="2559182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0B1F707B-B8CB-F5B5-7366-48D2C20C8C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9650" y="4888800"/>
            <a:ext cx="2036723" cy="844602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7E3D6661-1AE3-654A-5CBE-4089F4615A04}"/>
              </a:ext>
            </a:extLst>
          </p:cNvPr>
          <p:cNvSpPr/>
          <p:nvPr/>
        </p:nvSpPr>
        <p:spPr>
          <a:xfrm>
            <a:off x="1211908" y="2436942"/>
            <a:ext cx="8299602" cy="3543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6F90AD8-CFA8-C27B-E215-715679D18844}"/>
              </a:ext>
            </a:extLst>
          </p:cNvPr>
          <p:cNvSpPr/>
          <p:nvPr/>
        </p:nvSpPr>
        <p:spPr>
          <a:xfrm>
            <a:off x="1202433" y="3158104"/>
            <a:ext cx="8492832" cy="3543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22359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8FFF2-B32E-1FD6-F126-B77DB227F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E1248F5C-F7B2-4D23-E796-8E570AA04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/>
              <a:pPr/>
              <a:t>22</a:t>
            </a:fld>
            <a:endParaRPr lang="zh-CN" altLang="en-US" sz="1800" dirty="0"/>
          </a:p>
        </p:txBody>
      </p:sp>
      <p:sp>
        <p:nvSpPr>
          <p:cNvPr id="5" name="标题 11">
            <a:extLst>
              <a:ext uri="{FF2B5EF4-FFF2-40B4-BE49-F238E27FC236}">
                <a16:creationId xmlns:a16="http://schemas.microsoft.com/office/drawing/2014/main" id="{2846E94E-901F-032A-87CE-1716DF09BA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00" y="47625"/>
            <a:ext cx="9007475" cy="596900"/>
          </a:xfrm>
        </p:spPr>
        <p:txBody>
          <a:bodyPr/>
          <a:lstStyle/>
          <a:p>
            <a:r>
              <a:rPr lang="en-US" altLang="zh-CN" dirty="0">
                <a:latin typeface="+mj-lt"/>
                <a:ea typeface="微软雅黑" panose="020B0503020204020204" pitchFamily="34" charset="-122"/>
              </a:rPr>
              <a:t>persistent spin fluctuations</a:t>
            </a:r>
            <a:endParaRPr lang="zh-CN" altLang="en-US" sz="3200" dirty="0">
              <a:latin typeface="+mj-lt"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DBBD7D74-3AB3-82CD-7476-5F84C5CA4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3214" y="1207800"/>
            <a:ext cx="3771172" cy="444240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ED331419-010B-4BCC-3832-F55CE350CE60}"/>
              </a:ext>
            </a:extLst>
          </p:cNvPr>
          <p:cNvSpPr txBox="1"/>
          <p:nvPr/>
        </p:nvSpPr>
        <p:spPr>
          <a:xfrm>
            <a:off x="6659705" y="5835732"/>
            <a:ext cx="6185645" cy="350009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altLang="zh-CN" dirty="0">
                <a:latin typeface="Symbol" panose="05050102010706020507" pitchFamily="18" charset="2"/>
                <a:ea typeface="微软雅黑" panose="020B0503020204020204" pitchFamily="34" charset="-122"/>
              </a:rPr>
              <a:t>n = 85.3(8)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MHz &lt;&lt; 37 GHz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exchange fluctuation rate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9" name="文本占位符 5">
            <a:extLst>
              <a:ext uri="{FF2B5EF4-FFF2-40B4-BE49-F238E27FC236}">
                <a16:creationId xmlns:a16="http://schemas.microsoft.com/office/drawing/2014/main" id="{C3EC5B10-0D74-3337-9CDF-BB5501AF5E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522" y="329625"/>
            <a:ext cx="2198112" cy="342634"/>
          </a:xfrm>
        </p:spPr>
        <p:txBody>
          <a:bodyPr/>
          <a:lstStyle/>
          <a:p>
            <a:r>
              <a:rPr lang="en-US" altLang="zh-CN" sz="2000" dirty="0" err="1"/>
              <a:t>Hexaaluminate</a:t>
            </a:r>
            <a:endParaRPr lang="zh-CN" altLang="en-US" sz="2000" dirty="0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3E5A6FC-3081-70F1-49F8-3A8224B399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337" y="1457325"/>
            <a:ext cx="5849368" cy="3856636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B1C834D7-2BDD-5461-827E-6F64BF3053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5193" y="5473176"/>
            <a:ext cx="2524941" cy="4026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8155828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844;p39">
            <a:extLst>
              <a:ext uri="{FF2B5EF4-FFF2-40B4-BE49-F238E27FC236}">
                <a16:creationId xmlns:a16="http://schemas.microsoft.com/office/drawing/2014/main" id="{FCB7873E-B114-E480-9A22-2550665352BC}"/>
              </a:ext>
            </a:extLst>
          </p:cNvPr>
          <p:cNvSpPr txBox="1">
            <a:spLocks/>
          </p:cNvSpPr>
          <p:nvPr/>
        </p:nvSpPr>
        <p:spPr>
          <a:xfrm>
            <a:off x="2825809" y="124564"/>
            <a:ext cx="728853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SemiBold"/>
              <a:buNone/>
              <a:defRPr sz="3000" b="0" i="0" u="none" strike="noStrike" cap="non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SemiBold"/>
              <a:buNone/>
              <a:defRPr sz="3000" b="0" i="0" u="none" strike="noStrike" cap="non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SemiBold"/>
              <a:buNone/>
              <a:defRPr sz="3000" b="0" i="0" u="none" strike="noStrike" cap="non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SemiBold"/>
              <a:buNone/>
              <a:defRPr sz="3000" b="0" i="0" u="none" strike="noStrike" cap="non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SemiBold"/>
              <a:buNone/>
              <a:defRPr sz="3000" b="0" i="0" u="none" strike="noStrike" cap="non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SemiBold"/>
              <a:buNone/>
              <a:defRPr sz="3000" b="0" i="0" u="none" strike="noStrike" cap="non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SemiBold"/>
              <a:buNone/>
              <a:defRPr sz="3000" b="0" i="0" u="none" strike="noStrike" cap="non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SemiBold"/>
              <a:buNone/>
              <a:defRPr sz="3000" b="0" i="0" u="none" strike="noStrike" cap="non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chivo SemiBold"/>
              <a:buNone/>
              <a:defRPr sz="3000" b="0" i="0" u="none" strike="noStrike" cap="non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>
            <a:r>
              <a:rPr lang="en-US" altLang="zh-CN" sz="3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NdTa</a:t>
            </a:r>
            <a:r>
              <a:rPr lang="en-US" altLang="zh-CN" sz="3400" b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en-US" altLang="zh-CN" sz="3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400" b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en-US" altLang="zh-CN" sz="3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vs.     NdZnAl</a:t>
            </a:r>
            <a:r>
              <a:rPr lang="en-US" altLang="zh-CN" sz="3400" b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en-US" altLang="zh-CN" sz="3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</a:t>
            </a:r>
            <a:r>
              <a:rPr lang="en-US" altLang="zh-CN" sz="3400" b="1" baseline="-250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19</a:t>
            </a:r>
            <a:br>
              <a:rPr lang="zh-CN" altLang="en-US" sz="3200" dirty="0">
                <a:solidFill>
                  <a:srgbClr val="C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</a:br>
            <a:endParaRPr lang="zh-CN" altLang="en-US" sz="32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288E5AD-6C47-255D-0B2B-3B74659CF2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203" y="852914"/>
            <a:ext cx="4042414" cy="400803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E85E173-B917-CB9C-8A7F-ED181C755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1086" y="1244361"/>
            <a:ext cx="3794627" cy="275447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C473404-438A-4138-BA85-1A9CF25B9C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086" y="4088286"/>
            <a:ext cx="4213884" cy="25501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FFE6541-AF72-16C6-08C9-175609B979A7}"/>
                  </a:ext>
                </a:extLst>
              </p:cNvPr>
              <p:cNvSpPr txBox="1"/>
              <p:nvPr/>
            </p:nvSpPr>
            <p:spPr>
              <a:xfrm>
                <a:off x="1713885" y="6003340"/>
                <a:ext cx="1816837" cy="382381"/>
              </a:xfrm>
              <a:prstGeom prst="rect">
                <a:avLst/>
              </a:prstGeom>
            </p:spPr>
            <p:txBody>
              <a:bodyPr spcFirstLastPara="1" wrap="none" lIns="0" tIns="0" rIns="0" bIns="0" rtlCol="0" anchor="t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CW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=−0.46</m:t>
                    </m:r>
                  </m:oMath>
                </a14:m>
                <a:r>
                  <a:rPr lang="zh-CN" altLang="en-US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K</a:t>
                </a:r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9FFE6541-AF72-16C6-08C9-175609B979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3885" y="6003340"/>
                <a:ext cx="1816837" cy="382381"/>
              </a:xfrm>
              <a:prstGeom prst="rect">
                <a:avLst/>
              </a:prstGeom>
              <a:blipFill>
                <a:blip r:embed="rId5"/>
                <a:stretch>
                  <a:fillRect l="-5034" t="-20635" r="-2013" b="-190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2E5FEE4A-24B8-B5D6-4B0F-69625840E552}"/>
                  </a:ext>
                </a:extLst>
              </p:cNvPr>
              <p:cNvSpPr txBox="1"/>
              <p:nvPr/>
            </p:nvSpPr>
            <p:spPr>
              <a:xfrm>
                <a:off x="4201724" y="6003339"/>
                <a:ext cx="1762066" cy="382381"/>
              </a:xfrm>
              <a:prstGeom prst="rect">
                <a:avLst/>
              </a:prstGeom>
            </p:spPr>
            <p:txBody>
              <a:bodyPr spcFirstLastPara="1" wrap="none" lIns="0" tIns="0" rIns="0" bIns="0" rtlCol="0" anchor="t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zh-CN" altLang="en-US" sz="20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𝜃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CW</m:t>
                        </m:r>
                      </m:sub>
                    </m:sSub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=−0.42</m:t>
                    </m:r>
                  </m:oMath>
                </a14:m>
                <a:r>
                  <a:rPr lang="zh-CN" altLang="en-US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K</a:t>
                </a:r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2E5FEE4A-24B8-B5D6-4B0F-69625840E5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1724" y="6003339"/>
                <a:ext cx="1762066" cy="382381"/>
              </a:xfrm>
              <a:prstGeom prst="rect">
                <a:avLst/>
              </a:prstGeom>
              <a:blipFill>
                <a:blip r:embed="rId6"/>
                <a:stretch>
                  <a:fillRect l="-5190" t="-20635" r="-5190" b="-190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D5904CA-3B25-BFED-E76C-F481944BFC7E}"/>
                  </a:ext>
                </a:extLst>
              </p:cNvPr>
              <p:cNvSpPr txBox="1"/>
              <p:nvPr/>
            </p:nvSpPr>
            <p:spPr>
              <a:xfrm>
                <a:off x="1573203" y="5139728"/>
                <a:ext cx="2075491" cy="707962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0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g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𝑥𝑦</m:t>
                              </m:r>
                            </m:sub>
                          </m:sSub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2.78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1.22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=2.28</m:t>
                      </m:r>
                    </m:oMath>
                  </m:oMathPara>
                </a14:m>
                <a:endParaRPr lang="zh-CN" altLang="en-US" sz="2000" dirty="0">
                  <a:latin typeface="Archivo SemiBold" panose="02010600030101010101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D5904CA-3B25-BFED-E76C-F481944BF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203" y="5139728"/>
                <a:ext cx="2075491" cy="7079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40728DFC-2538-099F-3DB1-AA91B966ED55}"/>
                  </a:ext>
                </a:extLst>
              </p:cNvPr>
              <p:cNvSpPr txBox="1"/>
              <p:nvPr/>
            </p:nvSpPr>
            <p:spPr>
              <a:xfrm>
                <a:off x="4127349" y="5139728"/>
                <a:ext cx="2075491" cy="707962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2000" i="1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g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𝑧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𝑥𝑦</m:t>
                              </m:r>
                            </m:sub>
                          </m:sSub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f>
                        <m:f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4.54</m:t>
                          </m:r>
                        </m:num>
                        <m:den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1.42</m:t>
                          </m:r>
                        </m:den>
                      </m:f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=3.2</m:t>
                      </m:r>
                    </m:oMath>
                  </m:oMathPara>
                </a14:m>
                <a:endParaRPr lang="zh-CN" altLang="en-US" sz="2000" dirty="0">
                  <a:latin typeface="Archivo SemiBold" panose="02010600030101010101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40728DFC-2538-099F-3DB1-AA91B966ED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7349" y="5139728"/>
                <a:ext cx="2075491" cy="7079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>
            <a:extLst>
              <a:ext uri="{FF2B5EF4-FFF2-40B4-BE49-F238E27FC236}">
                <a16:creationId xmlns:a16="http://schemas.microsoft.com/office/drawing/2014/main" id="{26A129B0-3F88-C1BF-E076-68077126AECB}"/>
              </a:ext>
            </a:extLst>
          </p:cNvPr>
          <p:cNvSpPr txBox="1"/>
          <p:nvPr/>
        </p:nvSpPr>
        <p:spPr>
          <a:xfrm>
            <a:off x="1573203" y="6536813"/>
            <a:ext cx="2411462" cy="183437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Nat. Mater. 21, 416 (2022)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178105A-9BB2-7AB5-6477-120F804153A1}"/>
              </a:ext>
            </a:extLst>
          </p:cNvPr>
          <p:cNvSpPr txBox="1"/>
          <p:nvPr/>
        </p:nvSpPr>
        <p:spPr>
          <a:xfrm>
            <a:off x="4453667" y="6489717"/>
            <a:ext cx="2220216" cy="288256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our work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灯片编号占位符 2">
            <a:extLst>
              <a:ext uri="{FF2B5EF4-FFF2-40B4-BE49-F238E27FC236}">
                <a16:creationId xmlns:a16="http://schemas.microsoft.com/office/drawing/2014/main" id="{41027DCB-55F2-4C76-A23D-209AA71A8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/>
              <a:pPr/>
              <a:t>23</a:t>
            </a:fld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922876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65CEB-4212-9E64-56C4-D46356AF5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0A01704B-CA39-35F3-57C3-0032C1A197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altLang="zh-CN" dirty="0">
                <a:latin typeface="+mj-lt"/>
                <a:ea typeface="微软雅黑" panose="020B0503020204020204" pitchFamily="34" charset="-122"/>
              </a:rPr>
              <a:t>ADR performance</a:t>
            </a:r>
            <a:endParaRPr lang="zh-CN" altLang="en-US" dirty="0"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9B9E1C43-69F0-D778-3DBC-6A93BFD12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z="1800" smtClean="0"/>
              <a:pPr/>
              <a:t>24</a:t>
            </a:fld>
            <a:endParaRPr lang="zh-CN" altLang="en-US" sz="18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5572DEF-5FE4-F464-02F0-C2327229DB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0821" y="2501012"/>
            <a:ext cx="3802067" cy="3611028"/>
          </a:xfrm>
          <a:prstGeom prst="rect">
            <a:avLst/>
          </a:prstGeom>
        </p:spPr>
      </p:pic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91D306F-CB32-B175-DF1D-5C7474A3F8AA}"/>
              </a:ext>
            </a:extLst>
          </p:cNvPr>
          <p:cNvCxnSpPr/>
          <p:nvPr/>
        </p:nvCxnSpPr>
        <p:spPr>
          <a:xfrm flipH="1">
            <a:off x="8392828" y="5258891"/>
            <a:ext cx="334427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EE640ABD-C0F8-92C4-246E-B91340D7520C}"/>
              </a:ext>
            </a:extLst>
          </p:cNvPr>
          <p:cNvSpPr txBox="1"/>
          <p:nvPr/>
        </p:nvSpPr>
        <p:spPr>
          <a:xfrm>
            <a:off x="8955872" y="6043987"/>
            <a:ext cx="2218186" cy="70439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JACS 147, 34862 (2025)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C9525E9-B822-4C29-A4C8-6B3F7F5BBC02}"/>
              </a:ext>
            </a:extLst>
          </p:cNvPr>
          <p:cNvSpPr txBox="1"/>
          <p:nvPr/>
        </p:nvSpPr>
        <p:spPr>
          <a:xfrm>
            <a:off x="709045" y="716117"/>
            <a:ext cx="6960539" cy="70439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Superior ADR performance compared to some Gd-based compounds</a:t>
            </a:r>
            <a:endParaRPr lang="zh-CN" altLang="en-US" b="1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A06A604F-4D01-3B0A-E49C-154CF986C5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4590" y="1414076"/>
            <a:ext cx="1214347" cy="747157"/>
          </a:xfrm>
          <a:prstGeom prst="rect">
            <a:avLst/>
          </a:prstGeom>
        </p:spPr>
      </p:pic>
      <p:sp>
        <p:nvSpPr>
          <p:cNvPr id="4" name="文本占位符 5">
            <a:extLst>
              <a:ext uri="{FF2B5EF4-FFF2-40B4-BE49-F238E27FC236}">
                <a16:creationId xmlns:a16="http://schemas.microsoft.com/office/drawing/2014/main" id="{2265CE60-2D2F-E76C-7829-7E894E93BC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96522" y="329625"/>
            <a:ext cx="2198112" cy="342634"/>
          </a:xfrm>
        </p:spPr>
        <p:txBody>
          <a:bodyPr/>
          <a:lstStyle/>
          <a:p>
            <a:r>
              <a:rPr lang="en-US" altLang="zh-CN" sz="2000" dirty="0" err="1"/>
              <a:t>Hexaaluminate</a:t>
            </a:r>
            <a:endParaRPr lang="zh-CN" altLang="en-US" sz="2000" dirty="0"/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7300572B-5295-4A1A-2917-6D48CA5AAE3F}"/>
              </a:ext>
            </a:extLst>
          </p:cNvPr>
          <p:cNvCxnSpPr/>
          <p:nvPr/>
        </p:nvCxnSpPr>
        <p:spPr>
          <a:xfrm flipH="1">
            <a:off x="8392828" y="5122533"/>
            <a:ext cx="3344273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42927B66-B7CC-A0CF-988D-293298FD9CBF}"/>
              </a:ext>
            </a:extLst>
          </p:cNvPr>
          <p:cNvSpPr txBox="1"/>
          <p:nvPr/>
        </p:nvSpPr>
        <p:spPr>
          <a:xfrm>
            <a:off x="7730835" y="4838151"/>
            <a:ext cx="1137533" cy="352562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0.75</a:t>
            </a:r>
            <a:endParaRPr lang="zh-CN" altLang="en-US" sz="2000" b="1" dirty="0">
              <a:solidFill>
                <a:schemeClr val="accent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5116319-5722-BCD9-E85C-B328B6170AEE}"/>
              </a:ext>
            </a:extLst>
          </p:cNvPr>
          <p:cNvSpPr txBox="1"/>
          <p:nvPr/>
        </p:nvSpPr>
        <p:spPr>
          <a:xfrm>
            <a:off x="7798655" y="5091362"/>
            <a:ext cx="1137533" cy="352562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0.5</a:t>
            </a:r>
            <a:endParaRPr lang="zh-CN" altLang="en-US" sz="2000" b="1" dirty="0">
              <a:solidFill>
                <a:schemeClr val="accent6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427B38D9-C931-0077-B774-BDD4012F45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146" y="1297102"/>
            <a:ext cx="3358250" cy="266750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61009774-B11C-267A-0A43-A76537ABF3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228" y="3964606"/>
            <a:ext cx="3391587" cy="256105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B391F0B-C75D-CCB4-F9DA-8513C8A6E5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20461" y="1297102"/>
            <a:ext cx="3503269" cy="262607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B52FEBA1-8919-6F2E-9CED-DBB5F7D380E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3675" y="3881679"/>
            <a:ext cx="3546530" cy="2643978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64A81FA3-6CE0-A63F-38C8-002E61552EE4}"/>
              </a:ext>
            </a:extLst>
          </p:cNvPr>
          <p:cNvSpPr txBox="1"/>
          <p:nvPr/>
        </p:nvSpPr>
        <p:spPr>
          <a:xfrm>
            <a:off x="9333033" y="1429111"/>
            <a:ext cx="2353814" cy="308790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NdMgAl</a:t>
            </a:r>
            <a:r>
              <a:rPr lang="en-US" altLang="zh-CN" sz="2000" b="1" baseline="-25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11</a:t>
            </a: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</a:t>
            </a:r>
            <a:r>
              <a:rPr lang="en-US" altLang="zh-CN" sz="2000" b="1" baseline="-25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19</a:t>
            </a:r>
            <a:endParaRPr lang="zh-CN" altLang="en-US" sz="2000" b="1" baseline="-25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9864433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39C960-3589-116C-C1E5-622C4F3834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89C94771-8D3E-5D03-8CDF-55F946765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3F0682DC-A750-70E0-39D0-819321857167}"/>
              </a:ext>
            </a:extLst>
          </p:cNvPr>
          <p:cNvSpPr txBox="1">
            <a:spLocks/>
          </p:cNvSpPr>
          <p:nvPr/>
        </p:nvSpPr>
        <p:spPr>
          <a:xfrm>
            <a:off x="43751" y="136525"/>
            <a:ext cx="12191999" cy="3697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altLang="zh-CN" sz="3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6B77D7F-3F32-1208-1FEE-3AF228CD099A}"/>
              </a:ext>
            </a:extLst>
          </p:cNvPr>
          <p:cNvSpPr txBox="1"/>
          <p:nvPr/>
        </p:nvSpPr>
        <p:spPr>
          <a:xfrm>
            <a:off x="940651" y="441887"/>
            <a:ext cx="7240823" cy="227943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Summary for </a:t>
            </a:r>
            <a:r>
              <a:rPr lang="en-US" altLang="zh-CN" sz="3400" b="1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hexaaluminates</a:t>
            </a:r>
            <a:endParaRPr lang="en-US" altLang="zh-CN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65A63B9-A820-6F24-7F8D-2D27290807EC}"/>
              </a:ext>
            </a:extLst>
          </p:cNvPr>
          <p:cNvSpPr txBox="1"/>
          <p:nvPr/>
        </p:nvSpPr>
        <p:spPr>
          <a:xfrm>
            <a:off x="1067529" y="1640669"/>
            <a:ext cx="9520260" cy="3246339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Using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muSR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, combined with other techniques (specific heat, susceptibility, neutron…), we identify several quantum spin liquid candidates</a:t>
            </a:r>
          </a:p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The versatility of rare earth ions provides a fertile ground for studying different models (intrinsic transverse field Ising model, Ising dominant XXZ model…)</a:t>
            </a:r>
          </a:p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QSLs retain a large amount of magnetic entropy at low temperatures; </a:t>
            </a:r>
          </a:p>
          <a:p>
            <a:pPr marL="324000" algn="l">
              <a:spcBef>
                <a:spcPts val="0"/>
              </a:spcBef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small exchange energy scale means a small magnetic field can easily polarize the spin system – remove entropy at low T</a:t>
            </a:r>
          </a:p>
          <a:p>
            <a:pPr algn="l">
              <a:spcBef>
                <a:spcPts val="0"/>
              </a:spcBef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excellent for magnetic cooling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0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F4F2F0-A180-0651-1D8D-CAF295E64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3B17D49-1A13-5E47-4426-A22F97128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FBBC975F-9757-F54A-EC9F-0CF771CCB0E2}"/>
              </a:ext>
            </a:extLst>
          </p:cNvPr>
          <p:cNvSpPr txBox="1">
            <a:spLocks/>
          </p:cNvSpPr>
          <p:nvPr/>
        </p:nvSpPr>
        <p:spPr>
          <a:xfrm>
            <a:off x="0" y="1475468"/>
            <a:ext cx="12191999" cy="3697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Hidden-order-like state in the SSL Nd</a:t>
            </a:r>
            <a:r>
              <a:rPr lang="en-US" altLang="zh-CN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altLang="zh-CN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CN" sz="3600" dirty="0">
                <a:latin typeface="Arial" panose="020B0604020202020204" pitchFamily="34" charset="0"/>
                <a:cs typeface="Arial" panose="020B0604020202020204" pitchFamily="34" charset="0"/>
              </a:rPr>
              <a:t>GeO</a:t>
            </a:r>
            <a:r>
              <a:rPr lang="en-US" altLang="zh-CN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639514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826A5-65AE-77F5-D6AB-96A12D2FD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2B342671-C6C7-5E31-0007-86F14C1A6A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phase diagram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9754348A-30D1-5C3E-C337-45A430C61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345DF258-F8D5-211D-D0F5-DCD20CE670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3324A86-5A01-39E8-2E12-4F4E90D2C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448" y="1632720"/>
            <a:ext cx="10499103" cy="359255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F53E34EE-DB48-0F6F-2C79-3946CBE8C718}"/>
              </a:ext>
            </a:extLst>
          </p:cNvPr>
          <p:cNvSpPr txBox="1"/>
          <p:nvPr/>
        </p:nvSpPr>
        <p:spPr>
          <a:xfrm>
            <a:off x="1373647" y="1051392"/>
            <a:ext cx="3812308" cy="452845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Shastry-Sutherland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lattice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CBED11B-D381-0B99-9866-7F55730E579B}"/>
              </a:ext>
            </a:extLst>
          </p:cNvPr>
          <p:cNvSpPr txBox="1"/>
          <p:nvPr/>
        </p:nvSpPr>
        <p:spPr>
          <a:xfrm>
            <a:off x="6731731" y="1246201"/>
            <a:ext cx="4151481" cy="60957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phase diagram based on the Heisenberg</a:t>
            </a:r>
            <a:r>
              <a:rPr lang="zh-CN" altLang="en-US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model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0AC9A40-E8A0-A4CA-B7ED-D53E2464C18B}"/>
              </a:ext>
            </a:extLst>
          </p:cNvPr>
          <p:cNvSpPr txBox="1"/>
          <p:nvPr/>
        </p:nvSpPr>
        <p:spPr>
          <a:xfrm>
            <a:off x="3380332" y="5604411"/>
            <a:ext cx="3768614" cy="60957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SOC-induced anisotropy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899356DF-4F37-912E-856D-EB6AA6F4E311}"/>
              </a:ext>
            </a:extLst>
          </p:cNvPr>
          <p:cNvSpPr/>
          <p:nvPr/>
        </p:nvSpPr>
        <p:spPr>
          <a:xfrm>
            <a:off x="6365971" y="5747657"/>
            <a:ext cx="731520" cy="339634"/>
          </a:xfrm>
          <a:prstGeom prst="rightArrow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AF315A8-BA06-72C7-690A-B206564D1535}"/>
              </a:ext>
            </a:extLst>
          </p:cNvPr>
          <p:cNvSpPr txBox="1"/>
          <p:nvPr/>
        </p:nvSpPr>
        <p:spPr>
          <a:xfrm>
            <a:off x="7517548" y="5539425"/>
            <a:ext cx="3121308" cy="86022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QSL still exists?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Other exotic phases?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E84F1DC-7073-F224-E551-264636826D20}"/>
                  </a:ext>
                </a:extLst>
              </p:cNvPr>
              <p:cNvSpPr txBox="1"/>
              <p:nvPr/>
            </p:nvSpPr>
            <p:spPr>
              <a:xfrm>
                <a:off x="10946549" y="4716379"/>
                <a:ext cx="1188574" cy="288758"/>
              </a:xfrm>
              <a:prstGeom prst="rect">
                <a:avLst/>
              </a:prstGeom>
            </p:spPr>
            <p:txBody>
              <a:bodyPr spcFirstLastPara="1" wrap="square" lIns="91425" tIns="91425" rIns="91425" bIns="91425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altLang="zh-CN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𝐽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′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/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𝐽</m:t>
                    </m:r>
                  </m:oMath>
                </a14:m>
                <a:endParaRPr lang="zh-CN" altLang="en-US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E84F1DC-7073-F224-E551-264636826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46549" y="4716379"/>
                <a:ext cx="1188574" cy="288758"/>
              </a:xfrm>
              <a:prstGeom prst="rect">
                <a:avLst/>
              </a:prstGeom>
              <a:blipFill>
                <a:blip r:embed="rId5"/>
                <a:stretch>
                  <a:fillRect l="-4615" t="-25532" b="-468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8FA16CCB-00A8-276A-8440-C57B7329CEF3}"/>
              </a:ext>
            </a:extLst>
          </p:cNvPr>
          <p:cNvSpPr txBox="1"/>
          <p:nvPr/>
        </p:nvSpPr>
        <p:spPr>
          <a:xfrm>
            <a:off x="9557448" y="5197686"/>
            <a:ext cx="215670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0" i="0" u="none" strike="noStrike" baseline="0" dirty="0">
                <a:latin typeface="CMBX10"/>
              </a:rPr>
              <a:t>PRB 105</a:t>
            </a:r>
            <a:r>
              <a:rPr lang="en-US" altLang="zh-CN" sz="1400" b="0" i="0" u="none" strike="noStrike" baseline="0" dirty="0">
                <a:latin typeface="CMR10"/>
              </a:rPr>
              <a:t>, L060409 (2022)</a:t>
            </a:r>
            <a:endParaRPr lang="zh-CN" alt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6606077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B223D0-8BC1-EB78-543D-DFD70606A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8820FDC9-C69C-DCEC-9E92-8EC74AA76E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CEF ground state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695E1FE8-37CA-ECEC-317D-D642B273B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C21E8E23-2D05-EB28-E1E8-9F6E5A2DF1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6ADFC65-2818-8522-75BA-90BAE0A889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1130"/>
          <a:stretch>
            <a:fillRect/>
          </a:stretch>
        </p:blipFill>
        <p:spPr>
          <a:xfrm>
            <a:off x="3198208" y="797702"/>
            <a:ext cx="8330230" cy="203917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71917F8-086E-A79E-A397-1910FC06FFBF}"/>
              </a:ext>
            </a:extLst>
          </p:cNvPr>
          <p:cNvSpPr txBox="1"/>
          <p:nvPr/>
        </p:nvSpPr>
        <p:spPr>
          <a:xfrm>
            <a:off x="8936794" y="6263958"/>
            <a:ext cx="2806027" cy="457836"/>
          </a:xfrm>
          <a:prstGeom prst="rect">
            <a:avLst/>
          </a:prstGeom>
        </p:spPr>
        <p:txBody>
          <a:bodyPr spcFirstLastPara="1" wrap="square" lIns="91425" tIns="91425" rIns="91425" bIns="91425" rtlCol="0" anchor="b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Liu, Guo et al., under review</a:t>
            </a:r>
            <a:endParaRPr lang="zh-CN" altLang="en-US" sz="16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3D729A7-5E0D-5644-C257-C971E2F2C925}"/>
                  </a:ext>
                </a:extLst>
              </p:cNvPr>
              <p:cNvSpPr txBox="1"/>
              <p:nvPr/>
            </p:nvSpPr>
            <p:spPr>
              <a:xfrm>
                <a:off x="7260331" y="4869631"/>
                <a:ext cx="2429171" cy="914400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Pr>
                        <m:e>
                          <m:r>
                            <a:rPr lang="en-US" altLang="zh-CN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ℋ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𝐶𝐸𝐹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𝑙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,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𝑚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𝑚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sSubSup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𝑂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𝑙</m:t>
                              </m:r>
                            </m:sub>
                            <m:sup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𝑚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2" name="文本框 1">
                <a:extLst>
                  <a:ext uri="{FF2B5EF4-FFF2-40B4-BE49-F238E27FC236}">
                    <a16:creationId xmlns:a16="http://schemas.microsoft.com/office/drawing/2014/main" id="{13D729A7-5E0D-5644-C257-C971E2F2C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0331" y="4869631"/>
                <a:ext cx="2429171" cy="914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09F512A-D013-A042-1F1B-EA563088DEA1}"/>
                  </a:ext>
                </a:extLst>
              </p:cNvPr>
              <p:cNvSpPr txBox="1"/>
              <p:nvPr/>
            </p:nvSpPr>
            <p:spPr>
              <a:xfrm>
                <a:off x="5805167" y="5624973"/>
                <a:ext cx="5538901" cy="870649"/>
              </a:xfrm>
              <a:prstGeom prst="rect">
                <a:avLst/>
              </a:prstGeom>
            </p:spPr>
            <p:txBody>
              <a:bodyPr spcFirstLastPara="1" wrap="square" lIns="91425" tIns="91425" rIns="91425" bIns="91425" rtlCol="0" anchor="ctr" anchorCtr="0">
                <a:noAutofit/>
              </a:bodyPr>
              <a:lstStyle/>
              <a:p>
                <a:r>
                  <a:rPr lang="en-US" altLang="zh-CN" sz="2400" i="1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C</a:t>
                </a:r>
                <a:r>
                  <a:rPr lang="en-US" altLang="zh-CN" sz="2400" baseline="-250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s</a:t>
                </a:r>
                <a:r>
                  <a:rPr lang="en-US" altLang="zh-CN" sz="2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point symmetry: up to 15 nonzero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bSupPr>
                      <m:e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𝐵</m:t>
                        </m:r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𝑙</m:t>
                        </m:r>
                      </m:sub>
                      <m:sup>
                        <m:r>
                          <a:rPr lang="en-US" altLang="zh-CN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𝑚</m:t>
                        </m:r>
                      </m:sup>
                    </m:sSubSup>
                  </m:oMath>
                </a14:m>
                <a:r>
                  <a:rPr lang="en-US" altLang="zh-CN" sz="2400" dirty="0">
                    <a:latin typeface="Times New Roman" panose="02020603050405020304" pitchFamily="18" charset="0"/>
                    <a:ea typeface="微软雅黑" panose="020B0503020204020204" pitchFamily="34" charset="-122"/>
                  </a:rPr>
                  <a:t> </a:t>
                </a:r>
                <a:endParaRPr lang="zh-CN" altLang="en-US" sz="24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409F512A-D013-A042-1F1B-EA563088DE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05167" y="5624973"/>
                <a:ext cx="5538901" cy="870649"/>
              </a:xfrm>
              <a:prstGeom prst="rect">
                <a:avLst/>
              </a:prstGeom>
              <a:blipFill>
                <a:blip r:embed="rId6"/>
                <a:stretch>
                  <a:fillRect l="-16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76B25496-FD64-85D1-891C-F3BA068B53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628" y="2935585"/>
            <a:ext cx="2321730" cy="2133482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AB7570BD-70A0-4D6A-0328-383552C5387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847" y="797702"/>
            <a:ext cx="2198926" cy="2133481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45FF745D-8CE6-B467-4941-EE41A1888BB9}"/>
              </a:ext>
            </a:extLst>
          </p:cNvPr>
          <p:cNvSpPr txBox="1"/>
          <p:nvPr/>
        </p:nvSpPr>
        <p:spPr>
          <a:xfrm>
            <a:off x="1701241" y="5128448"/>
            <a:ext cx="3376344" cy="1255969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Nd</a:t>
            </a:r>
            <a:r>
              <a:rPr lang="en-US" altLang="zh-CN" sz="2400" baseline="30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3+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: J = 9/2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five </a:t>
            </a:r>
            <a:r>
              <a:rPr lang="en-US" altLang="zh-CN" sz="2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Kramers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doublets, four transitions at low T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5" name="箭头: 上 4">
            <a:extLst>
              <a:ext uri="{FF2B5EF4-FFF2-40B4-BE49-F238E27FC236}">
                <a16:creationId xmlns:a16="http://schemas.microsoft.com/office/drawing/2014/main" id="{0D8F3888-5FC7-BFF4-35A4-BDB6142D03A2}"/>
              </a:ext>
            </a:extLst>
          </p:cNvPr>
          <p:cNvSpPr/>
          <p:nvPr/>
        </p:nvSpPr>
        <p:spPr>
          <a:xfrm>
            <a:off x="4366369" y="1124406"/>
            <a:ext cx="78753" cy="1211908"/>
          </a:xfrm>
          <a:prstGeom prst="upArrow">
            <a:avLst>
              <a:gd name="adj1" fmla="val 50000"/>
              <a:gd name="adj2" fmla="val 207233"/>
            </a:avLst>
          </a:prstGeom>
          <a:solidFill>
            <a:srgbClr val="C0000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DA74E24D-D6A1-EACA-0DB8-BDD96A6823C1}"/>
              </a:ext>
            </a:extLst>
          </p:cNvPr>
          <p:cNvSpPr txBox="1"/>
          <p:nvPr/>
        </p:nvSpPr>
        <p:spPr>
          <a:xfrm>
            <a:off x="4274929" y="787699"/>
            <a:ext cx="1302911" cy="346710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Ei = 53.1 </a:t>
            </a:r>
            <a:r>
              <a:rPr lang="en-US" altLang="zh-CN" sz="14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meV</a:t>
            </a:r>
            <a:endParaRPr lang="zh-CN" altLang="en-US" sz="1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0807FEB-6CA3-F2D2-21D5-C0E0289BA149}"/>
              </a:ext>
            </a:extLst>
          </p:cNvPr>
          <p:cNvSpPr txBox="1"/>
          <p:nvPr/>
        </p:nvSpPr>
        <p:spPr>
          <a:xfrm>
            <a:off x="7095424" y="767061"/>
            <a:ext cx="1302911" cy="346710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Ei = 25.1 </a:t>
            </a:r>
            <a:r>
              <a:rPr lang="en-US" altLang="zh-CN" sz="1400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meV</a:t>
            </a:r>
            <a:endParaRPr lang="zh-CN" altLang="en-US" sz="1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8BD22695-CE67-9192-3ABD-4FCE9AC15DA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075" r="65184"/>
          <a:stretch>
            <a:fillRect/>
          </a:stretch>
        </p:blipFill>
        <p:spPr>
          <a:xfrm>
            <a:off x="3195787" y="2764486"/>
            <a:ext cx="2900213" cy="220837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673839BB-9363-375D-28AC-7E7A25DA5B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300" t="47075"/>
          <a:stretch>
            <a:fillRect/>
          </a:stretch>
        </p:blipFill>
        <p:spPr>
          <a:xfrm>
            <a:off x="5972174" y="2761963"/>
            <a:ext cx="5556263" cy="220837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9056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16" grpId="0"/>
      <p:bldP spid="5" grpId="0" animBg="1"/>
      <p:bldP spid="8" grpId="0"/>
      <p:bldP spid="9" grpId="0"/>
    </p:bldLst>
  </p:timing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6391F-69B9-1A12-703F-11E3E4009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40D3C960-12C4-A701-F787-95D8E2AB6F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dimer model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554FF83B-31A7-DFF1-4534-7448577CF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1BF3BAA6-1E07-34EB-D4D6-3E45967A68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6130D4B-6953-F39A-FE3D-4C0726EB97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1357" y="1051992"/>
            <a:ext cx="7554373" cy="333240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667D0A6-E10E-FA1A-1FD9-1BCDAAB5762B}"/>
              </a:ext>
            </a:extLst>
          </p:cNvPr>
          <p:cNvSpPr txBox="1"/>
          <p:nvPr/>
        </p:nvSpPr>
        <p:spPr>
          <a:xfrm>
            <a:off x="1085030" y="5223893"/>
            <a:ext cx="4396995" cy="80502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881D85D-679A-B652-00B1-6C923AE763BA}"/>
                  </a:ext>
                </a:extLst>
              </p:cNvPr>
              <p:cNvSpPr txBox="1"/>
              <p:nvPr/>
            </p:nvSpPr>
            <p:spPr>
              <a:xfrm>
                <a:off x="726270" y="3042985"/>
                <a:ext cx="2371315" cy="1367746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𝑥</m:t>
                          </m:r>
                        </m:sub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𝐶𝐸𝐹</m:t>
                          </m:r>
                        </m:sup>
                      </m:sSubSup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=2.02</m:t>
                      </m:r>
                    </m:oMath>
                  </m:oMathPara>
                </a14:m>
                <a:endParaRPr lang="en-US" altLang="zh-CN" sz="20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𝑦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𝐶𝐸𝐹</m:t>
                          </m:r>
                        </m:sup>
                      </m:sSubSup>
                      <m:r>
                        <a:rPr lang="en-US" altLang="zh-CN" sz="20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0.14</m:t>
                      </m:r>
                    </m:oMath>
                  </m:oMathPara>
                </a14:m>
                <a:endParaRPr lang="en-US" altLang="zh-CN" sz="2000" b="0" i="1" dirty="0">
                  <a:latin typeface="Cambria Math" panose="02040503050406030204" pitchFamily="18" charset="0"/>
                  <a:ea typeface="微软雅黑" panose="020B0503020204020204" pitchFamily="34" charset="-122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sSubSupPr>
                        <m:e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𝑔</m:t>
                          </m:r>
                        </m:e>
                        <m:sub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𝑧</m:t>
                          </m:r>
                        </m:sub>
                        <m:sup>
                          <m:r>
                            <a:rPr lang="en-US" altLang="zh-CN" sz="20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𝐶𝐸𝐹</m:t>
                          </m:r>
                        </m:sup>
                      </m:sSubSup>
                      <m:r>
                        <a:rPr lang="en-US" altLang="zh-CN" sz="20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=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3.18</m:t>
                      </m:r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881D85D-679A-B652-00B1-6C923AE76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270" y="3042985"/>
                <a:ext cx="2371315" cy="13677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>
            <a:extLst>
              <a:ext uri="{FF2B5EF4-FFF2-40B4-BE49-F238E27FC236}">
                <a16:creationId xmlns:a16="http://schemas.microsoft.com/office/drawing/2014/main" id="{491E3B12-8008-7B0C-D21B-31FE153E8A2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7028" r="79451"/>
          <a:stretch>
            <a:fillRect/>
          </a:stretch>
        </p:blipFill>
        <p:spPr>
          <a:xfrm>
            <a:off x="455013" y="2229823"/>
            <a:ext cx="520640" cy="67719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DFB0B11-B416-0682-B68D-4FDCF41CE712}"/>
              </a:ext>
            </a:extLst>
          </p:cNvPr>
          <p:cNvSpPr txBox="1"/>
          <p:nvPr/>
        </p:nvSpPr>
        <p:spPr>
          <a:xfrm>
            <a:off x="4765963" y="4422499"/>
            <a:ext cx="2922580" cy="53868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J = 0.106(2) </a:t>
            </a:r>
            <a:r>
              <a:rPr lang="en-US" altLang="zh-CN" sz="20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meV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C287A93-9FCC-A37C-88E4-9FEBF1A0F2B4}"/>
              </a:ext>
            </a:extLst>
          </p:cNvPr>
          <p:cNvSpPr txBox="1"/>
          <p:nvPr/>
        </p:nvSpPr>
        <p:spPr>
          <a:xfrm>
            <a:off x="4765963" y="4935136"/>
            <a:ext cx="6186419" cy="691268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ESR transitions between the singlet and triplet are usually forbidden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8A830B6-465D-1219-184B-9E18C1B91984}"/>
                  </a:ext>
                </a:extLst>
              </p:cNvPr>
              <p:cNvSpPr txBox="1"/>
              <p:nvPr/>
            </p:nvSpPr>
            <p:spPr>
              <a:xfrm>
                <a:off x="7854785" y="5571715"/>
                <a:ext cx="2840433" cy="914400"/>
              </a:xfrm>
              <a:prstGeom prst="rect">
                <a:avLst/>
              </a:prstGeom>
            </p:spPr>
            <p:txBody>
              <a:bodyPr spcFirstLastPara="1" wrap="none" lIns="0" tIns="0" rIns="0" bIns="0" rtlCol="0" anchor="ctr" anchorCtr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endChr m:val="⟩"/>
                              <m:ctrlP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</a:rPr>
                                <m:t>𝑠</m:t>
                              </m:r>
                            </m:e>
                          </m:d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=</m:t>
                          </m:r>
                          <m:r>
                            <a:rPr lang="zh-CN" altLang="en-US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𝛼</m:t>
                          </m:r>
                        </m:e>
                      </m:d>
                      <m:d>
                        <m:dPr>
                          <m:begChr m:val=""/>
                          <m:endChr m:val="⟩"/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00</m:t>
                          </m:r>
                        </m:e>
                      </m:d>
                      <m:r>
                        <a:rPr lang="en-US" altLang="zh-CN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+ </m:t>
                      </m:r>
                      <m:r>
                        <a:rPr lang="zh-CN" altLang="en-US" sz="24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𝛽</m:t>
                      </m:r>
                      <m:r>
                        <a:rPr lang="en-US" altLang="zh-CN" sz="2400" i="1">
                          <a:latin typeface="Cambria Math" panose="02040503050406030204" pitchFamily="18" charset="0"/>
                          <a:ea typeface="微软雅黑" panose="020B0503020204020204" pitchFamily="34" charset="-122"/>
                        </a:rPr>
                        <m:t>|</m:t>
                      </m:r>
                      <m:d>
                        <m:dPr>
                          <m:begChr m:val=""/>
                          <m:endChr m:val="⟩"/>
                          <m:ctrlP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1</m:t>
                          </m:r>
                          <m:r>
                            <a:rPr lang="en-US" altLang="zh-CN" sz="2400" i="1">
                              <a:latin typeface="Cambria Math" panose="02040503050406030204" pitchFamily="18" charset="0"/>
                              <a:ea typeface="微软雅黑" panose="020B0503020204020204" pitchFamily="34" charset="-122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48A830B6-465D-1219-184B-9E18C1B919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4785" y="5571715"/>
                <a:ext cx="2840433" cy="914400"/>
              </a:xfrm>
              <a:prstGeom prst="rect">
                <a:avLst/>
              </a:prstGeom>
              <a:blipFill>
                <a:blip r:embed="rId7"/>
                <a:stretch>
                  <a:fillRect l="-7957" t="-40667" r="-23226" b="-74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本框 16">
            <a:extLst>
              <a:ext uri="{FF2B5EF4-FFF2-40B4-BE49-F238E27FC236}">
                <a16:creationId xmlns:a16="http://schemas.microsoft.com/office/drawing/2014/main" id="{01352E08-D177-C27E-0863-723CE570DA6C}"/>
              </a:ext>
            </a:extLst>
          </p:cNvPr>
          <p:cNvSpPr txBox="1"/>
          <p:nvPr/>
        </p:nvSpPr>
        <p:spPr>
          <a:xfrm>
            <a:off x="3712647" y="5681093"/>
            <a:ext cx="3538756" cy="80502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Dzyaloshinskii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-Moriya (DM) vector along </a:t>
            </a:r>
            <a:r>
              <a:rPr lang="en-US" altLang="zh-CN" sz="2400" i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z</a:t>
            </a:r>
            <a:endParaRPr lang="zh-CN" altLang="en-US" sz="2400" i="1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8" name="箭头: 右 17">
            <a:extLst>
              <a:ext uri="{FF2B5EF4-FFF2-40B4-BE49-F238E27FC236}">
                <a16:creationId xmlns:a16="http://schemas.microsoft.com/office/drawing/2014/main" id="{3FFAF80E-BCE3-EAB3-680C-104BC782F051}"/>
              </a:ext>
            </a:extLst>
          </p:cNvPr>
          <p:cNvSpPr/>
          <p:nvPr/>
        </p:nvSpPr>
        <p:spPr>
          <a:xfrm>
            <a:off x="6915957" y="5927073"/>
            <a:ext cx="831273" cy="245007"/>
          </a:xfrm>
          <a:prstGeom prst="rightArrow">
            <a:avLst>
              <a:gd name="adj1" fmla="val 50000"/>
              <a:gd name="adj2" fmla="val 117857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820B1172-E3BB-8B5A-AD2F-2E34CD932D2E}"/>
              </a:ext>
            </a:extLst>
          </p:cNvPr>
          <p:cNvSpPr txBox="1"/>
          <p:nvPr/>
        </p:nvSpPr>
        <p:spPr>
          <a:xfrm>
            <a:off x="4446579" y="861779"/>
            <a:ext cx="3561348" cy="175005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Electron spin resonance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F45D412-3FE5-FCFD-5A18-C69E1814C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456575"/>
              </p:ext>
            </p:extLst>
          </p:nvPr>
        </p:nvGraphicFramePr>
        <p:xfrm>
          <a:off x="920748" y="4610040"/>
          <a:ext cx="190998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19">
                  <a:extLst>
                    <a:ext uri="{9D8B030D-6E8A-4147-A177-3AD203B41FA5}">
                      <a16:colId xmlns:a16="http://schemas.microsoft.com/office/drawing/2014/main" val="3230377463"/>
                    </a:ext>
                  </a:extLst>
                </a:gridCol>
                <a:gridCol w="1395663">
                  <a:extLst>
                    <a:ext uri="{9D8B030D-6E8A-4147-A177-3AD203B41FA5}">
                      <a16:colId xmlns:a16="http://schemas.microsoft.com/office/drawing/2014/main" val="3947223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CEF GS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10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altLang="zh-CN" baseline="-25000" dirty="0">
                          <a:ea typeface="微软雅黑" panose="020B0503020204020204" pitchFamily="34" charset="-122"/>
                        </a:rPr>
                        <a:t>x</a:t>
                      </a:r>
                      <a:endParaRPr lang="zh-CN" altLang="en-US" baseline="-25000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0.82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80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altLang="zh-CN" baseline="-25000" dirty="0">
                          <a:ea typeface="微软雅黑" panose="020B0503020204020204" pitchFamily="34" charset="-122"/>
                        </a:rPr>
                        <a:t>y</a:t>
                      </a:r>
                      <a:endParaRPr lang="zh-CN" altLang="en-US" baseline="-25000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0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07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altLang="zh-CN" baseline="-25000" dirty="0" err="1">
                          <a:ea typeface="微软雅黑" panose="020B0503020204020204" pitchFamily="34" charset="-122"/>
                        </a:rPr>
                        <a:t>z</a:t>
                      </a:r>
                      <a:endParaRPr lang="zh-CN" altLang="en-US" baseline="-25000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1.55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97411"/>
                  </a:ext>
                </a:extLst>
              </a:tr>
            </a:tbl>
          </a:graphicData>
        </a:graphic>
      </p:graphicFrame>
      <p:pic>
        <p:nvPicPr>
          <p:cNvPr id="4" name="图片 3">
            <a:extLst>
              <a:ext uri="{FF2B5EF4-FFF2-40B4-BE49-F238E27FC236}">
                <a16:creationId xmlns:a16="http://schemas.microsoft.com/office/drawing/2014/main" id="{4D057D14-1904-C2D8-6437-481D7704C5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748" y="861779"/>
            <a:ext cx="2321137" cy="2294572"/>
          </a:xfrm>
          <a:prstGeom prst="rect">
            <a:avLst/>
          </a:prstGeom>
        </p:spPr>
      </p:pic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3243196E-ABD3-E47E-3E9F-ECC7BD8B45C2}"/>
              </a:ext>
            </a:extLst>
          </p:cNvPr>
          <p:cNvCxnSpPr>
            <a:cxnSpLocks/>
          </p:cNvCxnSpPr>
          <p:nvPr/>
        </p:nvCxnSpPr>
        <p:spPr>
          <a:xfrm rot="2700000">
            <a:off x="2085974" y="2623238"/>
            <a:ext cx="213122" cy="0"/>
          </a:xfrm>
          <a:prstGeom prst="straightConnector1">
            <a:avLst/>
          </a:prstGeom>
          <a:ln>
            <a:solidFill>
              <a:srgbClr val="FF000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255B0264-6300-7BE3-347D-C747218D7D4B}"/>
              </a:ext>
            </a:extLst>
          </p:cNvPr>
          <p:cNvCxnSpPr>
            <a:cxnSpLocks/>
          </p:cNvCxnSpPr>
          <p:nvPr/>
        </p:nvCxnSpPr>
        <p:spPr>
          <a:xfrm rot="18900000">
            <a:off x="2085975" y="2472537"/>
            <a:ext cx="213122" cy="0"/>
          </a:xfrm>
          <a:prstGeom prst="straightConnector1">
            <a:avLst/>
          </a:prstGeom>
          <a:ln>
            <a:solidFill>
              <a:srgbClr val="00B050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D497B637-9C47-8996-BE58-ABAF36C2698C}"/>
              </a:ext>
            </a:extLst>
          </p:cNvPr>
          <p:cNvSpPr txBox="1"/>
          <p:nvPr/>
        </p:nvSpPr>
        <p:spPr>
          <a:xfrm>
            <a:off x="1962403" y="2454683"/>
            <a:ext cx="357187" cy="45694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b="1" i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</a:t>
            </a:r>
            <a:endParaRPr lang="zh-CN" altLang="en-US" sz="1600" b="1" i="1" dirty="0">
              <a:solidFill>
                <a:srgbClr val="FF000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AAFA0BC-5C8E-256D-4D2D-8A93097730FE}"/>
              </a:ext>
            </a:extLst>
          </p:cNvPr>
          <p:cNvSpPr txBox="1"/>
          <p:nvPr/>
        </p:nvSpPr>
        <p:spPr>
          <a:xfrm>
            <a:off x="2219104" y="2100202"/>
            <a:ext cx="357187" cy="45694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b="1" i="1" dirty="0">
                <a:solidFill>
                  <a:srgbClr val="00B05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</a:t>
            </a:r>
            <a:endParaRPr lang="zh-CN" altLang="en-US" sz="1600" b="1" i="1" dirty="0">
              <a:solidFill>
                <a:srgbClr val="00B050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073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 animBg="1"/>
      <p:bldP spid="19" grpId="0"/>
    </p:bldLst>
  </p:timing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7A5BE-AA85-8D9B-02D3-5573EDEEE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CECE20E2-21E6-F0A3-C2FB-24EE3AC8AF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magnetic ordering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00EEAFB5-4DB5-C2F8-6917-65351B3A1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1713264-9E3E-2934-EFEC-8016100596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E9D62C1-0925-FF50-597E-86660A0DF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1438" y="1252976"/>
            <a:ext cx="4158545" cy="395341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8F23C13-DB55-6684-96EE-81D6F8B4BE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121" y="1284097"/>
            <a:ext cx="4101223" cy="392229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137E2001-FA9A-37E6-37C0-945B55DCF56D}"/>
              </a:ext>
            </a:extLst>
          </p:cNvPr>
          <p:cNvSpPr txBox="1"/>
          <p:nvPr/>
        </p:nvSpPr>
        <p:spPr>
          <a:xfrm>
            <a:off x="2309889" y="5495968"/>
            <a:ext cx="8619160" cy="996908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coexistence of long-range and short-range magnetic correlations</a:t>
            </a:r>
          </a:p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no spin-glass transition</a:t>
            </a: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5382937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BFADA-EB6A-ECDC-1D05-759B33B09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267155CA-37EA-6D88-ACBD-D65707A48F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hidden order?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337F5AB3-E7E5-A4AE-2330-53991DDA8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EDBD3B5D-24A7-75EE-B5F2-46DA194951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2A66298-F123-BF11-6F55-6C8ACCA9C8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683" y="797176"/>
            <a:ext cx="2697475" cy="212990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14BC974-AD5A-B4BD-CCA3-2AA2EE8757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2716" y="854323"/>
            <a:ext cx="2835830" cy="2228396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75155BBD-7674-0774-207F-9E1660BC6FF9}"/>
              </a:ext>
            </a:extLst>
          </p:cNvPr>
          <p:cNvSpPr txBox="1"/>
          <p:nvPr/>
        </p:nvSpPr>
        <p:spPr>
          <a:xfrm>
            <a:off x="354278" y="5210151"/>
            <a:ext cx="3692708" cy="967517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thermodynamic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phase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transition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zh-CN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no order parameter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</a:rPr>
              <a:t>（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neutron, muon</a:t>
            </a:r>
            <a:r>
              <a:rPr lang="zh-CN" altLang="en-US" dirty="0">
                <a:latin typeface="Times New Roman" panose="02020603050405020304" pitchFamily="18" charset="0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14" name="加号 13">
            <a:extLst>
              <a:ext uri="{FF2B5EF4-FFF2-40B4-BE49-F238E27FC236}">
                <a16:creationId xmlns:a16="http://schemas.microsoft.com/office/drawing/2014/main" id="{61C6631A-91C7-15BA-4B13-58B6303A550C}"/>
              </a:ext>
            </a:extLst>
          </p:cNvPr>
          <p:cNvSpPr/>
          <p:nvPr/>
        </p:nvSpPr>
        <p:spPr>
          <a:xfrm>
            <a:off x="1678949" y="5556751"/>
            <a:ext cx="323758" cy="310633"/>
          </a:xfrm>
          <a:prstGeom prst="mathPlus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758F2520-21ED-5637-AE59-5A9455CA05A0}"/>
              </a:ext>
            </a:extLst>
          </p:cNvPr>
          <p:cNvSpPr/>
          <p:nvPr/>
        </p:nvSpPr>
        <p:spPr>
          <a:xfrm>
            <a:off x="790802" y="6271735"/>
            <a:ext cx="433137" cy="221140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C8477E2-77F0-AC16-3817-B4D0BD3804AB}"/>
              </a:ext>
            </a:extLst>
          </p:cNvPr>
          <p:cNvSpPr txBox="1"/>
          <p:nvPr/>
        </p:nvSpPr>
        <p:spPr>
          <a:xfrm>
            <a:off x="1354535" y="6177668"/>
            <a:ext cx="13711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hidden order</a:t>
            </a:r>
            <a:endParaRPr lang="zh-CN" altLang="en-US" dirty="0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8F93616-3752-D442-80D2-99E5784BA0AF}"/>
              </a:ext>
            </a:extLst>
          </p:cNvPr>
          <p:cNvSpPr txBox="1"/>
          <p:nvPr/>
        </p:nvSpPr>
        <p:spPr>
          <a:xfrm>
            <a:off x="4228796" y="5756794"/>
            <a:ext cx="3773298" cy="749615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magnetic order revealed after field-training</a:t>
            </a:r>
          </a:p>
          <a:p>
            <a:pPr marL="285750" indent="-285750">
              <a:spcBef>
                <a:spcPts val="0"/>
              </a:spcBef>
              <a:buFont typeface="Wingdings" panose="05000000000000000000" pitchFamily="2" charset="2"/>
              <a:buChar char="l"/>
            </a:pP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correlation length </a:t>
            </a:r>
            <a:r>
              <a:rPr lang="en-US" altLang="zh-CN" b="1" dirty="0">
                <a:solidFill>
                  <a:srgbClr val="C00000"/>
                </a:solidFill>
                <a:latin typeface="Symbol" panose="05050102010706020507" pitchFamily="18" charset="2"/>
                <a:ea typeface="微软雅黑" panose="020B0503020204020204" pitchFamily="34" charset="-122"/>
              </a:rPr>
              <a:t>x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~ 90 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Å &gt; 10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</a:t>
            </a:r>
            <a:endParaRPr lang="zh-CN" altLang="en-US" b="1" i="1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0ECABBFD-F72D-D9CB-ED48-A95E3EA295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676" y="2982908"/>
            <a:ext cx="2882681" cy="2338481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B9301A89-100F-B813-31E0-3EA4CCA520A7}"/>
              </a:ext>
            </a:extLst>
          </p:cNvPr>
          <p:cNvSpPr txBox="1"/>
          <p:nvPr/>
        </p:nvSpPr>
        <p:spPr>
          <a:xfrm>
            <a:off x="2002707" y="943567"/>
            <a:ext cx="1566650" cy="319383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neutron diff.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5DDD4DB-0871-FF68-52BE-0F6C63236DBA}"/>
              </a:ext>
            </a:extLst>
          </p:cNvPr>
          <p:cNvSpPr txBox="1"/>
          <p:nvPr/>
        </p:nvSpPr>
        <p:spPr>
          <a:xfrm>
            <a:off x="1574013" y="3114380"/>
            <a:ext cx="1225034" cy="319383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+mj-lt"/>
                <a:ea typeface="微软雅黑" panose="020B0503020204020204" pitchFamily="34" charset="-122"/>
              </a:rPr>
              <a:t>ZF-</a:t>
            </a:r>
            <a:r>
              <a:rPr lang="en-US" altLang="zh-CN" dirty="0" err="1">
                <a:latin typeface="Symbol" panose="05050102010706020507" pitchFamily="18" charset="2"/>
                <a:ea typeface="微软雅黑" panose="020B0503020204020204" pitchFamily="34" charset="-122"/>
              </a:rPr>
              <a:t>m</a:t>
            </a:r>
            <a:r>
              <a:rPr lang="en-US" altLang="zh-CN" dirty="0" err="1">
                <a:latin typeface="Times New Roman" panose="02020603050405020304" pitchFamily="18" charset="0"/>
                <a:ea typeface="微软雅黑" panose="020B0503020204020204" pitchFamily="34" charset="-122"/>
              </a:rPr>
              <a:t>SR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4FEB957-AC96-3172-5D67-02192A1E2DD7}"/>
              </a:ext>
            </a:extLst>
          </p:cNvPr>
          <p:cNvSpPr txBox="1"/>
          <p:nvPr/>
        </p:nvSpPr>
        <p:spPr>
          <a:xfrm>
            <a:off x="8487106" y="5343156"/>
            <a:ext cx="3049459" cy="673768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strong quantum fluctuations along </a:t>
            </a:r>
            <a:r>
              <a:rPr lang="en-US" altLang="zh-CN" b="1" i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c</a:t>
            </a:r>
            <a:r>
              <a:rPr lang="en-US" altLang="zh-CN" b="1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 axis</a:t>
            </a:r>
            <a:endParaRPr lang="zh-CN" altLang="en-US" b="1" dirty="0">
              <a:solidFill>
                <a:srgbClr val="C00000"/>
              </a:solidFill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F23CD78-D8C4-F36C-EA1A-81FE0E195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8998142"/>
              </p:ext>
            </p:extLst>
          </p:nvPr>
        </p:nvGraphicFramePr>
        <p:xfrm>
          <a:off x="7951538" y="3634392"/>
          <a:ext cx="3721281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4319">
                  <a:extLst>
                    <a:ext uri="{9D8B030D-6E8A-4147-A177-3AD203B41FA5}">
                      <a16:colId xmlns:a16="http://schemas.microsoft.com/office/drawing/2014/main" val="3230377463"/>
                    </a:ext>
                  </a:extLst>
                </a:gridCol>
                <a:gridCol w="1395663">
                  <a:extLst>
                    <a:ext uri="{9D8B030D-6E8A-4147-A177-3AD203B41FA5}">
                      <a16:colId xmlns:a16="http://schemas.microsoft.com/office/drawing/2014/main" val="3947223467"/>
                    </a:ext>
                  </a:extLst>
                </a:gridCol>
                <a:gridCol w="1811299">
                  <a:extLst>
                    <a:ext uri="{9D8B030D-6E8A-4147-A177-3AD203B41FA5}">
                      <a16:colId xmlns:a16="http://schemas.microsoft.com/office/drawing/2014/main" val="264290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CEF GS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neutron diff.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105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altLang="zh-CN" baseline="-25000" dirty="0">
                          <a:ea typeface="微软雅黑" panose="020B0503020204020204" pitchFamily="34" charset="-122"/>
                        </a:rPr>
                        <a:t>x</a:t>
                      </a:r>
                      <a:endParaRPr lang="zh-CN" altLang="en-US" baseline="-25000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0.82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0.60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80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altLang="zh-CN" baseline="-25000" dirty="0">
                          <a:ea typeface="微软雅黑" panose="020B0503020204020204" pitchFamily="34" charset="-122"/>
                        </a:rPr>
                        <a:t>y</a:t>
                      </a:r>
                      <a:endParaRPr lang="zh-CN" altLang="en-US" baseline="-25000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0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0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07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>
                          <a:ea typeface="微软雅黑" panose="020B0503020204020204" pitchFamily="34" charset="-122"/>
                        </a:rPr>
                        <a:t>m</a:t>
                      </a:r>
                      <a:r>
                        <a:rPr lang="en-US" altLang="zh-CN" baseline="-25000" dirty="0" err="1">
                          <a:ea typeface="微软雅黑" panose="020B0503020204020204" pitchFamily="34" charset="-122"/>
                        </a:rPr>
                        <a:t>z</a:t>
                      </a:r>
                      <a:endParaRPr lang="zh-CN" altLang="en-US" baseline="-25000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1.55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ea typeface="微软雅黑" panose="020B0503020204020204" pitchFamily="34" charset="-122"/>
                        </a:rPr>
                        <a:t>0.66</a:t>
                      </a:r>
                      <a:endParaRPr lang="zh-CN" altLang="en-US" dirty="0"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997411"/>
                  </a:ext>
                </a:extLst>
              </a:tr>
            </a:tbl>
          </a:graphicData>
        </a:graphic>
      </p:graphicFrame>
      <p:pic>
        <p:nvPicPr>
          <p:cNvPr id="9" name="图片 8">
            <a:extLst>
              <a:ext uri="{FF2B5EF4-FFF2-40B4-BE49-F238E27FC236}">
                <a16:creationId xmlns:a16="http://schemas.microsoft.com/office/drawing/2014/main" id="{59E8B221-B837-00B2-8DE4-6240306507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0719" y="1258973"/>
            <a:ext cx="2183914" cy="1558543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DD1FA6F-4D80-F4D1-242A-71C6133CC4E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75767" y="1034419"/>
            <a:ext cx="1927730" cy="186820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DE6E7F56-FFB8-DFE5-D351-8BAFD9697D3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28796" y="3296126"/>
            <a:ext cx="2835830" cy="22472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947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 animBg="1"/>
      <p:bldP spid="15" grpId="0" animBg="1"/>
      <p:bldP spid="22" grpId="0"/>
      <p:bldP spid="23" grpId="0"/>
      <p:bldP spid="28" grpId="0"/>
      <p:bldP spid="29" grpId="0"/>
      <p:bldP spid="3" grpId="0"/>
    </p:bldLst>
  </p:timing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E22C9-88AD-FF02-74FB-95A3DDB78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80AEB9F3-3102-B766-2C49-438D74BCA0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spin dynamics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61CCB194-F266-162D-0034-FE1E6D3AA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485312B7-6458-A118-0975-9D2342FBB5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95353A9-DFA7-82A4-F25E-633C1F3E7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246" y="1218985"/>
            <a:ext cx="6149936" cy="4852442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1417217C-88BA-22DC-9944-03A16C1469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5182" y="2023607"/>
            <a:ext cx="4881670" cy="365587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7E8957-5E6E-C440-689C-4F0737DA4B86}"/>
              </a:ext>
            </a:extLst>
          </p:cNvPr>
          <p:cNvSpPr txBox="1"/>
          <p:nvPr/>
        </p:nvSpPr>
        <p:spPr>
          <a:xfrm>
            <a:off x="7160778" y="3429000"/>
            <a:ext cx="4482582" cy="365125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In fast-fluctuating limit, Redfield formula: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938D45C-E8FC-D275-5614-47DB5F5E91F2}"/>
                  </a:ext>
                </a:extLst>
              </p:cNvPr>
              <p:cNvSpPr txBox="1"/>
              <p:nvPr/>
            </p:nvSpPr>
            <p:spPr>
              <a:xfrm>
                <a:off x="8118595" y="5116709"/>
                <a:ext cx="3333841" cy="455013"/>
              </a:xfrm>
              <a:prstGeom prst="rect">
                <a:avLst/>
              </a:prstGeom>
            </p:spPr>
            <p:txBody>
              <a:bodyPr spcFirstLastPara="1" wrap="square" lIns="91425" tIns="91425" rIns="91425" bIns="91425" rtlCol="0" anchor="t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:r>
                  <a:rPr lang="en-US" altLang="zh-CN" sz="2000" dirty="0">
                    <a:latin typeface="Symbol" panose="05050102010706020507" pitchFamily="18" charset="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l</a:t>
                </a:r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peaks when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ν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  <a:cs typeface="Times New Roman" panose="02020603050405020304" pitchFamily="18" charset="0"/>
                      </a:rPr>
                      <m:t>= </m:t>
                    </m:r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zh-CN" altLang="en-US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  <m:sub>
                        <m:r>
                          <a:rPr lang="zh-CN" altLang="en-US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Times New Roman" panose="02020603050405020304" pitchFamily="18" charset="0"/>
                          </a:rPr>
                          <m:t>𝜇</m:t>
                        </m:r>
                      </m:sub>
                    </m:sSub>
                    <m:sSub>
                      <m:sSubPr>
                        <m:ctrlPr>
                          <a:rPr lang="en-US" altLang="zh-CN" sz="200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Times New Roman" panose="02020603050405020304" pitchFamily="18" charset="0"/>
                          </a:rPr>
                          <m:t>𝐵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  <a:cs typeface="Times New Roman" panose="02020603050405020304" pitchFamily="18" charset="0"/>
                          </a:rPr>
                          <m:t>𝑙</m:t>
                        </m:r>
                      </m:sub>
                    </m:sSub>
                  </m:oMath>
                </a14:m>
                <a:r>
                  <a:rPr lang="en-US" altLang="zh-CN" sz="2000" dirty="0"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 </a:t>
                </a:r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E938D45C-E8FC-D275-5614-47DB5F5E9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8595" y="5116709"/>
                <a:ext cx="3333841" cy="455013"/>
              </a:xfrm>
              <a:prstGeom prst="rect">
                <a:avLst/>
              </a:prstGeom>
              <a:blipFill>
                <a:blip r:embed="rId6"/>
                <a:stretch>
                  <a:fillRect l="-2011" b="-2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CEF85F4-E1EE-4E69-9614-E4F7C4B096E0}"/>
                  </a:ext>
                </a:extLst>
              </p:cNvPr>
              <p:cNvSpPr txBox="1"/>
              <p:nvPr/>
            </p:nvSpPr>
            <p:spPr>
              <a:xfrm>
                <a:off x="8301787" y="3998217"/>
                <a:ext cx="2618509" cy="914400"/>
              </a:xfrm>
              <a:prstGeom prst="rect">
                <a:avLst/>
              </a:prstGeom>
            </p:spPr>
            <p:txBody>
              <a:bodyPr spcFirstLastPara="1" wrap="none" lIns="0" tIns="0" rIns="0" bIns="0" rtlCol="0" anchor="t" anchorCtr="0"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m:t>𝜆</m:t>
                      </m:r>
                      <m:d>
                        <m:d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zh-CN" altLang="en-US" sz="20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𝛥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zh-CN" altLang="en-US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𝜈</m:t>
                          </m:r>
                        </m:num>
                        <m:den>
                          <m:sSup>
                            <m:sSup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𝜈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sz="2000" b="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zh-CN" altLang="en-US" sz="2000" b="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𝜇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b="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altLang="zh-CN" sz="2000" b="0" i="1">
                                      <a:latin typeface="Cambria Math" panose="02040503050406030204" pitchFamily="18" charset="0"/>
                                      <a:ea typeface="微软雅黑" panose="020B0503020204020204" pitchFamily="34" charset="-122"/>
                                      <a:cs typeface="Times New Roman" panose="02020603050405020304" pitchFamily="18" charset="0"/>
                                    </a:rPr>
                                    <m:t>𝑙</m:t>
                                  </m:r>
                                </m:sub>
                              </m:s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微软雅黑" panose="020B0503020204020204" pitchFamily="34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1CEF85F4-E1EE-4E69-9614-E4F7C4B096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1787" y="3998217"/>
                <a:ext cx="2618509" cy="914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487552380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1FAF3B-E194-1D97-94C7-861BCF747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2C69E353-5E40-8CED-8472-3744851D12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unusual field-enhanced spectral density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9DAA8CA6-FDAE-B6B5-DA0A-5A913DF30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601C1980-25B7-4400-98D7-6150AA2DD4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9DB2FF-9D3A-4954-BB3E-EAD5BAC468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44" y="999866"/>
            <a:ext cx="6956441" cy="246031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778825A-A5FD-ADFA-E755-619CA9043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9091" y="3889788"/>
            <a:ext cx="3466950" cy="194784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52895BC5-44A8-7809-1DE1-5A0552E54D65}"/>
              </a:ext>
            </a:extLst>
          </p:cNvPr>
          <p:cNvSpPr txBox="1"/>
          <p:nvPr/>
        </p:nvSpPr>
        <p:spPr>
          <a:xfrm>
            <a:off x="1161724" y="5649123"/>
            <a:ext cx="3154462" cy="735020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Level crossing resonance: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flip-flop transition 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573D31A-5FD5-D01E-A20B-831E72B540D1}"/>
              </a:ext>
            </a:extLst>
          </p:cNvPr>
          <p:cNvSpPr txBox="1"/>
          <p:nvPr/>
        </p:nvSpPr>
        <p:spPr>
          <a:xfrm>
            <a:off x="1251280" y="3635726"/>
            <a:ext cx="1898802" cy="25406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nuclear spin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66CBF6A-E883-D629-D7D8-82BA5167C7C9}"/>
              </a:ext>
            </a:extLst>
          </p:cNvPr>
          <p:cNvSpPr txBox="1"/>
          <p:nvPr/>
        </p:nvSpPr>
        <p:spPr>
          <a:xfrm>
            <a:off x="3080080" y="3615463"/>
            <a:ext cx="1898802" cy="25406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muon spin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E78BD217-B4DA-746E-D28F-66D6219F8472}"/>
              </a:ext>
            </a:extLst>
          </p:cNvPr>
          <p:cNvCxnSpPr/>
          <p:nvPr/>
        </p:nvCxnSpPr>
        <p:spPr>
          <a:xfrm>
            <a:off x="1470036" y="4580752"/>
            <a:ext cx="0" cy="844398"/>
          </a:xfrm>
          <a:prstGeom prst="straightConnector1">
            <a:avLst/>
          </a:prstGeom>
          <a:ln w="28575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6F32D08A-B1E2-F2B9-0BD8-5D82D673FB97}"/>
              </a:ext>
            </a:extLst>
          </p:cNvPr>
          <p:cNvSpPr txBox="1"/>
          <p:nvPr/>
        </p:nvSpPr>
        <p:spPr>
          <a:xfrm>
            <a:off x="144375" y="4580752"/>
            <a:ext cx="1898802" cy="844398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quadrupole splitting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9252D808-1D69-E806-AFE8-07431027F6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2239" y="971278"/>
            <a:ext cx="2740161" cy="3996672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6E9631A7-03D7-B850-8D02-9D83653CD35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406" y="3937506"/>
            <a:ext cx="3059160" cy="2645618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71AA39F-6544-B3FE-9CEE-ADE198A38BD8}"/>
              </a:ext>
            </a:extLst>
          </p:cNvPr>
          <p:cNvSpPr txBox="1"/>
          <p:nvPr/>
        </p:nvSpPr>
        <p:spPr>
          <a:xfrm>
            <a:off x="8500857" y="6282672"/>
            <a:ext cx="3593776" cy="63439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PRB 111,</a:t>
            </a:r>
            <a:r>
              <a:rPr lang="zh-CN" altLang="en-US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155148 (2025)</a:t>
            </a:r>
            <a:endParaRPr lang="zh-CN" altLang="en-US" sz="16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4E4DE82-CC3D-5FBA-71EB-A250E870DFCB}"/>
              </a:ext>
            </a:extLst>
          </p:cNvPr>
          <p:cNvSpPr txBox="1"/>
          <p:nvPr/>
        </p:nvSpPr>
        <p:spPr>
          <a:xfrm>
            <a:off x="8829002" y="4978016"/>
            <a:ext cx="3593776" cy="63439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Z. Naturforsch. </a:t>
            </a:r>
            <a:r>
              <a:rPr lang="de-DE" altLang="zh-C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47a, </a:t>
            </a:r>
            <a:r>
              <a:rPr lang="de-DE" altLang="zh-C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371-381 (1992)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91B0F31-D0F2-0ED5-4002-4DF882CD7BD7}"/>
              </a:ext>
            </a:extLst>
          </p:cNvPr>
          <p:cNvSpPr txBox="1"/>
          <p:nvPr/>
        </p:nvSpPr>
        <p:spPr>
          <a:xfrm>
            <a:off x="6491560" y="3538244"/>
            <a:ext cx="1383655" cy="449025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Ba</a:t>
            </a:r>
            <a:r>
              <a:rPr lang="en-US" altLang="zh-CN" sz="1600" baseline="-25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6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Nd</a:t>
            </a:r>
            <a:r>
              <a:rPr lang="en-US" altLang="zh-CN" sz="1600" baseline="-25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2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Ti</a:t>
            </a:r>
            <a:r>
              <a:rPr lang="en-US" altLang="zh-CN" sz="1600" baseline="-25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4</a:t>
            </a:r>
            <a:r>
              <a:rPr lang="en-US" altLang="zh-CN" sz="16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O</a:t>
            </a:r>
            <a:r>
              <a:rPr lang="en-US" altLang="zh-CN" sz="1600" baseline="-25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17</a:t>
            </a:r>
            <a:endParaRPr lang="zh-CN" altLang="en-US" sz="1600" baseline="-25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408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5" grpId="0"/>
      <p:bldP spid="20" grpId="0"/>
      <p:bldP spid="21" grpId="0"/>
      <p:bldP spid="22" grpId="0"/>
    </p:bldLst>
  </p:timing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B6F627-9471-F2BA-D262-47018400F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93F6443-05D8-52B9-D0FD-447ADF4A2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644" y="999866"/>
            <a:ext cx="6956441" cy="2460316"/>
          </a:xfrm>
          <a:prstGeom prst="rect">
            <a:avLst/>
          </a:prstGeom>
        </p:spPr>
      </p:pic>
      <p:sp>
        <p:nvSpPr>
          <p:cNvPr id="12" name="标题 11">
            <a:extLst>
              <a:ext uri="{FF2B5EF4-FFF2-40B4-BE49-F238E27FC236}">
                <a16:creationId xmlns:a16="http://schemas.microsoft.com/office/drawing/2014/main" id="{3DADBAF9-5B60-9FED-35F0-52A97F1507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unusual field-enhanced spectral density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E3D21419-1855-4445-CF54-33C50C26E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9F38755D-FFCE-D633-2206-D03F792BFF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559C26-075B-0CD2-DF9A-987D421FBBC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644" y="4149547"/>
            <a:ext cx="6304348" cy="252589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21655BE-F60F-084C-1A7E-F4727A106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7060" y="946567"/>
            <a:ext cx="2992844" cy="290042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D84EF5E-AF03-A80D-2DD7-A9418F02D0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9435" y="3927587"/>
            <a:ext cx="4409055" cy="342634"/>
          </a:xfrm>
          <a:prstGeom prst="rect">
            <a:avLst/>
          </a:prstGeom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8BB6503B-7C71-CF13-1665-6DF5B5743AE6}"/>
              </a:ext>
            </a:extLst>
          </p:cNvPr>
          <p:cNvSpPr txBox="1"/>
          <p:nvPr/>
        </p:nvSpPr>
        <p:spPr>
          <a:xfrm>
            <a:off x="2148178" y="3895485"/>
            <a:ext cx="5031393" cy="254062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spin-flop-like transition when H || c</a:t>
            </a:r>
            <a:endParaRPr lang="zh-CN" altLang="en-US" sz="20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3474E53D-7B11-B1A6-2F30-84DDCC32B50F}"/>
              </a:ext>
            </a:extLst>
          </p:cNvPr>
          <p:cNvCxnSpPr/>
          <p:nvPr/>
        </p:nvCxnSpPr>
        <p:spPr>
          <a:xfrm>
            <a:off x="8167690" y="5172057"/>
            <a:ext cx="4000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1D68C5B3-7CEB-51B1-BE54-3F0B8896D1D9}"/>
              </a:ext>
            </a:extLst>
          </p:cNvPr>
          <p:cNvCxnSpPr>
            <a:cxnSpLocks/>
          </p:cNvCxnSpPr>
          <p:nvPr/>
        </p:nvCxnSpPr>
        <p:spPr>
          <a:xfrm flipH="1">
            <a:off x="7586665" y="5172057"/>
            <a:ext cx="4000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箭头: 右 26">
            <a:extLst>
              <a:ext uri="{FF2B5EF4-FFF2-40B4-BE49-F238E27FC236}">
                <a16:creationId xmlns:a16="http://schemas.microsoft.com/office/drawing/2014/main" id="{EF502397-FE86-9CA8-0F71-D5799E38D4EE}"/>
              </a:ext>
            </a:extLst>
          </p:cNvPr>
          <p:cNvSpPr/>
          <p:nvPr/>
        </p:nvSpPr>
        <p:spPr>
          <a:xfrm>
            <a:off x="7496581" y="4543407"/>
            <a:ext cx="3809590" cy="200014"/>
          </a:xfrm>
          <a:prstGeom prst="rightArrow">
            <a:avLst>
              <a:gd name="adj1" fmla="val 50000"/>
              <a:gd name="adj2" fmla="val 173816"/>
            </a:avLst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F83C0663-C788-0ADD-CF3F-3140E6B2B40F}"/>
              </a:ext>
            </a:extLst>
          </p:cNvPr>
          <p:cNvCxnSpPr>
            <a:cxnSpLocks/>
          </p:cNvCxnSpPr>
          <p:nvPr/>
        </p:nvCxnSpPr>
        <p:spPr>
          <a:xfrm rot="5400000">
            <a:off x="9124954" y="5470507"/>
            <a:ext cx="4000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66175419-B014-31B2-011E-99BB69450A41}"/>
              </a:ext>
            </a:extLst>
          </p:cNvPr>
          <p:cNvCxnSpPr>
            <a:cxnSpLocks/>
          </p:cNvCxnSpPr>
          <p:nvPr/>
        </p:nvCxnSpPr>
        <p:spPr>
          <a:xfrm rot="5400000" flipH="1">
            <a:off x="9124954" y="4972032"/>
            <a:ext cx="4000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61540184-D459-A373-6AB9-52C59558318B}"/>
              </a:ext>
            </a:extLst>
          </p:cNvPr>
          <p:cNvCxnSpPr>
            <a:cxnSpLocks/>
          </p:cNvCxnSpPr>
          <p:nvPr/>
        </p:nvCxnSpPr>
        <p:spPr>
          <a:xfrm rot="2700000">
            <a:off x="10106036" y="5470507"/>
            <a:ext cx="4000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383827A4-D13C-016F-E7CA-873048C15CD5}"/>
              </a:ext>
            </a:extLst>
          </p:cNvPr>
          <p:cNvCxnSpPr>
            <a:cxnSpLocks/>
          </p:cNvCxnSpPr>
          <p:nvPr/>
        </p:nvCxnSpPr>
        <p:spPr>
          <a:xfrm rot="8700000" flipH="1">
            <a:off x="10106036" y="4972032"/>
            <a:ext cx="4000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279672AD-EFAC-3BCD-700B-844A899DF07A}"/>
              </a:ext>
            </a:extLst>
          </p:cNvPr>
          <p:cNvSpPr txBox="1"/>
          <p:nvPr/>
        </p:nvSpPr>
        <p:spPr>
          <a:xfrm>
            <a:off x="11401425" y="4362432"/>
            <a:ext cx="547688" cy="494870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</a:t>
            </a:r>
            <a:r>
              <a:rPr lang="en-US" altLang="zh-CN" sz="2400" b="1" baseline="-25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</a:t>
            </a:r>
            <a:endParaRPr lang="zh-CN" altLang="en-US" sz="2400" b="1" baseline="-25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E622FD5-6C68-6CDA-F28E-247311557255}"/>
              </a:ext>
            </a:extLst>
          </p:cNvPr>
          <p:cNvSpPr txBox="1"/>
          <p:nvPr/>
        </p:nvSpPr>
        <p:spPr>
          <a:xfrm>
            <a:off x="5267644" y="701560"/>
            <a:ext cx="2388815" cy="490014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dirty="0">
                <a:latin typeface="Symbol" panose="05050102010706020507" pitchFamily="18" charset="2"/>
                <a:ea typeface="微软雅黑" panose="020B0503020204020204" pitchFamily="34" charset="-122"/>
              </a:rPr>
              <a:t>n</a:t>
            </a:r>
            <a:r>
              <a:rPr lang="en-US" altLang="zh-CN" dirty="0">
                <a:latin typeface="Times New Roman" panose="02020603050405020304" pitchFamily="18" charset="0"/>
                <a:ea typeface="微软雅黑" panose="020B0503020204020204" pitchFamily="34" charset="-122"/>
              </a:rPr>
              <a:t> = 2.6(1) GHz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E68B9FBE-ADFD-1AE4-F39E-784F1EA2F910}"/>
              </a:ext>
            </a:extLst>
          </p:cNvPr>
          <p:cNvSpPr txBox="1"/>
          <p:nvPr/>
        </p:nvSpPr>
        <p:spPr>
          <a:xfrm>
            <a:off x="7929571" y="5886450"/>
            <a:ext cx="2705092" cy="492545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Difference: not static!</a:t>
            </a: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0461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 animBg="1"/>
      <p:bldP spid="32" grpId="0"/>
      <p:bldP spid="34" grpId="0"/>
    </p:bldLst>
  </p:timing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98450-63CC-79CE-95F0-F3179215E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9D3A91BE-06AF-6820-D597-B922297360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Origin of field-induced order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5F5D9170-FE64-9886-C630-CA3C5594B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2EBA29B1-74A9-1969-D36F-7F3025A1BB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FF3DF61-FE6C-FA34-E715-5D9D72748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399" y="924101"/>
            <a:ext cx="10220947" cy="38566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D8C80EA-D141-0201-A875-F7BB083D86B7}"/>
                  </a:ext>
                </a:extLst>
              </p:cNvPr>
              <p:cNvSpPr txBox="1"/>
              <p:nvPr/>
            </p:nvSpPr>
            <p:spPr>
              <a:xfrm>
                <a:off x="973464" y="5343489"/>
                <a:ext cx="3996672" cy="406886"/>
              </a:xfrm>
              <a:prstGeom prst="rect">
                <a:avLst/>
              </a:prstGeom>
            </p:spPr>
            <p:txBody>
              <a:bodyPr spcFirstLastPara="1" wrap="none" lIns="0" tIns="0" rIns="0" bIns="0" rtlCol="0" anchor="t" anchorCtr="0">
                <a:noAutofit/>
              </a:bodyPr>
              <a:lstStyle/>
              <a:p>
                <a:pPr marL="0" indent="0" algn="l">
                  <a:spcBef>
                    <a:spcPts val="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微软雅黑" panose="020B0503020204020204" pitchFamily="34" charset="-122"/>
                              <a:cs typeface="Times New Roman" panose="020206030504050203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∝</m:t>
                      </m:r>
                      <m:sSup>
                        <m:sSupPr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zh-CN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𝑄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d>
                        <m:dPr>
                          <m:begChr m:val="⟨"/>
                          <m:endChr m:val="⟩"/>
                          <m:ctrlPr>
                            <a:rPr lang="en-US" altLang="zh-CN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0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m:rPr>
                          <m:sty m:val="p"/>
                        </m:rPr>
                        <a:rPr lang="en-US" altLang="zh-CN" sz="20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sin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𝑄𝑟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)/(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𝑄𝑟</m:t>
                      </m:r>
                      <m:r>
                        <a:rPr lang="en-US" altLang="zh-CN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000" dirty="0">
                  <a:latin typeface="Times New Roman" panose="02020603050405020304" pitchFamily="18" charset="0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4D8C80EA-D141-0201-A875-F7BB083D8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464" y="5343489"/>
                <a:ext cx="3996672" cy="406886"/>
              </a:xfrm>
              <a:prstGeom prst="rect">
                <a:avLst/>
              </a:prstGeom>
              <a:blipFill>
                <a:blip r:embed="rId5"/>
                <a:stretch>
                  <a:fillRect t="-1515" b="-45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>
            <a:extLst>
              <a:ext uri="{FF2B5EF4-FFF2-40B4-BE49-F238E27FC236}">
                <a16:creationId xmlns:a16="http://schemas.microsoft.com/office/drawing/2014/main" id="{EEC21CCA-C810-2D39-AAF6-54E8C6ED7606}"/>
              </a:ext>
            </a:extLst>
          </p:cNvPr>
          <p:cNvSpPr txBox="1"/>
          <p:nvPr/>
        </p:nvSpPr>
        <p:spPr>
          <a:xfrm>
            <a:off x="5325535" y="4686141"/>
            <a:ext cx="6394967" cy="1013560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strong magnetoelastic effect</a:t>
            </a:r>
          </a:p>
          <a:p>
            <a:pPr marL="342900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parameter </a:t>
            </a:r>
            <a:r>
              <a:rPr lang="en-US" altLang="zh-CN" sz="2000" b="1" i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is not restored after the field-trained process</a:t>
            </a:r>
          </a:p>
          <a:p>
            <a:pPr algn="l">
              <a:spcBef>
                <a:spcPts val="0"/>
              </a:spcBef>
            </a:pP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0.01% increase </a:t>
            </a:r>
            <a:r>
              <a:rPr lang="en-US" altLang="zh-CN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 negative pressure effect</a:t>
            </a:r>
            <a:endParaRPr lang="en-US" altLang="zh-CN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DFF34A38-9B09-1F22-1947-A0B7CA706BBA}"/>
              </a:ext>
            </a:extLst>
          </p:cNvPr>
          <p:cNvSpPr txBox="1"/>
          <p:nvPr/>
        </p:nvSpPr>
        <p:spPr>
          <a:xfrm>
            <a:off x="5325534" y="5699701"/>
            <a:ext cx="6394967" cy="791582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Speculation: positive pressure </a:t>
            </a: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 disordered state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                      Nd</a:t>
            </a:r>
            <a:r>
              <a:rPr lang="en-US" altLang="zh-CN" sz="2000" b="1" baseline="-25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Be</a:t>
            </a:r>
            <a:r>
              <a:rPr lang="en-US" altLang="zh-CN" sz="2000" b="1" baseline="-25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2</a:t>
            </a: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SiO</a:t>
            </a:r>
            <a:r>
              <a:rPr lang="en-US" altLang="zh-CN" sz="2000" b="1" baseline="-25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7</a:t>
            </a: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sym typeface="Wingdings" panose="05000000000000000000" pitchFamily="2" charset="2"/>
              </a:rPr>
              <a:t>, external pressure…</a:t>
            </a: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284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8CA45-226D-7BBF-6922-2865E93DA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1">
            <a:extLst>
              <a:ext uri="{FF2B5EF4-FFF2-40B4-BE49-F238E27FC236}">
                <a16:creationId xmlns:a16="http://schemas.microsoft.com/office/drawing/2014/main" id="{0BC71685-EC07-2A8F-2ECA-D6848ED6D8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844" y="47372"/>
            <a:ext cx="9006544" cy="596644"/>
          </a:xfrm>
        </p:spPr>
        <p:txBody>
          <a:bodyPr/>
          <a:lstStyle/>
          <a:p>
            <a:r>
              <a:rPr lang="en-US" altLang="zh-CN" dirty="0"/>
              <a:t>Summary</a:t>
            </a:r>
            <a:endParaRPr lang="zh-CN" altLang="en-US" dirty="0"/>
          </a:p>
        </p:txBody>
      </p:sp>
      <p:sp>
        <p:nvSpPr>
          <p:cNvPr id="13" name="灯片编号占位符 2">
            <a:extLst>
              <a:ext uri="{FF2B5EF4-FFF2-40B4-BE49-F238E27FC236}">
                <a16:creationId xmlns:a16="http://schemas.microsoft.com/office/drawing/2014/main" id="{07BF9C48-E2AE-EF0E-111D-3938DBCAA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6"/>
            <a:ext cx="2743200" cy="365125"/>
          </a:xfrm>
        </p:spPr>
        <p:txBody>
          <a:bodyPr/>
          <a:lstStyle/>
          <a:p>
            <a:fld id="{A848ABE4-2038-4BB2-BEEE-3E0E6DDE6AA1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F9AFF238-7DD7-8516-7C3A-EEDD9A0FA6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11836" y="329625"/>
            <a:ext cx="2082797" cy="342634"/>
          </a:xfrm>
        </p:spPr>
        <p:txBody>
          <a:bodyPr/>
          <a:lstStyle/>
          <a:p>
            <a:r>
              <a:rPr lang="en-US" altLang="zh-CN" dirty="0"/>
              <a:t>Nd</a:t>
            </a:r>
            <a:r>
              <a:rPr lang="en-US" altLang="zh-CN" baseline="-25000" dirty="0"/>
              <a:t>2</a:t>
            </a:r>
            <a:r>
              <a:rPr lang="en-US" altLang="zh-CN" dirty="0"/>
              <a:t>Be</a:t>
            </a:r>
            <a:r>
              <a:rPr lang="en-US" altLang="zh-CN" baseline="-25000" dirty="0"/>
              <a:t>2</a:t>
            </a:r>
            <a:r>
              <a:rPr lang="en-US" altLang="zh-CN" dirty="0"/>
              <a:t>GeO</a:t>
            </a:r>
            <a:r>
              <a:rPr lang="en-US" altLang="zh-CN" baseline="-25000" dirty="0"/>
              <a:t>7</a:t>
            </a:r>
            <a:endParaRPr lang="zh-CN" altLang="en-US" baseline="-25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4C483D1-3977-F615-C98B-07E196AF7C88}"/>
              </a:ext>
            </a:extLst>
          </p:cNvPr>
          <p:cNvSpPr txBox="1"/>
          <p:nvPr/>
        </p:nvSpPr>
        <p:spPr>
          <a:xfrm>
            <a:off x="486960" y="1096329"/>
            <a:ext cx="5985278" cy="2404101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342900" indent="-34290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n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hidden-order-like transition</a:t>
            </a:r>
          </a:p>
          <a:p>
            <a:pPr marL="342900" indent="-342900" algn="l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n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the order parameter after the field-trained process is a magnetic dipole; but the one after ZFC is unresolved</a:t>
            </a:r>
          </a:p>
          <a:p>
            <a:pPr algn="l">
              <a:spcBef>
                <a:spcPts val="0"/>
              </a:spcBef>
            </a:pP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D0F1A49-1399-869B-2357-FF717CC6C07B}"/>
              </a:ext>
            </a:extLst>
          </p:cNvPr>
          <p:cNvGrpSpPr/>
          <p:nvPr/>
        </p:nvGrpSpPr>
        <p:grpSpPr>
          <a:xfrm>
            <a:off x="6433629" y="1046101"/>
            <a:ext cx="5625295" cy="2056537"/>
            <a:chOff x="5138229" y="2476318"/>
            <a:chExt cx="5625295" cy="2056537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7D639C7-09A0-0E45-A6EE-EBFA0088A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38229" y="3067261"/>
              <a:ext cx="5625295" cy="1465594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C3D77512-19F4-70D6-3616-EE39CF5278BA}"/>
                </a:ext>
              </a:extLst>
            </p:cNvPr>
            <p:cNvSpPr/>
            <p:nvPr/>
          </p:nvSpPr>
          <p:spPr>
            <a:xfrm>
              <a:off x="9095874" y="2909455"/>
              <a:ext cx="1513791" cy="26250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AB7B756-6C83-A03F-5796-4345A5484B7D}"/>
                </a:ext>
              </a:extLst>
            </p:cNvPr>
            <p:cNvSpPr/>
            <p:nvPr/>
          </p:nvSpPr>
          <p:spPr>
            <a:xfrm>
              <a:off x="8343353" y="2476318"/>
              <a:ext cx="328134" cy="1465594"/>
            </a:xfrm>
            <a:prstGeom prst="rect">
              <a:avLst/>
            </a:prstGeom>
            <a:blipFill dpi="0" rotWithShape="1">
              <a:blip r:embed="rId5">
                <a:alphaModFix amt="52000"/>
              </a:blip>
              <a:srcRect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noFill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CBC439C0-2C00-71E3-2DFF-6F1CF9F02736}"/>
              </a:ext>
            </a:extLst>
          </p:cNvPr>
          <p:cNvSpPr txBox="1"/>
          <p:nvPr/>
        </p:nvSpPr>
        <p:spPr>
          <a:xfrm>
            <a:off x="452494" y="3102638"/>
            <a:ext cx="7601168" cy="2221160"/>
          </a:xfrm>
          <a:prstGeom prst="rect">
            <a:avLst/>
          </a:prstGeom>
        </p:spPr>
        <p:txBody>
          <a:bodyPr spcFirstLastPara="1" wrap="square" lIns="91425" tIns="91425" rIns="91425" bIns="91425" rtlCol="0" anchor="ctr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zh-CN" altLang="en-US" sz="2400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28A163A-90F1-577A-2385-5CAEECF30063}"/>
              </a:ext>
            </a:extLst>
          </p:cNvPr>
          <p:cNvSpPr txBox="1"/>
          <p:nvPr/>
        </p:nvSpPr>
        <p:spPr>
          <a:xfrm>
            <a:off x="486959" y="3311843"/>
            <a:ext cx="10495365" cy="224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the stabilized AFM phase is dynamic in nature, but the moments fluctuate coherently in the 10</a:t>
            </a:r>
            <a:r>
              <a:rPr lang="en-US" altLang="zh-CN" sz="2400" baseline="300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-9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 s time scale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the ground state is very sensitive to perturbations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  <a:sym typeface="Wingdings" panose="05000000000000000000" pitchFamily="2" charset="2"/>
              </a:rPr>
              <a:t> resides </a:t>
            </a:r>
            <a:r>
              <a:rPr lang="en-US" altLang="zh-CN" sz="2400" dirty="0">
                <a:latin typeface="Times New Roman" panose="02020603050405020304" pitchFamily="18" charset="0"/>
                <a:ea typeface="微软雅黑" panose="020B0503020204020204" pitchFamily="34" charset="-122"/>
              </a:rPr>
              <a:t>at the boundary between the long-range ordered and dynamically disordered phases?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595398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96" objId="44"/>
        <p14:stopEvt time="34652" objId="44"/>
      </p14:showEvtLst>
    </p:ext>
  </p:extLs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3E881-2722-C77C-19C0-4D65312F4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A865E364-D1C0-4D52-345E-D8E50D4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8ABE4-2038-4BB2-BEEE-3E0E6DDE6AA1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009DCA5A-F401-4E7E-69C8-726A70398998}"/>
              </a:ext>
            </a:extLst>
          </p:cNvPr>
          <p:cNvSpPr txBox="1">
            <a:spLocks/>
          </p:cNvSpPr>
          <p:nvPr/>
        </p:nvSpPr>
        <p:spPr>
          <a:xfrm>
            <a:off x="43751" y="136525"/>
            <a:ext cx="12191999" cy="36974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altLang="zh-CN" sz="36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346577-5001-C176-187F-D30909666596}"/>
              </a:ext>
            </a:extLst>
          </p:cNvPr>
          <p:cNvSpPr txBox="1"/>
          <p:nvPr/>
        </p:nvSpPr>
        <p:spPr>
          <a:xfrm>
            <a:off x="940651" y="441887"/>
            <a:ext cx="7240823" cy="227943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Acknowledgement</a:t>
            </a:r>
            <a:endParaRPr lang="en-US" altLang="zh-CN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87C6893-0B2B-6AC9-0F41-429B0F6B0A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2560" y="1786194"/>
            <a:ext cx="1055754" cy="140767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8FEAEC5-5AC2-27FD-B877-C992D4D95F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44" t="5065" r="14708" b="35529"/>
          <a:stretch/>
        </p:blipFill>
        <p:spPr>
          <a:xfrm>
            <a:off x="5875849" y="1786194"/>
            <a:ext cx="1121732" cy="1382196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E8D4EAB-6BBA-878C-1782-45D30659F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1258" y="1796045"/>
            <a:ext cx="1183339" cy="1372345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628C47DA-9424-ED61-45ED-A2FAC44E5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6291" y="1786194"/>
            <a:ext cx="1069146" cy="1407673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3ECA401B-991B-8650-7920-6D48B13BFC43}"/>
              </a:ext>
            </a:extLst>
          </p:cNvPr>
          <p:cNvSpPr txBox="1"/>
          <p:nvPr/>
        </p:nvSpPr>
        <p:spPr>
          <a:xfrm>
            <a:off x="1299532" y="1079196"/>
            <a:ext cx="1794930" cy="363135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PhD Students</a:t>
            </a: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C9A4F66-26C0-F7BF-485C-44A561D9B98B}"/>
              </a:ext>
            </a:extLst>
          </p:cNvPr>
          <p:cNvSpPr txBox="1"/>
          <p:nvPr/>
        </p:nvSpPr>
        <p:spPr>
          <a:xfrm>
            <a:off x="1346310" y="3173917"/>
            <a:ext cx="1770030" cy="42489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Yantao</a:t>
            </a: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Cao</a:t>
            </a:r>
            <a:endParaRPr lang="zh-CN" altLang="en-US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1AA02D-8022-7B34-5A35-0C6E84E215A1}"/>
              </a:ext>
            </a:extLst>
          </p:cNvPr>
          <p:cNvSpPr txBox="1"/>
          <p:nvPr/>
        </p:nvSpPr>
        <p:spPr>
          <a:xfrm>
            <a:off x="3160091" y="3173917"/>
            <a:ext cx="1288179" cy="42489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Andi Liu</a:t>
            </a:r>
            <a:endParaRPr lang="zh-CN" altLang="en-US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568D9C0-4840-D720-E1C8-DD5E142A8B28}"/>
              </a:ext>
            </a:extLst>
          </p:cNvPr>
          <p:cNvSpPr txBox="1"/>
          <p:nvPr/>
        </p:nvSpPr>
        <p:spPr>
          <a:xfrm>
            <a:off x="5123790" y="3286282"/>
            <a:ext cx="2743200" cy="823079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Prof. Z.M. Tian</a:t>
            </a:r>
          </a:p>
          <a:p>
            <a:pPr algn="ctr"/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HUST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30BFA1B-81D7-CB1F-0A80-828694A0EE4A}"/>
              </a:ext>
            </a:extLst>
          </p:cNvPr>
          <p:cNvSpPr txBox="1"/>
          <p:nvPr/>
        </p:nvSpPr>
        <p:spPr>
          <a:xfrm>
            <a:off x="10216508" y="3320090"/>
            <a:ext cx="1832837" cy="69422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Prof. P.J. Sun</a:t>
            </a:r>
          </a:p>
          <a:p>
            <a:pPr algn="ctr"/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IOP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05FEA2E-4228-504F-5989-8EFEE8CB6437}"/>
              </a:ext>
            </a:extLst>
          </p:cNvPr>
          <p:cNvSpPr txBox="1"/>
          <p:nvPr/>
        </p:nvSpPr>
        <p:spPr>
          <a:xfrm>
            <a:off x="5748303" y="1028499"/>
            <a:ext cx="1794930" cy="363135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Collaborators</a:t>
            </a: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CEFA13B-89BE-2936-3863-FEB5E2932103}"/>
              </a:ext>
            </a:extLst>
          </p:cNvPr>
          <p:cNvSpPr txBox="1"/>
          <p:nvPr/>
        </p:nvSpPr>
        <p:spPr>
          <a:xfrm>
            <a:off x="646386" y="3708304"/>
            <a:ext cx="1794930" cy="363135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Beamtime</a:t>
            </a: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0" name="Picture 2" descr="J-PARC Symposium 2019">
            <a:extLst>
              <a:ext uri="{FF2B5EF4-FFF2-40B4-BE49-F238E27FC236}">
                <a16:creationId xmlns:a16="http://schemas.microsoft.com/office/drawing/2014/main" id="{B3E7AEA0-90BE-C515-DBFC-4CABF1714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031" y="4585794"/>
            <a:ext cx="1542811" cy="647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About the hosts - - Diamond Light Source">
            <a:extLst>
              <a:ext uri="{FF2B5EF4-FFF2-40B4-BE49-F238E27FC236}">
                <a16:creationId xmlns:a16="http://schemas.microsoft.com/office/drawing/2014/main" id="{9210DB26-A12D-8649-D771-C675519DC3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650" y="4748933"/>
            <a:ext cx="2832572" cy="547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E322C381-2DB9-D918-CD71-920135C5BB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18632" y="4776883"/>
            <a:ext cx="1452451" cy="51925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85A37785-628A-82BD-4FEE-4B32ADA736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2387" y="1773328"/>
            <a:ext cx="1133892" cy="142054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059600B0-E8A1-6E55-5871-3472FF89E75A}"/>
              </a:ext>
            </a:extLst>
          </p:cNvPr>
          <p:cNvSpPr txBox="1"/>
          <p:nvPr/>
        </p:nvSpPr>
        <p:spPr>
          <a:xfrm>
            <a:off x="7159456" y="3295700"/>
            <a:ext cx="1832837" cy="656428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Dr. J. S. Gardner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ORNL</a:t>
            </a:r>
            <a:endParaRPr lang="zh-CN" altLang="en-US" sz="20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150D7ED9-14E4-C9A8-1287-02E00AF4A4D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7048" y="1770957"/>
            <a:ext cx="1062773" cy="1420281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ECAC2779-E798-BC98-204E-8260A053C771}"/>
              </a:ext>
            </a:extLst>
          </p:cNvPr>
          <p:cNvSpPr txBox="1"/>
          <p:nvPr/>
        </p:nvSpPr>
        <p:spPr>
          <a:xfrm>
            <a:off x="8687982" y="3305167"/>
            <a:ext cx="1832837" cy="694227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Prof. J.K. Zho</a:t>
            </a:r>
          </a:p>
          <a:p>
            <a:pPr algn="ctr"/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GBU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35870638-D813-56D3-8733-7DF092EBCC6B}"/>
              </a:ext>
            </a:extLst>
          </p:cNvPr>
          <p:cNvSpPr txBox="1"/>
          <p:nvPr/>
        </p:nvSpPr>
        <p:spPr>
          <a:xfrm>
            <a:off x="1159881" y="5534964"/>
            <a:ext cx="2420983" cy="487680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Dr. Koda Akihiro</a:t>
            </a:r>
            <a:endParaRPr lang="zh-CN" altLang="en-US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B1CA6D6A-B450-89B7-1334-6E14E583CE50}"/>
              </a:ext>
            </a:extLst>
          </p:cNvPr>
          <p:cNvSpPr txBox="1"/>
          <p:nvPr/>
        </p:nvSpPr>
        <p:spPr>
          <a:xfrm>
            <a:off x="4714239" y="5493468"/>
            <a:ext cx="2420983" cy="821386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Dr. Helen Walker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Dr. G. Wood</a:t>
            </a:r>
            <a:endParaRPr lang="zh-CN" altLang="en-US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3CF7004-A88B-D9A5-4DA3-59D6B3D9C504}"/>
              </a:ext>
            </a:extLst>
          </p:cNvPr>
          <p:cNvSpPr txBox="1"/>
          <p:nvPr/>
        </p:nvSpPr>
        <p:spPr>
          <a:xfrm>
            <a:off x="8130956" y="5493468"/>
            <a:ext cx="3039749" cy="1397456"/>
          </a:xfrm>
          <a:prstGeom prst="rect">
            <a:avLst/>
          </a:prstGeom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Dr. Toni </a:t>
            </a:r>
            <a:r>
              <a:rPr lang="en-US" altLang="zh-CN" sz="1400" b="1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Shiroka</a:t>
            </a:r>
            <a:endParaRPr lang="en-US" altLang="zh-CN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Dr. Hubertus </a:t>
            </a:r>
            <a:r>
              <a:rPr lang="en-US" altLang="zh-CN" sz="1400" b="1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Luetkens</a:t>
            </a: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Dr. T. Hicken</a:t>
            </a:r>
          </a:p>
          <a:p>
            <a:pPr marL="0" indent="0" algn="l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altLang="zh-CN" sz="1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Dr. J. Krieger </a:t>
            </a:r>
            <a:endParaRPr lang="zh-CN" altLang="en-US" sz="1400" b="1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0732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5038F2DE-03FC-1100-7D6C-A2917D197591}"/>
              </a:ext>
            </a:extLst>
          </p:cNvPr>
          <p:cNvGrpSpPr/>
          <p:nvPr/>
        </p:nvGrpSpPr>
        <p:grpSpPr>
          <a:xfrm>
            <a:off x="0" y="3596324"/>
            <a:ext cx="12192000" cy="3266391"/>
            <a:chOff x="0" y="3596324"/>
            <a:chExt cx="12192000" cy="3266391"/>
          </a:xfrm>
        </p:grpSpPr>
        <p:pic>
          <p:nvPicPr>
            <p:cNvPr id="9" name="Picture 2" descr="Introduction - Songshan Lake Materials Laboratory">
              <a:extLst>
                <a:ext uri="{FF2B5EF4-FFF2-40B4-BE49-F238E27FC236}">
                  <a16:creationId xmlns:a16="http://schemas.microsoft.com/office/drawing/2014/main" id="{0A7CF09A-8C78-8864-D41B-6A5085BE91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colorTemperature colorTemp="8800"/>
                      </a14:imgEffect>
                      <a14:imgEffect>
                        <a14:saturation sat="20000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778" b="19717"/>
            <a:stretch/>
          </p:blipFill>
          <p:spPr bwMode="auto">
            <a:xfrm>
              <a:off x="0" y="3601039"/>
              <a:ext cx="12192000" cy="32616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644994BA-878A-2505-9E3E-EFCB437666FB}"/>
                </a:ext>
              </a:extLst>
            </p:cNvPr>
            <p:cNvSpPr/>
            <p:nvPr/>
          </p:nvSpPr>
          <p:spPr>
            <a:xfrm>
              <a:off x="0" y="3596324"/>
              <a:ext cx="12192000" cy="3261676"/>
            </a:xfrm>
            <a:prstGeom prst="rect">
              <a:avLst/>
            </a:prstGeom>
            <a:gradFill>
              <a:gsLst>
                <a:gs pos="100000">
                  <a:schemeClr val="bg1"/>
                </a:gs>
                <a:gs pos="0">
                  <a:schemeClr val="bg1">
                    <a:lumMod val="50000"/>
                    <a:alpha val="88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noFill/>
              </a:endParaRP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78B306F7-CA01-CE84-433C-0500408E1A3F}"/>
              </a:ext>
            </a:extLst>
          </p:cNvPr>
          <p:cNvSpPr/>
          <p:nvPr/>
        </p:nvSpPr>
        <p:spPr>
          <a:xfrm>
            <a:off x="1553184" y="1331570"/>
            <a:ext cx="9075906" cy="2362200"/>
          </a:xfrm>
          <a:prstGeom prst="rect">
            <a:avLst/>
          </a:prstGeom>
          <a:noFill/>
          <a:ln w="28575">
            <a:gradFill flip="none" rotWithShape="1">
              <a:gsLst>
                <a:gs pos="0">
                  <a:schemeClr val="bg1"/>
                </a:gs>
                <a:gs pos="56000">
                  <a:schemeClr val="accent1"/>
                </a:gs>
                <a:gs pos="100000">
                  <a:schemeClr val="bg1"/>
                </a:gs>
              </a:gsLst>
              <a:lin ang="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500" b="1" spc="3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4400" b="1" spc="300" dirty="0">
                <a:solidFill>
                  <a:schemeClr val="accent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Thank you for your attention!</a:t>
            </a:r>
            <a:endParaRPr lang="en-US" sz="55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3157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spcFirstLastPara="1" wrap="square" lIns="91425" tIns="91425" rIns="91425" bIns="91425" rtlCol="0" anchor="t" anchorCtr="0">
        <a:noAutofit/>
      </a:bodyPr>
      <a:lstStyle>
        <a:defPPr marL="0" indent="0" algn="l">
          <a:spcBef>
            <a:spcPts val="0"/>
          </a:spcBef>
          <a:buFont typeface="Arial" panose="020B0604020202020204" pitchFamily="34" charset="0"/>
          <a:buNone/>
          <a:defRPr sz="2000" b="1" dirty="0" smtClean="0">
            <a:latin typeface="Times New Roman" panose="02020603050405020304" pitchFamily="18" charset="0"/>
            <a:ea typeface="微软雅黑" panose="020B0503020204020204" pitchFamily="34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30149</TotalTime>
  <Words>1602</Words>
  <Application>Microsoft Office PowerPoint</Application>
  <PresentationFormat>宽屏</PresentationFormat>
  <Paragraphs>381</Paragraphs>
  <Slides>38</Slides>
  <Notes>32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2" baseType="lpstr">
      <vt:lpstr>Archivo SemiBold</vt:lpstr>
      <vt:lpstr>CMBX10</vt:lpstr>
      <vt:lpstr>CMR10</vt:lpstr>
      <vt:lpstr>等线</vt:lpstr>
      <vt:lpstr>宋体</vt:lpstr>
      <vt:lpstr>微软雅黑</vt:lpstr>
      <vt:lpstr>Arial</vt:lpstr>
      <vt:lpstr>Cambria</vt:lpstr>
      <vt:lpstr>Cambria Math</vt:lpstr>
      <vt:lpstr>Symbol</vt:lpstr>
      <vt:lpstr>Times New Roman</vt:lpstr>
      <vt:lpstr>Wingdings</vt:lpstr>
      <vt:lpstr>Office 主题​​</vt:lpstr>
      <vt:lpstr>Graph</vt:lpstr>
      <vt:lpstr>PowerPoint 演示文稿</vt:lpstr>
      <vt:lpstr>Outline</vt:lpstr>
      <vt:lpstr>Quantum Spin Liquids</vt:lpstr>
      <vt:lpstr>Quantum Spin Liquids</vt:lpstr>
      <vt:lpstr>Quantum Spin Liquids</vt:lpstr>
      <vt:lpstr>Quantum Spin Liquids</vt:lpstr>
      <vt:lpstr>Quantum Spin Liquids</vt:lpstr>
      <vt:lpstr>PowerPoint 演示文稿</vt:lpstr>
      <vt:lpstr>general structural features</vt:lpstr>
      <vt:lpstr>PrZnAl11O19 : susceptibility</vt:lpstr>
      <vt:lpstr>PrZnAl11O19 : gapless excitations</vt:lpstr>
      <vt:lpstr>PrZnAl11O19 : low-E excitations</vt:lpstr>
      <vt:lpstr>NdZnAl11O19: low-E excitations</vt:lpstr>
      <vt:lpstr>PrZnAl11O19：enhanced nuclear magnetism</vt:lpstr>
      <vt:lpstr>PrZnAl11O19：enhanced nuclear magnetism</vt:lpstr>
      <vt:lpstr>Intrinsic transverse field Ising model</vt:lpstr>
      <vt:lpstr>CeMgAl11O19: U(1) Dirac QSL candidate</vt:lpstr>
      <vt:lpstr>CeMgAl11O19: U(1) Dirac QSL candidate</vt:lpstr>
      <vt:lpstr>CeMgAl11O19: slow spin dynamics</vt:lpstr>
      <vt:lpstr>NdZnAl11O19: CEF ground state</vt:lpstr>
      <vt:lpstr>NdZnAl11O19: CEF ground state</vt:lpstr>
      <vt:lpstr>persistent spin fluctuations</vt:lpstr>
      <vt:lpstr>PowerPoint 演示文稿</vt:lpstr>
      <vt:lpstr>ADR performance</vt:lpstr>
      <vt:lpstr>PowerPoint 演示文稿</vt:lpstr>
      <vt:lpstr>PowerPoint 演示文稿</vt:lpstr>
      <vt:lpstr>phase diagram</vt:lpstr>
      <vt:lpstr>CEF ground state</vt:lpstr>
      <vt:lpstr>dimer model</vt:lpstr>
      <vt:lpstr>magnetic ordering</vt:lpstr>
      <vt:lpstr>hidden order?</vt:lpstr>
      <vt:lpstr>spin dynamics</vt:lpstr>
      <vt:lpstr>unusual field-enhanced spectral density</vt:lpstr>
      <vt:lpstr>unusual field-enhanced spectral density</vt:lpstr>
      <vt:lpstr>Origin of field-induced order</vt:lpstr>
      <vt:lpstr>Summary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什么是无序合金？</dc:title>
  <dc:creator>xtzj</dc:creator>
  <cp:lastModifiedBy>Hanjie Guo</cp:lastModifiedBy>
  <cp:revision>905</cp:revision>
  <dcterms:created xsi:type="dcterms:W3CDTF">2021-07-15T01:25:57Z</dcterms:created>
  <dcterms:modified xsi:type="dcterms:W3CDTF">2026-10-26T01:12:45Z</dcterms:modified>
</cp:coreProperties>
</file>