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0" r:id="rId2"/>
    <p:sldMasterId id="2147483652" r:id="rId3"/>
  </p:sldMasterIdLst>
  <p:notesMasterIdLst>
    <p:notesMasterId r:id="rId30"/>
  </p:notesMasterIdLst>
  <p:sldIdLst>
    <p:sldId id="277"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984" r:id="rId21"/>
    <p:sldId id="985" r:id="rId22"/>
    <p:sldId id="273" r:id="rId23"/>
    <p:sldId id="274" r:id="rId24"/>
    <p:sldId id="986" r:id="rId25"/>
    <p:sldId id="275" r:id="rId26"/>
    <p:sldId id="987" r:id="rId27"/>
    <p:sldId id="276" r:id="rId28"/>
    <p:sldId id="988"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2821" autoAdjust="0"/>
  </p:normalViewPr>
  <p:slideViewPr>
    <p:cSldViewPr snapToGrid="0">
      <p:cViewPr varScale="1">
        <p:scale>
          <a:sx n="47" d="100"/>
          <a:sy n="47" d="100"/>
        </p:scale>
        <p:origin x="1027" y="4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notesMaster" Target="notesMasters/notesMaster1.xml"/><Relationship Id="rId8"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685800" y="1143000"/>
            <a:ext cx="5486400" cy="3086100"/>
          </a:xfrm>
          <a:prstGeom prst="rect">
            <a:avLst/>
          </a:prstGeom>
          <a:noFill/>
          <a:ln w="12700">
            <a:solidFill>
              <a:srgbClr val="CCCCCC"/>
            </a:solidFill>
          </a:ln>
        </p:spPr>
      </p:sp>
      <p:sp>
        <p:nvSpPr>
          <p:cNvPr id="3" name="Notes Placeholder 2"/>
          <p:cNvSpPr>
            <a:spLocks noGrp="1"/>
          </p:cNvSpPr>
          <p:nvPr>
            <p:ph type="body" sz="quarter" idx="3"/>
          </p:nvPr>
        </p:nvSpPr>
        <p:spPr>
          <a:xfrm>
            <a:off x="685800" y="4400550"/>
            <a:ext cx="5486400" cy="3600450"/>
          </a:xfrm>
          <a:prstGeom prst="rect">
            <a:avLst/>
          </a:prstGeom>
        </p:spPr>
        <p:txBody>
          <a:bodyPr/>
          <a:lstStyle/>
          <a:p>
            <a:r>
              <a:rPr lang="en-US"/>
              <a:t>Notes</a:t>
            </a: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[0:20] Five parts. First the compound and the question. Then bulk and neutron results, which find no order. Then the crystal-field model, which is the key to the system. The fourth part is where the muon comes in, and I will spend about half of the talk there. Then a short summary.</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[1:00] SrTm2O4 belongs to the SrRE2O4 family. The rare-earth ions sit on two inequivalent sites forming zig-zag chains along c. Nearest and next-nearest Tm-Tm distances are very similar, 3.38 versus 3.44 to 3.51 angstrom, which is the geometric frustration. Tm3+ is a non-Kramers ion, so a crystal-field singlet ground state is possible. Several family members order, or show short-range order, but Tm does not. The question for this talk: is the compound really disordered, and why does the muon see something different?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[1:00] Along the three axes the Curie-Weiss temperature changes sign: minus 12.7 kelvin along a and c, plus 43 along b. In the high-temperature paramagnetic range we get minus 41.6 kelvin, a net antiferromagnetic coupling, and an effective moment of 7.69 Bohr magnetons, close to the free-ion value. At 2 kelvin and 9 tesla only 37 percent of the saturation moment is reached, and even at 58 tesla the a-axis moment is 6.24, not saturated. This points to strong crystal-field anisotropy. There is no hysteresis, so it is not a ferromagnet.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[0:50] Single-crystal polarized neutron scattering on D7, at about 65 millikelvin, shows no new Bragg peaks and no diffuse scattering. Powder diffraction on SPODI, about 26 hours at 0.5 kelvin, shows no magnetic peaks. The refined moments are plus 0.30 and minus 0.20 Bohr magnetons, each with an uncertainty of 0.21, so consistent with zero.</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[0:45] Inelastic neutron scattering on MAPS at 5 kelvin sees five excitations. Two at low energy, 1.2 and 3.4 millielectronvolts, which are dispersive, so inter-ionic interactions are present. Three at higher energy, 24, 36 and 71, without dispersion. The intensity falls with Q, confirming the magnetic origin. These levels are the input to the crystal-field model.</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[0:45] We used two models. A DFT model based on Wannier functions describes only the low-energy excitations and fails for the magnetization trends. An effective point-charge model, with oxygen charges fitted to the INS data, describes the INS spectrum, the Schottky anomaly and the high-temperature susceptibility. Small deviations at low temperature probably come from inter-ionic interactions, which are not included.</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[0:45] The EC model predicts easy-axis anisotropy for Tm1 and easy-plane anisotropy for Tm2, and c is hard for both. For both sites the ground state is dominated by J equals zero. Together with weak dipolar interactions, this explains the absence of order. In this picture frustration is probably secondary to the crystal field.</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[1:00] A quick reminder, mostly for orientation. In zero field, if the muon sees a static local field, its spin precesses and we see oscillations in the asymmetry. That is why oscillations are usually taken as evidence of long-range order. A single frequency also tells us there is a single muon stopping site. The frequency gives the local field. If the field fluctuates, we only see a monotonic relaxation. A longitudinal field can then distinguish a static field distribution from dynamics.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[0:40] Now the twist. Zero-field μSR on the same compound shows a clean single-frequency oscillation below 100 kelvin. But there is no critical temperature, as would be expected for a second-order transition. This contradicts bulk and neutrons. Is it intrinsic order, or an artifact of the probe? Let me show the data.</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[1:00] On the left, the ZF spectra: a single oscillation that develops and damps as the temperature goes down. On the right, the local field extracted from the fits. It increases exponentially on cooling and levels off below 2 kelvin at 4.7 millitesla. In a compound with no spontaneous order the local field would be zero. But there is no clear critical temperature. So either this is an unusual order, or the muon is doing something.</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[1:10] Four observations argue against conventional static order. First, the frequency follows an activated law with 11.3 kelvin, the same as the first crystal-field gap seen by INS. Second, the transverse relaxation keeps growing while the local field saturates; a static distribution would narrow. This resembles an extended critical regime, as reported for TmNi2B2C. Third, the longitudinal rate rises sharply below 10 kelvin, which can only come from fluctuations. Fourth, 5 millitesla quenches the oscillation but even 0.2 tesla does not quench the relaxation. The conclusion in the paper: the relaxation is dynamic and the muon feels a quasi-static field.</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[0:40] This idea has precedent. In Pr-based pyrochlores, a muon-induced local modification of the crystal-field levels was modeled with DFT. In PrNi5, quasi-static dynamics and a muon-perturbed crystal field were reported. The paper notes that in those systems hyperfine interactions play an important role. Whether this matters for Tm is not discussed there, so I will not claim anything about it.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[1:00] To test this we located the muon stopping site with DFT: a single low-symmetry interstitial site, consistent with the single frequency. Then we recomputed the crystal field with the point-charge model before and after implantation. The first gap shrinks by about 80 percent for Tm1 and 38 percent for Tm2, to about 0.6 millielectronvolt, which gives an effective pseudo-doublet ground state. The point-charge model is only qualitative, so the statement is that the data are consistent with a muon-induced local moment.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[0:45] Putting it together. Bulk and neutrons are non-perturbing and they agree: no order, crystal-field dominated. INS confirms J equals zero dominated ground states. Only μSR perturbs the lattice, and that is the probe where the oscillation appears. The lesson for this community: pair local probes with DFT to quantify the perturbation they introduce.</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[0:45] To conclude. SrTm2O4 shows no magnetic order down to 65 millikelvin. The physics is dominated by the crystal field, with J equals zero ground states, easy-axis Tm1 and easy-plane Tm2. The μSR oscillation is best understood as a muon-induced perturbation with dynamic relaxation. Next steps: higher fields, uniaxial pressure, XYZ polarization analysis and low-temperature INS. Thank you, I am happy to take questions.</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 to my collaborators, especially A. Bhat Kademane and D. L. Quintero-Castro, and to the facilities: ILL, MLZ/FRM-II, ISIS, PSI and HLD-EMFL. [Add funding information here.] Please keep this slide up during the questions.</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asked: the activation energy of the precession frequency is 11.3 kelvin, equal to the unperturbed first gap from INS, while the point-charge calculation gives a perturbed gap of about 7 kelvin. The paper does not resolve this. Possible readings: the point-charge model is explicitly qualitative, and the activation may reflect thermal population of levels on ions beyond the nearest neighbours of the muon. That is our interpretation, not a result from the paper. A quantitative calculation is needed.</a:t>
            </a:r>
          </a:p>
        </p:txBody>
      </p:sp>
    </p:spTree>
    <p:extLst>
      <p:ext uri="{BB962C8B-B14F-4D97-AF65-F5344CB8AC3E}">
        <p14:creationId xmlns:p14="http://schemas.microsoft.com/office/powerpoint/2010/main" val="23829242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Backup. Crystal-field parameters and eigenvectors of both models. In the EC model both sites have predominantly J equals zero ground states, with J equal plus or minus one dominating the first excited state. In the DFT model the Tm2 ground state is dominated by J equal plus or minus one. Among the low-energy excitations, the first originates from Tm2 and the second from Tm1.</a:t>
            </a:r>
          </a:p>
        </p:txBody>
      </p:sp>
    </p:spTree>
    <p:extLst>
      <p:ext uri="{BB962C8B-B14F-4D97-AF65-F5344CB8AC3E}">
        <p14:creationId xmlns:p14="http://schemas.microsoft.com/office/powerpoint/2010/main" val="30569486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7A3E4D-1043-9F57-C71F-DDCEF7DA7F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CED271-E2C5-6C58-3650-DF4141812A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D62153-5197-51B5-24E1-B384B46B2634}"/>
              </a:ext>
            </a:extLst>
          </p:cNvPr>
          <p:cNvSpPr>
            <a:spLocks noGrp="1"/>
          </p:cNvSpPr>
          <p:nvPr>
            <p:ph type="body" idx="1"/>
          </p:nvPr>
        </p:nvSpPr>
        <p:spPr/>
        <p:txBody>
          <a:bodyPr/>
          <a:lstStyle/>
          <a:p>
            <a:r>
              <a:rPr lang="en-US" dirty="0"/>
              <a:t>Backup. Crystal-field parameters and eigenvectors of both models. In the EC model both sites have predominantly J equals zero ground states, with J equal plus or minus one dominating the first excited state. In the DFT model the Tm2 ground state is dominated by J equal plus or minus one. Among the low-energy excitations, the first originates from Tm2 and the second from Tm1.</a:t>
            </a:r>
          </a:p>
        </p:txBody>
      </p:sp>
    </p:spTree>
    <p:extLst>
      <p:ext uri="{BB962C8B-B14F-4D97-AF65-F5344CB8AC3E}">
        <p14:creationId xmlns:p14="http://schemas.microsoft.com/office/powerpoint/2010/main" val="41666815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Backup. The octahedral distortion parameter D at 0.5 kelvin is 3.87 times ten to the minus four for Tm1 and 2.07 for Tm2. On cooling from 4 to 0.5 kelvin, D of Tm1 increases and D of Tm2 decreases. The distortion modes are the same as in SrTb2O4.</a:t>
            </a:r>
          </a:p>
        </p:txBody>
      </p:sp>
    </p:spTree>
    <p:extLst>
      <p:ext uri="{BB962C8B-B14F-4D97-AF65-F5344CB8AC3E}">
        <p14:creationId xmlns:p14="http://schemas.microsoft.com/office/powerpoint/2010/main" val="32511532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CBB91D-8B17-8FDC-2882-C8E7EC7A87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F12B33-8894-416A-3981-F822ACD355A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B74B36-5109-0AE3-C6B2-2F18459D5221}"/>
              </a:ext>
            </a:extLst>
          </p:cNvPr>
          <p:cNvSpPr>
            <a:spLocks noGrp="1"/>
          </p:cNvSpPr>
          <p:nvPr>
            <p:ph type="body" idx="1"/>
          </p:nvPr>
        </p:nvSpPr>
        <p:spPr/>
        <p:txBody>
          <a:bodyPr/>
          <a:lstStyle/>
          <a:p>
            <a:r>
              <a:rPr lang="en-US" dirty="0"/>
              <a:t>Backup. The octahedral distortion parameter D at 0.5 kelvin is 3.87 times ten to the minus four for Tm1 and 2.07 for Tm2. On cooling from 4 to 0.5 kelvin, D of Tm1 increases and D of Tm2 decreases. The distortion modes are the same as in SrTb2O4.</a:t>
            </a:r>
          </a:p>
        </p:txBody>
      </p:sp>
    </p:spTree>
    <p:extLst>
      <p:ext uri="{BB962C8B-B14F-4D97-AF65-F5344CB8AC3E}">
        <p14:creationId xmlns:p14="http://schemas.microsoft.com/office/powerpoint/2010/main" val="25330950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Backup. The crystal is nearly stoichiometric by ICP-OES. Orientation was fixed by neutron Laue diffraction, and the mosaic spread measured on IN3 is about 0.6 degrees on all three axes.</a:t>
            </a:r>
          </a:p>
        </p:txBody>
      </p:sp>
    </p:spTree>
    <p:extLst>
      <p:ext uri="{BB962C8B-B14F-4D97-AF65-F5344CB8AC3E}">
        <p14:creationId xmlns:p14="http://schemas.microsoft.com/office/powerpoint/2010/main" val="20886732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2B7AE1-A9D7-BE9A-2836-C98F6D721D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FB22B9-4B0D-9B81-E42E-5F6D1EDBD06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5A0B35-9E6E-6FF3-0D4E-9DE551C67C8F}"/>
              </a:ext>
            </a:extLst>
          </p:cNvPr>
          <p:cNvSpPr>
            <a:spLocks noGrp="1"/>
          </p:cNvSpPr>
          <p:nvPr>
            <p:ph type="body" idx="1"/>
          </p:nvPr>
        </p:nvSpPr>
        <p:spPr/>
        <p:txBody>
          <a:bodyPr/>
          <a:lstStyle/>
          <a:p>
            <a:r>
              <a:rPr lang="en-US" dirty="0"/>
              <a:t>Backup. The crystal is nearly stoichiometric by ICP-OES. Orientation was fixed by neutron Laue diffraction, and the mosaic spread measured on IN3 is about 0.6 degrees on all three axes.</a:t>
            </a:r>
          </a:p>
        </p:txBody>
      </p:sp>
    </p:spTree>
    <p:extLst>
      <p:ext uri="{BB962C8B-B14F-4D97-AF65-F5344CB8AC3E}">
        <p14:creationId xmlns:p14="http://schemas.microsoft.com/office/powerpoint/2010/main" val="2052140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20519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677574025"/>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99363600"/>
      </p:ext>
    </p:extLst>
  </p:cSld>
  <p:clrMap bg1="lt1" tx1="dk1" bg2="lt2" tx2="dk2" accent1="accent1" accent2="accent2" accent3="accent3" accent4="accent4" accent5="accent5" accent6="accent6" hlink="hlink" folHlink="folHlink"/>
  <p:sldLayoutIdLst>
    <p:sldLayoutId id="2147483651" r:id="rId1"/>
  </p:sldLayoutIdLst>
  <p:txStyles>
    <p:titleStyle/>
    <p:bodyStyle/>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3FD0EC-E612-484B-9616-50DE5E3B9072}" type="datetimeFigureOut">
              <a:rPr lang="en-US" smtClean="0"/>
              <a:t>10/26/2026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7675877-093F-4DA0-A303-E9882CBD5677}" type="slidenum">
              <a:rPr lang="en-US" smtClean="0"/>
              <a:t>‹#›</a:t>
            </a:fld>
            <a:endParaRPr lang="en-US"/>
          </a:p>
        </p:txBody>
      </p:sp>
    </p:spTree>
    <p:extLst>
      <p:ext uri="{BB962C8B-B14F-4D97-AF65-F5344CB8AC3E}">
        <p14:creationId xmlns:p14="http://schemas.microsoft.com/office/powerpoint/2010/main" val="227564156"/>
      </p:ext>
    </p:extLst>
  </p:cSld>
  <p:clrMap bg1="lt1" tx1="dk1" bg2="lt2" tx2="dk2" accent1="accent1" accent2="accent2" accent3="accent3" accent4="accent4" accent5="accent5" accent6="accent6" hlink="hlink" folHlink="folHlink"/>
  <p:sldLayoutIdLst>
    <p:sldLayoutId id="214748365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6.png"/><Relationship Id="rId7" Type="http://schemas.microsoft.com/office/2007/relationships/hdphoto" Target="../media/hdphoto2.wdp"/><Relationship Id="rId2" Type="http://schemas.openxmlformats.org/officeDocument/2006/relationships/image" Target="../media/image15.jpg"/><Relationship Id="rId1" Type="http://schemas.openxmlformats.org/officeDocument/2006/relationships/slideLayout" Target="../slideLayouts/slideLayout3.xml"/><Relationship Id="rId6" Type="http://schemas.openxmlformats.org/officeDocument/2006/relationships/image" Target="../media/image18.png"/><Relationship Id="rId5" Type="http://schemas.openxmlformats.org/officeDocument/2006/relationships/image" Target="../media/image17.png"/><Relationship Id="rId4" Type="http://schemas.microsoft.com/office/2007/relationships/hdphoto" Target="../media/hdphoto1.wdp"/><Relationship Id="rId9" Type="http://schemas.microsoft.com/office/2007/relationships/hdphoto" Target="../media/hdphoto3.wdp"/></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verBg"/>
          <p:cNvPicPr/>
          <p:nvPr/>
        </p:nvPicPr>
        <p:blipFill>
          <a:blip r:embed="rId2"/>
          <a:stretch>
            <a:fillRect/>
          </a:stretch>
        </p:blipFill>
        <p:spPr>
          <a:xfrm>
            <a:off x="0" y="-78153"/>
            <a:ext cx="12192000" cy="6858000"/>
          </a:xfrm>
          <a:prstGeom prst="rect">
            <a:avLst/>
          </a:prstGeom>
          <a:ln>
            <a:noFill/>
          </a:ln>
        </p:spPr>
      </p:pic>
      <p:cxnSp>
        <p:nvCxnSpPr>
          <p:cNvPr id="3" name="Connector 11"/>
          <p:cNvCxnSpPr/>
          <p:nvPr/>
        </p:nvCxnSpPr>
        <p:spPr>
          <a:xfrm>
            <a:off x="10024110" y="626110"/>
            <a:ext cx="1799590" cy="0"/>
          </a:xfrm>
          <a:prstGeom prst="straightConnector1">
            <a:avLst/>
          </a:prstGeom>
          <a:ln w="25400">
            <a:solidFill>
              <a:srgbClr val="E5CA77"/>
            </a:solidFill>
          </a:ln>
        </p:spPr>
      </p:cxnSp>
      <p:sp>
        <p:nvSpPr>
          <p:cNvPr id="4" name="TextBox 9"/>
          <p:cNvSpPr txBox="1"/>
          <p:nvPr/>
        </p:nvSpPr>
        <p:spPr>
          <a:xfrm>
            <a:off x="9833610" y="716280"/>
            <a:ext cx="2000250" cy="246380"/>
          </a:xfrm>
          <a:prstGeom prst="rect">
            <a:avLst/>
          </a:prstGeom>
          <a:noFill/>
          <a:ln>
            <a:noFill/>
          </a:ln>
        </p:spPr>
        <p:txBody>
          <a:bodyPr wrap="square" lIns="0" tIns="0" rIns="0" bIns="0" rtlCol="0" anchor="t"/>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en-US" sz="1600" b="1" i="0" u="none" strike="noStrike" kern="1200" cap="none" spc="0" normalizeH="0" baseline="0" noProof="1">
                <a:ln>
                  <a:noFill/>
                </a:ln>
                <a:solidFill>
                  <a:srgbClr val="FFFFFF"/>
                </a:solidFill>
                <a:effectLst/>
                <a:uLnTx/>
                <a:uFillTx/>
                <a:latin typeface="Calibri"/>
                <a:ea typeface="Calibri"/>
                <a:cs typeface="MiSans"/>
              </a:rPr>
              <a:t>UM · IAPME</a:t>
            </a:r>
            <a:endParaRPr kumimoji="0" lang="en-US" sz="1600" b="0" i="0" u="none" strike="noStrike" kern="1200" cap="none" spc="0" normalizeH="0" baseline="0" noProof="1">
              <a:ln>
                <a:noFill/>
              </a:ln>
              <a:solidFill>
                <a:srgbClr val="000000"/>
              </a:solidFill>
              <a:effectLst/>
              <a:uLnTx/>
              <a:uFillTx/>
              <a:latin typeface="MiSans"/>
              <a:ea typeface="MiSans"/>
              <a:cs typeface="MiSans"/>
            </a:endParaRPr>
          </a:p>
        </p:txBody>
      </p:sp>
      <p:sp>
        <p:nvSpPr>
          <p:cNvPr id="5" name="TextBox 17"/>
          <p:cNvSpPr txBox="1"/>
          <p:nvPr/>
        </p:nvSpPr>
        <p:spPr>
          <a:xfrm>
            <a:off x="339090" y="1715769"/>
            <a:ext cx="7138948" cy="576493"/>
          </a:xfrm>
          <a:prstGeom prst="rect">
            <a:avLst/>
          </a:prstGeom>
          <a:noFill/>
          <a:ln>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DDE8F4"/>
                </a:solidFill>
                <a:effectLst/>
                <a:uLnTx/>
                <a:uFillTx/>
                <a:latin typeface="Calibri"/>
                <a:ea typeface="Microsoft YaHei"/>
                <a:cs typeface="MiSans"/>
              </a:rPr>
              <a:t>The 3rd Workshop on Muon Science Technology and Industry (MELODY2026)</a:t>
            </a:r>
            <a:r>
              <a:rPr kumimoji="0" lang="en-US" sz="1600" b="0" i="0" u="none" strike="noStrike" kern="1200" cap="none" spc="0" normalizeH="0" baseline="0" noProof="0" dirty="0">
                <a:ln>
                  <a:noFill/>
                </a:ln>
                <a:solidFill>
                  <a:srgbClr val="FFFFFF"/>
                </a:solidFill>
                <a:effectLst/>
                <a:uLnTx/>
                <a:uFillTx/>
                <a:latin typeface="Microsoft YaHei"/>
                <a:ea typeface="Microsoft YaHei"/>
                <a:cs typeface="MiSans"/>
              </a:rPr>
              <a:t> </a:t>
            </a:r>
            <a:endParaRPr kumimoji="0" lang="en-US" sz="1600" b="0" i="0" u="none" strike="noStrike" kern="1200" cap="none" spc="0" normalizeH="0" baseline="0" noProof="1">
              <a:ln>
                <a:noFill/>
              </a:ln>
              <a:solidFill>
                <a:srgbClr val="000000"/>
              </a:solidFill>
              <a:effectLst/>
              <a:uLnTx/>
              <a:uFillTx/>
              <a:latin typeface="MiSans"/>
              <a:ea typeface="MiSans"/>
              <a:cs typeface="MiSans"/>
            </a:endParaRPr>
          </a:p>
        </p:txBody>
      </p:sp>
      <p:sp>
        <p:nvSpPr>
          <p:cNvPr id="6" name="TextBox 18"/>
          <p:cNvSpPr txBox="1"/>
          <p:nvPr/>
        </p:nvSpPr>
        <p:spPr>
          <a:xfrm>
            <a:off x="377190" y="2540000"/>
            <a:ext cx="6350000" cy="2032000"/>
          </a:xfrm>
          <a:prstGeom prst="rect">
            <a:avLst/>
          </a:prstGeom>
          <a:noFill/>
          <a:ln>
            <a:no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Calibri"/>
                <a:ea typeface="Microsoft YaHei"/>
                <a:cs typeface="MiSans"/>
              </a:rPr>
              <a:t>Neutrons Say ‘Disordered’, Muons Say ‘Ordered’:</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a:ea typeface="Microsoft YaHei"/>
                <a:cs typeface="MiSans"/>
              </a:rPr>
              <a:t>Crystal Field Physics and Insights into Local Probes in </a:t>
            </a:r>
            <a:r>
              <a:rPr kumimoji="0" lang="en-US" sz="2400" b="1" i="0" u="none" strike="noStrike" kern="1200" cap="none" spc="0" normalizeH="0" baseline="0" noProof="0" dirty="0" err="1">
                <a:ln>
                  <a:noFill/>
                </a:ln>
                <a:solidFill>
                  <a:srgbClr val="FFFFFF"/>
                </a:solidFill>
                <a:effectLst/>
                <a:uLnTx/>
                <a:uFillTx/>
                <a:latin typeface="Calibri"/>
                <a:ea typeface="Microsoft YaHei"/>
                <a:cs typeface="MiSans"/>
              </a:rPr>
              <a:t>SrTm₂O</a:t>
            </a:r>
            <a:r>
              <a:rPr kumimoji="0" lang="en-US" sz="2400" b="1" i="0" u="none" strike="noStrike" kern="1200" cap="none" spc="0" normalizeH="0" baseline="0" noProof="0" dirty="0">
                <a:ln>
                  <a:noFill/>
                </a:ln>
                <a:solidFill>
                  <a:srgbClr val="FFFFFF"/>
                </a:solidFill>
                <a:effectLst/>
                <a:uLnTx/>
                <a:uFillTx/>
                <a:latin typeface="Calibri"/>
                <a:ea typeface="Microsoft YaHei"/>
                <a:cs typeface="MiSans"/>
              </a:rPr>
              <a:t>₄</a:t>
            </a:r>
          </a:p>
          <a:p>
            <a:pPr marL="0" marR="0" lvl="0" indent="0" algn="l" defTabSz="914400" rtl="0" eaLnBrk="1" fontAlgn="auto" latinLnBrk="0" hangingPunct="1">
              <a:lnSpc>
                <a:spcPct val="120000"/>
              </a:lnSpc>
              <a:spcBef>
                <a:spcPts val="0"/>
              </a:spcBef>
              <a:spcAft>
                <a:spcPts val="0"/>
              </a:spcAft>
              <a:buClrTx/>
              <a:buSzTx/>
              <a:buFontTx/>
              <a:buNone/>
              <a:tabLst/>
              <a:defRPr/>
            </a:pPr>
            <a:endParaRPr kumimoji="0" lang="en-US" sz="2400" b="0" i="0" u="none" strike="noStrike" kern="1200" cap="none" spc="0" normalizeH="0" baseline="0" noProof="1">
              <a:ln>
                <a:noFill/>
              </a:ln>
              <a:solidFill>
                <a:srgbClr val="000000"/>
              </a:solidFill>
              <a:effectLst/>
              <a:uLnTx/>
              <a:uFillTx/>
              <a:latin typeface="MiSans"/>
              <a:ea typeface="MiSans"/>
              <a:cs typeface="MiSans"/>
            </a:endParaRPr>
          </a:p>
        </p:txBody>
      </p:sp>
      <p:sp>
        <p:nvSpPr>
          <p:cNvPr id="7" name="TextBox 19"/>
          <p:cNvSpPr txBox="1"/>
          <p:nvPr/>
        </p:nvSpPr>
        <p:spPr>
          <a:xfrm>
            <a:off x="7874000" y="2934969"/>
            <a:ext cx="4226560" cy="2035615"/>
          </a:xfrm>
          <a:prstGeom prst="rect">
            <a:avLst/>
          </a:prstGeom>
          <a:noFill/>
          <a:ln>
            <a:noFill/>
          </a:ln>
        </p:spPr>
        <p:txBody>
          <a:bodyPr wrap="square" lIns="0" tIns="0" rIns="0" bIns="0" rtlCol="0"/>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800" b="1" i="0" u="none" strike="noStrike" kern="1200" cap="none" spc="0" normalizeH="0" baseline="0" noProof="1">
                <a:ln>
                  <a:noFill/>
                </a:ln>
                <a:solidFill>
                  <a:srgbClr val="FFFFFF"/>
                </a:solidFill>
                <a:effectLst/>
                <a:uLnTx/>
                <a:uFillTx/>
                <a:latin typeface="Microsoft YaHei"/>
                <a:ea typeface="Microsoft YaHei"/>
                <a:cs typeface="MiSans"/>
              </a:rPr>
              <a:t>Hai-Feng Li   Associate Professor</a:t>
            </a:r>
          </a:p>
          <a:p>
            <a:pPr marL="0" marR="0" lvl="0" indent="0" algn="l" defTabSz="914400" rtl="0" eaLnBrk="1" fontAlgn="auto" latinLnBrk="0" hangingPunct="1">
              <a:lnSpc>
                <a:spcPct val="120000"/>
              </a:lnSpc>
              <a:spcBef>
                <a:spcPts val="0"/>
              </a:spcBef>
              <a:spcAft>
                <a:spcPts val="0"/>
              </a:spcAft>
              <a:buClrTx/>
              <a:buSzTx/>
              <a:buFontTx/>
              <a:buNone/>
              <a:tabLst/>
              <a:defRPr/>
            </a:pPr>
            <a:endParaRPr kumimoji="0" lang="en-US" sz="800" b="0" i="0" u="none" strike="noStrike" kern="1200" cap="none" spc="0" normalizeH="0" baseline="0" noProof="1">
              <a:ln>
                <a:noFill/>
              </a:ln>
              <a:solidFill>
                <a:srgbClr val="000000"/>
              </a:solidFill>
              <a:effectLst/>
              <a:uLnTx/>
              <a:uFillTx/>
              <a:latin typeface="MiSans"/>
              <a:ea typeface="MiSans"/>
              <a:cs typeface="MiSans"/>
            </a:endParaRP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800" b="1" i="0" u="none" strike="noStrike" kern="1200" cap="none" spc="0" normalizeH="0" baseline="0" noProof="1">
                <a:ln>
                  <a:noFill/>
                </a:ln>
                <a:solidFill>
                  <a:srgbClr val="FFFFFF"/>
                </a:solidFill>
                <a:effectLst/>
                <a:uLnTx/>
                <a:uFillTx/>
                <a:latin typeface="Microsoft YaHei"/>
                <a:ea typeface="Microsoft YaHei"/>
                <a:cs typeface="MiSans"/>
              </a:rPr>
              <a:t>University of Macau</a:t>
            </a:r>
            <a:endParaRPr kumimoji="0" lang="en-US" sz="1600" b="0" i="0" u="none" strike="noStrike" kern="1200" cap="none" spc="0" normalizeH="0" baseline="0" noProof="1">
              <a:ln>
                <a:noFill/>
              </a:ln>
              <a:solidFill>
                <a:srgbClr val="000000"/>
              </a:solidFill>
              <a:effectLst/>
              <a:uLnTx/>
              <a:uFillTx/>
              <a:latin typeface="MiSans"/>
              <a:ea typeface="MiSans"/>
              <a:cs typeface="MiSans"/>
            </a:endParaRP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200" b="0" i="0" u="none" strike="noStrike" kern="1200" cap="none" spc="0" normalizeH="0" baseline="0" noProof="1">
                <a:ln>
                  <a:noFill/>
                </a:ln>
                <a:solidFill>
                  <a:srgbClr val="FFFFFF"/>
                </a:solidFill>
                <a:effectLst/>
                <a:uLnTx/>
                <a:uFillTx/>
                <a:latin typeface="Microsoft YaHei"/>
                <a:ea typeface="Microsoft YaHei"/>
                <a:cs typeface="MiSans"/>
              </a:rPr>
              <a:t>Institute of Applied Physics and Materials Engineering</a:t>
            </a:r>
          </a:p>
          <a:p>
            <a:pPr marL="0" marR="0" lvl="0" indent="0" algn="l" defTabSz="914400" rtl="0" eaLnBrk="1" fontAlgn="auto" latinLnBrk="0" hangingPunct="1">
              <a:lnSpc>
                <a:spcPct val="120000"/>
              </a:lnSpc>
              <a:spcBef>
                <a:spcPts val="0"/>
              </a:spcBef>
              <a:spcAft>
                <a:spcPts val="0"/>
              </a:spcAft>
              <a:buClrTx/>
              <a:buSzTx/>
              <a:buFontTx/>
              <a:buNone/>
              <a:tabLst/>
              <a:defRPr/>
            </a:pPr>
            <a:endParaRPr kumimoji="0" lang="en-US" sz="800" b="0" i="0" u="none" strike="noStrike" kern="1200" cap="none" spc="0" normalizeH="0" baseline="0" noProof="1">
              <a:ln>
                <a:noFill/>
              </a:ln>
              <a:solidFill>
                <a:srgbClr val="000000"/>
              </a:solidFill>
              <a:effectLst/>
              <a:uLnTx/>
              <a:uFillTx/>
              <a:latin typeface="MiSans"/>
              <a:ea typeface="MiSans"/>
              <a:cs typeface="MiSans"/>
            </a:endParaRP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600" b="0" i="0" u="none" strike="noStrike" kern="1200" cap="none" spc="0" normalizeH="0" baseline="0" noProof="1">
                <a:ln>
                  <a:noFill/>
                </a:ln>
                <a:solidFill>
                  <a:srgbClr val="FFFFFF"/>
                </a:solidFill>
                <a:effectLst/>
                <a:uLnTx/>
                <a:uFillTx/>
                <a:latin typeface="Microsoft YaHei"/>
                <a:ea typeface="Microsoft YaHei"/>
                <a:cs typeface="MiSans"/>
              </a:rPr>
              <a:t>October </a:t>
            </a:r>
            <a:r>
              <a:rPr kumimoji="0" lang="en-US" altLang="zh-CN" sz="1600" b="0" i="0" u="none" strike="noStrike" kern="1200" cap="none" spc="0" normalizeH="0" baseline="0" noProof="1">
                <a:ln>
                  <a:noFill/>
                </a:ln>
                <a:solidFill>
                  <a:srgbClr val="FFFFFF"/>
                </a:solidFill>
                <a:effectLst/>
                <a:uLnTx/>
                <a:uFillTx/>
                <a:latin typeface="Microsoft YaHei"/>
                <a:ea typeface="Microsoft YaHei"/>
                <a:cs typeface="MiSans"/>
              </a:rPr>
              <a:t>26, </a:t>
            </a:r>
            <a:r>
              <a:rPr kumimoji="0" lang="en-US" sz="1600" b="0" i="0" u="none" strike="noStrike" kern="1200" cap="none" spc="0" normalizeH="0" baseline="0" noProof="1">
                <a:ln>
                  <a:noFill/>
                </a:ln>
                <a:solidFill>
                  <a:srgbClr val="FFFFFF"/>
                </a:solidFill>
                <a:effectLst/>
                <a:uLnTx/>
                <a:uFillTx/>
                <a:latin typeface="Microsoft YaHei"/>
                <a:ea typeface="Microsoft YaHei"/>
                <a:cs typeface="MiSans"/>
              </a:rPr>
              <a:t>2026</a:t>
            </a:r>
          </a:p>
          <a:p>
            <a:pPr marL="0" marR="0" lvl="0" indent="0" algn="l" defTabSz="914400" rtl="0" eaLnBrk="1" fontAlgn="auto" latinLnBrk="0" hangingPunct="1">
              <a:lnSpc>
                <a:spcPct val="120000"/>
              </a:lnSpc>
              <a:spcBef>
                <a:spcPts val="0"/>
              </a:spcBef>
              <a:spcAft>
                <a:spcPts val="0"/>
              </a:spcAft>
              <a:buClrTx/>
              <a:buSzTx/>
              <a:buFontTx/>
              <a:buNone/>
              <a:tabLst/>
              <a:defRPr/>
            </a:pPr>
            <a:endParaRPr kumimoji="0" lang="en-US" sz="800" b="0" i="0" u="none" strike="noStrike" kern="1200" cap="none" spc="0" normalizeH="0" baseline="0" noProof="1">
              <a:ln>
                <a:noFill/>
              </a:ln>
              <a:solidFill>
                <a:srgbClr val="FFFFFF"/>
              </a:solidFill>
              <a:effectLst/>
              <a:uLnTx/>
              <a:uFillTx/>
              <a:latin typeface="Microsoft YaHei"/>
              <a:ea typeface="Microsoft YaHei"/>
              <a:cs typeface="MiSans"/>
            </a:endParaRP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DDE8F4"/>
                </a:solidFill>
                <a:effectLst/>
                <a:uLnTx/>
                <a:uFillTx/>
                <a:latin typeface="Calibri"/>
                <a:ea typeface="Microsoft YaHei"/>
                <a:cs typeface="MiSans"/>
              </a:rPr>
              <a:t>In collaboration with A. Bhat </a:t>
            </a:r>
            <a:r>
              <a:rPr kumimoji="0" lang="en-US" sz="1600" b="0" i="1" u="none" strike="noStrike" kern="1200" cap="none" spc="0" normalizeH="0" baseline="0" noProof="0" dirty="0" err="1">
                <a:ln>
                  <a:noFill/>
                </a:ln>
                <a:solidFill>
                  <a:srgbClr val="DDE8F4"/>
                </a:solidFill>
                <a:effectLst/>
                <a:uLnTx/>
                <a:uFillTx/>
                <a:latin typeface="Calibri"/>
                <a:ea typeface="Microsoft YaHei"/>
                <a:cs typeface="MiSans"/>
              </a:rPr>
              <a:t>Kademane</a:t>
            </a:r>
            <a:r>
              <a:rPr kumimoji="0" lang="en-US" sz="1600" b="0" i="1" u="none" strike="noStrike" kern="1200" cap="none" spc="0" normalizeH="0" baseline="0" noProof="0" dirty="0">
                <a:ln>
                  <a:noFill/>
                </a:ln>
                <a:solidFill>
                  <a:srgbClr val="DDE8F4"/>
                </a:solidFill>
                <a:effectLst/>
                <a:uLnTx/>
                <a:uFillTx/>
                <a:latin typeface="Calibri"/>
                <a:ea typeface="Microsoft YaHei"/>
                <a:cs typeface="MiSans"/>
              </a:rPr>
              <a:t>, D. L. Quintero-Castro, A. Wildes, et al.</a:t>
            </a:r>
          </a:p>
          <a:p>
            <a:pPr marL="0" marR="0" lvl="0" indent="0" algn="l" defTabSz="914400" rtl="0" eaLnBrk="1" fontAlgn="auto" latinLnBrk="0" hangingPunct="1">
              <a:lnSpc>
                <a:spcPct val="120000"/>
              </a:lnSpc>
              <a:spcBef>
                <a:spcPts val="0"/>
              </a:spcBef>
              <a:spcAft>
                <a:spcPts val="0"/>
              </a:spcAft>
              <a:buClrTx/>
              <a:buSzTx/>
              <a:buFontTx/>
              <a:buNone/>
              <a:tabLst/>
              <a:defRPr/>
            </a:pPr>
            <a:endParaRPr kumimoji="0" lang="en-US" sz="1600" b="0" i="0" u="none" strike="noStrike" kern="1200" cap="none" spc="0" normalizeH="0" baseline="0" noProof="1">
              <a:ln>
                <a:noFill/>
              </a:ln>
              <a:solidFill>
                <a:srgbClr val="000000"/>
              </a:solidFill>
              <a:effectLst/>
              <a:uLnTx/>
              <a:uFillTx/>
              <a:latin typeface="MiSans"/>
              <a:ea typeface="MiSans"/>
              <a:cs typeface="MiSans"/>
            </a:endParaRPr>
          </a:p>
        </p:txBody>
      </p:sp>
      <p:sp>
        <p:nvSpPr>
          <p:cNvPr id="8" name="Rectangle 1"/>
          <p:cNvSpPr/>
          <p:nvPr/>
        </p:nvSpPr>
        <p:spPr>
          <a:xfrm rot="5400000">
            <a:off x="6596673" y="3951948"/>
            <a:ext cx="2163496" cy="45719"/>
          </a:xfrm>
          <a:prstGeom prst="rect">
            <a:avLst/>
          </a:prstGeom>
          <a:solidFill>
            <a:srgbClr val="C9A43C"/>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iSans"/>
              <a:ea typeface="MiSans"/>
              <a:cs typeface="MiSan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cNvSpPr/>
          <p:nvPr/>
        </p:nvSpPr>
        <p:spPr>
          <a:xfrm>
            <a:off x="365760" y="384048"/>
            <a:ext cx="11457432" cy="685800"/>
          </a:xfrm>
          <a:prstGeom prst="rect">
            <a:avLst/>
          </a:prstGeom>
          <a:noFill/>
          <a:ln>
            <a:noFill/>
          </a:ln>
        </p:spPr>
        <p:txBody>
          <a:bodyPr wrap="square" lIns="91440" tIns="45720" rIns="91440" bIns="45720" anchor="ctr">
            <a:noAutofit/>
          </a:bodyPr>
          <a:lstStyle/>
          <a:p>
            <a:pPr marL="0" indent="0" algn="l">
              <a:spcBef>
                <a:spcPts val="0"/>
              </a:spcBef>
              <a:buNone/>
            </a:pPr>
            <a:r>
              <a:rPr lang="en-US" sz="2800" b="1" i="0" dirty="0">
                <a:solidFill>
                  <a:srgbClr val="12355B"/>
                </a:solidFill>
                <a:latin typeface="Calibri"/>
                <a:ea typeface="Microsoft YaHei"/>
              </a:rPr>
              <a:t>Outline</a:t>
            </a:r>
          </a:p>
        </p:txBody>
      </p:sp>
      <p:sp>
        <p:nvSpPr>
          <p:cNvPr id="4" name="Rule"/>
          <p:cNvSpPr/>
          <p:nvPr/>
        </p:nvSpPr>
        <p:spPr>
          <a:xfrm>
            <a:off x="365760" y="1078992"/>
            <a:ext cx="11457432" cy="45720"/>
          </a:xfrm>
          <a:prstGeom prst="rect">
            <a:avLst/>
          </a:prstGeom>
          <a:solidFill>
            <a:srgbClr val="1D5A9C"/>
          </a:solidFill>
          <a:ln>
            <a:noFill/>
          </a:ln>
        </p:spPr>
        <p:txBody>
          <a:bodyPr wrap="square" lIns="91440" tIns="45720" rIns="91440" bIns="45720" anchor="t">
            <a:noAutofit/>
          </a:bodyPr>
          <a:lstStyle/>
          <a:p>
            <a:endParaRPr lang="en-US"/>
          </a:p>
        </p:txBody>
      </p:sp>
      <p:sp>
        <p:nvSpPr>
          <p:cNvPr id="5" name="Num"/>
          <p:cNvSpPr/>
          <p:nvPr/>
        </p:nvSpPr>
        <p:spPr>
          <a:xfrm>
            <a:off x="3821430" y="1463040"/>
            <a:ext cx="685800" cy="685800"/>
          </a:xfrm>
          <a:prstGeom prst="ellipse">
            <a:avLst/>
          </a:prstGeom>
          <a:solidFill>
            <a:srgbClr val="1D5A9C"/>
          </a:solidFill>
          <a:ln>
            <a:noFill/>
          </a:ln>
        </p:spPr>
        <p:txBody>
          <a:bodyPr wrap="square" lIns="91440" tIns="45720" rIns="91440" bIns="45720" anchor="ctr">
            <a:noAutofit/>
          </a:bodyPr>
          <a:lstStyle/>
          <a:p>
            <a:pPr marL="0" indent="0" algn="ctr">
              <a:spcBef>
                <a:spcPts val="0"/>
              </a:spcBef>
              <a:buNone/>
            </a:pPr>
            <a:r>
              <a:rPr lang="en-US" sz="2000" b="1" i="0" dirty="0">
                <a:solidFill>
                  <a:srgbClr val="FFFFFF"/>
                </a:solidFill>
                <a:latin typeface="Calibri"/>
                <a:ea typeface="Microsoft YaHei"/>
              </a:rPr>
              <a:t>01</a:t>
            </a:r>
          </a:p>
        </p:txBody>
      </p:sp>
      <p:sp>
        <p:nvSpPr>
          <p:cNvPr id="6" name="Text"/>
          <p:cNvSpPr/>
          <p:nvPr/>
        </p:nvSpPr>
        <p:spPr>
          <a:xfrm>
            <a:off x="4735830" y="1444752"/>
            <a:ext cx="9144000" cy="411480"/>
          </a:xfrm>
          <a:prstGeom prst="rect">
            <a:avLst/>
          </a:prstGeom>
          <a:noFill/>
          <a:ln>
            <a:noFill/>
          </a:ln>
        </p:spPr>
        <p:txBody>
          <a:bodyPr wrap="square" lIns="91440" tIns="45720" rIns="91440" bIns="45720" anchor="ctr">
            <a:noAutofit/>
          </a:bodyPr>
          <a:lstStyle/>
          <a:p>
            <a:pPr marL="0" indent="0" algn="l">
              <a:spcBef>
                <a:spcPts val="0"/>
              </a:spcBef>
              <a:buNone/>
            </a:pPr>
            <a:r>
              <a:rPr lang="en-US" sz="2400" b="1" i="0" dirty="0">
                <a:solidFill>
                  <a:srgbClr val="12355B"/>
                </a:solidFill>
                <a:latin typeface="Calibri"/>
                <a:ea typeface="Microsoft YaHei"/>
              </a:rPr>
              <a:t>Background &amp; Motivation</a:t>
            </a:r>
          </a:p>
        </p:txBody>
      </p:sp>
      <p:sp>
        <p:nvSpPr>
          <p:cNvPr id="7" name="Text"/>
          <p:cNvSpPr/>
          <p:nvPr/>
        </p:nvSpPr>
        <p:spPr>
          <a:xfrm>
            <a:off x="4735830" y="1828800"/>
            <a:ext cx="9144000" cy="320040"/>
          </a:xfrm>
          <a:prstGeom prst="rect">
            <a:avLst/>
          </a:prstGeom>
          <a:noFill/>
          <a:ln>
            <a:noFill/>
          </a:ln>
        </p:spPr>
        <p:txBody>
          <a:bodyPr wrap="square" lIns="91440" tIns="45720" rIns="91440" bIns="45720" anchor="ctr">
            <a:noAutofit/>
          </a:bodyPr>
          <a:lstStyle/>
          <a:p>
            <a:pPr marL="0" indent="0" algn="l">
              <a:spcBef>
                <a:spcPts val="0"/>
              </a:spcBef>
              <a:buNone/>
            </a:pPr>
            <a:r>
              <a:rPr lang="en-US" sz="1500" b="0" i="0" dirty="0">
                <a:solidFill>
                  <a:srgbClr val="5A6B7B"/>
                </a:solidFill>
                <a:latin typeface="Calibri"/>
                <a:ea typeface="Microsoft YaHei"/>
              </a:rPr>
              <a:t>Frustration vs. crystal field in SrRE₂O₄</a:t>
            </a:r>
          </a:p>
        </p:txBody>
      </p:sp>
      <p:sp>
        <p:nvSpPr>
          <p:cNvPr id="8" name="Num"/>
          <p:cNvSpPr/>
          <p:nvPr/>
        </p:nvSpPr>
        <p:spPr>
          <a:xfrm>
            <a:off x="3821430" y="2423160"/>
            <a:ext cx="685800" cy="685800"/>
          </a:xfrm>
          <a:prstGeom prst="ellipse">
            <a:avLst/>
          </a:prstGeom>
          <a:solidFill>
            <a:srgbClr val="1D5A9C"/>
          </a:solidFill>
          <a:ln>
            <a:noFill/>
          </a:ln>
        </p:spPr>
        <p:txBody>
          <a:bodyPr wrap="square" lIns="91440" tIns="45720" rIns="91440" bIns="45720" anchor="ctr">
            <a:noAutofit/>
          </a:bodyPr>
          <a:lstStyle/>
          <a:p>
            <a:pPr marL="0" indent="0" algn="ctr">
              <a:spcBef>
                <a:spcPts val="0"/>
              </a:spcBef>
              <a:buNone/>
            </a:pPr>
            <a:r>
              <a:rPr lang="en-US" sz="2000" b="1" i="0" dirty="0">
                <a:solidFill>
                  <a:srgbClr val="FFFFFF"/>
                </a:solidFill>
                <a:latin typeface="Calibri"/>
                <a:ea typeface="Microsoft YaHei"/>
              </a:rPr>
              <a:t>02</a:t>
            </a:r>
          </a:p>
        </p:txBody>
      </p:sp>
      <p:sp>
        <p:nvSpPr>
          <p:cNvPr id="9" name="Text"/>
          <p:cNvSpPr/>
          <p:nvPr/>
        </p:nvSpPr>
        <p:spPr>
          <a:xfrm>
            <a:off x="4735830" y="2404872"/>
            <a:ext cx="9144000" cy="411480"/>
          </a:xfrm>
          <a:prstGeom prst="rect">
            <a:avLst/>
          </a:prstGeom>
          <a:noFill/>
          <a:ln>
            <a:noFill/>
          </a:ln>
        </p:spPr>
        <p:txBody>
          <a:bodyPr wrap="square" lIns="91440" tIns="45720" rIns="91440" bIns="45720" anchor="ctr">
            <a:noAutofit/>
          </a:bodyPr>
          <a:lstStyle/>
          <a:p>
            <a:pPr marL="0" indent="0" algn="l">
              <a:spcBef>
                <a:spcPts val="0"/>
              </a:spcBef>
              <a:buNone/>
            </a:pPr>
            <a:r>
              <a:rPr lang="en-US" sz="2400" b="1" i="0" dirty="0">
                <a:solidFill>
                  <a:srgbClr val="12355B"/>
                </a:solidFill>
                <a:latin typeface="Calibri"/>
                <a:ea typeface="Microsoft YaHei"/>
              </a:rPr>
              <a:t>Bulk Magnetism &amp; Neutrons</a:t>
            </a:r>
          </a:p>
        </p:txBody>
      </p:sp>
      <p:sp>
        <p:nvSpPr>
          <p:cNvPr id="10" name="Text"/>
          <p:cNvSpPr/>
          <p:nvPr/>
        </p:nvSpPr>
        <p:spPr>
          <a:xfrm>
            <a:off x="4735830" y="2788920"/>
            <a:ext cx="9144000" cy="320040"/>
          </a:xfrm>
          <a:prstGeom prst="rect">
            <a:avLst/>
          </a:prstGeom>
          <a:noFill/>
          <a:ln>
            <a:noFill/>
          </a:ln>
        </p:spPr>
        <p:txBody>
          <a:bodyPr wrap="square" lIns="91440" tIns="45720" rIns="91440" bIns="45720" anchor="ctr">
            <a:noAutofit/>
          </a:bodyPr>
          <a:lstStyle/>
          <a:p>
            <a:pPr marL="0" indent="0" algn="l">
              <a:spcBef>
                <a:spcPts val="0"/>
              </a:spcBef>
              <a:buNone/>
            </a:pPr>
            <a:r>
              <a:rPr lang="en-US" sz="1500" b="0" i="1" dirty="0">
                <a:solidFill>
                  <a:srgbClr val="5A6B7B"/>
                </a:solidFill>
                <a:latin typeface="Calibri"/>
                <a:ea typeface="Microsoft YaHei"/>
              </a:rPr>
              <a:t>θ</a:t>
            </a:r>
            <a:r>
              <a:rPr lang="en-US" sz="1500" b="0" i="0" baseline="-25000" dirty="0">
                <a:solidFill>
                  <a:srgbClr val="5A6B7B"/>
                </a:solidFill>
                <a:latin typeface="Calibri"/>
                <a:ea typeface="Microsoft YaHei"/>
              </a:rPr>
              <a:t>CW</a:t>
            </a:r>
            <a:r>
              <a:rPr lang="en-US" sz="1500" b="0" i="0" dirty="0">
                <a:solidFill>
                  <a:srgbClr val="5A6B7B"/>
                </a:solidFill>
                <a:latin typeface="Calibri"/>
                <a:ea typeface="Microsoft YaHei"/>
              </a:rPr>
              <a:t>, </a:t>
            </a:r>
            <a:r>
              <a:rPr lang="en-US" sz="1500" b="0" i="1" dirty="0">
                <a:solidFill>
                  <a:srgbClr val="5A6B7B"/>
                </a:solidFill>
                <a:latin typeface="Calibri"/>
                <a:ea typeface="Microsoft YaHei"/>
              </a:rPr>
              <a:t>M</a:t>
            </a:r>
            <a:r>
              <a:rPr lang="en-US" sz="1500" b="0" i="0" dirty="0">
                <a:solidFill>
                  <a:srgbClr val="5A6B7B"/>
                </a:solidFill>
                <a:latin typeface="Calibri"/>
                <a:ea typeface="Microsoft YaHei"/>
              </a:rPr>
              <a:t>(H), D7 and SPODI: no order</a:t>
            </a:r>
          </a:p>
        </p:txBody>
      </p:sp>
      <p:sp>
        <p:nvSpPr>
          <p:cNvPr id="11" name="Num"/>
          <p:cNvSpPr/>
          <p:nvPr/>
        </p:nvSpPr>
        <p:spPr>
          <a:xfrm>
            <a:off x="3821430" y="3383280"/>
            <a:ext cx="685800" cy="685800"/>
          </a:xfrm>
          <a:prstGeom prst="ellipse">
            <a:avLst/>
          </a:prstGeom>
          <a:solidFill>
            <a:srgbClr val="1D5A9C"/>
          </a:solidFill>
          <a:ln>
            <a:noFill/>
          </a:ln>
        </p:spPr>
        <p:txBody>
          <a:bodyPr wrap="square" lIns="91440" tIns="45720" rIns="91440" bIns="45720" anchor="ctr">
            <a:noAutofit/>
          </a:bodyPr>
          <a:lstStyle/>
          <a:p>
            <a:pPr marL="0" indent="0" algn="ctr">
              <a:spcBef>
                <a:spcPts val="0"/>
              </a:spcBef>
              <a:buNone/>
            </a:pPr>
            <a:r>
              <a:rPr lang="en-US" sz="2000" b="1" i="0" dirty="0">
                <a:solidFill>
                  <a:srgbClr val="FFFFFF"/>
                </a:solidFill>
                <a:latin typeface="Calibri"/>
                <a:ea typeface="Microsoft YaHei"/>
              </a:rPr>
              <a:t>03</a:t>
            </a:r>
          </a:p>
        </p:txBody>
      </p:sp>
      <p:sp>
        <p:nvSpPr>
          <p:cNvPr id="12" name="Text"/>
          <p:cNvSpPr/>
          <p:nvPr/>
        </p:nvSpPr>
        <p:spPr>
          <a:xfrm>
            <a:off x="4735830" y="3364992"/>
            <a:ext cx="9144000" cy="411480"/>
          </a:xfrm>
          <a:prstGeom prst="rect">
            <a:avLst/>
          </a:prstGeom>
          <a:noFill/>
          <a:ln>
            <a:noFill/>
          </a:ln>
        </p:spPr>
        <p:txBody>
          <a:bodyPr wrap="square" lIns="91440" tIns="45720" rIns="91440" bIns="45720" anchor="ctr">
            <a:noAutofit/>
          </a:bodyPr>
          <a:lstStyle/>
          <a:p>
            <a:pPr marL="0" indent="0" algn="l">
              <a:spcBef>
                <a:spcPts val="0"/>
              </a:spcBef>
              <a:buNone/>
            </a:pPr>
            <a:r>
              <a:rPr lang="en-US" sz="2400" b="1" i="0" dirty="0">
                <a:solidFill>
                  <a:srgbClr val="12355B"/>
                </a:solidFill>
                <a:latin typeface="Calibri"/>
                <a:ea typeface="Microsoft YaHei"/>
              </a:rPr>
              <a:t>Crystal Field</a:t>
            </a:r>
          </a:p>
        </p:txBody>
      </p:sp>
      <p:sp>
        <p:nvSpPr>
          <p:cNvPr id="13" name="Text"/>
          <p:cNvSpPr/>
          <p:nvPr/>
        </p:nvSpPr>
        <p:spPr>
          <a:xfrm>
            <a:off x="4735830" y="3749040"/>
            <a:ext cx="9144000" cy="320040"/>
          </a:xfrm>
          <a:prstGeom prst="rect">
            <a:avLst/>
          </a:prstGeom>
          <a:noFill/>
          <a:ln>
            <a:noFill/>
          </a:ln>
        </p:spPr>
        <p:txBody>
          <a:bodyPr wrap="square" lIns="91440" tIns="45720" rIns="91440" bIns="45720" anchor="ctr">
            <a:noAutofit/>
          </a:bodyPr>
          <a:lstStyle/>
          <a:p>
            <a:pPr marL="0" indent="0" algn="l">
              <a:spcBef>
                <a:spcPts val="0"/>
              </a:spcBef>
              <a:buNone/>
            </a:pPr>
            <a:r>
              <a:rPr lang="en-US" sz="1500" b="0" i="0" dirty="0">
                <a:solidFill>
                  <a:srgbClr val="5A6B7B"/>
                </a:solidFill>
                <a:latin typeface="Calibri"/>
                <a:ea typeface="Microsoft YaHei"/>
              </a:rPr>
              <a:t>INS levels, DFT vs. EC model, anisotropy</a:t>
            </a:r>
          </a:p>
        </p:txBody>
      </p:sp>
      <p:sp>
        <p:nvSpPr>
          <p:cNvPr id="14" name="Num"/>
          <p:cNvSpPr/>
          <p:nvPr/>
        </p:nvSpPr>
        <p:spPr>
          <a:xfrm>
            <a:off x="3821430" y="4343400"/>
            <a:ext cx="685800" cy="685800"/>
          </a:xfrm>
          <a:prstGeom prst="ellipse">
            <a:avLst/>
          </a:prstGeom>
          <a:solidFill>
            <a:srgbClr val="C8581A"/>
          </a:solidFill>
          <a:ln>
            <a:noFill/>
          </a:ln>
        </p:spPr>
        <p:txBody>
          <a:bodyPr wrap="square" lIns="91440" tIns="45720" rIns="91440" bIns="45720" anchor="ctr">
            <a:noAutofit/>
          </a:bodyPr>
          <a:lstStyle/>
          <a:p>
            <a:pPr marL="0" indent="0" algn="ctr">
              <a:spcBef>
                <a:spcPts val="0"/>
              </a:spcBef>
              <a:buNone/>
            </a:pPr>
            <a:r>
              <a:rPr lang="en-US" sz="2000" b="1" i="0" dirty="0">
                <a:solidFill>
                  <a:srgbClr val="FFFFFF"/>
                </a:solidFill>
                <a:latin typeface="Calibri"/>
                <a:ea typeface="Microsoft YaHei"/>
              </a:rPr>
              <a:t>04</a:t>
            </a:r>
          </a:p>
        </p:txBody>
      </p:sp>
      <p:sp>
        <p:nvSpPr>
          <p:cNvPr id="15" name="Text"/>
          <p:cNvSpPr/>
          <p:nvPr/>
        </p:nvSpPr>
        <p:spPr>
          <a:xfrm>
            <a:off x="4735830" y="4325112"/>
            <a:ext cx="9144000" cy="411480"/>
          </a:xfrm>
          <a:prstGeom prst="rect">
            <a:avLst/>
          </a:prstGeom>
          <a:noFill/>
          <a:ln>
            <a:noFill/>
          </a:ln>
        </p:spPr>
        <p:txBody>
          <a:bodyPr wrap="square" lIns="91440" tIns="45720" rIns="91440" bIns="45720" anchor="ctr">
            <a:noAutofit/>
          </a:bodyPr>
          <a:lstStyle/>
          <a:p>
            <a:pPr marL="0" indent="0" algn="l">
              <a:spcBef>
                <a:spcPts val="0"/>
              </a:spcBef>
              <a:buNone/>
            </a:pPr>
            <a:r>
              <a:rPr lang="en-US" sz="2400" b="1" i="0" dirty="0">
                <a:solidFill>
                  <a:srgbClr val="12355B"/>
                </a:solidFill>
                <a:latin typeface="Calibri"/>
                <a:ea typeface="Microsoft YaHei"/>
              </a:rPr>
              <a:t>μSR vs. Neutrons</a:t>
            </a:r>
          </a:p>
        </p:txBody>
      </p:sp>
      <p:sp>
        <p:nvSpPr>
          <p:cNvPr id="16" name="Text"/>
          <p:cNvSpPr/>
          <p:nvPr/>
        </p:nvSpPr>
        <p:spPr>
          <a:xfrm>
            <a:off x="4735830" y="4709160"/>
            <a:ext cx="9144000" cy="320040"/>
          </a:xfrm>
          <a:prstGeom prst="rect">
            <a:avLst/>
          </a:prstGeom>
          <a:noFill/>
          <a:ln>
            <a:noFill/>
          </a:ln>
        </p:spPr>
        <p:txBody>
          <a:bodyPr wrap="square" lIns="91440" tIns="45720" rIns="91440" bIns="45720" anchor="ctr">
            <a:noAutofit/>
          </a:bodyPr>
          <a:lstStyle/>
          <a:p>
            <a:pPr marL="0" indent="0" algn="l">
              <a:spcBef>
                <a:spcPts val="0"/>
              </a:spcBef>
              <a:buNone/>
            </a:pPr>
            <a:r>
              <a:rPr lang="en-US" sz="1500" b="0" i="0" dirty="0">
                <a:solidFill>
                  <a:srgbClr val="5A6B7B"/>
                </a:solidFill>
                <a:latin typeface="Calibri"/>
                <a:ea typeface="Microsoft YaHei"/>
              </a:rPr>
              <a:t>Oscillation, dynamics, muon-induced distortion</a:t>
            </a:r>
          </a:p>
        </p:txBody>
      </p:sp>
      <p:sp>
        <p:nvSpPr>
          <p:cNvPr id="17" name="Num"/>
          <p:cNvSpPr/>
          <p:nvPr/>
        </p:nvSpPr>
        <p:spPr>
          <a:xfrm>
            <a:off x="3821430" y="5303520"/>
            <a:ext cx="685800" cy="685800"/>
          </a:xfrm>
          <a:prstGeom prst="ellipse">
            <a:avLst/>
          </a:prstGeom>
          <a:solidFill>
            <a:srgbClr val="1D5A9C"/>
          </a:solidFill>
          <a:ln>
            <a:noFill/>
          </a:ln>
        </p:spPr>
        <p:txBody>
          <a:bodyPr wrap="square" lIns="91440" tIns="45720" rIns="91440" bIns="45720" anchor="ctr">
            <a:noAutofit/>
          </a:bodyPr>
          <a:lstStyle/>
          <a:p>
            <a:pPr marL="0" indent="0" algn="ctr">
              <a:spcBef>
                <a:spcPts val="0"/>
              </a:spcBef>
              <a:buNone/>
            </a:pPr>
            <a:r>
              <a:rPr lang="en-US" sz="2000" b="1" i="0" dirty="0">
                <a:solidFill>
                  <a:srgbClr val="FFFFFF"/>
                </a:solidFill>
                <a:latin typeface="Calibri"/>
                <a:ea typeface="Microsoft YaHei"/>
              </a:rPr>
              <a:t>05</a:t>
            </a:r>
          </a:p>
        </p:txBody>
      </p:sp>
      <p:sp>
        <p:nvSpPr>
          <p:cNvPr id="18" name="Text"/>
          <p:cNvSpPr/>
          <p:nvPr/>
        </p:nvSpPr>
        <p:spPr>
          <a:xfrm>
            <a:off x="4735830" y="5285232"/>
            <a:ext cx="9144000" cy="411480"/>
          </a:xfrm>
          <a:prstGeom prst="rect">
            <a:avLst/>
          </a:prstGeom>
          <a:noFill/>
          <a:ln>
            <a:noFill/>
          </a:ln>
        </p:spPr>
        <p:txBody>
          <a:bodyPr wrap="square" lIns="91440" tIns="45720" rIns="91440" bIns="45720" anchor="ctr">
            <a:noAutofit/>
          </a:bodyPr>
          <a:lstStyle/>
          <a:p>
            <a:pPr marL="0" indent="0" algn="l">
              <a:spcBef>
                <a:spcPts val="0"/>
              </a:spcBef>
              <a:buNone/>
            </a:pPr>
            <a:r>
              <a:rPr lang="en-US" sz="2400" b="1" i="0" dirty="0">
                <a:solidFill>
                  <a:srgbClr val="12355B"/>
                </a:solidFill>
                <a:latin typeface="Calibri"/>
                <a:ea typeface="Microsoft YaHei"/>
              </a:rPr>
              <a:t>Summary &amp; Outlook</a:t>
            </a:r>
          </a:p>
        </p:txBody>
      </p:sp>
      <p:sp>
        <p:nvSpPr>
          <p:cNvPr id="19" name="Text"/>
          <p:cNvSpPr/>
          <p:nvPr/>
        </p:nvSpPr>
        <p:spPr>
          <a:xfrm>
            <a:off x="4735830" y="5669280"/>
            <a:ext cx="9144000" cy="320040"/>
          </a:xfrm>
          <a:prstGeom prst="rect">
            <a:avLst/>
          </a:prstGeom>
          <a:noFill/>
          <a:ln>
            <a:noFill/>
          </a:ln>
        </p:spPr>
        <p:txBody>
          <a:bodyPr wrap="square" lIns="91440" tIns="45720" rIns="91440" bIns="45720" anchor="ctr">
            <a:noAutofit/>
          </a:bodyPr>
          <a:lstStyle/>
          <a:p>
            <a:pPr marL="0" indent="0" algn="l">
              <a:spcBef>
                <a:spcPts val="0"/>
              </a:spcBef>
              <a:buNone/>
            </a:pPr>
            <a:r>
              <a:rPr lang="en-US" sz="1500" b="0" i="0" dirty="0">
                <a:solidFill>
                  <a:srgbClr val="5A6B7B"/>
                </a:solidFill>
                <a:latin typeface="Calibri"/>
                <a:ea typeface="Microsoft YaHei"/>
              </a:rPr>
              <a:t>Reconciling local and bulk probes</a:t>
            </a:r>
          </a:p>
        </p:txBody>
      </p:sp>
      <p:cxnSp>
        <p:nvCxnSpPr>
          <p:cNvPr id="20" name="Line 20"/>
          <p:cNvCxnSpPr/>
          <p:nvPr/>
        </p:nvCxnSpPr>
        <p:spPr>
          <a:xfrm>
            <a:off x="365760" y="6400800"/>
            <a:ext cx="11457432" cy="0"/>
          </a:xfrm>
          <a:prstGeom prst="line">
            <a:avLst/>
          </a:prstGeom>
          <a:ln w="9525">
            <a:solidFill>
              <a:srgbClr val="CCD6E0"/>
            </a:solidFill>
          </a:ln>
        </p:spPr>
      </p:cxnSp>
      <p:sp>
        <p:nvSpPr>
          <p:cNvPr id="21" name="Text"/>
          <p:cNvSpPr/>
          <p:nvPr/>
        </p:nvSpPr>
        <p:spPr>
          <a:xfrm>
            <a:off x="365760" y="6446520"/>
            <a:ext cx="9601200" cy="320040"/>
          </a:xfrm>
          <a:prstGeom prst="rect">
            <a:avLst/>
          </a:prstGeom>
          <a:noFill/>
          <a:ln>
            <a:noFill/>
          </a:ln>
        </p:spPr>
        <p:txBody>
          <a:bodyPr wrap="square" lIns="91440" tIns="45720" rIns="91440" bIns="45720" anchor="ctr">
            <a:noAutofit/>
          </a:bodyPr>
          <a:lstStyle/>
          <a:p>
            <a:pPr marL="0" indent="0" algn="l">
              <a:spcBef>
                <a:spcPts val="0"/>
              </a:spcBef>
              <a:buNone/>
            </a:pPr>
            <a:r>
              <a:rPr lang="en-US" sz="1000" b="0" i="0" dirty="0">
                <a:solidFill>
                  <a:srgbClr val="5A6B7B"/>
                </a:solidFill>
                <a:latin typeface="Calibri"/>
                <a:ea typeface="Microsoft YaHei"/>
              </a:rPr>
              <a:t>MELODY2026 · The 3rd Workshop on Muon Science Technology and Industry · 26 Oct 2026</a:t>
            </a:r>
          </a:p>
        </p:txBody>
      </p:sp>
      <p:sp>
        <p:nvSpPr>
          <p:cNvPr id="22" name="Text"/>
          <p:cNvSpPr/>
          <p:nvPr/>
        </p:nvSpPr>
        <p:spPr>
          <a:xfrm>
            <a:off x="10424160" y="6446520"/>
            <a:ext cx="1399032" cy="320040"/>
          </a:xfrm>
          <a:prstGeom prst="rect">
            <a:avLst/>
          </a:prstGeom>
          <a:noFill/>
          <a:ln>
            <a:noFill/>
          </a:ln>
        </p:spPr>
        <p:txBody>
          <a:bodyPr wrap="square" lIns="91440" tIns="45720" rIns="91440" bIns="45720" anchor="ctr">
            <a:noAutofit/>
          </a:bodyPr>
          <a:lstStyle/>
          <a:p>
            <a:pPr marL="0" indent="0" algn="r">
              <a:spcBef>
                <a:spcPts val="0"/>
              </a:spcBef>
              <a:buNone/>
            </a:pPr>
            <a:r>
              <a:rPr lang="en-US" sz="1000" b="0" i="0" dirty="0">
                <a:solidFill>
                  <a:srgbClr val="5A6B7B"/>
                </a:solidFill>
                <a:latin typeface="Calibri"/>
                <a:ea typeface="Microsoft YaHei"/>
              </a:rPr>
              <a:t>02/21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cNvSpPr/>
          <p:nvPr/>
        </p:nvSpPr>
        <p:spPr>
          <a:xfrm>
            <a:off x="365760" y="109728"/>
            <a:ext cx="9144000" cy="274320"/>
          </a:xfrm>
          <a:prstGeom prst="rect">
            <a:avLst/>
          </a:prstGeom>
          <a:noFill/>
          <a:ln>
            <a:noFill/>
          </a:ln>
        </p:spPr>
        <p:txBody>
          <a:bodyPr wrap="square" lIns="91440" tIns="45720" rIns="91440" bIns="45720" anchor="ctr">
            <a:noAutofit/>
          </a:bodyPr>
          <a:lstStyle/>
          <a:p>
            <a:pPr marL="0" indent="0" algn="l">
              <a:spcBef>
                <a:spcPts val="0"/>
              </a:spcBef>
              <a:buNone/>
            </a:pPr>
            <a:r>
              <a:rPr lang="en-US" sz="1200" b="1" i="0" dirty="0">
                <a:solidFill>
                  <a:srgbClr val="5A6B7B"/>
                </a:solidFill>
                <a:latin typeface="Calibri"/>
                <a:ea typeface="Microsoft YaHei"/>
              </a:rPr>
              <a:t>01  Background &amp; Motivation</a:t>
            </a:r>
          </a:p>
        </p:txBody>
      </p:sp>
      <p:sp>
        <p:nvSpPr>
          <p:cNvPr id="3" name="Text"/>
          <p:cNvSpPr/>
          <p:nvPr/>
        </p:nvSpPr>
        <p:spPr>
          <a:xfrm>
            <a:off x="365760" y="384048"/>
            <a:ext cx="11457432" cy="685800"/>
          </a:xfrm>
          <a:prstGeom prst="rect">
            <a:avLst/>
          </a:prstGeom>
          <a:noFill/>
          <a:ln>
            <a:noFill/>
          </a:ln>
        </p:spPr>
        <p:txBody>
          <a:bodyPr wrap="square" lIns="91440" tIns="45720" rIns="91440" bIns="45720" anchor="ctr">
            <a:noAutofit/>
          </a:bodyPr>
          <a:lstStyle/>
          <a:p>
            <a:pPr marL="0" indent="0" algn="l">
              <a:spcBef>
                <a:spcPts val="0"/>
              </a:spcBef>
              <a:buNone/>
            </a:pPr>
            <a:r>
              <a:rPr lang="en-US" sz="2400" b="1" i="0" dirty="0">
                <a:solidFill>
                  <a:srgbClr val="12355B"/>
                </a:solidFill>
                <a:latin typeface="Calibri"/>
                <a:ea typeface="Microsoft YaHei"/>
              </a:rPr>
              <a:t>Zig-zag chains, frustration and a non-Kramers ion: is SrTm₂O₄ ordered?</a:t>
            </a:r>
          </a:p>
        </p:txBody>
      </p:sp>
      <p:sp>
        <p:nvSpPr>
          <p:cNvPr id="4" name="Rule"/>
          <p:cNvSpPr/>
          <p:nvPr/>
        </p:nvSpPr>
        <p:spPr>
          <a:xfrm>
            <a:off x="365760" y="1078992"/>
            <a:ext cx="11457432" cy="45720"/>
          </a:xfrm>
          <a:prstGeom prst="rect">
            <a:avLst/>
          </a:prstGeom>
          <a:solidFill>
            <a:srgbClr val="1D5A9C"/>
          </a:solidFill>
          <a:ln>
            <a:noFill/>
          </a:ln>
        </p:spPr>
        <p:txBody>
          <a:bodyPr wrap="square" lIns="91440" tIns="45720" rIns="91440" bIns="45720" anchor="t">
            <a:noAutofit/>
          </a:bodyPr>
          <a:lstStyle/>
          <a:p>
            <a:endParaRPr lang="en-US"/>
          </a:p>
        </p:txBody>
      </p:sp>
      <p:sp>
        <p:nvSpPr>
          <p:cNvPr id="5" name="Body"/>
          <p:cNvSpPr/>
          <p:nvPr/>
        </p:nvSpPr>
        <p:spPr>
          <a:xfrm>
            <a:off x="365760" y="1280160"/>
            <a:ext cx="5669280" cy="5029200"/>
          </a:xfrm>
          <a:prstGeom prst="rect">
            <a:avLst/>
          </a:prstGeom>
          <a:noFill/>
          <a:ln>
            <a:noFill/>
          </a:ln>
        </p:spPr>
        <p:txBody>
          <a:bodyPr wrap="square" lIns="91440" tIns="45720" rIns="91440" bIns="45720" anchor="t">
            <a:noAutofit/>
          </a:bodyPr>
          <a:lstStyle/>
          <a:p>
            <a:pPr marL="285750" indent="-285750" algn="l">
              <a:spcBef>
                <a:spcPts val="1200"/>
              </a:spcBef>
              <a:buClr>
                <a:srgbClr val="1D5A9C"/>
              </a:buClr>
              <a:buFont typeface="Arial"/>
              <a:buChar char="•"/>
            </a:pPr>
            <a:r>
              <a:rPr lang="en-US" sz="2000" b="0" i="0" dirty="0">
                <a:solidFill>
                  <a:srgbClr val="1F2D3D"/>
                </a:solidFill>
                <a:latin typeface="Calibri"/>
                <a:ea typeface="Microsoft YaHei"/>
              </a:rPr>
              <a:t>Two inequivalent RE sites; zig-zag chains along c; NNB ≈ NNNB</a:t>
            </a:r>
          </a:p>
          <a:p>
            <a:pPr marL="285750" indent="-285750" algn="l">
              <a:spcBef>
                <a:spcPts val="1200"/>
              </a:spcBef>
              <a:buClr>
                <a:srgbClr val="1D5A9C"/>
              </a:buClr>
              <a:buFont typeface="Arial"/>
              <a:buChar char="•"/>
            </a:pPr>
            <a:endParaRPr lang="en-US" sz="200" b="0" i="0" dirty="0">
              <a:solidFill>
                <a:srgbClr val="1F2D3D"/>
              </a:solidFill>
              <a:latin typeface="Calibri"/>
              <a:ea typeface="Microsoft YaHei"/>
            </a:endParaRPr>
          </a:p>
          <a:p>
            <a:pPr marL="285750" indent="-285750" algn="l">
              <a:spcBef>
                <a:spcPts val="1200"/>
              </a:spcBef>
              <a:buClr>
                <a:srgbClr val="1D5A9C"/>
              </a:buClr>
              <a:buFont typeface="Arial"/>
              <a:buChar char="•"/>
            </a:pPr>
            <a:r>
              <a:rPr lang="en-US" sz="2000" b="0" i="0" dirty="0">
                <a:solidFill>
                  <a:srgbClr val="1F2D3D"/>
                </a:solidFill>
                <a:latin typeface="Calibri"/>
                <a:ea typeface="Microsoft YaHei"/>
              </a:rPr>
              <a:t>Tm³⁺ (4</a:t>
            </a:r>
            <a:r>
              <a:rPr lang="en-US" sz="2000" b="0" i="1" dirty="0">
                <a:solidFill>
                  <a:srgbClr val="1F2D3D"/>
                </a:solidFill>
                <a:latin typeface="Calibri"/>
                <a:ea typeface="Microsoft YaHei"/>
              </a:rPr>
              <a:t>f</a:t>
            </a:r>
            <a:r>
              <a:rPr lang="en-US" sz="2000" b="0" i="0" dirty="0">
                <a:solidFill>
                  <a:srgbClr val="1F2D3D"/>
                </a:solidFill>
                <a:latin typeface="Calibri"/>
                <a:ea typeface="Microsoft YaHei"/>
              </a:rPr>
              <a:t>¹², ³</a:t>
            </a:r>
            <a:r>
              <a:rPr lang="en-US" sz="2000" b="0" i="1" dirty="0">
                <a:solidFill>
                  <a:srgbClr val="1F2D3D"/>
                </a:solidFill>
                <a:latin typeface="Calibri"/>
                <a:ea typeface="Microsoft YaHei"/>
              </a:rPr>
              <a:t>H</a:t>
            </a:r>
            <a:r>
              <a:rPr lang="en-US" sz="2000" b="0" i="0" dirty="0">
                <a:solidFill>
                  <a:srgbClr val="1F2D3D"/>
                </a:solidFill>
                <a:latin typeface="Calibri"/>
                <a:ea typeface="Microsoft YaHei"/>
              </a:rPr>
              <a:t>₆) is non-Kramers: CF singlet possible</a:t>
            </a:r>
          </a:p>
          <a:p>
            <a:pPr marL="285750" indent="-285750" algn="l">
              <a:spcBef>
                <a:spcPts val="1200"/>
              </a:spcBef>
              <a:buClr>
                <a:srgbClr val="1D5A9C"/>
              </a:buClr>
              <a:buFont typeface="Arial"/>
              <a:buChar char="•"/>
            </a:pPr>
            <a:endParaRPr lang="en-US" sz="200" b="0" i="0" dirty="0">
              <a:solidFill>
                <a:srgbClr val="1F2D3D"/>
              </a:solidFill>
              <a:latin typeface="Calibri"/>
              <a:ea typeface="Microsoft YaHei"/>
            </a:endParaRPr>
          </a:p>
          <a:p>
            <a:pPr marL="285750" indent="-285750" algn="l">
              <a:spcBef>
                <a:spcPts val="1200"/>
              </a:spcBef>
              <a:buClr>
                <a:srgbClr val="1D5A9C"/>
              </a:buClr>
              <a:buFont typeface="Arial"/>
              <a:buChar char="•"/>
            </a:pPr>
            <a:r>
              <a:rPr lang="en-US" sz="2100" b="1" i="0" dirty="0">
                <a:solidFill>
                  <a:srgbClr val="1F2D3D"/>
                </a:solidFill>
                <a:latin typeface="Calibri"/>
                <a:ea typeface="Microsoft YaHei"/>
              </a:rPr>
              <a:t>Question: why do neutrons and μSR disagree?</a:t>
            </a:r>
          </a:p>
        </p:txBody>
      </p:sp>
      <p:sp>
        <p:nvSpPr>
          <p:cNvPr id="6" name="Text"/>
          <p:cNvSpPr/>
          <p:nvPr/>
        </p:nvSpPr>
        <p:spPr>
          <a:xfrm>
            <a:off x="6355080" y="1371600"/>
            <a:ext cx="5468112" cy="320040"/>
          </a:xfrm>
          <a:prstGeom prst="rect">
            <a:avLst/>
          </a:prstGeom>
          <a:noFill/>
          <a:ln>
            <a:noFill/>
          </a:ln>
        </p:spPr>
        <p:txBody>
          <a:bodyPr wrap="square" lIns="91440" tIns="45720" rIns="91440" bIns="45720" anchor="ctr">
            <a:noAutofit/>
          </a:bodyPr>
          <a:lstStyle/>
          <a:p>
            <a:pPr marL="0" indent="0" algn="l">
              <a:spcBef>
                <a:spcPts val="0"/>
              </a:spcBef>
              <a:buNone/>
            </a:pPr>
            <a:r>
              <a:rPr lang="en-US" b="1" dirty="0">
                <a:latin typeface="Calibri"/>
                <a:ea typeface="Microsoft YaHei"/>
              </a:rPr>
              <a:t>Schematic: two zig-zag chains along c</a:t>
            </a:r>
          </a:p>
        </p:txBody>
      </p:sp>
      <p:cxnSp>
        <p:nvCxnSpPr>
          <p:cNvPr id="7" name="Line 7"/>
          <p:cNvCxnSpPr/>
          <p:nvPr/>
        </p:nvCxnSpPr>
        <p:spPr>
          <a:xfrm>
            <a:off x="6903720" y="2148840"/>
            <a:ext cx="874166" cy="457200"/>
          </a:xfrm>
          <a:prstGeom prst="line">
            <a:avLst/>
          </a:prstGeom>
          <a:ln w="28575">
            <a:solidFill>
              <a:srgbClr val="1D5A9C"/>
            </a:solidFill>
          </a:ln>
        </p:spPr>
      </p:cxnSp>
      <p:cxnSp>
        <p:nvCxnSpPr>
          <p:cNvPr id="8" name="Line 8"/>
          <p:cNvCxnSpPr/>
          <p:nvPr/>
        </p:nvCxnSpPr>
        <p:spPr>
          <a:xfrm flipV="1">
            <a:off x="7777886" y="2148840"/>
            <a:ext cx="874166" cy="457200"/>
          </a:xfrm>
          <a:prstGeom prst="line">
            <a:avLst/>
          </a:prstGeom>
          <a:ln w="28575">
            <a:solidFill>
              <a:srgbClr val="1D5A9C"/>
            </a:solidFill>
          </a:ln>
        </p:spPr>
      </p:cxnSp>
      <p:cxnSp>
        <p:nvCxnSpPr>
          <p:cNvPr id="9" name="Line 9"/>
          <p:cNvCxnSpPr/>
          <p:nvPr/>
        </p:nvCxnSpPr>
        <p:spPr>
          <a:xfrm>
            <a:off x="8652053" y="2148840"/>
            <a:ext cx="874166" cy="457200"/>
          </a:xfrm>
          <a:prstGeom prst="line">
            <a:avLst/>
          </a:prstGeom>
          <a:ln w="28575">
            <a:solidFill>
              <a:srgbClr val="1D5A9C"/>
            </a:solidFill>
          </a:ln>
        </p:spPr>
      </p:cxnSp>
      <p:cxnSp>
        <p:nvCxnSpPr>
          <p:cNvPr id="10" name="Line 10"/>
          <p:cNvCxnSpPr/>
          <p:nvPr/>
        </p:nvCxnSpPr>
        <p:spPr>
          <a:xfrm flipV="1">
            <a:off x="9526219" y="2148840"/>
            <a:ext cx="874166" cy="457200"/>
          </a:xfrm>
          <a:prstGeom prst="line">
            <a:avLst/>
          </a:prstGeom>
          <a:ln w="28575">
            <a:solidFill>
              <a:srgbClr val="1D5A9C"/>
            </a:solidFill>
          </a:ln>
        </p:spPr>
      </p:cxnSp>
      <p:cxnSp>
        <p:nvCxnSpPr>
          <p:cNvPr id="11" name="Line 11"/>
          <p:cNvCxnSpPr/>
          <p:nvPr/>
        </p:nvCxnSpPr>
        <p:spPr>
          <a:xfrm>
            <a:off x="10400386" y="2148840"/>
            <a:ext cx="874166" cy="457200"/>
          </a:xfrm>
          <a:prstGeom prst="line">
            <a:avLst/>
          </a:prstGeom>
          <a:ln w="28575">
            <a:solidFill>
              <a:srgbClr val="1D5A9C"/>
            </a:solidFill>
          </a:ln>
        </p:spPr>
      </p:cxnSp>
      <p:sp>
        <p:nvSpPr>
          <p:cNvPr id="12" name="Dot"/>
          <p:cNvSpPr/>
          <p:nvPr/>
        </p:nvSpPr>
        <p:spPr>
          <a:xfrm>
            <a:off x="6766560" y="2011680"/>
            <a:ext cx="274320" cy="274320"/>
          </a:xfrm>
          <a:prstGeom prst="ellipse">
            <a:avLst/>
          </a:prstGeom>
          <a:solidFill>
            <a:srgbClr val="1D5A9C"/>
          </a:solidFill>
          <a:ln w="19050">
            <a:solidFill>
              <a:srgbClr val="FFFFFF"/>
            </a:solidFill>
          </a:ln>
        </p:spPr>
        <p:txBody>
          <a:bodyPr wrap="square" lIns="91440" tIns="45720" rIns="91440" bIns="45720" anchor="t">
            <a:noAutofit/>
          </a:bodyPr>
          <a:lstStyle/>
          <a:p>
            <a:endParaRPr lang="en-US"/>
          </a:p>
        </p:txBody>
      </p:sp>
      <p:sp>
        <p:nvSpPr>
          <p:cNvPr id="13" name="Dot"/>
          <p:cNvSpPr/>
          <p:nvPr/>
        </p:nvSpPr>
        <p:spPr>
          <a:xfrm>
            <a:off x="7640726" y="2468880"/>
            <a:ext cx="274320" cy="274320"/>
          </a:xfrm>
          <a:prstGeom prst="ellipse">
            <a:avLst/>
          </a:prstGeom>
          <a:solidFill>
            <a:srgbClr val="1D5A9C"/>
          </a:solidFill>
          <a:ln w="19050">
            <a:solidFill>
              <a:srgbClr val="FFFFFF"/>
            </a:solidFill>
          </a:ln>
        </p:spPr>
        <p:txBody>
          <a:bodyPr wrap="square" lIns="91440" tIns="45720" rIns="91440" bIns="45720" anchor="t">
            <a:noAutofit/>
          </a:bodyPr>
          <a:lstStyle/>
          <a:p>
            <a:endParaRPr lang="en-US"/>
          </a:p>
        </p:txBody>
      </p:sp>
      <p:sp>
        <p:nvSpPr>
          <p:cNvPr id="14" name="Dot"/>
          <p:cNvSpPr/>
          <p:nvPr/>
        </p:nvSpPr>
        <p:spPr>
          <a:xfrm>
            <a:off x="8514893" y="2011680"/>
            <a:ext cx="274320" cy="274320"/>
          </a:xfrm>
          <a:prstGeom prst="ellipse">
            <a:avLst/>
          </a:prstGeom>
          <a:solidFill>
            <a:srgbClr val="1D5A9C"/>
          </a:solidFill>
          <a:ln w="19050">
            <a:solidFill>
              <a:srgbClr val="FFFFFF"/>
            </a:solidFill>
          </a:ln>
        </p:spPr>
        <p:txBody>
          <a:bodyPr wrap="square" lIns="91440" tIns="45720" rIns="91440" bIns="45720" anchor="t">
            <a:noAutofit/>
          </a:bodyPr>
          <a:lstStyle/>
          <a:p>
            <a:endParaRPr lang="en-US"/>
          </a:p>
        </p:txBody>
      </p:sp>
      <p:sp>
        <p:nvSpPr>
          <p:cNvPr id="15" name="Dot"/>
          <p:cNvSpPr/>
          <p:nvPr/>
        </p:nvSpPr>
        <p:spPr>
          <a:xfrm>
            <a:off x="9389059" y="2468880"/>
            <a:ext cx="274320" cy="274320"/>
          </a:xfrm>
          <a:prstGeom prst="ellipse">
            <a:avLst/>
          </a:prstGeom>
          <a:solidFill>
            <a:srgbClr val="1D5A9C"/>
          </a:solidFill>
          <a:ln w="19050">
            <a:solidFill>
              <a:srgbClr val="FFFFFF"/>
            </a:solidFill>
          </a:ln>
        </p:spPr>
        <p:txBody>
          <a:bodyPr wrap="square" lIns="91440" tIns="45720" rIns="91440" bIns="45720" anchor="t">
            <a:noAutofit/>
          </a:bodyPr>
          <a:lstStyle/>
          <a:p>
            <a:endParaRPr lang="en-US"/>
          </a:p>
        </p:txBody>
      </p:sp>
      <p:sp>
        <p:nvSpPr>
          <p:cNvPr id="16" name="Dot"/>
          <p:cNvSpPr/>
          <p:nvPr/>
        </p:nvSpPr>
        <p:spPr>
          <a:xfrm>
            <a:off x="10263226" y="2011680"/>
            <a:ext cx="274320" cy="274320"/>
          </a:xfrm>
          <a:prstGeom prst="ellipse">
            <a:avLst/>
          </a:prstGeom>
          <a:solidFill>
            <a:srgbClr val="1D5A9C"/>
          </a:solidFill>
          <a:ln w="19050">
            <a:solidFill>
              <a:srgbClr val="FFFFFF"/>
            </a:solidFill>
          </a:ln>
        </p:spPr>
        <p:txBody>
          <a:bodyPr wrap="square" lIns="91440" tIns="45720" rIns="91440" bIns="45720" anchor="t">
            <a:noAutofit/>
          </a:bodyPr>
          <a:lstStyle/>
          <a:p>
            <a:endParaRPr lang="en-US"/>
          </a:p>
        </p:txBody>
      </p:sp>
      <p:sp>
        <p:nvSpPr>
          <p:cNvPr id="17" name="Dot"/>
          <p:cNvSpPr/>
          <p:nvPr/>
        </p:nvSpPr>
        <p:spPr>
          <a:xfrm>
            <a:off x="11137392" y="2468880"/>
            <a:ext cx="274320" cy="274320"/>
          </a:xfrm>
          <a:prstGeom prst="ellipse">
            <a:avLst/>
          </a:prstGeom>
          <a:solidFill>
            <a:srgbClr val="1D5A9C"/>
          </a:solidFill>
          <a:ln w="19050">
            <a:solidFill>
              <a:srgbClr val="FFFFFF"/>
            </a:solidFill>
          </a:ln>
        </p:spPr>
        <p:txBody>
          <a:bodyPr wrap="square" lIns="91440" tIns="45720" rIns="91440" bIns="45720" anchor="t">
            <a:noAutofit/>
          </a:bodyPr>
          <a:lstStyle/>
          <a:p>
            <a:endParaRPr lang="en-US"/>
          </a:p>
        </p:txBody>
      </p:sp>
      <p:sp>
        <p:nvSpPr>
          <p:cNvPr id="18" name="Text"/>
          <p:cNvSpPr/>
          <p:nvPr/>
        </p:nvSpPr>
        <p:spPr>
          <a:xfrm>
            <a:off x="6355080" y="1691640"/>
            <a:ext cx="1828800" cy="274320"/>
          </a:xfrm>
          <a:prstGeom prst="rect">
            <a:avLst/>
          </a:prstGeom>
          <a:noFill/>
          <a:ln>
            <a:noFill/>
          </a:ln>
        </p:spPr>
        <p:txBody>
          <a:bodyPr wrap="square" lIns="91440" tIns="45720" rIns="91440" bIns="45720" anchor="ctr">
            <a:noAutofit/>
          </a:bodyPr>
          <a:lstStyle/>
          <a:p>
            <a:pPr marL="0" indent="0" algn="l">
              <a:spcBef>
                <a:spcPts val="0"/>
              </a:spcBef>
              <a:buNone/>
            </a:pPr>
            <a:r>
              <a:rPr lang="en-US" sz="1400" b="1" i="0" dirty="0">
                <a:solidFill>
                  <a:srgbClr val="1D5A9C"/>
                </a:solidFill>
                <a:latin typeface="Calibri"/>
                <a:ea typeface="Microsoft YaHei"/>
              </a:rPr>
              <a:t>Tm1 chain</a:t>
            </a:r>
          </a:p>
        </p:txBody>
      </p:sp>
      <p:cxnSp>
        <p:nvCxnSpPr>
          <p:cNvPr id="19" name="Line 19"/>
          <p:cNvCxnSpPr/>
          <p:nvPr/>
        </p:nvCxnSpPr>
        <p:spPr>
          <a:xfrm>
            <a:off x="6903720" y="3154680"/>
            <a:ext cx="874166" cy="457200"/>
          </a:xfrm>
          <a:prstGeom prst="line">
            <a:avLst/>
          </a:prstGeom>
          <a:ln w="28575">
            <a:solidFill>
              <a:srgbClr val="C8581A"/>
            </a:solidFill>
          </a:ln>
        </p:spPr>
      </p:cxnSp>
      <p:cxnSp>
        <p:nvCxnSpPr>
          <p:cNvPr id="20" name="Line 20"/>
          <p:cNvCxnSpPr/>
          <p:nvPr/>
        </p:nvCxnSpPr>
        <p:spPr>
          <a:xfrm flipV="1">
            <a:off x="7777886" y="3154680"/>
            <a:ext cx="874166" cy="457200"/>
          </a:xfrm>
          <a:prstGeom prst="line">
            <a:avLst/>
          </a:prstGeom>
          <a:ln w="28575">
            <a:solidFill>
              <a:srgbClr val="C8581A"/>
            </a:solidFill>
          </a:ln>
        </p:spPr>
      </p:cxnSp>
      <p:cxnSp>
        <p:nvCxnSpPr>
          <p:cNvPr id="21" name="Line 21"/>
          <p:cNvCxnSpPr/>
          <p:nvPr/>
        </p:nvCxnSpPr>
        <p:spPr>
          <a:xfrm>
            <a:off x="8652053" y="3154680"/>
            <a:ext cx="874166" cy="457200"/>
          </a:xfrm>
          <a:prstGeom prst="line">
            <a:avLst/>
          </a:prstGeom>
          <a:ln w="28575">
            <a:solidFill>
              <a:srgbClr val="C8581A"/>
            </a:solidFill>
          </a:ln>
        </p:spPr>
      </p:cxnSp>
      <p:cxnSp>
        <p:nvCxnSpPr>
          <p:cNvPr id="22" name="Line 22"/>
          <p:cNvCxnSpPr/>
          <p:nvPr/>
        </p:nvCxnSpPr>
        <p:spPr>
          <a:xfrm flipV="1">
            <a:off x="9526219" y="3154680"/>
            <a:ext cx="874166" cy="457200"/>
          </a:xfrm>
          <a:prstGeom prst="line">
            <a:avLst/>
          </a:prstGeom>
          <a:ln w="28575">
            <a:solidFill>
              <a:srgbClr val="C8581A"/>
            </a:solidFill>
          </a:ln>
        </p:spPr>
      </p:cxnSp>
      <p:cxnSp>
        <p:nvCxnSpPr>
          <p:cNvPr id="23" name="Line 23"/>
          <p:cNvCxnSpPr/>
          <p:nvPr/>
        </p:nvCxnSpPr>
        <p:spPr>
          <a:xfrm>
            <a:off x="10400386" y="3154680"/>
            <a:ext cx="874166" cy="457200"/>
          </a:xfrm>
          <a:prstGeom prst="line">
            <a:avLst/>
          </a:prstGeom>
          <a:ln w="28575">
            <a:solidFill>
              <a:srgbClr val="C8581A"/>
            </a:solidFill>
          </a:ln>
        </p:spPr>
      </p:cxnSp>
      <p:sp>
        <p:nvSpPr>
          <p:cNvPr id="24" name="Dot"/>
          <p:cNvSpPr/>
          <p:nvPr/>
        </p:nvSpPr>
        <p:spPr>
          <a:xfrm>
            <a:off x="6766560" y="3017520"/>
            <a:ext cx="274320" cy="274320"/>
          </a:xfrm>
          <a:prstGeom prst="ellipse">
            <a:avLst/>
          </a:prstGeom>
          <a:solidFill>
            <a:srgbClr val="C8581A"/>
          </a:solidFill>
          <a:ln w="19050">
            <a:solidFill>
              <a:srgbClr val="FFFFFF"/>
            </a:solidFill>
          </a:ln>
        </p:spPr>
        <p:txBody>
          <a:bodyPr wrap="square" lIns="91440" tIns="45720" rIns="91440" bIns="45720" anchor="t">
            <a:noAutofit/>
          </a:bodyPr>
          <a:lstStyle/>
          <a:p>
            <a:endParaRPr lang="en-US"/>
          </a:p>
        </p:txBody>
      </p:sp>
      <p:sp>
        <p:nvSpPr>
          <p:cNvPr id="25" name="Dot"/>
          <p:cNvSpPr/>
          <p:nvPr/>
        </p:nvSpPr>
        <p:spPr>
          <a:xfrm>
            <a:off x="7640726" y="3474720"/>
            <a:ext cx="274320" cy="274320"/>
          </a:xfrm>
          <a:prstGeom prst="ellipse">
            <a:avLst/>
          </a:prstGeom>
          <a:solidFill>
            <a:srgbClr val="C8581A"/>
          </a:solidFill>
          <a:ln w="19050">
            <a:solidFill>
              <a:srgbClr val="FFFFFF"/>
            </a:solidFill>
          </a:ln>
        </p:spPr>
        <p:txBody>
          <a:bodyPr wrap="square" lIns="91440" tIns="45720" rIns="91440" bIns="45720" anchor="t">
            <a:noAutofit/>
          </a:bodyPr>
          <a:lstStyle/>
          <a:p>
            <a:endParaRPr lang="en-US"/>
          </a:p>
        </p:txBody>
      </p:sp>
      <p:sp>
        <p:nvSpPr>
          <p:cNvPr id="26" name="Dot"/>
          <p:cNvSpPr/>
          <p:nvPr/>
        </p:nvSpPr>
        <p:spPr>
          <a:xfrm>
            <a:off x="8514893" y="3017520"/>
            <a:ext cx="274320" cy="274320"/>
          </a:xfrm>
          <a:prstGeom prst="ellipse">
            <a:avLst/>
          </a:prstGeom>
          <a:solidFill>
            <a:srgbClr val="C8581A"/>
          </a:solidFill>
          <a:ln w="19050">
            <a:solidFill>
              <a:srgbClr val="FFFFFF"/>
            </a:solidFill>
          </a:ln>
        </p:spPr>
        <p:txBody>
          <a:bodyPr wrap="square" lIns="91440" tIns="45720" rIns="91440" bIns="45720" anchor="t">
            <a:noAutofit/>
          </a:bodyPr>
          <a:lstStyle/>
          <a:p>
            <a:endParaRPr lang="en-US"/>
          </a:p>
        </p:txBody>
      </p:sp>
      <p:sp>
        <p:nvSpPr>
          <p:cNvPr id="27" name="Dot"/>
          <p:cNvSpPr/>
          <p:nvPr/>
        </p:nvSpPr>
        <p:spPr>
          <a:xfrm>
            <a:off x="9389059" y="3474720"/>
            <a:ext cx="274320" cy="274320"/>
          </a:xfrm>
          <a:prstGeom prst="ellipse">
            <a:avLst/>
          </a:prstGeom>
          <a:solidFill>
            <a:srgbClr val="C8581A"/>
          </a:solidFill>
          <a:ln w="19050">
            <a:solidFill>
              <a:srgbClr val="FFFFFF"/>
            </a:solidFill>
          </a:ln>
        </p:spPr>
        <p:txBody>
          <a:bodyPr wrap="square" lIns="91440" tIns="45720" rIns="91440" bIns="45720" anchor="t">
            <a:noAutofit/>
          </a:bodyPr>
          <a:lstStyle/>
          <a:p>
            <a:endParaRPr lang="en-US"/>
          </a:p>
        </p:txBody>
      </p:sp>
      <p:sp>
        <p:nvSpPr>
          <p:cNvPr id="28" name="Dot"/>
          <p:cNvSpPr/>
          <p:nvPr/>
        </p:nvSpPr>
        <p:spPr>
          <a:xfrm>
            <a:off x="10263226" y="3017520"/>
            <a:ext cx="274320" cy="274320"/>
          </a:xfrm>
          <a:prstGeom prst="ellipse">
            <a:avLst/>
          </a:prstGeom>
          <a:solidFill>
            <a:srgbClr val="C8581A"/>
          </a:solidFill>
          <a:ln w="19050">
            <a:solidFill>
              <a:srgbClr val="FFFFFF"/>
            </a:solidFill>
          </a:ln>
        </p:spPr>
        <p:txBody>
          <a:bodyPr wrap="square" lIns="91440" tIns="45720" rIns="91440" bIns="45720" anchor="t">
            <a:noAutofit/>
          </a:bodyPr>
          <a:lstStyle/>
          <a:p>
            <a:endParaRPr lang="en-US"/>
          </a:p>
        </p:txBody>
      </p:sp>
      <p:sp>
        <p:nvSpPr>
          <p:cNvPr id="29" name="Dot"/>
          <p:cNvSpPr/>
          <p:nvPr/>
        </p:nvSpPr>
        <p:spPr>
          <a:xfrm>
            <a:off x="11137392" y="3474720"/>
            <a:ext cx="274320" cy="274320"/>
          </a:xfrm>
          <a:prstGeom prst="ellipse">
            <a:avLst/>
          </a:prstGeom>
          <a:solidFill>
            <a:srgbClr val="C8581A"/>
          </a:solidFill>
          <a:ln w="19050">
            <a:solidFill>
              <a:srgbClr val="FFFFFF"/>
            </a:solidFill>
          </a:ln>
        </p:spPr>
        <p:txBody>
          <a:bodyPr wrap="square" lIns="91440" tIns="45720" rIns="91440" bIns="45720" anchor="t">
            <a:noAutofit/>
          </a:bodyPr>
          <a:lstStyle/>
          <a:p>
            <a:endParaRPr lang="en-US"/>
          </a:p>
        </p:txBody>
      </p:sp>
      <p:sp>
        <p:nvSpPr>
          <p:cNvPr id="30" name="Text"/>
          <p:cNvSpPr/>
          <p:nvPr/>
        </p:nvSpPr>
        <p:spPr>
          <a:xfrm>
            <a:off x="6355080" y="2697480"/>
            <a:ext cx="1828800" cy="274320"/>
          </a:xfrm>
          <a:prstGeom prst="rect">
            <a:avLst/>
          </a:prstGeom>
          <a:noFill/>
          <a:ln>
            <a:noFill/>
          </a:ln>
        </p:spPr>
        <p:txBody>
          <a:bodyPr wrap="square" lIns="91440" tIns="45720" rIns="91440" bIns="45720" anchor="ctr">
            <a:noAutofit/>
          </a:bodyPr>
          <a:lstStyle/>
          <a:p>
            <a:pPr marL="0" indent="0" algn="l">
              <a:spcBef>
                <a:spcPts val="0"/>
              </a:spcBef>
              <a:buNone/>
            </a:pPr>
            <a:r>
              <a:rPr lang="en-US" sz="1400" b="1" i="0" dirty="0">
                <a:solidFill>
                  <a:srgbClr val="C8581A"/>
                </a:solidFill>
                <a:latin typeface="Calibri"/>
                <a:ea typeface="Microsoft YaHei"/>
              </a:rPr>
              <a:t>Tm2 chain</a:t>
            </a:r>
          </a:p>
        </p:txBody>
      </p:sp>
      <p:cxnSp>
        <p:nvCxnSpPr>
          <p:cNvPr id="31" name="Line 31"/>
          <p:cNvCxnSpPr/>
          <p:nvPr/>
        </p:nvCxnSpPr>
        <p:spPr>
          <a:xfrm>
            <a:off x="6903720" y="4206240"/>
            <a:ext cx="2011680" cy="0"/>
          </a:xfrm>
          <a:prstGeom prst="line">
            <a:avLst/>
          </a:prstGeom>
          <a:ln w="28575">
            <a:solidFill>
              <a:srgbClr val="12355B"/>
            </a:solidFill>
            <a:tailEnd type="triangle"/>
          </a:ln>
        </p:spPr>
      </p:cxnSp>
      <p:sp>
        <p:nvSpPr>
          <p:cNvPr id="32" name="Text"/>
          <p:cNvSpPr/>
          <p:nvPr/>
        </p:nvSpPr>
        <p:spPr>
          <a:xfrm>
            <a:off x="9006840" y="4069080"/>
            <a:ext cx="1097280" cy="274320"/>
          </a:xfrm>
          <a:prstGeom prst="rect">
            <a:avLst/>
          </a:prstGeom>
          <a:noFill/>
          <a:ln>
            <a:noFill/>
          </a:ln>
        </p:spPr>
        <p:txBody>
          <a:bodyPr wrap="square" lIns="91440" tIns="45720" rIns="91440" bIns="45720" anchor="ctr">
            <a:noAutofit/>
          </a:bodyPr>
          <a:lstStyle/>
          <a:p>
            <a:pPr marL="0" indent="0" algn="l">
              <a:spcBef>
                <a:spcPts val="0"/>
              </a:spcBef>
              <a:buNone/>
            </a:pPr>
            <a:r>
              <a:rPr lang="en-US" sz="1600" b="0" i="1" dirty="0">
                <a:latin typeface="Calibri"/>
                <a:ea typeface="Microsoft YaHei"/>
              </a:rPr>
              <a:t>c</a:t>
            </a:r>
            <a:r>
              <a:rPr lang="en-US" sz="1600" b="0" i="0" dirty="0">
                <a:latin typeface="Calibri"/>
                <a:ea typeface="Microsoft YaHei"/>
              </a:rPr>
              <a:t> axis</a:t>
            </a:r>
          </a:p>
        </p:txBody>
      </p:sp>
      <p:sp>
        <p:nvSpPr>
          <p:cNvPr id="33" name="Text"/>
          <p:cNvSpPr/>
          <p:nvPr/>
        </p:nvSpPr>
        <p:spPr>
          <a:xfrm>
            <a:off x="6355080" y="4315968"/>
            <a:ext cx="5468112" cy="411480"/>
          </a:xfrm>
          <a:prstGeom prst="rect">
            <a:avLst/>
          </a:prstGeom>
          <a:noFill/>
          <a:ln>
            <a:noFill/>
          </a:ln>
        </p:spPr>
        <p:txBody>
          <a:bodyPr wrap="square" lIns="91440" tIns="45720" rIns="91440" bIns="45720" anchor="ctr">
            <a:noAutofit/>
          </a:bodyPr>
          <a:lstStyle/>
          <a:p>
            <a:pPr marL="0" indent="0" algn="l">
              <a:spcBef>
                <a:spcPts val="0"/>
              </a:spcBef>
              <a:buNone/>
            </a:pPr>
            <a:r>
              <a:rPr lang="en-US" b="1" i="0" dirty="0">
                <a:latin typeface="Calibri"/>
                <a:ea typeface="Microsoft YaHei"/>
              </a:rPr>
              <a:t>NNB 3.38 Å ≈ NNNB 3.44–3.51 Å</a:t>
            </a:r>
          </a:p>
        </p:txBody>
      </p:sp>
      <p:cxnSp>
        <p:nvCxnSpPr>
          <p:cNvPr id="35" name="Line 35"/>
          <p:cNvCxnSpPr/>
          <p:nvPr/>
        </p:nvCxnSpPr>
        <p:spPr>
          <a:xfrm>
            <a:off x="365760" y="6400800"/>
            <a:ext cx="11457432" cy="0"/>
          </a:xfrm>
          <a:prstGeom prst="line">
            <a:avLst/>
          </a:prstGeom>
          <a:ln w="9525">
            <a:solidFill>
              <a:srgbClr val="CCD6E0"/>
            </a:solidFill>
          </a:ln>
        </p:spPr>
      </p:cxnSp>
      <p:sp>
        <p:nvSpPr>
          <p:cNvPr id="36" name="Text"/>
          <p:cNvSpPr/>
          <p:nvPr/>
        </p:nvSpPr>
        <p:spPr>
          <a:xfrm>
            <a:off x="365760" y="6446520"/>
            <a:ext cx="9601200" cy="320040"/>
          </a:xfrm>
          <a:prstGeom prst="rect">
            <a:avLst/>
          </a:prstGeom>
          <a:noFill/>
          <a:ln>
            <a:noFill/>
          </a:ln>
        </p:spPr>
        <p:txBody>
          <a:bodyPr wrap="square" lIns="91440" tIns="45720" rIns="91440" bIns="45720" anchor="ctr">
            <a:noAutofit/>
          </a:bodyPr>
          <a:lstStyle/>
          <a:p>
            <a:pPr marL="0" indent="0" algn="l">
              <a:spcBef>
                <a:spcPts val="0"/>
              </a:spcBef>
              <a:buNone/>
            </a:pPr>
            <a:r>
              <a:rPr lang="en-US" sz="1000" b="0" i="0" dirty="0">
                <a:solidFill>
                  <a:srgbClr val="5A6B7B"/>
                </a:solidFill>
                <a:latin typeface="Calibri"/>
                <a:ea typeface="Microsoft YaHei"/>
              </a:rPr>
              <a:t>MELODY2026 · The 3rd Workshop on Muon Science Technology and Industry · 26 Oct 2026</a:t>
            </a:r>
          </a:p>
        </p:txBody>
      </p:sp>
      <p:sp>
        <p:nvSpPr>
          <p:cNvPr id="37" name="Text"/>
          <p:cNvSpPr/>
          <p:nvPr/>
        </p:nvSpPr>
        <p:spPr>
          <a:xfrm>
            <a:off x="10424160" y="6446520"/>
            <a:ext cx="1399032" cy="320040"/>
          </a:xfrm>
          <a:prstGeom prst="rect">
            <a:avLst/>
          </a:prstGeom>
          <a:noFill/>
          <a:ln>
            <a:noFill/>
          </a:ln>
        </p:spPr>
        <p:txBody>
          <a:bodyPr wrap="square" lIns="91440" tIns="45720" rIns="91440" bIns="45720" anchor="ctr">
            <a:noAutofit/>
          </a:bodyPr>
          <a:lstStyle/>
          <a:p>
            <a:pPr marL="0" indent="0" algn="r">
              <a:spcBef>
                <a:spcPts val="0"/>
              </a:spcBef>
              <a:buNone/>
            </a:pPr>
            <a:r>
              <a:rPr lang="en-US" sz="1000" b="0" i="0" dirty="0">
                <a:solidFill>
                  <a:srgbClr val="5A6B7B"/>
                </a:solidFill>
                <a:latin typeface="Calibri"/>
                <a:ea typeface="Microsoft YaHei"/>
              </a:rPr>
              <a:t>03/21</a:t>
            </a:r>
          </a:p>
        </p:txBody>
      </p:sp>
      <p:pic>
        <p:nvPicPr>
          <p:cNvPr id="39" name="图片 38">
            <a:extLst>
              <a:ext uri="{FF2B5EF4-FFF2-40B4-BE49-F238E27FC236}">
                <a16:creationId xmlns:a16="http://schemas.microsoft.com/office/drawing/2014/main" id="{BDF8E9EB-9CDB-DC3D-AE56-CA3B0A078D3F}"/>
              </a:ext>
            </a:extLst>
          </p:cNvPr>
          <p:cNvPicPr>
            <a:picLocks noChangeAspect="1"/>
          </p:cNvPicPr>
          <p:nvPr/>
        </p:nvPicPr>
        <p:blipFill>
          <a:blip r:embed="rId3"/>
          <a:srcRect b="43201"/>
          <a:stretch>
            <a:fillRect/>
          </a:stretch>
        </p:blipFill>
        <p:spPr>
          <a:xfrm>
            <a:off x="206182" y="3657600"/>
            <a:ext cx="5950780" cy="2697480"/>
          </a:xfrm>
          <a:prstGeom prst="rect">
            <a:avLst/>
          </a:prstGeom>
        </p:spPr>
      </p:pic>
      <p:pic>
        <p:nvPicPr>
          <p:cNvPr id="41" name="图片 40">
            <a:extLst>
              <a:ext uri="{FF2B5EF4-FFF2-40B4-BE49-F238E27FC236}">
                <a16:creationId xmlns:a16="http://schemas.microsoft.com/office/drawing/2014/main" id="{B37A9379-E743-6C52-F098-7A895C16988D}"/>
              </a:ext>
            </a:extLst>
          </p:cNvPr>
          <p:cNvPicPr>
            <a:picLocks noChangeAspect="1"/>
          </p:cNvPicPr>
          <p:nvPr/>
        </p:nvPicPr>
        <p:blipFill>
          <a:blip r:embed="rId3"/>
          <a:srcRect l="1764" t="56385"/>
          <a:stretch>
            <a:fillRect/>
          </a:stretch>
        </p:blipFill>
        <p:spPr>
          <a:xfrm>
            <a:off x="6393942" y="4837178"/>
            <a:ext cx="4880610" cy="176479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par>
                                <p:cTn id="17" presetID="10"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par>
                                <p:cTn id="20" presetID="10" presetClass="entr" presetSubtype="0" fill="hold"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par>
                                <p:cTn id="23" presetID="10"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par>
                                <p:cTn id="26" presetID="10" presetClass="entr" presetSubtype="0" fill="hold" nodeType="with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500"/>
                                        <p:tgtEl>
                                          <p:spTgt spid="14"/>
                                        </p:tgtEl>
                                      </p:cBhvr>
                                    </p:animEffect>
                                  </p:childTnLst>
                                </p:cTn>
                              </p:par>
                              <p:par>
                                <p:cTn id="29" presetID="10" presetClass="entr" presetSubtype="0" fill="hold" nodeType="with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500"/>
                                        <p:tgtEl>
                                          <p:spTgt spid="15"/>
                                        </p:tgtEl>
                                      </p:cBhvr>
                                    </p:animEffect>
                                  </p:childTnLst>
                                </p:cTn>
                              </p:par>
                              <p:par>
                                <p:cTn id="32" presetID="10" presetClass="entr" presetSubtype="0" fill="hold" nodeType="with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fade">
                                      <p:cBhvr>
                                        <p:cTn id="34" dur="500"/>
                                        <p:tgtEl>
                                          <p:spTgt spid="16"/>
                                        </p:tgtEl>
                                      </p:cBhvr>
                                    </p:animEffect>
                                  </p:childTnLst>
                                </p:cTn>
                              </p:par>
                              <p:par>
                                <p:cTn id="35" presetID="10" presetClass="entr" presetSubtype="0" fill="hold" nodeType="with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500"/>
                                        <p:tgtEl>
                                          <p:spTgt spid="17"/>
                                        </p:tgtEl>
                                      </p:cBhvr>
                                    </p:animEffect>
                                  </p:childTnLst>
                                </p:cTn>
                              </p:par>
                              <p:par>
                                <p:cTn id="38" presetID="10" presetClass="entr" presetSubtype="0" fill="hold" nodeType="with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fade">
                                      <p:cBhvr>
                                        <p:cTn id="40" dur="500"/>
                                        <p:tgtEl>
                                          <p:spTgt spid="18"/>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fade">
                                      <p:cBhvr>
                                        <p:cTn id="45" dur="500"/>
                                        <p:tgtEl>
                                          <p:spTgt spid="19"/>
                                        </p:tgtEl>
                                      </p:cBhvr>
                                    </p:animEffect>
                                  </p:childTnLst>
                                </p:cTn>
                              </p:par>
                              <p:par>
                                <p:cTn id="46" presetID="10" presetClass="entr" presetSubtype="0" fill="hold" nodeType="with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fade">
                                      <p:cBhvr>
                                        <p:cTn id="48" dur="500"/>
                                        <p:tgtEl>
                                          <p:spTgt spid="20"/>
                                        </p:tgtEl>
                                      </p:cBhvr>
                                    </p:animEffect>
                                  </p:childTnLst>
                                </p:cTn>
                              </p:par>
                              <p:par>
                                <p:cTn id="49" presetID="10" presetClass="entr" presetSubtype="0" fill="hold" nodeType="with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fade">
                                      <p:cBhvr>
                                        <p:cTn id="51" dur="500"/>
                                        <p:tgtEl>
                                          <p:spTgt spid="21"/>
                                        </p:tgtEl>
                                      </p:cBhvr>
                                    </p:animEffect>
                                  </p:childTnLst>
                                </p:cTn>
                              </p:par>
                              <p:par>
                                <p:cTn id="52" presetID="10" presetClass="entr" presetSubtype="0" fill="hold" nodeType="withEffect">
                                  <p:stCondLst>
                                    <p:cond delay="0"/>
                                  </p:stCondLst>
                                  <p:childTnLst>
                                    <p:set>
                                      <p:cBhvr>
                                        <p:cTn id="53" dur="1" fill="hold">
                                          <p:stCondLst>
                                            <p:cond delay="0"/>
                                          </p:stCondLst>
                                        </p:cTn>
                                        <p:tgtEl>
                                          <p:spTgt spid="22"/>
                                        </p:tgtEl>
                                        <p:attrNameLst>
                                          <p:attrName>style.visibility</p:attrName>
                                        </p:attrNameLst>
                                      </p:cBhvr>
                                      <p:to>
                                        <p:strVal val="visible"/>
                                      </p:to>
                                    </p:set>
                                    <p:animEffect transition="in" filter="fade">
                                      <p:cBhvr>
                                        <p:cTn id="54" dur="500"/>
                                        <p:tgtEl>
                                          <p:spTgt spid="22"/>
                                        </p:tgtEl>
                                      </p:cBhvr>
                                    </p:animEffect>
                                  </p:childTnLst>
                                </p:cTn>
                              </p:par>
                              <p:par>
                                <p:cTn id="55" presetID="10" presetClass="entr" presetSubtype="0" fill="hold" nodeType="withEffect">
                                  <p:stCondLst>
                                    <p:cond delay="0"/>
                                  </p:stCondLst>
                                  <p:childTnLst>
                                    <p:set>
                                      <p:cBhvr>
                                        <p:cTn id="56" dur="1" fill="hold">
                                          <p:stCondLst>
                                            <p:cond delay="0"/>
                                          </p:stCondLst>
                                        </p:cTn>
                                        <p:tgtEl>
                                          <p:spTgt spid="23"/>
                                        </p:tgtEl>
                                        <p:attrNameLst>
                                          <p:attrName>style.visibility</p:attrName>
                                        </p:attrNameLst>
                                      </p:cBhvr>
                                      <p:to>
                                        <p:strVal val="visible"/>
                                      </p:to>
                                    </p:set>
                                    <p:animEffect transition="in" filter="fade">
                                      <p:cBhvr>
                                        <p:cTn id="57" dur="500"/>
                                        <p:tgtEl>
                                          <p:spTgt spid="23"/>
                                        </p:tgtEl>
                                      </p:cBhvr>
                                    </p:animEffect>
                                  </p:childTnLst>
                                </p:cTn>
                              </p:par>
                              <p:par>
                                <p:cTn id="58" presetID="10" presetClass="entr" presetSubtype="0" fill="hold" nodeType="withEffect">
                                  <p:stCondLst>
                                    <p:cond delay="0"/>
                                  </p:stCondLst>
                                  <p:childTnLst>
                                    <p:set>
                                      <p:cBhvr>
                                        <p:cTn id="59" dur="1" fill="hold">
                                          <p:stCondLst>
                                            <p:cond delay="0"/>
                                          </p:stCondLst>
                                        </p:cTn>
                                        <p:tgtEl>
                                          <p:spTgt spid="24"/>
                                        </p:tgtEl>
                                        <p:attrNameLst>
                                          <p:attrName>style.visibility</p:attrName>
                                        </p:attrNameLst>
                                      </p:cBhvr>
                                      <p:to>
                                        <p:strVal val="visible"/>
                                      </p:to>
                                    </p:set>
                                    <p:animEffect transition="in" filter="fade">
                                      <p:cBhvr>
                                        <p:cTn id="60" dur="500"/>
                                        <p:tgtEl>
                                          <p:spTgt spid="24"/>
                                        </p:tgtEl>
                                      </p:cBhvr>
                                    </p:animEffect>
                                  </p:childTnLst>
                                </p:cTn>
                              </p:par>
                              <p:par>
                                <p:cTn id="61" presetID="10" presetClass="entr" presetSubtype="0" fill="hold" nodeType="withEffect">
                                  <p:stCondLst>
                                    <p:cond delay="0"/>
                                  </p:stCondLst>
                                  <p:childTnLst>
                                    <p:set>
                                      <p:cBhvr>
                                        <p:cTn id="62" dur="1" fill="hold">
                                          <p:stCondLst>
                                            <p:cond delay="0"/>
                                          </p:stCondLst>
                                        </p:cTn>
                                        <p:tgtEl>
                                          <p:spTgt spid="25"/>
                                        </p:tgtEl>
                                        <p:attrNameLst>
                                          <p:attrName>style.visibility</p:attrName>
                                        </p:attrNameLst>
                                      </p:cBhvr>
                                      <p:to>
                                        <p:strVal val="visible"/>
                                      </p:to>
                                    </p:set>
                                    <p:animEffect transition="in" filter="fade">
                                      <p:cBhvr>
                                        <p:cTn id="63" dur="500"/>
                                        <p:tgtEl>
                                          <p:spTgt spid="25"/>
                                        </p:tgtEl>
                                      </p:cBhvr>
                                    </p:animEffect>
                                  </p:childTnLst>
                                </p:cTn>
                              </p:par>
                              <p:par>
                                <p:cTn id="64" presetID="10" presetClass="entr" presetSubtype="0" fill="hold" nodeType="withEffect">
                                  <p:stCondLst>
                                    <p:cond delay="0"/>
                                  </p:stCondLst>
                                  <p:childTnLst>
                                    <p:set>
                                      <p:cBhvr>
                                        <p:cTn id="65" dur="1" fill="hold">
                                          <p:stCondLst>
                                            <p:cond delay="0"/>
                                          </p:stCondLst>
                                        </p:cTn>
                                        <p:tgtEl>
                                          <p:spTgt spid="26"/>
                                        </p:tgtEl>
                                        <p:attrNameLst>
                                          <p:attrName>style.visibility</p:attrName>
                                        </p:attrNameLst>
                                      </p:cBhvr>
                                      <p:to>
                                        <p:strVal val="visible"/>
                                      </p:to>
                                    </p:set>
                                    <p:animEffect transition="in" filter="fade">
                                      <p:cBhvr>
                                        <p:cTn id="66" dur="500"/>
                                        <p:tgtEl>
                                          <p:spTgt spid="26"/>
                                        </p:tgtEl>
                                      </p:cBhvr>
                                    </p:animEffect>
                                  </p:childTnLst>
                                </p:cTn>
                              </p:par>
                              <p:par>
                                <p:cTn id="67" presetID="10" presetClass="entr" presetSubtype="0" fill="hold" nodeType="withEffect">
                                  <p:stCondLst>
                                    <p:cond delay="0"/>
                                  </p:stCondLst>
                                  <p:childTnLst>
                                    <p:set>
                                      <p:cBhvr>
                                        <p:cTn id="68" dur="1" fill="hold">
                                          <p:stCondLst>
                                            <p:cond delay="0"/>
                                          </p:stCondLst>
                                        </p:cTn>
                                        <p:tgtEl>
                                          <p:spTgt spid="27"/>
                                        </p:tgtEl>
                                        <p:attrNameLst>
                                          <p:attrName>style.visibility</p:attrName>
                                        </p:attrNameLst>
                                      </p:cBhvr>
                                      <p:to>
                                        <p:strVal val="visible"/>
                                      </p:to>
                                    </p:set>
                                    <p:animEffect transition="in" filter="fade">
                                      <p:cBhvr>
                                        <p:cTn id="69" dur="500"/>
                                        <p:tgtEl>
                                          <p:spTgt spid="27"/>
                                        </p:tgtEl>
                                      </p:cBhvr>
                                    </p:animEffect>
                                  </p:childTnLst>
                                </p:cTn>
                              </p:par>
                              <p:par>
                                <p:cTn id="70" presetID="10" presetClass="entr" presetSubtype="0" fill="hold" nodeType="withEffect">
                                  <p:stCondLst>
                                    <p:cond delay="0"/>
                                  </p:stCondLst>
                                  <p:childTnLst>
                                    <p:set>
                                      <p:cBhvr>
                                        <p:cTn id="71" dur="1" fill="hold">
                                          <p:stCondLst>
                                            <p:cond delay="0"/>
                                          </p:stCondLst>
                                        </p:cTn>
                                        <p:tgtEl>
                                          <p:spTgt spid="28"/>
                                        </p:tgtEl>
                                        <p:attrNameLst>
                                          <p:attrName>style.visibility</p:attrName>
                                        </p:attrNameLst>
                                      </p:cBhvr>
                                      <p:to>
                                        <p:strVal val="visible"/>
                                      </p:to>
                                    </p:set>
                                    <p:animEffect transition="in" filter="fade">
                                      <p:cBhvr>
                                        <p:cTn id="72" dur="500"/>
                                        <p:tgtEl>
                                          <p:spTgt spid="28"/>
                                        </p:tgtEl>
                                      </p:cBhvr>
                                    </p:animEffect>
                                  </p:childTnLst>
                                </p:cTn>
                              </p:par>
                              <p:par>
                                <p:cTn id="73" presetID="10" presetClass="entr" presetSubtype="0" fill="hold" nodeType="withEffect">
                                  <p:stCondLst>
                                    <p:cond delay="0"/>
                                  </p:stCondLst>
                                  <p:childTnLst>
                                    <p:set>
                                      <p:cBhvr>
                                        <p:cTn id="74" dur="1" fill="hold">
                                          <p:stCondLst>
                                            <p:cond delay="0"/>
                                          </p:stCondLst>
                                        </p:cTn>
                                        <p:tgtEl>
                                          <p:spTgt spid="29"/>
                                        </p:tgtEl>
                                        <p:attrNameLst>
                                          <p:attrName>style.visibility</p:attrName>
                                        </p:attrNameLst>
                                      </p:cBhvr>
                                      <p:to>
                                        <p:strVal val="visible"/>
                                      </p:to>
                                    </p:set>
                                    <p:animEffect transition="in" filter="fade">
                                      <p:cBhvr>
                                        <p:cTn id="75" dur="500"/>
                                        <p:tgtEl>
                                          <p:spTgt spid="29"/>
                                        </p:tgtEl>
                                      </p:cBhvr>
                                    </p:animEffect>
                                  </p:childTnLst>
                                </p:cTn>
                              </p:par>
                              <p:par>
                                <p:cTn id="76" presetID="10" presetClass="entr" presetSubtype="0" fill="hold" nodeType="withEffect">
                                  <p:stCondLst>
                                    <p:cond delay="0"/>
                                  </p:stCondLst>
                                  <p:childTnLst>
                                    <p:set>
                                      <p:cBhvr>
                                        <p:cTn id="77" dur="1" fill="hold">
                                          <p:stCondLst>
                                            <p:cond delay="0"/>
                                          </p:stCondLst>
                                        </p:cTn>
                                        <p:tgtEl>
                                          <p:spTgt spid="30"/>
                                        </p:tgtEl>
                                        <p:attrNameLst>
                                          <p:attrName>style.visibility</p:attrName>
                                        </p:attrNameLst>
                                      </p:cBhvr>
                                      <p:to>
                                        <p:strVal val="visible"/>
                                      </p:to>
                                    </p:set>
                                    <p:animEffect transition="in" filter="fade">
                                      <p:cBhvr>
                                        <p:cTn id="78" dur="500"/>
                                        <p:tgtEl>
                                          <p:spTgt spid="30"/>
                                        </p:tgtEl>
                                      </p:cBhvr>
                                    </p:animEffect>
                                  </p:childTnLst>
                                </p:cTn>
                              </p:par>
                              <p:par>
                                <p:cTn id="79" presetID="10" presetClass="entr" presetSubtype="0" fill="hold" nodeType="withEffect">
                                  <p:stCondLst>
                                    <p:cond delay="0"/>
                                  </p:stCondLst>
                                  <p:childTnLst>
                                    <p:set>
                                      <p:cBhvr>
                                        <p:cTn id="80" dur="1" fill="hold">
                                          <p:stCondLst>
                                            <p:cond delay="0"/>
                                          </p:stCondLst>
                                        </p:cTn>
                                        <p:tgtEl>
                                          <p:spTgt spid="31"/>
                                        </p:tgtEl>
                                        <p:attrNameLst>
                                          <p:attrName>style.visibility</p:attrName>
                                        </p:attrNameLst>
                                      </p:cBhvr>
                                      <p:to>
                                        <p:strVal val="visible"/>
                                      </p:to>
                                    </p:set>
                                    <p:animEffect transition="in" filter="fade">
                                      <p:cBhvr>
                                        <p:cTn id="81" dur="500"/>
                                        <p:tgtEl>
                                          <p:spTgt spid="31"/>
                                        </p:tgtEl>
                                      </p:cBhvr>
                                    </p:animEffect>
                                  </p:childTnLst>
                                </p:cTn>
                              </p:par>
                              <p:par>
                                <p:cTn id="82" presetID="10" presetClass="entr" presetSubtype="0" fill="hold" nodeType="withEffect">
                                  <p:stCondLst>
                                    <p:cond delay="0"/>
                                  </p:stCondLst>
                                  <p:childTnLst>
                                    <p:set>
                                      <p:cBhvr>
                                        <p:cTn id="83" dur="1" fill="hold">
                                          <p:stCondLst>
                                            <p:cond delay="0"/>
                                          </p:stCondLst>
                                        </p:cTn>
                                        <p:tgtEl>
                                          <p:spTgt spid="32"/>
                                        </p:tgtEl>
                                        <p:attrNameLst>
                                          <p:attrName>style.visibility</p:attrName>
                                        </p:attrNameLst>
                                      </p:cBhvr>
                                      <p:to>
                                        <p:strVal val="visible"/>
                                      </p:to>
                                    </p:set>
                                    <p:animEffect transition="in" filter="fade">
                                      <p:cBhvr>
                                        <p:cTn id="84" dur="500"/>
                                        <p:tgtEl>
                                          <p:spTgt spid="32"/>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nodeType="clickEffect">
                                  <p:stCondLst>
                                    <p:cond delay="0"/>
                                  </p:stCondLst>
                                  <p:childTnLst>
                                    <p:set>
                                      <p:cBhvr>
                                        <p:cTn id="88" dur="1" fill="hold">
                                          <p:stCondLst>
                                            <p:cond delay="0"/>
                                          </p:stCondLst>
                                        </p:cTn>
                                        <p:tgtEl>
                                          <p:spTgt spid="33"/>
                                        </p:tgtEl>
                                        <p:attrNameLst>
                                          <p:attrName>style.visibility</p:attrName>
                                        </p:attrNameLst>
                                      </p:cBhvr>
                                      <p:to>
                                        <p:strVal val="visible"/>
                                      </p:to>
                                    </p:set>
                                    <p:animEffect transition="in" filter="fade">
                                      <p:cBhvr>
                                        <p:cTn id="89"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a:extLst>
              <a:ext uri="{FF2B5EF4-FFF2-40B4-BE49-F238E27FC236}">
                <a16:creationId xmlns:a16="http://schemas.microsoft.com/office/drawing/2014/main" id="{78275A8B-3300-61AE-BF18-89112C82BC11}"/>
              </a:ext>
            </a:extLst>
          </p:cNvPr>
          <p:cNvPicPr>
            <a:picLocks noChangeAspect="1"/>
          </p:cNvPicPr>
          <p:nvPr/>
        </p:nvPicPr>
        <p:blipFill>
          <a:blip r:embed="rId3"/>
          <a:stretch>
            <a:fillRect/>
          </a:stretch>
        </p:blipFill>
        <p:spPr>
          <a:xfrm>
            <a:off x="140739" y="1575038"/>
            <a:ext cx="3864333" cy="4375435"/>
          </a:xfrm>
          <a:prstGeom prst="rect">
            <a:avLst/>
          </a:prstGeom>
        </p:spPr>
      </p:pic>
      <p:sp>
        <p:nvSpPr>
          <p:cNvPr id="2" name="Text"/>
          <p:cNvSpPr/>
          <p:nvPr/>
        </p:nvSpPr>
        <p:spPr>
          <a:xfrm>
            <a:off x="365760" y="109728"/>
            <a:ext cx="9144000" cy="274320"/>
          </a:xfrm>
          <a:prstGeom prst="rect">
            <a:avLst/>
          </a:prstGeom>
          <a:noFill/>
          <a:ln>
            <a:noFill/>
          </a:ln>
        </p:spPr>
        <p:txBody>
          <a:bodyPr wrap="square" lIns="91440" tIns="45720" rIns="91440" bIns="45720" anchor="ctr">
            <a:noAutofit/>
          </a:bodyPr>
          <a:lstStyle/>
          <a:p>
            <a:pPr marL="0" indent="0" algn="l">
              <a:spcBef>
                <a:spcPts val="0"/>
              </a:spcBef>
              <a:buNone/>
            </a:pPr>
            <a:r>
              <a:rPr lang="en-US" sz="1200" b="1" i="0" dirty="0">
                <a:solidFill>
                  <a:srgbClr val="5A6B7B"/>
                </a:solidFill>
                <a:latin typeface="Calibri"/>
                <a:ea typeface="Microsoft YaHei"/>
              </a:rPr>
              <a:t>02  Bulk Magnetism &amp; Neutrons</a:t>
            </a:r>
          </a:p>
        </p:txBody>
      </p:sp>
      <p:sp>
        <p:nvSpPr>
          <p:cNvPr id="3" name="Text"/>
          <p:cNvSpPr/>
          <p:nvPr/>
        </p:nvSpPr>
        <p:spPr>
          <a:xfrm>
            <a:off x="365760" y="384048"/>
            <a:ext cx="11457432" cy="685800"/>
          </a:xfrm>
          <a:prstGeom prst="rect">
            <a:avLst/>
          </a:prstGeom>
          <a:noFill/>
          <a:ln>
            <a:noFill/>
          </a:ln>
        </p:spPr>
        <p:txBody>
          <a:bodyPr wrap="square" lIns="91440" tIns="45720" rIns="91440" bIns="45720" anchor="ctr">
            <a:noAutofit/>
          </a:bodyPr>
          <a:lstStyle/>
          <a:p>
            <a:pPr marL="0" indent="0" algn="l">
              <a:spcBef>
                <a:spcPts val="0"/>
              </a:spcBef>
              <a:buNone/>
            </a:pPr>
            <a:r>
              <a:rPr lang="en-US" sz="2800" b="1" i="0" dirty="0">
                <a:solidFill>
                  <a:srgbClr val="12355B"/>
                </a:solidFill>
                <a:latin typeface="Calibri"/>
                <a:ea typeface="Microsoft YaHei"/>
              </a:rPr>
              <a:t>Bulk magnetism shows strong crystal-field anisotropy</a:t>
            </a:r>
          </a:p>
        </p:txBody>
      </p:sp>
      <p:sp>
        <p:nvSpPr>
          <p:cNvPr id="4" name="Rule"/>
          <p:cNvSpPr/>
          <p:nvPr/>
        </p:nvSpPr>
        <p:spPr>
          <a:xfrm>
            <a:off x="365760" y="1078992"/>
            <a:ext cx="11457432" cy="45720"/>
          </a:xfrm>
          <a:prstGeom prst="rect">
            <a:avLst/>
          </a:prstGeom>
          <a:solidFill>
            <a:srgbClr val="1D5A9C"/>
          </a:solidFill>
          <a:ln>
            <a:noFill/>
          </a:ln>
        </p:spPr>
        <p:txBody>
          <a:bodyPr wrap="square" lIns="91440" tIns="45720" rIns="91440" bIns="45720" anchor="t">
            <a:noAutofit/>
          </a:bodyPr>
          <a:lstStyle/>
          <a:p>
            <a:endParaRPr lang="en-US"/>
          </a:p>
        </p:txBody>
      </p:sp>
      <p:sp>
        <p:nvSpPr>
          <p:cNvPr id="5" name="Body"/>
          <p:cNvSpPr/>
          <p:nvPr/>
        </p:nvSpPr>
        <p:spPr>
          <a:xfrm>
            <a:off x="3973068" y="1817624"/>
            <a:ext cx="2574036" cy="5029200"/>
          </a:xfrm>
          <a:prstGeom prst="rect">
            <a:avLst/>
          </a:prstGeom>
          <a:noFill/>
          <a:ln>
            <a:noFill/>
          </a:ln>
        </p:spPr>
        <p:txBody>
          <a:bodyPr wrap="square" lIns="91440" tIns="45720" rIns="91440" bIns="45720" anchor="t">
            <a:noAutofit/>
          </a:bodyPr>
          <a:lstStyle/>
          <a:p>
            <a:pPr marL="285750" indent="-285750" algn="l">
              <a:spcBef>
                <a:spcPts val="1200"/>
              </a:spcBef>
              <a:buClr>
                <a:srgbClr val="1D5A9C"/>
              </a:buClr>
              <a:buFont typeface="Arial"/>
              <a:buChar char="•"/>
            </a:pPr>
            <a:r>
              <a:rPr lang="en-US" sz="2000" b="0" i="1" dirty="0">
                <a:solidFill>
                  <a:srgbClr val="1F2D3D"/>
                </a:solidFill>
                <a:latin typeface="Times New Roman" panose="02020603050405020304" pitchFamily="18" charset="0"/>
                <a:ea typeface="Microsoft YaHei"/>
                <a:cs typeface="Times New Roman" panose="02020603050405020304" pitchFamily="18" charset="0"/>
              </a:rPr>
              <a:t>θ</a:t>
            </a:r>
            <a:r>
              <a:rPr lang="en-US" sz="2000" b="0" i="0" baseline="-25000" dirty="0">
                <a:solidFill>
                  <a:srgbClr val="1F2D3D"/>
                </a:solidFill>
                <a:latin typeface="Calibri"/>
                <a:ea typeface="Microsoft YaHei"/>
              </a:rPr>
              <a:t>CW </a:t>
            </a:r>
            <a:r>
              <a:rPr lang="en-US" sz="2000" b="0" i="0" dirty="0">
                <a:solidFill>
                  <a:srgbClr val="1F2D3D"/>
                </a:solidFill>
                <a:latin typeface="Calibri"/>
                <a:ea typeface="Microsoft YaHei"/>
              </a:rPr>
              <a:t>changes sign: −12.7 K (</a:t>
            </a:r>
            <a:r>
              <a:rPr lang="en-US" sz="2000" i="1" dirty="0">
                <a:solidFill>
                  <a:srgbClr val="1F2D3D"/>
                </a:solidFill>
                <a:latin typeface="Calibri"/>
                <a:ea typeface="Microsoft YaHei"/>
              </a:rPr>
              <a:t>a</a:t>
            </a:r>
            <a:r>
              <a:rPr lang="en-US" sz="2000" b="0" i="0" dirty="0">
                <a:solidFill>
                  <a:srgbClr val="1F2D3D"/>
                </a:solidFill>
                <a:latin typeface="Calibri"/>
                <a:ea typeface="Microsoft YaHei"/>
              </a:rPr>
              <a:t>, </a:t>
            </a:r>
            <a:r>
              <a:rPr lang="en-US" sz="2000" b="0" i="1" dirty="0">
                <a:solidFill>
                  <a:srgbClr val="1F2D3D"/>
                </a:solidFill>
                <a:latin typeface="Calibri"/>
                <a:ea typeface="Microsoft YaHei"/>
              </a:rPr>
              <a:t>c</a:t>
            </a:r>
            <a:r>
              <a:rPr lang="en-US" sz="2000" b="0" i="0" dirty="0">
                <a:solidFill>
                  <a:srgbClr val="1F2D3D"/>
                </a:solidFill>
                <a:latin typeface="Calibri"/>
                <a:ea typeface="Microsoft YaHei"/>
              </a:rPr>
              <a:t>),                   +43.0 K (</a:t>
            </a:r>
            <a:r>
              <a:rPr lang="en-US" sz="2000" b="0" i="1" dirty="0">
                <a:solidFill>
                  <a:srgbClr val="1F2D3D"/>
                </a:solidFill>
                <a:latin typeface="Calibri"/>
                <a:ea typeface="Microsoft YaHei"/>
              </a:rPr>
              <a:t>b</a:t>
            </a:r>
            <a:r>
              <a:rPr lang="en-US" sz="2000" b="0" i="0" dirty="0">
                <a:solidFill>
                  <a:srgbClr val="1F2D3D"/>
                </a:solidFill>
                <a:latin typeface="Calibri"/>
                <a:ea typeface="Microsoft YaHei"/>
              </a:rPr>
              <a:t>)</a:t>
            </a:r>
          </a:p>
          <a:p>
            <a:pPr marL="285750" indent="-285750" algn="l">
              <a:spcBef>
                <a:spcPts val="1200"/>
              </a:spcBef>
              <a:buClr>
                <a:srgbClr val="1D5A9C"/>
              </a:buClr>
              <a:buFont typeface="Arial"/>
              <a:buChar char="•"/>
            </a:pPr>
            <a:r>
              <a:rPr lang="en-US" sz="2000" b="0" i="0" dirty="0">
                <a:solidFill>
                  <a:srgbClr val="1F2D3D"/>
                </a:solidFill>
                <a:latin typeface="Calibri"/>
                <a:ea typeface="Microsoft YaHei"/>
              </a:rPr>
              <a:t>High </a:t>
            </a:r>
            <a:r>
              <a:rPr lang="en-US" sz="2000" b="0" i="1" dirty="0">
                <a:solidFill>
                  <a:srgbClr val="1F2D3D"/>
                </a:solidFill>
                <a:latin typeface="Calibri"/>
                <a:ea typeface="Microsoft YaHei"/>
              </a:rPr>
              <a:t>T</a:t>
            </a:r>
            <a:r>
              <a:rPr lang="en-US" sz="2000" b="0" i="0" dirty="0">
                <a:solidFill>
                  <a:srgbClr val="1F2D3D"/>
                </a:solidFill>
                <a:latin typeface="Calibri"/>
                <a:ea typeface="Microsoft YaHei"/>
              </a:rPr>
              <a:t>:                                 </a:t>
            </a:r>
            <a:r>
              <a:rPr lang="en-US" sz="2000" b="0" i="1" dirty="0" err="1">
                <a:solidFill>
                  <a:srgbClr val="1F2D3D"/>
                </a:solidFill>
                <a:latin typeface="Times New Roman" panose="02020603050405020304" pitchFamily="18" charset="0"/>
                <a:ea typeface="Microsoft YaHei"/>
                <a:cs typeface="Times New Roman" panose="02020603050405020304" pitchFamily="18" charset="0"/>
              </a:rPr>
              <a:t>θ</a:t>
            </a:r>
            <a:r>
              <a:rPr lang="en-US" sz="2000" b="0" i="0" baseline="-25000" dirty="0" err="1">
                <a:solidFill>
                  <a:srgbClr val="1F2D3D"/>
                </a:solidFill>
                <a:latin typeface="Calibri"/>
                <a:ea typeface="Microsoft YaHei"/>
              </a:rPr>
              <a:t>CW</a:t>
            </a:r>
            <a:r>
              <a:rPr lang="en-US" sz="2000" b="0" i="0" dirty="0">
                <a:solidFill>
                  <a:srgbClr val="1F2D3D"/>
                </a:solidFill>
                <a:latin typeface="Calibri"/>
                <a:ea typeface="Microsoft YaHei"/>
              </a:rPr>
              <a:t> = −41.6(2) K,                       </a:t>
            </a:r>
            <a:r>
              <a:rPr lang="en-US" sz="2000" b="0" i="1" dirty="0" err="1">
                <a:solidFill>
                  <a:srgbClr val="1F2D3D"/>
                </a:solidFill>
                <a:latin typeface="Calibri"/>
                <a:ea typeface="Microsoft YaHei"/>
              </a:rPr>
              <a:t>μ</a:t>
            </a:r>
            <a:r>
              <a:rPr lang="en-US" sz="2000" b="0" i="0" baseline="-25000" dirty="0" err="1">
                <a:solidFill>
                  <a:srgbClr val="1F2D3D"/>
                </a:solidFill>
                <a:latin typeface="Calibri"/>
                <a:ea typeface="Microsoft YaHei"/>
              </a:rPr>
              <a:t>eff</a:t>
            </a:r>
            <a:r>
              <a:rPr lang="en-US" sz="2000" b="0" i="0" dirty="0">
                <a:solidFill>
                  <a:srgbClr val="1F2D3D"/>
                </a:solidFill>
                <a:latin typeface="Calibri"/>
                <a:ea typeface="Microsoft YaHei"/>
              </a:rPr>
              <a:t> = 7.69(1) </a:t>
            </a:r>
            <a:r>
              <a:rPr lang="en-US" sz="2000" b="0" i="1" dirty="0" err="1">
                <a:solidFill>
                  <a:srgbClr val="1F2D3D"/>
                </a:solidFill>
                <a:latin typeface="Calibri"/>
                <a:ea typeface="Microsoft YaHei"/>
              </a:rPr>
              <a:t>μ</a:t>
            </a:r>
            <a:r>
              <a:rPr lang="en-US" sz="2000" b="0" i="0" baseline="-25000" dirty="0" err="1">
                <a:solidFill>
                  <a:srgbClr val="1F2D3D"/>
                </a:solidFill>
                <a:latin typeface="Calibri"/>
                <a:ea typeface="Microsoft YaHei"/>
              </a:rPr>
              <a:t>B</a:t>
            </a:r>
            <a:r>
              <a:rPr lang="en-US" sz="2000" b="0" i="0" dirty="0">
                <a:solidFill>
                  <a:srgbClr val="1F2D3D"/>
                </a:solidFill>
                <a:latin typeface="Calibri"/>
                <a:ea typeface="Microsoft YaHei"/>
              </a:rPr>
              <a:t>                 </a:t>
            </a:r>
            <a:r>
              <a:rPr lang="en-US" sz="2000" b="0" i="0" dirty="0" err="1">
                <a:solidFill>
                  <a:srgbClr val="1F2D3D"/>
                </a:solidFill>
                <a:latin typeface="Calibri"/>
                <a:ea typeface="Microsoft YaHei"/>
              </a:rPr>
              <a:t>v</a:t>
            </a:r>
            <a:r>
              <a:rPr lang="en-US" sz="2000" b="0" i="1" dirty="0" err="1">
                <a:solidFill>
                  <a:srgbClr val="1F2D3D"/>
                </a:solidFill>
                <a:latin typeface="Calibri"/>
                <a:ea typeface="Microsoft YaHei"/>
              </a:rPr>
              <a:t>.s</a:t>
            </a:r>
            <a:r>
              <a:rPr lang="en-US" sz="2000" b="0" i="1" dirty="0">
                <a:solidFill>
                  <a:srgbClr val="1F2D3D"/>
                </a:solidFill>
                <a:latin typeface="Calibri"/>
                <a:ea typeface="Microsoft YaHei"/>
              </a:rPr>
              <a:t>. 7.56</a:t>
            </a:r>
            <a:endParaRPr lang="en-US" sz="2000" b="0" i="1" baseline="-25000" dirty="0">
              <a:solidFill>
                <a:srgbClr val="1F2D3D"/>
              </a:solidFill>
              <a:latin typeface="Calibri"/>
              <a:ea typeface="Microsoft YaHei"/>
            </a:endParaRPr>
          </a:p>
          <a:p>
            <a:pPr marL="285750" indent="-285750">
              <a:spcBef>
                <a:spcPts val="1200"/>
              </a:spcBef>
              <a:buClr>
                <a:srgbClr val="1D5A9C"/>
              </a:buClr>
              <a:buFont typeface="Arial"/>
              <a:buChar char="•"/>
            </a:pPr>
            <a:r>
              <a:rPr lang="en-US" sz="2000" b="0" i="0" dirty="0">
                <a:solidFill>
                  <a:srgbClr val="1F2D3D"/>
                </a:solidFill>
                <a:latin typeface="Calibri"/>
                <a:ea typeface="Microsoft YaHei"/>
              </a:rPr>
              <a:t>2 K,                                      9 T: 37% of 7.0 </a:t>
            </a:r>
            <a:r>
              <a:rPr lang="en-US" sz="2000" i="1" dirty="0" err="1">
                <a:solidFill>
                  <a:srgbClr val="1F2D3D"/>
                </a:solidFill>
                <a:ea typeface="Microsoft YaHei"/>
              </a:rPr>
              <a:t>μ</a:t>
            </a:r>
            <a:r>
              <a:rPr lang="en-US" sz="2000" baseline="-25000" dirty="0" err="1">
                <a:solidFill>
                  <a:srgbClr val="1F2D3D"/>
                </a:solidFill>
                <a:ea typeface="Microsoft YaHei"/>
              </a:rPr>
              <a:t>B</a:t>
            </a:r>
            <a:r>
              <a:rPr lang="en-US" sz="2000" b="0" i="0" dirty="0">
                <a:solidFill>
                  <a:srgbClr val="1F2D3D"/>
                </a:solidFill>
                <a:latin typeface="Calibri"/>
                <a:ea typeface="Microsoft YaHei"/>
              </a:rPr>
              <a:t>;                             58 T, </a:t>
            </a:r>
            <a:r>
              <a:rPr lang="en-US" sz="2000" b="0" i="1" dirty="0">
                <a:solidFill>
                  <a:srgbClr val="1F2D3D"/>
                </a:solidFill>
                <a:latin typeface="Calibri"/>
                <a:ea typeface="Microsoft YaHei"/>
              </a:rPr>
              <a:t>a</a:t>
            </a:r>
            <a:r>
              <a:rPr lang="en-US" sz="2000" b="0" i="0" dirty="0">
                <a:solidFill>
                  <a:srgbClr val="1F2D3D"/>
                </a:solidFill>
                <a:latin typeface="Calibri"/>
                <a:ea typeface="Microsoft YaHei"/>
              </a:rPr>
              <a:t>-axis: 6.24 </a:t>
            </a:r>
            <a:r>
              <a:rPr lang="en-US" sz="2000" i="1" dirty="0" err="1">
                <a:solidFill>
                  <a:srgbClr val="1F2D3D"/>
                </a:solidFill>
                <a:ea typeface="Microsoft YaHei"/>
              </a:rPr>
              <a:t>μ</a:t>
            </a:r>
            <a:r>
              <a:rPr lang="en-US" sz="2000" baseline="-25000" dirty="0" err="1">
                <a:solidFill>
                  <a:srgbClr val="1F2D3D"/>
                </a:solidFill>
                <a:ea typeface="Microsoft YaHei"/>
              </a:rPr>
              <a:t>B</a:t>
            </a:r>
            <a:endParaRPr lang="en-US" sz="2000" baseline="-25000" dirty="0">
              <a:solidFill>
                <a:srgbClr val="1F2D3D"/>
              </a:solidFill>
              <a:latin typeface="Calibri"/>
              <a:ea typeface="Microsoft YaHei"/>
            </a:endParaRPr>
          </a:p>
          <a:p>
            <a:pPr>
              <a:spcBef>
                <a:spcPts val="1200"/>
              </a:spcBef>
              <a:buClr>
                <a:srgbClr val="1D5A9C"/>
              </a:buClr>
            </a:pPr>
            <a:r>
              <a:rPr lang="en-US" sz="2000" b="0" i="0" dirty="0">
                <a:solidFill>
                  <a:srgbClr val="1F2D3D"/>
                </a:solidFill>
                <a:latin typeface="Calibri"/>
                <a:ea typeface="Microsoft YaHei"/>
              </a:rPr>
              <a:t> </a:t>
            </a:r>
            <a:r>
              <a:rPr lang="en-US" sz="2000" dirty="0">
                <a:solidFill>
                  <a:srgbClr val="1F2D3D"/>
                </a:solidFill>
                <a:latin typeface="Calibri"/>
                <a:ea typeface="Microsoft YaHei"/>
              </a:rPr>
              <a:t>     </a:t>
            </a:r>
            <a:r>
              <a:rPr lang="en-US" altLang="zh-CN" sz="2000" b="1" dirty="0">
                <a:solidFill>
                  <a:srgbClr val="1F2D3D"/>
                </a:solidFill>
                <a:latin typeface="Calibri"/>
                <a:ea typeface="Microsoft YaHei"/>
              </a:rPr>
              <a:t>N</a:t>
            </a:r>
            <a:r>
              <a:rPr lang="en-US" sz="2000" b="1" i="0" dirty="0">
                <a:solidFill>
                  <a:srgbClr val="1F2D3D"/>
                </a:solidFill>
                <a:latin typeface="Calibri"/>
                <a:ea typeface="Microsoft YaHei"/>
              </a:rPr>
              <a:t>ot saturated</a:t>
            </a:r>
          </a:p>
        </p:txBody>
      </p:sp>
      <p:sp>
        <p:nvSpPr>
          <p:cNvPr id="6" name="Text"/>
          <p:cNvSpPr/>
          <p:nvPr/>
        </p:nvSpPr>
        <p:spPr>
          <a:xfrm>
            <a:off x="6355080" y="1197153"/>
            <a:ext cx="5468112" cy="320040"/>
          </a:xfrm>
          <a:prstGeom prst="rect">
            <a:avLst/>
          </a:prstGeom>
          <a:noFill/>
          <a:ln>
            <a:noFill/>
          </a:ln>
        </p:spPr>
        <p:txBody>
          <a:bodyPr wrap="square" lIns="91440" tIns="45720" rIns="91440" bIns="45720" anchor="ctr">
            <a:noAutofit/>
          </a:bodyPr>
          <a:lstStyle/>
          <a:p>
            <a:pPr marL="0" indent="0" algn="l">
              <a:spcBef>
                <a:spcPts val="0"/>
              </a:spcBef>
              <a:buNone/>
            </a:pPr>
            <a:r>
              <a:rPr lang="en-US" b="1" i="1" dirty="0">
                <a:latin typeface="Times New Roman" panose="02020603050405020304" pitchFamily="18" charset="0"/>
                <a:ea typeface="Microsoft YaHei"/>
                <a:cs typeface="Times New Roman" panose="02020603050405020304" pitchFamily="18" charset="0"/>
              </a:rPr>
              <a:t>θ</a:t>
            </a:r>
            <a:r>
              <a:rPr lang="en-US" b="1" baseline="-25000" dirty="0">
                <a:latin typeface="Calibri"/>
                <a:ea typeface="Microsoft YaHei"/>
              </a:rPr>
              <a:t>CW</a:t>
            </a:r>
            <a:r>
              <a:rPr lang="en-US" b="1" dirty="0">
                <a:latin typeface="Calibri"/>
                <a:ea typeface="Microsoft YaHei"/>
              </a:rPr>
              <a:t> (K): AFM (−) vs FM (+)</a:t>
            </a:r>
          </a:p>
        </p:txBody>
      </p:sp>
      <p:cxnSp>
        <p:nvCxnSpPr>
          <p:cNvPr id="7" name="Line 7"/>
          <p:cNvCxnSpPr/>
          <p:nvPr/>
        </p:nvCxnSpPr>
        <p:spPr>
          <a:xfrm>
            <a:off x="6355080" y="2560320"/>
            <a:ext cx="5468112" cy="0"/>
          </a:xfrm>
          <a:prstGeom prst="line">
            <a:avLst/>
          </a:prstGeom>
          <a:ln w="12700">
            <a:solidFill>
              <a:srgbClr val="5A6B7B"/>
            </a:solidFill>
          </a:ln>
        </p:spPr>
      </p:cxnSp>
      <p:sp>
        <p:nvSpPr>
          <p:cNvPr id="8" name="Bar"/>
          <p:cNvSpPr/>
          <p:nvPr/>
        </p:nvSpPr>
        <p:spPr>
          <a:xfrm>
            <a:off x="6672834" y="2560320"/>
            <a:ext cx="731520" cy="219354"/>
          </a:xfrm>
          <a:prstGeom prst="rect">
            <a:avLst/>
          </a:prstGeom>
          <a:solidFill>
            <a:srgbClr val="1D5A9C"/>
          </a:solidFill>
          <a:ln>
            <a:noFill/>
          </a:ln>
        </p:spPr>
        <p:txBody>
          <a:bodyPr wrap="square" lIns="91440" tIns="45720" rIns="91440" bIns="45720" anchor="t">
            <a:noAutofit/>
          </a:bodyPr>
          <a:lstStyle/>
          <a:p>
            <a:endParaRPr lang="en-US"/>
          </a:p>
        </p:txBody>
      </p:sp>
      <p:sp>
        <p:nvSpPr>
          <p:cNvPr id="9" name="Text"/>
          <p:cNvSpPr/>
          <p:nvPr/>
        </p:nvSpPr>
        <p:spPr>
          <a:xfrm>
            <a:off x="6398514" y="2779674"/>
            <a:ext cx="1280160" cy="292608"/>
          </a:xfrm>
          <a:prstGeom prst="rect">
            <a:avLst/>
          </a:prstGeom>
          <a:noFill/>
          <a:ln>
            <a:noFill/>
          </a:ln>
        </p:spPr>
        <p:txBody>
          <a:bodyPr wrap="square" lIns="91440" tIns="45720" rIns="91440" bIns="45720" anchor="ctr">
            <a:noAutofit/>
          </a:bodyPr>
          <a:lstStyle/>
          <a:p>
            <a:pPr marL="0" indent="0" algn="l">
              <a:spcBef>
                <a:spcPts val="0"/>
              </a:spcBef>
              <a:buNone/>
            </a:pPr>
            <a:r>
              <a:rPr lang="en-US" b="1" i="0" dirty="0">
                <a:solidFill>
                  <a:srgbClr val="1D5A9C"/>
                </a:solidFill>
                <a:latin typeface="Calibri"/>
                <a:ea typeface="Microsoft YaHei"/>
              </a:rPr>
              <a:t>-12.7</a:t>
            </a:r>
          </a:p>
        </p:txBody>
      </p:sp>
      <p:sp>
        <p:nvSpPr>
          <p:cNvPr id="10" name="Text"/>
          <p:cNvSpPr/>
          <p:nvPr/>
        </p:nvSpPr>
        <p:spPr>
          <a:xfrm>
            <a:off x="6261354" y="3566160"/>
            <a:ext cx="1554480" cy="320040"/>
          </a:xfrm>
          <a:prstGeom prst="rect">
            <a:avLst/>
          </a:prstGeom>
          <a:noFill/>
          <a:ln>
            <a:noFill/>
          </a:ln>
        </p:spPr>
        <p:txBody>
          <a:bodyPr wrap="square" lIns="91440" tIns="45720" rIns="91440" bIns="45720" anchor="ctr">
            <a:noAutofit/>
          </a:bodyPr>
          <a:lstStyle/>
          <a:p>
            <a:pPr marL="0" indent="0" algn="l">
              <a:spcBef>
                <a:spcPts val="0"/>
              </a:spcBef>
              <a:buNone/>
            </a:pPr>
            <a:r>
              <a:rPr lang="en-US" b="0" i="1" dirty="0">
                <a:solidFill>
                  <a:srgbClr val="333333"/>
                </a:solidFill>
                <a:latin typeface="Calibri"/>
                <a:ea typeface="Microsoft YaHei"/>
              </a:rPr>
              <a:t>a</a:t>
            </a:r>
            <a:r>
              <a:rPr lang="en-US" b="0" i="0" dirty="0">
                <a:solidFill>
                  <a:srgbClr val="333333"/>
                </a:solidFill>
                <a:latin typeface="Calibri"/>
                <a:ea typeface="Microsoft YaHei"/>
              </a:rPr>
              <a:t> axis</a:t>
            </a:r>
          </a:p>
        </p:txBody>
      </p:sp>
      <p:sp>
        <p:nvSpPr>
          <p:cNvPr id="11" name="Bar"/>
          <p:cNvSpPr/>
          <p:nvPr/>
        </p:nvSpPr>
        <p:spPr>
          <a:xfrm>
            <a:off x="8039862" y="1817624"/>
            <a:ext cx="731520" cy="742696"/>
          </a:xfrm>
          <a:prstGeom prst="rect">
            <a:avLst/>
          </a:prstGeom>
          <a:solidFill>
            <a:srgbClr val="C8581A"/>
          </a:solidFill>
          <a:ln>
            <a:noFill/>
          </a:ln>
        </p:spPr>
        <p:txBody>
          <a:bodyPr wrap="square" lIns="91440" tIns="45720" rIns="91440" bIns="45720" anchor="t">
            <a:noAutofit/>
          </a:bodyPr>
          <a:lstStyle/>
          <a:p>
            <a:endParaRPr lang="en-US"/>
          </a:p>
        </p:txBody>
      </p:sp>
      <p:sp>
        <p:nvSpPr>
          <p:cNvPr id="12" name="Text"/>
          <p:cNvSpPr/>
          <p:nvPr/>
        </p:nvSpPr>
        <p:spPr>
          <a:xfrm>
            <a:off x="7765542" y="1525016"/>
            <a:ext cx="1280160" cy="292608"/>
          </a:xfrm>
          <a:prstGeom prst="rect">
            <a:avLst/>
          </a:prstGeom>
          <a:noFill/>
          <a:ln>
            <a:noFill/>
          </a:ln>
        </p:spPr>
        <p:txBody>
          <a:bodyPr wrap="square" lIns="91440" tIns="45720" rIns="91440" bIns="45720" anchor="ctr">
            <a:noAutofit/>
          </a:bodyPr>
          <a:lstStyle/>
          <a:p>
            <a:pPr marL="0" indent="0" algn="l">
              <a:spcBef>
                <a:spcPts val="0"/>
              </a:spcBef>
              <a:buNone/>
            </a:pPr>
            <a:r>
              <a:rPr lang="en-US" b="1" i="0" dirty="0">
                <a:solidFill>
                  <a:srgbClr val="C8581A"/>
                </a:solidFill>
                <a:latin typeface="Calibri"/>
                <a:ea typeface="Microsoft YaHei"/>
              </a:rPr>
              <a:t>+43</a:t>
            </a:r>
          </a:p>
        </p:txBody>
      </p:sp>
      <p:sp>
        <p:nvSpPr>
          <p:cNvPr id="13" name="Text"/>
          <p:cNvSpPr/>
          <p:nvPr/>
        </p:nvSpPr>
        <p:spPr>
          <a:xfrm>
            <a:off x="7628382" y="3566160"/>
            <a:ext cx="1554480" cy="320040"/>
          </a:xfrm>
          <a:prstGeom prst="rect">
            <a:avLst/>
          </a:prstGeom>
          <a:noFill/>
          <a:ln>
            <a:noFill/>
          </a:ln>
        </p:spPr>
        <p:txBody>
          <a:bodyPr wrap="square" lIns="91440" tIns="45720" rIns="91440" bIns="45720" anchor="ctr">
            <a:noAutofit/>
          </a:bodyPr>
          <a:lstStyle/>
          <a:p>
            <a:pPr marL="0" indent="0" algn="l">
              <a:spcBef>
                <a:spcPts val="0"/>
              </a:spcBef>
              <a:buNone/>
            </a:pPr>
            <a:r>
              <a:rPr lang="en-US" b="0" i="1" dirty="0">
                <a:solidFill>
                  <a:srgbClr val="333333"/>
                </a:solidFill>
                <a:latin typeface="Calibri"/>
                <a:ea typeface="Microsoft YaHei"/>
              </a:rPr>
              <a:t>b</a:t>
            </a:r>
            <a:r>
              <a:rPr lang="en-US" b="0" i="0" dirty="0">
                <a:solidFill>
                  <a:srgbClr val="333333"/>
                </a:solidFill>
                <a:latin typeface="Calibri"/>
                <a:ea typeface="Microsoft YaHei"/>
              </a:rPr>
              <a:t> axis</a:t>
            </a:r>
          </a:p>
        </p:txBody>
      </p:sp>
      <p:sp>
        <p:nvSpPr>
          <p:cNvPr id="14" name="Bar"/>
          <p:cNvSpPr/>
          <p:nvPr/>
        </p:nvSpPr>
        <p:spPr>
          <a:xfrm>
            <a:off x="9406890" y="2560320"/>
            <a:ext cx="731520" cy="219354"/>
          </a:xfrm>
          <a:prstGeom prst="rect">
            <a:avLst/>
          </a:prstGeom>
          <a:solidFill>
            <a:srgbClr val="1D5A9C"/>
          </a:solidFill>
          <a:ln>
            <a:noFill/>
          </a:ln>
        </p:spPr>
        <p:txBody>
          <a:bodyPr wrap="square" lIns="91440" tIns="45720" rIns="91440" bIns="45720" anchor="t">
            <a:noAutofit/>
          </a:bodyPr>
          <a:lstStyle/>
          <a:p>
            <a:endParaRPr lang="en-US"/>
          </a:p>
        </p:txBody>
      </p:sp>
      <p:sp>
        <p:nvSpPr>
          <p:cNvPr id="15" name="Text"/>
          <p:cNvSpPr/>
          <p:nvPr/>
        </p:nvSpPr>
        <p:spPr>
          <a:xfrm>
            <a:off x="9132570" y="2779674"/>
            <a:ext cx="1280160" cy="292608"/>
          </a:xfrm>
          <a:prstGeom prst="rect">
            <a:avLst/>
          </a:prstGeom>
          <a:noFill/>
          <a:ln>
            <a:noFill/>
          </a:ln>
        </p:spPr>
        <p:txBody>
          <a:bodyPr wrap="square" lIns="91440" tIns="45720" rIns="91440" bIns="45720" anchor="ctr">
            <a:noAutofit/>
          </a:bodyPr>
          <a:lstStyle/>
          <a:p>
            <a:pPr marL="0" indent="0" algn="l">
              <a:spcBef>
                <a:spcPts val="0"/>
              </a:spcBef>
              <a:buNone/>
            </a:pPr>
            <a:r>
              <a:rPr lang="en-US" b="1" i="0" dirty="0">
                <a:solidFill>
                  <a:srgbClr val="1D5A9C"/>
                </a:solidFill>
                <a:latin typeface="Calibri"/>
                <a:ea typeface="Microsoft YaHei"/>
              </a:rPr>
              <a:t>-12.7</a:t>
            </a:r>
          </a:p>
        </p:txBody>
      </p:sp>
      <p:sp>
        <p:nvSpPr>
          <p:cNvPr id="16" name="Text"/>
          <p:cNvSpPr/>
          <p:nvPr/>
        </p:nvSpPr>
        <p:spPr>
          <a:xfrm>
            <a:off x="8995410" y="3566160"/>
            <a:ext cx="1554480" cy="320040"/>
          </a:xfrm>
          <a:prstGeom prst="rect">
            <a:avLst/>
          </a:prstGeom>
          <a:noFill/>
          <a:ln>
            <a:noFill/>
          </a:ln>
        </p:spPr>
        <p:txBody>
          <a:bodyPr wrap="square" lIns="91440" tIns="45720" rIns="91440" bIns="45720" anchor="ctr">
            <a:noAutofit/>
          </a:bodyPr>
          <a:lstStyle/>
          <a:p>
            <a:pPr marL="0" indent="0" algn="l">
              <a:spcBef>
                <a:spcPts val="0"/>
              </a:spcBef>
              <a:buNone/>
            </a:pPr>
            <a:r>
              <a:rPr lang="en-US" b="0" i="1" dirty="0">
                <a:solidFill>
                  <a:srgbClr val="333333"/>
                </a:solidFill>
                <a:latin typeface="Calibri"/>
                <a:ea typeface="Microsoft YaHei"/>
              </a:rPr>
              <a:t>c</a:t>
            </a:r>
            <a:r>
              <a:rPr lang="en-US" b="0" i="0" dirty="0">
                <a:solidFill>
                  <a:srgbClr val="333333"/>
                </a:solidFill>
                <a:latin typeface="Calibri"/>
                <a:ea typeface="Microsoft YaHei"/>
              </a:rPr>
              <a:t> axis</a:t>
            </a:r>
          </a:p>
        </p:txBody>
      </p:sp>
      <p:sp>
        <p:nvSpPr>
          <p:cNvPr id="17" name="Bar"/>
          <p:cNvSpPr/>
          <p:nvPr/>
        </p:nvSpPr>
        <p:spPr>
          <a:xfrm>
            <a:off x="10773918" y="2560320"/>
            <a:ext cx="731520" cy="718515"/>
          </a:xfrm>
          <a:prstGeom prst="rect">
            <a:avLst/>
          </a:prstGeom>
          <a:solidFill>
            <a:srgbClr val="12355B"/>
          </a:solidFill>
          <a:ln>
            <a:noFill/>
          </a:ln>
        </p:spPr>
        <p:txBody>
          <a:bodyPr wrap="square" lIns="91440" tIns="45720" rIns="91440" bIns="45720" anchor="t">
            <a:noAutofit/>
          </a:bodyPr>
          <a:lstStyle/>
          <a:p>
            <a:endParaRPr lang="en-US"/>
          </a:p>
        </p:txBody>
      </p:sp>
      <p:sp>
        <p:nvSpPr>
          <p:cNvPr id="18" name="Text"/>
          <p:cNvSpPr/>
          <p:nvPr/>
        </p:nvSpPr>
        <p:spPr>
          <a:xfrm>
            <a:off x="10499598" y="3278835"/>
            <a:ext cx="1280160" cy="292608"/>
          </a:xfrm>
          <a:prstGeom prst="rect">
            <a:avLst/>
          </a:prstGeom>
          <a:noFill/>
          <a:ln>
            <a:noFill/>
          </a:ln>
        </p:spPr>
        <p:txBody>
          <a:bodyPr wrap="square" lIns="91440" tIns="45720" rIns="91440" bIns="45720" anchor="ctr">
            <a:noAutofit/>
          </a:bodyPr>
          <a:lstStyle/>
          <a:p>
            <a:pPr marL="0" indent="0" algn="l">
              <a:spcBef>
                <a:spcPts val="0"/>
              </a:spcBef>
              <a:buNone/>
            </a:pPr>
            <a:r>
              <a:rPr lang="en-US" b="1" i="0" dirty="0">
                <a:solidFill>
                  <a:srgbClr val="12355B"/>
                </a:solidFill>
                <a:latin typeface="Calibri"/>
                <a:ea typeface="Microsoft YaHei"/>
              </a:rPr>
              <a:t>-41.6</a:t>
            </a:r>
          </a:p>
        </p:txBody>
      </p:sp>
      <p:sp>
        <p:nvSpPr>
          <p:cNvPr id="19" name="Text"/>
          <p:cNvSpPr/>
          <p:nvPr/>
        </p:nvSpPr>
        <p:spPr>
          <a:xfrm>
            <a:off x="10362438" y="3566160"/>
            <a:ext cx="1554480" cy="320040"/>
          </a:xfrm>
          <a:prstGeom prst="rect">
            <a:avLst/>
          </a:prstGeom>
          <a:noFill/>
          <a:ln>
            <a:noFill/>
          </a:ln>
        </p:spPr>
        <p:txBody>
          <a:bodyPr wrap="square" lIns="91440" tIns="45720" rIns="91440" bIns="45720" anchor="ctr">
            <a:noAutofit/>
          </a:bodyPr>
          <a:lstStyle/>
          <a:p>
            <a:pPr marL="0" indent="0" algn="l">
              <a:spcBef>
                <a:spcPts val="0"/>
              </a:spcBef>
              <a:buNone/>
            </a:pPr>
            <a:r>
              <a:rPr lang="en-US" b="0" i="0" dirty="0">
                <a:solidFill>
                  <a:srgbClr val="333333"/>
                </a:solidFill>
                <a:latin typeface="Calibri"/>
                <a:ea typeface="Microsoft YaHei"/>
              </a:rPr>
              <a:t>580–880 K</a:t>
            </a:r>
          </a:p>
        </p:txBody>
      </p:sp>
      <p:cxnSp>
        <p:nvCxnSpPr>
          <p:cNvPr id="22" name="Line 22"/>
          <p:cNvCxnSpPr/>
          <p:nvPr/>
        </p:nvCxnSpPr>
        <p:spPr>
          <a:xfrm>
            <a:off x="365760" y="6400800"/>
            <a:ext cx="11457432" cy="0"/>
          </a:xfrm>
          <a:prstGeom prst="line">
            <a:avLst/>
          </a:prstGeom>
          <a:ln w="9525">
            <a:solidFill>
              <a:srgbClr val="CCD6E0"/>
            </a:solidFill>
          </a:ln>
        </p:spPr>
      </p:cxnSp>
      <p:sp>
        <p:nvSpPr>
          <p:cNvPr id="23" name="Text"/>
          <p:cNvSpPr/>
          <p:nvPr/>
        </p:nvSpPr>
        <p:spPr>
          <a:xfrm>
            <a:off x="365760" y="6446520"/>
            <a:ext cx="9601200" cy="320040"/>
          </a:xfrm>
          <a:prstGeom prst="rect">
            <a:avLst/>
          </a:prstGeom>
          <a:noFill/>
          <a:ln>
            <a:noFill/>
          </a:ln>
        </p:spPr>
        <p:txBody>
          <a:bodyPr wrap="square" lIns="91440" tIns="45720" rIns="91440" bIns="45720" anchor="ctr">
            <a:noAutofit/>
          </a:bodyPr>
          <a:lstStyle/>
          <a:p>
            <a:pPr marL="0" indent="0" algn="l">
              <a:spcBef>
                <a:spcPts val="0"/>
              </a:spcBef>
              <a:buNone/>
            </a:pPr>
            <a:r>
              <a:rPr lang="en-US" sz="1000" b="0" i="0" dirty="0">
                <a:solidFill>
                  <a:srgbClr val="5A6B7B"/>
                </a:solidFill>
                <a:latin typeface="Calibri"/>
                <a:ea typeface="Microsoft YaHei"/>
              </a:rPr>
              <a:t>MELODY2026 · The 3rd Workshop on Muon Science Technology and Industry · 26 Oct 2026</a:t>
            </a:r>
          </a:p>
        </p:txBody>
      </p:sp>
      <p:sp>
        <p:nvSpPr>
          <p:cNvPr id="24" name="Text"/>
          <p:cNvSpPr/>
          <p:nvPr/>
        </p:nvSpPr>
        <p:spPr>
          <a:xfrm>
            <a:off x="10424160" y="6446520"/>
            <a:ext cx="1399032" cy="320040"/>
          </a:xfrm>
          <a:prstGeom prst="rect">
            <a:avLst/>
          </a:prstGeom>
          <a:noFill/>
          <a:ln>
            <a:noFill/>
          </a:ln>
        </p:spPr>
        <p:txBody>
          <a:bodyPr wrap="square" lIns="91440" tIns="45720" rIns="91440" bIns="45720" anchor="ctr">
            <a:noAutofit/>
          </a:bodyPr>
          <a:lstStyle/>
          <a:p>
            <a:pPr marL="0" indent="0" algn="r">
              <a:spcBef>
                <a:spcPts val="0"/>
              </a:spcBef>
              <a:buNone/>
            </a:pPr>
            <a:r>
              <a:rPr lang="en-US" sz="1000" b="0" i="0" dirty="0">
                <a:solidFill>
                  <a:srgbClr val="5A6B7B"/>
                </a:solidFill>
                <a:latin typeface="Calibri"/>
                <a:ea typeface="Microsoft YaHei"/>
              </a:rPr>
              <a:t>04/21</a:t>
            </a:r>
          </a:p>
        </p:txBody>
      </p:sp>
      <p:pic>
        <p:nvPicPr>
          <p:cNvPr id="28" name="图片 27">
            <a:extLst>
              <a:ext uri="{FF2B5EF4-FFF2-40B4-BE49-F238E27FC236}">
                <a16:creationId xmlns:a16="http://schemas.microsoft.com/office/drawing/2014/main" id="{6F698633-C1C5-3BE2-D3DC-96BD8FDE784A}"/>
              </a:ext>
            </a:extLst>
          </p:cNvPr>
          <p:cNvPicPr>
            <a:picLocks noChangeAspect="1"/>
          </p:cNvPicPr>
          <p:nvPr/>
        </p:nvPicPr>
        <p:blipFill>
          <a:blip r:embed="rId4"/>
          <a:stretch>
            <a:fillRect/>
          </a:stretch>
        </p:blipFill>
        <p:spPr>
          <a:xfrm>
            <a:off x="7184898" y="3958641"/>
            <a:ext cx="3721608" cy="290799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par>
                                <p:cTn id="19" presetID="10"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500"/>
                                        <p:tgtEl>
                                          <p:spTgt spid="12"/>
                                        </p:tgtEl>
                                      </p:cBhvr>
                                    </p:animEffect>
                                  </p:childTnLst>
                                </p:cTn>
                              </p:par>
                              <p:par>
                                <p:cTn id="22" presetID="10" presetClass="entr" presetSubtype="0" fill="hold" nodeType="with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500"/>
                                        <p:tgtEl>
                                          <p:spTgt spid="13"/>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500"/>
                                        <p:tgtEl>
                                          <p:spTgt spid="14"/>
                                        </p:tgtEl>
                                      </p:cBhvr>
                                    </p:animEffect>
                                  </p:childTnLst>
                                </p:cTn>
                              </p:par>
                              <p:par>
                                <p:cTn id="30" presetID="10" presetClass="entr" presetSubtype="0" fill="hold" nodeType="with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500"/>
                                        <p:tgtEl>
                                          <p:spTgt spid="15"/>
                                        </p:tgtEl>
                                      </p:cBhvr>
                                    </p:animEffect>
                                  </p:childTnLst>
                                </p:cTn>
                              </p:par>
                              <p:par>
                                <p:cTn id="33" presetID="10" presetClass="entr" presetSubtype="0" fill="hold" nodeType="with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fade">
                                      <p:cBhvr>
                                        <p:cTn id="35" dur="500"/>
                                        <p:tgtEl>
                                          <p:spTgt spid="16"/>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fade">
                                      <p:cBhvr>
                                        <p:cTn id="40" dur="500"/>
                                        <p:tgtEl>
                                          <p:spTgt spid="17"/>
                                        </p:tgtEl>
                                      </p:cBhvr>
                                    </p:animEffect>
                                  </p:childTnLst>
                                </p:cTn>
                              </p:par>
                              <p:par>
                                <p:cTn id="41" presetID="10" presetClass="entr" presetSubtype="0" fill="hold" nodeType="with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fade">
                                      <p:cBhvr>
                                        <p:cTn id="43" dur="500"/>
                                        <p:tgtEl>
                                          <p:spTgt spid="18"/>
                                        </p:tgtEl>
                                      </p:cBhvr>
                                    </p:animEffect>
                                  </p:childTnLst>
                                </p:cTn>
                              </p:par>
                              <p:par>
                                <p:cTn id="44" presetID="10" presetClass="entr" presetSubtype="0" fill="hold" nodeType="with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fade">
                                      <p:cBhvr>
                                        <p:cTn id="4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cNvSpPr/>
          <p:nvPr/>
        </p:nvSpPr>
        <p:spPr>
          <a:xfrm>
            <a:off x="365760" y="109728"/>
            <a:ext cx="9144000" cy="274320"/>
          </a:xfrm>
          <a:prstGeom prst="rect">
            <a:avLst/>
          </a:prstGeom>
          <a:noFill/>
          <a:ln>
            <a:noFill/>
          </a:ln>
        </p:spPr>
        <p:txBody>
          <a:bodyPr wrap="square" lIns="91440" tIns="45720" rIns="91440" bIns="45720" anchor="ctr">
            <a:noAutofit/>
          </a:bodyPr>
          <a:lstStyle/>
          <a:p>
            <a:pPr marL="0" indent="0" algn="l">
              <a:spcBef>
                <a:spcPts val="0"/>
              </a:spcBef>
              <a:buNone/>
            </a:pPr>
            <a:r>
              <a:rPr lang="en-US" sz="1200" b="1" i="0" dirty="0">
                <a:solidFill>
                  <a:srgbClr val="5A6B7B"/>
                </a:solidFill>
                <a:latin typeface="Calibri"/>
                <a:ea typeface="Microsoft YaHei"/>
              </a:rPr>
              <a:t>02  Bulk Magnetism &amp; Neutrons</a:t>
            </a:r>
          </a:p>
        </p:txBody>
      </p:sp>
      <p:sp>
        <p:nvSpPr>
          <p:cNvPr id="3" name="Text"/>
          <p:cNvSpPr/>
          <p:nvPr/>
        </p:nvSpPr>
        <p:spPr>
          <a:xfrm>
            <a:off x="365760" y="384048"/>
            <a:ext cx="11457432" cy="685800"/>
          </a:xfrm>
          <a:prstGeom prst="rect">
            <a:avLst/>
          </a:prstGeom>
          <a:noFill/>
          <a:ln>
            <a:noFill/>
          </a:ln>
        </p:spPr>
        <p:txBody>
          <a:bodyPr wrap="square" lIns="91440" tIns="45720" rIns="91440" bIns="45720" anchor="ctr">
            <a:noAutofit/>
          </a:bodyPr>
          <a:lstStyle/>
          <a:p>
            <a:pPr marL="0" indent="0" algn="l">
              <a:spcBef>
                <a:spcPts val="0"/>
              </a:spcBef>
              <a:buNone/>
            </a:pPr>
            <a:r>
              <a:rPr lang="en-US" sz="2800" b="1" i="0" dirty="0">
                <a:solidFill>
                  <a:srgbClr val="12355B"/>
                </a:solidFill>
                <a:latin typeface="Calibri"/>
                <a:ea typeface="Microsoft YaHei"/>
              </a:rPr>
              <a:t>Neutrons find no magnetic order down to 65 mK</a:t>
            </a:r>
          </a:p>
        </p:txBody>
      </p:sp>
      <p:sp>
        <p:nvSpPr>
          <p:cNvPr id="4" name="Rule"/>
          <p:cNvSpPr/>
          <p:nvPr/>
        </p:nvSpPr>
        <p:spPr>
          <a:xfrm>
            <a:off x="365760" y="1078992"/>
            <a:ext cx="11457432" cy="45720"/>
          </a:xfrm>
          <a:prstGeom prst="rect">
            <a:avLst/>
          </a:prstGeom>
          <a:solidFill>
            <a:srgbClr val="1D5A9C"/>
          </a:solidFill>
          <a:ln>
            <a:noFill/>
          </a:ln>
        </p:spPr>
        <p:txBody>
          <a:bodyPr wrap="square" lIns="91440" tIns="45720" rIns="91440" bIns="45720" anchor="t">
            <a:noAutofit/>
          </a:bodyPr>
          <a:lstStyle/>
          <a:p>
            <a:endParaRPr lang="en-US"/>
          </a:p>
        </p:txBody>
      </p:sp>
      <p:sp>
        <p:nvSpPr>
          <p:cNvPr id="5" name="Body"/>
          <p:cNvSpPr/>
          <p:nvPr/>
        </p:nvSpPr>
        <p:spPr>
          <a:xfrm>
            <a:off x="4018295" y="2142364"/>
            <a:ext cx="2244546" cy="3042284"/>
          </a:xfrm>
          <a:prstGeom prst="rect">
            <a:avLst/>
          </a:prstGeom>
          <a:noFill/>
          <a:ln>
            <a:noFill/>
          </a:ln>
        </p:spPr>
        <p:txBody>
          <a:bodyPr wrap="square" lIns="91440" tIns="45720" rIns="91440" bIns="45720" anchor="t">
            <a:noAutofit/>
          </a:bodyPr>
          <a:lstStyle/>
          <a:p>
            <a:pPr marL="285750" indent="-285750" algn="l">
              <a:spcBef>
                <a:spcPts val="1200"/>
              </a:spcBef>
              <a:buClr>
                <a:srgbClr val="1D5A9C"/>
              </a:buClr>
              <a:buFont typeface="Arial"/>
              <a:buChar char="•"/>
            </a:pPr>
            <a:r>
              <a:rPr lang="en-US" sz="2000" b="0" i="0" dirty="0">
                <a:solidFill>
                  <a:srgbClr val="1F2D3D"/>
                </a:solidFill>
                <a:latin typeface="Calibri"/>
                <a:ea typeface="Microsoft YaHei"/>
              </a:rPr>
              <a:t>D7 (polarized): no new Bragg peaks, no diffuse scattering</a:t>
            </a:r>
          </a:p>
          <a:p>
            <a:pPr marL="285750" indent="-285750" algn="l">
              <a:spcBef>
                <a:spcPts val="1200"/>
              </a:spcBef>
              <a:buClr>
                <a:srgbClr val="1D5A9C"/>
              </a:buClr>
              <a:buFont typeface="Arial"/>
              <a:buChar char="•"/>
            </a:pPr>
            <a:r>
              <a:rPr lang="en-US" sz="2000" b="0" i="0" dirty="0">
                <a:solidFill>
                  <a:srgbClr val="1F2D3D"/>
                </a:solidFill>
                <a:latin typeface="Calibri"/>
                <a:ea typeface="Microsoft YaHei"/>
              </a:rPr>
              <a:t>SPODI (0.5 K): moments +0.30(21), −0.20(21) μB, consistent with zero</a:t>
            </a:r>
          </a:p>
        </p:txBody>
      </p:sp>
      <p:sp>
        <p:nvSpPr>
          <p:cNvPr id="6" name="Box"/>
          <p:cNvSpPr/>
          <p:nvPr/>
        </p:nvSpPr>
        <p:spPr>
          <a:xfrm>
            <a:off x="6355080" y="1280160"/>
            <a:ext cx="2660904" cy="594360"/>
          </a:xfrm>
          <a:prstGeom prst="roundRect">
            <a:avLst/>
          </a:prstGeom>
          <a:solidFill>
            <a:srgbClr val="EEF3F9"/>
          </a:solidFill>
          <a:ln w="19050">
            <a:solidFill>
              <a:srgbClr val="1D5A9C"/>
            </a:solidFill>
          </a:ln>
        </p:spPr>
        <p:txBody>
          <a:bodyPr wrap="square" lIns="91440" tIns="45720" rIns="91440" bIns="45720" anchor="ctr">
            <a:noAutofit/>
          </a:bodyPr>
          <a:lstStyle/>
          <a:p>
            <a:pPr marL="0" indent="0" algn="ctr">
              <a:spcBef>
                <a:spcPts val="0"/>
              </a:spcBef>
              <a:buNone/>
            </a:pPr>
            <a:r>
              <a:rPr lang="en-US" b="0" i="0" dirty="0">
                <a:solidFill>
                  <a:srgbClr val="12355B"/>
                </a:solidFill>
                <a:latin typeface="Calibri"/>
                <a:ea typeface="Microsoft YaHei"/>
              </a:rPr>
              <a:t>D7: no new peaks,</a:t>
            </a:r>
          </a:p>
          <a:p>
            <a:pPr marL="0" indent="0" algn="ctr">
              <a:spcBef>
                <a:spcPts val="200"/>
              </a:spcBef>
              <a:buNone/>
            </a:pPr>
            <a:r>
              <a:rPr lang="en-US" b="0" i="0" dirty="0">
                <a:solidFill>
                  <a:srgbClr val="12355B"/>
                </a:solidFill>
                <a:latin typeface="Calibri"/>
                <a:ea typeface="Microsoft YaHei"/>
              </a:rPr>
              <a:t>no diffuse</a:t>
            </a:r>
          </a:p>
        </p:txBody>
      </p:sp>
      <p:sp>
        <p:nvSpPr>
          <p:cNvPr id="7" name="Box"/>
          <p:cNvSpPr/>
          <p:nvPr/>
        </p:nvSpPr>
        <p:spPr>
          <a:xfrm>
            <a:off x="9162288" y="1280160"/>
            <a:ext cx="2660904" cy="594360"/>
          </a:xfrm>
          <a:prstGeom prst="roundRect">
            <a:avLst/>
          </a:prstGeom>
          <a:solidFill>
            <a:srgbClr val="EEF3F9"/>
          </a:solidFill>
          <a:ln w="19050">
            <a:solidFill>
              <a:srgbClr val="1D5A9C"/>
            </a:solidFill>
          </a:ln>
        </p:spPr>
        <p:txBody>
          <a:bodyPr wrap="square" lIns="91440" tIns="45720" rIns="91440" bIns="45720" anchor="ctr">
            <a:noAutofit/>
          </a:bodyPr>
          <a:lstStyle/>
          <a:p>
            <a:pPr marL="0" indent="0" algn="ctr">
              <a:spcBef>
                <a:spcPts val="0"/>
              </a:spcBef>
              <a:buNone/>
            </a:pPr>
            <a:r>
              <a:rPr lang="en-US" b="0" i="0" dirty="0">
                <a:solidFill>
                  <a:srgbClr val="12355B"/>
                </a:solidFill>
                <a:latin typeface="Calibri"/>
                <a:ea typeface="Microsoft YaHei"/>
              </a:rPr>
              <a:t>SPODI: no</a:t>
            </a:r>
          </a:p>
          <a:p>
            <a:pPr marL="0" indent="0" algn="ctr">
              <a:spcBef>
                <a:spcPts val="200"/>
              </a:spcBef>
              <a:buNone/>
            </a:pPr>
            <a:r>
              <a:rPr lang="en-US" b="0" i="0" dirty="0">
                <a:solidFill>
                  <a:srgbClr val="12355B"/>
                </a:solidFill>
                <a:latin typeface="Calibri"/>
                <a:ea typeface="Microsoft YaHei"/>
              </a:rPr>
              <a:t>magnetic peaks</a:t>
            </a:r>
          </a:p>
        </p:txBody>
      </p:sp>
      <p:sp>
        <p:nvSpPr>
          <p:cNvPr id="8" name="Text"/>
          <p:cNvSpPr/>
          <p:nvPr/>
        </p:nvSpPr>
        <p:spPr>
          <a:xfrm>
            <a:off x="6355080" y="1965960"/>
            <a:ext cx="5468112" cy="320040"/>
          </a:xfrm>
          <a:prstGeom prst="rect">
            <a:avLst/>
          </a:prstGeom>
          <a:noFill/>
          <a:ln>
            <a:noFill/>
          </a:ln>
        </p:spPr>
        <p:txBody>
          <a:bodyPr wrap="square" lIns="91440" tIns="45720" rIns="91440" bIns="45720" anchor="ctr">
            <a:noAutofit/>
          </a:bodyPr>
          <a:lstStyle/>
          <a:p>
            <a:pPr marL="0" indent="0" algn="l">
              <a:spcBef>
                <a:spcPts val="0"/>
              </a:spcBef>
              <a:buNone/>
            </a:pPr>
            <a:r>
              <a:rPr lang="en-US" b="1" dirty="0">
                <a:latin typeface="Calibri"/>
                <a:ea typeface="Microsoft YaHei"/>
              </a:rPr>
              <a:t>Refined moment at 0.5 K (μ</a:t>
            </a:r>
            <a:r>
              <a:rPr lang="en-US" b="1" baseline="-25000" dirty="0">
                <a:latin typeface="Calibri"/>
                <a:ea typeface="Microsoft YaHei"/>
              </a:rPr>
              <a:t>B</a:t>
            </a:r>
            <a:r>
              <a:rPr lang="en-US" b="1" dirty="0">
                <a:latin typeface="Calibri"/>
                <a:ea typeface="Microsoft YaHei"/>
              </a:rPr>
              <a:t>)</a:t>
            </a:r>
          </a:p>
        </p:txBody>
      </p:sp>
      <p:cxnSp>
        <p:nvCxnSpPr>
          <p:cNvPr id="9" name="Line 9"/>
          <p:cNvCxnSpPr/>
          <p:nvPr/>
        </p:nvCxnSpPr>
        <p:spPr>
          <a:xfrm>
            <a:off x="6629400" y="3154680"/>
            <a:ext cx="4919472" cy="0"/>
          </a:xfrm>
          <a:prstGeom prst="line">
            <a:avLst/>
          </a:prstGeom>
          <a:ln w="19050">
            <a:solidFill>
              <a:srgbClr val="5A6B7B"/>
            </a:solidFill>
          </a:ln>
        </p:spPr>
      </p:cxnSp>
      <p:sp>
        <p:nvSpPr>
          <p:cNvPr id="10" name="Text"/>
          <p:cNvSpPr/>
          <p:nvPr/>
        </p:nvSpPr>
        <p:spPr>
          <a:xfrm>
            <a:off x="6765036" y="3401568"/>
            <a:ext cx="548640" cy="274320"/>
          </a:xfrm>
          <a:prstGeom prst="rect">
            <a:avLst/>
          </a:prstGeom>
          <a:noFill/>
          <a:ln>
            <a:noFill/>
          </a:ln>
        </p:spPr>
        <p:txBody>
          <a:bodyPr wrap="square" lIns="91440" tIns="45720" rIns="91440" bIns="45720" anchor="ctr">
            <a:noAutofit/>
          </a:bodyPr>
          <a:lstStyle/>
          <a:p>
            <a:pPr marL="0" indent="0" algn="l">
              <a:spcBef>
                <a:spcPts val="0"/>
              </a:spcBef>
              <a:buNone/>
            </a:pPr>
            <a:r>
              <a:rPr lang="en-US" b="0" i="0" dirty="0">
                <a:solidFill>
                  <a:srgbClr val="5A6B7B"/>
                </a:solidFill>
                <a:latin typeface="Calibri"/>
                <a:ea typeface="Microsoft YaHei"/>
              </a:rPr>
              <a:t>−1</a:t>
            </a:r>
          </a:p>
        </p:txBody>
      </p:sp>
      <p:sp>
        <p:nvSpPr>
          <p:cNvPr id="11" name="Text"/>
          <p:cNvSpPr/>
          <p:nvPr/>
        </p:nvSpPr>
        <p:spPr>
          <a:xfrm>
            <a:off x="8814816" y="3401568"/>
            <a:ext cx="548640" cy="274320"/>
          </a:xfrm>
          <a:prstGeom prst="rect">
            <a:avLst/>
          </a:prstGeom>
          <a:noFill/>
          <a:ln>
            <a:noFill/>
          </a:ln>
        </p:spPr>
        <p:txBody>
          <a:bodyPr wrap="square" lIns="91440" tIns="45720" rIns="91440" bIns="45720" anchor="ctr">
            <a:noAutofit/>
          </a:bodyPr>
          <a:lstStyle/>
          <a:p>
            <a:pPr marL="0" indent="0" algn="l">
              <a:spcBef>
                <a:spcPts val="0"/>
              </a:spcBef>
              <a:buNone/>
            </a:pPr>
            <a:r>
              <a:rPr lang="en-US" b="0" i="0" dirty="0">
                <a:solidFill>
                  <a:srgbClr val="5A6B7B"/>
                </a:solidFill>
                <a:latin typeface="Calibri"/>
                <a:ea typeface="Microsoft YaHei"/>
              </a:rPr>
              <a:t>0</a:t>
            </a:r>
          </a:p>
        </p:txBody>
      </p:sp>
      <p:sp>
        <p:nvSpPr>
          <p:cNvPr id="12" name="Text"/>
          <p:cNvSpPr/>
          <p:nvPr/>
        </p:nvSpPr>
        <p:spPr>
          <a:xfrm>
            <a:off x="10864596" y="3401568"/>
            <a:ext cx="548640" cy="274320"/>
          </a:xfrm>
          <a:prstGeom prst="rect">
            <a:avLst/>
          </a:prstGeom>
          <a:noFill/>
          <a:ln>
            <a:noFill/>
          </a:ln>
        </p:spPr>
        <p:txBody>
          <a:bodyPr wrap="square" lIns="91440" tIns="45720" rIns="91440" bIns="45720" anchor="ctr">
            <a:noAutofit/>
          </a:bodyPr>
          <a:lstStyle/>
          <a:p>
            <a:pPr marL="0" indent="0" algn="l">
              <a:spcBef>
                <a:spcPts val="0"/>
              </a:spcBef>
              <a:buNone/>
            </a:pPr>
            <a:r>
              <a:rPr lang="en-US" b="0" i="0" dirty="0">
                <a:solidFill>
                  <a:srgbClr val="5A6B7B"/>
                </a:solidFill>
                <a:latin typeface="Calibri"/>
                <a:ea typeface="Microsoft YaHei"/>
              </a:rPr>
              <a:t>+1</a:t>
            </a:r>
          </a:p>
        </p:txBody>
      </p:sp>
      <p:cxnSp>
        <p:nvCxnSpPr>
          <p:cNvPr id="13" name="Line 13"/>
          <p:cNvCxnSpPr/>
          <p:nvPr/>
        </p:nvCxnSpPr>
        <p:spPr>
          <a:xfrm>
            <a:off x="9273616" y="2743200"/>
            <a:ext cx="860908" cy="0"/>
          </a:xfrm>
          <a:prstGeom prst="line">
            <a:avLst/>
          </a:prstGeom>
          <a:ln w="28575">
            <a:solidFill>
              <a:srgbClr val="1D5A9C"/>
            </a:solidFill>
          </a:ln>
        </p:spPr>
      </p:cxnSp>
      <p:cxnSp>
        <p:nvCxnSpPr>
          <p:cNvPr id="14" name="Line 14"/>
          <p:cNvCxnSpPr/>
          <p:nvPr/>
        </p:nvCxnSpPr>
        <p:spPr>
          <a:xfrm>
            <a:off x="9273616" y="2670048"/>
            <a:ext cx="0" cy="146304"/>
          </a:xfrm>
          <a:prstGeom prst="line">
            <a:avLst/>
          </a:prstGeom>
          <a:ln w="28575">
            <a:solidFill>
              <a:srgbClr val="1D5A9C"/>
            </a:solidFill>
          </a:ln>
        </p:spPr>
      </p:cxnSp>
      <p:cxnSp>
        <p:nvCxnSpPr>
          <p:cNvPr id="15" name="Line 15"/>
          <p:cNvCxnSpPr/>
          <p:nvPr/>
        </p:nvCxnSpPr>
        <p:spPr>
          <a:xfrm>
            <a:off x="10134524" y="2670048"/>
            <a:ext cx="0" cy="146304"/>
          </a:xfrm>
          <a:prstGeom prst="line">
            <a:avLst/>
          </a:prstGeom>
          <a:ln w="28575">
            <a:solidFill>
              <a:srgbClr val="1D5A9C"/>
            </a:solidFill>
          </a:ln>
        </p:spPr>
      </p:cxnSp>
      <p:sp>
        <p:nvSpPr>
          <p:cNvPr id="16" name="Dot"/>
          <p:cNvSpPr/>
          <p:nvPr/>
        </p:nvSpPr>
        <p:spPr>
          <a:xfrm>
            <a:off x="9612630" y="2651760"/>
            <a:ext cx="182880" cy="182880"/>
          </a:xfrm>
          <a:prstGeom prst="ellipse">
            <a:avLst/>
          </a:prstGeom>
          <a:solidFill>
            <a:srgbClr val="1D5A9C"/>
          </a:solidFill>
          <a:ln w="19050">
            <a:solidFill>
              <a:srgbClr val="FFFFFF"/>
            </a:solidFill>
          </a:ln>
        </p:spPr>
        <p:txBody>
          <a:bodyPr wrap="square" lIns="91440" tIns="45720" rIns="91440" bIns="45720" anchor="t">
            <a:noAutofit/>
          </a:bodyPr>
          <a:lstStyle/>
          <a:p>
            <a:endParaRPr lang="en-US"/>
          </a:p>
        </p:txBody>
      </p:sp>
      <p:sp>
        <p:nvSpPr>
          <p:cNvPr id="17" name="Text"/>
          <p:cNvSpPr/>
          <p:nvPr/>
        </p:nvSpPr>
        <p:spPr>
          <a:xfrm>
            <a:off x="6446520" y="2587752"/>
            <a:ext cx="731520" cy="274320"/>
          </a:xfrm>
          <a:prstGeom prst="rect">
            <a:avLst/>
          </a:prstGeom>
          <a:noFill/>
          <a:ln>
            <a:noFill/>
          </a:ln>
        </p:spPr>
        <p:txBody>
          <a:bodyPr wrap="square" lIns="91440" tIns="45720" rIns="91440" bIns="45720" anchor="ctr">
            <a:noAutofit/>
          </a:bodyPr>
          <a:lstStyle/>
          <a:p>
            <a:pPr marL="0" indent="0" algn="l">
              <a:spcBef>
                <a:spcPts val="0"/>
              </a:spcBef>
              <a:buNone/>
            </a:pPr>
            <a:r>
              <a:rPr lang="en-US" sz="1400" b="1" i="0" dirty="0">
                <a:solidFill>
                  <a:srgbClr val="1D5A9C"/>
                </a:solidFill>
                <a:latin typeface="Calibri"/>
                <a:ea typeface="Microsoft YaHei"/>
              </a:rPr>
              <a:t>Tm1</a:t>
            </a:r>
          </a:p>
        </p:txBody>
      </p:sp>
      <p:cxnSp>
        <p:nvCxnSpPr>
          <p:cNvPr id="18" name="Line 18"/>
          <p:cNvCxnSpPr/>
          <p:nvPr/>
        </p:nvCxnSpPr>
        <p:spPr>
          <a:xfrm>
            <a:off x="8248726" y="3246120"/>
            <a:ext cx="860908" cy="0"/>
          </a:xfrm>
          <a:prstGeom prst="line">
            <a:avLst/>
          </a:prstGeom>
          <a:ln w="28575">
            <a:solidFill>
              <a:srgbClr val="C8581A"/>
            </a:solidFill>
          </a:ln>
        </p:spPr>
      </p:cxnSp>
      <p:cxnSp>
        <p:nvCxnSpPr>
          <p:cNvPr id="19" name="Line 19"/>
          <p:cNvCxnSpPr/>
          <p:nvPr/>
        </p:nvCxnSpPr>
        <p:spPr>
          <a:xfrm>
            <a:off x="8248726" y="3172968"/>
            <a:ext cx="0" cy="146304"/>
          </a:xfrm>
          <a:prstGeom prst="line">
            <a:avLst/>
          </a:prstGeom>
          <a:ln w="28575">
            <a:solidFill>
              <a:srgbClr val="C8581A"/>
            </a:solidFill>
          </a:ln>
        </p:spPr>
      </p:cxnSp>
      <p:cxnSp>
        <p:nvCxnSpPr>
          <p:cNvPr id="20" name="Line 20"/>
          <p:cNvCxnSpPr/>
          <p:nvPr/>
        </p:nvCxnSpPr>
        <p:spPr>
          <a:xfrm>
            <a:off x="9109634" y="3172968"/>
            <a:ext cx="0" cy="146304"/>
          </a:xfrm>
          <a:prstGeom prst="line">
            <a:avLst/>
          </a:prstGeom>
          <a:ln w="28575">
            <a:solidFill>
              <a:srgbClr val="C8581A"/>
            </a:solidFill>
          </a:ln>
        </p:spPr>
      </p:cxnSp>
      <p:sp>
        <p:nvSpPr>
          <p:cNvPr id="21" name="Dot"/>
          <p:cNvSpPr/>
          <p:nvPr/>
        </p:nvSpPr>
        <p:spPr>
          <a:xfrm>
            <a:off x="8587740" y="3154680"/>
            <a:ext cx="182880" cy="182880"/>
          </a:xfrm>
          <a:prstGeom prst="ellipse">
            <a:avLst/>
          </a:prstGeom>
          <a:solidFill>
            <a:srgbClr val="C8581A"/>
          </a:solidFill>
          <a:ln w="19050">
            <a:solidFill>
              <a:srgbClr val="FFFFFF"/>
            </a:solidFill>
          </a:ln>
        </p:spPr>
        <p:txBody>
          <a:bodyPr wrap="square" lIns="91440" tIns="45720" rIns="91440" bIns="45720" anchor="t">
            <a:noAutofit/>
          </a:bodyPr>
          <a:lstStyle/>
          <a:p>
            <a:endParaRPr lang="en-US"/>
          </a:p>
        </p:txBody>
      </p:sp>
      <p:sp>
        <p:nvSpPr>
          <p:cNvPr id="22" name="Text"/>
          <p:cNvSpPr/>
          <p:nvPr/>
        </p:nvSpPr>
        <p:spPr>
          <a:xfrm>
            <a:off x="6446520" y="3090672"/>
            <a:ext cx="731520" cy="274320"/>
          </a:xfrm>
          <a:prstGeom prst="rect">
            <a:avLst/>
          </a:prstGeom>
          <a:noFill/>
          <a:ln>
            <a:noFill/>
          </a:ln>
        </p:spPr>
        <p:txBody>
          <a:bodyPr wrap="square" lIns="91440" tIns="45720" rIns="91440" bIns="45720" anchor="ctr">
            <a:noAutofit/>
          </a:bodyPr>
          <a:lstStyle/>
          <a:p>
            <a:pPr marL="0" indent="0" algn="l">
              <a:spcBef>
                <a:spcPts val="0"/>
              </a:spcBef>
              <a:buNone/>
            </a:pPr>
            <a:r>
              <a:rPr lang="en-US" sz="1400" b="1" i="0" dirty="0">
                <a:solidFill>
                  <a:srgbClr val="C8581A"/>
                </a:solidFill>
                <a:latin typeface="Calibri"/>
                <a:ea typeface="Microsoft YaHei"/>
              </a:rPr>
              <a:t>Tm2</a:t>
            </a:r>
          </a:p>
        </p:txBody>
      </p:sp>
      <p:cxnSp>
        <p:nvCxnSpPr>
          <p:cNvPr id="23" name="Line 23"/>
          <p:cNvCxnSpPr/>
          <p:nvPr/>
        </p:nvCxnSpPr>
        <p:spPr>
          <a:xfrm>
            <a:off x="9089136" y="2331720"/>
            <a:ext cx="0" cy="1645920"/>
          </a:xfrm>
          <a:prstGeom prst="line">
            <a:avLst/>
          </a:prstGeom>
          <a:ln w="12700">
            <a:solidFill>
              <a:srgbClr val="B3261E"/>
            </a:solidFill>
            <a:prstDash val="dash"/>
          </a:ln>
        </p:spPr>
      </p:cxnSp>
      <p:sp>
        <p:nvSpPr>
          <p:cNvPr id="24" name="Text"/>
          <p:cNvSpPr/>
          <p:nvPr/>
        </p:nvSpPr>
        <p:spPr>
          <a:xfrm>
            <a:off x="6355080" y="3703319"/>
            <a:ext cx="5468112" cy="365760"/>
          </a:xfrm>
          <a:prstGeom prst="rect">
            <a:avLst/>
          </a:prstGeom>
          <a:noFill/>
          <a:ln>
            <a:noFill/>
          </a:ln>
        </p:spPr>
        <p:txBody>
          <a:bodyPr wrap="square" lIns="91440" tIns="45720" rIns="91440" bIns="45720" anchor="ctr">
            <a:noAutofit/>
          </a:bodyPr>
          <a:lstStyle/>
          <a:p>
            <a:pPr marL="0" indent="0" algn="l">
              <a:spcBef>
                <a:spcPts val="0"/>
              </a:spcBef>
              <a:buNone/>
            </a:pPr>
            <a:r>
              <a:rPr lang="en-US" b="1" i="0" dirty="0">
                <a:solidFill>
                  <a:srgbClr val="B3261E"/>
                </a:solidFill>
                <a:latin typeface="Calibri"/>
                <a:ea typeface="Microsoft YaHei"/>
              </a:rPr>
              <a:t>+0.30(21), −0.20(21): consistent with 0</a:t>
            </a:r>
          </a:p>
        </p:txBody>
      </p:sp>
      <p:cxnSp>
        <p:nvCxnSpPr>
          <p:cNvPr id="27" name="Line 27"/>
          <p:cNvCxnSpPr/>
          <p:nvPr/>
        </p:nvCxnSpPr>
        <p:spPr>
          <a:xfrm>
            <a:off x="365760" y="6400800"/>
            <a:ext cx="11457432" cy="0"/>
          </a:xfrm>
          <a:prstGeom prst="line">
            <a:avLst/>
          </a:prstGeom>
          <a:ln w="9525">
            <a:solidFill>
              <a:srgbClr val="CCD6E0"/>
            </a:solidFill>
          </a:ln>
        </p:spPr>
      </p:cxnSp>
      <p:sp>
        <p:nvSpPr>
          <p:cNvPr id="28" name="Text"/>
          <p:cNvSpPr/>
          <p:nvPr/>
        </p:nvSpPr>
        <p:spPr>
          <a:xfrm>
            <a:off x="365760" y="6446520"/>
            <a:ext cx="9601200" cy="320040"/>
          </a:xfrm>
          <a:prstGeom prst="rect">
            <a:avLst/>
          </a:prstGeom>
          <a:noFill/>
          <a:ln>
            <a:noFill/>
          </a:ln>
        </p:spPr>
        <p:txBody>
          <a:bodyPr wrap="square" lIns="91440" tIns="45720" rIns="91440" bIns="45720" anchor="ctr">
            <a:noAutofit/>
          </a:bodyPr>
          <a:lstStyle/>
          <a:p>
            <a:pPr marL="0" indent="0" algn="l">
              <a:spcBef>
                <a:spcPts val="0"/>
              </a:spcBef>
              <a:buNone/>
            </a:pPr>
            <a:r>
              <a:rPr lang="en-US" sz="1000" b="0" i="0" dirty="0">
                <a:solidFill>
                  <a:srgbClr val="5A6B7B"/>
                </a:solidFill>
                <a:latin typeface="Calibri"/>
                <a:ea typeface="Microsoft YaHei"/>
              </a:rPr>
              <a:t>MELODY2026 · The 3rd Workshop on Muon Science Technology and Industry · 26 Oct 2026</a:t>
            </a:r>
          </a:p>
        </p:txBody>
      </p:sp>
      <p:sp>
        <p:nvSpPr>
          <p:cNvPr id="29" name="Text"/>
          <p:cNvSpPr/>
          <p:nvPr/>
        </p:nvSpPr>
        <p:spPr>
          <a:xfrm>
            <a:off x="10424160" y="6446520"/>
            <a:ext cx="1399032" cy="320040"/>
          </a:xfrm>
          <a:prstGeom prst="rect">
            <a:avLst/>
          </a:prstGeom>
          <a:noFill/>
          <a:ln>
            <a:noFill/>
          </a:ln>
        </p:spPr>
        <p:txBody>
          <a:bodyPr wrap="square" lIns="91440" tIns="45720" rIns="91440" bIns="45720" anchor="ctr">
            <a:noAutofit/>
          </a:bodyPr>
          <a:lstStyle/>
          <a:p>
            <a:pPr marL="0" indent="0" algn="r">
              <a:spcBef>
                <a:spcPts val="0"/>
              </a:spcBef>
              <a:buNone/>
            </a:pPr>
            <a:r>
              <a:rPr lang="en-US" sz="1000" b="0" i="0" dirty="0">
                <a:solidFill>
                  <a:srgbClr val="5A6B7B"/>
                </a:solidFill>
                <a:latin typeface="Calibri"/>
                <a:ea typeface="Microsoft YaHei"/>
              </a:rPr>
              <a:t>05/21</a:t>
            </a:r>
          </a:p>
        </p:txBody>
      </p:sp>
      <p:pic>
        <p:nvPicPr>
          <p:cNvPr id="31" name="图片 30">
            <a:extLst>
              <a:ext uri="{FF2B5EF4-FFF2-40B4-BE49-F238E27FC236}">
                <a16:creationId xmlns:a16="http://schemas.microsoft.com/office/drawing/2014/main" id="{D64D8B85-4CDF-D7E9-4E44-720E246A0A53}"/>
              </a:ext>
            </a:extLst>
          </p:cNvPr>
          <p:cNvPicPr>
            <a:picLocks noChangeAspect="1"/>
          </p:cNvPicPr>
          <p:nvPr/>
        </p:nvPicPr>
        <p:blipFill>
          <a:blip r:embed="rId3"/>
          <a:stretch>
            <a:fillRect/>
          </a:stretch>
        </p:blipFill>
        <p:spPr>
          <a:xfrm>
            <a:off x="203797" y="1193291"/>
            <a:ext cx="3827183" cy="5138929"/>
          </a:xfrm>
          <a:prstGeom prst="rect">
            <a:avLst/>
          </a:prstGeom>
        </p:spPr>
      </p:pic>
      <p:pic>
        <p:nvPicPr>
          <p:cNvPr id="33" name="图片 32">
            <a:extLst>
              <a:ext uri="{FF2B5EF4-FFF2-40B4-BE49-F238E27FC236}">
                <a16:creationId xmlns:a16="http://schemas.microsoft.com/office/drawing/2014/main" id="{9697DDEB-F5D1-DBC3-50FB-2B03B1A2E23F}"/>
              </a:ext>
            </a:extLst>
          </p:cNvPr>
          <p:cNvPicPr>
            <a:picLocks noChangeAspect="1"/>
          </p:cNvPicPr>
          <p:nvPr/>
        </p:nvPicPr>
        <p:blipFill>
          <a:blip r:embed="rId4"/>
          <a:stretch>
            <a:fillRect/>
          </a:stretch>
        </p:blipFill>
        <p:spPr>
          <a:xfrm>
            <a:off x="6894963" y="4023360"/>
            <a:ext cx="4310885" cy="277062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par>
                                <p:cTn id="14" presetID="10" presetClass="entr" presetSubtype="0" fill="hold"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childTnLst>
                                </p:cTn>
                              </p:par>
                              <p:par>
                                <p:cTn id="17" presetID="10" presetClass="entr" presetSubtype="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par>
                                <p:cTn id="20" presetID="10" presetClass="entr" presetSubtype="0" fill="hold" nodeType="with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500"/>
                                        <p:tgtEl>
                                          <p:spTgt spid="18"/>
                                        </p:tgtEl>
                                      </p:cBhvr>
                                    </p:animEffect>
                                  </p:childTnLst>
                                </p:cTn>
                              </p:par>
                              <p:par>
                                <p:cTn id="23" presetID="10" presetClass="entr" presetSubtype="0" fill="hold" nodeType="with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fade">
                                      <p:cBhvr>
                                        <p:cTn id="25" dur="500"/>
                                        <p:tgtEl>
                                          <p:spTgt spid="19"/>
                                        </p:tgtEl>
                                      </p:cBhvr>
                                    </p:animEffect>
                                  </p:childTnLst>
                                </p:cTn>
                              </p:par>
                              <p:par>
                                <p:cTn id="26" presetID="10" presetClass="entr" presetSubtype="0" fill="hold" nodeType="with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fade">
                                      <p:cBhvr>
                                        <p:cTn id="28" dur="500"/>
                                        <p:tgtEl>
                                          <p:spTgt spid="20"/>
                                        </p:tgtEl>
                                      </p:cBhvr>
                                    </p:animEffect>
                                  </p:childTnLst>
                                </p:cTn>
                              </p:par>
                              <p:par>
                                <p:cTn id="29" presetID="10" presetClass="entr" presetSubtype="0" fill="hold" nodeType="with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fade">
                                      <p:cBhvr>
                                        <p:cTn id="31" dur="500"/>
                                        <p:tgtEl>
                                          <p:spTgt spid="21"/>
                                        </p:tgtEl>
                                      </p:cBhvr>
                                    </p:animEffect>
                                  </p:childTnLst>
                                </p:cTn>
                              </p:par>
                              <p:par>
                                <p:cTn id="32" presetID="10" presetClass="entr" presetSubtype="0" fill="hold" nodeType="with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fade">
                                      <p:cBhvr>
                                        <p:cTn id="34" dur="500"/>
                                        <p:tgtEl>
                                          <p:spTgt spid="22"/>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fade">
                                      <p:cBhvr>
                                        <p:cTn id="39" dur="500"/>
                                        <p:tgtEl>
                                          <p:spTgt spid="23"/>
                                        </p:tgtEl>
                                      </p:cBhvr>
                                    </p:animEffect>
                                  </p:childTnLst>
                                </p:cTn>
                              </p:par>
                              <p:par>
                                <p:cTn id="40" presetID="10" presetClass="entr" presetSubtype="0" fill="hold" nodeType="with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fade">
                                      <p:cBhvr>
                                        <p:cTn id="42"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cNvSpPr/>
          <p:nvPr/>
        </p:nvSpPr>
        <p:spPr>
          <a:xfrm>
            <a:off x="365760" y="109728"/>
            <a:ext cx="9144000" cy="274320"/>
          </a:xfrm>
          <a:prstGeom prst="rect">
            <a:avLst/>
          </a:prstGeom>
          <a:noFill/>
          <a:ln>
            <a:noFill/>
          </a:ln>
        </p:spPr>
        <p:txBody>
          <a:bodyPr wrap="square" lIns="91440" tIns="45720" rIns="91440" bIns="45720" anchor="ctr">
            <a:noAutofit/>
          </a:bodyPr>
          <a:lstStyle/>
          <a:p>
            <a:pPr marL="0" indent="0" algn="l">
              <a:spcBef>
                <a:spcPts val="0"/>
              </a:spcBef>
              <a:buNone/>
            </a:pPr>
            <a:r>
              <a:rPr lang="en-US" sz="1200" b="1" i="0" dirty="0">
                <a:solidFill>
                  <a:srgbClr val="5A6B7B"/>
                </a:solidFill>
                <a:latin typeface="Calibri"/>
                <a:ea typeface="Microsoft YaHei"/>
              </a:rPr>
              <a:t>03  Crystal Field</a:t>
            </a:r>
          </a:p>
        </p:txBody>
      </p:sp>
      <p:sp>
        <p:nvSpPr>
          <p:cNvPr id="3" name="Text"/>
          <p:cNvSpPr/>
          <p:nvPr/>
        </p:nvSpPr>
        <p:spPr>
          <a:xfrm>
            <a:off x="365760" y="384048"/>
            <a:ext cx="11457432" cy="685800"/>
          </a:xfrm>
          <a:prstGeom prst="rect">
            <a:avLst/>
          </a:prstGeom>
          <a:noFill/>
          <a:ln>
            <a:noFill/>
          </a:ln>
        </p:spPr>
        <p:txBody>
          <a:bodyPr wrap="square" lIns="91440" tIns="45720" rIns="91440" bIns="45720" anchor="ctr">
            <a:noAutofit/>
          </a:bodyPr>
          <a:lstStyle/>
          <a:p>
            <a:pPr marL="0" indent="0" algn="l">
              <a:spcBef>
                <a:spcPts val="0"/>
              </a:spcBef>
              <a:buNone/>
            </a:pPr>
            <a:r>
              <a:rPr lang="en-US" sz="2800" b="1" i="0" dirty="0">
                <a:solidFill>
                  <a:srgbClr val="12355B"/>
                </a:solidFill>
                <a:latin typeface="Calibri"/>
                <a:ea typeface="Microsoft YaHei"/>
              </a:rPr>
              <a:t>INS reveals five crystal-field excitations</a:t>
            </a:r>
          </a:p>
        </p:txBody>
      </p:sp>
      <p:sp>
        <p:nvSpPr>
          <p:cNvPr id="4" name="Rule"/>
          <p:cNvSpPr/>
          <p:nvPr/>
        </p:nvSpPr>
        <p:spPr>
          <a:xfrm>
            <a:off x="365760" y="1078992"/>
            <a:ext cx="11457432" cy="45720"/>
          </a:xfrm>
          <a:prstGeom prst="rect">
            <a:avLst/>
          </a:prstGeom>
          <a:solidFill>
            <a:srgbClr val="1D5A9C"/>
          </a:solidFill>
          <a:ln>
            <a:noFill/>
          </a:ln>
        </p:spPr>
        <p:txBody>
          <a:bodyPr wrap="square" lIns="91440" tIns="45720" rIns="91440" bIns="45720" anchor="t">
            <a:noAutofit/>
          </a:bodyPr>
          <a:lstStyle/>
          <a:p>
            <a:endParaRPr lang="en-US"/>
          </a:p>
        </p:txBody>
      </p:sp>
      <p:sp>
        <p:nvSpPr>
          <p:cNvPr id="5" name="Body"/>
          <p:cNvSpPr/>
          <p:nvPr/>
        </p:nvSpPr>
        <p:spPr>
          <a:xfrm>
            <a:off x="6382512" y="4777042"/>
            <a:ext cx="5669280" cy="5029200"/>
          </a:xfrm>
          <a:prstGeom prst="rect">
            <a:avLst/>
          </a:prstGeom>
          <a:noFill/>
          <a:ln>
            <a:noFill/>
          </a:ln>
        </p:spPr>
        <p:txBody>
          <a:bodyPr wrap="square" lIns="91440" tIns="45720" rIns="91440" bIns="45720" anchor="t">
            <a:noAutofit/>
          </a:bodyPr>
          <a:lstStyle/>
          <a:p>
            <a:pPr marL="285750" indent="-285750" algn="l">
              <a:spcBef>
                <a:spcPts val="1200"/>
              </a:spcBef>
              <a:buClr>
                <a:srgbClr val="1D5A9C"/>
              </a:buClr>
              <a:buFont typeface="Arial"/>
              <a:buChar char="•"/>
            </a:pPr>
            <a:r>
              <a:rPr lang="en-US" sz="2000" i="0" dirty="0">
                <a:latin typeface="Calibri"/>
                <a:ea typeface="Microsoft YaHei"/>
              </a:rPr>
              <a:t>MAPS, 5 K: 1.230(5), 3.412(3) meV (dispersive)</a:t>
            </a:r>
          </a:p>
          <a:p>
            <a:pPr marL="285750" indent="-285750" algn="l">
              <a:spcBef>
                <a:spcPts val="1200"/>
              </a:spcBef>
              <a:buClr>
                <a:srgbClr val="1D5A9C"/>
              </a:buClr>
              <a:buFont typeface="Arial"/>
              <a:buChar char="•"/>
            </a:pPr>
            <a:r>
              <a:rPr lang="en-US" sz="2000" i="0" dirty="0">
                <a:latin typeface="Calibri"/>
                <a:ea typeface="Microsoft YaHei"/>
              </a:rPr>
              <a:t>23.72(4), 35.82(6), 71.00(2) meV (non-dispersive)</a:t>
            </a:r>
          </a:p>
          <a:p>
            <a:pPr marL="285750" indent="-285750" algn="l">
              <a:spcBef>
                <a:spcPts val="1200"/>
              </a:spcBef>
              <a:buClr>
                <a:srgbClr val="1D5A9C"/>
              </a:buClr>
              <a:buFont typeface="Arial"/>
              <a:buChar char="•"/>
            </a:pPr>
            <a:r>
              <a:rPr lang="en-US" sz="2000" i="0" dirty="0">
                <a:latin typeface="Calibri"/>
                <a:ea typeface="Microsoft YaHei"/>
              </a:rPr>
              <a:t>Intensity falls with |Q|: </a:t>
            </a:r>
            <a:r>
              <a:rPr lang="en-US" sz="2000" b="1" dirty="0">
                <a:latin typeface="Calibri"/>
                <a:ea typeface="Microsoft YaHei"/>
              </a:rPr>
              <a:t>M</a:t>
            </a:r>
            <a:r>
              <a:rPr lang="en-US" sz="2000" b="1" i="0" dirty="0">
                <a:latin typeface="Calibri"/>
                <a:ea typeface="Microsoft YaHei"/>
              </a:rPr>
              <a:t>agnetic </a:t>
            </a:r>
            <a:r>
              <a:rPr lang="en-US" sz="2000" b="1" dirty="0">
                <a:latin typeface="Calibri"/>
                <a:ea typeface="Microsoft YaHei"/>
              </a:rPr>
              <a:t>O</a:t>
            </a:r>
            <a:r>
              <a:rPr lang="en-US" sz="2000" b="1" i="0" dirty="0">
                <a:latin typeface="Calibri"/>
                <a:ea typeface="Microsoft YaHei"/>
              </a:rPr>
              <a:t>rigin</a:t>
            </a:r>
          </a:p>
        </p:txBody>
      </p:sp>
      <p:sp>
        <p:nvSpPr>
          <p:cNvPr id="6" name="Text"/>
          <p:cNvSpPr/>
          <p:nvPr/>
        </p:nvSpPr>
        <p:spPr>
          <a:xfrm>
            <a:off x="6382512" y="1280160"/>
            <a:ext cx="5468112" cy="320040"/>
          </a:xfrm>
          <a:prstGeom prst="rect">
            <a:avLst/>
          </a:prstGeom>
          <a:noFill/>
          <a:ln>
            <a:noFill/>
          </a:ln>
        </p:spPr>
        <p:txBody>
          <a:bodyPr wrap="square" lIns="91440" tIns="45720" rIns="91440" bIns="45720" anchor="ctr">
            <a:noAutofit/>
          </a:bodyPr>
          <a:lstStyle/>
          <a:p>
            <a:pPr marL="0" indent="0" algn="l">
              <a:spcBef>
                <a:spcPts val="0"/>
              </a:spcBef>
              <a:buNone/>
            </a:pPr>
            <a:r>
              <a:rPr lang="en-US" b="1" dirty="0">
                <a:latin typeface="Calibri"/>
                <a:ea typeface="Microsoft YaHei"/>
              </a:rPr>
              <a:t>INS levels, meV (√E axis, not to scale)</a:t>
            </a:r>
          </a:p>
        </p:txBody>
      </p:sp>
      <p:cxnSp>
        <p:nvCxnSpPr>
          <p:cNvPr id="7" name="Line 7"/>
          <p:cNvCxnSpPr/>
          <p:nvPr/>
        </p:nvCxnSpPr>
        <p:spPr>
          <a:xfrm flipV="1">
            <a:off x="6858000" y="1737360"/>
            <a:ext cx="0" cy="2468880"/>
          </a:xfrm>
          <a:prstGeom prst="line">
            <a:avLst/>
          </a:prstGeom>
          <a:ln w="19050">
            <a:solidFill>
              <a:srgbClr val="5A6B7B"/>
            </a:solidFill>
            <a:tailEnd type="triangle"/>
          </a:ln>
        </p:spPr>
      </p:cxnSp>
      <p:sp>
        <p:nvSpPr>
          <p:cNvPr id="8" name="Text"/>
          <p:cNvSpPr/>
          <p:nvPr/>
        </p:nvSpPr>
        <p:spPr>
          <a:xfrm>
            <a:off x="6446520" y="1672050"/>
            <a:ext cx="731520" cy="274320"/>
          </a:xfrm>
          <a:prstGeom prst="rect">
            <a:avLst/>
          </a:prstGeom>
          <a:noFill/>
          <a:ln>
            <a:noFill/>
          </a:ln>
        </p:spPr>
        <p:txBody>
          <a:bodyPr wrap="square" lIns="91440" tIns="45720" rIns="91440" bIns="45720" anchor="ctr">
            <a:noAutofit/>
          </a:bodyPr>
          <a:lstStyle/>
          <a:p>
            <a:pPr marL="0" indent="0" algn="l">
              <a:spcBef>
                <a:spcPts val="0"/>
              </a:spcBef>
              <a:buNone/>
            </a:pPr>
            <a:r>
              <a:rPr lang="en-US" sz="2200" b="0" i="1" dirty="0">
                <a:solidFill>
                  <a:srgbClr val="5A6B7B"/>
                </a:solidFill>
                <a:latin typeface="Calibri"/>
                <a:ea typeface="Microsoft YaHei"/>
              </a:rPr>
              <a:t>E</a:t>
            </a:r>
          </a:p>
        </p:txBody>
      </p:sp>
      <p:cxnSp>
        <p:nvCxnSpPr>
          <p:cNvPr id="9" name="Line 9"/>
          <p:cNvCxnSpPr/>
          <p:nvPr/>
        </p:nvCxnSpPr>
        <p:spPr>
          <a:xfrm>
            <a:off x="7178040" y="4206240"/>
            <a:ext cx="2999232" cy="0"/>
          </a:xfrm>
          <a:prstGeom prst="line">
            <a:avLst/>
          </a:prstGeom>
          <a:ln w="28575">
            <a:solidFill>
              <a:srgbClr val="12355B"/>
            </a:solidFill>
          </a:ln>
        </p:spPr>
      </p:cxnSp>
      <p:sp>
        <p:nvSpPr>
          <p:cNvPr id="10" name="Text"/>
          <p:cNvSpPr/>
          <p:nvPr/>
        </p:nvSpPr>
        <p:spPr>
          <a:xfrm>
            <a:off x="10222992" y="4069080"/>
            <a:ext cx="1554480" cy="274320"/>
          </a:xfrm>
          <a:prstGeom prst="rect">
            <a:avLst/>
          </a:prstGeom>
          <a:noFill/>
          <a:ln>
            <a:noFill/>
          </a:ln>
        </p:spPr>
        <p:txBody>
          <a:bodyPr wrap="square" lIns="91440" tIns="45720" rIns="91440" bIns="45720" anchor="ctr">
            <a:noAutofit/>
          </a:bodyPr>
          <a:lstStyle/>
          <a:p>
            <a:pPr marL="0" indent="0" algn="l">
              <a:spcBef>
                <a:spcPts val="0"/>
              </a:spcBef>
              <a:buNone/>
            </a:pPr>
            <a:r>
              <a:rPr lang="en-US" sz="1400" b="1" i="0" dirty="0">
                <a:solidFill>
                  <a:srgbClr val="12355B"/>
                </a:solidFill>
                <a:latin typeface="Calibri"/>
                <a:ea typeface="Microsoft YaHei"/>
              </a:rPr>
              <a:t>0</a:t>
            </a:r>
          </a:p>
        </p:txBody>
      </p:sp>
      <p:cxnSp>
        <p:nvCxnSpPr>
          <p:cNvPr id="11" name="Line 11"/>
          <p:cNvCxnSpPr/>
          <p:nvPr/>
        </p:nvCxnSpPr>
        <p:spPr>
          <a:xfrm>
            <a:off x="7178040" y="3875267"/>
            <a:ext cx="2999232" cy="0"/>
          </a:xfrm>
          <a:prstGeom prst="line">
            <a:avLst/>
          </a:prstGeom>
          <a:ln w="28575">
            <a:solidFill>
              <a:srgbClr val="1D5A9C"/>
            </a:solidFill>
          </a:ln>
        </p:spPr>
      </p:cxnSp>
      <p:sp>
        <p:nvSpPr>
          <p:cNvPr id="12" name="Text"/>
          <p:cNvSpPr/>
          <p:nvPr/>
        </p:nvSpPr>
        <p:spPr>
          <a:xfrm>
            <a:off x="10222992" y="3738107"/>
            <a:ext cx="1554480" cy="274320"/>
          </a:xfrm>
          <a:prstGeom prst="rect">
            <a:avLst/>
          </a:prstGeom>
          <a:noFill/>
          <a:ln>
            <a:noFill/>
          </a:ln>
        </p:spPr>
        <p:txBody>
          <a:bodyPr wrap="square" lIns="91440" tIns="45720" rIns="91440" bIns="45720" anchor="ctr">
            <a:noAutofit/>
          </a:bodyPr>
          <a:lstStyle/>
          <a:p>
            <a:pPr marL="0" indent="0" algn="l">
              <a:spcBef>
                <a:spcPts val="0"/>
              </a:spcBef>
              <a:buNone/>
            </a:pPr>
            <a:r>
              <a:rPr lang="en-US" sz="1400" b="1" i="0" dirty="0">
                <a:solidFill>
                  <a:srgbClr val="1D5A9C"/>
                </a:solidFill>
                <a:latin typeface="Calibri"/>
                <a:ea typeface="Microsoft YaHei"/>
              </a:rPr>
              <a:t>1.230</a:t>
            </a:r>
          </a:p>
        </p:txBody>
      </p:sp>
      <p:cxnSp>
        <p:nvCxnSpPr>
          <p:cNvPr id="13" name="Line 13"/>
          <p:cNvCxnSpPr/>
          <p:nvPr/>
        </p:nvCxnSpPr>
        <p:spPr>
          <a:xfrm>
            <a:off x="7178040" y="3654996"/>
            <a:ext cx="2999232" cy="0"/>
          </a:xfrm>
          <a:prstGeom prst="line">
            <a:avLst/>
          </a:prstGeom>
          <a:ln w="28575">
            <a:solidFill>
              <a:srgbClr val="1D5A9C"/>
            </a:solidFill>
          </a:ln>
        </p:spPr>
      </p:cxnSp>
      <p:sp>
        <p:nvSpPr>
          <p:cNvPr id="14" name="Text"/>
          <p:cNvSpPr/>
          <p:nvPr/>
        </p:nvSpPr>
        <p:spPr>
          <a:xfrm>
            <a:off x="10222992" y="3517836"/>
            <a:ext cx="1554480" cy="274320"/>
          </a:xfrm>
          <a:prstGeom prst="rect">
            <a:avLst/>
          </a:prstGeom>
          <a:noFill/>
          <a:ln>
            <a:noFill/>
          </a:ln>
        </p:spPr>
        <p:txBody>
          <a:bodyPr wrap="square" lIns="91440" tIns="45720" rIns="91440" bIns="45720" anchor="ctr">
            <a:noAutofit/>
          </a:bodyPr>
          <a:lstStyle/>
          <a:p>
            <a:pPr marL="0" indent="0" algn="l">
              <a:spcBef>
                <a:spcPts val="0"/>
              </a:spcBef>
              <a:buNone/>
            </a:pPr>
            <a:r>
              <a:rPr lang="en-US" sz="1400" b="1" i="0" dirty="0">
                <a:solidFill>
                  <a:srgbClr val="1D5A9C"/>
                </a:solidFill>
                <a:latin typeface="Calibri"/>
                <a:ea typeface="Microsoft YaHei"/>
              </a:rPr>
              <a:t>3.412</a:t>
            </a:r>
          </a:p>
        </p:txBody>
      </p:sp>
      <p:cxnSp>
        <p:nvCxnSpPr>
          <p:cNvPr id="15" name="Line 15"/>
          <p:cNvCxnSpPr/>
          <p:nvPr/>
        </p:nvCxnSpPr>
        <p:spPr>
          <a:xfrm>
            <a:off x="7178040" y="2752800"/>
            <a:ext cx="2999232" cy="0"/>
          </a:xfrm>
          <a:prstGeom prst="line">
            <a:avLst/>
          </a:prstGeom>
          <a:ln w="28575">
            <a:solidFill>
              <a:srgbClr val="C8581A"/>
            </a:solidFill>
          </a:ln>
        </p:spPr>
      </p:cxnSp>
      <p:sp>
        <p:nvSpPr>
          <p:cNvPr id="16" name="Text"/>
          <p:cNvSpPr/>
          <p:nvPr/>
        </p:nvSpPr>
        <p:spPr>
          <a:xfrm>
            <a:off x="10222992" y="2615640"/>
            <a:ext cx="1554480" cy="274320"/>
          </a:xfrm>
          <a:prstGeom prst="rect">
            <a:avLst/>
          </a:prstGeom>
          <a:noFill/>
          <a:ln>
            <a:noFill/>
          </a:ln>
        </p:spPr>
        <p:txBody>
          <a:bodyPr wrap="square" lIns="91440" tIns="45720" rIns="91440" bIns="45720" anchor="ctr">
            <a:noAutofit/>
          </a:bodyPr>
          <a:lstStyle/>
          <a:p>
            <a:pPr marL="0" indent="0" algn="l">
              <a:spcBef>
                <a:spcPts val="0"/>
              </a:spcBef>
              <a:buNone/>
            </a:pPr>
            <a:r>
              <a:rPr lang="en-US" sz="1400" b="1" i="0" dirty="0">
                <a:solidFill>
                  <a:srgbClr val="C8581A"/>
                </a:solidFill>
                <a:latin typeface="Calibri"/>
                <a:ea typeface="Microsoft YaHei"/>
              </a:rPr>
              <a:t>23.72</a:t>
            </a:r>
          </a:p>
        </p:txBody>
      </p:sp>
      <p:cxnSp>
        <p:nvCxnSpPr>
          <p:cNvPr id="17" name="Line 17"/>
          <p:cNvCxnSpPr/>
          <p:nvPr/>
        </p:nvCxnSpPr>
        <p:spPr>
          <a:xfrm>
            <a:off x="7178040" y="2420153"/>
            <a:ext cx="2999232" cy="0"/>
          </a:xfrm>
          <a:prstGeom prst="line">
            <a:avLst/>
          </a:prstGeom>
          <a:ln w="28575">
            <a:solidFill>
              <a:srgbClr val="C8581A"/>
            </a:solidFill>
          </a:ln>
        </p:spPr>
      </p:cxnSp>
      <p:sp>
        <p:nvSpPr>
          <p:cNvPr id="18" name="Text"/>
          <p:cNvSpPr/>
          <p:nvPr/>
        </p:nvSpPr>
        <p:spPr>
          <a:xfrm>
            <a:off x="10222992" y="2282993"/>
            <a:ext cx="1554480" cy="274320"/>
          </a:xfrm>
          <a:prstGeom prst="rect">
            <a:avLst/>
          </a:prstGeom>
          <a:noFill/>
          <a:ln>
            <a:noFill/>
          </a:ln>
        </p:spPr>
        <p:txBody>
          <a:bodyPr wrap="square" lIns="91440" tIns="45720" rIns="91440" bIns="45720" anchor="ctr">
            <a:noAutofit/>
          </a:bodyPr>
          <a:lstStyle/>
          <a:p>
            <a:pPr marL="0" indent="0" algn="l">
              <a:spcBef>
                <a:spcPts val="0"/>
              </a:spcBef>
              <a:buNone/>
            </a:pPr>
            <a:r>
              <a:rPr lang="en-US" sz="1400" b="1" i="0" dirty="0">
                <a:solidFill>
                  <a:srgbClr val="C8581A"/>
                </a:solidFill>
                <a:latin typeface="Calibri"/>
                <a:ea typeface="Microsoft YaHei"/>
              </a:rPr>
              <a:t>35.82</a:t>
            </a:r>
          </a:p>
        </p:txBody>
      </p:sp>
      <p:cxnSp>
        <p:nvCxnSpPr>
          <p:cNvPr id="19" name="Line 19"/>
          <p:cNvCxnSpPr/>
          <p:nvPr/>
        </p:nvCxnSpPr>
        <p:spPr>
          <a:xfrm>
            <a:off x="7178040" y="1691640"/>
            <a:ext cx="2999232" cy="0"/>
          </a:xfrm>
          <a:prstGeom prst="line">
            <a:avLst/>
          </a:prstGeom>
          <a:ln w="28575">
            <a:solidFill>
              <a:srgbClr val="C8581A"/>
            </a:solidFill>
          </a:ln>
        </p:spPr>
      </p:cxnSp>
      <p:sp>
        <p:nvSpPr>
          <p:cNvPr id="20" name="Text"/>
          <p:cNvSpPr/>
          <p:nvPr/>
        </p:nvSpPr>
        <p:spPr>
          <a:xfrm>
            <a:off x="10222992" y="1554480"/>
            <a:ext cx="1554480" cy="274320"/>
          </a:xfrm>
          <a:prstGeom prst="rect">
            <a:avLst/>
          </a:prstGeom>
          <a:noFill/>
          <a:ln>
            <a:noFill/>
          </a:ln>
        </p:spPr>
        <p:txBody>
          <a:bodyPr wrap="square" lIns="91440" tIns="45720" rIns="91440" bIns="45720" anchor="ctr">
            <a:noAutofit/>
          </a:bodyPr>
          <a:lstStyle/>
          <a:p>
            <a:pPr marL="0" indent="0" algn="l">
              <a:spcBef>
                <a:spcPts val="0"/>
              </a:spcBef>
              <a:buNone/>
            </a:pPr>
            <a:r>
              <a:rPr lang="en-US" sz="1400" b="1" i="0" dirty="0">
                <a:solidFill>
                  <a:srgbClr val="C8581A"/>
                </a:solidFill>
                <a:latin typeface="Calibri"/>
                <a:ea typeface="Microsoft YaHei"/>
              </a:rPr>
              <a:t>71.00</a:t>
            </a:r>
          </a:p>
        </p:txBody>
      </p:sp>
      <p:sp>
        <p:nvSpPr>
          <p:cNvPr id="21" name="Text"/>
          <p:cNvSpPr/>
          <p:nvPr/>
        </p:nvSpPr>
        <p:spPr>
          <a:xfrm>
            <a:off x="6382512" y="4297680"/>
            <a:ext cx="5468112" cy="320040"/>
          </a:xfrm>
          <a:prstGeom prst="rect">
            <a:avLst/>
          </a:prstGeom>
          <a:noFill/>
          <a:ln>
            <a:noFill/>
          </a:ln>
        </p:spPr>
        <p:txBody>
          <a:bodyPr wrap="square" lIns="91440" tIns="45720" rIns="91440" bIns="45720" anchor="ctr">
            <a:noAutofit/>
          </a:bodyPr>
          <a:lstStyle/>
          <a:p>
            <a:pPr marL="0" indent="0" algn="l">
              <a:spcBef>
                <a:spcPts val="0"/>
              </a:spcBef>
              <a:buNone/>
            </a:pPr>
            <a:r>
              <a:rPr lang="en-US" b="1" i="0" dirty="0">
                <a:latin typeface="Calibri"/>
                <a:ea typeface="Microsoft YaHei"/>
              </a:rPr>
              <a:t>blue: dispersive · orange: non-dispersive</a:t>
            </a:r>
          </a:p>
        </p:txBody>
      </p:sp>
      <p:cxnSp>
        <p:nvCxnSpPr>
          <p:cNvPr id="23" name="Line 23"/>
          <p:cNvCxnSpPr/>
          <p:nvPr/>
        </p:nvCxnSpPr>
        <p:spPr>
          <a:xfrm>
            <a:off x="365760" y="6400800"/>
            <a:ext cx="11457432" cy="0"/>
          </a:xfrm>
          <a:prstGeom prst="line">
            <a:avLst/>
          </a:prstGeom>
          <a:ln w="9525">
            <a:solidFill>
              <a:srgbClr val="CCD6E0"/>
            </a:solidFill>
          </a:ln>
        </p:spPr>
      </p:cxnSp>
      <p:sp>
        <p:nvSpPr>
          <p:cNvPr id="24" name="Text"/>
          <p:cNvSpPr/>
          <p:nvPr/>
        </p:nvSpPr>
        <p:spPr>
          <a:xfrm>
            <a:off x="365760" y="6446520"/>
            <a:ext cx="9601200" cy="320040"/>
          </a:xfrm>
          <a:prstGeom prst="rect">
            <a:avLst/>
          </a:prstGeom>
          <a:noFill/>
          <a:ln>
            <a:noFill/>
          </a:ln>
        </p:spPr>
        <p:txBody>
          <a:bodyPr wrap="square" lIns="91440" tIns="45720" rIns="91440" bIns="45720" anchor="ctr">
            <a:noAutofit/>
          </a:bodyPr>
          <a:lstStyle/>
          <a:p>
            <a:pPr marL="0" indent="0" algn="l">
              <a:spcBef>
                <a:spcPts val="0"/>
              </a:spcBef>
              <a:buNone/>
            </a:pPr>
            <a:r>
              <a:rPr lang="en-US" sz="1000" b="0" i="0" dirty="0">
                <a:solidFill>
                  <a:srgbClr val="5A6B7B"/>
                </a:solidFill>
                <a:latin typeface="Calibri"/>
                <a:ea typeface="Microsoft YaHei"/>
              </a:rPr>
              <a:t>MELODY2026 · The 3rd Workshop on Muon Science Technology and Industry · 26 Oct 2026</a:t>
            </a:r>
          </a:p>
        </p:txBody>
      </p:sp>
      <p:sp>
        <p:nvSpPr>
          <p:cNvPr id="25" name="Text"/>
          <p:cNvSpPr/>
          <p:nvPr/>
        </p:nvSpPr>
        <p:spPr>
          <a:xfrm>
            <a:off x="10424160" y="6446520"/>
            <a:ext cx="1399032" cy="320040"/>
          </a:xfrm>
          <a:prstGeom prst="rect">
            <a:avLst/>
          </a:prstGeom>
          <a:noFill/>
          <a:ln>
            <a:noFill/>
          </a:ln>
        </p:spPr>
        <p:txBody>
          <a:bodyPr wrap="square" lIns="91440" tIns="45720" rIns="91440" bIns="45720" anchor="ctr">
            <a:noAutofit/>
          </a:bodyPr>
          <a:lstStyle/>
          <a:p>
            <a:pPr marL="0" indent="0" algn="r">
              <a:spcBef>
                <a:spcPts val="0"/>
              </a:spcBef>
              <a:buNone/>
            </a:pPr>
            <a:r>
              <a:rPr lang="en-US" sz="1000" b="0" i="0" dirty="0">
                <a:solidFill>
                  <a:srgbClr val="5A6B7B"/>
                </a:solidFill>
                <a:latin typeface="Calibri"/>
                <a:ea typeface="Microsoft YaHei"/>
              </a:rPr>
              <a:t>06/21</a:t>
            </a:r>
          </a:p>
        </p:txBody>
      </p:sp>
      <p:pic>
        <p:nvPicPr>
          <p:cNvPr id="27" name="图片 26">
            <a:extLst>
              <a:ext uri="{FF2B5EF4-FFF2-40B4-BE49-F238E27FC236}">
                <a16:creationId xmlns:a16="http://schemas.microsoft.com/office/drawing/2014/main" id="{5FEC0BD5-FB24-389A-7930-29993763B8C5}"/>
              </a:ext>
            </a:extLst>
          </p:cNvPr>
          <p:cNvPicPr>
            <a:picLocks noChangeAspect="1"/>
          </p:cNvPicPr>
          <p:nvPr/>
        </p:nvPicPr>
        <p:blipFill>
          <a:blip r:embed="rId3"/>
          <a:stretch>
            <a:fillRect/>
          </a:stretch>
        </p:blipFill>
        <p:spPr>
          <a:xfrm>
            <a:off x="64012" y="1376825"/>
            <a:ext cx="6272778" cy="477186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par>
                                <p:cTn id="16" presetID="10" presetClass="entr" presetSubtype="0" fill="hold"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500"/>
                                        <p:tgtEl>
                                          <p:spTgt spid="13"/>
                                        </p:tgtEl>
                                      </p:cBhvr>
                                    </p:animEffect>
                                  </p:childTnLst>
                                </p:cTn>
                              </p:par>
                              <p:par>
                                <p:cTn id="24" presetID="10" presetClass="entr" presetSubtype="0" fill="hold"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500"/>
                                        <p:tgtEl>
                                          <p:spTgt spid="15"/>
                                        </p:tgtEl>
                                      </p:cBhvr>
                                    </p:animEffect>
                                  </p:childTnLst>
                                </p:cTn>
                              </p:par>
                              <p:par>
                                <p:cTn id="32" presetID="10" presetClass="entr" presetSubtype="0" fill="hold" nodeType="with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fade">
                                      <p:cBhvr>
                                        <p:cTn id="34" dur="500"/>
                                        <p:tgtEl>
                                          <p:spTgt spid="16"/>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fade">
                                      <p:cBhvr>
                                        <p:cTn id="39" dur="500"/>
                                        <p:tgtEl>
                                          <p:spTgt spid="17"/>
                                        </p:tgtEl>
                                      </p:cBhvr>
                                    </p:animEffect>
                                  </p:childTnLst>
                                </p:cTn>
                              </p:par>
                              <p:par>
                                <p:cTn id="40" presetID="10" presetClass="entr" presetSubtype="0" fill="hold" nodeType="with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500"/>
                                        <p:tgtEl>
                                          <p:spTgt spid="18"/>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fade">
                                      <p:cBhvr>
                                        <p:cTn id="47" dur="500"/>
                                        <p:tgtEl>
                                          <p:spTgt spid="19"/>
                                        </p:tgtEl>
                                      </p:cBhvr>
                                    </p:animEffect>
                                  </p:childTnLst>
                                </p:cTn>
                              </p:par>
                              <p:par>
                                <p:cTn id="48" presetID="10" presetClass="entr" presetSubtype="0" fill="hold" nodeType="withEffect">
                                  <p:stCondLst>
                                    <p:cond delay="0"/>
                                  </p:stCondLst>
                                  <p:childTnLst>
                                    <p:set>
                                      <p:cBhvr>
                                        <p:cTn id="49" dur="1" fill="hold">
                                          <p:stCondLst>
                                            <p:cond delay="0"/>
                                          </p:stCondLst>
                                        </p:cTn>
                                        <p:tgtEl>
                                          <p:spTgt spid="20"/>
                                        </p:tgtEl>
                                        <p:attrNameLst>
                                          <p:attrName>style.visibility</p:attrName>
                                        </p:attrNameLst>
                                      </p:cBhvr>
                                      <p:to>
                                        <p:strVal val="visible"/>
                                      </p:to>
                                    </p:set>
                                    <p:animEffect transition="in" filter="fade">
                                      <p:cBhvr>
                                        <p:cTn id="50" dur="500"/>
                                        <p:tgtEl>
                                          <p:spTgt spid="20"/>
                                        </p:tgtEl>
                                      </p:cBhvr>
                                    </p:animEffect>
                                  </p:childTnLst>
                                </p:cTn>
                              </p:par>
                              <p:par>
                                <p:cTn id="51" presetID="10" presetClass="entr" presetSubtype="0" fill="hold" nodeType="withEffect">
                                  <p:stCondLst>
                                    <p:cond delay="0"/>
                                  </p:stCondLst>
                                  <p:childTnLst>
                                    <p:set>
                                      <p:cBhvr>
                                        <p:cTn id="52" dur="1" fill="hold">
                                          <p:stCondLst>
                                            <p:cond delay="0"/>
                                          </p:stCondLst>
                                        </p:cTn>
                                        <p:tgtEl>
                                          <p:spTgt spid="21"/>
                                        </p:tgtEl>
                                        <p:attrNameLst>
                                          <p:attrName>style.visibility</p:attrName>
                                        </p:attrNameLst>
                                      </p:cBhvr>
                                      <p:to>
                                        <p:strVal val="visible"/>
                                      </p:to>
                                    </p:set>
                                    <p:animEffect transition="in" filter="fade">
                                      <p:cBhvr>
                                        <p:cTn id="53"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cNvSpPr/>
          <p:nvPr/>
        </p:nvSpPr>
        <p:spPr>
          <a:xfrm>
            <a:off x="365760" y="109728"/>
            <a:ext cx="9144000" cy="274320"/>
          </a:xfrm>
          <a:prstGeom prst="rect">
            <a:avLst/>
          </a:prstGeom>
          <a:noFill/>
          <a:ln>
            <a:noFill/>
          </a:ln>
        </p:spPr>
        <p:txBody>
          <a:bodyPr wrap="square" lIns="91440" tIns="45720" rIns="91440" bIns="45720" anchor="ctr">
            <a:noAutofit/>
          </a:bodyPr>
          <a:lstStyle/>
          <a:p>
            <a:pPr marL="0" indent="0" algn="l">
              <a:spcBef>
                <a:spcPts val="0"/>
              </a:spcBef>
              <a:buNone/>
            </a:pPr>
            <a:r>
              <a:rPr lang="en-US" sz="1200" b="1" i="0" dirty="0">
                <a:solidFill>
                  <a:srgbClr val="5A6B7B"/>
                </a:solidFill>
                <a:latin typeface="Calibri"/>
                <a:ea typeface="Microsoft YaHei"/>
              </a:rPr>
              <a:t>03  Crystal Field</a:t>
            </a:r>
          </a:p>
        </p:txBody>
      </p:sp>
      <p:sp>
        <p:nvSpPr>
          <p:cNvPr id="3" name="Text"/>
          <p:cNvSpPr/>
          <p:nvPr/>
        </p:nvSpPr>
        <p:spPr>
          <a:xfrm>
            <a:off x="365760" y="384048"/>
            <a:ext cx="11457432" cy="685800"/>
          </a:xfrm>
          <a:prstGeom prst="rect">
            <a:avLst/>
          </a:prstGeom>
          <a:noFill/>
          <a:ln>
            <a:noFill/>
          </a:ln>
        </p:spPr>
        <p:txBody>
          <a:bodyPr wrap="square" lIns="91440" tIns="45720" rIns="91440" bIns="45720" anchor="ctr">
            <a:noAutofit/>
          </a:bodyPr>
          <a:lstStyle/>
          <a:p>
            <a:pPr marL="0" indent="0" algn="l">
              <a:spcBef>
                <a:spcPts val="0"/>
              </a:spcBef>
              <a:buNone/>
            </a:pPr>
            <a:r>
              <a:rPr lang="en-US" sz="2400" b="1" i="0" dirty="0">
                <a:solidFill>
                  <a:srgbClr val="12355B"/>
                </a:solidFill>
                <a:latin typeface="Calibri"/>
                <a:ea typeface="Microsoft YaHei"/>
              </a:rPr>
              <a:t>An effective point-charge model describes the data; DFT does not</a:t>
            </a:r>
          </a:p>
        </p:txBody>
      </p:sp>
      <p:sp>
        <p:nvSpPr>
          <p:cNvPr id="4" name="Rule"/>
          <p:cNvSpPr/>
          <p:nvPr/>
        </p:nvSpPr>
        <p:spPr>
          <a:xfrm>
            <a:off x="365760" y="1078992"/>
            <a:ext cx="11457432" cy="45720"/>
          </a:xfrm>
          <a:prstGeom prst="rect">
            <a:avLst/>
          </a:prstGeom>
          <a:solidFill>
            <a:srgbClr val="1D5A9C"/>
          </a:solidFill>
          <a:ln>
            <a:noFill/>
          </a:ln>
        </p:spPr>
        <p:txBody>
          <a:bodyPr wrap="square" lIns="91440" tIns="45720" rIns="91440" bIns="45720" anchor="t">
            <a:noAutofit/>
          </a:bodyPr>
          <a:lstStyle/>
          <a:p>
            <a:endParaRPr lang="en-US"/>
          </a:p>
        </p:txBody>
      </p:sp>
      <p:sp>
        <p:nvSpPr>
          <p:cNvPr id="5" name="Body"/>
          <p:cNvSpPr/>
          <p:nvPr/>
        </p:nvSpPr>
        <p:spPr>
          <a:xfrm>
            <a:off x="4067175" y="1907095"/>
            <a:ext cx="2196465" cy="5029200"/>
          </a:xfrm>
          <a:prstGeom prst="rect">
            <a:avLst/>
          </a:prstGeom>
          <a:noFill/>
          <a:ln>
            <a:noFill/>
          </a:ln>
        </p:spPr>
        <p:txBody>
          <a:bodyPr wrap="square" lIns="91440" tIns="45720" rIns="91440" bIns="45720" anchor="t">
            <a:noAutofit/>
          </a:bodyPr>
          <a:lstStyle/>
          <a:p>
            <a:pPr marL="285750" indent="-285750" algn="l">
              <a:spcBef>
                <a:spcPts val="1200"/>
              </a:spcBef>
              <a:buClr>
                <a:srgbClr val="1D5A9C"/>
              </a:buClr>
              <a:buFont typeface="Arial"/>
              <a:buChar char="•"/>
            </a:pPr>
            <a:r>
              <a:rPr lang="en-US" sz="2000" b="0" i="0" dirty="0">
                <a:solidFill>
                  <a:srgbClr val="1F2D3D"/>
                </a:solidFill>
                <a:latin typeface="Calibri"/>
                <a:ea typeface="Microsoft YaHei"/>
              </a:rPr>
              <a:t>EC model fits INS, Schottky </a:t>
            </a:r>
            <a:r>
              <a:rPr lang="en-US" sz="2000" b="0" i="1" dirty="0">
                <a:solidFill>
                  <a:srgbClr val="1F2D3D"/>
                </a:solidFill>
                <a:latin typeface="Calibri"/>
                <a:ea typeface="Microsoft YaHei"/>
              </a:rPr>
              <a:t>C</a:t>
            </a:r>
            <a:r>
              <a:rPr lang="en-US" sz="2000" b="0" i="0" dirty="0">
                <a:solidFill>
                  <a:srgbClr val="1F2D3D"/>
                </a:solidFill>
                <a:latin typeface="Calibri"/>
                <a:ea typeface="Microsoft YaHei"/>
              </a:rPr>
              <a:t>(T) and high-T </a:t>
            </a:r>
            <a:r>
              <a:rPr lang="en-US" sz="2000" b="0" i="1" dirty="0">
                <a:solidFill>
                  <a:srgbClr val="1F2D3D"/>
                </a:solidFill>
                <a:latin typeface="Calibri"/>
                <a:ea typeface="Microsoft YaHei"/>
              </a:rPr>
              <a:t>χ</a:t>
            </a:r>
            <a:r>
              <a:rPr lang="en-US" sz="2000" b="0" i="0" dirty="0">
                <a:solidFill>
                  <a:srgbClr val="1F2D3D"/>
                </a:solidFill>
                <a:latin typeface="Calibri"/>
                <a:ea typeface="Microsoft YaHei"/>
              </a:rPr>
              <a:t>(T)</a:t>
            </a:r>
          </a:p>
          <a:p>
            <a:pPr marL="285750" indent="-285750" algn="l">
              <a:spcBef>
                <a:spcPts val="1200"/>
              </a:spcBef>
              <a:buClr>
                <a:srgbClr val="1D5A9C"/>
              </a:buClr>
              <a:buFont typeface="Arial"/>
              <a:buChar char="•"/>
            </a:pPr>
            <a:r>
              <a:rPr lang="en-US" sz="2000" b="0" i="0" dirty="0">
                <a:solidFill>
                  <a:srgbClr val="1F2D3D"/>
                </a:solidFill>
                <a:latin typeface="Calibri"/>
                <a:ea typeface="Microsoft YaHei"/>
              </a:rPr>
              <a:t>Effective charges −0.468e (Tm1), −0.725e (Tm2)</a:t>
            </a:r>
          </a:p>
          <a:p>
            <a:pPr marL="285750" indent="-285750" algn="l">
              <a:spcBef>
                <a:spcPts val="1200"/>
              </a:spcBef>
              <a:buClr>
                <a:srgbClr val="1D5A9C"/>
              </a:buClr>
              <a:buFont typeface="Arial"/>
              <a:buChar char="•"/>
            </a:pPr>
            <a:r>
              <a:rPr lang="en-US" sz="2000" b="0" i="0" dirty="0">
                <a:solidFill>
                  <a:srgbClr val="1F2D3D"/>
                </a:solidFill>
                <a:latin typeface="Calibri"/>
                <a:ea typeface="Microsoft YaHei"/>
              </a:rPr>
              <a:t>DFT (Wannier): low-energy levels only</a:t>
            </a:r>
          </a:p>
        </p:txBody>
      </p:sp>
      <p:sp>
        <p:nvSpPr>
          <p:cNvPr id="6" name="Card"/>
          <p:cNvSpPr/>
          <p:nvPr/>
        </p:nvSpPr>
        <p:spPr>
          <a:xfrm>
            <a:off x="6355080" y="1280160"/>
            <a:ext cx="5468112" cy="1074420"/>
          </a:xfrm>
          <a:prstGeom prst="roundRect">
            <a:avLst/>
          </a:prstGeom>
          <a:solidFill>
            <a:srgbClr val="FDECEA"/>
          </a:solidFill>
          <a:ln w="19050">
            <a:solidFill>
              <a:srgbClr val="B3261E"/>
            </a:solidFill>
          </a:ln>
        </p:spPr>
        <p:txBody>
          <a:bodyPr wrap="square" lIns="91440" tIns="45720" rIns="91440" bIns="45720" anchor="t">
            <a:noAutofit/>
          </a:bodyPr>
          <a:lstStyle/>
          <a:p>
            <a:endParaRPr lang="en-US"/>
          </a:p>
        </p:txBody>
      </p:sp>
      <p:sp>
        <p:nvSpPr>
          <p:cNvPr id="7" name="Text"/>
          <p:cNvSpPr/>
          <p:nvPr/>
        </p:nvSpPr>
        <p:spPr>
          <a:xfrm>
            <a:off x="6446520" y="1325880"/>
            <a:ext cx="5285232" cy="411480"/>
          </a:xfrm>
          <a:prstGeom prst="rect">
            <a:avLst/>
          </a:prstGeom>
          <a:noFill/>
          <a:ln>
            <a:noFill/>
          </a:ln>
        </p:spPr>
        <p:txBody>
          <a:bodyPr wrap="square" lIns="91440" tIns="45720" rIns="91440" bIns="45720" anchor="ctr">
            <a:noAutofit/>
          </a:bodyPr>
          <a:lstStyle/>
          <a:p>
            <a:pPr marL="0" indent="0" algn="l">
              <a:spcBef>
                <a:spcPts val="0"/>
              </a:spcBef>
              <a:buNone/>
            </a:pPr>
            <a:r>
              <a:rPr lang="en-US" b="1" i="0" dirty="0">
                <a:solidFill>
                  <a:srgbClr val="B3261E"/>
                </a:solidFill>
                <a:latin typeface="Calibri"/>
                <a:ea typeface="Microsoft YaHei"/>
              </a:rPr>
              <a:t>✘  DFT model (Wannier)</a:t>
            </a:r>
          </a:p>
        </p:txBody>
      </p:sp>
      <p:sp>
        <p:nvSpPr>
          <p:cNvPr id="8" name="Text"/>
          <p:cNvSpPr/>
          <p:nvPr/>
        </p:nvSpPr>
        <p:spPr>
          <a:xfrm>
            <a:off x="6446520" y="1737360"/>
            <a:ext cx="5285232" cy="571500"/>
          </a:xfrm>
          <a:prstGeom prst="rect">
            <a:avLst/>
          </a:prstGeom>
          <a:noFill/>
          <a:ln>
            <a:noFill/>
          </a:ln>
        </p:spPr>
        <p:txBody>
          <a:bodyPr wrap="square" lIns="91440" tIns="45720" rIns="91440" bIns="45720" anchor="t">
            <a:noAutofit/>
          </a:bodyPr>
          <a:lstStyle/>
          <a:p>
            <a:pPr marL="0" indent="0" algn="l">
              <a:spcBef>
                <a:spcPts val="0"/>
              </a:spcBef>
              <a:buNone/>
            </a:pPr>
            <a:r>
              <a:rPr lang="en-US" sz="1600" b="0" i="0" dirty="0">
                <a:solidFill>
                  <a:srgbClr val="1F2D3D"/>
                </a:solidFill>
                <a:latin typeface="Calibri"/>
                <a:ea typeface="Microsoft YaHei"/>
              </a:rPr>
              <a:t>Low-energy levels only;</a:t>
            </a:r>
          </a:p>
          <a:p>
            <a:pPr marL="0" indent="0" algn="l">
              <a:spcBef>
                <a:spcPts val="200"/>
              </a:spcBef>
              <a:buNone/>
            </a:pPr>
            <a:r>
              <a:rPr lang="en-US" sz="1600" b="0" i="0" dirty="0">
                <a:solidFill>
                  <a:srgbClr val="1F2D3D"/>
                </a:solidFill>
                <a:latin typeface="Calibri"/>
                <a:ea typeface="Microsoft YaHei"/>
              </a:rPr>
              <a:t>wrong </a:t>
            </a:r>
            <a:r>
              <a:rPr lang="en-US" sz="1600" b="0" i="1" dirty="0">
                <a:solidFill>
                  <a:srgbClr val="1F2D3D"/>
                </a:solidFill>
                <a:latin typeface="Calibri"/>
                <a:ea typeface="Microsoft YaHei"/>
              </a:rPr>
              <a:t>M</a:t>
            </a:r>
            <a:r>
              <a:rPr lang="en-US" sz="1600" b="0" i="0" dirty="0">
                <a:solidFill>
                  <a:srgbClr val="1F2D3D"/>
                </a:solidFill>
                <a:latin typeface="Calibri"/>
                <a:ea typeface="Microsoft YaHei"/>
              </a:rPr>
              <a:t>(H) trends</a:t>
            </a:r>
          </a:p>
        </p:txBody>
      </p:sp>
      <p:sp>
        <p:nvSpPr>
          <p:cNvPr id="9" name="Card"/>
          <p:cNvSpPr/>
          <p:nvPr/>
        </p:nvSpPr>
        <p:spPr>
          <a:xfrm>
            <a:off x="6355080" y="2491740"/>
            <a:ext cx="5468112" cy="1074420"/>
          </a:xfrm>
          <a:prstGeom prst="roundRect">
            <a:avLst/>
          </a:prstGeom>
          <a:solidFill>
            <a:srgbClr val="E6F4EA"/>
          </a:solidFill>
          <a:ln w="19050">
            <a:solidFill>
              <a:srgbClr val="2E8B57"/>
            </a:solidFill>
          </a:ln>
        </p:spPr>
        <p:txBody>
          <a:bodyPr wrap="square" lIns="91440" tIns="45720" rIns="91440" bIns="45720" anchor="t">
            <a:noAutofit/>
          </a:bodyPr>
          <a:lstStyle/>
          <a:p>
            <a:endParaRPr lang="en-US"/>
          </a:p>
        </p:txBody>
      </p:sp>
      <p:sp>
        <p:nvSpPr>
          <p:cNvPr id="10" name="Text"/>
          <p:cNvSpPr/>
          <p:nvPr/>
        </p:nvSpPr>
        <p:spPr>
          <a:xfrm>
            <a:off x="6446520" y="2537460"/>
            <a:ext cx="5285232" cy="411480"/>
          </a:xfrm>
          <a:prstGeom prst="rect">
            <a:avLst/>
          </a:prstGeom>
          <a:noFill/>
          <a:ln>
            <a:noFill/>
          </a:ln>
        </p:spPr>
        <p:txBody>
          <a:bodyPr wrap="square" lIns="91440" tIns="45720" rIns="91440" bIns="45720" anchor="ctr">
            <a:noAutofit/>
          </a:bodyPr>
          <a:lstStyle/>
          <a:p>
            <a:pPr marL="0" indent="0" algn="l">
              <a:spcBef>
                <a:spcPts val="0"/>
              </a:spcBef>
              <a:buNone/>
            </a:pPr>
            <a:r>
              <a:rPr lang="en-US" b="1" i="0" dirty="0">
                <a:solidFill>
                  <a:srgbClr val="2E8B57"/>
                </a:solidFill>
                <a:latin typeface="Calibri"/>
                <a:ea typeface="Microsoft YaHei"/>
              </a:rPr>
              <a:t>✔  EC model (point charge)</a:t>
            </a:r>
          </a:p>
        </p:txBody>
      </p:sp>
      <p:sp>
        <p:nvSpPr>
          <p:cNvPr id="11" name="Text"/>
          <p:cNvSpPr/>
          <p:nvPr/>
        </p:nvSpPr>
        <p:spPr>
          <a:xfrm>
            <a:off x="6446520" y="2948940"/>
            <a:ext cx="5285232" cy="571500"/>
          </a:xfrm>
          <a:prstGeom prst="rect">
            <a:avLst/>
          </a:prstGeom>
          <a:noFill/>
          <a:ln>
            <a:noFill/>
          </a:ln>
        </p:spPr>
        <p:txBody>
          <a:bodyPr wrap="square" lIns="91440" tIns="45720" rIns="91440" bIns="45720" anchor="t">
            <a:noAutofit/>
          </a:bodyPr>
          <a:lstStyle/>
          <a:p>
            <a:pPr marL="0" indent="0" algn="l">
              <a:spcBef>
                <a:spcPts val="0"/>
              </a:spcBef>
              <a:buNone/>
            </a:pPr>
            <a:r>
              <a:rPr lang="en-US" sz="1600" b="0" i="0" dirty="0">
                <a:solidFill>
                  <a:srgbClr val="1F2D3D"/>
                </a:solidFill>
                <a:latin typeface="Calibri"/>
                <a:ea typeface="Microsoft YaHei"/>
              </a:rPr>
              <a:t>Fits INS, </a:t>
            </a:r>
            <a:r>
              <a:rPr lang="en-US" sz="1600" b="0" i="1" dirty="0">
                <a:solidFill>
                  <a:srgbClr val="1F2D3D"/>
                </a:solidFill>
                <a:latin typeface="Calibri"/>
                <a:ea typeface="Microsoft YaHei"/>
              </a:rPr>
              <a:t>C</a:t>
            </a:r>
            <a:r>
              <a:rPr lang="en-US" sz="1600" b="0" i="0" dirty="0">
                <a:solidFill>
                  <a:srgbClr val="1F2D3D"/>
                </a:solidFill>
                <a:latin typeface="Calibri"/>
                <a:ea typeface="Microsoft YaHei"/>
              </a:rPr>
              <a:t>(T), high-T </a:t>
            </a:r>
            <a:r>
              <a:rPr lang="en-US" sz="1600" b="0" i="1" dirty="0">
                <a:solidFill>
                  <a:srgbClr val="1F2D3D"/>
                </a:solidFill>
                <a:latin typeface="Calibri"/>
                <a:ea typeface="Microsoft YaHei"/>
              </a:rPr>
              <a:t>χ</a:t>
            </a:r>
            <a:r>
              <a:rPr lang="en-US" sz="1600" b="0" i="0" dirty="0">
                <a:solidFill>
                  <a:srgbClr val="1F2D3D"/>
                </a:solidFill>
                <a:latin typeface="Calibri"/>
                <a:ea typeface="Microsoft YaHei"/>
              </a:rPr>
              <a:t>(T);</a:t>
            </a:r>
          </a:p>
          <a:p>
            <a:pPr marL="0" indent="0" algn="l">
              <a:spcBef>
                <a:spcPts val="200"/>
              </a:spcBef>
              <a:buNone/>
            </a:pPr>
            <a:r>
              <a:rPr lang="en-US" sz="1600" b="0" i="1" dirty="0">
                <a:solidFill>
                  <a:srgbClr val="1F2D3D"/>
                </a:solidFill>
                <a:latin typeface="Calibri"/>
                <a:ea typeface="Microsoft YaHei"/>
              </a:rPr>
              <a:t>M</a:t>
            </a:r>
            <a:r>
              <a:rPr lang="en-US" sz="1600" b="0" i="0" dirty="0">
                <a:solidFill>
                  <a:srgbClr val="1F2D3D"/>
                </a:solidFill>
                <a:latin typeface="Calibri"/>
                <a:ea typeface="Microsoft YaHei"/>
              </a:rPr>
              <a:t>(H): small deviation</a:t>
            </a:r>
          </a:p>
        </p:txBody>
      </p:sp>
      <p:cxnSp>
        <p:nvCxnSpPr>
          <p:cNvPr id="14" name="Line 14"/>
          <p:cNvCxnSpPr/>
          <p:nvPr/>
        </p:nvCxnSpPr>
        <p:spPr>
          <a:xfrm>
            <a:off x="365760" y="6400800"/>
            <a:ext cx="11457432" cy="0"/>
          </a:xfrm>
          <a:prstGeom prst="line">
            <a:avLst/>
          </a:prstGeom>
          <a:ln w="9525">
            <a:solidFill>
              <a:srgbClr val="CCD6E0"/>
            </a:solidFill>
          </a:ln>
        </p:spPr>
      </p:cxnSp>
      <p:sp>
        <p:nvSpPr>
          <p:cNvPr id="15" name="Text"/>
          <p:cNvSpPr/>
          <p:nvPr/>
        </p:nvSpPr>
        <p:spPr>
          <a:xfrm>
            <a:off x="365760" y="6446520"/>
            <a:ext cx="9601200" cy="320040"/>
          </a:xfrm>
          <a:prstGeom prst="rect">
            <a:avLst/>
          </a:prstGeom>
          <a:noFill/>
          <a:ln>
            <a:noFill/>
          </a:ln>
        </p:spPr>
        <p:txBody>
          <a:bodyPr wrap="square" lIns="91440" tIns="45720" rIns="91440" bIns="45720" anchor="ctr">
            <a:noAutofit/>
          </a:bodyPr>
          <a:lstStyle/>
          <a:p>
            <a:pPr marL="0" indent="0" algn="l">
              <a:spcBef>
                <a:spcPts val="0"/>
              </a:spcBef>
              <a:buNone/>
            </a:pPr>
            <a:r>
              <a:rPr lang="en-US" sz="1000" b="0" i="0" dirty="0">
                <a:solidFill>
                  <a:srgbClr val="5A6B7B"/>
                </a:solidFill>
                <a:latin typeface="Calibri"/>
                <a:ea typeface="Microsoft YaHei"/>
              </a:rPr>
              <a:t>MELODY2026 · The 3rd Workshop on Muon Science Technology and Industry · 26 Oct 2026</a:t>
            </a:r>
          </a:p>
        </p:txBody>
      </p:sp>
      <p:sp>
        <p:nvSpPr>
          <p:cNvPr id="16" name="Text"/>
          <p:cNvSpPr/>
          <p:nvPr/>
        </p:nvSpPr>
        <p:spPr>
          <a:xfrm>
            <a:off x="10424160" y="6446520"/>
            <a:ext cx="1399032" cy="320040"/>
          </a:xfrm>
          <a:prstGeom prst="rect">
            <a:avLst/>
          </a:prstGeom>
          <a:noFill/>
          <a:ln>
            <a:noFill/>
          </a:ln>
        </p:spPr>
        <p:txBody>
          <a:bodyPr wrap="square" lIns="91440" tIns="45720" rIns="91440" bIns="45720" anchor="ctr">
            <a:noAutofit/>
          </a:bodyPr>
          <a:lstStyle/>
          <a:p>
            <a:pPr marL="0" indent="0" algn="r">
              <a:spcBef>
                <a:spcPts val="0"/>
              </a:spcBef>
              <a:buNone/>
            </a:pPr>
            <a:r>
              <a:rPr lang="en-US" sz="1000" b="0" i="0" dirty="0">
                <a:solidFill>
                  <a:srgbClr val="5A6B7B"/>
                </a:solidFill>
                <a:latin typeface="Calibri"/>
                <a:ea typeface="Microsoft YaHei"/>
              </a:rPr>
              <a:t>07/21</a:t>
            </a:r>
          </a:p>
        </p:txBody>
      </p:sp>
      <p:pic>
        <p:nvPicPr>
          <p:cNvPr id="18" name="图片 17">
            <a:extLst>
              <a:ext uri="{FF2B5EF4-FFF2-40B4-BE49-F238E27FC236}">
                <a16:creationId xmlns:a16="http://schemas.microsoft.com/office/drawing/2014/main" id="{5A779969-75E1-52C7-C00D-24D9ECDC8D41}"/>
              </a:ext>
            </a:extLst>
          </p:cNvPr>
          <p:cNvPicPr>
            <a:picLocks noChangeAspect="1"/>
          </p:cNvPicPr>
          <p:nvPr/>
        </p:nvPicPr>
        <p:blipFill>
          <a:blip r:embed="rId3"/>
          <a:stretch>
            <a:fillRect/>
          </a:stretch>
        </p:blipFill>
        <p:spPr>
          <a:xfrm>
            <a:off x="6935835" y="3703320"/>
            <a:ext cx="4120822" cy="3095236"/>
          </a:xfrm>
          <a:prstGeom prst="rect">
            <a:avLst/>
          </a:prstGeom>
        </p:spPr>
      </p:pic>
      <p:pic>
        <p:nvPicPr>
          <p:cNvPr id="20" name="图片 19">
            <a:extLst>
              <a:ext uri="{FF2B5EF4-FFF2-40B4-BE49-F238E27FC236}">
                <a16:creationId xmlns:a16="http://schemas.microsoft.com/office/drawing/2014/main" id="{F3C90B23-127E-13AA-3CB0-F4919C7C53C9}"/>
              </a:ext>
            </a:extLst>
          </p:cNvPr>
          <p:cNvPicPr>
            <a:picLocks noChangeAspect="1"/>
          </p:cNvPicPr>
          <p:nvPr/>
        </p:nvPicPr>
        <p:blipFill>
          <a:blip r:embed="rId4"/>
          <a:stretch>
            <a:fillRect/>
          </a:stretch>
        </p:blipFill>
        <p:spPr>
          <a:xfrm>
            <a:off x="283464" y="1344168"/>
            <a:ext cx="3842675" cy="489204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par>
                                <p:cTn id="19" presetID="10" presetClass="entr" presetSubtype="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par>
                                <p:cTn id="22" presetID="10" presetClass="entr" presetSubtype="0" fill="hold"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cNvSpPr/>
          <p:nvPr/>
        </p:nvSpPr>
        <p:spPr>
          <a:xfrm>
            <a:off x="365760" y="109728"/>
            <a:ext cx="9144000" cy="274320"/>
          </a:xfrm>
          <a:prstGeom prst="rect">
            <a:avLst/>
          </a:prstGeom>
          <a:noFill/>
          <a:ln>
            <a:noFill/>
          </a:ln>
        </p:spPr>
        <p:txBody>
          <a:bodyPr wrap="square" lIns="91440" tIns="45720" rIns="91440" bIns="45720" anchor="ctr">
            <a:noAutofit/>
          </a:bodyPr>
          <a:lstStyle/>
          <a:p>
            <a:pPr marL="0" indent="0" algn="l">
              <a:spcBef>
                <a:spcPts val="0"/>
              </a:spcBef>
              <a:buNone/>
            </a:pPr>
            <a:r>
              <a:rPr lang="en-US" sz="1200" b="1" i="0" dirty="0">
                <a:solidFill>
                  <a:srgbClr val="5A6B7B"/>
                </a:solidFill>
                <a:latin typeface="Calibri"/>
                <a:ea typeface="Microsoft YaHei"/>
              </a:rPr>
              <a:t>03  Crystal Field</a:t>
            </a:r>
          </a:p>
        </p:txBody>
      </p:sp>
      <p:sp>
        <p:nvSpPr>
          <p:cNvPr id="3" name="Text"/>
          <p:cNvSpPr/>
          <p:nvPr/>
        </p:nvSpPr>
        <p:spPr>
          <a:xfrm>
            <a:off x="365760" y="384048"/>
            <a:ext cx="11457432" cy="685800"/>
          </a:xfrm>
          <a:prstGeom prst="rect">
            <a:avLst/>
          </a:prstGeom>
          <a:noFill/>
          <a:ln>
            <a:noFill/>
          </a:ln>
        </p:spPr>
        <p:txBody>
          <a:bodyPr wrap="square" lIns="91440" tIns="45720" rIns="91440" bIns="45720" anchor="ctr">
            <a:noAutofit/>
          </a:bodyPr>
          <a:lstStyle/>
          <a:p>
            <a:pPr marL="0" indent="0" algn="l">
              <a:spcBef>
                <a:spcPts val="0"/>
              </a:spcBef>
              <a:buNone/>
            </a:pPr>
            <a:r>
              <a:rPr lang="en-US" sz="2400" b="1" i="0" dirty="0">
                <a:solidFill>
                  <a:srgbClr val="12355B"/>
                </a:solidFill>
                <a:latin typeface="Calibri"/>
                <a:ea typeface="Microsoft YaHei"/>
              </a:rPr>
              <a:t>Tm1 is easy-axis, Tm2 is easy-plane; the ground state is </a:t>
            </a:r>
            <a:r>
              <a:rPr lang="en-US" sz="2400" b="1" i="1" dirty="0">
                <a:solidFill>
                  <a:srgbClr val="12355B"/>
                </a:solidFill>
                <a:latin typeface="Calibri"/>
                <a:ea typeface="Microsoft YaHei"/>
              </a:rPr>
              <a:t>J</a:t>
            </a:r>
            <a:r>
              <a:rPr lang="en-US" sz="2400" b="1" i="0" dirty="0">
                <a:solidFill>
                  <a:srgbClr val="12355B"/>
                </a:solidFill>
                <a:latin typeface="Calibri"/>
                <a:ea typeface="Microsoft YaHei"/>
              </a:rPr>
              <a:t> = 0</a:t>
            </a:r>
          </a:p>
        </p:txBody>
      </p:sp>
      <p:sp>
        <p:nvSpPr>
          <p:cNvPr id="4" name="Rule"/>
          <p:cNvSpPr/>
          <p:nvPr/>
        </p:nvSpPr>
        <p:spPr>
          <a:xfrm>
            <a:off x="365760" y="1078992"/>
            <a:ext cx="11457432" cy="45720"/>
          </a:xfrm>
          <a:prstGeom prst="rect">
            <a:avLst/>
          </a:prstGeom>
          <a:solidFill>
            <a:srgbClr val="1D5A9C"/>
          </a:solidFill>
          <a:ln>
            <a:noFill/>
          </a:ln>
        </p:spPr>
        <p:txBody>
          <a:bodyPr wrap="square" lIns="91440" tIns="45720" rIns="91440" bIns="45720" anchor="t">
            <a:noAutofit/>
          </a:bodyPr>
          <a:lstStyle/>
          <a:p>
            <a:endParaRPr lang="en-US"/>
          </a:p>
        </p:txBody>
      </p:sp>
      <p:sp>
        <p:nvSpPr>
          <p:cNvPr id="5" name="Body"/>
          <p:cNvSpPr/>
          <p:nvPr/>
        </p:nvSpPr>
        <p:spPr>
          <a:xfrm>
            <a:off x="6295644" y="4671060"/>
            <a:ext cx="5669280" cy="5029200"/>
          </a:xfrm>
          <a:prstGeom prst="rect">
            <a:avLst/>
          </a:prstGeom>
          <a:noFill/>
          <a:ln>
            <a:noFill/>
          </a:ln>
        </p:spPr>
        <p:txBody>
          <a:bodyPr wrap="square" lIns="91440" tIns="45720" rIns="91440" bIns="45720" anchor="t">
            <a:noAutofit/>
          </a:bodyPr>
          <a:lstStyle/>
          <a:p>
            <a:pPr marL="285750" indent="-285750" algn="l">
              <a:spcBef>
                <a:spcPts val="1200"/>
              </a:spcBef>
              <a:buClr>
                <a:srgbClr val="1D5A9C"/>
              </a:buClr>
              <a:buFont typeface="Arial"/>
              <a:buChar char="•"/>
            </a:pPr>
            <a:r>
              <a:rPr lang="en-US" sz="2000" b="0" i="1" dirty="0">
                <a:solidFill>
                  <a:srgbClr val="1F2D3D"/>
                </a:solidFill>
                <a:latin typeface="Calibri"/>
                <a:ea typeface="Microsoft YaHei"/>
              </a:rPr>
              <a:t>c</a:t>
            </a:r>
            <a:r>
              <a:rPr lang="en-US" sz="2000" b="0" i="0" dirty="0">
                <a:solidFill>
                  <a:srgbClr val="1F2D3D"/>
                </a:solidFill>
                <a:latin typeface="Calibri"/>
                <a:ea typeface="Microsoft YaHei"/>
              </a:rPr>
              <a:t> is the hard axis for both sites</a:t>
            </a:r>
          </a:p>
          <a:p>
            <a:pPr marL="285750" indent="-285750" algn="l">
              <a:spcBef>
                <a:spcPts val="1200"/>
              </a:spcBef>
              <a:buClr>
                <a:srgbClr val="1D5A9C"/>
              </a:buClr>
              <a:buFont typeface="Arial"/>
              <a:buChar char="•"/>
            </a:pPr>
            <a:r>
              <a:rPr lang="en-US" sz="2000" b="0" i="0" dirty="0">
                <a:solidFill>
                  <a:srgbClr val="1F2D3D"/>
                </a:solidFill>
                <a:latin typeface="Calibri"/>
                <a:ea typeface="Microsoft YaHei"/>
              </a:rPr>
              <a:t>EC model: </a:t>
            </a:r>
            <a:r>
              <a:rPr lang="en-US" sz="2000" b="0" i="1" dirty="0">
                <a:solidFill>
                  <a:srgbClr val="1F2D3D"/>
                </a:solidFill>
                <a:latin typeface="Calibri"/>
                <a:ea typeface="Microsoft YaHei"/>
              </a:rPr>
              <a:t>J</a:t>
            </a:r>
            <a:r>
              <a:rPr lang="en-US" sz="2000" b="0" i="0" dirty="0">
                <a:solidFill>
                  <a:srgbClr val="1F2D3D"/>
                </a:solidFill>
                <a:latin typeface="Calibri"/>
                <a:ea typeface="Microsoft YaHei"/>
              </a:rPr>
              <a:t> = 0 dominates both ground states</a:t>
            </a:r>
          </a:p>
          <a:p>
            <a:pPr marL="285750" indent="-285750" algn="l">
              <a:spcBef>
                <a:spcPts val="1200"/>
              </a:spcBef>
              <a:buClr>
                <a:srgbClr val="1D5A9C"/>
              </a:buClr>
              <a:buFont typeface="Arial"/>
              <a:buChar char="•"/>
            </a:pPr>
            <a:r>
              <a:rPr lang="en-US" sz="2000" b="0" i="0" dirty="0">
                <a:solidFill>
                  <a:srgbClr val="1F2D3D"/>
                </a:solidFill>
                <a:latin typeface="Calibri"/>
                <a:ea typeface="Microsoft YaHei"/>
              </a:rPr>
              <a:t>CF singlet ground state; frustration is secondary</a:t>
            </a:r>
          </a:p>
        </p:txBody>
      </p:sp>
      <p:sp>
        <p:nvSpPr>
          <p:cNvPr id="6" name="Text"/>
          <p:cNvSpPr/>
          <p:nvPr/>
        </p:nvSpPr>
        <p:spPr>
          <a:xfrm>
            <a:off x="6355080" y="1216152"/>
            <a:ext cx="5468112" cy="320040"/>
          </a:xfrm>
          <a:prstGeom prst="rect">
            <a:avLst/>
          </a:prstGeom>
          <a:noFill/>
          <a:ln>
            <a:noFill/>
          </a:ln>
        </p:spPr>
        <p:txBody>
          <a:bodyPr wrap="square" lIns="91440" tIns="45720" rIns="91440" bIns="45720" anchor="ctr">
            <a:noAutofit/>
          </a:bodyPr>
          <a:lstStyle/>
          <a:p>
            <a:pPr marL="0" indent="0" algn="l">
              <a:spcBef>
                <a:spcPts val="0"/>
              </a:spcBef>
              <a:buNone/>
            </a:pPr>
            <a:r>
              <a:rPr lang="en-US" b="1" i="1" dirty="0">
                <a:latin typeface="Calibri"/>
                <a:ea typeface="Microsoft YaHei"/>
              </a:rPr>
              <a:t>g</a:t>
            </a:r>
            <a:r>
              <a:rPr lang="en-US" b="1" dirty="0">
                <a:latin typeface="Calibri"/>
                <a:ea typeface="Microsoft YaHei"/>
              </a:rPr>
              <a:t>-tensor ellipsoids (schematic)</a:t>
            </a:r>
          </a:p>
        </p:txBody>
      </p:sp>
      <p:sp>
        <p:nvSpPr>
          <p:cNvPr id="7" name="Tm1 ellipsoid"/>
          <p:cNvSpPr/>
          <p:nvPr/>
        </p:nvSpPr>
        <p:spPr>
          <a:xfrm rot="2100000">
            <a:off x="7447788" y="1874520"/>
            <a:ext cx="548640" cy="1554480"/>
          </a:xfrm>
          <a:prstGeom prst="ellipse">
            <a:avLst/>
          </a:prstGeom>
          <a:solidFill>
            <a:srgbClr val="BBD3EE"/>
          </a:solidFill>
          <a:ln w="19050">
            <a:solidFill>
              <a:srgbClr val="1D5A9C"/>
            </a:solidFill>
          </a:ln>
        </p:spPr>
        <p:txBody>
          <a:bodyPr wrap="square" lIns="91440" tIns="45720" rIns="91440" bIns="45720" anchor="t">
            <a:noAutofit/>
          </a:bodyPr>
          <a:lstStyle/>
          <a:p>
            <a:endParaRPr lang="en-US"/>
          </a:p>
        </p:txBody>
      </p:sp>
      <p:sp>
        <p:nvSpPr>
          <p:cNvPr id="8" name="Text"/>
          <p:cNvSpPr/>
          <p:nvPr/>
        </p:nvSpPr>
        <p:spPr>
          <a:xfrm>
            <a:off x="6871716" y="3729228"/>
            <a:ext cx="2560320" cy="457200"/>
          </a:xfrm>
          <a:prstGeom prst="rect">
            <a:avLst/>
          </a:prstGeom>
          <a:noFill/>
          <a:ln>
            <a:noFill/>
          </a:ln>
        </p:spPr>
        <p:txBody>
          <a:bodyPr wrap="square" lIns="91440" tIns="45720" rIns="91440" bIns="45720" anchor="ctr">
            <a:noAutofit/>
          </a:bodyPr>
          <a:lstStyle/>
          <a:p>
            <a:pPr marL="0" indent="0" algn="l">
              <a:spcBef>
                <a:spcPts val="0"/>
              </a:spcBef>
              <a:buNone/>
            </a:pPr>
            <a:r>
              <a:rPr lang="en-US" b="1" i="0" dirty="0">
                <a:solidFill>
                  <a:srgbClr val="1D5A9C"/>
                </a:solidFill>
                <a:latin typeface="Calibri"/>
                <a:ea typeface="Microsoft YaHei"/>
              </a:rPr>
              <a:t>Tm1: easy-axis</a:t>
            </a:r>
          </a:p>
        </p:txBody>
      </p:sp>
      <p:sp>
        <p:nvSpPr>
          <p:cNvPr id="9" name="Tm2 ellipsoid"/>
          <p:cNvSpPr/>
          <p:nvPr/>
        </p:nvSpPr>
        <p:spPr>
          <a:xfrm>
            <a:off x="9633204" y="2395728"/>
            <a:ext cx="1645920" cy="512064"/>
          </a:xfrm>
          <a:prstGeom prst="ellipse">
            <a:avLst/>
          </a:prstGeom>
          <a:solidFill>
            <a:srgbClr val="F3C9AE"/>
          </a:solidFill>
          <a:ln w="19050">
            <a:solidFill>
              <a:srgbClr val="C8581A"/>
            </a:solidFill>
          </a:ln>
        </p:spPr>
        <p:txBody>
          <a:bodyPr wrap="square" lIns="91440" tIns="45720" rIns="91440" bIns="45720" anchor="t">
            <a:noAutofit/>
          </a:bodyPr>
          <a:lstStyle/>
          <a:p>
            <a:endParaRPr lang="en-US"/>
          </a:p>
        </p:txBody>
      </p:sp>
      <p:sp>
        <p:nvSpPr>
          <p:cNvPr id="10" name="Text"/>
          <p:cNvSpPr/>
          <p:nvPr/>
        </p:nvSpPr>
        <p:spPr>
          <a:xfrm>
            <a:off x="9404604" y="3729228"/>
            <a:ext cx="2560320" cy="457200"/>
          </a:xfrm>
          <a:prstGeom prst="rect">
            <a:avLst/>
          </a:prstGeom>
          <a:noFill/>
          <a:ln>
            <a:noFill/>
          </a:ln>
        </p:spPr>
        <p:txBody>
          <a:bodyPr wrap="square" lIns="91440" tIns="45720" rIns="91440" bIns="45720" anchor="ctr">
            <a:noAutofit/>
          </a:bodyPr>
          <a:lstStyle/>
          <a:p>
            <a:pPr marL="0" indent="0" algn="l">
              <a:spcBef>
                <a:spcPts val="0"/>
              </a:spcBef>
              <a:buNone/>
            </a:pPr>
            <a:r>
              <a:rPr lang="en-US" b="1" i="0" dirty="0">
                <a:solidFill>
                  <a:srgbClr val="C8581A"/>
                </a:solidFill>
                <a:latin typeface="Calibri"/>
                <a:ea typeface="Microsoft YaHei"/>
              </a:rPr>
              <a:t>Tm2: easy-plane (</a:t>
            </a:r>
            <a:r>
              <a:rPr lang="en-US" b="1" i="1" dirty="0">
                <a:solidFill>
                  <a:srgbClr val="C8581A"/>
                </a:solidFill>
                <a:latin typeface="Calibri"/>
                <a:ea typeface="Microsoft YaHei"/>
              </a:rPr>
              <a:t>ab</a:t>
            </a:r>
            <a:r>
              <a:rPr lang="en-US" b="1" i="0" dirty="0">
                <a:solidFill>
                  <a:srgbClr val="C8581A"/>
                </a:solidFill>
                <a:latin typeface="Calibri"/>
                <a:ea typeface="Microsoft YaHei"/>
              </a:rPr>
              <a:t>)</a:t>
            </a:r>
          </a:p>
        </p:txBody>
      </p:sp>
      <p:cxnSp>
        <p:nvCxnSpPr>
          <p:cNvPr id="11" name="Line 11"/>
          <p:cNvCxnSpPr/>
          <p:nvPr/>
        </p:nvCxnSpPr>
        <p:spPr>
          <a:xfrm flipV="1">
            <a:off x="7722108" y="1600200"/>
            <a:ext cx="0" cy="1965960"/>
          </a:xfrm>
          <a:prstGeom prst="line">
            <a:avLst/>
          </a:prstGeom>
          <a:ln w="19050">
            <a:solidFill>
              <a:srgbClr val="12355B"/>
            </a:solidFill>
            <a:prstDash val="dash"/>
            <a:tailEnd type="triangle"/>
          </a:ln>
        </p:spPr>
      </p:cxnSp>
      <p:sp>
        <p:nvSpPr>
          <p:cNvPr id="12" name="Text"/>
          <p:cNvSpPr/>
          <p:nvPr/>
        </p:nvSpPr>
        <p:spPr>
          <a:xfrm>
            <a:off x="7767828" y="1508760"/>
            <a:ext cx="1463040" cy="274320"/>
          </a:xfrm>
          <a:prstGeom prst="rect">
            <a:avLst/>
          </a:prstGeom>
          <a:noFill/>
          <a:ln>
            <a:noFill/>
          </a:ln>
        </p:spPr>
        <p:txBody>
          <a:bodyPr wrap="square" lIns="91440" tIns="45720" rIns="91440" bIns="45720" anchor="ctr">
            <a:noAutofit/>
          </a:bodyPr>
          <a:lstStyle/>
          <a:p>
            <a:pPr marL="0" indent="0" algn="l">
              <a:spcBef>
                <a:spcPts val="0"/>
              </a:spcBef>
              <a:buNone/>
            </a:pPr>
            <a:r>
              <a:rPr lang="en-US" i="1" dirty="0">
                <a:solidFill>
                  <a:srgbClr val="12355B"/>
                </a:solidFill>
                <a:latin typeface="Calibri"/>
                <a:ea typeface="Microsoft YaHei"/>
              </a:rPr>
              <a:t>c</a:t>
            </a:r>
            <a:r>
              <a:rPr lang="en-US" i="0" dirty="0">
                <a:solidFill>
                  <a:srgbClr val="12355B"/>
                </a:solidFill>
                <a:latin typeface="Calibri"/>
                <a:ea typeface="Microsoft YaHei"/>
              </a:rPr>
              <a:t> (hard)</a:t>
            </a:r>
          </a:p>
        </p:txBody>
      </p:sp>
      <p:cxnSp>
        <p:nvCxnSpPr>
          <p:cNvPr id="13" name="Line 13"/>
          <p:cNvCxnSpPr/>
          <p:nvPr/>
        </p:nvCxnSpPr>
        <p:spPr>
          <a:xfrm flipV="1">
            <a:off x="10456164" y="1600200"/>
            <a:ext cx="0" cy="1965960"/>
          </a:xfrm>
          <a:prstGeom prst="line">
            <a:avLst/>
          </a:prstGeom>
          <a:ln w="19050">
            <a:solidFill>
              <a:srgbClr val="12355B"/>
            </a:solidFill>
            <a:prstDash val="dash"/>
            <a:tailEnd type="triangle"/>
          </a:ln>
        </p:spPr>
      </p:cxnSp>
      <p:sp>
        <p:nvSpPr>
          <p:cNvPr id="14" name="Text"/>
          <p:cNvSpPr/>
          <p:nvPr/>
        </p:nvSpPr>
        <p:spPr>
          <a:xfrm>
            <a:off x="10501884" y="1508760"/>
            <a:ext cx="1463040" cy="274320"/>
          </a:xfrm>
          <a:prstGeom prst="rect">
            <a:avLst/>
          </a:prstGeom>
          <a:noFill/>
          <a:ln>
            <a:noFill/>
          </a:ln>
        </p:spPr>
        <p:txBody>
          <a:bodyPr wrap="square" lIns="91440" tIns="45720" rIns="91440" bIns="45720" anchor="ctr">
            <a:noAutofit/>
          </a:bodyPr>
          <a:lstStyle/>
          <a:p>
            <a:pPr marL="0" indent="0" algn="l">
              <a:spcBef>
                <a:spcPts val="0"/>
              </a:spcBef>
              <a:buNone/>
            </a:pPr>
            <a:r>
              <a:rPr lang="en-US" i="1" dirty="0">
                <a:solidFill>
                  <a:srgbClr val="12355B"/>
                </a:solidFill>
                <a:latin typeface="Calibri"/>
                <a:ea typeface="Microsoft YaHei"/>
              </a:rPr>
              <a:t>c </a:t>
            </a:r>
            <a:r>
              <a:rPr lang="en-US" i="0" dirty="0">
                <a:solidFill>
                  <a:srgbClr val="12355B"/>
                </a:solidFill>
                <a:latin typeface="Calibri"/>
                <a:ea typeface="Microsoft YaHei"/>
              </a:rPr>
              <a:t>(hard)</a:t>
            </a:r>
          </a:p>
        </p:txBody>
      </p:sp>
      <p:cxnSp>
        <p:nvCxnSpPr>
          <p:cNvPr id="16" name="Line 16"/>
          <p:cNvCxnSpPr/>
          <p:nvPr/>
        </p:nvCxnSpPr>
        <p:spPr>
          <a:xfrm>
            <a:off x="365760" y="6400800"/>
            <a:ext cx="11457432" cy="0"/>
          </a:xfrm>
          <a:prstGeom prst="line">
            <a:avLst/>
          </a:prstGeom>
          <a:ln w="9525">
            <a:solidFill>
              <a:srgbClr val="CCD6E0"/>
            </a:solidFill>
          </a:ln>
        </p:spPr>
      </p:cxnSp>
      <p:sp>
        <p:nvSpPr>
          <p:cNvPr id="17" name="Text"/>
          <p:cNvSpPr/>
          <p:nvPr/>
        </p:nvSpPr>
        <p:spPr>
          <a:xfrm>
            <a:off x="365760" y="6446520"/>
            <a:ext cx="9601200" cy="320040"/>
          </a:xfrm>
          <a:prstGeom prst="rect">
            <a:avLst/>
          </a:prstGeom>
          <a:noFill/>
          <a:ln>
            <a:noFill/>
          </a:ln>
        </p:spPr>
        <p:txBody>
          <a:bodyPr wrap="square" lIns="91440" tIns="45720" rIns="91440" bIns="45720" anchor="ctr">
            <a:noAutofit/>
          </a:bodyPr>
          <a:lstStyle/>
          <a:p>
            <a:pPr marL="0" indent="0" algn="l">
              <a:spcBef>
                <a:spcPts val="0"/>
              </a:spcBef>
              <a:buNone/>
            </a:pPr>
            <a:r>
              <a:rPr lang="en-US" sz="1000" b="0" i="0" dirty="0">
                <a:solidFill>
                  <a:srgbClr val="5A6B7B"/>
                </a:solidFill>
                <a:latin typeface="Calibri"/>
                <a:ea typeface="Microsoft YaHei"/>
              </a:rPr>
              <a:t>MELODY2026 · The 3rd Workshop on Muon Science Technology and Industry · 26 Oct 2026</a:t>
            </a:r>
          </a:p>
        </p:txBody>
      </p:sp>
      <p:sp>
        <p:nvSpPr>
          <p:cNvPr id="18" name="Text"/>
          <p:cNvSpPr/>
          <p:nvPr/>
        </p:nvSpPr>
        <p:spPr>
          <a:xfrm>
            <a:off x="10424160" y="6446520"/>
            <a:ext cx="1399032" cy="320040"/>
          </a:xfrm>
          <a:prstGeom prst="rect">
            <a:avLst/>
          </a:prstGeom>
          <a:noFill/>
          <a:ln>
            <a:noFill/>
          </a:ln>
        </p:spPr>
        <p:txBody>
          <a:bodyPr wrap="square" lIns="91440" tIns="45720" rIns="91440" bIns="45720" anchor="ctr">
            <a:noAutofit/>
          </a:bodyPr>
          <a:lstStyle/>
          <a:p>
            <a:pPr marL="0" indent="0" algn="r">
              <a:spcBef>
                <a:spcPts val="0"/>
              </a:spcBef>
              <a:buNone/>
            </a:pPr>
            <a:r>
              <a:rPr lang="en-US" sz="1000" b="0" i="0" dirty="0">
                <a:solidFill>
                  <a:srgbClr val="5A6B7B"/>
                </a:solidFill>
                <a:latin typeface="Calibri"/>
                <a:ea typeface="Microsoft YaHei"/>
              </a:rPr>
              <a:t>08/21</a:t>
            </a:r>
          </a:p>
        </p:txBody>
      </p:sp>
      <p:pic>
        <p:nvPicPr>
          <p:cNvPr id="20" name="图片 19">
            <a:extLst>
              <a:ext uri="{FF2B5EF4-FFF2-40B4-BE49-F238E27FC236}">
                <a16:creationId xmlns:a16="http://schemas.microsoft.com/office/drawing/2014/main" id="{1BAC9D6F-F4DC-38AD-F27E-CD833138EA3B}"/>
              </a:ext>
            </a:extLst>
          </p:cNvPr>
          <p:cNvPicPr>
            <a:picLocks noChangeAspect="1"/>
          </p:cNvPicPr>
          <p:nvPr/>
        </p:nvPicPr>
        <p:blipFill>
          <a:blip r:embed="rId3"/>
          <a:stretch>
            <a:fillRect/>
          </a:stretch>
        </p:blipFill>
        <p:spPr>
          <a:xfrm>
            <a:off x="754382" y="1600200"/>
            <a:ext cx="4370831" cy="451092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par>
                                <p:cTn id="16" presetID="10" presetClass="entr" presetSubtype="0" fill="hold"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500"/>
                                        <p:tgtEl>
                                          <p:spTgt spid="12"/>
                                        </p:tgtEl>
                                      </p:cBhvr>
                                    </p:animEffect>
                                  </p:childTnLst>
                                </p:cTn>
                              </p:par>
                              <p:par>
                                <p:cTn id="27" presetID="10" presetClass="entr" presetSubtype="0" fill="hold" nodeType="with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500"/>
                                        <p:tgtEl>
                                          <p:spTgt spid="13"/>
                                        </p:tgtEl>
                                      </p:cBhvr>
                                    </p:animEffect>
                                  </p:childTnLst>
                                </p:cTn>
                              </p:par>
                              <p:par>
                                <p:cTn id="30" presetID="10" presetClass="entr" presetSubtype="0" fill="hold" nodeType="with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cNvSpPr/>
          <p:nvPr/>
        </p:nvSpPr>
        <p:spPr>
          <a:xfrm>
            <a:off x="365760" y="109728"/>
            <a:ext cx="9144000" cy="274320"/>
          </a:xfrm>
          <a:prstGeom prst="rect">
            <a:avLst/>
          </a:prstGeom>
          <a:noFill/>
          <a:ln>
            <a:noFill/>
          </a:ln>
        </p:spPr>
        <p:txBody>
          <a:bodyPr wrap="square" lIns="91440" tIns="45720" rIns="91440" bIns="45720" anchor="ctr">
            <a:noAutofit/>
          </a:bodyPr>
          <a:lstStyle/>
          <a:p>
            <a:pPr marL="0" indent="0" algn="l">
              <a:spcBef>
                <a:spcPts val="0"/>
              </a:spcBef>
              <a:buNone/>
            </a:pPr>
            <a:r>
              <a:rPr lang="en-US" sz="1200" b="1" i="0" dirty="0">
                <a:solidFill>
                  <a:srgbClr val="C8581A"/>
                </a:solidFill>
                <a:latin typeface="Calibri"/>
                <a:ea typeface="Microsoft YaHei"/>
              </a:rPr>
              <a:t>04  μSR vs. Neutrons</a:t>
            </a:r>
          </a:p>
        </p:txBody>
      </p:sp>
      <p:sp>
        <p:nvSpPr>
          <p:cNvPr id="3" name="Text"/>
          <p:cNvSpPr/>
          <p:nvPr/>
        </p:nvSpPr>
        <p:spPr>
          <a:xfrm>
            <a:off x="365760" y="384048"/>
            <a:ext cx="11457432" cy="685800"/>
          </a:xfrm>
          <a:prstGeom prst="rect">
            <a:avLst/>
          </a:prstGeom>
          <a:noFill/>
          <a:ln>
            <a:noFill/>
          </a:ln>
        </p:spPr>
        <p:txBody>
          <a:bodyPr wrap="square" lIns="91440" tIns="45720" rIns="91440" bIns="45720" anchor="ctr">
            <a:noAutofit/>
          </a:bodyPr>
          <a:lstStyle/>
          <a:p>
            <a:pPr marL="0" indent="0" algn="l">
              <a:spcBef>
                <a:spcPts val="0"/>
              </a:spcBef>
              <a:buNone/>
            </a:pPr>
            <a:r>
              <a:rPr lang="en-US" sz="2400" b="1" i="0" dirty="0">
                <a:solidFill>
                  <a:srgbClr val="12355B"/>
                </a:solidFill>
                <a:latin typeface="Calibri"/>
                <a:ea typeface="Microsoft YaHei"/>
              </a:rPr>
              <a:t>μSR primer: an oscillation means the muon sees a static field</a:t>
            </a:r>
          </a:p>
        </p:txBody>
      </p:sp>
      <p:sp>
        <p:nvSpPr>
          <p:cNvPr id="4" name="Rule"/>
          <p:cNvSpPr/>
          <p:nvPr/>
        </p:nvSpPr>
        <p:spPr>
          <a:xfrm>
            <a:off x="365760" y="1078992"/>
            <a:ext cx="11457432" cy="45720"/>
          </a:xfrm>
          <a:prstGeom prst="rect">
            <a:avLst/>
          </a:prstGeom>
          <a:solidFill>
            <a:srgbClr val="1D5A9C"/>
          </a:solidFill>
          <a:ln>
            <a:noFill/>
          </a:ln>
        </p:spPr>
        <p:txBody>
          <a:bodyPr wrap="square" lIns="91440" tIns="45720" rIns="91440" bIns="45720" anchor="t">
            <a:noAutofit/>
          </a:bodyPr>
          <a:lstStyle/>
          <a:p>
            <a:endParaRPr lang="en-US"/>
          </a:p>
        </p:txBody>
      </p:sp>
      <p:sp>
        <p:nvSpPr>
          <p:cNvPr id="5" name="Body"/>
          <p:cNvSpPr/>
          <p:nvPr/>
        </p:nvSpPr>
        <p:spPr>
          <a:xfrm>
            <a:off x="650122" y="1837116"/>
            <a:ext cx="4704319" cy="3074758"/>
          </a:xfrm>
          <a:prstGeom prst="rect">
            <a:avLst/>
          </a:prstGeom>
          <a:noFill/>
          <a:ln>
            <a:noFill/>
          </a:ln>
        </p:spPr>
        <p:txBody>
          <a:bodyPr wrap="square" lIns="91440" tIns="45720" rIns="91440" bIns="45720" anchor="t">
            <a:noAutofit/>
          </a:bodyPr>
          <a:lstStyle/>
          <a:p>
            <a:pPr marL="285750" indent="-285750" algn="l">
              <a:spcBef>
                <a:spcPts val="1200"/>
              </a:spcBef>
              <a:buClr>
                <a:srgbClr val="1D5A9C"/>
              </a:buClr>
              <a:buFont typeface="Arial"/>
              <a:buChar char="•"/>
            </a:pPr>
            <a:r>
              <a:rPr lang="en-US" sz="2500" b="0" i="0" dirty="0">
                <a:solidFill>
                  <a:srgbClr val="1F2D3D"/>
                </a:solidFill>
                <a:latin typeface="Calibri"/>
                <a:ea typeface="Microsoft YaHei"/>
              </a:rPr>
              <a:t>ZF-μSR: spin precesses in a static local field</a:t>
            </a:r>
          </a:p>
          <a:p>
            <a:pPr marL="285750" indent="-285750" algn="l">
              <a:spcBef>
                <a:spcPts val="1200"/>
              </a:spcBef>
              <a:buClr>
                <a:srgbClr val="1D5A9C"/>
              </a:buClr>
              <a:buFont typeface="Arial"/>
              <a:buChar char="•"/>
            </a:pPr>
            <a:r>
              <a:rPr lang="en-US" sz="2500" b="0" i="0" dirty="0">
                <a:solidFill>
                  <a:srgbClr val="1F2D3D"/>
                </a:solidFill>
                <a:latin typeface="Calibri"/>
                <a:ea typeface="Microsoft YaHei"/>
              </a:rPr>
              <a:t>Single frequency = single muon stopping site</a:t>
            </a:r>
          </a:p>
          <a:p>
            <a:pPr marL="285750" indent="-285750" algn="l">
              <a:spcBef>
                <a:spcPts val="1200"/>
              </a:spcBef>
              <a:buClr>
                <a:srgbClr val="1D5A9C"/>
              </a:buClr>
              <a:buFont typeface="Arial"/>
              <a:buChar char="•"/>
            </a:pPr>
            <a:r>
              <a:rPr lang="en-US" sz="2500" b="0" i="0" dirty="0">
                <a:solidFill>
                  <a:srgbClr val="1F2D3D"/>
                </a:solidFill>
                <a:latin typeface="Calibri"/>
                <a:ea typeface="Microsoft YaHei"/>
              </a:rPr>
              <a:t>L</a:t>
            </a:r>
            <a:r>
              <a:rPr lang="en-US" sz="2500" dirty="0">
                <a:solidFill>
                  <a:srgbClr val="1F2D3D"/>
                </a:solidFill>
                <a:latin typeface="Calibri"/>
                <a:ea typeface="Microsoft YaHei"/>
              </a:rPr>
              <a:t>ongitudinal </a:t>
            </a:r>
            <a:r>
              <a:rPr lang="en-US" sz="2500" b="0" i="0" dirty="0" err="1">
                <a:solidFill>
                  <a:srgbClr val="1F2D3D"/>
                </a:solidFill>
                <a:latin typeface="Calibri"/>
                <a:ea typeface="Microsoft YaHei"/>
              </a:rPr>
              <a:t>Ffield-μSR</a:t>
            </a:r>
            <a:r>
              <a:rPr lang="en-US" sz="2500" b="0" i="0" dirty="0">
                <a:solidFill>
                  <a:srgbClr val="1F2D3D"/>
                </a:solidFill>
                <a:latin typeface="Calibri"/>
                <a:ea typeface="Microsoft YaHei"/>
              </a:rPr>
              <a:t> separates static from dynamic</a:t>
            </a:r>
          </a:p>
        </p:txBody>
      </p:sp>
      <p:sp>
        <p:nvSpPr>
          <p:cNvPr id="6" name="Text"/>
          <p:cNvSpPr/>
          <p:nvPr/>
        </p:nvSpPr>
        <p:spPr>
          <a:xfrm>
            <a:off x="6355080" y="1280160"/>
            <a:ext cx="5468112" cy="365760"/>
          </a:xfrm>
          <a:prstGeom prst="rect">
            <a:avLst/>
          </a:prstGeom>
          <a:noFill/>
          <a:ln>
            <a:noFill/>
          </a:ln>
        </p:spPr>
        <p:txBody>
          <a:bodyPr wrap="square" lIns="91440" tIns="45720" rIns="91440" bIns="45720" anchor="ctr">
            <a:noAutofit/>
          </a:bodyPr>
          <a:lstStyle/>
          <a:p>
            <a:r>
              <a:rPr lang="en-US" altLang="zh-CN" sz="1500" b="1" i="0" dirty="0">
                <a:solidFill>
                  <a:srgbClr val="C8581A"/>
                </a:solidFill>
                <a:latin typeface="Calibri"/>
                <a:ea typeface="Microsoft YaHei"/>
              </a:rPr>
              <a:t>Zero field</a:t>
            </a:r>
            <a:r>
              <a:rPr lang="en-US" sz="1500" b="1" dirty="0">
                <a:solidFill>
                  <a:srgbClr val="C8581A"/>
                </a:solidFill>
                <a:ea typeface="Microsoft YaHei"/>
              </a:rPr>
              <a:t> → </a:t>
            </a:r>
            <a:r>
              <a:rPr lang="en-US" sz="1500" b="1" i="0" dirty="0">
                <a:solidFill>
                  <a:srgbClr val="C8581A"/>
                </a:solidFill>
                <a:latin typeface="Calibri"/>
                <a:ea typeface="Microsoft YaHei"/>
              </a:rPr>
              <a:t>Static local field → Spin </a:t>
            </a:r>
            <a:r>
              <a:rPr lang="en-US" sz="1500" b="1" i="0" dirty="0" err="1">
                <a:solidFill>
                  <a:srgbClr val="C8581A"/>
                </a:solidFill>
                <a:latin typeface="Calibri"/>
                <a:ea typeface="Microsoft YaHei"/>
              </a:rPr>
              <a:t>precesses</a:t>
            </a:r>
            <a:r>
              <a:rPr lang="en-US" sz="1500" b="1" dirty="0">
                <a:solidFill>
                  <a:srgbClr val="C8581A"/>
                </a:solidFill>
                <a:ea typeface="Microsoft YaHei"/>
              </a:rPr>
              <a:t> → </a:t>
            </a:r>
            <a:r>
              <a:rPr lang="en-US" sz="1500" b="1" i="0" dirty="0">
                <a:solidFill>
                  <a:srgbClr val="C8581A"/>
                </a:solidFill>
                <a:latin typeface="Calibri"/>
                <a:ea typeface="Microsoft YaHei"/>
              </a:rPr>
              <a:t>oscillation</a:t>
            </a:r>
          </a:p>
        </p:txBody>
      </p:sp>
      <p:cxnSp>
        <p:nvCxnSpPr>
          <p:cNvPr id="7" name="Line 7"/>
          <p:cNvCxnSpPr/>
          <p:nvPr/>
        </p:nvCxnSpPr>
        <p:spPr>
          <a:xfrm>
            <a:off x="6355080" y="2240280"/>
            <a:ext cx="5468112" cy="0"/>
          </a:xfrm>
          <a:prstGeom prst="line">
            <a:avLst/>
          </a:prstGeom>
          <a:ln w="9525">
            <a:solidFill>
              <a:srgbClr val="C9D1D9"/>
            </a:solidFill>
          </a:ln>
        </p:spPr>
      </p:cxnSp>
      <p:cxnSp>
        <p:nvCxnSpPr>
          <p:cNvPr id="8" name="Line 8"/>
          <p:cNvCxnSpPr/>
          <p:nvPr/>
        </p:nvCxnSpPr>
        <p:spPr>
          <a:xfrm>
            <a:off x="6355080" y="1737360"/>
            <a:ext cx="160827" cy="99756"/>
          </a:xfrm>
          <a:prstGeom prst="line">
            <a:avLst/>
          </a:prstGeom>
          <a:ln w="25400">
            <a:solidFill>
              <a:srgbClr val="C8581A"/>
            </a:solidFill>
          </a:ln>
        </p:spPr>
      </p:cxnSp>
      <p:cxnSp>
        <p:nvCxnSpPr>
          <p:cNvPr id="9" name="Line 9"/>
          <p:cNvCxnSpPr/>
          <p:nvPr/>
        </p:nvCxnSpPr>
        <p:spPr>
          <a:xfrm>
            <a:off x="6515907" y="1837116"/>
            <a:ext cx="160827" cy="203874"/>
          </a:xfrm>
          <a:prstGeom prst="line">
            <a:avLst/>
          </a:prstGeom>
          <a:ln w="25400">
            <a:solidFill>
              <a:srgbClr val="C8581A"/>
            </a:solidFill>
          </a:ln>
        </p:spPr>
      </p:cxnSp>
      <p:cxnSp>
        <p:nvCxnSpPr>
          <p:cNvPr id="10" name="Line 10"/>
          <p:cNvCxnSpPr/>
          <p:nvPr/>
        </p:nvCxnSpPr>
        <p:spPr>
          <a:xfrm>
            <a:off x="6676734" y="2040990"/>
            <a:ext cx="160827" cy="238187"/>
          </a:xfrm>
          <a:prstGeom prst="line">
            <a:avLst/>
          </a:prstGeom>
          <a:ln w="25400">
            <a:solidFill>
              <a:srgbClr val="C8581A"/>
            </a:solidFill>
          </a:ln>
        </p:spPr>
      </p:cxnSp>
      <p:cxnSp>
        <p:nvCxnSpPr>
          <p:cNvPr id="11" name="Line 11"/>
          <p:cNvCxnSpPr/>
          <p:nvPr/>
        </p:nvCxnSpPr>
        <p:spPr>
          <a:xfrm>
            <a:off x="6837560" y="2279177"/>
            <a:ext cx="160827" cy="200637"/>
          </a:xfrm>
          <a:prstGeom prst="line">
            <a:avLst/>
          </a:prstGeom>
          <a:ln w="25400">
            <a:solidFill>
              <a:srgbClr val="C8581A"/>
            </a:solidFill>
          </a:ln>
        </p:spPr>
      </p:cxnSp>
      <p:cxnSp>
        <p:nvCxnSpPr>
          <p:cNvPr id="12" name="Line 12"/>
          <p:cNvCxnSpPr/>
          <p:nvPr/>
        </p:nvCxnSpPr>
        <p:spPr>
          <a:xfrm>
            <a:off x="6998387" y="2479813"/>
            <a:ext cx="160827" cy="109930"/>
          </a:xfrm>
          <a:prstGeom prst="line">
            <a:avLst/>
          </a:prstGeom>
          <a:ln w="25400">
            <a:solidFill>
              <a:srgbClr val="C8581A"/>
            </a:solidFill>
          </a:ln>
        </p:spPr>
      </p:cxnSp>
      <p:cxnSp>
        <p:nvCxnSpPr>
          <p:cNvPr id="13" name="Line 13"/>
          <p:cNvCxnSpPr/>
          <p:nvPr/>
        </p:nvCxnSpPr>
        <p:spPr>
          <a:xfrm flipV="1">
            <a:off x="7159214" y="2587624"/>
            <a:ext cx="160827" cy="2119"/>
          </a:xfrm>
          <a:prstGeom prst="line">
            <a:avLst/>
          </a:prstGeom>
          <a:ln w="25400">
            <a:solidFill>
              <a:srgbClr val="C8581A"/>
            </a:solidFill>
          </a:ln>
        </p:spPr>
      </p:cxnSp>
      <p:cxnSp>
        <p:nvCxnSpPr>
          <p:cNvPr id="14" name="Line 14"/>
          <p:cNvCxnSpPr/>
          <p:nvPr/>
        </p:nvCxnSpPr>
        <p:spPr>
          <a:xfrm flipV="1">
            <a:off x="7320041" y="2486499"/>
            <a:ext cx="160827" cy="101125"/>
          </a:xfrm>
          <a:prstGeom prst="line">
            <a:avLst/>
          </a:prstGeom>
          <a:ln w="25400">
            <a:solidFill>
              <a:srgbClr val="C8581A"/>
            </a:solidFill>
          </a:ln>
        </p:spPr>
      </p:cxnSp>
      <p:cxnSp>
        <p:nvCxnSpPr>
          <p:cNvPr id="15" name="Line 15"/>
          <p:cNvCxnSpPr/>
          <p:nvPr/>
        </p:nvCxnSpPr>
        <p:spPr>
          <a:xfrm flipV="1">
            <a:off x="7480868" y="2326249"/>
            <a:ext cx="160827" cy="160250"/>
          </a:xfrm>
          <a:prstGeom prst="line">
            <a:avLst/>
          </a:prstGeom>
          <a:ln w="25400">
            <a:solidFill>
              <a:srgbClr val="C8581A"/>
            </a:solidFill>
          </a:ln>
        </p:spPr>
      </p:cxnSp>
      <p:cxnSp>
        <p:nvCxnSpPr>
          <p:cNvPr id="16" name="Line 16"/>
          <p:cNvCxnSpPr/>
          <p:nvPr/>
        </p:nvCxnSpPr>
        <p:spPr>
          <a:xfrm flipV="1">
            <a:off x="7641695" y="2159222"/>
            <a:ext cx="160827" cy="167027"/>
          </a:xfrm>
          <a:prstGeom prst="line">
            <a:avLst/>
          </a:prstGeom>
          <a:ln w="25400">
            <a:solidFill>
              <a:srgbClr val="C8581A"/>
            </a:solidFill>
          </a:ln>
        </p:spPr>
      </p:cxnSp>
      <p:cxnSp>
        <p:nvCxnSpPr>
          <p:cNvPr id="17" name="Line 17"/>
          <p:cNvCxnSpPr/>
          <p:nvPr/>
        </p:nvCxnSpPr>
        <p:spPr>
          <a:xfrm flipV="1">
            <a:off x="7802521" y="2033894"/>
            <a:ext cx="160827" cy="125329"/>
          </a:xfrm>
          <a:prstGeom prst="line">
            <a:avLst/>
          </a:prstGeom>
          <a:ln w="25400">
            <a:solidFill>
              <a:srgbClr val="C8581A"/>
            </a:solidFill>
          </a:ln>
        </p:spPr>
      </p:cxnSp>
      <p:cxnSp>
        <p:nvCxnSpPr>
          <p:cNvPr id="18" name="Line 18"/>
          <p:cNvCxnSpPr/>
          <p:nvPr/>
        </p:nvCxnSpPr>
        <p:spPr>
          <a:xfrm flipV="1">
            <a:off x="7963348" y="1981443"/>
            <a:ext cx="160827" cy="52451"/>
          </a:xfrm>
          <a:prstGeom prst="line">
            <a:avLst/>
          </a:prstGeom>
          <a:ln w="25400">
            <a:solidFill>
              <a:srgbClr val="C8581A"/>
            </a:solidFill>
          </a:ln>
        </p:spPr>
      </p:cxnSp>
      <p:cxnSp>
        <p:nvCxnSpPr>
          <p:cNvPr id="19" name="Line 19"/>
          <p:cNvCxnSpPr/>
          <p:nvPr/>
        </p:nvCxnSpPr>
        <p:spPr>
          <a:xfrm>
            <a:off x="8124175" y="1981443"/>
            <a:ext cx="160827" cy="27325"/>
          </a:xfrm>
          <a:prstGeom prst="line">
            <a:avLst/>
          </a:prstGeom>
          <a:ln w="25400">
            <a:solidFill>
              <a:srgbClr val="C8581A"/>
            </a:solidFill>
          </a:ln>
        </p:spPr>
      </p:cxnSp>
      <p:cxnSp>
        <p:nvCxnSpPr>
          <p:cNvPr id="20" name="Line 20"/>
          <p:cNvCxnSpPr/>
          <p:nvPr/>
        </p:nvCxnSpPr>
        <p:spPr>
          <a:xfrm>
            <a:off x="8285002" y="2008768"/>
            <a:ext cx="160827" cy="90439"/>
          </a:xfrm>
          <a:prstGeom prst="line">
            <a:avLst/>
          </a:prstGeom>
          <a:ln w="25400">
            <a:solidFill>
              <a:srgbClr val="C8581A"/>
            </a:solidFill>
          </a:ln>
        </p:spPr>
      </p:cxnSp>
      <p:cxnSp>
        <p:nvCxnSpPr>
          <p:cNvPr id="21" name="Line 21"/>
          <p:cNvCxnSpPr/>
          <p:nvPr/>
        </p:nvCxnSpPr>
        <p:spPr>
          <a:xfrm>
            <a:off x="8445829" y="2099206"/>
            <a:ext cx="160827" cy="120708"/>
          </a:xfrm>
          <a:prstGeom prst="line">
            <a:avLst/>
          </a:prstGeom>
          <a:ln w="25400">
            <a:solidFill>
              <a:srgbClr val="C8581A"/>
            </a:solidFill>
          </a:ln>
        </p:spPr>
      </p:cxnSp>
      <p:cxnSp>
        <p:nvCxnSpPr>
          <p:cNvPr id="22" name="Line 22"/>
          <p:cNvCxnSpPr/>
          <p:nvPr/>
        </p:nvCxnSpPr>
        <p:spPr>
          <a:xfrm>
            <a:off x="8606656" y="2219914"/>
            <a:ext cx="160827" cy="113129"/>
          </a:xfrm>
          <a:prstGeom prst="line">
            <a:avLst/>
          </a:prstGeom>
          <a:ln w="25400">
            <a:solidFill>
              <a:srgbClr val="C8581A"/>
            </a:solidFill>
          </a:ln>
        </p:spPr>
      </p:cxnSp>
      <p:cxnSp>
        <p:nvCxnSpPr>
          <p:cNvPr id="23" name="Line 23"/>
          <p:cNvCxnSpPr/>
          <p:nvPr/>
        </p:nvCxnSpPr>
        <p:spPr>
          <a:xfrm>
            <a:off x="8767482" y="2333044"/>
            <a:ext cx="160827" cy="74069"/>
          </a:xfrm>
          <a:prstGeom prst="line">
            <a:avLst/>
          </a:prstGeom>
          <a:ln w="25400">
            <a:solidFill>
              <a:srgbClr val="C8581A"/>
            </a:solidFill>
          </a:ln>
        </p:spPr>
      </p:cxnSp>
      <p:cxnSp>
        <p:nvCxnSpPr>
          <p:cNvPr id="24" name="Line 24"/>
          <p:cNvCxnSpPr/>
          <p:nvPr/>
        </p:nvCxnSpPr>
        <p:spPr>
          <a:xfrm>
            <a:off x="8928309" y="2407113"/>
            <a:ext cx="160827" cy="18181"/>
          </a:xfrm>
          <a:prstGeom prst="line">
            <a:avLst/>
          </a:prstGeom>
          <a:ln w="25400">
            <a:solidFill>
              <a:srgbClr val="C8581A"/>
            </a:solidFill>
          </a:ln>
        </p:spPr>
      </p:cxnSp>
      <p:cxnSp>
        <p:nvCxnSpPr>
          <p:cNvPr id="25" name="Line 25"/>
          <p:cNvCxnSpPr/>
          <p:nvPr/>
        </p:nvCxnSpPr>
        <p:spPr>
          <a:xfrm flipV="1">
            <a:off x="9089136" y="2388596"/>
            <a:ext cx="160827" cy="36698"/>
          </a:xfrm>
          <a:prstGeom prst="line">
            <a:avLst/>
          </a:prstGeom>
          <a:ln w="25400">
            <a:solidFill>
              <a:srgbClr val="C8581A"/>
            </a:solidFill>
          </a:ln>
        </p:spPr>
      </p:cxnSp>
      <p:cxnSp>
        <p:nvCxnSpPr>
          <p:cNvPr id="26" name="Line 26"/>
          <p:cNvCxnSpPr/>
          <p:nvPr/>
        </p:nvCxnSpPr>
        <p:spPr>
          <a:xfrm flipV="1">
            <a:off x="9249963" y="2313595"/>
            <a:ext cx="160827" cy="75001"/>
          </a:xfrm>
          <a:prstGeom prst="line">
            <a:avLst/>
          </a:prstGeom>
          <a:ln w="25400">
            <a:solidFill>
              <a:srgbClr val="C8581A"/>
            </a:solidFill>
          </a:ln>
        </p:spPr>
      </p:cxnSp>
      <p:cxnSp>
        <p:nvCxnSpPr>
          <p:cNvPr id="27" name="Line 27"/>
          <p:cNvCxnSpPr/>
          <p:nvPr/>
        </p:nvCxnSpPr>
        <p:spPr>
          <a:xfrm flipV="1">
            <a:off x="9410790" y="2225971"/>
            <a:ext cx="160827" cy="87624"/>
          </a:xfrm>
          <a:prstGeom prst="line">
            <a:avLst/>
          </a:prstGeom>
          <a:ln w="25400">
            <a:solidFill>
              <a:srgbClr val="C8581A"/>
            </a:solidFill>
          </a:ln>
        </p:spPr>
      </p:cxnSp>
      <p:cxnSp>
        <p:nvCxnSpPr>
          <p:cNvPr id="28" name="Line 28"/>
          <p:cNvCxnSpPr/>
          <p:nvPr/>
        </p:nvCxnSpPr>
        <p:spPr>
          <a:xfrm flipV="1">
            <a:off x="9571616" y="2152161"/>
            <a:ext cx="160827" cy="73810"/>
          </a:xfrm>
          <a:prstGeom prst="line">
            <a:avLst/>
          </a:prstGeom>
          <a:ln w="25400">
            <a:solidFill>
              <a:srgbClr val="C8581A"/>
            </a:solidFill>
          </a:ln>
        </p:spPr>
      </p:cxnSp>
      <p:cxnSp>
        <p:nvCxnSpPr>
          <p:cNvPr id="29" name="Line 29"/>
          <p:cNvCxnSpPr/>
          <p:nvPr/>
        </p:nvCxnSpPr>
        <p:spPr>
          <a:xfrm flipV="1">
            <a:off x="9732443" y="2111720"/>
            <a:ext cx="160827" cy="40441"/>
          </a:xfrm>
          <a:prstGeom prst="line">
            <a:avLst/>
          </a:prstGeom>
          <a:ln w="25400">
            <a:solidFill>
              <a:srgbClr val="C8581A"/>
            </a:solidFill>
          </a:ln>
        </p:spPr>
      </p:cxnSp>
      <p:cxnSp>
        <p:nvCxnSpPr>
          <p:cNvPr id="30" name="Line 30"/>
          <p:cNvCxnSpPr/>
          <p:nvPr/>
        </p:nvCxnSpPr>
        <p:spPr>
          <a:xfrm>
            <a:off x="9893270" y="2111720"/>
            <a:ext cx="160827" cy="779"/>
          </a:xfrm>
          <a:prstGeom prst="line">
            <a:avLst/>
          </a:prstGeom>
          <a:ln w="25400">
            <a:solidFill>
              <a:srgbClr val="C8581A"/>
            </a:solidFill>
          </a:ln>
        </p:spPr>
      </p:cxnSp>
      <p:cxnSp>
        <p:nvCxnSpPr>
          <p:cNvPr id="31" name="Line 31"/>
          <p:cNvCxnSpPr/>
          <p:nvPr/>
        </p:nvCxnSpPr>
        <p:spPr>
          <a:xfrm>
            <a:off x="10054097" y="2112499"/>
            <a:ext cx="160827" cy="37202"/>
          </a:xfrm>
          <a:prstGeom prst="line">
            <a:avLst/>
          </a:prstGeom>
          <a:ln w="25400">
            <a:solidFill>
              <a:srgbClr val="C8581A"/>
            </a:solidFill>
          </a:ln>
        </p:spPr>
      </p:cxnSp>
      <p:cxnSp>
        <p:nvCxnSpPr>
          <p:cNvPr id="32" name="Line 32"/>
          <p:cNvCxnSpPr/>
          <p:nvPr/>
        </p:nvCxnSpPr>
        <p:spPr>
          <a:xfrm>
            <a:off x="10214924" y="2149701"/>
            <a:ext cx="160827" cy="58953"/>
          </a:xfrm>
          <a:prstGeom prst="line">
            <a:avLst/>
          </a:prstGeom>
          <a:ln w="25400">
            <a:solidFill>
              <a:srgbClr val="C8581A"/>
            </a:solidFill>
          </a:ln>
        </p:spPr>
      </p:cxnSp>
      <p:cxnSp>
        <p:nvCxnSpPr>
          <p:cNvPr id="33" name="Line 33"/>
          <p:cNvCxnSpPr/>
          <p:nvPr/>
        </p:nvCxnSpPr>
        <p:spPr>
          <a:xfrm>
            <a:off x="10375751" y="2208654"/>
            <a:ext cx="160827" cy="61446"/>
          </a:xfrm>
          <a:prstGeom prst="line">
            <a:avLst/>
          </a:prstGeom>
          <a:ln w="25400">
            <a:solidFill>
              <a:srgbClr val="C8581A"/>
            </a:solidFill>
          </a:ln>
        </p:spPr>
      </p:cxnSp>
      <p:cxnSp>
        <p:nvCxnSpPr>
          <p:cNvPr id="34" name="Line 34"/>
          <p:cNvCxnSpPr/>
          <p:nvPr/>
        </p:nvCxnSpPr>
        <p:spPr>
          <a:xfrm>
            <a:off x="10536577" y="2270099"/>
            <a:ext cx="160827" cy="46106"/>
          </a:xfrm>
          <a:prstGeom prst="line">
            <a:avLst/>
          </a:prstGeom>
          <a:ln w="25400">
            <a:solidFill>
              <a:srgbClr val="C8581A"/>
            </a:solidFill>
          </a:ln>
        </p:spPr>
      </p:cxnSp>
      <p:cxnSp>
        <p:nvCxnSpPr>
          <p:cNvPr id="35" name="Line 35"/>
          <p:cNvCxnSpPr/>
          <p:nvPr/>
        </p:nvCxnSpPr>
        <p:spPr>
          <a:xfrm>
            <a:off x="10697404" y="2316205"/>
            <a:ext cx="160827" cy="19295"/>
          </a:xfrm>
          <a:prstGeom prst="line">
            <a:avLst/>
          </a:prstGeom>
          <a:ln w="25400">
            <a:solidFill>
              <a:srgbClr val="C8581A"/>
            </a:solidFill>
          </a:ln>
        </p:spPr>
      </p:cxnSp>
      <p:cxnSp>
        <p:nvCxnSpPr>
          <p:cNvPr id="36" name="Line 36"/>
          <p:cNvCxnSpPr/>
          <p:nvPr/>
        </p:nvCxnSpPr>
        <p:spPr>
          <a:xfrm flipV="1">
            <a:off x="10858231" y="2325449"/>
            <a:ext cx="160827" cy="10052"/>
          </a:xfrm>
          <a:prstGeom prst="line">
            <a:avLst/>
          </a:prstGeom>
          <a:ln w="25400">
            <a:solidFill>
              <a:srgbClr val="C8581A"/>
            </a:solidFill>
          </a:ln>
        </p:spPr>
      </p:cxnSp>
      <p:cxnSp>
        <p:nvCxnSpPr>
          <p:cNvPr id="37" name="Line 37"/>
          <p:cNvCxnSpPr/>
          <p:nvPr/>
        </p:nvCxnSpPr>
        <p:spPr>
          <a:xfrm flipV="1">
            <a:off x="11019058" y="2292178"/>
            <a:ext cx="160827" cy="33271"/>
          </a:xfrm>
          <a:prstGeom prst="line">
            <a:avLst/>
          </a:prstGeom>
          <a:ln w="25400">
            <a:solidFill>
              <a:srgbClr val="C8581A"/>
            </a:solidFill>
          </a:ln>
        </p:spPr>
      </p:cxnSp>
      <p:cxnSp>
        <p:nvCxnSpPr>
          <p:cNvPr id="38" name="Line 38"/>
          <p:cNvCxnSpPr/>
          <p:nvPr/>
        </p:nvCxnSpPr>
        <p:spPr>
          <a:xfrm flipV="1">
            <a:off x="11179885" y="2247772"/>
            <a:ext cx="160827" cy="44406"/>
          </a:xfrm>
          <a:prstGeom prst="line">
            <a:avLst/>
          </a:prstGeom>
          <a:ln w="25400">
            <a:solidFill>
              <a:srgbClr val="C8581A"/>
            </a:solidFill>
          </a:ln>
        </p:spPr>
      </p:cxnSp>
      <p:cxnSp>
        <p:nvCxnSpPr>
          <p:cNvPr id="39" name="Line 39"/>
          <p:cNvCxnSpPr/>
          <p:nvPr/>
        </p:nvCxnSpPr>
        <p:spPr>
          <a:xfrm flipV="1">
            <a:off x="11340712" y="2206154"/>
            <a:ext cx="160827" cy="41618"/>
          </a:xfrm>
          <a:prstGeom prst="line">
            <a:avLst/>
          </a:prstGeom>
          <a:ln w="25400">
            <a:solidFill>
              <a:srgbClr val="C8581A"/>
            </a:solidFill>
          </a:ln>
        </p:spPr>
      </p:cxnSp>
      <p:cxnSp>
        <p:nvCxnSpPr>
          <p:cNvPr id="40" name="Line 40"/>
          <p:cNvCxnSpPr/>
          <p:nvPr/>
        </p:nvCxnSpPr>
        <p:spPr>
          <a:xfrm flipV="1">
            <a:off x="11501538" y="2178906"/>
            <a:ext cx="160827" cy="27248"/>
          </a:xfrm>
          <a:prstGeom prst="line">
            <a:avLst/>
          </a:prstGeom>
          <a:ln w="25400">
            <a:solidFill>
              <a:srgbClr val="C8581A"/>
            </a:solidFill>
          </a:ln>
        </p:spPr>
      </p:cxnSp>
      <p:cxnSp>
        <p:nvCxnSpPr>
          <p:cNvPr id="41" name="Line 41"/>
          <p:cNvCxnSpPr/>
          <p:nvPr/>
        </p:nvCxnSpPr>
        <p:spPr>
          <a:xfrm flipV="1">
            <a:off x="11662365" y="2172217"/>
            <a:ext cx="160827" cy="6689"/>
          </a:xfrm>
          <a:prstGeom prst="line">
            <a:avLst/>
          </a:prstGeom>
          <a:ln w="25400">
            <a:solidFill>
              <a:srgbClr val="C8581A"/>
            </a:solidFill>
          </a:ln>
        </p:spPr>
      </p:cxnSp>
      <p:sp>
        <p:nvSpPr>
          <p:cNvPr id="42" name="Text"/>
          <p:cNvSpPr/>
          <p:nvPr/>
        </p:nvSpPr>
        <p:spPr>
          <a:xfrm>
            <a:off x="6355080" y="3017520"/>
            <a:ext cx="5468112" cy="365760"/>
          </a:xfrm>
          <a:prstGeom prst="rect">
            <a:avLst/>
          </a:prstGeom>
          <a:noFill/>
          <a:ln>
            <a:noFill/>
          </a:ln>
        </p:spPr>
        <p:txBody>
          <a:bodyPr wrap="square" lIns="91440" tIns="45720" rIns="91440" bIns="45720" anchor="ctr">
            <a:noAutofit/>
          </a:bodyPr>
          <a:lstStyle/>
          <a:p>
            <a:pPr marL="0" indent="0" algn="l">
              <a:spcBef>
                <a:spcPts val="0"/>
              </a:spcBef>
              <a:buNone/>
            </a:pPr>
            <a:r>
              <a:rPr lang="en-US" sz="1500" b="1" i="0" dirty="0">
                <a:solidFill>
                  <a:srgbClr val="1D5A9C"/>
                </a:solidFill>
                <a:latin typeface="Calibri"/>
                <a:ea typeface="Microsoft YaHei"/>
              </a:rPr>
              <a:t>Fluctuating field → monotonic relaxation</a:t>
            </a:r>
          </a:p>
        </p:txBody>
      </p:sp>
      <p:cxnSp>
        <p:nvCxnSpPr>
          <p:cNvPr id="43" name="Line 43"/>
          <p:cNvCxnSpPr/>
          <p:nvPr/>
        </p:nvCxnSpPr>
        <p:spPr>
          <a:xfrm>
            <a:off x="6355080" y="4617720"/>
            <a:ext cx="5468112" cy="0"/>
          </a:xfrm>
          <a:prstGeom prst="line">
            <a:avLst/>
          </a:prstGeom>
          <a:ln w="9525">
            <a:solidFill>
              <a:srgbClr val="C9D1D9"/>
            </a:solidFill>
          </a:ln>
        </p:spPr>
      </p:cxnSp>
      <p:cxnSp>
        <p:nvCxnSpPr>
          <p:cNvPr id="44" name="Line 44"/>
          <p:cNvCxnSpPr/>
          <p:nvPr/>
        </p:nvCxnSpPr>
        <p:spPr>
          <a:xfrm>
            <a:off x="6355080" y="3611880"/>
            <a:ext cx="160827" cy="74426"/>
          </a:xfrm>
          <a:prstGeom prst="line">
            <a:avLst/>
          </a:prstGeom>
          <a:ln w="25400">
            <a:solidFill>
              <a:srgbClr val="1D5A9C"/>
            </a:solidFill>
          </a:ln>
        </p:spPr>
      </p:cxnSp>
      <p:cxnSp>
        <p:nvCxnSpPr>
          <p:cNvPr id="45" name="Line 45"/>
          <p:cNvCxnSpPr/>
          <p:nvPr/>
        </p:nvCxnSpPr>
        <p:spPr>
          <a:xfrm>
            <a:off x="6515907" y="3686306"/>
            <a:ext cx="160827" cy="66165"/>
          </a:xfrm>
          <a:prstGeom prst="line">
            <a:avLst/>
          </a:prstGeom>
          <a:ln w="25400">
            <a:solidFill>
              <a:srgbClr val="1D5A9C"/>
            </a:solidFill>
          </a:ln>
        </p:spPr>
      </p:cxnSp>
      <p:cxnSp>
        <p:nvCxnSpPr>
          <p:cNvPr id="46" name="Line 46"/>
          <p:cNvCxnSpPr/>
          <p:nvPr/>
        </p:nvCxnSpPr>
        <p:spPr>
          <a:xfrm>
            <a:off x="6676734" y="3752471"/>
            <a:ext cx="160827" cy="58821"/>
          </a:xfrm>
          <a:prstGeom prst="line">
            <a:avLst/>
          </a:prstGeom>
          <a:ln w="25400">
            <a:solidFill>
              <a:srgbClr val="1D5A9C"/>
            </a:solidFill>
          </a:ln>
        </p:spPr>
      </p:cxnSp>
      <p:cxnSp>
        <p:nvCxnSpPr>
          <p:cNvPr id="47" name="Line 47"/>
          <p:cNvCxnSpPr/>
          <p:nvPr/>
        </p:nvCxnSpPr>
        <p:spPr>
          <a:xfrm>
            <a:off x="6837560" y="3811292"/>
            <a:ext cx="160827" cy="52293"/>
          </a:xfrm>
          <a:prstGeom prst="line">
            <a:avLst/>
          </a:prstGeom>
          <a:ln w="25400">
            <a:solidFill>
              <a:srgbClr val="1D5A9C"/>
            </a:solidFill>
          </a:ln>
        </p:spPr>
      </p:cxnSp>
      <p:cxnSp>
        <p:nvCxnSpPr>
          <p:cNvPr id="48" name="Line 48"/>
          <p:cNvCxnSpPr/>
          <p:nvPr/>
        </p:nvCxnSpPr>
        <p:spPr>
          <a:xfrm>
            <a:off x="6998387" y="3863585"/>
            <a:ext cx="160827" cy="46489"/>
          </a:xfrm>
          <a:prstGeom prst="line">
            <a:avLst/>
          </a:prstGeom>
          <a:ln w="25400">
            <a:solidFill>
              <a:srgbClr val="1D5A9C"/>
            </a:solidFill>
          </a:ln>
        </p:spPr>
      </p:cxnSp>
      <p:cxnSp>
        <p:nvCxnSpPr>
          <p:cNvPr id="49" name="Line 49"/>
          <p:cNvCxnSpPr/>
          <p:nvPr/>
        </p:nvCxnSpPr>
        <p:spPr>
          <a:xfrm>
            <a:off x="7159214" y="3910074"/>
            <a:ext cx="160827" cy="41329"/>
          </a:xfrm>
          <a:prstGeom prst="line">
            <a:avLst/>
          </a:prstGeom>
          <a:ln w="25400">
            <a:solidFill>
              <a:srgbClr val="1D5A9C"/>
            </a:solidFill>
          </a:ln>
        </p:spPr>
      </p:cxnSp>
      <p:cxnSp>
        <p:nvCxnSpPr>
          <p:cNvPr id="50" name="Line 50"/>
          <p:cNvCxnSpPr/>
          <p:nvPr/>
        </p:nvCxnSpPr>
        <p:spPr>
          <a:xfrm>
            <a:off x="7320041" y="3951403"/>
            <a:ext cx="160827" cy="36742"/>
          </a:xfrm>
          <a:prstGeom prst="line">
            <a:avLst/>
          </a:prstGeom>
          <a:ln w="25400">
            <a:solidFill>
              <a:srgbClr val="1D5A9C"/>
            </a:solidFill>
          </a:ln>
        </p:spPr>
      </p:cxnSp>
      <p:cxnSp>
        <p:nvCxnSpPr>
          <p:cNvPr id="51" name="Line 51"/>
          <p:cNvCxnSpPr/>
          <p:nvPr/>
        </p:nvCxnSpPr>
        <p:spPr>
          <a:xfrm>
            <a:off x="7480868" y="3988145"/>
            <a:ext cx="160827" cy="32664"/>
          </a:xfrm>
          <a:prstGeom prst="line">
            <a:avLst/>
          </a:prstGeom>
          <a:ln w="25400">
            <a:solidFill>
              <a:srgbClr val="1D5A9C"/>
            </a:solidFill>
          </a:ln>
        </p:spPr>
      </p:cxnSp>
      <p:cxnSp>
        <p:nvCxnSpPr>
          <p:cNvPr id="52" name="Line 52"/>
          <p:cNvCxnSpPr/>
          <p:nvPr/>
        </p:nvCxnSpPr>
        <p:spPr>
          <a:xfrm>
            <a:off x="7641695" y="4020809"/>
            <a:ext cx="160827" cy="29039"/>
          </a:xfrm>
          <a:prstGeom prst="line">
            <a:avLst/>
          </a:prstGeom>
          <a:ln w="25400">
            <a:solidFill>
              <a:srgbClr val="1D5A9C"/>
            </a:solidFill>
          </a:ln>
        </p:spPr>
      </p:cxnSp>
      <p:cxnSp>
        <p:nvCxnSpPr>
          <p:cNvPr id="53" name="Line 53"/>
          <p:cNvCxnSpPr/>
          <p:nvPr/>
        </p:nvCxnSpPr>
        <p:spPr>
          <a:xfrm>
            <a:off x="7802521" y="4049847"/>
            <a:ext cx="160827" cy="25816"/>
          </a:xfrm>
          <a:prstGeom prst="line">
            <a:avLst/>
          </a:prstGeom>
          <a:ln w="25400">
            <a:solidFill>
              <a:srgbClr val="1D5A9C"/>
            </a:solidFill>
          </a:ln>
        </p:spPr>
      </p:cxnSp>
      <p:cxnSp>
        <p:nvCxnSpPr>
          <p:cNvPr id="54" name="Line 54"/>
          <p:cNvCxnSpPr/>
          <p:nvPr/>
        </p:nvCxnSpPr>
        <p:spPr>
          <a:xfrm>
            <a:off x="7963348" y="4075663"/>
            <a:ext cx="160827" cy="22950"/>
          </a:xfrm>
          <a:prstGeom prst="line">
            <a:avLst/>
          </a:prstGeom>
          <a:ln w="25400">
            <a:solidFill>
              <a:srgbClr val="1D5A9C"/>
            </a:solidFill>
          </a:ln>
        </p:spPr>
      </p:cxnSp>
      <p:cxnSp>
        <p:nvCxnSpPr>
          <p:cNvPr id="55" name="Line 55"/>
          <p:cNvCxnSpPr/>
          <p:nvPr/>
        </p:nvCxnSpPr>
        <p:spPr>
          <a:xfrm>
            <a:off x="8124175" y="4098613"/>
            <a:ext cx="160827" cy="20403"/>
          </a:xfrm>
          <a:prstGeom prst="line">
            <a:avLst/>
          </a:prstGeom>
          <a:ln w="25400">
            <a:solidFill>
              <a:srgbClr val="1D5A9C"/>
            </a:solidFill>
          </a:ln>
        </p:spPr>
      </p:cxnSp>
      <p:cxnSp>
        <p:nvCxnSpPr>
          <p:cNvPr id="56" name="Line 56"/>
          <p:cNvCxnSpPr/>
          <p:nvPr/>
        </p:nvCxnSpPr>
        <p:spPr>
          <a:xfrm>
            <a:off x="8285002" y="4119016"/>
            <a:ext cx="160827" cy="18138"/>
          </a:xfrm>
          <a:prstGeom prst="line">
            <a:avLst/>
          </a:prstGeom>
          <a:ln w="25400">
            <a:solidFill>
              <a:srgbClr val="1D5A9C"/>
            </a:solidFill>
          </a:ln>
        </p:spPr>
      </p:cxnSp>
      <p:cxnSp>
        <p:nvCxnSpPr>
          <p:cNvPr id="57" name="Line 57"/>
          <p:cNvCxnSpPr/>
          <p:nvPr/>
        </p:nvCxnSpPr>
        <p:spPr>
          <a:xfrm>
            <a:off x="8445829" y="4137154"/>
            <a:ext cx="160827" cy="16125"/>
          </a:xfrm>
          <a:prstGeom prst="line">
            <a:avLst/>
          </a:prstGeom>
          <a:ln w="25400">
            <a:solidFill>
              <a:srgbClr val="1D5A9C"/>
            </a:solidFill>
          </a:ln>
        </p:spPr>
      </p:cxnSp>
      <p:cxnSp>
        <p:nvCxnSpPr>
          <p:cNvPr id="58" name="Line 58"/>
          <p:cNvCxnSpPr/>
          <p:nvPr/>
        </p:nvCxnSpPr>
        <p:spPr>
          <a:xfrm>
            <a:off x="8606656" y="4153280"/>
            <a:ext cx="160827" cy="14336"/>
          </a:xfrm>
          <a:prstGeom prst="line">
            <a:avLst/>
          </a:prstGeom>
          <a:ln w="25400">
            <a:solidFill>
              <a:srgbClr val="1D5A9C"/>
            </a:solidFill>
          </a:ln>
        </p:spPr>
      </p:cxnSp>
      <p:cxnSp>
        <p:nvCxnSpPr>
          <p:cNvPr id="59" name="Line 59"/>
          <p:cNvCxnSpPr/>
          <p:nvPr/>
        </p:nvCxnSpPr>
        <p:spPr>
          <a:xfrm>
            <a:off x="8767482" y="4167615"/>
            <a:ext cx="160827" cy="12744"/>
          </a:xfrm>
          <a:prstGeom prst="line">
            <a:avLst/>
          </a:prstGeom>
          <a:ln w="25400">
            <a:solidFill>
              <a:srgbClr val="1D5A9C"/>
            </a:solidFill>
          </a:ln>
        </p:spPr>
      </p:cxnSp>
      <p:cxnSp>
        <p:nvCxnSpPr>
          <p:cNvPr id="60" name="Line 60"/>
          <p:cNvCxnSpPr/>
          <p:nvPr/>
        </p:nvCxnSpPr>
        <p:spPr>
          <a:xfrm>
            <a:off x="8928309" y="4180360"/>
            <a:ext cx="160827" cy="11330"/>
          </a:xfrm>
          <a:prstGeom prst="line">
            <a:avLst/>
          </a:prstGeom>
          <a:ln w="25400">
            <a:solidFill>
              <a:srgbClr val="1D5A9C"/>
            </a:solidFill>
          </a:ln>
        </p:spPr>
      </p:cxnSp>
      <p:cxnSp>
        <p:nvCxnSpPr>
          <p:cNvPr id="61" name="Line 61"/>
          <p:cNvCxnSpPr/>
          <p:nvPr/>
        </p:nvCxnSpPr>
        <p:spPr>
          <a:xfrm>
            <a:off x="9089136" y="4191690"/>
            <a:ext cx="160827" cy="10072"/>
          </a:xfrm>
          <a:prstGeom prst="line">
            <a:avLst/>
          </a:prstGeom>
          <a:ln w="25400">
            <a:solidFill>
              <a:srgbClr val="1D5A9C"/>
            </a:solidFill>
          </a:ln>
        </p:spPr>
      </p:cxnSp>
      <p:cxnSp>
        <p:nvCxnSpPr>
          <p:cNvPr id="62" name="Line 62"/>
          <p:cNvCxnSpPr/>
          <p:nvPr/>
        </p:nvCxnSpPr>
        <p:spPr>
          <a:xfrm>
            <a:off x="9249963" y="4201762"/>
            <a:ext cx="160827" cy="8954"/>
          </a:xfrm>
          <a:prstGeom prst="line">
            <a:avLst/>
          </a:prstGeom>
          <a:ln w="25400">
            <a:solidFill>
              <a:srgbClr val="1D5A9C"/>
            </a:solidFill>
          </a:ln>
        </p:spPr>
      </p:cxnSp>
      <p:cxnSp>
        <p:nvCxnSpPr>
          <p:cNvPr id="63" name="Line 63"/>
          <p:cNvCxnSpPr/>
          <p:nvPr/>
        </p:nvCxnSpPr>
        <p:spPr>
          <a:xfrm>
            <a:off x="9410790" y="4210716"/>
            <a:ext cx="160827" cy="7961"/>
          </a:xfrm>
          <a:prstGeom prst="line">
            <a:avLst/>
          </a:prstGeom>
          <a:ln w="25400">
            <a:solidFill>
              <a:srgbClr val="1D5A9C"/>
            </a:solidFill>
          </a:ln>
        </p:spPr>
      </p:cxnSp>
      <p:cxnSp>
        <p:nvCxnSpPr>
          <p:cNvPr id="64" name="Line 64"/>
          <p:cNvCxnSpPr/>
          <p:nvPr/>
        </p:nvCxnSpPr>
        <p:spPr>
          <a:xfrm>
            <a:off x="9571616" y="4218677"/>
            <a:ext cx="160827" cy="7077"/>
          </a:xfrm>
          <a:prstGeom prst="line">
            <a:avLst/>
          </a:prstGeom>
          <a:ln w="25400">
            <a:solidFill>
              <a:srgbClr val="1D5A9C"/>
            </a:solidFill>
          </a:ln>
        </p:spPr>
      </p:cxnSp>
      <p:cxnSp>
        <p:nvCxnSpPr>
          <p:cNvPr id="65" name="Line 65"/>
          <p:cNvCxnSpPr/>
          <p:nvPr/>
        </p:nvCxnSpPr>
        <p:spPr>
          <a:xfrm>
            <a:off x="9732443" y="4225754"/>
            <a:ext cx="160827" cy="6292"/>
          </a:xfrm>
          <a:prstGeom prst="line">
            <a:avLst/>
          </a:prstGeom>
          <a:ln w="25400">
            <a:solidFill>
              <a:srgbClr val="1D5A9C"/>
            </a:solidFill>
          </a:ln>
        </p:spPr>
      </p:cxnSp>
      <p:cxnSp>
        <p:nvCxnSpPr>
          <p:cNvPr id="66" name="Line 66"/>
          <p:cNvCxnSpPr/>
          <p:nvPr/>
        </p:nvCxnSpPr>
        <p:spPr>
          <a:xfrm>
            <a:off x="9893270" y="4232046"/>
            <a:ext cx="160827" cy="5593"/>
          </a:xfrm>
          <a:prstGeom prst="line">
            <a:avLst/>
          </a:prstGeom>
          <a:ln w="25400">
            <a:solidFill>
              <a:srgbClr val="1D5A9C"/>
            </a:solidFill>
          </a:ln>
        </p:spPr>
      </p:cxnSp>
      <p:cxnSp>
        <p:nvCxnSpPr>
          <p:cNvPr id="67" name="Line 67"/>
          <p:cNvCxnSpPr/>
          <p:nvPr/>
        </p:nvCxnSpPr>
        <p:spPr>
          <a:xfrm>
            <a:off x="10054097" y="4237639"/>
            <a:ext cx="160827" cy="4972"/>
          </a:xfrm>
          <a:prstGeom prst="line">
            <a:avLst/>
          </a:prstGeom>
          <a:ln w="25400">
            <a:solidFill>
              <a:srgbClr val="1D5A9C"/>
            </a:solidFill>
          </a:ln>
        </p:spPr>
      </p:cxnSp>
      <p:cxnSp>
        <p:nvCxnSpPr>
          <p:cNvPr id="68" name="Line 68"/>
          <p:cNvCxnSpPr/>
          <p:nvPr/>
        </p:nvCxnSpPr>
        <p:spPr>
          <a:xfrm>
            <a:off x="10214924" y="4242611"/>
            <a:ext cx="160827" cy="4421"/>
          </a:xfrm>
          <a:prstGeom prst="line">
            <a:avLst/>
          </a:prstGeom>
          <a:ln w="25400">
            <a:solidFill>
              <a:srgbClr val="1D5A9C"/>
            </a:solidFill>
          </a:ln>
        </p:spPr>
      </p:cxnSp>
      <p:cxnSp>
        <p:nvCxnSpPr>
          <p:cNvPr id="69" name="Line 69"/>
          <p:cNvCxnSpPr/>
          <p:nvPr/>
        </p:nvCxnSpPr>
        <p:spPr>
          <a:xfrm>
            <a:off x="10375751" y="4247032"/>
            <a:ext cx="160827" cy="3930"/>
          </a:xfrm>
          <a:prstGeom prst="line">
            <a:avLst/>
          </a:prstGeom>
          <a:ln w="25400">
            <a:solidFill>
              <a:srgbClr val="1D5A9C"/>
            </a:solidFill>
          </a:ln>
        </p:spPr>
      </p:cxnSp>
      <p:cxnSp>
        <p:nvCxnSpPr>
          <p:cNvPr id="70" name="Line 70"/>
          <p:cNvCxnSpPr/>
          <p:nvPr/>
        </p:nvCxnSpPr>
        <p:spPr>
          <a:xfrm>
            <a:off x="10536577" y="4250962"/>
            <a:ext cx="160827" cy="3494"/>
          </a:xfrm>
          <a:prstGeom prst="line">
            <a:avLst/>
          </a:prstGeom>
          <a:ln w="25400">
            <a:solidFill>
              <a:srgbClr val="1D5A9C"/>
            </a:solidFill>
          </a:ln>
        </p:spPr>
      </p:cxnSp>
      <p:cxnSp>
        <p:nvCxnSpPr>
          <p:cNvPr id="71" name="Line 71"/>
          <p:cNvCxnSpPr/>
          <p:nvPr/>
        </p:nvCxnSpPr>
        <p:spPr>
          <a:xfrm>
            <a:off x="10697404" y="4254456"/>
            <a:ext cx="160827" cy="3106"/>
          </a:xfrm>
          <a:prstGeom prst="line">
            <a:avLst/>
          </a:prstGeom>
          <a:ln w="25400">
            <a:solidFill>
              <a:srgbClr val="1D5A9C"/>
            </a:solidFill>
          </a:ln>
        </p:spPr>
      </p:cxnSp>
      <p:cxnSp>
        <p:nvCxnSpPr>
          <p:cNvPr id="72" name="Line 72"/>
          <p:cNvCxnSpPr/>
          <p:nvPr/>
        </p:nvCxnSpPr>
        <p:spPr>
          <a:xfrm>
            <a:off x="10858231" y="4257562"/>
            <a:ext cx="160827" cy="2761"/>
          </a:xfrm>
          <a:prstGeom prst="line">
            <a:avLst/>
          </a:prstGeom>
          <a:ln w="25400">
            <a:solidFill>
              <a:srgbClr val="1D5A9C"/>
            </a:solidFill>
          </a:ln>
        </p:spPr>
      </p:cxnSp>
      <p:cxnSp>
        <p:nvCxnSpPr>
          <p:cNvPr id="73" name="Line 73"/>
          <p:cNvCxnSpPr/>
          <p:nvPr/>
        </p:nvCxnSpPr>
        <p:spPr>
          <a:xfrm>
            <a:off x="11019058" y="4260323"/>
            <a:ext cx="160827" cy="2455"/>
          </a:xfrm>
          <a:prstGeom prst="line">
            <a:avLst/>
          </a:prstGeom>
          <a:ln w="25400">
            <a:solidFill>
              <a:srgbClr val="1D5A9C"/>
            </a:solidFill>
          </a:ln>
        </p:spPr>
      </p:cxnSp>
      <p:cxnSp>
        <p:nvCxnSpPr>
          <p:cNvPr id="74" name="Line 74"/>
          <p:cNvCxnSpPr/>
          <p:nvPr/>
        </p:nvCxnSpPr>
        <p:spPr>
          <a:xfrm>
            <a:off x="11179885" y="4262778"/>
            <a:ext cx="160827" cy="2182"/>
          </a:xfrm>
          <a:prstGeom prst="line">
            <a:avLst/>
          </a:prstGeom>
          <a:ln w="25400">
            <a:solidFill>
              <a:srgbClr val="1D5A9C"/>
            </a:solidFill>
          </a:ln>
        </p:spPr>
      </p:cxnSp>
      <p:cxnSp>
        <p:nvCxnSpPr>
          <p:cNvPr id="75" name="Line 75"/>
          <p:cNvCxnSpPr/>
          <p:nvPr/>
        </p:nvCxnSpPr>
        <p:spPr>
          <a:xfrm>
            <a:off x="11340712" y="4264960"/>
            <a:ext cx="160827" cy="1940"/>
          </a:xfrm>
          <a:prstGeom prst="line">
            <a:avLst/>
          </a:prstGeom>
          <a:ln w="25400">
            <a:solidFill>
              <a:srgbClr val="1D5A9C"/>
            </a:solidFill>
          </a:ln>
        </p:spPr>
      </p:cxnSp>
      <p:cxnSp>
        <p:nvCxnSpPr>
          <p:cNvPr id="76" name="Line 76"/>
          <p:cNvCxnSpPr/>
          <p:nvPr/>
        </p:nvCxnSpPr>
        <p:spPr>
          <a:xfrm>
            <a:off x="11501538" y="4266900"/>
            <a:ext cx="160827" cy="1725"/>
          </a:xfrm>
          <a:prstGeom prst="line">
            <a:avLst/>
          </a:prstGeom>
          <a:ln w="25400">
            <a:solidFill>
              <a:srgbClr val="1D5A9C"/>
            </a:solidFill>
          </a:ln>
        </p:spPr>
      </p:cxnSp>
      <p:cxnSp>
        <p:nvCxnSpPr>
          <p:cNvPr id="77" name="Line 77"/>
          <p:cNvCxnSpPr/>
          <p:nvPr/>
        </p:nvCxnSpPr>
        <p:spPr>
          <a:xfrm>
            <a:off x="11662365" y="4268625"/>
            <a:ext cx="160827" cy="1533"/>
          </a:xfrm>
          <a:prstGeom prst="line">
            <a:avLst/>
          </a:prstGeom>
          <a:ln w="25400">
            <a:solidFill>
              <a:srgbClr val="1D5A9C"/>
            </a:solidFill>
          </a:ln>
        </p:spPr>
      </p:cxnSp>
      <p:sp>
        <p:nvSpPr>
          <p:cNvPr id="78" name="Box"/>
          <p:cNvSpPr/>
          <p:nvPr/>
        </p:nvSpPr>
        <p:spPr>
          <a:xfrm>
            <a:off x="3241391" y="5288281"/>
            <a:ext cx="5468112" cy="822960"/>
          </a:xfrm>
          <a:prstGeom prst="roundRect">
            <a:avLst/>
          </a:prstGeom>
          <a:solidFill>
            <a:srgbClr val="EEF3F9"/>
          </a:solidFill>
          <a:ln w="19050">
            <a:solidFill>
              <a:srgbClr val="C8581A"/>
            </a:solidFill>
          </a:ln>
        </p:spPr>
        <p:txBody>
          <a:bodyPr wrap="square" lIns="91440" tIns="45720" rIns="91440" bIns="45720" anchor="ctr">
            <a:noAutofit/>
          </a:bodyPr>
          <a:lstStyle/>
          <a:p>
            <a:pPr marL="0" indent="0" algn="ctr">
              <a:spcBef>
                <a:spcPts val="0"/>
              </a:spcBef>
              <a:buNone/>
            </a:pPr>
            <a:r>
              <a:rPr lang="en-US" sz="2200" b="0" i="0" dirty="0">
                <a:solidFill>
                  <a:srgbClr val="12355B"/>
                </a:solidFill>
                <a:latin typeface="Calibri"/>
                <a:ea typeface="Microsoft YaHei"/>
              </a:rPr>
              <a:t>ν = γμ·Bloc ,  γμ = 0.1355 MHz/mT</a:t>
            </a:r>
          </a:p>
          <a:p>
            <a:pPr marL="0" indent="0" algn="ctr">
              <a:spcBef>
                <a:spcPts val="200"/>
              </a:spcBef>
              <a:buNone/>
            </a:pPr>
            <a:r>
              <a:rPr lang="en-US" sz="2200" b="0" i="0" dirty="0">
                <a:solidFill>
                  <a:srgbClr val="12355B"/>
                </a:solidFill>
                <a:latin typeface="Calibri"/>
                <a:ea typeface="Microsoft YaHei"/>
              </a:rPr>
              <a:t>Bloc = 4.7 mT → ν ≈ 0.64 MHz</a:t>
            </a:r>
          </a:p>
        </p:txBody>
      </p:sp>
      <p:cxnSp>
        <p:nvCxnSpPr>
          <p:cNvPr id="79" name="Line 79"/>
          <p:cNvCxnSpPr/>
          <p:nvPr/>
        </p:nvCxnSpPr>
        <p:spPr>
          <a:xfrm>
            <a:off x="365760" y="6400800"/>
            <a:ext cx="11457432" cy="0"/>
          </a:xfrm>
          <a:prstGeom prst="line">
            <a:avLst/>
          </a:prstGeom>
          <a:ln w="9525">
            <a:solidFill>
              <a:srgbClr val="CCD6E0"/>
            </a:solidFill>
          </a:ln>
        </p:spPr>
      </p:cxnSp>
      <p:sp>
        <p:nvSpPr>
          <p:cNvPr id="80" name="Text"/>
          <p:cNvSpPr/>
          <p:nvPr/>
        </p:nvSpPr>
        <p:spPr>
          <a:xfrm>
            <a:off x="365760" y="6446520"/>
            <a:ext cx="9601200" cy="320040"/>
          </a:xfrm>
          <a:prstGeom prst="rect">
            <a:avLst/>
          </a:prstGeom>
          <a:noFill/>
          <a:ln>
            <a:noFill/>
          </a:ln>
        </p:spPr>
        <p:txBody>
          <a:bodyPr wrap="square" lIns="91440" tIns="45720" rIns="91440" bIns="45720" anchor="ctr">
            <a:noAutofit/>
          </a:bodyPr>
          <a:lstStyle/>
          <a:p>
            <a:pPr marL="0" indent="0" algn="l">
              <a:spcBef>
                <a:spcPts val="0"/>
              </a:spcBef>
              <a:buNone/>
            </a:pPr>
            <a:r>
              <a:rPr lang="en-US" sz="1000" b="0" i="0" dirty="0">
                <a:solidFill>
                  <a:srgbClr val="5A6B7B"/>
                </a:solidFill>
                <a:latin typeface="Calibri"/>
                <a:ea typeface="Microsoft YaHei"/>
              </a:rPr>
              <a:t>MELODY2026 · The 3rd Workshop on Muon Science Technology and Industry · 26 Oct 2026</a:t>
            </a:r>
          </a:p>
        </p:txBody>
      </p:sp>
      <p:sp>
        <p:nvSpPr>
          <p:cNvPr id="81" name="Text"/>
          <p:cNvSpPr/>
          <p:nvPr/>
        </p:nvSpPr>
        <p:spPr>
          <a:xfrm>
            <a:off x="10424160" y="6446520"/>
            <a:ext cx="1399032" cy="320040"/>
          </a:xfrm>
          <a:prstGeom prst="rect">
            <a:avLst/>
          </a:prstGeom>
          <a:noFill/>
          <a:ln>
            <a:noFill/>
          </a:ln>
        </p:spPr>
        <p:txBody>
          <a:bodyPr wrap="square" lIns="91440" tIns="45720" rIns="91440" bIns="45720" anchor="ctr">
            <a:noAutofit/>
          </a:bodyPr>
          <a:lstStyle/>
          <a:p>
            <a:pPr marL="0" indent="0" algn="r">
              <a:spcBef>
                <a:spcPts val="0"/>
              </a:spcBef>
              <a:buNone/>
            </a:pPr>
            <a:r>
              <a:rPr lang="en-US" sz="1000" b="0" i="0" dirty="0">
                <a:solidFill>
                  <a:srgbClr val="5A6B7B"/>
                </a:solidFill>
                <a:latin typeface="Calibri"/>
                <a:ea typeface="Microsoft YaHei"/>
              </a:rPr>
              <a:t>09/21</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500"/>
                                        <p:tgtEl>
                                          <p:spTgt spid="42"/>
                                        </p:tgtEl>
                                      </p:cBhvr>
                                    </p:animEffect>
                                  </p:childTnLst>
                                </p:cTn>
                              </p:par>
                              <p:par>
                                <p:cTn id="8" presetID="10" presetClass="entr" presetSubtype="0" fill="hold" nodeType="withEffect">
                                  <p:stCondLst>
                                    <p:cond delay="0"/>
                                  </p:stCondLst>
                                  <p:childTnLst>
                                    <p:set>
                                      <p:cBhvr>
                                        <p:cTn id="9" dur="1" fill="hold">
                                          <p:stCondLst>
                                            <p:cond delay="0"/>
                                          </p:stCondLst>
                                        </p:cTn>
                                        <p:tgtEl>
                                          <p:spTgt spid="43"/>
                                        </p:tgtEl>
                                        <p:attrNameLst>
                                          <p:attrName>style.visibility</p:attrName>
                                        </p:attrNameLst>
                                      </p:cBhvr>
                                      <p:to>
                                        <p:strVal val="visible"/>
                                      </p:to>
                                    </p:set>
                                    <p:animEffect transition="in" filter="fade">
                                      <p:cBhvr>
                                        <p:cTn id="10" dur="500"/>
                                        <p:tgtEl>
                                          <p:spTgt spid="43"/>
                                        </p:tgtEl>
                                      </p:cBhvr>
                                    </p:animEffect>
                                  </p:childTnLst>
                                </p:cTn>
                              </p:par>
                              <p:par>
                                <p:cTn id="11" presetID="10" presetClass="entr" presetSubtype="0" fill="hold" nodeType="withEffect">
                                  <p:stCondLst>
                                    <p:cond delay="0"/>
                                  </p:stCondLst>
                                  <p:childTnLst>
                                    <p:set>
                                      <p:cBhvr>
                                        <p:cTn id="12" dur="1" fill="hold">
                                          <p:stCondLst>
                                            <p:cond delay="0"/>
                                          </p:stCondLst>
                                        </p:cTn>
                                        <p:tgtEl>
                                          <p:spTgt spid="44"/>
                                        </p:tgtEl>
                                        <p:attrNameLst>
                                          <p:attrName>style.visibility</p:attrName>
                                        </p:attrNameLst>
                                      </p:cBhvr>
                                      <p:to>
                                        <p:strVal val="visible"/>
                                      </p:to>
                                    </p:set>
                                    <p:animEffect transition="in" filter="fade">
                                      <p:cBhvr>
                                        <p:cTn id="13" dur="500"/>
                                        <p:tgtEl>
                                          <p:spTgt spid="44"/>
                                        </p:tgtEl>
                                      </p:cBhvr>
                                    </p:animEffect>
                                  </p:childTnLst>
                                </p:cTn>
                              </p:par>
                              <p:par>
                                <p:cTn id="14" presetID="10" presetClass="entr" presetSubtype="0" fill="hold" nodeType="withEffect">
                                  <p:stCondLst>
                                    <p:cond delay="0"/>
                                  </p:stCondLst>
                                  <p:childTnLst>
                                    <p:set>
                                      <p:cBhvr>
                                        <p:cTn id="15" dur="1" fill="hold">
                                          <p:stCondLst>
                                            <p:cond delay="0"/>
                                          </p:stCondLst>
                                        </p:cTn>
                                        <p:tgtEl>
                                          <p:spTgt spid="45"/>
                                        </p:tgtEl>
                                        <p:attrNameLst>
                                          <p:attrName>style.visibility</p:attrName>
                                        </p:attrNameLst>
                                      </p:cBhvr>
                                      <p:to>
                                        <p:strVal val="visible"/>
                                      </p:to>
                                    </p:set>
                                    <p:animEffect transition="in" filter="fade">
                                      <p:cBhvr>
                                        <p:cTn id="16" dur="500"/>
                                        <p:tgtEl>
                                          <p:spTgt spid="45"/>
                                        </p:tgtEl>
                                      </p:cBhvr>
                                    </p:animEffect>
                                  </p:childTnLst>
                                </p:cTn>
                              </p:par>
                              <p:par>
                                <p:cTn id="17" presetID="10" presetClass="entr" presetSubtype="0" fill="hold" nodeType="withEffect">
                                  <p:stCondLst>
                                    <p:cond delay="0"/>
                                  </p:stCondLst>
                                  <p:childTnLst>
                                    <p:set>
                                      <p:cBhvr>
                                        <p:cTn id="18" dur="1" fill="hold">
                                          <p:stCondLst>
                                            <p:cond delay="0"/>
                                          </p:stCondLst>
                                        </p:cTn>
                                        <p:tgtEl>
                                          <p:spTgt spid="46"/>
                                        </p:tgtEl>
                                        <p:attrNameLst>
                                          <p:attrName>style.visibility</p:attrName>
                                        </p:attrNameLst>
                                      </p:cBhvr>
                                      <p:to>
                                        <p:strVal val="visible"/>
                                      </p:to>
                                    </p:set>
                                    <p:animEffect transition="in" filter="fade">
                                      <p:cBhvr>
                                        <p:cTn id="19" dur="500"/>
                                        <p:tgtEl>
                                          <p:spTgt spid="46"/>
                                        </p:tgtEl>
                                      </p:cBhvr>
                                    </p:animEffect>
                                  </p:childTnLst>
                                </p:cTn>
                              </p:par>
                              <p:par>
                                <p:cTn id="20" presetID="10" presetClass="entr" presetSubtype="0" fill="hold" nodeType="withEffect">
                                  <p:stCondLst>
                                    <p:cond delay="0"/>
                                  </p:stCondLst>
                                  <p:childTnLst>
                                    <p:set>
                                      <p:cBhvr>
                                        <p:cTn id="21" dur="1" fill="hold">
                                          <p:stCondLst>
                                            <p:cond delay="0"/>
                                          </p:stCondLst>
                                        </p:cTn>
                                        <p:tgtEl>
                                          <p:spTgt spid="47"/>
                                        </p:tgtEl>
                                        <p:attrNameLst>
                                          <p:attrName>style.visibility</p:attrName>
                                        </p:attrNameLst>
                                      </p:cBhvr>
                                      <p:to>
                                        <p:strVal val="visible"/>
                                      </p:to>
                                    </p:set>
                                    <p:animEffect transition="in" filter="fade">
                                      <p:cBhvr>
                                        <p:cTn id="22" dur="500"/>
                                        <p:tgtEl>
                                          <p:spTgt spid="47"/>
                                        </p:tgtEl>
                                      </p:cBhvr>
                                    </p:animEffect>
                                  </p:childTnLst>
                                </p:cTn>
                              </p:par>
                              <p:par>
                                <p:cTn id="23" presetID="10" presetClass="entr" presetSubtype="0" fill="hold" nodeType="withEffect">
                                  <p:stCondLst>
                                    <p:cond delay="0"/>
                                  </p:stCondLst>
                                  <p:childTnLst>
                                    <p:set>
                                      <p:cBhvr>
                                        <p:cTn id="24" dur="1" fill="hold">
                                          <p:stCondLst>
                                            <p:cond delay="0"/>
                                          </p:stCondLst>
                                        </p:cTn>
                                        <p:tgtEl>
                                          <p:spTgt spid="48"/>
                                        </p:tgtEl>
                                        <p:attrNameLst>
                                          <p:attrName>style.visibility</p:attrName>
                                        </p:attrNameLst>
                                      </p:cBhvr>
                                      <p:to>
                                        <p:strVal val="visible"/>
                                      </p:to>
                                    </p:set>
                                    <p:animEffect transition="in" filter="fade">
                                      <p:cBhvr>
                                        <p:cTn id="25" dur="500"/>
                                        <p:tgtEl>
                                          <p:spTgt spid="48"/>
                                        </p:tgtEl>
                                      </p:cBhvr>
                                    </p:animEffect>
                                  </p:childTnLst>
                                </p:cTn>
                              </p:par>
                              <p:par>
                                <p:cTn id="26" presetID="10" presetClass="entr" presetSubtype="0" fill="hold" nodeType="withEffect">
                                  <p:stCondLst>
                                    <p:cond delay="0"/>
                                  </p:stCondLst>
                                  <p:childTnLst>
                                    <p:set>
                                      <p:cBhvr>
                                        <p:cTn id="27" dur="1" fill="hold">
                                          <p:stCondLst>
                                            <p:cond delay="0"/>
                                          </p:stCondLst>
                                        </p:cTn>
                                        <p:tgtEl>
                                          <p:spTgt spid="49"/>
                                        </p:tgtEl>
                                        <p:attrNameLst>
                                          <p:attrName>style.visibility</p:attrName>
                                        </p:attrNameLst>
                                      </p:cBhvr>
                                      <p:to>
                                        <p:strVal val="visible"/>
                                      </p:to>
                                    </p:set>
                                    <p:animEffect transition="in" filter="fade">
                                      <p:cBhvr>
                                        <p:cTn id="28" dur="500"/>
                                        <p:tgtEl>
                                          <p:spTgt spid="49"/>
                                        </p:tgtEl>
                                      </p:cBhvr>
                                    </p:animEffect>
                                  </p:childTnLst>
                                </p:cTn>
                              </p:par>
                              <p:par>
                                <p:cTn id="29" presetID="10" presetClass="entr" presetSubtype="0" fill="hold" nodeType="withEffect">
                                  <p:stCondLst>
                                    <p:cond delay="0"/>
                                  </p:stCondLst>
                                  <p:childTnLst>
                                    <p:set>
                                      <p:cBhvr>
                                        <p:cTn id="30" dur="1" fill="hold">
                                          <p:stCondLst>
                                            <p:cond delay="0"/>
                                          </p:stCondLst>
                                        </p:cTn>
                                        <p:tgtEl>
                                          <p:spTgt spid="50"/>
                                        </p:tgtEl>
                                        <p:attrNameLst>
                                          <p:attrName>style.visibility</p:attrName>
                                        </p:attrNameLst>
                                      </p:cBhvr>
                                      <p:to>
                                        <p:strVal val="visible"/>
                                      </p:to>
                                    </p:set>
                                    <p:animEffect transition="in" filter="fade">
                                      <p:cBhvr>
                                        <p:cTn id="31" dur="500"/>
                                        <p:tgtEl>
                                          <p:spTgt spid="50"/>
                                        </p:tgtEl>
                                      </p:cBhvr>
                                    </p:animEffect>
                                  </p:childTnLst>
                                </p:cTn>
                              </p:par>
                              <p:par>
                                <p:cTn id="32" presetID="10" presetClass="entr" presetSubtype="0" fill="hold" nodeType="withEffect">
                                  <p:stCondLst>
                                    <p:cond delay="0"/>
                                  </p:stCondLst>
                                  <p:childTnLst>
                                    <p:set>
                                      <p:cBhvr>
                                        <p:cTn id="33" dur="1" fill="hold">
                                          <p:stCondLst>
                                            <p:cond delay="0"/>
                                          </p:stCondLst>
                                        </p:cTn>
                                        <p:tgtEl>
                                          <p:spTgt spid="51"/>
                                        </p:tgtEl>
                                        <p:attrNameLst>
                                          <p:attrName>style.visibility</p:attrName>
                                        </p:attrNameLst>
                                      </p:cBhvr>
                                      <p:to>
                                        <p:strVal val="visible"/>
                                      </p:to>
                                    </p:set>
                                    <p:animEffect transition="in" filter="fade">
                                      <p:cBhvr>
                                        <p:cTn id="34" dur="500"/>
                                        <p:tgtEl>
                                          <p:spTgt spid="51"/>
                                        </p:tgtEl>
                                      </p:cBhvr>
                                    </p:animEffect>
                                  </p:childTnLst>
                                </p:cTn>
                              </p:par>
                              <p:par>
                                <p:cTn id="35" presetID="10" presetClass="entr" presetSubtype="0" fill="hold" nodeType="withEffect">
                                  <p:stCondLst>
                                    <p:cond delay="0"/>
                                  </p:stCondLst>
                                  <p:childTnLst>
                                    <p:set>
                                      <p:cBhvr>
                                        <p:cTn id="36" dur="1" fill="hold">
                                          <p:stCondLst>
                                            <p:cond delay="0"/>
                                          </p:stCondLst>
                                        </p:cTn>
                                        <p:tgtEl>
                                          <p:spTgt spid="52"/>
                                        </p:tgtEl>
                                        <p:attrNameLst>
                                          <p:attrName>style.visibility</p:attrName>
                                        </p:attrNameLst>
                                      </p:cBhvr>
                                      <p:to>
                                        <p:strVal val="visible"/>
                                      </p:to>
                                    </p:set>
                                    <p:animEffect transition="in" filter="fade">
                                      <p:cBhvr>
                                        <p:cTn id="37" dur="500"/>
                                        <p:tgtEl>
                                          <p:spTgt spid="52"/>
                                        </p:tgtEl>
                                      </p:cBhvr>
                                    </p:animEffect>
                                  </p:childTnLst>
                                </p:cTn>
                              </p:par>
                              <p:par>
                                <p:cTn id="38" presetID="10" presetClass="entr" presetSubtype="0" fill="hold" nodeType="withEffect">
                                  <p:stCondLst>
                                    <p:cond delay="0"/>
                                  </p:stCondLst>
                                  <p:childTnLst>
                                    <p:set>
                                      <p:cBhvr>
                                        <p:cTn id="39" dur="1" fill="hold">
                                          <p:stCondLst>
                                            <p:cond delay="0"/>
                                          </p:stCondLst>
                                        </p:cTn>
                                        <p:tgtEl>
                                          <p:spTgt spid="53"/>
                                        </p:tgtEl>
                                        <p:attrNameLst>
                                          <p:attrName>style.visibility</p:attrName>
                                        </p:attrNameLst>
                                      </p:cBhvr>
                                      <p:to>
                                        <p:strVal val="visible"/>
                                      </p:to>
                                    </p:set>
                                    <p:animEffect transition="in" filter="fade">
                                      <p:cBhvr>
                                        <p:cTn id="40" dur="500"/>
                                        <p:tgtEl>
                                          <p:spTgt spid="53"/>
                                        </p:tgtEl>
                                      </p:cBhvr>
                                    </p:animEffect>
                                  </p:childTnLst>
                                </p:cTn>
                              </p:par>
                              <p:par>
                                <p:cTn id="41" presetID="10" presetClass="entr" presetSubtype="0" fill="hold" nodeType="withEffect">
                                  <p:stCondLst>
                                    <p:cond delay="0"/>
                                  </p:stCondLst>
                                  <p:childTnLst>
                                    <p:set>
                                      <p:cBhvr>
                                        <p:cTn id="42" dur="1" fill="hold">
                                          <p:stCondLst>
                                            <p:cond delay="0"/>
                                          </p:stCondLst>
                                        </p:cTn>
                                        <p:tgtEl>
                                          <p:spTgt spid="54"/>
                                        </p:tgtEl>
                                        <p:attrNameLst>
                                          <p:attrName>style.visibility</p:attrName>
                                        </p:attrNameLst>
                                      </p:cBhvr>
                                      <p:to>
                                        <p:strVal val="visible"/>
                                      </p:to>
                                    </p:set>
                                    <p:animEffect transition="in" filter="fade">
                                      <p:cBhvr>
                                        <p:cTn id="43" dur="500"/>
                                        <p:tgtEl>
                                          <p:spTgt spid="54"/>
                                        </p:tgtEl>
                                      </p:cBhvr>
                                    </p:animEffect>
                                  </p:childTnLst>
                                </p:cTn>
                              </p:par>
                              <p:par>
                                <p:cTn id="44" presetID="10" presetClass="entr" presetSubtype="0" fill="hold" nodeType="withEffect">
                                  <p:stCondLst>
                                    <p:cond delay="0"/>
                                  </p:stCondLst>
                                  <p:childTnLst>
                                    <p:set>
                                      <p:cBhvr>
                                        <p:cTn id="45" dur="1" fill="hold">
                                          <p:stCondLst>
                                            <p:cond delay="0"/>
                                          </p:stCondLst>
                                        </p:cTn>
                                        <p:tgtEl>
                                          <p:spTgt spid="55"/>
                                        </p:tgtEl>
                                        <p:attrNameLst>
                                          <p:attrName>style.visibility</p:attrName>
                                        </p:attrNameLst>
                                      </p:cBhvr>
                                      <p:to>
                                        <p:strVal val="visible"/>
                                      </p:to>
                                    </p:set>
                                    <p:animEffect transition="in" filter="fade">
                                      <p:cBhvr>
                                        <p:cTn id="46" dur="500"/>
                                        <p:tgtEl>
                                          <p:spTgt spid="55"/>
                                        </p:tgtEl>
                                      </p:cBhvr>
                                    </p:animEffect>
                                  </p:childTnLst>
                                </p:cTn>
                              </p:par>
                              <p:par>
                                <p:cTn id="47" presetID="10" presetClass="entr" presetSubtype="0" fill="hold" nodeType="withEffect">
                                  <p:stCondLst>
                                    <p:cond delay="0"/>
                                  </p:stCondLst>
                                  <p:childTnLst>
                                    <p:set>
                                      <p:cBhvr>
                                        <p:cTn id="48" dur="1" fill="hold">
                                          <p:stCondLst>
                                            <p:cond delay="0"/>
                                          </p:stCondLst>
                                        </p:cTn>
                                        <p:tgtEl>
                                          <p:spTgt spid="56"/>
                                        </p:tgtEl>
                                        <p:attrNameLst>
                                          <p:attrName>style.visibility</p:attrName>
                                        </p:attrNameLst>
                                      </p:cBhvr>
                                      <p:to>
                                        <p:strVal val="visible"/>
                                      </p:to>
                                    </p:set>
                                    <p:animEffect transition="in" filter="fade">
                                      <p:cBhvr>
                                        <p:cTn id="49" dur="500"/>
                                        <p:tgtEl>
                                          <p:spTgt spid="56"/>
                                        </p:tgtEl>
                                      </p:cBhvr>
                                    </p:animEffect>
                                  </p:childTnLst>
                                </p:cTn>
                              </p:par>
                              <p:par>
                                <p:cTn id="50" presetID="10" presetClass="entr" presetSubtype="0" fill="hold" nodeType="withEffect">
                                  <p:stCondLst>
                                    <p:cond delay="0"/>
                                  </p:stCondLst>
                                  <p:childTnLst>
                                    <p:set>
                                      <p:cBhvr>
                                        <p:cTn id="51" dur="1" fill="hold">
                                          <p:stCondLst>
                                            <p:cond delay="0"/>
                                          </p:stCondLst>
                                        </p:cTn>
                                        <p:tgtEl>
                                          <p:spTgt spid="57"/>
                                        </p:tgtEl>
                                        <p:attrNameLst>
                                          <p:attrName>style.visibility</p:attrName>
                                        </p:attrNameLst>
                                      </p:cBhvr>
                                      <p:to>
                                        <p:strVal val="visible"/>
                                      </p:to>
                                    </p:set>
                                    <p:animEffect transition="in" filter="fade">
                                      <p:cBhvr>
                                        <p:cTn id="52" dur="500"/>
                                        <p:tgtEl>
                                          <p:spTgt spid="57"/>
                                        </p:tgtEl>
                                      </p:cBhvr>
                                    </p:animEffect>
                                  </p:childTnLst>
                                </p:cTn>
                              </p:par>
                              <p:par>
                                <p:cTn id="53" presetID="10" presetClass="entr" presetSubtype="0" fill="hold" nodeType="withEffect">
                                  <p:stCondLst>
                                    <p:cond delay="0"/>
                                  </p:stCondLst>
                                  <p:childTnLst>
                                    <p:set>
                                      <p:cBhvr>
                                        <p:cTn id="54" dur="1" fill="hold">
                                          <p:stCondLst>
                                            <p:cond delay="0"/>
                                          </p:stCondLst>
                                        </p:cTn>
                                        <p:tgtEl>
                                          <p:spTgt spid="58"/>
                                        </p:tgtEl>
                                        <p:attrNameLst>
                                          <p:attrName>style.visibility</p:attrName>
                                        </p:attrNameLst>
                                      </p:cBhvr>
                                      <p:to>
                                        <p:strVal val="visible"/>
                                      </p:to>
                                    </p:set>
                                    <p:animEffect transition="in" filter="fade">
                                      <p:cBhvr>
                                        <p:cTn id="55" dur="500"/>
                                        <p:tgtEl>
                                          <p:spTgt spid="58"/>
                                        </p:tgtEl>
                                      </p:cBhvr>
                                    </p:animEffect>
                                  </p:childTnLst>
                                </p:cTn>
                              </p:par>
                              <p:par>
                                <p:cTn id="56" presetID="10" presetClass="entr" presetSubtype="0" fill="hold" nodeType="withEffect">
                                  <p:stCondLst>
                                    <p:cond delay="0"/>
                                  </p:stCondLst>
                                  <p:childTnLst>
                                    <p:set>
                                      <p:cBhvr>
                                        <p:cTn id="57" dur="1" fill="hold">
                                          <p:stCondLst>
                                            <p:cond delay="0"/>
                                          </p:stCondLst>
                                        </p:cTn>
                                        <p:tgtEl>
                                          <p:spTgt spid="59"/>
                                        </p:tgtEl>
                                        <p:attrNameLst>
                                          <p:attrName>style.visibility</p:attrName>
                                        </p:attrNameLst>
                                      </p:cBhvr>
                                      <p:to>
                                        <p:strVal val="visible"/>
                                      </p:to>
                                    </p:set>
                                    <p:animEffect transition="in" filter="fade">
                                      <p:cBhvr>
                                        <p:cTn id="58" dur="500"/>
                                        <p:tgtEl>
                                          <p:spTgt spid="59"/>
                                        </p:tgtEl>
                                      </p:cBhvr>
                                    </p:animEffect>
                                  </p:childTnLst>
                                </p:cTn>
                              </p:par>
                              <p:par>
                                <p:cTn id="59" presetID="10" presetClass="entr" presetSubtype="0" fill="hold" nodeType="withEffect">
                                  <p:stCondLst>
                                    <p:cond delay="0"/>
                                  </p:stCondLst>
                                  <p:childTnLst>
                                    <p:set>
                                      <p:cBhvr>
                                        <p:cTn id="60" dur="1" fill="hold">
                                          <p:stCondLst>
                                            <p:cond delay="0"/>
                                          </p:stCondLst>
                                        </p:cTn>
                                        <p:tgtEl>
                                          <p:spTgt spid="60"/>
                                        </p:tgtEl>
                                        <p:attrNameLst>
                                          <p:attrName>style.visibility</p:attrName>
                                        </p:attrNameLst>
                                      </p:cBhvr>
                                      <p:to>
                                        <p:strVal val="visible"/>
                                      </p:to>
                                    </p:set>
                                    <p:animEffect transition="in" filter="fade">
                                      <p:cBhvr>
                                        <p:cTn id="61" dur="500"/>
                                        <p:tgtEl>
                                          <p:spTgt spid="60"/>
                                        </p:tgtEl>
                                      </p:cBhvr>
                                    </p:animEffect>
                                  </p:childTnLst>
                                </p:cTn>
                              </p:par>
                              <p:par>
                                <p:cTn id="62" presetID="10" presetClass="entr" presetSubtype="0" fill="hold" nodeType="withEffect">
                                  <p:stCondLst>
                                    <p:cond delay="0"/>
                                  </p:stCondLst>
                                  <p:childTnLst>
                                    <p:set>
                                      <p:cBhvr>
                                        <p:cTn id="63" dur="1" fill="hold">
                                          <p:stCondLst>
                                            <p:cond delay="0"/>
                                          </p:stCondLst>
                                        </p:cTn>
                                        <p:tgtEl>
                                          <p:spTgt spid="61"/>
                                        </p:tgtEl>
                                        <p:attrNameLst>
                                          <p:attrName>style.visibility</p:attrName>
                                        </p:attrNameLst>
                                      </p:cBhvr>
                                      <p:to>
                                        <p:strVal val="visible"/>
                                      </p:to>
                                    </p:set>
                                    <p:animEffect transition="in" filter="fade">
                                      <p:cBhvr>
                                        <p:cTn id="64" dur="500"/>
                                        <p:tgtEl>
                                          <p:spTgt spid="61"/>
                                        </p:tgtEl>
                                      </p:cBhvr>
                                    </p:animEffect>
                                  </p:childTnLst>
                                </p:cTn>
                              </p:par>
                              <p:par>
                                <p:cTn id="65" presetID="10" presetClass="entr" presetSubtype="0" fill="hold" nodeType="withEffect">
                                  <p:stCondLst>
                                    <p:cond delay="0"/>
                                  </p:stCondLst>
                                  <p:childTnLst>
                                    <p:set>
                                      <p:cBhvr>
                                        <p:cTn id="66" dur="1" fill="hold">
                                          <p:stCondLst>
                                            <p:cond delay="0"/>
                                          </p:stCondLst>
                                        </p:cTn>
                                        <p:tgtEl>
                                          <p:spTgt spid="62"/>
                                        </p:tgtEl>
                                        <p:attrNameLst>
                                          <p:attrName>style.visibility</p:attrName>
                                        </p:attrNameLst>
                                      </p:cBhvr>
                                      <p:to>
                                        <p:strVal val="visible"/>
                                      </p:to>
                                    </p:set>
                                    <p:animEffect transition="in" filter="fade">
                                      <p:cBhvr>
                                        <p:cTn id="67" dur="500"/>
                                        <p:tgtEl>
                                          <p:spTgt spid="62"/>
                                        </p:tgtEl>
                                      </p:cBhvr>
                                    </p:animEffect>
                                  </p:childTnLst>
                                </p:cTn>
                              </p:par>
                              <p:par>
                                <p:cTn id="68" presetID="10" presetClass="entr" presetSubtype="0" fill="hold" nodeType="withEffect">
                                  <p:stCondLst>
                                    <p:cond delay="0"/>
                                  </p:stCondLst>
                                  <p:childTnLst>
                                    <p:set>
                                      <p:cBhvr>
                                        <p:cTn id="69" dur="1" fill="hold">
                                          <p:stCondLst>
                                            <p:cond delay="0"/>
                                          </p:stCondLst>
                                        </p:cTn>
                                        <p:tgtEl>
                                          <p:spTgt spid="63"/>
                                        </p:tgtEl>
                                        <p:attrNameLst>
                                          <p:attrName>style.visibility</p:attrName>
                                        </p:attrNameLst>
                                      </p:cBhvr>
                                      <p:to>
                                        <p:strVal val="visible"/>
                                      </p:to>
                                    </p:set>
                                    <p:animEffect transition="in" filter="fade">
                                      <p:cBhvr>
                                        <p:cTn id="70" dur="500"/>
                                        <p:tgtEl>
                                          <p:spTgt spid="63"/>
                                        </p:tgtEl>
                                      </p:cBhvr>
                                    </p:animEffect>
                                  </p:childTnLst>
                                </p:cTn>
                              </p:par>
                              <p:par>
                                <p:cTn id="71" presetID="10" presetClass="entr" presetSubtype="0" fill="hold" nodeType="withEffect">
                                  <p:stCondLst>
                                    <p:cond delay="0"/>
                                  </p:stCondLst>
                                  <p:childTnLst>
                                    <p:set>
                                      <p:cBhvr>
                                        <p:cTn id="72" dur="1" fill="hold">
                                          <p:stCondLst>
                                            <p:cond delay="0"/>
                                          </p:stCondLst>
                                        </p:cTn>
                                        <p:tgtEl>
                                          <p:spTgt spid="64"/>
                                        </p:tgtEl>
                                        <p:attrNameLst>
                                          <p:attrName>style.visibility</p:attrName>
                                        </p:attrNameLst>
                                      </p:cBhvr>
                                      <p:to>
                                        <p:strVal val="visible"/>
                                      </p:to>
                                    </p:set>
                                    <p:animEffect transition="in" filter="fade">
                                      <p:cBhvr>
                                        <p:cTn id="73" dur="500"/>
                                        <p:tgtEl>
                                          <p:spTgt spid="64"/>
                                        </p:tgtEl>
                                      </p:cBhvr>
                                    </p:animEffect>
                                  </p:childTnLst>
                                </p:cTn>
                              </p:par>
                              <p:par>
                                <p:cTn id="74" presetID="10" presetClass="entr" presetSubtype="0" fill="hold" nodeType="withEffect">
                                  <p:stCondLst>
                                    <p:cond delay="0"/>
                                  </p:stCondLst>
                                  <p:childTnLst>
                                    <p:set>
                                      <p:cBhvr>
                                        <p:cTn id="75" dur="1" fill="hold">
                                          <p:stCondLst>
                                            <p:cond delay="0"/>
                                          </p:stCondLst>
                                        </p:cTn>
                                        <p:tgtEl>
                                          <p:spTgt spid="65"/>
                                        </p:tgtEl>
                                        <p:attrNameLst>
                                          <p:attrName>style.visibility</p:attrName>
                                        </p:attrNameLst>
                                      </p:cBhvr>
                                      <p:to>
                                        <p:strVal val="visible"/>
                                      </p:to>
                                    </p:set>
                                    <p:animEffect transition="in" filter="fade">
                                      <p:cBhvr>
                                        <p:cTn id="76" dur="500"/>
                                        <p:tgtEl>
                                          <p:spTgt spid="65"/>
                                        </p:tgtEl>
                                      </p:cBhvr>
                                    </p:animEffect>
                                  </p:childTnLst>
                                </p:cTn>
                              </p:par>
                              <p:par>
                                <p:cTn id="77" presetID="10" presetClass="entr" presetSubtype="0" fill="hold" nodeType="withEffect">
                                  <p:stCondLst>
                                    <p:cond delay="0"/>
                                  </p:stCondLst>
                                  <p:childTnLst>
                                    <p:set>
                                      <p:cBhvr>
                                        <p:cTn id="78" dur="1" fill="hold">
                                          <p:stCondLst>
                                            <p:cond delay="0"/>
                                          </p:stCondLst>
                                        </p:cTn>
                                        <p:tgtEl>
                                          <p:spTgt spid="66"/>
                                        </p:tgtEl>
                                        <p:attrNameLst>
                                          <p:attrName>style.visibility</p:attrName>
                                        </p:attrNameLst>
                                      </p:cBhvr>
                                      <p:to>
                                        <p:strVal val="visible"/>
                                      </p:to>
                                    </p:set>
                                    <p:animEffect transition="in" filter="fade">
                                      <p:cBhvr>
                                        <p:cTn id="79" dur="500"/>
                                        <p:tgtEl>
                                          <p:spTgt spid="66"/>
                                        </p:tgtEl>
                                      </p:cBhvr>
                                    </p:animEffect>
                                  </p:childTnLst>
                                </p:cTn>
                              </p:par>
                              <p:par>
                                <p:cTn id="80" presetID="10" presetClass="entr" presetSubtype="0" fill="hold" nodeType="withEffect">
                                  <p:stCondLst>
                                    <p:cond delay="0"/>
                                  </p:stCondLst>
                                  <p:childTnLst>
                                    <p:set>
                                      <p:cBhvr>
                                        <p:cTn id="81" dur="1" fill="hold">
                                          <p:stCondLst>
                                            <p:cond delay="0"/>
                                          </p:stCondLst>
                                        </p:cTn>
                                        <p:tgtEl>
                                          <p:spTgt spid="67"/>
                                        </p:tgtEl>
                                        <p:attrNameLst>
                                          <p:attrName>style.visibility</p:attrName>
                                        </p:attrNameLst>
                                      </p:cBhvr>
                                      <p:to>
                                        <p:strVal val="visible"/>
                                      </p:to>
                                    </p:set>
                                    <p:animEffect transition="in" filter="fade">
                                      <p:cBhvr>
                                        <p:cTn id="82" dur="500"/>
                                        <p:tgtEl>
                                          <p:spTgt spid="67"/>
                                        </p:tgtEl>
                                      </p:cBhvr>
                                    </p:animEffect>
                                  </p:childTnLst>
                                </p:cTn>
                              </p:par>
                              <p:par>
                                <p:cTn id="83" presetID="10" presetClass="entr" presetSubtype="0" fill="hold" nodeType="withEffect">
                                  <p:stCondLst>
                                    <p:cond delay="0"/>
                                  </p:stCondLst>
                                  <p:childTnLst>
                                    <p:set>
                                      <p:cBhvr>
                                        <p:cTn id="84" dur="1" fill="hold">
                                          <p:stCondLst>
                                            <p:cond delay="0"/>
                                          </p:stCondLst>
                                        </p:cTn>
                                        <p:tgtEl>
                                          <p:spTgt spid="68"/>
                                        </p:tgtEl>
                                        <p:attrNameLst>
                                          <p:attrName>style.visibility</p:attrName>
                                        </p:attrNameLst>
                                      </p:cBhvr>
                                      <p:to>
                                        <p:strVal val="visible"/>
                                      </p:to>
                                    </p:set>
                                    <p:animEffect transition="in" filter="fade">
                                      <p:cBhvr>
                                        <p:cTn id="85" dur="500"/>
                                        <p:tgtEl>
                                          <p:spTgt spid="68"/>
                                        </p:tgtEl>
                                      </p:cBhvr>
                                    </p:animEffect>
                                  </p:childTnLst>
                                </p:cTn>
                              </p:par>
                              <p:par>
                                <p:cTn id="86" presetID="10" presetClass="entr" presetSubtype="0" fill="hold" nodeType="withEffect">
                                  <p:stCondLst>
                                    <p:cond delay="0"/>
                                  </p:stCondLst>
                                  <p:childTnLst>
                                    <p:set>
                                      <p:cBhvr>
                                        <p:cTn id="87" dur="1" fill="hold">
                                          <p:stCondLst>
                                            <p:cond delay="0"/>
                                          </p:stCondLst>
                                        </p:cTn>
                                        <p:tgtEl>
                                          <p:spTgt spid="69"/>
                                        </p:tgtEl>
                                        <p:attrNameLst>
                                          <p:attrName>style.visibility</p:attrName>
                                        </p:attrNameLst>
                                      </p:cBhvr>
                                      <p:to>
                                        <p:strVal val="visible"/>
                                      </p:to>
                                    </p:set>
                                    <p:animEffect transition="in" filter="fade">
                                      <p:cBhvr>
                                        <p:cTn id="88" dur="500"/>
                                        <p:tgtEl>
                                          <p:spTgt spid="69"/>
                                        </p:tgtEl>
                                      </p:cBhvr>
                                    </p:animEffect>
                                  </p:childTnLst>
                                </p:cTn>
                              </p:par>
                              <p:par>
                                <p:cTn id="89" presetID="10" presetClass="entr" presetSubtype="0" fill="hold" nodeType="withEffect">
                                  <p:stCondLst>
                                    <p:cond delay="0"/>
                                  </p:stCondLst>
                                  <p:childTnLst>
                                    <p:set>
                                      <p:cBhvr>
                                        <p:cTn id="90" dur="1" fill="hold">
                                          <p:stCondLst>
                                            <p:cond delay="0"/>
                                          </p:stCondLst>
                                        </p:cTn>
                                        <p:tgtEl>
                                          <p:spTgt spid="70"/>
                                        </p:tgtEl>
                                        <p:attrNameLst>
                                          <p:attrName>style.visibility</p:attrName>
                                        </p:attrNameLst>
                                      </p:cBhvr>
                                      <p:to>
                                        <p:strVal val="visible"/>
                                      </p:to>
                                    </p:set>
                                    <p:animEffect transition="in" filter="fade">
                                      <p:cBhvr>
                                        <p:cTn id="91" dur="500"/>
                                        <p:tgtEl>
                                          <p:spTgt spid="70"/>
                                        </p:tgtEl>
                                      </p:cBhvr>
                                    </p:animEffect>
                                  </p:childTnLst>
                                </p:cTn>
                              </p:par>
                              <p:par>
                                <p:cTn id="92" presetID="10" presetClass="entr" presetSubtype="0" fill="hold" nodeType="withEffect">
                                  <p:stCondLst>
                                    <p:cond delay="0"/>
                                  </p:stCondLst>
                                  <p:childTnLst>
                                    <p:set>
                                      <p:cBhvr>
                                        <p:cTn id="93" dur="1" fill="hold">
                                          <p:stCondLst>
                                            <p:cond delay="0"/>
                                          </p:stCondLst>
                                        </p:cTn>
                                        <p:tgtEl>
                                          <p:spTgt spid="71"/>
                                        </p:tgtEl>
                                        <p:attrNameLst>
                                          <p:attrName>style.visibility</p:attrName>
                                        </p:attrNameLst>
                                      </p:cBhvr>
                                      <p:to>
                                        <p:strVal val="visible"/>
                                      </p:to>
                                    </p:set>
                                    <p:animEffect transition="in" filter="fade">
                                      <p:cBhvr>
                                        <p:cTn id="94" dur="500"/>
                                        <p:tgtEl>
                                          <p:spTgt spid="71"/>
                                        </p:tgtEl>
                                      </p:cBhvr>
                                    </p:animEffect>
                                  </p:childTnLst>
                                </p:cTn>
                              </p:par>
                              <p:par>
                                <p:cTn id="95" presetID="10" presetClass="entr" presetSubtype="0" fill="hold" nodeType="withEffect">
                                  <p:stCondLst>
                                    <p:cond delay="0"/>
                                  </p:stCondLst>
                                  <p:childTnLst>
                                    <p:set>
                                      <p:cBhvr>
                                        <p:cTn id="96" dur="1" fill="hold">
                                          <p:stCondLst>
                                            <p:cond delay="0"/>
                                          </p:stCondLst>
                                        </p:cTn>
                                        <p:tgtEl>
                                          <p:spTgt spid="72"/>
                                        </p:tgtEl>
                                        <p:attrNameLst>
                                          <p:attrName>style.visibility</p:attrName>
                                        </p:attrNameLst>
                                      </p:cBhvr>
                                      <p:to>
                                        <p:strVal val="visible"/>
                                      </p:to>
                                    </p:set>
                                    <p:animEffect transition="in" filter="fade">
                                      <p:cBhvr>
                                        <p:cTn id="97" dur="500"/>
                                        <p:tgtEl>
                                          <p:spTgt spid="72"/>
                                        </p:tgtEl>
                                      </p:cBhvr>
                                    </p:animEffect>
                                  </p:childTnLst>
                                </p:cTn>
                              </p:par>
                              <p:par>
                                <p:cTn id="98" presetID="10" presetClass="entr" presetSubtype="0" fill="hold" nodeType="withEffect">
                                  <p:stCondLst>
                                    <p:cond delay="0"/>
                                  </p:stCondLst>
                                  <p:childTnLst>
                                    <p:set>
                                      <p:cBhvr>
                                        <p:cTn id="99" dur="1" fill="hold">
                                          <p:stCondLst>
                                            <p:cond delay="0"/>
                                          </p:stCondLst>
                                        </p:cTn>
                                        <p:tgtEl>
                                          <p:spTgt spid="73"/>
                                        </p:tgtEl>
                                        <p:attrNameLst>
                                          <p:attrName>style.visibility</p:attrName>
                                        </p:attrNameLst>
                                      </p:cBhvr>
                                      <p:to>
                                        <p:strVal val="visible"/>
                                      </p:to>
                                    </p:set>
                                    <p:animEffect transition="in" filter="fade">
                                      <p:cBhvr>
                                        <p:cTn id="100" dur="500"/>
                                        <p:tgtEl>
                                          <p:spTgt spid="73"/>
                                        </p:tgtEl>
                                      </p:cBhvr>
                                    </p:animEffect>
                                  </p:childTnLst>
                                </p:cTn>
                              </p:par>
                              <p:par>
                                <p:cTn id="101" presetID="10" presetClass="entr" presetSubtype="0" fill="hold" nodeType="withEffect">
                                  <p:stCondLst>
                                    <p:cond delay="0"/>
                                  </p:stCondLst>
                                  <p:childTnLst>
                                    <p:set>
                                      <p:cBhvr>
                                        <p:cTn id="102" dur="1" fill="hold">
                                          <p:stCondLst>
                                            <p:cond delay="0"/>
                                          </p:stCondLst>
                                        </p:cTn>
                                        <p:tgtEl>
                                          <p:spTgt spid="74"/>
                                        </p:tgtEl>
                                        <p:attrNameLst>
                                          <p:attrName>style.visibility</p:attrName>
                                        </p:attrNameLst>
                                      </p:cBhvr>
                                      <p:to>
                                        <p:strVal val="visible"/>
                                      </p:to>
                                    </p:set>
                                    <p:animEffect transition="in" filter="fade">
                                      <p:cBhvr>
                                        <p:cTn id="103" dur="500"/>
                                        <p:tgtEl>
                                          <p:spTgt spid="74"/>
                                        </p:tgtEl>
                                      </p:cBhvr>
                                    </p:animEffect>
                                  </p:childTnLst>
                                </p:cTn>
                              </p:par>
                              <p:par>
                                <p:cTn id="104" presetID="10" presetClass="entr" presetSubtype="0" fill="hold" nodeType="withEffect">
                                  <p:stCondLst>
                                    <p:cond delay="0"/>
                                  </p:stCondLst>
                                  <p:childTnLst>
                                    <p:set>
                                      <p:cBhvr>
                                        <p:cTn id="105" dur="1" fill="hold">
                                          <p:stCondLst>
                                            <p:cond delay="0"/>
                                          </p:stCondLst>
                                        </p:cTn>
                                        <p:tgtEl>
                                          <p:spTgt spid="75"/>
                                        </p:tgtEl>
                                        <p:attrNameLst>
                                          <p:attrName>style.visibility</p:attrName>
                                        </p:attrNameLst>
                                      </p:cBhvr>
                                      <p:to>
                                        <p:strVal val="visible"/>
                                      </p:to>
                                    </p:set>
                                    <p:animEffect transition="in" filter="fade">
                                      <p:cBhvr>
                                        <p:cTn id="106" dur="500"/>
                                        <p:tgtEl>
                                          <p:spTgt spid="75"/>
                                        </p:tgtEl>
                                      </p:cBhvr>
                                    </p:animEffect>
                                  </p:childTnLst>
                                </p:cTn>
                              </p:par>
                              <p:par>
                                <p:cTn id="107" presetID="10" presetClass="entr" presetSubtype="0" fill="hold" nodeType="withEffect">
                                  <p:stCondLst>
                                    <p:cond delay="0"/>
                                  </p:stCondLst>
                                  <p:childTnLst>
                                    <p:set>
                                      <p:cBhvr>
                                        <p:cTn id="108" dur="1" fill="hold">
                                          <p:stCondLst>
                                            <p:cond delay="0"/>
                                          </p:stCondLst>
                                        </p:cTn>
                                        <p:tgtEl>
                                          <p:spTgt spid="76"/>
                                        </p:tgtEl>
                                        <p:attrNameLst>
                                          <p:attrName>style.visibility</p:attrName>
                                        </p:attrNameLst>
                                      </p:cBhvr>
                                      <p:to>
                                        <p:strVal val="visible"/>
                                      </p:to>
                                    </p:set>
                                    <p:animEffect transition="in" filter="fade">
                                      <p:cBhvr>
                                        <p:cTn id="109" dur="500"/>
                                        <p:tgtEl>
                                          <p:spTgt spid="76"/>
                                        </p:tgtEl>
                                      </p:cBhvr>
                                    </p:animEffect>
                                  </p:childTnLst>
                                </p:cTn>
                              </p:par>
                              <p:par>
                                <p:cTn id="110" presetID="10" presetClass="entr" presetSubtype="0" fill="hold" nodeType="withEffect">
                                  <p:stCondLst>
                                    <p:cond delay="0"/>
                                  </p:stCondLst>
                                  <p:childTnLst>
                                    <p:set>
                                      <p:cBhvr>
                                        <p:cTn id="111" dur="1" fill="hold">
                                          <p:stCondLst>
                                            <p:cond delay="0"/>
                                          </p:stCondLst>
                                        </p:cTn>
                                        <p:tgtEl>
                                          <p:spTgt spid="77"/>
                                        </p:tgtEl>
                                        <p:attrNameLst>
                                          <p:attrName>style.visibility</p:attrName>
                                        </p:attrNameLst>
                                      </p:cBhvr>
                                      <p:to>
                                        <p:strVal val="visible"/>
                                      </p:to>
                                    </p:set>
                                    <p:animEffect transition="in" filter="fade">
                                      <p:cBhvr>
                                        <p:cTn id="112" dur="500"/>
                                        <p:tgtEl>
                                          <p:spTgt spid="77"/>
                                        </p:tgtEl>
                                      </p:cBhvr>
                                    </p:animEffect>
                                  </p:childTnLst>
                                </p:cTn>
                              </p:par>
                            </p:childTnLst>
                          </p:cTn>
                        </p:par>
                      </p:childTnLst>
                    </p:cTn>
                  </p:par>
                  <p:par>
                    <p:cTn id="113" fill="hold">
                      <p:stCondLst>
                        <p:cond delay="indefinite"/>
                      </p:stCondLst>
                      <p:childTnLst>
                        <p:par>
                          <p:cTn id="114" fill="hold">
                            <p:stCondLst>
                              <p:cond delay="0"/>
                            </p:stCondLst>
                            <p:childTnLst>
                              <p:par>
                                <p:cTn id="115" presetID="10" presetClass="entr" presetSubtype="0" fill="hold" nodeType="clickEffect">
                                  <p:stCondLst>
                                    <p:cond delay="0"/>
                                  </p:stCondLst>
                                  <p:childTnLst>
                                    <p:set>
                                      <p:cBhvr>
                                        <p:cTn id="116" dur="1" fill="hold">
                                          <p:stCondLst>
                                            <p:cond delay="0"/>
                                          </p:stCondLst>
                                        </p:cTn>
                                        <p:tgtEl>
                                          <p:spTgt spid="78"/>
                                        </p:tgtEl>
                                        <p:attrNameLst>
                                          <p:attrName>style.visibility</p:attrName>
                                        </p:attrNameLst>
                                      </p:cBhvr>
                                      <p:to>
                                        <p:strVal val="visible"/>
                                      </p:to>
                                    </p:set>
                                    <p:animEffect transition="in" filter="fade">
                                      <p:cBhvr>
                                        <p:cTn id="117"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cNvSpPr/>
          <p:nvPr/>
        </p:nvSpPr>
        <p:spPr>
          <a:xfrm>
            <a:off x="365760" y="109728"/>
            <a:ext cx="9144000" cy="274320"/>
          </a:xfrm>
          <a:prstGeom prst="rect">
            <a:avLst/>
          </a:prstGeom>
          <a:noFill/>
          <a:ln>
            <a:noFill/>
          </a:ln>
        </p:spPr>
        <p:txBody>
          <a:bodyPr wrap="square" lIns="91440" tIns="45720" rIns="91440" bIns="45720" anchor="ctr">
            <a:noAutofit/>
          </a:bodyPr>
          <a:lstStyle/>
          <a:p>
            <a:pPr marL="0" indent="0" algn="l">
              <a:spcBef>
                <a:spcPts val="0"/>
              </a:spcBef>
              <a:buNone/>
            </a:pPr>
            <a:r>
              <a:rPr lang="en-US" sz="1200" b="1" i="0" dirty="0">
                <a:solidFill>
                  <a:srgbClr val="C8581A"/>
                </a:solidFill>
                <a:latin typeface="Calibri"/>
                <a:ea typeface="Microsoft YaHei"/>
              </a:rPr>
              <a:t>04  μSR vs. Neutrons</a:t>
            </a:r>
          </a:p>
        </p:txBody>
      </p:sp>
      <p:sp>
        <p:nvSpPr>
          <p:cNvPr id="3" name="Text"/>
          <p:cNvSpPr/>
          <p:nvPr/>
        </p:nvSpPr>
        <p:spPr>
          <a:xfrm>
            <a:off x="365760" y="384048"/>
            <a:ext cx="11457432" cy="685800"/>
          </a:xfrm>
          <a:prstGeom prst="rect">
            <a:avLst/>
          </a:prstGeom>
          <a:noFill/>
          <a:ln>
            <a:noFill/>
          </a:ln>
        </p:spPr>
        <p:txBody>
          <a:bodyPr wrap="square" lIns="91440" tIns="45720" rIns="91440" bIns="45720" anchor="ctr">
            <a:noAutofit/>
          </a:bodyPr>
          <a:lstStyle/>
          <a:p>
            <a:pPr marL="0" indent="0" algn="l">
              <a:spcBef>
                <a:spcPts val="0"/>
              </a:spcBef>
              <a:buNone/>
            </a:pPr>
            <a:r>
              <a:rPr lang="en-US" sz="2800" b="1" i="0" dirty="0">
                <a:solidFill>
                  <a:srgbClr val="12355B"/>
                </a:solidFill>
                <a:latin typeface="Calibri"/>
                <a:ea typeface="Microsoft YaHei"/>
              </a:rPr>
              <a:t>The twist: ZF-μSR shows an oscillation</a:t>
            </a:r>
          </a:p>
        </p:txBody>
      </p:sp>
      <p:sp>
        <p:nvSpPr>
          <p:cNvPr id="4" name="Rule"/>
          <p:cNvSpPr/>
          <p:nvPr/>
        </p:nvSpPr>
        <p:spPr>
          <a:xfrm>
            <a:off x="365760" y="1078992"/>
            <a:ext cx="11457432" cy="45720"/>
          </a:xfrm>
          <a:prstGeom prst="rect">
            <a:avLst/>
          </a:prstGeom>
          <a:solidFill>
            <a:srgbClr val="1D5A9C"/>
          </a:solidFill>
          <a:ln>
            <a:noFill/>
          </a:ln>
        </p:spPr>
        <p:txBody>
          <a:bodyPr wrap="square" lIns="91440" tIns="45720" rIns="91440" bIns="45720" anchor="t">
            <a:noAutofit/>
          </a:bodyPr>
          <a:lstStyle/>
          <a:p>
            <a:endParaRPr lang="en-US"/>
          </a:p>
        </p:txBody>
      </p:sp>
      <p:sp>
        <p:nvSpPr>
          <p:cNvPr id="5" name="Body"/>
          <p:cNvSpPr/>
          <p:nvPr/>
        </p:nvSpPr>
        <p:spPr>
          <a:xfrm>
            <a:off x="475489" y="2119885"/>
            <a:ext cx="5164531" cy="2156268"/>
          </a:xfrm>
          <a:prstGeom prst="rect">
            <a:avLst/>
          </a:prstGeom>
          <a:noFill/>
          <a:ln>
            <a:noFill/>
          </a:ln>
        </p:spPr>
        <p:txBody>
          <a:bodyPr wrap="square" lIns="91440" tIns="45720" rIns="91440" bIns="45720" anchor="t">
            <a:noAutofit/>
          </a:bodyPr>
          <a:lstStyle/>
          <a:p>
            <a:pPr marL="285750" indent="-285750" algn="l">
              <a:spcBef>
                <a:spcPts val="1200"/>
              </a:spcBef>
              <a:buClr>
                <a:srgbClr val="1D5A9C"/>
              </a:buClr>
              <a:buFont typeface="Arial"/>
              <a:buChar char="•"/>
            </a:pPr>
            <a:r>
              <a:rPr lang="en-US" sz="2200" b="0" i="0" dirty="0">
                <a:latin typeface="Calibri"/>
                <a:ea typeface="Microsoft YaHei"/>
              </a:rPr>
              <a:t>Single-frequency oscillation below 100 K</a:t>
            </a:r>
          </a:p>
          <a:p>
            <a:pPr marL="285750" indent="-285750" algn="l">
              <a:spcBef>
                <a:spcPts val="1200"/>
              </a:spcBef>
              <a:buClr>
                <a:srgbClr val="1D5A9C"/>
              </a:buClr>
              <a:buFont typeface="Arial"/>
              <a:buChar char="•"/>
            </a:pPr>
            <a:r>
              <a:rPr lang="en-US" sz="2200" b="0" i="0" dirty="0">
                <a:latin typeface="Calibri"/>
                <a:ea typeface="Microsoft YaHei"/>
              </a:rPr>
              <a:t>No clear critical temperature</a:t>
            </a:r>
            <a:r>
              <a:rPr lang="en-US" sz="2200" dirty="0">
                <a:latin typeface="Calibri"/>
                <a:ea typeface="Microsoft YaHei"/>
              </a:rPr>
              <a:t>, expected for a second-order transition. </a:t>
            </a:r>
          </a:p>
          <a:p>
            <a:pPr marL="285750" indent="-285750">
              <a:spcBef>
                <a:spcPts val="1200"/>
              </a:spcBef>
              <a:buClr>
                <a:srgbClr val="1D5A9C"/>
              </a:buClr>
              <a:buFont typeface="Arial"/>
              <a:buChar char="•"/>
            </a:pPr>
            <a:r>
              <a:rPr lang="en-US" sz="2200" dirty="0"/>
              <a:t>This contradicts bulk and neutrons. Is it intrinsic order, or an artifact of the probe? </a:t>
            </a:r>
            <a:endParaRPr lang="en-US" sz="2200" b="0" i="0" dirty="0">
              <a:latin typeface="Calibri"/>
              <a:ea typeface="Microsoft YaHei"/>
            </a:endParaRPr>
          </a:p>
        </p:txBody>
      </p:sp>
      <p:sp>
        <p:nvSpPr>
          <p:cNvPr id="6" name="Box"/>
          <p:cNvSpPr/>
          <p:nvPr/>
        </p:nvSpPr>
        <p:spPr>
          <a:xfrm>
            <a:off x="6291072" y="2534412"/>
            <a:ext cx="2187245" cy="1463040"/>
          </a:xfrm>
          <a:prstGeom prst="roundRect">
            <a:avLst/>
          </a:prstGeom>
          <a:solidFill>
            <a:srgbClr val="1D5A9C"/>
          </a:solidFill>
          <a:ln>
            <a:noFill/>
          </a:ln>
        </p:spPr>
        <p:txBody>
          <a:bodyPr wrap="square" lIns="91440" tIns="45720" rIns="91440" bIns="45720" anchor="ctr">
            <a:noAutofit/>
          </a:bodyPr>
          <a:lstStyle/>
          <a:p>
            <a:pPr marL="0" indent="0" algn="ctr">
              <a:spcBef>
                <a:spcPts val="0"/>
              </a:spcBef>
              <a:buNone/>
            </a:pPr>
            <a:r>
              <a:rPr lang="en-US" sz="2200" b="1" i="0" dirty="0">
                <a:solidFill>
                  <a:srgbClr val="FFFFFF"/>
                </a:solidFill>
                <a:latin typeface="Calibri"/>
                <a:ea typeface="Microsoft YaHei"/>
              </a:rPr>
              <a:t>Bulk + neutrons</a:t>
            </a:r>
          </a:p>
          <a:p>
            <a:pPr marL="0" indent="0" algn="ctr">
              <a:spcBef>
                <a:spcPts val="200"/>
              </a:spcBef>
              <a:buNone/>
            </a:pPr>
            <a:r>
              <a:rPr lang="en-US" sz="2200" b="1" i="0" dirty="0">
                <a:solidFill>
                  <a:srgbClr val="FFFFFF"/>
                </a:solidFill>
                <a:latin typeface="Calibri"/>
                <a:ea typeface="Microsoft YaHei"/>
              </a:rPr>
              <a:t>No order</a:t>
            </a:r>
          </a:p>
          <a:p>
            <a:pPr marL="0" indent="0" algn="ctr">
              <a:spcBef>
                <a:spcPts val="200"/>
              </a:spcBef>
              <a:buNone/>
            </a:pPr>
            <a:r>
              <a:rPr lang="en-US" sz="2200" b="1" i="0" dirty="0">
                <a:solidFill>
                  <a:srgbClr val="FFFFFF"/>
                </a:solidFill>
                <a:latin typeface="Calibri"/>
                <a:ea typeface="Microsoft YaHei"/>
              </a:rPr>
              <a:t>to 65 mK</a:t>
            </a:r>
          </a:p>
        </p:txBody>
      </p:sp>
      <p:sp>
        <p:nvSpPr>
          <p:cNvPr id="7" name="Box"/>
          <p:cNvSpPr/>
          <p:nvPr/>
        </p:nvSpPr>
        <p:spPr>
          <a:xfrm>
            <a:off x="9571939" y="2534412"/>
            <a:ext cx="2187245" cy="1463040"/>
          </a:xfrm>
          <a:prstGeom prst="roundRect">
            <a:avLst/>
          </a:prstGeom>
          <a:solidFill>
            <a:srgbClr val="C8581A"/>
          </a:solidFill>
          <a:ln>
            <a:noFill/>
          </a:ln>
        </p:spPr>
        <p:txBody>
          <a:bodyPr wrap="square" lIns="91440" tIns="45720" rIns="91440" bIns="45720" anchor="ctr">
            <a:noAutofit/>
          </a:bodyPr>
          <a:lstStyle/>
          <a:p>
            <a:pPr marL="0" indent="0" algn="ctr">
              <a:spcBef>
                <a:spcPts val="0"/>
              </a:spcBef>
              <a:buNone/>
            </a:pPr>
            <a:r>
              <a:rPr lang="en-US" sz="2200" b="1" i="0" dirty="0">
                <a:solidFill>
                  <a:srgbClr val="FFFFFF"/>
                </a:solidFill>
                <a:latin typeface="Calibri"/>
                <a:ea typeface="Microsoft YaHei"/>
              </a:rPr>
              <a:t>ZF-μSR</a:t>
            </a:r>
          </a:p>
          <a:p>
            <a:pPr marL="0" indent="0" algn="ctr">
              <a:spcBef>
                <a:spcPts val="200"/>
              </a:spcBef>
              <a:buNone/>
            </a:pPr>
            <a:r>
              <a:rPr lang="en-US" sz="2200" b="1" i="0" dirty="0">
                <a:solidFill>
                  <a:srgbClr val="FFFFFF"/>
                </a:solidFill>
                <a:latin typeface="Calibri"/>
                <a:ea typeface="Microsoft YaHei"/>
              </a:rPr>
              <a:t>Oscillation</a:t>
            </a:r>
          </a:p>
          <a:p>
            <a:pPr marL="0" indent="0" algn="ctr">
              <a:spcBef>
                <a:spcPts val="200"/>
              </a:spcBef>
              <a:buNone/>
            </a:pPr>
            <a:r>
              <a:rPr lang="en-US" sz="2200" b="1" i="0" dirty="0">
                <a:solidFill>
                  <a:srgbClr val="FFFFFF"/>
                </a:solidFill>
                <a:latin typeface="Calibri"/>
                <a:ea typeface="Microsoft YaHei"/>
              </a:rPr>
              <a:t>Bloc = 4.7 mT</a:t>
            </a:r>
          </a:p>
        </p:txBody>
      </p:sp>
      <p:sp>
        <p:nvSpPr>
          <p:cNvPr id="8" name="Conflict"/>
          <p:cNvSpPr/>
          <p:nvPr/>
        </p:nvSpPr>
        <p:spPr>
          <a:xfrm>
            <a:off x="8705088" y="2945892"/>
            <a:ext cx="640080" cy="640080"/>
          </a:xfrm>
          <a:prstGeom prst="ellipse">
            <a:avLst/>
          </a:prstGeom>
          <a:solidFill>
            <a:srgbClr val="FFFFFF"/>
          </a:solidFill>
          <a:ln w="38100">
            <a:solidFill>
              <a:srgbClr val="B3261E"/>
            </a:solidFill>
          </a:ln>
        </p:spPr>
        <p:txBody>
          <a:bodyPr wrap="square" lIns="91440" tIns="45720" rIns="91440" bIns="45720" anchor="ctr">
            <a:noAutofit/>
          </a:bodyPr>
          <a:lstStyle/>
          <a:p>
            <a:pPr marL="0" indent="0" algn="ctr">
              <a:spcBef>
                <a:spcPts val="0"/>
              </a:spcBef>
              <a:buNone/>
            </a:pPr>
            <a:r>
              <a:rPr lang="en-US" sz="2400" b="1" i="0" dirty="0">
                <a:solidFill>
                  <a:srgbClr val="B3261E"/>
                </a:solidFill>
                <a:latin typeface="Calibri"/>
                <a:ea typeface="Microsoft YaHei"/>
              </a:rPr>
              <a:t>≠</a:t>
            </a:r>
          </a:p>
        </p:txBody>
      </p:sp>
      <p:sp>
        <p:nvSpPr>
          <p:cNvPr id="9" name="Box"/>
          <p:cNvSpPr/>
          <p:nvPr/>
        </p:nvSpPr>
        <p:spPr>
          <a:xfrm>
            <a:off x="3293669" y="5065777"/>
            <a:ext cx="5603443" cy="713231"/>
          </a:xfrm>
          <a:prstGeom prst="roundRect">
            <a:avLst/>
          </a:prstGeom>
          <a:solidFill>
            <a:srgbClr val="EEF3F9"/>
          </a:solidFill>
          <a:ln w="19050">
            <a:solidFill>
              <a:srgbClr val="12355B"/>
            </a:solidFill>
          </a:ln>
        </p:spPr>
        <p:txBody>
          <a:bodyPr wrap="square" lIns="91440" tIns="45720" rIns="91440" bIns="45720" anchor="ctr">
            <a:noAutofit/>
          </a:bodyPr>
          <a:lstStyle/>
          <a:p>
            <a:pPr marL="0" indent="0" algn="ctr">
              <a:spcBef>
                <a:spcPts val="0"/>
              </a:spcBef>
              <a:buNone/>
            </a:pPr>
            <a:r>
              <a:rPr lang="en-US" sz="2800" b="1" i="0" dirty="0">
                <a:solidFill>
                  <a:srgbClr val="12355B"/>
                </a:solidFill>
                <a:latin typeface="Calibri"/>
                <a:ea typeface="Microsoft YaHei"/>
              </a:rPr>
              <a:t>Intrinsic order, or a probe artifact?</a:t>
            </a:r>
          </a:p>
        </p:txBody>
      </p:sp>
      <p:cxnSp>
        <p:nvCxnSpPr>
          <p:cNvPr id="10" name="Line 10"/>
          <p:cNvCxnSpPr/>
          <p:nvPr/>
        </p:nvCxnSpPr>
        <p:spPr>
          <a:xfrm>
            <a:off x="365760" y="6400800"/>
            <a:ext cx="11457432" cy="0"/>
          </a:xfrm>
          <a:prstGeom prst="line">
            <a:avLst/>
          </a:prstGeom>
          <a:ln w="9525">
            <a:solidFill>
              <a:srgbClr val="CCD6E0"/>
            </a:solidFill>
          </a:ln>
        </p:spPr>
      </p:cxnSp>
      <p:sp>
        <p:nvSpPr>
          <p:cNvPr id="11" name="Text"/>
          <p:cNvSpPr/>
          <p:nvPr/>
        </p:nvSpPr>
        <p:spPr>
          <a:xfrm>
            <a:off x="365760" y="6446520"/>
            <a:ext cx="9601200" cy="320040"/>
          </a:xfrm>
          <a:prstGeom prst="rect">
            <a:avLst/>
          </a:prstGeom>
          <a:noFill/>
          <a:ln>
            <a:noFill/>
          </a:ln>
        </p:spPr>
        <p:txBody>
          <a:bodyPr wrap="square" lIns="91440" tIns="45720" rIns="91440" bIns="45720" anchor="ctr">
            <a:noAutofit/>
          </a:bodyPr>
          <a:lstStyle/>
          <a:p>
            <a:pPr marL="0" indent="0" algn="l">
              <a:spcBef>
                <a:spcPts val="0"/>
              </a:spcBef>
              <a:buNone/>
            </a:pPr>
            <a:r>
              <a:rPr lang="en-US" sz="1000" b="0" i="0" dirty="0">
                <a:solidFill>
                  <a:srgbClr val="5A6B7B"/>
                </a:solidFill>
                <a:latin typeface="Calibri"/>
                <a:ea typeface="Microsoft YaHei"/>
              </a:rPr>
              <a:t>MELODY2026 · The 3rd Workshop on Muon Science Technology and Industry · 26 Oct 2026</a:t>
            </a:r>
          </a:p>
        </p:txBody>
      </p:sp>
      <p:sp>
        <p:nvSpPr>
          <p:cNvPr id="12" name="Text"/>
          <p:cNvSpPr/>
          <p:nvPr/>
        </p:nvSpPr>
        <p:spPr>
          <a:xfrm>
            <a:off x="10424160" y="6446520"/>
            <a:ext cx="1399032" cy="320040"/>
          </a:xfrm>
          <a:prstGeom prst="rect">
            <a:avLst/>
          </a:prstGeom>
          <a:noFill/>
          <a:ln>
            <a:noFill/>
          </a:ln>
        </p:spPr>
        <p:txBody>
          <a:bodyPr wrap="square" lIns="91440" tIns="45720" rIns="91440" bIns="45720" anchor="ctr">
            <a:noAutofit/>
          </a:bodyPr>
          <a:lstStyle/>
          <a:p>
            <a:pPr marL="0" indent="0" algn="r">
              <a:spcBef>
                <a:spcPts val="0"/>
              </a:spcBef>
              <a:buNone/>
            </a:pPr>
            <a:r>
              <a:rPr lang="en-US" sz="1000" b="0" i="0" dirty="0">
                <a:solidFill>
                  <a:srgbClr val="5A6B7B"/>
                </a:solidFill>
                <a:latin typeface="Calibri"/>
                <a:ea typeface="Microsoft YaHei"/>
              </a:rPr>
              <a:t>10/21</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cNvSpPr/>
          <p:nvPr/>
        </p:nvSpPr>
        <p:spPr>
          <a:xfrm>
            <a:off x="365760" y="109728"/>
            <a:ext cx="9144000" cy="274320"/>
          </a:xfrm>
          <a:prstGeom prst="rect">
            <a:avLst/>
          </a:prstGeom>
          <a:noFill/>
          <a:ln>
            <a:noFill/>
          </a:ln>
        </p:spPr>
        <p:txBody>
          <a:bodyPr wrap="square" lIns="91440" tIns="45720" rIns="91440" bIns="45720" anchor="ctr">
            <a:noAutofit/>
          </a:bodyPr>
          <a:lstStyle/>
          <a:p>
            <a:pPr marL="0" indent="0" algn="l">
              <a:spcBef>
                <a:spcPts val="0"/>
              </a:spcBef>
              <a:buNone/>
            </a:pPr>
            <a:r>
              <a:rPr lang="en-US" sz="1200" b="1" i="0" dirty="0">
                <a:solidFill>
                  <a:srgbClr val="C8581A"/>
                </a:solidFill>
                <a:latin typeface="Calibri"/>
                <a:ea typeface="Microsoft YaHei"/>
              </a:rPr>
              <a:t>04  μSR vs. Neutrons</a:t>
            </a:r>
          </a:p>
        </p:txBody>
      </p:sp>
      <p:sp>
        <p:nvSpPr>
          <p:cNvPr id="3" name="Text"/>
          <p:cNvSpPr/>
          <p:nvPr/>
        </p:nvSpPr>
        <p:spPr>
          <a:xfrm>
            <a:off x="365760" y="384048"/>
            <a:ext cx="11457432" cy="685800"/>
          </a:xfrm>
          <a:prstGeom prst="rect">
            <a:avLst/>
          </a:prstGeom>
          <a:noFill/>
          <a:ln>
            <a:noFill/>
          </a:ln>
        </p:spPr>
        <p:txBody>
          <a:bodyPr wrap="square" lIns="91440" tIns="45720" rIns="91440" bIns="45720" anchor="ctr">
            <a:noAutofit/>
          </a:bodyPr>
          <a:lstStyle/>
          <a:p>
            <a:pPr marL="0" indent="0" algn="l">
              <a:spcBef>
                <a:spcPts val="0"/>
              </a:spcBef>
              <a:buNone/>
            </a:pPr>
            <a:r>
              <a:rPr lang="en-US" sz="2800" b="1" i="0" dirty="0">
                <a:solidFill>
                  <a:srgbClr val="12355B"/>
                </a:solidFill>
                <a:latin typeface="Calibri"/>
                <a:ea typeface="Microsoft YaHei"/>
              </a:rPr>
              <a:t>The local field grows smoothly and saturates at 4.7 mT</a:t>
            </a:r>
          </a:p>
        </p:txBody>
      </p:sp>
      <p:sp>
        <p:nvSpPr>
          <p:cNvPr id="4" name="Rule"/>
          <p:cNvSpPr/>
          <p:nvPr/>
        </p:nvSpPr>
        <p:spPr>
          <a:xfrm>
            <a:off x="365760" y="1078992"/>
            <a:ext cx="11457432" cy="45720"/>
          </a:xfrm>
          <a:prstGeom prst="rect">
            <a:avLst/>
          </a:prstGeom>
          <a:solidFill>
            <a:srgbClr val="1D5A9C"/>
          </a:solidFill>
          <a:ln>
            <a:noFill/>
          </a:ln>
        </p:spPr>
        <p:txBody>
          <a:bodyPr wrap="square" lIns="91440" tIns="45720" rIns="91440" bIns="45720" anchor="t">
            <a:noAutofit/>
          </a:bodyPr>
          <a:lstStyle/>
          <a:p>
            <a:endParaRPr lang="en-US"/>
          </a:p>
        </p:txBody>
      </p:sp>
      <p:sp>
        <p:nvSpPr>
          <p:cNvPr id="5" name="Body"/>
          <p:cNvSpPr/>
          <p:nvPr/>
        </p:nvSpPr>
        <p:spPr>
          <a:xfrm>
            <a:off x="365760" y="1133856"/>
            <a:ext cx="11430000" cy="640080"/>
          </a:xfrm>
          <a:prstGeom prst="rect">
            <a:avLst/>
          </a:prstGeom>
          <a:noFill/>
          <a:ln>
            <a:noFill/>
          </a:ln>
        </p:spPr>
        <p:txBody>
          <a:bodyPr wrap="square" lIns="91440" tIns="45720" rIns="91440" bIns="45720" anchor="t">
            <a:noAutofit/>
          </a:bodyPr>
          <a:lstStyle/>
          <a:p>
            <a:pPr marL="285750" indent="-285750" algn="l">
              <a:spcBef>
                <a:spcPts val="0"/>
              </a:spcBef>
              <a:buClr>
                <a:srgbClr val="1D5A9C"/>
              </a:buClr>
              <a:buFont typeface="Arial"/>
              <a:buChar char="•"/>
            </a:pPr>
            <a:r>
              <a:rPr lang="en-US" sz="2200" b="0" i="0" dirty="0">
                <a:latin typeface="Calibri"/>
                <a:ea typeface="Microsoft YaHei"/>
              </a:rPr>
              <a:t>Bloc rises exponentially on cooling, no critical temperature</a:t>
            </a:r>
          </a:p>
        </p:txBody>
      </p:sp>
      <p:cxnSp>
        <p:nvCxnSpPr>
          <p:cNvPr id="8" name="Line 8"/>
          <p:cNvCxnSpPr/>
          <p:nvPr/>
        </p:nvCxnSpPr>
        <p:spPr>
          <a:xfrm>
            <a:off x="365760" y="6400800"/>
            <a:ext cx="11457432" cy="0"/>
          </a:xfrm>
          <a:prstGeom prst="line">
            <a:avLst/>
          </a:prstGeom>
          <a:ln w="9525">
            <a:solidFill>
              <a:srgbClr val="CCD6E0"/>
            </a:solidFill>
          </a:ln>
        </p:spPr>
      </p:cxnSp>
      <p:sp>
        <p:nvSpPr>
          <p:cNvPr id="9" name="Text"/>
          <p:cNvSpPr/>
          <p:nvPr/>
        </p:nvSpPr>
        <p:spPr>
          <a:xfrm>
            <a:off x="365760" y="6446520"/>
            <a:ext cx="9601200" cy="320040"/>
          </a:xfrm>
          <a:prstGeom prst="rect">
            <a:avLst/>
          </a:prstGeom>
          <a:noFill/>
          <a:ln>
            <a:noFill/>
          </a:ln>
        </p:spPr>
        <p:txBody>
          <a:bodyPr wrap="square" lIns="91440" tIns="45720" rIns="91440" bIns="45720" anchor="ctr">
            <a:noAutofit/>
          </a:bodyPr>
          <a:lstStyle/>
          <a:p>
            <a:pPr marL="0" indent="0" algn="l">
              <a:spcBef>
                <a:spcPts val="0"/>
              </a:spcBef>
              <a:buNone/>
            </a:pPr>
            <a:r>
              <a:rPr lang="en-US" sz="1000" b="0" i="0" dirty="0">
                <a:solidFill>
                  <a:srgbClr val="5A6B7B"/>
                </a:solidFill>
                <a:latin typeface="Calibri"/>
                <a:ea typeface="Microsoft YaHei"/>
              </a:rPr>
              <a:t>MELODY2026 · The 3rd Workshop on Muon Science Technology and Industry · 26 Oct 2026</a:t>
            </a:r>
          </a:p>
        </p:txBody>
      </p:sp>
      <p:sp>
        <p:nvSpPr>
          <p:cNvPr id="10" name="Text"/>
          <p:cNvSpPr/>
          <p:nvPr/>
        </p:nvSpPr>
        <p:spPr>
          <a:xfrm>
            <a:off x="10424160" y="6446520"/>
            <a:ext cx="1399032" cy="320040"/>
          </a:xfrm>
          <a:prstGeom prst="rect">
            <a:avLst/>
          </a:prstGeom>
          <a:noFill/>
          <a:ln>
            <a:noFill/>
          </a:ln>
        </p:spPr>
        <p:txBody>
          <a:bodyPr wrap="square" lIns="91440" tIns="45720" rIns="91440" bIns="45720" anchor="ctr">
            <a:noAutofit/>
          </a:bodyPr>
          <a:lstStyle/>
          <a:p>
            <a:pPr marL="0" indent="0" algn="r">
              <a:spcBef>
                <a:spcPts val="0"/>
              </a:spcBef>
              <a:buNone/>
            </a:pPr>
            <a:r>
              <a:rPr lang="en-US" sz="1000" b="0" i="0" dirty="0">
                <a:solidFill>
                  <a:srgbClr val="5A6B7B"/>
                </a:solidFill>
                <a:latin typeface="Calibri"/>
                <a:ea typeface="Microsoft YaHei"/>
              </a:rPr>
              <a:t>11/21</a:t>
            </a:r>
          </a:p>
        </p:txBody>
      </p:sp>
      <p:pic>
        <p:nvPicPr>
          <p:cNvPr id="12" name="图片 11">
            <a:extLst>
              <a:ext uri="{FF2B5EF4-FFF2-40B4-BE49-F238E27FC236}">
                <a16:creationId xmlns:a16="http://schemas.microsoft.com/office/drawing/2014/main" id="{214D49FB-7920-BEFD-ADE9-4BE05120FE91}"/>
              </a:ext>
            </a:extLst>
          </p:cNvPr>
          <p:cNvPicPr>
            <a:picLocks noChangeAspect="1"/>
          </p:cNvPicPr>
          <p:nvPr/>
        </p:nvPicPr>
        <p:blipFill>
          <a:blip r:embed="rId3"/>
          <a:stretch>
            <a:fillRect/>
          </a:stretch>
        </p:blipFill>
        <p:spPr>
          <a:xfrm>
            <a:off x="4562856" y="1953876"/>
            <a:ext cx="3776472" cy="4197095"/>
          </a:xfrm>
          <a:prstGeom prst="rect">
            <a:avLst/>
          </a:prstGeom>
        </p:spPr>
      </p:pic>
      <p:pic>
        <p:nvPicPr>
          <p:cNvPr id="14" name="图片 13">
            <a:extLst>
              <a:ext uri="{FF2B5EF4-FFF2-40B4-BE49-F238E27FC236}">
                <a16:creationId xmlns:a16="http://schemas.microsoft.com/office/drawing/2014/main" id="{F85C9952-E49B-54A0-55B3-78559FADDE98}"/>
              </a:ext>
            </a:extLst>
          </p:cNvPr>
          <p:cNvPicPr>
            <a:picLocks noChangeAspect="1"/>
          </p:cNvPicPr>
          <p:nvPr/>
        </p:nvPicPr>
        <p:blipFill>
          <a:blip r:embed="rId4"/>
          <a:stretch>
            <a:fillRect/>
          </a:stretch>
        </p:blipFill>
        <p:spPr>
          <a:xfrm>
            <a:off x="8476488" y="1972163"/>
            <a:ext cx="3465576" cy="4160520"/>
          </a:xfrm>
          <a:prstGeom prst="rect">
            <a:avLst/>
          </a:prstGeom>
        </p:spPr>
      </p:pic>
      <p:sp>
        <p:nvSpPr>
          <p:cNvPr id="7" name="文本框 6">
            <a:extLst>
              <a:ext uri="{FF2B5EF4-FFF2-40B4-BE49-F238E27FC236}">
                <a16:creationId xmlns:a16="http://schemas.microsoft.com/office/drawing/2014/main" id="{D19A0640-501B-A552-8DAE-0516EAC2ACD7}"/>
              </a:ext>
            </a:extLst>
          </p:cNvPr>
          <p:cNvSpPr txBox="1"/>
          <p:nvPr/>
        </p:nvSpPr>
        <p:spPr>
          <a:xfrm>
            <a:off x="365760" y="1819655"/>
            <a:ext cx="3776472" cy="4401205"/>
          </a:xfrm>
          <a:prstGeom prst="rect">
            <a:avLst/>
          </a:prstGeom>
          <a:noFill/>
        </p:spPr>
        <p:txBody>
          <a:bodyPr wrap="square">
            <a:spAutoFit/>
          </a:bodyPr>
          <a:lstStyle/>
          <a:p>
            <a:pPr marL="285750" indent="-285750">
              <a:buFont typeface="Wingdings" panose="05000000000000000000" pitchFamily="2" charset="2"/>
              <a:buChar char="v"/>
            </a:pPr>
            <a:r>
              <a:rPr lang="en-US" sz="2000" dirty="0"/>
              <a:t>ZF spectra: a single oscillation that develops and damps as the temperature goes down. </a:t>
            </a:r>
          </a:p>
          <a:p>
            <a:pPr marL="285750" indent="-285750">
              <a:buFont typeface="Wingdings" panose="05000000000000000000" pitchFamily="2" charset="2"/>
              <a:buChar char="v"/>
            </a:pPr>
            <a:r>
              <a:rPr lang="en-US" sz="2000" dirty="0"/>
              <a:t>Local field extracted from the fits. It increases exponentially on cooling and levels off below 2 kelvin at 4.7 </a:t>
            </a:r>
            <a:r>
              <a:rPr lang="en-US" sz="2000" dirty="0" err="1"/>
              <a:t>millitesla</a:t>
            </a:r>
            <a:r>
              <a:rPr lang="en-US" sz="2000" dirty="0"/>
              <a:t>. </a:t>
            </a:r>
          </a:p>
          <a:p>
            <a:pPr marL="285750" indent="-285750">
              <a:buFont typeface="Wingdings" panose="05000000000000000000" pitchFamily="2" charset="2"/>
              <a:buChar char="v"/>
            </a:pPr>
            <a:r>
              <a:rPr lang="en-US" sz="2000" dirty="0"/>
              <a:t>In a compound with no spontaneous order the local field would be zero. But there is no clear critical temperature. </a:t>
            </a:r>
          </a:p>
          <a:p>
            <a:pPr marL="285750" indent="-285750">
              <a:buFont typeface="Wingdings" panose="05000000000000000000" pitchFamily="2" charset="2"/>
              <a:buChar char="v"/>
            </a:pPr>
            <a:r>
              <a:rPr lang="en-US" sz="2000" b="1" dirty="0"/>
              <a:t>Either this is an unusual order, or the muon is doing something.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cNvSpPr/>
          <p:nvPr/>
        </p:nvSpPr>
        <p:spPr>
          <a:xfrm>
            <a:off x="365760" y="109728"/>
            <a:ext cx="9144000" cy="274320"/>
          </a:xfrm>
          <a:prstGeom prst="rect">
            <a:avLst/>
          </a:prstGeom>
          <a:noFill/>
          <a:ln>
            <a:noFill/>
          </a:ln>
        </p:spPr>
        <p:txBody>
          <a:bodyPr wrap="square" lIns="91440" tIns="45720" rIns="91440" bIns="45720" anchor="ctr">
            <a:noAutofit/>
          </a:bodyPr>
          <a:lstStyle/>
          <a:p>
            <a:pPr marL="0" indent="0" algn="l">
              <a:spcBef>
                <a:spcPts val="0"/>
              </a:spcBef>
              <a:buNone/>
            </a:pPr>
            <a:r>
              <a:rPr lang="en-US" sz="1200" b="1" i="0" dirty="0">
                <a:solidFill>
                  <a:srgbClr val="C8581A"/>
                </a:solidFill>
                <a:latin typeface="Calibri"/>
                <a:ea typeface="Microsoft YaHei"/>
              </a:rPr>
              <a:t>04  μSR vs. Neutrons</a:t>
            </a:r>
          </a:p>
        </p:txBody>
      </p:sp>
      <p:sp>
        <p:nvSpPr>
          <p:cNvPr id="3" name="Text"/>
          <p:cNvSpPr/>
          <p:nvPr/>
        </p:nvSpPr>
        <p:spPr>
          <a:xfrm>
            <a:off x="365760" y="384048"/>
            <a:ext cx="11457432" cy="685800"/>
          </a:xfrm>
          <a:prstGeom prst="rect">
            <a:avLst/>
          </a:prstGeom>
          <a:noFill/>
          <a:ln>
            <a:noFill/>
          </a:ln>
        </p:spPr>
        <p:txBody>
          <a:bodyPr wrap="square" lIns="91440" tIns="45720" rIns="91440" bIns="45720" anchor="ctr">
            <a:noAutofit/>
          </a:bodyPr>
          <a:lstStyle/>
          <a:p>
            <a:pPr marL="0" indent="0" algn="l">
              <a:spcBef>
                <a:spcPts val="0"/>
              </a:spcBef>
              <a:buNone/>
            </a:pPr>
            <a:r>
              <a:rPr lang="en-US" sz="2400" b="1" i="0" dirty="0">
                <a:solidFill>
                  <a:srgbClr val="12355B"/>
                </a:solidFill>
                <a:latin typeface="Calibri"/>
                <a:ea typeface="Microsoft YaHei"/>
              </a:rPr>
              <a:t>Four observations point to dynamic relaxation, </a:t>
            </a:r>
            <a:r>
              <a:rPr lang="en-US" sz="2800" b="1" i="0" dirty="0">
                <a:solidFill>
                  <a:srgbClr val="C00000"/>
                </a:solidFill>
                <a:latin typeface="Calibri"/>
                <a:ea typeface="Microsoft YaHei"/>
              </a:rPr>
              <a:t>not conventional static order</a:t>
            </a:r>
          </a:p>
        </p:txBody>
      </p:sp>
      <p:sp>
        <p:nvSpPr>
          <p:cNvPr id="4" name="Rule"/>
          <p:cNvSpPr/>
          <p:nvPr/>
        </p:nvSpPr>
        <p:spPr>
          <a:xfrm>
            <a:off x="365760" y="1078992"/>
            <a:ext cx="11457432" cy="45720"/>
          </a:xfrm>
          <a:prstGeom prst="rect">
            <a:avLst/>
          </a:prstGeom>
          <a:solidFill>
            <a:srgbClr val="1D5A9C"/>
          </a:solidFill>
          <a:ln>
            <a:noFill/>
          </a:ln>
        </p:spPr>
        <p:txBody>
          <a:bodyPr wrap="square" lIns="91440" tIns="45720" rIns="91440" bIns="45720" anchor="t">
            <a:noAutofit/>
          </a:bodyPr>
          <a:lstStyle/>
          <a:p>
            <a:endParaRPr lang="en-US"/>
          </a:p>
        </p:txBody>
      </p:sp>
      <p:sp>
        <p:nvSpPr>
          <p:cNvPr id="5" name="Body"/>
          <p:cNvSpPr/>
          <p:nvPr/>
        </p:nvSpPr>
        <p:spPr>
          <a:xfrm>
            <a:off x="6757416" y="4581143"/>
            <a:ext cx="4974336" cy="4981575"/>
          </a:xfrm>
          <a:prstGeom prst="rect">
            <a:avLst/>
          </a:prstGeom>
          <a:noFill/>
          <a:ln>
            <a:noFill/>
          </a:ln>
        </p:spPr>
        <p:txBody>
          <a:bodyPr wrap="square" lIns="91440" tIns="45720" rIns="91440" bIns="45720" anchor="t">
            <a:noAutofit/>
          </a:bodyPr>
          <a:lstStyle/>
          <a:p>
            <a:pPr marL="285750" indent="-285750" algn="l">
              <a:spcBef>
                <a:spcPts val="1200"/>
              </a:spcBef>
              <a:buClr>
                <a:srgbClr val="1D5A9C"/>
              </a:buClr>
              <a:buFont typeface="Arial"/>
              <a:buChar char="•"/>
            </a:pPr>
            <a:r>
              <a:rPr lang="en-US" sz="2200" b="0" i="1" dirty="0">
                <a:solidFill>
                  <a:srgbClr val="1F2D3D"/>
                </a:solidFill>
                <a:latin typeface="Calibri"/>
                <a:ea typeface="Microsoft YaHei"/>
              </a:rPr>
              <a:t>δ</a:t>
            </a:r>
            <a:r>
              <a:rPr lang="en-US" sz="2200" b="0" i="0" dirty="0">
                <a:solidFill>
                  <a:srgbClr val="1F2D3D"/>
                </a:solidFill>
                <a:latin typeface="Calibri"/>
                <a:ea typeface="Microsoft YaHei"/>
              </a:rPr>
              <a:t> = 11.3(3) K = 0.97 meV, equal to the first CF gap</a:t>
            </a:r>
          </a:p>
          <a:p>
            <a:pPr marL="285750" indent="-285750" algn="l">
              <a:spcBef>
                <a:spcPts val="1200"/>
              </a:spcBef>
              <a:buClr>
                <a:srgbClr val="1D5A9C"/>
              </a:buClr>
              <a:buFont typeface="Arial"/>
              <a:buChar char="•"/>
            </a:pPr>
            <a:r>
              <a:rPr lang="en-US" sz="2200" b="0" i="0" dirty="0">
                <a:solidFill>
                  <a:srgbClr val="1F2D3D"/>
                </a:solidFill>
                <a:latin typeface="Calibri"/>
                <a:ea typeface="Microsoft YaHei"/>
              </a:rPr>
              <a:t>LF: oscillation quenched at 5 mT; relaxation persists at 0.2 T</a:t>
            </a:r>
          </a:p>
        </p:txBody>
      </p:sp>
      <p:sp>
        <p:nvSpPr>
          <p:cNvPr id="6" name="Row"/>
          <p:cNvSpPr/>
          <p:nvPr/>
        </p:nvSpPr>
        <p:spPr>
          <a:xfrm>
            <a:off x="6355080" y="1280160"/>
            <a:ext cx="5468112" cy="521208"/>
          </a:xfrm>
          <a:prstGeom prst="roundRect">
            <a:avLst/>
          </a:prstGeom>
          <a:solidFill>
            <a:srgbClr val="EEF3F9"/>
          </a:solidFill>
          <a:ln w="19050">
            <a:solidFill>
              <a:srgbClr val="C8581A"/>
            </a:solidFill>
          </a:ln>
        </p:spPr>
        <p:txBody>
          <a:bodyPr wrap="square" lIns="91440" tIns="45720" rIns="91440" bIns="45720" anchor="t">
            <a:noAutofit/>
          </a:bodyPr>
          <a:lstStyle/>
          <a:p>
            <a:endParaRPr lang="en-US"/>
          </a:p>
        </p:txBody>
      </p:sp>
      <p:sp>
        <p:nvSpPr>
          <p:cNvPr id="7" name="Text"/>
          <p:cNvSpPr/>
          <p:nvPr/>
        </p:nvSpPr>
        <p:spPr>
          <a:xfrm>
            <a:off x="6446520" y="1280160"/>
            <a:ext cx="457200" cy="521208"/>
          </a:xfrm>
          <a:prstGeom prst="rect">
            <a:avLst/>
          </a:prstGeom>
          <a:noFill/>
          <a:ln>
            <a:noFill/>
          </a:ln>
        </p:spPr>
        <p:txBody>
          <a:bodyPr wrap="square" lIns="91440" tIns="45720" rIns="91440" bIns="45720" anchor="ctr">
            <a:noAutofit/>
          </a:bodyPr>
          <a:lstStyle/>
          <a:p>
            <a:pPr marL="0" indent="0" algn="l">
              <a:spcBef>
                <a:spcPts val="0"/>
              </a:spcBef>
              <a:buNone/>
            </a:pPr>
            <a:r>
              <a:rPr lang="en-US" sz="1800" b="1" i="0" dirty="0">
                <a:solidFill>
                  <a:srgbClr val="2E8B57"/>
                </a:solidFill>
                <a:latin typeface="Calibri"/>
                <a:ea typeface="Microsoft YaHei"/>
              </a:rPr>
              <a:t>✔</a:t>
            </a:r>
          </a:p>
        </p:txBody>
      </p:sp>
      <p:sp>
        <p:nvSpPr>
          <p:cNvPr id="8" name="Text"/>
          <p:cNvSpPr/>
          <p:nvPr/>
        </p:nvSpPr>
        <p:spPr>
          <a:xfrm>
            <a:off x="6693408" y="1280160"/>
            <a:ext cx="4828032" cy="521208"/>
          </a:xfrm>
          <a:prstGeom prst="rect">
            <a:avLst/>
          </a:prstGeom>
          <a:noFill/>
          <a:ln>
            <a:noFill/>
          </a:ln>
        </p:spPr>
        <p:txBody>
          <a:bodyPr wrap="square" lIns="91440" tIns="45720" rIns="91440" bIns="45720" anchor="ctr">
            <a:noAutofit/>
          </a:bodyPr>
          <a:lstStyle/>
          <a:p>
            <a:pPr marL="0" indent="0" algn="l">
              <a:spcBef>
                <a:spcPts val="0"/>
              </a:spcBef>
              <a:buNone/>
            </a:pPr>
            <a:r>
              <a:rPr lang="en-US" b="0" i="0" dirty="0">
                <a:solidFill>
                  <a:srgbClr val="1F2D3D"/>
                </a:solidFill>
                <a:latin typeface="Calibri"/>
                <a:ea typeface="Microsoft YaHei"/>
              </a:rPr>
              <a:t>δ = 11.3(3) K (activated law) = first CF gap</a:t>
            </a:r>
          </a:p>
        </p:txBody>
      </p:sp>
      <p:sp>
        <p:nvSpPr>
          <p:cNvPr id="9" name="Row"/>
          <p:cNvSpPr/>
          <p:nvPr/>
        </p:nvSpPr>
        <p:spPr>
          <a:xfrm>
            <a:off x="6355080" y="1874520"/>
            <a:ext cx="5468112" cy="521208"/>
          </a:xfrm>
          <a:prstGeom prst="roundRect">
            <a:avLst/>
          </a:prstGeom>
          <a:solidFill>
            <a:srgbClr val="EEF3F9"/>
          </a:solidFill>
          <a:ln w="19050">
            <a:solidFill>
              <a:srgbClr val="C8581A"/>
            </a:solidFill>
          </a:ln>
        </p:spPr>
        <p:txBody>
          <a:bodyPr wrap="square" lIns="91440" tIns="45720" rIns="91440" bIns="45720" anchor="t">
            <a:noAutofit/>
          </a:bodyPr>
          <a:lstStyle/>
          <a:p>
            <a:endParaRPr lang="en-US"/>
          </a:p>
        </p:txBody>
      </p:sp>
      <p:sp>
        <p:nvSpPr>
          <p:cNvPr id="10" name="Text"/>
          <p:cNvSpPr/>
          <p:nvPr/>
        </p:nvSpPr>
        <p:spPr>
          <a:xfrm>
            <a:off x="6446520" y="1874520"/>
            <a:ext cx="457200" cy="521208"/>
          </a:xfrm>
          <a:prstGeom prst="rect">
            <a:avLst/>
          </a:prstGeom>
          <a:noFill/>
          <a:ln>
            <a:noFill/>
          </a:ln>
        </p:spPr>
        <p:txBody>
          <a:bodyPr wrap="square" lIns="91440" tIns="45720" rIns="91440" bIns="45720" anchor="ctr">
            <a:noAutofit/>
          </a:bodyPr>
          <a:lstStyle/>
          <a:p>
            <a:pPr marL="0" indent="0" algn="l">
              <a:spcBef>
                <a:spcPts val="0"/>
              </a:spcBef>
              <a:buNone/>
            </a:pPr>
            <a:r>
              <a:rPr lang="en-US" sz="1800" b="1" i="0" dirty="0">
                <a:solidFill>
                  <a:srgbClr val="2E8B57"/>
                </a:solidFill>
                <a:latin typeface="Calibri"/>
                <a:ea typeface="Microsoft YaHei"/>
              </a:rPr>
              <a:t>✔</a:t>
            </a:r>
          </a:p>
        </p:txBody>
      </p:sp>
      <p:sp>
        <p:nvSpPr>
          <p:cNvPr id="11" name="Text"/>
          <p:cNvSpPr/>
          <p:nvPr/>
        </p:nvSpPr>
        <p:spPr>
          <a:xfrm>
            <a:off x="6693408" y="1874520"/>
            <a:ext cx="5065776" cy="521208"/>
          </a:xfrm>
          <a:prstGeom prst="rect">
            <a:avLst/>
          </a:prstGeom>
          <a:noFill/>
          <a:ln>
            <a:noFill/>
          </a:ln>
        </p:spPr>
        <p:txBody>
          <a:bodyPr wrap="square" lIns="91440" tIns="45720" rIns="91440" bIns="45720" anchor="ctr">
            <a:noAutofit/>
          </a:bodyPr>
          <a:lstStyle/>
          <a:p>
            <a:r>
              <a:rPr lang="en-US" b="0" i="0" dirty="0" err="1">
                <a:solidFill>
                  <a:srgbClr val="1F2D3D"/>
                </a:solidFill>
                <a:latin typeface="Calibri"/>
                <a:ea typeface="Microsoft YaHei"/>
              </a:rPr>
              <a:t>λT</a:t>
            </a:r>
            <a:r>
              <a:rPr lang="en-US" b="0" i="0" dirty="0">
                <a:solidFill>
                  <a:srgbClr val="1F2D3D"/>
                </a:solidFill>
                <a:latin typeface="Calibri"/>
                <a:ea typeface="Microsoft YaHei"/>
              </a:rPr>
              <a:t> (transverse relaxation) grows while Bloc (the local field) </a:t>
            </a:r>
            <a:r>
              <a:rPr lang="en-US" dirty="0">
                <a:solidFill>
                  <a:srgbClr val="1F2D3D"/>
                </a:solidFill>
                <a:latin typeface="Calibri"/>
                <a:ea typeface="Microsoft YaHei"/>
              </a:rPr>
              <a:t>saturates (narrowing static distribution)</a:t>
            </a:r>
          </a:p>
        </p:txBody>
      </p:sp>
      <p:sp>
        <p:nvSpPr>
          <p:cNvPr id="12" name="Row"/>
          <p:cNvSpPr/>
          <p:nvPr/>
        </p:nvSpPr>
        <p:spPr>
          <a:xfrm>
            <a:off x="6355080" y="2468880"/>
            <a:ext cx="5468112" cy="521208"/>
          </a:xfrm>
          <a:prstGeom prst="roundRect">
            <a:avLst/>
          </a:prstGeom>
          <a:solidFill>
            <a:srgbClr val="EEF3F9"/>
          </a:solidFill>
          <a:ln w="19050">
            <a:solidFill>
              <a:srgbClr val="C8581A"/>
            </a:solidFill>
          </a:ln>
        </p:spPr>
        <p:txBody>
          <a:bodyPr wrap="square" lIns="91440" tIns="45720" rIns="91440" bIns="45720" anchor="t">
            <a:noAutofit/>
          </a:bodyPr>
          <a:lstStyle/>
          <a:p>
            <a:endParaRPr lang="en-US"/>
          </a:p>
        </p:txBody>
      </p:sp>
      <p:sp>
        <p:nvSpPr>
          <p:cNvPr id="13" name="Text"/>
          <p:cNvSpPr/>
          <p:nvPr/>
        </p:nvSpPr>
        <p:spPr>
          <a:xfrm>
            <a:off x="6446520" y="2468880"/>
            <a:ext cx="457200" cy="521208"/>
          </a:xfrm>
          <a:prstGeom prst="rect">
            <a:avLst/>
          </a:prstGeom>
          <a:noFill/>
          <a:ln>
            <a:noFill/>
          </a:ln>
        </p:spPr>
        <p:txBody>
          <a:bodyPr wrap="square" lIns="91440" tIns="45720" rIns="91440" bIns="45720" anchor="ctr">
            <a:noAutofit/>
          </a:bodyPr>
          <a:lstStyle/>
          <a:p>
            <a:pPr marL="0" indent="0" algn="l">
              <a:spcBef>
                <a:spcPts val="0"/>
              </a:spcBef>
              <a:buNone/>
            </a:pPr>
            <a:r>
              <a:rPr lang="en-US" sz="1800" b="1" i="0" dirty="0">
                <a:solidFill>
                  <a:srgbClr val="2E8B57"/>
                </a:solidFill>
                <a:latin typeface="Calibri"/>
                <a:ea typeface="Microsoft YaHei"/>
              </a:rPr>
              <a:t>✔</a:t>
            </a:r>
          </a:p>
        </p:txBody>
      </p:sp>
      <p:sp>
        <p:nvSpPr>
          <p:cNvPr id="14" name="Text"/>
          <p:cNvSpPr/>
          <p:nvPr/>
        </p:nvSpPr>
        <p:spPr>
          <a:xfrm>
            <a:off x="6693408" y="2468880"/>
            <a:ext cx="4828032" cy="521208"/>
          </a:xfrm>
          <a:prstGeom prst="rect">
            <a:avLst/>
          </a:prstGeom>
          <a:noFill/>
          <a:ln>
            <a:noFill/>
          </a:ln>
        </p:spPr>
        <p:txBody>
          <a:bodyPr wrap="square" lIns="91440" tIns="45720" rIns="91440" bIns="45720" anchor="ctr">
            <a:noAutofit/>
          </a:bodyPr>
          <a:lstStyle/>
          <a:p>
            <a:pPr marL="0" indent="0" algn="l">
              <a:spcBef>
                <a:spcPts val="0"/>
              </a:spcBef>
              <a:buNone/>
            </a:pPr>
            <a:r>
              <a:rPr lang="en-US" b="0" i="0" dirty="0" err="1">
                <a:solidFill>
                  <a:srgbClr val="1F2D3D"/>
                </a:solidFill>
                <a:latin typeface="Calibri"/>
                <a:ea typeface="Microsoft YaHei"/>
              </a:rPr>
              <a:t>λL</a:t>
            </a:r>
            <a:r>
              <a:rPr lang="en-US" b="0" i="0" dirty="0">
                <a:solidFill>
                  <a:srgbClr val="1F2D3D"/>
                </a:solidFill>
                <a:latin typeface="Calibri"/>
                <a:ea typeface="Microsoft YaHei"/>
              </a:rPr>
              <a:t> </a:t>
            </a:r>
            <a:r>
              <a:rPr lang="en-US" dirty="0">
                <a:solidFill>
                  <a:srgbClr val="1F2D3D"/>
                </a:solidFill>
                <a:latin typeface="Calibri"/>
                <a:ea typeface="Microsoft YaHei"/>
              </a:rPr>
              <a:t>(longitudinal rate) </a:t>
            </a:r>
            <a:r>
              <a:rPr lang="en-US" b="0" i="0" dirty="0">
                <a:solidFill>
                  <a:srgbClr val="1F2D3D"/>
                </a:solidFill>
                <a:latin typeface="Calibri"/>
                <a:ea typeface="Microsoft YaHei"/>
              </a:rPr>
              <a:t>rises sharply below 10 K (</a:t>
            </a:r>
            <a:r>
              <a:rPr lang="en-US" b="0" i="0" dirty="0" err="1">
                <a:solidFill>
                  <a:srgbClr val="1F2D3D"/>
                </a:solidFill>
                <a:latin typeface="Calibri"/>
                <a:ea typeface="Microsoft YaHei"/>
              </a:rPr>
              <a:t>origining</a:t>
            </a:r>
            <a:r>
              <a:rPr lang="en-US" b="0" i="0" dirty="0">
                <a:solidFill>
                  <a:srgbClr val="1F2D3D"/>
                </a:solidFill>
                <a:latin typeface="Calibri"/>
                <a:ea typeface="Microsoft YaHei"/>
              </a:rPr>
              <a:t> from fluctuations)</a:t>
            </a:r>
          </a:p>
        </p:txBody>
      </p:sp>
      <p:sp>
        <p:nvSpPr>
          <p:cNvPr id="15" name="Row"/>
          <p:cNvSpPr/>
          <p:nvPr/>
        </p:nvSpPr>
        <p:spPr>
          <a:xfrm>
            <a:off x="6355080" y="3063240"/>
            <a:ext cx="5468112" cy="521208"/>
          </a:xfrm>
          <a:prstGeom prst="roundRect">
            <a:avLst/>
          </a:prstGeom>
          <a:solidFill>
            <a:srgbClr val="EEF3F9"/>
          </a:solidFill>
          <a:ln w="19050">
            <a:solidFill>
              <a:srgbClr val="C8581A"/>
            </a:solidFill>
          </a:ln>
        </p:spPr>
        <p:txBody>
          <a:bodyPr wrap="square" lIns="91440" tIns="45720" rIns="91440" bIns="45720" anchor="t">
            <a:noAutofit/>
          </a:bodyPr>
          <a:lstStyle/>
          <a:p>
            <a:endParaRPr lang="en-US"/>
          </a:p>
        </p:txBody>
      </p:sp>
      <p:sp>
        <p:nvSpPr>
          <p:cNvPr id="16" name="Text"/>
          <p:cNvSpPr/>
          <p:nvPr/>
        </p:nvSpPr>
        <p:spPr>
          <a:xfrm>
            <a:off x="6446520" y="3063240"/>
            <a:ext cx="457200" cy="521208"/>
          </a:xfrm>
          <a:prstGeom prst="rect">
            <a:avLst/>
          </a:prstGeom>
          <a:noFill/>
          <a:ln>
            <a:noFill/>
          </a:ln>
        </p:spPr>
        <p:txBody>
          <a:bodyPr wrap="square" lIns="91440" tIns="45720" rIns="91440" bIns="45720" anchor="ctr">
            <a:noAutofit/>
          </a:bodyPr>
          <a:lstStyle/>
          <a:p>
            <a:pPr marL="0" indent="0" algn="l">
              <a:spcBef>
                <a:spcPts val="0"/>
              </a:spcBef>
              <a:buNone/>
            </a:pPr>
            <a:r>
              <a:rPr lang="en-US" sz="1800" b="1" i="0" dirty="0">
                <a:solidFill>
                  <a:srgbClr val="2E8B57"/>
                </a:solidFill>
                <a:latin typeface="Calibri"/>
                <a:ea typeface="Microsoft YaHei"/>
              </a:rPr>
              <a:t>✔</a:t>
            </a:r>
          </a:p>
        </p:txBody>
      </p:sp>
      <p:sp>
        <p:nvSpPr>
          <p:cNvPr id="17" name="Text"/>
          <p:cNvSpPr/>
          <p:nvPr/>
        </p:nvSpPr>
        <p:spPr>
          <a:xfrm>
            <a:off x="6693408" y="3063240"/>
            <a:ext cx="4828032" cy="521208"/>
          </a:xfrm>
          <a:prstGeom prst="rect">
            <a:avLst/>
          </a:prstGeom>
          <a:noFill/>
          <a:ln>
            <a:noFill/>
          </a:ln>
        </p:spPr>
        <p:txBody>
          <a:bodyPr wrap="square" lIns="91440" tIns="45720" rIns="91440" bIns="45720" anchor="ctr">
            <a:noAutofit/>
          </a:bodyPr>
          <a:lstStyle/>
          <a:p>
            <a:pPr marL="0" indent="0" algn="l">
              <a:spcBef>
                <a:spcPts val="0"/>
              </a:spcBef>
              <a:buNone/>
            </a:pPr>
            <a:r>
              <a:rPr lang="en-US" b="0" i="0" dirty="0">
                <a:solidFill>
                  <a:srgbClr val="1F2D3D"/>
                </a:solidFill>
                <a:latin typeface="Calibri"/>
                <a:ea typeface="Microsoft YaHei"/>
              </a:rPr>
              <a:t>LF 0.2 T: relaxation persists; 0.5 T quenches</a:t>
            </a:r>
          </a:p>
        </p:txBody>
      </p:sp>
      <p:sp>
        <p:nvSpPr>
          <p:cNvPr id="18" name="Box"/>
          <p:cNvSpPr/>
          <p:nvPr/>
        </p:nvSpPr>
        <p:spPr>
          <a:xfrm>
            <a:off x="6355080" y="3730752"/>
            <a:ext cx="5468112" cy="530352"/>
          </a:xfrm>
          <a:prstGeom prst="roundRect">
            <a:avLst/>
          </a:prstGeom>
          <a:solidFill>
            <a:srgbClr val="C8581A"/>
          </a:solidFill>
          <a:ln>
            <a:noFill/>
          </a:ln>
        </p:spPr>
        <p:txBody>
          <a:bodyPr wrap="square" lIns="91440" tIns="45720" rIns="91440" bIns="45720" anchor="ctr">
            <a:noAutofit/>
          </a:bodyPr>
          <a:lstStyle/>
          <a:p>
            <a:pPr marL="0" indent="0" algn="ctr">
              <a:spcBef>
                <a:spcPts val="0"/>
              </a:spcBef>
              <a:buNone/>
            </a:pPr>
            <a:r>
              <a:rPr lang="en-US" sz="2200" b="1" i="0" dirty="0">
                <a:solidFill>
                  <a:srgbClr val="FFFFFF"/>
                </a:solidFill>
                <a:latin typeface="Calibri"/>
                <a:ea typeface="Microsoft YaHei"/>
              </a:rPr>
              <a:t>→ dynamic, quasi-static field</a:t>
            </a:r>
          </a:p>
        </p:txBody>
      </p:sp>
      <p:cxnSp>
        <p:nvCxnSpPr>
          <p:cNvPr id="21" name="Line 21"/>
          <p:cNvCxnSpPr/>
          <p:nvPr/>
        </p:nvCxnSpPr>
        <p:spPr>
          <a:xfrm>
            <a:off x="365760" y="6400800"/>
            <a:ext cx="11457432" cy="0"/>
          </a:xfrm>
          <a:prstGeom prst="line">
            <a:avLst/>
          </a:prstGeom>
          <a:ln w="9525">
            <a:solidFill>
              <a:srgbClr val="CCD6E0"/>
            </a:solidFill>
          </a:ln>
        </p:spPr>
      </p:cxnSp>
      <p:sp>
        <p:nvSpPr>
          <p:cNvPr id="22" name="Text"/>
          <p:cNvSpPr/>
          <p:nvPr/>
        </p:nvSpPr>
        <p:spPr>
          <a:xfrm>
            <a:off x="365760" y="6446520"/>
            <a:ext cx="9601200" cy="320040"/>
          </a:xfrm>
          <a:prstGeom prst="rect">
            <a:avLst/>
          </a:prstGeom>
          <a:noFill/>
          <a:ln>
            <a:noFill/>
          </a:ln>
        </p:spPr>
        <p:txBody>
          <a:bodyPr wrap="square" lIns="91440" tIns="45720" rIns="91440" bIns="45720" anchor="ctr">
            <a:noAutofit/>
          </a:bodyPr>
          <a:lstStyle/>
          <a:p>
            <a:pPr marL="0" indent="0" algn="l">
              <a:spcBef>
                <a:spcPts val="0"/>
              </a:spcBef>
              <a:buNone/>
            </a:pPr>
            <a:r>
              <a:rPr lang="en-US" sz="1000" b="0" i="0" dirty="0">
                <a:solidFill>
                  <a:srgbClr val="5A6B7B"/>
                </a:solidFill>
                <a:latin typeface="Calibri"/>
                <a:ea typeface="Microsoft YaHei"/>
              </a:rPr>
              <a:t>MELODY2026 · The 3rd Workshop on Muon Science Technology and Industry · 26 Oct 2026</a:t>
            </a:r>
          </a:p>
        </p:txBody>
      </p:sp>
      <p:sp>
        <p:nvSpPr>
          <p:cNvPr id="23" name="Text"/>
          <p:cNvSpPr/>
          <p:nvPr/>
        </p:nvSpPr>
        <p:spPr>
          <a:xfrm>
            <a:off x="10424160" y="6446520"/>
            <a:ext cx="1399032" cy="320040"/>
          </a:xfrm>
          <a:prstGeom prst="rect">
            <a:avLst/>
          </a:prstGeom>
          <a:noFill/>
          <a:ln>
            <a:noFill/>
          </a:ln>
        </p:spPr>
        <p:txBody>
          <a:bodyPr wrap="square" lIns="91440" tIns="45720" rIns="91440" bIns="45720" anchor="ctr">
            <a:noAutofit/>
          </a:bodyPr>
          <a:lstStyle/>
          <a:p>
            <a:pPr marL="0" indent="0" algn="r">
              <a:spcBef>
                <a:spcPts val="0"/>
              </a:spcBef>
              <a:buNone/>
            </a:pPr>
            <a:r>
              <a:rPr lang="en-US" sz="1000" b="0" i="0" dirty="0">
                <a:solidFill>
                  <a:srgbClr val="5A6B7B"/>
                </a:solidFill>
                <a:latin typeface="Calibri"/>
                <a:ea typeface="Microsoft YaHei"/>
              </a:rPr>
              <a:t>12/21</a:t>
            </a:r>
          </a:p>
        </p:txBody>
      </p:sp>
      <p:pic>
        <p:nvPicPr>
          <p:cNvPr id="25" name="图片 24">
            <a:extLst>
              <a:ext uri="{FF2B5EF4-FFF2-40B4-BE49-F238E27FC236}">
                <a16:creationId xmlns:a16="http://schemas.microsoft.com/office/drawing/2014/main" id="{0F5DA9CA-B900-C8BD-5694-C67F4D337965}"/>
              </a:ext>
            </a:extLst>
          </p:cNvPr>
          <p:cNvPicPr>
            <a:picLocks noChangeAspect="1"/>
          </p:cNvPicPr>
          <p:nvPr/>
        </p:nvPicPr>
        <p:blipFill>
          <a:blip r:embed="rId3"/>
          <a:stretch>
            <a:fillRect/>
          </a:stretch>
        </p:blipFill>
        <p:spPr>
          <a:xfrm>
            <a:off x="167640" y="1493932"/>
            <a:ext cx="5928360" cy="442792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par>
                                <p:cTn id="19" presetID="10" presetClass="entr" presetSubtype="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par>
                                <p:cTn id="22" presetID="10" presetClass="entr" presetSubtype="0" fill="hold"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500"/>
                                        <p:tgtEl>
                                          <p:spTgt spid="1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500"/>
                                        <p:tgtEl>
                                          <p:spTgt spid="12"/>
                                        </p:tgtEl>
                                      </p:cBhvr>
                                    </p:animEffect>
                                  </p:childTnLst>
                                </p:cTn>
                              </p:par>
                              <p:par>
                                <p:cTn id="30" presetID="10" presetClass="entr" presetSubtype="0" fill="hold"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par>
                                <p:cTn id="33" presetID="10" presetClass="entr" presetSubtype="0" fill="hold" nodeType="with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500"/>
                                        <p:tgtEl>
                                          <p:spTgt spid="14"/>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fade">
                                      <p:cBhvr>
                                        <p:cTn id="40" dur="500"/>
                                        <p:tgtEl>
                                          <p:spTgt spid="15"/>
                                        </p:tgtEl>
                                      </p:cBhvr>
                                    </p:animEffect>
                                  </p:childTnLst>
                                </p:cTn>
                              </p:par>
                              <p:par>
                                <p:cTn id="41" presetID="10" presetClass="entr" presetSubtype="0" fill="hold" nodeType="with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500"/>
                                        <p:tgtEl>
                                          <p:spTgt spid="16"/>
                                        </p:tgtEl>
                                      </p:cBhvr>
                                    </p:animEffect>
                                  </p:childTnLst>
                                </p:cTn>
                              </p:par>
                              <p:par>
                                <p:cTn id="44" presetID="10" presetClass="entr" presetSubtype="0" fill="hold" nodeType="with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fade">
                                      <p:cBhvr>
                                        <p:cTn id="46" dur="500"/>
                                        <p:tgtEl>
                                          <p:spTgt spid="17"/>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18"/>
                                        </p:tgtEl>
                                        <p:attrNameLst>
                                          <p:attrName>style.visibility</p:attrName>
                                        </p:attrNameLst>
                                      </p:cBhvr>
                                      <p:to>
                                        <p:strVal val="visible"/>
                                      </p:to>
                                    </p:set>
                                    <p:animEffect transition="in" filter="fade">
                                      <p:cBhvr>
                                        <p:cTn id="5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cNvSpPr/>
          <p:nvPr/>
        </p:nvSpPr>
        <p:spPr>
          <a:xfrm>
            <a:off x="365760" y="109728"/>
            <a:ext cx="9144000" cy="274320"/>
          </a:xfrm>
          <a:prstGeom prst="rect">
            <a:avLst/>
          </a:prstGeom>
          <a:noFill/>
          <a:ln>
            <a:noFill/>
          </a:ln>
        </p:spPr>
        <p:txBody>
          <a:bodyPr wrap="square" lIns="91440" tIns="45720" rIns="91440" bIns="45720" anchor="ctr">
            <a:noAutofit/>
          </a:bodyPr>
          <a:lstStyle/>
          <a:p>
            <a:pPr marL="0" indent="0" algn="l">
              <a:spcBef>
                <a:spcPts val="0"/>
              </a:spcBef>
              <a:buNone/>
            </a:pPr>
            <a:r>
              <a:rPr lang="en-US" sz="1200" b="1" i="0" dirty="0">
                <a:solidFill>
                  <a:srgbClr val="C8581A"/>
                </a:solidFill>
                <a:latin typeface="Calibri"/>
                <a:ea typeface="Microsoft YaHei"/>
              </a:rPr>
              <a:t>04  μSR vs. Neutrons</a:t>
            </a:r>
          </a:p>
        </p:txBody>
      </p:sp>
      <p:sp>
        <p:nvSpPr>
          <p:cNvPr id="3" name="Text"/>
          <p:cNvSpPr/>
          <p:nvPr/>
        </p:nvSpPr>
        <p:spPr>
          <a:xfrm>
            <a:off x="365760" y="384048"/>
            <a:ext cx="11457432" cy="685800"/>
          </a:xfrm>
          <a:prstGeom prst="rect">
            <a:avLst/>
          </a:prstGeom>
          <a:noFill/>
          <a:ln>
            <a:noFill/>
          </a:ln>
        </p:spPr>
        <p:txBody>
          <a:bodyPr wrap="square" lIns="91440" tIns="45720" rIns="91440" bIns="45720" anchor="ctr">
            <a:noAutofit/>
          </a:bodyPr>
          <a:lstStyle/>
          <a:p>
            <a:pPr marL="0" indent="0" algn="l">
              <a:spcBef>
                <a:spcPts val="0"/>
              </a:spcBef>
              <a:buNone/>
            </a:pPr>
            <a:r>
              <a:rPr lang="en-US" sz="2800" b="1" i="0" dirty="0">
                <a:solidFill>
                  <a:srgbClr val="12355B"/>
                </a:solidFill>
                <a:latin typeface="Calibri"/>
                <a:ea typeface="Microsoft YaHei"/>
              </a:rPr>
              <a:t>Muon-perturbed crystal fields have precedents</a:t>
            </a:r>
          </a:p>
        </p:txBody>
      </p:sp>
      <p:sp>
        <p:nvSpPr>
          <p:cNvPr id="4" name="Rule"/>
          <p:cNvSpPr/>
          <p:nvPr/>
        </p:nvSpPr>
        <p:spPr>
          <a:xfrm>
            <a:off x="365760" y="1078992"/>
            <a:ext cx="11457432" cy="45720"/>
          </a:xfrm>
          <a:prstGeom prst="rect">
            <a:avLst/>
          </a:prstGeom>
          <a:solidFill>
            <a:srgbClr val="1D5A9C"/>
          </a:solidFill>
          <a:ln>
            <a:noFill/>
          </a:ln>
        </p:spPr>
        <p:txBody>
          <a:bodyPr wrap="square" lIns="91440" tIns="45720" rIns="91440" bIns="45720" anchor="t">
            <a:noAutofit/>
          </a:bodyPr>
          <a:lstStyle/>
          <a:p>
            <a:endParaRPr lang="en-US"/>
          </a:p>
        </p:txBody>
      </p:sp>
      <p:sp>
        <p:nvSpPr>
          <p:cNvPr id="5" name="Body"/>
          <p:cNvSpPr/>
          <p:nvPr/>
        </p:nvSpPr>
        <p:spPr>
          <a:xfrm>
            <a:off x="365760" y="2220470"/>
            <a:ext cx="5669280" cy="3084571"/>
          </a:xfrm>
          <a:prstGeom prst="rect">
            <a:avLst/>
          </a:prstGeom>
          <a:noFill/>
          <a:ln>
            <a:noFill/>
          </a:ln>
        </p:spPr>
        <p:txBody>
          <a:bodyPr wrap="square" lIns="91440" tIns="45720" rIns="91440" bIns="45720" anchor="t">
            <a:noAutofit/>
          </a:bodyPr>
          <a:lstStyle/>
          <a:p>
            <a:pPr marL="285750" indent="-285750" algn="l">
              <a:spcBef>
                <a:spcPts val="1200"/>
              </a:spcBef>
              <a:buClr>
                <a:srgbClr val="1D5A9C"/>
              </a:buClr>
              <a:buFont typeface="Arial"/>
              <a:buChar char="•"/>
            </a:pPr>
            <a:r>
              <a:rPr lang="en-US" sz="2200" b="0" i="0" dirty="0">
                <a:latin typeface="Calibri"/>
                <a:ea typeface="Microsoft YaHei"/>
              </a:rPr>
              <a:t>Pr pyrochlores: Foronda et al., PRL 114, 017602 (2015)</a:t>
            </a:r>
          </a:p>
          <a:p>
            <a:pPr marL="285750" indent="-285750" algn="l">
              <a:spcBef>
                <a:spcPts val="1200"/>
              </a:spcBef>
              <a:buClr>
                <a:srgbClr val="1D5A9C"/>
              </a:buClr>
              <a:buFont typeface="Arial"/>
              <a:buChar char="•"/>
            </a:pPr>
            <a:r>
              <a:rPr lang="en-US" sz="2200" b="0" i="0" dirty="0">
                <a:latin typeface="Calibri"/>
                <a:ea typeface="Microsoft YaHei"/>
              </a:rPr>
              <a:t>PrNi₅: Kayzel 1994; Feyerherm 1995</a:t>
            </a:r>
          </a:p>
          <a:p>
            <a:pPr marL="285750" indent="-285750">
              <a:spcBef>
                <a:spcPts val="1200"/>
              </a:spcBef>
              <a:buClr>
                <a:srgbClr val="1D5A9C"/>
              </a:buClr>
              <a:buFont typeface="Arial"/>
              <a:buChar char="•"/>
            </a:pPr>
            <a:r>
              <a:rPr lang="en-US" sz="2200" b="0" i="0" dirty="0">
                <a:latin typeface="Calibri"/>
                <a:ea typeface="Microsoft YaHei"/>
              </a:rPr>
              <a:t>In </a:t>
            </a:r>
            <a:r>
              <a:rPr lang="en-US" sz="2400" dirty="0"/>
              <a:t>those systems hyperfine interactions play an important role. Whether this matters for Tm is not discussed there, so I will not claim anything about it.</a:t>
            </a:r>
            <a:endParaRPr lang="en-US" sz="2200" b="0" i="0" dirty="0">
              <a:latin typeface="Calibri"/>
              <a:ea typeface="Microsoft YaHei"/>
            </a:endParaRPr>
          </a:p>
        </p:txBody>
      </p:sp>
      <p:sp>
        <p:nvSpPr>
          <p:cNvPr id="6" name="Card"/>
          <p:cNvSpPr/>
          <p:nvPr/>
        </p:nvSpPr>
        <p:spPr>
          <a:xfrm>
            <a:off x="6281928" y="1627632"/>
            <a:ext cx="5468112" cy="1341120"/>
          </a:xfrm>
          <a:prstGeom prst="roundRect">
            <a:avLst/>
          </a:prstGeom>
          <a:solidFill>
            <a:srgbClr val="1D5A9C"/>
          </a:solidFill>
          <a:ln>
            <a:noFill/>
          </a:ln>
        </p:spPr>
        <p:txBody>
          <a:bodyPr wrap="square" lIns="91440" tIns="45720" rIns="91440" bIns="45720" anchor="t">
            <a:noAutofit/>
          </a:bodyPr>
          <a:lstStyle/>
          <a:p>
            <a:endParaRPr lang="en-US"/>
          </a:p>
        </p:txBody>
      </p:sp>
      <p:sp>
        <p:nvSpPr>
          <p:cNvPr id="7" name="Text"/>
          <p:cNvSpPr/>
          <p:nvPr/>
        </p:nvSpPr>
        <p:spPr>
          <a:xfrm>
            <a:off x="6419088" y="1673352"/>
            <a:ext cx="5193792" cy="457200"/>
          </a:xfrm>
          <a:prstGeom prst="rect">
            <a:avLst/>
          </a:prstGeom>
          <a:noFill/>
          <a:ln>
            <a:noFill/>
          </a:ln>
        </p:spPr>
        <p:txBody>
          <a:bodyPr wrap="square" lIns="91440" tIns="45720" rIns="91440" bIns="45720" anchor="ctr">
            <a:noAutofit/>
          </a:bodyPr>
          <a:lstStyle/>
          <a:p>
            <a:pPr marL="0" indent="0" algn="l">
              <a:spcBef>
                <a:spcPts val="0"/>
              </a:spcBef>
              <a:buNone/>
            </a:pPr>
            <a:r>
              <a:rPr lang="en-US" sz="2800" b="1" i="0" dirty="0">
                <a:solidFill>
                  <a:srgbClr val="FFFFFF"/>
                </a:solidFill>
                <a:latin typeface="Calibri"/>
                <a:ea typeface="Microsoft YaHei"/>
              </a:rPr>
              <a:t>Pr-based pyrochlores</a:t>
            </a:r>
          </a:p>
        </p:txBody>
      </p:sp>
      <p:sp>
        <p:nvSpPr>
          <p:cNvPr id="8" name="Text"/>
          <p:cNvSpPr/>
          <p:nvPr/>
        </p:nvSpPr>
        <p:spPr>
          <a:xfrm>
            <a:off x="6419088" y="2176272"/>
            <a:ext cx="5193792" cy="746760"/>
          </a:xfrm>
          <a:prstGeom prst="rect">
            <a:avLst/>
          </a:prstGeom>
          <a:noFill/>
          <a:ln>
            <a:noFill/>
          </a:ln>
        </p:spPr>
        <p:txBody>
          <a:bodyPr wrap="square" lIns="91440" tIns="45720" rIns="91440" bIns="45720" anchor="t">
            <a:noAutofit/>
          </a:bodyPr>
          <a:lstStyle/>
          <a:p>
            <a:pPr marL="0" indent="0" algn="l">
              <a:spcBef>
                <a:spcPts val="0"/>
              </a:spcBef>
              <a:buNone/>
            </a:pPr>
            <a:r>
              <a:rPr lang="en-US" sz="2200" b="0" i="0" dirty="0">
                <a:solidFill>
                  <a:srgbClr val="FFFFFF"/>
                </a:solidFill>
                <a:latin typeface="Calibri"/>
                <a:ea typeface="Microsoft YaHei"/>
              </a:rPr>
              <a:t>μ⁺ locally modifies CF levels (DFT-modelled)</a:t>
            </a:r>
          </a:p>
        </p:txBody>
      </p:sp>
      <p:sp>
        <p:nvSpPr>
          <p:cNvPr id="9" name="Card"/>
          <p:cNvSpPr/>
          <p:nvPr/>
        </p:nvSpPr>
        <p:spPr>
          <a:xfrm>
            <a:off x="6281928" y="3105912"/>
            <a:ext cx="5468112" cy="1341120"/>
          </a:xfrm>
          <a:prstGeom prst="roundRect">
            <a:avLst/>
          </a:prstGeom>
          <a:solidFill>
            <a:srgbClr val="1D5A9C"/>
          </a:solidFill>
          <a:ln>
            <a:noFill/>
          </a:ln>
        </p:spPr>
        <p:txBody>
          <a:bodyPr wrap="square" lIns="91440" tIns="45720" rIns="91440" bIns="45720" anchor="t">
            <a:noAutofit/>
          </a:bodyPr>
          <a:lstStyle/>
          <a:p>
            <a:endParaRPr lang="en-US"/>
          </a:p>
        </p:txBody>
      </p:sp>
      <p:sp>
        <p:nvSpPr>
          <p:cNvPr id="10" name="Text"/>
          <p:cNvSpPr/>
          <p:nvPr/>
        </p:nvSpPr>
        <p:spPr>
          <a:xfrm>
            <a:off x="6419088" y="3151632"/>
            <a:ext cx="5193792" cy="457200"/>
          </a:xfrm>
          <a:prstGeom prst="rect">
            <a:avLst/>
          </a:prstGeom>
          <a:noFill/>
          <a:ln>
            <a:noFill/>
          </a:ln>
        </p:spPr>
        <p:txBody>
          <a:bodyPr wrap="square" lIns="91440" tIns="45720" rIns="91440" bIns="45720" anchor="ctr">
            <a:noAutofit/>
          </a:bodyPr>
          <a:lstStyle/>
          <a:p>
            <a:pPr marL="0" indent="0" algn="l">
              <a:spcBef>
                <a:spcPts val="0"/>
              </a:spcBef>
              <a:buNone/>
            </a:pPr>
            <a:r>
              <a:rPr lang="en-US" sz="2800" b="1" i="0" dirty="0">
                <a:solidFill>
                  <a:srgbClr val="FFFFFF"/>
                </a:solidFill>
                <a:latin typeface="Calibri"/>
                <a:ea typeface="Microsoft YaHei"/>
              </a:rPr>
              <a:t>PrNi₅</a:t>
            </a:r>
          </a:p>
        </p:txBody>
      </p:sp>
      <p:sp>
        <p:nvSpPr>
          <p:cNvPr id="11" name="Text"/>
          <p:cNvSpPr/>
          <p:nvPr/>
        </p:nvSpPr>
        <p:spPr>
          <a:xfrm>
            <a:off x="6419088" y="3654552"/>
            <a:ext cx="5193792" cy="746760"/>
          </a:xfrm>
          <a:prstGeom prst="rect">
            <a:avLst/>
          </a:prstGeom>
          <a:noFill/>
          <a:ln>
            <a:noFill/>
          </a:ln>
        </p:spPr>
        <p:txBody>
          <a:bodyPr wrap="square" lIns="91440" tIns="45720" rIns="91440" bIns="45720" anchor="t">
            <a:noAutofit/>
          </a:bodyPr>
          <a:lstStyle/>
          <a:p>
            <a:pPr marL="0" indent="0" algn="l">
              <a:spcBef>
                <a:spcPts val="0"/>
              </a:spcBef>
              <a:buNone/>
            </a:pPr>
            <a:r>
              <a:rPr lang="en-US" sz="2200" b="0" i="0" dirty="0">
                <a:solidFill>
                  <a:srgbClr val="FFFFFF"/>
                </a:solidFill>
                <a:latin typeface="Calibri"/>
                <a:ea typeface="Microsoft YaHei"/>
              </a:rPr>
              <a:t>Quasi-static dynamics; μ⁺-perturbed CF</a:t>
            </a:r>
          </a:p>
        </p:txBody>
      </p:sp>
      <p:sp>
        <p:nvSpPr>
          <p:cNvPr id="12" name="Card"/>
          <p:cNvSpPr/>
          <p:nvPr/>
        </p:nvSpPr>
        <p:spPr>
          <a:xfrm>
            <a:off x="6281928" y="4584192"/>
            <a:ext cx="5468112" cy="1341120"/>
          </a:xfrm>
          <a:prstGeom prst="roundRect">
            <a:avLst/>
          </a:prstGeom>
          <a:solidFill>
            <a:srgbClr val="C8581A"/>
          </a:solidFill>
          <a:ln>
            <a:noFill/>
          </a:ln>
        </p:spPr>
        <p:txBody>
          <a:bodyPr wrap="square" lIns="91440" tIns="45720" rIns="91440" bIns="45720" anchor="t">
            <a:noAutofit/>
          </a:bodyPr>
          <a:lstStyle/>
          <a:p>
            <a:endParaRPr lang="en-US"/>
          </a:p>
        </p:txBody>
      </p:sp>
      <p:sp>
        <p:nvSpPr>
          <p:cNvPr id="13" name="Text"/>
          <p:cNvSpPr/>
          <p:nvPr/>
        </p:nvSpPr>
        <p:spPr>
          <a:xfrm>
            <a:off x="6419088" y="4629912"/>
            <a:ext cx="5193792" cy="457200"/>
          </a:xfrm>
          <a:prstGeom prst="rect">
            <a:avLst/>
          </a:prstGeom>
          <a:noFill/>
          <a:ln>
            <a:noFill/>
          </a:ln>
        </p:spPr>
        <p:txBody>
          <a:bodyPr wrap="square" lIns="91440" tIns="45720" rIns="91440" bIns="45720" anchor="ctr">
            <a:noAutofit/>
          </a:bodyPr>
          <a:lstStyle/>
          <a:p>
            <a:pPr marL="0" indent="0" algn="l">
              <a:spcBef>
                <a:spcPts val="0"/>
              </a:spcBef>
              <a:buNone/>
            </a:pPr>
            <a:r>
              <a:rPr lang="en-US" sz="2800" b="1" i="0" dirty="0">
                <a:solidFill>
                  <a:srgbClr val="FFFFFF"/>
                </a:solidFill>
                <a:latin typeface="Calibri"/>
                <a:ea typeface="Microsoft YaHei"/>
              </a:rPr>
              <a:t>SrTm₂O₄</a:t>
            </a:r>
          </a:p>
        </p:txBody>
      </p:sp>
      <p:sp>
        <p:nvSpPr>
          <p:cNvPr id="14" name="Text"/>
          <p:cNvSpPr/>
          <p:nvPr/>
        </p:nvSpPr>
        <p:spPr>
          <a:xfrm>
            <a:off x="6419088" y="5132832"/>
            <a:ext cx="5193792" cy="746760"/>
          </a:xfrm>
          <a:prstGeom prst="rect">
            <a:avLst/>
          </a:prstGeom>
          <a:noFill/>
          <a:ln>
            <a:noFill/>
          </a:ln>
        </p:spPr>
        <p:txBody>
          <a:bodyPr wrap="square" lIns="91440" tIns="45720" rIns="91440" bIns="45720" anchor="t">
            <a:noAutofit/>
          </a:bodyPr>
          <a:lstStyle/>
          <a:p>
            <a:pPr marL="0" indent="0" algn="l">
              <a:spcBef>
                <a:spcPts val="0"/>
              </a:spcBef>
              <a:buNone/>
            </a:pPr>
            <a:r>
              <a:rPr lang="en-US" sz="2200" b="0" i="0" dirty="0">
                <a:solidFill>
                  <a:srgbClr val="FFFFFF"/>
                </a:solidFill>
                <a:latin typeface="Calibri"/>
                <a:ea typeface="Microsoft YaHei"/>
              </a:rPr>
              <a:t>Non-Kramers Tm³⁺; hyperfine interactions</a:t>
            </a:r>
            <a:r>
              <a:rPr lang="zh-CN" altLang="en-US" sz="2200" b="0" i="0" dirty="0">
                <a:solidFill>
                  <a:srgbClr val="FFFFFF"/>
                </a:solidFill>
                <a:latin typeface="Calibri"/>
                <a:ea typeface="Microsoft YaHei"/>
              </a:rPr>
              <a:t>：</a:t>
            </a:r>
            <a:r>
              <a:rPr lang="en-US" altLang="zh-CN" sz="2200" b="0" i="0" dirty="0">
                <a:solidFill>
                  <a:srgbClr val="FFFFFF"/>
                </a:solidFill>
                <a:latin typeface="Calibri"/>
                <a:ea typeface="Microsoft YaHei"/>
              </a:rPr>
              <a:t>important </a:t>
            </a:r>
            <a:r>
              <a:rPr lang="en-US" sz="2200" b="0" i="0" dirty="0">
                <a:solidFill>
                  <a:srgbClr val="FFFFFF"/>
                </a:solidFill>
                <a:latin typeface="Calibri"/>
                <a:ea typeface="Microsoft YaHei"/>
              </a:rPr>
              <a:t>role (not discussed)</a:t>
            </a:r>
          </a:p>
        </p:txBody>
      </p:sp>
      <p:cxnSp>
        <p:nvCxnSpPr>
          <p:cNvPr id="15" name="Line 15"/>
          <p:cNvCxnSpPr/>
          <p:nvPr/>
        </p:nvCxnSpPr>
        <p:spPr>
          <a:xfrm>
            <a:off x="365760" y="6400800"/>
            <a:ext cx="11457432" cy="0"/>
          </a:xfrm>
          <a:prstGeom prst="line">
            <a:avLst/>
          </a:prstGeom>
          <a:ln w="9525">
            <a:solidFill>
              <a:srgbClr val="CCD6E0"/>
            </a:solidFill>
          </a:ln>
        </p:spPr>
      </p:cxnSp>
      <p:sp>
        <p:nvSpPr>
          <p:cNvPr id="16" name="Text"/>
          <p:cNvSpPr/>
          <p:nvPr/>
        </p:nvSpPr>
        <p:spPr>
          <a:xfrm>
            <a:off x="365760" y="6446520"/>
            <a:ext cx="9601200" cy="320040"/>
          </a:xfrm>
          <a:prstGeom prst="rect">
            <a:avLst/>
          </a:prstGeom>
          <a:noFill/>
          <a:ln>
            <a:noFill/>
          </a:ln>
        </p:spPr>
        <p:txBody>
          <a:bodyPr wrap="square" lIns="91440" tIns="45720" rIns="91440" bIns="45720" anchor="ctr">
            <a:noAutofit/>
          </a:bodyPr>
          <a:lstStyle/>
          <a:p>
            <a:pPr marL="0" indent="0" algn="l">
              <a:spcBef>
                <a:spcPts val="0"/>
              </a:spcBef>
              <a:buNone/>
            </a:pPr>
            <a:r>
              <a:rPr lang="en-US" sz="1000" b="0" i="0" dirty="0">
                <a:solidFill>
                  <a:srgbClr val="5A6B7B"/>
                </a:solidFill>
                <a:latin typeface="Calibri"/>
                <a:ea typeface="Microsoft YaHei"/>
              </a:rPr>
              <a:t>MELODY2026 · The 3rd Workshop on Muon Science Technology and Industry · 26 Oct 2026</a:t>
            </a:r>
          </a:p>
        </p:txBody>
      </p:sp>
      <p:sp>
        <p:nvSpPr>
          <p:cNvPr id="17" name="Text"/>
          <p:cNvSpPr/>
          <p:nvPr/>
        </p:nvSpPr>
        <p:spPr>
          <a:xfrm>
            <a:off x="10424160" y="6446520"/>
            <a:ext cx="1399032" cy="320040"/>
          </a:xfrm>
          <a:prstGeom prst="rect">
            <a:avLst/>
          </a:prstGeom>
          <a:noFill/>
          <a:ln>
            <a:noFill/>
          </a:ln>
        </p:spPr>
        <p:txBody>
          <a:bodyPr wrap="square" lIns="91440" tIns="45720" rIns="91440" bIns="45720" anchor="ctr">
            <a:noAutofit/>
          </a:bodyPr>
          <a:lstStyle/>
          <a:p>
            <a:pPr marL="0" indent="0" algn="r">
              <a:spcBef>
                <a:spcPts val="0"/>
              </a:spcBef>
              <a:buNone/>
            </a:pPr>
            <a:r>
              <a:rPr lang="en-US" sz="1000" b="0" i="0" dirty="0">
                <a:solidFill>
                  <a:srgbClr val="5A6B7B"/>
                </a:solidFill>
                <a:latin typeface="Calibri"/>
                <a:ea typeface="Microsoft YaHei"/>
              </a:rPr>
              <a:t>13/21</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par>
                                <p:cTn id="19" presetID="10" presetClass="entr" presetSubtype="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par>
                                <p:cTn id="22" presetID="10" presetClass="entr" presetSubtype="0" fill="hold"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500"/>
                                        <p:tgtEl>
                                          <p:spTgt spid="1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500"/>
                                        <p:tgtEl>
                                          <p:spTgt spid="12"/>
                                        </p:tgtEl>
                                      </p:cBhvr>
                                    </p:animEffect>
                                  </p:childTnLst>
                                </p:cTn>
                              </p:par>
                              <p:par>
                                <p:cTn id="30" presetID="10" presetClass="entr" presetSubtype="0" fill="hold"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par>
                                <p:cTn id="33" presetID="10" presetClass="entr" presetSubtype="0" fill="hold" nodeType="with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cNvSpPr/>
          <p:nvPr/>
        </p:nvSpPr>
        <p:spPr>
          <a:xfrm>
            <a:off x="365760" y="109728"/>
            <a:ext cx="9144000" cy="274320"/>
          </a:xfrm>
          <a:prstGeom prst="rect">
            <a:avLst/>
          </a:prstGeom>
          <a:noFill/>
          <a:ln>
            <a:noFill/>
          </a:ln>
        </p:spPr>
        <p:txBody>
          <a:bodyPr wrap="square" lIns="91440" tIns="45720" rIns="91440" bIns="45720" anchor="ctr">
            <a:noAutofit/>
          </a:bodyPr>
          <a:lstStyle/>
          <a:p>
            <a:pPr marL="0" indent="0" algn="l">
              <a:spcBef>
                <a:spcPts val="0"/>
              </a:spcBef>
              <a:buNone/>
            </a:pPr>
            <a:r>
              <a:rPr lang="en-US" sz="1200" b="1" i="0" dirty="0">
                <a:solidFill>
                  <a:srgbClr val="C8581A"/>
                </a:solidFill>
                <a:latin typeface="Calibri"/>
                <a:ea typeface="Microsoft YaHei"/>
              </a:rPr>
              <a:t>04  μSR vs. Neutrons</a:t>
            </a:r>
          </a:p>
        </p:txBody>
      </p:sp>
      <p:sp>
        <p:nvSpPr>
          <p:cNvPr id="3" name="Text"/>
          <p:cNvSpPr/>
          <p:nvPr/>
        </p:nvSpPr>
        <p:spPr>
          <a:xfrm>
            <a:off x="365760" y="384048"/>
            <a:ext cx="11457432" cy="685800"/>
          </a:xfrm>
          <a:prstGeom prst="rect">
            <a:avLst/>
          </a:prstGeom>
          <a:noFill/>
          <a:ln>
            <a:noFill/>
          </a:ln>
        </p:spPr>
        <p:txBody>
          <a:bodyPr wrap="square" lIns="91440" tIns="45720" rIns="91440" bIns="45720" anchor="ctr">
            <a:noAutofit/>
          </a:bodyPr>
          <a:lstStyle/>
          <a:p>
            <a:pPr marL="0" indent="0" algn="l">
              <a:spcBef>
                <a:spcPts val="0"/>
              </a:spcBef>
              <a:buNone/>
            </a:pPr>
            <a:r>
              <a:rPr lang="en-US" sz="2800" b="1" i="0" dirty="0">
                <a:solidFill>
                  <a:srgbClr val="12355B"/>
                </a:solidFill>
                <a:latin typeface="Calibri"/>
                <a:ea typeface="Microsoft YaHei"/>
              </a:rPr>
              <a:t>The muon shrinks the first CF gap by 38 (</a:t>
            </a:r>
            <a:r>
              <a:rPr lang="en-US" altLang="zh-CN" sz="2800" b="1" i="0" dirty="0">
                <a:solidFill>
                  <a:srgbClr val="12355B"/>
                </a:solidFill>
                <a:latin typeface="Calibri"/>
                <a:ea typeface="Microsoft YaHei"/>
              </a:rPr>
              <a:t>Tm2</a:t>
            </a:r>
            <a:r>
              <a:rPr lang="en-US" sz="2800" b="1" i="0" dirty="0">
                <a:solidFill>
                  <a:srgbClr val="12355B"/>
                </a:solidFill>
                <a:latin typeface="Calibri"/>
                <a:ea typeface="Microsoft YaHei"/>
              </a:rPr>
              <a:t>) – 80% (Tm1)</a:t>
            </a:r>
          </a:p>
        </p:txBody>
      </p:sp>
      <p:sp>
        <p:nvSpPr>
          <p:cNvPr id="4" name="Rule"/>
          <p:cNvSpPr/>
          <p:nvPr/>
        </p:nvSpPr>
        <p:spPr>
          <a:xfrm>
            <a:off x="365760" y="1078992"/>
            <a:ext cx="11457432" cy="45720"/>
          </a:xfrm>
          <a:prstGeom prst="rect">
            <a:avLst/>
          </a:prstGeom>
          <a:solidFill>
            <a:srgbClr val="1D5A9C"/>
          </a:solidFill>
          <a:ln>
            <a:noFill/>
          </a:ln>
        </p:spPr>
        <p:txBody>
          <a:bodyPr wrap="square" lIns="91440" tIns="45720" rIns="91440" bIns="45720" anchor="t">
            <a:noAutofit/>
          </a:bodyPr>
          <a:lstStyle/>
          <a:p>
            <a:endParaRPr lang="en-US"/>
          </a:p>
        </p:txBody>
      </p:sp>
      <p:sp>
        <p:nvSpPr>
          <p:cNvPr id="5" name="Body"/>
          <p:cNvSpPr/>
          <p:nvPr/>
        </p:nvSpPr>
        <p:spPr>
          <a:xfrm>
            <a:off x="6195974" y="4251961"/>
            <a:ext cx="5669280" cy="5029200"/>
          </a:xfrm>
          <a:prstGeom prst="rect">
            <a:avLst/>
          </a:prstGeom>
          <a:noFill/>
          <a:ln>
            <a:noFill/>
          </a:ln>
        </p:spPr>
        <p:txBody>
          <a:bodyPr wrap="square" lIns="91440" tIns="45720" rIns="91440" bIns="45720" anchor="t">
            <a:noAutofit/>
          </a:bodyPr>
          <a:lstStyle/>
          <a:p>
            <a:pPr marL="285750" indent="-285750" algn="l">
              <a:spcBef>
                <a:spcPts val="1200"/>
              </a:spcBef>
              <a:buClr>
                <a:srgbClr val="1D5A9C"/>
              </a:buClr>
              <a:buFont typeface="Arial"/>
              <a:buChar char="•"/>
            </a:pPr>
            <a:r>
              <a:rPr lang="en-US" sz="2200" b="0" i="0" dirty="0">
                <a:latin typeface="Calibri"/>
                <a:ea typeface="Microsoft YaHei"/>
              </a:rPr>
              <a:t>DFT: one low-symmetry interstitial muon site</a:t>
            </a:r>
          </a:p>
          <a:p>
            <a:pPr marL="285750" indent="-285750" algn="l">
              <a:spcBef>
                <a:spcPts val="1200"/>
              </a:spcBef>
              <a:buClr>
                <a:srgbClr val="1D5A9C"/>
              </a:buClr>
              <a:buFont typeface="Arial"/>
              <a:buChar char="•"/>
            </a:pPr>
            <a:r>
              <a:rPr lang="en-US" sz="2200" b="0" i="0" dirty="0">
                <a:latin typeface="Calibri"/>
                <a:ea typeface="Microsoft YaHei"/>
              </a:rPr>
              <a:t>PC model (qualitative): gaps → ≈ 0.6 meV, a pseudo-doublet</a:t>
            </a:r>
          </a:p>
          <a:p>
            <a:pPr marL="285750" indent="-285750" algn="l">
              <a:spcBef>
                <a:spcPts val="1200"/>
              </a:spcBef>
              <a:buClr>
                <a:srgbClr val="1D5A9C"/>
              </a:buClr>
              <a:buFont typeface="Arial"/>
              <a:buChar char="•"/>
            </a:pPr>
            <a:r>
              <a:rPr lang="en-US" sz="2200" b="0" i="0" dirty="0">
                <a:latin typeface="Calibri"/>
                <a:ea typeface="Microsoft YaHei"/>
              </a:rPr>
              <a:t>Consistent with a muon-induced local moment</a:t>
            </a:r>
          </a:p>
        </p:txBody>
      </p:sp>
      <p:sp>
        <p:nvSpPr>
          <p:cNvPr id="6" name="Text"/>
          <p:cNvSpPr/>
          <p:nvPr/>
        </p:nvSpPr>
        <p:spPr>
          <a:xfrm>
            <a:off x="6355080" y="1280160"/>
            <a:ext cx="5468112" cy="320040"/>
          </a:xfrm>
          <a:prstGeom prst="rect">
            <a:avLst/>
          </a:prstGeom>
          <a:noFill/>
          <a:ln>
            <a:noFill/>
          </a:ln>
        </p:spPr>
        <p:txBody>
          <a:bodyPr wrap="square" lIns="91440" tIns="45720" rIns="91440" bIns="45720" anchor="ctr">
            <a:noAutofit/>
          </a:bodyPr>
          <a:lstStyle/>
          <a:p>
            <a:pPr marL="0" indent="0" algn="l">
              <a:spcBef>
                <a:spcPts val="0"/>
              </a:spcBef>
              <a:buNone/>
            </a:pPr>
            <a:r>
              <a:rPr lang="en-US" sz="2200" b="0" dirty="0">
                <a:latin typeface="Calibri"/>
                <a:ea typeface="Microsoft YaHei"/>
              </a:rPr>
              <a:t>First gap, relative to unperturbed</a:t>
            </a:r>
          </a:p>
        </p:txBody>
      </p:sp>
      <p:sp>
        <p:nvSpPr>
          <p:cNvPr id="7" name="Text"/>
          <p:cNvSpPr/>
          <p:nvPr/>
        </p:nvSpPr>
        <p:spPr>
          <a:xfrm>
            <a:off x="6355080" y="1783080"/>
            <a:ext cx="1097280" cy="822960"/>
          </a:xfrm>
          <a:prstGeom prst="rect">
            <a:avLst/>
          </a:prstGeom>
          <a:noFill/>
          <a:ln>
            <a:noFill/>
          </a:ln>
        </p:spPr>
        <p:txBody>
          <a:bodyPr wrap="square" lIns="91440" tIns="45720" rIns="91440" bIns="45720" anchor="ctr">
            <a:noAutofit/>
          </a:bodyPr>
          <a:lstStyle/>
          <a:p>
            <a:pPr marL="0" indent="0" algn="l">
              <a:spcBef>
                <a:spcPts val="0"/>
              </a:spcBef>
              <a:buNone/>
            </a:pPr>
            <a:r>
              <a:rPr lang="en-US" sz="1700" b="1" i="0" dirty="0">
                <a:solidFill>
                  <a:srgbClr val="1D5A9C"/>
                </a:solidFill>
                <a:latin typeface="Calibri"/>
                <a:ea typeface="Microsoft YaHei"/>
              </a:rPr>
              <a:t>Tm1</a:t>
            </a:r>
          </a:p>
        </p:txBody>
      </p:sp>
      <p:sp>
        <p:nvSpPr>
          <p:cNvPr id="8" name="Bar"/>
          <p:cNvSpPr/>
          <p:nvPr/>
        </p:nvSpPr>
        <p:spPr>
          <a:xfrm>
            <a:off x="7452360" y="1783080"/>
            <a:ext cx="3547872" cy="347472"/>
          </a:xfrm>
          <a:prstGeom prst="rect">
            <a:avLst/>
          </a:prstGeom>
          <a:solidFill>
            <a:srgbClr val="C9D1D9"/>
          </a:solidFill>
          <a:ln>
            <a:noFill/>
          </a:ln>
        </p:spPr>
        <p:txBody>
          <a:bodyPr wrap="square" lIns="91440" tIns="45720" rIns="91440" bIns="45720" anchor="t">
            <a:noAutofit/>
          </a:bodyPr>
          <a:lstStyle/>
          <a:p>
            <a:endParaRPr lang="en-US"/>
          </a:p>
        </p:txBody>
      </p:sp>
      <p:sp>
        <p:nvSpPr>
          <p:cNvPr id="9" name="Text"/>
          <p:cNvSpPr/>
          <p:nvPr/>
        </p:nvSpPr>
        <p:spPr>
          <a:xfrm>
            <a:off x="11045952" y="1783080"/>
            <a:ext cx="731520" cy="347472"/>
          </a:xfrm>
          <a:prstGeom prst="rect">
            <a:avLst/>
          </a:prstGeom>
          <a:noFill/>
          <a:ln>
            <a:noFill/>
          </a:ln>
        </p:spPr>
        <p:txBody>
          <a:bodyPr wrap="square" lIns="91440" tIns="45720" rIns="91440" bIns="45720" anchor="ctr">
            <a:noAutofit/>
          </a:bodyPr>
          <a:lstStyle/>
          <a:p>
            <a:pPr marL="0" indent="0" algn="l">
              <a:spcBef>
                <a:spcPts val="0"/>
              </a:spcBef>
              <a:buNone/>
            </a:pPr>
            <a:r>
              <a:rPr lang="en-US" sz="1300" b="0" i="0" dirty="0">
                <a:solidFill>
                  <a:srgbClr val="5A6B7B"/>
                </a:solidFill>
                <a:latin typeface="Calibri"/>
                <a:ea typeface="Microsoft YaHei"/>
              </a:rPr>
              <a:t>1.00</a:t>
            </a:r>
          </a:p>
        </p:txBody>
      </p:sp>
      <p:sp>
        <p:nvSpPr>
          <p:cNvPr id="10" name="Bar"/>
          <p:cNvSpPr/>
          <p:nvPr/>
        </p:nvSpPr>
        <p:spPr>
          <a:xfrm>
            <a:off x="7452360" y="2194560"/>
            <a:ext cx="709574" cy="347472"/>
          </a:xfrm>
          <a:prstGeom prst="rect">
            <a:avLst/>
          </a:prstGeom>
          <a:solidFill>
            <a:srgbClr val="1D5A9C"/>
          </a:solidFill>
          <a:ln>
            <a:noFill/>
          </a:ln>
        </p:spPr>
        <p:txBody>
          <a:bodyPr wrap="square" lIns="91440" tIns="45720" rIns="91440" bIns="45720" anchor="t">
            <a:noAutofit/>
          </a:bodyPr>
          <a:lstStyle/>
          <a:p>
            <a:endParaRPr lang="en-US"/>
          </a:p>
        </p:txBody>
      </p:sp>
      <p:sp>
        <p:nvSpPr>
          <p:cNvPr id="11" name="Text"/>
          <p:cNvSpPr/>
          <p:nvPr/>
        </p:nvSpPr>
        <p:spPr>
          <a:xfrm>
            <a:off x="8207654" y="2194560"/>
            <a:ext cx="822960" cy="347472"/>
          </a:xfrm>
          <a:prstGeom prst="rect">
            <a:avLst/>
          </a:prstGeom>
          <a:noFill/>
          <a:ln>
            <a:noFill/>
          </a:ln>
        </p:spPr>
        <p:txBody>
          <a:bodyPr wrap="square" lIns="91440" tIns="45720" rIns="91440" bIns="45720" anchor="ctr">
            <a:noAutofit/>
          </a:bodyPr>
          <a:lstStyle/>
          <a:p>
            <a:pPr marL="0" indent="0" algn="l">
              <a:spcBef>
                <a:spcPts val="0"/>
              </a:spcBef>
              <a:buNone/>
            </a:pPr>
            <a:r>
              <a:rPr lang="en-US" sz="1500" b="1" i="0" dirty="0">
                <a:solidFill>
                  <a:srgbClr val="1D5A9C"/>
                </a:solidFill>
                <a:latin typeface="Calibri"/>
                <a:ea typeface="Microsoft YaHei"/>
              </a:rPr>
              <a:t>−80%</a:t>
            </a:r>
          </a:p>
        </p:txBody>
      </p:sp>
      <p:sp>
        <p:nvSpPr>
          <p:cNvPr id="12" name="Text"/>
          <p:cNvSpPr/>
          <p:nvPr/>
        </p:nvSpPr>
        <p:spPr>
          <a:xfrm>
            <a:off x="6355080" y="2834640"/>
            <a:ext cx="1097280" cy="822960"/>
          </a:xfrm>
          <a:prstGeom prst="rect">
            <a:avLst/>
          </a:prstGeom>
          <a:noFill/>
          <a:ln>
            <a:noFill/>
          </a:ln>
        </p:spPr>
        <p:txBody>
          <a:bodyPr wrap="square" lIns="91440" tIns="45720" rIns="91440" bIns="45720" anchor="ctr">
            <a:noAutofit/>
          </a:bodyPr>
          <a:lstStyle/>
          <a:p>
            <a:pPr marL="0" indent="0" algn="l">
              <a:spcBef>
                <a:spcPts val="0"/>
              </a:spcBef>
              <a:buNone/>
            </a:pPr>
            <a:r>
              <a:rPr lang="en-US" sz="1700" b="1" i="0" dirty="0">
                <a:solidFill>
                  <a:srgbClr val="C8581A"/>
                </a:solidFill>
                <a:latin typeface="Calibri"/>
                <a:ea typeface="Microsoft YaHei"/>
              </a:rPr>
              <a:t>Tm2</a:t>
            </a:r>
          </a:p>
        </p:txBody>
      </p:sp>
      <p:sp>
        <p:nvSpPr>
          <p:cNvPr id="13" name="Bar"/>
          <p:cNvSpPr/>
          <p:nvPr/>
        </p:nvSpPr>
        <p:spPr>
          <a:xfrm>
            <a:off x="7452360" y="2834640"/>
            <a:ext cx="3547872" cy="347472"/>
          </a:xfrm>
          <a:prstGeom prst="rect">
            <a:avLst/>
          </a:prstGeom>
          <a:solidFill>
            <a:srgbClr val="C9D1D9"/>
          </a:solidFill>
          <a:ln>
            <a:noFill/>
          </a:ln>
        </p:spPr>
        <p:txBody>
          <a:bodyPr wrap="square" lIns="91440" tIns="45720" rIns="91440" bIns="45720" anchor="t">
            <a:noAutofit/>
          </a:bodyPr>
          <a:lstStyle/>
          <a:p>
            <a:endParaRPr lang="en-US"/>
          </a:p>
        </p:txBody>
      </p:sp>
      <p:sp>
        <p:nvSpPr>
          <p:cNvPr id="14" name="Text"/>
          <p:cNvSpPr/>
          <p:nvPr/>
        </p:nvSpPr>
        <p:spPr>
          <a:xfrm>
            <a:off x="11045952" y="2834640"/>
            <a:ext cx="731520" cy="347472"/>
          </a:xfrm>
          <a:prstGeom prst="rect">
            <a:avLst/>
          </a:prstGeom>
          <a:noFill/>
          <a:ln>
            <a:noFill/>
          </a:ln>
        </p:spPr>
        <p:txBody>
          <a:bodyPr wrap="square" lIns="91440" tIns="45720" rIns="91440" bIns="45720" anchor="ctr">
            <a:noAutofit/>
          </a:bodyPr>
          <a:lstStyle/>
          <a:p>
            <a:pPr marL="0" indent="0" algn="l">
              <a:spcBef>
                <a:spcPts val="0"/>
              </a:spcBef>
              <a:buNone/>
            </a:pPr>
            <a:r>
              <a:rPr lang="en-US" sz="1300" b="0" i="0" dirty="0">
                <a:solidFill>
                  <a:srgbClr val="5A6B7B"/>
                </a:solidFill>
                <a:latin typeface="Calibri"/>
                <a:ea typeface="Microsoft YaHei"/>
              </a:rPr>
              <a:t>1.00</a:t>
            </a:r>
          </a:p>
        </p:txBody>
      </p:sp>
      <p:sp>
        <p:nvSpPr>
          <p:cNvPr id="15" name="Bar"/>
          <p:cNvSpPr/>
          <p:nvPr/>
        </p:nvSpPr>
        <p:spPr>
          <a:xfrm>
            <a:off x="7452360" y="3246120"/>
            <a:ext cx="2199681" cy="347472"/>
          </a:xfrm>
          <a:prstGeom prst="rect">
            <a:avLst/>
          </a:prstGeom>
          <a:solidFill>
            <a:srgbClr val="C8581A"/>
          </a:solidFill>
          <a:ln>
            <a:noFill/>
          </a:ln>
        </p:spPr>
        <p:txBody>
          <a:bodyPr wrap="square" lIns="91440" tIns="45720" rIns="91440" bIns="45720" anchor="t">
            <a:noAutofit/>
          </a:bodyPr>
          <a:lstStyle/>
          <a:p>
            <a:endParaRPr lang="en-US"/>
          </a:p>
        </p:txBody>
      </p:sp>
      <p:sp>
        <p:nvSpPr>
          <p:cNvPr id="16" name="Text"/>
          <p:cNvSpPr/>
          <p:nvPr/>
        </p:nvSpPr>
        <p:spPr>
          <a:xfrm>
            <a:off x="9697761" y="3246120"/>
            <a:ext cx="822960" cy="347472"/>
          </a:xfrm>
          <a:prstGeom prst="rect">
            <a:avLst/>
          </a:prstGeom>
          <a:noFill/>
          <a:ln>
            <a:noFill/>
          </a:ln>
        </p:spPr>
        <p:txBody>
          <a:bodyPr wrap="square" lIns="91440" tIns="45720" rIns="91440" bIns="45720" anchor="ctr">
            <a:noAutofit/>
          </a:bodyPr>
          <a:lstStyle/>
          <a:p>
            <a:pPr marL="0" indent="0" algn="l">
              <a:spcBef>
                <a:spcPts val="0"/>
              </a:spcBef>
              <a:buNone/>
            </a:pPr>
            <a:r>
              <a:rPr lang="en-US" sz="1500" b="1" i="0" dirty="0">
                <a:solidFill>
                  <a:srgbClr val="C8581A"/>
                </a:solidFill>
                <a:latin typeface="Calibri"/>
                <a:ea typeface="Microsoft YaHei"/>
              </a:rPr>
              <a:t>−38%</a:t>
            </a:r>
          </a:p>
        </p:txBody>
      </p:sp>
      <p:sp>
        <p:nvSpPr>
          <p:cNvPr id="17" name="Text"/>
          <p:cNvSpPr/>
          <p:nvPr/>
        </p:nvSpPr>
        <p:spPr>
          <a:xfrm>
            <a:off x="6355080" y="3611880"/>
            <a:ext cx="5468112" cy="457200"/>
          </a:xfrm>
          <a:prstGeom prst="rect">
            <a:avLst/>
          </a:prstGeom>
          <a:noFill/>
          <a:ln>
            <a:noFill/>
          </a:ln>
        </p:spPr>
        <p:txBody>
          <a:bodyPr wrap="square" lIns="91440" tIns="45720" rIns="91440" bIns="45720" anchor="ctr">
            <a:noAutofit/>
          </a:bodyPr>
          <a:lstStyle/>
          <a:p>
            <a:pPr marL="0" indent="0" algn="l">
              <a:spcBef>
                <a:spcPts val="0"/>
              </a:spcBef>
              <a:buNone/>
            </a:pPr>
            <a:r>
              <a:rPr lang="en-US" b="1" i="0" dirty="0">
                <a:solidFill>
                  <a:srgbClr val="12355B"/>
                </a:solidFill>
                <a:latin typeface="Calibri"/>
                <a:ea typeface="Microsoft YaHei"/>
              </a:rPr>
              <a:t>Gaps → ≈ 0.6 meV (≈ 7 K): pseudo-doublet</a:t>
            </a:r>
          </a:p>
        </p:txBody>
      </p:sp>
      <p:cxnSp>
        <p:nvCxnSpPr>
          <p:cNvPr id="19" name="Line 19"/>
          <p:cNvCxnSpPr/>
          <p:nvPr/>
        </p:nvCxnSpPr>
        <p:spPr>
          <a:xfrm>
            <a:off x="365760" y="6400800"/>
            <a:ext cx="11457432" cy="0"/>
          </a:xfrm>
          <a:prstGeom prst="line">
            <a:avLst/>
          </a:prstGeom>
          <a:ln w="9525">
            <a:solidFill>
              <a:srgbClr val="CCD6E0"/>
            </a:solidFill>
          </a:ln>
        </p:spPr>
      </p:cxnSp>
      <p:sp>
        <p:nvSpPr>
          <p:cNvPr id="20" name="Text"/>
          <p:cNvSpPr/>
          <p:nvPr/>
        </p:nvSpPr>
        <p:spPr>
          <a:xfrm>
            <a:off x="365760" y="6446520"/>
            <a:ext cx="9601200" cy="320040"/>
          </a:xfrm>
          <a:prstGeom prst="rect">
            <a:avLst/>
          </a:prstGeom>
          <a:noFill/>
          <a:ln>
            <a:noFill/>
          </a:ln>
        </p:spPr>
        <p:txBody>
          <a:bodyPr wrap="square" lIns="91440" tIns="45720" rIns="91440" bIns="45720" anchor="ctr">
            <a:noAutofit/>
          </a:bodyPr>
          <a:lstStyle/>
          <a:p>
            <a:pPr marL="0" indent="0" algn="l">
              <a:spcBef>
                <a:spcPts val="0"/>
              </a:spcBef>
              <a:buNone/>
            </a:pPr>
            <a:r>
              <a:rPr lang="en-US" sz="1000" b="0" i="0" dirty="0">
                <a:solidFill>
                  <a:srgbClr val="5A6B7B"/>
                </a:solidFill>
                <a:latin typeface="Calibri"/>
                <a:ea typeface="Microsoft YaHei"/>
              </a:rPr>
              <a:t>MELODY2026 · The 3rd Workshop on Muon Science Technology and Industry · 26 Oct 2026</a:t>
            </a:r>
          </a:p>
        </p:txBody>
      </p:sp>
      <p:sp>
        <p:nvSpPr>
          <p:cNvPr id="21" name="Text"/>
          <p:cNvSpPr/>
          <p:nvPr/>
        </p:nvSpPr>
        <p:spPr>
          <a:xfrm>
            <a:off x="10424160" y="6446520"/>
            <a:ext cx="1399032" cy="320040"/>
          </a:xfrm>
          <a:prstGeom prst="rect">
            <a:avLst/>
          </a:prstGeom>
          <a:noFill/>
          <a:ln>
            <a:noFill/>
          </a:ln>
        </p:spPr>
        <p:txBody>
          <a:bodyPr wrap="square" lIns="91440" tIns="45720" rIns="91440" bIns="45720" anchor="ctr">
            <a:noAutofit/>
          </a:bodyPr>
          <a:lstStyle/>
          <a:p>
            <a:pPr marL="0" indent="0" algn="r">
              <a:spcBef>
                <a:spcPts val="0"/>
              </a:spcBef>
              <a:buNone/>
            </a:pPr>
            <a:r>
              <a:rPr lang="en-US" sz="1000" b="0" i="0" dirty="0">
                <a:solidFill>
                  <a:srgbClr val="5A6B7B"/>
                </a:solidFill>
                <a:latin typeface="Calibri"/>
                <a:ea typeface="Microsoft YaHei"/>
              </a:rPr>
              <a:t>14/21</a:t>
            </a:r>
          </a:p>
        </p:txBody>
      </p:sp>
      <p:pic>
        <p:nvPicPr>
          <p:cNvPr id="23" name="图片 22">
            <a:extLst>
              <a:ext uri="{FF2B5EF4-FFF2-40B4-BE49-F238E27FC236}">
                <a16:creationId xmlns:a16="http://schemas.microsoft.com/office/drawing/2014/main" id="{9CD3C81A-60CE-AC81-A92B-B047852A74FD}"/>
              </a:ext>
            </a:extLst>
          </p:cNvPr>
          <p:cNvPicPr>
            <a:picLocks noChangeAspect="1"/>
          </p:cNvPicPr>
          <p:nvPr/>
        </p:nvPicPr>
        <p:blipFill>
          <a:blip r:embed="rId3"/>
          <a:stretch>
            <a:fillRect/>
          </a:stretch>
        </p:blipFill>
        <p:spPr>
          <a:xfrm>
            <a:off x="458570" y="1600200"/>
            <a:ext cx="5395754" cy="424853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par>
                                <p:cTn id="17" presetID="10"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par>
                                <p:cTn id="25" presetID="10"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par>
                                <p:cTn id="28" presetID="10" presetClass="entr" presetSubtype="0" fill="hold" nodeType="with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fade">
                                      <p:cBhvr>
                                        <p:cTn id="30" dur="500"/>
                                        <p:tgtEl>
                                          <p:spTgt spid="14"/>
                                        </p:tgtEl>
                                      </p:cBhvr>
                                    </p:animEffect>
                                  </p:childTnLst>
                                </p:cTn>
                              </p:par>
                              <p:par>
                                <p:cTn id="31" presetID="10" presetClass="entr" presetSubtype="0" fill="hold" nodeType="with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fade">
                                      <p:cBhvr>
                                        <p:cTn id="33" dur="500"/>
                                        <p:tgtEl>
                                          <p:spTgt spid="15"/>
                                        </p:tgtEl>
                                      </p:cBhvr>
                                    </p:animEffect>
                                  </p:childTnLst>
                                </p:cTn>
                              </p:par>
                              <p:par>
                                <p:cTn id="34" presetID="10" presetClass="entr" presetSubtype="0" fill="hold" nodeType="with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fade">
                                      <p:cBhvr>
                                        <p:cTn id="36" dur="500"/>
                                        <p:tgtEl>
                                          <p:spTgt spid="16"/>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fade">
                                      <p:cBhvr>
                                        <p:cTn id="41"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cNvSpPr/>
          <p:nvPr/>
        </p:nvSpPr>
        <p:spPr>
          <a:xfrm>
            <a:off x="365760" y="109728"/>
            <a:ext cx="9144000" cy="274320"/>
          </a:xfrm>
          <a:prstGeom prst="rect">
            <a:avLst/>
          </a:prstGeom>
          <a:noFill/>
          <a:ln>
            <a:noFill/>
          </a:ln>
        </p:spPr>
        <p:txBody>
          <a:bodyPr wrap="square" lIns="91440" tIns="45720" rIns="91440" bIns="45720" anchor="ctr">
            <a:noAutofit/>
          </a:bodyPr>
          <a:lstStyle/>
          <a:p>
            <a:pPr marL="0" indent="0" algn="l">
              <a:spcBef>
                <a:spcPts val="0"/>
              </a:spcBef>
              <a:buNone/>
            </a:pPr>
            <a:r>
              <a:rPr lang="en-US" sz="1200" b="1" i="0" dirty="0">
                <a:solidFill>
                  <a:srgbClr val="5A6B7B"/>
                </a:solidFill>
                <a:latin typeface="Calibri"/>
                <a:ea typeface="Microsoft YaHei"/>
              </a:rPr>
              <a:t>05  Summary &amp; Outlook</a:t>
            </a:r>
          </a:p>
        </p:txBody>
      </p:sp>
      <p:sp>
        <p:nvSpPr>
          <p:cNvPr id="3" name="Text"/>
          <p:cNvSpPr/>
          <p:nvPr/>
        </p:nvSpPr>
        <p:spPr>
          <a:xfrm>
            <a:off x="365760" y="384048"/>
            <a:ext cx="11457432" cy="685800"/>
          </a:xfrm>
          <a:prstGeom prst="rect">
            <a:avLst/>
          </a:prstGeom>
          <a:noFill/>
          <a:ln>
            <a:noFill/>
          </a:ln>
        </p:spPr>
        <p:txBody>
          <a:bodyPr wrap="square" lIns="91440" tIns="45720" rIns="91440" bIns="45720" anchor="ctr">
            <a:noAutofit/>
          </a:bodyPr>
          <a:lstStyle/>
          <a:p>
            <a:pPr marL="0" indent="0" algn="l">
              <a:spcBef>
                <a:spcPts val="0"/>
              </a:spcBef>
              <a:buNone/>
            </a:pPr>
            <a:r>
              <a:rPr lang="en-US" sz="2800" b="1" i="0" dirty="0">
                <a:solidFill>
                  <a:srgbClr val="12355B"/>
                </a:solidFill>
                <a:latin typeface="Calibri"/>
                <a:ea typeface="Microsoft YaHei"/>
              </a:rPr>
              <a:t>Only μSR perturbs the lattice, and only μSR sees order</a:t>
            </a:r>
          </a:p>
        </p:txBody>
      </p:sp>
      <p:sp>
        <p:nvSpPr>
          <p:cNvPr id="4" name="Rule"/>
          <p:cNvSpPr/>
          <p:nvPr/>
        </p:nvSpPr>
        <p:spPr>
          <a:xfrm>
            <a:off x="365760" y="1078992"/>
            <a:ext cx="11457432" cy="45720"/>
          </a:xfrm>
          <a:prstGeom prst="rect">
            <a:avLst/>
          </a:prstGeom>
          <a:solidFill>
            <a:srgbClr val="1D5A9C"/>
          </a:solidFill>
          <a:ln>
            <a:noFill/>
          </a:ln>
        </p:spPr>
        <p:txBody>
          <a:bodyPr wrap="square" lIns="91440" tIns="45720" rIns="91440" bIns="45720" anchor="t">
            <a:noAutofit/>
          </a:bodyPr>
          <a:lstStyle/>
          <a:p>
            <a:endParaRPr lang="en-US"/>
          </a:p>
        </p:txBody>
      </p:sp>
      <p:sp>
        <p:nvSpPr>
          <p:cNvPr id="5" name="Box"/>
          <p:cNvSpPr/>
          <p:nvPr/>
        </p:nvSpPr>
        <p:spPr>
          <a:xfrm>
            <a:off x="365760" y="1325880"/>
            <a:ext cx="2432304" cy="548640"/>
          </a:xfrm>
          <a:prstGeom prst="rect">
            <a:avLst/>
          </a:prstGeom>
          <a:solidFill>
            <a:srgbClr val="12355B"/>
          </a:solidFill>
          <a:ln>
            <a:noFill/>
          </a:ln>
        </p:spPr>
        <p:txBody>
          <a:bodyPr wrap="square" lIns="91440" tIns="45720" rIns="91440" bIns="45720" anchor="ctr">
            <a:noAutofit/>
          </a:bodyPr>
          <a:lstStyle/>
          <a:p>
            <a:pPr marL="0" indent="0" algn="ctr">
              <a:spcBef>
                <a:spcPts val="0"/>
              </a:spcBef>
              <a:buNone/>
            </a:pPr>
            <a:r>
              <a:rPr lang="en-US" sz="1700" b="1" i="0" dirty="0">
                <a:solidFill>
                  <a:srgbClr val="FFFFFF"/>
                </a:solidFill>
                <a:latin typeface="Calibri"/>
                <a:ea typeface="Microsoft YaHei"/>
              </a:rPr>
              <a:t>Probe</a:t>
            </a:r>
          </a:p>
        </p:txBody>
      </p:sp>
      <p:sp>
        <p:nvSpPr>
          <p:cNvPr id="6" name="Box"/>
          <p:cNvSpPr/>
          <p:nvPr/>
        </p:nvSpPr>
        <p:spPr>
          <a:xfrm>
            <a:off x="2834640" y="1325880"/>
            <a:ext cx="3072384" cy="548640"/>
          </a:xfrm>
          <a:prstGeom prst="rect">
            <a:avLst/>
          </a:prstGeom>
          <a:solidFill>
            <a:srgbClr val="12355B"/>
          </a:solidFill>
          <a:ln>
            <a:noFill/>
          </a:ln>
        </p:spPr>
        <p:txBody>
          <a:bodyPr wrap="square" lIns="91440" tIns="45720" rIns="91440" bIns="45720" anchor="ctr">
            <a:noAutofit/>
          </a:bodyPr>
          <a:lstStyle/>
          <a:p>
            <a:pPr marL="0" indent="0" algn="ctr">
              <a:spcBef>
                <a:spcPts val="0"/>
              </a:spcBef>
              <a:buNone/>
            </a:pPr>
            <a:r>
              <a:rPr lang="en-US" sz="1700" b="1" i="0" dirty="0">
                <a:solidFill>
                  <a:srgbClr val="FFFFFF"/>
                </a:solidFill>
                <a:latin typeface="Calibri"/>
                <a:ea typeface="Microsoft YaHei"/>
              </a:rPr>
              <a:t>Measures</a:t>
            </a:r>
          </a:p>
        </p:txBody>
      </p:sp>
      <p:sp>
        <p:nvSpPr>
          <p:cNvPr id="7" name="Box"/>
          <p:cNvSpPr/>
          <p:nvPr/>
        </p:nvSpPr>
        <p:spPr>
          <a:xfrm>
            <a:off x="5943600" y="1325880"/>
            <a:ext cx="2340864" cy="548640"/>
          </a:xfrm>
          <a:prstGeom prst="rect">
            <a:avLst/>
          </a:prstGeom>
          <a:solidFill>
            <a:srgbClr val="12355B"/>
          </a:solidFill>
          <a:ln>
            <a:noFill/>
          </a:ln>
        </p:spPr>
        <p:txBody>
          <a:bodyPr wrap="square" lIns="91440" tIns="45720" rIns="91440" bIns="45720" anchor="ctr">
            <a:noAutofit/>
          </a:bodyPr>
          <a:lstStyle/>
          <a:p>
            <a:pPr marL="0" indent="0" algn="ctr">
              <a:spcBef>
                <a:spcPts val="0"/>
              </a:spcBef>
              <a:buNone/>
            </a:pPr>
            <a:r>
              <a:rPr lang="en-US" sz="1700" b="1" i="0" dirty="0">
                <a:solidFill>
                  <a:srgbClr val="FFFFFF"/>
                </a:solidFill>
                <a:latin typeface="Calibri"/>
                <a:ea typeface="Microsoft YaHei"/>
              </a:rPr>
              <a:t>Perturbs lattice?</a:t>
            </a:r>
          </a:p>
        </p:txBody>
      </p:sp>
      <p:sp>
        <p:nvSpPr>
          <p:cNvPr id="8" name="Box"/>
          <p:cNvSpPr/>
          <p:nvPr/>
        </p:nvSpPr>
        <p:spPr>
          <a:xfrm>
            <a:off x="8321040" y="1325880"/>
            <a:ext cx="3438144" cy="548640"/>
          </a:xfrm>
          <a:prstGeom prst="rect">
            <a:avLst/>
          </a:prstGeom>
          <a:solidFill>
            <a:srgbClr val="12355B"/>
          </a:solidFill>
          <a:ln>
            <a:noFill/>
          </a:ln>
        </p:spPr>
        <p:txBody>
          <a:bodyPr wrap="square" lIns="91440" tIns="45720" rIns="91440" bIns="45720" anchor="ctr">
            <a:noAutofit/>
          </a:bodyPr>
          <a:lstStyle/>
          <a:p>
            <a:pPr marL="0" indent="0" algn="ctr">
              <a:spcBef>
                <a:spcPts val="0"/>
              </a:spcBef>
              <a:buNone/>
            </a:pPr>
            <a:r>
              <a:rPr lang="en-US" sz="1700" b="1" i="0" dirty="0">
                <a:solidFill>
                  <a:srgbClr val="FFFFFF"/>
                </a:solidFill>
                <a:latin typeface="Calibri"/>
                <a:ea typeface="Microsoft YaHei"/>
              </a:rPr>
              <a:t>Result</a:t>
            </a:r>
          </a:p>
        </p:txBody>
      </p:sp>
      <p:sp>
        <p:nvSpPr>
          <p:cNvPr id="9" name="Box"/>
          <p:cNvSpPr/>
          <p:nvPr/>
        </p:nvSpPr>
        <p:spPr>
          <a:xfrm>
            <a:off x="365760" y="1929384"/>
            <a:ext cx="2432304" cy="822960"/>
          </a:xfrm>
          <a:prstGeom prst="rect">
            <a:avLst/>
          </a:prstGeom>
          <a:solidFill>
            <a:srgbClr val="EEF3F9"/>
          </a:solidFill>
          <a:ln w="19050">
            <a:solidFill>
              <a:srgbClr val="CCD6E0"/>
            </a:solidFill>
          </a:ln>
        </p:spPr>
        <p:txBody>
          <a:bodyPr wrap="square" lIns="91440" tIns="45720" rIns="91440" bIns="45720" anchor="ctr">
            <a:noAutofit/>
          </a:bodyPr>
          <a:lstStyle/>
          <a:p>
            <a:pPr marL="0" indent="0" algn="ctr">
              <a:spcBef>
                <a:spcPts val="0"/>
              </a:spcBef>
              <a:buNone/>
            </a:pPr>
            <a:r>
              <a:rPr lang="en-US" sz="2000" b="1" i="0" dirty="0">
                <a:solidFill>
                  <a:srgbClr val="1F2D3D"/>
                </a:solidFill>
                <a:latin typeface="Calibri"/>
                <a:ea typeface="Microsoft YaHei"/>
              </a:rPr>
              <a:t>Bulk (</a:t>
            </a:r>
            <a:r>
              <a:rPr lang="en-US" sz="2000" b="1" i="1" dirty="0">
                <a:solidFill>
                  <a:srgbClr val="1F2D3D"/>
                </a:solidFill>
                <a:latin typeface="Calibri"/>
                <a:ea typeface="Microsoft YaHei"/>
              </a:rPr>
              <a:t>M, C, χ</a:t>
            </a:r>
            <a:r>
              <a:rPr lang="en-US" sz="2000" b="1" i="0" dirty="0">
                <a:solidFill>
                  <a:srgbClr val="1F2D3D"/>
                </a:solidFill>
                <a:latin typeface="Calibri"/>
                <a:ea typeface="Microsoft YaHei"/>
              </a:rPr>
              <a:t>)</a:t>
            </a:r>
          </a:p>
        </p:txBody>
      </p:sp>
      <p:sp>
        <p:nvSpPr>
          <p:cNvPr id="10" name="Box"/>
          <p:cNvSpPr/>
          <p:nvPr/>
        </p:nvSpPr>
        <p:spPr>
          <a:xfrm>
            <a:off x="2834640" y="1929384"/>
            <a:ext cx="3072384" cy="822960"/>
          </a:xfrm>
          <a:prstGeom prst="rect">
            <a:avLst/>
          </a:prstGeom>
          <a:solidFill>
            <a:srgbClr val="EEF3F9"/>
          </a:solidFill>
          <a:ln w="19050">
            <a:solidFill>
              <a:srgbClr val="CCD6E0"/>
            </a:solidFill>
          </a:ln>
        </p:spPr>
        <p:txBody>
          <a:bodyPr wrap="square" lIns="91440" tIns="45720" rIns="91440" bIns="45720" anchor="ctr">
            <a:noAutofit/>
          </a:bodyPr>
          <a:lstStyle/>
          <a:p>
            <a:pPr marL="0" indent="0" algn="ctr">
              <a:spcBef>
                <a:spcPts val="0"/>
              </a:spcBef>
              <a:buNone/>
            </a:pPr>
            <a:r>
              <a:rPr lang="en-US" sz="2000" b="0" i="0" dirty="0">
                <a:solidFill>
                  <a:srgbClr val="1F2D3D"/>
                </a:solidFill>
                <a:latin typeface="Calibri"/>
                <a:ea typeface="Microsoft YaHei"/>
              </a:rPr>
              <a:t>Average over all Tm³⁺</a:t>
            </a:r>
          </a:p>
        </p:txBody>
      </p:sp>
      <p:sp>
        <p:nvSpPr>
          <p:cNvPr id="11" name="Box"/>
          <p:cNvSpPr/>
          <p:nvPr/>
        </p:nvSpPr>
        <p:spPr>
          <a:xfrm>
            <a:off x="5943600" y="1929384"/>
            <a:ext cx="2340864" cy="822960"/>
          </a:xfrm>
          <a:prstGeom prst="rect">
            <a:avLst/>
          </a:prstGeom>
          <a:solidFill>
            <a:srgbClr val="EEF3F9"/>
          </a:solidFill>
          <a:ln w="19050">
            <a:solidFill>
              <a:srgbClr val="CCD6E0"/>
            </a:solidFill>
          </a:ln>
        </p:spPr>
        <p:txBody>
          <a:bodyPr wrap="square" lIns="91440" tIns="45720" rIns="91440" bIns="45720" anchor="ctr">
            <a:noAutofit/>
          </a:bodyPr>
          <a:lstStyle/>
          <a:p>
            <a:pPr marL="0" indent="0" algn="ctr">
              <a:spcBef>
                <a:spcPts val="0"/>
              </a:spcBef>
              <a:buNone/>
            </a:pPr>
            <a:r>
              <a:rPr lang="en-US" sz="2000" b="0" i="0" dirty="0">
                <a:solidFill>
                  <a:srgbClr val="1F2D3D"/>
                </a:solidFill>
                <a:latin typeface="Calibri"/>
                <a:ea typeface="Microsoft YaHei"/>
              </a:rPr>
              <a:t>No</a:t>
            </a:r>
          </a:p>
        </p:txBody>
      </p:sp>
      <p:sp>
        <p:nvSpPr>
          <p:cNvPr id="12" name="Box"/>
          <p:cNvSpPr/>
          <p:nvPr/>
        </p:nvSpPr>
        <p:spPr>
          <a:xfrm>
            <a:off x="8321040" y="1929384"/>
            <a:ext cx="3438144" cy="822960"/>
          </a:xfrm>
          <a:prstGeom prst="rect">
            <a:avLst/>
          </a:prstGeom>
          <a:solidFill>
            <a:srgbClr val="EEF3F9"/>
          </a:solidFill>
          <a:ln w="19050">
            <a:solidFill>
              <a:srgbClr val="CCD6E0"/>
            </a:solidFill>
          </a:ln>
        </p:spPr>
        <p:txBody>
          <a:bodyPr wrap="square" lIns="91440" tIns="45720" rIns="91440" bIns="45720" anchor="ctr">
            <a:noAutofit/>
          </a:bodyPr>
          <a:lstStyle/>
          <a:p>
            <a:pPr marL="0" indent="0" algn="ctr">
              <a:spcBef>
                <a:spcPts val="0"/>
              </a:spcBef>
              <a:buNone/>
            </a:pPr>
            <a:r>
              <a:rPr lang="en-US" sz="2000" b="0" i="0" dirty="0">
                <a:solidFill>
                  <a:srgbClr val="1F2D3D"/>
                </a:solidFill>
                <a:latin typeface="Calibri"/>
                <a:ea typeface="Microsoft YaHei"/>
              </a:rPr>
              <a:t>No order; CF-dominated</a:t>
            </a:r>
          </a:p>
        </p:txBody>
      </p:sp>
      <p:sp>
        <p:nvSpPr>
          <p:cNvPr id="13" name="Box"/>
          <p:cNvSpPr/>
          <p:nvPr/>
        </p:nvSpPr>
        <p:spPr>
          <a:xfrm>
            <a:off x="365760" y="2807208"/>
            <a:ext cx="2432304" cy="822960"/>
          </a:xfrm>
          <a:prstGeom prst="rect">
            <a:avLst/>
          </a:prstGeom>
          <a:solidFill>
            <a:srgbClr val="FFFFFF"/>
          </a:solidFill>
          <a:ln w="19050">
            <a:solidFill>
              <a:srgbClr val="CCD6E0"/>
            </a:solidFill>
          </a:ln>
        </p:spPr>
        <p:txBody>
          <a:bodyPr wrap="square" lIns="91440" tIns="45720" rIns="91440" bIns="45720" anchor="ctr">
            <a:noAutofit/>
          </a:bodyPr>
          <a:lstStyle/>
          <a:p>
            <a:pPr marL="0" indent="0" algn="ctr">
              <a:spcBef>
                <a:spcPts val="0"/>
              </a:spcBef>
              <a:buNone/>
            </a:pPr>
            <a:r>
              <a:rPr lang="en-US" sz="2000" b="1" i="0" dirty="0">
                <a:solidFill>
                  <a:srgbClr val="1F2D3D"/>
                </a:solidFill>
                <a:latin typeface="Calibri"/>
                <a:ea typeface="Microsoft YaHei"/>
              </a:rPr>
              <a:t>Neutrons (D7, SPODI)</a:t>
            </a:r>
          </a:p>
        </p:txBody>
      </p:sp>
      <p:sp>
        <p:nvSpPr>
          <p:cNvPr id="14" name="Box"/>
          <p:cNvSpPr/>
          <p:nvPr/>
        </p:nvSpPr>
        <p:spPr>
          <a:xfrm>
            <a:off x="2834640" y="2807208"/>
            <a:ext cx="3072384" cy="822960"/>
          </a:xfrm>
          <a:prstGeom prst="rect">
            <a:avLst/>
          </a:prstGeom>
          <a:solidFill>
            <a:srgbClr val="FFFFFF"/>
          </a:solidFill>
          <a:ln w="19050">
            <a:solidFill>
              <a:srgbClr val="CCD6E0"/>
            </a:solidFill>
          </a:ln>
        </p:spPr>
        <p:txBody>
          <a:bodyPr wrap="square" lIns="91440" tIns="45720" rIns="91440" bIns="45720" anchor="ctr">
            <a:noAutofit/>
          </a:bodyPr>
          <a:lstStyle/>
          <a:p>
            <a:pPr marL="0" indent="0" algn="ctr">
              <a:spcBef>
                <a:spcPts val="0"/>
              </a:spcBef>
              <a:buNone/>
            </a:pPr>
            <a:r>
              <a:rPr lang="en-US" sz="2000" b="0" i="0" dirty="0">
                <a:solidFill>
                  <a:srgbClr val="1F2D3D"/>
                </a:solidFill>
                <a:latin typeface="Calibri"/>
                <a:ea typeface="Microsoft YaHei"/>
              </a:rPr>
              <a:t>Ordered moment, Bragg peaks</a:t>
            </a:r>
          </a:p>
        </p:txBody>
      </p:sp>
      <p:sp>
        <p:nvSpPr>
          <p:cNvPr id="15" name="Box"/>
          <p:cNvSpPr/>
          <p:nvPr/>
        </p:nvSpPr>
        <p:spPr>
          <a:xfrm>
            <a:off x="5943600" y="2807208"/>
            <a:ext cx="2340864" cy="822960"/>
          </a:xfrm>
          <a:prstGeom prst="rect">
            <a:avLst/>
          </a:prstGeom>
          <a:solidFill>
            <a:srgbClr val="FFFFFF"/>
          </a:solidFill>
          <a:ln w="19050">
            <a:solidFill>
              <a:srgbClr val="CCD6E0"/>
            </a:solidFill>
          </a:ln>
        </p:spPr>
        <p:txBody>
          <a:bodyPr wrap="square" lIns="91440" tIns="45720" rIns="91440" bIns="45720" anchor="ctr">
            <a:noAutofit/>
          </a:bodyPr>
          <a:lstStyle/>
          <a:p>
            <a:pPr marL="0" indent="0" algn="ctr">
              <a:spcBef>
                <a:spcPts val="0"/>
              </a:spcBef>
              <a:buNone/>
            </a:pPr>
            <a:r>
              <a:rPr lang="en-US" sz="2000" b="0" i="0" dirty="0">
                <a:solidFill>
                  <a:srgbClr val="1F2D3D"/>
                </a:solidFill>
                <a:latin typeface="Calibri"/>
                <a:ea typeface="Microsoft YaHei"/>
              </a:rPr>
              <a:t>No</a:t>
            </a:r>
          </a:p>
        </p:txBody>
      </p:sp>
      <p:sp>
        <p:nvSpPr>
          <p:cNvPr id="16" name="Box"/>
          <p:cNvSpPr/>
          <p:nvPr/>
        </p:nvSpPr>
        <p:spPr>
          <a:xfrm>
            <a:off x="8321040" y="2807208"/>
            <a:ext cx="3438144" cy="822960"/>
          </a:xfrm>
          <a:prstGeom prst="rect">
            <a:avLst/>
          </a:prstGeom>
          <a:solidFill>
            <a:srgbClr val="FFFFFF"/>
          </a:solidFill>
          <a:ln w="19050">
            <a:solidFill>
              <a:srgbClr val="CCD6E0"/>
            </a:solidFill>
          </a:ln>
        </p:spPr>
        <p:txBody>
          <a:bodyPr wrap="square" lIns="91440" tIns="45720" rIns="91440" bIns="45720" anchor="ctr">
            <a:noAutofit/>
          </a:bodyPr>
          <a:lstStyle/>
          <a:p>
            <a:pPr marL="0" indent="0" algn="ctr">
              <a:spcBef>
                <a:spcPts val="0"/>
              </a:spcBef>
              <a:buNone/>
            </a:pPr>
            <a:r>
              <a:rPr lang="en-US" sz="2000" b="0" i="0" dirty="0">
                <a:solidFill>
                  <a:srgbClr val="1F2D3D"/>
                </a:solidFill>
                <a:latin typeface="Calibri"/>
                <a:ea typeface="Microsoft YaHei"/>
              </a:rPr>
              <a:t>None down to 65 mK</a:t>
            </a:r>
          </a:p>
        </p:txBody>
      </p:sp>
      <p:sp>
        <p:nvSpPr>
          <p:cNvPr id="17" name="Box"/>
          <p:cNvSpPr/>
          <p:nvPr/>
        </p:nvSpPr>
        <p:spPr>
          <a:xfrm>
            <a:off x="365760" y="3685032"/>
            <a:ext cx="2432304" cy="822960"/>
          </a:xfrm>
          <a:prstGeom prst="rect">
            <a:avLst/>
          </a:prstGeom>
          <a:solidFill>
            <a:srgbClr val="EEF3F9"/>
          </a:solidFill>
          <a:ln w="19050">
            <a:solidFill>
              <a:srgbClr val="CCD6E0"/>
            </a:solidFill>
          </a:ln>
        </p:spPr>
        <p:txBody>
          <a:bodyPr wrap="square" lIns="91440" tIns="45720" rIns="91440" bIns="45720" anchor="ctr">
            <a:noAutofit/>
          </a:bodyPr>
          <a:lstStyle/>
          <a:p>
            <a:pPr marL="0" indent="0" algn="ctr">
              <a:spcBef>
                <a:spcPts val="0"/>
              </a:spcBef>
              <a:buNone/>
            </a:pPr>
            <a:r>
              <a:rPr lang="en-US" sz="2000" b="1" i="0" dirty="0">
                <a:solidFill>
                  <a:srgbClr val="1F2D3D"/>
                </a:solidFill>
                <a:latin typeface="Calibri"/>
                <a:ea typeface="Microsoft YaHei"/>
              </a:rPr>
              <a:t>INS (MAPS)</a:t>
            </a:r>
          </a:p>
        </p:txBody>
      </p:sp>
      <p:sp>
        <p:nvSpPr>
          <p:cNvPr id="18" name="Box"/>
          <p:cNvSpPr/>
          <p:nvPr/>
        </p:nvSpPr>
        <p:spPr>
          <a:xfrm>
            <a:off x="2834640" y="3685032"/>
            <a:ext cx="3072384" cy="822960"/>
          </a:xfrm>
          <a:prstGeom prst="rect">
            <a:avLst/>
          </a:prstGeom>
          <a:solidFill>
            <a:srgbClr val="EEF3F9"/>
          </a:solidFill>
          <a:ln w="19050">
            <a:solidFill>
              <a:srgbClr val="CCD6E0"/>
            </a:solidFill>
          </a:ln>
        </p:spPr>
        <p:txBody>
          <a:bodyPr wrap="square" lIns="91440" tIns="45720" rIns="91440" bIns="45720" anchor="ctr">
            <a:noAutofit/>
          </a:bodyPr>
          <a:lstStyle/>
          <a:p>
            <a:pPr marL="0" indent="0" algn="ctr">
              <a:spcBef>
                <a:spcPts val="0"/>
              </a:spcBef>
              <a:buNone/>
            </a:pPr>
            <a:r>
              <a:rPr lang="en-US" sz="2000" b="0" i="0" dirty="0">
                <a:solidFill>
                  <a:srgbClr val="1F2D3D"/>
                </a:solidFill>
                <a:latin typeface="Calibri"/>
                <a:ea typeface="Microsoft YaHei"/>
              </a:rPr>
              <a:t>Crystal-field levels</a:t>
            </a:r>
          </a:p>
        </p:txBody>
      </p:sp>
      <p:sp>
        <p:nvSpPr>
          <p:cNvPr id="19" name="Box"/>
          <p:cNvSpPr/>
          <p:nvPr/>
        </p:nvSpPr>
        <p:spPr>
          <a:xfrm>
            <a:off x="5943600" y="3685032"/>
            <a:ext cx="2340864" cy="822960"/>
          </a:xfrm>
          <a:prstGeom prst="rect">
            <a:avLst/>
          </a:prstGeom>
          <a:solidFill>
            <a:srgbClr val="EEF3F9"/>
          </a:solidFill>
          <a:ln w="19050">
            <a:solidFill>
              <a:srgbClr val="CCD6E0"/>
            </a:solidFill>
          </a:ln>
        </p:spPr>
        <p:txBody>
          <a:bodyPr wrap="square" lIns="91440" tIns="45720" rIns="91440" bIns="45720" anchor="ctr">
            <a:noAutofit/>
          </a:bodyPr>
          <a:lstStyle/>
          <a:p>
            <a:pPr marL="0" indent="0" algn="ctr">
              <a:spcBef>
                <a:spcPts val="0"/>
              </a:spcBef>
              <a:buNone/>
            </a:pPr>
            <a:r>
              <a:rPr lang="en-US" sz="2000" b="0" i="0" dirty="0">
                <a:solidFill>
                  <a:srgbClr val="1F2D3D"/>
                </a:solidFill>
                <a:latin typeface="Calibri"/>
                <a:ea typeface="Microsoft YaHei"/>
              </a:rPr>
              <a:t>No</a:t>
            </a:r>
          </a:p>
        </p:txBody>
      </p:sp>
      <p:sp>
        <p:nvSpPr>
          <p:cNvPr id="20" name="Box"/>
          <p:cNvSpPr/>
          <p:nvPr/>
        </p:nvSpPr>
        <p:spPr>
          <a:xfrm>
            <a:off x="8321040" y="3685032"/>
            <a:ext cx="3438144" cy="822960"/>
          </a:xfrm>
          <a:prstGeom prst="rect">
            <a:avLst/>
          </a:prstGeom>
          <a:solidFill>
            <a:srgbClr val="EEF3F9"/>
          </a:solidFill>
          <a:ln w="19050">
            <a:solidFill>
              <a:srgbClr val="CCD6E0"/>
            </a:solidFill>
          </a:ln>
        </p:spPr>
        <p:txBody>
          <a:bodyPr wrap="square" lIns="91440" tIns="45720" rIns="91440" bIns="45720" anchor="ctr">
            <a:noAutofit/>
          </a:bodyPr>
          <a:lstStyle/>
          <a:p>
            <a:pPr marL="0" indent="0" algn="ctr">
              <a:spcBef>
                <a:spcPts val="0"/>
              </a:spcBef>
              <a:buNone/>
            </a:pPr>
            <a:r>
              <a:rPr lang="en-US" sz="2000" b="0" i="1" dirty="0">
                <a:solidFill>
                  <a:srgbClr val="1F2D3D"/>
                </a:solidFill>
                <a:latin typeface="Calibri"/>
                <a:ea typeface="Microsoft YaHei"/>
              </a:rPr>
              <a:t>J</a:t>
            </a:r>
            <a:r>
              <a:rPr lang="en-US" sz="2000" b="0" i="0" dirty="0">
                <a:solidFill>
                  <a:srgbClr val="1F2D3D"/>
                </a:solidFill>
                <a:latin typeface="Calibri"/>
                <a:ea typeface="Microsoft YaHei"/>
              </a:rPr>
              <a:t> = 0</a:t>
            </a:r>
          </a:p>
          <a:p>
            <a:pPr marL="0" indent="0" algn="ctr">
              <a:spcBef>
                <a:spcPts val="0"/>
              </a:spcBef>
              <a:buNone/>
            </a:pPr>
            <a:r>
              <a:rPr lang="en-US" sz="2000" b="0" i="0" dirty="0">
                <a:solidFill>
                  <a:srgbClr val="1F2D3D"/>
                </a:solidFill>
                <a:latin typeface="Calibri"/>
                <a:ea typeface="Microsoft YaHei"/>
              </a:rPr>
              <a:t>dominated ground states</a:t>
            </a:r>
          </a:p>
        </p:txBody>
      </p:sp>
      <p:sp>
        <p:nvSpPr>
          <p:cNvPr id="21" name="Box"/>
          <p:cNvSpPr/>
          <p:nvPr/>
        </p:nvSpPr>
        <p:spPr>
          <a:xfrm>
            <a:off x="365760" y="4562856"/>
            <a:ext cx="2432304" cy="822960"/>
          </a:xfrm>
          <a:prstGeom prst="rect">
            <a:avLst/>
          </a:prstGeom>
          <a:solidFill>
            <a:srgbClr val="FBE3D3"/>
          </a:solidFill>
          <a:ln w="19050">
            <a:solidFill>
              <a:srgbClr val="C8581A"/>
            </a:solidFill>
          </a:ln>
        </p:spPr>
        <p:txBody>
          <a:bodyPr wrap="square" lIns="91440" tIns="45720" rIns="91440" bIns="45720" anchor="ctr">
            <a:noAutofit/>
          </a:bodyPr>
          <a:lstStyle/>
          <a:p>
            <a:pPr marL="0" indent="0" algn="ctr">
              <a:spcBef>
                <a:spcPts val="0"/>
              </a:spcBef>
              <a:buNone/>
            </a:pPr>
            <a:r>
              <a:rPr lang="en-US" sz="2200" b="1" i="0" dirty="0">
                <a:solidFill>
                  <a:srgbClr val="1F2D3D"/>
                </a:solidFill>
                <a:latin typeface="Calibri"/>
                <a:ea typeface="Microsoft YaHei"/>
              </a:rPr>
              <a:t>μSR</a:t>
            </a:r>
          </a:p>
        </p:txBody>
      </p:sp>
      <p:sp>
        <p:nvSpPr>
          <p:cNvPr id="22" name="Box"/>
          <p:cNvSpPr/>
          <p:nvPr/>
        </p:nvSpPr>
        <p:spPr>
          <a:xfrm>
            <a:off x="2834640" y="4562856"/>
            <a:ext cx="3072384" cy="822960"/>
          </a:xfrm>
          <a:prstGeom prst="rect">
            <a:avLst/>
          </a:prstGeom>
          <a:solidFill>
            <a:srgbClr val="FBE3D3"/>
          </a:solidFill>
          <a:ln w="19050">
            <a:solidFill>
              <a:srgbClr val="C8581A"/>
            </a:solidFill>
          </a:ln>
        </p:spPr>
        <p:txBody>
          <a:bodyPr wrap="square" lIns="91440" tIns="45720" rIns="91440" bIns="45720" anchor="ctr">
            <a:noAutofit/>
          </a:bodyPr>
          <a:lstStyle/>
          <a:p>
            <a:pPr marL="0" indent="0" algn="ctr">
              <a:spcBef>
                <a:spcPts val="0"/>
              </a:spcBef>
              <a:buNone/>
            </a:pPr>
            <a:r>
              <a:rPr lang="en-US" sz="2200" b="1" i="0" dirty="0">
                <a:solidFill>
                  <a:srgbClr val="1F2D3D"/>
                </a:solidFill>
                <a:latin typeface="Calibri"/>
                <a:ea typeface="Microsoft YaHei"/>
              </a:rPr>
              <a:t>Local field at the muon site</a:t>
            </a:r>
          </a:p>
        </p:txBody>
      </p:sp>
      <p:sp>
        <p:nvSpPr>
          <p:cNvPr id="23" name="Box"/>
          <p:cNvSpPr/>
          <p:nvPr/>
        </p:nvSpPr>
        <p:spPr>
          <a:xfrm>
            <a:off x="5943600" y="4562856"/>
            <a:ext cx="2340864" cy="822960"/>
          </a:xfrm>
          <a:prstGeom prst="rect">
            <a:avLst/>
          </a:prstGeom>
          <a:solidFill>
            <a:srgbClr val="FBE3D3"/>
          </a:solidFill>
          <a:ln w="19050">
            <a:solidFill>
              <a:srgbClr val="C8581A"/>
            </a:solidFill>
          </a:ln>
        </p:spPr>
        <p:txBody>
          <a:bodyPr wrap="square" lIns="91440" tIns="45720" rIns="91440" bIns="45720" anchor="ctr">
            <a:noAutofit/>
          </a:bodyPr>
          <a:lstStyle/>
          <a:p>
            <a:pPr marL="0" indent="0" algn="ctr">
              <a:spcBef>
                <a:spcPts val="0"/>
              </a:spcBef>
              <a:buNone/>
            </a:pPr>
            <a:r>
              <a:rPr lang="en-US" sz="2200" b="1" i="0" dirty="0">
                <a:solidFill>
                  <a:srgbClr val="1F2D3D"/>
                </a:solidFill>
                <a:latin typeface="Calibri"/>
                <a:ea typeface="Microsoft YaHei"/>
              </a:rPr>
              <a:t>Yes (muon distorts lattice)</a:t>
            </a:r>
          </a:p>
        </p:txBody>
      </p:sp>
      <p:sp>
        <p:nvSpPr>
          <p:cNvPr id="24" name="Box"/>
          <p:cNvSpPr/>
          <p:nvPr/>
        </p:nvSpPr>
        <p:spPr>
          <a:xfrm>
            <a:off x="8321040" y="4562856"/>
            <a:ext cx="3438144" cy="822960"/>
          </a:xfrm>
          <a:prstGeom prst="rect">
            <a:avLst/>
          </a:prstGeom>
          <a:solidFill>
            <a:srgbClr val="FBE3D3"/>
          </a:solidFill>
          <a:ln w="19050">
            <a:solidFill>
              <a:srgbClr val="C8581A"/>
            </a:solidFill>
          </a:ln>
        </p:spPr>
        <p:txBody>
          <a:bodyPr wrap="square" lIns="91440" tIns="45720" rIns="91440" bIns="45720" anchor="ctr">
            <a:noAutofit/>
          </a:bodyPr>
          <a:lstStyle/>
          <a:p>
            <a:pPr marL="0" indent="0" algn="ctr">
              <a:spcBef>
                <a:spcPts val="0"/>
              </a:spcBef>
              <a:buNone/>
            </a:pPr>
            <a:r>
              <a:rPr lang="en-US" sz="2200" b="1" i="0" dirty="0">
                <a:solidFill>
                  <a:srgbClr val="C8581A"/>
                </a:solidFill>
                <a:latin typeface="Calibri"/>
                <a:ea typeface="Microsoft YaHei"/>
              </a:rPr>
              <a:t>Oscillation;                             dynamic, quasi-static</a:t>
            </a:r>
          </a:p>
        </p:txBody>
      </p:sp>
      <p:sp>
        <p:nvSpPr>
          <p:cNvPr id="25" name="Box"/>
          <p:cNvSpPr/>
          <p:nvPr/>
        </p:nvSpPr>
        <p:spPr>
          <a:xfrm>
            <a:off x="365760" y="5486400"/>
            <a:ext cx="11430000" cy="731520"/>
          </a:xfrm>
          <a:prstGeom prst="roundRect">
            <a:avLst/>
          </a:prstGeom>
          <a:solidFill>
            <a:srgbClr val="C8581A"/>
          </a:solidFill>
          <a:ln>
            <a:noFill/>
          </a:ln>
        </p:spPr>
        <p:txBody>
          <a:bodyPr wrap="square" lIns="91440" tIns="45720" rIns="91440" bIns="45720" anchor="ctr">
            <a:noAutofit/>
          </a:bodyPr>
          <a:lstStyle/>
          <a:p>
            <a:pPr marL="0" indent="0" algn="ctr">
              <a:spcBef>
                <a:spcPts val="0"/>
              </a:spcBef>
              <a:buNone/>
            </a:pPr>
            <a:r>
              <a:rPr lang="en-US" sz="2700" b="1" i="0" dirty="0">
                <a:solidFill>
                  <a:srgbClr val="FFFFFF"/>
                </a:solidFill>
                <a:latin typeface="Calibri"/>
                <a:ea typeface="Microsoft YaHei"/>
              </a:rPr>
              <a:t>Lesson: pair local probes with DFT to quantify the perturbation they introduce</a:t>
            </a:r>
          </a:p>
        </p:txBody>
      </p:sp>
      <p:cxnSp>
        <p:nvCxnSpPr>
          <p:cNvPr id="26" name="Line 26"/>
          <p:cNvCxnSpPr/>
          <p:nvPr/>
        </p:nvCxnSpPr>
        <p:spPr>
          <a:xfrm>
            <a:off x="365760" y="6400800"/>
            <a:ext cx="11457432" cy="0"/>
          </a:xfrm>
          <a:prstGeom prst="line">
            <a:avLst/>
          </a:prstGeom>
          <a:ln w="9525">
            <a:solidFill>
              <a:srgbClr val="CCD6E0"/>
            </a:solidFill>
          </a:ln>
        </p:spPr>
      </p:cxnSp>
      <p:sp>
        <p:nvSpPr>
          <p:cNvPr id="27" name="Text"/>
          <p:cNvSpPr/>
          <p:nvPr/>
        </p:nvSpPr>
        <p:spPr>
          <a:xfrm>
            <a:off x="365760" y="6446520"/>
            <a:ext cx="9601200" cy="320040"/>
          </a:xfrm>
          <a:prstGeom prst="rect">
            <a:avLst/>
          </a:prstGeom>
          <a:noFill/>
          <a:ln>
            <a:noFill/>
          </a:ln>
        </p:spPr>
        <p:txBody>
          <a:bodyPr wrap="square" lIns="91440" tIns="45720" rIns="91440" bIns="45720" anchor="ctr">
            <a:noAutofit/>
          </a:bodyPr>
          <a:lstStyle/>
          <a:p>
            <a:pPr marL="0" indent="0" algn="l">
              <a:spcBef>
                <a:spcPts val="0"/>
              </a:spcBef>
              <a:buNone/>
            </a:pPr>
            <a:r>
              <a:rPr lang="en-US" sz="1000" b="0" i="0" dirty="0">
                <a:solidFill>
                  <a:srgbClr val="5A6B7B"/>
                </a:solidFill>
                <a:latin typeface="Calibri"/>
                <a:ea typeface="Microsoft YaHei"/>
              </a:rPr>
              <a:t>MELODY2026 · The 3rd Workshop on Muon Science Technology and Industry · 26 Oct 2026</a:t>
            </a:r>
          </a:p>
        </p:txBody>
      </p:sp>
      <p:sp>
        <p:nvSpPr>
          <p:cNvPr id="28" name="Text"/>
          <p:cNvSpPr/>
          <p:nvPr/>
        </p:nvSpPr>
        <p:spPr>
          <a:xfrm>
            <a:off x="10424160" y="6446520"/>
            <a:ext cx="1399032" cy="320040"/>
          </a:xfrm>
          <a:prstGeom prst="rect">
            <a:avLst/>
          </a:prstGeom>
          <a:noFill/>
          <a:ln>
            <a:noFill/>
          </a:ln>
        </p:spPr>
        <p:txBody>
          <a:bodyPr wrap="square" lIns="91440" tIns="45720" rIns="91440" bIns="45720" anchor="ctr">
            <a:noAutofit/>
          </a:bodyPr>
          <a:lstStyle/>
          <a:p>
            <a:pPr marL="0" indent="0" algn="r">
              <a:spcBef>
                <a:spcPts val="0"/>
              </a:spcBef>
              <a:buNone/>
            </a:pPr>
            <a:r>
              <a:rPr lang="en-US" sz="1000" b="0" i="0" dirty="0">
                <a:solidFill>
                  <a:srgbClr val="5A6B7B"/>
                </a:solidFill>
                <a:latin typeface="Calibri"/>
                <a:ea typeface="Microsoft YaHei"/>
              </a:rPr>
              <a:t>15/21</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par>
                                <p:cTn id="14" presetID="10" presetClass="entr" presetSubtype="0"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childTnLst>
                                </p:cTn>
                              </p:par>
                              <p:par>
                                <p:cTn id="22" presetID="10" presetClass="entr" presetSubtype="0" fill="hold"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500"/>
                                        <p:tgtEl>
                                          <p:spTgt spid="14"/>
                                        </p:tgtEl>
                                      </p:cBhvr>
                                    </p:animEffect>
                                  </p:childTnLst>
                                </p:cTn>
                              </p:par>
                              <p:par>
                                <p:cTn id="25" presetID="10" presetClass="entr" presetSubtype="0" fill="hold" nodeType="with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par>
                                <p:cTn id="28" presetID="10" presetClass="entr" presetSubtype="0" fill="hold" nodeType="with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fade">
                                      <p:cBhvr>
                                        <p:cTn id="30" dur="500"/>
                                        <p:tgtEl>
                                          <p:spTgt spid="16"/>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500"/>
                                        <p:tgtEl>
                                          <p:spTgt spid="17"/>
                                        </p:tgtEl>
                                      </p:cBhvr>
                                    </p:animEffect>
                                  </p:childTnLst>
                                </p:cTn>
                              </p:par>
                              <p:par>
                                <p:cTn id="36" presetID="10" presetClass="entr" presetSubtype="0" fill="hold" nodeType="with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fade">
                                      <p:cBhvr>
                                        <p:cTn id="38" dur="500"/>
                                        <p:tgtEl>
                                          <p:spTgt spid="18"/>
                                        </p:tgtEl>
                                      </p:cBhvr>
                                    </p:animEffect>
                                  </p:childTnLst>
                                </p:cTn>
                              </p:par>
                              <p:par>
                                <p:cTn id="39" presetID="10" presetClass="entr" presetSubtype="0" fill="hold" nodeType="with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fade">
                                      <p:cBhvr>
                                        <p:cTn id="41" dur="500"/>
                                        <p:tgtEl>
                                          <p:spTgt spid="19"/>
                                        </p:tgtEl>
                                      </p:cBhvr>
                                    </p:animEffect>
                                  </p:childTnLst>
                                </p:cTn>
                              </p:par>
                              <p:par>
                                <p:cTn id="42" presetID="10" presetClass="entr" presetSubtype="0" fill="hold" nodeType="withEffect">
                                  <p:stCondLst>
                                    <p:cond delay="0"/>
                                  </p:stCondLst>
                                  <p:childTnLst>
                                    <p:set>
                                      <p:cBhvr>
                                        <p:cTn id="43" dur="1" fill="hold">
                                          <p:stCondLst>
                                            <p:cond delay="0"/>
                                          </p:stCondLst>
                                        </p:cTn>
                                        <p:tgtEl>
                                          <p:spTgt spid="20"/>
                                        </p:tgtEl>
                                        <p:attrNameLst>
                                          <p:attrName>style.visibility</p:attrName>
                                        </p:attrNameLst>
                                      </p:cBhvr>
                                      <p:to>
                                        <p:strVal val="visible"/>
                                      </p:to>
                                    </p:set>
                                    <p:animEffect transition="in" filter="fade">
                                      <p:cBhvr>
                                        <p:cTn id="44" dur="500"/>
                                        <p:tgtEl>
                                          <p:spTgt spid="20"/>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fade">
                                      <p:cBhvr>
                                        <p:cTn id="49" dur="500"/>
                                        <p:tgtEl>
                                          <p:spTgt spid="21"/>
                                        </p:tgtEl>
                                      </p:cBhvr>
                                    </p:animEffect>
                                  </p:childTnLst>
                                </p:cTn>
                              </p:par>
                              <p:par>
                                <p:cTn id="50" presetID="10" presetClass="entr" presetSubtype="0" fill="hold" nodeType="withEffect">
                                  <p:stCondLst>
                                    <p:cond delay="0"/>
                                  </p:stCondLst>
                                  <p:childTnLst>
                                    <p:set>
                                      <p:cBhvr>
                                        <p:cTn id="51" dur="1" fill="hold">
                                          <p:stCondLst>
                                            <p:cond delay="0"/>
                                          </p:stCondLst>
                                        </p:cTn>
                                        <p:tgtEl>
                                          <p:spTgt spid="22"/>
                                        </p:tgtEl>
                                        <p:attrNameLst>
                                          <p:attrName>style.visibility</p:attrName>
                                        </p:attrNameLst>
                                      </p:cBhvr>
                                      <p:to>
                                        <p:strVal val="visible"/>
                                      </p:to>
                                    </p:set>
                                    <p:animEffect transition="in" filter="fade">
                                      <p:cBhvr>
                                        <p:cTn id="52" dur="500"/>
                                        <p:tgtEl>
                                          <p:spTgt spid="22"/>
                                        </p:tgtEl>
                                      </p:cBhvr>
                                    </p:animEffect>
                                  </p:childTnLst>
                                </p:cTn>
                              </p:par>
                              <p:par>
                                <p:cTn id="53" presetID="10" presetClass="entr" presetSubtype="0" fill="hold" nodeType="withEffect">
                                  <p:stCondLst>
                                    <p:cond delay="0"/>
                                  </p:stCondLst>
                                  <p:childTnLst>
                                    <p:set>
                                      <p:cBhvr>
                                        <p:cTn id="54" dur="1" fill="hold">
                                          <p:stCondLst>
                                            <p:cond delay="0"/>
                                          </p:stCondLst>
                                        </p:cTn>
                                        <p:tgtEl>
                                          <p:spTgt spid="23"/>
                                        </p:tgtEl>
                                        <p:attrNameLst>
                                          <p:attrName>style.visibility</p:attrName>
                                        </p:attrNameLst>
                                      </p:cBhvr>
                                      <p:to>
                                        <p:strVal val="visible"/>
                                      </p:to>
                                    </p:set>
                                    <p:animEffect transition="in" filter="fade">
                                      <p:cBhvr>
                                        <p:cTn id="55" dur="500"/>
                                        <p:tgtEl>
                                          <p:spTgt spid="23"/>
                                        </p:tgtEl>
                                      </p:cBhvr>
                                    </p:animEffect>
                                  </p:childTnLst>
                                </p:cTn>
                              </p:par>
                              <p:par>
                                <p:cTn id="56" presetID="10" presetClass="entr" presetSubtype="0" fill="hold" nodeType="withEffect">
                                  <p:stCondLst>
                                    <p:cond delay="0"/>
                                  </p:stCondLst>
                                  <p:childTnLst>
                                    <p:set>
                                      <p:cBhvr>
                                        <p:cTn id="57" dur="1" fill="hold">
                                          <p:stCondLst>
                                            <p:cond delay="0"/>
                                          </p:stCondLst>
                                        </p:cTn>
                                        <p:tgtEl>
                                          <p:spTgt spid="24"/>
                                        </p:tgtEl>
                                        <p:attrNameLst>
                                          <p:attrName>style.visibility</p:attrName>
                                        </p:attrNameLst>
                                      </p:cBhvr>
                                      <p:to>
                                        <p:strVal val="visible"/>
                                      </p:to>
                                    </p:set>
                                    <p:animEffect transition="in" filter="fade">
                                      <p:cBhvr>
                                        <p:cTn id="58" dur="500"/>
                                        <p:tgtEl>
                                          <p:spTgt spid="24"/>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nodeType="clickEffect">
                                  <p:stCondLst>
                                    <p:cond delay="0"/>
                                  </p:stCondLst>
                                  <p:childTnLst>
                                    <p:set>
                                      <p:cBhvr>
                                        <p:cTn id="62" dur="1" fill="hold">
                                          <p:stCondLst>
                                            <p:cond delay="0"/>
                                          </p:stCondLst>
                                        </p:cTn>
                                        <p:tgtEl>
                                          <p:spTgt spid="25"/>
                                        </p:tgtEl>
                                        <p:attrNameLst>
                                          <p:attrName>style.visibility</p:attrName>
                                        </p:attrNameLst>
                                      </p:cBhvr>
                                      <p:to>
                                        <p:strVal val="visible"/>
                                      </p:to>
                                    </p:set>
                                    <p:animEffect transition="in" filter="fade">
                                      <p:cBhvr>
                                        <p:cTn id="6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cNvSpPr/>
          <p:nvPr/>
        </p:nvSpPr>
        <p:spPr>
          <a:xfrm>
            <a:off x="365760" y="109728"/>
            <a:ext cx="9144000" cy="274320"/>
          </a:xfrm>
          <a:prstGeom prst="rect">
            <a:avLst/>
          </a:prstGeom>
          <a:noFill/>
          <a:ln>
            <a:noFill/>
          </a:ln>
        </p:spPr>
        <p:txBody>
          <a:bodyPr wrap="square" lIns="91440" tIns="45720" rIns="91440" bIns="45720" anchor="ctr">
            <a:noAutofit/>
          </a:bodyPr>
          <a:lstStyle/>
          <a:p>
            <a:pPr marL="0" indent="0" algn="l">
              <a:spcBef>
                <a:spcPts val="0"/>
              </a:spcBef>
              <a:buNone/>
            </a:pPr>
            <a:r>
              <a:rPr lang="en-US" sz="1200" b="1" i="0" dirty="0">
                <a:solidFill>
                  <a:srgbClr val="5A6B7B"/>
                </a:solidFill>
                <a:latin typeface="Calibri"/>
                <a:ea typeface="Microsoft YaHei"/>
              </a:rPr>
              <a:t>05  Summary &amp; Outlook</a:t>
            </a:r>
          </a:p>
        </p:txBody>
      </p:sp>
      <p:sp>
        <p:nvSpPr>
          <p:cNvPr id="3" name="Text"/>
          <p:cNvSpPr/>
          <p:nvPr/>
        </p:nvSpPr>
        <p:spPr>
          <a:xfrm>
            <a:off x="365760" y="384048"/>
            <a:ext cx="11457432" cy="685800"/>
          </a:xfrm>
          <a:prstGeom prst="rect">
            <a:avLst/>
          </a:prstGeom>
          <a:noFill/>
          <a:ln>
            <a:noFill/>
          </a:ln>
        </p:spPr>
        <p:txBody>
          <a:bodyPr wrap="square" lIns="91440" tIns="45720" rIns="91440" bIns="45720" anchor="ctr">
            <a:noAutofit/>
          </a:bodyPr>
          <a:lstStyle/>
          <a:p>
            <a:pPr marL="0" indent="0" algn="l">
              <a:spcBef>
                <a:spcPts val="0"/>
              </a:spcBef>
              <a:buNone/>
            </a:pPr>
            <a:r>
              <a:rPr lang="en-US" sz="2800" b="1" i="0" dirty="0">
                <a:solidFill>
                  <a:srgbClr val="12355B"/>
                </a:solidFill>
                <a:latin typeface="Calibri"/>
                <a:ea typeface="Microsoft YaHei"/>
              </a:rPr>
              <a:t>Conclusions and outlook</a:t>
            </a:r>
          </a:p>
        </p:txBody>
      </p:sp>
      <p:sp>
        <p:nvSpPr>
          <p:cNvPr id="4" name="Rule"/>
          <p:cNvSpPr/>
          <p:nvPr/>
        </p:nvSpPr>
        <p:spPr>
          <a:xfrm>
            <a:off x="365760" y="1078992"/>
            <a:ext cx="11457432" cy="45720"/>
          </a:xfrm>
          <a:prstGeom prst="rect">
            <a:avLst/>
          </a:prstGeom>
          <a:solidFill>
            <a:srgbClr val="1D5A9C"/>
          </a:solidFill>
          <a:ln>
            <a:noFill/>
          </a:ln>
        </p:spPr>
        <p:txBody>
          <a:bodyPr wrap="square" lIns="91440" tIns="45720" rIns="91440" bIns="45720" anchor="t">
            <a:noAutofit/>
          </a:bodyPr>
          <a:lstStyle/>
          <a:p>
            <a:endParaRPr lang="en-US"/>
          </a:p>
        </p:txBody>
      </p:sp>
      <p:sp>
        <p:nvSpPr>
          <p:cNvPr id="5" name="Body"/>
          <p:cNvSpPr/>
          <p:nvPr/>
        </p:nvSpPr>
        <p:spPr>
          <a:xfrm>
            <a:off x="505968" y="3023235"/>
            <a:ext cx="5253228" cy="1355597"/>
          </a:xfrm>
          <a:prstGeom prst="rect">
            <a:avLst/>
          </a:prstGeom>
          <a:noFill/>
          <a:ln>
            <a:noFill/>
          </a:ln>
        </p:spPr>
        <p:txBody>
          <a:bodyPr wrap="square" lIns="91440" tIns="45720" rIns="91440" bIns="45720" anchor="t">
            <a:noAutofit/>
          </a:bodyPr>
          <a:lstStyle/>
          <a:p>
            <a:pPr marL="285750" indent="-285750" algn="l">
              <a:spcBef>
                <a:spcPts val="1200"/>
              </a:spcBef>
              <a:buClr>
                <a:srgbClr val="1D5A9C"/>
              </a:buClr>
              <a:buFont typeface="Arial"/>
              <a:buChar char="•"/>
            </a:pPr>
            <a:r>
              <a:rPr lang="en-US" sz="2800" b="0" i="0" dirty="0">
                <a:solidFill>
                  <a:srgbClr val="1F2D3D"/>
                </a:solidFill>
                <a:latin typeface="Calibri"/>
                <a:ea typeface="Microsoft YaHei"/>
              </a:rPr>
              <a:t>No order to 65 mK; crystal-field dominated</a:t>
            </a:r>
          </a:p>
          <a:p>
            <a:pPr marL="285750" indent="-285750" algn="l">
              <a:spcBef>
                <a:spcPts val="1200"/>
              </a:spcBef>
              <a:buClr>
                <a:srgbClr val="1D5A9C"/>
              </a:buClr>
              <a:buFont typeface="Arial"/>
              <a:buChar char="•"/>
            </a:pPr>
            <a:r>
              <a:rPr lang="en-US" sz="2800" b="0" i="0" dirty="0">
                <a:solidFill>
                  <a:srgbClr val="1F2D3D"/>
                </a:solidFill>
                <a:latin typeface="Calibri"/>
                <a:ea typeface="Microsoft YaHei"/>
              </a:rPr>
              <a:t>μSR signal: muon-induced, dynamic</a:t>
            </a:r>
          </a:p>
        </p:txBody>
      </p:sp>
      <p:sp>
        <p:nvSpPr>
          <p:cNvPr id="6" name="Card"/>
          <p:cNvSpPr/>
          <p:nvPr/>
        </p:nvSpPr>
        <p:spPr>
          <a:xfrm>
            <a:off x="6355080" y="1280160"/>
            <a:ext cx="5468112" cy="1145286"/>
          </a:xfrm>
          <a:prstGeom prst="roundRect">
            <a:avLst/>
          </a:prstGeom>
          <a:solidFill>
            <a:srgbClr val="1D5A9C"/>
          </a:solidFill>
          <a:ln>
            <a:noFill/>
          </a:ln>
        </p:spPr>
        <p:txBody>
          <a:bodyPr wrap="square" lIns="91440" tIns="45720" rIns="91440" bIns="45720" anchor="t">
            <a:noAutofit/>
          </a:bodyPr>
          <a:lstStyle/>
          <a:p>
            <a:endParaRPr lang="en-US"/>
          </a:p>
        </p:txBody>
      </p:sp>
      <p:sp>
        <p:nvSpPr>
          <p:cNvPr id="7" name="Text"/>
          <p:cNvSpPr/>
          <p:nvPr/>
        </p:nvSpPr>
        <p:spPr>
          <a:xfrm>
            <a:off x="6492240" y="1325880"/>
            <a:ext cx="5193792" cy="457200"/>
          </a:xfrm>
          <a:prstGeom prst="rect">
            <a:avLst/>
          </a:prstGeom>
          <a:noFill/>
          <a:ln>
            <a:noFill/>
          </a:ln>
        </p:spPr>
        <p:txBody>
          <a:bodyPr wrap="square" lIns="91440" tIns="45720" rIns="91440" bIns="45720" anchor="ctr">
            <a:noAutofit/>
          </a:bodyPr>
          <a:lstStyle/>
          <a:p>
            <a:pPr marL="0" indent="0" algn="l">
              <a:spcBef>
                <a:spcPts val="0"/>
              </a:spcBef>
              <a:buNone/>
            </a:pPr>
            <a:r>
              <a:rPr lang="en-US" sz="2200" b="1" i="0" dirty="0">
                <a:solidFill>
                  <a:srgbClr val="FFFFFF"/>
                </a:solidFill>
                <a:latin typeface="Calibri"/>
                <a:ea typeface="Microsoft YaHei"/>
              </a:rPr>
              <a:t>No intrinsic order</a:t>
            </a:r>
          </a:p>
        </p:txBody>
      </p:sp>
      <p:sp>
        <p:nvSpPr>
          <p:cNvPr id="8" name="Text"/>
          <p:cNvSpPr/>
          <p:nvPr/>
        </p:nvSpPr>
        <p:spPr>
          <a:xfrm>
            <a:off x="6492240" y="1783080"/>
            <a:ext cx="5193792" cy="596646"/>
          </a:xfrm>
          <a:prstGeom prst="rect">
            <a:avLst/>
          </a:prstGeom>
          <a:noFill/>
          <a:ln>
            <a:noFill/>
          </a:ln>
        </p:spPr>
        <p:txBody>
          <a:bodyPr wrap="square" lIns="91440" tIns="45720" rIns="91440" bIns="45720" anchor="t">
            <a:noAutofit/>
          </a:bodyPr>
          <a:lstStyle/>
          <a:p>
            <a:pPr marL="0" indent="0" algn="l">
              <a:spcBef>
                <a:spcPts val="0"/>
              </a:spcBef>
              <a:buNone/>
            </a:pPr>
            <a:r>
              <a:rPr lang="en-US" b="0" i="0" dirty="0">
                <a:solidFill>
                  <a:srgbClr val="FFFFFF"/>
                </a:solidFill>
                <a:latin typeface="Calibri"/>
                <a:ea typeface="Microsoft YaHei"/>
              </a:rPr>
              <a:t>Bulk + neutrons, down to 65 mK</a:t>
            </a:r>
          </a:p>
        </p:txBody>
      </p:sp>
      <p:sp>
        <p:nvSpPr>
          <p:cNvPr id="9" name="Card"/>
          <p:cNvSpPr/>
          <p:nvPr/>
        </p:nvSpPr>
        <p:spPr>
          <a:xfrm>
            <a:off x="6355080" y="2590038"/>
            <a:ext cx="5468112" cy="1145286"/>
          </a:xfrm>
          <a:prstGeom prst="roundRect">
            <a:avLst/>
          </a:prstGeom>
          <a:solidFill>
            <a:srgbClr val="12355B"/>
          </a:solidFill>
          <a:ln>
            <a:noFill/>
          </a:ln>
        </p:spPr>
        <p:txBody>
          <a:bodyPr wrap="square" lIns="91440" tIns="45720" rIns="91440" bIns="45720" anchor="t">
            <a:noAutofit/>
          </a:bodyPr>
          <a:lstStyle/>
          <a:p>
            <a:endParaRPr lang="en-US"/>
          </a:p>
        </p:txBody>
      </p:sp>
      <p:sp>
        <p:nvSpPr>
          <p:cNvPr id="10" name="Text"/>
          <p:cNvSpPr/>
          <p:nvPr/>
        </p:nvSpPr>
        <p:spPr>
          <a:xfrm>
            <a:off x="6492240" y="2635758"/>
            <a:ext cx="5193792" cy="457200"/>
          </a:xfrm>
          <a:prstGeom prst="rect">
            <a:avLst/>
          </a:prstGeom>
          <a:noFill/>
          <a:ln>
            <a:noFill/>
          </a:ln>
        </p:spPr>
        <p:txBody>
          <a:bodyPr wrap="square" lIns="91440" tIns="45720" rIns="91440" bIns="45720" anchor="ctr">
            <a:noAutofit/>
          </a:bodyPr>
          <a:lstStyle/>
          <a:p>
            <a:pPr marL="0" indent="0" algn="l">
              <a:spcBef>
                <a:spcPts val="0"/>
              </a:spcBef>
              <a:buNone/>
            </a:pPr>
            <a:r>
              <a:rPr lang="en-US" sz="2200" b="1" i="0" dirty="0">
                <a:solidFill>
                  <a:srgbClr val="FFFFFF"/>
                </a:solidFill>
                <a:latin typeface="Calibri"/>
                <a:ea typeface="Microsoft YaHei"/>
              </a:rPr>
              <a:t>Crystal-field dominated</a:t>
            </a:r>
          </a:p>
        </p:txBody>
      </p:sp>
      <p:sp>
        <p:nvSpPr>
          <p:cNvPr id="11" name="Text"/>
          <p:cNvSpPr/>
          <p:nvPr/>
        </p:nvSpPr>
        <p:spPr>
          <a:xfrm>
            <a:off x="6492240" y="3092958"/>
            <a:ext cx="5193792" cy="596646"/>
          </a:xfrm>
          <a:prstGeom prst="rect">
            <a:avLst/>
          </a:prstGeom>
          <a:noFill/>
          <a:ln>
            <a:noFill/>
          </a:ln>
        </p:spPr>
        <p:txBody>
          <a:bodyPr wrap="square" lIns="91440" tIns="45720" rIns="91440" bIns="45720" anchor="t">
            <a:noAutofit/>
          </a:bodyPr>
          <a:lstStyle/>
          <a:p>
            <a:pPr marL="0" indent="0" algn="l">
              <a:spcBef>
                <a:spcPts val="0"/>
              </a:spcBef>
              <a:buNone/>
            </a:pPr>
            <a:r>
              <a:rPr lang="en-US" b="0" i="1" dirty="0">
                <a:solidFill>
                  <a:srgbClr val="FFFFFF"/>
                </a:solidFill>
                <a:latin typeface="Calibri"/>
                <a:ea typeface="Microsoft YaHei"/>
              </a:rPr>
              <a:t>J</a:t>
            </a:r>
            <a:r>
              <a:rPr lang="en-US" b="0" i="0" dirty="0">
                <a:solidFill>
                  <a:srgbClr val="FFFFFF"/>
                </a:solidFill>
                <a:latin typeface="Calibri"/>
                <a:ea typeface="Microsoft YaHei"/>
              </a:rPr>
              <a:t> = 0 ground states; Tm1 easy-axis, Tm2 easy-plane</a:t>
            </a:r>
          </a:p>
        </p:txBody>
      </p:sp>
      <p:sp>
        <p:nvSpPr>
          <p:cNvPr id="12" name="Card"/>
          <p:cNvSpPr/>
          <p:nvPr/>
        </p:nvSpPr>
        <p:spPr>
          <a:xfrm>
            <a:off x="6355080" y="3899916"/>
            <a:ext cx="5468112" cy="1145286"/>
          </a:xfrm>
          <a:prstGeom prst="roundRect">
            <a:avLst/>
          </a:prstGeom>
          <a:solidFill>
            <a:srgbClr val="C8581A"/>
          </a:solidFill>
          <a:ln>
            <a:noFill/>
          </a:ln>
        </p:spPr>
        <p:txBody>
          <a:bodyPr wrap="square" lIns="91440" tIns="45720" rIns="91440" bIns="45720" anchor="t">
            <a:noAutofit/>
          </a:bodyPr>
          <a:lstStyle/>
          <a:p>
            <a:endParaRPr lang="en-US"/>
          </a:p>
        </p:txBody>
      </p:sp>
      <p:sp>
        <p:nvSpPr>
          <p:cNvPr id="13" name="Text"/>
          <p:cNvSpPr/>
          <p:nvPr/>
        </p:nvSpPr>
        <p:spPr>
          <a:xfrm>
            <a:off x="6492240" y="3945636"/>
            <a:ext cx="5193792" cy="457200"/>
          </a:xfrm>
          <a:prstGeom prst="rect">
            <a:avLst/>
          </a:prstGeom>
          <a:noFill/>
          <a:ln>
            <a:noFill/>
          </a:ln>
        </p:spPr>
        <p:txBody>
          <a:bodyPr wrap="square" lIns="91440" tIns="45720" rIns="91440" bIns="45720" anchor="ctr">
            <a:noAutofit/>
          </a:bodyPr>
          <a:lstStyle/>
          <a:p>
            <a:pPr marL="0" indent="0" algn="l">
              <a:spcBef>
                <a:spcPts val="0"/>
              </a:spcBef>
              <a:buNone/>
            </a:pPr>
            <a:r>
              <a:rPr lang="en-US" sz="2200" b="1" i="0" dirty="0">
                <a:solidFill>
                  <a:srgbClr val="FFFFFF"/>
                </a:solidFill>
                <a:latin typeface="Calibri"/>
                <a:ea typeface="Microsoft YaHei"/>
              </a:rPr>
              <a:t>μSR oscillation ≠ order</a:t>
            </a:r>
          </a:p>
        </p:txBody>
      </p:sp>
      <p:sp>
        <p:nvSpPr>
          <p:cNvPr id="14" name="Text"/>
          <p:cNvSpPr/>
          <p:nvPr/>
        </p:nvSpPr>
        <p:spPr>
          <a:xfrm>
            <a:off x="6492240" y="4402836"/>
            <a:ext cx="5193792" cy="596646"/>
          </a:xfrm>
          <a:prstGeom prst="rect">
            <a:avLst/>
          </a:prstGeom>
          <a:noFill/>
          <a:ln>
            <a:noFill/>
          </a:ln>
        </p:spPr>
        <p:txBody>
          <a:bodyPr wrap="square" lIns="91440" tIns="45720" rIns="91440" bIns="45720" anchor="t">
            <a:noAutofit/>
          </a:bodyPr>
          <a:lstStyle/>
          <a:p>
            <a:pPr marL="0" indent="0" algn="l">
              <a:spcBef>
                <a:spcPts val="0"/>
              </a:spcBef>
              <a:buNone/>
            </a:pPr>
            <a:r>
              <a:rPr lang="en-US" b="0" i="0" dirty="0">
                <a:solidFill>
                  <a:srgbClr val="FFFFFF"/>
                </a:solidFill>
                <a:latin typeface="Calibri"/>
                <a:ea typeface="Microsoft YaHei"/>
              </a:rPr>
              <a:t>Muon-induced distortion; dynamic relaxation</a:t>
            </a:r>
          </a:p>
        </p:txBody>
      </p:sp>
      <p:sp>
        <p:nvSpPr>
          <p:cNvPr id="15" name="Card"/>
          <p:cNvSpPr/>
          <p:nvPr/>
        </p:nvSpPr>
        <p:spPr>
          <a:xfrm>
            <a:off x="6355080" y="5209794"/>
            <a:ext cx="5468112" cy="1145286"/>
          </a:xfrm>
          <a:prstGeom prst="roundRect">
            <a:avLst/>
          </a:prstGeom>
          <a:solidFill>
            <a:srgbClr val="2E8B57"/>
          </a:solidFill>
          <a:ln>
            <a:noFill/>
          </a:ln>
        </p:spPr>
        <p:txBody>
          <a:bodyPr wrap="square" lIns="91440" tIns="45720" rIns="91440" bIns="45720" anchor="t">
            <a:noAutofit/>
          </a:bodyPr>
          <a:lstStyle/>
          <a:p>
            <a:endParaRPr lang="en-US"/>
          </a:p>
        </p:txBody>
      </p:sp>
      <p:sp>
        <p:nvSpPr>
          <p:cNvPr id="16" name="Text"/>
          <p:cNvSpPr/>
          <p:nvPr/>
        </p:nvSpPr>
        <p:spPr>
          <a:xfrm>
            <a:off x="6492240" y="5255514"/>
            <a:ext cx="5193792" cy="457200"/>
          </a:xfrm>
          <a:prstGeom prst="rect">
            <a:avLst/>
          </a:prstGeom>
          <a:noFill/>
          <a:ln>
            <a:noFill/>
          </a:ln>
        </p:spPr>
        <p:txBody>
          <a:bodyPr wrap="square" lIns="91440" tIns="45720" rIns="91440" bIns="45720" anchor="ctr">
            <a:noAutofit/>
          </a:bodyPr>
          <a:lstStyle/>
          <a:p>
            <a:pPr marL="0" indent="0" algn="l">
              <a:spcBef>
                <a:spcPts val="0"/>
              </a:spcBef>
              <a:buNone/>
            </a:pPr>
            <a:r>
              <a:rPr lang="en-US" sz="2200" b="1" i="0" dirty="0">
                <a:solidFill>
                  <a:srgbClr val="FFFFFF"/>
                </a:solidFill>
                <a:latin typeface="Calibri"/>
                <a:ea typeface="Microsoft YaHei"/>
              </a:rPr>
              <a:t>Next steps</a:t>
            </a:r>
          </a:p>
        </p:txBody>
      </p:sp>
      <p:sp>
        <p:nvSpPr>
          <p:cNvPr id="17" name="Text"/>
          <p:cNvSpPr/>
          <p:nvPr/>
        </p:nvSpPr>
        <p:spPr>
          <a:xfrm>
            <a:off x="6492240" y="5712714"/>
            <a:ext cx="5193792" cy="596646"/>
          </a:xfrm>
          <a:prstGeom prst="rect">
            <a:avLst/>
          </a:prstGeom>
          <a:noFill/>
          <a:ln>
            <a:noFill/>
          </a:ln>
        </p:spPr>
        <p:txBody>
          <a:bodyPr wrap="square" lIns="91440" tIns="45720" rIns="91440" bIns="45720" anchor="t">
            <a:noAutofit/>
          </a:bodyPr>
          <a:lstStyle/>
          <a:p>
            <a:pPr marL="0" indent="0" algn="l">
              <a:spcBef>
                <a:spcPts val="0"/>
              </a:spcBef>
              <a:buNone/>
            </a:pPr>
            <a:r>
              <a:rPr lang="en-US" b="0" i="0" dirty="0">
                <a:solidFill>
                  <a:srgbClr val="FFFFFF"/>
                </a:solidFill>
                <a:latin typeface="Calibri"/>
                <a:ea typeface="Microsoft YaHei"/>
              </a:rPr>
              <a:t>Fields, uniaxial pressure, </a:t>
            </a:r>
            <a:r>
              <a:rPr lang="en-US" b="0" i="1" dirty="0">
                <a:solidFill>
                  <a:srgbClr val="FFFFFF"/>
                </a:solidFill>
                <a:latin typeface="Calibri"/>
                <a:ea typeface="Microsoft YaHei"/>
              </a:rPr>
              <a:t>XYZ</a:t>
            </a:r>
            <a:r>
              <a:rPr lang="en-US" b="0" i="0" dirty="0">
                <a:solidFill>
                  <a:srgbClr val="FFFFFF"/>
                </a:solidFill>
                <a:latin typeface="Calibri"/>
                <a:ea typeface="Microsoft YaHei"/>
              </a:rPr>
              <a:t> polarization, low-T INS</a:t>
            </a:r>
          </a:p>
        </p:txBody>
      </p:sp>
      <p:cxnSp>
        <p:nvCxnSpPr>
          <p:cNvPr id="18" name="Line 18"/>
          <p:cNvCxnSpPr/>
          <p:nvPr/>
        </p:nvCxnSpPr>
        <p:spPr>
          <a:xfrm>
            <a:off x="365760" y="6400800"/>
            <a:ext cx="11457432" cy="0"/>
          </a:xfrm>
          <a:prstGeom prst="line">
            <a:avLst/>
          </a:prstGeom>
          <a:ln w="9525">
            <a:solidFill>
              <a:srgbClr val="CCD6E0"/>
            </a:solidFill>
          </a:ln>
        </p:spPr>
      </p:cxnSp>
      <p:sp>
        <p:nvSpPr>
          <p:cNvPr id="19" name="Text"/>
          <p:cNvSpPr/>
          <p:nvPr/>
        </p:nvSpPr>
        <p:spPr>
          <a:xfrm>
            <a:off x="365760" y="6446520"/>
            <a:ext cx="9601200" cy="320040"/>
          </a:xfrm>
          <a:prstGeom prst="rect">
            <a:avLst/>
          </a:prstGeom>
          <a:noFill/>
          <a:ln>
            <a:noFill/>
          </a:ln>
        </p:spPr>
        <p:txBody>
          <a:bodyPr wrap="square" lIns="91440" tIns="45720" rIns="91440" bIns="45720" anchor="ctr">
            <a:noAutofit/>
          </a:bodyPr>
          <a:lstStyle/>
          <a:p>
            <a:pPr marL="0" indent="0" algn="l">
              <a:spcBef>
                <a:spcPts val="0"/>
              </a:spcBef>
              <a:buNone/>
            </a:pPr>
            <a:r>
              <a:rPr lang="en-US" sz="1000" b="0" i="0" dirty="0">
                <a:solidFill>
                  <a:srgbClr val="5A6B7B"/>
                </a:solidFill>
                <a:latin typeface="Calibri"/>
                <a:ea typeface="Microsoft YaHei"/>
              </a:rPr>
              <a:t>MELODY2026 · The 3rd Workshop on Muon Science Technology and Industry · 26 Oct 2026</a:t>
            </a:r>
          </a:p>
        </p:txBody>
      </p:sp>
      <p:sp>
        <p:nvSpPr>
          <p:cNvPr id="20" name="Text"/>
          <p:cNvSpPr/>
          <p:nvPr/>
        </p:nvSpPr>
        <p:spPr>
          <a:xfrm>
            <a:off x="10424160" y="6446520"/>
            <a:ext cx="1399032" cy="320040"/>
          </a:xfrm>
          <a:prstGeom prst="rect">
            <a:avLst/>
          </a:prstGeom>
          <a:noFill/>
          <a:ln>
            <a:noFill/>
          </a:ln>
        </p:spPr>
        <p:txBody>
          <a:bodyPr wrap="square" lIns="91440" tIns="45720" rIns="91440" bIns="45720" anchor="ctr">
            <a:noAutofit/>
          </a:bodyPr>
          <a:lstStyle/>
          <a:p>
            <a:pPr marL="0" indent="0" algn="r">
              <a:spcBef>
                <a:spcPts val="0"/>
              </a:spcBef>
              <a:buNone/>
            </a:pPr>
            <a:r>
              <a:rPr lang="en-US" sz="1000" b="0" i="0" dirty="0">
                <a:solidFill>
                  <a:srgbClr val="5A6B7B"/>
                </a:solidFill>
                <a:latin typeface="Calibri"/>
                <a:ea typeface="Microsoft YaHei"/>
              </a:rPr>
              <a:t>16/21</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par>
                                <p:cTn id="19" presetID="10" presetClass="entr" presetSubtype="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par>
                                <p:cTn id="22" presetID="10" presetClass="entr" presetSubtype="0" fill="hold"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500"/>
                                        <p:tgtEl>
                                          <p:spTgt spid="1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500"/>
                                        <p:tgtEl>
                                          <p:spTgt spid="12"/>
                                        </p:tgtEl>
                                      </p:cBhvr>
                                    </p:animEffect>
                                  </p:childTnLst>
                                </p:cTn>
                              </p:par>
                              <p:par>
                                <p:cTn id="30" presetID="10" presetClass="entr" presetSubtype="0" fill="hold"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par>
                                <p:cTn id="33" presetID="10" presetClass="entr" presetSubtype="0" fill="hold" nodeType="with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500"/>
                                        <p:tgtEl>
                                          <p:spTgt spid="14"/>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fade">
                                      <p:cBhvr>
                                        <p:cTn id="40" dur="500"/>
                                        <p:tgtEl>
                                          <p:spTgt spid="15"/>
                                        </p:tgtEl>
                                      </p:cBhvr>
                                    </p:animEffect>
                                  </p:childTnLst>
                                </p:cTn>
                              </p:par>
                              <p:par>
                                <p:cTn id="41" presetID="10" presetClass="entr" presetSubtype="0" fill="hold" nodeType="with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500"/>
                                        <p:tgtEl>
                                          <p:spTgt spid="16"/>
                                        </p:tgtEl>
                                      </p:cBhvr>
                                    </p:animEffect>
                                  </p:childTnLst>
                                </p:cTn>
                              </p:par>
                              <p:par>
                                <p:cTn id="44" presetID="10" presetClass="entr" presetSubtype="0" fill="hold" nodeType="with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fade">
                                      <p:cBhvr>
                                        <p:cTn id="46"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cNvSpPr/>
          <p:nvPr/>
        </p:nvSpPr>
        <p:spPr>
          <a:xfrm>
            <a:off x="365760" y="109728"/>
            <a:ext cx="9144000" cy="274320"/>
          </a:xfrm>
          <a:prstGeom prst="rect">
            <a:avLst/>
          </a:prstGeom>
          <a:noFill/>
          <a:ln>
            <a:noFill/>
          </a:ln>
        </p:spPr>
        <p:txBody>
          <a:bodyPr wrap="square" lIns="91440" tIns="45720" rIns="91440" bIns="45720" anchor="ctr">
            <a:noAutofit/>
          </a:bodyPr>
          <a:lstStyle/>
          <a:p>
            <a:pPr marL="0" indent="0" algn="l">
              <a:spcBef>
                <a:spcPts val="0"/>
              </a:spcBef>
              <a:buNone/>
            </a:pPr>
            <a:r>
              <a:rPr lang="en-US" sz="1200" b="1" i="0" dirty="0">
                <a:solidFill>
                  <a:srgbClr val="5A6B7B"/>
                </a:solidFill>
                <a:latin typeface="Calibri"/>
                <a:ea typeface="Microsoft YaHei"/>
              </a:rPr>
              <a:t>Acknowledgements</a:t>
            </a:r>
          </a:p>
        </p:txBody>
      </p:sp>
      <p:sp>
        <p:nvSpPr>
          <p:cNvPr id="3" name="Text"/>
          <p:cNvSpPr/>
          <p:nvPr/>
        </p:nvSpPr>
        <p:spPr>
          <a:xfrm>
            <a:off x="365760" y="384048"/>
            <a:ext cx="11457432" cy="685800"/>
          </a:xfrm>
          <a:prstGeom prst="rect">
            <a:avLst/>
          </a:prstGeom>
          <a:noFill/>
          <a:ln>
            <a:noFill/>
          </a:ln>
        </p:spPr>
        <p:txBody>
          <a:bodyPr wrap="square" lIns="91440" tIns="45720" rIns="91440" bIns="45720" anchor="ctr">
            <a:noAutofit/>
          </a:bodyPr>
          <a:lstStyle/>
          <a:p>
            <a:pPr marL="0" indent="0" algn="l">
              <a:spcBef>
                <a:spcPts val="0"/>
              </a:spcBef>
              <a:buNone/>
            </a:pPr>
            <a:r>
              <a:rPr lang="en-US" sz="2800" b="1" i="0" dirty="0">
                <a:solidFill>
                  <a:srgbClr val="12355B"/>
                </a:solidFill>
                <a:latin typeface="Calibri"/>
                <a:ea typeface="Microsoft YaHei"/>
              </a:rPr>
              <a:t>Acknowledgements and references</a:t>
            </a:r>
          </a:p>
        </p:txBody>
      </p:sp>
      <p:sp>
        <p:nvSpPr>
          <p:cNvPr id="4" name="Rule"/>
          <p:cNvSpPr/>
          <p:nvPr/>
        </p:nvSpPr>
        <p:spPr>
          <a:xfrm>
            <a:off x="365760" y="1078992"/>
            <a:ext cx="11457432" cy="45720"/>
          </a:xfrm>
          <a:prstGeom prst="rect">
            <a:avLst/>
          </a:prstGeom>
          <a:solidFill>
            <a:srgbClr val="1D5A9C"/>
          </a:solidFill>
          <a:ln>
            <a:noFill/>
          </a:ln>
        </p:spPr>
        <p:txBody>
          <a:bodyPr wrap="square" lIns="91440" tIns="45720" rIns="91440" bIns="45720" anchor="t">
            <a:noAutofit/>
          </a:bodyPr>
          <a:lstStyle/>
          <a:p>
            <a:endParaRPr lang="en-US"/>
          </a:p>
        </p:txBody>
      </p:sp>
      <p:sp>
        <p:nvSpPr>
          <p:cNvPr id="5" name="Text"/>
          <p:cNvSpPr/>
          <p:nvPr/>
        </p:nvSpPr>
        <p:spPr>
          <a:xfrm>
            <a:off x="365760" y="1783080"/>
            <a:ext cx="5486400" cy="365760"/>
          </a:xfrm>
          <a:prstGeom prst="rect">
            <a:avLst/>
          </a:prstGeom>
          <a:noFill/>
          <a:ln>
            <a:noFill/>
          </a:ln>
        </p:spPr>
        <p:txBody>
          <a:bodyPr wrap="square" lIns="91440" tIns="45720" rIns="91440" bIns="45720" anchor="ctr">
            <a:noAutofit/>
          </a:bodyPr>
          <a:lstStyle/>
          <a:p>
            <a:pPr marL="0" indent="0" algn="l">
              <a:spcBef>
                <a:spcPts val="0"/>
              </a:spcBef>
              <a:buNone/>
            </a:pPr>
            <a:r>
              <a:rPr lang="en-US" sz="2200" b="1" i="0" dirty="0">
                <a:solidFill>
                  <a:srgbClr val="C8581A"/>
                </a:solidFill>
                <a:latin typeface="Calibri"/>
                <a:ea typeface="Microsoft YaHei"/>
              </a:rPr>
              <a:t>Collaborators</a:t>
            </a:r>
          </a:p>
        </p:txBody>
      </p:sp>
      <p:sp>
        <p:nvSpPr>
          <p:cNvPr id="6" name="Collab"/>
          <p:cNvSpPr/>
          <p:nvPr/>
        </p:nvSpPr>
        <p:spPr>
          <a:xfrm>
            <a:off x="365760" y="2194560"/>
            <a:ext cx="5486400" cy="2011680"/>
          </a:xfrm>
          <a:prstGeom prst="rect">
            <a:avLst/>
          </a:prstGeom>
          <a:noFill/>
          <a:ln>
            <a:noFill/>
          </a:ln>
        </p:spPr>
        <p:txBody>
          <a:bodyPr wrap="square" lIns="91440" tIns="45720" rIns="91440" bIns="45720" anchor="t">
            <a:noAutofit/>
          </a:bodyPr>
          <a:lstStyle/>
          <a:p>
            <a:pPr marL="0" indent="0" algn="l">
              <a:spcBef>
                <a:spcPts val="0"/>
              </a:spcBef>
              <a:buNone/>
            </a:pPr>
            <a:r>
              <a:rPr lang="en-US" b="0" i="0" dirty="0">
                <a:solidFill>
                  <a:srgbClr val="1F2D3D"/>
                </a:solidFill>
                <a:latin typeface="Calibri"/>
                <a:ea typeface="Microsoft YaHei"/>
              </a:rPr>
              <a:t>A. Bhat Kademane, D. L. Quintero-Castro (Univ. Stavanger / HZB), K. Siemensmeyer, C. Salazar-Mejia, D. Gorbunov, J. R. Stewart, H. Luetkens, C. Baines</a:t>
            </a:r>
          </a:p>
          <a:p>
            <a:pPr marL="0" indent="0" algn="l">
              <a:spcBef>
                <a:spcPts val="600"/>
              </a:spcBef>
              <a:buNone/>
            </a:pPr>
            <a:r>
              <a:rPr lang="en-US" b="0" i="0" dirty="0">
                <a:solidFill>
                  <a:srgbClr val="1F2D3D"/>
                </a:solidFill>
                <a:latin typeface="Calibri"/>
                <a:ea typeface="Microsoft YaHei"/>
              </a:rPr>
              <a:t>A. Senyshyn, O. Fabelo, A. Wildes, G. Roth, C. Zhang, J. G. Roca, K. Schmalzl, W. Schmidt, M. Boehm, B. Hou, and co-authors of Li et al. 2015</a:t>
            </a:r>
          </a:p>
        </p:txBody>
      </p:sp>
      <p:sp>
        <p:nvSpPr>
          <p:cNvPr id="7" name="Text"/>
          <p:cNvSpPr/>
          <p:nvPr/>
        </p:nvSpPr>
        <p:spPr>
          <a:xfrm>
            <a:off x="365760" y="4343400"/>
            <a:ext cx="5486400" cy="365760"/>
          </a:xfrm>
          <a:prstGeom prst="rect">
            <a:avLst/>
          </a:prstGeom>
          <a:noFill/>
          <a:ln>
            <a:noFill/>
          </a:ln>
        </p:spPr>
        <p:txBody>
          <a:bodyPr wrap="square" lIns="91440" tIns="45720" rIns="91440" bIns="45720" anchor="ctr">
            <a:noAutofit/>
          </a:bodyPr>
          <a:lstStyle/>
          <a:p>
            <a:pPr marL="0" indent="0" algn="l">
              <a:spcBef>
                <a:spcPts val="0"/>
              </a:spcBef>
              <a:buNone/>
            </a:pPr>
            <a:r>
              <a:rPr lang="en-US" sz="2200" b="1" i="0" dirty="0">
                <a:solidFill>
                  <a:srgbClr val="C8581A"/>
                </a:solidFill>
                <a:latin typeface="Calibri"/>
                <a:ea typeface="Microsoft YaHei"/>
              </a:rPr>
              <a:t>Facilities</a:t>
            </a:r>
          </a:p>
        </p:txBody>
      </p:sp>
      <p:sp>
        <p:nvSpPr>
          <p:cNvPr id="8" name="Fac"/>
          <p:cNvSpPr/>
          <p:nvPr/>
        </p:nvSpPr>
        <p:spPr>
          <a:xfrm>
            <a:off x="365760" y="4754880"/>
            <a:ext cx="5486400" cy="1371600"/>
          </a:xfrm>
          <a:prstGeom prst="rect">
            <a:avLst/>
          </a:prstGeom>
          <a:noFill/>
          <a:ln>
            <a:noFill/>
          </a:ln>
        </p:spPr>
        <p:txBody>
          <a:bodyPr wrap="square" lIns="91440" tIns="45720" rIns="91440" bIns="45720" anchor="t">
            <a:noAutofit/>
          </a:bodyPr>
          <a:lstStyle/>
          <a:p>
            <a:pPr marL="0" indent="0" algn="l">
              <a:spcBef>
                <a:spcPts val="0"/>
              </a:spcBef>
              <a:buNone/>
            </a:pPr>
            <a:r>
              <a:rPr lang="en-US" b="0" i="0" dirty="0">
                <a:solidFill>
                  <a:srgbClr val="1F2D3D"/>
                </a:solidFill>
                <a:latin typeface="Calibri"/>
                <a:ea typeface="Microsoft YaHei"/>
              </a:rPr>
              <a:t>ILL · MLZ (FRM-II) · ISIS · PSI SμS · HLD-EMFL · HZB</a:t>
            </a:r>
          </a:p>
        </p:txBody>
      </p:sp>
      <p:sp>
        <p:nvSpPr>
          <p:cNvPr id="9" name="Text"/>
          <p:cNvSpPr/>
          <p:nvPr/>
        </p:nvSpPr>
        <p:spPr>
          <a:xfrm>
            <a:off x="6217920" y="1783080"/>
            <a:ext cx="5577840" cy="365760"/>
          </a:xfrm>
          <a:prstGeom prst="rect">
            <a:avLst/>
          </a:prstGeom>
          <a:noFill/>
          <a:ln>
            <a:noFill/>
          </a:ln>
        </p:spPr>
        <p:txBody>
          <a:bodyPr wrap="square" lIns="91440" tIns="45720" rIns="91440" bIns="45720" anchor="ctr">
            <a:noAutofit/>
          </a:bodyPr>
          <a:lstStyle/>
          <a:p>
            <a:pPr marL="0" indent="0" algn="l">
              <a:spcBef>
                <a:spcPts val="0"/>
              </a:spcBef>
              <a:buNone/>
            </a:pPr>
            <a:r>
              <a:rPr lang="en-US" sz="2200" b="1" i="0" dirty="0">
                <a:solidFill>
                  <a:srgbClr val="C8581A"/>
                </a:solidFill>
                <a:latin typeface="Calibri"/>
                <a:ea typeface="Microsoft YaHei"/>
              </a:rPr>
              <a:t>References</a:t>
            </a:r>
          </a:p>
        </p:txBody>
      </p:sp>
      <p:sp>
        <p:nvSpPr>
          <p:cNvPr id="10" name="Refs"/>
          <p:cNvSpPr/>
          <p:nvPr/>
        </p:nvSpPr>
        <p:spPr>
          <a:xfrm>
            <a:off x="6217920" y="2194560"/>
            <a:ext cx="5577840" cy="4480560"/>
          </a:xfrm>
          <a:prstGeom prst="rect">
            <a:avLst/>
          </a:prstGeom>
          <a:noFill/>
          <a:ln>
            <a:noFill/>
          </a:ln>
        </p:spPr>
        <p:txBody>
          <a:bodyPr wrap="square" lIns="91440" tIns="45720" rIns="91440" bIns="45720" anchor="t">
            <a:noAutofit/>
          </a:bodyPr>
          <a:lstStyle/>
          <a:p>
            <a:pPr marL="342900" indent="-342900" algn="l">
              <a:spcBef>
                <a:spcPts val="0"/>
              </a:spcBef>
              <a:buFont typeface="+mj-lt"/>
              <a:buAutoNum type="arabicParenR"/>
            </a:pPr>
            <a:r>
              <a:rPr lang="en-US" b="0" i="0" dirty="0">
                <a:solidFill>
                  <a:srgbClr val="1F2D3D"/>
                </a:solidFill>
                <a:latin typeface="Calibri"/>
                <a:ea typeface="Microsoft YaHei"/>
              </a:rPr>
              <a:t>H.-F. Li et al., Absence of magnetic ordering in the ground state of a SrTm₂O₄ single crystal, J. Mater. Chem. C 3, 7658 (2015).</a:t>
            </a:r>
          </a:p>
          <a:p>
            <a:pPr marL="342900" indent="-342900" algn="l">
              <a:spcBef>
                <a:spcPts val="800"/>
              </a:spcBef>
              <a:buFont typeface="+mj-lt"/>
              <a:buAutoNum type="arabicParenR"/>
            </a:pPr>
            <a:r>
              <a:rPr lang="en-US" b="0" i="0" dirty="0">
                <a:solidFill>
                  <a:srgbClr val="1F2D3D"/>
                </a:solidFill>
                <a:latin typeface="Calibri"/>
                <a:ea typeface="Microsoft YaHei"/>
              </a:rPr>
              <a:t>A. Bhat Kademane et al., Crystal field effects in the zig-zag chain compound SrTm₂O₄, J. Magn. Magn. Mater. 551, 169020 (2022).</a:t>
            </a:r>
          </a:p>
          <a:p>
            <a:pPr marL="342900" indent="-342900" algn="l">
              <a:spcBef>
                <a:spcPts val="800"/>
              </a:spcBef>
              <a:buFont typeface="+mj-lt"/>
              <a:buAutoNum type="arabicParenR"/>
            </a:pPr>
            <a:r>
              <a:rPr lang="en-US" b="0" i="0" dirty="0">
                <a:solidFill>
                  <a:srgbClr val="1F2D3D"/>
                </a:solidFill>
                <a:latin typeface="Calibri"/>
                <a:ea typeface="Microsoft YaHei"/>
              </a:rPr>
              <a:t>F. R. Foronda et al., Phys. Rev. Lett. 114, 017602 (2015).</a:t>
            </a:r>
          </a:p>
          <a:p>
            <a:pPr marL="342900" indent="-342900" algn="l">
              <a:spcBef>
                <a:spcPts val="800"/>
              </a:spcBef>
              <a:buFont typeface="+mj-lt"/>
              <a:buAutoNum type="arabicParenR"/>
            </a:pPr>
            <a:r>
              <a:rPr lang="en-US" b="0" i="0" dirty="0">
                <a:solidFill>
                  <a:srgbClr val="1F2D3D"/>
                </a:solidFill>
                <a:latin typeface="Calibri"/>
                <a:ea typeface="Microsoft YaHei"/>
              </a:rPr>
              <a:t>F. Kayzel et al., Hyperfine Interact. 85, 275 (1994); R. Feyerherm et al., Z. Phys. B 99, 3 (1995).</a:t>
            </a:r>
          </a:p>
        </p:txBody>
      </p:sp>
      <p:cxnSp>
        <p:nvCxnSpPr>
          <p:cNvPr id="11" name="Line 11"/>
          <p:cNvCxnSpPr/>
          <p:nvPr/>
        </p:nvCxnSpPr>
        <p:spPr>
          <a:xfrm>
            <a:off x="365760" y="6400800"/>
            <a:ext cx="11457432" cy="0"/>
          </a:xfrm>
          <a:prstGeom prst="line">
            <a:avLst/>
          </a:prstGeom>
          <a:ln w="9525">
            <a:solidFill>
              <a:srgbClr val="CCD6E0"/>
            </a:solidFill>
          </a:ln>
        </p:spPr>
      </p:cxnSp>
      <p:sp>
        <p:nvSpPr>
          <p:cNvPr id="12" name="Text"/>
          <p:cNvSpPr/>
          <p:nvPr/>
        </p:nvSpPr>
        <p:spPr>
          <a:xfrm>
            <a:off x="365760" y="6446520"/>
            <a:ext cx="9601200" cy="320040"/>
          </a:xfrm>
          <a:prstGeom prst="rect">
            <a:avLst/>
          </a:prstGeom>
          <a:noFill/>
          <a:ln>
            <a:noFill/>
          </a:ln>
        </p:spPr>
        <p:txBody>
          <a:bodyPr wrap="square" lIns="91440" tIns="45720" rIns="91440" bIns="45720" anchor="ctr">
            <a:noAutofit/>
          </a:bodyPr>
          <a:lstStyle/>
          <a:p>
            <a:pPr marL="0" indent="0" algn="l">
              <a:spcBef>
                <a:spcPts val="0"/>
              </a:spcBef>
              <a:buNone/>
            </a:pPr>
            <a:r>
              <a:rPr lang="en-US" sz="1000" b="0" i="0" dirty="0">
                <a:solidFill>
                  <a:srgbClr val="5A6B7B"/>
                </a:solidFill>
                <a:latin typeface="Calibri"/>
                <a:ea typeface="Microsoft YaHei"/>
              </a:rPr>
              <a:t>MELODY2026 · The 3rd Workshop on Muon Science Technology and Industry · 26 Oct 2026</a:t>
            </a:r>
          </a:p>
        </p:txBody>
      </p:sp>
      <p:sp>
        <p:nvSpPr>
          <p:cNvPr id="13" name="Text"/>
          <p:cNvSpPr/>
          <p:nvPr/>
        </p:nvSpPr>
        <p:spPr>
          <a:xfrm>
            <a:off x="10424160" y="6446520"/>
            <a:ext cx="1399032" cy="320040"/>
          </a:xfrm>
          <a:prstGeom prst="rect">
            <a:avLst/>
          </a:prstGeom>
          <a:noFill/>
          <a:ln>
            <a:noFill/>
          </a:ln>
        </p:spPr>
        <p:txBody>
          <a:bodyPr wrap="square" lIns="91440" tIns="45720" rIns="91440" bIns="45720" anchor="ctr">
            <a:noAutofit/>
          </a:bodyPr>
          <a:lstStyle/>
          <a:p>
            <a:pPr marL="0" indent="0" algn="r">
              <a:spcBef>
                <a:spcPts val="0"/>
              </a:spcBef>
              <a:buNone/>
            </a:pPr>
            <a:r>
              <a:rPr lang="en-US" sz="1000" b="0" i="0" dirty="0">
                <a:solidFill>
                  <a:srgbClr val="5A6B7B"/>
                </a:solidFill>
                <a:latin typeface="Calibri"/>
                <a:ea typeface="Microsoft YaHei"/>
              </a:rPr>
              <a:t>17/21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Box 4">
            <a:extLst>
              <a:ext uri="{FF2B5EF4-FFF2-40B4-BE49-F238E27FC236}">
                <a16:creationId xmlns:a16="http://schemas.microsoft.com/office/drawing/2014/main" id="{239CE499-54B7-4C79-95EB-8808B746E61F}"/>
              </a:ext>
            </a:extLst>
          </p:cNvPr>
          <p:cNvSpPr txBox="1">
            <a:spLocks noChangeArrowheads="1"/>
          </p:cNvSpPr>
          <p:nvPr/>
        </p:nvSpPr>
        <p:spPr bwMode="auto">
          <a:xfrm>
            <a:off x="1" y="4905103"/>
            <a:ext cx="12191999" cy="1032718"/>
          </a:xfrm>
          <a:prstGeom prst="rect">
            <a:avLst/>
          </a:prstGeom>
          <a:noFill/>
          <a:ln w="9525">
            <a:noFill/>
            <a:miter lim="800000"/>
            <a:headEnd/>
            <a:tailEnd/>
          </a:ln>
          <a:effectLst/>
        </p:spPr>
        <p:txBody>
          <a:bodyPr wrap="none" lIns="0" tIns="0" rIns="0" bIns="0"/>
          <a:lstStyle/>
          <a:p>
            <a:pPr marL="0" marR="0" lvl="0" indent="0" algn="ctr" defTabSz="935038"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a:ln>
                  <a:noFill/>
                </a:ln>
                <a:solidFill>
                  <a:prstClr val="white"/>
                </a:solidFill>
                <a:effectLst/>
                <a:uLnTx/>
                <a:uFillTx/>
                <a:latin typeface="Arial" panose="020B0604020202020204" pitchFamily="34" charset="0"/>
                <a:ea typeface="宋体" panose="02010600030101010101" pitchFamily="2" charset="-122"/>
                <a:cs typeface="Arial" panose="020B0604020202020204" pitchFamily="34" charset="0"/>
              </a:rPr>
              <a:t>haifengli@um.edu.mo</a:t>
            </a:r>
            <a:endParaRPr kumimoji="0" lang="en-US" altLang="zh-CN" sz="3600" b="0" i="0" u="none" strike="noStrike" kern="1200" cap="none" spc="0" normalizeH="0" baseline="0" noProof="0" dirty="0">
              <a:ln>
                <a:noFill/>
              </a:ln>
              <a:solidFill>
                <a:prstClr val="white"/>
              </a:solidFill>
              <a:effectLst/>
              <a:uLnTx/>
              <a:uFillTx/>
              <a:latin typeface="Arial" panose="020B0604020202020204" pitchFamily="34" charset="0"/>
              <a:ea typeface="宋体" panose="02010600030101010101" pitchFamily="2" charset="-122"/>
              <a:cs typeface="Arial" panose="020B0604020202020204" pitchFamily="34" charset="0"/>
            </a:endParaRPr>
          </a:p>
        </p:txBody>
      </p:sp>
      <p:sp>
        <p:nvSpPr>
          <p:cNvPr id="3" name="Text Box 22">
            <a:extLst>
              <a:ext uri="{FF2B5EF4-FFF2-40B4-BE49-F238E27FC236}">
                <a16:creationId xmlns:a16="http://schemas.microsoft.com/office/drawing/2014/main" id="{F9CB4DE7-AFD8-4520-A7E0-5C0688E3CCB6}"/>
              </a:ext>
            </a:extLst>
          </p:cNvPr>
          <p:cNvSpPr txBox="1">
            <a:spLocks noChangeArrowheads="1"/>
          </p:cNvSpPr>
          <p:nvPr/>
        </p:nvSpPr>
        <p:spPr bwMode="auto">
          <a:xfrm>
            <a:off x="0" y="1859340"/>
            <a:ext cx="12192000" cy="1354217"/>
          </a:xfrm>
          <a:prstGeom prst="rect">
            <a:avLst/>
          </a:prstGeom>
          <a:noFill/>
          <a:ln w="9525" algn="ctr">
            <a:noFill/>
            <a:miter lim="800000"/>
            <a:headEnd/>
            <a:tailEnd/>
          </a:ln>
          <a:effectLst/>
        </p:spPr>
        <p:txBody>
          <a:bodyPr wrap="square">
            <a:spAutoFit/>
          </a:body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altLang="zh-CN" sz="4100" b="1" i="0" u="none" strike="noStrike" kern="1200" cap="none" spc="0" normalizeH="0" baseline="0" noProof="0" dirty="0">
                <a:ln>
                  <a:noFill/>
                </a:ln>
                <a:solidFill>
                  <a:prstClr val="white"/>
                </a:solidFill>
                <a:effectLst/>
                <a:uLnTx/>
                <a:uFillTx/>
                <a:latin typeface="Times New Roman" panose="02020603050405020304" pitchFamily="18" charset="0"/>
                <a:ea typeface="宋体" panose="02010600030101010101" pitchFamily="2" charset="-122"/>
                <a:cs typeface="Times New Roman" panose="02020603050405020304" pitchFamily="18" charset="0"/>
              </a:rPr>
              <a:t>Thank you for your attention &amp;                                   welcome all possible collaborations!</a:t>
            </a:r>
          </a:p>
        </p:txBody>
      </p:sp>
      <p:pic>
        <p:nvPicPr>
          <p:cNvPr id="5" name="Picture 4" descr="3z2-r2-1.tif">
            <a:extLst>
              <a:ext uri="{FF2B5EF4-FFF2-40B4-BE49-F238E27FC236}">
                <a16:creationId xmlns:a16="http://schemas.microsoft.com/office/drawing/2014/main" id="{4287B18F-E1D6-4EA3-BE09-2D8760531C4F}"/>
              </a:ext>
            </a:extLst>
          </p:cNvPr>
          <p:cNvPicPr>
            <a:picLocks noChangeAspect="1"/>
          </p:cNvPicPr>
          <p:nvPr/>
        </p:nvPicPr>
        <p:blipFill>
          <a:blip r:embed="rId3" cstate="email">
            <a:extLst>
              <a:ext uri="{BEBA8EAE-BF5A-486C-A8C5-ECC9F3942E4B}">
                <a14:imgProps xmlns:a14="http://schemas.microsoft.com/office/drawing/2010/main">
                  <a14:imgLayer r:embed="rId4">
                    <a14:imgEffect>
                      <a14:colorTemperature colorTemp="5900"/>
                    </a14:imgEffect>
                    <a14:imgEffect>
                      <a14:saturation sat="66000"/>
                    </a14:imgEffect>
                  </a14:imgLayer>
                </a14:imgProps>
              </a:ext>
            </a:extLst>
          </a:blip>
          <a:stretch>
            <a:fillRect/>
          </a:stretch>
        </p:blipFill>
        <p:spPr>
          <a:xfrm>
            <a:off x="2823153" y="4651932"/>
            <a:ext cx="767382" cy="1220446"/>
          </a:xfrm>
          <a:prstGeom prst="rect">
            <a:avLst/>
          </a:prstGeom>
          <a:ln>
            <a:noFill/>
          </a:ln>
          <a:effectLst>
            <a:softEdge rad="112500"/>
          </a:effectLst>
        </p:spPr>
      </p:pic>
      <p:grpSp>
        <p:nvGrpSpPr>
          <p:cNvPr id="12" name="Group 2">
            <a:extLst>
              <a:ext uri="{FF2B5EF4-FFF2-40B4-BE49-F238E27FC236}">
                <a16:creationId xmlns:a16="http://schemas.microsoft.com/office/drawing/2014/main" id="{07860B4F-A2BE-1129-B699-7EB8E456D881}"/>
              </a:ext>
            </a:extLst>
          </p:cNvPr>
          <p:cNvGrpSpPr>
            <a:grpSpLocks noChangeAspect="1"/>
          </p:cNvGrpSpPr>
          <p:nvPr/>
        </p:nvGrpSpPr>
        <p:grpSpPr>
          <a:xfrm>
            <a:off x="10008000" y="5562000"/>
            <a:ext cx="2064876" cy="1188000"/>
            <a:chOff x="9391909" y="6010321"/>
            <a:chExt cx="1112529" cy="640080"/>
          </a:xfrm>
        </p:grpSpPr>
        <p:pic>
          <p:nvPicPr>
            <p:cNvPr id="13" name="Picture 4" descr="A piece of paper&#10;&#10;Description automatically generated">
              <a:extLst>
                <a:ext uri="{FF2B5EF4-FFF2-40B4-BE49-F238E27FC236}">
                  <a16:creationId xmlns:a16="http://schemas.microsoft.com/office/drawing/2014/main" id="{98D08296-EEDC-13D4-7A34-0D1C54D85839}"/>
                </a:ext>
              </a:extLst>
            </p:cNvPr>
            <p:cNvPicPr>
              <a:picLocks/>
            </p:cNvPicPr>
            <p:nvPr/>
          </p:nvPicPr>
          <p:blipFill>
            <a:blip r:embed="rId5"/>
            <a:stretch>
              <a:fillRect/>
            </a:stretch>
          </p:blipFill>
          <p:spPr>
            <a:xfrm>
              <a:off x="9955798" y="6010321"/>
              <a:ext cx="548640" cy="640080"/>
            </a:xfrm>
            <a:prstGeom prst="rect">
              <a:avLst/>
            </a:prstGeom>
          </p:spPr>
        </p:pic>
        <p:pic>
          <p:nvPicPr>
            <p:cNvPr id="14" name="Picture 6" descr="A person wearing a suit and tie smiling at the camera&#10;&#10;Description automatically generated">
              <a:extLst>
                <a:ext uri="{FF2B5EF4-FFF2-40B4-BE49-F238E27FC236}">
                  <a16:creationId xmlns:a16="http://schemas.microsoft.com/office/drawing/2014/main" id="{ECE7FFA1-4824-EBCD-DEE1-53C3BC1C01CB}"/>
                </a:ext>
              </a:extLst>
            </p:cNvPr>
            <p:cNvPicPr>
              <a:picLocks/>
            </p:cNvPicPr>
            <p:nvPr/>
          </p:nvPicPr>
          <p:blipFill>
            <a:blip r:embed="rId6">
              <a:extLst>
                <a:ext uri="{BEBA8EAE-BF5A-486C-A8C5-ECC9F3942E4B}">
                  <a14:imgProps xmlns:a14="http://schemas.microsoft.com/office/drawing/2010/main">
                    <a14:imgLayer r:embed="rId7">
                      <a14:imgEffect>
                        <a14:brightnessContrast bright="10000" contrast="5000"/>
                      </a14:imgEffect>
                    </a14:imgLayer>
                  </a14:imgProps>
                </a:ext>
              </a:extLst>
            </a:blip>
            <a:stretch>
              <a:fillRect/>
            </a:stretch>
          </p:blipFill>
          <p:spPr>
            <a:xfrm>
              <a:off x="9391909" y="6010321"/>
              <a:ext cx="548640" cy="640080"/>
            </a:xfrm>
            <a:prstGeom prst="rect">
              <a:avLst/>
            </a:prstGeom>
          </p:spPr>
        </p:pic>
      </p:grpSp>
      <p:sp>
        <p:nvSpPr>
          <p:cNvPr id="6" name="sketch line">
            <a:extLst>
              <a:ext uri="{FF2B5EF4-FFF2-40B4-BE49-F238E27FC236}">
                <a16:creationId xmlns:a16="http://schemas.microsoft.com/office/drawing/2014/main" id="{6EA60D30-F700-EAC6-6510-4713A120A3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V="1">
            <a:off x="2113083" y="3414700"/>
            <a:ext cx="8004875" cy="45719"/>
          </a:xfrm>
          <a:custGeom>
            <a:avLst/>
            <a:gdLst>
              <a:gd name="csX0" fmla="*/ 0 w 8004875"/>
              <a:gd name="csY0" fmla="*/ 0 h 45719"/>
              <a:gd name="csX1" fmla="*/ 426927 w 8004875"/>
              <a:gd name="csY1" fmla="*/ 0 h 45719"/>
              <a:gd name="csX2" fmla="*/ 1174048 w 8004875"/>
              <a:gd name="csY2" fmla="*/ 0 h 45719"/>
              <a:gd name="csX3" fmla="*/ 1600975 w 8004875"/>
              <a:gd name="csY3" fmla="*/ 0 h 45719"/>
              <a:gd name="csX4" fmla="*/ 2187999 w 8004875"/>
              <a:gd name="csY4" fmla="*/ 0 h 45719"/>
              <a:gd name="csX5" fmla="*/ 3015170 w 8004875"/>
              <a:gd name="csY5" fmla="*/ 0 h 45719"/>
              <a:gd name="csX6" fmla="*/ 3682242 w 8004875"/>
              <a:gd name="csY6" fmla="*/ 0 h 45719"/>
              <a:gd name="csX7" fmla="*/ 4429364 w 8004875"/>
              <a:gd name="csY7" fmla="*/ 0 h 45719"/>
              <a:gd name="csX8" fmla="*/ 5016388 w 8004875"/>
              <a:gd name="csY8" fmla="*/ 0 h 45719"/>
              <a:gd name="csX9" fmla="*/ 5683461 w 8004875"/>
              <a:gd name="csY9" fmla="*/ 0 h 45719"/>
              <a:gd name="csX10" fmla="*/ 6510632 w 8004875"/>
              <a:gd name="csY10" fmla="*/ 0 h 45719"/>
              <a:gd name="csX11" fmla="*/ 7017607 w 8004875"/>
              <a:gd name="csY11" fmla="*/ 0 h 45719"/>
              <a:gd name="csX12" fmla="*/ 8004875 w 8004875"/>
              <a:gd name="csY12" fmla="*/ 0 h 45719"/>
              <a:gd name="csX13" fmla="*/ 8004875 w 8004875"/>
              <a:gd name="csY13" fmla="*/ 45719 h 45719"/>
              <a:gd name="csX14" fmla="*/ 7417851 w 8004875"/>
              <a:gd name="csY14" fmla="*/ 45719 h 45719"/>
              <a:gd name="csX15" fmla="*/ 6990924 w 8004875"/>
              <a:gd name="csY15" fmla="*/ 45719 h 45719"/>
              <a:gd name="csX16" fmla="*/ 6323851 w 8004875"/>
              <a:gd name="csY16" fmla="*/ 45719 h 45719"/>
              <a:gd name="csX17" fmla="*/ 5816876 w 8004875"/>
              <a:gd name="csY17" fmla="*/ 45719 h 45719"/>
              <a:gd name="csX18" fmla="*/ 5149803 w 8004875"/>
              <a:gd name="csY18" fmla="*/ 45719 h 45719"/>
              <a:gd name="csX19" fmla="*/ 4482730 w 8004875"/>
              <a:gd name="csY19" fmla="*/ 45719 h 45719"/>
              <a:gd name="csX20" fmla="*/ 3815657 w 8004875"/>
              <a:gd name="csY20" fmla="*/ 45719 h 45719"/>
              <a:gd name="csX21" fmla="*/ 3148584 w 8004875"/>
              <a:gd name="csY21" fmla="*/ 45719 h 45719"/>
              <a:gd name="csX22" fmla="*/ 2561560 w 8004875"/>
              <a:gd name="csY22" fmla="*/ 45719 h 45719"/>
              <a:gd name="csX23" fmla="*/ 1814438 w 8004875"/>
              <a:gd name="csY23" fmla="*/ 45719 h 45719"/>
              <a:gd name="csX24" fmla="*/ 1147365 w 8004875"/>
              <a:gd name="csY24" fmla="*/ 45719 h 45719"/>
              <a:gd name="csX25" fmla="*/ 0 w 8004875"/>
              <a:gd name="csY25" fmla="*/ 45719 h 45719"/>
              <a:gd name="csX26" fmla="*/ 0 w 8004875"/>
              <a:gd name="csY26" fmla="*/ 0 h 4571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8004875" h="45719" fill="none" extrusionOk="0">
                <a:moveTo>
                  <a:pt x="0" y="0"/>
                </a:moveTo>
                <a:cubicBezTo>
                  <a:pt x="180719" y="4985"/>
                  <a:pt x="263096" y="7717"/>
                  <a:pt x="426927" y="0"/>
                </a:cubicBezTo>
                <a:cubicBezTo>
                  <a:pt x="590758" y="-7717"/>
                  <a:pt x="1023571" y="-11079"/>
                  <a:pt x="1174048" y="0"/>
                </a:cubicBezTo>
                <a:cubicBezTo>
                  <a:pt x="1324525" y="11079"/>
                  <a:pt x="1426756" y="-13202"/>
                  <a:pt x="1600975" y="0"/>
                </a:cubicBezTo>
                <a:cubicBezTo>
                  <a:pt x="1775194" y="13202"/>
                  <a:pt x="1918726" y="28717"/>
                  <a:pt x="2187999" y="0"/>
                </a:cubicBezTo>
                <a:cubicBezTo>
                  <a:pt x="2457272" y="-28717"/>
                  <a:pt x="2666996" y="20088"/>
                  <a:pt x="3015170" y="0"/>
                </a:cubicBezTo>
                <a:cubicBezTo>
                  <a:pt x="3363344" y="-20088"/>
                  <a:pt x="3381483" y="32588"/>
                  <a:pt x="3682242" y="0"/>
                </a:cubicBezTo>
                <a:cubicBezTo>
                  <a:pt x="3983001" y="-32588"/>
                  <a:pt x="4233362" y="-4275"/>
                  <a:pt x="4429364" y="0"/>
                </a:cubicBezTo>
                <a:cubicBezTo>
                  <a:pt x="4625366" y="4275"/>
                  <a:pt x="4879796" y="2074"/>
                  <a:pt x="5016388" y="0"/>
                </a:cubicBezTo>
                <a:cubicBezTo>
                  <a:pt x="5152980" y="-2074"/>
                  <a:pt x="5361200" y="4752"/>
                  <a:pt x="5683461" y="0"/>
                </a:cubicBezTo>
                <a:cubicBezTo>
                  <a:pt x="6005722" y="-4752"/>
                  <a:pt x="6285103" y="23873"/>
                  <a:pt x="6510632" y="0"/>
                </a:cubicBezTo>
                <a:cubicBezTo>
                  <a:pt x="6736161" y="-23873"/>
                  <a:pt x="6785658" y="24165"/>
                  <a:pt x="7017607" y="0"/>
                </a:cubicBezTo>
                <a:cubicBezTo>
                  <a:pt x="7249556" y="-24165"/>
                  <a:pt x="7518147" y="24255"/>
                  <a:pt x="8004875" y="0"/>
                </a:cubicBezTo>
                <a:cubicBezTo>
                  <a:pt x="8004815" y="12108"/>
                  <a:pt x="8003085" y="24119"/>
                  <a:pt x="8004875" y="45719"/>
                </a:cubicBezTo>
                <a:cubicBezTo>
                  <a:pt x="7867750" y="25417"/>
                  <a:pt x="7658678" y="31506"/>
                  <a:pt x="7417851" y="45719"/>
                </a:cubicBezTo>
                <a:cubicBezTo>
                  <a:pt x="7177024" y="59932"/>
                  <a:pt x="7097696" y="64305"/>
                  <a:pt x="6990924" y="45719"/>
                </a:cubicBezTo>
                <a:cubicBezTo>
                  <a:pt x="6884152" y="27133"/>
                  <a:pt x="6615521" y="23999"/>
                  <a:pt x="6323851" y="45719"/>
                </a:cubicBezTo>
                <a:cubicBezTo>
                  <a:pt x="6032181" y="67439"/>
                  <a:pt x="5947150" y="27620"/>
                  <a:pt x="5816876" y="45719"/>
                </a:cubicBezTo>
                <a:cubicBezTo>
                  <a:pt x="5686603" y="63818"/>
                  <a:pt x="5393795" y="60698"/>
                  <a:pt x="5149803" y="45719"/>
                </a:cubicBezTo>
                <a:cubicBezTo>
                  <a:pt x="4905811" y="30740"/>
                  <a:pt x="4756425" y="37920"/>
                  <a:pt x="4482730" y="45719"/>
                </a:cubicBezTo>
                <a:cubicBezTo>
                  <a:pt x="4209035" y="53518"/>
                  <a:pt x="4013725" y="77634"/>
                  <a:pt x="3815657" y="45719"/>
                </a:cubicBezTo>
                <a:cubicBezTo>
                  <a:pt x="3617589" y="13804"/>
                  <a:pt x="3381996" y="52128"/>
                  <a:pt x="3148584" y="45719"/>
                </a:cubicBezTo>
                <a:cubicBezTo>
                  <a:pt x="2915172" y="39310"/>
                  <a:pt x="2739573" y="49602"/>
                  <a:pt x="2561560" y="45719"/>
                </a:cubicBezTo>
                <a:cubicBezTo>
                  <a:pt x="2383547" y="41836"/>
                  <a:pt x="2119076" y="51733"/>
                  <a:pt x="1814438" y="45719"/>
                </a:cubicBezTo>
                <a:cubicBezTo>
                  <a:pt x="1509800" y="39705"/>
                  <a:pt x="1445847" y="56081"/>
                  <a:pt x="1147365" y="45719"/>
                </a:cubicBezTo>
                <a:cubicBezTo>
                  <a:pt x="848883" y="35357"/>
                  <a:pt x="473208" y="41816"/>
                  <a:pt x="0" y="45719"/>
                </a:cubicBezTo>
                <a:cubicBezTo>
                  <a:pt x="-2276" y="35677"/>
                  <a:pt x="-562" y="18927"/>
                  <a:pt x="0" y="0"/>
                </a:cubicBezTo>
                <a:close/>
              </a:path>
              <a:path w="8004875" h="45719" stroke="0" extrusionOk="0">
                <a:moveTo>
                  <a:pt x="0" y="0"/>
                </a:moveTo>
                <a:cubicBezTo>
                  <a:pt x="139453" y="8975"/>
                  <a:pt x="381274" y="-5876"/>
                  <a:pt x="587024" y="0"/>
                </a:cubicBezTo>
                <a:cubicBezTo>
                  <a:pt x="792774" y="5876"/>
                  <a:pt x="839242" y="-5694"/>
                  <a:pt x="1013951" y="0"/>
                </a:cubicBezTo>
                <a:cubicBezTo>
                  <a:pt x="1188660" y="5694"/>
                  <a:pt x="1541400" y="-34769"/>
                  <a:pt x="1841121" y="0"/>
                </a:cubicBezTo>
                <a:cubicBezTo>
                  <a:pt x="2140842" y="34769"/>
                  <a:pt x="2183588" y="-23375"/>
                  <a:pt x="2428145" y="0"/>
                </a:cubicBezTo>
                <a:cubicBezTo>
                  <a:pt x="2672702" y="23375"/>
                  <a:pt x="2845986" y="4577"/>
                  <a:pt x="3015170" y="0"/>
                </a:cubicBezTo>
                <a:cubicBezTo>
                  <a:pt x="3184354" y="-4577"/>
                  <a:pt x="3673011" y="-6232"/>
                  <a:pt x="3842340" y="0"/>
                </a:cubicBezTo>
                <a:cubicBezTo>
                  <a:pt x="4011669" y="6232"/>
                  <a:pt x="4113207" y="-17964"/>
                  <a:pt x="4349315" y="0"/>
                </a:cubicBezTo>
                <a:cubicBezTo>
                  <a:pt x="4585423" y="17964"/>
                  <a:pt x="4991051" y="14177"/>
                  <a:pt x="5176486" y="0"/>
                </a:cubicBezTo>
                <a:cubicBezTo>
                  <a:pt x="5361921" y="-14177"/>
                  <a:pt x="5681864" y="-5447"/>
                  <a:pt x="6003656" y="0"/>
                </a:cubicBezTo>
                <a:cubicBezTo>
                  <a:pt x="6325448" y="5447"/>
                  <a:pt x="6466170" y="-21826"/>
                  <a:pt x="6670729" y="0"/>
                </a:cubicBezTo>
                <a:cubicBezTo>
                  <a:pt x="6875288" y="21826"/>
                  <a:pt x="7734968" y="-60724"/>
                  <a:pt x="8004875" y="0"/>
                </a:cubicBezTo>
                <a:cubicBezTo>
                  <a:pt x="8004902" y="15012"/>
                  <a:pt x="8005055" y="35513"/>
                  <a:pt x="8004875" y="45719"/>
                </a:cubicBezTo>
                <a:cubicBezTo>
                  <a:pt x="7878748" y="66598"/>
                  <a:pt x="7727783" y="26267"/>
                  <a:pt x="7577948" y="45719"/>
                </a:cubicBezTo>
                <a:cubicBezTo>
                  <a:pt x="7428113" y="65171"/>
                  <a:pt x="7160208" y="66410"/>
                  <a:pt x="6750778" y="45719"/>
                </a:cubicBezTo>
                <a:cubicBezTo>
                  <a:pt x="6341348" y="25029"/>
                  <a:pt x="6345992" y="47982"/>
                  <a:pt x="6243803" y="45719"/>
                </a:cubicBezTo>
                <a:cubicBezTo>
                  <a:pt x="6141615" y="43456"/>
                  <a:pt x="5785354" y="63517"/>
                  <a:pt x="5576730" y="45719"/>
                </a:cubicBezTo>
                <a:cubicBezTo>
                  <a:pt x="5368106" y="27921"/>
                  <a:pt x="5126980" y="38702"/>
                  <a:pt x="4749559" y="45719"/>
                </a:cubicBezTo>
                <a:cubicBezTo>
                  <a:pt x="4372138" y="52736"/>
                  <a:pt x="4254417" y="28467"/>
                  <a:pt x="4082486" y="45719"/>
                </a:cubicBezTo>
                <a:cubicBezTo>
                  <a:pt x="3910555" y="62971"/>
                  <a:pt x="3741499" y="45112"/>
                  <a:pt x="3655560" y="45719"/>
                </a:cubicBezTo>
                <a:cubicBezTo>
                  <a:pt x="3569621" y="46326"/>
                  <a:pt x="3337320" y="42698"/>
                  <a:pt x="3148584" y="45719"/>
                </a:cubicBezTo>
                <a:cubicBezTo>
                  <a:pt x="2959848" y="48740"/>
                  <a:pt x="2636993" y="39582"/>
                  <a:pt x="2321414" y="45719"/>
                </a:cubicBezTo>
                <a:cubicBezTo>
                  <a:pt x="2005835" y="51857"/>
                  <a:pt x="1953659" y="19968"/>
                  <a:pt x="1654341" y="45719"/>
                </a:cubicBezTo>
                <a:cubicBezTo>
                  <a:pt x="1355023" y="71470"/>
                  <a:pt x="1370764" y="41414"/>
                  <a:pt x="1147365" y="45719"/>
                </a:cubicBezTo>
                <a:cubicBezTo>
                  <a:pt x="923966" y="50024"/>
                  <a:pt x="325055" y="75131"/>
                  <a:pt x="0" y="45719"/>
                </a:cubicBezTo>
                <a:cubicBezTo>
                  <a:pt x="433" y="31708"/>
                  <a:pt x="-1982" y="202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pic>
        <p:nvPicPr>
          <p:cNvPr id="4" name="图片 13">
            <a:extLst>
              <a:ext uri="{FF2B5EF4-FFF2-40B4-BE49-F238E27FC236}">
                <a16:creationId xmlns:a16="http://schemas.microsoft.com/office/drawing/2014/main" id="{CF47A035-3726-470E-0D66-00C31F0784B3}"/>
              </a:ext>
            </a:extLst>
          </p:cNvPr>
          <p:cNvPicPr>
            <a:picLocks noChangeAspect="1" noChangeArrowheads="1"/>
          </p:cNvPicPr>
          <p:nvPr/>
        </p:nvPicPr>
        <p:blipFill rotWithShape="1">
          <a:blip r:embed="rId8">
            <a:alphaModFix amt="32000"/>
            <a:duotone>
              <a:schemeClr val="accent6">
                <a:shade val="45000"/>
                <a:satMod val="135000"/>
              </a:schemeClr>
              <a:prstClr val="white"/>
            </a:duotone>
            <a:extLst>
              <a:ext uri="{BEBA8EAE-BF5A-486C-A8C5-ECC9F3942E4B}">
                <a14:imgProps xmlns:a14="http://schemas.microsoft.com/office/drawing/2010/main">
                  <a14:imgLayer r:embed="rId9">
                    <a14:imgEffect>
                      <a14:sharpenSoften amount="25000"/>
                    </a14:imgEffect>
                    <a14:imgEffect>
                      <a14:colorTemperature colorTemp="11200"/>
                    </a14:imgEffect>
                    <a14:imgEffect>
                      <a14:saturation sat="400000"/>
                    </a14:imgEffect>
                    <a14:imgEffect>
                      <a14:brightnessContrast contrast="-20000"/>
                    </a14:imgEffect>
                  </a14:imgLayer>
                </a14:imgProps>
              </a:ext>
              <a:ext uri="{28A0092B-C50C-407E-A947-70E740481C1C}">
                <a14:useLocalDpi xmlns:a14="http://schemas.microsoft.com/office/drawing/2010/main"/>
              </a:ext>
            </a:extLst>
          </a:blip>
          <a:srcRect l="38655" t="59989"/>
          <a:stretch/>
        </p:blipFill>
        <p:spPr bwMode="auto">
          <a:xfrm rot="-2700000">
            <a:off x="-539755" y="-45574"/>
            <a:ext cx="2326551" cy="1523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a:extLst>
              <a:ext uri="{FF2B5EF4-FFF2-40B4-BE49-F238E27FC236}">
                <a16:creationId xmlns:a16="http://schemas.microsoft.com/office/drawing/2014/main" id="{9F6401D8-287F-0C29-6006-A0D78C0A5C4C}"/>
              </a:ext>
            </a:extLst>
          </p:cNvPr>
          <p:cNvSpPr txBox="1"/>
          <p:nvPr/>
        </p:nvSpPr>
        <p:spPr>
          <a:xfrm>
            <a:off x="4653840" y="597809"/>
            <a:ext cx="7210698" cy="553998"/>
          </a:xfrm>
          <a:prstGeom prst="rect">
            <a:avLst/>
          </a:prstGeom>
          <a:noFill/>
        </p:spPr>
        <p:txBody>
          <a:bodyPr wrap="square" lIns="0" tIns="0" rIns="0" bIns="0">
            <a:spAutoFit/>
          </a:bodyPr>
          <a:lstStyle/>
          <a:p>
            <a:pPr lvl="0" algn="r">
              <a:defRPr/>
            </a:pPr>
            <a:r>
              <a:rPr lang="en-US" dirty="0">
                <a:solidFill>
                  <a:srgbClr val="FFFFFF"/>
                </a:solidFill>
                <a:latin typeface="Microsoft YaHei"/>
              </a:rPr>
              <a:t>The 3rd Workshop on Muon Science Technology and Industry (MELODY2026)</a:t>
            </a:r>
            <a:r>
              <a:rPr dirty="0">
                <a:solidFill>
                  <a:srgbClr val="FFFFFF"/>
                </a:solidFill>
                <a:latin typeface="Microsoft YaHei"/>
              </a:rPr>
              <a:t> · </a:t>
            </a:r>
            <a:r>
              <a:rPr lang="en-US" dirty="0">
                <a:solidFill>
                  <a:srgbClr val="FFFFFF"/>
                </a:solidFill>
                <a:latin typeface="Microsoft YaHei"/>
              </a:rPr>
              <a:t>Oct. 26, </a:t>
            </a:r>
            <a:r>
              <a:rPr dirty="0">
                <a:solidFill>
                  <a:srgbClr val="FFFFFF"/>
                </a:solidFill>
                <a:latin typeface="Microsoft YaHei"/>
              </a:rPr>
              <a:t>2026</a:t>
            </a:r>
          </a:p>
        </p:txBody>
      </p:sp>
    </p:spTree>
    <p:extLst>
      <p:ext uri="{BB962C8B-B14F-4D97-AF65-F5344CB8AC3E}">
        <p14:creationId xmlns:p14="http://schemas.microsoft.com/office/powerpoint/2010/main" val="39730835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899433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cNvSpPr/>
          <p:nvPr/>
        </p:nvSpPr>
        <p:spPr>
          <a:xfrm>
            <a:off x="365760" y="109728"/>
            <a:ext cx="9144000" cy="274320"/>
          </a:xfrm>
          <a:prstGeom prst="rect">
            <a:avLst/>
          </a:prstGeom>
          <a:noFill/>
          <a:ln>
            <a:noFill/>
          </a:ln>
        </p:spPr>
        <p:txBody>
          <a:bodyPr wrap="square" lIns="91440" tIns="45720" rIns="91440" bIns="4572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5A6B7B"/>
                </a:solidFill>
                <a:effectLst/>
                <a:uLnTx/>
                <a:uFillTx/>
                <a:latin typeface="Calibri"/>
                <a:ea typeface="Microsoft YaHei"/>
                <a:cs typeface="+mn-cs"/>
              </a:rPr>
              <a:t>Backup</a:t>
            </a:r>
          </a:p>
        </p:txBody>
      </p:sp>
      <p:sp>
        <p:nvSpPr>
          <p:cNvPr id="3" name="Text"/>
          <p:cNvSpPr/>
          <p:nvPr/>
        </p:nvSpPr>
        <p:spPr>
          <a:xfrm>
            <a:off x="365760" y="384048"/>
            <a:ext cx="11457432" cy="685800"/>
          </a:xfrm>
          <a:prstGeom prst="rect">
            <a:avLst/>
          </a:prstGeom>
          <a:noFill/>
          <a:ln>
            <a:noFill/>
          </a:ln>
        </p:spPr>
        <p:txBody>
          <a:bodyPr wrap="square" lIns="91440" tIns="45720" rIns="91440" bIns="4572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12355B"/>
                </a:solidFill>
                <a:effectLst/>
                <a:uLnTx/>
                <a:uFillTx/>
                <a:latin typeface="Calibri"/>
                <a:ea typeface="Microsoft YaHei"/>
                <a:cs typeface="+mn-cs"/>
              </a:rPr>
              <a:t>Backup 1: Activation energy vs. perturbed gap</a:t>
            </a:r>
          </a:p>
        </p:txBody>
      </p:sp>
      <p:sp>
        <p:nvSpPr>
          <p:cNvPr id="4" name="Rule"/>
          <p:cNvSpPr/>
          <p:nvPr/>
        </p:nvSpPr>
        <p:spPr>
          <a:xfrm>
            <a:off x="365760" y="1078992"/>
            <a:ext cx="11457432" cy="45720"/>
          </a:xfrm>
          <a:prstGeom prst="rect">
            <a:avLst/>
          </a:prstGeom>
          <a:solidFill>
            <a:srgbClr val="1D5A9C"/>
          </a:solidFill>
          <a:ln>
            <a:noFill/>
          </a:ln>
        </p:spPr>
        <p:txBody>
          <a:bodyPr wrap="square" lIns="91440" tIns="45720" rIns="91440" bIns="4572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mn-ea"/>
              <a:cs typeface="+mn-cs"/>
            </a:endParaRPr>
          </a:p>
        </p:txBody>
      </p:sp>
      <p:sp>
        <p:nvSpPr>
          <p:cNvPr id="5" name="Body"/>
          <p:cNvSpPr/>
          <p:nvPr/>
        </p:nvSpPr>
        <p:spPr>
          <a:xfrm>
            <a:off x="365760" y="1280160"/>
            <a:ext cx="5669280" cy="5029200"/>
          </a:xfrm>
          <a:prstGeom prst="rect">
            <a:avLst/>
          </a:prstGeom>
          <a:noFill/>
          <a:ln>
            <a:noFill/>
          </a:ln>
        </p:spPr>
        <p:txBody>
          <a:bodyPr wrap="square" lIns="91440" tIns="45720" rIns="91440" bIns="45720" anchor="t">
            <a:noAutofit/>
          </a:bodyPr>
          <a:lstStyle/>
          <a:p>
            <a:pPr marL="285750" marR="0" lvl="0" indent="-285750" algn="l" defTabSz="914400" rtl="0" eaLnBrk="1" fontAlgn="auto" latinLnBrk="0" hangingPunct="1">
              <a:lnSpc>
                <a:spcPct val="100000"/>
              </a:lnSpc>
              <a:spcBef>
                <a:spcPts val="1200"/>
              </a:spcBef>
              <a:spcAft>
                <a:spcPts val="0"/>
              </a:spcAft>
              <a:buClr>
                <a:srgbClr val="1D5A9C"/>
              </a:buClr>
              <a:buSzTx/>
              <a:buFont typeface="Arial"/>
              <a:buChar char="•"/>
              <a:tabLst/>
              <a:defRPr/>
            </a:pPr>
            <a:r>
              <a:rPr kumimoji="0" lang="en-US" sz="2200" b="0" i="0" u="none" strike="noStrike" kern="1200" cap="none" spc="0" normalizeH="0" baseline="0" noProof="0" dirty="0">
                <a:ln>
                  <a:noFill/>
                </a:ln>
                <a:solidFill>
                  <a:srgbClr val="1F2D3D"/>
                </a:solidFill>
                <a:effectLst/>
                <a:uLnTx/>
                <a:uFillTx/>
                <a:latin typeface="Calibri"/>
                <a:ea typeface="Microsoft YaHei"/>
                <a:cs typeface="+mn-cs"/>
              </a:rPr>
              <a:t>δ = 11.3(3) K equals the unperturbed first gap; perturbed PC gap ≈ 7 K</a:t>
            </a:r>
          </a:p>
          <a:p>
            <a:pPr marL="285750" marR="0" lvl="0" indent="-285750" algn="l" defTabSz="914400" rtl="0" eaLnBrk="1" fontAlgn="auto" latinLnBrk="0" hangingPunct="1">
              <a:lnSpc>
                <a:spcPct val="100000"/>
              </a:lnSpc>
              <a:spcBef>
                <a:spcPts val="1200"/>
              </a:spcBef>
              <a:spcAft>
                <a:spcPts val="0"/>
              </a:spcAft>
              <a:buClr>
                <a:srgbClr val="1D5A9C"/>
              </a:buClr>
              <a:buSzTx/>
              <a:buFont typeface="Arial"/>
              <a:buChar char="•"/>
              <a:tabLst/>
              <a:defRPr/>
            </a:pPr>
            <a:r>
              <a:rPr kumimoji="0" lang="en-US" sz="2200" b="0" i="0" u="none" strike="noStrike" kern="1200" cap="none" spc="0" normalizeH="0" baseline="0" noProof="0" dirty="0">
                <a:ln>
                  <a:noFill/>
                </a:ln>
                <a:solidFill>
                  <a:srgbClr val="1F2D3D"/>
                </a:solidFill>
                <a:effectLst/>
                <a:uLnTx/>
                <a:uFillTx/>
                <a:latin typeface="Calibri"/>
                <a:ea typeface="Microsoft YaHei"/>
                <a:cs typeface="+mn-cs"/>
              </a:rPr>
              <a:t>The paper does not resolve this</a:t>
            </a:r>
          </a:p>
          <a:p>
            <a:pPr marL="285750" marR="0" lvl="0" indent="-285750" algn="l" defTabSz="914400" rtl="0" eaLnBrk="1" fontAlgn="auto" latinLnBrk="0" hangingPunct="1">
              <a:lnSpc>
                <a:spcPct val="100000"/>
              </a:lnSpc>
              <a:spcBef>
                <a:spcPts val="1200"/>
              </a:spcBef>
              <a:spcAft>
                <a:spcPts val="0"/>
              </a:spcAft>
              <a:buClr>
                <a:srgbClr val="1D5A9C"/>
              </a:buClr>
              <a:buSzTx/>
              <a:buFont typeface="Arial"/>
              <a:buChar char="•"/>
              <a:tabLst/>
              <a:defRPr/>
            </a:pPr>
            <a:r>
              <a:rPr kumimoji="0" lang="en-US" sz="2200" b="0" i="0" u="none" strike="noStrike" kern="1200" cap="none" spc="0" normalizeH="0" baseline="0" noProof="0" dirty="0">
                <a:ln>
                  <a:noFill/>
                </a:ln>
                <a:solidFill>
                  <a:srgbClr val="1F2D3D"/>
                </a:solidFill>
                <a:effectLst/>
                <a:uLnTx/>
                <a:uFillTx/>
                <a:latin typeface="Calibri"/>
                <a:ea typeface="Microsoft YaHei"/>
                <a:cs typeface="+mn-cs"/>
              </a:rPr>
              <a:t>Our reading (interpretation, not in the paper): PC model is qualitative; the activation may reflect thermal population of levels on other ions</a:t>
            </a:r>
          </a:p>
        </p:txBody>
      </p:sp>
      <p:sp>
        <p:nvSpPr>
          <p:cNvPr id="6" name="Box"/>
          <p:cNvSpPr/>
          <p:nvPr/>
        </p:nvSpPr>
        <p:spPr>
          <a:xfrm>
            <a:off x="6355080" y="1280160"/>
            <a:ext cx="5468112" cy="1234440"/>
          </a:xfrm>
          <a:prstGeom prst="roundRect">
            <a:avLst/>
          </a:prstGeom>
          <a:solidFill>
            <a:srgbClr val="1D5A9C"/>
          </a:solidFill>
          <a:ln>
            <a:noFill/>
          </a:ln>
        </p:spPr>
        <p:txBody>
          <a:bodyPr wrap="square" lIns="91440" tIns="45720" rIns="91440" bIns="4572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FFFFFF"/>
                </a:solidFill>
                <a:effectLst/>
                <a:uLnTx/>
                <a:uFillTx/>
                <a:latin typeface="Calibri"/>
                <a:ea typeface="Microsoft YaHei"/>
                <a:cs typeface="+mn-cs"/>
              </a:rPr>
              <a:t>Activation energy of ν(T)</a:t>
            </a:r>
          </a:p>
          <a:p>
            <a:pPr marL="0" marR="0" lvl="0" indent="0" algn="ctr" defTabSz="914400" rtl="0" eaLnBrk="1" fontAlgn="auto" latinLnBrk="0" hangingPunct="1">
              <a:lnSpc>
                <a:spcPct val="100000"/>
              </a:lnSpc>
              <a:spcBef>
                <a:spcPts val="200"/>
              </a:spcBef>
              <a:spcAft>
                <a:spcPts val="0"/>
              </a:spcAft>
              <a:buClrTx/>
              <a:buSzTx/>
              <a:buFontTx/>
              <a:buNone/>
              <a:tabLst/>
              <a:defRPr/>
            </a:pPr>
            <a:r>
              <a:rPr kumimoji="0" lang="en-US" sz="1500" b="1" i="0" u="none" strike="noStrike" kern="1200" cap="none" spc="0" normalizeH="0" baseline="0" noProof="0" dirty="0">
                <a:ln>
                  <a:noFill/>
                </a:ln>
                <a:solidFill>
                  <a:srgbClr val="FFFFFF"/>
                </a:solidFill>
                <a:effectLst/>
                <a:uLnTx/>
                <a:uFillTx/>
                <a:latin typeface="Calibri"/>
                <a:ea typeface="Microsoft YaHei"/>
                <a:cs typeface="+mn-cs"/>
              </a:rPr>
              <a:t>δ = 11.3(3) K = 0.97 meV</a:t>
            </a:r>
          </a:p>
          <a:p>
            <a:pPr marL="0" marR="0" lvl="0" indent="0" algn="ctr" defTabSz="914400" rtl="0" eaLnBrk="1" fontAlgn="auto" latinLnBrk="0" hangingPunct="1">
              <a:lnSpc>
                <a:spcPct val="100000"/>
              </a:lnSpc>
              <a:spcBef>
                <a:spcPts val="200"/>
              </a:spcBef>
              <a:spcAft>
                <a:spcPts val="0"/>
              </a:spcAft>
              <a:buClrTx/>
              <a:buSzTx/>
              <a:buFontTx/>
              <a:buNone/>
              <a:tabLst/>
              <a:defRPr/>
            </a:pPr>
            <a:r>
              <a:rPr kumimoji="0" lang="en-US" sz="1500" b="1" i="0" u="none" strike="noStrike" kern="1200" cap="none" spc="0" normalizeH="0" baseline="0" noProof="0" dirty="0">
                <a:ln>
                  <a:noFill/>
                </a:ln>
                <a:solidFill>
                  <a:srgbClr val="FFFFFF"/>
                </a:solidFill>
                <a:effectLst/>
                <a:uLnTx/>
                <a:uFillTx/>
                <a:latin typeface="Calibri"/>
                <a:ea typeface="Microsoft YaHei"/>
                <a:cs typeface="+mn-cs"/>
              </a:rPr>
              <a:t>(= unperturbed first gap, 'coincidentally')</a:t>
            </a:r>
          </a:p>
        </p:txBody>
      </p:sp>
      <p:sp>
        <p:nvSpPr>
          <p:cNvPr id="7" name="Box"/>
          <p:cNvSpPr/>
          <p:nvPr/>
        </p:nvSpPr>
        <p:spPr>
          <a:xfrm>
            <a:off x="6355080" y="2697480"/>
            <a:ext cx="5468112" cy="1234440"/>
          </a:xfrm>
          <a:prstGeom prst="roundRect">
            <a:avLst/>
          </a:prstGeom>
          <a:solidFill>
            <a:srgbClr val="C8581A"/>
          </a:solidFill>
          <a:ln>
            <a:noFill/>
          </a:ln>
        </p:spPr>
        <p:txBody>
          <a:bodyPr wrap="square" lIns="91440" tIns="45720" rIns="91440" bIns="4572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FFFFFF"/>
                </a:solidFill>
                <a:effectLst/>
                <a:uLnTx/>
                <a:uFillTx/>
                <a:latin typeface="Calibri"/>
                <a:ea typeface="Microsoft YaHei"/>
                <a:cs typeface="+mn-cs"/>
              </a:rPr>
              <a:t>PC model, muon-perturbed gap</a:t>
            </a:r>
          </a:p>
          <a:p>
            <a:pPr marL="0" marR="0" lvl="0" indent="0" algn="ctr" defTabSz="914400" rtl="0" eaLnBrk="1" fontAlgn="auto" latinLnBrk="0" hangingPunct="1">
              <a:lnSpc>
                <a:spcPct val="100000"/>
              </a:lnSpc>
              <a:spcBef>
                <a:spcPts val="200"/>
              </a:spcBef>
              <a:spcAft>
                <a:spcPts val="0"/>
              </a:spcAft>
              <a:buClrTx/>
              <a:buSzTx/>
              <a:buFontTx/>
              <a:buNone/>
              <a:tabLst/>
              <a:defRPr/>
            </a:pPr>
            <a:r>
              <a:rPr kumimoji="0" lang="en-US" sz="1500" b="1" i="0" u="none" strike="noStrike" kern="1200" cap="none" spc="0" normalizeH="0" baseline="0" noProof="0" dirty="0">
                <a:ln>
                  <a:noFill/>
                </a:ln>
                <a:solidFill>
                  <a:srgbClr val="FFFFFF"/>
                </a:solidFill>
                <a:effectLst/>
                <a:uLnTx/>
                <a:uFillTx/>
                <a:latin typeface="Calibri"/>
                <a:ea typeface="Microsoft YaHei"/>
                <a:cs typeface="+mn-cs"/>
              </a:rPr>
              <a:t>≈ 0.6 meV (≈ 7 K)</a:t>
            </a:r>
          </a:p>
          <a:p>
            <a:pPr marL="0" marR="0" lvl="0" indent="0" algn="ctr" defTabSz="914400" rtl="0" eaLnBrk="1" fontAlgn="auto" latinLnBrk="0" hangingPunct="1">
              <a:lnSpc>
                <a:spcPct val="100000"/>
              </a:lnSpc>
              <a:spcBef>
                <a:spcPts val="200"/>
              </a:spcBef>
              <a:spcAft>
                <a:spcPts val="0"/>
              </a:spcAft>
              <a:buClrTx/>
              <a:buSzTx/>
              <a:buFontTx/>
              <a:buNone/>
              <a:tabLst/>
              <a:defRPr/>
            </a:pPr>
            <a:r>
              <a:rPr kumimoji="0" lang="en-US" sz="1500" b="1" i="0" u="none" strike="noStrike" kern="1200" cap="none" spc="0" normalizeH="0" baseline="0" noProof="0" dirty="0">
                <a:ln>
                  <a:noFill/>
                </a:ln>
                <a:solidFill>
                  <a:srgbClr val="FFFFFF"/>
                </a:solidFill>
                <a:effectLst/>
                <a:uLnTx/>
                <a:uFillTx/>
                <a:latin typeface="Calibri"/>
                <a:ea typeface="Microsoft YaHei"/>
                <a:cs typeface="+mn-cs"/>
              </a:rPr>
              <a:t>(qualitative)</a:t>
            </a:r>
          </a:p>
        </p:txBody>
      </p:sp>
      <p:sp>
        <p:nvSpPr>
          <p:cNvPr id="8" name="Box"/>
          <p:cNvSpPr/>
          <p:nvPr/>
        </p:nvSpPr>
        <p:spPr>
          <a:xfrm>
            <a:off x="6355080" y="4114800"/>
            <a:ext cx="5468112" cy="685800"/>
          </a:xfrm>
          <a:prstGeom prst="roundRect">
            <a:avLst/>
          </a:prstGeom>
          <a:solidFill>
            <a:srgbClr val="EEF3F9"/>
          </a:solidFill>
          <a:ln w="19050">
            <a:solidFill>
              <a:srgbClr val="B3261E"/>
            </a:solidFill>
          </a:ln>
        </p:spPr>
        <p:txBody>
          <a:bodyPr wrap="square" lIns="91440" tIns="45720" rIns="91440" bIns="4572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B3261E"/>
                </a:solidFill>
                <a:effectLst/>
                <a:uLnTx/>
                <a:uFillTx/>
                <a:latin typeface="Calibri"/>
                <a:ea typeface="Microsoft YaHei"/>
                <a:cs typeface="+mn-cs"/>
              </a:rPr>
              <a:t>Not resolved in the paper</a:t>
            </a:r>
          </a:p>
        </p:txBody>
      </p:sp>
      <p:cxnSp>
        <p:nvCxnSpPr>
          <p:cNvPr id="9" name="Line 9"/>
          <p:cNvCxnSpPr/>
          <p:nvPr/>
        </p:nvCxnSpPr>
        <p:spPr>
          <a:xfrm>
            <a:off x="365760" y="6400800"/>
            <a:ext cx="11457432" cy="0"/>
          </a:xfrm>
          <a:prstGeom prst="line">
            <a:avLst/>
          </a:prstGeom>
          <a:ln w="9525">
            <a:solidFill>
              <a:srgbClr val="CCD6E0"/>
            </a:solidFill>
          </a:ln>
        </p:spPr>
      </p:cxnSp>
      <p:sp>
        <p:nvSpPr>
          <p:cNvPr id="10" name="Text"/>
          <p:cNvSpPr/>
          <p:nvPr/>
        </p:nvSpPr>
        <p:spPr>
          <a:xfrm>
            <a:off x="365760" y="6446520"/>
            <a:ext cx="9601200" cy="320040"/>
          </a:xfrm>
          <a:prstGeom prst="rect">
            <a:avLst/>
          </a:prstGeom>
          <a:noFill/>
          <a:ln>
            <a:noFill/>
          </a:ln>
        </p:spPr>
        <p:txBody>
          <a:bodyPr wrap="square" lIns="91440" tIns="45720" rIns="91440" bIns="4572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5A6B7B"/>
                </a:solidFill>
                <a:effectLst/>
                <a:uLnTx/>
                <a:uFillTx/>
                <a:latin typeface="Calibri"/>
                <a:ea typeface="Microsoft YaHei"/>
                <a:cs typeface="+mn-cs"/>
              </a:rPr>
              <a:t>MELODY2026 · The 3rd Workshop on Muon Science Technology and Industry · 26 Oct 2026</a:t>
            </a:r>
          </a:p>
        </p:txBody>
      </p:sp>
      <p:sp>
        <p:nvSpPr>
          <p:cNvPr id="11" name="Text"/>
          <p:cNvSpPr/>
          <p:nvPr/>
        </p:nvSpPr>
        <p:spPr>
          <a:xfrm>
            <a:off x="10424160" y="6446520"/>
            <a:ext cx="1399032" cy="320040"/>
          </a:xfrm>
          <a:prstGeom prst="rect">
            <a:avLst/>
          </a:prstGeom>
          <a:noFill/>
          <a:ln>
            <a:noFill/>
          </a:ln>
        </p:spPr>
        <p:txBody>
          <a:bodyPr wrap="square" lIns="91440" tIns="45720" rIns="91440" bIns="4572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5A6B7B"/>
                </a:solidFill>
                <a:effectLst/>
                <a:uLnTx/>
                <a:uFillTx/>
                <a:latin typeface="Calibri"/>
                <a:ea typeface="Microsoft YaHei"/>
                <a:cs typeface="+mn-cs"/>
              </a:rPr>
              <a:t>18/21</a:t>
            </a:r>
          </a:p>
        </p:txBody>
      </p:sp>
    </p:spTree>
    <p:extLst>
      <p:ext uri="{BB962C8B-B14F-4D97-AF65-F5344CB8AC3E}">
        <p14:creationId xmlns:p14="http://schemas.microsoft.com/office/powerpoint/2010/main" val="3887813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cNvSpPr/>
          <p:nvPr/>
        </p:nvSpPr>
        <p:spPr>
          <a:xfrm>
            <a:off x="365760" y="109728"/>
            <a:ext cx="9144000" cy="274320"/>
          </a:xfrm>
          <a:prstGeom prst="rect">
            <a:avLst/>
          </a:prstGeom>
          <a:noFill/>
          <a:ln>
            <a:noFill/>
          </a:ln>
        </p:spPr>
        <p:txBody>
          <a:bodyPr wrap="square" lIns="91440" tIns="45720" rIns="91440" bIns="4572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5A6B7B"/>
                </a:solidFill>
                <a:effectLst/>
                <a:uLnTx/>
                <a:uFillTx/>
                <a:latin typeface="Calibri"/>
                <a:ea typeface="Microsoft YaHei"/>
                <a:cs typeface="+mn-cs"/>
              </a:rPr>
              <a:t>Backup</a:t>
            </a:r>
          </a:p>
        </p:txBody>
      </p:sp>
      <p:sp>
        <p:nvSpPr>
          <p:cNvPr id="3" name="Text"/>
          <p:cNvSpPr/>
          <p:nvPr/>
        </p:nvSpPr>
        <p:spPr>
          <a:xfrm>
            <a:off x="365760" y="384048"/>
            <a:ext cx="11457432" cy="685800"/>
          </a:xfrm>
          <a:prstGeom prst="rect">
            <a:avLst/>
          </a:prstGeom>
          <a:noFill/>
          <a:ln>
            <a:noFill/>
          </a:ln>
        </p:spPr>
        <p:txBody>
          <a:bodyPr wrap="square" lIns="91440" tIns="45720" rIns="91440" bIns="4572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12355B"/>
                </a:solidFill>
                <a:effectLst/>
                <a:uLnTx/>
                <a:uFillTx/>
                <a:latin typeface="Calibri"/>
                <a:ea typeface="Microsoft YaHei"/>
                <a:cs typeface="+mn-cs"/>
              </a:rPr>
              <a:t>Backup 2: Crystal-field parameters and eigenstates</a:t>
            </a:r>
          </a:p>
        </p:txBody>
      </p:sp>
      <p:sp>
        <p:nvSpPr>
          <p:cNvPr id="4" name="Rule"/>
          <p:cNvSpPr/>
          <p:nvPr/>
        </p:nvSpPr>
        <p:spPr>
          <a:xfrm>
            <a:off x="365760" y="1078992"/>
            <a:ext cx="11457432" cy="45720"/>
          </a:xfrm>
          <a:prstGeom prst="rect">
            <a:avLst/>
          </a:prstGeom>
          <a:solidFill>
            <a:srgbClr val="1D5A9C"/>
          </a:solidFill>
          <a:ln>
            <a:noFill/>
          </a:ln>
        </p:spPr>
        <p:txBody>
          <a:bodyPr wrap="square" lIns="91440" tIns="45720" rIns="91440" bIns="4572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mn-ea"/>
              <a:cs typeface="+mn-cs"/>
            </a:endParaRPr>
          </a:p>
        </p:txBody>
      </p:sp>
      <p:sp>
        <p:nvSpPr>
          <p:cNvPr id="5" name="Body"/>
          <p:cNvSpPr/>
          <p:nvPr/>
        </p:nvSpPr>
        <p:spPr>
          <a:xfrm>
            <a:off x="365760" y="1280160"/>
            <a:ext cx="5669280" cy="2263138"/>
          </a:xfrm>
          <a:prstGeom prst="rect">
            <a:avLst/>
          </a:prstGeom>
          <a:noFill/>
          <a:ln>
            <a:noFill/>
          </a:ln>
        </p:spPr>
        <p:txBody>
          <a:bodyPr wrap="square" lIns="91440" tIns="45720" rIns="91440" bIns="45720" anchor="t">
            <a:noAutofit/>
          </a:bodyPr>
          <a:lstStyle/>
          <a:p>
            <a:pPr marL="285750" marR="0" lvl="0" indent="-285750" algn="l" defTabSz="914400" rtl="0" eaLnBrk="1" fontAlgn="auto" latinLnBrk="0" hangingPunct="1">
              <a:lnSpc>
                <a:spcPct val="100000"/>
              </a:lnSpc>
              <a:spcBef>
                <a:spcPts val="1200"/>
              </a:spcBef>
              <a:spcAft>
                <a:spcPts val="0"/>
              </a:spcAft>
              <a:buClr>
                <a:srgbClr val="1D5A9C"/>
              </a:buClr>
              <a:buSzTx/>
              <a:buFont typeface="Arial"/>
              <a:buChar char="•"/>
              <a:tabLst/>
              <a:defRPr/>
            </a:pPr>
            <a:r>
              <a:rPr kumimoji="0" lang="en-US" sz="2200" b="0" i="0" u="none" strike="noStrike" kern="1200" cap="none" spc="0" normalizeH="0" baseline="0" noProof="0" dirty="0">
                <a:ln>
                  <a:noFill/>
                </a:ln>
                <a:solidFill>
                  <a:srgbClr val="1F2D3D"/>
                </a:solidFill>
                <a:effectLst/>
                <a:uLnTx/>
                <a:uFillTx/>
                <a:latin typeface="Calibri"/>
                <a:ea typeface="Microsoft YaHei"/>
                <a:cs typeface="+mn-cs"/>
              </a:rPr>
              <a:t>EC: J = 0 ground state; J = ±1 first excited</a:t>
            </a:r>
          </a:p>
          <a:p>
            <a:pPr marL="285750" marR="0" lvl="0" indent="-285750" algn="l" defTabSz="914400" rtl="0" eaLnBrk="1" fontAlgn="auto" latinLnBrk="0" hangingPunct="1">
              <a:lnSpc>
                <a:spcPct val="100000"/>
              </a:lnSpc>
              <a:spcBef>
                <a:spcPts val="1200"/>
              </a:spcBef>
              <a:spcAft>
                <a:spcPts val="0"/>
              </a:spcAft>
              <a:buClr>
                <a:srgbClr val="1D5A9C"/>
              </a:buClr>
              <a:buSzTx/>
              <a:buFont typeface="Arial"/>
              <a:buChar char="•"/>
              <a:tabLst/>
              <a:defRPr/>
            </a:pPr>
            <a:r>
              <a:rPr kumimoji="0" lang="en-US" sz="2200" b="0" i="0" u="none" strike="noStrike" kern="1200" cap="none" spc="0" normalizeH="0" baseline="0" noProof="0" dirty="0">
                <a:ln>
                  <a:noFill/>
                </a:ln>
                <a:solidFill>
                  <a:srgbClr val="1F2D3D"/>
                </a:solidFill>
                <a:effectLst/>
                <a:uLnTx/>
                <a:uFillTx/>
                <a:latin typeface="Calibri"/>
                <a:ea typeface="Microsoft YaHei"/>
                <a:cs typeface="+mn-cs"/>
              </a:rPr>
              <a:t>DFT: Tm1 ground state J = 0; Tm2 dominated by J = ±1</a:t>
            </a:r>
          </a:p>
          <a:p>
            <a:pPr marL="285750" marR="0" lvl="0" indent="-285750" algn="l" defTabSz="914400" rtl="0" eaLnBrk="1" fontAlgn="auto" latinLnBrk="0" hangingPunct="1">
              <a:lnSpc>
                <a:spcPct val="100000"/>
              </a:lnSpc>
              <a:spcBef>
                <a:spcPts val="1200"/>
              </a:spcBef>
              <a:spcAft>
                <a:spcPts val="0"/>
              </a:spcAft>
              <a:buClr>
                <a:srgbClr val="1D5A9C"/>
              </a:buClr>
              <a:buSzTx/>
              <a:buFont typeface="Arial"/>
              <a:buChar char="•"/>
              <a:tabLst/>
              <a:defRPr/>
            </a:pPr>
            <a:r>
              <a:rPr kumimoji="0" lang="en-US" sz="2200" b="0" i="0" u="none" strike="noStrike" kern="1200" cap="none" spc="0" normalizeH="0" baseline="0" noProof="0" dirty="0">
                <a:ln>
                  <a:noFill/>
                </a:ln>
                <a:solidFill>
                  <a:srgbClr val="1F2D3D"/>
                </a:solidFill>
                <a:effectLst/>
                <a:uLnTx/>
                <a:uFillTx/>
                <a:latin typeface="Calibri"/>
                <a:ea typeface="Microsoft YaHei"/>
                <a:cs typeface="+mn-cs"/>
              </a:rPr>
              <a:t>First excited state from Tm2; second from Tm1</a:t>
            </a:r>
          </a:p>
        </p:txBody>
      </p:sp>
      <p:cxnSp>
        <p:nvCxnSpPr>
          <p:cNvPr id="8" name="Line 8"/>
          <p:cNvCxnSpPr/>
          <p:nvPr/>
        </p:nvCxnSpPr>
        <p:spPr>
          <a:xfrm>
            <a:off x="365760" y="6400800"/>
            <a:ext cx="11457432" cy="0"/>
          </a:xfrm>
          <a:prstGeom prst="line">
            <a:avLst/>
          </a:prstGeom>
          <a:ln w="9525">
            <a:solidFill>
              <a:srgbClr val="CCD6E0"/>
            </a:solidFill>
          </a:ln>
        </p:spPr>
      </p:cxnSp>
      <p:sp>
        <p:nvSpPr>
          <p:cNvPr id="9" name="Text"/>
          <p:cNvSpPr/>
          <p:nvPr/>
        </p:nvSpPr>
        <p:spPr>
          <a:xfrm>
            <a:off x="365760" y="6446520"/>
            <a:ext cx="9601200" cy="320040"/>
          </a:xfrm>
          <a:prstGeom prst="rect">
            <a:avLst/>
          </a:prstGeom>
          <a:noFill/>
          <a:ln>
            <a:noFill/>
          </a:ln>
        </p:spPr>
        <p:txBody>
          <a:bodyPr wrap="square" lIns="91440" tIns="45720" rIns="91440" bIns="4572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5A6B7B"/>
                </a:solidFill>
                <a:effectLst/>
                <a:uLnTx/>
                <a:uFillTx/>
                <a:latin typeface="Calibri"/>
                <a:ea typeface="Microsoft YaHei"/>
                <a:cs typeface="+mn-cs"/>
              </a:rPr>
              <a:t>MELODY2026 · The 3rd Workshop on Muon Science Technology and Industry · 26 Oct 2026</a:t>
            </a:r>
          </a:p>
        </p:txBody>
      </p:sp>
      <p:sp>
        <p:nvSpPr>
          <p:cNvPr id="10" name="Text"/>
          <p:cNvSpPr/>
          <p:nvPr/>
        </p:nvSpPr>
        <p:spPr>
          <a:xfrm>
            <a:off x="10424160" y="6446520"/>
            <a:ext cx="1399032" cy="320040"/>
          </a:xfrm>
          <a:prstGeom prst="rect">
            <a:avLst/>
          </a:prstGeom>
          <a:noFill/>
          <a:ln>
            <a:noFill/>
          </a:ln>
        </p:spPr>
        <p:txBody>
          <a:bodyPr wrap="square" lIns="91440" tIns="45720" rIns="91440" bIns="4572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5A6B7B"/>
                </a:solidFill>
                <a:effectLst/>
                <a:uLnTx/>
                <a:uFillTx/>
                <a:latin typeface="Calibri"/>
                <a:ea typeface="Microsoft YaHei"/>
                <a:cs typeface="+mn-cs"/>
              </a:rPr>
              <a:t>19/21</a:t>
            </a:r>
          </a:p>
        </p:txBody>
      </p:sp>
      <p:pic>
        <p:nvPicPr>
          <p:cNvPr id="12" name="图片 11">
            <a:extLst>
              <a:ext uri="{FF2B5EF4-FFF2-40B4-BE49-F238E27FC236}">
                <a16:creationId xmlns:a16="http://schemas.microsoft.com/office/drawing/2014/main" id="{EF254B7C-F542-BBC7-A89C-5DF0DF4B3EE5}"/>
              </a:ext>
            </a:extLst>
          </p:cNvPr>
          <p:cNvPicPr>
            <a:picLocks noChangeAspect="1"/>
          </p:cNvPicPr>
          <p:nvPr/>
        </p:nvPicPr>
        <p:blipFill>
          <a:blip r:embed="rId3"/>
          <a:stretch>
            <a:fillRect/>
          </a:stretch>
        </p:blipFill>
        <p:spPr>
          <a:xfrm>
            <a:off x="5968365" y="2019832"/>
            <a:ext cx="6008372" cy="4289528"/>
          </a:xfrm>
          <a:prstGeom prst="rect">
            <a:avLst/>
          </a:prstGeom>
        </p:spPr>
      </p:pic>
    </p:spTree>
    <p:extLst>
      <p:ext uri="{BB962C8B-B14F-4D97-AF65-F5344CB8AC3E}">
        <p14:creationId xmlns:p14="http://schemas.microsoft.com/office/powerpoint/2010/main" val="4699442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7B8107-8D9A-2964-B418-3E95D3166CC0}"/>
            </a:ext>
          </a:extLst>
        </p:cNvPr>
        <p:cNvGrpSpPr/>
        <p:nvPr/>
      </p:nvGrpSpPr>
      <p:grpSpPr>
        <a:xfrm>
          <a:off x="0" y="0"/>
          <a:ext cx="0" cy="0"/>
          <a:chOff x="0" y="0"/>
          <a:chExt cx="0" cy="0"/>
        </a:xfrm>
      </p:grpSpPr>
      <p:sp>
        <p:nvSpPr>
          <p:cNvPr id="2" name="Text">
            <a:extLst>
              <a:ext uri="{FF2B5EF4-FFF2-40B4-BE49-F238E27FC236}">
                <a16:creationId xmlns:a16="http://schemas.microsoft.com/office/drawing/2014/main" id="{42D765D0-100E-102B-FE66-5E911D98DA18}"/>
              </a:ext>
            </a:extLst>
          </p:cNvPr>
          <p:cNvSpPr/>
          <p:nvPr/>
        </p:nvSpPr>
        <p:spPr>
          <a:xfrm>
            <a:off x="365760" y="109728"/>
            <a:ext cx="9144000" cy="274320"/>
          </a:xfrm>
          <a:prstGeom prst="rect">
            <a:avLst/>
          </a:prstGeom>
          <a:noFill/>
          <a:ln>
            <a:noFill/>
          </a:ln>
        </p:spPr>
        <p:txBody>
          <a:bodyPr wrap="square" lIns="91440" tIns="45720" rIns="91440" bIns="4572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5A6B7B"/>
                </a:solidFill>
                <a:effectLst/>
                <a:uLnTx/>
                <a:uFillTx/>
                <a:latin typeface="Calibri"/>
                <a:ea typeface="Microsoft YaHei"/>
                <a:cs typeface="+mn-cs"/>
              </a:rPr>
              <a:t>Backup</a:t>
            </a:r>
          </a:p>
        </p:txBody>
      </p:sp>
      <p:sp>
        <p:nvSpPr>
          <p:cNvPr id="3" name="Text">
            <a:extLst>
              <a:ext uri="{FF2B5EF4-FFF2-40B4-BE49-F238E27FC236}">
                <a16:creationId xmlns:a16="http://schemas.microsoft.com/office/drawing/2014/main" id="{AB469E27-671F-48F5-E5E1-C58686363026}"/>
              </a:ext>
            </a:extLst>
          </p:cNvPr>
          <p:cNvSpPr/>
          <p:nvPr/>
        </p:nvSpPr>
        <p:spPr>
          <a:xfrm>
            <a:off x="365760" y="384048"/>
            <a:ext cx="11457432" cy="685800"/>
          </a:xfrm>
          <a:prstGeom prst="rect">
            <a:avLst/>
          </a:prstGeom>
          <a:noFill/>
          <a:ln>
            <a:noFill/>
          </a:ln>
        </p:spPr>
        <p:txBody>
          <a:bodyPr wrap="square" lIns="91440" tIns="45720" rIns="91440" bIns="4572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12355B"/>
                </a:solidFill>
                <a:effectLst/>
                <a:uLnTx/>
                <a:uFillTx/>
                <a:latin typeface="Calibri"/>
                <a:ea typeface="Microsoft YaHei"/>
                <a:cs typeface="+mn-cs"/>
              </a:rPr>
              <a:t>Backup 2: Crystal-field parameters and eigenstates</a:t>
            </a:r>
          </a:p>
        </p:txBody>
      </p:sp>
      <p:sp>
        <p:nvSpPr>
          <p:cNvPr id="4" name="Rule">
            <a:extLst>
              <a:ext uri="{FF2B5EF4-FFF2-40B4-BE49-F238E27FC236}">
                <a16:creationId xmlns:a16="http://schemas.microsoft.com/office/drawing/2014/main" id="{307C9AB9-8340-8728-AE8E-7F6EA39D7FE2}"/>
              </a:ext>
            </a:extLst>
          </p:cNvPr>
          <p:cNvSpPr/>
          <p:nvPr/>
        </p:nvSpPr>
        <p:spPr>
          <a:xfrm>
            <a:off x="365760" y="1078992"/>
            <a:ext cx="11457432" cy="45720"/>
          </a:xfrm>
          <a:prstGeom prst="rect">
            <a:avLst/>
          </a:prstGeom>
          <a:solidFill>
            <a:srgbClr val="1D5A9C"/>
          </a:solidFill>
          <a:ln>
            <a:noFill/>
          </a:ln>
        </p:spPr>
        <p:txBody>
          <a:bodyPr wrap="square" lIns="91440" tIns="45720" rIns="91440" bIns="4572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mn-ea"/>
              <a:cs typeface="+mn-cs"/>
            </a:endParaRPr>
          </a:p>
        </p:txBody>
      </p:sp>
      <p:sp>
        <p:nvSpPr>
          <p:cNvPr id="5" name="Body">
            <a:extLst>
              <a:ext uri="{FF2B5EF4-FFF2-40B4-BE49-F238E27FC236}">
                <a16:creationId xmlns:a16="http://schemas.microsoft.com/office/drawing/2014/main" id="{2D2B44E9-F57D-AF4B-A041-0B2C2AEAC9BF}"/>
              </a:ext>
            </a:extLst>
          </p:cNvPr>
          <p:cNvSpPr/>
          <p:nvPr/>
        </p:nvSpPr>
        <p:spPr>
          <a:xfrm>
            <a:off x="365759" y="1280160"/>
            <a:ext cx="10483215" cy="5029200"/>
          </a:xfrm>
          <a:prstGeom prst="rect">
            <a:avLst/>
          </a:prstGeom>
          <a:noFill/>
          <a:ln>
            <a:noFill/>
          </a:ln>
        </p:spPr>
        <p:txBody>
          <a:bodyPr wrap="square" lIns="91440" tIns="45720" rIns="91440" bIns="45720" anchor="t">
            <a:noAutofit/>
          </a:bodyPr>
          <a:lstStyle/>
          <a:p>
            <a:pPr marL="285750" marR="0" lvl="0" indent="-285750" algn="l" defTabSz="914400" rtl="0" eaLnBrk="1" fontAlgn="auto" latinLnBrk="0" hangingPunct="1">
              <a:lnSpc>
                <a:spcPct val="100000"/>
              </a:lnSpc>
              <a:spcBef>
                <a:spcPts val="1200"/>
              </a:spcBef>
              <a:spcAft>
                <a:spcPts val="0"/>
              </a:spcAft>
              <a:buClr>
                <a:srgbClr val="1D5A9C"/>
              </a:buClr>
              <a:buSzTx/>
              <a:buFont typeface="Arial"/>
              <a:buChar char="•"/>
              <a:tabLst/>
              <a:defRPr/>
            </a:pPr>
            <a:r>
              <a:rPr kumimoji="0" lang="en-US" sz="2200" b="0" i="0" u="none" strike="noStrike" kern="1200" cap="none" spc="0" normalizeH="0" baseline="0" noProof="0" dirty="0">
                <a:ln>
                  <a:noFill/>
                </a:ln>
                <a:solidFill>
                  <a:srgbClr val="1F2D3D"/>
                </a:solidFill>
                <a:effectLst/>
                <a:uLnTx/>
                <a:uFillTx/>
                <a:latin typeface="Calibri"/>
                <a:ea typeface="Microsoft YaHei"/>
                <a:cs typeface="+mn-cs"/>
              </a:rPr>
              <a:t>EC: J = 0 ground state; J = ±1 first excited</a:t>
            </a:r>
          </a:p>
          <a:p>
            <a:pPr marL="285750" marR="0" lvl="0" indent="-285750" algn="l" defTabSz="914400" rtl="0" eaLnBrk="1" fontAlgn="auto" latinLnBrk="0" hangingPunct="1">
              <a:lnSpc>
                <a:spcPct val="100000"/>
              </a:lnSpc>
              <a:spcBef>
                <a:spcPts val="1200"/>
              </a:spcBef>
              <a:spcAft>
                <a:spcPts val="0"/>
              </a:spcAft>
              <a:buClr>
                <a:srgbClr val="1D5A9C"/>
              </a:buClr>
              <a:buSzTx/>
              <a:buFont typeface="Arial"/>
              <a:buChar char="•"/>
              <a:tabLst/>
              <a:defRPr/>
            </a:pPr>
            <a:r>
              <a:rPr kumimoji="0" lang="en-US" sz="2200" b="0" i="0" u="none" strike="noStrike" kern="1200" cap="none" spc="0" normalizeH="0" baseline="0" noProof="0" dirty="0">
                <a:ln>
                  <a:noFill/>
                </a:ln>
                <a:solidFill>
                  <a:srgbClr val="1F2D3D"/>
                </a:solidFill>
                <a:effectLst/>
                <a:uLnTx/>
                <a:uFillTx/>
                <a:latin typeface="Calibri"/>
                <a:ea typeface="Microsoft YaHei"/>
                <a:cs typeface="+mn-cs"/>
              </a:rPr>
              <a:t>DFT: Tm1 ground state J = 0; Tm2 dominated by J = ±1</a:t>
            </a:r>
          </a:p>
          <a:p>
            <a:pPr marL="285750" marR="0" lvl="0" indent="-285750" algn="l" defTabSz="914400" rtl="0" eaLnBrk="1" fontAlgn="auto" latinLnBrk="0" hangingPunct="1">
              <a:lnSpc>
                <a:spcPct val="100000"/>
              </a:lnSpc>
              <a:spcBef>
                <a:spcPts val="1200"/>
              </a:spcBef>
              <a:spcAft>
                <a:spcPts val="0"/>
              </a:spcAft>
              <a:buClr>
                <a:srgbClr val="1D5A9C"/>
              </a:buClr>
              <a:buSzTx/>
              <a:buFont typeface="Arial"/>
              <a:buChar char="•"/>
              <a:tabLst/>
              <a:defRPr/>
            </a:pPr>
            <a:r>
              <a:rPr kumimoji="0" lang="en-US" sz="2200" b="0" i="0" u="none" strike="noStrike" kern="1200" cap="none" spc="0" normalizeH="0" baseline="0" noProof="0" dirty="0">
                <a:ln>
                  <a:noFill/>
                </a:ln>
                <a:solidFill>
                  <a:srgbClr val="1F2D3D"/>
                </a:solidFill>
                <a:effectLst/>
                <a:uLnTx/>
                <a:uFillTx/>
                <a:latin typeface="Calibri"/>
                <a:ea typeface="Microsoft YaHei"/>
                <a:cs typeface="+mn-cs"/>
              </a:rPr>
              <a:t>First excited state from Tm2; second from Tm1</a:t>
            </a:r>
          </a:p>
        </p:txBody>
      </p:sp>
      <p:cxnSp>
        <p:nvCxnSpPr>
          <p:cNvPr id="8" name="Line 8">
            <a:extLst>
              <a:ext uri="{FF2B5EF4-FFF2-40B4-BE49-F238E27FC236}">
                <a16:creationId xmlns:a16="http://schemas.microsoft.com/office/drawing/2014/main" id="{57A81904-6F8F-4BF7-A984-D6134D26CF43}"/>
              </a:ext>
            </a:extLst>
          </p:cNvPr>
          <p:cNvCxnSpPr/>
          <p:nvPr/>
        </p:nvCxnSpPr>
        <p:spPr>
          <a:xfrm>
            <a:off x="365760" y="6400800"/>
            <a:ext cx="11457432" cy="0"/>
          </a:xfrm>
          <a:prstGeom prst="line">
            <a:avLst/>
          </a:prstGeom>
          <a:ln w="9525">
            <a:solidFill>
              <a:srgbClr val="CCD6E0"/>
            </a:solidFill>
          </a:ln>
        </p:spPr>
      </p:cxnSp>
      <p:sp>
        <p:nvSpPr>
          <p:cNvPr id="9" name="Text">
            <a:extLst>
              <a:ext uri="{FF2B5EF4-FFF2-40B4-BE49-F238E27FC236}">
                <a16:creationId xmlns:a16="http://schemas.microsoft.com/office/drawing/2014/main" id="{A91E9212-6A55-F320-A99F-A67211F6B9A3}"/>
              </a:ext>
            </a:extLst>
          </p:cNvPr>
          <p:cNvSpPr/>
          <p:nvPr/>
        </p:nvSpPr>
        <p:spPr>
          <a:xfrm>
            <a:off x="365760" y="6446520"/>
            <a:ext cx="9601200" cy="320040"/>
          </a:xfrm>
          <a:prstGeom prst="rect">
            <a:avLst/>
          </a:prstGeom>
          <a:noFill/>
          <a:ln>
            <a:noFill/>
          </a:ln>
        </p:spPr>
        <p:txBody>
          <a:bodyPr wrap="square" lIns="91440" tIns="45720" rIns="91440" bIns="4572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5A6B7B"/>
                </a:solidFill>
                <a:effectLst/>
                <a:uLnTx/>
                <a:uFillTx/>
                <a:latin typeface="Calibri"/>
                <a:ea typeface="Microsoft YaHei"/>
                <a:cs typeface="+mn-cs"/>
              </a:rPr>
              <a:t>MELODY2026 · The 3rd Workshop on Muon Science Technology and Industry · 26 Oct 2026</a:t>
            </a:r>
          </a:p>
        </p:txBody>
      </p:sp>
      <p:sp>
        <p:nvSpPr>
          <p:cNvPr id="10" name="Text">
            <a:extLst>
              <a:ext uri="{FF2B5EF4-FFF2-40B4-BE49-F238E27FC236}">
                <a16:creationId xmlns:a16="http://schemas.microsoft.com/office/drawing/2014/main" id="{8553737A-6EDD-3B47-A61C-63E7829AD563}"/>
              </a:ext>
            </a:extLst>
          </p:cNvPr>
          <p:cNvSpPr/>
          <p:nvPr/>
        </p:nvSpPr>
        <p:spPr>
          <a:xfrm>
            <a:off x="10424160" y="6446520"/>
            <a:ext cx="1399032" cy="320040"/>
          </a:xfrm>
          <a:prstGeom prst="rect">
            <a:avLst/>
          </a:prstGeom>
          <a:noFill/>
          <a:ln>
            <a:noFill/>
          </a:ln>
        </p:spPr>
        <p:txBody>
          <a:bodyPr wrap="square" lIns="91440" tIns="45720" rIns="91440" bIns="4572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5A6B7B"/>
                </a:solidFill>
                <a:effectLst/>
                <a:uLnTx/>
                <a:uFillTx/>
                <a:latin typeface="Calibri"/>
                <a:ea typeface="Microsoft YaHei"/>
                <a:cs typeface="+mn-cs"/>
              </a:rPr>
              <a:t>19/21</a:t>
            </a:r>
          </a:p>
        </p:txBody>
      </p:sp>
      <p:pic>
        <p:nvPicPr>
          <p:cNvPr id="14" name="图片 13">
            <a:extLst>
              <a:ext uri="{FF2B5EF4-FFF2-40B4-BE49-F238E27FC236}">
                <a16:creationId xmlns:a16="http://schemas.microsoft.com/office/drawing/2014/main" id="{419F6E84-94B9-3427-7F24-0BA9CFE8F8BD}"/>
              </a:ext>
            </a:extLst>
          </p:cNvPr>
          <p:cNvPicPr>
            <a:picLocks noChangeAspect="1"/>
          </p:cNvPicPr>
          <p:nvPr/>
        </p:nvPicPr>
        <p:blipFill>
          <a:blip r:embed="rId3"/>
          <a:stretch>
            <a:fillRect/>
          </a:stretch>
        </p:blipFill>
        <p:spPr>
          <a:xfrm>
            <a:off x="427101" y="2805193"/>
            <a:ext cx="11334750" cy="3504167"/>
          </a:xfrm>
          <a:prstGeom prst="rect">
            <a:avLst/>
          </a:prstGeom>
        </p:spPr>
      </p:pic>
    </p:spTree>
    <p:extLst>
      <p:ext uri="{BB962C8B-B14F-4D97-AF65-F5344CB8AC3E}">
        <p14:creationId xmlns:p14="http://schemas.microsoft.com/office/powerpoint/2010/main" val="19129161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cNvSpPr/>
          <p:nvPr/>
        </p:nvSpPr>
        <p:spPr>
          <a:xfrm>
            <a:off x="365760" y="109728"/>
            <a:ext cx="9144000" cy="274320"/>
          </a:xfrm>
          <a:prstGeom prst="rect">
            <a:avLst/>
          </a:prstGeom>
          <a:noFill/>
          <a:ln>
            <a:noFill/>
          </a:ln>
        </p:spPr>
        <p:txBody>
          <a:bodyPr wrap="square" lIns="91440" tIns="45720" rIns="91440" bIns="4572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5A6B7B"/>
                </a:solidFill>
                <a:effectLst/>
                <a:uLnTx/>
                <a:uFillTx/>
                <a:latin typeface="Calibri"/>
                <a:ea typeface="Microsoft YaHei"/>
                <a:cs typeface="+mn-cs"/>
              </a:rPr>
              <a:t>Backup</a:t>
            </a:r>
          </a:p>
        </p:txBody>
      </p:sp>
      <p:sp>
        <p:nvSpPr>
          <p:cNvPr id="3" name="Text"/>
          <p:cNvSpPr/>
          <p:nvPr/>
        </p:nvSpPr>
        <p:spPr>
          <a:xfrm>
            <a:off x="365760" y="384048"/>
            <a:ext cx="11457432" cy="685800"/>
          </a:xfrm>
          <a:prstGeom prst="rect">
            <a:avLst/>
          </a:prstGeom>
          <a:noFill/>
          <a:ln>
            <a:noFill/>
          </a:ln>
        </p:spPr>
        <p:txBody>
          <a:bodyPr wrap="square" lIns="91440" tIns="45720" rIns="91440" bIns="4572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12355B"/>
                </a:solidFill>
                <a:effectLst/>
                <a:uLnTx/>
                <a:uFillTx/>
                <a:latin typeface="Calibri"/>
                <a:ea typeface="Microsoft YaHei"/>
                <a:cs typeface="+mn-cs"/>
              </a:rPr>
              <a:t>Backup 3: TmO₆ distortion and bond lengths</a:t>
            </a:r>
          </a:p>
        </p:txBody>
      </p:sp>
      <p:sp>
        <p:nvSpPr>
          <p:cNvPr id="4" name="Rule"/>
          <p:cNvSpPr/>
          <p:nvPr/>
        </p:nvSpPr>
        <p:spPr>
          <a:xfrm>
            <a:off x="365760" y="1078992"/>
            <a:ext cx="11457432" cy="45720"/>
          </a:xfrm>
          <a:prstGeom prst="rect">
            <a:avLst/>
          </a:prstGeom>
          <a:solidFill>
            <a:srgbClr val="1D5A9C"/>
          </a:solidFill>
          <a:ln>
            <a:noFill/>
          </a:ln>
        </p:spPr>
        <p:txBody>
          <a:bodyPr wrap="square" lIns="91440" tIns="45720" rIns="91440" bIns="4572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mn-ea"/>
              <a:cs typeface="+mn-cs"/>
            </a:endParaRPr>
          </a:p>
        </p:txBody>
      </p:sp>
      <p:sp>
        <p:nvSpPr>
          <p:cNvPr id="5" name="Body"/>
          <p:cNvSpPr/>
          <p:nvPr/>
        </p:nvSpPr>
        <p:spPr>
          <a:xfrm>
            <a:off x="365760" y="1280160"/>
            <a:ext cx="3101340" cy="5029200"/>
          </a:xfrm>
          <a:prstGeom prst="rect">
            <a:avLst/>
          </a:prstGeom>
          <a:noFill/>
          <a:ln>
            <a:noFill/>
          </a:ln>
        </p:spPr>
        <p:txBody>
          <a:bodyPr wrap="square" lIns="91440" tIns="45720" rIns="91440" bIns="45720" anchor="t">
            <a:noAutofit/>
          </a:bodyPr>
          <a:lstStyle/>
          <a:p>
            <a:pPr marL="285750" marR="0" lvl="0" indent="-285750" algn="l" defTabSz="914400" rtl="0" eaLnBrk="1" fontAlgn="auto" latinLnBrk="0" hangingPunct="1">
              <a:lnSpc>
                <a:spcPct val="100000"/>
              </a:lnSpc>
              <a:spcBef>
                <a:spcPts val="1200"/>
              </a:spcBef>
              <a:spcAft>
                <a:spcPts val="0"/>
              </a:spcAft>
              <a:buClr>
                <a:srgbClr val="1D5A9C"/>
              </a:buClr>
              <a:buSzTx/>
              <a:buFont typeface="Arial"/>
              <a:buChar char="•"/>
              <a:tabLst/>
              <a:defRPr/>
            </a:pPr>
            <a:r>
              <a:rPr kumimoji="0" lang="en-US" sz="2200" b="0" i="0" u="none" strike="noStrike" kern="1200" cap="none" spc="0" normalizeH="0" baseline="0" noProof="0" dirty="0">
                <a:ln>
                  <a:noFill/>
                </a:ln>
                <a:solidFill>
                  <a:srgbClr val="1F2D3D"/>
                </a:solidFill>
                <a:effectLst/>
                <a:uLnTx/>
                <a:uFillTx/>
                <a:latin typeface="Calibri"/>
                <a:ea typeface="Microsoft YaHei"/>
                <a:cs typeface="+mn-cs"/>
              </a:rPr>
              <a:t>D (×10⁻⁴) at 0.5 K: Tm1 3.870, Tm2 2.069</a:t>
            </a:r>
          </a:p>
          <a:p>
            <a:pPr marL="285750" marR="0" lvl="0" indent="-285750" algn="l" defTabSz="914400" rtl="0" eaLnBrk="1" fontAlgn="auto" latinLnBrk="0" hangingPunct="1">
              <a:lnSpc>
                <a:spcPct val="100000"/>
              </a:lnSpc>
              <a:spcBef>
                <a:spcPts val="1200"/>
              </a:spcBef>
              <a:spcAft>
                <a:spcPts val="0"/>
              </a:spcAft>
              <a:buClr>
                <a:srgbClr val="1D5A9C"/>
              </a:buClr>
              <a:buSzTx/>
              <a:buFont typeface="Arial"/>
              <a:buChar char="•"/>
              <a:tabLst/>
              <a:defRPr/>
            </a:pPr>
            <a:r>
              <a:rPr kumimoji="0" lang="en-US" sz="2200" b="0" i="0" u="none" strike="noStrike" kern="1200" cap="none" spc="0" normalizeH="0" baseline="0" noProof="0" dirty="0">
                <a:ln>
                  <a:noFill/>
                </a:ln>
                <a:solidFill>
                  <a:srgbClr val="1F2D3D"/>
                </a:solidFill>
                <a:effectLst/>
                <a:uLnTx/>
                <a:uFillTx/>
                <a:latin typeface="Calibri"/>
                <a:ea typeface="Microsoft YaHei"/>
                <a:cs typeface="+mn-cs"/>
              </a:rPr>
              <a:t>4 K → 0.5 K: Tm1 D grows, Tm2 D falls</a:t>
            </a:r>
          </a:p>
          <a:p>
            <a:pPr marL="285750" marR="0" lvl="0" indent="-285750" algn="l" defTabSz="914400" rtl="0" eaLnBrk="1" fontAlgn="auto" latinLnBrk="0" hangingPunct="1">
              <a:lnSpc>
                <a:spcPct val="100000"/>
              </a:lnSpc>
              <a:spcBef>
                <a:spcPts val="1200"/>
              </a:spcBef>
              <a:spcAft>
                <a:spcPts val="0"/>
              </a:spcAft>
              <a:buClr>
                <a:srgbClr val="1D5A9C"/>
              </a:buClr>
              <a:buSzTx/>
              <a:buFont typeface="Arial"/>
              <a:buChar char="•"/>
              <a:tabLst/>
              <a:defRPr/>
            </a:pPr>
            <a:r>
              <a:rPr kumimoji="0" lang="en-US" sz="2200" b="0" i="0" u="none" strike="noStrike" kern="1200" cap="none" spc="0" normalizeH="0" baseline="0" noProof="0" dirty="0">
                <a:ln>
                  <a:noFill/>
                </a:ln>
                <a:solidFill>
                  <a:srgbClr val="1F2D3D"/>
                </a:solidFill>
                <a:effectLst/>
                <a:uLnTx/>
                <a:uFillTx/>
                <a:latin typeface="Calibri"/>
                <a:ea typeface="Microsoft YaHei"/>
                <a:cs typeface="+mn-cs"/>
              </a:rPr>
              <a:t>Same distortion modes as SrTb₂O₄</a:t>
            </a:r>
          </a:p>
        </p:txBody>
      </p:sp>
      <p:cxnSp>
        <p:nvCxnSpPr>
          <p:cNvPr id="8" name="Line 8"/>
          <p:cNvCxnSpPr/>
          <p:nvPr/>
        </p:nvCxnSpPr>
        <p:spPr>
          <a:xfrm>
            <a:off x="365760" y="6400800"/>
            <a:ext cx="11457432" cy="0"/>
          </a:xfrm>
          <a:prstGeom prst="line">
            <a:avLst/>
          </a:prstGeom>
          <a:ln w="9525">
            <a:solidFill>
              <a:srgbClr val="CCD6E0"/>
            </a:solidFill>
          </a:ln>
        </p:spPr>
      </p:cxnSp>
      <p:sp>
        <p:nvSpPr>
          <p:cNvPr id="9" name="Text"/>
          <p:cNvSpPr/>
          <p:nvPr/>
        </p:nvSpPr>
        <p:spPr>
          <a:xfrm>
            <a:off x="365760" y="6446520"/>
            <a:ext cx="9601200" cy="320040"/>
          </a:xfrm>
          <a:prstGeom prst="rect">
            <a:avLst/>
          </a:prstGeom>
          <a:noFill/>
          <a:ln>
            <a:noFill/>
          </a:ln>
        </p:spPr>
        <p:txBody>
          <a:bodyPr wrap="square" lIns="91440" tIns="45720" rIns="91440" bIns="4572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5A6B7B"/>
                </a:solidFill>
                <a:effectLst/>
                <a:uLnTx/>
                <a:uFillTx/>
                <a:latin typeface="Calibri"/>
                <a:ea typeface="Microsoft YaHei"/>
                <a:cs typeface="+mn-cs"/>
              </a:rPr>
              <a:t>MELODY2026 · The 3rd Workshop on Muon Science Technology and Industry · 26 Oct 2026</a:t>
            </a:r>
          </a:p>
        </p:txBody>
      </p:sp>
      <p:sp>
        <p:nvSpPr>
          <p:cNvPr id="10" name="Text"/>
          <p:cNvSpPr/>
          <p:nvPr/>
        </p:nvSpPr>
        <p:spPr>
          <a:xfrm>
            <a:off x="10424160" y="6446520"/>
            <a:ext cx="1399032" cy="320040"/>
          </a:xfrm>
          <a:prstGeom prst="rect">
            <a:avLst/>
          </a:prstGeom>
          <a:noFill/>
          <a:ln>
            <a:noFill/>
          </a:ln>
        </p:spPr>
        <p:txBody>
          <a:bodyPr wrap="square" lIns="91440" tIns="45720" rIns="91440" bIns="4572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5A6B7B"/>
                </a:solidFill>
                <a:effectLst/>
                <a:uLnTx/>
                <a:uFillTx/>
                <a:latin typeface="Calibri"/>
                <a:ea typeface="Microsoft YaHei"/>
                <a:cs typeface="+mn-cs"/>
              </a:rPr>
              <a:t>20/21</a:t>
            </a:r>
          </a:p>
        </p:txBody>
      </p:sp>
      <p:pic>
        <p:nvPicPr>
          <p:cNvPr id="12" name="图片 11">
            <a:extLst>
              <a:ext uri="{FF2B5EF4-FFF2-40B4-BE49-F238E27FC236}">
                <a16:creationId xmlns:a16="http://schemas.microsoft.com/office/drawing/2014/main" id="{B5C875A0-4EE0-F4CD-6DC9-7D4D2E05645C}"/>
              </a:ext>
            </a:extLst>
          </p:cNvPr>
          <p:cNvPicPr>
            <a:picLocks noChangeAspect="1"/>
          </p:cNvPicPr>
          <p:nvPr/>
        </p:nvPicPr>
        <p:blipFill>
          <a:blip r:embed="rId3"/>
          <a:stretch>
            <a:fillRect/>
          </a:stretch>
        </p:blipFill>
        <p:spPr>
          <a:xfrm>
            <a:off x="4432267" y="1280160"/>
            <a:ext cx="7390925" cy="5455920"/>
          </a:xfrm>
          <a:prstGeom prst="rect">
            <a:avLst/>
          </a:prstGeom>
        </p:spPr>
      </p:pic>
    </p:spTree>
    <p:extLst>
      <p:ext uri="{BB962C8B-B14F-4D97-AF65-F5344CB8AC3E}">
        <p14:creationId xmlns:p14="http://schemas.microsoft.com/office/powerpoint/2010/main" val="16335670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1E2B70-1BCD-367D-CCA7-FE7765CF30BE}"/>
            </a:ext>
          </a:extLst>
        </p:cNvPr>
        <p:cNvGrpSpPr/>
        <p:nvPr/>
      </p:nvGrpSpPr>
      <p:grpSpPr>
        <a:xfrm>
          <a:off x="0" y="0"/>
          <a:ext cx="0" cy="0"/>
          <a:chOff x="0" y="0"/>
          <a:chExt cx="0" cy="0"/>
        </a:xfrm>
      </p:grpSpPr>
      <p:sp>
        <p:nvSpPr>
          <p:cNvPr id="2" name="Text">
            <a:extLst>
              <a:ext uri="{FF2B5EF4-FFF2-40B4-BE49-F238E27FC236}">
                <a16:creationId xmlns:a16="http://schemas.microsoft.com/office/drawing/2014/main" id="{5A576643-1815-275E-A21B-B557E1CFA412}"/>
              </a:ext>
            </a:extLst>
          </p:cNvPr>
          <p:cNvSpPr/>
          <p:nvPr/>
        </p:nvSpPr>
        <p:spPr>
          <a:xfrm>
            <a:off x="365760" y="109728"/>
            <a:ext cx="9144000" cy="274320"/>
          </a:xfrm>
          <a:prstGeom prst="rect">
            <a:avLst/>
          </a:prstGeom>
          <a:noFill/>
          <a:ln>
            <a:noFill/>
          </a:ln>
        </p:spPr>
        <p:txBody>
          <a:bodyPr wrap="square" lIns="91440" tIns="45720" rIns="91440" bIns="4572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5A6B7B"/>
                </a:solidFill>
                <a:effectLst/>
                <a:uLnTx/>
                <a:uFillTx/>
                <a:latin typeface="Calibri"/>
                <a:ea typeface="Microsoft YaHei"/>
                <a:cs typeface="+mn-cs"/>
              </a:rPr>
              <a:t>Backup</a:t>
            </a:r>
          </a:p>
        </p:txBody>
      </p:sp>
      <p:sp>
        <p:nvSpPr>
          <p:cNvPr id="3" name="Text">
            <a:extLst>
              <a:ext uri="{FF2B5EF4-FFF2-40B4-BE49-F238E27FC236}">
                <a16:creationId xmlns:a16="http://schemas.microsoft.com/office/drawing/2014/main" id="{FCA48765-7D41-F8CF-2CDB-C24EABF4A6FD}"/>
              </a:ext>
            </a:extLst>
          </p:cNvPr>
          <p:cNvSpPr/>
          <p:nvPr/>
        </p:nvSpPr>
        <p:spPr>
          <a:xfrm>
            <a:off x="365760" y="384048"/>
            <a:ext cx="11457432" cy="685800"/>
          </a:xfrm>
          <a:prstGeom prst="rect">
            <a:avLst/>
          </a:prstGeom>
          <a:noFill/>
          <a:ln>
            <a:noFill/>
          </a:ln>
        </p:spPr>
        <p:txBody>
          <a:bodyPr wrap="square" lIns="91440" tIns="45720" rIns="91440" bIns="4572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12355B"/>
                </a:solidFill>
                <a:effectLst/>
                <a:uLnTx/>
                <a:uFillTx/>
                <a:latin typeface="Calibri"/>
                <a:ea typeface="Microsoft YaHei"/>
                <a:cs typeface="+mn-cs"/>
              </a:rPr>
              <a:t>Backup 3: TmO₆ distortion and bond lengths</a:t>
            </a:r>
          </a:p>
        </p:txBody>
      </p:sp>
      <p:sp>
        <p:nvSpPr>
          <p:cNvPr id="4" name="Rule">
            <a:extLst>
              <a:ext uri="{FF2B5EF4-FFF2-40B4-BE49-F238E27FC236}">
                <a16:creationId xmlns:a16="http://schemas.microsoft.com/office/drawing/2014/main" id="{0BB629CC-1085-4A5D-AEE4-4B62ADFE9893}"/>
              </a:ext>
            </a:extLst>
          </p:cNvPr>
          <p:cNvSpPr/>
          <p:nvPr/>
        </p:nvSpPr>
        <p:spPr>
          <a:xfrm>
            <a:off x="365760" y="1078992"/>
            <a:ext cx="11457432" cy="45720"/>
          </a:xfrm>
          <a:prstGeom prst="rect">
            <a:avLst/>
          </a:prstGeom>
          <a:solidFill>
            <a:srgbClr val="1D5A9C"/>
          </a:solidFill>
          <a:ln>
            <a:noFill/>
          </a:ln>
        </p:spPr>
        <p:txBody>
          <a:bodyPr wrap="square" lIns="91440" tIns="45720" rIns="91440" bIns="4572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mn-ea"/>
              <a:cs typeface="+mn-cs"/>
            </a:endParaRPr>
          </a:p>
        </p:txBody>
      </p:sp>
      <p:sp>
        <p:nvSpPr>
          <p:cNvPr id="5" name="Body">
            <a:extLst>
              <a:ext uri="{FF2B5EF4-FFF2-40B4-BE49-F238E27FC236}">
                <a16:creationId xmlns:a16="http://schemas.microsoft.com/office/drawing/2014/main" id="{476A3DC4-46D5-AA45-9880-0BF90C749C46}"/>
              </a:ext>
            </a:extLst>
          </p:cNvPr>
          <p:cNvSpPr/>
          <p:nvPr/>
        </p:nvSpPr>
        <p:spPr>
          <a:xfrm>
            <a:off x="365760" y="3032760"/>
            <a:ext cx="5669280" cy="1640205"/>
          </a:xfrm>
          <a:prstGeom prst="rect">
            <a:avLst/>
          </a:prstGeom>
          <a:noFill/>
          <a:ln>
            <a:noFill/>
          </a:ln>
        </p:spPr>
        <p:txBody>
          <a:bodyPr wrap="square" lIns="91440" tIns="45720" rIns="91440" bIns="45720" anchor="t">
            <a:noAutofit/>
          </a:bodyPr>
          <a:lstStyle/>
          <a:p>
            <a:pPr marL="285750" marR="0" lvl="0" indent="-285750" algn="l" defTabSz="914400" rtl="0" eaLnBrk="1" fontAlgn="auto" latinLnBrk="0" hangingPunct="1">
              <a:lnSpc>
                <a:spcPct val="100000"/>
              </a:lnSpc>
              <a:spcBef>
                <a:spcPts val="1200"/>
              </a:spcBef>
              <a:spcAft>
                <a:spcPts val="0"/>
              </a:spcAft>
              <a:buClr>
                <a:srgbClr val="1D5A9C"/>
              </a:buClr>
              <a:buSzTx/>
              <a:buFont typeface="Arial"/>
              <a:buChar char="•"/>
              <a:tabLst/>
              <a:defRPr/>
            </a:pPr>
            <a:r>
              <a:rPr kumimoji="0" lang="en-US" sz="2200" b="0" i="0" u="none" strike="noStrike" kern="1200" cap="none" spc="0" normalizeH="0" baseline="0" noProof="0" dirty="0">
                <a:ln>
                  <a:noFill/>
                </a:ln>
                <a:solidFill>
                  <a:srgbClr val="1F2D3D"/>
                </a:solidFill>
                <a:effectLst/>
                <a:uLnTx/>
                <a:uFillTx/>
                <a:latin typeface="Calibri"/>
                <a:ea typeface="Microsoft YaHei"/>
                <a:cs typeface="+mn-cs"/>
              </a:rPr>
              <a:t>D (×10⁻⁴) at 0.5 K: Tm1 3.870, Tm2 2.069</a:t>
            </a:r>
          </a:p>
          <a:p>
            <a:pPr marL="285750" marR="0" lvl="0" indent="-285750" algn="l" defTabSz="914400" rtl="0" eaLnBrk="1" fontAlgn="auto" latinLnBrk="0" hangingPunct="1">
              <a:lnSpc>
                <a:spcPct val="100000"/>
              </a:lnSpc>
              <a:spcBef>
                <a:spcPts val="1200"/>
              </a:spcBef>
              <a:spcAft>
                <a:spcPts val="0"/>
              </a:spcAft>
              <a:buClr>
                <a:srgbClr val="1D5A9C"/>
              </a:buClr>
              <a:buSzTx/>
              <a:buFont typeface="Arial"/>
              <a:buChar char="•"/>
              <a:tabLst/>
              <a:defRPr/>
            </a:pPr>
            <a:r>
              <a:rPr kumimoji="0" lang="en-US" sz="2200" b="0" i="0" u="none" strike="noStrike" kern="1200" cap="none" spc="0" normalizeH="0" baseline="0" noProof="0" dirty="0">
                <a:ln>
                  <a:noFill/>
                </a:ln>
                <a:solidFill>
                  <a:srgbClr val="1F2D3D"/>
                </a:solidFill>
                <a:effectLst/>
                <a:uLnTx/>
                <a:uFillTx/>
                <a:latin typeface="Calibri"/>
                <a:ea typeface="Microsoft YaHei"/>
                <a:cs typeface="+mn-cs"/>
              </a:rPr>
              <a:t>4 K → 0.5 K: Tm1 D grows, Tm2 D falls</a:t>
            </a:r>
          </a:p>
          <a:p>
            <a:pPr marL="285750" marR="0" lvl="0" indent="-285750" algn="l" defTabSz="914400" rtl="0" eaLnBrk="1" fontAlgn="auto" latinLnBrk="0" hangingPunct="1">
              <a:lnSpc>
                <a:spcPct val="100000"/>
              </a:lnSpc>
              <a:spcBef>
                <a:spcPts val="1200"/>
              </a:spcBef>
              <a:spcAft>
                <a:spcPts val="0"/>
              </a:spcAft>
              <a:buClr>
                <a:srgbClr val="1D5A9C"/>
              </a:buClr>
              <a:buSzTx/>
              <a:buFont typeface="Arial"/>
              <a:buChar char="•"/>
              <a:tabLst/>
              <a:defRPr/>
            </a:pPr>
            <a:r>
              <a:rPr kumimoji="0" lang="en-US" sz="2200" b="0" i="0" u="none" strike="noStrike" kern="1200" cap="none" spc="0" normalizeH="0" baseline="0" noProof="0" dirty="0">
                <a:ln>
                  <a:noFill/>
                </a:ln>
                <a:solidFill>
                  <a:srgbClr val="1F2D3D"/>
                </a:solidFill>
                <a:effectLst/>
                <a:uLnTx/>
                <a:uFillTx/>
                <a:latin typeface="Calibri"/>
                <a:ea typeface="Microsoft YaHei"/>
                <a:cs typeface="+mn-cs"/>
              </a:rPr>
              <a:t>Same distortion modes as SrTb₂O₄</a:t>
            </a:r>
          </a:p>
        </p:txBody>
      </p:sp>
      <p:cxnSp>
        <p:nvCxnSpPr>
          <p:cNvPr id="8" name="Line 8">
            <a:extLst>
              <a:ext uri="{FF2B5EF4-FFF2-40B4-BE49-F238E27FC236}">
                <a16:creationId xmlns:a16="http://schemas.microsoft.com/office/drawing/2014/main" id="{9897137E-EE15-A87A-43FF-04DDDCF7E5AC}"/>
              </a:ext>
            </a:extLst>
          </p:cNvPr>
          <p:cNvCxnSpPr/>
          <p:nvPr/>
        </p:nvCxnSpPr>
        <p:spPr>
          <a:xfrm>
            <a:off x="365760" y="6400800"/>
            <a:ext cx="11457432" cy="0"/>
          </a:xfrm>
          <a:prstGeom prst="line">
            <a:avLst/>
          </a:prstGeom>
          <a:ln w="9525">
            <a:solidFill>
              <a:srgbClr val="CCD6E0"/>
            </a:solidFill>
          </a:ln>
        </p:spPr>
      </p:cxnSp>
      <p:sp>
        <p:nvSpPr>
          <p:cNvPr id="9" name="Text">
            <a:extLst>
              <a:ext uri="{FF2B5EF4-FFF2-40B4-BE49-F238E27FC236}">
                <a16:creationId xmlns:a16="http://schemas.microsoft.com/office/drawing/2014/main" id="{1DE72521-F827-408C-4C7A-CCBD3307D3A1}"/>
              </a:ext>
            </a:extLst>
          </p:cNvPr>
          <p:cNvSpPr/>
          <p:nvPr/>
        </p:nvSpPr>
        <p:spPr>
          <a:xfrm>
            <a:off x="365760" y="6446520"/>
            <a:ext cx="9601200" cy="320040"/>
          </a:xfrm>
          <a:prstGeom prst="rect">
            <a:avLst/>
          </a:prstGeom>
          <a:noFill/>
          <a:ln>
            <a:noFill/>
          </a:ln>
        </p:spPr>
        <p:txBody>
          <a:bodyPr wrap="square" lIns="91440" tIns="45720" rIns="91440" bIns="4572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5A6B7B"/>
                </a:solidFill>
                <a:effectLst/>
                <a:uLnTx/>
                <a:uFillTx/>
                <a:latin typeface="Calibri"/>
                <a:ea typeface="Microsoft YaHei"/>
                <a:cs typeface="+mn-cs"/>
              </a:rPr>
              <a:t>MELODY2026 · The 3rd Workshop on Muon Science Technology and Industry · 26 Oct 2026</a:t>
            </a:r>
          </a:p>
        </p:txBody>
      </p:sp>
      <p:sp>
        <p:nvSpPr>
          <p:cNvPr id="10" name="Text">
            <a:extLst>
              <a:ext uri="{FF2B5EF4-FFF2-40B4-BE49-F238E27FC236}">
                <a16:creationId xmlns:a16="http://schemas.microsoft.com/office/drawing/2014/main" id="{7DB5A92F-28E7-14F8-C28E-E541B96746A5}"/>
              </a:ext>
            </a:extLst>
          </p:cNvPr>
          <p:cNvSpPr/>
          <p:nvPr/>
        </p:nvSpPr>
        <p:spPr>
          <a:xfrm>
            <a:off x="10424160" y="6446520"/>
            <a:ext cx="1399032" cy="320040"/>
          </a:xfrm>
          <a:prstGeom prst="rect">
            <a:avLst/>
          </a:prstGeom>
          <a:noFill/>
          <a:ln>
            <a:noFill/>
          </a:ln>
        </p:spPr>
        <p:txBody>
          <a:bodyPr wrap="square" lIns="91440" tIns="45720" rIns="91440" bIns="4572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5A6B7B"/>
                </a:solidFill>
                <a:effectLst/>
                <a:uLnTx/>
                <a:uFillTx/>
                <a:latin typeface="Calibri"/>
                <a:ea typeface="Microsoft YaHei"/>
                <a:cs typeface="+mn-cs"/>
              </a:rPr>
              <a:t>20/21</a:t>
            </a:r>
          </a:p>
        </p:txBody>
      </p:sp>
      <p:pic>
        <p:nvPicPr>
          <p:cNvPr id="12" name="图片 11">
            <a:extLst>
              <a:ext uri="{FF2B5EF4-FFF2-40B4-BE49-F238E27FC236}">
                <a16:creationId xmlns:a16="http://schemas.microsoft.com/office/drawing/2014/main" id="{0853FF10-6048-10CC-44CA-1BE86A2A8E81}"/>
              </a:ext>
            </a:extLst>
          </p:cNvPr>
          <p:cNvPicPr>
            <a:picLocks noChangeAspect="1"/>
          </p:cNvPicPr>
          <p:nvPr/>
        </p:nvPicPr>
        <p:blipFill>
          <a:blip r:embed="rId3"/>
          <a:stretch>
            <a:fillRect/>
          </a:stretch>
        </p:blipFill>
        <p:spPr>
          <a:xfrm>
            <a:off x="7008876" y="1193292"/>
            <a:ext cx="4038600" cy="5029200"/>
          </a:xfrm>
          <a:prstGeom prst="rect">
            <a:avLst/>
          </a:prstGeom>
        </p:spPr>
      </p:pic>
    </p:spTree>
    <p:extLst>
      <p:ext uri="{BB962C8B-B14F-4D97-AF65-F5344CB8AC3E}">
        <p14:creationId xmlns:p14="http://schemas.microsoft.com/office/powerpoint/2010/main" val="29991174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cNvSpPr/>
          <p:nvPr/>
        </p:nvSpPr>
        <p:spPr>
          <a:xfrm>
            <a:off x="365760" y="109728"/>
            <a:ext cx="9144000" cy="274320"/>
          </a:xfrm>
          <a:prstGeom prst="rect">
            <a:avLst/>
          </a:prstGeom>
          <a:noFill/>
          <a:ln>
            <a:noFill/>
          </a:ln>
        </p:spPr>
        <p:txBody>
          <a:bodyPr wrap="square" lIns="91440" tIns="45720" rIns="91440" bIns="4572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5A6B7B"/>
                </a:solidFill>
                <a:effectLst/>
                <a:uLnTx/>
                <a:uFillTx/>
                <a:latin typeface="Calibri"/>
                <a:ea typeface="Microsoft YaHei"/>
                <a:cs typeface="+mn-cs"/>
              </a:rPr>
              <a:t>Backup</a:t>
            </a:r>
          </a:p>
        </p:txBody>
      </p:sp>
      <p:sp>
        <p:nvSpPr>
          <p:cNvPr id="3" name="Text"/>
          <p:cNvSpPr/>
          <p:nvPr/>
        </p:nvSpPr>
        <p:spPr>
          <a:xfrm>
            <a:off x="365760" y="384048"/>
            <a:ext cx="11457432" cy="685800"/>
          </a:xfrm>
          <a:prstGeom prst="rect">
            <a:avLst/>
          </a:prstGeom>
          <a:noFill/>
          <a:ln>
            <a:noFill/>
          </a:ln>
        </p:spPr>
        <p:txBody>
          <a:bodyPr wrap="square" lIns="91440" tIns="45720" rIns="91440" bIns="4572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12355B"/>
                </a:solidFill>
                <a:effectLst/>
                <a:uLnTx/>
                <a:uFillTx/>
                <a:latin typeface="Calibri"/>
                <a:ea typeface="Microsoft YaHei"/>
                <a:cs typeface="+mn-cs"/>
              </a:rPr>
              <a:t>Backup 4: Sample quality</a:t>
            </a:r>
          </a:p>
        </p:txBody>
      </p:sp>
      <p:sp>
        <p:nvSpPr>
          <p:cNvPr id="4" name="Rule"/>
          <p:cNvSpPr/>
          <p:nvPr/>
        </p:nvSpPr>
        <p:spPr>
          <a:xfrm>
            <a:off x="365760" y="1078992"/>
            <a:ext cx="11457432" cy="45720"/>
          </a:xfrm>
          <a:prstGeom prst="rect">
            <a:avLst/>
          </a:prstGeom>
          <a:solidFill>
            <a:srgbClr val="1D5A9C"/>
          </a:solidFill>
          <a:ln>
            <a:noFill/>
          </a:ln>
        </p:spPr>
        <p:txBody>
          <a:bodyPr wrap="square" lIns="91440" tIns="45720" rIns="91440" bIns="4572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mn-ea"/>
              <a:cs typeface="+mn-cs"/>
            </a:endParaRPr>
          </a:p>
        </p:txBody>
      </p:sp>
      <p:sp>
        <p:nvSpPr>
          <p:cNvPr id="5" name="Body"/>
          <p:cNvSpPr/>
          <p:nvPr/>
        </p:nvSpPr>
        <p:spPr>
          <a:xfrm>
            <a:off x="365760" y="1115567"/>
            <a:ext cx="8511540" cy="1379983"/>
          </a:xfrm>
          <a:prstGeom prst="rect">
            <a:avLst/>
          </a:prstGeom>
          <a:noFill/>
          <a:ln>
            <a:noFill/>
          </a:ln>
        </p:spPr>
        <p:txBody>
          <a:bodyPr wrap="square" lIns="91440" tIns="45720" rIns="91440" bIns="45720" anchor="t">
            <a:noAutofit/>
          </a:bodyPr>
          <a:lstStyle/>
          <a:p>
            <a:pPr marL="285750" marR="0" lvl="0" indent="-285750" algn="l" defTabSz="914400" rtl="0" eaLnBrk="1" fontAlgn="auto" latinLnBrk="0" hangingPunct="1">
              <a:lnSpc>
                <a:spcPct val="100000"/>
              </a:lnSpc>
              <a:spcBef>
                <a:spcPts val="1200"/>
              </a:spcBef>
              <a:spcAft>
                <a:spcPts val="0"/>
              </a:spcAft>
              <a:buClr>
                <a:srgbClr val="1D5A9C"/>
              </a:buClr>
              <a:buSzTx/>
              <a:buFont typeface="Arial"/>
              <a:buChar char="•"/>
              <a:tabLst/>
              <a:defRPr/>
            </a:pPr>
            <a:r>
              <a:rPr kumimoji="0" lang="en-US" sz="2200" b="0" i="0" u="none" strike="noStrike" kern="1200" cap="none" spc="0" normalizeH="0" baseline="0" noProof="0" dirty="0">
                <a:ln>
                  <a:noFill/>
                </a:ln>
                <a:solidFill>
                  <a:srgbClr val="1F2D3D"/>
                </a:solidFill>
                <a:effectLst/>
                <a:uLnTx/>
                <a:uFillTx/>
                <a:latin typeface="Calibri"/>
                <a:ea typeface="Microsoft YaHei"/>
                <a:cs typeface="+mn-cs"/>
              </a:rPr>
              <a:t>ICP-OES: Sr₁.₀₇(₃)Tm₂.₀₇(₆)O₄.₀₀(₂)</a:t>
            </a:r>
          </a:p>
          <a:p>
            <a:pPr marL="285750" marR="0" lvl="0" indent="-285750" algn="l" defTabSz="914400" rtl="0" eaLnBrk="1" fontAlgn="auto" latinLnBrk="0" hangingPunct="1">
              <a:lnSpc>
                <a:spcPct val="100000"/>
              </a:lnSpc>
              <a:spcBef>
                <a:spcPts val="1200"/>
              </a:spcBef>
              <a:spcAft>
                <a:spcPts val="0"/>
              </a:spcAft>
              <a:buClr>
                <a:srgbClr val="1D5A9C"/>
              </a:buClr>
              <a:buSzTx/>
              <a:buFont typeface="Arial"/>
              <a:buChar char="•"/>
              <a:tabLst/>
              <a:defRPr/>
            </a:pPr>
            <a:r>
              <a:rPr kumimoji="0" lang="en-US" sz="2200" b="0" i="0" u="none" strike="noStrike" kern="1200" cap="none" spc="0" normalizeH="0" baseline="0" noProof="0" dirty="0">
                <a:ln>
                  <a:noFill/>
                </a:ln>
                <a:solidFill>
                  <a:srgbClr val="1F2D3D"/>
                </a:solidFill>
                <a:effectLst/>
                <a:uLnTx/>
                <a:uFillTx/>
                <a:latin typeface="Calibri"/>
                <a:ea typeface="Microsoft YaHei"/>
                <a:cs typeface="+mn-cs"/>
              </a:rPr>
              <a:t>Neutron Laue (OrientExpress) fixes a, b, c</a:t>
            </a:r>
          </a:p>
          <a:p>
            <a:pPr marL="285750" marR="0" lvl="0" indent="-285750" algn="l" defTabSz="914400" rtl="0" eaLnBrk="1" fontAlgn="auto" latinLnBrk="0" hangingPunct="1">
              <a:lnSpc>
                <a:spcPct val="100000"/>
              </a:lnSpc>
              <a:spcBef>
                <a:spcPts val="1200"/>
              </a:spcBef>
              <a:spcAft>
                <a:spcPts val="0"/>
              </a:spcAft>
              <a:buClr>
                <a:srgbClr val="1D5A9C"/>
              </a:buClr>
              <a:buSzTx/>
              <a:buFont typeface="Arial"/>
              <a:buChar char="•"/>
              <a:tabLst/>
              <a:defRPr/>
            </a:pPr>
            <a:r>
              <a:rPr kumimoji="0" lang="en-US" sz="2200" b="0" i="0" u="none" strike="noStrike" kern="1200" cap="none" spc="0" normalizeH="0" baseline="0" noProof="0" dirty="0">
                <a:ln>
                  <a:noFill/>
                </a:ln>
                <a:solidFill>
                  <a:srgbClr val="1F2D3D"/>
                </a:solidFill>
                <a:effectLst/>
                <a:uLnTx/>
                <a:uFillTx/>
                <a:latin typeface="Calibri"/>
                <a:ea typeface="Microsoft YaHei"/>
                <a:cs typeface="+mn-cs"/>
              </a:rPr>
              <a:t>IN3: mosaic FWHM ≈ 0.6° for (6,0,0), (0,4,0), (0,0,2)</a:t>
            </a:r>
          </a:p>
        </p:txBody>
      </p:sp>
      <p:cxnSp>
        <p:nvCxnSpPr>
          <p:cNvPr id="8" name="Line 8"/>
          <p:cNvCxnSpPr/>
          <p:nvPr/>
        </p:nvCxnSpPr>
        <p:spPr>
          <a:xfrm>
            <a:off x="365760" y="6400800"/>
            <a:ext cx="11457432" cy="0"/>
          </a:xfrm>
          <a:prstGeom prst="line">
            <a:avLst/>
          </a:prstGeom>
          <a:ln w="9525">
            <a:solidFill>
              <a:srgbClr val="CCD6E0"/>
            </a:solidFill>
          </a:ln>
        </p:spPr>
      </p:cxnSp>
      <p:sp>
        <p:nvSpPr>
          <p:cNvPr id="9" name="Text"/>
          <p:cNvSpPr/>
          <p:nvPr/>
        </p:nvSpPr>
        <p:spPr>
          <a:xfrm>
            <a:off x="365760" y="6446520"/>
            <a:ext cx="9601200" cy="320040"/>
          </a:xfrm>
          <a:prstGeom prst="rect">
            <a:avLst/>
          </a:prstGeom>
          <a:noFill/>
          <a:ln>
            <a:noFill/>
          </a:ln>
        </p:spPr>
        <p:txBody>
          <a:bodyPr wrap="square" lIns="91440" tIns="45720" rIns="91440" bIns="4572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5A6B7B"/>
                </a:solidFill>
                <a:effectLst/>
                <a:uLnTx/>
                <a:uFillTx/>
                <a:latin typeface="Calibri"/>
                <a:ea typeface="Microsoft YaHei"/>
                <a:cs typeface="+mn-cs"/>
              </a:rPr>
              <a:t>MELODY2026 · The 3rd Workshop on Muon Science Technology and Industry · 26 Oct 2026</a:t>
            </a:r>
          </a:p>
        </p:txBody>
      </p:sp>
      <p:sp>
        <p:nvSpPr>
          <p:cNvPr id="10" name="Text"/>
          <p:cNvSpPr/>
          <p:nvPr/>
        </p:nvSpPr>
        <p:spPr>
          <a:xfrm>
            <a:off x="10424160" y="6446520"/>
            <a:ext cx="1399032" cy="320040"/>
          </a:xfrm>
          <a:prstGeom prst="rect">
            <a:avLst/>
          </a:prstGeom>
          <a:noFill/>
          <a:ln>
            <a:noFill/>
          </a:ln>
        </p:spPr>
        <p:txBody>
          <a:bodyPr wrap="square" lIns="91440" tIns="45720" rIns="91440" bIns="4572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5A6B7B"/>
                </a:solidFill>
                <a:effectLst/>
                <a:uLnTx/>
                <a:uFillTx/>
                <a:latin typeface="Calibri"/>
                <a:ea typeface="Microsoft YaHei"/>
                <a:cs typeface="+mn-cs"/>
              </a:rPr>
              <a:t>21/21</a:t>
            </a:r>
          </a:p>
        </p:txBody>
      </p:sp>
      <p:pic>
        <p:nvPicPr>
          <p:cNvPr id="12" name="图片 11">
            <a:extLst>
              <a:ext uri="{FF2B5EF4-FFF2-40B4-BE49-F238E27FC236}">
                <a16:creationId xmlns:a16="http://schemas.microsoft.com/office/drawing/2014/main" id="{BFFFBCD3-38A0-CC58-607E-836AA6C57D48}"/>
              </a:ext>
            </a:extLst>
          </p:cNvPr>
          <p:cNvPicPr>
            <a:picLocks noChangeAspect="1"/>
          </p:cNvPicPr>
          <p:nvPr/>
        </p:nvPicPr>
        <p:blipFill>
          <a:blip r:embed="rId3"/>
          <a:stretch>
            <a:fillRect/>
          </a:stretch>
        </p:blipFill>
        <p:spPr>
          <a:xfrm>
            <a:off x="2457450" y="2422396"/>
            <a:ext cx="7277099" cy="4115439"/>
          </a:xfrm>
          <a:prstGeom prst="rect">
            <a:avLst/>
          </a:prstGeom>
        </p:spPr>
      </p:pic>
    </p:spTree>
    <p:extLst>
      <p:ext uri="{BB962C8B-B14F-4D97-AF65-F5344CB8AC3E}">
        <p14:creationId xmlns:p14="http://schemas.microsoft.com/office/powerpoint/2010/main" val="17861013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42F950-57B5-C43E-68C6-FD7C0BC52B8C}"/>
            </a:ext>
          </a:extLst>
        </p:cNvPr>
        <p:cNvGrpSpPr/>
        <p:nvPr/>
      </p:nvGrpSpPr>
      <p:grpSpPr>
        <a:xfrm>
          <a:off x="0" y="0"/>
          <a:ext cx="0" cy="0"/>
          <a:chOff x="0" y="0"/>
          <a:chExt cx="0" cy="0"/>
        </a:xfrm>
      </p:grpSpPr>
      <p:sp>
        <p:nvSpPr>
          <p:cNvPr id="2" name="Text">
            <a:extLst>
              <a:ext uri="{FF2B5EF4-FFF2-40B4-BE49-F238E27FC236}">
                <a16:creationId xmlns:a16="http://schemas.microsoft.com/office/drawing/2014/main" id="{A70DCF5D-A2B5-211D-4953-C3F57360E5CC}"/>
              </a:ext>
            </a:extLst>
          </p:cNvPr>
          <p:cNvSpPr/>
          <p:nvPr/>
        </p:nvSpPr>
        <p:spPr>
          <a:xfrm>
            <a:off x="365760" y="109728"/>
            <a:ext cx="9144000" cy="274320"/>
          </a:xfrm>
          <a:prstGeom prst="rect">
            <a:avLst/>
          </a:prstGeom>
          <a:noFill/>
          <a:ln>
            <a:noFill/>
          </a:ln>
        </p:spPr>
        <p:txBody>
          <a:bodyPr wrap="square" lIns="91440" tIns="45720" rIns="91440" bIns="4572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5A6B7B"/>
                </a:solidFill>
                <a:effectLst/>
                <a:uLnTx/>
                <a:uFillTx/>
                <a:latin typeface="Calibri"/>
                <a:ea typeface="Microsoft YaHei"/>
                <a:cs typeface="+mn-cs"/>
              </a:rPr>
              <a:t>Backup</a:t>
            </a:r>
          </a:p>
        </p:txBody>
      </p:sp>
      <p:sp>
        <p:nvSpPr>
          <p:cNvPr id="3" name="Text">
            <a:extLst>
              <a:ext uri="{FF2B5EF4-FFF2-40B4-BE49-F238E27FC236}">
                <a16:creationId xmlns:a16="http://schemas.microsoft.com/office/drawing/2014/main" id="{F843CA47-6DAA-B9FC-35B1-329AB9BDBEAB}"/>
              </a:ext>
            </a:extLst>
          </p:cNvPr>
          <p:cNvSpPr/>
          <p:nvPr/>
        </p:nvSpPr>
        <p:spPr>
          <a:xfrm>
            <a:off x="365760" y="384048"/>
            <a:ext cx="11457432" cy="685800"/>
          </a:xfrm>
          <a:prstGeom prst="rect">
            <a:avLst/>
          </a:prstGeom>
          <a:noFill/>
          <a:ln>
            <a:noFill/>
          </a:ln>
        </p:spPr>
        <p:txBody>
          <a:bodyPr wrap="square" lIns="91440" tIns="45720" rIns="91440" bIns="4572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12355B"/>
                </a:solidFill>
                <a:effectLst/>
                <a:uLnTx/>
                <a:uFillTx/>
                <a:latin typeface="Calibri"/>
                <a:ea typeface="Microsoft YaHei"/>
                <a:cs typeface="+mn-cs"/>
              </a:rPr>
              <a:t>Backup 4: Sample quality</a:t>
            </a:r>
          </a:p>
        </p:txBody>
      </p:sp>
      <p:sp>
        <p:nvSpPr>
          <p:cNvPr id="4" name="Rule">
            <a:extLst>
              <a:ext uri="{FF2B5EF4-FFF2-40B4-BE49-F238E27FC236}">
                <a16:creationId xmlns:a16="http://schemas.microsoft.com/office/drawing/2014/main" id="{8854B6F6-0B78-02E3-9E68-5EC1FD93FCA0}"/>
              </a:ext>
            </a:extLst>
          </p:cNvPr>
          <p:cNvSpPr/>
          <p:nvPr/>
        </p:nvSpPr>
        <p:spPr>
          <a:xfrm>
            <a:off x="365760" y="1078992"/>
            <a:ext cx="11457432" cy="45720"/>
          </a:xfrm>
          <a:prstGeom prst="rect">
            <a:avLst/>
          </a:prstGeom>
          <a:solidFill>
            <a:srgbClr val="1D5A9C"/>
          </a:solidFill>
          <a:ln>
            <a:noFill/>
          </a:ln>
        </p:spPr>
        <p:txBody>
          <a:bodyPr wrap="square" lIns="91440" tIns="45720" rIns="91440" bIns="4572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mn-ea"/>
              <a:cs typeface="+mn-cs"/>
            </a:endParaRPr>
          </a:p>
        </p:txBody>
      </p:sp>
      <p:sp>
        <p:nvSpPr>
          <p:cNvPr id="5" name="Body">
            <a:extLst>
              <a:ext uri="{FF2B5EF4-FFF2-40B4-BE49-F238E27FC236}">
                <a16:creationId xmlns:a16="http://schemas.microsoft.com/office/drawing/2014/main" id="{CC0A7957-C004-4369-B0B0-41725FCBBFF2}"/>
              </a:ext>
            </a:extLst>
          </p:cNvPr>
          <p:cNvSpPr/>
          <p:nvPr/>
        </p:nvSpPr>
        <p:spPr>
          <a:xfrm>
            <a:off x="365760" y="1115567"/>
            <a:ext cx="8511540" cy="1379983"/>
          </a:xfrm>
          <a:prstGeom prst="rect">
            <a:avLst/>
          </a:prstGeom>
          <a:noFill/>
          <a:ln>
            <a:noFill/>
          </a:ln>
        </p:spPr>
        <p:txBody>
          <a:bodyPr wrap="square" lIns="91440" tIns="45720" rIns="91440" bIns="45720" anchor="t">
            <a:noAutofit/>
          </a:bodyPr>
          <a:lstStyle/>
          <a:p>
            <a:pPr marL="285750" marR="0" lvl="0" indent="-285750" algn="l" defTabSz="914400" rtl="0" eaLnBrk="1" fontAlgn="auto" latinLnBrk="0" hangingPunct="1">
              <a:lnSpc>
                <a:spcPct val="100000"/>
              </a:lnSpc>
              <a:spcBef>
                <a:spcPts val="1200"/>
              </a:spcBef>
              <a:spcAft>
                <a:spcPts val="0"/>
              </a:spcAft>
              <a:buClr>
                <a:srgbClr val="1D5A9C"/>
              </a:buClr>
              <a:buSzTx/>
              <a:buFont typeface="Arial"/>
              <a:buChar char="•"/>
              <a:tabLst/>
              <a:defRPr/>
            </a:pPr>
            <a:r>
              <a:rPr kumimoji="0" lang="en-US" sz="2200" b="0" i="0" u="none" strike="noStrike" kern="1200" cap="none" spc="0" normalizeH="0" baseline="0" noProof="0" dirty="0">
                <a:ln>
                  <a:noFill/>
                </a:ln>
                <a:solidFill>
                  <a:srgbClr val="1F2D3D"/>
                </a:solidFill>
                <a:effectLst/>
                <a:uLnTx/>
                <a:uFillTx/>
                <a:latin typeface="Calibri"/>
                <a:ea typeface="Microsoft YaHei"/>
                <a:cs typeface="+mn-cs"/>
              </a:rPr>
              <a:t>ICP-OES: Sr₁.₀₇(₃)Tm₂.₀₇(₆)O₄.₀₀(₂)</a:t>
            </a:r>
          </a:p>
          <a:p>
            <a:pPr marL="285750" marR="0" lvl="0" indent="-285750" algn="l" defTabSz="914400" rtl="0" eaLnBrk="1" fontAlgn="auto" latinLnBrk="0" hangingPunct="1">
              <a:lnSpc>
                <a:spcPct val="100000"/>
              </a:lnSpc>
              <a:spcBef>
                <a:spcPts val="1200"/>
              </a:spcBef>
              <a:spcAft>
                <a:spcPts val="0"/>
              </a:spcAft>
              <a:buClr>
                <a:srgbClr val="1D5A9C"/>
              </a:buClr>
              <a:buSzTx/>
              <a:buFont typeface="Arial"/>
              <a:buChar char="•"/>
              <a:tabLst/>
              <a:defRPr/>
            </a:pPr>
            <a:r>
              <a:rPr kumimoji="0" lang="en-US" sz="2200" b="0" i="0" u="none" strike="noStrike" kern="1200" cap="none" spc="0" normalizeH="0" baseline="0" noProof="0" dirty="0">
                <a:ln>
                  <a:noFill/>
                </a:ln>
                <a:solidFill>
                  <a:srgbClr val="1F2D3D"/>
                </a:solidFill>
                <a:effectLst/>
                <a:uLnTx/>
                <a:uFillTx/>
                <a:latin typeface="Calibri"/>
                <a:ea typeface="Microsoft YaHei"/>
                <a:cs typeface="+mn-cs"/>
              </a:rPr>
              <a:t>Neutron Laue (OrientExpress) fixes a, b, c</a:t>
            </a:r>
          </a:p>
          <a:p>
            <a:pPr marL="285750" marR="0" lvl="0" indent="-285750" algn="l" defTabSz="914400" rtl="0" eaLnBrk="1" fontAlgn="auto" latinLnBrk="0" hangingPunct="1">
              <a:lnSpc>
                <a:spcPct val="100000"/>
              </a:lnSpc>
              <a:spcBef>
                <a:spcPts val="1200"/>
              </a:spcBef>
              <a:spcAft>
                <a:spcPts val="0"/>
              </a:spcAft>
              <a:buClr>
                <a:srgbClr val="1D5A9C"/>
              </a:buClr>
              <a:buSzTx/>
              <a:buFont typeface="Arial"/>
              <a:buChar char="•"/>
              <a:tabLst/>
              <a:defRPr/>
            </a:pPr>
            <a:r>
              <a:rPr kumimoji="0" lang="en-US" sz="2200" b="0" i="0" u="none" strike="noStrike" kern="1200" cap="none" spc="0" normalizeH="0" baseline="0" noProof="0" dirty="0">
                <a:ln>
                  <a:noFill/>
                </a:ln>
                <a:solidFill>
                  <a:srgbClr val="1F2D3D"/>
                </a:solidFill>
                <a:effectLst/>
                <a:uLnTx/>
                <a:uFillTx/>
                <a:latin typeface="Calibri"/>
                <a:ea typeface="Microsoft YaHei"/>
                <a:cs typeface="+mn-cs"/>
              </a:rPr>
              <a:t>IN3: mosaic FWHM ≈ 0.6° for (6,0,0), (0,4,0), (0,0,2)</a:t>
            </a:r>
          </a:p>
        </p:txBody>
      </p:sp>
      <p:cxnSp>
        <p:nvCxnSpPr>
          <p:cNvPr id="8" name="Line 8">
            <a:extLst>
              <a:ext uri="{FF2B5EF4-FFF2-40B4-BE49-F238E27FC236}">
                <a16:creationId xmlns:a16="http://schemas.microsoft.com/office/drawing/2014/main" id="{F1411CFB-8081-67AB-83EB-6A8A52740CA2}"/>
              </a:ext>
            </a:extLst>
          </p:cNvPr>
          <p:cNvCxnSpPr/>
          <p:nvPr/>
        </p:nvCxnSpPr>
        <p:spPr>
          <a:xfrm>
            <a:off x="365760" y="6400800"/>
            <a:ext cx="11457432" cy="0"/>
          </a:xfrm>
          <a:prstGeom prst="line">
            <a:avLst/>
          </a:prstGeom>
          <a:ln w="9525">
            <a:solidFill>
              <a:srgbClr val="CCD6E0"/>
            </a:solidFill>
          </a:ln>
        </p:spPr>
      </p:cxnSp>
      <p:sp>
        <p:nvSpPr>
          <p:cNvPr id="9" name="Text">
            <a:extLst>
              <a:ext uri="{FF2B5EF4-FFF2-40B4-BE49-F238E27FC236}">
                <a16:creationId xmlns:a16="http://schemas.microsoft.com/office/drawing/2014/main" id="{1EDDC954-442B-AF9D-284D-93145F94D3ED}"/>
              </a:ext>
            </a:extLst>
          </p:cNvPr>
          <p:cNvSpPr/>
          <p:nvPr/>
        </p:nvSpPr>
        <p:spPr>
          <a:xfrm>
            <a:off x="365760" y="6446520"/>
            <a:ext cx="9601200" cy="320040"/>
          </a:xfrm>
          <a:prstGeom prst="rect">
            <a:avLst/>
          </a:prstGeom>
          <a:noFill/>
          <a:ln>
            <a:noFill/>
          </a:ln>
        </p:spPr>
        <p:txBody>
          <a:bodyPr wrap="square" lIns="91440" tIns="45720" rIns="91440" bIns="4572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5A6B7B"/>
                </a:solidFill>
                <a:effectLst/>
                <a:uLnTx/>
                <a:uFillTx/>
                <a:latin typeface="Calibri"/>
                <a:ea typeface="Microsoft YaHei"/>
                <a:cs typeface="+mn-cs"/>
              </a:rPr>
              <a:t>MELODY2026 · The 3rd Workshop on Muon Science Technology and Industry · 26 Oct 2026</a:t>
            </a:r>
          </a:p>
        </p:txBody>
      </p:sp>
      <p:sp>
        <p:nvSpPr>
          <p:cNvPr id="10" name="Text">
            <a:extLst>
              <a:ext uri="{FF2B5EF4-FFF2-40B4-BE49-F238E27FC236}">
                <a16:creationId xmlns:a16="http://schemas.microsoft.com/office/drawing/2014/main" id="{C4F30DED-EBF5-EA1B-EAFF-D9E18751B7D9}"/>
              </a:ext>
            </a:extLst>
          </p:cNvPr>
          <p:cNvSpPr/>
          <p:nvPr/>
        </p:nvSpPr>
        <p:spPr>
          <a:xfrm>
            <a:off x="10424160" y="6446520"/>
            <a:ext cx="1399032" cy="320040"/>
          </a:xfrm>
          <a:prstGeom prst="rect">
            <a:avLst/>
          </a:prstGeom>
          <a:noFill/>
          <a:ln>
            <a:noFill/>
          </a:ln>
        </p:spPr>
        <p:txBody>
          <a:bodyPr wrap="square" lIns="91440" tIns="45720" rIns="91440" bIns="4572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5A6B7B"/>
                </a:solidFill>
                <a:effectLst/>
                <a:uLnTx/>
                <a:uFillTx/>
                <a:latin typeface="Calibri"/>
                <a:ea typeface="Microsoft YaHei"/>
                <a:cs typeface="+mn-cs"/>
              </a:rPr>
              <a:t>21/21</a:t>
            </a:r>
          </a:p>
        </p:txBody>
      </p:sp>
      <p:pic>
        <p:nvPicPr>
          <p:cNvPr id="7" name="图片 6">
            <a:extLst>
              <a:ext uri="{FF2B5EF4-FFF2-40B4-BE49-F238E27FC236}">
                <a16:creationId xmlns:a16="http://schemas.microsoft.com/office/drawing/2014/main" id="{5B4F0531-B5DA-B4F5-EBFE-1507E137982C}"/>
              </a:ext>
            </a:extLst>
          </p:cNvPr>
          <p:cNvPicPr>
            <a:picLocks noChangeAspect="1"/>
          </p:cNvPicPr>
          <p:nvPr/>
        </p:nvPicPr>
        <p:blipFill>
          <a:blip r:embed="rId3"/>
          <a:stretch>
            <a:fillRect/>
          </a:stretch>
        </p:blipFill>
        <p:spPr>
          <a:xfrm>
            <a:off x="2775014" y="2436965"/>
            <a:ext cx="6330886" cy="4036987"/>
          </a:xfrm>
          <a:prstGeom prst="rect">
            <a:avLst/>
          </a:prstGeom>
        </p:spPr>
      </p:pic>
    </p:spTree>
    <p:extLst>
      <p:ext uri="{BB962C8B-B14F-4D97-AF65-F5344CB8AC3E}">
        <p14:creationId xmlns:p14="http://schemas.microsoft.com/office/powerpoint/2010/main" val="2949022716"/>
      </p:ext>
    </p:extLst>
  </p:cSld>
  <p:clrMapOvr>
    <a:masterClrMapping/>
  </p:clrMapOvr>
</p:sld>
</file>

<file path=ppt/theme/theme1.xml><?xml version="1.0" encoding="utf-8"?>
<a:theme xmlns:a="http://schemas.openxmlformats.org/drawingml/2006/main" name="Office">
  <a:themeElements>
    <a:clrScheme name="Office">
      <a:dk1>
        <a:srgbClr val="000000"/>
      </a:dk1>
      <a:lt1>
        <a:srgbClr val="FFFFFF"/>
      </a:lt1>
      <a:dk2>
        <a:srgbClr val="12355B"/>
      </a:dk2>
      <a:lt2>
        <a:srgbClr val="EEF3F9"/>
      </a:lt2>
      <a:accent1>
        <a:srgbClr val="1D5A9C"/>
      </a:accent1>
      <a:accent2>
        <a:srgbClr val="C8581A"/>
      </a:accent2>
      <a:accent3>
        <a:srgbClr val="5A6B7B"/>
      </a:accent3>
      <a:accent4>
        <a:srgbClr val="2E8B57"/>
      </a:accent4>
      <a:accent5>
        <a:srgbClr val="8E44AD"/>
      </a:accent5>
      <a:accent6>
        <a:srgbClr val="B8860B"/>
      </a:accent6>
      <a:hlink>
        <a:srgbClr val="0563C1"/>
      </a:hlink>
      <a:folHlink>
        <a:srgbClr val="954F72"/>
      </a:folHlink>
    </a:clrScheme>
    <a:fontScheme name="Office">
      <a:majorFont>
        <a:latin typeface="Calibri"/>
        <a:ea typeface=""/>
        <a:cs typeface=""/>
      </a:majorFont>
      <a:minorFont>
        <a:latin typeface="Calibri"/>
        <a:ea typeface=""/>
        <a:cs typeface=""/>
      </a:minorFont>
    </a:fontScheme>
    <a:fmtScheme name="Office">
      <a:fillStyleLst>
        <a:solidFill>
          <a:schemeClr val="phClr"/>
        </a:solidFill>
        <a:solidFill>
          <a:schemeClr val="phClr"/>
        </a:solidFill>
        <a:solidFill>
          <a:schemeClr val="phClr"/>
        </a:solidFill>
      </a:fillStyleLst>
      <a:lnStyleLst>
        <a:ln w="9525">
          <a:solidFill>
            <a:schemeClr val="phClr"/>
          </a:solidFill>
        </a:ln>
        <a:ln w="9525">
          <a:solidFill>
            <a:schemeClr val="phClr"/>
          </a:solidFill>
        </a:ln>
        <a:ln w="9525">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ppt/theme/theme2.xml><?xml version="1.0" encoding="utf-8"?>
<a:theme xmlns:a="http://schemas.openxmlformats.org/drawingml/2006/main" name="PPTD">
  <a:themeElements>
    <a:clrScheme name="PPTD">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PTD">
      <a:majorFont>
        <a:latin typeface="MiSans"/>
        <a:ea typeface="MiSans"/>
        <a:cs typeface="MiSans"/>
      </a:majorFont>
      <a:minorFont>
        <a:latin typeface="MiSans"/>
        <a:ea typeface="MiSans"/>
        <a:cs typeface="MiSans"/>
      </a:minorFont>
    </a:fontScheme>
    <a:fmtScheme name="PPTD">
      <a:fillStyleLst>
        <a:solidFill>
          <a:schemeClr val="accent1"/>
        </a:solidFill>
        <a:solidFill>
          <a:schemeClr val="accent2"/>
        </a:solidFill>
        <a:solidFill>
          <a:schemeClr val="accent3"/>
        </a:solidFill>
      </a:fillStyleLst>
      <a:lnStyleLst>
        <a:ln w="6350" cap="flat" cmpd="sng" algn="ctr">
          <a:solidFill>
            <a:schemeClr val="accent1"/>
          </a:solidFill>
          <a:prstDash val="solid"/>
        </a:ln>
        <a:ln w="12700" cap="flat" cmpd="sng" algn="ctr">
          <a:solidFill>
            <a:schemeClr val="accent1"/>
          </a:solidFill>
          <a:prstDash val="solid"/>
        </a:ln>
        <a:ln w="19050" cap="flat" cmpd="sng" algn="ctr">
          <a:solidFill>
            <a:schemeClr val="accent1"/>
          </a:solidFill>
          <a:prstDash val="solid"/>
        </a:ln>
      </a:lnStyleLst>
      <a:effectStyleLst>
        <a:effectStyle>
          <a:effectLst/>
        </a:effectStyle>
        <a:effectStyle>
          <a:effectLst/>
        </a:effectStyle>
        <a:effectStyle>
          <a:effectLst/>
        </a:effectStyle>
      </a:effectStyleLst>
      <a:bgFillStyleLst>
        <a:solidFill>
          <a:schemeClr val="lt1"/>
        </a:solidFill>
        <a:solidFill>
          <a:schemeClr val="lt2"/>
        </a:solidFill>
        <a:solidFill>
          <a:schemeClr val="dk1"/>
        </a:solidFill>
      </a:bgFillStyleLst>
    </a:fmtScheme>
  </a:themeElements>
  <a:objectDefaults/>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a:themeElements>
    <a:clrScheme name="Office">
      <a:dk1>
        <a:srgbClr val="000000"/>
      </a:dk1>
      <a:lt1>
        <a:srgbClr val="FFFFFF"/>
      </a:lt1>
      <a:dk2>
        <a:srgbClr val="12355B"/>
      </a:dk2>
      <a:lt2>
        <a:srgbClr val="EEF3F9"/>
      </a:lt2>
      <a:accent1>
        <a:srgbClr val="1D5A9C"/>
      </a:accent1>
      <a:accent2>
        <a:srgbClr val="C8581A"/>
      </a:accent2>
      <a:accent3>
        <a:srgbClr val="5A6B7B"/>
      </a:accent3>
      <a:accent4>
        <a:srgbClr val="2E8B57"/>
      </a:accent4>
      <a:accent5>
        <a:srgbClr val="8E44AD"/>
      </a:accent5>
      <a:accent6>
        <a:srgbClr val="B8860B"/>
      </a:accent6>
      <a:hlink>
        <a:srgbClr val="0563C1"/>
      </a:hlink>
      <a:folHlink>
        <a:srgbClr val="954F72"/>
      </a:folHlink>
    </a:clrScheme>
    <a:fontScheme name="Office">
      <a:majorFont>
        <a:latin typeface="Calibri"/>
        <a:ea typeface=""/>
        <a:cs typeface=""/>
      </a:majorFont>
      <a:minorFont>
        <a:latin typeface="Calibri"/>
        <a:ea typeface=""/>
        <a:cs typeface=""/>
      </a:minorFont>
    </a:fontScheme>
    <a:fmtScheme name="Office">
      <a:fillStyleLst>
        <a:solidFill>
          <a:schemeClr val="phClr"/>
        </a:solidFill>
        <a:solidFill>
          <a:schemeClr val="phClr"/>
        </a:solidFill>
        <a:solidFill>
          <a:schemeClr val="phClr"/>
        </a:solidFill>
      </a:fillStyleLst>
      <a:lnStyleLst>
        <a:ln w="9525">
          <a:solidFill>
            <a:schemeClr val="phClr"/>
          </a:solidFill>
        </a:ln>
        <a:ln w="9525">
          <a:solidFill>
            <a:schemeClr val="phClr"/>
          </a:solidFill>
        </a:ln>
        <a:ln w="9525">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191</TotalTime>
  <Words>4014</Words>
  <Application>Microsoft Office PowerPoint</Application>
  <PresentationFormat>宽屏</PresentationFormat>
  <Paragraphs>333</Paragraphs>
  <Slides>26</Slides>
  <Notes>23</Notes>
  <HiddenSlides>0</HiddenSlides>
  <MMClips>0</MMClips>
  <ScaleCrop>false</ScaleCrop>
  <HeadingPairs>
    <vt:vector size="6" baseType="variant">
      <vt:variant>
        <vt:lpstr>已用的字体</vt:lpstr>
      </vt:variant>
      <vt:variant>
        <vt:i4>7</vt:i4>
      </vt:variant>
      <vt:variant>
        <vt:lpstr>主题</vt:lpstr>
      </vt:variant>
      <vt:variant>
        <vt:i4>3</vt:i4>
      </vt:variant>
      <vt:variant>
        <vt:lpstr>幻灯片标题</vt:lpstr>
      </vt:variant>
      <vt:variant>
        <vt:i4>26</vt:i4>
      </vt:variant>
    </vt:vector>
  </HeadingPairs>
  <TitlesOfParts>
    <vt:vector size="36" baseType="lpstr">
      <vt:lpstr>Microsoft YaHei</vt:lpstr>
      <vt:lpstr>MiSans</vt:lpstr>
      <vt:lpstr>Arial</vt:lpstr>
      <vt:lpstr>Calibri</vt:lpstr>
      <vt:lpstr>Calibri Light</vt:lpstr>
      <vt:lpstr>Times New Roman</vt:lpstr>
      <vt:lpstr>Wingdings</vt:lpstr>
      <vt:lpstr>Office</vt:lpstr>
      <vt:lpstr>PPTD</vt:lpstr>
      <vt:lpstr>1_Office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单晶中子</dc:creator>
  <cp:lastModifiedBy>haifengli</cp:lastModifiedBy>
  <cp:revision>98</cp:revision>
  <dcterms:modified xsi:type="dcterms:W3CDTF">2026-10-26T02:55:51Z</dcterms:modified>
</cp:coreProperties>
</file>